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270" r:id="rId2"/>
    <p:sldId id="272" r:id="rId3"/>
    <p:sldId id="263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9" r:id="rId13"/>
    <p:sldId id="284" r:id="rId14"/>
    <p:sldId id="286" r:id="rId15"/>
    <p:sldId id="285" r:id="rId16"/>
    <p:sldId id="287" r:id="rId17"/>
    <p:sldId id="288" r:id="rId18"/>
    <p:sldId id="290" r:id="rId19"/>
    <p:sldId id="301" r:id="rId20"/>
    <p:sldId id="275" r:id="rId21"/>
    <p:sldId id="297" r:id="rId22"/>
    <p:sldId id="298" r:id="rId23"/>
    <p:sldId id="291" r:id="rId24"/>
    <p:sldId id="292" r:id="rId25"/>
    <p:sldId id="293" r:id="rId26"/>
    <p:sldId id="294" r:id="rId27"/>
    <p:sldId id="299" r:id="rId28"/>
    <p:sldId id="300" r:id="rId29"/>
    <p:sldId id="325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9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4CD5C5-FE08-D1AE-4A2D-646B1697D1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C735FC-3AAA-197A-7770-B3187D449F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7082-0EE1-0843-AE97-ACEBBD1A260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DED897-0F4A-79FE-CCE5-43F00AEE73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4536ED-1FF5-3CBA-1849-355F099F26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0DD2-456A-074D-8339-0954A1BC4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21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7A22A-7341-4AAA-90EB-D84927DB989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166E0-5D34-42AE-A479-BA5F3DA48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91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750FB4-9EF8-EF98-A84E-935AA9324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280" y="-121921"/>
            <a:ext cx="6516720" cy="8298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77A6C6-CEDE-BF90-198C-F0CF0D1A2A70}"/>
              </a:ext>
            </a:extLst>
          </p:cNvPr>
          <p:cNvSpPr txBox="1"/>
          <p:nvPr userDrawn="1"/>
        </p:nvSpPr>
        <p:spPr>
          <a:xfrm>
            <a:off x="5764762" y="98747"/>
            <a:ext cx="3866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Priest</a:t>
            </a:r>
          </a:p>
        </p:txBody>
      </p:sp>
    </p:spTree>
    <p:extLst>
      <p:ext uri="{BB962C8B-B14F-4D97-AF65-F5344CB8AC3E}">
        <p14:creationId xmlns:p14="http://schemas.microsoft.com/office/powerpoint/2010/main" val="6602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5" y="3283200"/>
            <a:ext cx="7863635" cy="2108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 baseline="0"/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6F7890-56A4-D11D-D7CB-56AD274AD3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280" y="-112853"/>
            <a:ext cx="6516720" cy="8298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5801339" y="71239"/>
            <a:ext cx="38791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</a:t>
            </a:r>
            <a:r>
              <a:rPr lang="fr-FR" sz="2400" b="1" dirty="0" err="1"/>
              <a:t>Priest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414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9912000" y="6395348"/>
            <a:ext cx="180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02" y="240001"/>
            <a:ext cx="1409201" cy="12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6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7" y="3283200"/>
            <a:ext cx="7863635" cy="2108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01652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5663555" cy="714315"/>
          </a:xfrm>
          <a:prstGeom prst="rect">
            <a:avLst/>
          </a:prstGeom>
          <a:solidFill>
            <a:srgbClr val="BDD6EE"/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867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867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867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66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egifrance.gouv.fr/loda/id/JORFTEXT0000384871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6645188" y="-1"/>
            <a:ext cx="5546811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6684234" y="3868120"/>
            <a:ext cx="5468717" cy="2497139"/>
          </a:xfrm>
        </p:spPr>
        <p:txBody>
          <a:bodyPr>
            <a:normAutofit/>
          </a:bodyPr>
          <a:lstStyle/>
          <a:p>
            <a:pPr algn="ctr"/>
            <a:r>
              <a:rPr lang="fr-FR" sz="2667" b="1" dirty="0">
                <a:solidFill>
                  <a:schemeClr val="bg1"/>
                </a:solidFill>
              </a:rPr>
              <a:t>CAP MAINTENANCE DES VÉHICULES</a:t>
            </a:r>
          </a:p>
          <a:p>
            <a:pPr algn="ctr"/>
            <a:br>
              <a:rPr lang="fr-FR" sz="2667" b="1" dirty="0">
                <a:solidFill>
                  <a:schemeClr val="bg1"/>
                </a:solidFill>
              </a:rPr>
            </a:br>
            <a:r>
              <a:rPr lang="fr-FR" sz="2667" b="1" dirty="0">
                <a:solidFill>
                  <a:schemeClr val="bg1"/>
                </a:solidFill>
              </a:rPr>
              <a:t>BACCALAURÉAT PROFESSIONNEL MAINTENANCE DES VÉHICULES</a:t>
            </a:r>
          </a:p>
          <a:p>
            <a:pPr algn="ctr"/>
            <a:endParaRPr lang="fr-FR" sz="2667" b="1"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471981" y="1903333"/>
            <a:ext cx="53793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fr-FR" sz="3200" b="1" dirty="0">
                <a:solidFill>
                  <a:prstClr val="black"/>
                </a:solidFill>
                <a:latin typeface="Calibri"/>
              </a:rPr>
              <a:t>PLAN NATIONAL DE FORMATION</a:t>
            </a:r>
          </a:p>
          <a:p>
            <a:pPr algn="ctr" defTabSz="609585"/>
            <a:endParaRPr lang="fr-FR" sz="3200" b="1" dirty="0">
              <a:solidFill>
                <a:prstClr val="black"/>
              </a:solidFill>
              <a:latin typeface="Calibri"/>
            </a:endParaRPr>
          </a:p>
          <a:p>
            <a:pPr algn="ctr" defTabSz="609585"/>
            <a:r>
              <a:rPr lang="fr-FR" sz="3200" b="1" dirty="0">
                <a:solidFill>
                  <a:prstClr val="black"/>
                </a:solidFill>
                <a:latin typeface="Calibri"/>
              </a:rPr>
              <a:t> JEUDI 15 MAI 2025</a:t>
            </a:r>
          </a:p>
          <a:p>
            <a:pPr algn="ctr" defTabSz="609585"/>
            <a:endParaRPr lang="fr-FR" sz="3200" b="1" dirty="0">
              <a:solidFill>
                <a:prstClr val="black"/>
              </a:solidFill>
              <a:latin typeface="Calibri"/>
            </a:endParaRPr>
          </a:p>
          <a:p>
            <a:pPr algn="ctr" defTabSz="609585"/>
            <a:r>
              <a:rPr lang="fr-FR" sz="3200" b="1" dirty="0">
                <a:solidFill>
                  <a:srgbClr val="0070C0"/>
                </a:solidFill>
                <a:latin typeface="Calibri"/>
              </a:rPr>
              <a:t>RENAULT-TRUCKS</a:t>
            </a:r>
          </a:p>
          <a:p>
            <a:pPr algn="ctr" defTabSz="609585"/>
            <a:r>
              <a:rPr lang="fr-FR" sz="3200" i="1" dirty="0">
                <a:solidFill>
                  <a:srgbClr val="0070C0"/>
                </a:solidFill>
                <a:latin typeface="Calibri"/>
              </a:rPr>
              <a:t>SAINT-PRIEST</a:t>
            </a:r>
            <a:endParaRPr lang="fr-FR" sz="32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6340710" y="1604465"/>
            <a:ext cx="61557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fr-FR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RÉNOVATION DE LA FILIÈRE MAINTENANCE</a:t>
            </a:r>
          </a:p>
          <a:p>
            <a:pPr algn="ctr" defTabSz="609585"/>
            <a:r>
              <a:rPr lang="fr-FR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DES VÉHICULES</a:t>
            </a:r>
          </a:p>
        </p:txBody>
      </p:sp>
    </p:spTree>
    <p:extLst>
      <p:ext uri="{BB962C8B-B14F-4D97-AF65-F5344CB8AC3E}">
        <p14:creationId xmlns:p14="http://schemas.microsoft.com/office/powerpoint/2010/main" val="396748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B8990-DD76-D2C4-B722-CFCEDA79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44646650-3EDF-E31A-60D6-04C98C4F768D}"/>
              </a:ext>
            </a:extLst>
          </p:cNvPr>
          <p:cNvGrpSpPr/>
          <p:nvPr/>
        </p:nvGrpSpPr>
        <p:grpSpPr>
          <a:xfrm>
            <a:off x="431276" y="1244044"/>
            <a:ext cx="3806043" cy="5507582"/>
            <a:chOff x="253893" y="1350418"/>
            <a:chExt cx="3447217" cy="5178397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DCEF3ED-AA05-0648-1044-31B415B34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93" y="1350418"/>
              <a:ext cx="3447217" cy="5178397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13091C4-DCB0-ADB1-08F6-9C1E5CA171C6}"/>
                </a:ext>
              </a:extLst>
            </p:cNvPr>
            <p:cNvSpPr txBox="1"/>
            <p:nvPr/>
          </p:nvSpPr>
          <p:spPr>
            <a:xfrm>
              <a:off x="2857064" y="4370427"/>
              <a:ext cx="782248" cy="369332"/>
            </a:xfrm>
            <a:prstGeom prst="rect">
              <a:avLst/>
            </a:prstGeom>
            <a:solidFill>
              <a:srgbClr val="7D91A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PRÉPARATION À L’INSERTION PRO.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A6D604D6-D964-D742-B423-17A22EF3EC11}"/>
              </a:ext>
            </a:extLst>
          </p:cNvPr>
          <p:cNvSpPr txBox="1"/>
          <p:nvPr/>
        </p:nvSpPr>
        <p:spPr>
          <a:xfrm>
            <a:off x="220841" y="37254"/>
            <a:ext cx="546756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Correspondance entre </a:t>
            </a:r>
          </a:p>
          <a:p>
            <a:pPr lvl="0" algn="just"/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séquences et les compétences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468684-91F5-9F64-80CC-3F913E9E0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82" y="841390"/>
            <a:ext cx="4585896" cy="58041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669DE4-35D9-6AC7-C5D5-F06457477811}"/>
              </a:ext>
            </a:extLst>
          </p:cNvPr>
          <p:cNvSpPr txBox="1"/>
          <p:nvPr/>
        </p:nvSpPr>
        <p:spPr>
          <a:xfrm>
            <a:off x="3034165" y="1103319"/>
            <a:ext cx="42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6646A6-DDF5-3A63-125B-99238EE709FB}"/>
              </a:ext>
            </a:extLst>
          </p:cNvPr>
          <p:cNvSpPr txBox="1"/>
          <p:nvPr/>
        </p:nvSpPr>
        <p:spPr>
          <a:xfrm>
            <a:off x="2334298" y="2012698"/>
            <a:ext cx="42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6AA2F6-1222-FE36-7213-1E0D0AF2A986}"/>
              </a:ext>
            </a:extLst>
          </p:cNvPr>
          <p:cNvSpPr txBox="1"/>
          <p:nvPr/>
        </p:nvSpPr>
        <p:spPr>
          <a:xfrm>
            <a:off x="951966" y="2737164"/>
            <a:ext cx="42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04B1E8E-5F63-4695-1266-60532AD7FB0B}"/>
              </a:ext>
            </a:extLst>
          </p:cNvPr>
          <p:cNvSpPr txBox="1"/>
          <p:nvPr/>
        </p:nvSpPr>
        <p:spPr>
          <a:xfrm>
            <a:off x="523665" y="3505283"/>
            <a:ext cx="42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50C34E3-87D7-4395-F177-104E2BF95E48}"/>
              </a:ext>
            </a:extLst>
          </p:cNvPr>
          <p:cNvSpPr txBox="1"/>
          <p:nvPr/>
        </p:nvSpPr>
        <p:spPr>
          <a:xfrm>
            <a:off x="2046603" y="4358405"/>
            <a:ext cx="42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88828B-8B12-8F09-D3D5-31AA1E74D5B2}"/>
              </a:ext>
            </a:extLst>
          </p:cNvPr>
          <p:cNvSpPr txBox="1"/>
          <p:nvPr/>
        </p:nvSpPr>
        <p:spPr>
          <a:xfrm>
            <a:off x="3302645" y="4991090"/>
            <a:ext cx="42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D52631-E019-2DB7-97D0-1FCCA3ECC444}"/>
              </a:ext>
            </a:extLst>
          </p:cNvPr>
          <p:cNvSpPr/>
          <p:nvPr/>
        </p:nvSpPr>
        <p:spPr>
          <a:xfrm>
            <a:off x="8381137" y="841390"/>
            <a:ext cx="2092592" cy="11733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C93336-BA6B-9690-CFE7-388801AD6FC0}"/>
              </a:ext>
            </a:extLst>
          </p:cNvPr>
          <p:cNvSpPr/>
          <p:nvPr/>
        </p:nvSpPr>
        <p:spPr>
          <a:xfrm>
            <a:off x="5914469" y="844564"/>
            <a:ext cx="2470318" cy="11801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816EA-6FD0-A41D-2C32-5EABF225D5A1}"/>
              </a:ext>
            </a:extLst>
          </p:cNvPr>
          <p:cNvSpPr/>
          <p:nvPr/>
        </p:nvSpPr>
        <p:spPr>
          <a:xfrm>
            <a:off x="8387962" y="2014692"/>
            <a:ext cx="2092591" cy="4630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4E463-251A-2F4B-24AE-F66948DD1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7D6E95E-1C0E-B277-EAF2-C1DD934D80AC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Détail d’une séquence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B475258-AFC5-BC49-4852-AE08980A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42" y="1142575"/>
            <a:ext cx="3524612" cy="537764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6006E9E-5855-2DEF-2727-C630EFF7F7C0}"/>
              </a:ext>
            </a:extLst>
          </p:cNvPr>
          <p:cNvSpPr/>
          <p:nvPr/>
        </p:nvSpPr>
        <p:spPr>
          <a:xfrm>
            <a:off x="293253" y="3734830"/>
            <a:ext cx="1393427" cy="10041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Flèche : droite 20">
            <a:extLst>
              <a:ext uri="{FF2B5EF4-FFF2-40B4-BE49-F238E27FC236}">
                <a16:creationId xmlns:a16="http://schemas.microsoft.com/office/drawing/2014/main" id="{A319EA36-30FC-86C9-802E-AE8F9DFAA75E}"/>
              </a:ext>
            </a:extLst>
          </p:cNvPr>
          <p:cNvSpPr/>
          <p:nvPr/>
        </p:nvSpPr>
        <p:spPr>
          <a:xfrm>
            <a:off x="5028238" y="3269959"/>
            <a:ext cx="795147" cy="486889"/>
          </a:xfrm>
          <a:prstGeom prst="rightArrow">
            <a:avLst>
              <a:gd name="adj1" fmla="val 50000"/>
              <a:gd name="adj2" fmla="val 47964"/>
            </a:avLst>
          </a:prstGeom>
          <a:solidFill>
            <a:srgbClr val="C5E0B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A2C209-FA18-CEB8-8B7F-A97813138F87}"/>
              </a:ext>
            </a:extLst>
          </p:cNvPr>
          <p:cNvSpPr txBox="1"/>
          <p:nvPr/>
        </p:nvSpPr>
        <p:spPr>
          <a:xfrm>
            <a:off x="150731" y="829361"/>
            <a:ext cx="1535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Première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3449254-EE02-14BB-5379-FECCD0D814D3}"/>
              </a:ext>
            </a:extLst>
          </p:cNvPr>
          <p:cNvGrpSpPr/>
          <p:nvPr/>
        </p:nvGrpSpPr>
        <p:grpSpPr>
          <a:xfrm>
            <a:off x="6652305" y="836824"/>
            <a:ext cx="4380036" cy="5840048"/>
            <a:chOff x="6652305" y="836824"/>
            <a:chExt cx="4380036" cy="584004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2BE99EC-5FBE-1E2C-41FA-9605FEC2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2305" y="836824"/>
              <a:ext cx="4380036" cy="5840048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E46F8EA-B712-AFE9-09E9-E28398CA37F6}"/>
                </a:ext>
              </a:extLst>
            </p:cNvPr>
            <p:cNvSpPr txBox="1"/>
            <p:nvPr/>
          </p:nvSpPr>
          <p:spPr>
            <a:xfrm>
              <a:off x="7282467" y="3054515"/>
              <a:ext cx="28565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VL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88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2E9FA-0AC9-AA0C-764B-62CF8BA6A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C47FC9B-AE20-BA1F-63EB-D683111683C5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L’objectif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EB0D08-BA9A-1E3F-FCD0-4069A1F4B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23" y="1255195"/>
            <a:ext cx="4317588" cy="54010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F3889F-34EC-DE34-6490-2F5E1EE6FBC3}"/>
              </a:ext>
            </a:extLst>
          </p:cNvPr>
          <p:cNvSpPr txBox="1"/>
          <p:nvPr/>
        </p:nvSpPr>
        <p:spPr>
          <a:xfrm>
            <a:off x="1209637" y="1255195"/>
            <a:ext cx="1131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Première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DE89074-3DE4-4DF1-602C-165FBB6E416C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410131" y="1413401"/>
            <a:ext cx="153599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1D7A79D3-CFA8-CB3C-AF7C-0F659137C4CE}"/>
              </a:ext>
            </a:extLst>
          </p:cNvPr>
          <p:cNvGrpSpPr/>
          <p:nvPr/>
        </p:nvGrpSpPr>
        <p:grpSpPr>
          <a:xfrm>
            <a:off x="979714" y="867708"/>
            <a:ext cx="11024671" cy="4161492"/>
            <a:chOff x="979714" y="867708"/>
            <a:chExt cx="11024671" cy="4161492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74ACE8E-D178-9C8A-01D7-34CA1207DB15}"/>
                </a:ext>
              </a:extLst>
            </p:cNvPr>
            <p:cNvSpPr/>
            <p:nvPr/>
          </p:nvSpPr>
          <p:spPr>
            <a:xfrm>
              <a:off x="979714" y="3778898"/>
              <a:ext cx="1360999" cy="125030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6BE9660B-4678-3236-07AC-2C8AF7206178}"/>
                </a:ext>
              </a:extLst>
            </p:cNvPr>
            <p:cNvCxnSpPr>
              <a:stCxn id="9" idx="6"/>
            </p:cNvCxnSpPr>
            <p:nvPr/>
          </p:nvCxnSpPr>
          <p:spPr>
            <a:xfrm flipV="1">
              <a:off x="2340713" y="1698171"/>
              <a:ext cx="5524993" cy="27058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10AF444-A59F-39C5-FB20-F7904C730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7925" y="867708"/>
              <a:ext cx="3976460" cy="1144305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8041D4A-8935-C009-4B36-AA59948DAB69}"/>
              </a:ext>
            </a:extLst>
          </p:cNvPr>
          <p:cNvGrpSpPr/>
          <p:nvPr/>
        </p:nvGrpSpPr>
        <p:grpSpPr>
          <a:xfrm>
            <a:off x="1957439" y="835200"/>
            <a:ext cx="4380036" cy="5821023"/>
            <a:chOff x="1957439" y="835200"/>
            <a:chExt cx="4380036" cy="5821023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F2DD3A3-AEF2-34E5-B1EB-A703A5911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" b="325"/>
            <a:stretch/>
          </p:blipFill>
          <p:spPr>
            <a:xfrm>
              <a:off x="1957439" y="835200"/>
              <a:ext cx="4380036" cy="582102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2F33E9E-87B8-F5EC-EBD9-B60C716D2561}"/>
                </a:ext>
              </a:extLst>
            </p:cNvPr>
            <p:cNvSpPr txBox="1"/>
            <p:nvPr/>
          </p:nvSpPr>
          <p:spPr>
            <a:xfrm>
              <a:off x="2668967" y="3051110"/>
              <a:ext cx="28565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VL</a:t>
              </a:r>
              <a:endParaRPr lang="fr-FR" sz="10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7F84533-D342-8C4A-9FF3-F6EC19731E9E}"/>
              </a:ext>
            </a:extLst>
          </p:cNvPr>
          <p:cNvSpPr/>
          <p:nvPr/>
        </p:nvSpPr>
        <p:spPr>
          <a:xfrm>
            <a:off x="1884784" y="1035511"/>
            <a:ext cx="4525347" cy="75578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DAD7B-814C-D85A-334E-E0B36029F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385CA3F-C631-1A12-7830-58DAB4CD9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6" y="763678"/>
            <a:ext cx="4214653" cy="56195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9DEFD89-25ED-82EA-5A28-02BDEBACABBE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L’objectif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7E8DB1-A760-FAA7-F36A-67D1993A962F}"/>
              </a:ext>
            </a:extLst>
          </p:cNvPr>
          <p:cNvSpPr/>
          <p:nvPr/>
        </p:nvSpPr>
        <p:spPr>
          <a:xfrm>
            <a:off x="312086" y="966824"/>
            <a:ext cx="4207160" cy="616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Virage 9">
            <a:extLst>
              <a:ext uri="{FF2B5EF4-FFF2-40B4-BE49-F238E27FC236}">
                <a16:creationId xmlns:a16="http://schemas.microsoft.com/office/drawing/2014/main" id="{A6A04B5E-DC95-CF13-CDDA-2B8B189B80B2}"/>
              </a:ext>
            </a:extLst>
          </p:cNvPr>
          <p:cNvSpPr/>
          <p:nvPr/>
        </p:nvSpPr>
        <p:spPr>
          <a:xfrm rot="5400000">
            <a:off x="5157142" y="1219327"/>
            <a:ext cx="616300" cy="510196"/>
          </a:xfrm>
          <a:prstGeom prst="bentArrow">
            <a:avLst/>
          </a:prstGeom>
          <a:solidFill>
            <a:srgbClr val="B7C2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B41617-1BD7-8202-F859-99D45935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75" b="85533"/>
          <a:stretch/>
        </p:blipFill>
        <p:spPr>
          <a:xfrm>
            <a:off x="5118872" y="2001749"/>
            <a:ext cx="6573963" cy="9354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2A3C390-1FB2-D415-82D0-C634705AFE10}"/>
              </a:ext>
            </a:extLst>
          </p:cNvPr>
          <p:cNvSpPr txBox="1"/>
          <p:nvPr/>
        </p:nvSpPr>
        <p:spPr>
          <a:xfrm>
            <a:off x="910017" y="2900958"/>
            <a:ext cx="276038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b="1" dirty="0"/>
              <a:t>VL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5272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13127-8863-A038-D6FF-35BC2D4F0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E003D51-4B2D-FFC9-1BC8-682435EE8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6" y="763678"/>
            <a:ext cx="4214653" cy="56195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E0800B-FEB3-EE3E-128E-13AD97E95DBA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compétences 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20D5CC-D14D-4A40-779D-0248596AD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467" y="877485"/>
            <a:ext cx="4128212" cy="56404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ED5AA9-2796-2AA1-B098-B49F5286D9BC}"/>
              </a:ext>
            </a:extLst>
          </p:cNvPr>
          <p:cNvSpPr/>
          <p:nvPr/>
        </p:nvSpPr>
        <p:spPr>
          <a:xfrm>
            <a:off x="6639167" y="3015762"/>
            <a:ext cx="3497855" cy="17057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20">
            <a:extLst>
              <a:ext uri="{FF2B5EF4-FFF2-40B4-BE49-F238E27FC236}">
                <a16:creationId xmlns:a16="http://schemas.microsoft.com/office/drawing/2014/main" id="{D57FE27D-986E-DC6C-05B6-16DEA2BF4970}"/>
              </a:ext>
            </a:extLst>
          </p:cNvPr>
          <p:cNvSpPr/>
          <p:nvPr/>
        </p:nvSpPr>
        <p:spPr>
          <a:xfrm>
            <a:off x="5168438" y="1683336"/>
            <a:ext cx="638816" cy="532935"/>
          </a:xfrm>
          <a:prstGeom prst="rightArrow">
            <a:avLst>
              <a:gd name="adj1" fmla="val 50000"/>
              <a:gd name="adj2" fmla="val 47964"/>
            </a:avLst>
          </a:prstGeom>
          <a:solidFill>
            <a:srgbClr val="BD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F9023-944D-4ED7-4D93-328C77F4EEDF}"/>
              </a:ext>
            </a:extLst>
          </p:cNvPr>
          <p:cNvSpPr/>
          <p:nvPr/>
        </p:nvSpPr>
        <p:spPr>
          <a:xfrm>
            <a:off x="312086" y="1529900"/>
            <a:ext cx="4214652" cy="8398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51F79-C409-0A21-3555-4FA6CB1316DB}"/>
              </a:ext>
            </a:extLst>
          </p:cNvPr>
          <p:cNvSpPr/>
          <p:nvPr/>
        </p:nvSpPr>
        <p:spPr>
          <a:xfrm>
            <a:off x="6649507" y="5240215"/>
            <a:ext cx="3497855" cy="589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9230C8-F285-E6E0-D5D4-6CD842E1DB96}"/>
              </a:ext>
            </a:extLst>
          </p:cNvPr>
          <p:cNvSpPr txBox="1"/>
          <p:nvPr/>
        </p:nvSpPr>
        <p:spPr>
          <a:xfrm>
            <a:off x="922717" y="2908040"/>
            <a:ext cx="276038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b="1" dirty="0"/>
              <a:t>VL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28340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E8FE2-8293-770A-630B-FCBB66341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623FF3-3F79-B654-7778-41653F9EC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267" y="834125"/>
            <a:ext cx="4573439" cy="46303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91DFFB3-DD35-E7A0-69DB-1B19D9E00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202" y="808725"/>
            <a:ext cx="4595799" cy="50579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D5C172-AF54-4F6E-086E-2BE2EBB10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5" y="1768042"/>
            <a:ext cx="2139769" cy="29236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4AA5D2-BFF0-75BD-837A-3A7B0B43EBFE}"/>
              </a:ext>
            </a:extLst>
          </p:cNvPr>
          <p:cNvSpPr/>
          <p:nvPr/>
        </p:nvSpPr>
        <p:spPr>
          <a:xfrm>
            <a:off x="378484" y="3169684"/>
            <a:ext cx="1469218" cy="167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D4589-B952-873D-DB90-C526B9495098}"/>
              </a:ext>
            </a:extLst>
          </p:cNvPr>
          <p:cNvSpPr/>
          <p:nvPr/>
        </p:nvSpPr>
        <p:spPr>
          <a:xfrm>
            <a:off x="2539001" y="4750243"/>
            <a:ext cx="3829493" cy="990157"/>
          </a:xfrm>
          <a:prstGeom prst="rect">
            <a:avLst/>
          </a:prstGeom>
          <a:noFill/>
          <a:ln w="28575">
            <a:solidFill>
              <a:srgbClr val="0D58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81C1E0-C6E5-F439-85F5-8CDF738325CF}"/>
              </a:ext>
            </a:extLst>
          </p:cNvPr>
          <p:cNvSpPr/>
          <p:nvPr/>
        </p:nvSpPr>
        <p:spPr>
          <a:xfrm>
            <a:off x="7419267" y="3169684"/>
            <a:ext cx="4573439" cy="2228792"/>
          </a:xfrm>
          <a:prstGeom prst="rect">
            <a:avLst/>
          </a:prstGeom>
          <a:noFill/>
          <a:ln w="28575">
            <a:solidFill>
              <a:srgbClr val="0D58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EC639-12F5-E015-733C-D71393C5AFB8}"/>
              </a:ext>
            </a:extLst>
          </p:cNvPr>
          <p:cNvSpPr/>
          <p:nvPr/>
        </p:nvSpPr>
        <p:spPr>
          <a:xfrm>
            <a:off x="378484" y="3287853"/>
            <a:ext cx="1469218" cy="442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EEF3D4-7D0C-2C7F-01AD-8C583EC09D06}"/>
              </a:ext>
            </a:extLst>
          </p:cNvPr>
          <p:cNvSpPr txBox="1"/>
          <p:nvPr/>
        </p:nvSpPr>
        <p:spPr>
          <a:xfrm>
            <a:off x="220841" y="195643"/>
            <a:ext cx="5467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compétences : liaisons avec le référentiel </a:t>
            </a:r>
          </a:p>
        </p:txBody>
      </p:sp>
    </p:spTree>
    <p:extLst>
      <p:ext uri="{BB962C8B-B14F-4D97-AF65-F5344CB8AC3E}">
        <p14:creationId xmlns:p14="http://schemas.microsoft.com/office/powerpoint/2010/main" val="27727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AC23B-D678-5623-0663-B81D9F113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5951FE6-3C0C-DE71-915E-99D37D77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6" y="1768042"/>
            <a:ext cx="2146020" cy="29321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240B6CB-5472-3369-E972-344081BC0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048" y="1418875"/>
            <a:ext cx="4500156" cy="1612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673F78-7078-BEA4-E5CD-E491312AB46E}"/>
              </a:ext>
            </a:extLst>
          </p:cNvPr>
          <p:cNvSpPr/>
          <p:nvPr/>
        </p:nvSpPr>
        <p:spPr>
          <a:xfrm>
            <a:off x="539555" y="4027854"/>
            <a:ext cx="1368376" cy="3124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53ADB-9A18-5ED9-2FEF-C57BE33DDBA3}"/>
              </a:ext>
            </a:extLst>
          </p:cNvPr>
          <p:cNvSpPr/>
          <p:nvPr/>
        </p:nvSpPr>
        <p:spPr>
          <a:xfrm>
            <a:off x="4646530" y="2508347"/>
            <a:ext cx="4631673" cy="606955"/>
          </a:xfrm>
          <a:prstGeom prst="rect">
            <a:avLst/>
          </a:prstGeom>
          <a:noFill/>
          <a:ln w="28575">
            <a:solidFill>
              <a:srgbClr val="19A6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0AF977-D782-E36D-8BE4-73C3F533F350}"/>
              </a:ext>
            </a:extLst>
          </p:cNvPr>
          <p:cNvSpPr txBox="1"/>
          <p:nvPr/>
        </p:nvSpPr>
        <p:spPr>
          <a:xfrm>
            <a:off x="220841" y="195643"/>
            <a:ext cx="5467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compétences : liaisons avec le référentiel </a:t>
            </a:r>
          </a:p>
        </p:txBody>
      </p:sp>
    </p:spTree>
    <p:extLst>
      <p:ext uri="{BB962C8B-B14F-4D97-AF65-F5344CB8AC3E}">
        <p14:creationId xmlns:p14="http://schemas.microsoft.com/office/powerpoint/2010/main" val="19405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A7400-887E-B90E-1014-3051A25F3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A1753AF-79F3-8069-72AA-431531848587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tâches professionnelles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FDA8F4-1B29-26B2-5A91-167242363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6" y="763678"/>
            <a:ext cx="4214653" cy="561953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2EF869B-7F8E-BB40-109D-C96839CC1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114" y="834015"/>
            <a:ext cx="4625751" cy="56195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5810941-82F8-04C8-0D77-32D59701EF2C}"/>
              </a:ext>
            </a:extLst>
          </p:cNvPr>
          <p:cNvSpPr/>
          <p:nvPr/>
        </p:nvSpPr>
        <p:spPr>
          <a:xfrm>
            <a:off x="286103" y="2348839"/>
            <a:ext cx="4258220" cy="490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D8A5E2-99F3-8FCB-67EF-1AD987DEFD2E}"/>
              </a:ext>
            </a:extLst>
          </p:cNvPr>
          <p:cNvSpPr/>
          <p:nvPr/>
        </p:nvSpPr>
        <p:spPr>
          <a:xfrm>
            <a:off x="5868521" y="5015253"/>
            <a:ext cx="4054935" cy="4320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3">
            <a:extLst>
              <a:ext uri="{FF2B5EF4-FFF2-40B4-BE49-F238E27FC236}">
                <a16:creationId xmlns:a16="http://schemas.microsoft.com/office/drawing/2014/main" id="{5EEE5803-EA33-A9B2-F27D-4ECF7716F4E7}"/>
              </a:ext>
            </a:extLst>
          </p:cNvPr>
          <p:cNvSpPr/>
          <p:nvPr/>
        </p:nvSpPr>
        <p:spPr>
          <a:xfrm>
            <a:off x="4797006" y="2047779"/>
            <a:ext cx="770984" cy="546092"/>
          </a:xfrm>
          <a:prstGeom prst="rightArrow">
            <a:avLst/>
          </a:prstGeom>
          <a:solidFill>
            <a:srgbClr val="BD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44176E-CAA6-B117-AE39-2ABE034632C4}"/>
              </a:ext>
            </a:extLst>
          </p:cNvPr>
          <p:cNvSpPr/>
          <p:nvPr/>
        </p:nvSpPr>
        <p:spPr>
          <a:xfrm>
            <a:off x="5599930" y="1303555"/>
            <a:ext cx="4284594" cy="213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836807-2702-B88A-6163-C0BFF1F95D3B}"/>
              </a:ext>
            </a:extLst>
          </p:cNvPr>
          <p:cNvSpPr/>
          <p:nvPr/>
        </p:nvSpPr>
        <p:spPr>
          <a:xfrm>
            <a:off x="5868521" y="5807978"/>
            <a:ext cx="4054935" cy="4320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BA7F6E-E2F2-F8DF-3A78-E41C3B86723E}"/>
              </a:ext>
            </a:extLst>
          </p:cNvPr>
          <p:cNvSpPr/>
          <p:nvPr/>
        </p:nvSpPr>
        <p:spPr>
          <a:xfrm>
            <a:off x="5583114" y="1577330"/>
            <a:ext cx="4284594" cy="213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B5AE63-435F-8B95-31E6-A9055A33682A}"/>
              </a:ext>
            </a:extLst>
          </p:cNvPr>
          <p:cNvSpPr txBox="1"/>
          <p:nvPr/>
        </p:nvSpPr>
        <p:spPr>
          <a:xfrm>
            <a:off x="922717" y="2898710"/>
            <a:ext cx="27443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b="1" dirty="0"/>
              <a:t>VL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18361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DBE7D-102E-0CC4-521B-3FC4326C2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D39DC29-EEAE-8526-EF47-803C5E602752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activités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A698C5F-CA24-7D01-0D21-9521AD2F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46" y="798034"/>
            <a:ext cx="9078085" cy="5961727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6FD6075-5170-909B-BED3-6EE532ED3CB9}"/>
              </a:ext>
            </a:extLst>
          </p:cNvPr>
          <p:cNvCxnSpPr>
            <a:cxnSpLocks/>
          </p:cNvCxnSpPr>
          <p:nvPr/>
        </p:nvCxnSpPr>
        <p:spPr>
          <a:xfrm flipH="1">
            <a:off x="6830008" y="1576873"/>
            <a:ext cx="1147665" cy="559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9EB9BE1-5CCC-F370-4FFD-C6DD65C071DE}"/>
              </a:ext>
            </a:extLst>
          </p:cNvPr>
          <p:cNvCxnSpPr>
            <a:cxnSpLocks/>
          </p:cNvCxnSpPr>
          <p:nvPr/>
        </p:nvCxnSpPr>
        <p:spPr>
          <a:xfrm flipH="1">
            <a:off x="6690049" y="1576873"/>
            <a:ext cx="1287624" cy="1175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550B521-3AF2-246E-0C9A-DEE08E88A8E3}"/>
              </a:ext>
            </a:extLst>
          </p:cNvPr>
          <p:cNvCxnSpPr>
            <a:cxnSpLocks/>
          </p:cNvCxnSpPr>
          <p:nvPr/>
        </p:nvCxnSpPr>
        <p:spPr>
          <a:xfrm flipH="1">
            <a:off x="6830008" y="1576873"/>
            <a:ext cx="1147665" cy="2668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7BDEF57-CDC0-1BEE-9902-B57A42C4E719}"/>
              </a:ext>
            </a:extLst>
          </p:cNvPr>
          <p:cNvCxnSpPr>
            <a:cxnSpLocks/>
          </p:cNvCxnSpPr>
          <p:nvPr/>
        </p:nvCxnSpPr>
        <p:spPr>
          <a:xfrm flipH="1">
            <a:off x="5617029" y="1576873"/>
            <a:ext cx="2360644" cy="4030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3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4D065-C79F-EAD0-46B5-8CCCE0FF8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7F816BC-1C2D-9D3B-F503-12A376A60CBC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activités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86F0605-B97F-81B6-895A-003D7D52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46" y="798034"/>
            <a:ext cx="9078085" cy="596172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4DB50FA-FE38-1F6B-8419-5FCA5283E7BD}"/>
              </a:ext>
            </a:extLst>
          </p:cNvPr>
          <p:cNvSpPr/>
          <p:nvPr/>
        </p:nvSpPr>
        <p:spPr>
          <a:xfrm>
            <a:off x="4282751" y="1374065"/>
            <a:ext cx="3694922" cy="53864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658A17-95DE-8C22-4BB3-445762410608}"/>
              </a:ext>
            </a:extLst>
          </p:cNvPr>
          <p:cNvSpPr/>
          <p:nvPr/>
        </p:nvSpPr>
        <p:spPr>
          <a:xfrm>
            <a:off x="1262276" y="3051109"/>
            <a:ext cx="1319659" cy="287758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FE96F87-F777-C711-0BB1-15F9B27722B1}"/>
              </a:ext>
            </a:extLst>
          </p:cNvPr>
          <p:cNvGrpSpPr/>
          <p:nvPr/>
        </p:nvGrpSpPr>
        <p:grpSpPr>
          <a:xfrm>
            <a:off x="118493" y="1374065"/>
            <a:ext cx="3619038" cy="4809664"/>
            <a:chOff x="118493" y="1374065"/>
            <a:chExt cx="3619038" cy="4809664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84A8751C-3B8A-DBB1-C038-AE1327B2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" b="325"/>
            <a:stretch/>
          </p:blipFill>
          <p:spPr>
            <a:xfrm>
              <a:off x="118493" y="1374065"/>
              <a:ext cx="3619038" cy="4809664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6808E1ED-D4E5-0C91-C81A-1D54D144955D}"/>
                </a:ext>
              </a:extLst>
            </p:cNvPr>
            <p:cNvSpPr txBox="1"/>
            <p:nvPr/>
          </p:nvSpPr>
          <p:spPr>
            <a:xfrm>
              <a:off x="579839" y="3228945"/>
              <a:ext cx="27443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700" b="1" dirty="0"/>
                <a:t>VL</a:t>
              </a:r>
              <a:endParaRPr lang="fr-FR" sz="900" b="1" dirty="0"/>
            </a:p>
          </p:txBody>
        </p:sp>
      </p:grp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7617B75E-5B8E-EE07-2669-BA0E335E4C94}"/>
              </a:ext>
            </a:extLst>
          </p:cNvPr>
          <p:cNvSpPr/>
          <p:nvPr/>
        </p:nvSpPr>
        <p:spPr>
          <a:xfrm rot="10800000">
            <a:off x="2873829" y="4035490"/>
            <a:ext cx="1042384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3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77630-3F0F-9814-0455-68A77C0AB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BF4B94-0343-F684-BF1B-985CDCA7B26D}"/>
              </a:ext>
            </a:extLst>
          </p:cNvPr>
          <p:cNvSpPr/>
          <p:nvPr/>
        </p:nvSpPr>
        <p:spPr>
          <a:xfrm>
            <a:off x="-18380" y="1572176"/>
            <a:ext cx="12210380" cy="1341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C2F5DC-3BC8-DAAA-D5A0-B30B71DA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025740-2BA7-5C84-12CD-C4EC5E4020D9}"/>
              </a:ext>
            </a:extLst>
          </p:cNvPr>
          <p:cNvSpPr txBox="1"/>
          <p:nvPr/>
        </p:nvSpPr>
        <p:spPr>
          <a:xfrm>
            <a:off x="7215570" y="6200050"/>
            <a:ext cx="4146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fr-FR" sz="2400" b="1" dirty="0">
                <a:solidFill>
                  <a:prstClr val="black"/>
                </a:solidFill>
                <a:latin typeface="Calibri"/>
              </a:rPr>
              <a:t>PNF 15 MAI 2025 Saint-Priest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A911D4-6038-F47E-E4E6-A725FAF882CB}"/>
              </a:ext>
            </a:extLst>
          </p:cNvPr>
          <p:cNvSpPr txBox="1"/>
          <p:nvPr/>
        </p:nvSpPr>
        <p:spPr>
          <a:xfrm>
            <a:off x="12192" y="3628636"/>
            <a:ext cx="12192000" cy="1233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792" algn="ctr" defTabSz="60958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Eugène CHARLET,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lycée Alfred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Mongy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Marcq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Baroeul, académie de Lille</a:t>
            </a:r>
          </a:p>
          <a:p>
            <a:pPr marL="304792" algn="ctr" defTabSz="60958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Maxime DELEMME,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lycée Alfred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Mongy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Marcq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Baroeul, académie de Lille</a:t>
            </a:r>
          </a:p>
          <a:p>
            <a:pPr marL="304792" algn="ctr" defTabSz="60958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Arnaud ROSIER,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lycée Alfred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Mongy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Marcq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Baroeul, académie de Lille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4791F5B-ABBE-24B0-466B-0CF5F8BD933D}"/>
              </a:ext>
            </a:extLst>
          </p:cNvPr>
          <p:cNvSpPr txBox="1">
            <a:spLocks/>
          </p:cNvSpPr>
          <p:nvPr/>
        </p:nvSpPr>
        <p:spPr>
          <a:xfrm>
            <a:off x="12192" y="1923652"/>
            <a:ext cx="12179808" cy="115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2000" i="1" dirty="0"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33D06E-1A2D-BCDD-2AD5-4252B7CD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6015957"/>
            <a:ext cx="5968079" cy="829851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DA860D9-B415-226A-76EF-AE4A4B236773}"/>
              </a:ext>
            </a:extLst>
          </p:cNvPr>
          <p:cNvCxnSpPr>
            <a:cxnSpLocks/>
          </p:cNvCxnSpPr>
          <p:nvPr/>
        </p:nvCxnSpPr>
        <p:spPr>
          <a:xfrm>
            <a:off x="12192" y="6015957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157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D0B96-B8ED-F22B-74EB-6B1060A75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D5F3B52-0EBF-B4A6-563E-CAEAF7E12164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activités VP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4E5B716-6874-116E-182F-45DABB45D136}"/>
              </a:ext>
            </a:extLst>
          </p:cNvPr>
          <p:cNvGrpSpPr/>
          <p:nvPr/>
        </p:nvGrpSpPr>
        <p:grpSpPr>
          <a:xfrm>
            <a:off x="312086" y="763678"/>
            <a:ext cx="4214653" cy="5619537"/>
            <a:chOff x="312086" y="763678"/>
            <a:chExt cx="4214653" cy="5619537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3CF1B37-519D-DDE3-FE2B-1360A5CA4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086" y="763678"/>
              <a:ext cx="4214653" cy="5619537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75981DA-2644-3BD5-EA23-ACD8330EEF73}"/>
                </a:ext>
              </a:extLst>
            </p:cNvPr>
            <p:cNvSpPr txBox="1"/>
            <p:nvPr/>
          </p:nvSpPr>
          <p:spPr>
            <a:xfrm>
              <a:off x="922717" y="2898710"/>
              <a:ext cx="27443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700" b="1" dirty="0"/>
                <a:t>VL</a:t>
              </a:r>
              <a:endParaRPr lang="fr-FR" sz="900" b="1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43E64FE-FD73-76F8-1BC2-44B1D640BA26}"/>
              </a:ext>
            </a:extLst>
          </p:cNvPr>
          <p:cNvGrpSpPr/>
          <p:nvPr/>
        </p:nvGrpSpPr>
        <p:grpSpPr>
          <a:xfrm>
            <a:off x="5055397" y="1387869"/>
            <a:ext cx="6131783" cy="4361968"/>
            <a:chOff x="5055397" y="1387869"/>
            <a:chExt cx="6131783" cy="436196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DE85316-FC5C-6935-D69B-59C1EFB1A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5041" b="11606"/>
            <a:stretch/>
          </p:blipFill>
          <p:spPr>
            <a:xfrm>
              <a:off x="5055397" y="1387869"/>
              <a:ext cx="6131783" cy="4361968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84A5B82-4D72-D01D-A985-83E30F751DC9}"/>
                </a:ext>
              </a:extLst>
            </p:cNvPr>
            <p:cNvSpPr txBox="1"/>
            <p:nvPr/>
          </p:nvSpPr>
          <p:spPr>
            <a:xfrm>
              <a:off x="5958783" y="1635060"/>
              <a:ext cx="31451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00" b="1" dirty="0"/>
                <a:t>VL</a:t>
              </a:r>
              <a:endParaRPr lang="fr-FR" sz="900" b="1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27C850A-B2EA-3D03-068F-E0B481001AC8}"/>
              </a:ext>
            </a:extLst>
          </p:cNvPr>
          <p:cNvSpPr/>
          <p:nvPr/>
        </p:nvSpPr>
        <p:spPr>
          <a:xfrm>
            <a:off x="5055397" y="1296869"/>
            <a:ext cx="2163088" cy="45439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5F8F5-9783-403D-1BB5-F1CDDE59EC13}"/>
              </a:ext>
            </a:extLst>
          </p:cNvPr>
          <p:cNvSpPr/>
          <p:nvPr/>
        </p:nvSpPr>
        <p:spPr>
          <a:xfrm>
            <a:off x="312085" y="2808513"/>
            <a:ext cx="4214653" cy="2941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5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BB32F-6659-D7B9-7017-6256075F2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A53FDE-FE10-1416-B89C-B7704160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041" b="11606"/>
          <a:stretch/>
        </p:blipFill>
        <p:spPr>
          <a:xfrm>
            <a:off x="5055397" y="1387869"/>
            <a:ext cx="6131783" cy="436196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F669440-4739-74E3-5A07-0186C6240D44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activités VTR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7A4B669-16A8-5B55-1EFB-440B2C84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6" y="763678"/>
            <a:ext cx="4214653" cy="5619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4D4100-6589-01B8-E43F-3F2487F23CDB}"/>
              </a:ext>
            </a:extLst>
          </p:cNvPr>
          <p:cNvSpPr/>
          <p:nvPr/>
        </p:nvSpPr>
        <p:spPr>
          <a:xfrm>
            <a:off x="7039744" y="1296868"/>
            <a:ext cx="2163088" cy="45439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9B76A6-61FC-8867-65FC-8F656818355A}"/>
              </a:ext>
            </a:extLst>
          </p:cNvPr>
          <p:cNvSpPr/>
          <p:nvPr/>
        </p:nvSpPr>
        <p:spPr>
          <a:xfrm>
            <a:off x="312085" y="2808513"/>
            <a:ext cx="4214653" cy="2941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0026A5-8F1A-4339-174A-C943D8AC10BD}"/>
              </a:ext>
            </a:extLst>
          </p:cNvPr>
          <p:cNvSpPr txBox="1"/>
          <p:nvPr/>
        </p:nvSpPr>
        <p:spPr>
          <a:xfrm>
            <a:off x="5958783" y="1635060"/>
            <a:ext cx="31451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dirty="0"/>
              <a:t>VL</a:t>
            </a:r>
            <a:endParaRPr lang="fr-FR" sz="9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B51B18B-DE41-2FCD-ADFF-991EB2B322ED}"/>
              </a:ext>
            </a:extLst>
          </p:cNvPr>
          <p:cNvSpPr txBox="1"/>
          <p:nvPr/>
        </p:nvSpPr>
        <p:spPr>
          <a:xfrm>
            <a:off x="922717" y="2898710"/>
            <a:ext cx="27443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b="1" dirty="0"/>
              <a:t>VL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2409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C01A0-C975-D917-E109-32E1B3787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E934084-728B-1172-6371-51347F1EE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041" b="11606"/>
          <a:stretch/>
        </p:blipFill>
        <p:spPr>
          <a:xfrm>
            <a:off x="5055397" y="1387869"/>
            <a:ext cx="6131783" cy="436196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DA84336-E2D7-AF61-40C1-A3FD63D43D2D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activités MC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C7E82D-86E6-1CB2-6AA0-77ABBB04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6" y="763678"/>
            <a:ext cx="4214653" cy="56195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CC3858-8997-997C-716D-27305A337DDA}"/>
              </a:ext>
            </a:extLst>
          </p:cNvPr>
          <p:cNvSpPr/>
          <p:nvPr/>
        </p:nvSpPr>
        <p:spPr>
          <a:xfrm>
            <a:off x="9039344" y="1387869"/>
            <a:ext cx="2163088" cy="45439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A4497-0F7A-B763-A2D7-A484BA035F8E}"/>
              </a:ext>
            </a:extLst>
          </p:cNvPr>
          <p:cNvSpPr/>
          <p:nvPr/>
        </p:nvSpPr>
        <p:spPr>
          <a:xfrm>
            <a:off x="312085" y="2808513"/>
            <a:ext cx="4214653" cy="2941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EBA095-BDB3-7944-F4DE-5445E134D659}"/>
              </a:ext>
            </a:extLst>
          </p:cNvPr>
          <p:cNvSpPr txBox="1"/>
          <p:nvPr/>
        </p:nvSpPr>
        <p:spPr>
          <a:xfrm>
            <a:off x="4895931" y="6071127"/>
            <a:ext cx="681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effectLst/>
                <a:latin typeface="+mj-lt"/>
              </a:rPr>
              <a:t>Ces activités sont mises en situations à partir de cas réels de véhicules justifiants le besoin d’une maintenance corrective.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D1FDF0-6FE9-15B2-055F-26D3A2B418B4}"/>
              </a:ext>
            </a:extLst>
          </p:cNvPr>
          <p:cNvSpPr txBox="1"/>
          <p:nvPr/>
        </p:nvSpPr>
        <p:spPr>
          <a:xfrm>
            <a:off x="5958783" y="1635060"/>
            <a:ext cx="31451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b="1" dirty="0"/>
              <a:t>VL</a:t>
            </a:r>
            <a:endParaRPr lang="fr-FR" sz="9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2EB13C-C12E-CC1F-335A-CA524D92A8BD}"/>
              </a:ext>
            </a:extLst>
          </p:cNvPr>
          <p:cNvSpPr txBox="1"/>
          <p:nvPr/>
        </p:nvSpPr>
        <p:spPr>
          <a:xfrm>
            <a:off x="922717" y="2898710"/>
            <a:ext cx="27443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b="1" dirty="0"/>
              <a:t>VL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1705200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377B7-D9C6-4543-6237-3E968FEF9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13F5BD0-AF21-32AD-D965-1347A410E075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connaissances associées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896F054-DC57-CD71-4287-2D45BDC00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6" y="763678"/>
            <a:ext cx="4214653" cy="56195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F5BAFC-8B81-C732-2C0F-D1F16B29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08" y="737302"/>
            <a:ext cx="4726862" cy="52021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04608F-70F7-9DAD-235B-47A2B7E16A43}"/>
              </a:ext>
            </a:extLst>
          </p:cNvPr>
          <p:cNvSpPr/>
          <p:nvPr/>
        </p:nvSpPr>
        <p:spPr>
          <a:xfrm>
            <a:off x="216985" y="5738517"/>
            <a:ext cx="4404853" cy="658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20">
            <a:extLst>
              <a:ext uri="{FF2B5EF4-FFF2-40B4-BE49-F238E27FC236}">
                <a16:creationId xmlns:a16="http://schemas.microsoft.com/office/drawing/2014/main" id="{B96EF39F-7E24-06C1-A9F5-1BDAF4C6E74D}"/>
              </a:ext>
            </a:extLst>
          </p:cNvPr>
          <p:cNvSpPr/>
          <p:nvPr/>
        </p:nvSpPr>
        <p:spPr>
          <a:xfrm>
            <a:off x="5017451" y="3319612"/>
            <a:ext cx="652983" cy="522734"/>
          </a:xfrm>
          <a:prstGeom prst="rightArrow">
            <a:avLst>
              <a:gd name="adj1" fmla="val 50000"/>
              <a:gd name="adj2" fmla="val 47964"/>
            </a:avLst>
          </a:prstGeom>
          <a:solidFill>
            <a:srgbClr val="BD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61EFD2-2175-B674-BA54-CD20849998B6}"/>
              </a:ext>
            </a:extLst>
          </p:cNvPr>
          <p:cNvSpPr/>
          <p:nvPr/>
        </p:nvSpPr>
        <p:spPr>
          <a:xfrm>
            <a:off x="6166808" y="1420273"/>
            <a:ext cx="4739223" cy="1739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1F7565-F791-841F-B52F-540D4CBF96AF}"/>
              </a:ext>
            </a:extLst>
          </p:cNvPr>
          <p:cNvSpPr txBox="1"/>
          <p:nvPr/>
        </p:nvSpPr>
        <p:spPr>
          <a:xfrm>
            <a:off x="922717" y="2898710"/>
            <a:ext cx="27443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b="1" dirty="0"/>
              <a:t>VL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26309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638E5-AF60-DCE7-2446-33A432C9E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E69792C3-54D4-DB19-0D2E-B2751702839E}"/>
              </a:ext>
            </a:extLst>
          </p:cNvPr>
          <p:cNvGrpSpPr/>
          <p:nvPr/>
        </p:nvGrpSpPr>
        <p:grpSpPr>
          <a:xfrm>
            <a:off x="8338030" y="1063082"/>
            <a:ext cx="3602396" cy="5142551"/>
            <a:chOff x="8338030" y="1063082"/>
            <a:chExt cx="3602396" cy="5142551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4187612F-0B6E-906C-F969-BBE6AB529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8030" y="1063082"/>
              <a:ext cx="3602396" cy="5142551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96CC594-BBA8-D5F9-B915-403D777747CC}"/>
                </a:ext>
              </a:extLst>
            </p:cNvPr>
            <p:cNvSpPr txBox="1"/>
            <p:nvPr/>
          </p:nvSpPr>
          <p:spPr>
            <a:xfrm>
              <a:off x="10840355" y="3931146"/>
              <a:ext cx="766518" cy="369332"/>
            </a:xfrm>
            <a:prstGeom prst="rect">
              <a:avLst/>
            </a:prstGeom>
            <a:solidFill>
              <a:srgbClr val="7D91A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PRÉPARATION À L’INSERTION PRO.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CA1BDEFB-7224-F434-DA9F-876EE7E3D3D9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montée en compétences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38D7BD-A929-7DA9-58D6-5CA81E0A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319" y="935018"/>
            <a:ext cx="4398373" cy="55020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BF5B850-9B1C-4B37-141C-C63828B71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4" y="925592"/>
            <a:ext cx="3763924" cy="55020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3EFF42-D838-F0EA-4B8D-B6BF4B1F1AE7}"/>
              </a:ext>
            </a:extLst>
          </p:cNvPr>
          <p:cNvSpPr txBox="1"/>
          <p:nvPr/>
        </p:nvSpPr>
        <p:spPr>
          <a:xfrm>
            <a:off x="228076" y="925592"/>
            <a:ext cx="1410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Seconde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12E89A-930D-C971-190B-55E4A4C45F5E}"/>
              </a:ext>
            </a:extLst>
          </p:cNvPr>
          <p:cNvSpPr txBox="1"/>
          <p:nvPr/>
        </p:nvSpPr>
        <p:spPr>
          <a:xfrm>
            <a:off x="4063188" y="933395"/>
            <a:ext cx="1553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Première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0651401-88B1-3FD3-DC62-955AA1103FA6}"/>
              </a:ext>
            </a:extLst>
          </p:cNvPr>
          <p:cNvSpPr/>
          <p:nvPr/>
        </p:nvSpPr>
        <p:spPr>
          <a:xfrm>
            <a:off x="2278768" y="4167667"/>
            <a:ext cx="1203179" cy="10016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DCA3728-4B0E-4A87-8D41-03CF44F79C54}"/>
              </a:ext>
            </a:extLst>
          </p:cNvPr>
          <p:cNvSpPr/>
          <p:nvPr/>
        </p:nvSpPr>
        <p:spPr>
          <a:xfrm>
            <a:off x="6314595" y="4447713"/>
            <a:ext cx="1339484" cy="112258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F9F80AF-0CBA-4A43-F3E8-C6796652C023}"/>
              </a:ext>
            </a:extLst>
          </p:cNvPr>
          <p:cNvSpPr/>
          <p:nvPr/>
        </p:nvSpPr>
        <p:spPr>
          <a:xfrm>
            <a:off x="9450958" y="4040690"/>
            <a:ext cx="1203179" cy="10016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06091F4-B21A-547C-AE7E-1D8D1BA69030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3481947" y="4668493"/>
            <a:ext cx="2832648" cy="3405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6CC8D1C-BD3D-B8DB-937A-EBD755213DBC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7654079" y="4541516"/>
            <a:ext cx="1796879" cy="4674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7A82A9E-A917-A497-BF85-46D2CB4E37F4}"/>
              </a:ext>
            </a:extLst>
          </p:cNvPr>
          <p:cNvSpPr txBox="1"/>
          <p:nvPr/>
        </p:nvSpPr>
        <p:spPr>
          <a:xfrm>
            <a:off x="7691368" y="1073769"/>
            <a:ext cx="129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Terminale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F0B41-5D8E-2E1F-F73A-8E0B4795A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84110548-09A5-594F-8545-AD3EEB73D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225" y="1089018"/>
            <a:ext cx="3748257" cy="53131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E26561D-FCA4-BCEC-A07A-0BB55C126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148" y="1099556"/>
            <a:ext cx="3881406" cy="53751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C7F18E-00D6-10EF-48E0-FD25820824D9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montée en compétence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37BA22B-9B2E-C03E-7D3F-6CB2C48E7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4" y="1073827"/>
            <a:ext cx="3711396" cy="5002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320F65-49CD-5769-8731-057388F72EEB}"/>
              </a:ext>
            </a:extLst>
          </p:cNvPr>
          <p:cNvSpPr/>
          <p:nvPr/>
        </p:nvSpPr>
        <p:spPr>
          <a:xfrm>
            <a:off x="19723" y="3844034"/>
            <a:ext cx="3821132" cy="1213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5FE8D6-D867-B010-23DC-684EDDF545AB}"/>
              </a:ext>
            </a:extLst>
          </p:cNvPr>
          <p:cNvSpPr txBox="1"/>
          <p:nvPr/>
        </p:nvSpPr>
        <p:spPr>
          <a:xfrm>
            <a:off x="912507" y="732629"/>
            <a:ext cx="1291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Seconde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32249F-122C-E8D8-0C87-C0CAE5930C38}"/>
              </a:ext>
            </a:extLst>
          </p:cNvPr>
          <p:cNvSpPr txBox="1"/>
          <p:nvPr/>
        </p:nvSpPr>
        <p:spPr>
          <a:xfrm>
            <a:off x="4826489" y="732629"/>
            <a:ext cx="1422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Première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6C30F1-B6D4-DBEB-553F-AA131DEA20C3}"/>
              </a:ext>
            </a:extLst>
          </p:cNvPr>
          <p:cNvSpPr txBox="1"/>
          <p:nvPr/>
        </p:nvSpPr>
        <p:spPr>
          <a:xfrm>
            <a:off x="8908363" y="777261"/>
            <a:ext cx="1422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Terminale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3A77F35-FEFE-C7BC-1598-0F028CB261AA}"/>
              </a:ext>
            </a:extLst>
          </p:cNvPr>
          <p:cNvSpPr/>
          <p:nvPr/>
        </p:nvSpPr>
        <p:spPr>
          <a:xfrm>
            <a:off x="0" y="2369388"/>
            <a:ext cx="2654423" cy="260487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583C72F-C311-1631-308C-38C1EEF90933}"/>
              </a:ext>
            </a:extLst>
          </p:cNvPr>
          <p:cNvSpPr/>
          <p:nvPr/>
        </p:nvSpPr>
        <p:spPr>
          <a:xfrm>
            <a:off x="3840855" y="2287033"/>
            <a:ext cx="2879541" cy="260487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F62BDE7-8031-B81F-9BB9-99BF7E4CFEFA}"/>
              </a:ext>
            </a:extLst>
          </p:cNvPr>
          <p:cNvSpPr/>
          <p:nvPr/>
        </p:nvSpPr>
        <p:spPr>
          <a:xfrm>
            <a:off x="8065418" y="2293727"/>
            <a:ext cx="2654423" cy="260487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494841-20F6-0025-FA7F-00F3AFA327CE}"/>
              </a:ext>
            </a:extLst>
          </p:cNvPr>
          <p:cNvSpPr txBox="1"/>
          <p:nvPr/>
        </p:nvSpPr>
        <p:spPr>
          <a:xfrm>
            <a:off x="2338420" y="815090"/>
            <a:ext cx="669996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2"/>
                </a:solidFill>
              </a:rPr>
              <a:t>MEME COMPETENCE TRAVAILLÉE SUR LES 3 NIVEAUX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9D72310-52C2-D70A-49AB-AF7711411187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1327212" y="1646087"/>
            <a:ext cx="4361192" cy="723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C53AD7F-973D-02CA-21A2-D184047ACC40}"/>
              </a:ext>
            </a:extLst>
          </p:cNvPr>
          <p:cNvCxnSpPr>
            <a:cxnSpLocks/>
            <a:stCxn id="15" idx="2"/>
            <a:endCxn id="4" idx="0"/>
          </p:cNvCxnSpPr>
          <p:nvPr/>
        </p:nvCxnSpPr>
        <p:spPr>
          <a:xfrm flipH="1">
            <a:off x="5280626" y="1646087"/>
            <a:ext cx="407779" cy="640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7ADB5B3-1066-196B-EF4E-86710C093387}"/>
              </a:ext>
            </a:extLst>
          </p:cNvPr>
          <p:cNvCxnSpPr>
            <a:cxnSpLocks/>
            <a:stCxn id="15" idx="2"/>
            <a:endCxn id="12" idx="0"/>
          </p:cNvCxnSpPr>
          <p:nvPr/>
        </p:nvCxnSpPr>
        <p:spPr>
          <a:xfrm>
            <a:off x="5688405" y="1646087"/>
            <a:ext cx="3704225" cy="647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508339FF-EE90-71D0-BF27-139E42FFD49C}"/>
              </a:ext>
            </a:extLst>
          </p:cNvPr>
          <p:cNvSpPr txBox="1"/>
          <p:nvPr/>
        </p:nvSpPr>
        <p:spPr>
          <a:xfrm>
            <a:off x="4459667" y="3181542"/>
            <a:ext cx="27443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b="1" dirty="0"/>
              <a:t>VL</a:t>
            </a:r>
            <a:endParaRPr lang="fr-FR" sz="9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FC3E5-E23B-F3B2-A35E-C27C47C3E1F5}"/>
              </a:ext>
            </a:extLst>
          </p:cNvPr>
          <p:cNvSpPr/>
          <p:nvPr/>
        </p:nvSpPr>
        <p:spPr>
          <a:xfrm>
            <a:off x="3915150" y="3305936"/>
            <a:ext cx="3886816" cy="538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0D643A8-26CD-A7AB-EECE-4DA580155F6E}"/>
              </a:ext>
            </a:extLst>
          </p:cNvPr>
          <p:cNvSpPr txBox="1"/>
          <p:nvPr/>
        </p:nvSpPr>
        <p:spPr>
          <a:xfrm>
            <a:off x="8701467" y="3291950"/>
            <a:ext cx="27443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b="1" dirty="0"/>
              <a:t>VL</a:t>
            </a:r>
            <a:endParaRPr lang="fr-FR" sz="9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7B819A-707D-955B-A101-1341B7853E1F}"/>
              </a:ext>
            </a:extLst>
          </p:cNvPr>
          <p:cNvSpPr/>
          <p:nvPr/>
        </p:nvSpPr>
        <p:spPr>
          <a:xfrm>
            <a:off x="8095508" y="3398328"/>
            <a:ext cx="3791689" cy="546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12" grpId="0" animBg="1"/>
      <p:bldP spid="1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36DCB-D9BF-2FE3-BA99-AC28DEA5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D103790-E512-8EB5-2091-BB563EE2CCC2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0721EB-DC35-65D0-797A-6E031BD9A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4" y="1073827"/>
            <a:ext cx="3711396" cy="50023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296D1C-D2D1-88BA-DC67-B441182CC3F4}"/>
              </a:ext>
            </a:extLst>
          </p:cNvPr>
          <p:cNvSpPr txBox="1"/>
          <p:nvPr/>
        </p:nvSpPr>
        <p:spPr>
          <a:xfrm>
            <a:off x="4367814" y="1766656"/>
            <a:ext cx="7102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Mise en œuvre de la compétence avec le niveau attendu en classe de seconde</a:t>
            </a:r>
          </a:p>
          <a:p>
            <a:endParaRPr lang="fr-FR" dirty="0"/>
          </a:p>
          <a:p>
            <a:r>
              <a:rPr lang="fr-FR" dirty="0"/>
              <a:t>Réalisation d’une mesure de grandeur électrique (tension) :</a:t>
            </a:r>
          </a:p>
          <a:p>
            <a:endParaRPr lang="fr-FR" dirty="0"/>
          </a:p>
          <a:p>
            <a:r>
              <a:rPr lang="fr-FR" dirty="0"/>
              <a:t>-    Lecture de schéma électrique simple</a:t>
            </a:r>
          </a:p>
          <a:p>
            <a:pPr marL="285750" indent="-285750">
              <a:buFontTx/>
              <a:buChar char="-"/>
            </a:pPr>
            <a:r>
              <a:rPr lang="fr-FR" dirty="0"/>
              <a:t>Choix du calibre</a:t>
            </a:r>
          </a:p>
          <a:p>
            <a:pPr marL="285750" indent="-285750">
              <a:buFontTx/>
              <a:buChar char="-"/>
            </a:pPr>
            <a:r>
              <a:rPr lang="fr-FR" dirty="0"/>
              <a:t>Branchement de l’appareil (choix des ports et type de branchement)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Conditions de réalisation de mesure très limités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CC858-3CA0-B72A-2C55-B72AE48F15D3}"/>
              </a:ext>
            </a:extLst>
          </p:cNvPr>
          <p:cNvSpPr/>
          <p:nvPr/>
        </p:nvSpPr>
        <p:spPr>
          <a:xfrm>
            <a:off x="19723" y="3844034"/>
            <a:ext cx="832533" cy="1213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9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62C67-BD30-1865-01EC-F9D8D6B8B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6A65D61-89AA-ADBA-CCCC-B47937D5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827"/>
            <a:ext cx="3881406" cy="53751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BFACA6E-D27E-F6C0-41B3-1B9C2E9BC193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FDD959-DEAB-5486-1F83-C94B679463AB}"/>
              </a:ext>
            </a:extLst>
          </p:cNvPr>
          <p:cNvSpPr txBox="1"/>
          <p:nvPr/>
        </p:nvSpPr>
        <p:spPr>
          <a:xfrm>
            <a:off x="4367814" y="1766656"/>
            <a:ext cx="7102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Mise en œuvre de la compétence avec le niveau attendu en classe de première</a:t>
            </a:r>
          </a:p>
          <a:p>
            <a:endParaRPr lang="fr-FR" dirty="0"/>
          </a:p>
          <a:p>
            <a:r>
              <a:rPr lang="fr-FR" dirty="0"/>
              <a:t>Réalisation de mesure de grandeurs électriques (tension et intensité) :</a:t>
            </a:r>
          </a:p>
          <a:p>
            <a:endParaRPr lang="fr-FR" dirty="0"/>
          </a:p>
          <a:p>
            <a:r>
              <a:rPr lang="fr-FR" dirty="0"/>
              <a:t>-    Lecture de schéma électrique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Choix des calibres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Branchement des appareils (choix des ports et types de branchement)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Conditions de réalisation de mesure (consommateurs, régime)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A0460-FF09-3667-6C58-AB51791296C2}"/>
              </a:ext>
            </a:extLst>
          </p:cNvPr>
          <p:cNvSpPr/>
          <p:nvPr/>
        </p:nvSpPr>
        <p:spPr>
          <a:xfrm>
            <a:off x="-1" y="4351979"/>
            <a:ext cx="1393796" cy="530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0C3FA8-850C-4E70-DA0E-9BBCE76064DF}"/>
              </a:ext>
            </a:extLst>
          </p:cNvPr>
          <p:cNvSpPr txBox="1"/>
          <p:nvPr/>
        </p:nvSpPr>
        <p:spPr>
          <a:xfrm>
            <a:off x="559680" y="3165410"/>
            <a:ext cx="27443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b="1" dirty="0"/>
              <a:t>VL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12708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780DE-E355-69B2-2D27-0E9EF74DA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A6B4D6-EB6C-BCC6-BBAA-94E7B2D23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1" y="1095919"/>
            <a:ext cx="3748257" cy="53131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C87258D-35A5-56BD-99E3-3A09C84D28DD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F2EB49-F2F4-74D8-3A21-08F9EE951E4A}"/>
              </a:ext>
            </a:extLst>
          </p:cNvPr>
          <p:cNvSpPr txBox="1"/>
          <p:nvPr/>
        </p:nvSpPr>
        <p:spPr>
          <a:xfrm>
            <a:off x="4367814" y="1766656"/>
            <a:ext cx="71021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Mise en œuvre de la compétence avec le niveau attendu en classe de terminale</a:t>
            </a:r>
          </a:p>
          <a:p>
            <a:endParaRPr lang="fr-FR" dirty="0"/>
          </a:p>
          <a:p>
            <a:r>
              <a:rPr lang="fr-FR" dirty="0"/>
              <a:t>Réalisation de mesure de grandeurs électriques (tension, résistance, signal) :</a:t>
            </a:r>
          </a:p>
          <a:p>
            <a:endParaRPr lang="fr-FR" dirty="0"/>
          </a:p>
          <a:p>
            <a:r>
              <a:rPr lang="fr-FR" dirty="0"/>
              <a:t>-    Lecture de schéma électrique complexe (identification faisceaux, points de mesures, fonctions partagées, …)</a:t>
            </a:r>
          </a:p>
          <a:p>
            <a:pPr marL="285750" indent="-285750">
              <a:buFontTx/>
              <a:buChar char="-"/>
            </a:pPr>
            <a:r>
              <a:rPr lang="fr-FR" dirty="0"/>
              <a:t>Choix des calibres</a:t>
            </a:r>
          </a:p>
          <a:p>
            <a:pPr marL="285750" indent="-285750">
              <a:buFontTx/>
              <a:buChar char="-"/>
            </a:pPr>
            <a:r>
              <a:rPr lang="fr-FR" dirty="0"/>
              <a:t>Branchement des appareils (choix des ports et types de branchement)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Conditions de réalisation de mesure (position pédale, isolé, …)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8AE9E-5171-F3F8-59E8-E7451D6E64EF}"/>
              </a:ext>
            </a:extLst>
          </p:cNvPr>
          <p:cNvSpPr/>
          <p:nvPr/>
        </p:nvSpPr>
        <p:spPr>
          <a:xfrm>
            <a:off x="1345891" y="3404288"/>
            <a:ext cx="1393796" cy="530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2F9FA5-0EDF-24BA-CFE2-79382E290723}"/>
              </a:ext>
            </a:extLst>
          </p:cNvPr>
          <p:cNvSpPr txBox="1"/>
          <p:nvPr/>
        </p:nvSpPr>
        <p:spPr>
          <a:xfrm>
            <a:off x="4367814" y="5191468"/>
            <a:ext cx="710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Cette montée en compétence sur le cycle des 3 années se justifiera par le niveau de savoirs associés (savoir, savoir être et savoir faire) qu’elle mobilise, mais également par le niveau d’autonomie attendu.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B59AE26-133E-967B-8B5F-61C232C3F9CF}"/>
              </a:ext>
            </a:extLst>
          </p:cNvPr>
          <p:cNvSpPr txBox="1"/>
          <p:nvPr/>
        </p:nvSpPr>
        <p:spPr>
          <a:xfrm>
            <a:off x="708792" y="3304260"/>
            <a:ext cx="274434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b="1" dirty="0"/>
              <a:t>VL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6161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9FFC0-18BE-AAA8-11BB-6739403F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B18D1-4FA8-F778-0BD2-4085B088F8FA}"/>
              </a:ext>
            </a:extLst>
          </p:cNvPr>
          <p:cNvSpPr/>
          <p:nvPr/>
        </p:nvSpPr>
        <p:spPr>
          <a:xfrm>
            <a:off x="-9190" y="2375668"/>
            <a:ext cx="12210380" cy="1341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4276A4-5FFC-D7E0-1393-23EA778E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C3499F-8EA3-A530-1327-8256AE79F66E}"/>
              </a:ext>
            </a:extLst>
          </p:cNvPr>
          <p:cNvSpPr txBox="1"/>
          <p:nvPr/>
        </p:nvSpPr>
        <p:spPr>
          <a:xfrm>
            <a:off x="7215570" y="6200050"/>
            <a:ext cx="4146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fr-FR" sz="2400" b="1" dirty="0">
                <a:solidFill>
                  <a:prstClr val="black"/>
                </a:solidFill>
                <a:latin typeface="Calibri"/>
              </a:rPr>
              <a:t>PNF 15 MAI 2025 Saint-Priest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D390D9-3FAC-D3A8-DB90-264477127570}"/>
              </a:ext>
            </a:extLst>
          </p:cNvPr>
          <p:cNvSpPr txBox="1">
            <a:spLocks/>
          </p:cNvSpPr>
          <p:nvPr/>
        </p:nvSpPr>
        <p:spPr>
          <a:xfrm>
            <a:off x="-109633" y="2470412"/>
            <a:ext cx="12179808" cy="115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3600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 DE VOTRE ATTENTION</a:t>
            </a:r>
            <a:endParaRPr lang="fr-FR" i="1" dirty="0"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8A64700-C29F-BB90-A353-EA6214C0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6015957"/>
            <a:ext cx="5968079" cy="829851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FAC42F6-76A0-A33A-69DC-262D3A500681}"/>
              </a:ext>
            </a:extLst>
          </p:cNvPr>
          <p:cNvCxnSpPr>
            <a:cxnSpLocks/>
          </p:cNvCxnSpPr>
          <p:nvPr/>
        </p:nvCxnSpPr>
        <p:spPr>
          <a:xfrm>
            <a:off x="12192" y="6015957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0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959A4DB-06BE-9CC3-A64E-96EA5D660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4" y="925592"/>
            <a:ext cx="3694792" cy="54010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C152C4-DE6A-54B7-33C2-24C570DEC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266" y="935019"/>
            <a:ext cx="4317588" cy="540102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5680531-243E-D8AB-7838-084FBC59FCF5}"/>
              </a:ext>
            </a:extLst>
          </p:cNvPr>
          <p:cNvSpPr txBox="1"/>
          <p:nvPr/>
        </p:nvSpPr>
        <p:spPr>
          <a:xfrm>
            <a:off x="583176" y="6363625"/>
            <a:ext cx="10210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Présentation des séquences sur l’ensemble du cycle trois ans du baccalauréat professionnel maintenance des véhicules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34DD0C-620B-7200-7C71-D65B362ABD6A}"/>
              </a:ext>
            </a:extLst>
          </p:cNvPr>
          <p:cNvSpPr txBox="1"/>
          <p:nvPr/>
        </p:nvSpPr>
        <p:spPr>
          <a:xfrm>
            <a:off x="228076" y="925592"/>
            <a:ext cx="1027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Seconde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BFD37E-53A8-0571-11BA-2D19FA08996E}"/>
              </a:ext>
            </a:extLst>
          </p:cNvPr>
          <p:cNvSpPr txBox="1"/>
          <p:nvPr/>
        </p:nvSpPr>
        <p:spPr>
          <a:xfrm>
            <a:off x="4074135" y="933395"/>
            <a:ext cx="1131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Première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49BA91E-1E4A-EA20-1B3F-063E15834B47}"/>
              </a:ext>
            </a:extLst>
          </p:cNvPr>
          <p:cNvGrpSpPr/>
          <p:nvPr/>
        </p:nvGrpSpPr>
        <p:grpSpPr>
          <a:xfrm>
            <a:off x="8047322" y="925194"/>
            <a:ext cx="3893104" cy="5280439"/>
            <a:chOff x="8047322" y="925194"/>
            <a:chExt cx="3893104" cy="5280439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53D2A84-5554-A00F-6FBF-9348099DBA44}"/>
                </a:ext>
              </a:extLst>
            </p:cNvPr>
            <p:cNvGrpSpPr/>
            <p:nvPr/>
          </p:nvGrpSpPr>
          <p:grpSpPr>
            <a:xfrm>
              <a:off x="8338030" y="1063082"/>
              <a:ext cx="3602396" cy="5142551"/>
              <a:chOff x="8338030" y="1063082"/>
              <a:chExt cx="3602396" cy="5142551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8F6FF7D6-4382-491F-3CC3-5771C3B98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8030" y="1063082"/>
                <a:ext cx="3602396" cy="5142551"/>
              </a:xfrm>
              <a:prstGeom prst="rect">
                <a:avLst/>
              </a:prstGeom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751A191D-C60C-68D8-463C-A3CD6FCF3A82}"/>
                  </a:ext>
                </a:extLst>
              </p:cNvPr>
              <p:cNvSpPr txBox="1"/>
              <p:nvPr/>
            </p:nvSpPr>
            <p:spPr>
              <a:xfrm>
                <a:off x="10840355" y="3931146"/>
                <a:ext cx="766518" cy="369332"/>
              </a:xfrm>
              <a:prstGeom prst="rect">
                <a:avLst/>
              </a:prstGeom>
              <a:solidFill>
                <a:srgbClr val="7D91A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600" b="1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PRÉPARATION À L’INSERTION PRO.</a:t>
                </a:r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061B727-9352-D9E8-4082-CF448CB1DD78}"/>
                </a:ext>
              </a:extLst>
            </p:cNvPr>
            <p:cNvSpPr txBox="1"/>
            <p:nvPr/>
          </p:nvSpPr>
          <p:spPr>
            <a:xfrm>
              <a:off x="8047322" y="925194"/>
              <a:ext cx="11310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Terminale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6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7BD23-A8C2-702A-530A-DD7B6CAEB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5BDCAA-1105-6B6B-4935-86A754FB67B0}"/>
              </a:ext>
            </a:extLst>
          </p:cNvPr>
          <p:cNvSpPr/>
          <p:nvPr/>
        </p:nvSpPr>
        <p:spPr>
          <a:xfrm>
            <a:off x="4703885" y="1954261"/>
            <a:ext cx="2657021" cy="2743641"/>
          </a:xfrm>
          <a:prstGeom prst="rect">
            <a:avLst/>
          </a:prstGeom>
          <a:solidFill>
            <a:srgbClr val="19A6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932D75A-DD39-A382-BCE1-2493932333A8}"/>
              </a:ext>
            </a:extLst>
          </p:cNvPr>
          <p:cNvSpPr txBox="1"/>
          <p:nvPr/>
        </p:nvSpPr>
        <p:spPr>
          <a:xfrm>
            <a:off x="4806828" y="2380912"/>
            <a:ext cx="2327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Arrêté du 19 avril 2019 </a:t>
            </a:r>
            <a:r>
              <a:rPr lang="fr-FR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définissant les familles de métiers en classe de seconde professionnelle mentionnées à l'article D. 333-2 du code de l'éducation l’obligation de sa mise en œuvre</a:t>
            </a: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635EF3-A11C-1FEE-FAFB-8213CE637B02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83F5BF-9C54-E78E-1994-2CF6DAB88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54" y="925592"/>
            <a:ext cx="3662838" cy="53543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DED1FBC-EA15-AC26-4E34-FC450A99134D}"/>
              </a:ext>
            </a:extLst>
          </p:cNvPr>
          <p:cNvSpPr txBox="1"/>
          <p:nvPr/>
        </p:nvSpPr>
        <p:spPr>
          <a:xfrm>
            <a:off x="181837" y="984831"/>
            <a:ext cx="1369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Seconde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419B3-A40C-7C29-E9D0-E25C1DA6A70A}"/>
              </a:ext>
            </a:extLst>
          </p:cNvPr>
          <p:cNvSpPr/>
          <p:nvPr/>
        </p:nvSpPr>
        <p:spPr>
          <a:xfrm>
            <a:off x="171562" y="961152"/>
            <a:ext cx="3723430" cy="5378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20">
            <a:extLst>
              <a:ext uri="{FF2B5EF4-FFF2-40B4-BE49-F238E27FC236}">
                <a16:creationId xmlns:a16="http://schemas.microsoft.com/office/drawing/2014/main" id="{476BC829-2B96-3C24-74C3-F9532982D4AB}"/>
              </a:ext>
            </a:extLst>
          </p:cNvPr>
          <p:cNvSpPr/>
          <p:nvPr/>
        </p:nvSpPr>
        <p:spPr>
          <a:xfrm>
            <a:off x="7511859" y="2690864"/>
            <a:ext cx="458748" cy="738136"/>
          </a:xfrm>
          <a:prstGeom prst="rightArrow">
            <a:avLst/>
          </a:prstGeom>
          <a:solidFill>
            <a:srgbClr val="19A6C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BC7F24-E8BC-D740-CF0E-0C474D6FFA3C}"/>
              </a:ext>
            </a:extLst>
          </p:cNvPr>
          <p:cNvSpPr/>
          <p:nvPr/>
        </p:nvSpPr>
        <p:spPr>
          <a:xfrm>
            <a:off x="8159544" y="2068352"/>
            <a:ext cx="3929731" cy="2374663"/>
          </a:xfrm>
          <a:prstGeom prst="rect">
            <a:avLst/>
          </a:prstGeom>
          <a:solidFill>
            <a:srgbClr val="19A6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7A5CB0-0F37-8446-0378-EB56DAC1A937}"/>
              </a:ext>
            </a:extLst>
          </p:cNvPr>
          <p:cNvSpPr txBox="1"/>
          <p:nvPr/>
        </p:nvSpPr>
        <p:spPr>
          <a:xfrm>
            <a:off x="8150752" y="2389172"/>
            <a:ext cx="3929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Ressources pour la classe de seconde professionnelle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Vadémécum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Famille des métiers de la maintenance des matériels et des véhicules</a:t>
            </a:r>
          </a:p>
        </p:txBody>
      </p:sp>
      <p:sp>
        <p:nvSpPr>
          <p:cNvPr id="12" name="Flèche : droite 20">
            <a:extLst>
              <a:ext uri="{FF2B5EF4-FFF2-40B4-BE49-F238E27FC236}">
                <a16:creationId xmlns:a16="http://schemas.microsoft.com/office/drawing/2014/main" id="{E5D571C0-0E89-7830-B7AB-9FD3A7989F13}"/>
              </a:ext>
            </a:extLst>
          </p:cNvPr>
          <p:cNvSpPr/>
          <p:nvPr/>
        </p:nvSpPr>
        <p:spPr>
          <a:xfrm>
            <a:off x="3802326" y="2673828"/>
            <a:ext cx="458748" cy="738136"/>
          </a:xfrm>
          <a:prstGeom prst="rightArrow">
            <a:avLst/>
          </a:prstGeom>
          <a:solidFill>
            <a:srgbClr val="19A6C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DACB8C-D26C-7378-D0B7-5D2CE78E9954}"/>
              </a:ext>
            </a:extLst>
          </p:cNvPr>
          <p:cNvSpPr txBox="1"/>
          <p:nvPr/>
        </p:nvSpPr>
        <p:spPr>
          <a:xfrm>
            <a:off x="3560063" y="989928"/>
            <a:ext cx="681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D5865"/>
                </a:solidFill>
              </a:rPr>
              <a:t>SECONDE FAMILLE DES METIERS DE LA MAINTENANCE DES MATÉRIELS ET DES VÉHICULES</a:t>
            </a:r>
          </a:p>
        </p:txBody>
      </p:sp>
    </p:spTree>
    <p:extLst>
      <p:ext uri="{BB962C8B-B14F-4D97-AF65-F5344CB8AC3E}">
        <p14:creationId xmlns:p14="http://schemas.microsoft.com/office/powerpoint/2010/main" val="11376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7" grpId="0" animBg="1"/>
      <p:bldP spid="8" grpId="0" animBg="1"/>
      <p:bldP spid="9" grpId="0" animBg="1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1A47D-8AD4-EF1A-72B3-050941756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65B7870-A3DF-823A-E354-7F9BB76700CB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956302-3D68-F4E1-62C6-905CB391A3B1}"/>
              </a:ext>
            </a:extLst>
          </p:cNvPr>
          <p:cNvSpPr/>
          <p:nvPr/>
        </p:nvSpPr>
        <p:spPr>
          <a:xfrm>
            <a:off x="3773829" y="2054743"/>
            <a:ext cx="2721645" cy="2807404"/>
          </a:xfrm>
          <a:prstGeom prst="rect">
            <a:avLst/>
          </a:prstGeom>
          <a:solidFill>
            <a:srgbClr val="19A6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9E5E1E-5869-9B05-F196-3F55C646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4" y="1162984"/>
            <a:ext cx="3438000" cy="502564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8C3B9EA-2E56-E625-86AC-8C7C5DD193A7}"/>
              </a:ext>
            </a:extLst>
          </p:cNvPr>
          <p:cNvSpPr txBox="1"/>
          <p:nvPr/>
        </p:nvSpPr>
        <p:spPr>
          <a:xfrm>
            <a:off x="181837" y="1222224"/>
            <a:ext cx="127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Seconde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0818D-D78C-4EB0-F47D-D6E9E5ECDF34}"/>
              </a:ext>
            </a:extLst>
          </p:cNvPr>
          <p:cNvSpPr/>
          <p:nvPr/>
        </p:nvSpPr>
        <p:spPr>
          <a:xfrm>
            <a:off x="133754" y="1222223"/>
            <a:ext cx="2930176" cy="4566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932330-4A5D-471E-7560-4FC8DD3F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29" y="1232674"/>
            <a:ext cx="5267826" cy="47109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97B2B6F-CAD3-EBC4-4724-C021B95DEF86}"/>
              </a:ext>
            </a:extLst>
          </p:cNvPr>
          <p:cNvSpPr txBox="1"/>
          <p:nvPr/>
        </p:nvSpPr>
        <p:spPr>
          <a:xfrm>
            <a:off x="3843146" y="2397948"/>
            <a:ext cx="25830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effectLst/>
                <a:latin typeface="Calibri corps"/>
                <a:ea typeface="Calibri" panose="020F0502020204030204" pitchFamily="34" charset="0"/>
              </a:rPr>
              <a:t>L’organigramme détaille les huit compétences professionnelles communes, maintenues en seconde, assurant la professionnalisation du jeune dès son entrée en formation.</a:t>
            </a:r>
            <a:endParaRPr lang="fr-FR" sz="1600" dirty="0">
              <a:latin typeface="Calibri corps"/>
            </a:endParaRPr>
          </a:p>
        </p:txBody>
      </p:sp>
      <p:sp>
        <p:nvSpPr>
          <p:cNvPr id="9" name="Flèche : droite 20">
            <a:extLst>
              <a:ext uri="{FF2B5EF4-FFF2-40B4-BE49-F238E27FC236}">
                <a16:creationId xmlns:a16="http://schemas.microsoft.com/office/drawing/2014/main" id="{F93EFD6F-55B2-3E61-B10F-73BE3601B168}"/>
              </a:ext>
            </a:extLst>
          </p:cNvPr>
          <p:cNvSpPr/>
          <p:nvPr/>
        </p:nvSpPr>
        <p:spPr>
          <a:xfrm>
            <a:off x="3253237" y="3076862"/>
            <a:ext cx="428148" cy="692826"/>
          </a:xfrm>
          <a:prstGeom prst="rightArrow">
            <a:avLst/>
          </a:prstGeom>
          <a:solidFill>
            <a:srgbClr val="19A6C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FB01AC2B-1B07-2C7A-7234-3EA07C9C7D70}"/>
              </a:ext>
            </a:extLst>
          </p:cNvPr>
          <p:cNvSpPr/>
          <p:nvPr/>
        </p:nvSpPr>
        <p:spPr>
          <a:xfrm>
            <a:off x="6995526" y="3112032"/>
            <a:ext cx="428148" cy="692826"/>
          </a:xfrm>
          <a:prstGeom prst="rightArrow">
            <a:avLst/>
          </a:prstGeom>
          <a:solidFill>
            <a:srgbClr val="19A6C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5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BAE92-27BA-3CD9-EBA6-5E5E254B3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5D297B2-1AD4-34ED-CD25-3DBA687392DC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E8D673-F13C-76C9-46A1-4B4885AA7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079" y="1262326"/>
            <a:ext cx="4269429" cy="33973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61FC8D-C85D-F05A-D2CE-06DF37F55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42" y="1142574"/>
            <a:ext cx="3430612" cy="52342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F50D2B0-2B5B-61AE-3A72-B88E46C60896}"/>
              </a:ext>
            </a:extLst>
          </p:cNvPr>
          <p:cNvSpPr txBox="1"/>
          <p:nvPr/>
        </p:nvSpPr>
        <p:spPr>
          <a:xfrm>
            <a:off x="150731" y="829362"/>
            <a:ext cx="1494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Première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4B3206-331E-29EB-1302-04DE5A14ACCA}"/>
              </a:ext>
            </a:extLst>
          </p:cNvPr>
          <p:cNvSpPr/>
          <p:nvPr/>
        </p:nvSpPr>
        <p:spPr>
          <a:xfrm>
            <a:off x="301148" y="1128432"/>
            <a:ext cx="3105801" cy="1844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20">
            <a:extLst>
              <a:ext uri="{FF2B5EF4-FFF2-40B4-BE49-F238E27FC236}">
                <a16:creationId xmlns:a16="http://schemas.microsoft.com/office/drawing/2014/main" id="{1DD96057-9BA1-8904-28DB-9A2070E5C81D}"/>
              </a:ext>
            </a:extLst>
          </p:cNvPr>
          <p:cNvSpPr/>
          <p:nvPr/>
        </p:nvSpPr>
        <p:spPr>
          <a:xfrm rot="10800000">
            <a:off x="8537409" y="2034752"/>
            <a:ext cx="340204" cy="461751"/>
          </a:xfrm>
          <a:prstGeom prst="rightArrow">
            <a:avLst/>
          </a:prstGeom>
          <a:solidFill>
            <a:srgbClr val="C5E1B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1C88E7-F525-31FA-4420-DA69D5C5A966}"/>
              </a:ext>
            </a:extLst>
          </p:cNvPr>
          <p:cNvSpPr txBox="1"/>
          <p:nvPr/>
        </p:nvSpPr>
        <p:spPr>
          <a:xfrm>
            <a:off x="8993495" y="1968122"/>
            <a:ext cx="1680834" cy="553998"/>
          </a:xfrm>
          <a:prstGeom prst="rect">
            <a:avLst/>
          </a:prstGeom>
          <a:solidFill>
            <a:srgbClr val="C5E1B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Pôle 1</a:t>
            </a:r>
          </a:p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Entretien périodique des véhicules</a:t>
            </a:r>
          </a:p>
        </p:txBody>
      </p:sp>
      <p:sp>
        <p:nvSpPr>
          <p:cNvPr id="9" name="Flèche : droite 20">
            <a:extLst>
              <a:ext uri="{FF2B5EF4-FFF2-40B4-BE49-F238E27FC236}">
                <a16:creationId xmlns:a16="http://schemas.microsoft.com/office/drawing/2014/main" id="{C27B54A5-9F80-6397-0AF4-21CC2075F094}"/>
              </a:ext>
            </a:extLst>
          </p:cNvPr>
          <p:cNvSpPr/>
          <p:nvPr/>
        </p:nvSpPr>
        <p:spPr>
          <a:xfrm rot="10800000">
            <a:off x="7912715" y="3499036"/>
            <a:ext cx="340204" cy="461751"/>
          </a:xfrm>
          <a:prstGeom prst="rightArrow">
            <a:avLst/>
          </a:prstGeom>
          <a:solidFill>
            <a:srgbClr val="BD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5DD061-2C9A-4DFC-C22D-DE31C626A954}"/>
              </a:ext>
            </a:extLst>
          </p:cNvPr>
          <p:cNvSpPr txBox="1"/>
          <p:nvPr/>
        </p:nvSpPr>
        <p:spPr>
          <a:xfrm>
            <a:off x="8368802" y="3394902"/>
            <a:ext cx="1680834" cy="553998"/>
          </a:xfrm>
          <a:prstGeom prst="rect">
            <a:avLst/>
          </a:prstGeom>
          <a:solidFill>
            <a:srgbClr val="BDD7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Pôle 2</a:t>
            </a:r>
          </a:p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Maintenance corrective des véhicules</a:t>
            </a:r>
          </a:p>
        </p:txBody>
      </p:sp>
    </p:spTree>
    <p:extLst>
      <p:ext uri="{BB962C8B-B14F-4D97-AF65-F5344CB8AC3E}">
        <p14:creationId xmlns:p14="http://schemas.microsoft.com/office/powerpoint/2010/main" val="3197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30EC-B2A2-7E0C-90BA-D383ADA2A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F5ECD2B-BF12-9847-7115-FFD3F36A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42" y="1142574"/>
            <a:ext cx="3430612" cy="52342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41E2F01-EB76-BB82-46DB-56704CBA78E4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A1568A-F6AA-6A5A-E998-1BBD99D6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965" y="1186535"/>
            <a:ext cx="6613809" cy="35750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DB6CAA5-7292-8839-2445-ADD37E7391DE}"/>
              </a:ext>
            </a:extLst>
          </p:cNvPr>
          <p:cNvSpPr txBox="1"/>
          <p:nvPr/>
        </p:nvSpPr>
        <p:spPr>
          <a:xfrm>
            <a:off x="150731" y="829362"/>
            <a:ext cx="1621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Première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29F70-A389-FD8D-FDF9-40DACF5D6D09}"/>
              </a:ext>
            </a:extLst>
          </p:cNvPr>
          <p:cNvSpPr/>
          <p:nvPr/>
        </p:nvSpPr>
        <p:spPr>
          <a:xfrm>
            <a:off x="394042" y="3430144"/>
            <a:ext cx="3855076" cy="22668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86DB30-4AD5-4220-1102-8A55B3E6D335}"/>
              </a:ext>
            </a:extLst>
          </p:cNvPr>
          <p:cNvSpPr txBox="1"/>
          <p:nvPr/>
        </p:nvSpPr>
        <p:spPr>
          <a:xfrm>
            <a:off x="8004430" y="5324381"/>
            <a:ext cx="1822992" cy="553998"/>
          </a:xfrm>
          <a:prstGeom prst="rect">
            <a:avLst/>
          </a:prstGeom>
          <a:solidFill>
            <a:srgbClr val="FFD99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Pôle 3</a:t>
            </a:r>
          </a:p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Diagnostic des systèmes des véhicules</a:t>
            </a:r>
          </a:p>
        </p:txBody>
      </p:sp>
      <p:sp>
        <p:nvSpPr>
          <p:cNvPr id="8" name="Flèche : droite 20">
            <a:extLst>
              <a:ext uri="{FF2B5EF4-FFF2-40B4-BE49-F238E27FC236}">
                <a16:creationId xmlns:a16="http://schemas.microsoft.com/office/drawing/2014/main" id="{13E21CA3-AABE-FC5C-799A-61C0D2FB2087}"/>
              </a:ext>
            </a:extLst>
          </p:cNvPr>
          <p:cNvSpPr/>
          <p:nvPr/>
        </p:nvSpPr>
        <p:spPr>
          <a:xfrm rot="14081271">
            <a:off x="7835337" y="4616481"/>
            <a:ext cx="338186" cy="544406"/>
          </a:xfrm>
          <a:prstGeom prst="rightArrow">
            <a:avLst/>
          </a:prstGeom>
          <a:solidFill>
            <a:srgbClr val="FFD99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20">
            <a:extLst>
              <a:ext uri="{FF2B5EF4-FFF2-40B4-BE49-F238E27FC236}">
                <a16:creationId xmlns:a16="http://schemas.microsoft.com/office/drawing/2014/main" id="{42C420D9-8BEB-90DB-F56E-6B7DC683F079}"/>
              </a:ext>
            </a:extLst>
          </p:cNvPr>
          <p:cNvSpPr/>
          <p:nvPr/>
        </p:nvSpPr>
        <p:spPr>
          <a:xfrm rot="10800000">
            <a:off x="7422742" y="1909875"/>
            <a:ext cx="368977" cy="498976"/>
          </a:xfrm>
          <a:prstGeom prst="rightArrow">
            <a:avLst/>
          </a:prstGeom>
          <a:solidFill>
            <a:srgbClr val="BD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00FBDF-BC36-A8AE-2C45-F0823D34FAA9}"/>
              </a:ext>
            </a:extLst>
          </p:cNvPr>
          <p:cNvSpPr txBox="1"/>
          <p:nvPr/>
        </p:nvSpPr>
        <p:spPr>
          <a:xfrm>
            <a:off x="7878828" y="1805739"/>
            <a:ext cx="1822992" cy="553998"/>
          </a:xfrm>
          <a:prstGeom prst="rect">
            <a:avLst/>
          </a:prstGeom>
          <a:solidFill>
            <a:srgbClr val="BDD7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Pôle 2</a:t>
            </a:r>
          </a:p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Maintenance corrective des véhicules</a:t>
            </a:r>
          </a:p>
        </p:txBody>
      </p:sp>
      <p:sp>
        <p:nvSpPr>
          <p:cNvPr id="11" name="Flèche : droite 20">
            <a:extLst>
              <a:ext uri="{FF2B5EF4-FFF2-40B4-BE49-F238E27FC236}">
                <a16:creationId xmlns:a16="http://schemas.microsoft.com/office/drawing/2014/main" id="{9464C0F1-D139-7246-F1F3-9DBC23C2DCE4}"/>
              </a:ext>
            </a:extLst>
          </p:cNvPr>
          <p:cNvSpPr/>
          <p:nvPr/>
        </p:nvSpPr>
        <p:spPr>
          <a:xfrm rot="18143702">
            <a:off x="9658328" y="4616481"/>
            <a:ext cx="338186" cy="544406"/>
          </a:xfrm>
          <a:prstGeom prst="rightArrow">
            <a:avLst/>
          </a:prstGeom>
          <a:solidFill>
            <a:srgbClr val="FFD99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3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207B8-E704-6FF5-C476-9FDD6E00F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A8A7438-17B6-9D36-612A-77927EA700E4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3734B49-DC23-6013-C27F-58F849A7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308" y="1181369"/>
            <a:ext cx="5421553" cy="46831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868E25-6D48-998D-476F-B962F2AA228B}"/>
              </a:ext>
            </a:extLst>
          </p:cNvPr>
          <p:cNvSpPr txBox="1"/>
          <p:nvPr/>
        </p:nvSpPr>
        <p:spPr>
          <a:xfrm>
            <a:off x="10279806" y="3196718"/>
            <a:ext cx="1639044" cy="461665"/>
          </a:xfrm>
          <a:prstGeom prst="rect">
            <a:avLst/>
          </a:prstGeom>
          <a:solidFill>
            <a:srgbClr val="FFD99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Pôle 3</a:t>
            </a:r>
          </a:p>
          <a:p>
            <a:pPr algn="ctr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Diagnostic des systèmes des véhicules</a:t>
            </a:r>
          </a:p>
        </p:txBody>
      </p:sp>
      <p:sp>
        <p:nvSpPr>
          <p:cNvPr id="7" name="Flèche : droite 20">
            <a:extLst>
              <a:ext uri="{FF2B5EF4-FFF2-40B4-BE49-F238E27FC236}">
                <a16:creationId xmlns:a16="http://schemas.microsoft.com/office/drawing/2014/main" id="{821CE3DD-63E7-0913-B027-D1A7FA4EBB36}"/>
              </a:ext>
            </a:extLst>
          </p:cNvPr>
          <p:cNvSpPr/>
          <p:nvPr/>
        </p:nvSpPr>
        <p:spPr>
          <a:xfrm rot="14081271">
            <a:off x="10109625" y="2674545"/>
            <a:ext cx="340363" cy="489473"/>
          </a:xfrm>
          <a:prstGeom prst="rightArrow">
            <a:avLst/>
          </a:prstGeom>
          <a:solidFill>
            <a:srgbClr val="FFD99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20">
            <a:extLst>
              <a:ext uri="{FF2B5EF4-FFF2-40B4-BE49-F238E27FC236}">
                <a16:creationId xmlns:a16="http://schemas.microsoft.com/office/drawing/2014/main" id="{4FA61C10-7EC5-3866-FF76-D00BC88A47D5}"/>
              </a:ext>
            </a:extLst>
          </p:cNvPr>
          <p:cNvSpPr/>
          <p:nvPr/>
        </p:nvSpPr>
        <p:spPr>
          <a:xfrm rot="10800000">
            <a:off x="9763535" y="3198079"/>
            <a:ext cx="331746" cy="502187"/>
          </a:xfrm>
          <a:prstGeom prst="rightArrow">
            <a:avLst/>
          </a:prstGeom>
          <a:solidFill>
            <a:srgbClr val="FFD99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 : droite 20">
            <a:extLst>
              <a:ext uri="{FF2B5EF4-FFF2-40B4-BE49-F238E27FC236}">
                <a16:creationId xmlns:a16="http://schemas.microsoft.com/office/drawing/2014/main" id="{CFC97393-1B9E-5AFE-2282-19AF7FECD43B}"/>
              </a:ext>
            </a:extLst>
          </p:cNvPr>
          <p:cNvSpPr/>
          <p:nvPr/>
        </p:nvSpPr>
        <p:spPr>
          <a:xfrm rot="10800000">
            <a:off x="7511187" y="4712663"/>
            <a:ext cx="331746" cy="502187"/>
          </a:xfrm>
          <a:prstGeom prst="rightArrow">
            <a:avLst/>
          </a:prstGeom>
          <a:solidFill>
            <a:srgbClr val="BD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117EA1-E366-349B-B0D1-EEAF38BFD551}"/>
              </a:ext>
            </a:extLst>
          </p:cNvPr>
          <p:cNvSpPr txBox="1"/>
          <p:nvPr/>
        </p:nvSpPr>
        <p:spPr>
          <a:xfrm>
            <a:off x="7967273" y="4608528"/>
            <a:ext cx="1639044" cy="553998"/>
          </a:xfrm>
          <a:prstGeom prst="rect">
            <a:avLst/>
          </a:prstGeom>
          <a:solidFill>
            <a:srgbClr val="BDD7E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Pôle 2</a:t>
            </a:r>
          </a:p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Maintenance corrective des véhicules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81C692-6F33-D56B-02C5-2FC3DDAC43AD}"/>
              </a:ext>
            </a:extLst>
          </p:cNvPr>
          <p:cNvSpPr txBox="1"/>
          <p:nvPr/>
        </p:nvSpPr>
        <p:spPr>
          <a:xfrm>
            <a:off x="150732" y="829362"/>
            <a:ext cx="1457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Terminale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42B07D3-647B-858E-B341-7A6AF33EE32A}"/>
              </a:ext>
            </a:extLst>
          </p:cNvPr>
          <p:cNvGrpSpPr/>
          <p:nvPr/>
        </p:nvGrpSpPr>
        <p:grpSpPr>
          <a:xfrm>
            <a:off x="253893" y="1350418"/>
            <a:ext cx="3447217" cy="5178397"/>
            <a:chOff x="253893" y="1350418"/>
            <a:chExt cx="3447217" cy="517839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69284F1-527A-1E90-41EA-A98A8EBF8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893" y="1350418"/>
              <a:ext cx="3447217" cy="5178397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AD857F4-4F7D-2BFB-4452-C54A1FE22F39}"/>
                </a:ext>
              </a:extLst>
            </p:cNvPr>
            <p:cNvSpPr txBox="1"/>
            <p:nvPr/>
          </p:nvSpPr>
          <p:spPr>
            <a:xfrm>
              <a:off x="2857064" y="4370427"/>
              <a:ext cx="782248" cy="369332"/>
            </a:xfrm>
            <a:prstGeom prst="rect">
              <a:avLst/>
            </a:prstGeom>
            <a:solidFill>
              <a:srgbClr val="7D91A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PRÉPARATION À L’INSERTION PRO.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5BD08C5-AD62-A7FA-414A-A53D1B607055}"/>
              </a:ext>
            </a:extLst>
          </p:cNvPr>
          <p:cNvSpPr/>
          <p:nvPr/>
        </p:nvSpPr>
        <p:spPr>
          <a:xfrm>
            <a:off x="356212" y="1295002"/>
            <a:ext cx="3344898" cy="27466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9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E1E98-3DE8-4EC4-D782-D98187D0B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1527926-235D-5946-140D-FA6C876E155A}"/>
              </a:ext>
            </a:extLst>
          </p:cNvPr>
          <p:cNvSpPr txBox="1"/>
          <p:nvPr/>
        </p:nvSpPr>
        <p:spPr>
          <a:xfrm>
            <a:off x="220841" y="97516"/>
            <a:ext cx="5467564" cy="460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2000" i="1" dirty="0">
              <a:solidFill>
                <a:prstClr val="black"/>
              </a:solidFill>
              <a:latin typeface="Marianne Light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ED40DCD-376E-16DE-F18C-FAAD12772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420" y="1603429"/>
            <a:ext cx="5901370" cy="410277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FC09C93-80CF-348F-95B9-591DDC4E1575}"/>
              </a:ext>
            </a:extLst>
          </p:cNvPr>
          <p:cNvSpPr txBox="1"/>
          <p:nvPr/>
        </p:nvSpPr>
        <p:spPr>
          <a:xfrm>
            <a:off x="6771384" y="1734424"/>
            <a:ext cx="1584517" cy="707886"/>
          </a:xfrm>
          <a:prstGeom prst="rect">
            <a:avLst/>
          </a:prstGeom>
          <a:solidFill>
            <a:srgbClr val="FFD99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Pôle 3</a:t>
            </a:r>
          </a:p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Diagnostic des systèmes des véhicules</a:t>
            </a:r>
          </a:p>
        </p:txBody>
      </p:sp>
      <p:sp>
        <p:nvSpPr>
          <p:cNvPr id="7" name="Flèche : droite 20">
            <a:extLst>
              <a:ext uri="{FF2B5EF4-FFF2-40B4-BE49-F238E27FC236}">
                <a16:creationId xmlns:a16="http://schemas.microsoft.com/office/drawing/2014/main" id="{85919638-FD5B-1D5D-0210-611DD93682B6}"/>
              </a:ext>
            </a:extLst>
          </p:cNvPr>
          <p:cNvSpPr/>
          <p:nvPr/>
        </p:nvSpPr>
        <p:spPr>
          <a:xfrm rot="5400000">
            <a:off x="6834900" y="2509789"/>
            <a:ext cx="346157" cy="473189"/>
          </a:xfrm>
          <a:prstGeom prst="rightArrow">
            <a:avLst/>
          </a:prstGeom>
          <a:solidFill>
            <a:srgbClr val="FFD99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20">
            <a:extLst>
              <a:ext uri="{FF2B5EF4-FFF2-40B4-BE49-F238E27FC236}">
                <a16:creationId xmlns:a16="http://schemas.microsoft.com/office/drawing/2014/main" id="{5BA0941F-B241-D032-B10C-5FA08F28E5DE}"/>
              </a:ext>
            </a:extLst>
          </p:cNvPr>
          <p:cNvSpPr/>
          <p:nvPr/>
        </p:nvSpPr>
        <p:spPr>
          <a:xfrm rot="10800000">
            <a:off x="6287352" y="2124414"/>
            <a:ext cx="320709" cy="510733"/>
          </a:xfrm>
          <a:prstGeom prst="rightArrow">
            <a:avLst/>
          </a:prstGeom>
          <a:solidFill>
            <a:srgbClr val="FFD99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 : droite 20">
            <a:extLst>
              <a:ext uri="{FF2B5EF4-FFF2-40B4-BE49-F238E27FC236}">
                <a16:creationId xmlns:a16="http://schemas.microsoft.com/office/drawing/2014/main" id="{FEDAE510-3A22-E085-9857-770F10A8F3E9}"/>
              </a:ext>
            </a:extLst>
          </p:cNvPr>
          <p:cNvSpPr/>
          <p:nvPr/>
        </p:nvSpPr>
        <p:spPr>
          <a:xfrm rot="13137844">
            <a:off x="10303827" y="3100058"/>
            <a:ext cx="320709" cy="510733"/>
          </a:xfrm>
          <a:prstGeom prst="rightArrow">
            <a:avLst/>
          </a:prstGeom>
          <a:solidFill>
            <a:srgbClr val="7D91A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236D16-428C-9513-3944-60E4FEFA31D2}"/>
              </a:ext>
            </a:extLst>
          </p:cNvPr>
          <p:cNvSpPr txBox="1"/>
          <p:nvPr/>
        </p:nvSpPr>
        <p:spPr>
          <a:xfrm>
            <a:off x="10460125" y="3764253"/>
            <a:ext cx="1584517" cy="246221"/>
          </a:xfrm>
          <a:prstGeom prst="rect">
            <a:avLst/>
          </a:prstGeom>
          <a:solidFill>
            <a:srgbClr val="8FA0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Parcours 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FA37C14-443A-B745-06FC-98589CC33A83}"/>
              </a:ext>
            </a:extLst>
          </p:cNvPr>
          <p:cNvSpPr txBox="1"/>
          <p:nvPr/>
        </p:nvSpPr>
        <p:spPr>
          <a:xfrm>
            <a:off x="150732" y="829362"/>
            <a:ext cx="140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Terminale</a:t>
            </a:r>
          </a:p>
        </p:txBody>
      </p:sp>
      <p:sp>
        <p:nvSpPr>
          <p:cNvPr id="12" name="Flèche : droite 20">
            <a:extLst>
              <a:ext uri="{FF2B5EF4-FFF2-40B4-BE49-F238E27FC236}">
                <a16:creationId xmlns:a16="http://schemas.microsoft.com/office/drawing/2014/main" id="{CA34B33D-23A9-EE55-09FA-48FB75E3D472}"/>
              </a:ext>
            </a:extLst>
          </p:cNvPr>
          <p:cNvSpPr/>
          <p:nvPr/>
        </p:nvSpPr>
        <p:spPr>
          <a:xfrm rot="8597183">
            <a:off x="10299771" y="4187949"/>
            <a:ext cx="320708" cy="510733"/>
          </a:xfrm>
          <a:prstGeom prst="rightArrow">
            <a:avLst/>
          </a:prstGeom>
          <a:solidFill>
            <a:srgbClr val="B7C2D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BF5041-A83C-C2F0-44B4-39A361516B9E}"/>
              </a:ext>
            </a:extLst>
          </p:cNvPr>
          <p:cNvSpPr txBox="1"/>
          <p:nvPr/>
        </p:nvSpPr>
        <p:spPr>
          <a:xfrm>
            <a:off x="8960636" y="2693325"/>
            <a:ext cx="1153945" cy="707886"/>
          </a:xfrm>
          <a:prstGeom prst="rect">
            <a:avLst/>
          </a:prstGeom>
          <a:solidFill>
            <a:srgbClr val="7D91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PRÉPARATION À L’INSERTION PRO.</a:t>
            </a:r>
          </a:p>
          <a:p>
            <a:pPr algn="ctr"/>
            <a:r>
              <a:rPr lang="fr-FR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(ENTREPRISE)</a:t>
            </a: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A212FF9-A7D1-50D4-6682-042537CDBCF7}"/>
              </a:ext>
            </a:extLst>
          </p:cNvPr>
          <p:cNvGrpSpPr/>
          <p:nvPr/>
        </p:nvGrpSpPr>
        <p:grpSpPr>
          <a:xfrm>
            <a:off x="253893" y="1350418"/>
            <a:ext cx="3447217" cy="5178397"/>
            <a:chOff x="253893" y="1350418"/>
            <a:chExt cx="3447217" cy="5178397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EBC96D7-28D2-BDEC-4B39-511D53493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893" y="1350418"/>
              <a:ext cx="3447217" cy="5178397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9252151-0E7F-F514-3C7C-7848801EE553}"/>
                </a:ext>
              </a:extLst>
            </p:cNvPr>
            <p:cNvSpPr txBox="1"/>
            <p:nvPr/>
          </p:nvSpPr>
          <p:spPr>
            <a:xfrm>
              <a:off x="2857064" y="4370427"/>
              <a:ext cx="782248" cy="369332"/>
            </a:xfrm>
            <a:prstGeom prst="rect">
              <a:avLst/>
            </a:prstGeom>
            <a:solidFill>
              <a:srgbClr val="7D91A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PRÉPARATION À L’INSERTION PRO.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C6C3DC5-4DD7-EA66-8D7C-4AB81B2905DD}"/>
              </a:ext>
            </a:extLst>
          </p:cNvPr>
          <p:cNvSpPr/>
          <p:nvPr/>
        </p:nvSpPr>
        <p:spPr>
          <a:xfrm>
            <a:off x="147358" y="3486448"/>
            <a:ext cx="3711409" cy="26766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1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4" grpId="0" animBg="1"/>
    </p:bldLst>
  </p:timing>
</p:sld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650</Words>
  <Application>Microsoft Macintosh PowerPoint</Application>
  <PresentationFormat>Grand écran</PresentationFormat>
  <Paragraphs>141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Calibri corps</vt:lpstr>
      <vt:lpstr>Marianne Light</vt:lpstr>
      <vt:lpstr>Verdana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pcoden1</dc:creator>
  <cp:lastModifiedBy>Pascale Costa</cp:lastModifiedBy>
  <cp:revision>18</cp:revision>
  <dcterms:created xsi:type="dcterms:W3CDTF">2025-05-07T14:18:18Z</dcterms:created>
  <dcterms:modified xsi:type="dcterms:W3CDTF">2025-05-22T13:51:54Z</dcterms:modified>
</cp:coreProperties>
</file>