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270" r:id="rId2"/>
    <p:sldId id="272" r:id="rId3"/>
    <p:sldId id="263" r:id="rId4"/>
    <p:sldId id="369" r:id="rId5"/>
    <p:sldId id="292" r:id="rId6"/>
    <p:sldId id="363" r:id="rId7"/>
    <p:sldId id="345" r:id="rId8"/>
    <p:sldId id="374" r:id="rId9"/>
    <p:sldId id="375" r:id="rId10"/>
    <p:sldId id="333" r:id="rId11"/>
    <p:sldId id="384" r:id="rId12"/>
    <p:sldId id="285" r:id="rId13"/>
    <p:sldId id="364" r:id="rId14"/>
    <p:sldId id="286" r:id="rId15"/>
    <p:sldId id="377" r:id="rId16"/>
    <p:sldId id="378" r:id="rId17"/>
    <p:sldId id="287" r:id="rId18"/>
    <p:sldId id="368" r:id="rId19"/>
    <p:sldId id="382" r:id="rId20"/>
    <p:sldId id="365" r:id="rId21"/>
    <p:sldId id="379" r:id="rId22"/>
    <p:sldId id="338" r:id="rId23"/>
    <p:sldId id="297" r:id="rId24"/>
    <p:sldId id="337" r:id="rId25"/>
    <p:sldId id="298" r:id="rId26"/>
    <p:sldId id="366" r:id="rId27"/>
    <p:sldId id="346" r:id="rId28"/>
    <p:sldId id="349" r:id="rId29"/>
    <p:sldId id="347" r:id="rId30"/>
    <p:sldId id="361" r:id="rId31"/>
    <p:sldId id="380" r:id="rId32"/>
    <p:sldId id="381" r:id="rId33"/>
    <p:sldId id="350" r:id="rId34"/>
    <p:sldId id="351" r:id="rId35"/>
    <p:sldId id="352" r:id="rId36"/>
    <p:sldId id="353" r:id="rId37"/>
    <p:sldId id="355" r:id="rId38"/>
    <p:sldId id="356" r:id="rId39"/>
    <p:sldId id="360" r:id="rId40"/>
    <p:sldId id="367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083"/>
    <a:srgbClr val="FFE598"/>
    <a:srgbClr val="C8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30703-73B7-1D47-B73A-36054DA828B3}" v="339" dt="2025-05-13T10:01:11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085"/>
  </p:normalViewPr>
  <p:slideViewPr>
    <p:cSldViewPr snapToGrid="0">
      <p:cViewPr varScale="1">
        <p:scale>
          <a:sx n="116" d="100"/>
          <a:sy n="11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4CD5C5-FE08-D1AE-4A2D-646B1697D1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735FC-3AAA-197A-7770-B3187D449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7082-0EE1-0843-AE97-ACEBBD1A260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ED897-0F4A-79FE-CCE5-43F00AEE7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4536ED-1FF5-3CBA-1849-355F099F26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0DD2-456A-074D-8339-0954A1BC4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A22A-7341-4AAA-90EB-D84927DB989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66E0-5D34-42AE-A479-BA5F3DA48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1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du RAP uniquement pour le BTS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0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30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44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40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5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EE54-F6D7-A51C-231C-AED89D5ED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185D6B8-86DE-D5D4-FCD7-67D319D6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1C3634-28A0-51AB-5B78-9DE979DFB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3E4CC7-EDD4-ABEF-6427-B584E9539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13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9B23-7513-5372-935B-1D9257C0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86F6CD-1082-B72C-2C15-63EF7951E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286AA4-EFAD-A9D2-F9FD-492F0D9DC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99A44-9D0D-70EE-92DA-9D437BF2D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68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9B23-7513-5372-935B-1D9257C0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286F6CD-1082-B72C-2C15-63EF7951E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F286AA4-EFAD-A9D2-F9FD-492F0D9DC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99A44-9D0D-70EE-92DA-9D437BF2D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1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44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750FB4-9EF8-EF98-A84E-935AA9324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80" y="-121921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77A6C6-CEDE-BF90-198C-F0CF0D1A2A70}"/>
              </a:ext>
            </a:extLst>
          </p:cNvPr>
          <p:cNvSpPr txBox="1"/>
          <p:nvPr userDrawn="1"/>
        </p:nvSpPr>
        <p:spPr>
          <a:xfrm>
            <a:off x="5764762" y="98747"/>
            <a:ext cx="3866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Priest</a:t>
            </a:r>
          </a:p>
        </p:txBody>
      </p:sp>
    </p:spTree>
    <p:extLst>
      <p:ext uri="{BB962C8B-B14F-4D97-AF65-F5344CB8AC3E}">
        <p14:creationId xmlns:p14="http://schemas.microsoft.com/office/powerpoint/2010/main" val="6602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6F7890-56A4-D11D-D7CB-56AD274AD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80" y="-112853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414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2" y="240001"/>
            <a:ext cx="1409201" cy="127802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E330B0-872A-618F-DA99-9792BFF3A5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149"/>
            <a:ext cx="6516720" cy="8298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D865843-3816-04B9-B4E2-102DC4A119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830" y="6028148"/>
            <a:ext cx="5961170" cy="8298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0949F2-AE4E-92C0-5DF2-C826CE8FCFED}"/>
              </a:ext>
            </a:extLst>
          </p:cNvPr>
          <p:cNvSpPr txBox="1"/>
          <p:nvPr userDrawn="1"/>
        </p:nvSpPr>
        <p:spPr>
          <a:xfrm>
            <a:off x="134830" y="6278075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539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7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01652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5663555" cy="714315"/>
          </a:xfrm>
          <a:prstGeom prst="rect">
            <a:avLst/>
          </a:prstGeom>
          <a:solidFill>
            <a:srgbClr val="BDD6EE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CBF2D73-35C9-DE76-3938-777DAEC5F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80" y="-121921"/>
            <a:ext cx="6516720" cy="8298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C31A2B-8418-23FB-D275-7AC9802682A4}"/>
              </a:ext>
            </a:extLst>
          </p:cNvPr>
          <p:cNvSpPr txBox="1"/>
          <p:nvPr userDrawn="1"/>
        </p:nvSpPr>
        <p:spPr>
          <a:xfrm>
            <a:off x="5764762" y="98747"/>
            <a:ext cx="3866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Priest</a:t>
            </a:r>
          </a:p>
        </p:txBody>
      </p:sp>
    </p:spTree>
    <p:extLst>
      <p:ext uri="{BB962C8B-B14F-4D97-AF65-F5344CB8AC3E}">
        <p14:creationId xmlns:p14="http://schemas.microsoft.com/office/powerpoint/2010/main" val="15939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6645188" y="-1"/>
            <a:ext cx="554681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684234" y="3868120"/>
            <a:ext cx="5468717" cy="2497139"/>
          </a:xfrm>
        </p:spPr>
        <p:txBody>
          <a:bodyPr>
            <a:normAutofit/>
          </a:bodyPr>
          <a:lstStyle/>
          <a:p>
            <a:pPr algn="ctr"/>
            <a:r>
              <a:rPr lang="fr-FR" sz="2667" b="1" dirty="0">
                <a:solidFill>
                  <a:schemeClr val="bg1"/>
                </a:solidFill>
              </a:rPr>
              <a:t>CAP MAINTENANCE DES VÉHICULES</a:t>
            </a:r>
          </a:p>
          <a:p>
            <a:pPr algn="ctr"/>
            <a:br>
              <a:rPr lang="fr-FR" sz="2667" b="1" dirty="0">
                <a:solidFill>
                  <a:schemeClr val="bg1"/>
                </a:solidFill>
              </a:rPr>
            </a:br>
            <a:r>
              <a:rPr lang="fr-FR" sz="2667" b="1" dirty="0">
                <a:solidFill>
                  <a:schemeClr val="bg1"/>
                </a:solidFill>
              </a:rPr>
              <a:t>BACCALAURÉAT PROFESSIONNEL MAINTENANCE DES VÉHICULES</a:t>
            </a:r>
          </a:p>
          <a:p>
            <a:pPr algn="ctr"/>
            <a:endParaRPr lang="fr-FR" sz="2667" b="1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71981" y="1903333"/>
            <a:ext cx="537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PLAN NATIONAL DE FORMATION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 JEUDI 15 MAI 2025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srgbClr val="0070C0"/>
                </a:solidFill>
                <a:latin typeface="Calibri"/>
              </a:rPr>
              <a:t>RENAULT-TRUCKS</a:t>
            </a:r>
          </a:p>
          <a:p>
            <a:pPr algn="ctr" defTabSz="609585"/>
            <a:r>
              <a:rPr lang="fr-FR" sz="3200" i="1" dirty="0">
                <a:solidFill>
                  <a:srgbClr val="0070C0"/>
                </a:solidFill>
                <a:latin typeface="Calibri"/>
              </a:rPr>
              <a:t>SAINT-PRIEST</a:t>
            </a:r>
            <a:endParaRPr lang="fr-FR" sz="32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6340710" y="1604465"/>
            <a:ext cx="6155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RÉNOVATION DE LA FILIÈRE MAINTENANCE</a:t>
            </a:r>
          </a:p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 VÉHICULES</a:t>
            </a:r>
          </a:p>
        </p:txBody>
      </p:sp>
    </p:spTree>
    <p:extLst>
      <p:ext uri="{BB962C8B-B14F-4D97-AF65-F5344CB8AC3E}">
        <p14:creationId xmlns:p14="http://schemas.microsoft.com/office/powerpoint/2010/main" val="396748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1021429" y="1683327"/>
            <a:ext cx="3083560" cy="1297845"/>
            <a:chOff x="5442459" y="1138518"/>
            <a:chExt cx="1720341" cy="1220692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5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6307" y="1423345"/>
              <a:ext cx="1616121" cy="935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/>
                <a:t>A1.1 </a:t>
              </a:r>
              <a:r>
                <a:rPr lang="fr-FR" sz="1733" b="1" dirty="0">
                  <a:ea typeface="Times New Roman" panose="02020603050405020304" pitchFamily="18" charset="0"/>
                </a:rPr>
                <a:t>Réalisation d’un pré-diagnostic</a:t>
              </a:r>
              <a:r>
                <a:rPr lang="fr-FR" sz="1733" dirty="0"/>
                <a:t> </a:t>
              </a:r>
              <a:endParaRPr lang="fr-FR" sz="1733" b="1" dirty="0"/>
            </a:p>
            <a:p>
              <a:endParaRPr lang="fr-FR" sz="2400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4211142" y="1724184"/>
            <a:ext cx="3213801" cy="1272600"/>
            <a:chOff x="5442459" y="1138518"/>
            <a:chExt cx="1720341" cy="1203688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5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66158" y="1401071"/>
              <a:ext cx="1616121" cy="94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/>
                <a:t>A1.2 </a:t>
              </a:r>
              <a:r>
                <a:rPr lang="fr-FR" sz="1733" b="1" dirty="0">
                  <a:ea typeface="Times New Roman" panose="02020603050405020304" pitchFamily="18" charset="0"/>
                </a:rPr>
                <a:t>Recherche de pannes complexes</a:t>
              </a:r>
              <a:r>
                <a:rPr lang="fr-FR" sz="1733" dirty="0"/>
                <a:t> </a:t>
              </a:r>
              <a:endParaRPr lang="fr-FR" sz="1733" b="1" dirty="0"/>
            </a:p>
            <a:p>
              <a:endParaRPr lang="fr-FR" sz="2400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3FF735A-CA2D-5A43-222F-E53687784427}"/>
              </a:ext>
            </a:extLst>
          </p:cNvPr>
          <p:cNvGrpSpPr/>
          <p:nvPr/>
        </p:nvGrpSpPr>
        <p:grpSpPr>
          <a:xfrm>
            <a:off x="7566993" y="1689073"/>
            <a:ext cx="3750463" cy="1202126"/>
            <a:chOff x="5442459" y="1138518"/>
            <a:chExt cx="1720341" cy="1141473"/>
          </a:xfrm>
          <a:solidFill>
            <a:srgbClr val="FFE598"/>
          </a:solidFill>
        </p:grpSpPr>
        <p:sp>
          <p:nvSpPr>
            <p:cNvPr id="58" name="Organigramme : Alternative 57">
              <a:extLst>
                <a:ext uri="{FF2B5EF4-FFF2-40B4-BE49-F238E27FC236}">
                  <a16:creationId xmlns:a16="http://schemas.microsoft.com/office/drawing/2014/main" id="{290BE995-9392-AB31-D901-0A65D01F608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811D7-BC51-4660-4583-13FF3F418269}"/>
                </a:ext>
              </a:extLst>
            </p:cNvPr>
            <p:cNvSpPr txBox="1"/>
            <p:nvPr/>
          </p:nvSpPr>
          <p:spPr>
            <a:xfrm>
              <a:off x="5522496" y="1452139"/>
              <a:ext cx="1512212" cy="59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/>
                <a:t>A1.3 Estimation du montant de l’intervention 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1038378" y="1144519"/>
            <a:ext cx="10296023" cy="449061"/>
            <a:chOff x="5488323" y="1676453"/>
            <a:chExt cx="1689451" cy="1141469"/>
          </a:xfrm>
          <a:solidFill>
            <a:srgbClr val="FFE598"/>
          </a:solidFill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509861" y="1768869"/>
              <a:ext cx="1661535" cy="9684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tabLst>
                  <a:tab pos="24553" algn="l"/>
                </a:tabLst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1 </a:t>
              </a:r>
              <a:r>
                <a:rPr lang="fr-FR" sz="1733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Diagnostic des systèmes des véhicules</a:t>
              </a:r>
              <a:r>
                <a:rPr lang="fr-FR" sz="1733" dirty="0"/>
                <a:t> 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40EF14FA-9951-844D-D830-67F2A36D8B43}"/>
              </a:ext>
            </a:extLst>
          </p:cNvPr>
          <p:cNvGrpSpPr/>
          <p:nvPr/>
        </p:nvGrpSpPr>
        <p:grpSpPr>
          <a:xfrm>
            <a:off x="980933" y="3408492"/>
            <a:ext cx="4963680" cy="1117328"/>
            <a:chOff x="5442459" y="1138518"/>
            <a:chExt cx="1720341" cy="1141474"/>
          </a:xfrm>
        </p:grpSpPr>
        <p:sp>
          <p:nvSpPr>
            <p:cNvPr id="67" name="Organigramme : Alternative 66">
              <a:extLst>
                <a:ext uri="{FF2B5EF4-FFF2-40B4-BE49-F238E27FC236}">
                  <a16:creationId xmlns:a16="http://schemas.microsoft.com/office/drawing/2014/main" id="{7241E0EC-88FB-BA19-0B1C-911E74104AB9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684C4CB4-919C-0603-AAF4-BEFF73F6D31E}"/>
                </a:ext>
              </a:extLst>
            </p:cNvPr>
            <p:cNvSpPr txBox="1"/>
            <p:nvPr/>
          </p:nvSpPr>
          <p:spPr>
            <a:xfrm>
              <a:off x="5442460" y="1487412"/>
              <a:ext cx="1698602" cy="3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Relation Client</a:t>
              </a:r>
              <a:endParaRPr lang="fr-FR" sz="1733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31FEBFAD-DB65-6C0F-2FE3-A142FABDEF09}"/>
              </a:ext>
            </a:extLst>
          </p:cNvPr>
          <p:cNvGrpSpPr/>
          <p:nvPr/>
        </p:nvGrpSpPr>
        <p:grpSpPr>
          <a:xfrm>
            <a:off x="6353778" y="3409123"/>
            <a:ext cx="4941753" cy="1117330"/>
            <a:chOff x="5442459" y="1138518"/>
            <a:chExt cx="1720341" cy="1141474"/>
          </a:xfrm>
        </p:grpSpPr>
        <p:sp>
          <p:nvSpPr>
            <p:cNvPr id="70" name="Organigramme : Alternative 69">
              <a:extLst>
                <a:ext uri="{FF2B5EF4-FFF2-40B4-BE49-F238E27FC236}">
                  <a16:creationId xmlns:a16="http://schemas.microsoft.com/office/drawing/2014/main" id="{0CA5CAA2-3E7D-01B9-6AFC-5B1F2B741B23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4B08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53B803F-AB1F-2D04-5FD3-15B15997A640}"/>
                </a:ext>
              </a:extLst>
            </p:cNvPr>
            <p:cNvSpPr txBox="1"/>
            <p:nvPr/>
          </p:nvSpPr>
          <p:spPr>
            <a:xfrm>
              <a:off x="5480401" y="1363227"/>
              <a:ext cx="1616121" cy="702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Commercialisation des produits et des services de l’après-vente </a:t>
              </a:r>
              <a:endParaRPr lang="fr-FR" sz="1733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Organigramme : Alternative 74">
            <a:extLst>
              <a:ext uri="{FF2B5EF4-FFF2-40B4-BE49-F238E27FC236}">
                <a16:creationId xmlns:a16="http://schemas.microsoft.com/office/drawing/2014/main" id="{BAEE85DC-FA71-6EBB-38A9-E3CB1571C28F}"/>
              </a:ext>
            </a:extLst>
          </p:cNvPr>
          <p:cNvSpPr/>
          <p:nvPr/>
        </p:nvSpPr>
        <p:spPr>
          <a:xfrm>
            <a:off x="1021434" y="3014382"/>
            <a:ext cx="10296023" cy="270053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637B15-4251-AFE2-5BCC-490D30D960C1}"/>
              </a:ext>
            </a:extLst>
          </p:cNvPr>
          <p:cNvSpPr txBox="1"/>
          <p:nvPr/>
        </p:nvSpPr>
        <p:spPr>
          <a:xfrm>
            <a:off x="1789923" y="2962893"/>
            <a:ext cx="8759043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Relation clientèle et commercialisation des produits et services de l'après-vente des véhicules 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667" dirty="0"/>
          </a:p>
        </p:txBody>
      </p: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980934" y="4672471"/>
            <a:ext cx="4963681" cy="307644"/>
          </a:xfrm>
          <a:prstGeom prst="flowChartAlternateProcess">
            <a:avLst/>
          </a:prstGeom>
          <a:solidFill>
            <a:srgbClr val="84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3 Organisation des activités de maintenance des véhicules </a:t>
            </a:r>
            <a:endParaRPr lang="fr-FR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980935" y="5050277"/>
            <a:ext cx="2427112" cy="1470597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solidFill>
              <a:srgbClr val="8496B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572401" y="1365965"/>
              <a:ext cx="1513395" cy="1015864"/>
            </a:xfrm>
            <a:prstGeom prst="rect">
              <a:avLst/>
            </a:prstGeom>
            <a:solidFill>
              <a:srgbClr val="8496B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A3.1 Planification et suivi des interventions 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3517504" y="5051106"/>
            <a:ext cx="2427112" cy="1470597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solidFill>
              <a:srgbClr val="8496B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22574" y="1346605"/>
              <a:ext cx="1543767" cy="702550"/>
            </a:xfrm>
            <a:prstGeom prst="rect">
              <a:avLst/>
            </a:prstGeom>
            <a:solidFill>
              <a:srgbClr val="8496B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A3.2 </a:t>
              </a:r>
              <a:r>
                <a:rPr lang="fr-FR" sz="1733" b="1" dirty="0">
                  <a:ea typeface="Times New Roman" panose="02020603050405020304" pitchFamily="18" charset="0"/>
                </a:rPr>
                <a:t>Appui technique des équipes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61310E50-4E60-80BD-F44F-6A7BAE259B7A}"/>
              </a:ext>
            </a:extLst>
          </p:cNvPr>
          <p:cNvSpPr/>
          <p:nvPr/>
        </p:nvSpPr>
        <p:spPr>
          <a:xfrm>
            <a:off x="6353777" y="4667129"/>
            <a:ext cx="4963680" cy="307644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4 Maintenance corrective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6D8AE13-3D46-C429-CF40-08EEB1817519}"/>
              </a:ext>
            </a:extLst>
          </p:cNvPr>
          <p:cNvGrpSpPr/>
          <p:nvPr/>
        </p:nvGrpSpPr>
        <p:grpSpPr>
          <a:xfrm>
            <a:off x="6353777" y="5051106"/>
            <a:ext cx="2392659" cy="1470596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6" name="Organigramme : Alternative 85">
              <a:extLst>
                <a:ext uri="{FF2B5EF4-FFF2-40B4-BE49-F238E27FC236}">
                  <a16:creationId xmlns:a16="http://schemas.microsoft.com/office/drawing/2014/main" id="{91E30F0A-0D39-70EF-922C-5475674E09ED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BA2D74E-E243-D547-4FA2-22339B1FA19B}"/>
                </a:ext>
              </a:extLst>
            </p:cNvPr>
            <p:cNvSpPr txBox="1"/>
            <p:nvPr/>
          </p:nvSpPr>
          <p:spPr>
            <a:xfrm>
              <a:off x="5545931" y="1481146"/>
              <a:ext cx="1513395" cy="702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A4.1 </a:t>
              </a:r>
              <a:r>
                <a:rPr lang="fr-FR" sz="1733" b="1" dirty="0">
                  <a:ea typeface="Times New Roman" panose="02020603050405020304" pitchFamily="18" charset="0"/>
                </a:rPr>
                <a:t>Préparation de l’intervention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B745EB7-CEEE-49EA-2239-D535977BF14E}"/>
              </a:ext>
            </a:extLst>
          </p:cNvPr>
          <p:cNvGrpSpPr/>
          <p:nvPr/>
        </p:nvGrpSpPr>
        <p:grpSpPr>
          <a:xfrm>
            <a:off x="8890347" y="5053649"/>
            <a:ext cx="2427112" cy="147059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9" name="Organigramme : Alternative 88">
              <a:extLst>
                <a:ext uri="{FF2B5EF4-FFF2-40B4-BE49-F238E27FC236}">
                  <a16:creationId xmlns:a16="http://schemas.microsoft.com/office/drawing/2014/main" id="{F8E7D938-1A08-6350-0656-76BAB0AC4247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58A77BA-C418-977E-93EF-06C673B3CBB8}"/>
                </a:ext>
              </a:extLst>
            </p:cNvPr>
            <p:cNvSpPr txBox="1"/>
            <p:nvPr/>
          </p:nvSpPr>
          <p:spPr>
            <a:xfrm>
              <a:off x="5545931" y="1321858"/>
              <a:ext cx="1513395" cy="10158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A4.2 </a:t>
              </a:r>
              <a:r>
                <a:rPr lang="fr-FR" sz="1733" b="1" dirty="0">
                  <a:ea typeface="Times New Roman" panose="02020603050405020304" pitchFamily="18" charset="0"/>
                </a:rPr>
                <a:t>Remise en conformité des systèmes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926BD54-7A68-4DFE-FCA7-C54103FAE4B4}"/>
              </a:ext>
            </a:extLst>
          </p:cNvPr>
          <p:cNvSpPr txBox="1"/>
          <p:nvPr/>
        </p:nvSpPr>
        <p:spPr>
          <a:xfrm>
            <a:off x="601571" y="118658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>
                <a:solidFill>
                  <a:schemeClr val="tx2"/>
                </a:solidFill>
              </a:rPr>
              <a:t>LES PÔLES D’ACTIVITÉS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FBC8B9-63EC-69BE-F3FF-119233CECBFC}"/>
              </a:ext>
            </a:extLst>
          </p:cNvPr>
          <p:cNvSpPr txBox="1"/>
          <p:nvPr/>
        </p:nvSpPr>
        <p:spPr>
          <a:xfrm>
            <a:off x="2804622" y="760774"/>
            <a:ext cx="652831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BTS MAINTENANCE DES VÉHICULES</a:t>
            </a:r>
          </a:p>
        </p:txBody>
      </p:sp>
    </p:spTree>
    <p:extLst>
      <p:ext uri="{BB962C8B-B14F-4D97-AF65-F5344CB8AC3E}">
        <p14:creationId xmlns:p14="http://schemas.microsoft.com/office/powerpoint/2010/main" val="16021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1BED9-BA21-7AE4-3422-8F7FB12E3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2B1CC0C7-2DB0-054A-AD74-8D4A0DA1E57A}"/>
              </a:ext>
            </a:extLst>
          </p:cNvPr>
          <p:cNvSpPr/>
          <p:nvPr/>
        </p:nvSpPr>
        <p:spPr>
          <a:xfrm>
            <a:off x="4452771" y="1694636"/>
            <a:ext cx="3286459" cy="118874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Entretien périodique des véhicules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2DC014C5-B0CC-E813-3C2F-4E6F3D81A1D1}"/>
              </a:ext>
            </a:extLst>
          </p:cNvPr>
          <p:cNvSpPr/>
          <p:nvPr/>
        </p:nvSpPr>
        <p:spPr>
          <a:xfrm>
            <a:off x="4452772" y="3133838"/>
            <a:ext cx="3286459" cy="1024707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corrective des véhicules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0F946B-0B73-8297-AA40-C6C2C35DE89F}"/>
              </a:ext>
            </a:extLst>
          </p:cNvPr>
          <p:cNvSpPr txBox="1"/>
          <p:nvPr/>
        </p:nvSpPr>
        <p:spPr>
          <a:xfrm>
            <a:off x="4589031" y="1044067"/>
            <a:ext cx="301393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Baccalauréat professionnel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77168A-0C3A-D45A-3B6B-AEE5234E0592}"/>
              </a:ext>
            </a:extLst>
          </p:cNvPr>
          <p:cNvSpPr txBox="1"/>
          <p:nvPr/>
        </p:nvSpPr>
        <p:spPr>
          <a:xfrm>
            <a:off x="601571" y="118658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>
                <a:solidFill>
                  <a:schemeClr val="tx2"/>
                </a:solidFill>
              </a:rPr>
              <a:t>LES PÔLES D’ACTIVITÉS</a:t>
            </a:r>
          </a:p>
        </p:txBody>
      </p:sp>
      <p:sp>
        <p:nvSpPr>
          <p:cNvPr id="9" name="Organigramme : Alternative 83">
            <a:extLst>
              <a:ext uri="{FF2B5EF4-FFF2-40B4-BE49-F238E27FC236}">
                <a16:creationId xmlns:a16="http://schemas.microsoft.com/office/drawing/2014/main" id="{71643853-88D8-D31A-4025-7CC6E24A3F49}"/>
              </a:ext>
            </a:extLst>
          </p:cNvPr>
          <p:cNvSpPr/>
          <p:nvPr/>
        </p:nvSpPr>
        <p:spPr>
          <a:xfrm>
            <a:off x="4452773" y="4460778"/>
            <a:ext cx="3286459" cy="1024707"/>
          </a:xfrm>
          <a:prstGeom prst="flowChartAlternateProcess">
            <a:avLst/>
          </a:prstGeom>
          <a:solidFill>
            <a:srgbClr val="FFE5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ea typeface="Times New Roman" panose="02020603050405020304" pitchFamily="18" charset="0"/>
              </a:rPr>
              <a:t>Diagnostic des systèmes des véhicules</a:t>
            </a:r>
            <a:r>
              <a:rPr lang="fr-FR" dirty="0"/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F3A1B4A-A6F3-BE05-E6ED-C35216168908}"/>
              </a:ext>
            </a:extLst>
          </p:cNvPr>
          <p:cNvSpPr txBox="1"/>
          <p:nvPr/>
        </p:nvSpPr>
        <p:spPr>
          <a:xfrm>
            <a:off x="636325" y="1057009"/>
            <a:ext cx="301393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CAP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A58C10-28D3-19F5-5845-E9BC807CD128}"/>
              </a:ext>
            </a:extLst>
          </p:cNvPr>
          <p:cNvSpPr txBox="1"/>
          <p:nvPr/>
        </p:nvSpPr>
        <p:spPr>
          <a:xfrm>
            <a:off x="8303967" y="1044067"/>
            <a:ext cx="301393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BTS</a:t>
            </a:r>
          </a:p>
        </p:txBody>
      </p:sp>
      <p:sp>
        <p:nvSpPr>
          <p:cNvPr id="13" name="Organigramme : Alternative 76">
            <a:extLst>
              <a:ext uri="{FF2B5EF4-FFF2-40B4-BE49-F238E27FC236}">
                <a16:creationId xmlns:a16="http://schemas.microsoft.com/office/drawing/2014/main" id="{3C69DE80-7B6A-CDBB-CC03-F7FAF42DBB6F}"/>
              </a:ext>
            </a:extLst>
          </p:cNvPr>
          <p:cNvSpPr/>
          <p:nvPr/>
        </p:nvSpPr>
        <p:spPr>
          <a:xfrm>
            <a:off x="601573" y="1694636"/>
            <a:ext cx="3286459" cy="1188743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Entretien périodique des véhicules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rganigramme : Alternative 83">
            <a:extLst>
              <a:ext uri="{FF2B5EF4-FFF2-40B4-BE49-F238E27FC236}">
                <a16:creationId xmlns:a16="http://schemas.microsoft.com/office/drawing/2014/main" id="{D1B10B69-D535-AC6D-CC58-8F01470E3407}"/>
              </a:ext>
            </a:extLst>
          </p:cNvPr>
          <p:cNvSpPr/>
          <p:nvPr/>
        </p:nvSpPr>
        <p:spPr>
          <a:xfrm>
            <a:off x="601574" y="3133838"/>
            <a:ext cx="3286459" cy="1024707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corrective des véhicules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rganigramme : Alternative 83">
            <a:extLst>
              <a:ext uri="{FF2B5EF4-FFF2-40B4-BE49-F238E27FC236}">
                <a16:creationId xmlns:a16="http://schemas.microsoft.com/office/drawing/2014/main" id="{860EF31A-E630-C60C-0F7E-E79C78CE050A}"/>
              </a:ext>
            </a:extLst>
          </p:cNvPr>
          <p:cNvSpPr/>
          <p:nvPr/>
        </p:nvSpPr>
        <p:spPr>
          <a:xfrm>
            <a:off x="8303970" y="1694636"/>
            <a:ext cx="3529624" cy="1188743"/>
          </a:xfrm>
          <a:prstGeom prst="flowChartAlternateProcess">
            <a:avLst/>
          </a:prstGeom>
          <a:solidFill>
            <a:srgbClr val="FFE5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ea typeface="Times New Roman" panose="02020603050405020304" pitchFamily="18" charset="0"/>
              </a:rPr>
              <a:t>Diagnostic des systèmes des véhicules</a:t>
            </a:r>
            <a:r>
              <a:rPr lang="fr-FR" dirty="0"/>
              <a:t> </a:t>
            </a:r>
          </a:p>
        </p:txBody>
      </p:sp>
      <p:sp>
        <p:nvSpPr>
          <p:cNvPr id="16" name="Organigramme : Alternative 83">
            <a:extLst>
              <a:ext uri="{FF2B5EF4-FFF2-40B4-BE49-F238E27FC236}">
                <a16:creationId xmlns:a16="http://schemas.microsoft.com/office/drawing/2014/main" id="{82798558-D165-2B18-88F5-CD8B79563235}"/>
              </a:ext>
            </a:extLst>
          </p:cNvPr>
          <p:cNvSpPr/>
          <p:nvPr/>
        </p:nvSpPr>
        <p:spPr>
          <a:xfrm>
            <a:off x="8303968" y="5502858"/>
            <a:ext cx="3529625" cy="1024707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Maintenance corrective des véhicules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rganigramme : Alternative 76">
            <a:extLst>
              <a:ext uri="{FF2B5EF4-FFF2-40B4-BE49-F238E27FC236}">
                <a16:creationId xmlns:a16="http://schemas.microsoft.com/office/drawing/2014/main" id="{63FEAED5-BBFA-223A-77B0-40408F9DC6EB}"/>
              </a:ext>
            </a:extLst>
          </p:cNvPr>
          <p:cNvSpPr/>
          <p:nvPr/>
        </p:nvSpPr>
        <p:spPr>
          <a:xfrm>
            <a:off x="8303968" y="4274768"/>
            <a:ext cx="3529625" cy="1024707"/>
          </a:xfrm>
          <a:prstGeom prst="flowChartAlternateProcess">
            <a:avLst/>
          </a:prstGeom>
          <a:solidFill>
            <a:srgbClr val="84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Organisation des activités de maintenance des véhicules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rganigramme : Alternative 76">
            <a:extLst>
              <a:ext uri="{FF2B5EF4-FFF2-40B4-BE49-F238E27FC236}">
                <a16:creationId xmlns:a16="http://schemas.microsoft.com/office/drawing/2014/main" id="{3CCF9B1B-1641-942D-1969-16C40B538575}"/>
              </a:ext>
            </a:extLst>
          </p:cNvPr>
          <p:cNvSpPr/>
          <p:nvPr/>
        </p:nvSpPr>
        <p:spPr>
          <a:xfrm>
            <a:off x="8303967" y="3086762"/>
            <a:ext cx="3529625" cy="1024707"/>
          </a:xfrm>
          <a:prstGeom prst="flowChartAlternateProcess">
            <a:avLst/>
          </a:prstGeom>
          <a:solidFill>
            <a:srgbClr val="F4B0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Relation clientèle et commercialisation des produits et services de l'après-vente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2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90" y="1214496"/>
            <a:ext cx="5419494" cy="537749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315785" y="126125"/>
            <a:ext cx="421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PRÉSENTATION D’UNE ACTIVITÉ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67533" y="1079603"/>
            <a:ext cx="11555370" cy="707886"/>
            <a:chOff x="1159174" y="192510"/>
            <a:chExt cx="7812618" cy="819181"/>
          </a:xfrm>
        </p:grpSpPr>
        <p:sp>
          <p:nvSpPr>
            <p:cNvPr id="7" name="ZoneTexte 6"/>
            <p:cNvSpPr txBox="1"/>
            <p:nvPr/>
          </p:nvSpPr>
          <p:spPr>
            <a:xfrm>
              <a:off x="5923792" y="192510"/>
              <a:ext cx="3048000" cy="819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Les activités de chaque pôle sont décrites sur une page </a:t>
              </a:r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5203427" y="536397"/>
              <a:ext cx="304800" cy="2612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59174" y="442405"/>
              <a:ext cx="3737539" cy="46729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92951" y="1768871"/>
            <a:ext cx="11501161" cy="400110"/>
            <a:chOff x="1159174" y="442404"/>
            <a:chExt cx="7775967" cy="435953"/>
          </a:xfrm>
        </p:grpSpPr>
        <p:sp>
          <p:nvSpPr>
            <p:cNvPr id="11" name="ZoneTexte 10"/>
            <p:cNvSpPr txBox="1"/>
            <p:nvPr/>
          </p:nvSpPr>
          <p:spPr>
            <a:xfrm>
              <a:off x="5887141" y="442404"/>
              <a:ext cx="3048000" cy="435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Chaque activité est déclinée en tâches</a:t>
              </a:r>
            </a:p>
          </p:txBody>
        </p:sp>
        <p:sp>
          <p:nvSpPr>
            <p:cNvPr id="12" name="Flèche gauche 11"/>
            <p:cNvSpPr/>
            <p:nvPr/>
          </p:nvSpPr>
          <p:spPr>
            <a:xfrm>
              <a:off x="5186242" y="531743"/>
              <a:ext cx="304800" cy="18997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1159174" y="442404"/>
              <a:ext cx="3737540" cy="379337"/>
            </a:xfrm>
            <a:prstGeom prst="roundRect">
              <a:avLst/>
            </a:prstGeom>
            <a:noFill/>
            <a:ln w="38100"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92949" y="2094525"/>
            <a:ext cx="11529953" cy="1091883"/>
            <a:chOff x="1159173" y="442404"/>
            <a:chExt cx="7795433" cy="447604"/>
          </a:xfrm>
        </p:grpSpPr>
        <p:sp>
          <p:nvSpPr>
            <p:cNvPr id="15" name="ZoneTexte 14"/>
            <p:cNvSpPr txBox="1"/>
            <p:nvPr/>
          </p:nvSpPr>
          <p:spPr>
            <a:xfrm>
              <a:off x="5906606" y="474693"/>
              <a:ext cx="3048000" cy="2901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Condition de réalisation pour mener à bien l’activité</a:t>
              </a:r>
            </a:p>
          </p:txBody>
        </p:sp>
        <p:sp>
          <p:nvSpPr>
            <p:cNvPr id="16" name="Flèche gauche 15"/>
            <p:cNvSpPr/>
            <p:nvPr/>
          </p:nvSpPr>
          <p:spPr>
            <a:xfrm>
              <a:off x="5162622" y="566253"/>
              <a:ext cx="304800" cy="107069"/>
            </a:xfrm>
            <a:prstGeom prst="lef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159173" y="442404"/>
              <a:ext cx="3737539" cy="44760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14813" y="3077544"/>
            <a:ext cx="11479298" cy="400110"/>
            <a:chOff x="1159173" y="378990"/>
            <a:chExt cx="7761185" cy="398668"/>
          </a:xfrm>
        </p:grpSpPr>
        <p:sp>
          <p:nvSpPr>
            <p:cNvPr id="20" name="ZoneTexte 19"/>
            <p:cNvSpPr txBox="1"/>
            <p:nvPr/>
          </p:nvSpPr>
          <p:spPr>
            <a:xfrm>
              <a:off x="5872358" y="378990"/>
              <a:ext cx="3048000" cy="3986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Degré d’autonomie attendu</a:t>
              </a:r>
            </a:p>
          </p:txBody>
        </p:sp>
        <p:sp>
          <p:nvSpPr>
            <p:cNvPr id="21" name="Flèche gauche 20"/>
            <p:cNvSpPr/>
            <p:nvPr/>
          </p:nvSpPr>
          <p:spPr>
            <a:xfrm>
              <a:off x="5217353" y="491789"/>
              <a:ext cx="304800" cy="261257"/>
            </a:xfrm>
            <a:prstGeom prst="leftArrow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1159173" y="503339"/>
              <a:ext cx="3737538" cy="224977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15785" y="3457976"/>
            <a:ext cx="11578327" cy="3034263"/>
            <a:chOff x="1159173" y="383295"/>
            <a:chExt cx="7828139" cy="504334"/>
          </a:xfrm>
        </p:grpSpPr>
        <p:sp>
          <p:nvSpPr>
            <p:cNvPr id="24" name="ZoneTexte 23"/>
            <p:cNvSpPr txBox="1"/>
            <p:nvPr/>
          </p:nvSpPr>
          <p:spPr>
            <a:xfrm>
              <a:off x="5939312" y="642996"/>
              <a:ext cx="3048000" cy="66503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2000" dirty="0"/>
                <a:t>Description des résultats attendus</a:t>
              </a:r>
            </a:p>
          </p:txBody>
        </p:sp>
        <p:sp>
          <p:nvSpPr>
            <p:cNvPr id="25" name="Flèche gauche 24"/>
            <p:cNvSpPr/>
            <p:nvPr/>
          </p:nvSpPr>
          <p:spPr>
            <a:xfrm>
              <a:off x="5258222" y="649399"/>
              <a:ext cx="304800" cy="5461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1159173" y="383295"/>
              <a:ext cx="3789710" cy="504334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8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82174-D1FC-1297-B292-D546360E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B702C4-1FCD-0894-7A78-2A84BA3710B7}"/>
              </a:ext>
            </a:extLst>
          </p:cNvPr>
          <p:cNvSpPr/>
          <p:nvPr/>
        </p:nvSpPr>
        <p:spPr>
          <a:xfrm>
            <a:off x="-18381" y="1788341"/>
            <a:ext cx="12210380" cy="287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4BF0DF-3134-2B7A-60EB-1B9BDB22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4656875-1F39-9AC4-78A0-83210A58B7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2652443"/>
            <a:ext cx="12191999" cy="11516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LES BLOCS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42297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-67004" y="126124"/>
            <a:ext cx="46367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33" b="1" dirty="0">
                <a:solidFill>
                  <a:schemeClr val="tx2"/>
                </a:solidFill>
              </a:rPr>
              <a:t>DES PÔLES AUX UNITÉS CERTIFICATIVES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544747" y="1194719"/>
            <a:ext cx="885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/>
              <a:t>UNE ÉCRITURE EN BLOC DE COMPÉTENCES : EXEMPLE EN BAC PRO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48" y="1656384"/>
            <a:ext cx="5493355" cy="502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5F62-3F57-9054-284A-4BE6BCDB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8FC33CA9-0225-71A1-FE2C-CF1A1CB6AC61}"/>
              </a:ext>
            </a:extLst>
          </p:cNvPr>
          <p:cNvSpPr/>
          <p:nvPr/>
        </p:nvSpPr>
        <p:spPr>
          <a:xfrm>
            <a:off x="643806" y="1171664"/>
            <a:ext cx="11074932" cy="395296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1 Réaliser l’entretien périodique des véhicules 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8B96D4EF-10DD-CF30-F917-A8B0A8DEECDA}"/>
              </a:ext>
            </a:extLst>
          </p:cNvPr>
          <p:cNvGrpSpPr/>
          <p:nvPr/>
        </p:nvGrpSpPr>
        <p:grpSpPr>
          <a:xfrm>
            <a:off x="658467" y="1628164"/>
            <a:ext cx="1975960" cy="1422684"/>
            <a:chOff x="5780388" y="1138518"/>
            <a:chExt cx="1382412" cy="1502378"/>
          </a:xfrm>
          <a:solidFill>
            <a:srgbClr val="C5E0B3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48722074-95DD-6974-6603-D4D3588F498E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40FF809-BA30-EA12-7172-18B7A472CFD7}"/>
                </a:ext>
              </a:extLst>
            </p:cNvPr>
            <p:cNvSpPr txBox="1"/>
            <p:nvPr/>
          </p:nvSpPr>
          <p:spPr>
            <a:xfrm>
              <a:off x="5828378" y="1254908"/>
              <a:ext cx="1221855" cy="10500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C1.1 Organiser un entretien périodique  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95ABB559-E23B-2EF1-9207-13B136693619}"/>
              </a:ext>
            </a:extLst>
          </p:cNvPr>
          <p:cNvGrpSpPr/>
          <p:nvPr/>
        </p:nvGrpSpPr>
        <p:grpSpPr>
          <a:xfrm>
            <a:off x="2719795" y="1628165"/>
            <a:ext cx="2257735" cy="1422684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00C6E2F8-4381-5BB9-D56A-88E9910A9BB6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E404B407-4446-88FC-AA1C-4DEADE12FDCA}"/>
                </a:ext>
              </a:extLst>
            </p:cNvPr>
            <p:cNvSpPr txBox="1"/>
            <p:nvPr/>
          </p:nvSpPr>
          <p:spPr>
            <a:xfrm>
              <a:off x="5515186" y="1284634"/>
              <a:ext cx="1621658" cy="12760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C1.2 Identifier les anomalies dans le cadre d’un entretien périodique</a:t>
              </a: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140D9FEE-A60B-1AFF-BFDB-D72C9F8739AF}"/>
              </a:ext>
            </a:extLst>
          </p:cNvPr>
          <p:cNvSpPr/>
          <p:nvPr/>
        </p:nvSpPr>
        <p:spPr>
          <a:xfrm>
            <a:off x="682169" y="3134494"/>
            <a:ext cx="11092335" cy="357428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Réaliser la maintenance corrective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CAFF29-B58A-AE15-5896-CB54D7C266E8}"/>
              </a:ext>
            </a:extLst>
          </p:cNvPr>
          <p:cNvSpPr txBox="1"/>
          <p:nvPr/>
        </p:nvSpPr>
        <p:spPr>
          <a:xfrm>
            <a:off x="2822097" y="693697"/>
            <a:ext cx="652831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BAC PRO MAINTENANCE DES VÉHICULES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1E1011-7D07-2AE8-F820-85AA06D988EB}"/>
              </a:ext>
            </a:extLst>
          </p:cNvPr>
          <p:cNvGrpSpPr/>
          <p:nvPr/>
        </p:nvGrpSpPr>
        <p:grpSpPr>
          <a:xfrm>
            <a:off x="5072975" y="1627468"/>
            <a:ext cx="3258380" cy="1424657"/>
            <a:chOff x="3805555" y="1012407"/>
            <a:chExt cx="1720341" cy="1102948"/>
          </a:xfrm>
        </p:grpSpPr>
        <p:sp>
          <p:nvSpPr>
            <p:cNvPr id="2" name="Organigramme : Alternative 81">
              <a:extLst>
                <a:ext uri="{FF2B5EF4-FFF2-40B4-BE49-F238E27FC236}">
                  <a16:creationId xmlns:a16="http://schemas.microsoft.com/office/drawing/2014/main" id="{DCA91067-37F4-D974-B50C-B7B60148034C}"/>
                </a:ext>
              </a:extLst>
            </p:cNvPr>
            <p:cNvSpPr/>
            <p:nvPr/>
          </p:nvSpPr>
          <p:spPr>
            <a:xfrm>
              <a:off x="3805555" y="1012407"/>
              <a:ext cx="1720341" cy="1102948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4BB07E5-A2A2-E7EE-BE5D-C346D3184965}"/>
                </a:ext>
              </a:extLst>
            </p:cNvPr>
            <p:cNvSpPr txBox="1"/>
            <p:nvPr/>
          </p:nvSpPr>
          <p:spPr>
            <a:xfrm>
              <a:off x="3823871" y="1132506"/>
              <a:ext cx="1697345" cy="716268"/>
            </a:xfrm>
            <a:prstGeom prst="rect">
              <a:avLst/>
            </a:prstGeom>
            <a:solidFill>
              <a:srgbClr val="C5E0B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C1.3 Réaliser les opérations de remplacement, d’ajustement dans le cadre de l’entretien périodique 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F9B0FC4-3701-D48D-7808-BBBBB117C9E9}"/>
              </a:ext>
            </a:extLst>
          </p:cNvPr>
          <p:cNvGrpSpPr/>
          <p:nvPr/>
        </p:nvGrpSpPr>
        <p:grpSpPr>
          <a:xfrm>
            <a:off x="8438220" y="1619365"/>
            <a:ext cx="3190544" cy="1432761"/>
            <a:chOff x="5635476" y="1001194"/>
            <a:chExt cx="1543767" cy="1102948"/>
          </a:xfrm>
        </p:grpSpPr>
        <p:sp>
          <p:nvSpPr>
            <p:cNvPr id="5" name="Organigramme : Alternative 81">
              <a:extLst>
                <a:ext uri="{FF2B5EF4-FFF2-40B4-BE49-F238E27FC236}">
                  <a16:creationId xmlns:a16="http://schemas.microsoft.com/office/drawing/2014/main" id="{D54FD934-49B0-9249-340C-E196DC6A3916}"/>
                </a:ext>
              </a:extLst>
            </p:cNvPr>
            <p:cNvSpPr/>
            <p:nvPr/>
          </p:nvSpPr>
          <p:spPr>
            <a:xfrm>
              <a:off x="5635476" y="1001194"/>
              <a:ext cx="1543767" cy="1102948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974710D-8805-7E3E-163F-05F0F4BDEB0E}"/>
                </a:ext>
              </a:extLst>
            </p:cNvPr>
            <p:cNvSpPr txBox="1"/>
            <p:nvPr/>
          </p:nvSpPr>
          <p:spPr>
            <a:xfrm>
              <a:off x="5730398" y="1169107"/>
              <a:ext cx="1362105" cy="712217"/>
            </a:xfrm>
            <a:prstGeom prst="rect">
              <a:avLst/>
            </a:prstGeom>
            <a:solidFill>
              <a:srgbClr val="C5E0B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C1.4 Apporter des conseils techniques à la clientèle sur l’entretien du véhicule 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D77DE4C-E2A3-D99A-2A13-BA95A27980EB}"/>
              </a:ext>
            </a:extLst>
          </p:cNvPr>
          <p:cNvGrpSpPr/>
          <p:nvPr/>
        </p:nvGrpSpPr>
        <p:grpSpPr>
          <a:xfrm>
            <a:off x="682168" y="3602810"/>
            <a:ext cx="2203243" cy="1470597"/>
            <a:chOff x="5780388" y="1138518"/>
            <a:chExt cx="1382412" cy="1502378"/>
          </a:xfrm>
          <a:solidFill>
            <a:srgbClr val="BDD7EE"/>
          </a:solidFill>
        </p:grpSpPr>
        <p:sp>
          <p:nvSpPr>
            <p:cNvPr id="28" name="Organigramme : Alternative 78">
              <a:extLst>
                <a:ext uri="{FF2B5EF4-FFF2-40B4-BE49-F238E27FC236}">
                  <a16:creationId xmlns:a16="http://schemas.microsoft.com/office/drawing/2014/main" id="{1C90FDFD-6216-0137-0042-2C8981C351B6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B08609B-CFA7-71C2-CE87-6DB1BBD43588}"/>
                </a:ext>
              </a:extLst>
            </p:cNvPr>
            <p:cNvSpPr txBox="1"/>
            <p:nvPr/>
          </p:nvSpPr>
          <p:spPr>
            <a:xfrm>
              <a:off x="5882653" y="1395956"/>
              <a:ext cx="1221855" cy="10158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C2.1 Préparer une intervention corrective  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971E52F-A40A-24BE-8FDE-914AE00B17C7}"/>
              </a:ext>
            </a:extLst>
          </p:cNvPr>
          <p:cNvGrpSpPr/>
          <p:nvPr/>
        </p:nvGrpSpPr>
        <p:grpSpPr>
          <a:xfrm>
            <a:off x="2991925" y="3602810"/>
            <a:ext cx="2408404" cy="1470597"/>
            <a:chOff x="5065958" y="1138518"/>
            <a:chExt cx="2096842" cy="1502378"/>
          </a:xfrm>
          <a:solidFill>
            <a:srgbClr val="BDD7EE"/>
          </a:solidFill>
        </p:grpSpPr>
        <p:sp>
          <p:nvSpPr>
            <p:cNvPr id="31" name="Organigramme : Alternative 81">
              <a:extLst>
                <a:ext uri="{FF2B5EF4-FFF2-40B4-BE49-F238E27FC236}">
                  <a16:creationId xmlns:a16="http://schemas.microsoft.com/office/drawing/2014/main" id="{652FEC21-924D-3339-CB80-90B9957B7429}"/>
                </a:ext>
              </a:extLst>
            </p:cNvPr>
            <p:cNvSpPr/>
            <p:nvPr/>
          </p:nvSpPr>
          <p:spPr>
            <a:xfrm>
              <a:off x="5065958" y="1138518"/>
              <a:ext cx="209684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08CCF3D-9C8A-5674-EE6E-DDFF17FC4628}"/>
                </a:ext>
              </a:extLst>
            </p:cNvPr>
            <p:cNvSpPr txBox="1"/>
            <p:nvPr/>
          </p:nvSpPr>
          <p:spPr>
            <a:xfrm>
              <a:off x="5140606" y="1277808"/>
              <a:ext cx="1925734" cy="12344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Réaliser le remplacement ou la réparation des composants</a:t>
              </a:r>
            </a:p>
          </p:txBody>
        </p:sp>
      </p:grpSp>
      <p:sp>
        <p:nvSpPr>
          <p:cNvPr id="33" name="Organigramme : Alternative 81">
            <a:extLst>
              <a:ext uri="{FF2B5EF4-FFF2-40B4-BE49-F238E27FC236}">
                <a16:creationId xmlns:a16="http://schemas.microsoft.com/office/drawing/2014/main" id="{4785DB70-A231-8D12-D020-F8F38881B3C8}"/>
              </a:ext>
            </a:extLst>
          </p:cNvPr>
          <p:cNvSpPr/>
          <p:nvPr/>
        </p:nvSpPr>
        <p:spPr>
          <a:xfrm>
            <a:off x="5574360" y="3606712"/>
            <a:ext cx="3047904" cy="1470597"/>
          </a:xfrm>
          <a:prstGeom prst="flowChartAlternateProcess">
            <a:avLst/>
          </a:prstGeom>
          <a:solidFill>
            <a:srgbClr val="BDD7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1298D29-4BB9-0AB2-66E8-9C73377B7EFD}"/>
              </a:ext>
            </a:extLst>
          </p:cNvPr>
          <p:cNvSpPr txBox="1"/>
          <p:nvPr/>
        </p:nvSpPr>
        <p:spPr>
          <a:xfrm>
            <a:off x="5701232" y="4015178"/>
            <a:ext cx="2663397" cy="642035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C2.3 Réaliser le réglage ou le paramétrage des systèmes</a:t>
            </a:r>
          </a:p>
        </p:txBody>
      </p:sp>
      <p:sp>
        <p:nvSpPr>
          <p:cNvPr id="35" name="Organigramme : Alternative 81">
            <a:extLst>
              <a:ext uri="{FF2B5EF4-FFF2-40B4-BE49-F238E27FC236}">
                <a16:creationId xmlns:a16="http://schemas.microsoft.com/office/drawing/2014/main" id="{5015F6FE-C6B3-E561-6C1E-63ABE7B7C61D}"/>
              </a:ext>
            </a:extLst>
          </p:cNvPr>
          <p:cNvSpPr/>
          <p:nvPr/>
        </p:nvSpPr>
        <p:spPr>
          <a:xfrm>
            <a:off x="8805323" y="3606712"/>
            <a:ext cx="2872069" cy="1470597"/>
          </a:xfrm>
          <a:prstGeom prst="flowChartAlternateProcess">
            <a:avLst/>
          </a:prstGeom>
          <a:solidFill>
            <a:srgbClr val="BDD7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54AB045-A28C-E1F5-181D-695B981DA013}"/>
              </a:ext>
            </a:extLst>
          </p:cNvPr>
          <p:cNvSpPr txBox="1"/>
          <p:nvPr/>
        </p:nvSpPr>
        <p:spPr>
          <a:xfrm>
            <a:off x="8970159" y="3917250"/>
            <a:ext cx="2542396" cy="925190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C2.4 Réaliser le contrôle qualité d’une intervention corrective</a:t>
            </a:r>
          </a:p>
        </p:txBody>
      </p:sp>
      <p:sp>
        <p:nvSpPr>
          <p:cNvPr id="7" name="Organigramme : Alternative 83">
            <a:extLst>
              <a:ext uri="{FF2B5EF4-FFF2-40B4-BE49-F238E27FC236}">
                <a16:creationId xmlns:a16="http://schemas.microsoft.com/office/drawing/2014/main" id="{7AE45B91-9D99-B766-2929-C76316DB851B}"/>
              </a:ext>
            </a:extLst>
          </p:cNvPr>
          <p:cNvSpPr/>
          <p:nvPr/>
        </p:nvSpPr>
        <p:spPr>
          <a:xfrm>
            <a:off x="635106" y="5180470"/>
            <a:ext cx="11092335" cy="357428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3  Réaliser le diagnostic des systèmes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770E6CF-12A0-998F-820E-E66BD884F7D6}"/>
              </a:ext>
            </a:extLst>
          </p:cNvPr>
          <p:cNvGrpSpPr/>
          <p:nvPr/>
        </p:nvGrpSpPr>
        <p:grpSpPr>
          <a:xfrm>
            <a:off x="589264" y="5635814"/>
            <a:ext cx="2203243" cy="1062698"/>
            <a:chOff x="5780388" y="1138518"/>
            <a:chExt cx="1382412" cy="1502378"/>
          </a:xfrm>
          <a:solidFill>
            <a:srgbClr val="FFE599"/>
          </a:solidFill>
        </p:grpSpPr>
        <p:sp>
          <p:nvSpPr>
            <p:cNvPr id="9" name="Organigramme : Alternative 78">
              <a:extLst>
                <a:ext uri="{FF2B5EF4-FFF2-40B4-BE49-F238E27FC236}">
                  <a16:creationId xmlns:a16="http://schemas.microsoft.com/office/drawing/2014/main" id="{3FDBC0C9-CA8D-2761-7467-36565DE01514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540016E-5CFF-AC09-657A-85E3802B904D}"/>
                </a:ext>
              </a:extLst>
            </p:cNvPr>
            <p:cNvSpPr txBox="1"/>
            <p:nvPr/>
          </p:nvSpPr>
          <p:spPr>
            <a:xfrm>
              <a:off x="5800914" y="1350445"/>
              <a:ext cx="1340085" cy="9562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C3.1 Constater un dysfonctionnement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A6D9AC0-CC19-E244-9249-DA7CFB263001}"/>
              </a:ext>
            </a:extLst>
          </p:cNvPr>
          <p:cNvGrpSpPr/>
          <p:nvPr/>
        </p:nvGrpSpPr>
        <p:grpSpPr>
          <a:xfrm>
            <a:off x="2921675" y="5653454"/>
            <a:ext cx="2408404" cy="1045057"/>
            <a:chOff x="5065958" y="1138518"/>
            <a:chExt cx="2096842" cy="1502378"/>
          </a:xfrm>
          <a:solidFill>
            <a:srgbClr val="FFE599"/>
          </a:solidFill>
        </p:grpSpPr>
        <p:sp>
          <p:nvSpPr>
            <p:cNvPr id="14" name="Organigramme : Alternative 81">
              <a:extLst>
                <a:ext uri="{FF2B5EF4-FFF2-40B4-BE49-F238E27FC236}">
                  <a16:creationId xmlns:a16="http://schemas.microsoft.com/office/drawing/2014/main" id="{53FCEF8B-19B9-B3AF-0A5C-F2AF65C3A020}"/>
                </a:ext>
              </a:extLst>
            </p:cNvPr>
            <p:cNvSpPr/>
            <p:nvPr/>
          </p:nvSpPr>
          <p:spPr>
            <a:xfrm>
              <a:off x="5065958" y="1138518"/>
              <a:ext cx="209684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8683F3E-913A-559E-DD34-0097A2388C88}"/>
                </a:ext>
              </a:extLst>
            </p:cNvPr>
            <p:cNvSpPr txBox="1"/>
            <p:nvPr/>
          </p:nvSpPr>
          <p:spPr>
            <a:xfrm>
              <a:off x="5130029" y="1402701"/>
              <a:ext cx="1925734" cy="9708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C3.2 Hiérarchiser les hypothèse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  </a:t>
              </a:r>
            </a:p>
          </p:txBody>
        </p:sp>
      </p:grpSp>
      <p:sp>
        <p:nvSpPr>
          <p:cNvPr id="16" name="Organigramme : Alternative 81">
            <a:extLst>
              <a:ext uri="{FF2B5EF4-FFF2-40B4-BE49-F238E27FC236}">
                <a16:creationId xmlns:a16="http://schemas.microsoft.com/office/drawing/2014/main" id="{FF8FB6BC-4BD2-C1DB-B162-78CB4F6216C1}"/>
              </a:ext>
            </a:extLst>
          </p:cNvPr>
          <p:cNvSpPr/>
          <p:nvPr/>
        </p:nvSpPr>
        <p:spPr>
          <a:xfrm>
            <a:off x="5508979" y="5655610"/>
            <a:ext cx="3047904" cy="1042901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F404034-B682-06EC-986F-44501428B389}"/>
              </a:ext>
            </a:extLst>
          </p:cNvPr>
          <p:cNvSpPr txBox="1"/>
          <p:nvPr/>
        </p:nvSpPr>
        <p:spPr>
          <a:xfrm>
            <a:off x="5669584" y="5662834"/>
            <a:ext cx="2839067" cy="878126"/>
          </a:xfrm>
          <a:prstGeom prst="rect">
            <a:avLst/>
          </a:prstGeom>
          <a:solidFill>
            <a:srgbClr val="FFE5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C3.3 Mettre en œuvre un protocole d’intervention existant ou à définir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8" name="Organigramme : Alternative 81">
            <a:extLst>
              <a:ext uri="{FF2B5EF4-FFF2-40B4-BE49-F238E27FC236}">
                <a16:creationId xmlns:a16="http://schemas.microsoft.com/office/drawing/2014/main" id="{773C1267-3F27-8B6F-1C49-FF760F64C25C}"/>
              </a:ext>
            </a:extLst>
          </p:cNvPr>
          <p:cNvSpPr/>
          <p:nvPr/>
        </p:nvSpPr>
        <p:spPr>
          <a:xfrm>
            <a:off x="8756695" y="5662834"/>
            <a:ext cx="2872069" cy="1035676"/>
          </a:xfrm>
          <a:prstGeom prst="flowChartAlternateProcess">
            <a:avLst/>
          </a:prstGeom>
          <a:solidFill>
            <a:srgbClr val="FFE5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49CDDD4-292E-6283-26F0-98C0621EB9A6}"/>
              </a:ext>
            </a:extLst>
          </p:cNvPr>
          <p:cNvSpPr txBox="1"/>
          <p:nvPr/>
        </p:nvSpPr>
        <p:spPr>
          <a:xfrm>
            <a:off x="8920610" y="5815301"/>
            <a:ext cx="2542396" cy="675313"/>
          </a:xfrm>
          <a:prstGeom prst="rect">
            <a:avLst/>
          </a:prstGeom>
          <a:solidFill>
            <a:srgbClr val="FFE5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C3.4 Identifier les solutions correctives 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3A84061-5AFD-5D2C-51F5-68D79D71CA25}"/>
              </a:ext>
            </a:extLst>
          </p:cNvPr>
          <p:cNvSpPr txBox="1"/>
          <p:nvPr/>
        </p:nvSpPr>
        <p:spPr>
          <a:xfrm>
            <a:off x="280556" y="77982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LES BLOCS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3177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3" grpId="0"/>
      <p:bldP spid="33" grpId="0" animBg="1"/>
      <p:bldP spid="34" grpId="0" animBg="1"/>
      <p:bldP spid="35" grpId="0" animBg="1"/>
      <p:bldP spid="36" grpId="0" animBg="1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5F62-3F57-9054-284A-4BE6BCDB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8FC33CA9-0225-71A1-FE2C-CF1A1CB6AC61}"/>
              </a:ext>
            </a:extLst>
          </p:cNvPr>
          <p:cNvSpPr/>
          <p:nvPr/>
        </p:nvSpPr>
        <p:spPr>
          <a:xfrm>
            <a:off x="643806" y="1171664"/>
            <a:ext cx="11074932" cy="395296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1 Réaliser l’entretien périodique des véhicules 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8B96D4EF-10DD-CF30-F917-A8B0A8DEECDA}"/>
              </a:ext>
            </a:extLst>
          </p:cNvPr>
          <p:cNvGrpSpPr/>
          <p:nvPr/>
        </p:nvGrpSpPr>
        <p:grpSpPr>
          <a:xfrm>
            <a:off x="658467" y="1680889"/>
            <a:ext cx="1975960" cy="1369960"/>
            <a:chOff x="5780388" y="1138518"/>
            <a:chExt cx="1382412" cy="1502378"/>
          </a:xfrm>
          <a:solidFill>
            <a:srgbClr val="C5E0B3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48722074-95DD-6974-6603-D4D3588F498E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340FF809-BA30-EA12-7172-18B7A472CFD7}"/>
                </a:ext>
              </a:extLst>
            </p:cNvPr>
            <p:cNvSpPr txBox="1"/>
            <p:nvPr/>
          </p:nvSpPr>
          <p:spPr>
            <a:xfrm>
              <a:off x="5828378" y="1254909"/>
              <a:ext cx="1221855" cy="10904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C1.1 Organiser un entretien périodique  </a:t>
              </a: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95ABB559-E23B-2EF1-9207-13B136693619}"/>
              </a:ext>
            </a:extLst>
          </p:cNvPr>
          <p:cNvGrpSpPr/>
          <p:nvPr/>
        </p:nvGrpSpPr>
        <p:grpSpPr>
          <a:xfrm>
            <a:off x="2719795" y="1655243"/>
            <a:ext cx="2257735" cy="1395605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00C6E2F8-4381-5BB9-D56A-88E9910A9BB6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E404B407-4446-88FC-AA1C-4DEADE12FDCA}"/>
                </a:ext>
              </a:extLst>
            </p:cNvPr>
            <p:cNvSpPr txBox="1"/>
            <p:nvPr/>
          </p:nvSpPr>
          <p:spPr>
            <a:xfrm>
              <a:off x="5515186" y="1284634"/>
              <a:ext cx="1621658" cy="13007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C1.2 Identifier les anomalies dans le cadre d’un entretien périodique</a:t>
              </a: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140D9FEE-A60B-1AFF-BFDB-D72C9F8739AF}"/>
              </a:ext>
            </a:extLst>
          </p:cNvPr>
          <p:cNvSpPr/>
          <p:nvPr/>
        </p:nvSpPr>
        <p:spPr>
          <a:xfrm>
            <a:off x="682169" y="3155510"/>
            <a:ext cx="11092335" cy="357428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BLOC 2 Réaliser la maintenance corrective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CAFF29-B58A-AE15-5896-CB54D7C266E8}"/>
              </a:ext>
            </a:extLst>
          </p:cNvPr>
          <p:cNvSpPr txBox="1"/>
          <p:nvPr/>
        </p:nvSpPr>
        <p:spPr>
          <a:xfrm>
            <a:off x="2822097" y="693697"/>
            <a:ext cx="652831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CAP MAINTENANCE DES VÉHICULES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91E1011-7D07-2AE8-F820-85AA06D988EB}"/>
              </a:ext>
            </a:extLst>
          </p:cNvPr>
          <p:cNvGrpSpPr/>
          <p:nvPr/>
        </p:nvGrpSpPr>
        <p:grpSpPr>
          <a:xfrm>
            <a:off x="5072975" y="1655243"/>
            <a:ext cx="3258380" cy="1396882"/>
            <a:chOff x="3805555" y="1012407"/>
            <a:chExt cx="1720341" cy="1102948"/>
          </a:xfrm>
        </p:grpSpPr>
        <p:sp>
          <p:nvSpPr>
            <p:cNvPr id="2" name="Organigramme : Alternative 81">
              <a:extLst>
                <a:ext uri="{FF2B5EF4-FFF2-40B4-BE49-F238E27FC236}">
                  <a16:creationId xmlns:a16="http://schemas.microsoft.com/office/drawing/2014/main" id="{DCA91067-37F4-D974-B50C-B7B60148034C}"/>
                </a:ext>
              </a:extLst>
            </p:cNvPr>
            <p:cNvSpPr/>
            <p:nvPr/>
          </p:nvSpPr>
          <p:spPr>
            <a:xfrm>
              <a:off x="3805555" y="1012407"/>
              <a:ext cx="1720341" cy="1102948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4BB07E5-A2A2-E7EE-BE5D-C346D3184965}"/>
                </a:ext>
              </a:extLst>
            </p:cNvPr>
            <p:cNvSpPr txBox="1"/>
            <p:nvPr/>
          </p:nvSpPr>
          <p:spPr>
            <a:xfrm>
              <a:off x="3823871" y="1132506"/>
              <a:ext cx="1697345" cy="730510"/>
            </a:xfrm>
            <a:prstGeom prst="rect">
              <a:avLst/>
            </a:prstGeom>
            <a:solidFill>
              <a:srgbClr val="C5E0B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C1.3 Réaliser les opérations de remplacement, d’ajustement dans le cadre de l’entretien périodique 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F9B0FC4-3701-D48D-7808-BBBBB117C9E9}"/>
              </a:ext>
            </a:extLst>
          </p:cNvPr>
          <p:cNvGrpSpPr/>
          <p:nvPr/>
        </p:nvGrpSpPr>
        <p:grpSpPr>
          <a:xfrm>
            <a:off x="8517255" y="1647923"/>
            <a:ext cx="3190544" cy="1388018"/>
            <a:chOff x="5635476" y="1001194"/>
            <a:chExt cx="1543767" cy="1102948"/>
          </a:xfrm>
        </p:grpSpPr>
        <p:sp>
          <p:nvSpPr>
            <p:cNvPr id="5" name="Organigramme : Alternative 81">
              <a:extLst>
                <a:ext uri="{FF2B5EF4-FFF2-40B4-BE49-F238E27FC236}">
                  <a16:creationId xmlns:a16="http://schemas.microsoft.com/office/drawing/2014/main" id="{D54FD934-49B0-9249-340C-E196DC6A3916}"/>
                </a:ext>
              </a:extLst>
            </p:cNvPr>
            <p:cNvSpPr/>
            <p:nvPr/>
          </p:nvSpPr>
          <p:spPr>
            <a:xfrm>
              <a:off x="5635476" y="1001194"/>
              <a:ext cx="1543767" cy="1102948"/>
            </a:xfrm>
            <a:prstGeom prst="flowChartAlternateProcess">
              <a:avLst/>
            </a:prstGeom>
            <a:solidFill>
              <a:srgbClr val="C5E0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974710D-8805-7E3E-163F-05F0F4BDEB0E}"/>
                </a:ext>
              </a:extLst>
            </p:cNvPr>
            <p:cNvSpPr txBox="1"/>
            <p:nvPr/>
          </p:nvSpPr>
          <p:spPr>
            <a:xfrm>
              <a:off x="5730398" y="1169107"/>
              <a:ext cx="1362105" cy="735175"/>
            </a:xfrm>
            <a:prstGeom prst="rect">
              <a:avLst/>
            </a:prstGeom>
            <a:solidFill>
              <a:srgbClr val="C5E0B3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C1.4 Apporter des conseils techniques à la clientèle sur l’entretien du véhicule 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1CB3EEE-3CBC-D0ED-9F30-D25FC9A26597}"/>
              </a:ext>
            </a:extLst>
          </p:cNvPr>
          <p:cNvGrpSpPr/>
          <p:nvPr/>
        </p:nvGrpSpPr>
        <p:grpSpPr>
          <a:xfrm>
            <a:off x="651409" y="3641827"/>
            <a:ext cx="2203243" cy="1470597"/>
            <a:chOff x="5780388" y="1138518"/>
            <a:chExt cx="1382412" cy="1502378"/>
          </a:xfrm>
          <a:solidFill>
            <a:srgbClr val="BDD7EE"/>
          </a:solidFill>
        </p:grpSpPr>
        <p:sp>
          <p:nvSpPr>
            <p:cNvPr id="39" name="Organigramme : Alternative 78">
              <a:extLst>
                <a:ext uri="{FF2B5EF4-FFF2-40B4-BE49-F238E27FC236}">
                  <a16:creationId xmlns:a16="http://schemas.microsoft.com/office/drawing/2014/main" id="{4AF391CF-3B55-07FD-BDF4-194E4C6B6472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C02D3D5-5BC6-5C40-34B9-0EEE28474F71}"/>
                </a:ext>
              </a:extLst>
            </p:cNvPr>
            <p:cNvSpPr txBox="1"/>
            <p:nvPr/>
          </p:nvSpPr>
          <p:spPr>
            <a:xfrm>
              <a:off x="5828378" y="1254908"/>
              <a:ext cx="1221855" cy="10158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C2.1 Préparer une intervention corrective  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38AFE123-D236-9F3F-ACC1-636657572156}"/>
              </a:ext>
            </a:extLst>
          </p:cNvPr>
          <p:cNvGrpSpPr/>
          <p:nvPr/>
        </p:nvGrpSpPr>
        <p:grpSpPr>
          <a:xfrm>
            <a:off x="2951412" y="3644805"/>
            <a:ext cx="1975960" cy="1470597"/>
            <a:chOff x="5442459" y="1138518"/>
            <a:chExt cx="1720341" cy="1502378"/>
          </a:xfrm>
          <a:solidFill>
            <a:srgbClr val="BDD7EE"/>
          </a:solidFill>
        </p:grpSpPr>
        <p:sp>
          <p:nvSpPr>
            <p:cNvPr id="42" name="Organigramme : Alternative 81">
              <a:extLst>
                <a:ext uri="{FF2B5EF4-FFF2-40B4-BE49-F238E27FC236}">
                  <a16:creationId xmlns:a16="http://schemas.microsoft.com/office/drawing/2014/main" id="{00D111A5-A326-62DB-2396-FDA0CDB770BA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23CF715-8561-F10B-86B0-59E9C8927D94}"/>
                </a:ext>
              </a:extLst>
            </p:cNvPr>
            <p:cNvSpPr txBox="1"/>
            <p:nvPr/>
          </p:nvSpPr>
          <p:spPr>
            <a:xfrm>
              <a:off x="5522574" y="1211221"/>
              <a:ext cx="1543767" cy="12344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C2.2 Réaliser le remplacement ou la réparation des composants</a:t>
              </a:r>
            </a:p>
          </p:txBody>
        </p:sp>
      </p:grpSp>
      <p:sp>
        <p:nvSpPr>
          <p:cNvPr id="44" name="Organigramme : Alternative 81">
            <a:extLst>
              <a:ext uri="{FF2B5EF4-FFF2-40B4-BE49-F238E27FC236}">
                <a16:creationId xmlns:a16="http://schemas.microsoft.com/office/drawing/2014/main" id="{987D66D4-0BF2-BF8E-DB9C-A374154D20A1}"/>
              </a:ext>
            </a:extLst>
          </p:cNvPr>
          <p:cNvSpPr/>
          <p:nvPr/>
        </p:nvSpPr>
        <p:spPr>
          <a:xfrm>
            <a:off x="5072975" y="3641827"/>
            <a:ext cx="2293788" cy="1470597"/>
          </a:xfrm>
          <a:prstGeom prst="flowChartAlternateProcess">
            <a:avLst/>
          </a:prstGeom>
          <a:solidFill>
            <a:srgbClr val="BDD7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5" name="Organigramme : Alternative 81">
            <a:extLst>
              <a:ext uri="{FF2B5EF4-FFF2-40B4-BE49-F238E27FC236}">
                <a16:creationId xmlns:a16="http://schemas.microsoft.com/office/drawing/2014/main" id="{72D5B10D-1335-90B2-070F-7AEDA33292E0}"/>
              </a:ext>
            </a:extLst>
          </p:cNvPr>
          <p:cNvSpPr/>
          <p:nvPr/>
        </p:nvSpPr>
        <p:spPr>
          <a:xfrm>
            <a:off x="7512870" y="3626876"/>
            <a:ext cx="2058356" cy="1470597"/>
          </a:xfrm>
          <a:prstGeom prst="flowChartAlternateProcess">
            <a:avLst/>
          </a:prstGeom>
          <a:solidFill>
            <a:srgbClr val="BDD7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6" name="Organigramme : Alternative 81">
            <a:extLst>
              <a:ext uri="{FF2B5EF4-FFF2-40B4-BE49-F238E27FC236}">
                <a16:creationId xmlns:a16="http://schemas.microsoft.com/office/drawing/2014/main" id="{0FBE44B9-1C55-314F-7C70-BB4C5D4F595B}"/>
              </a:ext>
            </a:extLst>
          </p:cNvPr>
          <p:cNvSpPr/>
          <p:nvPr/>
        </p:nvSpPr>
        <p:spPr>
          <a:xfrm>
            <a:off x="9685389" y="3632506"/>
            <a:ext cx="2058356" cy="1470597"/>
          </a:xfrm>
          <a:prstGeom prst="flowChartAlternateProcess">
            <a:avLst/>
          </a:prstGeom>
          <a:solidFill>
            <a:srgbClr val="BDD7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ABF9936-E37F-C72A-1BC0-26F0AF9D2394}"/>
              </a:ext>
            </a:extLst>
          </p:cNvPr>
          <p:cNvSpPr txBox="1"/>
          <p:nvPr/>
        </p:nvSpPr>
        <p:spPr>
          <a:xfrm>
            <a:off x="5207138" y="3782421"/>
            <a:ext cx="2058356" cy="642035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C2.3 Réaliser le réglage des systèmes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4B6F2C2-5447-D149-CEA7-3C028149BE04}"/>
              </a:ext>
            </a:extLst>
          </p:cNvPr>
          <p:cNvSpPr txBox="1"/>
          <p:nvPr/>
        </p:nvSpPr>
        <p:spPr>
          <a:xfrm>
            <a:off x="7533334" y="3755756"/>
            <a:ext cx="2037892" cy="1208344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C2.4 Réaliser le contrôle qualité d’une intervention corrective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2835711-2829-FC2A-2D27-DBC0BF0D2898}"/>
              </a:ext>
            </a:extLst>
          </p:cNvPr>
          <p:cNvSpPr txBox="1"/>
          <p:nvPr/>
        </p:nvSpPr>
        <p:spPr>
          <a:xfrm>
            <a:off x="9817131" y="3774310"/>
            <a:ext cx="1896099" cy="925190"/>
          </a:xfrm>
          <a:prstGeom prst="rect">
            <a:avLst/>
          </a:prstGeom>
          <a:solidFill>
            <a:srgbClr val="BDD7E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C2.5 Réaliser le diagnostic de premier niveau </a:t>
            </a:r>
            <a:endParaRPr lang="fr-FR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479378" y="5208923"/>
            <a:ext cx="11264367" cy="406815"/>
            <a:chOff x="5462251" y="1951656"/>
            <a:chExt cx="1718060" cy="1236520"/>
          </a:xfrm>
        </p:grpSpPr>
        <p:sp>
          <p:nvSpPr>
            <p:cNvPr id="51" name="Organigramme : Alternative 50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90860" y="2046708"/>
              <a:ext cx="1689451" cy="1141468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62251" y="1951656"/>
              <a:ext cx="1616121" cy="122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tabLst>
                  <a:tab pos="24553" algn="l"/>
                </a:tabLst>
              </a:pPr>
              <a:r>
                <a:rPr lang="fr-FR" sz="1867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BLOC 3  Réaliser le diagnostic des systèmes des véhicules</a:t>
              </a:r>
              <a:endParaRPr lang="fr-FR" sz="1867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614575" y="5707933"/>
            <a:ext cx="2180879" cy="887566"/>
            <a:chOff x="5442459" y="1138518"/>
            <a:chExt cx="1720341" cy="1141474"/>
          </a:xfrm>
        </p:grpSpPr>
        <p:sp>
          <p:nvSpPr>
            <p:cNvPr id="54" name="Organigramme : Alternative 53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77082" y="1287041"/>
              <a:ext cx="1616121" cy="80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C3.1 Constater un dysfonctionnement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5636357" y="5748269"/>
            <a:ext cx="3077075" cy="968154"/>
            <a:chOff x="5058442" y="1138518"/>
            <a:chExt cx="2427287" cy="1245116"/>
          </a:xfrm>
        </p:grpSpPr>
        <p:sp>
          <p:nvSpPr>
            <p:cNvPr id="57" name="Organigramme : Alternative 56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058442" y="1138518"/>
              <a:ext cx="2427287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127631" y="1235995"/>
              <a:ext cx="2343072" cy="114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C3.3 Mettre en œuvre un protocole d’intervention existant ou à définir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3126111" y="5731257"/>
            <a:ext cx="2180879" cy="887566"/>
            <a:chOff x="5442459" y="1138518"/>
            <a:chExt cx="1720341" cy="1141474"/>
          </a:xfrm>
        </p:grpSpPr>
        <p:sp>
          <p:nvSpPr>
            <p:cNvPr id="60" name="Organigramme : Alternative 59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85697" y="1300231"/>
              <a:ext cx="1616121" cy="80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C3.2 Hiérarchiser les hypothèses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9092453" y="5731257"/>
            <a:ext cx="2579905" cy="887566"/>
            <a:chOff x="5442459" y="1138518"/>
            <a:chExt cx="1720341" cy="1141474"/>
          </a:xfrm>
        </p:grpSpPr>
        <p:sp>
          <p:nvSpPr>
            <p:cNvPr id="63" name="Organigramme : Alternative 62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274894"/>
              <a:ext cx="1616121" cy="80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C3.4 Identifier les solutions correctives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29804F3-407A-77FD-961C-CCDB5464A362}"/>
              </a:ext>
            </a:extLst>
          </p:cNvPr>
          <p:cNvSpPr txBox="1"/>
          <p:nvPr/>
        </p:nvSpPr>
        <p:spPr>
          <a:xfrm>
            <a:off x="280556" y="77982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LES BLOCS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9346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15" y="951778"/>
            <a:ext cx="5026864" cy="573798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-20553" y="126125"/>
            <a:ext cx="46451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PRÉSENTATION D’UNE COMPÉTENCE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5601" y="700854"/>
            <a:ext cx="11681369" cy="666977"/>
            <a:chOff x="1169814" y="425150"/>
            <a:chExt cx="6984829" cy="537213"/>
          </a:xfrm>
        </p:grpSpPr>
        <p:sp>
          <p:nvSpPr>
            <p:cNvPr id="7" name="ZoneTexte 6"/>
            <p:cNvSpPr txBox="1"/>
            <p:nvPr/>
          </p:nvSpPr>
          <p:spPr>
            <a:xfrm>
              <a:off x="5564611" y="425150"/>
              <a:ext cx="2590032" cy="5372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867" dirty="0"/>
                <a:t>Chacune des compétences est décrite sur une page.</a:t>
              </a:r>
              <a:endParaRPr lang="fr-FR" sz="2133" dirty="0"/>
            </a:p>
          </p:txBody>
        </p:sp>
        <p:sp>
          <p:nvSpPr>
            <p:cNvPr id="8" name="Flèche gauche 7"/>
            <p:cNvSpPr/>
            <p:nvPr/>
          </p:nvSpPr>
          <p:spPr>
            <a:xfrm>
              <a:off x="5141211" y="623383"/>
              <a:ext cx="304800" cy="273092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1169814" y="431501"/>
              <a:ext cx="3942977" cy="4710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59617" y="1718120"/>
            <a:ext cx="11423552" cy="2005422"/>
            <a:chOff x="1159173" y="616554"/>
            <a:chExt cx="6797709" cy="405382"/>
          </a:xfrm>
        </p:grpSpPr>
        <p:sp>
          <p:nvSpPr>
            <p:cNvPr id="11" name="ZoneTexte 10"/>
            <p:cNvSpPr txBox="1"/>
            <p:nvPr/>
          </p:nvSpPr>
          <p:spPr>
            <a:xfrm>
              <a:off x="5573661" y="688062"/>
              <a:ext cx="2383221" cy="3338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2000" dirty="0"/>
                <a:t>Les connaissances associées à la compétence sont identifiées, le niveau taxonomique permet d’en définir les limites d’études.</a:t>
              </a:r>
            </a:p>
            <a:p>
              <a:pPr lvl="0"/>
              <a:endParaRPr lang="fr-FR" sz="2133" dirty="0"/>
            </a:p>
          </p:txBody>
        </p:sp>
        <p:sp>
          <p:nvSpPr>
            <p:cNvPr id="12" name="Flèche gauche 11"/>
            <p:cNvSpPr/>
            <p:nvPr/>
          </p:nvSpPr>
          <p:spPr>
            <a:xfrm>
              <a:off x="5141211" y="783702"/>
              <a:ext cx="304800" cy="73601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1159173" y="616554"/>
              <a:ext cx="3942977" cy="34907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57805" y="3475960"/>
            <a:ext cx="11438959" cy="3121609"/>
            <a:chOff x="1613812" y="445835"/>
            <a:chExt cx="6806876" cy="523220"/>
          </a:xfrm>
        </p:grpSpPr>
        <p:sp>
          <p:nvSpPr>
            <p:cNvPr id="15" name="ZoneTexte 14"/>
            <p:cNvSpPr txBox="1"/>
            <p:nvPr/>
          </p:nvSpPr>
          <p:spPr>
            <a:xfrm>
              <a:off x="6029377" y="600923"/>
              <a:ext cx="2391311" cy="170238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 anchor="ctr">
              <a:spAutoFit/>
            </a:bodyPr>
            <a:lstStyle/>
            <a:p>
              <a:pPr lvl="0"/>
              <a:r>
                <a:rPr lang="fr-FR" sz="2000" dirty="0"/>
                <a:t>Les critères d’évaluation de la compétence permettent d’en valider l’acquisition. 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Flèche gauche 15"/>
            <p:cNvSpPr/>
            <p:nvPr/>
          </p:nvSpPr>
          <p:spPr>
            <a:xfrm>
              <a:off x="5595500" y="656706"/>
              <a:ext cx="304800" cy="58673"/>
            </a:xfrm>
            <a:prstGeom prst="lef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1613812" y="445835"/>
              <a:ext cx="3942977" cy="52322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18" name="Espace réservé du texte 1"/>
          <p:cNvSpPr txBox="1">
            <a:spLocks/>
          </p:cNvSpPr>
          <p:nvPr/>
        </p:nvSpPr>
        <p:spPr>
          <a:xfrm>
            <a:off x="224942" y="480459"/>
            <a:ext cx="10394223" cy="5370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267" b="1" dirty="0"/>
          </a:p>
          <a:p>
            <a:endParaRPr lang="fr-FR" sz="4267" dirty="0"/>
          </a:p>
        </p:txBody>
      </p:sp>
      <p:sp>
        <p:nvSpPr>
          <p:cNvPr id="19" name="Rectangle à coins arrondis 12">
            <a:extLst>
              <a:ext uri="{FF2B5EF4-FFF2-40B4-BE49-F238E27FC236}">
                <a16:creationId xmlns:a16="http://schemas.microsoft.com/office/drawing/2014/main" id="{1BB60B47-A58C-49C9-B48C-69540B6C08C8}"/>
              </a:ext>
            </a:extLst>
          </p:cNvPr>
          <p:cNvSpPr/>
          <p:nvPr/>
        </p:nvSpPr>
        <p:spPr>
          <a:xfrm>
            <a:off x="110507" y="1304082"/>
            <a:ext cx="6626175" cy="416484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0" name="Flèche gauche 11">
            <a:extLst>
              <a:ext uri="{FF2B5EF4-FFF2-40B4-BE49-F238E27FC236}">
                <a16:creationId xmlns:a16="http://schemas.microsoft.com/office/drawing/2014/main" id="{9E6390C0-C38A-4523-AFDE-7430B0A6265F}"/>
              </a:ext>
            </a:extLst>
          </p:cNvPr>
          <p:cNvSpPr/>
          <p:nvPr/>
        </p:nvSpPr>
        <p:spPr>
          <a:xfrm>
            <a:off x="6853731" y="1424024"/>
            <a:ext cx="512216" cy="330965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C33E704-073F-4943-9E14-2B0F4BBA3281}"/>
              </a:ext>
            </a:extLst>
          </p:cNvPr>
          <p:cNvSpPr txBox="1"/>
          <p:nvPr/>
        </p:nvSpPr>
        <p:spPr>
          <a:xfrm>
            <a:off x="7564292" y="1334425"/>
            <a:ext cx="4517201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67" dirty="0"/>
              <a:t>Les activités en lien avec la compétence</a:t>
            </a:r>
            <a:r>
              <a:rPr lang="fr-FR" sz="213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6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1201-C8BF-FE51-5558-AF25BF1E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91" y="1369421"/>
            <a:ext cx="4164733" cy="465509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11" y="1675547"/>
            <a:ext cx="4853388" cy="50585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068512A-D4CB-F554-ACAA-8404A4624445}"/>
              </a:ext>
            </a:extLst>
          </p:cNvPr>
          <p:cNvSpPr txBox="1"/>
          <p:nvPr/>
        </p:nvSpPr>
        <p:spPr>
          <a:xfrm>
            <a:off x="-20553" y="126124"/>
            <a:ext cx="46451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MONTÉE EN COMPÉTENCES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6338DB-BAF1-0101-14B7-18E8372BDB35}"/>
              </a:ext>
            </a:extLst>
          </p:cNvPr>
          <p:cNvSpPr txBox="1"/>
          <p:nvPr/>
        </p:nvSpPr>
        <p:spPr>
          <a:xfrm>
            <a:off x="1840638" y="907756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CAP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B97040-EB16-D35C-971C-DA778163DFEE}"/>
              </a:ext>
            </a:extLst>
          </p:cNvPr>
          <p:cNvSpPr txBox="1"/>
          <p:nvPr/>
        </p:nvSpPr>
        <p:spPr>
          <a:xfrm>
            <a:off x="7037706" y="1213882"/>
            <a:ext cx="128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BAC PRO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96D96C11-A9BA-A72F-F4B1-C7F2695A308C}"/>
              </a:ext>
            </a:extLst>
          </p:cNvPr>
          <p:cNvSpPr/>
          <p:nvPr/>
        </p:nvSpPr>
        <p:spPr>
          <a:xfrm>
            <a:off x="459818" y="3467998"/>
            <a:ext cx="4269105" cy="280274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8" name="Rectangle à coins arrondis 8">
            <a:extLst>
              <a:ext uri="{FF2B5EF4-FFF2-40B4-BE49-F238E27FC236}">
                <a16:creationId xmlns:a16="http://schemas.microsoft.com/office/drawing/2014/main" id="{903650EB-A6C3-A646-4432-657384CEEE48}"/>
              </a:ext>
            </a:extLst>
          </p:cNvPr>
          <p:cNvSpPr/>
          <p:nvPr/>
        </p:nvSpPr>
        <p:spPr>
          <a:xfrm>
            <a:off x="5222774" y="4028708"/>
            <a:ext cx="5317460" cy="270541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28" y="2054087"/>
            <a:ext cx="791096" cy="14139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586" y="2425147"/>
            <a:ext cx="796613" cy="16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B1201-C8BF-FE51-5558-AF25BF1E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62" y="1998564"/>
            <a:ext cx="4660017" cy="36159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083" y="1868451"/>
            <a:ext cx="4737039" cy="363121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068512A-D4CB-F554-ACAA-8404A4624445}"/>
              </a:ext>
            </a:extLst>
          </p:cNvPr>
          <p:cNvSpPr txBox="1"/>
          <p:nvPr/>
        </p:nvSpPr>
        <p:spPr>
          <a:xfrm>
            <a:off x="-20553" y="126124"/>
            <a:ext cx="46451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MONTÉE EN COMPÉTENCES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76338DB-BAF1-0101-14B7-18E8372BDB35}"/>
              </a:ext>
            </a:extLst>
          </p:cNvPr>
          <p:cNvSpPr txBox="1"/>
          <p:nvPr/>
        </p:nvSpPr>
        <p:spPr>
          <a:xfrm>
            <a:off x="2226104" y="1445391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CAP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3B97040-EB16-D35C-971C-DA778163DFEE}"/>
              </a:ext>
            </a:extLst>
          </p:cNvPr>
          <p:cNvSpPr txBox="1"/>
          <p:nvPr/>
        </p:nvSpPr>
        <p:spPr>
          <a:xfrm>
            <a:off x="7381368" y="1345985"/>
            <a:ext cx="128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BAC PRO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96D96C11-A9BA-A72F-F4B1-C7F2695A308C}"/>
              </a:ext>
            </a:extLst>
          </p:cNvPr>
          <p:cNvSpPr/>
          <p:nvPr/>
        </p:nvSpPr>
        <p:spPr>
          <a:xfrm>
            <a:off x="-20553" y="4170195"/>
            <a:ext cx="4858423" cy="17097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8" name="Rectangle à coins arrondis 8">
            <a:extLst>
              <a:ext uri="{FF2B5EF4-FFF2-40B4-BE49-F238E27FC236}">
                <a16:creationId xmlns:a16="http://schemas.microsoft.com/office/drawing/2014/main" id="{903650EB-A6C3-A646-4432-657384CEEE48}"/>
              </a:ext>
            </a:extLst>
          </p:cNvPr>
          <p:cNvSpPr/>
          <p:nvPr/>
        </p:nvSpPr>
        <p:spPr>
          <a:xfrm>
            <a:off x="5222774" y="4028708"/>
            <a:ext cx="5317460" cy="15858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947" y="2777924"/>
            <a:ext cx="672947" cy="13922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096" y="2777924"/>
            <a:ext cx="581103" cy="12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7630-3F0F-9814-0455-68A77C0A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BF4B94-0343-F684-BF1B-985CDCA7B26D}"/>
              </a:ext>
            </a:extLst>
          </p:cNvPr>
          <p:cNvSpPr/>
          <p:nvPr/>
        </p:nvSpPr>
        <p:spPr>
          <a:xfrm>
            <a:off x="-18380" y="1572176"/>
            <a:ext cx="12210380" cy="1341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C2F5DC-3BC8-DAAA-D5A0-B30B71D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025740-2BA7-5C84-12CD-C4EC5E4020D9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911D4-6038-F47E-E4E6-A725FAF882CB}"/>
              </a:ext>
            </a:extLst>
          </p:cNvPr>
          <p:cNvSpPr txBox="1"/>
          <p:nvPr/>
        </p:nvSpPr>
        <p:spPr>
          <a:xfrm>
            <a:off x="12192" y="3628636"/>
            <a:ext cx="12192000" cy="9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Philippe CODEN, </a:t>
            </a:r>
            <a:r>
              <a:rPr lang="fr-FR" sz="16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Rennes</a:t>
            </a:r>
          </a:p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Sébastien KONOPCZYNSKI,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Lille</a:t>
            </a:r>
            <a:endParaRPr lang="fr-FR" sz="16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6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Antoine MATIGNON, 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Versailles</a:t>
            </a:r>
            <a:endParaRPr lang="fr-FR" sz="16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4791F5B-ABBE-24B0-466B-0CF5F8BD933D}"/>
              </a:ext>
            </a:extLst>
          </p:cNvPr>
          <p:cNvSpPr txBox="1">
            <a:spLocks/>
          </p:cNvSpPr>
          <p:nvPr/>
        </p:nvSpPr>
        <p:spPr>
          <a:xfrm>
            <a:off x="12192" y="1923652"/>
            <a:ext cx="12179808" cy="115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ÉVOLUTION DES RÉFÉRENTIELS DE LA FILIÈRE, SUIVI ET ÉVALUATION DES COMPÉTENCES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33D06E-1A2D-BCDD-2AD5-4252B7CDEB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DA860D9-B415-226A-76EF-AE4A4B236773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5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3647-D87C-4750-8592-DCB8ED15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D3601F-0D78-8CDC-407D-842A7BBF7CCD}"/>
              </a:ext>
            </a:extLst>
          </p:cNvPr>
          <p:cNvSpPr/>
          <p:nvPr/>
        </p:nvSpPr>
        <p:spPr>
          <a:xfrm>
            <a:off x="-18381" y="1788341"/>
            <a:ext cx="12210380" cy="287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5A886E-1DD3-BA34-71B6-CF6C531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86FB2C-63A0-A1ED-938D-3E039AA1CC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2652443"/>
            <a:ext cx="12191999" cy="115163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UNE CERTIFICATION EN COHÉRENCE</a:t>
            </a: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 AVEC LES PÔLES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26455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460744" y="1537740"/>
            <a:ext cx="11064949" cy="2344129"/>
          </a:xfrm>
          <a:prstGeom prst="roundRect">
            <a:avLst/>
          </a:prstGeo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ZoneTexte 1"/>
          <p:cNvSpPr txBox="1"/>
          <p:nvPr/>
        </p:nvSpPr>
        <p:spPr>
          <a:xfrm>
            <a:off x="460744" y="950005"/>
            <a:ext cx="946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bloc de compétences correspond à une unité certificative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52131" y="2340149"/>
            <a:ext cx="2679404" cy="12900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b="1" dirty="0">
                <a:solidFill>
                  <a:schemeClr val="tx1"/>
                </a:solidFill>
              </a:rPr>
              <a:t>Un bloc d’activité : </a:t>
            </a:r>
            <a:r>
              <a:rPr lang="fr-FR" sz="1867" dirty="0">
                <a:solidFill>
                  <a:schemeClr val="tx1"/>
                </a:solidFill>
              </a:rPr>
              <a:t>ensemble cohérent d’activités professionnelles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513886" y="2340147"/>
            <a:ext cx="2679404" cy="129008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/>
              <a:t>Un bloc de compétences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543398" y="2340148"/>
            <a:ext cx="2679404" cy="12829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67" dirty="0">
                <a:solidFill>
                  <a:schemeClr val="tx1"/>
                </a:solidFill>
              </a:rPr>
              <a:t>Une unité certificative du diplôme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536394" y="2829250"/>
            <a:ext cx="772633" cy="3685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5" name="Flèche droite 4"/>
          <p:cNvSpPr/>
          <p:nvPr/>
        </p:nvSpPr>
        <p:spPr>
          <a:xfrm>
            <a:off x="7450129" y="2779631"/>
            <a:ext cx="772632" cy="4182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à coins arrondis 9"/>
          <p:cNvSpPr/>
          <p:nvPr/>
        </p:nvSpPr>
        <p:spPr>
          <a:xfrm>
            <a:off x="2516372" y="4295553"/>
            <a:ext cx="2083981" cy="2332075"/>
          </a:xfrm>
          <a:prstGeom prst="round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ZoneTexte 10"/>
          <p:cNvSpPr txBox="1"/>
          <p:nvPr/>
        </p:nvSpPr>
        <p:spPr>
          <a:xfrm>
            <a:off x="2721935" y="4529471"/>
            <a:ext cx="6733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7264" y="4529471"/>
            <a:ext cx="6733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21935" y="5157974"/>
            <a:ext cx="6733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58363" y="5157974"/>
            <a:ext cx="6733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U4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2721935" y="5982586"/>
            <a:ext cx="1453116" cy="14177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721934" y="6298018"/>
            <a:ext cx="1453116" cy="14177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66058" y="5461591"/>
            <a:ext cx="38773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102" y="4692010"/>
            <a:ext cx="1424369" cy="142436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018565" y="4692010"/>
            <a:ext cx="3352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Diplôme professionnel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516889" y="1608532"/>
            <a:ext cx="67339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U</a:t>
            </a:r>
            <a:r>
              <a:rPr lang="fr-FR" sz="1600" dirty="0" err="1">
                <a:solidFill>
                  <a:schemeClr val="bg1"/>
                </a:solidFill>
              </a:rPr>
              <a:t>x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4A47F2-1513-FC2C-5187-ED47558925BB}"/>
              </a:ext>
            </a:extLst>
          </p:cNvPr>
          <p:cNvSpPr txBox="1"/>
          <p:nvPr/>
        </p:nvSpPr>
        <p:spPr>
          <a:xfrm>
            <a:off x="-20553" y="126124"/>
            <a:ext cx="46451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BLOCS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34332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481DF-2AD6-84DC-4DF3-4A7E8FBDBDB4}"/>
              </a:ext>
            </a:extLst>
          </p:cNvPr>
          <p:cNvSpPr txBox="1"/>
          <p:nvPr/>
        </p:nvSpPr>
        <p:spPr>
          <a:xfrm>
            <a:off x="1" y="35860"/>
            <a:ext cx="4590823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67" b="1" dirty="0">
                <a:solidFill>
                  <a:schemeClr val="tx2"/>
                </a:solidFill>
              </a:rPr>
              <a:t>UNE CERTIFICATION EN COHÉRENCE</a:t>
            </a:r>
          </a:p>
          <a:p>
            <a:pPr algn="ctr"/>
            <a:r>
              <a:rPr lang="fr-FR" sz="1867" b="1" dirty="0">
                <a:solidFill>
                  <a:schemeClr val="tx2"/>
                </a:solidFill>
              </a:rPr>
              <a:t> AVEC LES PÔLES D’ACTIVITÉS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EED881-2581-F5D0-7D6B-7ECD11CCA0F3}"/>
              </a:ext>
            </a:extLst>
          </p:cNvPr>
          <p:cNvSpPr txBox="1"/>
          <p:nvPr/>
        </p:nvSpPr>
        <p:spPr>
          <a:xfrm>
            <a:off x="391099" y="2299703"/>
            <a:ext cx="4199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3200" dirty="0"/>
              <a:t>Chaque unité évalue un pôle d’activités lié à un bloc de compétences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100046-A092-FAB5-08BA-6E3CECCC9448}"/>
              </a:ext>
            </a:extLst>
          </p:cNvPr>
          <p:cNvSpPr txBox="1"/>
          <p:nvPr/>
        </p:nvSpPr>
        <p:spPr>
          <a:xfrm>
            <a:off x="821612" y="1178104"/>
            <a:ext cx="2692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3600" dirty="0">
                <a:solidFill>
                  <a:srgbClr val="1A86D0"/>
                </a:solidFill>
              </a:rPr>
              <a:t>En CAP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22" y="1715386"/>
            <a:ext cx="7249868" cy="46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AF481DF-2AD6-84DC-4DF3-4A7E8FBDBDB4}"/>
              </a:ext>
            </a:extLst>
          </p:cNvPr>
          <p:cNvSpPr txBox="1"/>
          <p:nvPr/>
        </p:nvSpPr>
        <p:spPr>
          <a:xfrm>
            <a:off x="-678352" y="129892"/>
            <a:ext cx="610516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133" b="1" dirty="0">
                <a:solidFill>
                  <a:schemeClr val="tx2"/>
                </a:solidFill>
              </a:rPr>
              <a:t>UNE CERTIFICATION PLUS SIMPLE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EED881-2581-F5D0-7D6B-7ECD11CCA0F3}"/>
              </a:ext>
            </a:extLst>
          </p:cNvPr>
          <p:cNvSpPr txBox="1"/>
          <p:nvPr/>
        </p:nvSpPr>
        <p:spPr>
          <a:xfrm>
            <a:off x="391099" y="2299703"/>
            <a:ext cx="4199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3200" dirty="0"/>
              <a:t>Chaque unité évalue un pôle d’activités lié à un bloc de compétences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95" y="1439618"/>
            <a:ext cx="7169517" cy="450330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100046-A092-FAB5-08BA-6E3CECCC9448}"/>
              </a:ext>
            </a:extLst>
          </p:cNvPr>
          <p:cNvSpPr txBox="1"/>
          <p:nvPr/>
        </p:nvSpPr>
        <p:spPr>
          <a:xfrm>
            <a:off x="391099" y="1298872"/>
            <a:ext cx="3211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4000" dirty="0">
                <a:solidFill>
                  <a:srgbClr val="1A86D0"/>
                </a:solidFill>
              </a:rPr>
              <a:t>En bac pro</a:t>
            </a:r>
          </a:p>
        </p:txBody>
      </p:sp>
    </p:spTree>
    <p:extLst>
      <p:ext uri="{BB962C8B-B14F-4D97-AF65-F5344CB8AC3E}">
        <p14:creationId xmlns:p14="http://schemas.microsoft.com/office/powerpoint/2010/main" val="317921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678352" y="6893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CERTIFICATION EN CAP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399" y="914400"/>
            <a:ext cx="8455696" cy="54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56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678352" y="6893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CERTIFICATION EN BAC PRO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993" y="900223"/>
            <a:ext cx="6759044" cy="55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F860-0112-A36D-DCE3-B856D55D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225D2D-090E-3FD2-2772-414813044C7E}"/>
              </a:ext>
            </a:extLst>
          </p:cNvPr>
          <p:cNvSpPr/>
          <p:nvPr/>
        </p:nvSpPr>
        <p:spPr>
          <a:xfrm>
            <a:off x="-18381" y="1788341"/>
            <a:ext cx="12210380" cy="287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9E89AC-FC8B-AEFD-C9B4-AA58B106E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15A7E60-59D0-06AC-1461-2632DA61795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2652443"/>
            <a:ext cx="12191999" cy="11516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LE 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07187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  <p:sp>
        <p:nvSpPr>
          <p:cNvPr id="4" name="Google Shape;60;p4">
            <a:extLst>
              <a:ext uri="{FF2B5EF4-FFF2-40B4-BE49-F238E27FC236}">
                <a16:creationId xmlns:a16="http://schemas.microsoft.com/office/drawing/2014/main" id="{43FF1562-B848-4EEE-B644-0119EA2FC8D1}"/>
              </a:ext>
            </a:extLst>
          </p:cNvPr>
          <p:cNvSpPr txBox="1"/>
          <p:nvPr/>
        </p:nvSpPr>
        <p:spPr>
          <a:xfrm>
            <a:off x="133037" y="990842"/>
            <a:ext cx="11644436" cy="400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9" tIns="30468" rIns="60949" bIns="30468" anchor="t" anchorCtr="0">
            <a:spAutoFit/>
          </a:bodyPr>
          <a:lstStyle/>
          <a:p>
            <a:pPr algn="just">
              <a:buClr>
                <a:srgbClr val="151515"/>
              </a:buClr>
              <a:buSzPts val="4000"/>
            </a:pPr>
            <a:r>
              <a:rPr lang="fr-FR" sz="2133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Le contrôle en cours de formation consiste à évaluer les compétences acquises par les apprenants </a:t>
            </a:r>
            <a:r>
              <a:rPr lang="fr-FR" sz="213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de la période d’apprentissage.</a:t>
            </a:r>
            <a:endParaRPr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endParaRPr sz="2133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r>
              <a:rPr lang="fr-FR" sz="213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Les situations sont multiples, diversifiées </a:t>
            </a:r>
            <a:r>
              <a:rPr lang="fr-FR" sz="2133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et réparties </a:t>
            </a:r>
            <a:r>
              <a:rPr lang="fr-FR" sz="213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tout au long du cycle.</a:t>
            </a:r>
            <a:r>
              <a:rPr lang="fr-FR" sz="2133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5E5E5E"/>
              </a:buClr>
              <a:buSzPts val="1100"/>
            </a:pPr>
            <a:endParaRPr sz="2133" dirty="0">
              <a:solidFill>
                <a:srgbClr val="151515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3200"/>
            </a:pPr>
            <a:r>
              <a:rPr lang="fr-FR" sz="2133" b="1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Il revêt des formes variées : activités écrites, orales, rendus de travaux, de projets et des périodes de mise en situation ou d’observation en milieu professionnel, de travaux pratiques en centres, TD, …</a:t>
            </a:r>
            <a:endParaRPr sz="21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5E5E5E"/>
              </a:buClr>
              <a:buSzPts val="2800"/>
            </a:pPr>
            <a:endParaRPr sz="2133" i="1" dirty="0">
              <a:solidFill>
                <a:srgbClr val="151515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rgbClr val="151515"/>
              </a:buClr>
              <a:buSzPts val="4000"/>
            </a:pPr>
            <a:r>
              <a:rPr lang="fr-FR" sz="2133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C’est une  modalité d’évaluation qui permet une </a:t>
            </a:r>
            <a:r>
              <a:rPr lang="fr-FR" sz="213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progressivité dans l’acquisition des contenus pédagogiques </a:t>
            </a:r>
            <a:r>
              <a:rPr lang="fr-FR" sz="2133" dirty="0">
                <a:solidFill>
                  <a:srgbClr val="151515"/>
                </a:solidFill>
                <a:latin typeface="Arial"/>
                <a:ea typeface="Arial"/>
                <a:cs typeface="Arial"/>
                <a:sym typeface="Arial"/>
              </a:rPr>
              <a:t>pour l’élève ou l’étudiant et qui a pour objectif de </a:t>
            </a:r>
            <a:r>
              <a:rPr lang="fr-FR" sz="2133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redonner une dimension formative à l’évaluation.  </a:t>
            </a:r>
            <a:endParaRPr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2;p4" descr="progress Icon 3659812">
            <a:extLst>
              <a:ext uri="{FF2B5EF4-FFF2-40B4-BE49-F238E27FC236}">
                <a16:creationId xmlns:a16="http://schemas.microsoft.com/office/drawing/2014/main" id="{46080FFC-61AE-4B36-B5E3-65A2DBED9F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29892" y="4218433"/>
            <a:ext cx="3355613" cy="29819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CCBD4BF9-CA0B-4E14-AE27-97B7D3375792}"/>
              </a:ext>
            </a:extLst>
          </p:cNvPr>
          <p:cNvSpPr txBox="1">
            <a:spLocks/>
          </p:cNvSpPr>
          <p:nvPr/>
        </p:nvSpPr>
        <p:spPr>
          <a:xfrm>
            <a:off x="15420165" y="8532674"/>
            <a:ext cx="652989" cy="4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z="2400"/>
              <a:pPr/>
              <a:t>27</a:t>
            </a:fld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303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5DAEFCA-874B-7EEB-33C9-7A2220B27CE7}"/>
              </a:ext>
            </a:extLst>
          </p:cNvPr>
          <p:cNvGrpSpPr/>
          <p:nvPr/>
        </p:nvGrpSpPr>
        <p:grpSpPr>
          <a:xfrm>
            <a:off x="1966362" y="1932811"/>
            <a:ext cx="7987863" cy="1077066"/>
            <a:chOff x="68236" y="1099607"/>
            <a:chExt cx="5813946" cy="1077066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E533BE45-ED1F-9EC6-A8B7-7E2968B0E8A1}"/>
                </a:ext>
              </a:extLst>
            </p:cNvPr>
            <p:cNvGrpSpPr/>
            <p:nvPr/>
          </p:nvGrpSpPr>
          <p:grpSpPr>
            <a:xfrm>
              <a:off x="68236" y="1461370"/>
              <a:ext cx="5813946" cy="715303"/>
              <a:chOff x="68236" y="1461370"/>
              <a:chExt cx="5813946" cy="715303"/>
            </a:xfrm>
          </p:grpSpPr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3B2BC414-1A85-7CEB-FAA9-5223812E278D}"/>
                  </a:ext>
                </a:extLst>
              </p:cNvPr>
              <p:cNvGrpSpPr/>
              <p:nvPr/>
            </p:nvGrpSpPr>
            <p:grpSpPr>
              <a:xfrm>
                <a:off x="1050876" y="1808183"/>
                <a:ext cx="4831306" cy="368490"/>
                <a:chOff x="1050877" y="2074459"/>
                <a:chExt cx="4831306" cy="368490"/>
              </a:xfrm>
              <a:solidFill>
                <a:schemeClr val="bg1"/>
              </a:solidFill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6E05487-19EF-F93A-B022-80E7CE0A3F63}"/>
                    </a:ext>
                  </a:extLst>
                </p:cNvPr>
                <p:cNvSpPr/>
                <p:nvPr/>
              </p:nvSpPr>
              <p:spPr>
                <a:xfrm>
                  <a:off x="1050877" y="2074460"/>
                  <a:ext cx="240286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DF90CC7-1E4C-4643-AB3F-935E3AC8E436}"/>
                    </a:ext>
                  </a:extLst>
                </p:cNvPr>
                <p:cNvSpPr/>
                <p:nvPr/>
              </p:nvSpPr>
              <p:spPr>
                <a:xfrm>
                  <a:off x="3453739" y="2074459"/>
                  <a:ext cx="242844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7BAB70C-FF39-DE05-8FE1-ED8C60CDF527}"/>
                  </a:ext>
                </a:extLst>
              </p:cNvPr>
              <p:cNvSpPr/>
              <p:nvPr/>
            </p:nvSpPr>
            <p:spPr>
              <a:xfrm>
                <a:off x="68236" y="1807339"/>
                <a:ext cx="715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455F51"/>
                    </a:solidFill>
                  </a:rPr>
                  <a:t>Seconde</a:t>
                </a:r>
                <a:endParaRPr lang="fr-FR" sz="2800" dirty="0"/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9710784-2BD6-8854-DD96-32AF7BF9562E}"/>
                  </a:ext>
                </a:extLst>
              </p:cNvPr>
              <p:cNvSpPr/>
              <p:nvPr/>
            </p:nvSpPr>
            <p:spPr>
              <a:xfrm>
                <a:off x="1063667" y="1461370"/>
                <a:ext cx="2390072" cy="530636"/>
              </a:xfrm>
              <a:prstGeom prst="arc">
                <a:avLst>
                  <a:gd name="adj1" fmla="val 10796444"/>
                  <a:gd name="adj2" fmla="val 153719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CCF980F5-F18A-E129-7692-A0EBA3E96426}"/>
                  </a:ext>
                </a:extLst>
              </p:cNvPr>
              <p:cNvSpPr/>
              <p:nvPr/>
            </p:nvSpPr>
            <p:spPr>
              <a:xfrm>
                <a:off x="3466529" y="1461371"/>
                <a:ext cx="2415653" cy="463494"/>
              </a:xfrm>
              <a:prstGeom prst="arc">
                <a:avLst>
                  <a:gd name="adj1" fmla="val 10775719"/>
                  <a:gd name="adj2" fmla="val 21580026"/>
                </a:avLst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50F67DF-F000-1247-B8FF-60FFD3824298}"/>
                </a:ext>
              </a:extLst>
            </p:cNvPr>
            <p:cNvSpPr txBox="1"/>
            <p:nvPr/>
          </p:nvSpPr>
          <p:spPr>
            <a:xfrm>
              <a:off x="2570683" y="1099607"/>
              <a:ext cx="1710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</a:rPr>
                <a:t>T1, T2, T3 ou S1, S2</a:t>
              </a:r>
              <a:endParaRPr lang="fr-FR" sz="2133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74CF87D-EB6C-9475-30EE-1A610A0E8843}"/>
              </a:ext>
            </a:extLst>
          </p:cNvPr>
          <p:cNvGrpSpPr/>
          <p:nvPr/>
        </p:nvGrpSpPr>
        <p:grpSpPr>
          <a:xfrm>
            <a:off x="1895272" y="3175116"/>
            <a:ext cx="8107961" cy="732060"/>
            <a:chOff x="51819" y="3123006"/>
            <a:chExt cx="5868734" cy="732060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78D534DB-89C4-A926-E21F-24FEB8899306}"/>
                </a:ext>
              </a:extLst>
            </p:cNvPr>
            <p:cNvGrpSpPr/>
            <p:nvPr/>
          </p:nvGrpSpPr>
          <p:grpSpPr>
            <a:xfrm>
              <a:off x="51819" y="3485733"/>
              <a:ext cx="5843154" cy="369333"/>
              <a:chOff x="39029" y="2580858"/>
              <a:chExt cx="5843154" cy="369333"/>
            </a:xfrm>
          </p:grpSpPr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id="{E4867A0D-CFA5-6D61-676B-1B8D27E1C71D}"/>
                  </a:ext>
                </a:extLst>
              </p:cNvPr>
              <p:cNvGrpSpPr/>
              <p:nvPr/>
            </p:nvGrpSpPr>
            <p:grpSpPr>
              <a:xfrm>
                <a:off x="1050877" y="2581701"/>
                <a:ext cx="4831306" cy="368490"/>
                <a:chOff x="1050877" y="2581701"/>
                <a:chExt cx="4831306" cy="368490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7A6F36F-E7D4-3AC8-6A9C-589581A8D969}"/>
                    </a:ext>
                  </a:extLst>
                </p:cNvPr>
                <p:cNvSpPr/>
                <p:nvPr/>
              </p:nvSpPr>
              <p:spPr>
                <a:xfrm>
                  <a:off x="1050877" y="2581702"/>
                  <a:ext cx="2428443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FEB15659-2154-15AF-D434-2C0229A8671E}"/>
                    </a:ext>
                  </a:extLst>
                </p:cNvPr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94145D0-AD8E-A717-668A-331390181A74}"/>
                  </a:ext>
                </a:extLst>
              </p:cNvPr>
              <p:cNvSpPr/>
              <p:nvPr/>
            </p:nvSpPr>
            <p:spPr>
              <a:xfrm>
                <a:off x="39029" y="2580858"/>
                <a:ext cx="753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455F51"/>
                    </a:solidFill>
                  </a:rPr>
                  <a:t>Première</a:t>
                </a:r>
                <a:endParaRPr lang="fr-FR" sz="2800" dirty="0"/>
              </a:p>
            </p:txBody>
          </p:sp>
        </p:grp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50014149-537E-20CB-5D19-4182621EDBF6}"/>
                </a:ext>
              </a:extLst>
            </p:cNvPr>
            <p:cNvSpPr/>
            <p:nvPr/>
          </p:nvSpPr>
          <p:spPr>
            <a:xfrm>
              <a:off x="1101865" y="313082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9E2A5A94-8781-BE1F-D828-ADA9CE3611B5}"/>
                </a:ext>
              </a:extLst>
            </p:cNvPr>
            <p:cNvSpPr/>
            <p:nvPr/>
          </p:nvSpPr>
          <p:spPr>
            <a:xfrm>
              <a:off x="3530308" y="3123006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564A61F-CEF7-AA5D-7A78-CB7D7FDF2C20}"/>
              </a:ext>
            </a:extLst>
          </p:cNvPr>
          <p:cNvGrpSpPr/>
          <p:nvPr/>
        </p:nvGrpSpPr>
        <p:grpSpPr>
          <a:xfrm>
            <a:off x="1895270" y="4121768"/>
            <a:ext cx="8495959" cy="2318981"/>
            <a:chOff x="60976" y="4864393"/>
            <a:chExt cx="6186425" cy="2318980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44FC9841-ED26-F2B1-A7C1-0CDF7A919274}"/>
                </a:ext>
              </a:extLst>
            </p:cNvPr>
            <p:cNvGrpSpPr/>
            <p:nvPr/>
          </p:nvGrpSpPr>
          <p:grpSpPr>
            <a:xfrm>
              <a:off x="60976" y="5244295"/>
              <a:ext cx="5880250" cy="369333"/>
              <a:chOff x="14723" y="4352508"/>
              <a:chExt cx="5880250" cy="369333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9C4856F4-A1D6-C83D-934F-CD58B005CF20}"/>
                  </a:ext>
                </a:extLst>
              </p:cNvPr>
              <p:cNvGrpSpPr/>
              <p:nvPr/>
            </p:nvGrpSpPr>
            <p:grpSpPr>
              <a:xfrm>
                <a:off x="1032636" y="4353351"/>
                <a:ext cx="4862337" cy="368490"/>
                <a:chOff x="1019846" y="2581701"/>
                <a:chExt cx="4862337" cy="368490"/>
              </a:xfrm>
              <a:solidFill>
                <a:schemeClr val="bg1"/>
              </a:solidFill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3645CC4-4560-5570-D515-66E25C7B55D0}"/>
                    </a:ext>
                  </a:extLst>
                </p:cNvPr>
                <p:cNvSpPr/>
                <p:nvPr/>
              </p:nvSpPr>
              <p:spPr>
                <a:xfrm>
                  <a:off x="1019846" y="2581702"/>
                  <a:ext cx="2459474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B62C97B-5870-CF3D-FEA4-F37D2133534D}"/>
                    </a:ext>
                  </a:extLst>
                </p:cNvPr>
                <p:cNvSpPr/>
                <p:nvPr/>
              </p:nvSpPr>
              <p:spPr>
                <a:xfrm>
                  <a:off x="3479321" y="2581701"/>
                  <a:ext cx="2402862" cy="368489"/>
                </a:xfrm>
                <a:prstGeom prst="rect">
                  <a:avLst/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9C96A5D-5100-79F9-6608-5FABFFBA72CA}"/>
                  </a:ext>
                </a:extLst>
              </p:cNvPr>
              <p:cNvSpPr/>
              <p:nvPr/>
            </p:nvSpPr>
            <p:spPr>
              <a:xfrm>
                <a:off x="14723" y="4352508"/>
                <a:ext cx="970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455F51"/>
                    </a:solidFill>
                  </a:rPr>
                  <a:t>Terminale</a:t>
                </a:r>
                <a:endParaRPr lang="fr-FR" sz="2800" dirty="0"/>
              </a:p>
            </p:txBody>
          </p:sp>
        </p:grp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F6A24B51-AF6D-5BA1-754C-46F3598930B7}"/>
                </a:ext>
              </a:extLst>
            </p:cNvPr>
            <p:cNvSpPr/>
            <p:nvPr/>
          </p:nvSpPr>
          <p:spPr>
            <a:xfrm>
              <a:off x="1107145" y="4871628"/>
              <a:ext cx="2405637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DF076846-DE9D-74C7-4D57-7D3A2277F943}"/>
                </a:ext>
              </a:extLst>
            </p:cNvPr>
            <p:cNvSpPr/>
            <p:nvPr/>
          </p:nvSpPr>
          <p:spPr>
            <a:xfrm>
              <a:off x="3550981" y="4864393"/>
              <a:ext cx="2390245" cy="539573"/>
            </a:xfrm>
            <a:prstGeom prst="arc">
              <a:avLst>
                <a:gd name="adj1" fmla="val 10775719"/>
                <a:gd name="adj2" fmla="val 21580026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AA0BA50-D480-6AA5-3331-AA3FB7581E5E}"/>
                </a:ext>
              </a:extLst>
            </p:cNvPr>
            <p:cNvSpPr txBox="1"/>
            <p:nvPr/>
          </p:nvSpPr>
          <p:spPr>
            <a:xfrm>
              <a:off x="3950531" y="5235196"/>
              <a:ext cx="1980939" cy="3693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Période d’évaluation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DDBA2F2-08FC-9661-C68C-C9333B02A2B4}"/>
                </a:ext>
              </a:extLst>
            </p:cNvPr>
            <p:cNvSpPr txBox="1"/>
            <p:nvPr/>
          </p:nvSpPr>
          <p:spPr>
            <a:xfrm>
              <a:off x="3560310" y="5901704"/>
              <a:ext cx="2687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Une situation d’évaluation certificative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7726B613-6EB5-E4B6-B4B6-7ACB3A2244AF}"/>
                </a:ext>
              </a:extLst>
            </p:cNvPr>
            <p:cNvSpPr txBox="1"/>
            <p:nvPr/>
          </p:nvSpPr>
          <p:spPr>
            <a:xfrm>
              <a:off x="4143460" y="6814041"/>
              <a:ext cx="1545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3">
                      <a:lumMod val="75000"/>
                    </a:schemeClr>
                  </a:solidFill>
                </a:rPr>
                <a:t>Note définitive</a:t>
              </a:r>
            </a:p>
          </p:txBody>
        </p:sp>
        <p:cxnSp>
          <p:nvCxnSpPr>
            <p:cNvPr id="80" name="Connecteur droit avec flèche 79">
              <a:extLst>
                <a:ext uri="{FF2B5EF4-FFF2-40B4-BE49-F238E27FC236}">
                  <a16:creationId xmlns:a16="http://schemas.microsoft.com/office/drawing/2014/main" id="{694C2AF9-30B2-FE01-3552-38DE95F49951}"/>
                </a:ext>
              </a:extLst>
            </p:cNvPr>
            <p:cNvCxnSpPr/>
            <p:nvPr/>
          </p:nvCxnSpPr>
          <p:spPr>
            <a:xfrm>
              <a:off x="4916345" y="5666474"/>
              <a:ext cx="2714" cy="29643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>
              <a:extLst>
                <a:ext uri="{FF2B5EF4-FFF2-40B4-BE49-F238E27FC236}">
                  <a16:creationId xmlns:a16="http://schemas.microsoft.com/office/drawing/2014/main" id="{C0B13408-786A-CBC4-2446-C39FCBA51528}"/>
                </a:ext>
              </a:extLst>
            </p:cNvPr>
            <p:cNvCxnSpPr/>
            <p:nvPr/>
          </p:nvCxnSpPr>
          <p:spPr>
            <a:xfrm flipH="1">
              <a:off x="4916345" y="6565197"/>
              <a:ext cx="9022" cy="294161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ZoneTexte 86">
            <a:extLst>
              <a:ext uri="{FF2B5EF4-FFF2-40B4-BE49-F238E27FC236}">
                <a16:creationId xmlns:a16="http://schemas.microsoft.com/office/drawing/2014/main" id="{EAE7E212-F9DA-29B9-59B9-910349972804}"/>
              </a:ext>
            </a:extLst>
          </p:cNvPr>
          <p:cNvSpPr txBox="1"/>
          <p:nvPr/>
        </p:nvSpPr>
        <p:spPr>
          <a:xfrm>
            <a:off x="126765" y="718737"/>
            <a:ext cx="9616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336699"/>
                </a:solidFill>
              </a:rPr>
              <a:t>Anciens référentiels :</a:t>
            </a:r>
          </a:p>
          <a:p>
            <a:r>
              <a:rPr lang="fr-FR" sz="2400" b="1" dirty="0">
                <a:solidFill>
                  <a:srgbClr val="336699"/>
                </a:solidFill>
              </a:rPr>
              <a:t>Une situation de travail certificative ponctuelle par épreuve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D4FC6017-825A-247F-8AFE-45213559EBB5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CA86967-CE01-31F0-7635-751506B48EA7}"/>
              </a:ext>
            </a:extLst>
          </p:cNvPr>
          <p:cNvGrpSpPr/>
          <p:nvPr/>
        </p:nvGrpSpPr>
        <p:grpSpPr>
          <a:xfrm>
            <a:off x="4435837" y="1353010"/>
            <a:ext cx="4395959" cy="4199423"/>
            <a:chOff x="847494" y="1858537"/>
            <a:chExt cx="4460487" cy="4181476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EFEEFF1-2701-C59F-224F-1E32B4191E90}"/>
                </a:ext>
              </a:extLst>
            </p:cNvPr>
            <p:cNvCxnSpPr/>
            <p:nvPr/>
          </p:nvCxnSpPr>
          <p:spPr>
            <a:xfrm>
              <a:off x="847494" y="1858537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98873488-A111-296E-9743-1B5131F6C84C}"/>
                </a:ext>
              </a:extLst>
            </p:cNvPr>
            <p:cNvCxnSpPr/>
            <p:nvPr/>
          </p:nvCxnSpPr>
          <p:spPr>
            <a:xfrm flipV="1">
              <a:off x="847494" y="1901228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6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CCBD4BF9-CA0B-4E14-AE27-97B7D3375792}"/>
              </a:ext>
            </a:extLst>
          </p:cNvPr>
          <p:cNvSpPr txBox="1">
            <a:spLocks/>
          </p:cNvSpPr>
          <p:nvPr/>
        </p:nvSpPr>
        <p:spPr>
          <a:xfrm>
            <a:off x="15420165" y="8532674"/>
            <a:ext cx="652989" cy="4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z="2400"/>
              <a:pPr/>
              <a:t>29</a:t>
            </a:fld>
            <a:endParaRPr lang="fr-FR" sz="2400" dirty="0"/>
          </a:p>
        </p:txBody>
      </p:sp>
      <p:sp>
        <p:nvSpPr>
          <p:cNvPr id="9" name="Google Shape;70;p12">
            <a:extLst>
              <a:ext uri="{FF2B5EF4-FFF2-40B4-BE49-F238E27FC236}">
                <a16:creationId xmlns:a16="http://schemas.microsoft.com/office/drawing/2014/main" id="{C2D9006C-F429-4CD3-BA89-12773849A02F}"/>
              </a:ext>
            </a:extLst>
          </p:cNvPr>
          <p:cNvSpPr txBox="1"/>
          <p:nvPr/>
        </p:nvSpPr>
        <p:spPr>
          <a:xfrm>
            <a:off x="1" y="3504563"/>
            <a:ext cx="11996928" cy="314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9" tIns="30468" rIns="60949" bIns="30468" anchor="t" anchorCtr="0">
            <a:spAutoFit/>
          </a:bodyPr>
          <a:lstStyle/>
          <a:p>
            <a:pPr>
              <a:buClr>
                <a:srgbClr val="5E5E5E"/>
              </a:buClr>
              <a:buSzPts val="3200"/>
            </a:pPr>
            <a:endParaRPr sz="2133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1200"/>
              </a:spcBef>
              <a:buClr>
                <a:srgbClr val="5E5E5E"/>
              </a:buClr>
              <a:buSzPts val="3200"/>
            </a:pPr>
            <a:endParaRPr sz="2133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1200"/>
              </a:spcBef>
              <a:buClr>
                <a:srgbClr val="5E5E5E"/>
              </a:buClr>
              <a:buSzPts val="3200"/>
            </a:pPr>
            <a:endParaRPr sz="2133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1200"/>
              </a:spcBef>
              <a:buClr>
                <a:srgbClr val="5E5E5E"/>
              </a:buClr>
              <a:buSzPts val="3200"/>
            </a:pPr>
            <a:endParaRPr sz="2133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1200"/>
              </a:spcBef>
              <a:buClr>
                <a:srgbClr val="5E5E5E"/>
              </a:buClr>
              <a:buSzPts val="3200"/>
            </a:pPr>
            <a:endParaRPr sz="2133" b="1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1200"/>
              </a:spcBef>
              <a:buClr>
                <a:srgbClr val="5E5E5E"/>
              </a:buClr>
              <a:buSzPts val="3200"/>
            </a:pPr>
            <a:r>
              <a:rPr lang="fr-FR" sz="1467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À l’issue du positionnement, l’équipe pédagogique de l’établissement de formation constitue, pour chaque candidat, un dossier comprenant : 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5E5E5E"/>
              </a:buClr>
              <a:buSzPts val="3200"/>
            </a:pPr>
            <a:r>
              <a:rPr lang="fr-FR" sz="1467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le livret de suivi des compétences avec les points intermédiaires ; 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5E5E5E"/>
              </a:buClr>
              <a:buSzPts val="3200"/>
            </a:pPr>
            <a:r>
              <a:rPr lang="fr-FR" sz="1467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− la grille nationale d’évaluation renseignée ayant conduit à la proposition de note. </a:t>
            </a: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67AD61-13BD-420A-A6E6-836832A6D79C}"/>
              </a:ext>
            </a:extLst>
          </p:cNvPr>
          <p:cNvGrpSpPr/>
          <p:nvPr/>
        </p:nvGrpSpPr>
        <p:grpSpPr>
          <a:xfrm>
            <a:off x="296010" y="965024"/>
            <a:ext cx="11700919" cy="4932873"/>
            <a:chOff x="255635" y="1691496"/>
            <a:chExt cx="11619085" cy="3699655"/>
          </a:xfrm>
        </p:grpSpPr>
        <p:sp>
          <p:nvSpPr>
            <p:cNvPr id="8" name="Google Shape;68;p12">
              <a:extLst>
                <a:ext uri="{FF2B5EF4-FFF2-40B4-BE49-F238E27FC236}">
                  <a16:creationId xmlns:a16="http://schemas.microsoft.com/office/drawing/2014/main" id="{49D58EFC-AB3A-43B0-BD79-D5E54E9582A2}"/>
                </a:ext>
              </a:extLst>
            </p:cNvPr>
            <p:cNvSpPr/>
            <p:nvPr/>
          </p:nvSpPr>
          <p:spPr>
            <a:xfrm>
              <a:off x="255635" y="1691496"/>
              <a:ext cx="11619085" cy="95958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38100" cap="flat" cmpd="sng">
              <a:solidFill>
                <a:srgbClr val="007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49" tIns="30468" rIns="60949" bIns="30468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3200"/>
              </a:pPr>
              <a:endParaRPr sz="2133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71;p12">
              <a:extLst>
                <a:ext uri="{FF2B5EF4-FFF2-40B4-BE49-F238E27FC236}">
                  <a16:creationId xmlns:a16="http://schemas.microsoft.com/office/drawing/2014/main" id="{48E1A9C4-C3F4-4BC9-BED1-2DF655957632}"/>
                </a:ext>
              </a:extLst>
            </p:cNvPr>
            <p:cNvSpPr/>
            <p:nvPr/>
          </p:nvSpPr>
          <p:spPr>
            <a:xfrm>
              <a:off x="6732637" y="1904230"/>
              <a:ext cx="5062289" cy="575277"/>
            </a:xfrm>
            <a:prstGeom prst="roundRect">
              <a:avLst>
                <a:gd name="adj" fmla="val 10000"/>
              </a:avLst>
            </a:prstGeom>
            <a:solidFill>
              <a:srgbClr val="CADFFF"/>
            </a:solidFill>
            <a:ln>
              <a:noFill/>
            </a:ln>
          </p:spPr>
          <p:txBody>
            <a:bodyPr spcFirstLastPara="1" wrap="square" lIns="60949" tIns="30468" rIns="60949" bIns="30468" anchor="t" anchorCtr="0">
              <a:noAutofit/>
            </a:bodyPr>
            <a:lstStyle/>
            <a:p>
              <a:pPr marL="0" lvl="4" algn="ctr">
                <a:buClr>
                  <a:srgbClr val="5E5E5E"/>
                </a:buClr>
                <a:buSzPts val="3200"/>
              </a:pPr>
              <a:r>
                <a:rPr lang="fr-FR" sz="2133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contrôle de l’assimilation des compétences tout au long du cursus</a:t>
              </a:r>
              <a:endParaRPr sz="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72;p12">
              <a:extLst>
                <a:ext uri="{FF2B5EF4-FFF2-40B4-BE49-F238E27FC236}">
                  <a16:creationId xmlns:a16="http://schemas.microsoft.com/office/drawing/2014/main" id="{F3BFD6C4-F4B7-41BD-B11F-A647B1036AA6}"/>
                </a:ext>
              </a:extLst>
            </p:cNvPr>
            <p:cNvGrpSpPr/>
            <p:nvPr/>
          </p:nvGrpSpPr>
          <p:grpSpPr>
            <a:xfrm>
              <a:off x="373622" y="1896346"/>
              <a:ext cx="5062354" cy="607908"/>
              <a:chOff x="1042211" y="3792691"/>
              <a:chExt cx="10124706" cy="1215815"/>
            </a:xfrm>
          </p:grpSpPr>
          <p:sp>
            <p:nvSpPr>
              <p:cNvPr id="12" name="Google Shape;73;p12">
                <a:extLst>
                  <a:ext uri="{FF2B5EF4-FFF2-40B4-BE49-F238E27FC236}">
                    <a16:creationId xmlns:a16="http://schemas.microsoft.com/office/drawing/2014/main" id="{892C1349-28B1-4615-8087-66BF996E4C2F}"/>
                  </a:ext>
                </a:extLst>
              </p:cNvPr>
              <p:cNvSpPr/>
              <p:nvPr/>
            </p:nvSpPr>
            <p:spPr>
              <a:xfrm>
                <a:off x="1042217" y="3792691"/>
                <a:ext cx="10124700" cy="1150499"/>
              </a:xfrm>
              <a:prstGeom prst="roundRect">
                <a:avLst>
                  <a:gd name="adj" fmla="val 10000"/>
                </a:avLst>
              </a:prstGeom>
              <a:solidFill>
                <a:srgbClr val="CADFFF"/>
              </a:solidFill>
              <a:ln>
                <a:noFill/>
              </a:ln>
            </p:spPr>
            <p:txBody>
              <a:bodyPr spcFirstLastPara="1" wrap="square" lIns="60949" tIns="30468" rIns="60949" bIns="30468" anchor="ctr" anchorCtr="0">
                <a:noAutofit/>
              </a:bodyPr>
              <a:lstStyle/>
              <a:p>
                <a:pPr marL="0" lvl="4" algn="ctr">
                  <a:buClr>
                    <a:srgbClr val="000000"/>
                  </a:buClr>
                  <a:buSzPts val="3200"/>
                </a:pPr>
                <a:r>
                  <a:rPr lang="fr-FR" sz="2133">
                    <a:solidFill>
                      <a:srgbClr val="5E5E5E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situations d’évaluation “ponctuelles”</a:t>
                </a:r>
                <a:endParaRPr sz="2133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3" name="Google Shape;74;p12">
                <a:extLst>
                  <a:ext uri="{FF2B5EF4-FFF2-40B4-BE49-F238E27FC236}">
                    <a16:creationId xmlns:a16="http://schemas.microsoft.com/office/drawing/2014/main" id="{014321E6-BC26-4FCD-AB84-CF8719356C2A}"/>
                  </a:ext>
                </a:extLst>
              </p:cNvPr>
              <p:cNvCxnSpPr/>
              <p:nvPr/>
            </p:nvCxnSpPr>
            <p:spPr>
              <a:xfrm>
                <a:off x="1042211" y="3843203"/>
                <a:ext cx="10124581" cy="112105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75;p12">
                <a:extLst>
                  <a:ext uri="{FF2B5EF4-FFF2-40B4-BE49-F238E27FC236}">
                    <a16:creationId xmlns:a16="http://schemas.microsoft.com/office/drawing/2014/main" id="{78DAC079-F1D6-485C-9B86-A014CCFC2406}"/>
                  </a:ext>
                </a:extLst>
              </p:cNvPr>
              <p:cNvCxnSpPr/>
              <p:nvPr/>
            </p:nvCxnSpPr>
            <p:spPr>
              <a:xfrm rot="10800000" flipH="1">
                <a:off x="1042211" y="3887447"/>
                <a:ext cx="10124579" cy="112105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miter lim="400000"/>
                <a:headEnd type="none" w="sm" len="sm"/>
                <a:tailEnd type="none" w="sm" len="sm"/>
              </a:ln>
            </p:spPr>
          </p:cxnSp>
        </p:grpSp>
        <p:sp>
          <p:nvSpPr>
            <p:cNvPr id="15" name="Google Shape;76;p12">
              <a:extLst>
                <a:ext uri="{FF2B5EF4-FFF2-40B4-BE49-F238E27FC236}">
                  <a16:creationId xmlns:a16="http://schemas.microsoft.com/office/drawing/2014/main" id="{7B4D86EC-A2BB-4D70-ABDB-A3C99D884303}"/>
                </a:ext>
              </a:extLst>
            </p:cNvPr>
            <p:cNvSpPr/>
            <p:nvPr/>
          </p:nvSpPr>
          <p:spPr>
            <a:xfrm>
              <a:off x="5518022" y="1896411"/>
              <a:ext cx="1150375" cy="5909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33867" tIns="33867" rIns="33867" bIns="33867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endParaRPr sz="21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77;p12">
              <a:extLst>
                <a:ext uri="{FF2B5EF4-FFF2-40B4-BE49-F238E27FC236}">
                  <a16:creationId xmlns:a16="http://schemas.microsoft.com/office/drawing/2014/main" id="{3328F8C4-BBCE-4469-9D43-6AEEC32383F7}"/>
                </a:ext>
              </a:extLst>
            </p:cNvPr>
            <p:cNvSpPr/>
            <p:nvPr/>
          </p:nvSpPr>
          <p:spPr>
            <a:xfrm>
              <a:off x="255635" y="3028983"/>
              <a:ext cx="11619085" cy="23621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38100" cap="flat" cmpd="sng">
              <a:solidFill>
                <a:srgbClr val="0079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49" tIns="30468" rIns="60949" bIns="30468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3200"/>
              </a:pPr>
              <a:endParaRPr sz="2133" b="1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78;p12">
              <a:extLst>
                <a:ext uri="{FF2B5EF4-FFF2-40B4-BE49-F238E27FC236}">
                  <a16:creationId xmlns:a16="http://schemas.microsoft.com/office/drawing/2014/main" id="{731068CC-BAB9-4D8A-935A-64C7288D6E22}"/>
                </a:ext>
              </a:extLst>
            </p:cNvPr>
            <p:cNvSpPr txBox="1"/>
            <p:nvPr/>
          </p:nvSpPr>
          <p:spPr>
            <a:xfrm>
              <a:off x="587962" y="2695159"/>
              <a:ext cx="9688668" cy="2974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3867" tIns="33867" rIns="33867" bIns="33867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r>
                <a:rPr lang="fr-FR" sz="2133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Nouvelles modalités d’évaluation :</a:t>
              </a:r>
              <a:endParaRPr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9;p12">
              <a:extLst>
                <a:ext uri="{FF2B5EF4-FFF2-40B4-BE49-F238E27FC236}">
                  <a16:creationId xmlns:a16="http://schemas.microsoft.com/office/drawing/2014/main" id="{F5F69235-4802-4B1E-95AF-A33FABC6A56D}"/>
                </a:ext>
              </a:extLst>
            </p:cNvPr>
            <p:cNvSpPr/>
            <p:nvPr/>
          </p:nvSpPr>
          <p:spPr>
            <a:xfrm>
              <a:off x="373621" y="3100713"/>
              <a:ext cx="5062351" cy="2195212"/>
            </a:xfrm>
            <a:prstGeom prst="roundRect">
              <a:avLst>
                <a:gd name="adj" fmla="val 10000"/>
              </a:avLst>
            </a:prstGeom>
            <a:solidFill>
              <a:srgbClr val="CBE0FF"/>
            </a:solidFill>
            <a:ln>
              <a:noFill/>
            </a:ln>
          </p:spPr>
          <p:txBody>
            <a:bodyPr spcFirstLastPara="1" wrap="square" lIns="60949" tIns="30468" rIns="60949" bIns="30468" anchor="t" anchorCtr="0">
              <a:noAutofit/>
            </a:bodyPr>
            <a:lstStyle/>
            <a:p>
              <a:pPr>
                <a:buClr>
                  <a:srgbClr val="5E5E5E"/>
                </a:buClr>
                <a:buSzPts val="3200"/>
              </a:pPr>
              <a:r>
                <a:rPr lang="fr-FR" sz="2133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Une évaluation </a:t>
              </a:r>
              <a:endParaRPr lang="fr-FR"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2730" lvl="4">
                <a:spcBef>
                  <a:spcPts val="1200"/>
                </a:spcBef>
                <a:buClr>
                  <a:srgbClr val="5E5E5E"/>
                </a:buClr>
                <a:buSzPts val="3200"/>
              </a:pPr>
              <a:r>
                <a:rPr lang="fr-FR" sz="2133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à partir de plusieurs activités</a:t>
              </a:r>
              <a:endParaRPr lang="fr-FR"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2730" lvl="4">
                <a:spcBef>
                  <a:spcPts val="800"/>
                </a:spcBef>
                <a:buClr>
                  <a:srgbClr val="5E5E5E"/>
                </a:buClr>
                <a:buSzPts val="3200"/>
              </a:pPr>
              <a:r>
                <a:rPr lang="fr-FR" sz="2133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graduelle, pour tenir compte de la montée en autonomie dans l’acquisition des compétences</a:t>
              </a:r>
              <a:endParaRPr lang="fr-FR"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2730" lvl="4">
                <a:spcBef>
                  <a:spcPts val="800"/>
                </a:spcBef>
                <a:buClr>
                  <a:srgbClr val="5E5E5E"/>
                </a:buClr>
                <a:buSzPts val="3200"/>
              </a:pPr>
              <a:r>
                <a:rPr lang="fr-FR" sz="2133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par l’équipe pédagogique du domaine professionnel</a:t>
              </a:r>
              <a:endParaRPr lang="fr-FR"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0;p12">
              <a:extLst>
                <a:ext uri="{FF2B5EF4-FFF2-40B4-BE49-F238E27FC236}">
                  <a16:creationId xmlns:a16="http://schemas.microsoft.com/office/drawing/2014/main" id="{74A726C1-0E87-4815-9208-EABB38B8E05F}"/>
                </a:ext>
              </a:extLst>
            </p:cNvPr>
            <p:cNvSpPr/>
            <p:nvPr/>
          </p:nvSpPr>
          <p:spPr>
            <a:xfrm>
              <a:off x="5518022" y="3902839"/>
              <a:ext cx="1150351" cy="5909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33867" tIns="33867" rIns="33867" bIns="33867" anchor="ctr" anchorCtr="0">
              <a:spAutoFit/>
            </a:bodyPr>
            <a:lstStyle/>
            <a:p>
              <a:pPr algn="ctr">
                <a:buClr>
                  <a:srgbClr val="5E5E5E"/>
                </a:buClr>
                <a:buSzPts val="3200"/>
              </a:pPr>
              <a:endParaRPr sz="2133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81;p12">
              <a:extLst>
                <a:ext uri="{FF2B5EF4-FFF2-40B4-BE49-F238E27FC236}">
                  <a16:creationId xmlns:a16="http://schemas.microsoft.com/office/drawing/2014/main" id="{BA4D96EC-1E1E-4F9D-8435-E46F86D95EF6}"/>
                </a:ext>
              </a:extLst>
            </p:cNvPr>
            <p:cNvSpPr/>
            <p:nvPr/>
          </p:nvSpPr>
          <p:spPr>
            <a:xfrm>
              <a:off x="6732637" y="3100690"/>
              <a:ext cx="5062289" cy="2195212"/>
            </a:xfrm>
            <a:prstGeom prst="roundRect">
              <a:avLst>
                <a:gd name="adj" fmla="val 10000"/>
              </a:avLst>
            </a:prstGeom>
            <a:solidFill>
              <a:srgbClr val="CADFFF"/>
            </a:solidFill>
            <a:ln>
              <a:noFill/>
            </a:ln>
          </p:spPr>
          <p:txBody>
            <a:bodyPr spcFirstLastPara="1" wrap="square" lIns="60949" tIns="30468" rIns="60949" bIns="30468" anchor="ctr" anchorCtr="0">
              <a:noAutofit/>
            </a:bodyPr>
            <a:lstStyle/>
            <a:p>
              <a:pPr>
                <a:buClr>
                  <a:srgbClr val="5E5E5E"/>
                </a:buClr>
                <a:buSzPts val="3200"/>
              </a:pPr>
              <a:r>
                <a:rPr lang="fr-FR" sz="2133" b="1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Suivi et bilan des compétences</a:t>
              </a:r>
              <a:endParaRPr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12730" lvl="4">
                <a:spcBef>
                  <a:spcPts val="1200"/>
                </a:spcBef>
                <a:buClr>
                  <a:srgbClr val="5E5E5E"/>
                </a:buClr>
                <a:buSzPts val="3200"/>
              </a:pPr>
              <a:r>
                <a:rPr lang="fr-FR" sz="2133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points intermédiaires semestriels portés à la connaissance des apprenants</a:t>
              </a:r>
            </a:p>
            <a:p>
              <a:pPr marL="412730" lvl="4">
                <a:spcBef>
                  <a:spcPts val="1200"/>
                </a:spcBef>
                <a:buClr>
                  <a:srgbClr val="5E5E5E"/>
                </a:buClr>
                <a:buSzPts val="3200"/>
              </a:pPr>
              <a:r>
                <a:rPr lang="fr-FR" sz="2133" dirty="0">
                  <a:solidFill>
                    <a:srgbClr val="5E5E5E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positionnement final au cours du dernier trimestre de la formation</a:t>
              </a:r>
              <a:endParaRPr sz="9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84;p12">
            <a:extLst>
              <a:ext uri="{FF2B5EF4-FFF2-40B4-BE49-F238E27FC236}">
                <a16:creationId xmlns:a16="http://schemas.microsoft.com/office/drawing/2014/main" id="{6DF91F30-DDD0-44E0-A1E6-70DE33AE06FE}"/>
              </a:ext>
            </a:extLst>
          </p:cNvPr>
          <p:cNvSpPr txBox="1">
            <a:spLocks/>
          </p:cNvSpPr>
          <p:nvPr/>
        </p:nvSpPr>
        <p:spPr>
          <a:xfrm>
            <a:off x="15503091" y="8532674"/>
            <a:ext cx="570064" cy="4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z="2400"/>
              <a:pPr/>
              <a:t>29</a:t>
            </a:fld>
            <a:endParaRPr lang="fr-FR"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477924-E458-5950-2C5A-D1429264FF5A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239627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538B866-C283-8EA1-A9E9-3466DE91D963}"/>
              </a:ext>
            </a:extLst>
          </p:cNvPr>
          <p:cNvSpPr txBox="1"/>
          <p:nvPr/>
        </p:nvSpPr>
        <p:spPr>
          <a:xfrm>
            <a:off x="251615" y="0"/>
            <a:ext cx="546756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ÉVOLUTION DES RÉFÉRENTIELS</a:t>
            </a:r>
            <a:endParaRPr lang="fr-FR" sz="2800" i="1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rme libre 12">
            <a:extLst>
              <a:ext uri="{FF2B5EF4-FFF2-40B4-BE49-F238E27FC236}">
                <a16:creationId xmlns:a16="http://schemas.microsoft.com/office/drawing/2014/main" id="{15ACE616-52F6-3F6F-2818-F6AE1E776C61}"/>
              </a:ext>
            </a:extLst>
          </p:cNvPr>
          <p:cNvSpPr/>
          <p:nvPr/>
        </p:nvSpPr>
        <p:spPr>
          <a:xfrm>
            <a:off x="251615" y="905062"/>
            <a:ext cx="5872478" cy="1139644"/>
          </a:xfrm>
          <a:custGeom>
            <a:avLst/>
            <a:gdLst>
              <a:gd name="connsiteX0" fmla="*/ 0 w 5804002"/>
              <a:gd name="connsiteY0" fmla="*/ 0 h 925168"/>
              <a:gd name="connsiteX1" fmla="*/ 5804002 w 5804002"/>
              <a:gd name="connsiteY1" fmla="*/ 0 h 925168"/>
              <a:gd name="connsiteX2" fmla="*/ 5804002 w 5804002"/>
              <a:gd name="connsiteY2" fmla="*/ 925168 h 925168"/>
              <a:gd name="connsiteX3" fmla="*/ 0 w 5804002"/>
              <a:gd name="connsiteY3" fmla="*/ 925168 h 925168"/>
              <a:gd name="connsiteX4" fmla="*/ 0 w 5804002"/>
              <a:gd name="connsiteY4" fmla="*/ 0 h 9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002" h="925168">
                <a:moveTo>
                  <a:pt x="0" y="0"/>
                </a:moveTo>
                <a:lnTo>
                  <a:pt x="5804002" y="0"/>
                </a:lnTo>
                <a:lnTo>
                  <a:pt x="5804002" y="925168"/>
                </a:lnTo>
                <a:lnTo>
                  <a:pt x="0" y="9251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dirty="0"/>
              <a:t>Écriture des Référentiels d’Activités Professionnelles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dirty="0"/>
              <a:t>I</a:t>
            </a:r>
            <a:r>
              <a:rPr lang="fr-FR" sz="1400" kern="1200" dirty="0"/>
              <a:t>dentification des activités par pôle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Identification des tâches associées aux activités et du niveau d’autonomie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Spécification des résultats attendus pour chacune des tâches</a:t>
            </a:r>
          </a:p>
        </p:txBody>
      </p:sp>
      <p:sp>
        <p:nvSpPr>
          <p:cNvPr id="9" name="Flèche à angle droit 13">
            <a:extLst>
              <a:ext uri="{FF2B5EF4-FFF2-40B4-BE49-F238E27FC236}">
                <a16:creationId xmlns:a16="http://schemas.microsoft.com/office/drawing/2014/main" id="{AADC8B3C-ACE6-6E77-37D4-71F8C79E2F1D}"/>
              </a:ext>
            </a:extLst>
          </p:cNvPr>
          <p:cNvSpPr/>
          <p:nvPr/>
        </p:nvSpPr>
        <p:spPr>
          <a:xfrm rot="5400000">
            <a:off x="2683283" y="5266549"/>
            <a:ext cx="714202" cy="65857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-12719064"/>
              <a:satOff val="34075"/>
              <a:lumOff val="123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Forme libre 14">
            <a:extLst>
              <a:ext uri="{FF2B5EF4-FFF2-40B4-BE49-F238E27FC236}">
                <a16:creationId xmlns:a16="http://schemas.microsoft.com/office/drawing/2014/main" id="{9F13762C-60EA-F80D-B557-2F2C6BE80422}"/>
              </a:ext>
            </a:extLst>
          </p:cNvPr>
          <p:cNvSpPr/>
          <p:nvPr/>
        </p:nvSpPr>
        <p:spPr>
          <a:xfrm>
            <a:off x="2250913" y="4801395"/>
            <a:ext cx="6539194" cy="367397"/>
          </a:xfrm>
          <a:custGeom>
            <a:avLst/>
            <a:gdLst>
              <a:gd name="connsiteX0" fmla="*/ 0 w 2319656"/>
              <a:gd name="connsiteY0" fmla="*/ 270668 h 1623684"/>
              <a:gd name="connsiteX1" fmla="*/ 270668 w 2319656"/>
              <a:gd name="connsiteY1" fmla="*/ 0 h 1623684"/>
              <a:gd name="connsiteX2" fmla="*/ 2048988 w 2319656"/>
              <a:gd name="connsiteY2" fmla="*/ 0 h 1623684"/>
              <a:gd name="connsiteX3" fmla="*/ 2319656 w 2319656"/>
              <a:gd name="connsiteY3" fmla="*/ 270668 h 1623684"/>
              <a:gd name="connsiteX4" fmla="*/ 2319656 w 2319656"/>
              <a:gd name="connsiteY4" fmla="*/ 1353016 h 1623684"/>
              <a:gd name="connsiteX5" fmla="*/ 2048988 w 2319656"/>
              <a:gd name="connsiteY5" fmla="*/ 1623684 h 1623684"/>
              <a:gd name="connsiteX6" fmla="*/ 270668 w 2319656"/>
              <a:gd name="connsiteY6" fmla="*/ 1623684 h 1623684"/>
              <a:gd name="connsiteX7" fmla="*/ 0 w 2319656"/>
              <a:gd name="connsiteY7" fmla="*/ 1353016 h 1623684"/>
              <a:gd name="connsiteX8" fmla="*/ 0 w 2319656"/>
              <a:gd name="connsiteY8" fmla="*/ 270668 h 162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656" h="1623684">
                <a:moveTo>
                  <a:pt x="0" y="270668"/>
                </a:moveTo>
                <a:cubicBezTo>
                  <a:pt x="0" y="121182"/>
                  <a:pt x="121182" y="0"/>
                  <a:pt x="270668" y="0"/>
                </a:cubicBezTo>
                <a:lnTo>
                  <a:pt x="2048988" y="0"/>
                </a:lnTo>
                <a:cubicBezTo>
                  <a:pt x="2198474" y="0"/>
                  <a:pt x="2319656" y="121182"/>
                  <a:pt x="2319656" y="270668"/>
                </a:cubicBezTo>
                <a:lnTo>
                  <a:pt x="2319656" y="1353016"/>
                </a:lnTo>
                <a:cubicBezTo>
                  <a:pt x="2319656" y="1502502"/>
                  <a:pt x="2198474" y="1623684"/>
                  <a:pt x="2048988" y="1623684"/>
                </a:cubicBezTo>
                <a:lnTo>
                  <a:pt x="270668" y="1623684"/>
                </a:lnTo>
                <a:cubicBezTo>
                  <a:pt x="121182" y="1623684"/>
                  <a:pt x="0" y="1502502"/>
                  <a:pt x="0" y="1353016"/>
                </a:cubicBezTo>
                <a:lnTo>
                  <a:pt x="0" y="27066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96" tIns="124996" rIns="124996" bIns="12499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/>
              <a:t>GT enseignants en lien avec le GT professionnel</a:t>
            </a:r>
          </a:p>
        </p:txBody>
      </p:sp>
      <p:sp>
        <p:nvSpPr>
          <p:cNvPr id="11" name="Forme libre 15">
            <a:extLst>
              <a:ext uri="{FF2B5EF4-FFF2-40B4-BE49-F238E27FC236}">
                <a16:creationId xmlns:a16="http://schemas.microsoft.com/office/drawing/2014/main" id="{D998727A-DF0D-6950-72EF-8D812A02223A}"/>
              </a:ext>
            </a:extLst>
          </p:cNvPr>
          <p:cNvSpPr/>
          <p:nvPr/>
        </p:nvSpPr>
        <p:spPr>
          <a:xfrm>
            <a:off x="1772802" y="3143217"/>
            <a:ext cx="5021698" cy="1695644"/>
          </a:xfrm>
          <a:custGeom>
            <a:avLst/>
            <a:gdLst>
              <a:gd name="connsiteX0" fmla="*/ 0 w 7237023"/>
              <a:gd name="connsiteY0" fmla="*/ 0 h 1312333"/>
              <a:gd name="connsiteX1" fmla="*/ 7237023 w 7237023"/>
              <a:gd name="connsiteY1" fmla="*/ 0 h 1312333"/>
              <a:gd name="connsiteX2" fmla="*/ 7237023 w 7237023"/>
              <a:gd name="connsiteY2" fmla="*/ 1312333 h 1312333"/>
              <a:gd name="connsiteX3" fmla="*/ 0 w 7237023"/>
              <a:gd name="connsiteY3" fmla="*/ 1312333 h 1312333"/>
              <a:gd name="connsiteX4" fmla="*/ 0 w 7237023"/>
              <a:gd name="connsiteY4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7023" h="1312333">
                <a:moveTo>
                  <a:pt x="0" y="0"/>
                </a:moveTo>
                <a:lnTo>
                  <a:pt x="7237023" y="0"/>
                </a:lnTo>
                <a:lnTo>
                  <a:pt x="7237023" y="1312333"/>
                </a:lnTo>
                <a:lnTo>
                  <a:pt x="0" y="13123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400" b="1" kern="1200" dirty="0"/>
              <a:t>Écriture des référentiels de compétences professionnelles et référentiels d’examen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Définition des compétences professionnelles par pôle d’activités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Formalisation des critères d’évaluation pour chacune des compétences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Définition des épreuves par pôle d’activités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Définition des modalités de PFMP</a:t>
            </a:r>
          </a:p>
        </p:txBody>
      </p:sp>
      <p:sp>
        <p:nvSpPr>
          <p:cNvPr id="12" name="Forme libre 16">
            <a:extLst>
              <a:ext uri="{FF2B5EF4-FFF2-40B4-BE49-F238E27FC236}">
                <a16:creationId xmlns:a16="http://schemas.microsoft.com/office/drawing/2014/main" id="{920D857F-86B3-6F59-11D5-D6BC8F69693B}"/>
              </a:ext>
            </a:extLst>
          </p:cNvPr>
          <p:cNvSpPr/>
          <p:nvPr/>
        </p:nvSpPr>
        <p:spPr>
          <a:xfrm>
            <a:off x="3443818" y="5256270"/>
            <a:ext cx="2193926" cy="1132484"/>
          </a:xfrm>
          <a:custGeom>
            <a:avLst/>
            <a:gdLst>
              <a:gd name="connsiteX0" fmla="*/ 0 w 2319656"/>
              <a:gd name="connsiteY0" fmla="*/ 190675 h 1143820"/>
              <a:gd name="connsiteX1" fmla="*/ 190675 w 2319656"/>
              <a:gd name="connsiteY1" fmla="*/ 0 h 1143820"/>
              <a:gd name="connsiteX2" fmla="*/ 2128981 w 2319656"/>
              <a:gd name="connsiteY2" fmla="*/ 0 h 1143820"/>
              <a:gd name="connsiteX3" fmla="*/ 2319656 w 2319656"/>
              <a:gd name="connsiteY3" fmla="*/ 190675 h 1143820"/>
              <a:gd name="connsiteX4" fmla="*/ 2319656 w 2319656"/>
              <a:gd name="connsiteY4" fmla="*/ 953145 h 1143820"/>
              <a:gd name="connsiteX5" fmla="*/ 2128981 w 2319656"/>
              <a:gd name="connsiteY5" fmla="*/ 1143820 h 1143820"/>
              <a:gd name="connsiteX6" fmla="*/ 190675 w 2319656"/>
              <a:gd name="connsiteY6" fmla="*/ 1143820 h 1143820"/>
              <a:gd name="connsiteX7" fmla="*/ 0 w 2319656"/>
              <a:gd name="connsiteY7" fmla="*/ 953145 h 1143820"/>
              <a:gd name="connsiteX8" fmla="*/ 0 w 2319656"/>
              <a:gd name="connsiteY8" fmla="*/ 190675 h 11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656" h="1143820">
                <a:moveTo>
                  <a:pt x="0" y="190675"/>
                </a:moveTo>
                <a:cubicBezTo>
                  <a:pt x="0" y="85368"/>
                  <a:pt x="85368" y="0"/>
                  <a:pt x="190675" y="0"/>
                </a:cubicBezTo>
                <a:lnTo>
                  <a:pt x="2128981" y="0"/>
                </a:lnTo>
                <a:cubicBezTo>
                  <a:pt x="2234288" y="0"/>
                  <a:pt x="2319656" y="85368"/>
                  <a:pt x="2319656" y="190675"/>
                </a:cubicBezTo>
                <a:lnTo>
                  <a:pt x="2319656" y="953145"/>
                </a:lnTo>
                <a:cubicBezTo>
                  <a:pt x="2319656" y="1058452"/>
                  <a:pt x="2234288" y="1143820"/>
                  <a:pt x="2128981" y="1143820"/>
                </a:cubicBezTo>
                <a:lnTo>
                  <a:pt x="190675" y="1143820"/>
                </a:lnTo>
                <a:cubicBezTo>
                  <a:pt x="85368" y="1143820"/>
                  <a:pt x="0" y="1058452"/>
                  <a:pt x="0" y="953145"/>
                </a:cubicBezTo>
                <a:lnTo>
                  <a:pt x="0" y="19067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567" tIns="101567" rIns="101567" bIns="10156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>
                <a:solidFill>
                  <a:schemeClr val="tx1"/>
                </a:solidFill>
              </a:rPr>
              <a:t>Rédaction d’un guide d’accompagnement pédagogique avec le GT enseignants</a:t>
            </a:r>
          </a:p>
        </p:txBody>
      </p:sp>
      <p:sp>
        <p:nvSpPr>
          <p:cNvPr id="13" name="Forme libre 17">
            <a:extLst>
              <a:ext uri="{FF2B5EF4-FFF2-40B4-BE49-F238E27FC236}">
                <a16:creationId xmlns:a16="http://schemas.microsoft.com/office/drawing/2014/main" id="{9C528AD1-E332-5C17-41B3-5E9442B269B5}"/>
              </a:ext>
            </a:extLst>
          </p:cNvPr>
          <p:cNvSpPr/>
          <p:nvPr/>
        </p:nvSpPr>
        <p:spPr>
          <a:xfrm>
            <a:off x="5799636" y="5238736"/>
            <a:ext cx="4115603" cy="1118189"/>
          </a:xfrm>
          <a:custGeom>
            <a:avLst/>
            <a:gdLst>
              <a:gd name="connsiteX0" fmla="*/ 0 w 4351462"/>
              <a:gd name="connsiteY0" fmla="*/ 0 h 1312333"/>
              <a:gd name="connsiteX1" fmla="*/ 4351462 w 4351462"/>
              <a:gd name="connsiteY1" fmla="*/ 0 h 1312333"/>
              <a:gd name="connsiteX2" fmla="*/ 4351462 w 4351462"/>
              <a:gd name="connsiteY2" fmla="*/ 1312333 h 1312333"/>
              <a:gd name="connsiteX3" fmla="*/ 0 w 4351462"/>
              <a:gd name="connsiteY3" fmla="*/ 1312333 h 1312333"/>
              <a:gd name="connsiteX4" fmla="*/ 0 w 4351462"/>
              <a:gd name="connsiteY4" fmla="*/ 0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62" h="1312333">
                <a:moveTo>
                  <a:pt x="0" y="0"/>
                </a:moveTo>
                <a:lnTo>
                  <a:pt x="4351462" y="0"/>
                </a:lnTo>
                <a:lnTo>
                  <a:pt x="4351462" y="1312333"/>
                </a:lnTo>
                <a:lnTo>
                  <a:pt x="0" y="13123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Propositions d’organisation des enseignements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400" kern="1200" dirty="0"/>
              <a:t>Exemples de séquencement des situations d’apprentissages </a:t>
            </a:r>
          </a:p>
        </p:txBody>
      </p:sp>
      <p:sp>
        <p:nvSpPr>
          <p:cNvPr id="16" name="Flèche droite 4">
            <a:extLst>
              <a:ext uri="{FF2B5EF4-FFF2-40B4-BE49-F238E27FC236}">
                <a16:creationId xmlns:a16="http://schemas.microsoft.com/office/drawing/2014/main" id="{B695581E-8E98-3638-ABF1-5D3FD611AF2C}"/>
              </a:ext>
            </a:extLst>
          </p:cNvPr>
          <p:cNvSpPr/>
          <p:nvPr/>
        </p:nvSpPr>
        <p:spPr>
          <a:xfrm>
            <a:off x="1" y="6329208"/>
            <a:ext cx="11423374" cy="5222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Écriture du référentiel BTS</a:t>
            </a:r>
          </a:p>
        </p:txBody>
      </p:sp>
      <p:sp>
        <p:nvSpPr>
          <p:cNvPr id="17" name="Flèche à angle droit 13">
            <a:extLst>
              <a:ext uri="{FF2B5EF4-FFF2-40B4-BE49-F238E27FC236}">
                <a16:creationId xmlns:a16="http://schemas.microsoft.com/office/drawing/2014/main" id="{150949A2-0897-5A3E-1DC0-8158C2975BCC}"/>
              </a:ext>
            </a:extLst>
          </p:cNvPr>
          <p:cNvSpPr/>
          <p:nvPr/>
        </p:nvSpPr>
        <p:spPr>
          <a:xfrm rot="5400000">
            <a:off x="821778" y="3407148"/>
            <a:ext cx="947737" cy="64417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-12719064"/>
              <a:satOff val="34075"/>
              <a:lumOff val="123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2EAA155-09AD-273D-BC11-1A2991737C41}"/>
              </a:ext>
            </a:extLst>
          </p:cNvPr>
          <p:cNvGrpSpPr/>
          <p:nvPr/>
        </p:nvGrpSpPr>
        <p:grpSpPr>
          <a:xfrm>
            <a:off x="193360" y="1939906"/>
            <a:ext cx="4124357" cy="770419"/>
            <a:chOff x="193360" y="1939906"/>
            <a:chExt cx="4124357" cy="770419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CAD5807-F466-DB62-73BC-AE4E2C102FC1}"/>
                </a:ext>
              </a:extLst>
            </p:cNvPr>
            <p:cNvSpPr/>
            <p:nvPr/>
          </p:nvSpPr>
          <p:spPr>
            <a:xfrm>
              <a:off x="193360" y="2281028"/>
              <a:ext cx="993763" cy="4283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CAP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C84FC215-8712-7BFE-F82D-ACC51A3CD993}"/>
                </a:ext>
              </a:extLst>
            </p:cNvPr>
            <p:cNvSpPr/>
            <p:nvPr/>
          </p:nvSpPr>
          <p:spPr>
            <a:xfrm>
              <a:off x="1716720" y="2269512"/>
              <a:ext cx="993763" cy="4283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BCP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837F23D-BDC4-B23D-5AE4-AC5B64A55B79}"/>
                </a:ext>
              </a:extLst>
            </p:cNvPr>
            <p:cNvSpPr/>
            <p:nvPr/>
          </p:nvSpPr>
          <p:spPr>
            <a:xfrm>
              <a:off x="3323954" y="2282023"/>
              <a:ext cx="993763" cy="42830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BTS</a:t>
              </a:r>
            </a:p>
          </p:txBody>
        </p:sp>
        <p:sp>
          <p:nvSpPr>
            <p:cNvPr id="22" name="Flèche vers le bas 21">
              <a:extLst>
                <a:ext uri="{FF2B5EF4-FFF2-40B4-BE49-F238E27FC236}">
                  <a16:creationId xmlns:a16="http://schemas.microsoft.com/office/drawing/2014/main" id="{961AF345-F62B-3410-BEBA-9948030435DB}"/>
                </a:ext>
              </a:extLst>
            </p:cNvPr>
            <p:cNvSpPr/>
            <p:nvPr/>
          </p:nvSpPr>
          <p:spPr>
            <a:xfrm rot="2687548">
              <a:off x="689282" y="1945835"/>
              <a:ext cx="212622" cy="291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vers le bas 22">
              <a:extLst>
                <a:ext uri="{FF2B5EF4-FFF2-40B4-BE49-F238E27FC236}">
                  <a16:creationId xmlns:a16="http://schemas.microsoft.com/office/drawing/2014/main" id="{CF7D5142-D99F-BC17-074B-A1EFBA1F7AB9}"/>
                </a:ext>
              </a:extLst>
            </p:cNvPr>
            <p:cNvSpPr/>
            <p:nvPr/>
          </p:nvSpPr>
          <p:spPr>
            <a:xfrm rot="18912452" flipH="1">
              <a:off x="3530537" y="1986376"/>
              <a:ext cx="212622" cy="291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vers le bas 23">
              <a:extLst>
                <a:ext uri="{FF2B5EF4-FFF2-40B4-BE49-F238E27FC236}">
                  <a16:creationId xmlns:a16="http://schemas.microsoft.com/office/drawing/2014/main" id="{601962A7-3E33-212F-008D-B0A44AB03E54}"/>
                </a:ext>
              </a:extLst>
            </p:cNvPr>
            <p:cNvSpPr/>
            <p:nvPr/>
          </p:nvSpPr>
          <p:spPr>
            <a:xfrm>
              <a:off x="2109909" y="1939906"/>
              <a:ext cx="212622" cy="2910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D2EF006-5C33-C10D-29E9-4E58A1095B6F}"/>
              </a:ext>
            </a:extLst>
          </p:cNvPr>
          <p:cNvGrpSpPr/>
          <p:nvPr/>
        </p:nvGrpSpPr>
        <p:grpSpPr>
          <a:xfrm>
            <a:off x="109148" y="905062"/>
            <a:ext cx="10347404" cy="2254126"/>
            <a:chOff x="132413" y="888096"/>
            <a:chExt cx="10347404" cy="2254126"/>
          </a:xfrm>
        </p:grpSpPr>
        <p:sp>
          <p:nvSpPr>
            <p:cNvPr id="7" name="Forme libre 11">
              <a:extLst>
                <a:ext uri="{FF2B5EF4-FFF2-40B4-BE49-F238E27FC236}">
                  <a16:creationId xmlns:a16="http://schemas.microsoft.com/office/drawing/2014/main" id="{BB30DE6A-567B-FBFF-34CE-3ED57F3D2775}"/>
                </a:ext>
              </a:extLst>
            </p:cNvPr>
            <p:cNvSpPr/>
            <p:nvPr/>
          </p:nvSpPr>
          <p:spPr>
            <a:xfrm>
              <a:off x="132413" y="2811279"/>
              <a:ext cx="4237000" cy="330943"/>
            </a:xfrm>
            <a:custGeom>
              <a:avLst/>
              <a:gdLst>
                <a:gd name="connsiteX0" fmla="*/ 0 w 2319656"/>
                <a:gd name="connsiteY0" fmla="*/ 178809 h 1072638"/>
                <a:gd name="connsiteX1" fmla="*/ 178809 w 2319656"/>
                <a:gd name="connsiteY1" fmla="*/ 0 h 1072638"/>
                <a:gd name="connsiteX2" fmla="*/ 2140847 w 2319656"/>
                <a:gd name="connsiteY2" fmla="*/ 0 h 1072638"/>
                <a:gd name="connsiteX3" fmla="*/ 2319656 w 2319656"/>
                <a:gd name="connsiteY3" fmla="*/ 178809 h 1072638"/>
                <a:gd name="connsiteX4" fmla="*/ 2319656 w 2319656"/>
                <a:gd name="connsiteY4" fmla="*/ 893829 h 1072638"/>
                <a:gd name="connsiteX5" fmla="*/ 2140847 w 2319656"/>
                <a:gd name="connsiteY5" fmla="*/ 1072638 h 1072638"/>
                <a:gd name="connsiteX6" fmla="*/ 178809 w 2319656"/>
                <a:gd name="connsiteY6" fmla="*/ 1072638 h 1072638"/>
                <a:gd name="connsiteX7" fmla="*/ 0 w 2319656"/>
                <a:gd name="connsiteY7" fmla="*/ 893829 h 1072638"/>
                <a:gd name="connsiteX8" fmla="*/ 0 w 2319656"/>
                <a:gd name="connsiteY8" fmla="*/ 178809 h 10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656" h="1072638">
                  <a:moveTo>
                    <a:pt x="0" y="178809"/>
                  </a:moveTo>
                  <a:cubicBezTo>
                    <a:pt x="0" y="80056"/>
                    <a:pt x="80056" y="0"/>
                    <a:pt x="178809" y="0"/>
                  </a:cubicBezTo>
                  <a:lnTo>
                    <a:pt x="2140847" y="0"/>
                  </a:lnTo>
                  <a:cubicBezTo>
                    <a:pt x="2239600" y="0"/>
                    <a:pt x="2319656" y="80056"/>
                    <a:pt x="2319656" y="178809"/>
                  </a:cubicBezTo>
                  <a:lnTo>
                    <a:pt x="2319656" y="893829"/>
                  </a:lnTo>
                  <a:cubicBezTo>
                    <a:pt x="2319656" y="992582"/>
                    <a:pt x="2239600" y="1072638"/>
                    <a:pt x="2140847" y="1072638"/>
                  </a:cubicBezTo>
                  <a:lnTo>
                    <a:pt x="178809" y="1072638"/>
                  </a:lnTo>
                  <a:cubicBezTo>
                    <a:pt x="80056" y="1072638"/>
                    <a:pt x="0" y="992582"/>
                    <a:pt x="0" y="893829"/>
                  </a:cubicBezTo>
                  <a:lnTo>
                    <a:pt x="0" y="1788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761" tIns="124761" rIns="124761" bIns="12476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kern="1200" dirty="0"/>
                <a:t>Définition du RAP avec le GT experts professionnels</a:t>
              </a: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B7D6F0CD-F0A7-8910-E0CC-5A2F8ABF3C02}"/>
                </a:ext>
              </a:extLst>
            </p:cNvPr>
            <p:cNvSpPr/>
            <p:nvPr/>
          </p:nvSpPr>
          <p:spPr>
            <a:xfrm>
              <a:off x="5868060" y="888096"/>
              <a:ext cx="4611757" cy="636104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99000">
                  <a:srgbClr val="C8DBFF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Présentation RAP en CPC nov. 2024</a:t>
              </a:r>
            </a:p>
          </p:txBody>
        </p:sp>
      </p:grp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3362422-26D0-34A1-5058-4193EDDEF844}"/>
              </a:ext>
            </a:extLst>
          </p:cNvPr>
          <p:cNvSpPr/>
          <p:nvPr/>
        </p:nvSpPr>
        <p:spPr>
          <a:xfrm>
            <a:off x="6234073" y="1606802"/>
            <a:ext cx="4611757" cy="6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>
                <a:solidFill>
                  <a:schemeClr val="bg1"/>
                </a:solidFill>
              </a:rPr>
              <a:t>Présentation au CSL et CSE janv. 2025</a:t>
            </a:r>
          </a:p>
        </p:txBody>
      </p:sp>
      <p:sp>
        <p:nvSpPr>
          <p:cNvPr id="28" name="Flèche vers le bas 27">
            <a:extLst>
              <a:ext uri="{FF2B5EF4-FFF2-40B4-BE49-F238E27FC236}">
                <a16:creationId xmlns:a16="http://schemas.microsoft.com/office/drawing/2014/main" id="{926209CD-138C-88CD-CD2F-F3DC40DFDF19}"/>
              </a:ext>
            </a:extLst>
          </p:cNvPr>
          <p:cNvSpPr/>
          <p:nvPr/>
        </p:nvSpPr>
        <p:spPr>
          <a:xfrm>
            <a:off x="10005352" y="1260329"/>
            <a:ext cx="474465" cy="527742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193704F-D4C5-F16A-D668-B2B065162D0F}"/>
              </a:ext>
            </a:extLst>
          </p:cNvPr>
          <p:cNvSpPr/>
          <p:nvPr/>
        </p:nvSpPr>
        <p:spPr>
          <a:xfrm>
            <a:off x="6909151" y="2328219"/>
            <a:ext cx="4611757" cy="6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fr-FR" b="1" dirty="0">
                <a:solidFill>
                  <a:schemeClr val="bg1"/>
                </a:solidFill>
              </a:rPr>
              <a:t>Présentation référentiels en CPC mars 2025</a:t>
            </a:r>
          </a:p>
        </p:txBody>
      </p:sp>
      <p:sp>
        <p:nvSpPr>
          <p:cNvPr id="30" name="Flèche vers le bas 29">
            <a:extLst>
              <a:ext uri="{FF2B5EF4-FFF2-40B4-BE49-F238E27FC236}">
                <a16:creationId xmlns:a16="http://schemas.microsoft.com/office/drawing/2014/main" id="{6151EDA5-EA7A-F6CE-47D7-E4053AEA1A40}"/>
              </a:ext>
            </a:extLst>
          </p:cNvPr>
          <p:cNvSpPr/>
          <p:nvPr/>
        </p:nvSpPr>
        <p:spPr>
          <a:xfrm>
            <a:off x="10454643" y="2036281"/>
            <a:ext cx="474465" cy="527742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BF83CA1-191D-6722-FA88-E8924CDBFFF3}"/>
              </a:ext>
            </a:extLst>
          </p:cNvPr>
          <p:cNvSpPr/>
          <p:nvPr/>
        </p:nvSpPr>
        <p:spPr>
          <a:xfrm>
            <a:off x="7324210" y="3075999"/>
            <a:ext cx="4611757" cy="6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fr-FR" b="1" dirty="0">
                <a:solidFill>
                  <a:schemeClr val="bg1"/>
                </a:solidFill>
              </a:rPr>
              <a:t>Arrêté du 26 mars 2025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7E0347A-1C45-F32A-4528-F20B6BF4A1B6}"/>
              </a:ext>
            </a:extLst>
          </p:cNvPr>
          <p:cNvSpPr/>
          <p:nvPr/>
        </p:nvSpPr>
        <p:spPr>
          <a:xfrm>
            <a:off x="7821596" y="3806687"/>
            <a:ext cx="4370404" cy="6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fr-FR" b="1" dirty="0">
                <a:solidFill>
                  <a:schemeClr val="bg1"/>
                </a:solidFill>
              </a:rPr>
              <a:t>Publication au JO 2 mai 2025</a:t>
            </a:r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8FAEDF69-999F-FAFC-8C6D-3A4A2FD16709}"/>
              </a:ext>
            </a:extLst>
          </p:cNvPr>
          <p:cNvSpPr/>
          <p:nvPr/>
        </p:nvSpPr>
        <p:spPr>
          <a:xfrm>
            <a:off x="10789946" y="2797250"/>
            <a:ext cx="474465" cy="527742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D6A6563E-D9DC-C5E4-DF8B-5F2086850B26}"/>
              </a:ext>
            </a:extLst>
          </p:cNvPr>
          <p:cNvSpPr/>
          <p:nvPr/>
        </p:nvSpPr>
        <p:spPr>
          <a:xfrm>
            <a:off x="11205469" y="3511829"/>
            <a:ext cx="474465" cy="527742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6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  <p:bldP spid="12" grpId="0" animBg="1"/>
      <p:bldP spid="13" grpId="0"/>
      <p:bldP spid="16" grpId="0" animBg="1"/>
      <p:bldP spid="17" grpId="0" animBg="1"/>
      <p:bldP spid="29" grpId="0" animBg="1"/>
      <p:bldP spid="28" grpId="0" animBg="1"/>
      <p:bldP spid="31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5077-6016-A685-E097-1960C91C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0B395F-6407-EF80-0042-D27B0F779C16}"/>
              </a:ext>
            </a:extLst>
          </p:cNvPr>
          <p:cNvSpPr/>
          <p:nvPr/>
        </p:nvSpPr>
        <p:spPr>
          <a:xfrm>
            <a:off x="2653239" y="2166560"/>
            <a:ext cx="9420767" cy="3987805"/>
          </a:xfrm>
          <a:prstGeom prst="rect">
            <a:avLst/>
          </a:prstGeom>
          <a:solidFill>
            <a:srgbClr val="DCE6F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D19A8F6-256E-62C3-3EDB-4007AF1A4852}"/>
              </a:ext>
            </a:extLst>
          </p:cNvPr>
          <p:cNvSpPr txBox="1"/>
          <p:nvPr/>
        </p:nvSpPr>
        <p:spPr>
          <a:xfrm>
            <a:off x="3304377" y="5604967"/>
            <a:ext cx="27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situation de formation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2FC16C8-5442-8A7C-9D86-3AD3FAC2A983}"/>
              </a:ext>
            </a:extLst>
          </p:cNvPr>
          <p:cNvSpPr txBox="1"/>
          <p:nvPr/>
        </p:nvSpPr>
        <p:spPr>
          <a:xfrm>
            <a:off x="6149987" y="5602095"/>
            <a:ext cx="226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bilan entreprise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4FCED90A-C2E3-B1E4-18DB-C86B85F0CE27}"/>
              </a:ext>
            </a:extLst>
          </p:cNvPr>
          <p:cNvCxnSpPr/>
          <p:nvPr/>
        </p:nvCxnSpPr>
        <p:spPr>
          <a:xfrm flipV="1">
            <a:off x="8318322" y="5643627"/>
            <a:ext cx="8253" cy="376880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1C91E3C4-1FD4-DEE4-011A-F78D96AA3C76}"/>
              </a:ext>
            </a:extLst>
          </p:cNvPr>
          <p:cNvCxnSpPr/>
          <p:nvPr/>
        </p:nvCxnSpPr>
        <p:spPr>
          <a:xfrm flipV="1">
            <a:off x="5754131" y="5613021"/>
            <a:ext cx="0" cy="38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737775AF-736D-83A6-DD51-1D10A4A2A8F2}"/>
              </a:ext>
            </a:extLst>
          </p:cNvPr>
          <p:cNvSpPr txBox="1"/>
          <p:nvPr/>
        </p:nvSpPr>
        <p:spPr>
          <a:xfrm>
            <a:off x="219134" y="1509434"/>
            <a:ext cx="896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36699"/>
                </a:solidFill>
              </a:rPr>
              <a:t>Des situations de formation et d’évaluation : deux lieux de formation</a:t>
            </a: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6F6CDB1-9798-D9DC-BC2A-1B2A56FCB7A3}"/>
              </a:ext>
            </a:extLst>
          </p:cNvPr>
          <p:cNvCxnSpPr/>
          <p:nvPr/>
        </p:nvCxnSpPr>
        <p:spPr>
          <a:xfrm>
            <a:off x="4350917" y="3249410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A7B89F87-BFC5-9361-BA43-1868CF64C2B0}"/>
              </a:ext>
            </a:extLst>
          </p:cNvPr>
          <p:cNvCxnSpPr/>
          <p:nvPr/>
        </p:nvCxnSpPr>
        <p:spPr>
          <a:xfrm>
            <a:off x="4968195" y="3232317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54527CD8-907A-06B7-FC50-DE8CC71BAD9D}"/>
              </a:ext>
            </a:extLst>
          </p:cNvPr>
          <p:cNvCxnSpPr/>
          <p:nvPr/>
        </p:nvCxnSpPr>
        <p:spPr>
          <a:xfrm>
            <a:off x="6269944" y="3257717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0CA3D07-BA48-D891-144C-56E5B020AB3A}"/>
              </a:ext>
            </a:extLst>
          </p:cNvPr>
          <p:cNvCxnSpPr/>
          <p:nvPr/>
        </p:nvCxnSpPr>
        <p:spPr>
          <a:xfrm>
            <a:off x="7584393" y="3257717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7C0CA4FF-1A40-9DC7-F9D0-BDCE9F7A50D3}"/>
              </a:ext>
            </a:extLst>
          </p:cNvPr>
          <p:cNvCxnSpPr/>
          <p:nvPr/>
        </p:nvCxnSpPr>
        <p:spPr>
          <a:xfrm>
            <a:off x="8898843" y="3257717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25C7AD2-9FD8-3FB3-8270-450C4276C37E}"/>
              </a:ext>
            </a:extLst>
          </p:cNvPr>
          <p:cNvCxnSpPr/>
          <p:nvPr/>
        </p:nvCxnSpPr>
        <p:spPr>
          <a:xfrm>
            <a:off x="9965644" y="3257717"/>
            <a:ext cx="0" cy="5969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rganigramme : Document 28">
            <a:extLst>
              <a:ext uri="{FF2B5EF4-FFF2-40B4-BE49-F238E27FC236}">
                <a16:creationId xmlns:a16="http://schemas.microsoft.com/office/drawing/2014/main" id="{0CD65B3F-4D4A-BC19-3394-32D501EC8976}"/>
              </a:ext>
            </a:extLst>
          </p:cNvPr>
          <p:cNvSpPr/>
          <p:nvPr/>
        </p:nvSpPr>
        <p:spPr>
          <a:xfrm>
            <a:off x="9757939" y="2320910"/>
            <a:ext cx="370471" cy="746356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B9686F0B-641C-2DB7-D444-C06922130AF2}"/>
              </a:ext>
            </a:extLst>
          </p:cNvPr>
          <p:cNvCxnSpPr/>
          <p:nvPr/>
        </p:nvCxnSpPr>
        <p:spPr>
          <a:xfrm flipH="1" flipV="1">
            <a:off x="4417866" y="4444776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40B5DE0-5448-961C-FB26-C39AE327400B}"/>
              </a:ext>
            </a:extLst>
          </p:cNvPr>
          <p:cNvCxnSpPr/>
          <p:nvPr/>
        </p:nvCxnSpPr>
        <p:spPr>
          <a:xfrm flipH="1" flipV="1">
            <a:off x="3095047" y="441013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F4F9456F-7FCE-4978-4CEB-396B90785B0B}"/>
              </a:ext>
            </a:extLst>
          </p:cNvPr>
          <p:cNvCxnSpPr/>
          <p:nvPr/>
        </p:nvCxnSpPr>
        <p:spPr>
          <a:xfrm flipH="1" flipV="1">
            <a:off x="3272849" y="441013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25125E52-5E58-2E75-4E4C-8BCB4F967255}"/>
              </a:ext>
            </a:extLst>
          </p:cNvPr>
          <p:cNvCxnSpPr/>
          <p:nvPr/>
        </p:nvCxnSpPr>
        <p:spPr>
          <a:xfrm flipH="1" flipV="1">
            <a:off x="3444578" y="442270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C4861BC6-8803-30DF-8C28-2A058F230028}"/>
              </a:ext>
            </a:extLst>
          </p:cNvPr>
          <p:cNvCxnSpPr/>
          <p:nvPr/>
        </p:nvCxnSpPr>
        <p:spPr>
          <a:xfrm flipH="1" flipV="1">
            <a:off x="4213098" y="4432415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36186259-3130-2AF7-E8A9-6C18AB413EDE}"/>
              </a:ext>
            </a:extLst>
          </p:cNvPr>
          <p:cNvCxnSpPr/>
          <p:nvPr/>
        </p:nvCxnSpPr>
        <p:spPr>
          <a:xfrm flipH="1" flipV="1">
            <a:off x="4580842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747D494C-9EDB-28BE-BCD0-F2BE07492F54}"/>
              </a:ext>
            </a:extLst>
          </p:cNvPr>
          <p:cNvCxnSpPr/>
          <p:nvPr/>
        </p:nvCxnSpPr>
        <p:spPr>
          <a:xfrm flipH="1" flipV="1">
            <a:off x="4728498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07F0D69C-6CDD-5985-A718-FE4A2293071D}"/>
              </a:ext>
            </a:extLst>
          </p:cNvPr>
          <p:cNvCxnSpPr/>
          <p:nvPr/>
        </p:nvCxnSpPr>
        <p:spPr>
          <a:xfrm flipH="1" flipV="1">
            <a:off x="4890561" y="443842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B3A94DF8-1237-74DE-E755-2DF495C94F8F}"/>
              </a:ext>
            </a:extLst>
          </p:cNvPr>
          <p:cNvCxnSpPr/>
          <p:nvPr/>
        </p:nvCxnSpPr>
        <p:spPr>
          <a:xfrm flipH="1" flipV="1">
            <a:off x="5469803" y="4435665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CD9AB1AD-321D-FF8C-F839-E2655305D55C}"/>
              </a:ext>
            </a:extLst>
          </p:cNvPr>
          <p:cNvCxnSpPr/>
          <p:nvPr/>
        </p:nvCxnSpPr>
        <p:spPr>
          <a:xfrm flipH="1" flipV="1">
            <a:off x="5809779" y="4444776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57B6AAA7-9BDE-2401-1E98-398EFAEE0DA3}"/>
              </a:ext>
            </a:extLst>
          </p:cNvPr>
          <p:cNvCxnSpPr/>
          <p:nvPr/>
        </p:nvCxnSpPr>
        <p:spPr>
          <a:xfrm flipH="1" flipV="1">
            <a:off x="6134379" y="4418735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BEB0A249-0358-E803-0B71-F4372AC16674}"/>
              </a:ext>
            </a:extLst>
          </p:cNvPr>
          <p:cNvCxnSpPr/>
          <p:nvPr/>
        </p:nvCxnSpPr>
        <p:spPr>
          <a:xfrm flipH="1" flipV="1">
            <a:off x="6520782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510BC7B5-19E3-4C80-449F-FE57FCC702D8}"/>
              </a:ext>
            </a:extLst>
          </p:cNvPr>
          <p:cNvCxnSpPr/>
          <p:nvPr/>
        </p:nvCxnSpPr>
        <p:spPr>
          <a:xfrm flipH="1" flipV="1">
            <a:off x="6723978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647B6D8C-E22A-CB59-AAB5-E0AB107B2CAC}"/>
              </a:ext>
            </a:extLst>
          </p:cNvPr>
          <p:cNvCxnSpPr/>
          <p:nvPr/>
        </p:nvCxnSpPr>
        <p:spPr>
          <a:xfrm flipH="1" flipV="1">
            <a:off x="8183354" y="4450484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D61B01F0-496C-245C-0559-772F8468890D}"/>
              </a:ext>
            </a:extLst>
          </p:cNvPr>
          <p:cNvCxnSpPr/>
          <p:nvPr/>
        </p:nvCxnSpPr>
        <p:spPr>
          <a:xfrm flipH="1" flipV="1">
            <a:off x="8538026" y="444172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857725CD-D365-340A-6556-1B24A639F348}"/>
              </a:ext>
            </a:extLst>
          </p:cNvPr>
          <p:cNvCxnSpPr/>
          <p:nvPr/>
        </p:nvCxnSpPr>
        <p:spPr>
          <a:xfrm flipH="1" flipV="1">
            <a:off x="8708121" y="445456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16F54EE6-70D7-6BEA-40CD-DD78AA37E0A3}"/>
              </a:ext>
            </a:extLst>
          </p:cNvPr>
          <p:cNvCxnSpPr/>
          <p:nvPr/>
        </p:nvCxnSpPr>
        <p:spPr>
          <a:xfrm flipH="1" flipV="1">
            <a:off x="8051733" y="4448072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1D18AE9F-59B9-7979-1FC7-C251B2416B4A}"/>
              </a:ext>
            </a:extLst>
          </p:cNvPr>
          <p:cNvCxnSpPr/>
          <p:nvPr/>
        </p:nvCxnSpPr>
        <p:spPr>
          <a:xfrm flipH="1" flipV="1">
            <a:off x="9084205" y="4448072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29F832C9-FE35-D35E-4EBF-4AA504BB0B16}"/>
              </a:ext>
            </a:extLst>
          </p:cNvPr>
          <p:cNvCxnSpPr/>
          <p:nvPr/>
        </p:nvCxnSpPr>
        <p:spPr>
          <a:xfrm flipH="1" flipV="1">
            <a:off x="9757939" y="443259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1C92DFF5-40D6-926E-8FB9-61C993F86B36}"/>
              </a:ext>
            </a:extLst>
          </p:cNvPr>
          <p:cNvCxnSpPr/>
          <p:nvPr/>
        </p:nvCxnSpPr>
        <p:spPr>
          <a:xfrm flipH="1" flipV="1">
            <a:off x="5618903" y="4444776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EB1F8044-4DFC-EA9A-BF9D-B60A614A2333}"/>
              </a:ext>
            </a:extLst>
          </p:cNvPr>
          <p:cNvCxnSpPr/>
          <p:nvPr/>
        </p:nvCxnSpPr>
        <p:spPr>
          <a:xfrm flipV="1">
            <a:off x="8911459" y="4428477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4908BA0-337F-FFC1-7605-88EAB58216D4}"/>
              </a:ext>
            </a:extLst>
          </p:cNvPr>
          <p:cNvCxnSpPr/>
          <p:nvPr/>
        </p:nvCxnSpPr>
        <p:spPr>
          <a:xfrm flipV="1">
            <a:off x="9613523" y="4428477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19DE9095-CA57-E42D-F295-779310991BBD}"/>
              </a:ext>
            </a:extLst>
          </p:cNvPr>
          <p:cNvCxnSpPr/>
          <p:nvPr/>
        </p:nvCxnSpPr>
        <p:spPr>
          <a:xfrm flipV="1">
            <a:off x="6315204" y="4454563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3E22884F-499B-0A3E-CD1D-49ED4AFB9FD2}"/>
              </a:ext>
            </a:extLst>
          </p:cNvPr>
          <p:cNvCxnSpPr/>
          <p:nvPr/>
        </p:nvCxnSpPr>
        <p:spPr>
          <a:xfrm flipV="1">
            <a:off x="5147847" y="4422127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3984AF23-5257-0268-D69C-B7764D1FAF07}"/>
              </a:ext>
            </a:extLst>
          </p:cNvPr>
          <p:cNvSpPr txBox="1"/>
          <p:nvPr/>
        </p:nvSpPr>
        <p:spPr>
          <a:xfrm>
            <a:off x="7476961" y="1257064"/>
            <a:ext cx="5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AI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67A86C4-F82D-DF70-D7E4-806679FFED32}"/>
              </a:ext>
            </a:extLst>
          </p:cNvPr>
          <p:cNvGrpSpPr/>
          <p:nvPr/>
        </p:nvGrpSpPr>
        <p:grpSpPr>
          <a:xfrm>
            <a:off x="9696879" y="1067458"/>
            <a:ext cx="679399" cy="850900"/>
            <a:chOff x="11134948" y="638830"/>
            <a:chExt cx="679398" cy="850900"/>
          </a:xfrm>
        </p:grpSpPr>
        <p:sp>
          <p:nvSpPr>
            <p:cNvPr id="95" name="Organigramme : Document 81">
              <a:extLst>
                <a:ext uri="{FF2B5EF4-FFF2-40B4-BE49-F238E27FC236}">
                  <a16:creationId xmlns:a16="http://schemas.microsoft.com/office/drawing/2014/main" id="{3625916A-09FE-5547-68C3-6337F6403743}"/>
                </a:ext>
              </a:extLst>
            </p:cNvPr>
            <p:cNvSpPr/>
            <p:nvPr/>
          </p:nvSpPr>
          <p:spPr>
            <a:xfrm>
              <a:off x="11172382" y="638830"/>
              <a:ext cx="584200" cy="850900"/>
            </a:xfrm>
            <a:prstGeom prst="flowChartDocumen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EA94DA87-B88F-65AD-1D1C-ED26303E8673}"/>
                </a:ext>
              </a:extLst>
            </p:cNvPr>
            <p:cNvSpPr txBox="1"/>
            <p:nvPr/>
          </p:nvSpPr>
          <p:spPr>
            <a:xfrm>
              <a:off x="11134948" y="802949"/>
              <a:ext cx="6793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BAC</a:t>
              </a:r>
            </a:p>
          </p:txBody>
        </p:sp>
      </p:grp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BFDCCEAF-B493-3795-06F6-07F0AA38590B}"/>
              </a:ext>
            </a:extLst>
          </p:cNvPr>
          <p:cNvCxnSpPr/>
          <p:nvPr/>
        </p:nvCxnSpPr>
        <p:spPr>
          <a:xfrm flipH="1" flipV="1">
            <a:off x="3614870" y="440339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38FC993B-6B4A-A1A9-A20D-3F4D4702E595}"/>
              </a:ext>
            </a:extLst>
          </p:cNvPr>
          <p:cNvCxnSpPr/>
          <p:nvPr/>
        </p:nvCxnSpPr>
        <p:spPr>
          <a:xfrm flipV="1">
            <a:off x="10152525" y="1804352"/>
            <a:ext cx="6600" cy="49164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>
            <a:extLst>
              <a:ext uri="{FF2B5EF4-FFF2-40B4-BE49-F238E27FC236}">
                <a16:creationId xmlns:a16="http://schemas.microsoft.com/office/drawing/2014/main" id="{573FA296-A201-62B4-524F-F1ABD9B0B8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5848">
            <a:off x="10762351" y="3310218"/>
            <a:ext cx="1292639" cy="1623556"/>
          </a:xfrm>
          <a:prstGeom prst="rect">
            <a:avLst/>
          </a:prstGeom>
        </p:spPr>
      </p:pic>
      <p:sp>
        <p:nvSpPr>
          <p:cNvPr id="100" name="Flèche droite 91">
            <a:extLst>
              <a:ext uri="{FF2B5EF4-FFF2-40B4-BE49-F238E27FC236}">
                <a16:creationId xmlns:a16="http://schemas.microsoft.com/office/drawing/2014/main" id="{083C5F67-34D0-C9A4-B326-6CE870F27CF9}"/>
              </a:ext>
            </a:extLst>
          </p:cNvPr>
          <p:cNvSpPr/>
          <p:nvPr/>
        </p:nvSpPr>
        <p:spPr>
          <a:xfrm>
            <a:off x="2858181" y="3670559"/>
            <a:ext cx="7823059" cy="1003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BC24F9B6-C8B6-3573-736F-F6267F683B22}"/>
              </a:ext>
            </a:extLst>
          </p:cNvPr>
          <p:cNvSpPr txBox="1"/>
          <p:nvPr/>
        </p:nvSpPr>
        <p:spPr>
          <a:xfrm>
            <a:off x="10520732" y="4923259"/>
            <a:ext cx="1555392" cy="1200329"/>
          </a:xfrm>
          <a:prstGeom prst="rect">
            <a:avLst/>
          </a:prstGeom>
          <a:solidFill>
            <a:srgbClr val="DCE6F2">
              <a:alpha val="17000"/>
            </a:srgb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fr-FR" b="1" dirty="0"/>
              <a:t>Attestation de compétences</a:t>
            </a:r>
          </a:p>
          <a:p>
            <a:pPr algn="ctr"/>
            <a:r>
              <a:rPr lang="fr-FR" b="1" dirty="0"/>
              <a:t>/</a:t>
            </a:r>
          </a:p>
          <a:p>
            <a:pPr algn="ctr"/>
            <a:r>
              <a:rPr lang="fr-FR" b="1" dirty="0"/>
              <a:t>LSL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340D3DA-49FD-A377-AABF-F62E2F892ECE}"/>
              </a:ext>
            </a:extLst>
          </p:cNvPr>
          <p:cNvSpPr/>
          <p:nvPr/>
        </p:nvSpPr>
        <p:spPr>
          <a:xfrm>
            <a:off x="5231721" y="3156116"/>
            <a:ext cx="889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0EF288E-917E-7938-06D9-3509F79A70B9}"/>
              </a:ext>
            </a:extLst>
          </p:cNvPr>
          <p:cNvSpPr/>
          <p:nvPr/>
        </p:nvSpPr>
        <p:spPr>
          <a:xfrm>
            <a:off x="7832042" y="3149767"/>
            <a:ext cx="88900" cy="177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5252636-01CA-DD7B-93BE-16D8E68BD149}"/>
              </a:ext>
            </a:extLst>
          </p:cNvPr>
          <p:cNvSpPr txBox="1"/>
          <p:nvPr/>
        </p:nvSpPr>
        <p:spPr>
          <a:xfrm>
            <a:off x="3401421" y="3939577"/>
            <a:ext cx="12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année 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8A17DD1-B7C3-5580-4B53-1824BB6E2C04}"/>
              </a:ext>
            </a:extLst>
          </p:cNvPr>
          <p:cNvSpPr/>
          <p:nvPr/>
        </p:nvSpPr>
        <p:spPr>
          <a:xfrm>
            <a:off x="5970250" y="3957596"/>
            <a:ext cx="1202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année 2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6C0784-C6F5-E484-6583-33C0DF4FB76C}"/>
              </a:ext>
            </a:extLst>
          </p:cNvPr>
          <p:cNvSpPr/>
          <p:nvPr/>
        </p:nvSpPr>
        <p:spPr>
          <a:xfrm>
            <a:off x="8580163" y="3939577"/>
            <a:ext cx="1202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année 3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420E445A-DAC9-9070-C37C-0C75A7DAD0A3}"/>
              </a:ext>
            </a:extLst>
          </p:cNvPr>
          <p:cNvCxnSpPr/>
          <p:nvPr/>
        </p:nvCxnSpPr>
        <p:spPr>
          <a:xfrm flipV="1">
            <a:off x="4008288" y="4403393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D7DB2C70-D830-64EB-6BA7-EF405C94E882}"/>
              </a:ext>
            </a:extLst>
          </p:cNvPr>
          <p:cNvCxnSpPr/>
          <p:nvPr/>
        </p:nvCxnSpPr>
        <p:spPr>
          <a:xfrm flipH="1" flipV="1">
            <a:off x="5006159" y="4444776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2AFEF48F-CFC8-FF7A-1610-B3489A593043}"/>
              </a:ext>
            </a:extLst>
          </p:cNvPr>
          <p:cNvCxnSpPr/>
          <p:nvPr/>
        </p:nvCxnSpPr>
        <p:spPr>
          <a:xfrm flipH="1" flipV="1">
            <a:off x="5960609" y="4431840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BDEB16E9-3B61-162F-DDD6-1AEFC4833761}"/>
              </a:ext>
            </a:extLst>
          </p:cNvPr>
          <p:cNvCxnSpPr/>
          <p:nvPr/>
        </p:nvCxnSpPr>
        <p:spPr>
          <a:xfrm flipH="1" flipV="1">
            <a:off x="6865513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4D242B01-528A-C050-09D5-810189C39EEC}"/>
              </a:ext>
            </a:extLst>
          </p:cNvPr>
          <p:cNvCxnSpPr/>
          <p:nvPr/>
        </p:nvCxnSpPr>
        <p:spPr>
          <a:xfrm flipH="1" flipV="1">
            <a:off x="7210055" y="444516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DACAD679-2C87-97F8-9C9B-BBF232CA2B9A}"/>
              </a:ext>
            </a:extLst>
          </p:cNvPr>
          <p:cNvCxnSpPr/>
          <p:nvPr/>
        </p:nvCxnSpPr>
        <p:spPr>
          <a:xfrm flipH="1" flipV="1">
            <a:off x="7409310" y="442270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3DF4A723-4C4A-E3E5-C4B5-AC42808AEA03}"/>
              </a:ext>
            </a:extLst>
          </p:cNvPr>
          <p:cNvCxnSpPr/>
          <p:nvPr/>
        </p:nvCxnSpPr>
        <p:spPr>
          <a:xfrm flipH="1" flipV="1">
            <a:off x="9251257" y="443842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678FA8D7-BA80-9142-B36B-66EB198317AE}"/>
              </a:ext>
            </a:extLst>
          </p:cNvPr>
          <p:cNvCxnSpPr/>
          <p:nvPr/>
        </p:nvCxnSpPr>
        <p:spPr>
          <a:xfrm flipH="1" flipV="1">
            <a:off x="8353449" y="4444776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rganigramme : Document 111">
            <a:extLst>
              <a:ext uri="{FF2B5EF4-FFF2-40B4-BE49-F238E27FC236}">
                <a16:creationId xmlns:a16="http://schemas.microsoft.com/office/drawing/2014/main" id="{3F6B1311-055C-6E6F-84F0-25941D419418}"/>
              </a:ext>
            </a:extLst>
          </p:cNvPr>
          <p:cNvSpPr/>
          <p:nvPr/>
        </p:nvSpPr>
        <p:spPr>
          <a:xfrm>
            <a:off x="4191015" y="2497564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0B167AA8-E855-1F1E-8F57-CC4C08059E82}"/>
              </a:ext>
            </a:extLst>
          </p:cNvPr>
          <p:cNvCxnSpPr/>
          <p:nvPr/>
        </p:nvCxnSpPr>
        <p:spPr>
          <a:xfrm>
            <a:off x="3627564" y="3195126"/>
            <a:ext cx="0" cy="5969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425E6ECE-8CD0-326D-92C8-03B36C746376}"/>
              </a:ext>
            </a:extLst>
          </p:cNvPr>
          <p:cNvCxnSpPr/>
          <p:nvPr/>
        </p:nvCxnSpPr>
        <p:spPr>
          <a:xfrm flipH="1" flipV="1">
            <a:off x="3818070" y="442847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3299CB3A-DFE1-D5DE-ED49-2663C170662E}"/>
              </a:ext>
            </a:extLst>
          </p:cNvPr>
          <p:cNvCxnSpPr/>
          <p:nvPr/>
        </p:nvCxnSpPr>
        <p:spPr>
          <a:xfrm flipH="1" flipV="1">
            <a:off x="7018301" y="4432415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7FD4033A-DB5E-337F-DD78-A95A91340514}"/>
              </a:ext>
            </a:extLst>
          </p:cNvPr>
          <p:cNvCxnSpPr/>
          <p:nvPr/>
        </p:nvCxnSpPr>
        <p:spPr>
          <a:xfrm flipH="1" flipV="1">
            <a:off x="7588895" y="4448245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C6A88F20-1911-BE49-7400-EEC71A0A0E10}"/>
              </a:ext>
            </a:extLst>
          </p:cNvPr>
          <p:cNvCxnSpPr/>
          <p:nvPr/>
        </p:nvCxnSpPr>
        <p:spPr>
          <a:xfrm flipH="1" flipV="1">
            <a:off x="9427314" y="4451093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B2B81DA0-E993-777B-C73E-97E61A129C28}"/>
              </a:ext>
            </a:extLst>
          </p:cNvPr>
          <p:cNvCxnSpPr/>
          <p:nvPr/>
        </p:nvCxnSpPr>
        <p:spPr>
          <a:xfrm flipH="1" flipV="1">
            <a:off x="9937294" y="4428477"/>
            <a:ext cx="12695" cy="711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C712C53-C8D5-A62B-4E45-DB444A28CD89}"/>
              </a:ext>
            </a:extLst>
          </p:cNvPr>
          <p:cNvSpPr txBox="1"/>
          <p:nvPr/>
        </p:nvSpPr>
        <p:spPr>
          <a:xfrm>
            <a:off x="2981932" y="6155999"/>
            <a:ext cx="687780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>
                <a:solidFill>
                  <a:srgbClr val="C0504D"/>
                </a:solidFill>
              </a:rPr>
              <a:t>Le nombre de bilan intermédiaire est à adapter par les équipes pour un suivi personnalisé de l’apprenant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08F42F9-CDD5-00E8-DDCB-97178F8CE1A6}"/>
              </a:ext>
            </a:extLst>
          </p:cNvPr>
          <p:cNvSpPr/>
          <p:nvPr/>
        </p:nvSpPr>
        <p:spPr>
          <a:xfrm>
            <a:off x="136474" y="2147584"/>
            <a:ext cx="2341935" cy="4056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Organigramme : Document 123">
            <a:extLst>
              <a:ext uri="{FF2B5EF4-FFF2-40B4-BE49-F238E27FC236}">
                <a16:creationId xmlns:a16="http://schemas.microsoft.com/office/drawing/2014/main" id="{441245A7-74DC-A3AF-1500-72A0E038E754}"/>
              </a:ext>
            </a:extLst>
          </p:cNvPr>
          <p:cNvSpPr/>
          <p:nvPr/>
        </p:nvSpPr>
        <p:spPr>
          <a:xfrm>
            <a:off x="1053344" y="3015767"/>
            <a:ext cx="422525" cy="481556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185993E9-81EE-136F-DB49-2017B3325367}"/>
              </a:ext>
            </a:extLst>
          </p:cNvPr>
          <p:cNvSpPr txBox="1"/>
          <p:nvPr/>
        </p:nvSpPr>
        <p:spPr>
          <a:xfrm>
            <a:off x="304165" y="2335903"/>
            <a:ext cx="205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bilan intermédiaire formalisé</a:t>
            </a:r>
          </a:p>
        </p:txBody>
      </p:sp>
      <p:sp>
        <p:nvSpPr>
          <p:cNvPr id="126" name="Organigramme : Document 125">
            <a:extLst>
              <a:ext uri="{FF2B5EF4-FFF2-40B4-BE49-F238E27FC236}">
                <a16:creationId xmlns:a16="http://schemas.microsoft.com/office/drawing/2014/main" id="{441FD6D0-CC7C-6369-801E-1A8DE1B84671}"/>
              </a:ext>
            </a:extLst>
          </p:cNvPr>
          <p:cNvSpPr/>
          <p:nvPr/>
        </p:nvSpPr>
        <p:spPr>
          <a:xfrm>
            <a:off x="1013779" y="4229430"/>
            <a:ext cx="422525" cy="481556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35E1E24-E619-D82A-1DF1-51F55B82027A}"/>
              </a:ext>
            </a:extLst>
          </p:cNvPr>
          <p:cNvSpPr txBox="1"/>
          <p:nvPr/>
        </p:nvSpPr>
        <p:spPr>
          <a:xfrm>
            <a:off x="269505" y="3840166"/>
            <a:ext cx="20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bilan terminal</a:t>
            </a:r>
          </a:p>
        </p:txBody>
      </p:sp>
      <p:sp>
        <p:nvSpPr>
          <p:cNvPr id="128" name="Organigramme : Document 127">
            <a:extLst>
              <a:ext uri="{FF2B5EF4-FFF2-40B4-BE49-F238E27FC236}">
                <a16:creationId xmlns:a16="http://schemas.microsoft.com/office/drawing/2014/main" id="{04BBD992-7B7D-CA94-1885-DC8893204ADC}"/>
              </a:ext>
            </a:extLst>
          </p:cNvPr>
          <p:cNvSpPr/>
          <p:nvPr/>
        </p:nvSpPr>
        <p:spPr>
          <a:xfrm>
            <a:off x="974000" y="5251145"/>
            <a:ext cx="422525" cy="481556"/>
          </a:xfrm>
          <a:prstGeom prst="flowChartDocumen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82AF720-2270-23AA-84E9-E0AF0AC5095C}"/>
              </a:ext>
            </a:extLst>
          </p:cNvPr>
          <p:cNvSpPr txBox="1"/>
          <p:nvPr/>
        </p:nvSpPr>
        <p:spPr>
          <a:xfrm>
            <a:off x="10179561" y="2323207"/>
            <a:ext cx="200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Positionnement définitif par l’équipe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FFF90691-BB97-88AF-ED5E-8EEA4F77B523}"/>
              </a:ext>
            </a:extLst>
          </p:cNvPr>
          <p:cNvSpPr txBox="1"/>
          <p:nvPr/>
        </p:nvSpPr>
        <p:spPr>
          <a:xfrm>
            <a:off x="192417" y="4820159"/>
            <a:ext cx="200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notation Ux</a:t>
            </a:r>
          </a:p>
        </p:txBody>
      </p:sp>
      <p:pic>
        <p:nvPicPr>
          <p:cNvPr id="131" name="Image 13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C719D98-85CF-2ADC-62A6-BC3E203F7F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725" y="1377940"/>
            <a:ext cx="717400" cy="633296"/>
          </a:xfrm>
          <a:prstGeom prst="rect">
            <a:avLst/>
          </a:prstGeom>
          <a:ln>
            <a:solidFill>
              <a:srgbClr val="DCE6F2"/>
            </a:solidFill>
          </a:ln>
        </p:spPr>
      </p:pic>
      <p:sp>
        <p:nvSpPr>
          <p:cNvPr id="132" name="Organigramme : Document 137">
            <a:extLst>
              <a:ext uri="{FF2B5EF4-FFF2-40B4-BE49-F238E27FC236}">
                <a16:creationId xmlns:a16="http://schemas.microsoft.com/office/drawing/2014/main" id="{621C97B4-722A-7312-CE3D-2494B25AA5DB}"/>
              </a:ext>
            </a:extLst>
          </p:cNvPr>
          <p:cNvSpPr/>
          <p:nvPr/>
        </p:nvSpPr>
        <p:spPr>
          <a:xfrm>
            <a:off x="3516285" y="2497564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3" name="Organigramme : Document 138">
            <a:extLst>
              <a:ext uri="{FF2B5EF4-FFF2-40B4-BE49-F238E27FC236}">
                <a16:creationId xmlns:a16="http://schemas.microsoft.com/office/drawing/2014/main" id="{D47D06AF-50D0-3477-4E57-B457EB6927B7}"/>
              </a:ext>
            </a:extLst>
          </p:cNvPr>
          <p:cNvSpPr/>
          <p:nvPr/>
        </p:nvSpPr>
        <p:spPr>
          <a:xfrm>
            <a:off x="4839235" y="2509458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4" name="Organigramme : Document 139">
            <a:extLst>
              <a:ext uri="{FF2B5EF4-FFF2-40B4-BE49-F238E27FC236}">
                <a16:creationId xmlns:a16="http://schemas.microsoft.com/office/drawing/2014/main" id="{D6CBFA40-ED32-1756-EF6F-0736EBAB8D3D}"/>
              </a:ext>
            </a:extLst>
          </p:cNvPr>
          <p:cNvSpPr/>
          <p:nvPr/>
        </p:nvSpPr>
        <p:spPr>
          <a:xfrm>
            <a:off x="6119052" y="2534754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5" name="Organigramme : Document 140">
            <a:extLst>
              <a:ext uri="{FF2B5EF4-FFF2-40B4-BE49-F238E27FC236}">
                <a16:creationId xmlns:a16="http://schemas.microsoft.com/office/drawing/2014/main" id="{4070B14C-DB0D-5FF0-4971-0E4F7F0A5FA0}"/>
              </a:ext>
            </a:extLst>
          </p:cNvPr>
          <p:cNvSpPr/>
          <p:nvPr/>
        </p:nvSpPr>
        <p:spPr>
          <a:xfrm>
            <a:off x="8763489" y="2558465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6" name="Organigramme : Document 141">
            <a:extLst>
              <a:ext uri="{FF2B5EF4-FFF2-40B4-BE49-F238E27FC236}">
                <a16:creationId xmlns:a16="http://schemas.microsoft.com/office/drawing/2014/main" id="{B509A7D7-E1BA-B137-7AD2-7D536AC118A5}"/>
              </a:ext>
            </a:extLst>
          </p:cNvPr>
          <p:cNvSpPr/>
          <p:nvPr/>
        </p:nvSpPr>
        <p:spPr>
          <a:xfrm>
            <a:off x="7402397" y="2534754"/>
            <a:ext cx="301784" cy="503553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9A628E0-498D-401A-0BF7-AE8CDD65B19F}"/>
              </a:ext>
            </a:extLst>
          </p:cNvPr>
          <p:cNvCxnSpPr/>
          <p:nvPr/>
        </p:nvCxnSpPr>
        <p:spPr>
          <a:xfrm flipV="1">
            <a:off x="7721069" y="4421608"/>
            <a:ext cx="2923" cy="1002264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ZoneTexte 219">
            <a:extLst>
              <a:ext uri="{FF2B5EF4-FFF2-40B4-BE49-F238E27FC236}">
                <a16:creationId xmlns:a16="http://schemas.microsoft.com/office/drawing/2014/main" id="{D07C2428-5987-C06C-466B-233C393039FA}"/>
              </a:ext>
            </a:extLst>
          </p:cNvPr>
          <p:cNvSpPr txBox="1"/>
          <p:nvPr/>
        </p:nvSpPr>
        <p:spPr>
          <a:xfrm>
            <a:off x="233787" y="863304"/>
            <a:ext cx="5054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Exemple en baccalauréat professionnel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13E79BAD-FD22-CB47-374D-C789F4179531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40006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01" grpId="0" animBg="1"/>
      <p:bldP spid="115" grpId="0" animBg="1"/>
      <p:bldP spid="122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435592" y="136303"/>
            <a:ext cx="415370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>
              <a:buClr>
                <a:srgbClr val="000000"/>
              </a:buClr>
            </a:pPr>
            <a:r>
              <a:rPr lang="fr-FR" sz="2133" b="1" kern="0" dirty="0">
                <a:solidFill>
                  <a:schemeClr val="tx2"/>
                </a:solidFill>
                <a:latin typeface="Calibri"/>
                <a:cs typeface="Arial"/>
                <a:sym typeface="Arial"/>
              </a:rPr>
              <a:t>MODALITÉS DE CERTIFICATION CCF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48980" y="1353506"/>
            <a:ext cx="3679221" cy="1080103"/>
            <a:chOff x="1216911" y="800455"/>
            <a:chExt cx="4514874" cy="1393385"/>
          </a:xfrm>
        </p:grpSpPr>
        <p:grpSp>
          <p:nvGrpSpPr>
            <p:cNvPr id="12" name="Groupe 11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Seconde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928200" y="1357843"/>
            <a:ext cx="3679221" cy="1080103"/>
            <a:chOff x="1216911" y="800455"/>
            <a:chExt cx="4514874" cy="1393385"/>
          </a:xfrm>
        </p:grpSpPr>
        <p:grpSp>
          <p:nvGrpSpPr>
            <p:cNvPr id="61" name="Groupe 60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Première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581796" y="1358623"/>
            <a:ext cx="3679221" cy="1080103"/>
            <a:chOff x="1216911" y="800455"/>
            <a:chExt cx="4514874" cy="1393385"/>
          </a:xfrm>
        </p:grpSpPr>
        <p:grpSp>
          <p:nvGrpSpPr>
            <p:cNvPr id="66" name="Groupe 65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Terminale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9" name="Flèche droite à entaille 8"/>
          <p:cNvSpPr/>
          <p:nvPr/>
        </p:nvSpPr>
        <p:spPr>
          <a:xfrm>
            <a:off x="212955" y="2283360"/>
            <a:ext cx="11423964" cy="70376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>
              <a:buClr>
                <a:srgbClr val="000000"/>
              </a:buClr>
            </a:pPr>
            <a:r>
              <a:rPr lang="fr-FR" sz="2400" kern="0" dirty="0">
                <a:solidFill>
                  <a:prstClr val="white"/>
                </a:solidFill>
                <a:latin typeface="Calibri"/>
                <a:sym typeface="Arial"/>
              </a:rPr>
              <a:t>Parcours de formation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75" y="2928393"/>
            <a:ext cx="615259" cy="7980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067191" y="3189321"/>
            <a:ext cx="357663" cy="4795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031327" y="3249722"/>
            <a:ext cx="357663" cy="4795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922362" y="3227465"/>
            <a:ext cx="357663" cy="47959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742107" y="3228470"/>
            <a:ext cx="357663" cy="4795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637117" y="3227465"/>
            <a:ext cx="357663" cy="47959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614111" y="3227465"/>
            <a:ext cx="357663" cy="479593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2639011" y="1729721"/>
            <a:ext cx="641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>
              <a:buClr>
                <a:srgbClr val="000000"/>
              </a:buClr>
            </a:pPr>
            <a:r>
              <a:rPr lang="fr-FR" sz="14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Situation entreprise ou situation du plateau de formation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66636" y="6469163"/>
            <a:ext cx="7529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fr-F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 fréquence des bilans intermédiaires est à l'initiative de l'équipe pédagogique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01" y="4023424"/>
            <a:ext cx="2771007" cy="9652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600" y="5264296"/>
            <a:ext cx="2379643" cy="10741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779" y="5264295"/>
            <a:ext cx="1768207" cy="9033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317" y="4124017"/>
            <a:ext cx="1762699" cy="9364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74304" y="4099119"/>
            <a:ext cx="1161497" cy="88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8703239" y="5616207"/>
            <a:ext cx="1017912" cy="139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ccolade fermante 44"/>
          <p:cNvSpPr/>
          <p:nvPr/>
        </p:nvSpPr>
        <p:spPr>
          <a:xfrm rot="5400000" flipH="1">
            <a:off x="6083665" y="1297629"/>
            <a:ext cx="624107" cy="5171439"/>
          </a:xfrm>
          <a:prstGeom prst="rightBrace">
            <a:avLst>
              <a:gd name="adj1" fmla="val 42519"/>
              <a:gd name="adj2" fmla="val 4758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>
              <a:buClr>
                <a:srgbClr val="000000"/>
              </a:buClr>
            </a:pPr>
            <a:endParaRPr lang="fr-FR" sz="2400" kern="0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658" y="5129552"/>
            <a:ext cx="1949175" cy="12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3FE7EAE-C43D-0949-8FAC-186D8B7B8A80}"/>
              </a:ext>
            </a:extLst>
          </p:cNvPr>
          <p:cNvSpPr txBox="1"/>
          <p:nvPr/>
        </p:nvSpPr>
        <p:spPr>
          <a:xfrm>
            <a:off x="435592" y="136303"/>
            <a:ext cx="415370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55">
              <a:buClr>
                <a:srgbClr val="000000"/>
              </a:buClr>
            </a:pPr>
            <a:r>
              <a:rPr lang="fr-FR" sz="2133" b="1" kern="0" dirty="0">
                <a:solidFill>
                  <a:schemeClr val="tx2"/>
                </a:solidFill>
                <a:latin typeface="Calibri"/>
                <a:cs typeface="Arial"/>
                <a:sym typeface="Arial"/>
              </a:rPr>
              <a:t>MODALITÉS DE CERTIFICATION CCF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48980" y="1353506"/>
            <a:ext cx="3679221" cy="1080103"/>
            <a:chOff x="1216911" y="800455"/>
            <a:chExt cx="4514874" cy="1393385"/>
          </a:xfrm>
        </p:grpSpPr>
        <p:grpSp>
          <p:nvGrpSpPr>
            <p:cNvPr id="12" name="Groupe 11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Seconde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928200" y="1357843"/>
            <a:ext cx="3679221" cy="1080103"/>
            <a:chOff x="1216911" y="800455"/>
            <a:chExt cx="4514874" cy="1393385"/>
          </a:xfrm>
        </p:grpSpPr>
        <p:grpSp>
          <p:nvGrpSpPr>
            <p:cNvPr id="61" name="Groupe 60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Première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581796" y="1358623"/>
            <a:ext cx="3679221" cy="1080103"/>
            <a:chOff x="1216911" y="800455"/>
            <a:chExt cx="4514874" cy="1393385"/>
          </a:xfrm>
        </p:grpSpPr>
        <p:grpSp>
          <p:nvGrpSpPr>
            <p:cNvPr id="66" name="Groupe 65"/>
            <p:cNvGrpSpPr/>
            <p:nvPr/>
          </p:nvGrpSpPr>
          <p:grpSpPr>
            <a:xfrm>
              <a:off x="1216911" y="1825352"/>
              <a:ext cx="4514874" cy="368488"/>
              <a:chOff x="1216912" y="2091628"/>
              <a:chExt cx="4514874" cy="368488"/>
            </a:xfrm>
            <a:solidFill>
              <a:schemeClr val="bg1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1216912" y="2091628"/>
                <a:ext cx="2249618" cy="3684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453740" y="2112507"/>
                <a:ext cx="2278046" cy="34201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>
                  <a:buClr>
                    <a:srgbClr val="000000"/>
                  </a:buClr>
                </a:pPr>
                <a:endParaRPr lang="fr-FR" sz="1400" kern="0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2168126" y="800455"/>
              <a:ext cx="2098984" cy="39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55">
                <a:buClr>
                  <a:srgbClr val="000000"/>
                </a:buClr>
              </a:pPr>
              <a:r>
                <a:rPr lang="fr-FR" sz="1400" kern="0" dirty="0">
                  <a:solidFill>
                    <a:srgbClr val="455F51"/>
                  </a:solidFill>
                  <a:latin typeface="Calibri"/>
                  <a:cs typeface="Arial"/>
                  <a:sym typeface="Arial"/>
                </a:rPr>
                <a:t>Terminale</a:t>
              </a:r>
              <a:endParaRPr lang="fr-FR" sz="2800" kern="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9" name="Flèche droite à entaille 8"/>
          <p:cNvSpPr/>
          <p:nvPr/>
        </p:nvSpPr>
        <p:spPr>
          <a:xfrm>
            <a:off x="212955" y="2283360"/>
            <a:ext cx="11423964" cy="70376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>
              <a:buClr>
                <a:srgbClr val="000000"/>
              </a:buClr>
            </a:pPr>
            <a:r>
              <a:rPr lang="fr-FR" sz="2400" kern="0" dirty="0">
                <a:solidFill>
                  <a:prstClr val="white"/>
                </a:solidFill>
                <a:latin typeface="Calibri"/>
                <a:sym typeface="Arial"/>
              </a:rPr>
              <a:t>Parcours de formation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375" y="2928393"/>
            <a:ext cx="615259" cy="7980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067191" y="3189321"/>
            <a:ext cx="357663" cy="47959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031327" y="3249722"/>
            <a:ext cx="357663" cy="47959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922362" y="3227465"/>
            <a:ext cx="357663" cy="47959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742107" y="3228470"/>
            <a:ext cx="357663" cy="47959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9637117" y="3227465"/>
            <a:ext cx="357663" cy="47959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614111" y="3227465"/>
            <a:ext cx="357663" cy="479593"/>
          </a:xfrm>
          <a:prstGeom prst="rect">
            <a:avLst/>
          </a:prstGeom>
        </p:spPr>
      </p:pic>
      <p:sp>
        <p:nvSpPr>
          <p:cNvPr id="76" name="ZoneTexte 75"/>
          <p:cNvSpPr txBox="1"/>
          <p:nvPr/>
        </p:nvSpPr>
        <p:spPr>
          <a:xfrm>
            <a:off x="2639011" y="1729721"/>
            <a:ext cx="641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55">
              <a:buClr>
                <a:srgbClr val="000000"/>
              </a:buClr>
            </a:pPr>
            <a:r>
              <a:rPr lang="fr-FR" sz="1400" b="1" kern="0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Situation entreprise ou situation du plateau de formation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66636" y="6469163"/>
            <a:ext cx="7529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fr-FR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 fréquence des bilans intermédiaires est à l'initiative de l'équipe pédagogique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01" y="4023424"/>
            <a:ext cx="2771007" cy="9652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600" y="5264296"/>
            <a:ext cx="2379643" cy="10741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779" y="5264295"/>
            <a:ext cx="1768207" cy="9033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317" y="4124017"/>
            <a:ext cx="1762699" cy="93643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74304" y="4099119"/>
            <a:ext cx="1161497" cy="889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8703239" y="5616207"/>
            <a:ext cx="1017912" cy="139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ccolade fermante 44"/>
          <p:cNvSpPr/>
          <p:nvPr/>
        </p:nvSpPr>
        <p:spPr>
          <a:xfrm rot="5400000" flipH="1">
            <a:off x="6083665" y="1297629"/>
            <a:ext cx="624107" cy="5171439"/>
          </a:xfrm>
          <a:prstGeom prst="rightBrace">
            <a:avLst>
              <a:gd name="adj1" fmla="val 42519"/>
              <a:gd name="adj2" fmla="val 4758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55">
              <a:buClr>
                <a:srgbClr val="000000"/>
              </a:buClr>
            </a:pPr>
            <a:endParaRPr lang="fr-FR" sz="2400" kern="0">
              <a:solidFill>
                <a:prstClr val="black"/>
              </a:solidFill>
              <a:latin typeface="Calibri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658" y="5129552"/>
            <a:ext cx="1949175" cy="125256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3723440" y="2952938"/>
            <a:ext cx="5672571" cy="35162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Cela nécessite un plan de formation fait par l’ensemble de l’équipe d’enseignants professionnels couvrant la totalité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37474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522CD7A-88A4-4D36-A027-AC35D281B2AC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DBC45-3DB4-428F-8041-A23CC7BC9B1D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Exemples d’outil de suivi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36ABBD-3748-4F56-A4B5-917B6007BBB9}"/>
              </a:ext>
            </a:extLst>
          </p:cNvPr>
          <p:cNvSpPr txBox="1"/>
          <p:nvPr/>
        </p:nvSpPr>
        <p:spPr>
          <a:xfrm>
            <a:off x="3591699" y="1973671"/>
            <a:ext cx="8257608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Tableur « Feuille de calcul »</a:t>
            </a:r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Outil « libre » à adapter :  Sacoche</a:t>
            </a:r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Outil associé au logiciel d’emploi du temps : </a:t>
            </a:r>
            <a:r>
              <a:rPr lang="fr-FR" sz="2400" dirty="0" err="1"/>
              <a:t>Pronote</a:t>
            </a:r>
            <a:endParaRPr lang="fr-FR" sz="2400" dirty="0"/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Outil « </a:t>
            </a:r>
            <a:r>
              <a:rPr lang="fr-FR" sz="2400" dirty="0" err="1"/>
              <a:t>pré-programmé</a:t>
            </a:r>
            <a:r>
              <a:rPr lang="fr-FR" sz="2400" dirty="0"/>
              <a:t> » : CPRO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CB15E0-378E-0422-6330-AFEFA53F8638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62369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F9A0C15-47ED-40DD-AFF6-1700FCE31DBC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86C6365-C5C8-4C9E-916C-DB0C4168D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305" y="2343333"/>
            <a:ext cx="5680545" cy="355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ACBDDA-1CC0-4A74-BF8B-5E0B90BF46C9}"/>
              </a:ext>
            </a:extLst>
          </p:cNvPr>
          <p:cNvSpPr txBox="1"/>
          <p:nvPr/>
        </p:nvSpPr>
        <p:spPr>
          <a:xfrm>
            <a:off x="6183871" y="1873916"/>
            <a:ext cx="6008131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Limité en partage entres enseignants</a:t>
            </a:r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Peu ou pas de visibilité pour l’apprenant</a:t>
            </a:r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Pas de connexion avec le LSL Pro</a:t>
            </a:r>
          </a:p>
          <a:p>
            <a:pPr marL="380990" indent="-38099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Standardisation au sein d’un établissement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0B7054-9217-48ED-9DC8-C0B32203E85B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Exemples d’outil de suivi : </a:t>
            </a:r>
            <a:r>
              <a:rPr lang="fr-FR" sz="2400" b="1" dirty="0">
                <a:solidFill>
                  <a:schemeClr val="bg1"/>
                </a:solidFill>
              </a:rPr>
              <a:t>Tableur « Feuille de calcul 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6E70D9-4557-E01D-69FA-5DC94F5AA2BA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807694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316C7E-9BB5-401E-A293-6D0E85E5F4D5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F00E52E-1C05-4616-A1DE-55E61349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762" y="5361129"/>
            <a:ext cx="2811849" cy="93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01FB565-3C22-46E2-887D-29ACE326AF67}"/>
              </a:ext>
            </a:extLst>
          </p:cNvPr>
          <p:cNvGrpSpPr/>
          <p:nvPr/>
        </p:nvGrpSpPr>
        <p:grpSpPr>
          <a:xfrm>
            <a:off x="400710" y="1773979"/>
            <a:ext cx="5561177" cy="3419813"/>
            <a:chOff x="1210012" y="1249476"/>
            <a:chExt cx="2960280" cy="1665157"/>
          </a:xfrm>
        </p:grpSpPr>
        <p:pic>
          <p:nvPicPr>
            <p:cNvPr id="10" name="Picture 2" descr="https://sacoche.sesamath.net/_img/copie-ecran/interface_evaluation_saisie.png">
              <a:extLst>
                <a:ext uri="{FF2B5EF4-FFF2-40B4-BE49-F238E27FC236}">
                  <a16:creationId xmlns:a16="http://schemas.microsoft.com/office/drawing/2014/main" id="{FC18CE8D-3F38-4518-8097-6D33295F6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12" y="1249476"/>
              <a:ext cx="2960280" cy="1665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EA3456-C51F-4B68-8559-3F8A08116ED4}"/>
                </a:ext>
              </a:extLst>
            </p:cNvPr>
            <p:cNvSpPr/>
            <p:nvPr/>
          </p:nvSpPr>
          <p:spPr>
            <a:xfrm>
              <a:off x="1952625" y="1938338"/>
              <a:ext cx="2178844" cy="10953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F17D1608-6827-463C-A068-91BAECE2A9D6}"/>
              </a:ext>
            </a:extLst>
          </p:cNvPr>
          <p:cNvSpPr txBox="1"/>
          <p:nvPr/>
        </p:nvSpPr>
        <p:spPr>
          <a:xfrm>
            <a:off x="6034765" y="1856906"/>
            <a:ext cx="652385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Conçu par un professeur de mathématiques dans un collège en Gironde en 2009</a:t>
            </a:r>
          </a:p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Diffusé gratuitement</a:t>
            </a:r>
          </a:p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Utilisable en ligne, ou téléchargeable et installable sur réseau</a:t>
            </a:r>
          </a:p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Suivi individuel ou en groupe</a:t>
            </a:r>
          </a:p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Possibilité de définir des indicateurs de performance</a:t>
            </a:r>
          </a:p>
          <a:p>
            <a:pPr marL="380990" indent="-380990"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Connectivité limitée avec les autres outils de l’établissement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E58F5B-D254-4DC5-9D33-568926660F1C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Exemples d’outil de suivi : Outil libre </a:t>
            </a:r>
            <a:r>
              <a:rPr lang="fr-FR" sz="2400" b="1" dirty="0">
                <a:solidFill>
                  <a:schemeClr val="bg1"/>
                </a:solidFill>
              </a:rPr>
              <a:t>« Sacoche 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4BE787-3D87-4566-FDE3-05555B05F598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802258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98085E-5C7D-4231-8845-265811C1B42B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3ACC6A-0272-44B4-80B8-D2541183693E}"/>
              </a:ext>
            </a:extLst>
          </p:cNvPr>
          <p:cNvSpPr txBox="1"/>
          <p:nvPr/>
        </p:nvSpPr>
        <p:spPr>
          <a:xfrm>
            <a:off x="5079173" y="1450591"/>
            <a:ext cx="7112827" cy="438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Multi-interface: vie scolaire, emploi du temps, stage</a:t>
            </a:r>
            <a:endParaRPr lang="fr-FR" sz="1867" i="1" dirty="0"/>
          </a:p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Accès Enseignants, Élèves, Familles</a:t>
            </a:r>
          </a:p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Compatible LSL Pro </a:t>
            </a:r>
            <a:r>
              <a:rPr lang="fr-FR" sz="1867" dirty="0"/>
              <a:t>(mis à jour novembre 2022)</a:t>
            </a:r>
          </a:p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Ajout des nouveaux référentiels mutualisés</a:t>
            </a:r>
          </a:p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Possibilités de créer des paliers de compétences</a:t>
            </a:r>
          </a:p>
          <a:p>
            <a:pPr marL="380990" indent="-380990">
              <a:lnSpc>
                <a:spcPct val="150000"/>
              </a:lnSpc>
              <a:spcBef>
                <a:spcPts val="16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Payant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779A05A-427B-4DD3-8F92-2B6FEB49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86" y="5783159"/>
            <a:ext cx="2783988" cy="91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7D3EB0-157F-4E4A-81EB-AED3A7A5A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22" y="1979163"/>
            <a:ext cx="4825852" cy="317279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D22FF3E-0434-49C4-BB34-BA20504256C2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Exemples d’outil de suivi : </a:t>
            </a:r>
            <a:r>
              <a:rPr lang="fr-FR" sz="2400" b="1" dirty="0">
                <a:solidFill>
                  <a:schemeClr val="bg1"/>
                </a:solidFill>
              </a:rPr>
              <a:t>« Pronote 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91610E-493C-A9C3-BF46-A69F45C7C196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2701952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21F0D31-398B-4112-ADD3-61980AF42C81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B6DE00-DFA3-4765-BF75-354EB8FD9F62}"/>
              </a:ext>
            </a:extLst>
          </p:cNvPr>
          <p:cNvSpPr txBox="1"/>
          <p:nvPr/>
        </p:nvSpPr>
        <p:spPr>
          <a:xfrm>
            <a:off x="5079173" y="1584602"/>
            <a:ext cx="7112827" cy="498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Faciliter la démarche d’évaluation par compétences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Concevoir en équipe les activités de formation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Suivre les apprentissages et rendre visible les évolutions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Exploiter collectivement les résultats pour préparer les bilans périodiques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Assurer le pilotage partagé des parcours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Payant</a:t>
            </a:r>
          </a:p>
        </p:txBody>
      </p:sp>
      <p:pic>
        <p:nvPicPr>
          <p:cNvPr id="9" name="Image 8" descr="CANOPE_NOIR_RVB.png">
            <a:extLst>
              <a:ext uri="{FF2B5EF4-FFF2-40B4-BE49-F238E27FC236}">
                <a16:creationId xmlns:a16="http://schemas.microsoft.com/office/drawing/2014/main" id="{D5473059-77F8-4C0B-8076-A11AA4F6A2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824" y="5447873"/>
            <a:ext cx="3038349" cy="13327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329A924-798D-4D2F-AF9E-901D7D31EF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" y="1824582"/>
            <a:ext cx="4793488" cy="3166740"/>
          </a:xfrm>
          <a:prstGeom prst="rect">
            <a:avLst/>
          </a:prstGeom>
          <a:ln w="3175" cmpd="sng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A034626-FAC8-4DC7-818E-CB4F5B4542B0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Exemples d’outil de suivi : </a:t>
            </a:r>
            <a:r>
              <a:rPr lang="fr-FR" sz="2400" b="1" dirty="0">
                <a:solidFill>
                  <a:schemeClr val="bg1"/>
                </a:solidFill>
              </a:rPr>
              <a:t>« CPRO 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45D6B9-1D83-DE07-48B7-93ADCA3FCD6B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4010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781CED-B849-4E06-A4CC-08E980476055}"/>
              </a:ext>
            </a:extLst>
          </p:cNvPr>
          <p:cNvSpPr txBox="1"/>
          <p:nvPr/>
        </p:nvSpPr>
        <p:spPr>
          <a:xfrm>
            <a:off x="1259283" y="1281536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733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C4F32B-FCB2-4EF5-9128-C71A04995D48}"/>
              </a:ext>
            </a:extLst>
          </p:cNvPr>
          <p:cNvSpPr txBox="1"/>
          <p:nvPr/>
        </p:nvSpPr>
        <p:spPr>
          <a:xfrm>
            <a:off x="193040" y="1188721"/>
            <a:ext cx="1175512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Les outils de suivi : </a:t>
            </a:r>
            <a:r>
              <a:rPr lang="fr-FR" sz="2400" b="1" dirty="0">
                <a:solidFill>
                  <a:schemeClr val="bg1"/>
                </a:solidFill>
              </a:rPr>
              <a:t>Les règles de choix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B75078-9EC1-49F1-82CF-B5461560D76F}"/>
              </a:ext>
            </a:extLst>
          </p:cNvPr>
          <p:cNvSpPr txBox="1"/>
          <p:nvPr/>
        </p:nvSpPr>
        <p:spPr>
          <a:xfrm>
            <a:off x="3256289" y="1722441"/>
            <a:ext cx="8935712" cy="4683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Positionner l’élève dans son parcours de formation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667" dirty="0"/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Assurer une traçabilité et une transférabilité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667" dirty="0"/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Assurer la protection des données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667" dirty="0"/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Aider l’enseignant dans le suivi de l’évaluation des compétences</a:t>
            </a:r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sz="667" dirty="0"/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Choisir un outil utilisable par l’ensemble de la communauté éducative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fr-FR" sz="667" dirty="0"/>
          </a:p>
          <a:p>
            <a:pPr marL="380990" indent="-38099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z="2400" dirty="0"/>
              <a:t>Rendre compte des acquis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35FCAB0-E7E3-4621-B88C-F5D833427C0A}"/>
              </a:ext>
            </a:extLst>
          </p:cNvPr>
          <p:cNvSpPr txBox="1">
            <a:spLocks/>
          </p:cNvSpPr>
          <p:nvPr/>
        </p:nvSpPr>
        <p:spPr>
          <a:xfrm>
            <a:off x="585147" y="1860811"/>
            <a:ext cx="2595061" cy="5087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bg1"/>
                </a:solidFill>
                <a:latin typeface="+mn-lt"/>
              </a:rPr>
              <a:t>Les règles de choix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DE102D-8C34-FAA9-3AB0-3237C9C0F289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1559562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D6D36-F99B-2C6F-62F0-C2E443EDF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3;p4">
            <a:extLst>
              <a:ext uri="{FF2B5EF4-FFF2-40B4-BE49-F238E27FC236}">
                <a16:creationId xmlns:a16="http://schemas.microsoft.com/office/drawing/2014/main" id="{5637CF0B-4C21-00A3-CBE7-0344DA6F0DB7}"/>
              </a:ext>
            </a:extLst>
          </p:cNvPr>
          <p:cNvSpPr txBox="1">
            <a:spLocks/>
          </p:cNvSpPr>
          <p:nvPr/>
        </p:nvSpPr>
        <p:spPr>
          <a:xfrm>
            <a:off x="15420165" y="8532674"/>
            <a:ext cx="652989" cy="4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z="2400"/>
              <a:pPr/>
              <a:t>39</a:t>
            </a:fld>
            <a:endParaRPr lang="fr-FR" sz="2400" dirty="0"/>
          </a:p>
        </p:txBody>
      </p:sp>
      <p:sp>
        <p:nvSpPr>
          <p:cNvPr id="22" name="Google Shape;84;p12">
            <a:extLst>
              <a:ext uri="{FF2B5EF4-FFF2-40B4-BE49-F238E27FC236}">
                <a16:creationId xmlns:a16="http://schemas.microsoft.com/office/drawing/2014/main" id="{B8602002-14FC-E482-F76D-2C2AC92CC09F}"/>
              </a:ext>
            </a:extLst>
          </p:cNvPr>
          <p:cNvSpPr txBox="1">
            <a:spLocks/>
          </p:cNvSpPr>
          <p:nvPr/>
        </p:nvSpPr>
        <p:spPr>
          <a:xfrm>
            <a:off x="15503091" y="8532674"/>
            <a:ext cx="570064" cy="4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b" anchorCtr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fr-FR" sz="2400"/>
              <a:pPr/>
              <a:t>39</a:t>
            </a:fld>
            <a:endParaRPr lang="fr-FR" sz="2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7492E5-5B67-BCC5-EFF6-F4AA829019A5}"/>
              </a:ext>
            </a:extLst>
          </p:cNvPr>
          <p:cNvSpPr txBox="1"/>
          <p:nvPr/>
        </p:nvSpPr>
        <p:spPr>
          <a:xfrm>
            <a:off x="-678352" y="129893"/>
            <a:ext cx="610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SUIVI DES COMPÉTENCES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2A397-A081-B736-D345-FDE28A0AEA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2977" y="5342062"/>
            <a:ext cx="1092155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867" b="1" dirty="0">
                <a:solidFill>
                  <a:srgbClr val="0070C0"/>
                </a:solidFill>
              </a:rPr>
              <a:t>Des principes à mobiliser tout au long de la formation et non uniquement lors de la certification.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965A60-4650-CD32-F302-1A47FA1997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42977" y="1891639"/>
            <a:ext cx="10921559" cy="31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67" b="1" dirty="0">
                <a:solidFill>
                  <a:srgbClr val="0070C0"/>
                </a:solidFill>
              </a:rPr>
              <a:t>Évaluer pour mieux enseigner </a:t>
            </a:r>
          </a:p>
          <a:p>
            <a:r>
              <a:rPr lang="fr-FR" sz="2667" b="1" dirty="0">
                <a:solidFill>
                  <a:srgbClr val="0070C0"/>
                </a:solidFill>
              </a:rPr>
              <a:t>Être évalué pour mieux apprendre</a:t>
            </a:r>
          </a:p>
          <a:p>
            <a:pPr>
              <a:buClr>
                <a:srgbClr val="0070C0"/>
              </a:buClr>
            </a:pPr>
            <a:endParaRPr lang="fr-FR" sz="2133" dirty="0"/>
          </a:p>
          <a:p>
            <a:pPr marL="457189" indent="-457189">
              <a:buClr>
                <a:srgbClr val="0070C0"/>
              </a:buClr>
              <a:buFont typeface="Wingdings" pitchFamily="2" charset="2"/>
              <a:buChar char="ü"/>
            </a:pPr>
            <a:r>
              <a:rPr lang="fr-FR" sz="2133" dirty="0"/>
              <a:t>L’évaluation par compétences est un levier permettant à la fois d’aider l’élève à apprendre  et d’aider l’enseignant à le guider dans sa démarche</a:t>
            </a:r>
          </a:p>
          <a:p>
            <a:pPr marL="457189" indent="-457189">
              <a:buClr>
                <a:srgbClr val="0070C0"/>
              </a:buClr>
              <a:buFont typeface="Wingdings" pitchFamily="2" charset="2"/>
              <a:buChar char="ü"/>
            </a:pPr>
            <a:endParaRPr lang="fr-FR" sz="2133" dirty="0"/>
          </a:p>
          <a:p>
            <a:pPr marL="457189" indent="-457189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fr-FR" sz="2133" dirty="0"/>
              <a:t>L’approche par compétence invite à un recentrage sur les processus d’apprentissage de l’élève plutôt que sur les contenus d’enseignement</a:t>
            </a:r>
          </a:p>
          <a:p>
            <a:endParaRPr lang="fr-FR" sz="1867" dirty="0"/>
          </a:p>
        </p:txBody>
      </p:sp>
    </p:spTree>
    <p:extLst>
      <p:ext uri="{BB962C8B-B14F-4D97-AF65-F5344CB8AC3E}">
        <p14:creationId xmlns:p14="http://schemas.microsoft.com/office/powerpoint/2010/main" val="284341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D2D9047-6BF3-F21B-DB20-8789884195A7}"/>
              </a:ext>
            </a:extLst>
          </p:cNvPr>
          <p:cNvSpPr txBox="1"/>
          <p:nvPr/>
        </p:nvSpPr>
        <p:spPr>
          <a:xfrm>
            <a:off x="733970" y="104966"/>
            <a:ext cx="316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LE GROUPE DE TRAVAIL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FC1702-B1D7-1234-A9D1-85266C91E132}"/>
              </a:ext>
            </a:extLst>
          </p:cNvPr>
          <p:cNvSpPr txBox="1"/>
          <p:nvPr/>
        </p:nvSpPr>
        <p:spPr>
          <a:xfrm>
            <a:off x="6117022" y="57071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  <p:sp>
        <p:nvSpPr>
          <p:cNvPr id="11" name="Rectangle : coins arrondis 5">
            <a:extLst>
              <a:ext uri="{FF2B5EF4-FFF2-40B4-BE49-F238E27FC236}">
                <a16:creationId xmlns:a16="http://schemas.microsoft.com/office/drawing/2014/main" id="{A7241E65-1E07-874F-BD20-AB489A9A6E85}"/>
              </a:ext>
            </a:extLst>
          </p:cNvPr>
          <p:cNvSpPr/>
          <p:nvPr/>
        </p:nvSpPr>
        <p:spPr>
          <a:xfrm>
            <a:off x="500811" y="1410188"/>
            <a:ext cx="5464892" cy="521035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E82856-E24B-4D4A-9020-C9C64C0E3A68}"/>
              </a:ext>
            </a:extLst>
          </p:cNvPr>
          <p:cNvSpPr txBox="1"/>
          <p:nvPr/>
        </p:nvSpPr>
        <p:spPr>
          <a:xfrm>
            <a:off x="1724895" y="880687"/>
            <a:ext cx="261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Professionnels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141DC2E-1DF5-AA01-AB46-80D197053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90960"/>
              </p:ext>
            </p:extLst>
          </p:nvPr>
        </p:nvGraphicFramePr>
        <p:xfrm>
          <a:off x="979995" y="1587795"/>
          <a:ext cx="4506522" cy="4983113"/>
        </p:xfrm>
        <a:graphic>
          <a:graphicData uri="http://schemas.openxmlformats.org/drawingml/2006/table">
            <a:tbl>
              <a:tblPr/>
              <a:tblGrid>
                <a:gridCol w="2253261">
                  <a:extLst>
                    <a:ext uri="{9D8B030D-6E8A-4147-A177-3AD203B41FA5}">
                      <a16:colId xmlns:a16="http://schemas.microsoft.com/office/drawing/2014/main" val="3465319373"/>
                    </a:ext>
                  </a:extLst>
                </a:gridCol>
                <a:gridCol w="2253261">
                  <a:extLst>
                    <a:ext uri="{9D8B030D-6E8A-4147-A177-3AD203B41FA5}">
                      <a16:colId xmlns:a16="http://schemas.microsoft.com/office/drawing/2014/main" val="3343130731"/>
                    </a:ext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r>
                        <a:rPr lang="fr-FR" sz="1300" dirty="0"/>
                        <a:t>INRS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INRS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MACAIRE Olivier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HACHET Julien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66052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 dirty="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AHMADI </a:t>
                      </a:r>
                      <a:r>
                        <a:rPr lang="fr-FR" sz="1300" dirty="0" err="1"/>
                        <a:t>Niluphar</a:t>
                      </a:r>
                      <a:endParaRPr lang="fr-FR" sz="1300" dirty="0"/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9178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FERNIER Angélique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902407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GALLOIS Corinne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90125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GOMBAULT Jocelyn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34784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TRAD Khadija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582444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ANFA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VIDAL Marion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998011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 dirty="0"/>
                        <a:t>FGMM-CFDT/</a:t>
                      </a:r>
                      <a:r>
                        <a:rPr lang="fr-FR" sz="1300" dirty="0" err="1"/>
                        <a:t>Stellantis</a:t>
                      </a:r>
                      <a:endParaRPr lang="fr-FR" sz="1300" dirty="0"/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DECELLAS Nicolas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746723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FNA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LETELLIER Jean-Pierre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632707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FO/Stellantis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DEBARD Jérôme 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627499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Groupe Emil Frey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FOUQUET Stéphanie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611206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Groupe FAURIE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FAURIE Clara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451794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MOBILIANS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ANNELOT Nadine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782189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MOBILIANS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LENORMANT Nicolas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925795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Renault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COEURET Frédéric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34615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Renault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tx1"/>
                          </a:solidFill>
                        </a:rPr>
                        <a:t>HAMAYON Jean-Pierre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00808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RENAULT Trucks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JAVEY Laurent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30934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/>
                        <a:t>Stellantis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/>
                        <a:t>CLEMENT Arnaud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572622"/>
                  </a:ext>
                </a:extLst>
              </a:tr>
              <a:tr h="251441">
                <a:tc>
                  <a:txBody>
                    <a:bodyPr/>
                    <a:lstStyle/>
                    <a:p>
                      <a:r>
                        <a:rPr lang="fr-FR" sz="1300" dirty="0"/>
                        <a:t>Norauto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/>
                        <a:t>GODFRIN Emmanuelle</a:t>
                      </a:r>
                    </a:p>
                  </a:txBody>
                  <a:tcPr marL="45147" marR="45147" marT="22573" marB="225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200533"/>
                  </a:ext>
                </a:extLst>
              </a:tr>
            </a:tbl>
          </a:graphicData>
        </a:graphic>
      </p:graphicFrame>
      <p:sp>
        <p:nvSpPr>
          <p:cNvPr id="14" name="Rectangle : coins arrondis 6">
            <a:extLst>
              <a:ext uri="{FF2B5EF4-FFF2-40B4-BE49-F238E27FC236}">
                <a16:creationId xmlns:a16="http://schemas.microsoft.com/office/drawing/2014/main" id="{FA38664C-A570-6249-B547-490D6E357FE1}"/>
              </a:ext>
            </a:extLst>
          </p:cNvPr>
          <p:cNvSpPr/>
          <p:nvPr/>
        </p:nvSpPr>
        <p:spPr>
          <a:xfrm>
            <a:off x="6444887" y="1431452"/>
            <a:ext cx="5012160" cy="513946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EE9F0AF-E9FD-7344-8FCF-725F8B7B75E0}"/>
              </a:ext>
            </a:extLst>
          </p:cNvPr>
          <p:cNvSpPr txBox="1"/>
          <p:nvPr/>
        </p:nvSpPr>
        <p:spPr>
          <a:xfrm>
            <a:off x="7514939" y="917746"/>
            <a:ext cx="321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Éducation nationale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912275" y="202930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Eugène CHARLET                      Enseignant</a:t>
            </a:r>
          </a:p>
          <a:p>
            <a:r>
              <a:rPr lang="fr-FR" sz="1600" dirty="0"/>
              <a:t>Philippe CODEN                        IEN ET STI</a:t>
            </a:r>
          </a:p>
          <a:p>
            <a:r>
              <a:rPr lang="fr-FR" sz="1600" dirty="0"/>
              <a:t>Joël CONTE                                Enseignant   </a:t>
            </a:r>
          </a:p>
          <a:p>
            <a:r>
              <a:rPr lang="fr-FR" sz="1600" dirty="0"/>
              <a:t>Pascale COSTA                           IGESR</a:t>
            </a:r>
          </a:p>
          <a:p>
            <a:r>
              <a:rPr lang="fr-FR" sz="1600" dirty="0"/>
              <a:t>Maxime DELEMME                   Enseignant</a:t>
            </a:r>
          </a:p>
          <a:p>
            <a:r>
              <a:rPr lang="fr-FR" sz="1600" dirty="0"/>
              <a:t>Aurélien LEGER                          Enseignant</a:t>
            </a:r>
          </a:p>
          <a:p>
            <a:r>
              <a:rPr lang="fr-FR" sz="1600" dirty="0"/>
              <a:t>Sébastien KONOPCZYNSKI       IEN ET STI</a:t>
            </a:r>
          </a:p>
          <a:p>
            <a:r>
              <a:rPr lang="fr-FR" sz="1600" dirty="0"/>
              <a:t>Antoine MATIGNON                 IEN ET STI</a:t>
            </a:r>
          </a:p>
          <a:p>
            <a:r>
              <a:rPr lang="fr-FR" sz="1600" dirty="0"/>
              <a:t>François MAURIN                     Enseignant</a:t>
            </a:r>
          </a:p>
          <a:p>
            <a:r>
              <a:rPr lang="fr-FR" sz="1600" dirty="0"/>
              <a:t>Laurent MAR                             Enseignant</a:t>
            </a:r>
          </a:p>
          <a:p>
            <a:r>
              <a:rPr lang="fr-FR" sz="1600" dirty="0"/>
              <a:t>Sabine PIOT                               </a:t>
            </a:r>
            <a:r>
              <a:rPr lang="fr-FR" sz="1600" dirty="0" err="1"/>
              <a:t>Dgesco</a:t>
            </a:r>
            <a:r>
              <a:rPr lang="fr-FR" sz="1600" dirty="0"/>
              <a:t> A2-3</a:t>
            </a:r>
          </a:p>
          <a:p>
            <a:r>
              <a:rPr lang="fr-FR" sz="1600" dirty="0"/>
              <a:t>Arnaud ROSIER                         Enseignant</a:t>
            </a:r>
          </a:p>
          <a:p>
            <a:r>
              <a:rPr lang="fr-FR" sz="1600" dirty="0"/>
              <a:t>Florent TERLON                        Enseignant</a:t>
            </a:r>
          </a:p>
          <a:p>
            <a:r>
              <a:rPr lang="fr-FR" sz="1600" dirty="0"/>
              <a:t>Thomas VAUTARD                    Enseignant</a:t>
            </a:r>
          </a:p>
          <a:p>
            <a:r>
              <a:rPr lang="fr-FR" sz="1600" dirty="0"/>
              <a:t>Franck YVON                             Enseignant</a:t>
            </a:r>
          </a:p>
        </p:txBody>
      </p:sp>
    </p:spTree>
    <p:extLst>
      <p:ext uri="{BB962C8B-B14F-4D97-AF65-F5344CB8AC3E}">
        <p14:creationId xmlns:p14="http://schemas.microsoft.com/office/powerpoint/2010/main" val="1482092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8381" y="1788341"/>
            <a:ext cx="12210380" cy="287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2652443"/>
            <a:ext cx="12191999" cy="11516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985B2E0-70FA-8270-BFAE-324B586879FA}"/>
              </a:ext>
            </a:extLst>
          </p:cNvPr>
          <p:cNvSpPr/>
          <p:nvPr/>
        </p:nvSpPr>
        <p:spPr>
          <a:xfrm>
            <a:off x="6704497" y="3078997"/>
            <a:ext cx="5225436" cy="367191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0F7F1B8-5D7B-85E5-7B97-5E018C854C33}"/>
              </a:ext>
            </a:extLst>
          </p:cNvPr>
          <p:cNvSpPr/>
          <p:nvPr/>
        </p:nvSpPr>
        <p:spPr>
          <a:xfrm>
            <a:off x="366777" y="3078997"/>
            <a:ext cx="5021943" cy="367191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36335" y="137089"/>
            <a:ext cx="5175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>
                <a:solidFill>
                  <a:schemeClr val="tx2"/>
                </a:solidFill>
              </a:rPr>
              <a:t>NOUVEAUX NOMS DE DIPLÔMES</a:t>
            </a:r>
          </a:p>
        </p:txBody>
      </p:sp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625B9C0A-1F25-EC58-C2F3-BF4FE64F84E3}"/>
              </a:ext>
            </a:extLst>
          </p:cNvPr>
          <p:cNvSpPr/>
          <p:nvPr/>
        </p:nvSpPr>
        <p:spPr>
          <a:xfrm>
            <a:off x="5663879" y="5349447"/>
            <a:ext cx="576941" cy="468085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" name="Rectangle : coins arrondis 1">
            <a:extLst>
              <a:ext uri="{FF2B5EF4-FFF2-40B4-BE49-F238E27FC236}">
                <a16:creationId xmlns:a16="http://schemas.microsoft.com/office/drawing/2014/main" id="{10F7F1B8-5D7B-85E5-7B97-5E018C854C33}"/>
              </a:ext>
            </a:extLst>
          </p:cNvPr>
          <p:cNvSpPr/>
          <p:nvPr/>
        </p:nvSpPr>
        <p:spPr>
          <a:xfrm>
            <a:off x="493217" y="800975"/>
            <a:ext cx="11436716" cy="179834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CAP MAINTENANCE DES VÉHICULES</a:t>
            </a:r>
          </a:p>
          <a:p>
            <a:pPr algn="ctr"/>
            <a:br>
              <a:rPr lang="fr-FR" sz="2400" b="1">
                <a:solidFill>
                  <a:schemeClr val="tx1"/>
                </a:solidFill>
              </a:rPr>
            </a:br>
            <a:r>
              <a:rPr lang="fr-FR" sz="2400" b="1">
                <a:solidFill>
                  <a:schemeClr val="tx1"/>
                </a:solidFill>
              </a:rPr>
              <a:t>Baccalauréat Professionnel MAINTENANCE DES VÉHICULES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4549" y="3461841"/>
            <a:ext cx="6096000" cy="2144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667" b="1" dirty="0"/>
              <a:t>Options :</a:t>
            </a:r>
          </a:p>
          <a:p>
            <a:endParaRPr lang="fr-FR" sz="2667" b="1" dirty="0"/>
          </a:p>
          <a:p>
            <a:r>
              <a:rPr lang="fr-FR" sz="2667" b="1" dirty="0"/>
              <a:t>- </a:t>
            </a:r>
            <a:r>
              <a:rPr lang="fr-FR" sz="2667" b="1" dirty="0">
                <a:solidFill>
                  <a:srgbClr val="FF0000"/>
                </a:solidFill>
              </a:rPr>
              <a:t>véhicules légers</a:t>
            </a:r>
          </a:p>
          <a:p>
            <a:r>
              <a:rPr lang="fr-FR" sz="2667" b="1" dirty="0"/>
              <a:t>- véhicules de transport routier</a:t>
            </a:r>
          </a:p>
          <a:p>
            <a:r>
              <a:rPr lang="fr-FR" sz="2667" b="1" dirty="0"/>
              <a:t>- motocycles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8549" y="3498280"/>
            <a:ext cx="6096000" cy="2144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Options :</a:t>
            </a:r>
          </a:p>
          <a:p>
            <a:endParaRPr lang="fr-FR" sz="2667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véhicules particuliers</a:t>
            </a:r>
          </a:p>
          <a:p>
            <a:r>
              <a:rPr lang="fr-FR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véhicules de transport routier</a:t>
            </a:r>
          </a:p>
          <a:p>
            <a:r>
              <a:rPr lang="fr-FR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motocycles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3950" y="3133698"/>
            <a:ext cx="25003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dirty="0"/>
              <a:t>RÉFÉRENTIELS 2014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67018" y="3094244"/>
            <a:ext cx="25003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/>
              <a:t>RÉFÉRENTIELS 2025</a:t>
            </a:r>
          </a:p>
        </p:txBody>
      </p:sp>
      <p:sp>
        <p:nvSpPr>
          <p:cNvPr id="12" name="Flèche vers la droite 6">
            <a:extLst>
              <a:ext uri="{FF2B5EF4-FFF2-40B4-BE49-F238E27FC236}">
                <a16:creationId xmlns:a16="http://schemas.microsoft.com/office/drawing/2014/main" id="{625B9C0A-1F25-EC58-C2F3-BF4FE64F84E3}"/>
              </a:ext>
            </a:extLst>
          </p:cNvPr>
          <p:cNvSpPr/>
          <p:nvPr/>
        </p:nvSpPr>
        <p:spPr>
          <a:xfrm>
            <a:off x="5663879" y="4753264"/>
            <a:ext cx="576941" cy="468085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4" name="Flèche vers la droite 6">
            <a:extLst>
              <a:ext uri="{FF2B5EF4-FFF2-40B4-BE49-F238E27FC236}">
                <a16:creationId xmlns:a16="http://schemas.microsoft.com/office/drawing/2014/main" id="{625B9C0A-1F25-EC58-C2F3-BF4FE64F84E3}"/>
              </a:ext>
            </a:extLst>
          </p:cNvPr>
          <p:cNvSpPr/>
          <p:nvPr/>
        </p:nvSpPr>
        <p:spPr>
          <a:xfrm>
            <a:off x="5648031" y="4137727"/>
            <a:ext cx="576941" cy="468085"/>
          </a:xfrm>
          <a:prstGeom prst="rightArrow">
            <a:avLst/>
          </a:prstGeom>
          <a:solidFill>
            <a:srgbClr val="3D7CC9"/>
          </a:solidFill>
          <a:ln>
            <a:solidFill>
              <a:srgbClr val="1A86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9678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BEA6-4B02-0D3D-6F82-51365588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E1E38D-D68D-A288-D946-32CD970B016B}"/>
              </a:ext>
            </a:extLst>
          </p:cNvPr>
          <p:cNvSpPr/>
          <p:nvPr/>
        </p:nvSpPr>
        <p:spPr>
          <a:xfrm>
            <a:off x="-18381" y="1788341"/>
            <a:ext cx="12210380" cy="287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965585-1B60-EB85-DC5D-E955C424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384AE3-5F2C-1A18-89CA-E2DDA6491E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2652443"/>
            <a:ext cx="12191999" cy="1151632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LES PÔLES D’ACTIVITÉS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F0AE42-20AB-5B21-201E-C1FC53790263}"/>
              </a:ext>
            </a:extLst>
          </p:cNvPr>
          <p:cNvSpPr txBox="1"/>
          <p:nvPr/>
        </p:nvSpPr>
        <p:spPr>
          <a:xfrm>
            <a:off x="-18383" y="6148209"/>
            <a:ext cx="43068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8249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62" y="1359799"/>
            <a:ext cx="6363651" cy="464446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88DF09D0-A3F7-F3BF-034A-C1E1DB493B5C}"/>
              </a:ext>
            </a:extLst>
          </p:cNvPr>
          <p:cNvSpPr txBox="1"/>
          <p:nvPr/>
        </p:nvSpPr>
        <p:spPr>
          <a:xfrm>
            <a:off x="136335" y="137089"/>
            <a:ext cx="517562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133" b="1" dirty="0">
                <a:solidFill>
                  <a:schemeClr val="tx2"/>
                </a:solidFill>
              </a:rPr>
              <a:t>INTRODUCTION DE PÔLES D’ACTIVITÉS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AE1DC0-6BD9-41B5-B346-3990C5120778}"/>
              </a:ext>
            </a:extLst>
          </p:cNvPr>
          <p:cNvGrpSpPr/>
          <p:nvPr/>
        </p:nvGrpSpPr>
        <p:grpSpPr>
          <a:xfrm>
            <a:off x="912371" y="1698919"/>
            <a:ext cx="5955392" cy="4199423"/>
            <a:chOff x="847494" y="1858537"/>
            <a:chExt cx="6042811" cy="4181476"/>
          </a:xfrm>
        </p:grpSpPr>
        <p:sp>
          <p:nvSpPr>
            <p:cNvPr id="9" name="Flèche droite 7">
              <a:extLst>
                <a:ext uri="{FF2B5EF4-FFF2-40B4-BE49-F238E27FC236}">
                  <a16:creationId xmlns:a16="http://schemas.microsoft.com/office/drawing/2014/main" id="{1A4D33A0-998D-46C3-BC90-844176406047}"/>
                </a:ext>
              </a:extLst>
            </p:cNvPr>
            <p:cNvSpPr/>
            <p:nvPr/>
          </p:nvSpPr>
          <p:spPr>
            <a:xfrm>
              <a:off x="6427510" y="3737051"/>
              <a:ext cx="462795" cy="3817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025F6A7-D3C2-46C3-9011-FE8A09DE8CB2}"/>
                </a:ext>
              </a:extLst>
            </p:cNvPr>
            <p:cNvCxnSpPr/>
            <p:nvPr/>
          </p:nvCxnSpPr>
          <p:spPr>
            <a:xfrm>
              <a:off x="847494" y="1858537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2500A06-28DB-4FB2-859F-844A257E4DA9}"/>
                </a:ext>
              </a:extLst>
            </p:cNvPr>
            <p:cNvCxnSpPr/>
            <p:nvPr/>
          </p:nvCxnSpPr>
          <p:spPr>
            <a:xfrm flipV="1">
              <a:off x="847494" y="1901228"/>
              <a:ext cx="4460487" cy="41387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BC2C919-F564-A8F1-A9B2-57B7664C2AEB}"/>
              </a:ext>
            </a:extLst>
          </p:cNvPr>
          <p:cNvSpPr txBox="1"/>
          <p:nvPr/>
        </p:nvSpPr>
        <p:spPr>
          <a:xfrm>
            <a:off x="7886320" y="825889"/>
            <a:ext cx="279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Exemple en BAC PRO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031" y="1465718"/>
            <a:ext cx="4967479" cy="44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601571" y="5395715"/>
            <a:ext cx="5372156" cy="933219"/>
            <a:chOff x="5442459" y="1138518"/>
            <a:chExt cx="1720341" cy="1141474"/>
          </a:xfrm>
        </p:grpSpPr>
        <p:sp>
          <p:nvSpPr>
            <p:cNvPr id="52" name="Organigramme : Alternative 51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solidFill>
              <a:srgbClr val="FFE5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512853" y="1512689"/>
              <a:ext cx="1616121" cy="43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/>
                <a:t>A3.1 </a:t>
              </a:r>
              <a:r>
                <a:rPr lang="fr-FR" sz="1733" b="1" dirty="0">
                  <a:ea typeface="Times New Roman" panose="02020603050405020304" pitchFamily="18" charset="0"/>
                </a:rPr>
                <a:t>Réalisation d’un pré-diagnostic</a:t>
              </a:r>
              <a:r>
                <a:rPr lang="fr-FR" sz="1733" dirty="0"/>
                <a:t> </a:t>
              </a:r>
              <a:endParaRPr lang="fr-FR" sz="2400" dirty="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6237D7C-0594-9B1E-2034-E8F1E0E0FF86}"/>
              </a:ext>
            </a:extLst>
          </p:cNvPr>
          <p:cNvGrpSpPr/>
          <p:nvPr/>
        </p:nvGrpSpPr>
        <p:grpSpPr>
          <a:xfrm>
            <a:off x="6159261" y="5385047"/>
            <a:ext cx="5568180" cy="943887"/>
            <a:chOff x="5442459" y="1138518"/>
            <a:chExt cx="1720341" cy="1141473"/>
          </a:xfrm>
        </p:grpSpPr>
        <p:sp>
          <p:nvSpPr>
            <p:cNvPr id="55" name="Organigramme : Alternative 54">
              <a:extLst>
                <a:ext uri="{FF2B5EF4-FFF2-40B4-BE49-F238E27FC236}">
                  <a16:creationId xmlns:a16="http://schemas.microsoft.com/office/drawing/2014/main" id="{DC347C26-D6FF-E84B-3E18-D427CD3E9207}"/>
                </a:ext>
              </a:extLst>
            </p:cNvPr>
            <p:cNvSpPr/>
            <p:nvPr/>
          </p:nvSpPr>
          <p:spPr>
            <a:xfrm>
              <a:off x="5442459" y="1138518"/>
              <a:ext cx="1720341" cy="1141473"/>
            </a:xfrm>
            <a:prstGeom prst="flowChartAlternateProcess">
              <a:avLst/>
            </a:prstGeom>
            <a:solidFill>
              <a:srgbClr val="FFE5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D67E8AA-9A2D-B357-6D77-7FAF855799AB}"/>
                </a:ext>
              </a:extLst>
            </p:cNvPr>
            <p:cNvSpPr txBox="1"/>
            <p:nvPr/>
          </p:nvSpPr>
          <p:spPr>
            <a:xfrm>
              <a:off x="5456800" y="1524884"/>
              <a:ext cx="1616121" cy="43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/>
                <a:t>A3.2 </a:t>
              </a:r>
              <a:r>
                <a:rPr lang="fr-FR" sz="1733" b="1" dirty="0">
                  <a:ea typeface="Times New Roman" panose="02020603050405020304" pitchFamily="18" charset="0"/>
                </a:rPr>
                <a:t>Recherche de pannes</a:t>
              </a:r>
              <a:endParaRPr lang="fr-FR" sz="1733" b="1" dirty="0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669911" y="4832980"/>
            <a:ext cx="11074932" cy="449061"/>
            <a:chOff x="5488323" y="1676453"/>
            <a:chExt cx="1689451" cy="1141469"/>
          </a:xfrm>
          <a:solidFill>
            <a:srgbClr val="FFE598"/>
          </a:solidFill>
        </p:grpSpPr>
        <p:sp>
          <p:nvSpPr>
            <p:cNvPr id="64" name="Organigramme : Alternative 63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88323" y="1676453"/>
              <a:ext cx="1689451" cy="1141469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509861" y="1768869"/>
              <a:ext cx="1661535" cy="9684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tabLst>
                  <a:tab pos="24553" algn="l"/>
                </a:tabLst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3 </a:t>
              </a:r>
              <a:r>
                <a:rPr lang="fr-FR" sz="1733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Diagnostic des systèmes des véhicules</a:t>
              </a:r>
              <a:r>
                <a:rPr lang="fr-FR" sz="1733" dirty="0"/>
                <a:t> </a:t>
              </a:r>
            </a:p>
          </p:txBody>
        </p:sp>
      </p:grpSp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608885" y="1188697"/>
            <a:ext cx="11074932" cy="395296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1 Entretien périodique des véhicules 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659509" y="1675384"/>
            <a:ext cx="2203243" cy="1470597"/>
            <a:chOff x="5780388" y="1138518"/>
            <a:chExt cx="1382412" cy="1502378"/>
          </a:xfrm>
          <a:solidFill>
            <a:srgbClr val="C5E0B3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828378" y="1254908"/>
              <a:ext cx="1221855" cy="702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A1.1 </a:t>
              </a:r>
              <a:r>
                <a:rPr lang="fr-FR" sz="1733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Organisation de l’intervention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959512" y="1678362"/>
            <a:ext cx="1975960" cy="1470598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22574" y="1211221"/>
              <a:ext cx="1543767" cy="12344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A1.2 </a:t>
              </a:r>
              <a:r>
                <a:rPr lang="fr-FR" sz="1600" b="1" dirty="0">
                  <a:ea typeface="Times New Roman" panose="02020603050405020304" pitchFamily="18" charset="0"/>
                </a:rPr>
                <a:t>Réalisation des contrôles définis par la procédure </a:t>
              </a:r>
              <a:endParaRPr lang="fr-FR" sz="16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61310E50-4E60-80BD-F44F-6A7BAE259B7A}"/>
              </a:ext>
            </a:extLst>
          </p:cNvPr>
          <p:cNvSpPr/>
          <p:nvPr/>
        </p:nvSpPr>
        <p:spPr>
          <a:xfrm>
            <a:off x="659510" y="3288647"/>
            <a:ext cx="11092335" cy="357428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Maintenance corrective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6D8AE13-3D46-C429-CF40-08EEB1817519}"/>
              </a:ext>
            </a:extLst>
          </p:cNvPr>
          <p:cNvGrpSpPr/>
          <p:nvPr/>
        </p:nvGrpSpPr>
        <p:grpSpPr>
          <a:xfrm>
            <a:off x="673774" y="3744372"/>
            <a:ext cx="5443492" cy="955763"/>
            <a:chOff x="5442459" y="1152056"/>
            <a:chExt cx="1720341" cy="1502378"/>
          </a:xfrm>
          <a:solidFill>
            <a:srgbClr val="BDD6EE"/>
          </a:solidFill>
        </p:grpSpPr>
        <p:sp>
          <p:nvSpPr>
            <p:cNvPr id="86" name="Organigramme : Alternative 85">
              <a:extLst>
                <a:ext uri="{FF2B5EF4-FFF2-40B4-BE49-F238E27FC236}">
                  <a16:creationId xmlns:a16="http://schemas.microsoft.com/office/drawing/2014/main" id="{91E30F0A-0D39-70EF-922C-5475674E09ED}"/>
                </a:ext>
              </a:extLst>
            </p:cNvPr>
            <p:cNvSpPr/>
            <p:nvPr/>
          </p:nvSpPr>
          <p:spPr>
            <a:xfrm>
              <a:off x="5442459" y="1152056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BA2D74E-E243-D547-4FA2-22339B1FA19B}"/>
                </a:ext>
              </a:extLst>
            </p:cNvPr>
            <p:cNvSpPr txBox="1"/>
            <p:nvPr/>
          </p:nvSpPr>
          <p:spPr>
            <a:xfrm>
              <a:off x="5545932" y="1681420"/>
              <a:ext cx="1513395" cy="5989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</a:t>
              </a:r>
              <a:r>
                <a:rPr lang="fr-FR" sz="1733" b="1" dirty="0">
                  <a:ea typeface="Times New Roman" panose="02020603050405020304" pitchFamily="18" charset="0"/>
                </a:rPr>
                <a:t>Préparation de l’intervention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B745EB7-CEEE-49EA-2239-D535977BF14E}"/>
              </a:ext>
            </a:extLst>
          </p:cNvPr>
          <p:cNvGrpSpPr/>
          <p:nvPr/>
        </p:nvGrpSpPr>
        <p:grpSpPr>
          <a:xfrm>
            <a:off x="6205677" y="3737466"/>
            <a:ext cx="5547899" cy="958409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9" name="Organigramme : Alternative 88">
              <a:extLst>
                <a:ext uri="{FF2B5EF4-FFF2-40B4-BE49-F238E27FC236}">
                  <a16:creationId xmlns:a16="http://schemas.microsoft.com/office/drawing/2014/main" id="{F8E7D938-1A08-6350-0656-76BAB0AC4247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58A77BA-C418-977E-93EF-06C673B3CBB8}"/>
                </a:ext>
              </a:extLst>
            </p:cNvPr>
            <p:cNvSpPr txBox="1"/>
            <p:nvPr/>
          </p:nvSpPr>
          <p:spPr>
            <a:xfrm>
              <a:off x="5545932" y="1645911"/>
              <a:ext cx="1513395" cy="5972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</a:t>
              </a:r>
              <a:r>
                <a:rPr lang="fr-FR" sz="1733" b="1" dirty="0">
                  <a:ea typeface="Times New Roman" panose="02020603050405020304" pitchFamily="18" charset="0"/>
                </a:rPr>
                <a:t>Remise en conformité des systèmes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1709671" y="699839"/>
            <a:ext cx="872919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Baccalauréat professionnel MAINTENANCE DES VÉHICULES</a:t>
            </a:r>
          </a:p>
        </p:txBody>
      </p:sp>
      <p:sp>
        <p:nvSpPr>
          <p:cNvPr id="2" name="Organigramme : Alternative 81">
            <a:extLst>
              <a:ext uri="{FF2B5EF4-FFF2-40B4-BE49-F238E27FC236}">
                <a16:creationId xmlns:a16="http://schemas.microsoft.com/office/drawing/2014/main" id="{7DFB4046-8CB5-499C-5DE8-C715DBCFA73C}"/>
              </a:ext>
            </a:extLst>
          </p:cNvPr>
          <p:cNvSpPr/>
          <p:nvPr/>
        </p:nvSpPr>
        <p:spPr>
          <a:xfrm>
            <a:off x="5099891" y="1704376"/>
            <a:ext cx="2293788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73110-9C74-01F3-4E65-A3ECA4AB1895}"/>
              </a:ext>
            </a:extLst>
          </p:cNvPr>
          <p:cNvSpPr txBox="1"/>
          <p:nvPr/>
        </p:nvSpPr>
        <p:spPr>
          <a:xfrm>
            <a:off x="5209671" y="1843191"/>
            <a:ext cx="2058356" cy="1141659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A1.3 </a:t>
            </a:r>
            <a:r>
              <a:rPr lang="fr-FR" sz="1200" b="1" dirty="0">
                <a:ea typeface="Times New Roman" panose="02020603050405020304" pitchFamily="18" charset="0"/>
              </a:rPr>
              <a:t>Remplacement de pièces d’usure, de fluides et/ou ajustement des niveaux et pressions pneumatiques </a:t>
            </a:r>
            <a:endParaRPr lang="fr-FR" sz="1600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rganigramme : Alternative 81">
            <a:extLst>
              <a:ext uri="{FF2B5EF4-FFF2-40B4-BE49-F238E27FC236}">
                <a16:creationId xmlns:a16="http://schemas.microsoft.com/office/drawing/2014/main" id="{35B18AB8-D394-898A-9D79-9F6EC0D0A83E}"/>
              </a:ext>
            </a:extLst>
          </p:cNvPr>
          <p:cNvSpPr/>
          <p:nvPr/>
        </p:nvSpPr>
        <p:spPr>
          <a:xfrm>
            <a:off x="7520970" y="1660434"/>
            <a:ext cx="2058356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C4E9BC-B8CC-FF01-EEEB-FB3874A8816C}"/>
              </a:ext>
            </a:extLst>
          </p:cNvPr>
          <p:cNvSpPr txBox="1"/>
          <p:nvPr/>
        </p:nvSpPr>
        <p:spPr>
          <a:xfrm>
            <a:off x="7635514" y="1776185"/>
            <a:ext cx="1816140" cy="1115562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467" b="1" dirty="0">
                <a:solidFill>
                  <a:srgbClr val="000000"/>
                </a:solidFill>
                <a:ea typeface="Times New Roman" panose="02020603050405020304" pitchFamily="18" charset="0"/>
              </a:rPr>
              <a:t>A1.4 Réalisation d'opérations préparatoires au contrôle technique </a:t>
            </a:r>
            <a:endParaRPr lang="fr-FR" sz="1467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Organigramme : Alternative 81">
            <a:extLst>
              <a:ext uri="{FF2B5EF4-FFF2-40B4-BE49-F238E27FC236}">
                <a16:creationId xmlns:a16="http://schemas.microsoft.com/office/drawing/2014/main" id="{E21DC09E-4447-3DDF-8DF1-E2A8DF1D87EC}"/>
              </a:ext>
            </a:extLst>
          </p:cNvPr>
          <p:cNvSpPr/>
          <p:nvPr/>
        </p:nvSpPr>
        <p:spPr>
          <a:xfrm>
            <a:off x="9693489" y="1666063"/>
            <a:ext cx="2058356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3824CB-12BF-CFB8-412F-5915CFD0A8CC}"/>
              </a:ext>
            </a:extLst>
          </p:cNvPr>
          <p:cNvSpPr txBox="1"/>
          <p:nvPr/>
        </p:nvSpPr>
        <p:spPr>
          <a:xfrm>
            <a:off x="9774616" y="1770864"/>
            <a:ext cx="1896099" cy="1208344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A1.5 Conseils techniques et d’utilisation auprès de la clientèle </a:t>
            </a:r>
            <a:endParaRPr lang="fr-FR" sz="1600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464AB5-D759-7AE1-7F00-287A4EE1297A}"/>
              </a:ext>
            </a:extLst>
          </p:cNvPr>
          <p:cNvSpPr txBox="1"/>
          <p:nvPr/>
        </p:nvSpPr>
        <p:spPr>
          <a:xfrm>
            <a:off x="601571" y="118658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>
                <a:solidFill>
                  <a:schemeClr val="tx2"/>
                </a:solidFill>
              </a:rPr>
              <a:t>LES PÔLES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365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3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rganigramme : Alternative 76">
            <a:extLst>
              <a:ext uri="{FF2B5EF4-FFF2-40B4-BE49-F238E27FC236}">
                <a16:creationId xmlns:a16="http://schemas.microsoft.com/office/drawing/2014/main" id="{E1E55847-7FE2-0BCA-2CD1-AD95E6BC650E}"/>
              </a:ext>
            </a:extLst>
          </p:cNvPr>
          <p:cNvSpPr/>
          <p:nvPr/>
        </p:nvSpPr>
        <p:spPr>
          <a:xfrm>
            <a:off x="608885" y="1188697"/>
            <a:ext cx="11074932" cy="395296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1 Entretien périodique des véhicules 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FBD1D4C1-83F8-3182-99B7-2B2BA457FDBB}"/>
              </a:ext>
            </a:extLst>
          </p:cNvPr>
          <p:cNvGrpSpPr/>
          <p:nvPr/>
        </p:nvGrpSpPr>
        <p:grpSpPr>
          <a:xfrm>
            <a:off x="659509" y="1675384"/>
            <a:ext cx="2203243" cy="1470598"/>
            <a:chOff x="5780388" y="1138518"/>
            <a:chExt cx="1382412" cy="1502378"/>
          </a:xfrm>
          <a:solidFill>
            <a:srgbClr val="C5E0B3"/>
          </a:solidFill>
        </p:grpSpPr>
        <p:sp>
          <p:nvSpPr>
            <p:cNvPr id="79" name="Organigramme : Alternative 78">
              <a:extLst>
                <a:ext uri="{FF2B5EF4-FFF2-40B4-BE49-F238E27FC236}">
                  <a16:creationId xmlns:a16="http://schemas.microsoft.com/office/drawing/2014/main" id="{383F1876-D603-8819-7495-49ACAB485F13}"/>
                </a:ext>
              </a:extLst>
            </p:cNvPr>
            <p:cNvSpPr/>
            <p:nvPr/>
          </p:nvSpPr>
          <p:spPr>
            <a:xfrm>
              <a:off x="5780388" y="1138518"/>
              <a:ext cx="1382412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D0F9CD9-BCCC-0B38-8FCA-3CB6D3726679}"/>
                </a:ext>
              </a:extLst>
            </p:cNvPr>
            <p:cNvSpPr txBox="1"/>
            <p:nvPr/>
          </p:nvSpPr>
          <p:spPr>
            <a:xfrm>
              <a:off x="5823124" y="1501227"/>
              <a:ext cx="1221855" cy="6092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467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A1.1 </a:t>
              </a:r>
              <a:r>
                <a:rPr lang="fr-FR" sz="1467" b="1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Organisation de l’intervention</a:t>
              </a:r>
              <a:r>
                <a:rPr lang="fr-FR" sz="1467" dirty="0"/>
                <a:t> </a:t>
              </a:r>
              <a:endParaRPr lang="fr-FR" sz="1467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A28E7195-97CE-AF28-9C01-1D84BC7A6CFA}"/>
              </a:ext>
            </a:extLst>
          </p:cNvPr>
          <p:cNvGrpSpPr/>
          <p:nvPr/>
        </p:nvGrpSpPr>
        <p:grpSpPr>
          <a:xfrm>
            <a:off x="2959512" y="1678362"/>
            <a:ext cx="1975960" cy="1470597"/>
            <a:chOff x="5442459" y="1138518"/>
            <a:chExt cx="1720341" cy="1502378"/>
          </a:xfrm>
          <a:solidFill>
            <a:srgbClr val="C5E0B3"/>
          </a:solidFill>
        </p:grpSpPr>
        <p:sp>
          <p:nvSpPr>
            <p:cNvPr id="82" name="Organigramme : Alternative 81">
              <a:extLst>
                <a:ext uri="{FF2B5EF4-FFF2-40B4-BE49-F238E27FC236}">
                  <a16:creationId xmlns:a16="http://schemas.microsoft.com/office/drawing/2014/main" id="{DB6FFBBB-C565-BCC6-B3C8-7E708265D5C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C82DB32B-F209-7A3B-55E5-806E5206AFE8}"/>
                </a:ext>
              </a:extLst>
            </p:cNvPr>
            <p:cNvSpPr txBox="1"/>
            <p:nvPr/>
          </p:nvSpPr>
          <p:spPr>
            <a:xfrm>
              <a:off x="5522574" y="1211221"/>
              <a:ext cx="1543767" cy="8744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467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A1.2 </a:t>
              </a:r>
              <a:r>
                <a:rPr lang="fr-FR" sz="1467" b="1" dirty="0">
                  <a:ea typeface="Times New Roman" panose="02020603050405020304" pitchFamily="18" charset="0"/>
                </a:rPr>
                <a:t>Réalisation des contrôles définis par la procédure </a:t>
              </a:r>
              <a:endParaRPr lang="fr-FR" sz="1467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84" name="Organigramme : Alternative 83">
            <a:extLst>
              <a:ext uri="{FF2B5EF4-FFF2-40B4-BE49-F238E27FC236}">
                <a16:creationId xmlns:a16="http://schemas.microsoft.com/office/drawing/2014/main" id="{61310E50-4E60-80BD-F44F-6A7BAE259B7A}"/>
              </a:ext>
            </a:extLst>
          </p:cNvPr>
          <p:cNvSpPr/>
          <p:nvPr/>
        </p:nvSpPr>
        <p:spPr>
          <a:xfrm>
            <a:off x="659510" y="3288647"/>
            <a:ext cx="11092335" cy="357428"/>
          </a:xfrm>
          <a:prstGeom prst="flowChartAlternateProcess">
            <a:avLst/>
          </a:prstGeom>
          <a:solidFill>
            <a:srgbClr val="BDD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tabLst>
                <a:tab pos="24553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Pôle 2 Maintenance corrective des véhicules</a:t>
            </a:r>
            <a:endParaRPr lang="fr-F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6D8AE13-3D46-C429-CF40-08EEB1817519}"/>
              </a:ext>
            </a:extLst>
          </p:cNvPr>
          <p:cNvGrpSpPr/>
          <p:nvPr/>
        </p:nvGrpSpPr>
        <p:grpSpPr>
          <a:xfrm>
            <a:off x="673774" y="3744373"/>
            <a:ext cx="3820255" cy="1050303"/>
            <a:chOff x="5442459" y="1152056"/>
            <a:chExt cx="1720341" cy="1502378"/>
          </a:xfrm>
          <a:solidFill>
            <a:srgbClr val="BDD6EE"/>
          </a:solidFill>
        </p:grpSpPr>
        <p:sp>
          <p:nvSpPr>
            <p:cNvPr id="86" name="Organigramme : Alternative 85">
              <a:extLst>
                <a:ext uri="{FF2B5EF4-FFF2-40B4-BE49-F238E27FC236}">
                  <a16:creationId xmlns:a16="http://schemas.microsoft.com/office/drawing/2014/main" id="{91E30F0A-0D39-70EF-922C-5475674E09ED}"/>
                </a:ext>
              </a:extLst>
            </p:cNvPr>
            <p:cNvSpPr/>
            <p:nvPr/>
          </p:nvSpPr>
          <p:spPr>
            <a:xfrm>
              <a:off x="5442459" y="1152056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BA2D74E-E243-D547-4FA2-22339B1FA19B}"/>
                </a:ext>
              </a:extLst>
            </p:cNvPr>
            <p:cNvSpPr txBox="1"/>
            <p:nvPr/>
          </p:nvSpPr>
          <p:spPr>
            <a:xfrm>
              <a:off x="5545932" y="1434655"/>
              <a:ext cx="1513395" cy="544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A2.1 </a:t>
              </a:r>
              <a:r>
                <a:rPr lang="fr-FR" sz="1733" b="1" dirty="0">
                  <a:ea typeface="Times New Roman" panose="02020603050405020304" pitchFamily="18" charset="0"/>
                </a:rPr>
                <a:t>Préparation de l’intervention</a:t>
              </a:r>
              <a:r>
                <a:rPr lang="fr-FR" sz="1733" dirty="0"/>
                <a:t>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B745EB7-CEEE-49EA-2239-D535977BF14E}"/>
              </a:ext>
            </a:extLst>
          </p:cNvPr>
          <p:cNvGrpSpPr/>
          <p:nvPr/>
        </p:nvGrpSpPr>
        <p:grpSpPr>
          <a:xfrm>
            <a:off x="4723805" y="3785763"/>
            <a:ext cx="3314007" cy="958408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89" name="Organigramme : Alternative 88">
              <a:extLst>
                <a:ext uri="{FF2B5EF4-FFF2-40B4-BE49-F238E27FC236}">
                  <a16:creationId xmlns:a16="http://schemas.microsoft.com/office/drawing/2014/main" id="{F8E7D938-1A08-6350-0656-76BAB0AC4247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58A77BA-C418-977E-93EF-06C673B3CBB8}"/>
                </a:ext>
              </a:extLst>
            </p:cNvPr>
            <p:cNvSpPr txBox="1"/>
            <p:nvPr/>
          </p:nvSpPr>
          <p:spPr>
            <a:xfrm>
              <a:off x="5552338" y="1398769"/>
              <a:ext cx="1513395" cy="10780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A2.2 </a:t>
              </a:r>
              <a:r>
                <a:rPr lang="fr-FR" sz="1733" b="1" dirty="0">
                  <a:ea typeface="Times New Roman" panose="02020603050405020304" pitchFamily="18" charset="0"/>
                </a:rPr>
                <a:t>Remise en conformité des systèmes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Organigramme : Alternative 81">
            <a:extLst>
              <a:ext uri="{FF2B5EF4-FFF2-40B4-BE49-F238E27FC236}">
                <a16:creationId xmlns:a16="http://schemas.microsoft.com/office/drawing/2014/main" id="{7DFB4046-8CB5-499C-5DE8-C715DBCFA73C}"/>
              </a:ext>
            </a:extLst>
          </p:cNvPr>
          <p:cNvSpPr/>
          <p:nvPr/>
        </p:nvSpPr>
        <p:spPr>
          <a:xfrm>
            <a:off x="5099891" y="1704376"/>
            <a:ext cx="2293788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873110-9C74-01F3-4E65-A3ECA4AB1895}"/>
              </a:ext>
            </a:extLst>
          </p:cNvPr>
          <p:cNvSpPr txBox="1"/>
          <p:nvPr/>
        </p:nvSpPr>
        <p:spPr>
          <a:xfrm>
            <a:off x="5209671" y="1843191"/>
            <a:ext cx="2058356" cy="1257973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333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A1.3 </a:t>
            </a:r>
            <a:r>
              <a:rPr lang="fr-FR" sz="1333" b="1" dirty="0">
                <a:ea typeface="Times New Roman" panose="02020603050405020304" pitchFamily="18" charset="0"/>
              </a:rPr>
              <a:t>Remplacement de pièces d’usure, de fluides et/ou ajustement des niveaux et pressions pneumatiques </a:t>
            </a:r>
            <a:endParaRPr lang="fr-FR" sz="1867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rganigramme : Alternative 81">
            <a:extLst>
              <a:ext uri="{FF2B5EF4-FFF2-40B4-BE49-F238E27FC236}">
                <a16:creationId xmlns:a16="http://schemas.microsoft.com/office/drawing/2014/main" id="{35B18AB8-D394-898A-9D79-9F6EC0D0A83E}"/>
              </a:ext>
            </a:extLst>
          </p:cNvPr>
          <p:cNvSpPr/>
          <p:nvPr/>
        </p:nvSpPr>
        <p:spPr>
          <a:xfrm>
            <a:off x="7520970" y="1660434"/>
            <a:ext cx="2058356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C4E9BC-B8CC-FF01-EEEB-FB3874A8816C}"/>
              </a:ext>
            </a:extLst>
          </p:cNvPr>
          <p:cNvSpPr txBox="1"/>
          <p:nvPr/>
        </p:nvSpPr>
        <p:spPr>
          <a:xfrm>
            <a:off x="7635514" y="1776185"/>
            <a:ext cx="1816140" cy="1115562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467" b="1" dirty="0">
                <a:solidFill>
                  <a:srgbClr val="000000"/>
                </a:solidFill>
                <a:ea typeface="Times New Roman" panose="02020603050405020304" pitchFamily="18" charset="0"/>
              </a:rPr>
              <a:t>A1.4 Réalisation d'opérations préparatoires au contrôle technique </a:t>
            </a:r>
            <a:endParaRPr lang="fr-FR" sz="1467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Organigramme : Alternative 81">
            <a:extLst>
              <a:ext uri="{FF2B5EF4-FFF2-40B4-BE49-F238E27FC236}">
                <a16:creationId xmlns:a16="http://schemas.microsoft.com/office/drawing/2014/main" id="{E21DC09E-4447-3DDF-8DF1-E2A8DF1D87EC}"/>
              </a:ext>
            </a:extLst>
          </p:cNvPr>
          <p:cNvSpPr/>
          <p:nvPr/>
        </p:nvSpPr>
        <p:spPr>
          <a:xfrm>
            <a:off x="9693489" y="1666063"/>
            <a:ext cx="2058356" cy="1470597"/>
          </a:xfrm>
          <a:prstGeom prst="flowChartAlternateProcess">
            <a:avLst/>
          </a:prstGeom>
          <a:solidFill>
            <a:srgbClr val="C5E0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3824CB-12BF-CFB8-412F-5915CFD0A8CC}"/>
              </a:ext>
            </a:extLst>
          </p:cNvPr>
          <p:cNvSpPr txBox="1"/>
          <p:nvPr/>
        </p:nvSpPr>
        <p:spPr>
          <a:xfrm>
            <a:off x="9774616" y="1770863"/>
            <a:ext cx="1896099" cy="1115562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</a:pPr>
            <a:r>
              <a:rPr lang="fr-FR" sz="1467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A1.5 Conseils techniques et d’utilisation auprès de la clientèle </a:t>
            </a:r>
            <a:endParaRPr lang="fr-FR" sz="1467" b="1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171ED97B-DB8D-2CC7-EC29-2ED4EEEA6275}"/>
              </a:ext>
            </a:extLst>
          </p:cNvPr>
          <p:cNvGrpSpPr/>
          <p:nvPr/>
        </p:nvGrpSpPr>
        <p:grpSpPr>
          <a:xfrm>
            <a:off x="479707" y="4951636"/>
            <a:ext cx="11264367" cy="406815"/>
            <a:chOff x="5462251" y="1951656"/>
            <a:chExt cx="1718060" cy="1236520"/>
          </a:xfrm>
        </p:grpSpPr>
        <p:sp>
          <p:nvSpPr>
            <p:cNvPr id="33" name="Organigramme : Alternative 32">
              <a:extLst>
                <a:ext uri="{FF2B5EF4-FFF2-40B4-BE49-F238E27FC236}">
                  <a16:creationId xmlns:a16="http://schemas.microsoft.com/office/drawing/2014/main" id="{3ACFB0BE-2246-0C89-E9DE-7D9F766896C6}"/>
                </a:ext>
              </a:extLst>
            </p:cNvPr>
            <p:cNvSpPr/>
            <p:nvPr/>
          </p:nvSpPr>
          <p:spPr>
            <a:xfrm>
              <a:off x="5490860" y="2046708"/>
              <a:ext cx="1689451" cy="1141468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8867C52-C80B-71DD-FD03-5C89932333E0}"/>
                </a:ext>
              </a:extLst>
            </p:cNvPr>
            <p:cNvSpPr txBox="1"/>
            <p:nvPr/>
          </p:nvSpPr>
          <p:spPr>
            <a:xfrm>
              <a:off x="5462251" y="1951656"/>
              <a:ext cx="1616121" cy="115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  <a:tabLst>
                  <a:tab pos="24553" algn="l"/>
                </a:tabLst>
              </a:pPr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Pôle 3 Diagnostic des systèmes des véhicules 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5341725" y="5591242"/>
            <a:ext cx="6411851" cy="887564"/>
            <a:chOff x="5442459" y="1138518"/>
            <a:chExt cx="1720341" cy="1141474"/>
          </a:xfrm>
        </p:grpSpPr>
        <p:sp>
          <p:nvSpPr>
            <p:cNvPr id="36" name="Organigramme : Alternative 35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405334"/>
              <a:ext cx="1616121" cy="461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A3.2 Recherche de pannes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91D2674-96C0-F083-79B9-853487188831}"/>
              </a:ext>
            </a:extLst>
          </p:cNvPr>
          <p:cNvGrpSpPr/>
          <p:nvPr/>
        </p:nvGrpSpPr>
        <p:grpSpPr>
          <a:xfrm>
            <a:off x="673773" y="5591241"/>
            <a:ext cx="4261699" cy="887565"/>
            <a:chOff x="5442459" y="1138518"/>
            <a:chExt cx="1720341" cy="1141474"/>
          </a:xfrm>
        </p:grpSpPr>
        <p:sp>
          <p:nvSpPr>
            <p:cNvPr id="39" name="Organigramme : Alternative 38">
              <a:extLst>
                <a:ext uri="{FF2B5EF4-FFF2-40B4-BE49-F238E27FC236}">
                  <a16:creationId xmlns:a16="http://schemas.microsoft.com/office/drawing/2014/main" id="{F09BEAE7-67BC-5B03-B161-EEA1B7009C20}"/>
                </a:ext>
              </a:extLst>
            </p:cNvPr>
            <p:cNvSpPr/>
            <p:nvPr/>
          </p:nvSpPr>
          <p:spPr>
            <a:xfrm>
              <a:off x="5442459" y="1138518"/>
              <a:ext cx="1720341" cy="1141474"/>
            </a:xfrm>
            <a:prstGeom prst="flowChartAlternateProcess">
              <a:avLst/>
            </a:prstGeom>
            <a:pattFill prst="sphere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0CE5D20-5107-CD7E-AFFC-780BD25D3163}"/>
                </a:ext>
              </a:extLst>
            </p:cNvPr>
            <p:cNvSpPr txBox="1"/>
            <p:nvPr/>
          </p:nvSpPr>
          <p:spPr>
            <a:xfrm>
              <a:off x="5464196" y="1405334"/>
              <a:ext cx="1616121" cy="461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733" b="1" dirty="0">
                  <a:solidFill>
                    <a:schemeClr val="bg1">
                      <a:lumMod val="75000"/>
                    </a:schemeClr>
                  </a:solidFill>
                </a:rPr>
                <a:t>A3.1 Réalisation d’un pré-diagnostic 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823F62A-004E-EA4E-2448-33297F657AD3}"/>
              </a:ext>
            </a:extLst>
          </p:cNvPr>
          <p:cNvGrpSpPr/>
          <p:nvPr/>
        </p:nvGrpSpPr>
        <p:grpSpPr>
          <a:xfrm>
            <a:off x="8249478" y="3757679"/>
            <a:ext cx="3605604" cy="986492"/>
            <a:chOff x="5442459" y="1138518"/>
            <a:chExt cx="1720341" cy="1502378"/>
          </a:xfrm>
          <a:solidFill>
            <a:srgbClr val="BDD6EE"/>
          </a:solidFill>
        </p:grpSpPr>
        <p:sp>
          <p:nvSpPr>
            <p:cNvPr id="42" name="Organigramme : Alternative 88">
              <a:extLst>
                <a:ext uri="{FF2B5EF4-FFF2-40B4-BE49-F238E27FC236}">
                  <a16:creationId xmlns:a16="http://schemas.microsoft.com/office/drawing/2014/main" id="{F4D8A8AE-29FD-7BE4-B73B-52E14B9B7904}"/>
                </a:ext>
              </a:extLst>
            </p:cNvPr>
            <p:cNvSpPr/>
            <p:nvPr/>
          </p:nvSpPr>
          <p:spPr>
            <a:xfrm>
              <a:off x="5442459" y="1138518"/>
              <a:ext cx="1720341" cy="150237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89FA263-8146-4B57-4EBE-C01AC0DDB931}"/>
                </a:ext>
              </a:extLst>
            </p:cNvPr>
            <p:cNvSpPr txBox="1"/>
            <p:nvPr/>
          </p:nvSpPr>
          <p:spPr>
            <a:xfrm>
              <a:off x="5518179" y="1514141"/>
              <a:ext cx="1513395" cy="10473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400"/>
                </a:spcBef>
              </a:pPr>
              <a:r>
                <a:rPr lang="fr-FR" sz="1733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A2.3 </a:t>
              </a:r>
              <a:r>
                <a:rPr lang="fr-FR" sz="1733" b="1" dirty="0">
                  <a:ea typeface="Times New Roman" panose="02020603050405020304" pitchFamily="18" charset="0"/>
                </a:rPr>
                <a:t>Réalisation de diagnostic de premier niveau </a:t>
              </a:r>
              <a:endParaRPr lang="fr-FR" sz="1733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90C71D52-9CC5-8AB8-A6B0-EAF03C38E252}"/>
              </a:ext>
            </a:extLst>
          </p:cNvPr>
          <p:cNvSpPr txBox="1"/>
          <p:nvPr/>
        </p:nvSpPr>
        <p:spPr>
          <a:xfrm>
            <a:off x="2804622" y="760774"/>
            <a:ext cx="652831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683086"/>
              </a:buClr>
            </a:pPr>
            <a:r>
              <a:rPr lang="fr-FR" sz="2000" dirty="0"/>
              <a:t>CAP MAINTENANCE DES VÉHICULES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06CAFE-6699-5FC0-1D36-CD08C2054E4A}"/>
              </a:ext>
            </a:extLst>
          </p:cNvPr>
          <p:cNvSpPr txBox="1"/>
          <p:nvPr/>
        </p:nvSpPr>
        <p:spPr>
          <a:xfrm>
            <a:off x="601571" y="118658"/>
            <a:ext cx="6097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683086"/>
              </a:buClr>
            </a:pPr>
            <a:r>
              <a:rPr lang="fr-FR" sz="2400" b="1" dirty="0">
                <a:solidFill>
                  <a:schemeClr val="tx2"/>
                </a:solidFill>
              </a:rPr>
              <a:t>LES PÔLES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30044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4" grpId="0" animBg="1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2010</Words>
  <Application>Microsoft Macintosh PowerPoint</Application>
  <PresentationFormat>Grand écran</PresentationFormat>
  <Paragraphs>399</Paragraphs>
  <Slides>40</Slides>
  <Notes>11</Notes>
  <HiddenSlides>2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Aptos</vt:lpstr>
      <vt:lpstr>Arial</vt:lpstr>
      <vt:lpstr>Calibri</vt:lpstr>
      <vt:lpstr>Helvetica Neue</vt:lpstr>
      <vt:lpstr>Marianne Light</vt:lpstr>
      <vt:lpstr>Times New Roman</vt:lpstr>
      <vt:lpstr>Verdana</vt:lpstr>
      <vt:lpstr>Wingdings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pcoden1</dc:creator>
  <cp:keywords/>
  <dc:description/>
  <cp:lastModifiedBy>Pascale Costa</cp:lastModifiedBy>
  <cp:revision>16</cp:revision>
  <dcterms:created xsi:type="dcterms:W3CDTF">2025-05-07T14:18:18Z</dcterms:created>
  <dcterms:modified xsi:type="dcterms:W3CDTF">2025-05-22T13:59:24Z</dcterms:modified>
  <cp:category/>
</cp:coreProperties>
</file>