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9" r:id="rId4"/>
  </p:sldMasterIdLst>
  <p:notesMasterIdLst>
    <p:notesMasterId r:id="rId14"/>
  </p:notesMasterIdLst>
  <p:handoutMasterIdLst>
    <p:handoutMasterId r:id="rId15"/>
  </p:handoutMasterIdLst>
  <p:sldIdLst>
    <p:sldId id="331" r:id="rId5"/>
    <p:sldId id="362" r:id="rId6"/>
    <p:sldId id="344" r:id="rId7"/>
    <p:sldId id="368" r:id="rId8"/>
    <p:sldId id="370" r:id="rId9"/>
    <p:sldId id="369" r:id="rId10"/>
    <p:sldId id="372" r:id="rId11"/>
    <p:sldId id="373" r:id="rId12"/>
    <p:sldId id="367" r:id="rId13"/>
  </p:sldIdLst>
  <p:sldSz cx="9144000" cy="5143500" type="screen16x9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E9DAE5B-9D72-CF7E-F134-6C22203E4412}" name="Angélique FERNIER" initials="AF" userId="S::ferniera@anfa-auto.fr::cd2fe878-40db-48fd-abc1-5544c1e22d5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E0B3"/>
    <a:srgbClr val="C1C1C1"/>
    <a:srgbClr val="FFFFFF"/>
    <a:srgbClr val="FFE698"/>
    <a:srgbClr val="3D7CC9"/>
    <a:srgbClr val="1A86D0"/>
    <a:srgbClr val="FFE599"/>
    <a:srgbClr val="BDD6EE"/>
    <a:srgbClr val="F4B083"/>
    <a:srgbClr val="070A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29" autoAdjust="0"/>
    <p:restoredTop sz="93989"/>
  </p:normalViewPr>
  <p:slideViewPr>
    <p:cSldViewPr snapToGrid="0" snapToObjects="1">
      <p:cViewPr varScale="1">
        <p:scale>
          <a:sx n="117" d="100"/>
          <a:sy n="117" d="100"/>
        </p:scale>
        <p:origin x="736" y="17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9186E-EAA7-3A42-AFD2-CC349621202A}" type="datetimeFigureOut">
              <a:rPr lang="fr-FR" smtClean="0"/>
              <a:t>07/04/2025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8815B8-4CE2-F247-96EE-D0C173663B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01493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2EF2D4-44B9-F34D-AC77-36ED78FDDA30}" type="datetimeFigureOut">
              <a:rPr lang="fr-FR" smtClean="0"/>
              <a:t>07/04/2025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7BDEA-8EA0-FE4F-8E67-406CE035A2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37604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présentation ou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BDF85E18-CA9F-B03D-A399-C42D38C9032E}"/>
              </a:ext>
            </a:extLst>
          </p:cNvPr>
          <p:cNvSpPr txBox="1"/>
          <p:nvPr userDrawn="1"/>
        </p:nvSpPr>
        <p:spPr>
          <a:xfrm>
            <a:off x="6440805" y="71718"/>
            <a:ext cx="270319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1" dirty="0"/>
              <a:t>PNF 3 AVRIL 2025 GRUAU</a:t>
            </a:r>
          </a:p>
        </p:txBody>
      </p:sp>
    </p:spTree>
    <p:extLst>
      <p:ext uri="{BB962C8B-B14F-4D97-AF65-F5344CB8AC3E}">
        <p14:creationId xmlns:p14="http://schemas.microsoft.com/office/powerpoint/2010/main" val="2401069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e fin -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097486" y="2462400"/>
            <a:ext cx="5897726" cy="158112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500" baseline="0"/>
            </a:lvl1pPr>
          </a:lstStyle>
          <a:p>
            <a:r>
              <a:rPr lang="fr-FR" dirty="0"/>
              <a:t>Contacts :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24EE68D-94ED-57D9-43E3-F900D06ACBD6}"/>
              </a:ext>
            </a:extLst>
          </p:cNvPr>
          <p:cNvSpPr txBox="1"/>
          <p:nvPr userDrawn="1"/>
        </p:nvSpPr>
        <p:spPr>
          <a:xfrm>
            <a:off x="6521483" y="75015"/>
            <a:ext cx="262251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1" dirty="0"/>
              <a:t>PNF 3 AVRIL 2025 GRUAU</a:t>
            </a:r>
          </a:p>
        </p:txBody>
      </p:sp>
    </p:spTree>
    <p:extLst>
      <p:ext uri="{BB962C8B-B14F-4D97-AF65-F5344CB8AC3E}">
        <p14:creationId xmlns:p14="http://schemas.microsoft.com/office/powerpoint/2010/main" val="3789991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>
          <a:xfrm>
            <a:off x="7434000" y="4796511"/>
            <a:ext cx="1350000" cy="360000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0000" y="2346046"/>
            <a:ext cx="8424000" cy="20772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 baseline="0"/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87260C3-EF3A-0B48-9C85-9F85D7A88D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01" y="180001"/>
            <a:ext cx="1056901" cy="95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955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 de texte 39">
            <a:extLst>
              <a:ext uri="{FF2B5EF4-FFF2-40B4-BE49-F238E27FC236}">
                <a16:creationId xmlns:a16="http://schemas.microsoft.com/office/drawing/2014/main" id="{32627B64-766E-F047-97D6-D5A544058ED3}"/>
              </a:ext>
            </a:extLst>
          </p:cNvPr>
          <p:cNvSpPr txBox="1"/>
          <p:nvPr userDrawn="1"/>
        </p:nvSpPr>
        <p:spPr>
          <a:xfrm>
            <a:off x="1" y="0"/>
            <a:ext cx="3485719" cy="535736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endParaRPr lang="fr-FR" sz="1400" b="1" dirty="0">
              <a:solidFill>
                <a:srgbClr val="00000A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1400" b="1" dirty="0">
              <a:solidFill>
                <a:srgbClr val="00000A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14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A6714ED-58AA-EA86-7F44-8D90589C52A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485720" y="1"/>
            <a:ext cx="3196314" cy="53573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3540B07-F8BE-3BCB-283B-D1F8FB4CEE0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357338" y="1"/>
            <a:ext cx="2786661" cy="53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903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50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 baseline="0">
          <a:solidFill>
            <a:srgbClr val="407CC9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B57E05-05B2-5FAA-802E-2154D052AC46}"/>
              </a:ext>
            </a:extLst>
          </p:cNvPr>
          <p:cNvSpPr/>
          <p:nvPr/>
        </p:nvSpPr>
        <p:spPr>
          <a:xfrm>
            <a:off x="4983891" y="-1"/>
            <a:ext cx="4160108" cy="5143500"/>
          </a:xfrm>
          <a:prstGeom prst="rect">
            <a:avLst/>
          </a:prstGeom>
          <a:solidFill>
            <a:srgbClr val="C1C1C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4294967295"/>
          </p:nvPr>
        </p:nvSpPr>
        <p:spPr>
          <a:xfrm>
            <a:off x="4983889" y="1309258"/>
            <a:ext cx="4101538" cy="2886638"/>
          </a:xfrm>
        </p:spPr>
        <p:txBody>
          <a:bodyPr>
            <a:normAutofit lnSpcReduction="10000"/>
          </a:bodyPr>
          <a:lstStyle/>
          <a:p>
            <a:pPr algn="ctr"/>
            <a:r>
              <a:rPr lang="fr-FR" sz="2000" b="1" dirty="0">
                <a:solidFill>
                  <a:schemeClr val="tx1"/>
                </a:solidFill>
              </a:rPr>
              <a:t>CAP CONSTRUCTION ET AMÉNAGEMENT DE VÉHICULES</a:t>
            </a:r>
          </a:p>
          <a:p>
            <a:pPr algn="ctr"/>
            <a:br>
              <a:rPr lang="fr-FR" sz="2000" b="1" dirty="0">
                <a:solidFill>
                  <a:schemeClr val="tx1"/>
                </a:solidFill>
              </a:rPr>
            </a:br>
            <a:r>
              <a:rPr lang="fr-FR" sz="2000" b="1" dirty="0">
                <a:solidFill>
                  <a:schemeClr val="tx1"/>
                </a:solidFill>
              </a:rPr>
              <a:t>Baccalauréat Professionnel CONSTRUCTION ET AMÉNAGEMENT DE VÉHICULES</a:t>
            </a:r>
          </a:p>
          <a:p>
            <a:pPr algn="ctr"/>
            <a:endParaRPr lang="fr-FR" sz="2000" b="1" dirty="0">
              <a:solidFill>
                <a:schemeClr val="tx1"/>
              </a:solidFill>
            </a:endParaRPr>
          </a:p>
          <a:p>
            <a:pPr algn="ctr"/>
            <a:r>
              <a:rPr lang="fr-FR" sz="2000" b="1" dirty="0">
                <a:solidFill>
                  <a:schemeClr val="tx1"/>
                </a:solidFill>
              </a:rPr>
              <a:t>BTS CONSTRUCTION ET AMÉNAGEMENT DE VÉHICULES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7537D7F-B6FD-C9DD-C593-29C94793481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448144"/>
            <a:ext cx="4983891" cy="695355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58AF6970-0B9C-929F-612F-A37A27720777}"/>
              </a:ext>
            </a:extLst>
          </p:cNvPr>
          <p:cNvSpPr txBox="1"/>
          <p:nvPr/>
        </p:nvSpPr>
        <p:spPr>
          <a:xfrm>
            <a:off x="492696" y="791298"/>
            <a:ext cx="403448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b="1" dirty="0"/>
              <a:t>PLAN NATIONAL DE FORMATION</a:t>
            </a:r>
          </a:p>
          <a:p>
            <a:pPr algn="ctr"/>
            <a:endParaRPr lang="fr-FR" sz="2400" b="1" dirty="0"/>
          </a:p>
          <a:p>
            <a:pPr algn="ctr"/>
            <a:r>
              <a:rPr lang="fr-FR" sz="2400" b="1" dirty="0"/>
              <a:t> JEUDI 3 AVRIL 2025</a:t>
            </a:r>
          </a:p>
          <a:p>
            <a:pPr algn="ctr"/>
            <a:endParaRPr lang="fr-FR" sz="2400" b="1" dirty="0"/>
          </a:p>
          <a:p>
            <a:pPr algn="ctr"/>
            <a:r>
              <a:rPr lang="fr-FR" sz="2400" b="1" dirty="0"/>
              <a:t>GROUPE GRUAU </a:t>
            </a:r>
          </a:p>
          <a:p>
            <a:pPr algn="ctr"/>
            <a:endParaRPr lang="fr-FR" sz="2400" b="1" dirty="0"/>
          </a:p>
          <a:p>
            <a:pPr algn="ctr"/>
            <a:r>
              <a:rPr lang="fr-FR" sz="2400" b="1" dirty="0"/>
              <a:t>SAINT BERTHEVIN 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B4902D0-BA20-6D17-D953-E0C610A4CA84}"/>
              </a:ext>
            </a:extLst>
          </p:cNvPr>
          <p:cNvSpPr txBox="1"/>
          <p:nvPr/>
        </p:nvSpPr>
        <p:spPr>
          <a:xfrm>
            <a:off x="4755533" y="90000"/>
            <a:ext cx="461682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RÉNOVATION DE LA FILIÈRE CARROSSERIE</a:t>
            </a: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F0CDFC3B-8295-9171-86AD-AEA6FCE5C6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5435" y="4448145"/>
            <a:ext cx="4488566" cy="69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515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27ADF9-E86F-F5C3-6C5D-1664E760EA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1993575-A35D-CA09-CCEB-EBB79CFAF224}"/>
              </a:ext>
            </a:extLst>
          </p:cNvPr>
          <p:cNvSpPr/>
          <p:nvPr/>
        </p:nvSpPr>
        <p:spPr>
          <a:xfrm>
            <a:off x="-13786" y="1341256"/>
            <a:ext cx="9157785" cy="2159876"/>
          </a:xfrm>
          <a:prstGeom prst="rect">
            <a:avLst/>
          </a:prstGeom>
          <a:solidFill>
            <a:srgbClr val="C1C1C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4A3DA21-3E98-170D-E1E8-85D24F42F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749CBB4-9DE8-D1D9-8E09-612632F6205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1341256"/>
            <a:ext cx="9261231" cy="2070159"/>
          </a:xfrm>
        </p:spPr>
        <p:txBody>
          <a:bodyPr>
            <a:normAutofit/>
          </a:bodyPr>
          <a:lstStyle/>
          <a:p>
            <a:pPr algn="ctr"/>
            <a:r>
              <a:rPr lang="fr-FR" sz="2400" b="1" dirty="0">
                <a:solidFill>
                  <a:schemeClr val="tx1"/>
                </a:solidFill>
              </a:rPr>
              <a:t>TABLE RONDE : </a:t>
            </a:r>
          </a:p>
          <a:p>
            <a:pPr algn="ctr"/>
            <a:r>
              <a:rPr lang="fr-FR" sz="2400" b="1" dirty="0">
                <a:solidFill>
                  <a:schemeClr val="tx1"/>
                </a:solidFill>
              </a:rPr>
              <a:t>Comment construire une relation école entreprise riche et développer les partenariats de la filière construction et aménagement des véhicules pour répondre aux besoins de la profession ?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A5BC96D-82BC-118B-62B5-FB87A6036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786" y="4448145"/>
            <a:ext cx="4983891" cy="69535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E05C98C-EA3E-B738-EC6F-6F01D5BE78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5435" y="4448145"/>
            <a:ext cx="4488566" cy="695355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DDD6C59B-65A6-7938-EF1F-00A2456B6FD7}"/>
              </a:ext>
            </a:extLst>
          </p:cNvPr>
          <p:cNvSpPr txBox="1"/>
          <p:nvPr/>
        </p:nvSpPr>
        <p:spPr>
          <a:xfrm>
            <a:off x="-13788" y="4611156"/>
            <a:ext cx="262251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1" dirty="0"/>
              <a:t>PNF 3 AVRIL 2025 GRUAU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22E0D5F-B8FD-DAF9-7EB6-98AC1E88280C}"/>
              </a:ext>
            </a:extLst>
          </p:cNvPr>
          <p:cNvSpPr txBox="1"/>
          <p:nvPr/>
        </p:nvSpPr>
        <p:spPr>
          <a:xfrm>
            <a:off x="1053404" y="3820750"/>
            <a:ext cx="82078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algn="just">
              <a:buNone/>
            </a:pPr>
            <a:r>
              <a:rPr lang="fr-FR" sz="1400" i="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Animée par </a:t>
            </a:r>
            <a:r>
              <a:rPr lang="fr-FR" sz="1400" b="1" i="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Sébastien KONOPCZYNSKI, </a:t>
            </a:r>
            <a:r>
              <a:rPr lang="fr-FR" sz="1400" i="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inspecteur de l’éducation nationale, académie de Lille</a:t>
            </a:r>
            <a:endParaRPr lang="fr-FR" sz="1400" i="1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010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7538B866-C283-8EA1-A9E9-3466DE91D963}"/>
              </a:ext>
            </a:extLst>
          </p:cNvPr>
          <p:cNvSpPr txBox="1"/>
          <p:nvPr/>
        </p:nvSpPr>
        <p:spPr>
          <a:xfrm>
            <a:off x="-508764" y="97419"/>
            <a:ext cx="45788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TABLE RONDE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D97853B-F7F1-E789-A429-C5B640909E63}"/>
              </a:ext>
            </a:extLst>
          </p:cNvPr>
          <p:cNvSpPr txBox="1"/>
          <p:nvPr/>
        </p:nvSpPr>
        <p:spPr>
          <a:xfrm>
            <a:off x="278887" y="2036774"/>
            <a:ext cx="3349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Benoit DALY</a:t>
            </a:r>
          </a:p>
          <a:p>
            <a:pPr algn="ctr"/>
            <a:r>
              <a:rPr lang="fr-FR" sz="1600" dirty="0"/>
              <a:t> Secrétaire Général FFC Constructeurs </a:t>
            </a:r>
            <a:endParaRPr lang="fr-FR" sz="1400" dirty="0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777C0859-2077-C9FF-F8F2-ADE9BF4FF4F4}"/>
              </a:ext>
            </a:extLst>
          </p:cNvPr>
          <p:cNvSpPr/>
          <p:nvPr/>
        </p:nvSpPr>
        <p:spPr>
          <a:xfrm>
            <a:off x="1340226" y="680643"/>
            <a:ext cx="1227151" cy="1258765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99E7D34F-BCFA-EA49-EDF8-1E4FDC736443}"/>
              </a:ext>
            </a:extLst>
          </p:cNvPr>
          <p:cNvSpPr/>
          <p:nvPr/>
        </p:nvSpPr>
        <p:spPr>
          <a:xfrm>
            <a:off x="4199434" y="691662"/>
            <a:ext cx="1227151" cy="1258765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BF880C96-EDB4-5F6F-47CD-9D76C8B138CD}"/>
              </a:ext>
            </a:extLst>
          </p:cNvPr>
          <p:cNvSpPr txBox="1"/>
          <p:nvPr/>
        </p:nvSpPr>
        <p:spPr>
          <a:xfrm>
            <a:off x="3874676" y="2057939"/>
            <a:ext cx="18766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/>
              <a:t>Laurence LANCELOT</a:t>
            </a:r>
          </a:p>
          <a:p>
            <a:pPr algn="ctr"/>
            <a:r>
              <a:rPr lang="fr-FR" sz="1600" dirty="0"/>
              <a:t> DRH, GRUAU</a:t>
            </a:r>
            <a:endParaRPr lang="fr-FR" sz="1400" dirty="0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DDFC547D-C9F0-7CD2-43C3-D6B3C8917A80}"/>
              </a:ext>
            </a:extLst>
          </p:cNvPr>
          <p:cNvSpPr/>
          <p:nvPr/>
        </p:nvSpPr>
        <p:spPr>
          <a:xfrm>
            <a:off x="7058642" y="710250"/>
            <a:ext cx="1227151" cy="1258765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8F348FB6-AE3E-320C-60A6-039C63C5DBDA}"/>
              </a:ext>
            </a:extLst>
          </p:cNvPr>
          <p:cNvSpPr txBox="1"/>
          <p:nvPr/>
        </p:nvSpPr>
        <p:spPr>
          <a:xfrm>
            <a:off x="6200437" y="2018001"/>
            <a:ext cx="2943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/>
              <a:t>Patrick JACOB</a:t>
            </a:r>
          </a:p>
          <a:p>
            <a:pPr algn="ctr"/>
            <a:r>
              <a:rPr lang="fr-FR" sz="1600" dirty="0"/>
              <a:t> </a:t>
            </a:r>
            <a:r>
              <a:rPr lang="fr-FR" sz="1600" dirty="0">
                <a:effectLst/>
                <a:ea typeface="Calibri" panose="020F0502020204030204" pitchFamily="34" charset="0"/>
              </a:rPr>
              <a:t>pilote mise au point produits,</a:t>
            </a:r>
          </a:p>
          <a:p>
            <a:pPr algn="ctr"/>
            <a:r>
              <a:rPr lang="fr-FR" sz="1600" dirty="0">
                <a:effectLst/>
                <a:ea typeface="Calibri" panose="020F0502020204030204" pitchFamily="34" charset="0"/>
              </a:rPr>
              <a:t> métrologie et outillages, </a:t>
            </a:r>
            <a:r>
              <a:rPr lang="fr-FR" sz="1600" dirty="0"/>
              <a:t>GRUAU</a:t>
            </a: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380C7D1C-F64E-15D1-4F09-B7A2583E0484}"/>
              </a:ext>
            </a:extLst>
          </p:cNvPr>
          <p:cNvSpPr/>
          <p:nvPr/>
        </p:nvSpPr>
        <p:spPr>
          <a:xfrm>
            <a:off x="1887415" y="2879775"/>
            <a:ext cx="1201141" cy="1181923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8816CD28-D286-BB5C-1ED9-F2E7F26EB47C}"/>
              </a:ext>
            </a:extLst>
          </p:cNvPr>
          <p:cNvSpPr txBox="1"/>
          <p:nvPr/>
        </p:nvSpPr>
        <p:spPr>
          <a:xfrm>
            <a:off x="428487" y="4162321"/>
            <a:ext cx="4261808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/>
              <a:t>Loïc INFOSINO</a:t>
            </a:r>
          </a:p>
          <a:p>
            <a:pPr algn="ctr"/>
            <a:r>
              <a:rPr lang="fr-FR" sz="1600" dirty="0"/>
              <a:t> Enseignant, </a:t>
            </a:r>
            <a:r>
              <a:rPr lang="fr-FR" sz="1600" dirty="0">
                <a:effectLst/>
                <a:ea typeface="Calibri" panose="020F0502020204030204" pitchFamily="34" charset="0"/>
              </a:rPr>
              <a:t>lycée</a:t>
            </a:r>
            <a:r>
              <a:rPr lang="fr-FR" sz="2000" dirty="0">
                <a:effectLst/>
                <a:ea typeface="Calibri" panose="020F0502020204030204" pitchFamily="34" charset="0"/>
              </a:rPr>
              <a:t> </a:t>
            </a:r>
            <a:r>
              <a:rPr lang="fr-FR" sz="1600" dirty="0">
                <a:effectLst/>
                <a:ea typeface="Calibri" panose="020F0502020204030204" pitchFamily="34" charset="0"/>
              </a:rPr>
              <a:t>des métiers </a:t>
            </a:r>
          </a:p>
          <a:p>
            <a:pPr algn="ctr"/>
            <a:r>
              <a:rPr lang="fr-FR" sz="1600" dirty="0">
                <a:effectLst/>
                <a:ea typeface="Calibri" panose="020F0502020204030204" pitchFamily="34" charset="0"/>
              </a:rPr>
              <a:t>entre Meurthe et </a:t>
            </a:r>
            <a:r>
              <a:rPr lang="fr-FR" sz="1600" dirty="0" err="1">
                <a:effectLst/>
                <a:ea typeface="Calibri" panose="020F0502020204030204" pitchFamily="34" charset="0"/>
              </a:rPr>
              <a:t>Sânon</a:t>
            </a:r>
            <a:r>
              <a:rPr lang="fr-FR" sz="1600" dirty="0">
                <a:ea typeface="Calibri" panose="020F0502020204030204" pitchFamily="34" charset="0"/>
              </a:rPr>
              <a:t>, </a:t>
            </a:r>
            <a:r>
              <a:rPr lang="fr-FR" sz="1600" dirty="0">
                <a:effectLst/>
                <a:ea typeface="Calibri" panose="020F0502020204030204" pitchFamily="34" charset="0"/>
              </a:rPr>
              <a:t>Dombasle sur Meurthe</a:t>
            </a:r>
            <a:r>
              <a:rPr lang="fr-FR" sz="1600" dirty="0">
                <a:effectLst/>
              </a:rPr>
              <a:t> </a:t>
            </a:r>
            <a:endParaRPr lang="fr-FR" sz="1600" dirty="0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CC795A59-3F82-6465-BB07-808C981F7A56}"/>
              </a:ext>
            </a:extLst>
          </p:cNvPr>
          <p:cNvSpPr/>
          <p:nvPr/>
        </p:nvSpPr>
        <p:spPr>
          <a:xfrm>
            <a:off x="6067867" y="3032960"/>
            <a:ext cx="1201141" cy="1181923"/>
          </a:xfrm>
          <a:prstGeom prst="ellipse">
            <a:avLst/>
          </a:prstGeom>
          <a:blipFill>
            <a:blip r:embed="rId6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7E03BAA0-FD68-47FF-3267-2AB2431DD914}"/>
              </a:ext>
            </a:extLst>
          </p:cNvPr>
          <p:cNvSpPr txBox="1"/>
          <p:nvPr/>
        </p:nvSpPr>
        <p:spPr>
          <a:xfrm>
            <a:off x="5040108" y="4316209"/>
            <a:ext cx="3256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/>
              <a:t>Christophe SULLET</a:t>
            </a:r>
          </a:p>
          <a:p>
            <a:pPr algn="ctr"/>
            <a:r>
              <a:rPr lang="fr-FR" sz="1600" dirty="0"/>
              <a:t> Enseignant, </a:t>
            </a:r>
            <a:r>
              <a:rPr lang="fr-FR" sz="1600" dirty="0">
                <a:effectLst/>
                <a:ea typeface="Calibri" panose="020F0502020204030204" pitchFamily="34" charset="0"/>
              </a:rPr>
              <a:t>lycée Paul Guérin, Niort</a:t>
            </a:r>
            <a:r>
              <a:rPr lang="fr-FR" sz="1600" dirty="0">
                <a:effectLst/>
              </a:rPr>
              <a:t> 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731662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7AC997-339F-4344-1251-E603ACCA72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30011282-CBAD-F700-F1EB-937150429D14}"/>
              </a:ext>
            </a:extLst>
          </p:cNvPr>
          <p:cNvSpPr txBox="1"/>
          <p:nvPr/>
        </p:nvSpPr>
        <p:spPr>
          <a:xfrm>
            <a:off x="-508764" y="97419"/>
            <a:ext cx="45788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TABLE RONDE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67EE087-4F73-45D5-2DA0-7A3634DE4EFA}"/>
              </a:ext>
            </a:extLst>
          </p:cNvPr>
          <p:cNvSpPr txBox="1"/>
          <p:nvPr/>
        </p:nvSpPr>
        <p:spPr>
          <a:xfrm>
            <a:off x="126023" y="1726076"/>
            <a:ext cx="88919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0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Thème 1 : Les besoins actuels et futurs de la filière construction et aménagement de véhicules</a:t>
            </a:r>
            <a:endParaRPr lang="fr-FR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0D4620E-16A6-FB7A-0085-FF1DBD84210C}"/>
              </a:ext>
            </a:extLst>
          </p:cNvPr>
          <p:cNvSpPr txBox="1"/>
          <p:nvPr/>
        </p:nvSpPr>
        <p:spPr>
          <a:xfrm>
            <a:off x="354623" y="2709539"/>
            <a:ext cx="84347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Quelles compétences sont les plus recherchées, et comment ces besoins évoluent-ils avec les avancées technologiques et les transitions écologiques ? "  </a:t>
            </a:r>
          </a:p>
        </p:txBody>
      </p:sp>
    </p:spTree>
    <p:extLst>
      <p:ext uri="{BB962C8B-B14F-4D97-AF65-F5344CB8AC3E}">
        <p14:creationId xmlns:p14="http://schemas.microsoft.com/office/powerpoint/2010/main" val="2444287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94B343-5400-F4B1-BFFE-4D7515BE4F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FE5887BB-D1DB-A414-738B-9FE9FA6CBC5E}"/>
              </a:ext>
            </a:extLst>
          </p:cNvPr>
          <p:cNvSpPr txBox="1"/>
          <p:nvPr/>
        </p:nvSpPr>
        <p:spPr>
          <a:xfrm>
            <a:off x="-508764" y="97419"/>
            <a:ext cx="45788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TABLE RONDE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5E75CA3-5F36-74DE-7FB4-D28D13252D95}"/>
              </a:ext>
            </a:extLst>
          </p:cNvPr>
          <p:cNvSpPr txBox="1"/>
          <p:nvPr/>
        </p:nvSpPr>
        <p:spPr>
          <a:xfrm>
            <a:off x="203688" y="1645628"/>
            <a:ext cx="85725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fr-FR" sz="20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Thème 2 : Les Partenariats école-entreprise</a:t>
            </a:r>
            <a:endParaRPr lang="fr-FR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/>
            <a:endParaRPr lang="fr-FR" sz="2000" kern="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FR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"Comment les lycées et les entreprises peuvent collaborer pour répondre à ces besoins ? Quels types de partenariats existent déjà, et comment peuvent-ils être améliorés ?"</a:t>
            </a:r>
            <a:endParaRPr lang="fr-FR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434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5BCDAA-FFC8-37DF-F8AD-03A685729D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D7610671-3F10-3520-60FD-9EC7280130D3}"/>
              </a:ext>
            </a:extLst>
          </p:cNvPr>
          <p:cNvSpPr txBox="1"/>
          <p:nvPr/>
        </p:nvSpPr>
        <p:spPr>
          <a:xfrm>
            <a:off x="-508764" y="97419"/>
            <a:ext cx="45788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TABLE RONDE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5B79CD6-450D-9FE8-9278-F49F20283459}"/>
              </a:ext>
            </a:extLst>
          </p:cNvPr>
          <p:cNvSpPr txBox="1"/>
          <p:nvPr/>
        </p:nvSpPr>
        <p:spPr>
          <a:xfrm>
            <a:off x="269631" y="1557553"/>
            <a:ext cx="859301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fr-FR" sz="20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Thème 3 : L'Impact de la formation en entreprise</a:t>
            </a:r>
          </a:p>
          <a:p>
            <a:pPr algn="ctr">
              <a:buNone/>
            </a:pPr>
            <a:endParaRPr lang="fr-FR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fr-FR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"Les stages en BTS, les PFMP en CAP et BAC PRO et le développement de l’apprentissage sont des éléments clés dans la formation des jeunes. Comment peuvent-ils être améliorés pour mieux préparer les élèves aux réalités du marché du travail ?"</a:t>
            </a:r>
            <a:endParaRPr lang="fr-FR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833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239434-8DA8-60E4-C1BE-87E2ABAD52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9FE7B539-ADB8-FD66-FF23-16F9734126B7}"/>
              </a:ext>
            </a:extLst>
          </p:cNvPr>
          <p:cNvSpPr txBox="1"/>
          <p:nvPr/>
        </p:nvSpPr>
        <p:spPr>
          <a:xfrm>
            <a:off x="-508764" y="97419"/>
            <a:ext cx="45788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TABLE RONDE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B0103DB-8E35-F9D1-0DEC-C6387C1889FB}"/>
              </a:ext>
            </a:extLst>
          </p:cNvPr>
          <p:cNvSpPr txBox="1"/>
          <p:nvPr/>
        </p:nvSpPr>
        <p:spPr>
          <a:xfrm>
            <a:off x="269631" y="1531905"/>
            <a:ext cx="8604738" cy="1897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800"/>
              </a:spcBef>
              <a:spcAft>
                <a:spcPts val="400"/>
              </a:spcAft>
              <a:buNone/>
            </a:pPr>
            <a:r>
              <a:rPr lang="fr-FR" sz="20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Thème 4 : Promotion des métiers et </a:t>
            </a:r>
            <a:r>
              <a:rPr lang="fr-FR" sz="20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fr-FR" sz="20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ttractivité de la filière</a:t>
            </a:r>
          </a:p>
          <a:p>
            <a:pPr>
              <a:spcBef>
                <a:spcPts val="800"/>
              </a:spcBef>
              <a:spcAft>
                <a:spcPts val="400"/>
              </a:spcAft>
              <a:buNone/>
            </a:pPr>
            <a:endParaRPr lang="fr-FR" sz="2400" b="1" kern="100" dirty="0">
              <a:solidFill>
                <a:srgbClr val="0F4761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FR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fr-FR" sz="2000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fr-FR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omment rendre les métiers de la construction et de l'aménagement des véhicules plus attractifs pour les jeunes ? Comment pouvons-nous mieux promouvoir ces filières et encourager les jeunes à s'y engager ?"</a:t>
            </a:r>
            <a:endParaRPr lang="fr-FR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431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518CFF-DB64-D517-47EF-D4DE861280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E3DE46D8-6472-3AA9-39C5-36A7361A4C2D}"/>
              </a:ext>
            </a:extLst>
          </p:cNvPr>
          <p:cNvSpPr txBox="1"/>
          <p:nvPr/>
        </p:nvSpPr>
        <p:spPr>
          <a:xfrm>
            <a:off x="-508764" y="97419"/>
            <a:ext cx="45788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TABLE RONDE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A22EC06-E46C-9258-42CD-5D84AF8CB1BC}"/>
              </a:ext>
            </a:extLst>
          </p:cNvPr>
          <p:cNvSpPr txBox="1"/>
          <p:nvPr/>
        </p:nvSpPr>
        <p:spPr>
          <a:xfrm>
            <a:off x="128954" y="851967"/>
            <a:ext cx="8604738" cy="2010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fr-FR" sz="20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Thème 5 : Innovations et </a:t>
            </a:r>
            <a:r>
              <a:rPr lang="fr-FR" sz="20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fr-FR" sz="20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erspectives d’avenir</a:t>
            </a:r>
          </a:p>
          <a:p>
            <a:pPr algn="ctr">
              <a:buNone/>
            </a:pPr>
            <a:endParaRPr lang="fr-FR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fr-FR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Innovations et perspectives d'avenir pour renforcer les relations école-entreprise dans le secteur de la construction et de l'aménagement des véhicules."</a:t>
            </a:r>
            <a:endParaRPr lang="fr-FR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800"/>
              </a:spcBef>
              <a:spcAft>
                <a:spcPts val="400"/>
              </a:spcAft>
              <a:buNone/>
            </a:pPr>
            <a:endParaRPr lang="fr-F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8607D4D-D6F6-96B1-6181-9EF41EA71C63}"/>
              </a:ext>
            </a:extLst>
          </p:cNvPr>
          <p:cNvSpPr txBox="1"/>
          <p:nvPr/>
        </p:nvSpPr>
        <p:spPr>
          <a:xfrm>
            <a:off x="597877" y="3064119"/>
            <a:ext cx="794824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000" b="1" i="0" u="none" strike="noStrike" dirty="0">
                <a:solidFill>
                  <a:srgbClr val="000000"/>
                </a:solidFill>
                <a:effectLst/>
                <a:latin typeface="Marianne"/>
              </a:rPr>
              <a:t>Centre d’études et de formation en partenariat avec les entreprises et les professions (</a:t>
            </a:r>
            <a:r>
              <a:rPr lang="fr-FR" sz="2000" b="1" i="0" u="none" strike="noStrike" dirty="0" err="1">
                <a:solidFill>
                  <a:srgbClr val="000000"/>
                </a:solidFill>
                <a:effectLst/>
                <a:latin typeface="Marianne"/>
              </a:rPr>
              <a:t>Cefpep</a:t>
            </a:r>
            <a:r>
              <a:rPr lang="fr-FR" sz="2000" b="1" i="0" u="none" strike="noStrike" dirty="0">
                <a:solidFill>
                  <a:srgbClr val="000000"/>
                </a:solidFill>
                <a:effectLst/>
                <a:latin typeface="Marianne"/>
              </a:rPr>
              <a:t> 2030)</a:t>
            </a:r>
            <a:r>
              <a:rPr lang="fr-FR" sz="2000" b="0" i="0" u="none" strike="noStrike" dirty="0">
                <a:solidFill>
                  <a:srgbClr val="000000"/>
                </a:solidFill>
                <a:effectLst/>
                <a:latin typeface="Marianne"/>
              </a:rPr>
              <a:t> a pour mission de </a:t>
            </a:r>
            <a:r>
              <a:rPr lang="fr-FR" sz="2000" b="0" i="0" u="none" strike="noStrike" dirty="0" err="1">
                <a:solidFill>
                  <a:srgbClr val="000000"/>
                </a:solidFill>
                <a:effectLst/>
                <a:latin typeface="Marianne"/>
              </a:rPr>
              <a:t>co-construire</a:t>
            </a:r>
            <a:r>
              <a:rPr lang="fr-FR" sz="2000" b="0" i="0" u="none" strike="noStrike" dirty="0">
                <a:solidFill>
                  <a:srgbClr val="000000"/>
                </a:solidFill>
                <a:effectLst/>
                <a:latin typeface="Marianne"/>
              </a:rPr>
              <a:t> avec les partenaires du monde économique (entreprises, associations, fondations, organisations publiques…) des </a:t>
            </a:r>
            <a:r>
              <a:rPr lang="fr-FR" sz="2000" b="1" i="0" u="none" strike="noStrike" dirty="0">
                <a:solidFill>
                  <a:srgbClr val="000000"/>
                </a:solidFill>
                <a:effectLst/>
                <a:latin typeface="Marianne"/>
              </a:rPr>
              <a:t>actions de formation continue pour les personnels de l’éducation</a:t>
            </a:r>
            <a:r>
              <a:rPr lang="fr-FR" sz="2000" b="0" i="0" u="none" strike="noStrike" dirty="0">
                <a:solidFill>
                  <a:srgbClr val="000000"/>
                </a:solidFill>
                <a:effectLst/>
                <a:latin typeface="Marianne"/>
              </a:rPr>
              <a:t>.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75716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EFC007-6075-5B1E-EE91-C9F4569E73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CA3F7F5-B752-30C9-C07D-4AB0F54DF614}"/>
              </a:ext>
            </a:extLst>
          </p:cNvPr>
          <p:cNvSpPr/>
          <p:nvPr/>
        </p:nvSpPr>
        <p:spPr>
          <a:xfrm>
            <a:off x="-13786" y="1341256"/>
            <a:ext cx="9157785" cy="2159876"/>
          </a:xfrm>
          <a:prstGeom prst="rect">
            <a:avLst/>
          </a:prstGeom>
          <a:solidFill>
            <a:srgbClr val="C1C1C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BB218BC-225B-2EAD-1006-CDB47A27B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CC13162A-A38B-D48E-3302-DA8510D7C22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1989332"/>
            <a:ext cx="9143999" cy="863724"/>
          </a:xfrm>
        </p:spPr>
        <p:txBody>
          <a:bodyPr>
            <a:normAutofit/>
          </a:bodyPr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MERCI POUR VOTRE ATTENTION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DA59174-504F-BBC7-4733-55EC2A6A45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786" y="4448145"/>
            <a:ext cx="4983891" cy="69535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7335DDCD-1E66-6748-10D1-87841B0C87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5435" y="4448145"/>
            <a:ext cx="4488566" cy="695355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40E73871-C122-C43C-010E-16C16DFD9DE1}"/>
              </a:ext>
            </a:extLst>
          </p:cNvPr>
          <p:cNvSpPr txBox="1"/>
          <p:nvPr/>
        </p:nvSpPr>
        <p:spPr>
          <a:xfrm>
            <a:off x="-13788" y="4611156"/>
            <a:ext cx="262251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1" dirty="0"/>
              <a:t>PNF 3 AVRIL 2025 GRUAU</a:t>
            </a:r>
          </a:p>
        </p:txBody>
      </p:sp>
    </p:spTree>
    <p:extLst>
      <p:ext uri="{BB962C8B-B14F-4D97-AF65-F5344CB8AC3E}">
        <p14:creationId xmlns:p14="http://schemas.microsoft.com/office/powerpoint/2010/main" val="599121071"/>
      </p:ext>
    </p:extLst>
  </p:cSld>
  <p:clrMapOvr>
    <a:masterClrMapping/>
  </p:clrMapOvr>
</p:sld>
</file>

<file path=ppt/theme/theme1.xml><?xml version="1.0" encoding="utf-8"?>
<a:theme xmlns:a="http://schemas.openxmlformats.org/drawingml/2006/main" name="3_page de presentation et de 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3AB55E0CC5DA459F57F5A42893F46A005A087D358B12CA4E82A8A8BA9B8A8CF200D3544DBFAD4F664AA25DF68E6D1F0A9E00689F2856DFEDCE40890FDCED81A7DFC9004B2C6109FE78734FA1BFBA370D2D27D9" ma:contentTypeVersion="2" ma:contentTypeDescription="Crée un document." ma:contentTypeScope="" ma:versionID="bb27ba1bbeb667412e9bb2d93099311f">
  <xsd:schema xmlns:xsd="http://www.w3.org/2001/XMLSchema" xmlns:xs="http://www.w3.org/2001/XMLSchema" xmlns:p="http://schemas.microsoft.com/office/2006/metadata/properties" xmlns:ns2="d9b8819f-644e-4e2e-bf09-8a76532e681c" targetNamespace="http://schemas.microsoft.com/office/2006/metadata/properties" ma:root="true" ma:fieldsID="974c2ac12628b5015b2945173a957d44" ns2:_="">
    <xsd:import namespace="d9b8819f-644e-4e2e-bf09-8a76532e681c"/>
    <xsd:element name="properties">
      <xsd:complexType>
        <xsd:sequence>
          <xsd:element name="documentManagement">
            <xsd:complexType>
              <xsd:all>
                <xsd:element ref="ns2:Description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8819f-644e-4e2e-bf09-8a76532e681c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description="Description du document" ma:internalName="Description0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 ma:readOnly="true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d9b8819f-644e-4e2e-bf09-8a76532e681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28F9CF5-CB29-41B4-B267-475D20FB81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b8819f-644e-4e2e-bf09-8a76532e68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A2790E1-966A-497A-ABBD-24ECAA34A18E}">
  <ds:schemaRefs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purl.org/dc/terms/"/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d9b8819f-644e-4e2e-bf09-8a76532e681c"/>
  </ds:schemaRefs>
</ds:datastoreItem>
</file>

<file path=customXml/itemProps3.xml><?xml version="1.0" encoding="utf-8"?>
<ds:datastoreItem xmlns:ds="http://schemas.openxmlformats.org/officeDocument/2006/customXml" ds:itemID="{1D6BD7C5-AE49-4865-8DE9-44AE75ECC29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835</TotalTime>
  <Words>409</Words>
  <PresentationFormat>Affichage à l'écran (16:9)</PresentationFormat>
  <Paragraphs>51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5" baseType="lpstr">
      <vt:lpstr>Aptos</vt:lpstr>
      <vt:lpstr>Arial</vt:lpstr>
      <vt:lpstr>Calibri</vt:lpstr>
      <vt:lpstr>Marianne</vt:lpstr>
      <vt:lpstr>Verdana</vt:lpstr>
      <vt:lpstr>3_page de presentation et de partie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2015-02-04T16:19:06Z</cp:lastPrinted>
  <dcterms:created xsi:type="dcterms:W3CDTF">2015-02-04T10:43:31Z</dcterms:created>
  <dcterms:modified xsi:type="dcterms:W3CDTF">2025-04-07T08:26:23Z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0x010100873AB55E0CC5DA459F57F5A42893F46A005A087D358B12CA4E82A8A8BA9B8A8CF200D3544DBFAD4F664AA25DF68E6D1F0A9E00689F2856DFEDCE40890FDCED81A7DFC9004B2C6109FE78734FA1BFBA370D2D27D9</vt:lpwstr>
  </property>
</Properties>
</file>