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31"/>
  </p:notesMasterIdLst>
  <p:handoutMasterIdLst>
    <p:handoutMasterId r:id="rId32"/>
  </p:handoutMasterIdLst>
  <p:sldIdLst>
    <p:sldId id="331" r:id="rId5"/>
    <p:sldId id="362" r:id="rId6"/>
    <p:sldId id="392" r:id="rId7"/>
    <p:sldId id="368" r:id="rId8"/>
    <p:sldId id="393" r:id="rId9"/>
    <p:sldId id="371" r:id="rId10"/>
    <p:sldId id="394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91" r:id="rId29"/>
    <p:sldId id="367" r:id="rId3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9DAE5B-9D72-CF7E-F134-6C22203E4412}" name="Angélique FERNIER" initials="AF" userId="S::ferniera@anfa-auto.fr::cd2fe878-40db-48fd-abc1-5544c1e22d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3"/>
    <a:srgbClr val="C1C1C1"/>
    <a:srgbClr val="FFFFFF"/>
    <a:srgbClr val="FFE698"/>
    <a:srgbClr val="3D7CC9"/>
    <a:srgbClr val="1A86D0"/>
    <a:srgbClr val="FFE599"/>
    <a:srgbClr val="BDD6EE"/>
    <a:srgbClr val="F4B083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5" autoAdjust="0"/>
    <p:restoredTop sz="93944"/>
  </p:normalViewPr>
  <p:slideViewPr>
    <p:cSldViewPr snapToGrid="0" snapToObjects="1">
      <p:cViewPr varScale="1">
        <p:scale>
          <a:sx n="154" d="100"/>
          <a:sy n="154" d="100"/>
        </p:scale>
        <p:origin x="151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270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F85E18-CA9F-B03D-A399-C42D38C9032E}"/>
              </a:ext>
            </a:extLst>
          </p:cNvPr>
          <p:cNvSpPr txBox="1"/>
          <p:nvPr userDrawn="1"/>
        </p:nvSpPr>
        <p:spPr>
          <a:xfrm>
            <a:off x="6440805" y="71718"/>
            <a:ext cx="27031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4EE68D-94ED-57D9-43E3-F900D06ACBD6}"/>
              </a:ext>
            </a:extLst>
          </p:cNvPr>
          <p:cNvSpPr txBox="1"/>
          <p:nvPr userDrawn="1"/>
        </p:nvSpPr>
        <p:spPr>
          <a:xfrm>
            <a:off x="6521483" y="75015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434000" y="4796511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1" y="180001"/>
            <a:ext cx="1056901" cy="9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6714ED-58AA-EA86-7F44-8D90589C52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85720" y="1"/>
            <a:ext cx="3196314" cy="5357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540B07-F8BE-3BCB-283B-D1F8FB4CEE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7338" y="1"/>
            <a:ext cx="2786661" cy="5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B57E05-05B2-5FAA-802E-2154D052AC46}"/>
              </a:ext>
            </a:extLst>
          </p:cNvPr>
          <p:cNvSpPr/>
          <p:nvPr/>
        </p:nvSpPr>
        <p:spPr>
          <a:xfrm>
            <a:off x="4983891" y="-1"/>
            <a:ext cx="4160108" cy="5143500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4983889" y="1309258"/>
            <a:ext cx="4101538" cy="2886638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CAP CONSTRUCTION ET AMÉNAGEMENT DE VÉHICULES</a:t>
            </a:r>
          </a:p>
          <a:p>
            <a:pPr algn="ctr"/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Baccalauréat Professionnel CONSTRUCTION ET AMÉNAGEMENT DE VÉHICULES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BTS CONSTRUCTION ET AMÉNAGEMENT DE VÉHICULES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537D7F-B6FD-C9DD-C593-29C9479348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48144"/>
            <a:ext cx="4983891" cy="6953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8AF6970-0B9C-929F-612F-A37A27720777}"/>
              </a:ext>
            </a:extLst>
          </p:cNvPr>
          <p:cNvSpPr txBox="1"/>
          <p:nvPr/>
        </p:nvSpPr>
        <p:spPr>
          <a:xfrm>
            <a:off x="492696" y="791298"/>
            <a:ext cx="40344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PLAN NATIONAL DE FORMATION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 JEUDI 3 AVRIL 2025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GROUPE GRUAU 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SAINT BERTHEVIN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4902D0-BA20-6D17-D953-E0C610A4CA84}"/>
              </a:ext>
            </a:extLst>
          </p:cNvPr>
          <p:cNvSpPr txBox="1"/>
          <p:nvPr/>
        </p:nvSpPr>
        <p:spPr>
          <a:xfrm>
            <a:off x="4755533" y="90000"/>
            <a:ext cx="4616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RÉNOVATION DE LA FILIÈRE CARROSSERIE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0CDFC3B-8295-9171-86AD-AEA6FCE5C6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BDB57D1-346D-4E05-B592-91D1F4B0E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37323" y="588172"/>
            <a:ext cx="5216769" cy="43113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3FE1BFC-6F3D-49DE-A419-C6A66246A294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C.1.1 : ELABORATION CDCF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257B8A-2ADD-4680-9871-201371076646}"/>
              </a:ext>
            </a:extLst>
          </p:cNvPr>
          <p:cNvSpPr txBox="1"/>
          <p:nvPr/>
        </p:nvSpPr>
        <p:spPr>
          <a:xfrm>
            <a:off x="236484" y="1033220"/>
            <a:ext cx="4840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caractérisation des fonctions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496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A628A71-8DF7-4363-86F1-D08493577150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C.1.1 : ELABORATION CDCF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4267E08-B784-4EA1-8487-0CAE85E87BFC}"/>
              </a:ext>
            </a:extLst>
          </p:cNvPr>
          <p:cNvSpPr txBox="1"/>
          <p:nvPr/>
        </p:nvSpPr>
        <p:spPr>
          <a:xfrm>
            <a:off x="94594" y="583897"/>
            <a:ext cx="4840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Analyse fonctionnelle externe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58F794-2430-4BD3-BD3D-1A0F0C303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90479" y="1244431"/>
            <a:ext cx="5320095" cy="361698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01862C1-A12B-4ED2-BA01-FAA600EDFE24}"/>
              </a:ext>
            </a:extLst>
          </p:cNvPr>
          <p:cNvSpPr txBox="1"/>
          <p:nvPr/>
        </p:nvSpPr>
        <p:spPr bwMode="auto">
          <a:xfrm>
            <a:off x="893478" y="848637"/>
            <a:ext cx="1994002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Fonctions de service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D94948-3957-4E0D-A568-4F19790A3BEA}"/>
              </a:ext>
            </a:extLst>
          </p:cNvPr>
          <p:cNvSpPr txBox="1"/>
          <p:nvPr/>
        </p:nvSpPr>
        <p:spPr bwMode="auto">
          <a:xfrm>
            <a:off x="3675873" y="848637"/>
            <a:ext cx="1749306" cy="3051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Fonctions techniques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2F72CA-48D7-447D-B5ED-5912427F1053}"/>
              </a:ext>
            </a:extLst>
          </p:cNvPr>
          <p:cNvSpPr txBox="1"/>
          <p:nvPr/>
        </p:nvSpPr>
        <p:spPr bwMode="auto">
          <a:xfrm>
            <a:off x="6534728" y="848637"/>
            <a:ext cx="1351693" cy="3051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 composants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ED18B7-18AA-40DC-BD7F-57EBCB4F78C7}"/>
              </a:ext>
            </a:extLst>
          </p:cNvPr>
          <p:cNvSpPr txBox="1"/>
          <p:nvPr/>
        </p:nvSpPr>
        <p:spPr bwMode="auto">
          <a:xfrm>
            <a:off x="7264968" y="2102826"/>
            <a:ext cx="1921092" cy="96898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sz="1400" b="1" i="1" u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Pour </a:t>
            </a:r>
            <a:r>
              <a:rPr sz="1400" b="1" i="1" u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la suite nous </a:t>
            </a:r>
            <a:r>
              <a:rPr sz="1400" b="1" i="1" u="none" dirty="0" err="1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présentons</a:t>
            </a:r>
            <a:r>
              <a:rPr sz="1400" b="1" i="1" u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les </a:t>
            </a:r>
            <a:r>
              <a:rPr sz="1400" b="1" i="1" u="none" dirty="0" err="1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activités</a:t>
            </a:r>
            <a:r>
              <a:rPr sz="1400" b="1" i="1" u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1" i="1" u="none" dirty="0" err="1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concernant</a:t>
            </a:r>
            <a:r>
              <a:rPr sz="1400" b="1" i="1" u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 le faux </a:t>
            </a:r>
            <a:r>
              <a:rPr sz="1400" b="1" i="1" u="none" dirty="0" err="1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châssis</a:t>
            </a:r>
            <a:endParaRPr sz="1400" i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892945-53F9-468D-BA3C-00B1D7C557E3}"/>
              </a:ext>
            </a:extLst>
          </p:cNvPr>
          <p:cNvSpPr txBox="1"/>
          <p:nvPr/>
        </p:nvSpPr>
        <p:spPr bwMode="auto">
          <a:xfrm>
            <a:off x="656083" y="4828442"/>
            <a:ext cx="3614387" cy="311496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À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ce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stade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tous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les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composants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sont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identifi</a:t>
            </a:r>
            <a:r>
              <a:rPr lang="fr-FR"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é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73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74A2349-B2B6-4D1E-82A9-6305EDAF1664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C.1.2 : CARACTERISTIQUES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FCFC04-551E-4E82-B142-7332D66B8EA1}"/>
              </a:ext>
            </a:extLst>
          </p:cNvPr>
          <p:cNvSpPr txBox="1"/>
          <p:nvPr/>
        </p:nvSpPr>
        <p:spPr bwMode="auto">
          <a:xfrm>
            <a:off x="293074" y="685852"/>
            <a:ext cx="8713511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Sous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compétence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C1.2.1 :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extraire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du cahier des charges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fonctionnelles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les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caractéristiques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du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produit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composant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concerné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: faux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châssis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E71F9D-7FF1-4D66-BA9D-E65A724C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15960" y="1188875"/>
            <a:ext cx="6390625" cy="384406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E469976-FF53-47F4-912C-ECB997B64922}"/>
              </a:ext>
            </a:extLst>
          </p:cNvPr>
          <p:cNvSpPr txBox="1"/>
          <p:nvPr/>
        </p:nvSpPr>
        <p:spPr bwMode="auto">
          <a:xfrm>
            <a:off x="380997" y="2379028"/>
            <a:ext cx="2565502" cy="7318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1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Les candidats construisent un graphe de contact (une couleur par candidat).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21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858412-B883-4808-9633-EAE20C68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06961" y="896559"/>
            <a:ext cx="6192329" cy="423098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487F1DE-AAD1-4E33-B073-3E1AD53A17AC}"/>
              </a:ext>
            </a:extLst>
          </p:cNvPr>
          <p:cNvSpPr txBox="1"/>
          <p:nvPr/>
        </p:nvSpPr>
        <p:spPr bwMode="auto">
          <a:xfrm>
            <a:off x="183922" y="1378016"/>
            <a:ext cx="2418604" cy="195053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candidat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construit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un bloc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diagramme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concernant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par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exemple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le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produit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fr-FR"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aux</a:t>
            </a:r>
            <a:r>
              <a:rPr lang="fr-FR"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châssis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fr-FR" sz="1400" b="1" i="0" u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defRPr/>
            </a:pP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prise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compte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toutes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ces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fonctions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valide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le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produit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faux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châssis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847FD0D-C386-4D55-B0CD-E906065950E4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C.1.2 : CARACTERISTIQUES</a:t>
            </a:r>
          </a:p>
        </p:txBody>
      </p:sp>
    </p:spTree>
    <p:extLst>
      <p:ext uri="{BB962C8B-B14F-4D97-AF65-F5344CB8AC3E}">
        <p14:creationId xmlns:p14="http://schemas.microsoft.com/office/powerpoint/2010/main" val="344573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F64ED24-A7C2-4E53-9AB6-765CC87AED57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C.1.2 : CARACTERISTIQUES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DE5B5E3-1858-4DAF-B1CF-AF21572C49F2}"/>
              </a:ext>
            </a:extLst>
          </p:cNvPr>
          <p:cNvSpPr txBox="1"/>
          <p:nvPr/>
        </p:nvSpPr>
        <p:spPr bwMode="auto">
          <a:xfrm>
            <a:off x="74018" y="593480"/>
            <a:ext cx="8998901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Sous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compétence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C1.2.2 : Identifier les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produits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déjà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existants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ainsi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que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leur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niveau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protection</a:t>
            </a:r>
            <a:endParaRPr sz="1400" dirty="0">
              <a:latin typeface="Calibri"/>
              <a:cs typeface="Calibri"/>
            </a:endParaRPr>
          </a:p>
          <a:p>
            <a:pPr algn="just">
              <a:defRPr/>
            </a:pP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composant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concerné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: faux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châssis</a:t>
            </a:r>
            <a:endParaRPr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C520BB-8AAE-47E7-8B5B-CF28F58BB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1249" y="1217173"/>
            <a:ext cx="4573469" cy="21092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B003514-D4ED-48A8-9057-7C85099F0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6442" y="3171443"/>
            <a:ext cx="2360754" cy="17705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BD05097-769C-44CC-881D-B40C0B73B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64719" y="1217173"/>
            <a:ext cx="4400523" cy="20506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32A4282-9F23-449D-B07F-147FF2C23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73469" y="3267807"/>
            <a:ext cx="2585683" cy="17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15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1D68043-7CFE-48B1-A3AC-9EBB8008A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0365" y="959191"/>
            <a:ext cx="7902069" cy="36850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ABD3138-4654-4D74-A934-69CB7890EF71}"/>
              </a:ext>
            </a:extLst>
          </p:cNvPr>
          <p:cNvSpPr txBox="1"/>
          <p:nvPr/>
        </p:nvSpPr>
        <p:spPr bwMode="auto">
          <a:xfrm>
            <a:off x="81345" y="652096"/>
            <a:ext cx="8954579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Sous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compétence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C1.2.2 : Identifier les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produits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déjà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existants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ainsi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que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leur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niveau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protection</a:t>
            </a:r>
            <a:endParaRPr sz="1400" dirty="0">
              <a:latin typeface="Calibri"/>
              <a:cs typeface="Calibri"/>
            </a:endParaRPr>
          </a:p>
          <a:p>
            <a:pPr>
              <a:defRPr/>
            </a:pP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composant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concerné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: faux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châssis</a:t>
            </a:r>
            <a:endParaRPr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357F713-55E9-4A89-B50C-6E64E6C1133E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C.1.2 : CARACTERISTIQUES</a:t>
            </a:r>
          </a:p>
        </p:txBody>
      </p:sp>
    </p:spTree>
    <p:extLst>
      <p:ext uri="{BB962C8B-B14F-4D97-AF65-F5344CB8AC3E}">
        <p14:creationId xmlns:p14="http://schemas.microsoft.com/office/powerpoint/2010/main" val="375219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639B18F-FF6F-449F-AC2A-C75FAB13DC33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C.1.2 : CARACTERISTIQUES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71A61D1-86CB-40C0-8C88-056B3640CA3C}"/>
              </a:ext>
            </a:extLst>
          </p:cNvPr>
          <p:cNvSpPr txBox="1"/>
          <p:nvPr/>
        </p:nvSpPr>
        <p:spPr bwMode="auto">
          <a:xfrm>
            <a:off x="81345" y="696057"/>
            <a:ext cx="8947252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Sous compétence C1.2.2 : Identifier les produits déjà existants ainsi que leur niveau de protection</a:t>
            </a:r>
            <a:endParaRPr sz="1400">
              <a:latin typeface="Calibri"/>
              <a:cs typeface="Calibri"/>
            </a:endParaRPr>
          </a:p>
          <a:p>
            <a:pPr>
              <a:defRPr/>
            </a:pPr>
            <a:r>
              <a:rPr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composant concerné : faux châssis</a:t>
            </a:r>
            <a:endParaRPr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AF0E82-64D8-4223-8954-B089783EF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44241" y="1121019"/>
            <a:ext cx="7584356" cy="366271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2EDCD65-B133-47E3-893D-5DFB15558044}"/>
              </a:ext>
            </a:extLst>
          </p:cNvPr>
          <p:cNvSpPr txBox="1"/>
          <p:nvPr/>
        </p:nvSpPr>
        <p:spPr bwMode="auto">
          <a:xfrm>
            <a:off x="227884" y="2835519"/>
            <a:ext cx="3561604" cy="71173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candidat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valide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les emplacements des fixations du faux</a:t>
            </a:r>
            <a:r>
              <a:rPr lang="fr-FR"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châssis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(Document Renault).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25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899580E-5091-4317-802D-C6CD2E9C111E}"/>
              </a:ext>
            </a:extLst>
          </p:cNvPr>
          <p:cNvSpPr txBox="1"/>
          <p:nvPr/>
        </p:nvSpPr>
        <p:spPr bwMode="auto">
          <a:xfrm>
            <a:off x="264519" y="1882205"/>
            <a:ext cx="3935637" cy="7318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 </a:t>
            </a:r>
            <a:r>
              <a:rPr sz="140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candidat</a:t>
            </a:r>
            <a:r>
              <a:rPr sz="140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valide</a:t>
            </a:r>
            <a:r>
              <a:rPr sz="140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la </a:t>
            </a:r>
            <a:r>
              <a:rPr sz="140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forme</a:t>
            </a:r>
            <a:r>
              <a:rPr sz="140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et des dimensions de la section des </a:t>
            </a:r>
            <a:r>
              <a:rPr sz="140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profilés</a:t>
            </a:r>
            <a:r>
              <a:rPr sz="140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du faux</a:t>
            </a:r>
            <a:r>
              <a:rPr lang="fr-FR" sz="140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châssis</a:t>
            </a:r>
            <a:r>
              <a:rPr sz="140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(Document Renault).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276190-ED72-49C2-98FC-AB0561CE4B06}"/>
              </a:ext>
            </a:extLst>
          </p:cNvPr>
          <p:cNvSpPr txBox="1"/>
          <p:nvPr/>
        </p:nvSpPr>
        <p:spPr bwMode="auto">
          <a:xfrm>
            <a:off x="264519" y="4183673"/>
            <a:ext cx="3986925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 guide de montage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exige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un moment de flexion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supérieur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à 17 cm3.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4C4396-160A-477A-B62A-E05A022D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80654" y="710835"/>
            <a:ext cx="1543658" cy="4356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0E7076-FD0D-43FE-B4CD-F999854F0618}"/>
              </a:ext>
            </a:extLst>
          </p:cNvPr>
          <p:cNvSpPr txBox="1"/>
          <p:nvPr/>
        </p:nvSpPr>
        <p:spPr bwMode="auto">
          <a:xfrm>
            <a:off x="4779661" y="2312490"/>
            <a:ext cx="2609464" cy="53065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candidat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valide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la section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rectangulaire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100 x 40 x 5</a:t>
            </a:r>
            <a:endParaRPr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170BAB-BF47-4183-9748-F8786FD75682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C.1.2 : CARACTERISTIQUES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A519AB-57EA-4E1E-9C22-DC0DE08B21EA}"/>
              </a:ext>
            </a:extLst>
          </p:cNvPr>
          <p:cNvSpPr txBox="1"/>
          <p:nvPr/>
        </p:nvSpPr>
        <p:spPr bwMode="auto">
          <a:xfrm>
            <a:off x="103326" y="622788"/>
            <a:ext cx="6353162" cy="74982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Sous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compétence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C1.2.3 :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Valider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les performances du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produit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au regard du cahier des charges</a:t>
            </a:r>
            <a:r>
              <a:rPr lang="fr-FR"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>
              <a:defRPr/>
            </a:pP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composant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concerné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: faux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châssis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048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6F1AD3C-9481-49C9-8338-3950239D0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6307" y="1270982"/>
            <a:ext cx="7785570" cy="36446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BA35312-E013-469C-9A0D-6202632D3530}"/>
              </a:ext>
            </a:extLst>
          </p:cNvPr>
          <p:cNvSpPr txBox="1"/>
          <p:nvPr/>
        </p:nvSpPr>
        <p:spPr bwMode="auto">
          <a:xfrm>
            <a:off x="132634" y="569807"/>
            <a:ext cx="8529618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Sous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compétence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C1.2.3 :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Valider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les performances du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produit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au regard du cahier des charges</a:t>
            </a:r>
            <a:endParaRPr sz="1400" dirty="0">
              <a:latin typeface="Calibri"/>
              <a:cs typeface="Calibri"/>
            </a:endParaRPr>
          </a:p>
          <a:p>
            <a:pPr>
              <a:defRPr/>
            </a:pP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composant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concerné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: faux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châssis</a:t>
            </a:r>
            <a:endParaRPr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215627-7AA4-4FA9-9BA9-825AD5CABD38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C.1.2 : CARACTERISTIQUES</a:t>
            </a:r>
          </a:p>
        </p:txBody>
      </p:sp>
    </p:spTree>
    <p:extLst>
      <p:ext uri="{BB962C8B-B14F-4D97-AF65-F5344CB8AC3E}">
        <p14:creationId xmlns:p14="http://schemas.microsoft.com/office/powerpoint/2010/main" val="1528637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4E9B99-B453-4D46-AA03-1FD1F48A5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"/>
          <a:stretch/>
        </p:blipFill>
        <p:spPr bwMode="auto">
          <a:xfrm>
            <a:off x="2790497" y="996461"/>
            <a:ext cx="6204188" cy="375138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B7D50E6-486E-4F9F-97C4-4896DDF3C538}"/>
              </a:ext>
            </a:extLst>
          </p:cNvPr>
          <p:cNvSpPr txBox="1"/>
          <p:nvPr/>
        </p:nvSpPr>
        <p:spPr bwMode="auto">
          <a:xfrm>
            <a:off x="161942" y="696057"/>
            <a:ext cx="8763719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Sous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compétence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C1.2.3 :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Valider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les performances du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produit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au regard du cahier des charges</a:t>
            </a:r>
            <a:endParaRPr sz="1400" dirty="0">
              <a:latin typeface="Calibri"/>
              <a:cs typeface="Calibri"/>
            </a:endParaRPr>
          </a:p>
          <a:p>
            <a:pPr>
              <a:defRPr/>
            </a:pP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composant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concerné</a:t>
            </a:r>
            <a:r>
              <a:rPr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: faux </a:t>
            </a:r>
            <a:r>
              <a:rPr sz="14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châssis</a:t>
            </a:r>
            <a:endParaRPr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CBD1D0D-EDD0-4679-BC25-7069D6EA5FFF}"/>
              </a:ext>
            </a:extLst>
          </p:cNvPr>
          <p:cNvSpPr txBox="1"/>
          <p:nvPr/>
        </p:nvSpPr>
        <p:spPr bwMode="auto">
          <a:xfrm>
            <a:off x="280183" y="2024848"/>
            <a:ext cx="3166310" cy="7318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candidat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valide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la fixation des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profilés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du faux</a:t>
            </a:r>
            <a:r>
              <a:rPr lang="fr-FR"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châssis</a:t>
            </a:r>
            <a:r>
              <a:rPr sz="1400" b="1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(Document Renault).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9E38BA-D651-43A3-9712-77E17DF74F15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C.1.2 : CARACTERISTIQUES</a:t>
            </a:r>
          </a:p>
        </p:txBody>
      </p:sp>
    </p:spTree>
    <p:extLst>
      <p:ext uri="{BB962C8B-B14F-4D97-AF65-F5344CB8AC3E}">
        <p14:creationId xmlns:p14="http://schemas.microsoft.com/office/powerpoint/2010/main" val="152873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7ADF9-E86F-F5C3-6C5D-1664E760E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993575-A35D-CA09-CCEB-EBB79CFAF224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A3DA21-3E98-170D-E1E8-85D24F42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749CBB4-9DE8-D1D9-8E09-612632F6205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40449" y="2005701"/>
            <a:ext cx="6049314" cy="86372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 PROJET EN BTS CAV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5BC96D-82BC-118B-62B5-FB87A6036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86" y="4479676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5C98C-EA3E-B738-EC6F-6F01D5BE7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35" y="4440263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D6C59B-65A6-7938-EF1F-00A2456B6FD7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7274EDE-FB9E-4573-90D4-70D85676FF10}"/>
              </a:ext>
            </a:extLst>
          </p:cNvPr>
          <p:cNvSpPr txBox="1"/>
          <p:nvPr/>
        </p:nvSpPr>
        <p:spPr>
          <a:xfrm>
            <a:off x="377900" y="3720876"/>
            <a:ext cx="8374412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just">
              <a:lnSpc>
                <a:spcPts val="14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sz="1400" b="1" i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Jean-Charles CRINCHON, </a:t>
            </a:r>
            <a:r>
              <a:rPr lang="fr-FR" sz="1400" i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enseignant en BTS au lycée du Hainaut, Valenciennes, académie de Lille</a:t>
            </a:r>
            <a:endParaRPr lang="fr-FR" sz="14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effectLst/>
                <a:ea typeface="Calibri" panose="020F0502020204030204" pitchFamily="34" charset="0"/>
              </a:rPr>
              <a:t>	Stéphan PORTERIES</a:t>
            </a:r>
            <a:r>
              <a:rPr lang="fr-FR" sz="1400" dirty="0">
                <a:effectLst/>
                <a:ea typeface="Calibri" panose="020F0502020204030204" pitchFamily="34" charset="0"/>
              </a:rPr>
              <a:t>, enseignant en BTS au lycée du Monge, Chambéry, académie de Grenoble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62010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5BFD2D6-4E20-433F-8C05-66FDC77C6E2A}"/>
              </a:ext>
            </a:extLst>
          </p:cNvPr>
          <p:cNvSpPr txBox="1"/>
          <p:nvPr/>
        </p:nvSpPr>
        <p:spPr>
          <a:xfrm>
            <a:off x="2280088" y="1482389"/>
            <a:ext cx="45838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/>
              <a:t>Les éléments présentés seront pour partie préparés par l’équipe pédagogique</a:t>
            </a:r>
          </a:p>
          <a:p>
            <a:pPr algn="ctr">
              <a:defRPr/>
            </a:pPr>
            <a:r>
              <a:rPr lang="fr-FR" dirty="0"/>
              <a:t>et communiqués aux candidats pour la seconde phase du projet, en fonction du travail mené dans la première phase.   </a:t>
            </a:r>
          </a:p>
        </p:txBody>
      </p:sp>
    </p:spTree>
    <p:extLst>
      <p:ext uri="{BB962C8B-B14F-4D97-AF65-F5344CB8AC3E}">
        <p14:creationId xmlns:p14="http://schemas.microsoft.com/office/powerpoint/2010/main" val="247246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SAVOIRS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14A7E416-BD29-417F-8742-0E5B1E2A3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26" y="427336"/>
            <a:ext cx="7931041" cy="480131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/>
                <a:cs typeface="Arial"/>
              </a:defRPr>
            </a:lvl1pPr>
            <a:lvl2pPr>
              <a:defRPr sz="1200">
                <a:solidFill>
                  <a:schemeClr val="tx1"/>
                </a:solidFill>
                <a:latin typeface="Arial Narrow"/>
                <a:cs typeface="Arial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9pPr>
          </a:lstStyle>
          <a:p>
            <a:pPr algn="ctr">
              <a:defRPr/>
            </a:pPr>
            <a:endParaRPr lang="fr-FR" dirty="0"/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Extraits des savoirs associés pour les compétences 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C1.1 : Élaborer un cahier des charges fonctionnel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Analyse fonctionnelle du besoin (A.F. Externe)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Analyse fonctionnelle technique (A.F. Interne)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Méthodes et outils de la compétitivité</a:t>
            </a: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....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C1.2 : Déterminer les caractéristiques d’un produit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Mouvement relatif de solides en liaison pivot, glissière et hélicoïdale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Mouvements plans du solide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Étude des chaînes cinématiques 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Géométrie vectorielle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Les actions mécaniques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Associations de pièces et liaisons cinématiquement équivalentes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Principe fondamental de la statique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Caractéristiques d’inertie d’un solide 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Principe fondamental de la dynamique</a:t>
            </a:r>
            <a:endParaRPr sz="1400" b="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Résistance des matériaux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Énergétique</a:t>
            </a:r>
            <a:endParaRPr sz="1400" b="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400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...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71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66955" y="55856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CONCEPTION DETAILLEE EN BTS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1F1F3D3-3269-46FF-8E8A-200DA58A5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83" y="754602"/>
            <a:ext cx="5642167" cy="369331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/>
                <a:cs typeface="Arial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2pPr>
            <a:lvl3pPr>
              <a:defRPr sz="1200">
                <a:solidFill>
                  <a:schemeClr val="tx1"/>
                </a:solidFill>
                <a:latin typeface="Arial Narrow"/>
                <a:cs typeface="Arial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9pPr>
          </a:lstStyle>
          <a:p>
            <a:pPr>
              <a:defRPr/>
            </a:pPr>
            <a:r>
              <a:rPr lang="fr-FR" sz="1000" b="0" i="0" u="none" strike="noStrike" cap="none" spc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400" b="0" i="0" u="none" strike="noStrike" cap="none" spc="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C1.3 Réaliser une conception préliminaire puis détaillée ;</a:t>
            </a:r>
            <a:endParaRPr sz="1400" b="0" i="0" u="none" strike="noStrike" cap="none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fr-FR" sz="1400" b="0" i="0" u="none" strike="noStrike" cap="none" spc="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C1.4 Exploiter des logiciels et ressources métiers.</a:t>
            </a:r>
            <a:endParaRPr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95764" indent="-195764">
              <a:buFont typeface="Arial"/>
              <a:buChar char="–"/>
              <a:defRPr/>
            </a:pP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Répartition</a:t>
            </a: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charges sur </a:t>
            </a: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essieux</a:t>
            </a:r>
            <a:endParaRPr sz="1400" b="0" i="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764" indent="-195764">
              <a:buFont typeface="Arial"/>
              <a:buChar char="–"/>
              <a:defRPr/>
            </a:pP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Homologation des </a:t>
            </a: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véhicules</a:t>
            </a:r>
            <a:endParaRPr sz="1400" b="0" i="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764" indent="-195764">
              <a:buFont typeface="Arial"/>
              <a:buChar char="–"/>
              <a:defRPr/>
            </a:pP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Éléments</a:t>
            </a: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carrosserie</a:t>
            </a:r>
            <a:endParaRPr sz="1400" b="0" i="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764" indent="-195764">
              <a:buFont typeface="Arial"/>
              <a:buChar char="–"/>
              <a:defRPr/>
            </a:pP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Modes de </a:t>
            </a: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représentation</a:t>
            </a:r>
            <a:endParaRPr sz="1400" b="0" i="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764" indent="-195764">
              <a:buFont typeface="Arial"/>
              <a:buChar char="–"/>
              <a:defRPr/>
            </a:pP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Les </a:t>
            </a: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modeleurs</a:t>
            </a:r>
            <a:endParaRPr sz="1400" b="0" i="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764" indent="-195764">
              <a:buFont typeface="Arial"/>
              <a:buChar char="–"/>
              <a:defRPr/>
            </a:pP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Solutions </a:t>
            </a: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constructives</a:t>
            </a: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</a:t>
            </a: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carrosserie</a:t>
            </a:r>
            <a:endParaRPr sz="1400" b="0" i="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764" indent="-195764">
              <a:buFont typeface="Arial"/>
              <a:buChar char="–"/>
              <a:defRPr/>
            </a:pP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Spécification</a:t>
            </a: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d’une</a:t>
            </a: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pièce</a:t>
            </a:r>
            <a:endParaRPr sz="1400" b="0" i="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764" indent="-195764">
              <a:buFont typeface="Arial"/>
              <a:buChar char="–"/>
              <a:defRPr/>
            </a:pP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Comportement</a:t>
            </a: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des </a:t>
            </a: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produits</a:t>
            </a: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carrossés</a:t>
            </a:r>
            <a:endParaRPr sz="1400" b="0" i="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764" indent="-195764">
              <a:buFont typeface="Arial"/>
              <a:buChar char="–"/>
              <a:defRPr/>
            </a:pP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Intégration</a:t>
            </a: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des </a:t>
            </a: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équipements</a:t>
            </a: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standard</a:t>
            </a:r>
            <a:endParaRPr sz="1400" b="0" i="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764" indent="-195764">
              <a:spcBef>
                <a:spcPts val="299"/>
              </a:spcBef>
              <a:spcAft>
                <a:spcPts val="299"/>
              </a:spcAft>
              <a:buFont typeface="Arial"/>
              <a:buChar char="–"/>
              <a:defRPr/>
            </a:pP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Utilisation</a:t>
            </a: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raisonnée</a:t>
            </a: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</a:t>
            </a: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logiciels</a:t>
            </a: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dédiés</a:t>
            </a:r>
            <a:endParaRPr sz="1400" b="0" i="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764" indent="-195764">
              <a:spcBef>
                <a:spcPts val="299"/>
              </a:spcBef>
              <a:spcAft>
                <a:spcPts val="299"/>
              </a:spcAft>
              <a:buFont typeface="Arial"/>
              <a:buChar char="–"/>
              <a:defRPr/>
            </a:pP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Exploitation de la </a:t>
            </a: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chaîne</a:t>
            </a: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numérique</a:t>
            </a:r>
            <a:endParaRPr sz="1400" b="0" i="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5764" indent="-195764">
              <a:buFont typeface="Arial"/>
              <a:buChar char="–"/>
              <a:defRPr/>
            </a:pPr>
            <a:r>
              <a:rPr sz="1400" b="0" i="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Homologation des </a:t>
            </a:r>
            <a:r>
              <a:rPr sz="1400" b="0" i="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véhicules</a:t>
            </a:r>
            <a:endParaRPr sz="1400" b="0" i="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95764" indent="-195764">
              <a:buFont typeface="Arial"/>
              <a:buChar char="–"/>
              <a:defRPr/>
            </a:pPr>
            <a:r>
              <a:rPr sz="1400" b="0" i="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…</a:t>
            </a:r>
            <a:endParaRPr sz="1400" b="0" i="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41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33703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DE CONCEPTION DÉTAILLÉE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EE6E85-D696-4912-AB98-C5609B41E592}"/>
              </a:ext>
            </a:extLst>
          </p:cNvPr>
          <p:cNvSpPr txBox="1"/>
          <p:nvPr/>
        </p:nvSpPr>
        <p:spPr>
          <a:xfrm>
            <a:off x="204951" y="618098"/>
            <a:ext cx="88444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effectLst/>
                <a:ea typeface="Times New Roman" panose="02020603050405020304" pitchFamily="18" charset="0"/>
              </a:rPr>
              <a:t>Le modèle 3D du faux châssis assemblé</a:t>
            </a:r>
            <a:endParaRPr lang="fr-FR" sz="1800" dirty="0">
              <a:effectLst/>
              <a:ea typeface="Times New Roman" panose="02020603050405020304" pitchFamily="18" charset="0"/>
            </a:endParaRPr>
          </a:p>
          <a:p>
            <a:r>
              <a:rPr lang="fr-FR" sz="1800" dirty="0">
                <a:effectLst/>
                <a:ea typeface="Times New Roman" panose="02020603050405020304" pitchFamily="18" charset="0"/>
              </a:rPr>
              <a:t>La conception du faux châssis est terminée. La figure ci-dessous présente le faux châssis implanté sur le châssis du véhicule.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F22848C-8630-4B50-A762-C5089221F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94" y="1552061"/>
            <a:ext cx="5999055" cy="3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55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E567C4B-FC62-4329-9AAF-C933A05D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24" y="640152"/>
            <a:ext cx="7829952" cy="41785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4A07BF9-BFCA-4050-8978-F866DB9C69C6}"/>
              </a:ext>
            </a:extLst>
          </p:cNvPr>
          <p:cNvSpPr txBox="1"/>
          <p:nvPr/>
        </p:nvSpPr>
        <p:spPr>
          <a:xfrm>
            <a:off x="-533703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DE CONCEPTION DÉTAILLÉE</a:t>
            </a:r>
          </a:p>
        </p:txBody>
      </p:sp>
    </p:spTree>
    <p:extLst>
      <p:ext uri="{BB962C8B-B14F-4D97-AF65-F5344CB8AC3E}">
        <p14:creationId xmlns:p14="http://schemas.microsoft.com/office/powerpoint/2010/main" val="3942661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ADEE18-74C2-4B71-9A60-364BE6E64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52" y="603473"/>
            <a:ext cx="6238095" cy="44095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7493E5E-E36F-4CED-93A8-287F3081F700}"/>
              </a:ext>
            </a:extLst>
          </p:cNvPr>
          <p:cNvSpPr txBox="1"/>
          <p:nvPr/>
        </p:nvSpPr>
        <p:spPr>
          <a:xfrm>
            <a:off x="-533703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DE CONCEPTION DÉTAILLÉE</a:t>
            </a:r>
          </a:p>
        </p:txBody>
      </p:sp>
    </p:spTree>
    <p:extLst>
      <p:ext uri="{BB962C8B-B14F-4D97-AF65-F5344CB8AC3E}">
        <p14:creationId xmlns:p14="http://schemas.microsoft.com/office/powerpoint/2010/main" val="1484125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FC007-6075-5B1E-EE91-C9F4569E7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A3F7F5-B752-30C9-C07D-4AB0F54DF614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B218BC-225B-2EAD-1006-CDB47A27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13162A-A38B-D48E-3302-DA8510D7C22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989332"/>
            <a:ext cx="9143999" cy="86372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MERCI POUR VOTRE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A59174-504F-BBC7-4733-55EC2A6A4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335DDCD-1E66-6748-10D1-87841B0C8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0E73871-C122-C43C-010E-16C16DFD9DE1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59912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PÔLES D’ACTIVITÉS : BTS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E8AE5D-C754-4F58-8528-0B47806DB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66" y="714036"/>
            <a:ext cx="5581937" cy="41975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7A26D2-236A-41E9-A807-C4710EE6C244}"/>
              </a:ext>
            </a:extLst>
          </p:cNvPr>
          <p:cNvSpPr/>
          <p:nvPr/>
        </p:nvSpPr>
        <p:spPr>
          <a:xfrm>
            <a:off x="1240706" y="1030778"/>
            <a:ext cx="5556997" cy="1122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31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08764" y="97419"/>
            <a:ext cx="457887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7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TÂCHES PROFESSIONNELLES : BTS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ECE5AC-5A40-4E40-8961-8649EEA33C4B}"/>
              </a:ext>
            </a:extLst>
          </p:cNvPr>
          <p:cNvSpPr txBox="1"/>
          <p:nvPr/>
        </p:nvSpPr>
        <p:spPr bwMode="auto">
          <a:xfrm>
            <a:off x="318222" y="727594"/>
            <a:ext cx="8746950" cy="44281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Activité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1.1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Analyse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du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besoin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sz="1400" b="0" i="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T1.1.1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Analyser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le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besoin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d’un client </a:t>
            </a:r>
            <a:endParaRPr sz="1400" b="0" i="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T1.1.2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Élaborer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tout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ou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partie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d’un cahier des charges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fonctionnel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sz="1400" b="0" i="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T1.1.3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Chiffrer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tout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ou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partie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du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projet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defRPr/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Activité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1.2 Conception</a:t>
            </a:r>
            <a:endParaRPr sz="1400" b="0" i="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T1.2.1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Réaliser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une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conception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ou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une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modification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préliminaire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pré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-étude) </a:t>
            </a:r>
            <a:endParaRPr sz="1400" b="0" i="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T1.2.2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Réaliser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une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conception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ou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une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modification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détaillée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produits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carrossés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(étude) </a:t>
            </a:r>
            <a:endParaRPr sz="1400" b="0" i="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T1.2.3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Concevoir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une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intégration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d’équipements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sur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véhicules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sz="1400" b="0" i="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T1.2.4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Élaborer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des notices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d’utilisation</a:t>
            </a:r>
            <a:endParaRPr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defRPr/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Activité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1.3 Simulation et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maquettage</a:t>
            </a:r>
            <a:endParaRPr sz="1400" b="0" i="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T1.3.1 Identifier les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données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permettant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valider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les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attendus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du concept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ou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du cahier des charges </a:t>
            </a:r>
            <a:endParaRPr sz="1400" b="0" i="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T1.3.2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Mener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les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essais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ou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concevoir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un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maquettage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sz="1400" b="0" i="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T1.3.3 Proposer des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correctifs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qui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permettent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d’optimiser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le concept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d’innovation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et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finaliser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le dossier de conception</a:t>
            </a:r>
            <a:endParaRPr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defRPr/>
            </a:pPr>
            <a:endParaRPr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Activité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1.4 Application de la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règlementation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sz="1400" b="0" i="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T1.4.1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Définir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la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procédure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réception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sz="1400" b="0" i="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T1.4.2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Collecter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le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certificat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conformité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européen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(COC) du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constructeur</a:t>
            </a:r>
            <a:r>
              <a:rPr sz="1400"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et procès-verbaux des </a:t>
            </a:r>
            <a:r>
              <a:rPr sz="1400"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équipementiers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9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08764" y="55855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COMPÉTENCES : BTS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89A174-0BC1-4F84-B2B2-CEDD21940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04" y="962274"/>
            <a:ext cx="8054181" cy="16894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07C193-BA65-4056-9F6E-CFA9F6991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079" y="2984164"/>
            <a:ext cx="3029106" cy="18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2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08764" y="97419"/>
            <a:ext cx="457887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7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COMMISSION DE VALIDATION : BTS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293A1F3-DCBC-4177-9575-C76C6100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97" y="872974"/>
            <a:ext cx="8373524" cy="30700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/>
                <a:cs typeface="Arial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9pPr>
          </a:lstStyle>
          <a:p>
            <a:pPr algn="ctr">
              <a:defRPr/>
            </a:pPr>
            <a:endParaRPr lang="fr-FR" sz="1350" dirty="0"/>
          </a:p>
          <a:p>
            <a:pPr>
              <a:defRPr/>
            </a:pPr>
            <a:r>
              <a:rPr lang="fr-FR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L'équipe pédagogique présente les documents suivants :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 besoin du client ;</a:t>
            </a:r>
          </a:p>
          <a:p>
            <a:pPr marL="285750" indent="-285750">
              <a:buFontTx/>
              <a:buChar char="-"/>
              <a:defRPr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 dossier de conception détaillée, il sera exploité si les solutions proposées pour les compétences C1.1 et C1.2 ne sont pas validées au niveau attendu ; </a:t>
            </a:r>
          </a:p>
          <a:p>
            <a:pPr marL="285750" indent="-285750">
              <a:buFontTx/>
              <a:buChar char="-"/>
              <a:defRPr/>
            </a:pPr>
            <a:endParaRPr sz="1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fr-FR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une répartition des taches individuelles qui tient compte de la conception détaillée envisagée. </a:t>
            </a:r>
          </a:p>
          <a:p>
            <a:pPr marL="285750" indent="-285750">
              <a:buFontTx/>
              <a:buChar char="-"/>
              <a:defRPr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0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5293A1F3-DCBC-4177-9575-C76C6100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368" y="2011818"/>
            <a:ext cx="2247263" cy="8540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/>
                <a:cs typeface="Arial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9pPr>
          </a:lstStyle>
          <a:p>
            <a:pPr algn="ctr">
              <a:defRPr/>
            </a:pPr>
            <a:endParaRPr lang="fr-FR" sz="1350" dirty="0"/>
          </a:p>
          <a:p>
            <a:pPr>
              <a:defRPr/>
            </a:pPr>
            <a:r>
              <a:rPr lang="fr-FR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Exemple de projet</a:t>
            </a:r>
          </a:p>
          <a:p>
            <a:pPr marL="285750" indent="-285750">
              <a:buFontTx/>
              <a:buChar char="-"/>
              <a:defRPr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5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BESOIN DU CLIENT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3A94A0E-FB18-46AA-8643-E11ACBEF7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58" y="741673"/>
            <a:ext cx="3750453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/>
                <a:cs typeface="Arial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r-FR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 cahier des charges comporte une formulation </a:t>
            </a:r>
            <a:r>
              <a:rPr lang="fr-FR" b="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suffisament</a:t>
            </a:r>
            <a:r>
              <a:rPr lang="fr-FR" b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précise des besoins du demandeur :</a:t>
            </a:r>
          </a:p>
          <a:p>
            <a:pPr>
              <a:spcBef>
                <a:spcPts val="0"/>
              </a:spcBef>
              <a:defRPr/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Les services techniques de la DIR </a:t>
            </a:r>
            <a:r>
              <a:rPr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veulent</a:t>
            </a:r>
            <a:r>
              <a:rPr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acheter</a:t>
            </a:r>
            <a:r>
              <a:rPr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un </a:t>
            </a:r>
            <a:r>
              <a:rPr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véhicule</a:t>
            </a:r>
            <a:r>
              <a:rPr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VUL (Renault master 3) et </a:t>
            </a:r>
            <a:r>
              <a:rPr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pouvoir</a:t>
            </a:r>
            <a:r>
              <a:rPr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installer 2 carrosseries (plateau + </a:t>
            </a:r>
            <a:r>
              <a:rPr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grue</a:t>
            </a:r>
            <a:r>
              <a:rPr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et (benne + </a:t>
            </a:r>
            <a:r>
              <a:rPr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coffre</a:t>
            </a:r>
            <a:r>
              <a:rPr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). Les 2 types de "carrosserie" </a:t>
            </a:r>
            <a:r>
              <a:rPr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seront</a:t>
            </a:r>
            <a:r>
              <a:rPr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démontables</a:t>
            </a:r>
            <a:r>
              <a:rPr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et </a:t>
            </a:r>
            <a:r>
              <a:rPr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escamotables</a:t>
            </a:r>
            <a:r>
              <a:rPr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Ils</a:t>
            </a:r>
            <a:r>
              <a:rPr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s'adressent</a:t>
            </a:r>
            <a:r>
              <a:rPr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à la </a:t>
            </a:r>
            <a:r>
              <a:rPr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société</a:t>
            </a:r>
            <a:r>
              <a:rPr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LEROUGE </a:t>
            </a:r>
            <a:r>
              <a:rPr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située</a:t>
            </a:r>
            <a:r>
              <a:rPr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à </a:t>
            </a:r>
            <a:r>
              <a:rPr b="0" i="0" u="none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Armentières</a:t>
            </a:r>
            <a:r>
              <a:rPr b="0" i="0" u="none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(Nord).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16550BDA-39E0-4B39-9015-43F85F171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59" y="4392030"/>
            <a:ext cx="8399785" cy="57185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/>
                <a:cs typeface="Arial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 Narrow"/>
                <a:cs typeface="Arial"/>
              </a:defRPr>
            </a:lvl9pPr>
          </a:lstStyle>
          <a:p>
            <a:pPr algn="just">
              <a:defRPr/>
            </a:pPr>
            <a:r>
              <a:rPr lang="fr-FR" sz="1050" b="1" dirty="0">
                <a:latin typeface="Calibri"/>
                <a:ea typeface="Calibri"/>
                <a:cs typeface="Calibri"/>
              </a:rPr>
              <a:t>Commentaire :</a:t>
            </a:r>
            <a:endParaRPr dirty="0">
              <a:latin typeface="Calibri"/>
              <a:cs typeface="Calibri"/>
            </a:endParaRPr>
          </a:p>
          <a:p>
            <a:pPr algn="just">
              <a:defRPr/>
            </a:pPr>
            <a:r>
              <a:rPr lang="fr-FR" sz="1050" b="1" dirty="0">
                <a:latin typeface="Calibri"/>
                <a:ea typeface="Calibri"/>
                <a:cs typeface="Calibri"/>
              </a:rPr>
              <a:t>Le besoin du client ne donne aucune fonction technique. Dans le temps imparti (120h) il est important d'inclure le savoir-faire et l'expérience de l'entreprise aux travers des contraintes techniques et économiques.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EDD687-E527-4A62-80D4-4C036EEFDC5A}"/>
              </a:ext>
            </a:extLst>
          </p:cNvPr>
          <p:cNvSpPr txBox="1"/>
          <p:nvPr/>
        </p:nvSpPr>
        <p:spPr bwMode="auto">
          <a:xfrm>
            <a:off x="323966" y="2571750"/>
            <a:ext cx="3770245" cy="133158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 Renault master aura un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empattement</a:t>
            </a: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</a:t>
            </a:r>
            <a:endParaRPr lang="fr-FR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defRPr/>
            </a:pP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3625 mm</a:t>
            </a:r>
          </a:p>
          <a:p>
            <a:pPr>
              <a:defRPr/>
            </a:pP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Capacité</a:t>
            </a: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de la benne : 3 m3</a:t>
            </a:r>
          </a:p>
          <a:p>
            <a:pPr>
              <a:defRPr/>
            </a:pP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Grue</a:t>
            </a: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Fassi, 2,5 </a:t>
            </a:r>
            <a:r>
              <a:rPr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t.m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defRPr/>
            </a:pP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Ridelles</a:t>
            </a: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en</a:t>
            </a: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aluminium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defRPr/>
            </a:pP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Hauteur </a:t>
            </a:r>
            <a:r>
              <a:rPr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ridelle</a:t>
            </a: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: 300 mm</a:t>
            </a:r>
          </a:p>
          <a:p>
            <a:pPr>
              <a:defRPr/>
            </a:pP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Verrouillage</a:t>
            </a:r>
            <a:r>
              <a:rPr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carrosserie par </a:t>
            </a:r>
            <a:r>
              <a:rPr sz="12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Twistlock</a:t>
            </a:r>
            <a:endParaRPr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623F1D-F665-41DA-9D16-6A0635500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83458" y="1186961"/>
            <a:ext cx="5027163" cy="32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6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508764" y="97419"/>
            <a:ext cx="45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C.1.1 : ELABORATION CDCF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642BCC-D01C-4AD0-B529-CC37B6E56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6442" y="2152423"/>
            <a:ext cx="2872903" cy="12284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1EB7615-AE7E-4A63-ABAB-B50DB4AFE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63057" y="2286040"/>
            <a:ext cx="3034095" cy="9669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F64E6C0-0C83-41C3-8295-94BDEA32978A}"/>
              </a:ext>
            </a:extLst>
          </p:cNvPr>
          <p:cNvSpPr txBox="1"/>
          <p:nvPr/>
        </p:nvSpPr>
        <p:spPr bwMode="auto">
          <a:xfrm>
            <a:off x="695356" y="1633902"/>
            <a:ext cx="1937006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4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Point de </a:t>
            </a:r>
            <a:r>
              <a:rPr sz="14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vue</a:t>
            </a:r>
            <a:r>
              <a:rPr sz="14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: </a:t>
            </a:r>
            <a:r>
              <a:rPr sz="14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Roulage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4DC5B6-5F2D-4E7C-AF6D-0912378B038A}"/>
              </a:ext>
            </a:extLst>
          </p:cNvPr>
          <p:cNvSpPr txBox="1"/>
          <p:nvPr/>
        </p:nvSpPr>
        <p:spPr bwMode="auto">
          <a:xfrm>
            <a:off x="3395560" y="1697275"/>
            <a:ext cx="2482100" cy="53065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4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Point de </a:t>
            </a:r>
            <a:r>
              <a:rPr sz="14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vue</a:t>
            </a:r>
            <a:r>
              <a:rPr sz="14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4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</a:t>
            </a:r>
            <a:r>
              <a:rPr sz="14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Changement</a:t>
            </a:r>
            <a:r>
              <a:rPr sz="14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de carrosserie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090722-E6A8-4EE0-956D-CE253DC69A4D}"/>
              </a:ext>
            </a:extLst>
          </p:cNvPr>
          <p:cNvSpPr txBox="1"/>
          <p:nvPr/>
        </p:nvSpPr>
        <p:spPr bwMode="auto">
          <a:xfrm>
            <a:off x="6691659" y="1633903"/>
            <a:ext cx="1871025" cy="530658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4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Point de </a:t>
            </a:r>
            <a:r>
              <a:rPr sz="14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vue</a:t>
            </a:r>
            <a:r>
              <a:rPr lang="fr-FR" sz="14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:</a:t>
            </a:r>
            <a:endParaRPr sz="1400" dirty="0">
              <a:latin typeface="Calibri"/>
              <a:cs typeface="Calibri"/>
            </a:endParaRPr>
          </a:p>
          <a:p>
            <a:pPr algn="ctr">
              <a:defRPr/>
            </a:pPr>
            <a:r>
              <a:rPr sz="14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Carrosserie </a:t>
            </a:r>
            <a:r>
              <a:rPr sz="1400" b="1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escamotée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DF310D-8C60-4FA9-BD70-F7F77A8DF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97153" y="2388316"/>
            <a:ext cx="2338038" cy="86468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44E7903-E9EA-4037-9A12-13FECBDD4CFB}"/>
              </a:ext>
            </a:extLst>
          </p:cNvPr>
          <p:cNvSpPr txBox="1"/>
          <p:nvPr/>
        </p:nvSpPr>
        <p:spPr bwMode="auto">
          <a:xfrm>
            <a:off x="2347172" y="804716"/>
            <a:ext cx="4578875" cy="37414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/>
              <a:t>E</a:t>
            </a:r>
            <a:r>
              <a:rPr dirty="0" err="1"/>
              <a:t>xemples</a:t>
            </a:r>
            <a:r>
              <a:rPr dirty="0"/>
              <a:t> </a:t>
            </a:r>
            <a:r>
              <a:rPr dirty="0" err="1"/>
              <a:t>d’attendus</a:t>
            </a:r>
            <a:r>
              <a:rPr dirty="0"/>
              <a:t> de la par</a:t>
            </a:r>
            <a:r>
              <a:rPr lang="fr-FR" dirty="0"/>
              <a:t>t</a:t>
            </a:r>
            <a:r>
              <a:rPr dirty="0"/>
              <a:t> des </a:t>
            </a:r>
            <a:r>
              <a:rPr dirty="0" err="1"/>
              <a:t>candidats</a:t>
            </a:r>
            <a:endParaRPr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C4907DF-59F1-4781-BE93-B71776800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3600450"/>
            <a:ext cx="3129346" cy="9857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38C60D5-A888-406A-BE4F-FE67FB404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363057" y="3600450"/>
            <a:ext cx="3113942" cy="10379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55E58C0-3696-451F-8C39-EC882B2FB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476999" y="3600450"/>
            <a:ext cx="2918271" cy="7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9715"/>
      </p:ext>
    </p:extLst>
  </p:cSld>
  <p:clrMapOvr>
    <a:masterClrMapping/>
  </p:clrMapOvr>
</p:sld>
</file>

<file path=ppt/theme/theme1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2790E1-966A-497A-ABBD-24ECAA34A18E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d9b8819f-644e-4e2e-bf09-8a76532e68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1079</Words>
  <PresentationFormat>Affichage à l'écran (16:9)</PresentationFormat>
  <Paragraphs>156</Paragraphs>
  <Slides>26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2025-04-07T08:23:32Z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