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Lst>
  <p:notesMasterIdLst>
    <p:notesMasterId r:id="rId17"/>
  </p:notesMasterIdLst>
  <p:handoutMasterIdLst>
    <p:handoutMasterId r:id="rId18"/>
  </p:handoutMasterIdLst>
  <p:sldIdLst>
    <p:sldId id="331" r:id="rId5"/>
    <p:sldId id="362" r:id="rId6"/>
    <p:sldId id="374" r:id="rId7"/>
    <p:sldId id="375" r:id="rId8"/>
    <p:sldId id="344" r:id="rId9"/>
    <p:sldId id="368" r:id="rId10"/>
    <p:sldId id="369" r:id="rId11"/>
    <p:sldId id="370" r:id="rId12"/>
    <p:sldId id="371" r:id="rId13"/>
    <p:sldId id="372" r:id="rId14"/>
    <p:sldId id="373" r:id="rId15"/>
    <p:sldId id="367" r:id="rId16"/>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9DAE5B-9D72-CF7E-F134-6C22203E4412}" name="Angélique FERNIER" initials="AF" userId="S::ferniera@anfa-auto.fr::cd2fe878-40db-48fd-abc1-5544c1e22d5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6EE"/>
    <a:srgbClr val="C5E0B3"/>
    <a:srgbClr val="FFE599"/>
    <a:srgbClr val="C1C1C1"/>
    <a:srgbClr val="FFFFFF"/>
    <a:srgbClr val="FFE698"/>
    <a:srgbClr val="3D7CC9"/>
    <a:srgbClr val="1A86D0"/>
    <a:srgbClr val="F4B083"/>
    <a:srgbClr val="070A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2" autoAdjust="0"/>
    <p:restoredTop sz="94000"/>
  </p:normalViewPr>
  <p:slideViewPr>
    <p:cSldViewPr snapToGrid="0" snapToObjects="1">
      <p:cViewPr varScale="1">
        <p:scale>
          <a:sx n="94" d="100"/>
          <a:sy n="94" d="100"/>
        </p:scale>
        <p:origin x="640" y="1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0" d="100"/>
          <a:sy n="50" d="100"/>
        </p:scale>
        <p:origin x="2708"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10/04/2025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10/04/2025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DF85E18-CA9F-B03D-A399-C42D38C9032E}"/>
              </a:ext>
            </a:extLst>
          </p:cNvPr>
          <p:cNvSpPr txBox="1"/>
          <p:nvPr userDrawn="1"/>
        </p:nvSpPr>
        <p:spPr>
          <a:xfrm>
            <a:off x="6440805" y="71718"/>
            <a:ext cx="2703197" cy="369332"/>
          </a:xfrm>
          <a:prstGeom prst="rect">
            <a:avLst/>
          </a:prstGeom>
          <a:solidFill>
            <a:schemeClr val="bg1"/>
          </a:solidFill>
        </p:spPr>
        <p:txBody>
          <a:bodyPr wrap="square" rtlCol="0">
            <a:spAutoFit/>
          </a:bodyPr>
          <a:lstStyle/>
          <a:p>
            <a:r>
              <a:rPr lang="fr-FR" b="1" dirty="0"/>
              <a:t>PNF 3 AVRIL 2025 GRUAU</a:t>
            </a:r>
          </a:p>
        </p:txBody>
      </p:sp>
    </p:spTree>
    <p:extLst>
      <p:ext uri="{BB962C8B-B14F-4D97-AF65-F5344CB8AC3E}">
        <p14:creationId xmlns:p14="http://schemas.microsoft.com/office/powerpoint/2010/main" val="240106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
        <p:nvSpPr>
          <p:cNvPr id="3" name="ZoneTexte 2">
            <a:extLst>
              <a:ext uri="{FF2B5EF4-FFF2-40B4-BE49-F238E27FC236}">
                <a16:creationId xmlns:a16="http://schemas.microsoft.com/office/drawing/2014/main" id="{124EE68D-94ED-57D9-43E3-F900D06ACBD6}"/>
              </a:ext>
            </a:extLst>
          </p:cNvPr>
          <p:cNvSpPr txBox="1"/>
          <p:nvPr userDrawn="1"/>
        </p:nvSpPr>
        <p:spPr>
          <a:xfrm>
            <a:off x="6521483" y="75015"/>
            <a:ext cx="2622517" cy="369332"/>
          </a:xfrm>
          <a:prstGeom prst="rect">
            <a:avLst/>
          </a:prstGeom>
          <a:solidFill>
            <a:schemeClr val="bg1"/>
          </a:solidFill>
        </p:spPr>
        <p:txBody>
          <a:bodyPr wrap="square" rtlCol="0">
            <a:spAutoFit/>
          </a:bodyPr>
          <a:lstStyle/>
          <a:p>
            <a:r>
              <a:rPr lang="fr-FR" b="1" dirty="0"/>
              <a:t>PNF 3 AVRIL 2025 GRUAU</a:t>
            </a:r>
          </a:p>
        </p:txBody>
      </p:sp>
    </p:spTree>
    <p:extLst>
      <p:ext uri="{BB962C8B-B14F-4D97-AF65-F5344CB8AC3E}">
        <p14:creationId xmlns:p14="http://schemas.microsoft.com/office/powerpoint/2010/main" val="378999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8" name="Espace réservé du numéro de diapositive 7"/>
          <p:cNvSpPr>
            <a:spLocks noGrp="1"/>
          </p:cNvSpPr>
          <p:nvPr>
            <p:ph type="sldNum" sz="quarter" idx="12"/>
          </p:nvPr>
        </p:nvSpPr>
        <p:spPr bwMode="gray">
          <a:xfrm>
            <a:off x="7434000" y="4796511"/>
            <a:ext cx="1350000" cy="360000"/>
          </a:xfrm>
        </p:spPr>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4" name="Image 13">
            <a:extLst>
              <a:ext uri="{FF2B5EF4-FFF2-40B4-BE49-F238E27FC236}">
                <a16:creationId xmlns:a16="http://schemas.microsoft.com/office/drawing/2014/main" id="{D87260C3-EF3A-0B48-9C85-9F85D7A88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001" y="180001"/>
            <a:ext cx="1056901" cy="958518"/>
          </a:xfrm>
          <a:prstGeom prst="rect">
            <a:avLst/>
          </a:prstGeom>
        </p:spPr>
      </p:pic>
    </p:spTree>
    <p:extLst>
      <p:ext uri="{BB962C8B-B14F-4D97-AF65-F5344CB8AC3E}">
        <p14:creationId xmlns:p14="http://schemas.microsoft.com/office/powerpoint/2010/main" val="6329558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Zone de texte 39">
            <a:extLst>
              <a:ext uri="{FF2B5EF4-FFF2-40B4-BE49-F238E27FC236}">
                <a16:creationId xmlns:a16="http://schemas.microsoft.com/office/drawing/2014/main" id="{32627B64-766E-F047-97D6-D5A544058ED3}"/>
              </a:ext>
            </a:extLst>
          </p:cNvPr>
          <p:cNvSpPr txBox="1"/>
          <p:nvPr userDrawn="1"/>
        </p:nvSpPr>
        <p:spPr>
          <a:xfrm>
            <a:off x="1" y="0"/>
            <a:ext cx="3485719"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Image 6">
            <a:extLst>
              <a:ext uri="{FF2B5EF4-FFF2-40B4-BE49-F238E27FC236}">
                <a16:creationId xmlns:a16="http://schemas.microsoft.com/office/drawing/2014/main" id="{8A6714ED-58AA-EA86-7F44-8D90589C52AC}"/>
              </a:ext>
            </a:extLst>
          </p:cNvPr>
          <p:cNvPicPr>
            <a:picLocks noChangeAspect="1"/>
          </p:cNvPicPr>
          <p:nvPr userDrawn="1"/>
        </p:nvPicPr>
        <p:blipFill>
          <a:blip r:embed="rId5"/>
          <a:stretch>
            <a:fillRect/>
          </a:stretch>
        </p:blipFill>
        <p:spPr>
          <a:xfrm>
            <a:off x="3485720" y="1"/>
            <a:ext cx="3196314" cy="535736"/>
          </a:xfrm>
          <a:prstGeom prst="rect">
            <a:avLst/>
          </a:prstGeom>
        </p:spPr>
      </p:pic>
      <p:pic>
        <p:nvPicPr>
          <p:cNvPr id="8" name="Image 7">
            <a:extLst>
              <a:ext uri="{FF2B5EF4-FFF2-40B4-BE49-F238E27FC236}">
                <a16:creationId xmlns:a16="http://schemas.microsoft.com/office/drawing/2014/main" id="{23540B07-F8BE-3BCB-283B-D1F8FB4CEE02}"/>
              </a:ext>
            </a:extLst>
          </p:cNvPr>
          <p:cNvPicPr>
            <a:picLocks noChangeAspect="1"/>
          </p:cNvPicPr>
          <p:nvPr userDrawn="1"/>
        </p:nvPicPr>
        <p:blipFill>
          <a:blip r:embed="rId5"/>
          <a:stretch>
            <a:fillRect/>
          </a:stretch>
        </p:blipFill>
        <p:spPr>
          <a:xfrm>
            <a:off x="6357338" y="1"/>
            <a:ext cx="2786661" cy="535736"/>
          </a:xfrm>
          <a:prstGeom prst="rect">
            <a:avLst/>
          </a:prstGeom>
        </p:spPr>
      </p:pic>
    </p:spTree>
    <p:extLst>
      <p:ext uri="{BB962C8B-B14F-4D97-AF65-F5344CB8AC3E}">
        <p14:creationId xmlns:p14="http://schemas.microsoft.com/office/powerpoint/2010/main" val="37029037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ti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6.tif"/><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B57E05-05B2-5FAA-802E-2154D052AC46}"/>
              </a:ext>
            </a:extLst>
          </p:cNvPr>
          <p:cNvSpPr/>
          <p:nvPr/>
        </p:nvSpPr>
        <p:spPr>
          <a:xfrm>
            <a:off x="4983891" y="-1"/>
            <a:ext cx="4160108" cy="5143500"/>
          </a:xfrm>
          <a:prstGeom prst="rect">
            <a:avLst/>
          </a:prstGeom>
          <a:solidFill>
            <a:srgbClr val="C1C1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4294967295"/>
          </p:nvPr>
        </p:nvSpPr>
        <p:spPr>
          <a:xfrm>
            <a:off x="4983889" y="1309258"/>
            <a:ext cx="4101538" cy="2886638"/>
          </a:xfrm>
        </p:spPr>
        <p:txBody>
          <a:bodyPr>
            <a:normAutofit lnSpcReduction="10000"/>
          </a:bodyPr>
          <a:lstStyle/>
          <a:p>
            <a:pPr algn="ctr"/>
            <a:r>
              <a:rPr lang="fr-FR" sz="2000" b="1" dirty="0">
                <a:solidFill>
                  <a:schemeClr val="tx1"/>
                </a:solidFill>
              </a:rPr>
              <a:t>CAP CONSTRUCTION ET AMÉNAGEMENT DE VÉHICULES</a:t>
            </a:r>
          </a:p>
          <a:p>
            <a:pPr algn="ctr"/>
            <a:br>
              <a:rPr lang="fr-FR" sz="2000" b="1" dirty="0">
                <a:solidFill>
                  <a:schemeClr val="tx1"/>
                </a:solidFill>
              </a:rPr>
            </a:br>
            <a:r>
              <a:rPr lang="fr-FR" sz="2000" b="1" dirty="0">
                <a:solidFill>
                  <a:schemeClr val="tx1"/>
                </a:solidFill>
              </a:rPr>
              <a:t>Baccalauréat Professionnel CONSTRUCTION ET AMÉNAGEMENT DE VÉHICULES</a:t>
            </a:r>
          </a:p>
          <a:p>
            <a:pPr algn="ctr"/>
            <a:endParaRPr lang="fr-FR" sz="2000" b="1" dirty="0">
              <a:solidFill>
                <a:schemeClr val="tx1"/>
              </a:solidFill>
            </a:endParaRPr>
          </a:p>
          <a:p>
            <a:pPr algn="ctr"/>
            <a:r>
              <a:rPr lang="fr-FR" sz="2000" b="1" dirty="0">
                <a:solidFill>
                  <a:schemeClr val="tx1"/>
                </a:solidFill>
              </a:rPr>
              <a:t>BTS CONSTRUCTION ET AMÉNAGEMENT DE VÉHICULES</a:t>
            </a:r>
          </a:p>
        </p:txBody>
      </p:sp>
      <p:pic>
        <p:nvPicPr>
          <p:cNvPr id="5" name="Image 4">
            <a:extLst>
              <a:ext uri="{FF2B5EF4-FFF2-40B4-BE49-F238E27FC236}">
                <a16:creationId xmlns:a16="http://schemas.microsoft.com/office/drawing/2014/main" id="{F7537D7F-B6FD-C9DD-C593-29C9479348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4448144"/>
            <a:ext cx="4983891" cy="695355"/>
          </a:xfrm>
          <a:prstGeom prst="rect">
            <a:avLst/>
          </a:prstGeom>
        </p:spPr>
      </p:pic>
      <p:sp>
        <p:nvSpPr>
          <p:cNvPr id="8" name="ZoneTexte 7">
            <a:extLst>
              <a:ext uri="{FF2B5EF4-FFF2-40B4-BE49-F238E27FC236}">
                <a16:creationId xmlns:a16="http://schemas.microsoft.com/office/drawing/2014/main" id="{58AF6970-0B9C-929F-612F-A37A27720777}"/>
              </a:ext>
            </a:extLst>
          </p:cNvPr>
          <p:cNvSpPr txBox="1"/>
          <p:nvPr/>
        </p:nvSpPr>
        <p:spPr>
          <a:xfrm>
            <a:off x="492696" y="791298"/>
            <a:ext cx="4034481" cy="3046988"/>
          </a:xfrm>
          <a:prstGeom prst="rect">
            <a:avLst/>
          </a:prstGeom>
          <a:noFill/>
        </p:spPr>
        <p:txBody>
          <a:bodyPr wrap="square">
            <a:spAutoFit/>
          </a:bodyPr>
          <a:lstStyle/>
          <a:p>
            <a:pPr algn="ctr"/>
            <a:r>
              <a:rPr lang="fr-FR" sz="2400" b="1" dirty="0"/>
              <a:t>PLAN NATIONAL DE FORMATION</a:t>
            </a:r>
          </a:p>
          <a:p>
            <a:pPr algn="ctr"/>
            <a:endParaRPr lang="fr-FR" sz="2400" b="1" dirty="0"/>
          </a:p>
          <a:p>
            <a:pPr algn="ctr"/>
            <a:r>
              <a:rPr lang="fr-FR" sz="2400" b="1" dirty="0"/>
              <a:t> JEUDI 3 AVRIL 2025</a:t>
            </a:r>
          </a:p>
          <a:p>
            <a:pPr algn="ctr"/>
            <a:endParaRPr lang="fr-FR" sz="2400" b="1" dirty="0"/>
          </a:p>
          <a:p>
            <a:pPr algn="ctr"/>
            <a:r>
              <a:rPr lang="fr-FR" sz="2400" b="1" dirty="0"/>
              <a:t>GROUPE GRUAU </a:t>
            </a:r>
          </a:p>
          <a:p>
            <a:pPr algn="ctr"/>
            <a:endParaRPr lang="fr-FR" sz="2400" b="1" dirty="0"/>
          </a:p>
          <a:p>
            <a:pPr algn="ctr"/>
            <a:r>
              <a:rPr lang="fr-FR" sz="2400" b="1" dirty="0"/>
              <a:t>SAINT BERTHEVIN </a:t>
            </a:r>
          </a:p>
        </p:txBody>
      </p:sp>
      <p:sp>
        <p:nvSpPr>
          <p:cNvPr id="18" name="ZoneTexte 17">
            <a:extLst>
              <a:ext uri="{FF2B5EF4-FFF2-40B4-BE49-F238E27FC236}">
                <a16:creationId xmlns:a16="http://schemas.microsoft.com/office/drawing/2014/main" id="{1B4902D0-BA20-6D17-D953-E0C610A4CA84}"/>
              </a:ext>
            </a:extLst>
          </p:cNvPr>
          <p:cNvSpPr txBox="1"/>
          <p:nvPr/>
        </p:nvSpPr>
        <p:spPr>
          <a:xfrm>
            <a:off x="4755533" y="90000"/>
            <a:ext cx="4616822" cy="830997"/>
          </a:xfrm>
          <a:prstGeom prst="rect">
            <a:avLst/>
          </a:prstGeom>
          <a:noFill/>
        </p:spPr>
        <p:txBody>
          <a:bodyPr wrap="square">
            <a:spAutoFit/>
          </a:bodyPr>
          <a:lstStyle/>
          <a:p>
            <a:pPr algn="ctr"/>
            <a:r>
              <a:rPr lang="fr-FR" sz="2400" b="1" dirty="0">
                <a:solidFill>
                  <a:schemeClr val="bg1"/>
                </a:solidFill>
              </a:rPr>
              <a:t>RÉNOVATION DE LA FILIÈRE CARROSSERIE</a:t>
            </a:r>
          </a:p>
        </p:txBody>
      </p:sp>
      <p:pic>
        <p:nvPicPr>
          <p:cNvPr id="26" name="Image 25">
            <a:extLst>
              <a:ext uri="{FF2B5EF4-FFF2-40B4-BE49-F238E27FC236}">
                <a16:creationId xmlns:a16="http://schemas.microsoft.com/office/drawing/2014/main" id="{F0CDFC3B-8295-9171-86AD-AEA6FCE5C6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5435" y="4448145"/>
            <a:ext cx="4488566" cy="695355"/>
          </a:xfrm>
          <a:prstGeom prst="rect">
            <a:avLst/>
          </a:prstGeom>
        </p:spPr>
      </p:pic>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5456385-C935-4C05-8867-8516802F2F5C}"/>
              </a:ext>
            </a:extLst>
          </p:cNvPr>
          <p:cNvPicPr>
            <a:picLocks noChangeAspect="1"/>
          </p:cNvPicPr>
          <p:nvPr/>
        </p:nvPicPr>
        <p:blipFill>
          <a:blip r:embed="rId2"/>
          <a:stretch/>
        </p:blipFill>
        <p:spPr bwMode="auto">
          <a:xfrm rot="991461">
            <a:off x="6211853" y="2222929"/>
            <a:ext cx="2570108" cy="1800003"/>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38426">
            <a:off x="3937330" y="2438196"/>
            <a:ext cx="4143233" cy="199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a:extLst>
              <a:ext uri="{FF2B5EF4-FFF2-40B4-BE49-F238E27FC236}">
                <a16:creationId xmlns:a16="http://schemas.microsoft.com/office/drawing/2014/main" id="{7538B866-C283-8EA1-A9E9-3466DE91D963}"/>
              </a:ext>
            </a:extLst>
          </p:cNvPr>
          <p:cNvSpPr txBox="1"/>
          <p:nvPr/>
        </p:nvSpPr>
        <p:spPr>
          <a:xfrm>
            <a:off x="-508764" y="55855"/>
            <a:ext cx="4578874" cy="369332"/>
          </a:xfrm>
          <a:prstGeom prst="rect">
            <a:avLst/>
          </a:prstGeom>
          <a:noFill/>
        </p:spPr>
        <p:txBody>
          <a:bodyPr wrap="square">
            <a:spAutoFit/>
          </a:bodyPr>
          <a:lstStyle/>
          <a:p>
            <a:pPr algn="ctr"/>
            <a:r>
              <a:rPr lang="fr-FR" sz="1800" b="1" kern="1200" dirty="0">
                <a:solidFill>
                  <a:schemeClr val="tx1"/>
                </a:solidFill>
                <a:effectLst/>
                <a:latin typeface="+mn-lt"/>
                <a:ea typeface="+mn-ea"/>
                <a:cs typeface="+mn-cs"/>
              </a:rPr>
              <a:t>CO-ENSEIGNEMENT BTS C.A.V</a:t>
            </a:r>
          </a:p>
        </p:txBody>
      </p:sp>
      <p:pic>
        <p:nvPicPr>
          <p:cNvPr id="6" name="Image 5">
            <a:extLst>
              <a:ext uri="{FF2B5EF4-FFF2-40B4-BE49-F238E27FC236}">
                <a16:creationId xmlns:a16="http://schemas.microsoft.com/office/drawing/2014/main" id="{2F74CE5D-A112-4B95-BAE7-E4194794D711}"/>
              </a:ext>
            </a:extLst>
          </p:cNvPr>
          <p:cNvPicPr>
            <a:picLocks noChangeAspect="1"/>
          </p:cNvPicPr>
          <p:nvPr/>
        </p:nvPicPr>
        <p:blipFill>
          <a:blip r:embed="rId4"/>
          <a:stretch/>
        </p:blipFill>
        <p:spPr bwMode="auto">
          <a:xfrm>
            <a:off x="91886" y="2769529"/>
            <a:ext cx="3377574" cy="2301166"/>
          </a:xfrm>
          <a:prstGeom prst="rect">
            <a:avLst/>
          </a:prstGeom>
        </p:spPr>
      </p:pic>
      <p:pic>
        <p:nvPicPr>
          <p:cNvPr id="7" name="Image 6">
            <a:extLst>
              <a:ext uri="{FF2B5EF4-FFF2-40B4-BE49-F238E27FC236}">
                <a16:creationId xmlns:a16="http://schemas.microsoft.com/office/drawing/2014/main" id="{D27A51EC-599A-407B-81DD-1BB77EEB4AEB}"/>
              </a:ext>
            </a:extLst>
          </p:cNvPr>
          <p:cNvPicPr>
            <a:picLocks noChangeAspect="1"/>
          </p:cNvPicPr>
          <p:nvPr/>
        </p:nvPicPr>
        <p:blipFill>
          <a:blip r:embed="rId5"/>
          <a:stretch/>
        </p:blipFill>
        <p:spPr bwMode="auto">
          <a:xfrm rot="1433798">
            <a:off x="6219897" y="2944314"/>
            <a:ext cx="2220392" cy="1751735"/>
          </a:xfrm>
          <a:prstGeom prst="rect">
            <a:avLst/>
          </a:prstGeom>
        </p:spPr>
      </p:pic>
      <p:pic>
        <p:nvPicPr>
          <p:cNvPr id="8" name="Image 7">
            <a:extLst>
              <a:ext uri="{FF2B5EF4-FFF2-40B4-BE49-F238E27FC236}">
                <a16:creationId xmlns:a16="http://schemas.microsoft.com/office/drawing/2014/main" id="{EF080945-4EAA-45F1-ACFB-59AB345AA6B4}"/>
              </a:ext>
            </a:extLst>
          </p:cNvPr>
          <p:cNvPicPr>
            <a:picLocks noChangeAspect="1"/>
          </p:cNvPicPr>
          <p:nvPr/>
        </p:nvPicPr>
        <p:blipFill>
          <a:blip r:embed="rId6"/>
          <a:stretch/>
        </p:blipFill>
        <p:spPr bwMode="auto">
          <a:xfrm rot="21120800">
            <a:off x="4625618" y="3417274"/>
            <a:ext cx="1751107" cy="1585517"/>
          </a:xfrm>
          <a:prstGeom prst="rect">
            <a:avLst/>
          </a:prstGeom>
        </p:spPr>
      </p:pic>
      <p:sp>
        <p:nvSpPr>
          <p:cNvPr id="13" name="ZoneTexte 12">
            <a:extLst>
              <a:ext uri="{FF2B5EF4-FFF2-40B4-BE49-F238E27FC236}">
                <a16:creationId xmlns:a16="http://schemas.microsoft.com/office/drawing/2014/main" id="{7A949099-D28B-42C4-B094-DBD180523094}"/>
              </a:ext>
            </a:extLst>
          </p:cNvPr>
          <p:cNvSpPr txBox="1"/>
          <p:nvPr/>
        </p:nvSpPr>
        <p:spPr bwMode="auto">
          <a:xfrm>
            <a:off x="4211446" y="747857"/>
            <a:ext cx="4732258" cy="1219565"/>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lang="fr-FR" sz="1800" b="1" i="0" u="none" strike="noStrike" cap="none" spc="0" dirty="0">
                <a:solidFill>
                  <a:schemeClr val="tx1"/>
                </a:solidFill>
                <a:latin typeface="Calibri"/>
                <a:ea typeface="Arial"/>
                <a:cs typeface="Arial"/>
              </a:rPr>
              <a:t>Sous-traitance</a:t>
            </a:r>
            <a:r>
              <a:rPr b="1" dirty="0"/>
              <a:t> </a:t>
            </a:r>
            <a:r>
              <a:rPr lang="fr-FR" b="1" dirty="0"/>
              <a:t> vs  </a:t>
            </a:r>
            <a:r>
              <a:rPr b="1" dirty="0"/>
              <a:t>Fabrication </a:t>
            </a:r>
            <a:r>
              <a:rPr b="1" dirty="0" err="1"/>
              <a:t>en</a:t>
            </a:r>
            <a:r>
              <a:rPr b="1" dirty="0"/>
              <a:t> interne</a:t>
            </a:r>
            <a:endParaRPr lang="fr-FR" b="1" dirty="0"/>
          </a:p>
          <a:p>
            <a:pPr algn="ctr">
              <a:defRPr/>
            </a:pPr>
            <a:endParaRPr lang="fr-FR" b="1" dirty="0"/>
          </a:p>
          <a:p>
            <a:pPr>
              <a:defRPr/>
            </a:pPr>
            <a:r>
              <a:rPr lang="fr-FR" b="1" dirty="0"/>
              <a:t>		Réflexion et activités « STI »</a:t>
            </a:r>
          </a:p>
          <a:p>
            <a:pPr>
              <a:defRPr/>
            </a:pPr>
            <a:r>
              <a:rPr lang="fr-FR" b="1" dirty="0"/>
              <a:t>(« données techniques » du cahier des charges)</a:t>
            </a:r>
            <a:endParaRPr dirty="0"/>
          </a:p>
        </p:txBody>
      </p:sp>
      <p:sp>
        <p:nvSpPr>
          <p:cNvPr id="2" name="Flèche droite 1"/>
          <p:cNvSpPr/>
          <p:nvPr/>
        </p:nvSpPr>
        <p:spPr>
          <a:xfrm>
            <a:off x="4315049" y="1369363"/>
            <a:ext cx="784489"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rotWithShape="1">
          <a:blip r:embed="rId7">
            <a:extLst>
              <a:ext uri="{28A0092B-C50C-407E-A947-70E740481C1C}">
                <a14:useLocalDpi xmlns:a14="http://schemas.microsoft.com/office/drawing/2010/main" val="0"/>
              </a:ext>
            </a:extLst>
          </a:blip>
          <a:srcRect l="16721" t="16560" r="20158" b="9450"/>
          <a:stretch/>
        </p:blipFill>
        <p:spPr>
          <a:xfrm>
            <a:off x="818239" y="663548"/>
            <a:ext cx="1879651" cy="1770532"/>
          </a:xfrm>
          <a:prstGeom prst="rect">
            <a:avLst/>
          </a:prstGeom>
        </p:spPr>
      </p:pic>
      <p:sp>
        <p:nvSpPr>
          <p:cNvPr id="10" name="ZoneTexte 9"/>
          <p:cNvSpPr txBox="1"/>
          <p:nvPr/>
        </p:nvSpPr>
        <p:spPr>
          <a:xfrm>
            <a:off x="559389" y="2350477"/>
            <a:ext cx="2435867" cy="338554"/>
          </a:xfrm>
          <a:prstGeom prst="rect">
            <a:avLst/>
          </a:prstGeom>
          <a:noFill/>
        </p:spPr>
        <p:txBody>
          <a:bodyPr wrap="square" rtlCol="0">
            <a:spAutoFit/>
          </a:bodyPr>
          <a:lstStyle/>
          <a:p>
            <a:r>
              <a:rPr lang="fr-FR" sz="1600" b="1" i="1" dirty="0"/>
              <a:t>Coffre pour boîte à outils</a:t>
            </a:r>
          </a:p>
        </p:txBody>
      </p:sp>
      <p:sp>
        <p:nvSpPr>
          <p:cNvPr id="11" name="ZoneTexte 10"/>
          <p:cNvSpPr txBox="1"/>
          <p:nvPr/>
        </p:nvSpPr>
        <p:spPr>
          <a:xfrm rot="20233774">
            <a:off x="828173" y="3718871"/>
            <a:ext cx="1905000" cy="646331"/>
          </a:xfrm>
          <a:prstGeom prst="rect">
            <a:avLst/>
          </a:prstGeom>
          <a:noFill/>
        </p:spPr>
        <p:txBody>
          <a:bodyPr wrap="square" rtlCol="0">
            <a:spAutoFit/>
          </a:bodyPr>
          <a:lstStyle/>
          <a:p>
            <a:pPr algn="ctr"/>
            <a:r>
              <a:rPr lang="fr-FR" dirty="0"/>
              <a:t>Séries de 8 pièces, 5 fois par an</a:t>
            </a:r>
          </a:p>
        </p:txBody>
      </p:sp>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736472">
            <a:off x="3311495" y="2897594"/>
            <a:ext cx="1128813" cy="95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26194">
            <a:off x="3538449" y="3901132"/>
            <a:ext cx="1137964" cy="99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615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0281CC8-EB97-42B2-8F3D-9705FD9FFF84}"/>
              </a:ext>
            </a:extLst>
          </p:cNvPr>
          <p:cNvPicPr>
            <a:picLocks noChangeAspect="1"/>
          </p:cNvPicPr>
          <p:nvPr/>
        </p:nvPicPr>
        <p:blipFill>
          <a:blip r:embed="rId2"/>
          <a:stretch/>
        </p:blipFill>
        <p:spPr bwMode="auto">
          <a:xfrm rot="332498">
            <a:off x="3957449" y="2006381"/>
            <a:ext cx="2025546" cy="2867731"/>
          </a:xfrm>
          <a:prstGeom prst="rect">
            <a:avLst/>
          </a:prstGeom>
        </p:spPr>
      </p:pic>
      <p:sp>
        <p:nvSpPr>
          <p:cNvPr id="5" name="ZoneTexte 4">
            <a:extLst>
              <a:ext uri="{FF2B5EF4-FFF2-40B4-BE49-F238E27FC236}">
                <a16:creationId xmlns:a16="http://schemas.microsoft.com/office/drawing/2014/main" id="{7538B866-C283-8EA1-A9E9-3466DE91D963}"/>
              </a:ext>
            </a:extLst>
          </p:cNvPr>
          <p:cNvSpPr txBox="1"/>
          <p:nvPr/>
        </p:nvSpPr>
        <p:spPr>
          <a:xfrm>
            <a:off x="-508764" y="97419"/>
            <a:ext cx="4578874" cy="369332"/>
          </a:xfrm>
          <a:prstGeom prst="rect">
            <a:avLst/>
          </a:prstGeom>
          <a:noFill/>
        </p:spPr>
        <p:txBody>
          <a:bodyPr wrap="square">
            <a:spAutoFit/>
          </a:bodyPr>
          <a:lstStyle/>
          <a:p>
            <a:pPr algn="ctr"/>
            <a:r>
              <a:rPr lang="fr-FR" sz="1800" b="1" kern="1200" dirty="0">
                <a:solidFill>
                  <a:schemeClr val="tx1"/>
                </a:solidFill>
                <a:effectLst/>
                <a:latin typeface="+mn-lt"/>
                <a:ea typeface="+mn-ea"/>
                <a:cs typeface="+mn-cs"/>
              </a:rPr>
              <a:t>CO-ENSEIGNEMENT BTS C.A.V.</a:t>
            </a:r>
          </a:p>
        </p:txBody>
      </p:sp>
      <p:pic>
        <p:nvPicPr>
          <p:cNvPr id="4" name="Image 3">
            <a:extLst>
              <a:ext uri="{FF2B5EF4-FFF2-40B4-BE49-F238E27FC236}">
                <a16:creationId xmlns:a16="http://schemas.microsoft.com/office/drawing/2014/main" id="{DDBF48FA-25E1-4C93-8441-8FDCE9885538}"/>
              </a:ext>
            </a:extLst>
          </p:cNvPr>
          <p:cNvPicPr>
            <a:picLocks noChangeAspect="1"/>
          </p:cNvPicPr>
          <p:nvPr/>
        </p:nvPicPr>
        <p:blipFill>
          <a:blip r:embed="rId3"/>
          <a:stretch/>
        </p:blipFill>
        <p:spPr bwMode="auto">
          <a:xfrm rot="20567368">
            <a:off x="4548466" y="2933791"/>
            <a:ext cx="1522884" cy="1735577"/>
          </a:xfrm>
          <a:prstGeom prst="rect">
            <a:avLst/>
          </a:prstGeom>
        </p:spPr>
      </p:pic>
      <p:pic>
        <p:nvPicPr>
          <p:cNvPr id="12" name="Image 11">
            <a:extLst>
              <a:ext uri="{FF2B5EF4-FFF2-40B4-BE49-F238E27FC236}">
                <a16:creationId xmlns:a16="http://schemas.microsoft.com/office/drawing/2014/main" id="{ECA3FA78-AD94-4D1F-A698-C376475BE0E2}"/>
              </a:ext>
            </a:extLst>
          </p:cNvPr>
          <p:cNvPicPr>
            <a:picLocks noChangeAspect="1"/>
          </p:cNvPicPr>
          <p:nvPr/>
        </p:nvPicPr>
        <p:blipFill>
          <a:blip r:embed="rId4"/>
          <a:stretch/>
        </p:blipFill>
        <p:spPr bwMode="auto">
          <a:xfrm rot="20603566">
            <a:off x="403907" y="3144113"/>
            <a:ext cx="2192990" cy="1529703"/>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00321">
            <a:off x="5717732" y="2432817"/>
            <a:ext cx="1696561" cy="239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lèche droite 16"/>
          <p:cNvSpPr/>
          <p:nvPr/>
        </p:nvSpPr>
        <p:spPr>
          <a:xfrm>
            <a:off x="3933550" y="1374097"/>
            <a:ext cx="784489"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7A949099-D28B-42C4-B094-DBD180523094}"/>
              </a:ext>
            </a:extLst>
          </p:cNvPr>
          <p:cNvSpPr txBox="1"/>
          <p:nvPr/>
        </p:nvSpPr>
        <p:spPr bwMode="auto">
          <a:xfrm>
            <a:off x="3938736" y="747857"/>
            <a:ext cx="5390002" cy="1219565"/>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defRPr/>
            </a:pPr>
            <a:r>
              <a:rPr lang="fr-FR" sz="1800" b="1" i="0" u="none" strike="noStrike" cap="none" spc="0" dirty="0">
                <a:solidFill>
                  <a:schemeClr val="tx1"/>
                </a:solidFill>
                <a:latin typeface="Calibri"/>
                <a:ea typeface="Arial"/>
                <a:cs typeface="Arial"/>
              </a:rPr>
              <a:t>Sous-traitance</a:t>
            </a:r>
            <a:r>
              <a:rPr b="1" dirty="0"/>
              <a:t> </a:t>
            </a:r>
            <a:r>
              <a:rPr lang="fr-FR" b="1" dirty="0"/>
              <a:t> vs  </a:t>
            </a:r>
            <a:r>
              <a:rPr b="1" dirty="0"/>
              <a:t>Fabrication </a:t>
            </a:r>
            <a:r>
              <a:rPr b="1" dirty="0" err="1"/>
              <a:t>en</a:t>
            </a:r>
            <a:r>
              <a:rPr b="1" dirty="0"/>
              <a:t> interne</a:t>
            </a:r>
            <a:endParaRPr lang="fr-FR" b="1" dirty="0"/>
          </a:p>
          <a:p>
            <a:pPr algn="ctr">
              <a:defRPr/>
            </a:pPr>
            <a:endParaRPr lang="fr-FR" b="1" dirty="0"/>
          </a:p>
          <a:p>
            <a:pPr>
              <a:defRPr/>
            </a:pPr>
            <a:r>
              <a:rPr lang="fr-FR" b="1" dirty="0"/>
              <a:t>		Réflexion et activités « économie-gestion »</a:t>
            </a:r>
          </a:p>
          <a:p>
            <a:pPr>
              <a:defRPr/>
            </a:pPr>
            <a:r>
              <a:rPr lang="fr-FR" b="1" dirty="0"/>
              <a:t>(« données économiques» du cahier des charges)</a:t>
            </a:r>
            <a:endParaRPr dirty="0"/>
          </a:p>
        </p:txBody>
      </p:sp>
      <p:pic>
        <p:nvPicPr>
          <p:cNvPr id="15" name="Image 14"/>
          <p:cNvPicPr>
            <a:picLocks noChangeAspect="1"/>
          </p:cNvPicPr>
          <p:nvPr/>
        </p:nvPicPr>
        <p:blipFill rotWithShape="1">
          <a:blip r:embed="rId6">
            <a:extLst>
              <a:ext uri="{28A0092B-C50C-407E-A947-70E740481C1C}">
                <a14:useLocalDpi xmlns:a14="http://schemas.microsoft.com/office/drawing/2010/main" val="0"/>
              </a:ext>
            </a:extLst>
          </a:blip>
          <a:srcRect l="16721" t="16560" r="20158" b="9450"/>
          <a:stretch/>
        </p:blipFill>
        <p:spPr>
          <a:xfrm>
            <a:off x="803283" y="676397"/>
            <a:ext cx="1879651" cy="1770532"/>
          </a:xfrm>
          <a:prstGeom prst="rect">
            <a:avLst/>
          </a:prstGeom>
        </p:spPr>
      </p:pic>
      <p:sp>
        <p:nvSpPr>
          <p:cNvPr id="18" name="ZoneTexte 17"/>
          <p:cNvSpPr txBox="1"/>
          <p:nvPr/>
        </p:nvSpPr>
        <p:spPr>
          <a:xfrm rot="20991401">
            <a:off x="253741" y="2499298"/>
            <a:ext cx="1905000" cy="646331"/>
          </a:xfrm>
          <a:prstGeom prst="rect">
            <a:avLst/>
          </a:prstGeom>
          <a:noFill/>
        </p:spPr>
        <p:txBody>
          <a:bodyPr wrap="square" rtlCol="0">
            <a:spAutoFit/>
          </a:bodyPr>
          <a:lstStyle/>
          <a:p>
            <a:pPr algn="ctr"/>
            <a:r>
              <a:rPr lang="fr-FR" dirty="0"/>
              <a:t>1 livraison par an de 40 pièces</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97514">
            <a:off x="2689784" y="1914611"/>
            <a:ext cx="1581445" cy="216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 12">
            <a:extLst>
              <a:ext uri="{FF2B5EF4-FFF2-40B4-BE49-F238E27FC236}">
                <a16:creationId xmlns:a16="http://schemas.microsoft.com/office/drawing/2014/main" id="{0CBF272D-E2E2-49EC-A351-996A253BC472}"/>
              </a:ext>
            </a:extLst>
          </p:cNvPr>
          <p:cNvPicPr>
            <a:picLocks noChangeAspect="1"/>
          </p:cNvPicPr>
          <p:nvPr/>
        </p:nvPicPr>
        <p:blipFill>
          <a:blip r:embed="rId8"/>
          <a:stretch/>
        </p:blipFill>
        <p:spPr bwMode="auto">
          <a:xfrm rot="350406">
            <a:off x="1839000" y="3677862"/>
            <a:ext cx="2558863" cy="1276971"/>
          </a:xfrm>
          <a:prstGeom prst="rect">
            <a:avLst/>
          </a:prstGeom>
        </p:spPr>
      </p:pic>
      <p:pic>
        <p:nvPicPr>
          <p:cNvPr id="11" name="Image 10">
            <a:extLst>
              <a:ext uri="{FF2B5EF4-FFF2-40B4-BE49-F238E27FC236}">
                <a16:creationId xmlns:a16="http://schemas.microsoft.com/office/drawing/2014/main" id="{D5B22541-D529-4AB9-8934-E79B29F532F6}"/>
              </a:ext>
            </a:extLst>
          </p:cNvPr>
          <p:cNvPicPr>
            <a:picLocks noChangeAspect="1"/>
          </p:cNvPicPr>
          <p:nvPr/>
        </p:nvPicPr>
        <p:blipFill>
          <a:blip r:embed="rId9"/>
          <a:stretch/>
        </p:blipFill>
        <p:spPr bwMode="auto">
          <a:xfrm rot="584054">
            <a:off x="7232920" y="2374767"/>
            <a:ext cx="1663220" cy="2356751"/>
          </a:xfrm>
          <a:prstGeom prst="rect">
            <a:avLst/>
          </a:prstGeom>
        </p:spPr>
      </p:pic>
    </p:spTree>
    <p:extLst>
      <p:ext uri="{BB962C8B-B14F-4D97-AF65-F5344CB8AC3E}">
        <p14:creationId xmlns:p14="http://schemas.microsoft.com/office/powerpoint/2010/main" val="37511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FC007-6075-5B1E-EE91-C9F4569E73C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CA3F7F5-B752-30C9-C07D-4AB0F54DF614}"/>
              </a:ext>
            </a:extLst>
          </p:cNvPr>
          <p:cNvSpPr/>
          <p:nvPr/>
        </p:nvSpPr>
        <p:spPr>
          <a:xfrm>
            <a:off x="-13786" y="1341256"/>
            <a:ext cx="9157785" cy="2159876"/>
          </a:xfrm>
          <a:prstGeom prst="rect">
            <a:avLst/>
          </a:prstGeom>
          <a:solidFill>
            <a:srgbClr val="C1C1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FBB218BC-225B-2EAD-1006-CDB47A27B512}"/>
              </a:ext>
            </a:extLst>
          </p:cNvPr>
          <p:cNvSpPr>
            <a:spLocks noGrp="1"/>
          </p:cNvSpPr>
          <p:nvPr>
            <p:ph type="title"/>
          </p:nvPr>
        </p:nvSpPr>
        <p:spPr/>
        <p:txBody>
          <a:bodyPr/>
          <a:lstStyle/>
          <a:p>
            <a:endParaRPr lang="fr-FR"/>
          </a:p>
        </p:txBody>
      </p:sp>
      <p:sp>
        <p:nvSpPr>
          <p:cNvPr id="6" name="Espace réservé du texte 5">
            <a:extLst>
              <a:ext uri="{FF2B5EF4-FFF2-40B4-BE49-F238E27FC236}">
                <a16:creationId xmlns:a16="http://schemas.microsoft.com/office/drawing/2014/main" id="{CC13162A-A38B-D48E-3302-DA8510D7C22C}"/>
              </a:ext>
            </a:extLst>
          </p:cNvPr>
          <p:cNvSpPr>
            <a:spLocks noGrp="1"/>
          </p:cNvSpPr>
          <p:nvPr>
            <p:ph type="body" sz="quarter" idx="4294967295"/>
          </p:nvPr>
        </p:nvSpPr>
        <p:spPr>
          <a:xfrm>
            <a:off x="0" y="1989332"/>
            <a:ext cx="9143999" cy="863724"/>
          </a:xfrm>
        </p:spPr>
        <p:txBody>
          <a:bodyPr>
            <a:normAutofit/>
          </a:bodyPr>
          <a:lstStyle/>
          <a:p>
            <a:pPr algn="ctr"/>
            <a:r>
              <a:rPr lang="fr-FR" b="1" dirty="0">
                <a:solidFill>
                  <a:schemeClr val="tx1"/>
                </a:solidFill>
              </a:rPr>
              <a:t>MERCI POUR VOTRE ATTENTION</a:t>
            </a:r>
          </a:p>
        </p:txBody>
      </p:sp>
      <p:pic>
        <p:nvPicPr>
          <p:cNvPr id="5" name="Image 4">
            <a:extLst>
              <a:ext uri="{FF2B5EF4-FFF2-40B4-BE49-F238E27FC236}">
                <a16:creationId xmlns:a16="http://schemas.microsoft.com/office/drawing/2014/main" id="{6DA59174-504F-BBC7-4733-55EC2A6A4594}"/>
              </a:ext>
            </a:extLst>
          </p:cNvPr>
          <p:cNvPicPr>
            <a:picLocks noChangeAspect="1"/>
          </p:cNvPicPr>
          <p:nvPr/>
        </p:nvPicPr>
        <p:blipFill>
          <a:blip r:embed="rId2"/>
          <a:stretch>
            <a:fillRect/>
          </a:stretch>
        </p:blipFill>
        <p:spPr>
          <a:xfrm>
            <a:off x="-13786" y="4448145"/>
            <a:ext cx="4983891" cy="695355"/>
          </a:xfrm>
          <a:prstGeom prst="rect">
            <a:avLst/>
          </a:prstGeom>
        </p:spPr>
      </p:pic>
      <p:pic>
        <p:nvPicPr>
          <p:cNvPr id="3" name="Image 2">
            <a:extLst>
              <a:ext uri="{FF2B5EF4-FFF2-40B4-BE49-F238E27FC236}">
                <a16:creationId xmlns:a16="http://schemas.microsoft.com/office/drawing/2014/main" id="{7335DDCD-1E66-6748-10D1-87841B0C8758}"/>
              </a:ext>
            </a:extLst>
          </p:cNvPr>
          <p:cNvPicPr>
            <a:picLocks noChangeAspect="1"/>
          </p:cNvPicPr>
          <p:nvPr/>
        </p:nvPicPr>
        <p:blipFill>
          <a:blip r:embed="rId2"/>
          <a:stretch>
            <a:fillRect/>
          </a:stretch>
        </p:blipFill>
        <p:spPr>
          <a:xfrm>
            <a:off x="4655435" y="4448145"/>
            <a:ext cx="4488566" cy="695355"/>
          </a:xfrm>
          <a:prstGeom prst="rect">
            <a:avLst/>
          </a:prstGeom>
        </p:spPr>
      </p:pic>
      <p:sp>
        <p:nvSpPr>
          <p:cNvPr id="4" name="ZoneTexte 3">
            <a:extLst>
              <a:ext uri="{FF2B5EF4-FFF2-40B4-BE49-F238E27FC236}">
                <a16:creationId xmlns:a16="http://schemas.microsoft.com/office/drawing/2014/main" id="{40E73871-C122-C43C-010E-16C16DFD9DE1}"/>
              </a:ext>
            </a:extLst>
          </p:cNvPr>
          <p:cNvSpPr txBox="1"/>
          <p:nvPr/>
        </p:nvSpPr>
        <p:spPr>
          <a:xfrm>
            <a:off x="-13788" y="4611156"/>
            <a:ext cx="2622517" cy="369332"/>
          </a:xfrm>
          <a:prstGeom prst="rect">
            <a:avLst/>
          </a:prstGeom>
          <a:solidFill>
            <a:schemeClr val="bg1"/>
          </a:solidFill>
        </p:spPr>
        <p:txBody>
          <a:bodyPr wrap="square" rtlCol="0">
            <a:spAutoFit/>
          </a:bodyPr>
          <a:lstStyle/>
          <a:p>
            <a:r>
              <a:rPr lang="fr-FR" b="1" dirty="0"/>
              <a:t>PNF 3 AVRIL 2025 GRUAU</a:t>
            </a:r>
          </a:p>
        </p:txBody>
      </p:sp>
    </p:spTree>
    <p:extLst>
      <p:ext uri="{BB962C8B-B14F-4D97-AF65-F5344CB8AC3E}">
        <p14:creationId xmlns:p14="http://schemas.microsoft.com/office/powerpoint/2010/main" val="59912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7ADF9-E86F-F5C3-6C5D-1664E760EAB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1993575-A35D-CA09-CCEB-EBB79CFAF224}"/>
              </a:ext>
            </a:extLst>
          </p:cNvPr>
          <p:cNvSpPr/>
          <p:nvPr/>
        </p:nvSpPr>
        <p:spPr>
          <a:xfrm>
            <a:off x="-13786" y="1341256"/>
            <a:ext cx="9157785" cy="2159876"/>
          </a:xfrm>
          <a:prstGeom prst="rect">
            <a:avLst/>
          </a:prstGeom>
          <a:solidFill>
            <a:srgbClr val="C1C1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F4A3DA21-3E98-170D-E1E8-85D24F42F4D6}"/>
              </a:ext>
            </a:extLst>
          </p:cNvPr>
          <p:cNvSpPr>
            <a:spLocks noGrp="1"/>
          </p:cNvSpPr>
          <p:nvPr>
            <p:ph type="title"/>
          </p:nvPr>
        </p:nvSpPr>
        <p:spPr/>
        <p:txBody>
          <a:bodyPr/>
          <a:lstStyle/>
          <a:p>
            <a:endParaRPr lang="fr-FR"/>
          </a:p>
        </p:txBody>
      </p:sp>
      <p:sp>
        <p:nvSpPr>
          <p:cNvPr id="6" name="Espace réservé du texte 5">
            <a:extLst>
              <a:ext uri="{FF2B5EF4-FFF2-40B4-BE49-F238E27FC236}">
                <a16:creationId xmlns:a16="http://schemas.microsoft.com/office/drawing/2014/main" id="{5749CBB4-9DE8-D1D9-8E09-612632F62054}"/>
              </a:ext>
            </a:extLst>
          </p:cNvPr>
          <p:cNvSpPr>
            <a:spLocks noGrp="1"/>
          </p:cNvSpPr>
          <p:nvPr>
            <p:ph type="body" sz="quarter" idx="4294967295"/>
          </p:nvPr>
        </p:nvSpPr>
        <p:spPr>
          <a:xfrm>
            <a:off x="90000" y="1989332"/>
            <a:ext cx="8803178" cy="863724"/>
          </a:xfrm>
        </p:spPr>
        <p:txBody>
          <a:bodyPr>
            <a:normAutofit fontScale="92500"/>
          </a:bodyPr>
          <a:lstStyle/>
          <a:p>
            <a:pPr algn="ctr">
              <a:defRPr/>
            </a:pPr>
            <a:r>
              <a:rPr lang="fr-FR" sz="3200" dirty="0">
                <a:solidFill>
                  <a:schemeClr val="tx1"/>
                </a:solidFill>
              </a:rPr>
              <a:t>Co-enseignement STI et Économie-gestion en BTS CAV</a:t>
            </a:r>
          </a:p>
        </p:txBody>
      </p:sp>
      <p:pic>
        <p:nvPicPr>
          <p:cNvPr id="5" name="Image 4">
            <a:extLst>
              <a:ext uri="{FF2B5EF4-FFF2-40B4-BE49-F238E27FC236}">
                <a16:creationId xmlns:a16="http://schemas.microsoft.com/office/drawing/2014/main" id="{EA5BC96D-82BC-118B-62B5-FB87A6036105}"/>
              </a:ext>
            </a:extLst>
          </p:cNvPr>
          <p:cNvPicPr>
            <a:picLocks noChangeAspect="1"/>
          </p:cNvPicPr>
          <p:nvPr/>
        </p:nvPicPr>
        <p:blipFill>
          <a:blip r:embed="rId2"/>
          <a:stretch>
            <a:fillRect/>
          </a:stretch>
        </p:blipFill>
        <p:spPr>
          <a:xfrm>
            <a:off x="-13786" y="4479676"/>
            <a:ext cx="4983891" cy="695355"/>
          </a:xfrm>
          <a:prstGeom prst="rect">
            <a:avLst/>
          </a:prstGeom>
        </p:spPr>
      </p:pic>
      <p:pic>
        <p:nvPicPr>
          <p:cNvPr id="3" name="Image 2">
            <a:extLst>
              <a:ext uri="{FF2B5EF4-FFF2-40B4-BE49-F238E27FC236}">
                <a16:creationId xmlns:a16="http://schemas.microsoft.com/office/drawing/2014/main" id="{DE05C98C-EA3E-B738-EC6F-6F01D5BE7855}"/>
              </a:ext>
            </a:extLst>
          </p:cNvPr>
          <p:cNvPicPr>
            <a:picLocks noChangeAspect="1"/>
          </p:cNvPicPr>
          <p:nvPr/>
        </p:nvPicPr>
        <p:blipFill>
          <a:blip r:embed="rId2"/>
          <a:stretch>
            <a:fillRect/>
          </a:stretch>
        </p:blipFill>
        <p:spPr>
          <a:xfrm>
            <a:off x="4655435" y="4440263"/>
            <a:ext cx="4488566" cy="695355"/>
          </a:xfrm>
          <a:prstGeom prst="rect">
            <a:avLst/>
          </a:prstGeom>
        </p:spPr>
      </p:pic>
      <p:sp>
        <p:nvSpPr>
          <p:cNvPr id="4" name="ZoneTexte 3">
            <a:extLst>
              <a:ext uri="{FF2B5EF4-FFF2-40B4-BE49-F238E27FC236}">
                <a16:creationId xmlns:a16="http://schemas.microsoft.com/office/drawing/2014/main" id="{DDD6C59B-65A6-7938-EF1F-00A2456B6FD7}"/>
              </a:ext>
            </a:extLst>
          </p:cNvPr>
          <p:cNvSpPr txBox="1"/>
          <p:nvPr/>
        </p:nvSpPr>
        <p:spPr>
          <a:xfrm>
            <a:off x="-13788" y="4611156"/>
            <a:ext cx="2622517" cy="369332"/>
          </a:xfrm>
          <a:prstGeom prst="rect">
            <a:avLst/>
          </a:prstGeom>
          <a:solidFill>
            <a:schemeClr val="bg1"/>
          </a:solidFill>
        </p:spPr>
        <p:txBody>
          <a:bodyPr wrap="square" rtlCol="0">
            <a:spAutoFit/>
          </a:bodyPr>
          <a:lstStyle/>
          <a:p>
            <a:r>
              <a:rPr lang="fr-FR" b="1" dirty="0"/>
              <a:t>PNF 3 AVRIL 2025 GRUAU</a:t>
            </a:r>
          </a:p>
        </p:txBody>
      </p:sp>
      <p:sp>
        <p:nvSpPr>
          <p:cNvPr id="9" name="ZoneTexte 8">
            <a:extLst>
              <a:ext uri="{FF2B5EF4-FFF2-40B4-BE49-F238E27FC236}">
                <a16:creationId xmlns:a16="http://schemas.microsoft.com/office/drawing/2014/main" id="{68ECC0E3-B5FC-48A1-9215-654AADE93691}"/>
              </a:ext>
            </a:extLst>
          </p:cNvPr>
          <p:cNvSpPr txBox="1"/>
          <p:nvPr/>
        </p:nvSpPr>
        <p:spPr>
          <a:xfrm>
            <a:off x="-6893" y="3722500"/>
            <a:ext cx="9157785" cy="492443"/>
          </a:xfrm>
          <a:prstGeom prst="rect">
            <a:avLst/>
          </a:prstGeom>
          <a:noFill/>
        </p:spPr>
        <p:txBody>
          <a:bodyPr wrap="square">
            <a:spAutoFit/>
          </a:bodyPr>
          <a:lstStyle/>
          <a:p>
            <a:pPr marL="270510" algn="ctr"/>
            <a:r>
              <a:rPr lang="fr-FR" sz="1600" b="1" i="0" dirty="0">
                <a:effectLst/>
                <a:latin typeface="Arial" panose="020B0604020202020204" pitchFamily="34" charset="0"/>
                <a:ea typeface="Calibri" panose="020F0502020204030204" pitchFamily="34" charset="0"/>
                <a:cs typeface="Times New Roman" panose="02020603050405020304" pitchFamily="18" charset="0"/>
              </a:rPr>
              <a:t>Olivier MADEC, </a:t>
            </a:r>
            <a:r>
              <a:rPr lang="fr-FR" sz="1600" i="0" dirty="0">
                <a:effectLst/>
                <a:latin typeface="Arial" panose="020B0604020202020204" pitchFamily="34" charset="0"/>
                <a:ea typeface="Calibri" panose="020F0502020204030204" pitchFamily="34" charset="0"/>
                <a:cs typeface="Times New Roman" panose="02020603050405020304" pitchFamily="18" charset="0"/>
              </a:rPr>
              <a:t>enseignant en BTS au lycée Paul Guérin, Niort, académie de Poitiers</a:t>
            </a:r>
          </a:p>
          <a:p>
            <a:pPr marL="270510" algn="ctr"/>
            <a:r>
              <a:rPr lang="fr-FR" sz="1000" dirty="0">
                <a:latin typeface="Arial" panose="020B0604020202020204" pitchFamily="34" charset="0"/>
                <a:ea typeface="Times New Roman" panose="02020603050405020304" pitchFamily="18" charset="0"/>
                <a:cs typeface="Times New Roman" panose="02020603050405020304" pitchFamily="18" charset="0"/>
              </a:rPr>
              <a:t>en collaboration avec </a:t>
            </a:r>
            <a:r>
              <a:rPr lang="fr-FR" sz="1000" b="1" dirty="0">
                <a:latin typeface="Arial" panose="020B0604020202020204" pitchFamily="34" charset="0"/>
                <a:ea typeface="Times New Roman" panose="02020603050405020304" pitchFamily="18" charset="0"/>
                <a:cs typeface="Times New Roman" panose="02020603050405020304" pitchFamily="18" charset="0"/>
              </a:rPr>
              <a:t>Matthew WELLMAN</a:t>
            </a:r>
            <a:r>
              <a:rPr lang="fr-FR" sz="1000" dirty="0">
                <a:latin typeface="Arial" panose="020B0604020202020204" pitchFamily="34" charset="0"/>
                <a:ea typeface="Times New Roman" panose="02020603050405020304" pitchFamily="18" charset="0"/>
                <a:cs typeface="Times New Roman" panose="02020603050405020304" pitchFamily="18" charset="0"/>
              </a:rPr>
              <a:t>, enseignant en économie-gestion au lycée Paul Guérin</a:t>
            </a:r>
            <a:endParaRPr lang="fr-FR" sz="1000" i="1" dirty="0">
              <a:effectLst/>
              <a:latin typeface="Marianne Light" panose="02000000000000000000" pitchFamily="50"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01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538B866-C283-8EA1-A9E9-3466DE91D963}"/>
              </a:ext>
            </a:extLst>
          </p:cNvPr>
          <p:cNvSpPr txBox="1"/>
          <p:nvPr/>
        </p:nvSpPr>
        <p:spPr>
          <a:xfrm>
            <a:off x="-508764" y="97419"/>
            <a:ext cx="4578874" cy="369332"/>
          </a:xfrm>
          <a:prstGeom prst="rect">
            <a:avLst/>
          </a:prstGeom>
          <a:noFill/>
        </p:spPr>
        <p:txBody>
          <a:bodyPr wrap="square">
            <a:spAutoFit/>
          </a:bodyPr>
          <a:lstStyle/>
          <a:p>
            <a:pPr algn="ctr"/>
            <a:r>
              <a:rPr lang="fr-FR" sz="1800" b="1" kern="1200" dirty="0">
                <a:solidFill>
                  <a:schemeClr val="tx1"/>
                </a:solidFill>
                <a:effectLst/>
                <a:latin typeface="+mn-lt"/>
                <a:ea typeface="+mn-ea"/>
                <a:cs typeface="+mn-cs"/>
              </a:rPr>
              <a:t>LES PÔLES D’ACTIVITÉS</a:t>
            </a:r>
          </a:p>
        </p:txBody>
      </p:sp>
      <p:sp>
        <p:nvSpPr>
          <p:cNvPr id="17" name="ZoneTexte 16">
            <a:extLst>
              <a:ext uri="{FF2B5EF4-FFF2-40B4-BE49-F238E27FC236}">
                <a16:creationId xmlns:a16="http://schemas.microsoft.com/office/drawing/2014/main" id="{05A42A24-1C23-4C28-AF95-90828DAC42CF}"/>
              </a:ext>
            </a:extLst>
          </p:cNvPr>
          <p:cNvSpPr txBox="1"/>
          <p:nvPr/>
        </p:nvSpPr>
        <p:spPr>
          <a:xfrm>
            <a:off x="4012442" y="1256661"/>
            <a:ext cx="4012442" cy="517548"/>
          </a:xfrm>
          <a:prstGeom prst="rect">
            <a:avLst/>
          </a:prstGeom>
          <a:solidFill>
            <a:schemeClr val="bg1"/>
          </a:solidFill>
        </p:spPr>
        <p:txBody>
          <a:bodyPr wrap="square" rtlCol="0">
            <a:spAutoFit/>
          </a:bodyPr>
          <a:lstStyle/>
          <a:p>
            <a:endParaRPr lang="fr-FR" dirty="0"/>
          </a:p>
        </p:txBody>
      </p:sp>
      <p:pic>
        <p:nvPicPr>
          <p:cNvPr id="3" name="Image 2">
            <a:extLst>
              <a:ext uri="{FF2B5EF4-FFF2-40B4-BE49-F238E27FC236}">
                <a16:creationId xmlns:a16="http://schemas.microsoft.com/office/drawing/2014/main" id="{149DA893-922B-42D9-8D17-2E765684AF14}"/>
              </a:ext>
            </a:extLst>
          </p:cNvPr>
          <p:cNvPicPr>
            <a:picLocks noChangeAspect="1"/>
          </p:cNvPicPr>
          <p:nvPr/>
        </p:nvPicPr>
        <p:blipFill>
          <a:blip r:embed="rId2"/>
          <a:stretch>
            <a:fillRect/>
          </a:stretch>
        </p:blipFill>
        <p:spPr>
          <a:xfrm>
            <a:off x="212501" y="783030"/>
            <a:ext cx="8718998" cy="4127712"/>
          </a:xfrm>
          <a:prstGeom prst="rect">
            <a:avLst/>
          </a:prstGeom>
        </p:spPr>
      </p:pic>
    </p:spTree>
    <p:extLst>
      <p:ext uri="{BB962C8B-B14F-4D97-AF65-F5344CB8AC3E}">
        <p14:creationId xmlns:p14="http://schemas.microsoft.com/office/powerpoint/2010/main" val="216487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B443294-6558-D07F-CD51-D43458BD98E5}"/>
              </a:ext>
            </a:extLst>
          </p:cNvPr>
          <p:cNvSpPr/>
          <p:nvPr/>
        </p:nvSpPr>
        <p:spPr>
          <a:xfrm>
            <a:off x="406400" y="676028"/>
            <a:ext cx="8060267" cy="978342"/>
          </a:xfrm>
          <a:prstGeom prst="roundRect">
            <a:avLst/>
          </a:prstGeom>
          <a:solidFill>
            <a:srgbClr val="FFE599"/>
          </a:solidFill>
        </p:spPr>
        <p:style>
          <a:lnRef idx="1">
            <a:schemeClr val="accent1"/>
          </a:lnRef>
          <a:fillRef idx="3">
            <a:schemeClr val="accent1"/>
          </a:fillRef>
          <a:effectRef idx="2">
            <a:schemeClr val="accent1"/>
          </a:effectRef>
          <a:fontRef idx="minor">
            <a:schemeClr val="lt1"/>
          </a:fontRef>
        </p:style>
        <p:txBody>
          <a:bodyPr rtlCol="0" anchor="ctr"/>
          <a:lstStyle/>
          <a:p>
            <a:r>
              <a:rPr lang="fr-FR" sz="1800" b="0" i="0" dirty="0">
                <a:solidFill>
                  <a:srgbClr val="000000"/>
                </a:solidFill>
                <a:effectLst/>
                <a:latin typeface="+mn-lt"/>
                <a:cs typeface="Arial" panose="020B0604020202020204" pitchFamily="34" charset="0"/>
              </a:rPr>
              <a:t>T1.1.3 Chiffrer tout ou partie du projet </a:t>
            </a:r>
          </a:p>
          <a:p>
            <a:pPr>
              <a:spcBef>
                <a:spcPts val="600"/>
              </a:spcBef>
            </a:pPr>
            <a:r>
              <a:rPr lang="fr-FR" sz="1800" kern="1200" dirty="0">
                <a:solidFill>
                  <a:schemeClr val="tx1"/>
                </a:solidFill>
                <a:effectLst/>
                <a:latin typeface="+mn-lt"/>
                <a:ea typeface="+mn-ea"/>
                <a:cs typeface="Arial" panose="020B0604020202020204" pitchFamily="34" charset="0"/>
              </a:rPr>
              <a:t>T1.2.2 Réaliser une conception ou une modification détaillée de produits carrossés (Relation matériau- produit-procédé, le budget et les délais de conception</a:t>
            </a:r>
          </a:p>
        </p:txBody>
      </p:sp>
      <p:sp>
        <p:nvSpPr>
          <p:cNvPr id="5" name="ZoneTexte 4">
            <a:extLst>
              <a:ext uri="{FF2B5EF4-FFF2-40B4-BE49-F238E27FC236}">
                <a16:creationId xmlns:a16="http://schemas.microsoft.com/office/drawing/2014/main" id="{7538B866-C283-8EA1-A9E9-3466DE91D963}"/>
              </a:ext>
            </a:extLst>
          </p:cNvPr>
          <p:cNvSpPr txBox="1"/>
          <p:nvPr/>
        </p:nvSpPr>
        <p:spPr>
          <a:xfrm>
            <a:off x="-508764" y="97419"/>
            <a:ext cx="4578874" cy="369332"/>
          </a:xfrm>
          <a:prstGeom prst="rect">
            <a:avLst/>
          </a:prstGeom>
          <a:noFill/>
        </p:spPr>
        <p:txBody>
          <a:bodyPr wrap="square">
            <a:spAutoFit/>
          </a:bodyPr>
          <a:lstStyle/>
          <a:p>
            <a:pPr algn="ctr"/>
            <a:r>
              <a:rPr lang="fr-FR" sz="1800" b="1" kern="1200" dirty="0">
                <a:solidFill>
                  <a:schemeClr val="tx1"/>
                </a:solidFill>
                <a:effectLst/>
                <a:latin typeface="+mn-lt"/>
                <a:ea typeface="+mn-ea"/>
                <a:cs typeface="+mn-cs"/>
              </a:rPr>
              <a:t>LES TÂCHES PROFESSIONNELLES</a:t>
            </a:r>
          </a:p>
        </p:txBody>
      </p:sp>
      <p:sp>
        <p:nvSpPr>
          <p:cNvPr id="3" name="Rectangle 1">
            <a:extLst>
              <a:ext uri="{FF2B5EF4-FFF2-40B4-BE49-F238E27FC236}">
                <a16:creationId xmlns:a16="http://schemas.microsoft.com/office/drawing/2014/main" id="{DA5D8CDE-7CCB-43E1-BF16-9294C109B90B}"/>
              </a:ext>
            </a:extLst>
          </p:cNvPr>
          <p:cNvSpPr>
            <a:spLocks noChangeArrowheads="1"/>
          </p:cNvSpPr>
          <p:nvPr/>
        </p:nvSpPr>
        <p:spPr bwMode="auto">
          <a:xfrm>
            <a:off x="2825750" y="2894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 name="Rectangle : coins arrondis 3">
            <a:extLst>
              <a:ext uri="{FF2B5EF4-FFF2-40B4-BE49-F238E27FC236}">
                <a16:creationId xmlns:a16="http://schemas.microsoft.com/office/drawing/2014/main" id="{AF7CDE4A-8AA5-B5BF-1B92-BEEB59CB741A}"/>
              </a:ext>
            </a:extLst>
          </p:cNvPr>
          <p:cNvSpPr/>
          <p:nvPr/>
        </p:nvSpPr>
        <p:spPr>
          <a:xfrm>
            <a:off x="406398" y="1752587"/>
            <a:ext cx="8060267" cy="1354323"/>
          </a:xfrm>
          <a:prstGeom prst="roundRect">
            <a:avLst/>
          </a:prstGeom>
          <a:solidFill>
            <a:srgbClr val="C5E0B3"/>
          </a:solidFill>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pPr>
            <a:endParaRPr lang="fr-FR" sz="1800" kern="1200" dirty="0">
              <a:solidFill>
                <a:schemeClr val="tx1"/>
              </a:solidFill>
              <a:effectLst/>
              <a:latin typeface="+mn-lt"/>
              <a:ea typeface="+mn-ea"/>
              <a:cs typeface="Arial" panose="020B0604020202020204" pitchFamily="34" charset="0"/>
            </a:endParaRPr>
          </a:p>
          <a:p>
            <a:pPr>
              <a:spcBef>
                <a:spcPts val="600"/>
              </a:spcBef>
            </a:pPr>
            <a:r>
              <a:rPr lang="fr-FR" sz="1800" kern="1200" dirty="0">
                <a:solidFill>
                  <a:schemeClr val="tx1"/>
                </a:solidFill>
                <a:effectLst/>
                <a:latin typeface="+mn-lt"/>
                <a:ea typeface="+mn-ea"/>
                <a:cs typeface="Arial" panose="020B0604020202020204" pitchFamily="34" charset="0"/>
              </a:rPr>
              <a:t>T2.2.3 Définir l’agencement d’une zone de production et des modes opératoires de réalisation et d’assemblage (l’agencement de zones de production, estimation des temps et des coûts au regard des contraintes, budgétaires, de production, des conditions de travail).</a:t>
            </a:r>
          </a:p>
          <a:p>
            <a:pPr>
              <a:spcBef>
                <a:spcPts val="600"/>
              </a:spcBef>
            </a:pPr>
            <a:endParaRPr lang="fr-FR" sz="1800" kern="1200" dirty="0">
              <a:solidFill>
                <a:schemeClr val="tx1"/>
              </a:solidFill>
              <a:effectLst/>
              <a:latin typeface="+mn-lt"/>
              <a:ea typeface="+mn-ea"/>
              <a:cs typeface="Arial" panose="020B0604020202020204" pitchFamily="34" charset="0"/>
            </a:endParaRPr>
          </a:p>
        </p:txBody>
      </p:sp>
      <p:sp>
        <p:nvSpPr>
          <p:cNvPr id="6" name="Rectangle : coins arrondis 5">
            <a:extLst>
              <a:ext uri="{FF2B5EF4-FFF2-40B4-BE49-F238E27FC236}">
                <a16:creationId xmlns:a16="http://schemas.microsoft.com/office/drawing/2014/main" id="{9586A288-F5E2-8B21-2C54-13D2C4DD6B90}"/>
              </a:ext>
            </a:extLst>
          </p:cNvPr>
          <p:cNvSpPr/>
          <p:nvPr/>
        </p:nvSpPr>
        <p:spPr>
          <a:xfrm>
            <a:off x="406397" y="3205127"/>
            <a:ext cx="8060267" cy="1777229"/>
          </a:xfrm>
          <a:prstGeom prst="roundRect">
            <a:avLst/>
          </a:prstGeom>
          <a:solidFill>
            <a:srgbClr val="BDD6EE"/>
          </a:solidFill>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pPr>
            <a:endParaRPr lang="fr-FR" sz="1800" kern="1200" dirty="0">
              <a:solidFill>
                <a:schemeClr val="tx1"/>
              </a:solidFill>
              <a:effectLst/>
              <a:latin typeface="+mn-lt"/>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lang="fr-FR" sz="1800" kern="1200" dirty="0">
                <a:solidFill>
                  <a:schemeClr val="tx1"/>
                </a:solidFill>
                <a:effectLst/>
                <a:latin typeface="+mn-lt"/>
                <a:ea typeface="+mn-ea"/>
                <a:cs typeface="Arial" panose="020B0604020202020204" pitchFamily="34" charset="0"/>
              </a:rPr>
              <a:t>T3.1.4 Améliorer les performances d’une production (facteurs qualité / coût / temps / délais / ergonomie /sécurité / gestion de production...)</a:t>
            </a:r>
          </a:p>
          <a:p>
            <a:pPr marL="0" marR="0" lvl="0" indent="0" algn="l" defTabSz="457200" rtl="0" eaLnBrk="1" fontAlgn="auto" latinLnBrk="0" hangingPunct="1">
              <a:lnSpc>
                <a:spcPct val="100000"/>
              </a:lnSpc>
              <a:spcBef>
                <a:spcPts val="600"/>
              </a:spcBef>
              <a:spcAft>
                <a:spcPts val="0"/>
              </a:spcAft>
              <a:buClrTx/>
              <a:buSzTx/>
              <a:buFontTx/>
              <a:buNone/>
              <a:tabLst/>
              <a:defRPr/>
            </a:pPr>
            <a:r>
              <a:rPr lang="fr-FR" sz="1800" kern="1200" dirty="0">
                <a:solidFill>
                  <a:schemeClr val="tx1"/>
                </a:solidFill>
                <a:effectLst/>
                <a:latin typeface="+mn-lt"/>
                <a:ea typeface="+mn-ea"/>
                <a:cs typeface="Arial" panose="020B0604020202020204" pitchFamily="34" charset="0"/>
              </a:rPr>
              <a:t>T3.3.1 Organiser et optimiser les activités de l’équipe</a:t>
            </a:r>
          </a:p>
          <a:p>
            <a:pPr>
              <a:spcBef>
                <a:spcPts val="600"/>
              </a:spcBef>
            </a:pPr>
            <a:r>
              <a:rPr lang="fr-FR" sz="1800" kern="1200" dirty="0">
                <a:solidFill>
                  <a:schemeClr val="tx1"/>
                </a:solidFill>
                <a:effectLst/>
                <a:latin typeface="+mn-lt"/>
                <a:ea typeface="+mn-ea"/>
                <a:cs typeface="Arial" panose="020B0604020202020204" pitchFamily="34" charset="0"/>
              </a:rPr>
              <a:t>T3.3.2 Préparer et conduire une réunion de travail</a:t>
            </a:r>
          </a:p>
          <a:p>
            <a:pPr>
              <a:spcBef>
                <a:spcPts val="600"/>
              </a:spcBef>
            </a:pPr>
            <a:r>
              <a:rPr lang="fr-FR" sz="1800" kern="1200" dirty="0">
                <a:solidFill>
                  <a:schemeClr val="tx1"/>
                </a:solidFill>
                <a:effectLst/>
                <a:latin typeface="+mn-lt"/>
                <a:ea typeface="+mn-ea"/>
                <a:cs typeface="Arial" panose="020B0604020202020204" pitchFamily="34" charset="0"/>
              </a:rPr>
              <a:t>T3.3.3 Animer une équipe</a:t>
            </a:r>
            <a:endParaRPr lang="fr-FR" sz="1800" dirty="0">
              <a:effectLst/>
              <a:latin typeface="+mn-lt"/>
              <a:cs typeface="Arial" panose="020B0604020202020204" pitchFamily="34" charset="0"/>
            </a:endParaRPr>
          </a:p>
          <a:p>
            <a:pPr>
              <a:spcBef>
                <a:spcPts val="600"/>
              </a:spcBef>
            </a:pPr>
            <a:endParaRPr lang="fr-FR" sz="1800" kern="1200" dirty="0">
              <a:solidFill>
                <a:schemeClr val="tx1"/>
              </a:solidFill>
              <a:effectLst/>
              <a:latin typeface="+mn-lt"/>
              <a:ea typeface="+mn-ea"/>
              <a:cs typeface="Arial" panose="020B0604020202020204" pitchFamily="34" charset="0"/>
            </a:endParaRPr>
          </a:p>
        </p:txBody>
      </p:sp>
    </p:spTree>
    <p:extLst>
      <p:ext uri="{BB962C8B-B14F-4D97-AF65-F5344CB8AC3E}">
        <p14:creationId xmlns:p14="http://schemas.microsoft.com/office/powerpoint/2010/main" val="100810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538B866-C283-8EA1-A9E9-3466DE91D963}"/>
              </a:ext>
            </a:extLst>
          </p:cNvPr>
          <p:cNvSpPr txBox="1"/>
          <p:nvPr/>
        </p:nvSpPr>
        <p:spPr>
          <a:xfrm>
            <a:off x="-508764" y="97419"/>
            <a:ext cx="4578874" cy="369332"/>
          </a:xfrm>
          <a:prstGeom prst="rect">
            <a:avLst/>
          </a:prstGeom>
          <a:noFill/>
        </p:spPr>
        <p:txBody>
          <a:bodyPr wrap="square">
            <a:spAutoFit/>
          </a:bodyPr>
          <a:lstStyle/>
          <a:p>
            <a:pPr algn="ctr"/>
            <a:r>
              <a:rPr lang="fr-FR" sz="1800" b="1" kern="1200" dirty="0">
                <a:solidFill>
                  <a:schemeClr val="tx1"/>
                </a:solidFill>
                <a:effectLst/>
                <a:latin typeface="+mn-lt"/>
                <a:ea typeface="+mn-ea"/>
                <a:cs typeface="+mn-cs"/>
              </a:rPr>
              <a:t>CO-ENSEIGNEMENT</a:t>
            </a:r>
          </a:p>
        </p:txBody>
      </p:sp>
      <p:sp>
        <p:nvSpPr>
          <p:cNvPr id="17" name="ZoneTexte 16">
            <a:extLst>
              <a:ext uri="{FF2B5EF4-FFF2-40B4-BE49-F238E27FC236}">
                <a16:creationId xmlns:a16="http://schemas.microsoft.com/office/drawing/2014/main" id="{05A42A24-1C23-4C28-AF95-90828DAC42CF}"/>
              </a:ext>
            </a:extLst>
          </p:cNvPr>
          <p:cNvSpPr txBox="1"/>
          <p:nvPr/>
        </p:nvSpPr>
        <p:spPr>
          <a:xfrm>
            <a:off x="4012442" y="1256661"/>
            <a:ext cx="4012442" cy="517548"/>
          </a:xfrm>
          <a:prstGeom prst="rect">
            <a:avLst/>
          </a:prstGeom>
          <a:solidFill>
            <a:schemeClr val="bg1"/>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2C877434-6FA3-46A7-ABE3-665B9C8FEFDC}"/>
              </a:ext>
            </a:extLst>
          </p:cNvPr>
          <p:cNvSpPr txBox="1"/>
          <p:nvPr/>
        </p:nvSpPr>
        <p:spPr bwMode="auto">
          <a:xfrm>
            <a:off x="756164" y="692372"/>
            <a:ext cx="8264769" cy="2440668"/>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fr-FR" b="1" dirty="0"/>
              <a:t>I – Objectifs : </a:t>
            </a:r>
          </a:p>
          <a:p>
            <a:pPr>
              <a:defRPr/>
            </a:pPr>
            <a:endParaRPr lang="fr-FR" sz="600" dirty="0"/>
          </a:p>
          <a:p>
            <a:pPr>
              <a:defRPr/>
            </a:pPr>
            <a:r>
              <a:rPr lang="fr-FR" dirty="0"/>
              <a:t>- </a:t>
            </a:r>
            <a:r>
              <a:rPr dirty="0" err="1"/>
              <a:t>Poursuivre</a:t>
            </a:r>
            <a:r>
              <a:rPr dirty="0"/>
              <a:t> la </a:t>
            </a:r>
            <a:r>
              <a:rPr dirty="0" err="1"/>
              <a:t>préparation</a:t>
            </a:r>
            <a:r>
              <a:rPr dirty="0"/>
              <a:t> des </a:t>
            </a:r>
            <a:r>
              <a:rPr dirty="0" err="1"/>
              <a:t>étudiants</a:t>
            </a:r>
            <a:r>
              <a:rPr dirty="0"/>
              <a:t> au monde de </a:t>
            </a:r>
            <a:r>
              <a:rPr dirty="0" err="1"/>
              <a:t>l’entreprise</a:t>
            </a:r>
            <a:r>
              <a:rPr dirty="0"/>
              <a:t> : </a:t>
            </a:r>
            <a:r>
              <a:rPr dirty="0" err="1"/>
              <a:t>forme</a:t>
            </a:r>
            <a:r>
              <a:rPr dirty="0"/>
              <a:t> </a:t>
            </a:r>
            <a:r>
              <a:rPr dirty="0" err="1"/>
              <a:t>juridique</a:t>
            </a:r>
            <a:r>
              <a:rPr dirty="0"/>
              <a:t>, structure et </a:t>
            </a:r>
            <a:r>
              <a:rPr dirty="0" err="1"/>
              <a:t>fonctionnement</a:t>
            </a:r>
            <a:r>
              <a:rPr dirty="0"/>
              <a:t> de </a:t>
            </a:r>
            <a:r>
              <a:rPr dirty="0" err="1"/>
              <a:t>l’entreprise</a:t>
            </a:r>
            <a:r>
              <a:rPr dirty="0"/>
              <a:t>, droit du travail, santé et </a:t>
            </a:r>
            <a:r>
              <a:rPr dirty="0" err="1"/>
              <a:t>sécurité</a:t>
            </a:r>
            <a:r>
              <a:rPr dirty="0"/>
              <a:t>, aspects financiers, </a:t>
            </a:r>
            <a:r>
              <a:rPr dirty="0" err="1"/>
              <a:t>devis</a:t>
            </a:r>
            <a:r>
              <a:rPr dirty="0"/>
              <a:t>, </a:t>
            </a:r>
            <a:r>
              <a:rPr dirty="0" err="1"/>
              <a:t>contrats</a:t>
            </a:r>
            <a:r>
              <a:rPr dirty="0"/>
              <a:t>, ...</a:t>
            </a:r>
          </a:p>
          <a:p>
            <a:pPr>
              <a:defRPr/>
            </a:pPr>
            <a:endParaRPr sz="800" dirty="0"/>
          </a:p>
          <a:p>
            <a:pPr>
              <a:defRPr/>
            </a:pPr>
            <a:r>
              <a:rPr lang="fr-FR" sz="1800" b="0" i="0" u="none" strike="noStrike" cap="none" spc="0" dirty="0">
                <a:solidFill>
                  <a:schemeClr val="tx1"/>
                </a:solidFill>
                <a:latin typeface="Calibri"/>
                <a:ea typeface="Arial"/>
                <a:cs typeface="Arial"/>
              </a:rPr>
              <a:t>- Mieux articuler certains enseignements, car dans la réalité professionnelle les aspects techniques et économiques sont liés.</a:t>
            </a:r>
            <a:endParaRPr dirty="0"/>
          </a:p>
          <a:p>
            <a:pPr>
              <a:defRPr/>
            </a:pPr>
            <a:endParaRPr sz="800" dirty="0"/>
          </a:p>
          <a:p>
            <a:pPr>
              <a:defRPr/>
            </a:pPr>
            <a:r>
              <a:rPr lang="fr-FR" sz="1800" b="1" i="0" u="none" strike="noStrike" cap="none" spc="0" dirty="0">
                <a:solidFill>
                  <a:schemeClr val="tx1"/>
                </a:solidFill>
                <a:latin typeface="Calibri"/>
                <a:ea typeface="Arial"/>
                <a:cs typeface="Arial"/>
              </a:rPr>
              <a:t>=&gt; Co-enseignement par les enseignants de STI et d’Economie-Gestion</a:t>
            </a:r>
            <a:endParaRPr sz="1800" dirty="0"/>
          </a:p>
        </p:txBody>
      </p:sp>
      <p:sp>
        <p:nvSpPr>
          <p:cNvPr id="19" name="ZoneTexte 18">
            <a:extLst>
              <a:ext uri="{FF2B5EF4-FFF2-40B4-BE49-F238E27FC236}">
                <a16:creationId xmlns:a16="http://schemas.microsoft.com/office/drawing/2014/main" id="{FCA20C17-0611-4E9E-96B3-AB3404EFF413}"/>
              </a:ext>
            </a:extLst>
          </p:cNvPr>
          <p:cNvSpPr txBox="1"/>
          <p:nvPr/>
        </p:nvSpPr>
        <p:spPr bwMode="auto">
          <a:xfrm>
            <a:off x="73220" y="3218838"/>
            <a:ext cx="9152842" cy="1845762"/>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fr-FR" b="1" dirty="0"/>
              <a:t>II - Organisation:</a:t>
            </a:r>
          </a:p>
          <a:p>
            <a:pPr>
              <a:defRPr/>
            </a:pPr>
            <a:endParaRPr lang="fr-FR" sz="600" i="0" u="none" strike="noStrike" cap="none" spc="0" dirty="0">
              <a:solidFill>
                <a:schemeClr val="tx1"/>
              </a:solidFill>
              <a:latin typeface="Calibri"/>
              <a:ea typeface="Arial"/>
              <a:cs typeface="Arial"/>
            </a:endParaRPr>
          </a:p>
          <a:p>
            <a:pPr>
              <a:defRPr/>
            </a:pPr>
            <a:r>
              <a:rPr lang="fr-FR" sz="1800" b="0" i="0" u="none" strike="noStrike" cap="none" spc="0" dirty="0">
                <a:solidFill>
                  <a:schemeClr val="tx1"/>
                </a:solidFill>
                <a:latin typeface="Calibri"/>
                <a:ea typeface="Arial"/>
                <a:cs typeface="Arial"/>
              </a:rPr>
              <a:t>1ère année : 1h/sem. d’Economie-Gestion en cohérence avec les enseignements</a:t>
            </a:r>
            <a:r>
              <a:rPr dirty="0"/>
              <a:t> </a:t>
            </a:r>
            <a:r>
              <a:rPr dirty="0" err="1"/>
              <a:t>professionnels</a:t>
            </a:r>
            <a:r>
              <a:rPr dirty="0"/>
              <a:t>.</a:t>
            </a:r>
          </a:p>
          <a:p>
            <a:pPr>
              <a:defRPr/>
            </a:pPr>
            <a:endParaRPr sz="800" dirty="0"/>
          </a:p>
          <a:p>
            <a:pPr>
              <a:defRPr/>
            </a:pPr>
            <a:r>
              <a:rPr dirty="0"/>
              <a:t>2ème </a:t>
            </a:r>
            <a:r>
              <a:rPr dirty="0" err="1"/>
              <a:t>année</a:t>
            </a:r>
            <a:r>
              <a:rPr dirty="0"/>
              <a:t> : 1h/sem. de </a:t>
            </a:r>
            <a:r>
              <a:rPr u="sng" dirty="0"/>
              <a:t>co-</a:t>
            </a:r>
            <a:r>
              <a:rPr u="sng" dirty="0" err="1"/>
              <a:t>enseignement</a:t>
            </a:r>
            <a:r>
              <a:rPr dirty="0"/>
              <a:t> </a:t>
            </a:r>
            <a:r>
              <a:rPr dirty="0" err="1"/>
              <a:t>en</a:t>
            </a:r>
            <a:r>
              <a:rPr dirty="0"/>
              <a:t> relation avec les </a:t>
            </a:r>
            <a:r>
              <a:rPr dirty="0" err="1"/>
              <a:t>activités</a:t>
            </a:r>
            <a:r>
              <a:rPr dirty="0"/>
              <a:t> de </a:t>
            </a:r>
            <a:r>
              <a:rPr dirty="0" err="1"/>
              <a:t>projet</a:t>
            </a:r>
            <a:r>
              <a:rPr dirty="0"/>
              <a:t> et </a:t>
            </a:r>
            <a:r>
              <a:rPr dirty="0" err="1"/>
              <a:t>celles</a:t>
            </a:r>
            <a:r>
              <a:rPr dirty="0"/>
              <a:t> se</a:t>
            </a:r>
          </a:p>
          <a:p>
            <a:pPr>
              <a:defRPr/>
            </a:pPr>
            <a:r>
              <a:rPr dirty="0"/>
              <a:t>                         </a:t>
            </a:r>
            <a:r>
              <a:rPr dirty="0" err="1"/>
              <a:t>déroulant</a:t>
            </a:r>
            <a:r>
              <a:rPr dirty="0"/>
              <a:t> </a:t>
            </a:r>
            <a:r>
              <a:rPr dirty="0" err="1"/>
              <a:t>en</a:t>
            </a:r>
            <a:r>
              <a:rPr dirty="0"/>
              <a:t> </a:t>
            </a:r>
            <a:r>
              <a:rPr dirty="0" err="1"/>
              <a:t>entreprise</a:t>
            </a:r>
            <a:r>
              <a:rPr dirty="0"/>
              <a:t>. </a:t>
            </a:r>
          </a:p>
          <a:p>
            <a:pPr>
              <a:defRPr/>
            </a:pPr>
            <a:endParaRPr sz="800" dirty="0"/>
          </a:p>
          <a:p>
            <a:pPr>
              <a:defRPr/>
            </a:pPr>
            <a:endParaRPr dirty="0"/>
          </a:p>
        </p:txBody>
      </p:sp>
    </p:spTree>
    <p:extLst>
      <p:ext uri="{BB962C8B-B14F-4D97-AF65-F5344CB8AC3E}">
        <p14:creationId xmlns:p14="http://schemas.microsoft.com/office/powerpoint/2010/main" val="73166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1949A6F1-0940-A481-46B6-E8EF8CA674E1}"/>
              </a:ext>
            </a:extLst>
          </p:cNvPr>
          <p:cNvSpPr/>
          <p:nvPr/>
        </p:nvSpPr>
        <p:spPr>
          <a:xfrm>
            <a:off x="406397" y="3411416"/>
            <a:ext cx="8405823" cy="1430215"/>
          </a:xfrm>
          <a:prstGeom prst="roundRect">
            <a:avLst/>
          </a:prstGeom>
          <a:solidFill>
            <a:srgbClr val="BDD6EE"/>
          </a:solidFill>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pPr>
            <a:endParaRPr lang="fr-FR" sz="1800" kern="1200" dirty="0">
              <a:solidFill>
                <a:schemeClr val="tx1"/>
              </a:solidFill>
              <a:effectLst/>
              <a:latin typeface="+mn-lt"/>
              <a:ea typeface="+mn-ea"/>
              <a:cs typeface="Arial" panose="020B0604020202020204" pitchFamily="34" charset="0"/>
            </a:endParaRPr>
          </a:p>
          <a:p>
            <a:pPr>
              <a:spcBef>
                <a:spcPts val="600"/>
              </a:spcBef>
            </a:pPr>
            <a:endParaRPr lang="fr-FR" sz="1800" kern="1200" dirty="0">
              <a:solidFill>
                <a:schemeClr val="tx1"/>
              </a:solidFill>
              <a:effectLst/>
              <a:latin typeface="+mn-lt"/>
              <a:ea typeface="+mn-ea"/>
              <a:cs typeface="Arial" panose="020B0604020202020204" pitchFamily="34" charset="0"/>
            </a:endParaRPr>
          </a:p>
        </p:txBody>
      </p:sp>
      <p:sp>
        <p:nvSpPr>
          <p:cNvPr id="3" name="Rectangle : coins arrondis 2">
            <a:extLst>
              <a:ext uri="{FF2B5EF4-FFF2-40B4-BE49-F238E27FC236}">
                <a16:creationId xmlns:a16="http://schemas.microsoft.com/office/drawing/2014/main" id="{082340E3-9360-D0C4-D4F1-443E9BFDF735}"/>
              </a:ext>
            </a:extLst>
          </p:cNvPr>
          <p:cNvSpPr/>
          <p:nvPr/>
        </p:nvSpPr>
        <p:spPr>
          <a:xfrm>
            <a:off x="331780" y="2110154"/>
            <a:ext cx="8480440" cy="1207477"/>
          </a:xfrm>
          <a:prstGeom prst="roundRect">
            <a:avLst/>
          </a:prstGeom>
          <a:solidFill>
            <a:srgbClr val="C5E0B3"/>
          </a:solidFill>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pPr>
            <a:endParaRPr lang="fr-FR" sz="1800" kern="1200" dirty="0">
              <a:solidFill>
                <a:schemeClr val="tx1"/>
              </a:solidFill>
              <a:effectLst/>
              <a:latin typeface="+mn-lt"/>
              <a:ea typeface="+mn-ea"/>
              <a:cs typeface="Arial" panose="020B0604020202020204" pitchFamily="34" charset="0"/>
            </a:endParaRPr>
          </a:p>
          <a:p>
            <a:pPr>
              <a:spcBef>
                <a:spcPts val="600"/>
              </a:spcBef>
            </a:pPr>
            <a:endParaRPr lang="fr-FR" sz="1800" kern="1200" dirty="0">
              <a:solidFill>
                <a:schemeClr val="tx1"/>
              </a:solidFill>
              <a:effectLst/>
              <a:latin typeface="+mn-lt"/>
              <a:ea typeface="+mn-ea"/>
              <a:cs typeface="Arial" panose="020B0604020202020204" pitchFamily="34" charset="0"/>
            </a:endParaRPr>
          </a:p>
        </p:txBody>
      </p:sp>
      <p:sp>
        <p:nvSpPr>
          <p:cNvPr id="2" name="Rectangle : coins arrondis 1">
            <a:extLst>
              <a:ext uri="{FF2B5EF4-FFF2-40B4-BE49-F238E27FC236}">
                <a16:creationId xmlns:a16="http://schemas.microsoft.com/office/drawing/2014/main" id="{14D1256A-20A5-EF91-5DF1-EF00BC447EF6}"/>
              </a:ext>
            </a:extLst>
          </p:cNvPr>
          <p:cNvSpPr/>
          <p:nvPr/>
        </p:nvSpPr>
        <p:spPr>
          <a:xfrm>
            <a:off x="331780" y="1062889"/>
            <a:ext cx="8480440" cy="953480"/>
          </a:xfrm>
          <a:prstGeom prst="roundRect">
            <a:avLst/>
          </a:prstGeom>
          <a:solidFill>
            <a:srgbClr val="FFE599"/>
          </a:solidFill>
        </p:spPr>
        <p:style>
          <a:lnRef idx="1">
            <a:schemeClr val="accent1"/>
          </a:lnRef>
          <a:fillRef idx="3">
            <a:schemeClr val="accent1"/>
          </a:fillRef>
          <a:effectRef idx="2">
            <a:schemeClr val="accent1"/>
          </a:effectRef>
          <a:fontRef idx="minor">
            <a:schemeClr val="lt1"/>
          </a:fontRef>
        </p:style>
        <p:txBody>
          <a:bodyPr rtlCol="0" anchor="ctr"/>
          <a:lstStyle/>
          <a:p>
            <a:endParaRPr lang="fr-FR" sz="1800" kern="1200" dirty="0">
              <a:solidFill>
                <a:schemeClr val="tx1"/>
              </a:solidFill>
              <a:effectLst/>
              <a:latin typeface="+mn-lt"/>
              <a:ea typeface="+mn-ea"/>
              <a:cs typeface="Arial" panose="020B0604020202020204" pitchFamily="34" charset="0"/>
            </a:endParaRPr>
          </a:p>
        </p:txBody>
      </p:sp>
      <p:sp>
        <p:nvSpPr>
          <p:cNvPr id="5" name="ZoneTexte 4">
            <a:extLst>
              <a:ext uri="{FF2B5EF4-FFF2-40B4-BE49-F238E27FC236}">
                <a16:creationId xmlns:a16="http://schemas.microsoft.com/office/drawing/2014/main" id="{7538B866-C283-8EA1-A9E9-3466DE91D963}"/>
              </a:ext>
            </a:extLst>
          </p:cNvPr>
          <p:cNvSpPr txBox="1"/>
          <p:nvPr/>
        </p:nvSpPr>
        <p:spPr>
          <a:xfrm>
            <a:off x="-508764" y="97419"/>
            <a:ext cx="4578874" cy="369332"/>
          </a:xfrm>
          <a:prstGeom prst="rect">
            <a:avLst/>
          </a:prstGeom>
          <a:noFill/>
        </p:spPr>
        <p:txBody>
          <a:bodyPr wrap="square">
            <a:spAutoFit/>
          </a:bodyPr>
          <a:lstStyle/>
          <a:p>
            <a:pPr algn="ctr"/>
            <a:r>
              <a:rPr lang="fr-FR" sz="1800" b="1" kern="1200" dirty="0">
                <a:solidFill>
                  <a:schemeClr val="tx1"/>
                </a:solidFill>
                <a:effectLst/>
                <a:latin typeface="+mn-lt"/>
                <a:ea typeface="+mn-ea"/>
                <a:cs typeface="+mn-cs"/>
              </a:rPr>
              <a:t>CO-ENSEIGNEMENT</a:t>
            </a:r>
          </a:p>
        </p:txBody>
      </p:sp>
      <p:sp>
        <p:nvSpPr>
          <p:cNvPr id="7" name="ZoneTexte 6">
            <a:extLst>
              <a:ext uri="{FF2B5EF4-FFF2-40B4-BE49-F238E27FC236}">
                <a16:creationId xmlns:a16="http://schemas.microsoft.com/office/drawing/2014/main" id="{E6A338AD-DE48-4387-8BD3-185F4A5FFD1B}"/>
              </a:ext>
            </a:extLst>
          </p:cNvPr>
          <p:cNvSpPr txBox="1"/>
          <p:nvPr/>
        </p:nvSpPr>
        <p:spPr bwMode="auto">
          <a:xfrm>
            <a:off x="335691" y="685642"/>
            <a:ext cx="8620740" cy="4679807"/>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fr-FR" b="1" i="0" dirty="0">
                <a:solidFill>
                  <a:schemeClr val="tx1"/>
                </a:solidFill>
                <a:ea typeface="Arial"/>
                <a:cs typeface="Arial" panose="020B0604020202020204" pitchFamily="34" charset="0"/>
              </a:rPr>
              <a:t>III – Analyse des compétences et connaissances associées du nouveau référentiel :</a:t>
            </a:r>
          </a:p>
          <a:p>
            <a:pPr>
              <a:defRPr/>
            </a:pPr>
            <a:endParaRPr lang="fr-FR" sz="1200" u="sng" dirty="0">
              <a:latin typeface="Arial" panose="020B0604020202020204" pitchFamily="34" charset="0"/>
              <a:ea typeface="Arial"/>
              <a:cs typeface="Arial" panose="020B0604020202020204" pitchFamily="34" charset="0"/>
            </a:endParaRPr>
          </a:p>
          <a:p>
            <a:pPr>
              <a:defRPr/>
            </a:pPr>
            <a:r>
              <a:rPr sz="1200" b="0" i="0" u="sng" dirty="0">
                <a:solidFill>
                  <a:schemeClr val="tx1"/>
                </a:solidFill>
                <a:latin typeface="Arial" panose="020B0604020202020204" pitchFamily="34" charset="0"/>
                <a:ea typeface="Arial"/>
                <a:cs typeface="Arial" panose="020B0604020202020204" pitchFamily="34" charset="0"/>
              </a:rPr>
              <a:t>Bloc </a:t>
            </a:r>
            <a:r>
              <a:rPr lang="fr-FR" sz="1200" b="0" i="0" u="sng" dirty="0">
                <a:solidFill>
                  <a:schemeClr val="tx1"/>
                </a:solidFill>
                <a:latin typeface="Arial" panose="020B0604020202020204" pitchFamily="34" charset="0"/>
                <a:ea typeface="Arial"/>
                <a:cs typeface="Arial" panose="020B0604020202020204" pitchFamily="34" charset="0"/>
              </a:rPr>
              <a:t>de compétences n°</a:t>
            </a:r>
            <a:r>
              <a:rPr sz="1200" b="0" i="0" u="sng" dirty="0">
                <a:solidFill>
                  <a:schemeClr val="tx1"/>
                </a:solidFill>
                <a:latin typeface="Arial" panose="020B0604020202020204" pitchFamily="34" charset="0"/>
                <a:ea typeface="Arial"/>
                <a:cs typeface="Arial" panose="020B0604020202020204" pitchFamily="34" charset="0"/>
              </a:rPr>
              <a:t>1 :</a:t>
            </a:r>
            <a:r>
              <a:rPr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	</a:t>
            </a:r>
            <a:r>
              <a:rPr sz="1200" b="0" dirty="0" err="1">
                <a:latin typeface="Arial" panose="020B0604020202020204" pitchFamily="34" charset="0"/>
                <a:ea typeface="Arial"/>
                <a:cs typeface="Arial" panose="020B0604020202020204" pitchFamily="34" charset="0"/>
              </a:rPr>
              <a:t>Concevoir</a:t>
            </a:r>
            <a:r>
              <a:rPr sz="1200" b="0" dirty="0">
                <a:latin typeface="Arial" panose="020B0604020202020204" pitchFamily="34" charset="0"/>
                <a:ea typeface="Arial"/>
                <a:cs typeface="Arial" panose="020B0604020202020204" pitchFamily="34" charset="0"/>
              </a:rPr>
              <a:t> </a:t>
            </a:r>
            <a:r>
              <a:rPr sz="1200" b="0" dirty="0" err="1">
                <a:latin typeface="Arial" panose="020B0604020202020204" pitchFamily="34" charset="0"/>
                <a:ea typeface="Arial"/>
                <a:cs typeface="Arial" panose="020B0604020202020204" pitchFamily="34" charset="0"/>
              </a:rPr>
              <a:t>l’aménagement</a:t>
            </a:r>
            <a:r>
              <a:rPr sz="1200" b="0" dirty="0">
                <a:latin typeface="Arial" panose="020B0604020202020204" pitchFamily="34" charset="0"/>
                <a:ea typeface="Arial"/>
                <a:cs typeface="Arial" panose="020B0604020202020204" pitchFamily="34" charset="0"/>
              </a:rPr>
              <a:t> et la conversion de </a:t>
            </a:r>
            <a:r>
              <a:rPr sz="1200" b="0" dirty="0" err="1">
                <a:latin typeface="Arial" panose="020B0604020202020204" pitchFamily="34" charset="0"/>
                <a:ea typeface="Arial"/>
                <a:cs typeface="Arial" panose="020B0604020202020204" pitchFamily="34" charset="0"/>
              </a:rPr>
              <a:t>véhicules</a:t>
            </a:r>
            <a:endParaRPr sz="1200" dirty="0">
              <a:latin typeface="Arial" panose="020B0604020202020204" pitchFamily="34" charset="0"/>
              <a:cs typeface="Arial" panose="020B0604020202020204" pitchFamily="34" charset="0"/>
            </a:endParaRPr>
          </a:p>
          <a:p>
            <a:pPr>
              <a:defRPr/>
            </a:pPr>
            <a:r>
              <a:rPr sz="1200" b="0" i="0" u="none" dirty="0">
                <a:solidFill>
                  <a:srgbClr val="000000"/>
                </a:solidFill>
                <a:latin typeface="Arial" panose="020B0604020202020204" pitchFamily="34" charset="0"/>
                <a:ea typeface="Arial"/>
                <a:cs typeface="Arial" panose="020B0604020202020204" pitchFamily="34" charset="0"/>
              </a:rPr>
              <a:t> </a:t>
            </a:r>
            <a:endParaRPr sz="1200" dirty="0">
              <a:latin typeface="Arial" panose="020B0604020202020204" pitchFamily="34" charset="0"/>
              <a:cs typeface="Arial" panose="020B0604020202020204" pitchFamily="34" charset="0"/>
            </a:endParaRPr>
          </a:p>
          <a:p>
            <a:pPr>
              <a:spcAft>
                <a:spcPts val="600"/>
              </a:spcAft>
              <a:defRPr/>
            </a:pPr>
            <a:r>
              <a:rPr lang="fr-FR" sz="1200" b="0" i="0" u="none" dirty="0">
                <a:solidFill>
                  <a:srgbClr val="000000"/>
                </a:solidFill>
                <a:latin typeface="Arial" panose="020B0604020202020204" pitchFamily="34" charset="0"/>
                <a:ea typeface="Arial"/>
                <a:cs typeface="Arial" panose="020B0604020202020204" pitchFamily="34" charset="0"/>
              </a:rPr>
              <a:t>	</a:t>
            </a:r>
            <a:r>
              <a:rPr sz="1200" b="0" i="0" u="none" dirty="0">
                <a:solidFill>
                  <a:srgbClr val="000000"/>
                </a:solidFill>
                <a:latin typeface="Arial" panose="020B0604020202020204" pitchFamily="34" charset="0"/>
                <a:ea typeface="Arial"/>
                <a:cs typeface="Arial" panose="020B0604020202020204" pitchFamily="34" charset="0"/>
              </a:rPr>
              <a:t>C1.1.2 ... </a:t>
            </a:r>
            <a:r>
              <a:rPr sz="1200" b="1" i="1" u="none" dirty="0" err="1">
                <a:solidFill>
                  <a:srgbClr val="000000"/>
                </a:solidFill>
                <a:latin typeface="Arial" panose="020B0604020202020204" pitchFamily="34" charset="0"/>
                <a:ea typeface="Arial"/>
                <a:cs typeface="Arial" panose="020B0604020202020204" pitchFamily="34" charset="0"/>
              </a:rPr>
              <a:t>contraintes</a:t>
            </a:r>
            <a:r>
              <a:rPr sz="1200" b="1" i="1" u="none" dirty="0">
                <a:solidFill>
                  <a:srgbClr val="000000"/>
                </a:solidFill>
                <a:latin typeface="Arial" panose="020B0604020202020204" pitchFamily="34" charset="0"/>
                <a:ea typeface="Arial"/>
                <a:cs typeface="Arial" panose="020B0604020202020204" pitchFamily="34" charset="0"/>
              </a:rPr>
              <a:t> </a:t>
            </a:r>
            <a:r>
              <a:rPr sz="1200" b="1" i="1" u="none" dirty="0" err="1">
                <a:solidFill>
                  <a:srgbClr val="000000"/>
                </a:solidFill>
                <a:latin typeface="Arial" panose="020B0604020202020204" pitchFamily="34" charset="0"/>
                <a:ea typeface="Arial"/>
                <a:cs typeface="Arial" panose="020B0604020202020204" pitchFamily="34" charset="0"/>
              </a:rPr>
              <a:t>technico-économiques</a:t>
            </a:r>
            <a:r>
              <a:rPr sz="1200" b="0" i="0" u="none" dirty="0">
                <a:solidFill>
                  <a:srgbClr val="000000"/>
                </a:solidFill>
                <a:latin typeface="Arial" panose="020B0604020202020204" pitchFamily="34" charset="0"/>
                <a:ea typeface="Arial"/>
                <a:cs typeface="Arial" panose="020B0604020202020204" pitchFamily="34" charset="0"/>
              </a:rPr>
              <a:t> ... </a:t>
            </a:r>
            <a:r>
              <a:rPr lang="fr-FR" sz="1200" b="0" i="0" u="none" dirty="0">
                <a:solidFill>
                  <a:srgbClr val="000000"/>
                </a:solidFill>
                <a:latin typeface="Arial" panose="020B0604020202020204" pitchFamily="34" charset="0"/>
                <a:ea typeface="Arial"/>
                <a:cs typeface="Arial" panose="020B0604020202020204" pitchFamily="34" charset="0"/>
              </a:rPr>
              <a:t>	</a:t>
            </a:r>
            <a:r>
              <a:rPr sz="1200" b="0" i="0" u="none" dirty="0">
                <a:solidFill>
                  <a:srgbClr val="000000"/>
                </a:solidFill>
                <a:latin typeface="Arial" panose="020B0604020202020204" pitchFamily="34" charset="0"/>
                <a:ea typeface="Arial"/>
                <a:cs typeface="Arial" panose="020B0604020202020204" pitchFamily="34" charset="0"/>
              </a:rPr>
              <a:t>C1.2.2 ... </a:t>
            </a:r>
            <a:r>
              <a:rPr sz="1200" b="1" i="1" u="none" dirty="0" err="1">
                <a:solidFill>
                  <a:srgbClr val="000000"/>
                </a:solidFill>
                <a:latin typeface="Arial" panose="020B0604020202020204" pitchFamily="34" charset="0"/>
                <a:ea typeface="Arial"/>
                <a:cs typeface="Arial" panose="020B0604020202020204" pitchFamily="34" charset="0"/>
              </a:rPr>
              <a:t>niveau</a:t>
            </a:r>
            <a:r>
              <a:rPr sz="1200" b="1" i="1" u="none" dirty="0">
                <a:solidFill>
                  <a:srgbClr val="000000"/>
                </a:solidFill>
                <a:latin typeface="Arial" panose="020B0604020202020204" pitchFamily="34" charset="0"/>
                <a:ea typeface="Arial"/>
                <a:cs typeface="Arial" panose="020B0604020202020204" pitchFamily="34" charset="0"/>
              </a:rPr>
              <a:t> de protection</a:t>
            </a:r>
            <a:r>
              <a:rPr sz="1200" b="0" i="0" u="none" dirty="0">
                <a:solidFill>
                  <a:srgbClr val="000000"/>
                </a:solidFill>
                <a:latin typeface="Arial" panose="020B0604020202020204" pitchFamily="34" charset="0"/>
                <a:ea typeface="Arial"/>
                <a:cs typeface="Arial" panose="020B0604020202020204" pitchFamily="34" charset="0"/>
              </a:rPr>
              <a:t> (</a:t>
            </a:r>
            <a:r>
              <a:rPr lang="fr-FR" sz="1200" b="1" i="1" u="none" strike="noStrike" cap="none" spc="0" dirty="0">
                <a:solidFill>
                  <a:srgbClr val="000000"/>
                </a:solidFill>
                <a:latin typeface="Arial" panose="020B0604020202020204" pitchFamily="34" charset="0"/>
                <a:ea typeface="Arial"/>
                <a:cs typeface="Arial" panose="020B0604020202020204" pitchFamily="34" charset="0"/>
              </a:rPr>
              <a:t>protection industrielle</a:t>
            </a:r>
            <a:r>
              <a:rPr sz="1200" b="0" i="0" u="none" dirty="0">
                <a:solidFill>
                  <a:srgbClr val="000000"/>
                </a:solidFill>
                <a:latin typeface="Arial" panose="020B0604020202020204" pitchFamily="34" charset="0"/>
                <a:ea typeface="Arial"/>
                <a:cs typeface="Arial" panose="020B0604020202020204" pitchFamily="34" charset="0"/>
              </a:rPr>
              <a:t>)...</a:t>
            </a:r>
            <a:endParaRPr sz="1200" b="0" dirty="0">
              <a:latin typeface="Arial" panose="020B0604020202020204" pitchFamily="34" charset="0"/>
              <a:cs typeface="Arial" panose="020B0604020202020204" pitchFamily="34" charset="0"/>
            </a:endParaRPr>
          </a:p>
          <a:p>
            <a:pPr>
              <a:spcAft>
                <a:spcPts val="600"/>
              </a:spcAft>
              <a:defRPr/>
            </a:pPr>
            <a:r>
              <a:rPr sz="1200" b="0" i="0" u="none" dirty="0">
                <a:solidFill>
                  <a:srgbClr val="000000"/>
                </a:solidFill>
                <a:latin typeface="Arial" panose="020B0604020202020204" pitchFamily="34" charset="0"/>
                <a:ea typeface="Arial"/>
                <a:cs typeface="Arial" panose="020B0604020202020204" pitchFamily="34" charset="0"/>
              </a:rPr>
              <a:t> 	</a:t>
            </a:r>
            <a:r>
              <a:rPr lang="fr-FR" sz="1200" b="0" i="0" u="none" dirty="0">
                <a:solidFill>
                  <a:srgbClr val="000000"/>
                </a:solidFill>
                <a:latin typeface="Arial" panose="020B0604020202020204" pitchFamily="34" charset="0"/>
                <a:ea typeface="Arial"/>
                <a:cs typeface="Arial" panose="020B0604020202020204" pitchFamily="34" charset="0"/>
              </a:rPr>
              <a:t>	</a:t>
            </a:r>
            <a:r>
              <a:rPr sz="1200" b="0" i="0" u="none" dirty="0">
                <a:solidFill>
                  <a:srgbClr val="000000"/>
                </a:solidFill>
                <a:latin typeface="Arial" panose="020B0604020202020204" pitchFamily="34" charset="0"/>
                <a:ea typeface="Arial"/>
                <a:cs typeface="Arial" panose="020B0604020202020204" pitchFamily="34" charset="0"/>
              </a:rPr>
              <a:t>C1.3.2 ...</a:t>
            </a:r>
            <a:r>
              <a:rPr sz="1200" b="1" i="1" u="none" dirty="0">
                <a:solidFill>
                  <a:srgbClr val="000000"/>
                </a:solidFill>
                <a:latin typeface="Arial" panose="020B0604020202020204" pitchFamily="34" charset="0"/>
                <a:ea typeface="Arial"/>
                <a:cs typeface="Arial" panose="020B0604020202020204" pitchFamily="34" charset="0"/>
              </a:rPr>
              <a:t> </a:t>
            </a:r>
            <a:r>
              <a:rPr lang="fr-FR" sz="1200" b="1" i="1" u="none" dirty="0">
                <a:solidFill>
                  <a:srgbClr val="000000"/>
                </a:solidFill>
                <a:latin typeface="Arial" panose="020B0604020202020204" pitchFamily="34" charset="0"/>
                <a:ea typeface="Arial"/>
                <a:cs typeface="Arial" panose="020B0604020202020204" pitchFamily="34" charset="0"/>
              </a:rPr>
              <a:t>p</a:t>
            </a:r>
            <a:r>
              <a:rPr sz="1200" b="1" i="1" u="none" dirty="0" err="1">
                <a:solidFill>
                  <a:srgbClr val="000000"/>
                </a:solidFill>
                <a:latin typeface="Arial" panose="020B0604020202020204" pitchFamily="34" charset="0"/>
                <a:ea typeface="Arial"/>
                <a:cs typeface="Arial" panose="020B0604020202020204" pitchFamily="34" charset="0"/>
              </a:rPr>
              <a:t>roduit</a:t>
            </a:r>
            <a:r>
              <a:rPr lang="fr-FR" sz="1200" b="1" i="1" u="none" dirty="0">
                <a:solidFill>
                  <a:srgbClr val="000000"/>
                </a:solidFill>
                <a:latin typeface="Arial" panose="020B0604020202020204" pitchFamily="34" charset="0"/>
                <a:ea typeface="Arial"/>
                <a:cs typeface="Arial" panose="020B0604020202020204" pitchFamily="34" charset="0"/>
              </a:rPr>
              <a:t>-</a:t>
            </a:r>
            <a:r>
              <a:rPr sz="1200" b="1" i="1" u="none" dirty="0" err="1">
                <a:solidFill>
                  <a:srgbClr val="000000"/>
                </a:solidFill>
                <a:latin typeface="Arial" panose="020B0604020202020204" pitchFamily="34" charset="0"/>
                <a:ea typeface="Arial"/>
                <a:cs typeface="Arial" panose="020B0604020202020204" pitchFamily="34" charset="0"/>
              </a:rPr>
              <a:t>procédé-matériau</a:t>
            </a:r>
            <a:r>
              <a:rPr sz="1200" b="0" i="0" u="none" dirty="0">
                <a:solidFill>
                  <a:srgbClr val="000000"/>
                </a:solidFill>
                <a:latin typeface="Arial" panose="020B0604020202020204" pitchFamily="34" charset="0"/>
                <a:ea typeface="Arial"/>
                <a:cs typeface="Arial" panose="020B0604020202020204" pitchFamily="34" charset="0"/>
              </a:rPr>
              <a:t> ...</a:t>
            </a:r>
            <a:r>
              <a:rPr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 </a:t>
            </a:r>
            <a:r>
              <a:rPr lang="fr-FR" sz="1200" b="0" i="0" u="none" dirty="0">
                <a:solidFill>
                  <a:srgbClr val="000000"/>
                </a:solidFill>
                <a:latin typeface="Arial" panose="020B0604020202020204" pitchFamily="34" charset="0"/>
                <a:ea typeface="Arial"/>
                <a:cs typeface="Arial" panose="020B0604020202020204" pitchFamily="34" charset="0"/>
              </a:rPr>
              <a:t>		</a:t>
            </a:r>
            <a:r>
              <a:rPr sz="1200" b="0" i="0" u="none" dirty="0">
                <a:solidFill>
                  <a:srgbClr val="000000"/>
                </a:solidFill>
                <a:latin typeface="Arial" panose="020B0604020202020204" pitchFamily="34" charset="0"/>
                <a:ea typeface="Arial"/>
                <a:cs typeface="Arial" panose="020B0604020202020204" pitchFamily="34" charset="0"/>
              </a:rPr>
              <a:t>C1.3.3 ... </a:t>
            </a:r>
            <a:r>
              <a:rPr sz="1200" b="1" i="1" u="none" dirty="0" err="1">
                <a:solidFill>
                  <a:srgbClr val="000000"/>
                </a:solidFill>
                <a:latin typeface="Arial" panose="020B0604020202020204" pitchFamily="34" charset="0"/>
                <a:ea typeface="Arial"/>
                <a:cs typeface="Arial" panose="020B0604020202020204" pitchFamily="34" charset="0"/>
              </a:rPr>
              <a:t>considérations</a:t>
            </a:r>
            <a:r>
              <a:rPr sz="1200" b="1" i="1" u="none" dirty="0">
                <a:solidFill>
                  <a:srgbClr val="000000"/>
                </a:solidFill>
                <a:latin typeface="Arial" panose="020B0604020202020204" pitchFamily="34" charset="0"/>
                <a:ea typeface="Arial"/>
                <a:cs typeface="Arial" panose="020B0604020202020204" pitchFamily="34" charset="0"/>
              </a:rPr>
              <a:t> </a:t>
            </a:r>
            <a:r>
              <a:rPr sz="1200" b="1" i="1" u="none" dirty="0" err="1">
                <a:solidFill>
                  <a:srgbClr val="000000"/>
                </a:solidFill>
                <a:latin typeface="Arial" panose="020B0604020202020204" pitchFamily="34" charset="0"/>
                <a:ea typeface="Arial"/>
                <a:cs typeface="Arial" panose="020B0604020202020204" pitchFamily="34" charset="0"/>
              </a:rPr>
              <a:t>technico-économiques</a:t>
            </a:r>
            <a:r>
              <a:rPr sz="1200" b="0" i="0" u="none" dirty="0">
                <a:solidFill>
                  <a:srgbClr val="000000"/>
                </a:solidFill>
                <a:latin typeface="Arial" panose="020B0604020202020204" pitchFamily="34" charset="0"/>
                <a:ea typeface="Arial"/>
                <a:cs typeface="Arial" panose="020B0604020202020204" pitchFamily="34" charset="0"/>
              </a:rPr>
              <a:t> ...</a:t>
            </a:r>
            <a:endParaRPr lang="fr-FR" sz="1200" b="0" i="0" u="none" dirty="0">
              <a:solidFill>
                <a:srgbClr val="000000"/>
              </a:solidFill>
              <a:latin typeface="Arial" panose="020B0604020202020204" pitchFamily="34" charset="0"/>
              <a:ea typeface="Arial"/>
              <a:cs typeface="Arial" panose="020B0604020202020204" pitchFamily="34" charset="0"/>
            </a:endParaRPr>
          </a:p>
          <a:p>
            <a:pPr>
              <a:spcAft>
                <a:spcPts val="600"/>
              </a:spcAft>
              <a:defRPr/>
            </a:pPr>
            <a:endParaRPr lang="fr-FR" sz="800" b="0" i="0" u="none" dirty="0">
              <a:solidFill>
                <a:srgbClr val="000000"/>
              </a:solidFill>
              <a:latin typeface="Arial" panose="020B0604020202020204" pitchFamily="34" charset="0"/>
              <a:ea typeface="Arial"/>
              <a:cs typeface="Arial" panose="020B0604020202020204" pitchFamily="34" charset="0"/>
            </a:endParaRPr>
          </a:p>
          <a:p>
            <a:pPr>
              <a:defRPr/>
            </a:pPr>
            <a:r>
              <a:rPr lang="fr-FR" sz="1200" u="sng" dirty="0">
                <a:latin typeface="Arial" panose="020B0604020202020204" pitchFamily="34" charset="0"/>
                <a:ea typeface="Arial"/>
                <a:cs typeface="Arial" panose="020B0604020202020204" pitchFamily="34" charset="0"/>
              </a:rPr>
              <a:t>Bloc de compétences n°2 :</a:t>
            </a:r>
            <a:r>
              <a:rPr lang="fr-FR" sz="1200" dirty="0">
                <a:latin typeface="Arial" panose="020B0604020202020204" pitchFamily="34" charset="0"/>
                <a:cs typeface="Arial" panose="020B0604020202020204" pitchFamily="34" charset="0"/>
              </a:rPr>
              <a:t> 	</a:t>
            </a:r>
            <a:r>
              <a:rPr lang="fr-FR" sz="1200" dirty="0">
                <a:latin typeface="Arial" panose="020B0604020202020204" pitchFamily="34" charset="0"/>
                <a:ea typeface="Arial"/>
                <a:cs typeface="Arial" panose="020B0604020202020204" pitchFamily="34" charset="0"/>
              </a:rPr>
              <a:t>Préparer des processus de fabrication industrielle en construction </a:t>
            </a:r>
          </a:p>
          <a:p>
            <a:pPr>
              <a:defRPr/>
            </a:pPr>
            <a:r>
              <a:rPr lang="fr-FR" sz="1200" dirty="0">
                <a:latin typeface="Arial" panose="020B0604020202020204" pitchFamily="34" charset="0"/>
                <a:ea typeface="Arial"/>
                <a:cs typeface="Arial" panose="020B0604020202020204" pitchFamily="34" charset="0"/>
              </a:rPr>
              <a:t>					et aménagement de véhicules</a:t>
            </a:r>
            <a:endParaRPr lang="fr-FR" sz="1200" dirty="0">
              <a:latin typeface="Arial" panose="020B0604020202020204" pitchFamily="34" charset="0"/>
              <a:cs typeface="Arial" panose="020B0604020202020204" pitchFamily="34" charset="0"/>
            </a:endParaRPr>
          </a:p>
          <a:p>
            <a:pPr>
              <a:defRPr/>
            </a:pPr>
            <a:r>
              <a:rPr lang="fr-FR" sz="1200" dirty="0">
                <a:solidFill>
                  <a:srgbClr val="000000"/>
                </a:solidFill>
                <a:latin typeface="Arial" panose="020B0604020202020204" pitchFamily="34" charset="0"/>
                <a:ea typeface="Arial"/>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spcAft>
                <a:spcPts val="600"/>
              </a:spcAft>
              <a:defRPr/>
            </a:pPr>
            <a:r>
              <a:rPr lang="fr-FR" sz="1200" dirty="0">
                <a:solidFill>
                  <a:srgbClr val="000000"/>
                </a:solidFill>
                <a:latin typeface="Arial" panose="020B0604020202020204" pitchFamily="34" charset="0"/>
                <a:ea typeface="Arial"/>
                <a:cs typeface="Arial" panose="020B0604020202020204" pitchFamily="34" charset="0"/>
              </a:rPr>
              <a:t>		C2.1.3 </a:t>
            </a:r>
            <a:r>
              <a:rPr lang="fr-FR" sz="1200" b="1" i="1" dirty="0">
                <a:solidFill>
                  <a:srgbClr val="000000"/>
                </a:solidFill>
                <a:latin typeface="Arial" panose="020B0604020202020204" pitchFamily="34" charset="0"/>
                <a:ea typeface="Arial"/>
                <a:cs typeface="Arial" panose="020B0604020202020204" pitchFamily="34" charset="0"/>
              </a:rPr>
              <a:t>Evaluer les coûts prévisionnels des différents processus</a:t>
            </a:r>
            <a:r>
              <a:rPr lang="fr-FR" sz="1200" dirty="0">
                <a:solidFill>
                  <a:srgbClr val="000000"/>
                </a:solidFill>
                <a:latin typeface="Arial" panose="020B0604020202020204" pitchFamily="34" charset="0"/>
                <a:ea typeface="Arial"/>
                <a:cs typeface="Arial" panose="020B0604020202020204" pitchFamily="34" charset="0"/>
              </a:rPr>
              <a:t>.</a:t>
            </a:r>
            <a:endParaRPr lang="fr-FR" sz="1200" dirty="0">
              <a:solidFill>
                <a:srgbClr val="FF0000"/>
              </a:solidFill>
              <a:latin typeface="Arial" panose="020B0604020202020204" pitchFamily="34" charset="0"/>
              <a:ea typeface="Arial"/>
              <a:cs typeface="Arial" panose="020B0604020202020204" pitchFamily="34" charset="0"/>
            </a:endParaRPr>
          </a:p>
          <a:p>
            <a:pPr>
              <a:spcAft>
                <a:spcPts val="600"/>
              </a:spcAft>
              <a:defRPr/>
            </a:pPr>
            <a:r>
              <a:rPr lang="fr-FR" sz="1200" dirty="0">
                <a:solidFill>
                  <a:srgbClr val="000000"/>
                </a:solidFill>
                <a:latin typeface="Arial" panose="020B0604020202020204" pitchFamily="34" charset="0"/>
                <a:ea typeface="Arial"/>
                <a:cs typeface="Arial" panose="020B0604020202020204" pitchFamily="34" charset="0"/>
              </a:rPr>
              <a:t> 			C2.3.4 Déterminer les performances et l’</a:t>
            </a:r>
            <a:r>
              <a:rPr lang="fr-FR" sz="1200" b="1" i="1" dirty="0">
                <a:solidFill>
                  <a:srgbClr val="000000"/>
                </a:solidFill>
                <a:latin typeface="Arial" panose="020B0604020202020204" pitchFamily="34" charset="0"/>
                <a:ea typeface="Arial"/>
                <a:cs typeface="Arial" panose="020B0604020202020204" pitchFamily="34" charset="0"/>
              </a:rPr>
              <a:t>ergonomie d’un poste de travail</a:t>
            </a:r>
            <a:r>
              <a:rPr lang="fr-FR" sz="1200" dirty="0">
                <a:solidFill>
                  <a:srgbClr val="000000"/>
                </a:solidFill>
                <a:latin typeface="Arial" panose="020B0604020202020204" pitchFamily="34" charset="0"/>
                <a:ea typeface="Arial"/>
                <a:cs typeface="Arial" panose="020B0604020202020204" pitchFamily="34" charset="0"/>
              </a:rPr>
              <a:t>.</a:t>
            </a:r>
          </a:p>
          <a:p>
            <a:pPr>
              <a:spcAft>
                <a:spcPts val="600"/>
              </a:spcAft>
              <a:defRPr/>
            </a:pPr>
            <a:endParaRPr lang="fr-FR" sz="800" dirty="0">
              <a:latin typeface="Arial" panose="020B0604020202020204" pitchFamily="34" charset="0"/>
              <a:cs typeface="Arial" panose="020B0604020202020204" pitchFamily="34" charset="0"/>
            </a:endParaRPr>
          </a:p>
          <a:p>
            <a:pPr>
              <a:defRPr/>
            </a:pPr>
            <a:r>
              <a:rPr lang="fr-FR" sz="1200" dirty="0">
                <a:solidFill>
                  <a:srgbClr val="000000"/>
                </a:solidFill>
                <a:latin typeface="Arial" panose="020B0604020202020204" pitchFamily="34" charset="0"/>
                <a:ea typeface="Arial"/>
                <a:cs typeface="Arial" panose="020B0604020202020204" pitchFamily="34" charset="0"/>
              </a:rPr>
              <a:t>   </a:t>
            </a:r>
            <a:r>
              <a:rPr lang="fr-FR" sz="1200" u="sng" dirty="0">
                <a:solidFill>
                  <a:srgbClr val="000000"/>
                </a:solidFill>
                <a:latin typeface="Arial" panose="020B0604020202020204" pitchFamily="34" charset="0"/>
                <a:ea typeface="Arial"/>
                <a:cs typeface="Arial" panose="020B0604020202020204" pitchFamily="34" charset="0"/>
              </a:rPr>
              <a:t>Bloc de compétences n°3 :</a:t>
            </a:r>
            <a:r>
              <a:rPr lang="fr-FR" sz="1200" dirty="0">
                <a:latin typeface="Arial" panose="020B0604020202020204" pitchFamily="34" charset="0"/>
                <a:cs typeface="Arial" panose="020B0604020202020204" pitchFamily="34" charset="0"/>
              </a:rPr>
              <a:t> 	</a:t>
            </a:r>
            <a:r>
              <a:rPr lang="fr-FR" sz="1200" dirty="0">
                <a:latin typeface="Arial" panose="020B0604020202020204" pitchFamily="34" charset="0"/>
                <a:ea typeface="Arial"/>
                <a:cs typeface="Arial" panose="020B0604020202020204" pitchFamily="34" charset="0"/>
              </a:rPr>
              <a:t>Réaliser, contrôler et valider la production en construction et aménagement de véhicules</a:t>
            </a:r>
            <a:endParaRPr lang="fr-FR" sz="1200" dirty="0">
              <a:latin typeface="Arial" panose="020B0604020202020204" pitchFamily="34" charset="0"/>
              <a:cs typeface="Arial" panose="020B0604020202020204" pitchFamily="34" charset="0"/>
            </a:endParaRPr>
          </a:p>
          <a:p>
            <a:pPr>
              <a:defRPr/>
            </a:pPr>
            <a:r>
              <a:rPr lang="fr-FR" sz="1200" dirty="0">
                <a:solidFill>
                  <a:srgbClr val="000000"/>
                </a:solidFill>
                <a:latin typeface="Arial" panose="020B0604020202020204" pitchFamily="34" charset="0"/>
                <a:ea typeface="Arial"/>
                <a:cs typeface="Arial" panose="020B0604020202020204" pitchFamily="34" charset="0"/>
              </a:rPr>
              <a:t> </a:t>
            </a:r>
            <a:endParaRPr lang="fr-FR" sz="1200" dirty="0">
              <a:latin typeface="Arial" panose="020B0604020202020204" pitchFamily="34" charset="0"/>
              <a:cs typeface="Arial" panose="020B0604020202020204" pitchFamily="34" charset="0"/>
            </a:endParaRPr>
          </a:p>
          <a:p>
            <a:pPr>
              <a:spcAft>
                <a:spcPts val="600"/>
              </a:spcAft>
              <a:defRPr/>
            </a:pPr>
            <a:r>
              <a:rPr lang="fr-FR" sz="1200" dirty="0">
                <a:solidFill>
                  <a:srgbClr val="000000"/>
                </a:solidFill>
                <a:latin typeface="Arial" panose="020B0604020202020204" pitchFamily="34" charset="0"/>
                <a:ea typeface="Arial"/>
                <a:cs typeface="Arial" panose="020B0604020202020204" pitchFamily="34" charset="0"/>
              </a:rPr>
              <a:t>		C3.2.3 ... d’améliorer la </a:t>
            </a:r>
            <a:r>
              <a:rPr lang="fr-FR" sz="1200" b="1" i="1" dirty="0">
                <a:solidFill>
                  <a:srgbClr val="000000"/>
                </a:solidFill>
                <a:latin typeface="Arial" panose="020B0604020202020204" pitchFamily="34" charset="0"/>
                <a:ea typeface="Arial"/>
                <a:cs typeface="Arial" panose="020B0604020202020204" pitchFamily="34" charset="0"/>
              </a:rPr>
              <a:t>productivité</a:t>
            </a:r>
            <a:r>
              <a:rPr lang="fr-FR" sz="1200" dirty="0">
                <a:solidFill>
                  <a:srgbClr val="000000"/>
                </a:solidFill>
                <a:latin typeface="Arial" panose="020B0604020202020204" pitchFamily="34" charset="0"/>
                <a:ea typeface="Arial"/>
                <a:cs typeface="Arial" panose="020B0604020202020204" pitchFamily="34" charset="0"/>
              </a:rPr>
              <a:t> ou les </a:t>
            </a:r>
            <a:r>
              <a:rPr lang="fr-FR" sz="1200" b="1" i="1" dirty="0">
                <a:solidFill>
                  <a:srgbClr val="000000"/>
                </a:solidFill>
                <a:latin typeface="Arial" panose="020B0604020202020204" pitchFamily="34" charset="0"/>
                <a:ea typeface="Arial"/>
                <a:cs typeface="Arial" panose="020B0604020202020204" pitchFamily="34" charset="0"/>
              </a:rPr>
              <a:t>conditions de travail</a:t>
            </a:r>
            <a:r>
              <a:rPr lang="fr-FR" sz="1200" dirty="0">
                <a:solidFill>
                  <a:srgbClr val="000000"/>
                </a:solidFill>
                <a:latin typeface="Arial" panose="020B0604020202020204" pitchFamily="34" charset="0"/>
                <a:ea typeface="Arial"/>
                <a:cs typeface="Arial" panose="020B0604020202020204" pitchFamily="34" charset="0"/>
              </a:rPr>
              <a:t>.</a:t>
            </a:r>
            <a:endParaRPr lang="fr-FR" sz="1200" dirty="0">
              <a:latin typeface="Arial" panose="020B0604020202020204" pitchFamily="34" charset="0"/>
              <a:cs typeface="Arial" panose="020B0604020202020204" pitchFamily="34" charset="0"/>
            </a:endParaRPr>
          </a:p>
          <a:p>
            <a:pPr>
              <a:spcAft>
                <a:spcPts val="600"/>
              </a:spcAft>
              <a:defRPr/>
            </a:pPr>
            <a:r>
              <a:rPr lang="fr-FR" sz="1200" dirty="0">
                <a:solidFill>
                  <a:srgbClr val="000000"/>
                </a:solidFill>
                <a:latin typeface="Arial" panose="020B0604020202020204" pitchFamily="34" charset="0"/>
                <a:ea typeface="Arial"/>
                <a:cs typeface="Arial" panose="020B0604020202020204" pitchFamily="34" charset="0"/>
              </a:rPr>
              <a:t> 			C3.5.1 </a:t>
            </a:r>
            <a:r>
              <a:rPr lang="fr-FR" sz="1200" b="1" i="1" dirty="0">
                <a:solidFill>
                  <a:srgbClr val="000000"/>
                </a:solidFill>
                <a:latin typeface="Arial" panose="020B0604020202020204" pitchFamily="34" charset="0"/>
                <a:ea typeface="Arial"/>
                <a:cs typeface="Arial" panose="020B0604020202020204" pitchFamily="34" charset="0"/>
              </a:rPr>
              <a:t>L’analyse structurelle du secteur de la carrosserie</a:t>
            </a:r>
            <a:r>
              <a:rPr lang="fr-FR" sz="1200" dirty="0">
                <a:latin typeface="Arial" panose="020B0604020202020204" pitchFamily="34" charset="0"/>
                <a:ea typeface="Arial"/>
                <a:cs typeface="Arial" panose="020B0604020202020204" pitchFamily="34" charset="0"/>
              </a:rPr>
              <a:t>.</a:t>
            </a:r>
            <a:endParaRPr lang="fr-FR" sz="1200" dirty="0">
              <a:latin typeface="Arial" panose="020B0604020202020204" pitchFamily="34" charset="0"/>
              <a:cs typeface="Arial" panose="020B0604020202020204" pitchFamily="34" charset="0"/>
            </a:endParaRPr>
          </a:p>
          <a:p>
            <a:pPr>
              <a:spcAft>
                <a:spcPts val="600"/>
              </a:spcAft>
              <a:defRPr/>
            </a:pPr>
            <a:r>
              <a:rPr lang="fr-FR" sz="1200" dirty="0">
                <a:solidFill>
                  <a:srgbClr val="000000"/>
                </a:solidFill>
                <a:latin typeface="Arial" panose="020B0604020202020204" pitchFamily="34" charset="0"/>
                <a:ea typeface="Arial"/>
                <a:cs typeface="Arial" panose="020B0604020202020204" pitchFamily="34" charset="0"/>
              </a:rPr>
              <a:t> 		C3.5.2 </a:t>
            </a:r>
            <a:r>
              <a:rPr lang="fr-FR" sz="1200" b="1" i="1" dirty="0">
                <a:solidFill>
                  <a:srgbClr val="000000"/>
                </a:solidFill>
                <a:latin typeface="Arial" panose="020B0604020202020204" pitchFamily="34" charset="0"/>
                <a:ea typeface="Arial"/>
                <a:cs typeface="Arial" panose="020B0604020202020204" pitchFamily="34" charset="0"/>
              </a:rPr>
              <a:t>Les principes de fonctionnement d’une entreprise</a:t>
            </a:r>
            <a:r>
              <a:rPr lang="fr-FR" sz="1200" dirty="0">
                <a:latin typeface="Arial" panose="020B0604020202020204" pitchFamily="34" charset="0"/>
                <a:ea typeface="Arial"/>
                <a:cs typeface="Arial" panose="020B0604020202020204" pitchFamily="34" charset="0"/>
              </a:rPr>
              <a:t>.</a:t>
            </a:r>
            <a:endParaRPr lang="fr-FR" sz="1200" dirty="0">
              <a:latin typeface="Arial" panose="020B0604020202020204" pitchFamily="34" charset="0"/>
              <a:cs typeface="Arial" panose="020B0604020202020204" pitchFamily="34" charset="0"/>
            </a:endParaRPr>
          </a:p>
          <a:p>
            <a:pPr>
              <a:spcAft>
                <a:spcPts val="600"/>
              </a:spcAft>
              <a:defRPr/>
            </a:pPr>
            <a:r>
              <a:rPr lang="fr-FR" sz="1200" dirty="0">
                <a:solidFill>
                  <a:srgbClr val="000000"/>
                </a:solidFill>
                <a:latin typeface="Arial" panose="020B0604020202020204" pitchFamily="34" charset="0"/>
                <a:ea typeface="Arial"/>
                <a:cs typeface="Arial" panose="020B0604020202020204" pitchFamily="34" charset="0"/>
              </a:rPr>
              <a:t> 				C3.5.3 </a:t>
            </a:r>
            <a:r>
              <a:rPr lang="fr-FR" sz="1200" b="1" i="1" dirty="0">
                <a:solidFill>
                  <a:srgbClr val="000000"/>
                </a:solidFill>
                <a:latin typeface="Arial" panose="020B0604020202020204" pitchFamily="34" charset="0"/>
                <a:ea typeface="Arial"/>
                <a:cs typeface="Arial" panose="020B0604020202020204" pitchFamily="34" charset="0"/>
              </a:rPr>
              <a:t>Le management d’une équipe</a:t>
            </a:r>
            <a:r>
              <a:rPr lang="fr-FR" sz="1200" dirty="0">
                <a:latin typeface="Arial" panose="020B0604020202020204" pitchFamily="34" charset="0"/>
                <a:ea typeface="Arial"/>
                <a:cs typeface="Arial" panose="020B0604020202020204" pitchFamily="34" charset="0"/>
              </a:rPr>
              <a:t>.</a:t>
            </a:r>
          </a:p>
          <a:p>
            <a:pPr>
              <a:spcAft>
                <a:spcPts val="600"/>
              </a:spcAft>
              <a:defRPr/>
            </a:pPr>
            <a:endParaRPr lang="fr-FR" sz="600" dirty="0">
              <a:latin typeface="Arial" panose="020B0604020202020204" pitchFamily="34" charset="0"/>
              <a:cs typeface="Arial" panose="020B0604020202020204" pitchFamily="34" charset="0"/>
            </a:endParaRPr>
          </a:p>
          <a:p>
            <a:pPr>
              <a:spcAft>
                <a:spcPts val="600"/>
              </a:spcAft>
              <a:defRPr/>
            </a:pPr>
            <a:r>
              <a:rPr lang="fr-FR" sz="1000" dirty="0">
                <a:solidFill>
                  <a:srgbClr val="000000"/>
                </a:solidFill>
                <a:latin typeface="Arial"/>
                <a:ea typeface="Arial"/>
                <a:cs typeface="Arial"/>
              </a:rPr>
              <a:t>N.B. : </a:t>
            </a:r>
            <a:r>
              <a:rPr lang="fr-FR" sz="1000" u="sng" dirty="0">
                <a:solidFill>
                  <a:srgbClr val="000000"/>
                </a:solidFill>
                <a:latin typeface="Arial"/>
                <a:ea typeface="Arial"/>
                <a:cs typeface="Arial"/>
              </a:rPr>
              <a:t>Connaissances transversales associées à toutes ces compétences:</a:t>
            </a:r>
            <a:r>
              <a:rPr lang="fr-FR" sz="1000" dirty="0">
                <a:solidFill>
                  <a:srgbClr val="000000"/>
                </a:solidFill>
                <a:latin typeface="Arial"/>
                <a:ea typeface="Arial"/>
                <a:cs typeface="Arial"/>
              </a:rPr>
              <a:t> </a:t>
            </a:r>
            <a:r>
              <a:rPr lang="fr-FR" sz="1000" b="1" i="1" dirty="0">
                <a:solidFill>
                  <a:srgbClr val="000000"/>
                </a:solidFill>
                <a:latin typeface="Arial"/>
                <a:ea typeface="Arial"/>
                <a:cs typeface="Arial"/>
              </a:rPr>
              <a:t>l’hygiène, la santé, la sécurité, l’environnement et la réglementation</a:t>
            </a:r>
            <a:r>
              <a:rPr lang="fr-FR" sz="1000" dirty="0">
                <a:solidFill>
                  <a:srgbClr val="000000"/>
                </a:solidFill>
                <a:latin typeface="Arial"/>
                <a:ea typeface="Arial"/>
                <a:cs typeface="Arial"/>
              </a:rPr>
              <a:t>.</a:t>
            </a:r>
            <a:endParaRPr lang="fr-FR" sz="1000" dirty="0"/>
          </a:p>
        </p:txBody>
      </p:sp>
    </p:spTree>
    <p:extLst>
      <p:ext uri="{BB962C8B-B14F-4D97-AF65-F5344CB8AC3E}">
        <p14:creationId xmlns:p14="http://schemas.microsoft.com/office/powerpoint/2010/main" val="51124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538B866-C283-8EA1-A9E9-3466DE91D963}"/>
              </a:ext>
            </a:extLst>
          </p:cNvPr>
          <p:cNvSpPr txBox="1"/>
          <p:nvPr/>
        </p:nvSpPr>
        <p:spPr>
          <a:xfrm>
            <a:off x="-508764" y="97419"/>
            <a:ext cx="4578874" cy="369332"/>
          </a:xfrm>
          <a:prstGeom prst="rect">
            <a:avLst/>
          </a:prstGeom>
          <a:noFill/>
        </p:spPr>
        <p:txBody>
          <a:bodyPr wrap="square">
            <a:spAutoFit/>
          </a:bodyPr>
          <a:lstStyle/>
          <a:p>
            <a:pPr algn="ctr"/>
            <a:r>
              <a:rPr lang="fr-FR" sz="1800" b="1" kern="1200" dirty="0">
                <a:solidFill>
                  <a:schemeClr val="tx1"/>
                </a:solidFill>
                <a:effectLst/>
                <a:latin typeface="+mn-lt"/>
                <a:ea typeface="+mn-ea"/>
                <a:cs typeface="+mn-cs"/>
              </a:rPr>
              <a:t>CO-ENSEIGNEMENT</a:t>
            </a:r>
          </a:p>
        </p:txBody>
      </p:sp>
      <p:sp>
        <p:nvSpPr>
          <p:cNvPr id="3" name="ZoneTexte 2">
            <a:extLst>
              <a:ext uri="{FF2B5EF4-FFF2-40B4-BE49-F238E27FC236}">
                <a16:creationId xmlns:a16="http://schemas.microsoft.com/office/drawing/2014/main" id="{4C3038C9-B850-4ED9-BA10-61EE550E8432}"/>
              </a:ext>
            </a:extLst>
          </p:cNvPr>
          <p:cNvSpPr txBox="1"/>
          <p:nvPr/>
        </p:nvSpPr>
        <p:spPr bwMode="auto">
          <a:xfrm>
            <a:off x="282663" y="801327"/>
            <a:ext cx="8593323" cy="374141"/>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fr-FR" b="1" dirty="0"/>
              <a:t>IV - </a:t>
            </a:r>
            <a:r>
              <a:rPr b="1" dirty="0" err="1"/>
              <a:t>Exemples</a:t>
            </a:r>
            <a:r>
              <a:rPr b="1" dirty="0"/>
              <a:t> de </a:t>
            </a:r>
            <a:r>
              <a:rPr b="1" dirty="0" err="1"/>
              <a:t>différentes</a:t>
            </a:r>
            <a:r>
              <a:rPr b="1" dirty="0"/>
              <a:t> phases </a:t>
            </a:r>
            <a:r>
              <a:rPr lang="fr-FR" b="1" dirty="0"/>
              <a:t>durant </a:t>
            </a:r>
            <a:r>
              <a:rPr b="1" dirty="0" err="1"/>
              <a:t>une</a:t>
            </a:r>
            <a:r>
              <a:rPr b="1" dirty="0"/>
              <a:t> séance </a:t>
            </a:r>
            <a:r>
              <a:rPr b="1" dirty="0" err="1"/>
              <a:t>en</a:t>
            </a:r>
            <a:r>
              <a:rPr b="1" dirty="0"/>
              <a:t> co-</a:t>
            </a:r>
            <a:r>
              <a:rPr b="1" dirty="0" err="1"/>
              <a:t>enseignement</a:t>
            </a:r>
            <a:r>
              <a:rPr b="1" dirty="0"/>
              <a:t> :</a:t>
            </a:r>
          </a:p>
        </p:txBody>
      </p:sp>
      <p:grpSp>
        <p:nvGrpSpPr>
          <p:cNvPr id="2" name="Groupe 1">
            <a:extLst>
              <a:ext uri="{FF2B5EF4-FFF2-40B4-BE49-F238E27FC236}">
                <a16:creationId xmlns:a16="http://schemas.microsoft.com/office/drawing/2014/main" id="{C8E41028-99CE-4BD5-9FA7-A1DA1662A26F}"/>
              </a:ext>
            </a:extLst>
          </p:cNvPr>
          <p:cNvGrpSpPr/>
          <p:nvPr/>
        </p:nvGrpSpPr>
        <p:grpSpPr>
          <a:xfrm>
            <a:off x="649947" y="1370885"/>
            <a:ext cx="7925842" cy="3405168"/>
            <a:chOff x="649947" y="1560077"/>
            <a:chExt cx="7925842" cy="3405168"/>
          </a:xfrm>
        </p:grpSpPr>
        <p:pic>
          <p:nvPicPr>
            <p:cNvPr id="22" name="Image 21">
              <a:extLst>
                <a:ext uri="{FF2B5EF4-FFF2-40B4-BE49-F238E27FC236}">
                  <a16:creationId xmlns:a16="http://schemas.microsoft.com/office/drawing/2014/main" id="{C1437472-CD16-43AE-9310-CA4B2BC448EE}"/>
                </a:ext>
              </a:extLst>
            </p:cNvPr>
            <p:cNvPicPr>
              <a:picLocks noChangeAspect="1"/>
            </p:cNvPicPr>
            <p:nvPr/>
          </p:nvPicPr>
          <p:blipFill>
            <a:blip r:embed="rId2"/>
            <a:stretch/>
          </p:blipFill>
          <p:spPr bwMode="auto">
            <a:xfrm>
              <a:off x="7637784" y="1911822"/>
              <a:ext cx="361949" cy="371475"/>
            </a:xfrm>
            <a:prstGeom prst="rect">
              <a:avLst/>
            </a:prstGeom>
          </p:spPr>
        </p:pic>
        <p:pic>
          <p:nvPicPr>
            <p:cNvPr id="21" name="Image 20">
              <a:extLst>
                <a:ext uri="{FF2B5EF4-FFF2-40B4-BE49-F238E27FC236}">
                  <a16:creationId xmlns:a16="http://schemas.microsoft.com/office/drawing/2014/main" id="{B650C39C-968D-450A-9DB7-81493CD8738E}"/>
                </a:ext>
              </a:extLst>
            </p:cNvPr>
            <p:cNvPicPr>
              <a:picLocks noChangeAspect="1"/>
            </p:cNvPicPr>
            <p:nvPr/>
          </p:nvPicPr>
          <p:blipFill>
            <a:blip r:embed="rId2"/>
            <a:stretch/>
          </p:blipFill>
          <p:spPr bwMode="auto">
            <a:xfrm>
              <a:off x="5506225" y="1736717"/>
              <a:ext cx="361949" cy="371475"/>
            </a:xfrm>
            <a:prstGeom prst="rect">
              <a:avLst/>
            </a:prstGeom>
          </p:spPr>
        </p:pic>
        <p:pic>
          <p:nvPicPr>
            <p:cNvPr id="20" name="Image 19">
              <a:extLst>
                <a:ext uri="{FF2B5EF4-FFF2-40B4-BE49-F238E27FC236}">
                  <a16:creationId xmlns:a16="http://schemas.microsoft.com/office/drawing/2014/main" id="{1B7CCABE-765E-43C6-A8C0-990A9F4CFE03}"/>
                </a:ext>
              </a:extLst>
            </p:cNvPr>
            <p:cNvPicPr>
              <a:picLocks noChangeAspect="1"/>
            </p:cNvPicPr>
            <p:nvPr/>
          </p:nvPicPr>
          <p:blipFill>
            <a:blip r:embed="rId2"/>
            <a:stretch/>
          </p:blipFill>
          <p:spPr bwMode="auto">
            <a:xfrm>
              <a:off x="3337680" y="2103690"/>
              <a:ext cx="361949" cy="371475"/>
            </a:xfrm>
            <a:prstGeom prst="rect">
              <a:avLst/>
            </a:prstGeom>
          </p:spPr>
        </p:pic>
        <p:pic>
          <p:nvPicPr>
            <p:cNvPr id="19" name="Image 18">
              <a:extLst>
                <a:ext uri="{FF2B5EF4-FFF2-40B4-BE49-F238E27FC236}">
                  <a16:creationId xmlns:a16="http://schemas.microsoft.com/office/drawing/2014/main" id="{D238BCC8-70D1-446D-B0CD-5C14F3AA2125}"/>
                </a:ext>
              </a:extLst>
            </p:cNvPr>
            <p:cNvPicPr>
              <a:picLocks noChangeAspect="1"/>
            </p:cNvPicPr>
            <p:nvPr/>
          </p:nvPicPr>
          <p:blipFill>
            <a:blip r:embed="rId2"/>
            <a:stretch/>
          </p:blipFill>
          <p:spPr bwMode="auto">
            <a:xfrm>
              <a:off x="1225028" y="1583362"/>
              <a:ext cx="361949" cy="371475"/>
            </a:xfrm>
            <a:prstGeom prst="rect">
              <a:avLst/>
            </a:prstGeom>
          </p:spPr>
        </p:pic>
        <p:pic>
          <p:nvPicPr>
            <p:cNvPr id="4" name="Image 3">
              <a:extLst>
                <a:ext uri="{FF2B5EF4-FFF2-40B4-BE49-F238E27FC236}">
                  <a16:creationId xmlns:a16="http://schemas.microsoft.com/office/drawing/2014/main" id="{33A53841-447C-4121-AB32-C24318D60A2E}"/>
                </a:ext>
              </a:extLst>
            </p:cNvPr>
            <p:cNvPicPr>
              <a:picLocks noChangeAspect="1"/>
            </p:cNvPicPr>
            <p:nvPr/>
          </p:nvPicPr>
          <p:blipFill>
            <a:blip r:embed="rId3"/>
            <a:stretch/>
          </p:blipFill>
          <p:spPr bwMode="auto">
            <a:xfrm>
              <a:off x="686685" y="1982725"/>
              <a:ext cx="1438274" cy="1876424"/>
            </a:xfrm>
            <a:prstGeom prst="rect">
              <a:avLst/>
            </a:prstGeom>
          </p:spPr>
        </p:pic>
        <p:pic>
          <p:nvPicPr>
            <p:cNvPr id="6" name="Image 5">
              <a:extLst>
                <a:ext uri="{FF2B5EF4-FFF2-40B4-BE49-F238E27FC236}">
                  <a16:creationId xmlns:a16="http://schemas.microsoft.com/office/drawing/2014/main" id="{B44AF5DD-75CC-4133-8073-1941A1CB243E}"/>
                </a:ext>
              </a:extLst>
            </p:cNvPr>
            <p:cNvPicPr>
              <a:picLocks noChangeAspect="1"/>
            </p:cNvPicPr>
            <p:nvPr/>
          </p:nvPicPr>
          <p:blipFill>
            <a:blip r:embed="rId4"/>
            <a:stretch/>
          </p:blipFill>
          <p:spPr bwMode="auto">
            <a:xfrm>
              <a:off x="2798430" y="2485297"/>
              <a:ext cx="1457325" cy="1876424"/>
            </a:xfrm>
            <a:prstGeom prst="rect">
              <a:avLst/>
            </a:prstGeom>
          </p:spPr>
        </p:pic>
        <p:pic>
          <p:nvPicPr>
            <p:cNvPr id="7" name="Image 6">
              <a:extLst>
                <a:ext uri="{FF2B5EF4-FFF2-40B4-BE49-F238E27FC236}">
                  <a16:creationId xmlns:a16="http://schemas.microsoft.com/office/drawing/2014/main" id="{E3227947-6759-41E5-82B0-F2FA89F0D4FE}"/>
                </a:ext>
              </a:extLst>
            </p:cNvPr>
            <p:cNvPicPr>
              <a:picLocks noChangeAspect="1"/>
            </p:cNvPicPr>
            <p:nvPr/>
          </p:nvPicPr>
          <p:blipFill>
            <a:blip r:embed="rId5"/>
            <a:stretch/>
          </p:blipFill>
          <p:spPr bwMode="auto">
            <a:xfrm>
              <a:off x="4927378" y="2121835"/>
              <a:ext cx="1466849" cy="1857375"/>
            </a:xfrm>
            <a:prstGeom prst="rect">
              <a:avLst/>
            </a:prstGeom>
          </p:spPr>
        </p:pic>
        <p:pic>
          <p:nvPicPr>
            <p:cNvPr id="8" name="Image 7">
              <a:extLst>
                <a:ext uri="{FF2B5EF4-FFF2-40B4-BE49-F238E27FC236}">
                  <a16:creationId xmlns:a16="http://schemas.microsoft.com/office/drawing/2014/main" id="{0022353B-B8CB-4092-B2C7-AE937846E465}"/>
                </a:ext>
              </a:extLst>
            </p:cNvPr>
            <p:cNvPicPr>
              <a:picLocks noChangeAspect="1"/>
            </p:cNvPicPr>
            <p:nvPr/>
          </p:nvPicPr>
          <p:blipFill>
            <a:blip r:embed="rId6"/>
            <a:stretch/>
          </p:blipFill>
          <p:spPr bwMode="auto">
            <a:xfrm>
              <a:off x="7088371" y="2306428"/>
              <a:ext cx="1447799" cy="1866899"/>
            </a:xfrm>
            <a:prstGeom prst="rect">
              <a:avLst/>
            </a:prstGeom>
          </p:spPr>
        </p:pic>
        <p:sp>
          <p:nvSpPr>
            <p:cNvPr id="9" name="ZoneTexte 8">
              <a:extLst>
                <a:ext uri="{FF2B5EF4-FFF2-40B4-BE49-F238E27FC236}">
                  <a16:creationId xmlns:a16="http://schemas.microsoft.com/office/drawing/2014/main" id="{B6084EFD-65E3-4F41-B0E1-BAE0A7DBA0E3}"/>
                </a:ext>
              </a:extLst>
            </p:cNvPr>
            <p:cNvSpPr txBox="1"/>
            <p:nvPr/>
          </p:nvSpPr>
          <p:spPr bwMode="auto">
            <a:xfrm>
              <a:off x="649947" y="3794617"/>
              <a:ext cx="1505404" cy="640440"/>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lgn="ctr">
                <a:defRPr/>
              </a:pPr>
              <a:r>
                <a:t>Enseignement </a:t>
              </a:r>
            </a:p>
            <a:p>
              <a:pPr algn="ctr">
                <a:defRPr/>
              </a:pPr>
              <a:r>
                <a:t>en tandem</a:t>
              </a:r>
            </a:p>
          </p:txBody>
        </p:sp>
        <p:sp>
          <p:nvSpPr>
            <p:cNvPr id="10" name="ZoneTexte 9">
              <a:extLst>
                <a:ext uri="{FF2B5EF4-FFF2-40B4-BE49-F238E27FC236}">
                  <a16:creationId xmlns:a16="http://schemas.microsoft.com/office/drawing/2014/main" id="{4519DEE7-F12E-49FE-9600-80E55B49298F}"/>
                </a:ext>
              </a:extLst>
            </p:cNvPr>
            <p:cNvSpPr txBox="1"/>
            <p:nvPr/>
          </p:nvSpPr>
          <p:spPr bwMode="auto">
            <a:xfrm>
              <a:off x="2801310" y="4324805"/>
              <a:ext cx="1505404" cy="640440"/>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lgn="ctr">
                <a:defRPr/>
              </a:pPr>
              <a:r>
                <a:t>Enseignement </a:t>
              </a:r>
            </a:p>
            <a:p>
              <a:pPr algn="ctr">
                <a:defRPr/>
              </a:pPr>
              <a:r>
                <a:t>et aides</a:t>
              </a:r>
            </a:p>
          </p:txBody>
        </p:sp>
        <p:sp>
          <p:nvSpPr>
            <p:cNvPr id="11" name="ZoneTexte 10">
              <a:extLst>
                <a:ext uri="{FF2B5EF4-FFF2-40B4-BE49-F238E27FC236}">
                  <a16:creationId xmlns:a16="http://schemas.microsoft.com/office/drawing/2014/main" id="{23D1A627-2761-4302-82A4-18C34B6D58FF}"/>
                </a:ext>
              </a:extLst>
            </p:cNvPr>
            <p:cNvSpPr txBox="1"/>
            <p:nvPr/>
          </p:nvSpPr>
          <p:spPr bwMode="auto">
            <a:xfrm>
              <a:off x="5335189" y="3983935"/>
              <a:ext cx="691581" cy="36611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lgn="ctr">
                <a:defRPr/>
              </a:pPr>
              <a:r>
                <a:t>Aides</a:t>
              </a:r>
            </a:p>
          </p:txBody>
        </p:sp>
        <p:sp>
          <p:nvSpPr>
            <p:cNvPr id="12" name="ZoneTexte 11">
              <a:extLst>
                <a:ext uri="{FF2B5EF4-FFF2-40B4-BE49-F238E27FC236}">
                  <a16:creationId xmlns:a16="http://schemas.microsoft.com/office/drawing/2014/main" id="{DE0921E2-5BB9-4BBB-99A0-7D9F36FE66B8}"/>
                </a:ext>
              </a:extLst>
            </p:cNvPr>
            <p:cNvSpPr txBox="1"/>
            <p:nvPr/>
          </p:nvSpPr>
          <p:spPr bwMode="auto">
            <a:xfrm>
              <a:off x="7070385" y="4119562"/>
              <a:ext cx="1505404" cy="640440"/>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lgn="ctr">
                <a:defRPr/>
              </a:pPr>
              <a:r>
                <a:t>Enseignement </a:t>
              </a:r>
            </a:p>
            <a:p>
              <a:pPr algn="ctr">
                <a:defRPr/>
              </a:pPr>
              <a:r>
                <a:t>en ateliers</a:t>
              </a:r>
            </a:p>
          </p:txBody>
        </p:sp>
        <p:sp>
          <p:nvSpPr>
            <p:cNvPr id="13" name="ZoneTexte 12">
              <a:extLst>
                <a:ext uri="{FF2B5EF4-FFF2-40B4-BE49-F238E27FC236}">
                  <a16:creationId xmlns:a16="http://schemas.microsoft.com/office/drawing/2014/main" id="{3B558551-535C-477E-B884-208EDF6264DA}"/>
                </a:ext>
              </a:extLst>
            </p:cNvPr>
            <p:cNvSpPr txBox="1"/>
            <p:nvPr/>
          </p:nvSpPr>
          <p:spPr bwMode="auto">
            <a:xfrm>
              <a:off x="1256271" y="1560077"/>
              <a:ext cx="299461" cy="36611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lgn="ctr">
                <a:defRPr/>
              </a:pPr>
              <a:r>
                <a:rPr dirty="0"/>
                <a:t>1</a:t>
              </a:r>
            </a:p>
          </p:txBody>
        </p:sp>
        <p:sp>
          <p:nvSpPr>
            <p:cNvPr id="14" name="ZoneTexte 13">
              <a:extLst>
                <a:ext uri="{FF2B5EF4-FFF2-40B4-BE49-F238E27FC236}">
                  <a16:creationId xmlns:a16="http://schemas.microsoft.com/office/drawing/2014/main" id="{50897FE2-85F5-4A54-9AD2-53AC529EECAD}"/>
                </a:ext>
              </a:extLst>
            </p:cNvPr>
            <p:cNvSpPr txBox="1"/>
            <p:nvPr/>
          </p:nvSpPr>
          <p:spPr bwMode="auto">
            <a:xfrm>
              <a:off x="3377721" y="2085434"/>
              <a:ext cx="299461" cy="36611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lgn="ctr">
                <a:defRPr/>
              </a:pPr>
              <a:r>
                <a:rPr dirty="0"/>
                <a:t>2</a:t>
              </a:r>
            </a:p>
          </p:txBody>
        </p:sp>
        <p:sp>
          <p:nvSpPr>
            <p:cNvPr id="15" name="ZoneTexte 14">
              <a:extLst>
                <a:ext uri="{FF2B5EF4-FFF2-40B4-BE49-F238E27FC236}">
                  <a16:creationId xmlns:a16="http://schemas.microsoft.com/office/drawing/2014/main" id="{931128DA-2D61-45AB-8E56-33E1ACB4F05D}"/>
                </a:ext>
              </a:extLst>
            </p:cNvPr>
            <p:cNvSpPr txBox="1"/>
            <p:nvPr/>
          </p:nvSpPr>
          <p:spPr bwMode="auto">
            <a:xfrm>
              <a:off x="5531609" y="1719314"/>
              <a:ext cx="299461" cy="36611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lgn="ctr">
                <a:defRPr/>
              </a:pPr>
              <a:r>
                <a:rPr dirty="0"/>
                <a:t>3</a:t>
              </a:r>
            </a:p>
          </p:txBody>
        </p:sp>
        <p:sp>
          <p:nvSpPr>
            <p:cNvPr id="16" name="ZoneTexte 15">
              <a:extLst>
                <a:ext uri="{FF2B5EF4-FFF2-40B4-BE49-F238E27FC236}">
                  <a16:creationId xmlns:a16="http://schemas.microsoft.com/office/drawing/2014/main" id="{DE0613CD-2C3A-40A8-80B7-50782A399553}"/>
                </a:ext>
              </a:extLst>
            </p:cNvPr>
            <p:cNvSpPr txBox="1"/>
            <p:nvPr/>
          </p:nvSpPr>
          <p:spPr bwMode="auto">
            <a:xfrm>
              <a:off x="7662899" y="1891742"/>
              <a:ext cx="299461" cy="366119"/>
            </a:xfrm>
            <a:prstGeom prst="rect">
              <a:avLst/>
            </a:prstGeom>
            <a:noFill/>
          </p:spPr>
          <p:txBody>
            <a:bodyPr vertOverflow="overflow" horzOverflow="overflow" vert="horz" wrap="none" lIns="91440" tIns="45720" rIns="91440" bIns="45720" numCol="1" spcCol="0" rtlCol="0" fromWordArt="0" anchor="t" anchorCtr="0" forceAA="0" compatLnSpc="0">
              <a:spAutoFit/>
            </a:bodyPr>
            <a:lstStyle/>
            <a:p>
              <a:pPr algn="ctr">
                <a:defRPr/>
              </a:pPr>
              <a:r>
                <a:rPr dirty="0"/>
                <a:t>4</a:t>
              </a:r>
            </a:p>
          </p:txBody>
        </p:sp>
      </p:grpSp>
      <p:sp>
        <p:nvSpPr>
          <p:cNvPr id="17" name="ZoneTexte 16">
            <a:extLst>
              <a:ext uri="{FF2B5EF4-FFF2-40B4-BE49-F238E27FC236}">
                <a16:creationId xmlns:a16="http://schemas.microsoft.com/office/drawing/2014/main" id="{151C8F3B-1C20-42D8-9244-BBFB2C634681}"/>
              </a:ext>
            </a:extLst>
          </p:cNvPr>
          <p:cNvSpPr txBox="1"/>
          <p:nvPr/>
        </p:nvSpPr>
        <p:spPr bwMode="auto">
          <a:xfrm>
            <a:off x="282663" y="4785392"/>
            <a:ext cx="5549486" cy="280205"/>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sz="1200" dirty="0" err="1"/>
              <a:t>Extrait</a:t>
            </a:r>
            <a:r>
              <a:rPr sz="1200" dirty="0"/>
              <a:t> d’un document de </a:t>
            </a:r>
            <a:r>
              <a:rPr sz="1200" dirty="0" err="1"/>
              <a:t>l’académie</a:t>
            </a:r>
            <a:r>
              <a:rPr sz="1200" dirty="0"/>
              <a:t> </a:t>
            </a:r>
            <a:r>
              <a:rPr sz="1200" dirty="0" err="1"/>
              <a:t>d’Amiens</a:t>
            </a:r>
            <a:endParaRPr sz="1200" dirty="0"/>
          </a:p>
        </p:txBody>
      </p:sp>
    </p:spTree>
    <p:extLst>
      <p:ext uri="{BB962C8B-B14F-4D97-AF65-F5344CB8AC3E}">
        <p14:creationId xmlns:p14="http://schemas.microsoft.com/office/powerpoint/2010/main" val="398472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538B866-C283-8EA1-A9E9-3466DE91D963}"/>
              </a:ext>
            </a:extLst>
          </p:cNvPr>
          <p:cNvSpPr txBox="1"/>
          <p:nvPr/>
        </p:nvSpPr>
        <p:spPr>
          <a:xfrm>
            <a:off x="-508764" y="97419"/>
            <a:ext cx="4578874" cy="369332"/>
          </a:xfrm>
          <a:prstGeom prst="rect">
            <a:avLst/>
          </a:prstGeom>
          <a:noFill/>
        </p:spPr>
        <p:txBody>
          <a:bodyPr wrap="square">
            <a:spAutoFit/>
          </a:bodyPr>
          <a:lstStyle/>
          <a:p>
            <a:pPr algn="ctr"/>
            <a:r>
              <a:rPr lang="fr-FR" b="1" dirty="0"/>
              <a:t>1ÈRE ANNÉE BTS C.A.V</a:t>
            </a:r>
            <a:endParaRPr lang="fr-FR" sz="1800" b="1" kern="1200" dirty="0">
              <a:solidFill>
                <a:schemeClr val="tx1"/>
              </a:solidFill>
              <a:effectLst/>
              <a:latin typeface="+mn-lt"/>
              <a:ea typeface="+mn-ea"/>
              <a:cs typeface="+mn-cs"/>
            </a:endParaRPr>
          </a:p>
        </p:txBody>
      </p:sp>
      <p:sp>
        <p:nvSpPr>
          <p:cNvPr id="3" name="ZoneTexte 2">
            <a:extLst>
              <a:ext uri="{FF2B5EF4-FFF2-40B4-BE49-F238E27FC236}">
                <a16:creationId xmlns:a16="http://schemas.microsoft.com/office/drawing/2014/main" id="{0FD469E8-4318-4EE4-9795-714E3D714234}"/>
              </a:ext>
            </a:extLst>
          </p:cNvPr>
          <p:cNvSpPr txBox="1"/>
          <p:nvPr/>
        </p:nvSpPr>
        <p:spPr bwMode="auto">
          <a:xfrm>
            <a:off x="66663" y="856507"/>
            <a:ext cx="9141363" cy="4038734"/>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lang="fr-FR" b="1" dirty="0"/>
              <a:t>V - Exemples d’activités possibles abordées par </a:t>
            </a:r>
            <a:r>
              <a:rPr b="1" dirty="0"/>
              <a:t>les </a:t>
            </a:r>
            <a:r>
              <a:rPr b="1" dirty="0" err="1"/>
              <a:t>collègues</a:t>
            </a:r>
            <a:r>
              <a:rPr b="1" dirty="0"/>
              <a:t> de STI et d’</a:t>
            </a:r>
            <a:r>
              <a:rPr lang="fr-FR" b="1" dirty="0"/>
              <a:t>É</a:t>
            </a:r>
            <a:r>
              <a:rPr b="1" dirty="0" err="1"/>
              <a:t>conomie</a:t>
            </a:r>
            <a:r>
              <a:rPr b="1" dirty="0"/>
              <a:t>-gestion</a:t>
            </a:r>
            <a:r>
              <a:rPr dirty="0"/>
              <a:t> </a:t>
            </a:r>
          </a:p>
          <a:p>
            <a:pPr>
              <a:defRPr/>
            </a:pPr>
            <a:endParaRPr sz="1200" dirty="0"/>
          </a:p>
          <a:p>
            <a:pPr marL="285750" indent="-285750">
              <a:buFont typeface="Arial" panose="020B0604020202020204" pitchFamily="34" charset="0"/>
              <a:buChar char="•"/>
              <a:defRPr/>
            </a:pPr>
            <a:r>
              <a:rPr lang="fr-FR" dirty="0"/>
              <a:t>E</a:t>
            </a:r>
            <a:r>
              <a:rPr dirty="0"/>
              <a:t>n 1ère </a:t>
            </a:r>
            <a:r>
              <a:rPr dirty="0" err="1"/>
              <a:t>année</a:t>
            </a:r>
            <a:r>
              <a:rPr dirty="0"/>
              <a:t> :</a:t>
            </a:r>
          </a:p>
          <a:p>
            <a:pPr>
              <a:defRPr/>
            </a:pPr>
            <a:endParaRPr sz="1200" dirty="0"/>
          </a:p>
          <a:p>
            <a:pPr>
              <a:defRPr/>
            </a:pPr>
            <a:r>
              <a:rPr sz="1200" b="0" i="0" u="none" dirty="0">
                <a:solidFill>
                  <a:srgbClr val="000000"/>
                </a:solidFill>
                <a:latin typeface="Arial" panose="020B0604020202020204" pitchFamily="34" charset="0"/>
                <a:ea typeface="Times New Roman"/>
                <a:cs typeface="Arial" panose="020B0604020202020204" pitchFamily="34" charset="0"/>
              </a:rPr>
              <a:t>1 - </a:t>
            </a:r>
            <a:r>
              <a:rPr sz="1200" b="0" i="0" u="sng" dirty="0" err="1">
                <a:solidFill>
                  <a:srgbClr val="000000"/>
                </a:solidFill>
                <a:latin typeface="Arial" panose="020B0604020202020204" pitchFamily="34" charset="0"/>
                <a:ea typeface="Times New Roman"/>
                <a:cs typeface="Arial" panose="020B0604020202020204" pitchFamily="34" charset="0"/>
              </a:rPr>
              <a:t>Connaissance</a:t>
            </a:r>
            <a:r>
              <a:rPr sz="1200" b="0" i="0" u="sng" dirty="0">
                <a:solidFill>
                  <a:srgbClr val="000000"/>
                </a:solidFill>
                <a:latin typeface="Arial" panose="020B0604020202020204" pitchFamily="34" charset="0"/>
                <a:ea typeface="Times New Roman"/>
                <a:cs typeface="Arial" panose="020B0604020202020204" pitchFamily="34" charset="0"/>
              </a:rPr>
              <a:t> </a:t>
            </a:r>
            <a:r>
              <a:rPr sz="1200" b="0" i="0" u="sng" dirty="0" err="1">
                <a:solidFill>
                  <a:srgbClr val="000000"/>
                </a:solidFill>
                <a:latin typeface="Arial" panose="020B0604020202020204" pitchFamily="34" charset="0"/>
                <a:ea typeface="Times New Roman"/>
                <a:cs typeface="Arial" panose="020B0604020202020204" pitchFamily="34" charset="0"/>
              </a:rPr>
              <a:t>générale</a:t>
            </a:r>
            <a:r>
              <a:rPr sz="1200" b="0" i="0" u="sng" dirty="0">
                <a:solidFill>
                  <a:srgbClr val="000000"/>
                </a:solidFill>
                <a:latin typeface="Arial" panose="020B0604020202020204" pitchFamily="34" charset="0"/>
                <a:ea typeface="Times New Roman"/>
                <a:cs typeface="Arial" panose="020B0604020202020204" pitchFamily="34" charset="0"/>
              </a:rPr>
              <a:t> de </a:t>
            </a:r>
            <a:r>
              <a:rPr sz="1200" b="0" i="0" u="sng" dirty="0" err="1">
                <a:solidFill>
                  <a:srgbClr val="000000"/>
                </a:solidFill>
                <a:latin typeface="Arial" panose="020B0604020202020204" pitchFamily="34" charset="0"/>
                <a:ea typeface="Times New Roman"/>
                <a:cs typeface="Arial" panose="020B0604020202020204" pitchFamily="34" charset="0"/>
              </a:rPr>
              <a:t>l’entreprise</a:t>
            </a:r>
            <a:r>
              <a:rPr sz="1200" b="0" i="0" u="sng" dirty="0">
                <a:solidFill>
                  <a:srgbClr val="000000"/>
                </a:solidFill>
                <a:latin typeface="Arial" panose="020B0604020202020204" pitchFamily="34" charset="0"/>
                <a:ea typeface="Times New Roman"/>
                <a:cs typeface="Arial" panose="020B0604020202020204" pitchFamily="34" charset="0"/>
              </a:rPr>
              <a:t> : </a:t>
            </a:r>
            <a:endParaRPr sz="1200" u="sng" dirty="0">
              <a:latin typeface="Arial" panose="020B0604020202020204" pitchFamily="34" charset="0"/>
              <a:cs typeface="Arial" panose="020B0604020202020204" pitchFamily="34" charset="0"/>
            </a:endParaRPr>
          </a:p>
          <a:p>
            <a:pPr>
              <a:defRPr/>
            </a:pPr>
            <a:r>
              <a:rPr sz="1200" b="0" i="0" u="none" dirty="0">
                <a:solidFill>
                  <a:srgbClr val="000000"/>
                </a:solidFill>
                <a:latin typeface="Arial" panose="020B0604020202020204" pitchFamily="34" charset="0"/>
                <a:ea typeface="Times New Roman"/>
                <a:cs typeface="Arial" panose="020B0604020202020204" pitchFamily="34" charset="0"/>
              </a:rPr>
              <a:t>- étude de </a:t>
            </a:r>
            <a:r>
              <a:rPr sz="1200" b="0" i="0" u="none" dirty="0" err="1">
                <a:solidFill>
                  <a:srgbClr val="000000"/>
                </a:solidFill>
                <a:latin typeface="Arial" panose="020B0604020202020204" pitchFamily="34" charset="0"/>
                <a:ea typeface="Times New Roman"/>
                <a:cs typeface="Arial" panose="020B0604020202020204" pitchFamily="34" charset="0"/>
              </a:rPr>
              <a:t>cas</a:t>
            </a:r>
            <a:r>
              <a:rPr sz="1200" b="0" i="0" u="none" dirty="0">
                <a:solidFill>
                  <a:srgbClr val="000000"/>
                </a:solidFill>
                <a:latin typeface="Arial" panose="020B0604020202020204" pitchFamily="34" charset="0"/>
                <a:ea typeface="Times New Roman"/>
                <a:cs typeface="Arial" panose="020B0604020202020204" pitchFamily="34" charset="0"/>
              </a:rPr>
              <a:t> pour </a:t>
            </a:r>
            <a:r>
              <a:rPr sz="1200" b="0" i="0" u="none" dirty="0" err="1">
                <a:solidFill>
                  <a:srgbClr val="000000"/>
                </a:solidFill>
                <a:latin typeface="Arial" panose="020B0604020202020204" pitchFamily="34" charset="0"/>
                <a:ea typeface="Times New Roman"/>
                <a:cs typeface="Arial" panose="020B0604020202020204" pitchFamily="34" charset="0"/>
              </a:rPr>
              <a:t>une</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entreprise</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réelle</a:t>
            </a:r>
            <a:r>
              <a:rPr sz="1200" b="0" i="0" u="none" dirty="0">
                <a:solidFill>
                  <a:srgbClr val="000000"/>
                </a:solidFill>
                <a:latin typeface="Arial" panose="020B0604020202020204" pitchFamily="34" charset="0"/>
                <a:ea typeface="Times New Roman"/>
                <a:cs typeface="Arial" panose="020B0604020202020204" pitchFamily="34" charset="0"/>
              </a:rPr>
              <a:t> de carrosserie (</a:t>
            </a:r>
            <a:r>
              <a:rPr sz="1200" b="0" i="0" u="none" dirty="0" err="1">
                <a:solidFill>
                  <a:srgbClr val="000000"/>
                </a:solidFill>
                <a:latin typeface="Arial" panose="020B0604020202020204" pitchFamily="34" charset="0"/>
                <a:ea typeface="Times New Roman"/>
                <a:cs typeface="Arial" panose="020B0604020202020204" pitchFamily="34" charset="0"/>
              </a:rPr>
              <a:t>forme</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juridique</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organisation</a:t>
            </a:r>
            <a:r>
              <a:rPr sz="1200" b="0" i="0" u="none" dirty="0">
                <a:solidFill>
                  <a:srgbClr val="000000"/>
                </a:solidFill>
                <a:latin typeface="Arial" panose="020B0604020202020204" pitchFamily="34" charset="0"/>
                <a:ea typeface="Times New Roman"/>
                <a:cs typeface="Arial" panose="020B0604020202020204" pitchFamily="34" charset="0"/>
              </a:rPr>
              <a:t> et </a:t>
            </a:r>
            <a:r>
              <a:rPr sz="1200" b="0" i="0" u="none" dirty="0" err="1">
                <a:solidFill>
                  <a:srgbClr val="000000"/>
                </a:solidFill>
                <a:latin typeface="Arial" panose="020B0604020202020204" pitchFamily="34" charset="0"/>
                <a:ea typeface="Times New Roman"/>
                <a:cs typeface="Arial" panose="020B0604020202020204" pitchFamily="34" charset="0"/>
              </a:rPr>
              <a:t>rôles</a:t>
            </a:r>
            <a:r>
              <a:rPr sz="1200" b="0" i="0" u="none" dirty="0">
                <a:solidFill>
                  <a:srgbClr val="000000"/>
                </a:solidFill>
                <a:latin typeface="Arial" panose="020B0604020202020204" pitchFamily="34" charset="0"/>
                <a:ea typeface="Times New Roman"/>
                <a:cs typeface="Arial" panose="020B0604020202020204" pitchFamily="34" charset="0"/>
              </a:rPr>
              <a:t> des services, communication interne,… ;</a:t>
            </a:r>
            <a:endParaRPr sz="1200" dirty="0">
              <a:latin typeface="Arial" panose="020B0604020202020204" pitchFamily="34" charset="0"/>
              <a:cs typeface="Arial" panose="020B0604020202020204" pitchFamily="34" charset="0"/>
            </a:endParaRPr>
          </a:p>
          <a:p>
            <a:pPr>
              <a:defRPr/>
            </a:pPr>
            <a:r>
              <a:rPr sz="1200" b="0" i="0" u="none" dirty="0">
                <a:solidFill>
                  <a:srgbClr val="000000"/>
                </a:solidFill>
                <a:latin typeface="Arial" panose="020B0604020202020204" pitchFamily="34" charset="0"/>
                <a:ea typeface="Times New Roman"/>
                <a:cs typeface="Arial" panose="020B0604020202020204" pitchFamily="34" charset="0"/>
              </a:rPr>
              <a:t>- explications par rapport aux </a:t>
            </a:r>
            <a:r>
              <a:rPr sz="1200" b="0" i="0" u="none" dirty="0" err="1">
                <a:solidFill>
                  <a:srgbClr val="000000"/>
                </a:solidFill>
                <a:latin typeface="Arial" panose="020B0604020202020204" pitchFamily="34" charset="0"/>
                <a:ea typeface="Times New Roman"/>
                <a:cs typeface="Arial" panose="020B0604020202020204" pitchFamily="34" charset="0"/>
              </a:rPr>
              <a:t>différents</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contrats</a:t>
            </a:r>
            <a:r>
              <a:rPr sz="1200" b="0" i="0" u="none" dirty="0">
                <a:solidFill>
                  <a:srgbClr val="000000"/>
                </a:solidFill>
                <a:latin typeface="Arial" panose="020B0604020202020204" pitchFamily="34" charset="0"/>
                <a:ea typeface="Times New Roman"/>
                <a:cs typeface="Arial" panose="020B0604020202020204" pitchFamily="34" charset="0"/>
              </a:rPr>
              <a:t> de travail (signature, </a:t>
            </a:r>
            <a:r>
              <a:rPr sz="1200" b="0" i="0" u="none" dirty="0" err="1">
                <a:solidFill>
                  <a:srgbClr val="000000"/>
                </a:solidFill>
                <a:latin typeface="Arial" panose="020B0604020202020204" pitchFamily="34" charset="0"/>
                <a:ea typeface="Times New Roman"/>
                <a:cs typeface="Arial" panose="020B0604020202020204" pitchFamily="34" charset="0"/>
              </a:rPr>
              <a:t>période</a:t>
            </a:r>
            <a:r>
              <a:rPr sz="1200" b="0" i="0" u="none" dirty="0">
                <a:solidFill>
                  <a:srgbClr val="000000"/>
                </a:solidFill>
                <a:latin typeface="Arial" panose="020B0604020202020204" pitchFamily="34" charset="0"/>
                <a:ea typeface="Times New Roman"/>
                <a:cs typeface="Arial" panose="020B0604020202020204" pitchFamily="34" charset="0"/>
              </a:rPr>
              <a:t> d’essai, obligations du </a:t>
            </a:r>
            <a:r>
              <a:rPr sz="1200" b="0" i="0" u="none" dirty="0" err="1">
                <a:solidFill>
                  <a:srgbClr val="000000"/>
                </a:solidFill>
                <a:latin typeface="Arial" panose="020B0604020202020204" pitchFamily="34" charset="0"/>
                <a:ea typeface="Times New Roman"/>
                <a:cs typeface="Arial" panose="020B0604020202020204" pitchFamily="34" charset="0"/>
              </a:rPr>
              <a:t>salarié</a:t>
            </a:r>
            <a:r>
              <a:rPr sz="1200" b="0" i="0" u="none" dirty="0">
                <a:solidFill>
                  <a:srgbClr val="000000"/>
                </a:solidFill>
                <a:latin typeface="Arial" panose="020B0604020202020204" pitchFamily="34" charset="0"/>
                <a:ea typeface="Times New Roman"/>
                <a:cs typeface="Arial" panose="020B0604020202020204" pitchFamily="34" charset="0"/>
              </a:rPr>
              <a:t> et de </a:t>
            </a:r>
            <a:r>
              <a:rPr sz="1200" b="0" i="0" u="none" dirty="0" err="1">
                <a:solidFill>
                  <a:srgbClr val="000000"/>
                </a:solidFill>
                <a:latin typeface="Arial" panose="020B0604020202020204" pitchFamily="34" charset="0"/>
                <a:ea typeface="Times New Roman"/>
                <a:cs typeface="Arial" panose="020B0604020202020204" pitchFamily="34" charset="0"/>
              </a:rPr>
              <a:t>l’employeur</a:t>
            </a:r>
            <a:r>
              <a:rPr sz="1200" b="0" i="0" u="none" dirty="0">
                <a:solidFill>
                  <a:srgbClr val="000000"/>
                </a:solidFill>
                <a:latin typeface="Arial" panose="020B0604020202020204" pitchFamily="34" charset="0"/>
                <a:ea typeface="Times New Roman"/>
                <a:cs typeface="Arial" panose="020B0604020202020204" pitchFamily="34" charset="0"/>
              </a:rPr>
              <a:t>, …).</a:t>
            </a:r>
            <a:endParaRPr sz="1200" dirty="0">
              <a:latin typeface="Arial" panose="020B0604020202020204" pitchFamily="34" charset="0"/>
              <a:cs typeface="Arial" panose="020B0604020202020204" pitchFamily="34" charset="0"/>
            </a:endParaRPr>
          </a:p>
          <a:p>
            <a:pPr>
              <a:defRPr/>
            </a:pPr>
            <a:r>
              <a:rPr sz="1400" b="0" i="0" u="none" dirty="0">
                <a:solidFill>
                  <a:srgbClr val="000000"/>
                </a:solidFill>
                <a:latin typeface="Arial" panose="020B0604020202020204" pitchFamily="34" charset="0"/>
                <a:ea typeface="Times New Roman"/>
                <a:cs typeface="Arial" panose="020B0604020202020204" pitchFamily="34" charset="0"/>
              </a:rPr>
              <a:t> </a:t>
            </a:r>
            <a:endParaRPr sz="1400" dirty="0">
              <a:latin typeface="Arial" panose="020B0604020202020204" pitchFamily="34" charset="0"/>
              <a:cs typeface="Arial" panose="020B0604020202020204" pitchFamily="34" charset="0"/>
            </a:endParaRPr>
          </a:p>
          <a:p>
            <a:pPr>
              <a:defRPr/>
            </a:pPr>
            <a:r>
              <a:rPr sz="1200" b="0" i="0" u="none" dirty="0">
                <a:solidFill>
                  <a:srgbClr val="000000"/>
                </a:solidFill>
                <a:latin typeface="Arial" panose="020B0604020202020204" pitchFamily="34" charset="0"/>
                <a:ea typeface="Times New Roman"/>
                <a:cs typeface="Arial" panose="020B0604020202020204" pitchFamily="34" charset="0"/>
              </a:rPr>
              <a:t>2 - </a:t>
            </a:r>
            <a:r>
              <a:rPr sz="1200" b="0" i="0" u="sng" dirty="0" err="1">
                <a:solidFill>
                  <a:srgbClr val="000000"/>
                </a:solidFill>
                <a:latin typeface="Arial" panose="020B0604020202020204" pitchFamily="34" charset="0"/>
                <a:ea typeface="Times New Roman"/>
                <a:cs typeface="Arial" panose="020B0604020202020204" pitchFamily="34" charset="0"/>
              </a:rPr>
              <a:t>Amélioration</a:t>
            </a:r>
            <a:r>
              <a:rPr sz="1200" b="0" i="0" u="sng" dirty="0">
                <a:solidFill>
                  <a:srgbClr val="000000"/>
                </a:solidFill>
                <a:latin typeface="Arial" panose="020B0604020202020204" pitchFamily="34" charset="0"/>
                <a:ea typeface="Times New Roman"/>
                <a:cs typeface="Arial" panose="020B0604020202020204" pitchFamily="34" charset="0"/>
              </a:rPr>
              <a:t> continue de la </a:t>
            </a:r>
            <a:r>
              <a:rPr sz="1200" b="0" i="0" u="sng" dirty="0" err="1">
                <a:solidFill>
                  <a:srgbClr val="000000"/>
                </a:solidFill>
                <a:latin typeface="Arial" panose="020B0604020202020204" pitchFamily="34" charset="0"/>
                <a:ea typeface="Times New Roman"/>
                <a:cs typeface="Arial" panose="020B0604020202020204" pitchFamily="34" charset="0"/>
              </a:rPr>
              <a:t>qualité</a:t>
            </a:r>
            <a:r>
              <a:rPr sz="1200" b="0" i="0" u="sng" dirty="0">
                <a:solidFill>
                  <a:srgbClr val="000000"/>
                </a:solidFill>
                <a:latin typeface="Arial" panose="020B0604020202020204" pitchFamily="34" charset="0"/>
                <a:ea typeface="Times New Roman"/>
                <a:cs typeface="Arial" panose="020B0604020202020204" pitchFamily="34" charset="0"/>
              </a:rPr>
              <a:t> : </a:t>
            </a:r>
            <a:r>
              <a:rPr sz="1200" b="0" i="0" u="none" dirty="0">
                <a:solidFill>
                  <a:srgbClr val="000000"/>
                </a:solidFill>
                <a:latin typeface="Arial" panose="020B0604020202020204" pitchFamily="34" charset="0"/>
                <a:ea typeface="Times New Roman"/>
                <a:cs typeface="Arial" panose="020B0604020202020204" pitchFamily="34" charset="0"/>
              </a:rPr>
              <a:t>	</a:t>
            </a:r>
            <a:endParaRPr sz="1200" dirty="0">
              <a:latin typeface="Arial" panose="020B0604020202020204" pitchFamily="34" charset="0"/>
              <a:cs typeface="Arial" panose="020B0604020202020204" pitchFamily="34" charset="0"/>
            </a:endParaRPr>
          </a:p>
          <a:p>
            <a:pPr>
              <a:defRPr/>
            </a:pPr>
            <a:r>
              <a:rPr sz="1200" b="0" i="0" u="none" dirty="0">
                <a:solidFill>
                  <a:srgbClr val="000000"/>
                </a:solidFill>
                <a:latin typeface="Arial" panose="020B0604020202020204" pitchFamily="34" charset="0"/>
                <a:ea typeface="Times New Roman"/>
                <a:cs typeface="Arial" panose="020B0604020202020204" pitchFamily="34" charset="0"/>
              </a:rPr>
              <a:t>- étude de </a:t>
            </a:r>
            <a:r>
              <a:rPr sz="1200" b="0" i="0" u="none" dirty="0" err="1">
                <a:solidFill>
                  <a:srgbClr val="000000"/>
                </a:solidFill>
                <a:latin typeface="Arial" panose="020B0604020202020204" pitchFamily="34" charset="0"/>
                <a:ea typeface="Times New Roman"/>
                <a:cs typeface="Arial" panose="020B0604020202020204" pitchFamily="34" charset="0"/>
              </a:rPr>
              <a:t>cas</a:t>
            </a:r>
            <a:r>
              <a:rPr sz="1200" b="0" i="0" u="none" dirty="0">
                <a:solidFill>
                  <a:srgbClr val="000000"/>
                </a:solidFill>
                <a:latin typeface="Arial" panose="020B0604020202020204" pitchFamily="34" charset="0"/>
                <a:ea typeface="Times New Roman"/>
                <a:cs typeface="Arial" panose="020B0604020202020204" pitchFamily="34" charset="0"/>
              </a:rPr>
              <a:t> pour la </a:t>
            </a:r>
            <a:r>
              <a:rPr sz="1200" b="0" i="0" u="none" dirty="0" err="1">
                <a:solidFill>
                  <a:srgbClr val="000000"/>
                </a:solidFill>
                <a:latin typeface="Arial" panose="020B0604020202020204" pitchFamily="34" charset="0"/>
                <a:ea typeface="Times New Roman"/>
                <a:cs typeface="Arial" panose="020B0604020202020204" pitchFamily="34" charset="0"/>
              </a:rPr>
              <a:t>sécurité</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en</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entreprise</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informations</a:t>
            </a:r>
            <a:r>
              <a:rPr sz="1200" b="0" i="0" u="none" dirty="0">
                <a:solidFill>
                  <a:srgbClr val="000000"/>
                </a:solidFill>
                <a:latin typeface="Arial" panose="020B0604020202020204" pitchFamily="34" charset="0"/>
                <a:ea typeface="Times New Roman"/>
                <a:cs typeface="Arial" panose="020B0604020202020204" pitchFamily="34" charset="0"/>
              </a:rPr>
              <a:t> et formations, </a:t>
            </a:r>
            <a:r>
              <a:rPr sz="1200" b="0" i="0" u="none" dirty="0" err="1">
                <a:solidFill>
                  <a:srgbClr val="000000"/>
                </a:solidFill>
                <a:latin typeface="Arial" panose="020B0604020202020204" pitchFamily="34" charset="0"/>
                <a:ea typeface="Times New Roman"/>
                <a:cs typeface="Arial" panose="020B0604020202020204" pitchFamily="34" charset="0"/>
              </a:rPr>
              <a:t>ergonomie</a:t>
            </a:r>
            <a:r>
              <a:rPr sz="1200" b="0" i="0" u="none" dirty="0">
                <a:solidFill>
                  <a:srgbClr val="000000"/>
                </a:solidFill>
                <a:latin typeface="Arial" panose="020B0604020202020204" pitchFamily="34" charset="0"/>
                <a:ea typeface="Times New Roman"/>
                <a:cs typeface="Arial" panose="020B0604020202020204" pitchFamily="34" charset="0"/>
              </a:rPr>
              <a:t> des </a:t>
            </a:r>
            <a:r>
              <a:rPr sz="1200" b="0" i="0" u="none" dirty="0" err="1">
                <a:solidFill>
                  <a:srgbClr val="000000"/>
                </a:solidFill>
                <a:latin typeface="Arial" panose="020B0604020202020204" pitchFamily="34" charset="0"/>
                <a:ea typeface="Times New Roman"/>
                <a:cs typeface="Arial" panose="020B0604020202020204" pitchFamily="34" charset="0"/>
              </a:rPr>
              <a:t>postes</a:t>
            </a:r>
            <a:r>
              <a:rPr sz="1200" b="0" i="0" u="none" dirty="0">
                <a:solidFill>
                  <a:srgbClr val="000000"/>
                </a:solidFill>
                <a:latin typeface="Arial" panose="020B0604020202020204" pitchFamily="34" charset="0"/>
                <a:ea typeface="Times New Roman"/>
                <a:cs typeface="Arial" panose="020B0604020202020204" pitchFamily="34" charset="0"/>
              </a:rPr>
              <a:t>, conditions de travail, EPI, </a:t>
            </a:r>
            <a:r>
              <a:rPr sz="1200" b="0" i="0" u="none" dirty="0" err="1">
                <a:solidFill>
                  <a:srgbClr val="000000"/>
                </a:solidFill>
                <a:latin typeface="Arial" panose="020B0604020202020204" pitchFamily="34" charset="0"/>
                <a:ea typeface="Times New Roman"/>
                <a:cs typeface="Arial" panose="020B0604020202020204" pitchFamily="34" charset="0"/>
              </a:rPr>
              <a:t>gestes</a:t>
            </a:r>
            <a:r>
              <a:rPr sz="1200" b="0" i="0" u="none" dirty="0">
                <a:solidFill>
                  <a:srgbClr val="000000"/>
                </a:solidFill>
                <a:latin typeface="Arial" panose="020B0604020202020204" pitchFamily="34" charset="0"/>
                <a:ea typeface="Times New Roman"/>
                <a:cs typeface="Arial" panose="020B0604020202020204" pitchFamily="34" charset="0"/>
              </a:rPr>
              <a:t> et postures, …) ;</a:t>
            </a:r>
            <a:endParaRPr sz="1200" dirty="0">
              <a:latin typeface="Arial" panose="020B0604020202020204" pitchFamily="34" charset="0"/>
              <a:cs typeface="Arial" panose="020B0604020202020204" pitchFamily="34" charset="0"/>
            </a:endParaRPr>
          </a:p>
          <a:p>
            <a:pPr>
              <a:defRPr/>
            </a:pPr>
            <a:r>
              <a:rPr sz="1200" b="0" i="0" u="none" dirty="0">
                <a:solidFill>
                  <a:srgbClr val="000000"/>
                </a:solidFill>
                <a:latin typeface="Arial" panose="020B0604020202020204" pitchFamily="34" charset="0"/>
                <a:ea typeface="Times New Roman"/>
                <a:cs typeface="Arial" panose="020B0604020202020204" pitchFamily="34" charset="0"/>
              </a:rPr>
              <a:t>- étude de </a:t>
            </a:r>
            <a:r>
              <a:rPr sz="1200" b="0" i="0" u="none" dirty="0" err="1">
                <a:solidFill>
                  <a:srgbClr val="000000"/>
                </a:solidFill>
                <a:latin typeface="Arial" panose="020B0604020202020204" pitchFamily="34" charset="0"/>
                <a:ea typeface="Times New Roman"/>
                <a:cs typeface="Arial" panose="020B0604020202020204" pitchFamily="34" charset="0"/>
              </a:rPr>
              <a:t>cas</a:t>
            </a:r>
            <a:r>
              <a:rPr sz="1200" b="0" i="0" u="none" dirty="0">
                <a:solidFill>
                  <a:srgbClr val="000000"/>
                </a:solidFill>
                <a:latin typeface="Arial" panose="020B0604020202020204" pitchFamily="34" charset="0"/>
                <a:ea typeface="Times New Roman"/>
                <a:cs typeface="Arial" panose="020B0604020202020204" pitchFamily="34" charset="0"/>
              </a:rPr>
              <a:t> pour un audit UTAC (</a:t>
            </a:r>
            <a:r>
              <a:rPr sz="1200" b="0" i="0" u="none" dirty="0" err="1">
                <a:solidFill>
                  <a:srgbClr val="000000"/>
                </a:solidFill>
                <a:latin typeface="Arial" panose="020B0604020202020204" pitchFamily="34" charset="0"/>
                <a:ea typeface="Times New Roman"/>
                <a:cs typeface="Arial" panose="020B0604020202020204" pitchFamily="34" charset="0"/>
              </a:rPr>
              <a:t>opérateur</a:t>
            </a:r>
            <a:r>
              <a:rPr lang="fr-FR" sz="1200" b="0" i="0" u="none" dirty="0">
                <a:solidFill>
                  <a:srgbClr val="000000"/>
                </a:solidFill>
                <a:latin typeface="Arial" panose="020B0604020202020204" pitchFamily="34" charset="0"/>
                <a:ea typeface="Times New Roman"/>
                <a:cs typeface="Arial" panose="020B0604020202020204" pitchFamily="34" charset="0"/>
              </a:rPr>
              <a:t>/aménageur</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qualifié</a:t>
            </a:r>
            <a:r>
              <a:rPr sz="1200" b="0" i="0" u="none" dirty="0">
                <a:solidFill>
                  <a:srgbClr val="000000"/>
                </a:solidFill>
                <a:latin typeface="Arial" panose="020B0604020202020204" pitchFamily="34" charset="0"/>
                <a:ea typeface="Times New Roman"/>
                <a:cs typeface="Arial" panose="020B0604020202020204" pitchFamily="34" charset="0"/>
              </a:rPr>
              <a:t>).</a:t>
            </a:r>
            <a:endParaRPr sz="1200" dirty="0">
              <a:latin typeface="Arial" panose="020B0604020202020204" pitchFamily="34" charset="0"/>
              <a:cs typeface="Arial" panose="020B0604020202020204" pitchFamily="34" charset="0"/>
            </a:endParaRPr>
          </a:p>
          <a:p>
            <a:pPr>
              <a:defRPr/>
            </a:pPr>
            <a:endParaRPr sz="1400" dirty="0">
              <a:latin typeface="Arial" panose="020B0604020202020204" pitchFamily="34" charset="0"/>
              <a:cs typeface="Arial" panose="020B0604020202020204" pitchFamily="34" charset="0"/>
            </a:endParaRPr>
          </a:p>
          <a:p>
            <a:pPr>
              <a:defRPr/>
            </a:pPr>
            <a:r>
              <a:rPr sz="1200" b="0" i="0" u="none" dirty="0">
                <a:solidFill>
                  <a:srgbClr val="000000"/>
                </a:solidFill>
                <a:latin typeface="Arial" panose="020B0604020202020204" pitchFamily="34" charset="0"/>
                <a:ea typeface="Times New Roman"/>
                <a:cs typeface="Arial" panose="020B0604020202020204" pitchFamily="34" charset="0"/>
              </a:rPr>
              <a:t>3 - </a:t>
            </a:r>
            <a:r>
              <a:rPr sz="1200" b="0" i="0" u="sng" dirty="0" err="1">
                <a:solidFill>
                  <a:srgbClr val="000000"/>
                </a:solidFill>
                <a:latin typeface="Arial" panose="020B0604020202020204" pitchFamily="34" charset="0"/>
                <a:ea typeface="Times New Roman"/>
                <a:cs typeface="Arial" panose="020B0604020202020204" pitchFamily="34" charset="0"/>
              </a:rPr>
              <a:t>Découverte</a:t>
            </a:r>
            <a:r>
              <a:rPr sz="1200" b="0" i="0" u="sng" dirty="0">
                <a:solidFill>
                  <a:srgbClr val="000000"/>
                </a:solidFill>
                <a:latin typeface="Arial" panose="020B0604020202020204" pitchFamily="34" charset="0"/>
                <a:ea typeface="Times New Roman"/>
                <a:cs typeface="Arial" panose="020B0604020202020204" pitchFamily="34" charset="0"/>
              </a:rPr>
              <a:t> des documents </a:t>
            </a:r>
            <a:r>
              <a:rPr sz="1200" b="0" i="0" u="sng" dirty="0" err="1">
                <a:solidFill>
                  <a:srgbClr val="000000"/>
                </a:solidFill>
                <a:latin typeface="Arial" panose="020B0604020202020204" pitchFamily="34" charset="0"/>
                <a:ea typeface="Times New Roman"/>
                <a:cs typeface="Arial" panose="020B0604020202020204" pitchFamily="34" charset="0"/>
              </a:rPr>
              <a:t>contractuels</a:t>
            </a:r>
            <a:r>
              <a:rPr sz="1200" b="0" i="0" u="sng" dirty="0">
                <a:solidFill>
                  <a:srgbClr val="000000"/>
                </a:solidFill>
                <a:latin typeface="Arial" panose="020B0604020202020204" pitchFamily="34" charset="0"/>
                <a:ea typeface="Times New Roman"/>
                <a:cs typeface="Arial" panose="020B0604020202020204" pitchFamily="34" charset="0"/>
              </a:rPr>
              <a:t> :</a:t>
            </a:r>
            <a:r>
              <a:rPr sz="1200" b="0" i="0" u="none" dirty="0">
                <a:solidFill>
                  <a:srgbClr val="000000"/>
                </a:solidFill>
                <a:latin typeface="Arial" panose="020B0604020202020204" pitchFamily="34" charset="0"/>
                <a:ea typeface="Times New Roman"/>
                <a:cs typeface="Arial" panose="020B0604020202020204" pitchFamily="34" charset="0"/>
              </a:rPr>
              <a:t> à </a:t>
            </a:r>
            <a:r>
              <a:rPr sz="1200" b="0" i="0" u="none" dirty="0" err="1">
                <a:solidFill>
                  <a:srgbClr val="000000"/>
                </a:solidFill>
                <a:latin typeface="Arial" panose="020B0604020202020204" pitchFamily="34" charset="0"/>
                <a:ea typeface="Times New Roman"/>
                <a:cs typeface="Arial" panose="020B0604020202020204" pitchFamily="34" charset="0"/>
              </a:rPr>
              <a:t>partir</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d’une</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pré</a:t>
            </a:r>
            <a:r>
              <a:rPr sz="1200" b="0" i="0" u="none" dirty="0">
                <a:solidFill>
                  <a:srgbClr val="000000"/>
                </a:solidFill>
                <a:latin typeface="Arial" panose="020B0604020202020204" pitchFamily="34" charset="0"/>
                <a:ea typeface="Times New Roman"/>
                <a:cs typeface="Arial" panose="020B0604020202020204" pitchFamily="34" charset="0"/>
              </a:rPr>
              <a:t>-étude, d’un </a:t>
            </a:r>
            <a:r>
              <a:rPr sz="1200" b="0" i="0" u="none" dirty="0" err="1">
                <a:solidFill>
                  <a:srgbClr val="000000"/>
                </a:solidFill>
                <a:latin typeface="Arial" panose="020B0604020202020204" pitchFamily="34" charset="0"/>
                <a:ea typeface="Times New Roman"/>
                <a:cs typeface="Arial" panose="020B0604020202020204" pitchFamily="34" charset="0"/>
              </a:rPr>
              <a:t>devis</a:t>
            </a:r>
            <a:r>
              <a:rPr sz="1200" b="0" i="0" u="none" dirty="0">
                <a:solidFill>
                  <a:srgbClr val="000000"/>
                </a:solidFill>
                <a:latin typeface="Arial" panose="020B0604020202020204" pitchFamily="34" charset="0"/>
                <a:ea typeface="Times New Roman"/>
                <a:cs typeface="Arial" panose="020B0604020202020204" pitchFamily="34" charset="0"/>
              </a:rPr>
              <a:t>, d’un </a:t>
            </a:r>
            <a:r>
              <a:rPr sz="1200" b="0" i="0" u="none" dirty="0" err="1">
                <a:solidFill>
                  <a:srgbClr val="000000"/>
                </a:solidFill>
                <a:latin typeface="Arial" panose="020B0604020202020204" pitchFamily="34" charset="0"/>
                <a:ea typeface="Times New Roman"/>
                <a:cs typeface="Arial" panose="020B0604020202020204" pitchFamily="34" charset="0"/>
              </a:rPr>
              <a:t>Cdcf</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établir</a:t>
            </a:r>
            <a:r>
              <a:rPr sz="1200" b="0" i="0" u="none" dirty="0">
                <a:solidFill>
                  <a:srgbClr val="000000"/>
                </a:solidFill>
                <a:latin typeface="Arial" panose="020B0604020202020204" pitchFamily="34" charset="0"/>
                <a:ea typeface="Times New Roman"/>
                <a:cs typeface="Arial" panose="020B0604020202020204" pitchFamily="34" charset="0"/>
              </a:rPr>
              <a:t> :</a:t>
            </a:r>
            <a:endParaRPr sz="1200" dirty="0">
              <a:latin typeface="Arial" panose="020B0604020202020204" pitchFamily="34" charset="0"/>
              <a:cs typeface="Arial" panose="020B0604020202020204" pitchFamily="34" charset="0"/>
            </a:endParaRPr>
          </a:p>
          <a:p>
            <a:pPr>
              <a:defRPr/>
            </a:pPr>
            <a:r>
              <a:rPr sz="1200" b="0" i="0" u="none" dirty="0">
                <a:solidFill>
                  <a:srgbClr val="000000"/>
                </a:solidFill>
                <a:latin typeface="Arial" panose="020B0604020202020204" pitchFamily="34" charset="0"/>
                <a:ea typeface="Times New Roman"/>
                <a:cs typeface="Arial" panose="020B0604020202020204" pitchFamily="34" charset="0"/>
              </a:rPr>
              <a:t>- un </a:t>
            </a:r>
            <a:r>
              <a:rPr sz="1200" b="0" i="0" u="none" dirty="0" err="1">
                <a:solidFill>
                  <a:srgbClr val="000000"/>
                </a:solidFill>
                <a:latin typeface="Arial" panose="020B0604020202020204" pitchFamily="34" charset="0"/>
                <a:ea typeface="Times New Roman"/>
                <a:cs typeface="Arial" panose="020B0604020202020204" pitchFamily="34" charset="0"/>
              </a:rPr>
              <a:t>contrat</a:t>
            </a:r>
            <a:r>
              <a:rPr sz="1200" b="0" i="0" u="none" dirty="0">
                <a:solidFill>
                  <a:srgbClr val="000000"/>
                </a:solidFill>
                <a:latin typeface="Arial" panose="020B0604020202020204" pitchFamily="34" charset="0"/>
                <a:ea typeface="Times New Roman"/>
                <a:cs typeface="Arial" panose="020B0604020202020204" pitchFamily="34" charset="0"/>
              </a:rPr>
              <a:t> avec un client de la carrosserie ;</a:t>
            </a:r>
            <a:endParaRPr sz="1200" dirty="0">
              <a:latin typeface="Arial" panose="020B0604020202020204" pitchFamily="34" charset="0"/>
              <a:cs typeface="Arial" panose="020B0604020202020204" pitchFamily="34" charset="0"/>
            </a:endParaRPr>
          </a:p>
          <a:p>
            <a:pPr>
              <a:defRPr/>
            </a:pPr>
            <a:r>
              <a:rPr sz="1200" b="0" i="0" u="none" dirty="0">
                <a:solidFill>
                  <a:srgbClr val="000000"/>
                </a:solidFill>
                <a:latin typeface="Arial" panose="020B0604020202020204" pitchFamily="34" charset="0"/>
                <a:ea typeface="Times New Roman"/>
                <a:cs typeface="Arial" panose="020B0604020202020204" pitchFamily="34" charset="0"/>
              </a:rPr>
              <a:t>- un document commercial pour </a:t>
            </a:r>
            <a:r>
              <a:rPr sz="1200" b="0" i="0" u="none" dirty="0" err="1">
                <a:solidFill>
                  <a:srgbClr val="000000"/>
                </a:solidFill>
                <a:latin typeface="Arial" panose="020B0604020202020204" pitchFamily="34" charset="0"/>
                <a:ea typeface="Times New Roman"/>
                <a:cs typeface="Arial" panose="020B0604020202020204" pitchFamily="34" charset="0"/>
              </a:rPr>
              <a:t>acheter</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auprès</a:t>
            </a:r>
            <a:r>
              <a:rPr sz="1200" b="0" i="0" u="none" dirty="0">
                <a:solidFill>
                  <a:srgbClr val="000000"/>
                </a:solidFill>
                <a:latin typeface="Arial" panose="020B0604020202020204" pitchFamily="34" charset="0"/>
                <a:ea typeface="Times New Roman"/>
                <a:cs typeface="Arial" panose="020B0604020202020204" pitchFamily="34" charset="0"/>
              </a:rPr>
              <a:t> d’un </a:t>
            </a:r>
            <a:r>
              <a:rPr sz="1200" b="0" i="0" u="none" dirty="0" err="1">
                <a:solidFill>
                  <a:srgbClr val="000000"/>
                </a:solidFill>
                <a:latin typeface="Arial" panose="020B0604020202020204" pitchFamily="34" charset="0"/>
                <a:ea typeface="Times New Roman"/>
                <a:cs typeface="Arial" panose="020B0604020202020204" pitchFamily="34" charset="0"/>
              </a:rPr>
              <a:t>fournisseur</a:t>
            </a:r>
            <a:r>
              <a:rPr sz="1200" b="0" i="0" u="none" dirty="0">
                <a:solidFill>
                  <a:srgbClr val="000000"/>
                </a:solidFill>
                <a:latin typeface="Arial" panose="020B0604020202020204" pitchFamily="34" charset="0"/>
                <a:ea typeface="Times New Roman"/>
                <a:cs typeface="Arial" panose="020B0604020202020204" pitchFamily="34" charset="0"/>
              </a:rPr>
              <a:t> ;</a:t>
            </a:r>
            <a:endParaRPr sz="1200" dirty="0">
              <a:latin typeface="Arial" panose="020B0604020202020204" pitchFamily="34" charset="0"/>
              <a:cs typeface="Arial" panose="020B0604020202020204" pitchFamily="34" charset="0"/>
            </a:endParaRPr>
          </a:p>
          <a:p>
            <a:pPr>
              <a:defRPr/>
            </a:pPr>
            <a:r>
              <a:rPr sz="1200" b="0" i="0" u="none" dirty="0">
                <a:solidFill>
                  <a:srgbClr val="000000"/>
                </a:solidFill>
                <a:latin typeface="Arial" panose="020B0604020202020204" pitchFamily="34" charset="0"/>
                <a:ea typeface="Times New Roman"/>
                <a:cs typeface="Arial" panose="020B0604020202020204" pitchFamily="34" charset="0"/>
              </a:rPr>
              <a:t>- un dossier de sous-</a:t>
            </a:r>
            <a:r>
              <a:rPr sz="1200" b="0" i="0" u="none" dirty="0" err="1">
                <a:solidFill>
                  <a:srgbClr val="000000"/>
                </a:solidFill>
                <a:latin typeface="Arial" panose="020B0604020202020204" pitchFamily="34" charset="0"/>
                <a:ea typeface="Times New Roman"/>
                <a:cs typeface="Arial" panose="020B0604020202020204" pitchFamily="34" charset="0"/>
              </a:rPr>
              <a:t>traitance</a:t>
            </a:r>
            <a:r>
              <a:rPr sz="1200" b="0" i="0" u="none" dirty="0">
                <a:solidFill>
                  <a:srgbClr val="000000"/>
                </a:solidFill>
                <a:latin typeface="Arial" panose="020B0604020202020204" pitchFamily="34" charset="0"/>
                <a:ea typeface="Times New Roman"/>
                <a:cs typeface="Arial" panose="020B0604020202020204" pitchFamily="34" charset="0"/>
              </a:rPr>
              <a:t>.</a:t>
            </a:r>
            <a:endParaRPr sz="1200" dirty="0">
              <a:latin typeface="Arial" panose="020B0604020202020204" pitchFamily="34" charset="0"/>
              <a:cs typeface="Arial" panose="020B0604020202020204" pitchFamily="34" charset="0"/>
            </a:endParaRPr>
          </a:p>
          <a:p>
            <a:pPr>
              <a:defRPr/>
            </a:pPr>
            <a:endParaRPr sz="600" dirty="0"/>
          </a:p>
          <a:p>
            <a:pPr>
              <a:defRPr/>
            </a:pPr>
            <a:endParaRPr sz="600" dirty="0"/>
          </a:p>
          <a:p>
            <a:pPr>
              <a:defRPr/>
            </a:pPr>
            <a:r>
              <a:rPr sz="1800" dirty="0"/>
              <a:t>	</a:t>
            </a:r>
            <a:r>
              <a:rPr lang="fr-FR" sz="1800" dirty="0"/>
              <a:t>      </a:t>
            </a:r>
            <a:r>
              <a:rPr sz="1800" dirty="0"/>
              <a:t>Pendant </a:t>
            </a:r>
            <a:r>
              <a:rPr sz="1800" dirty="0" err="1"/>
              <a:t>l’heure</a:t>
            </a:r>
            <a:r>
              <a:rPr sz="1800" dirty="0"/>
              <a:t> </a:t>
            </a:r>
            <a:r>
              <a:rPr sz="1800" dirty="0" err="1"/>
              <a:t>d’économie-gestion</a:t>
            </a:r>
            <a:r>
              <a:rPr sz="1800" dirty="0"/>
              <a:t> et les </a:t>
            </a:r>
            <a:r>
              <a:rPr sz="1800" dirty="0" err="1"/>
              <a:t>heures</a:t>
            </a:r>
            <a:r>
              <a:rPr sz="1800" dirty="0"/>
              <a:t> </a:t>
            </a:r>
            <a:r>
              <a:rPr sz="1800" dirty="0" err="1"/>
              <a:t>d’enseignements</a:t>
            </a:r>
            <a:r>
              <a:rPr sz="1800" dirty="0"/>
              <a:t> </a:t>
            </a:r>
            <a:r>
              <a:rPr sz="1800" dirty="0" err="1"/>
              <a:t>professionnels</a:t>
            </a:r>
            <a:endParaRPr sz="600" dirty="0"/>
          </a:p>
        </p:txBody>
      </p:sp>
      <p:sp>
        <p:nvSpPr>
          <p:cNvPr id="4" name="Flèche : angle droit 3">
            <a:extLst>
              <a:ext uri="{FF2B5EF4-FFF2-40B4-BE49-F238E27FC236}">
                <a16:creationId xmlns:a16="http://schemas.microsoft.com/office/drawing/2014/main" id="{DCFE161F-9CA4-409D-9E1F-BF4CC8592638}"/>
              </a:ext>
            </a:extLst>
          </p:cNvPr>
          <p:cNvSpPr/>
          <p:nvPr/>
        </p:nvSpPr>
        <p:spPr bwMode="auto">
          <a:xfrm rot="5399976">
            <a:off x="317505" y="4271842"/>
            <a:ext cx="343343" cy="642383"/>
          </a:xfrm>
          <a:prstGeom prst="bentUpArrow">
            <a:avLst>
              <a:gd name="adj1" fmla="val 25000"/>
              <a:gd name="adj2" fmla="val 25000"/>
              <a:gd name="adj3" fmla="val 25000"/>
            </a:avLst>
          </a:prstGeom>
        </p:spPr>
        <p:style>
          <a:lnRef idx="1">
            <a:schemeClr val="accent1"/>
          </a:lnRef>
          <a:fillRef idx="3">
            <a:schemeClr val="accent1"/>
          </a:fillRef>
          <a:effectRef idx="2">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412113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19C0B67-0F33-4DAE-93D9-F951106AC453}"/>
              </a:ext>
            </a:extLst>
          </p:cNvPr>
          <p:cNvPicPr>
            <a:picLocks noChangeAspect="1"/>
          </p:cNvPicPr>
          <p:nvPr/>
        </p:nvPicPr>
        <p:blipFill>
          <a:blip r:embed="rId2"/>
          <a:stretch/>
        </p:blipFill>
        <p:spPr bwMode="auto">
          <a:xfrm rot="3087394">
            <a:off x="6769437" y="3859610"/>
            <a:ext cx="867027" cy="1118009"/>
          </a:xfrm>
          <a:prstGeom prst="rect">
            <a:avLst/>
          </a:prstGeom>
        </p:spPr>
      </p:pic>
      <p:sp>
        <p:nvSpPr>
          <p:cNvPr id="4" name="ZoneTexte 3">
            <a:extLst>
              <a:ext uri="{FF2B5EF4-FFF2-40B4-BE49-F238E27FC236}">
                <a16:creationId xmlns:a16="http://schemas.microsoft.com/office/drawing/2014/main" id="{B255542B-CAC2-4A1F-A5EC-9081CFBEA874}"/>
              </a:ext>
            </a:extLst>
          </p:cNvPr>
          <p:cNvSpPr txBox="1"/>
          <p:nvPr/>
        </p:nvSpPr>
        <p:spPr bwMode="auto">
          <a:xfrm>
            <a:off x="66663" y="856506"/>
            <a:ext cx="8954246" cy="3700628"/>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lang="fr-FR" b="1" dirty="0"/>
              <a:t>V - Exemples d’activités possibles abordées par les collègues de STI et d’Économie-gestion </a:t>
            </a:r>
          </a:p>
          <a:p>
            <a:pPr>
              <a:defRPr/>
            </a:pPr>
            <a:endParaRPr sz="1200" dirty="0"/>
          </a:p>
          <a:p>
            <a:pPr marL="285750" indent="-285750">
              <a:buFont typeface="Arial" panose="020B0604020202020204" pitchFamily="34" charset="0"/>
              <a:buChar char="•"/>
              <a:defRPr/>
            </a:pPr>
            <a:r>
              <a:rPr lang="fr-FR" dirty="0"/>
              <a:t>E</a:t>
            </a:r>
            <a:r>
              <a:rPr dirty="0"/>
              <a:t>n 2ème </a:t>
            </a:r>
            <a:r>
              <a:rPr dirty="0" err="1"/>
              <a:t>année</a:t>
            </a:r>
            <a:r>
              <a:rPr dirty="0"/>
              <a:t>:</a:t>
            </a:r>
          </a:p>
          <a:p>
            <a:pPr>
              <a:defRPr/>
            </a:pPr>
            <a:endParaRPr sz="600" dirty="0"/>
          </a:p>
          <a:p>
            <a:pPr>
              <a:defRPr/>
            </a:pPr>
            <a:endParaRPr sz="600" dirty="0"/>
          </a:p>
          <a:p>
            <a:pPr>
              <a:defRPr/>
            </a:pPr>
            <a:r>
              <a:rPr sz="1200" b="0" i="0" u="none" dirty="0">
                <a:solidFill>
                  <a:srgbClr val="000000"/>
                </a:solidFill>
                <a:latin typeface="Arial" panose="020B0604020202020204" pitchFamily="34" charset="0"/>
                <a:ea typeface="Times New Roman"/>
                <a:cs typeface="Arial" panose="020B0604020202020204" pitchFamily="34" charset="0"/>
              </a:rPr>
              <a:t>4 - </a:t>
            </a:r>
            <a:r>
              <a:rPr sz="1200" b="0" i="0" u="sng" dirty="0" err="1">
                <a:solidFill>
                  <a:srgbClr val="000000"/>
                </a:solidFill>
                <a:latin typeface="Arial" panose="020B0604020202020204" pitchFamily="34" charset="0"/>
                <a:ea typeface="Times New Roman"/>
                <a:cs typeface="Arial" panose="020B0604020202020204" pitchFamily="34" charset="0"/>
              </a:rPr>
              <a:t>Prise</a:t>
            </a:r>
            <a:r>
              <a:rPr sz="1200" b="0" i="0" u="sng" dirty="0">
                <a:solidFill>
                  <a:srgbClr val="000000"/>
                </a:solidFill>
                <a:latin typeface="Arial" panose="020B0604020202020204" pitchFamily="34" charset="0"/>
                <a:ea typeface="Times New Roman"/>
                <a:cs typeface="Arial" panose="020B0604020202020204" pitchFamily="34" charset="0"/>
              </a:rPr>
              <a:t> </a:t>
            </a:r>
            <a:r>
              <a:rPr sz="1200" b="0" i="0" u="sng" dirty="0" err="1">
                <a:solidFill>
                  <a:srgbClr val="000000"/>
                </a:solidFill>
                <a:latin typeface="Arial" panose="020B0604020202020204" pitchFamily="34" charset="0"/>
                <a:ea typeface="Times New Roman"/>
                <a:cs typeface="Arial" panose="020B0604020202020204" pitchFamily="34" charset="0"/>
              </a:rPr>
              <a:t>en</a:t>
            </a:r>
            <a:r>
              <a:rPr sz="1200" b="0" i="0" u="sng" dirty="0">
                <a:solidFill>
                  <a:srgbClr val="000000"/>
                </a:solidFill>
                <a:latin typeface="Arial" panose="020B0604020202020204" pitchFamily="34" charset="0"/>
                <a:ea typeface="Times New Roman"/>
                <a:cs typeface="Arial" panose="020B0604020202020204" pitchFamily="34" charset="0"/>
              </a:rPr>
              <a:t> </a:t>
            </a:r>
            <a:r>
              <a:rPr sz="1200" b="0" i="0" u="sng" dirty="0" err="1">
                <a:solidFill>
                  <a:srgbClr val="000000"/>
                </a:solidFill>
                <a:latin typeface="Arial" panose="020B0604020202020204" pitchFamily="34" charset="0"/>
                <a:ea typeface="Times New Roman"/>
                <a:cs typeface="Arial" panose="020B0604020202020204" pitchFamily="34" charset="0"/>
              </a:rPr>
              <a:t>compte</a:t>
            </a:r>
            <a:r>
              <a:rPr sz="1200" b="0" i="0" u="sng" dirty="0">
                <a:solidFill>
                  <a:srgbClr val="000000"/>
                </a:solidFill>
                <a:latin typeface="Arial" panose="020B0604020202020204" pitchFamily="34" charset="0"/>
                <a:ea typeface="Times New Roman"/>
                <a:cs typeface="Arial" panose="020B0604020202020204" pitchFamily="34" charset="0"/>
              </a:rPr>
              <a:t> des aspects </a:t>
            </a:r>
            <a:r>
              <a:rPr sz="1200" b="0" i="0" u="sng" dirty="0" err="1">
                <a:solidFill>
                  <a:srgbClr val="000000"/>
                </a:solidFill>
                <a:latin typeface="Arial" panose="020B0604020202020204" pitchFamily="34" charset="0"/>
                <a:ea typeface="Times New Roman"/>
                <a:cs typeface="Arial" panose="020B0604020202020204" pitchFamily="34" charset="0"/>
              </a:rPr>
              <a:t>technico-économiques</a:t>
            </a:r>
            <a:r>
              <a:rPr sz="1200" b="0" i="0" u="none" dirty="0">
                <a:solidFill>
                  <a:srgbClr val="000000"/>
                </a:solidFill>
                <a:latin typeface="Arial" panose="020B0604020202020204" pitchFamily="34" charset="0"/>
                <a:ea typeface="Times New Roman"/>
                <a:cs typeface="Arial" panose="020B0604020202020204" pitchFamily="34" charset="0"/>
              </a:rPr>
              <a:t> pour </a:t>
            </a:r>
            <a:r>
              <a:rPr sz="1200" b="0" i="0" u="none" dirty="0" err="1">
                <a:solidFill>
                  <a:srgbClr val="000000"/>
                </a:solidFill>
                <a:latin typeface="Arial" panose="020B0604020202020204" pitchFamily="34" charset="0"/>
                <a:ea typeface="Times New Roman"/>
                <a:cs typeface="Arial" panose="020B0604020202020204" pitchFamily="34" charset="0"/>
              </a:rPr>
              <a:t>choisir</a:t>
            </a:r>
            <a:r>
              <a:rPr sz="1200" b="0" i="0" u="none" dirty="0">
                <a:solidFill>
                  <a:srgbClr val="000000"/>
                </a:solidFill>
                <a:latin typeface="Arial" panose="020B0604020202020204" pitchFamily="34" charset="0"/>
                <a:ea typeface="Times New Roman"/>
                <a:cs typeface="Arial" panose="020B0604020202020204" pitchFamily="34" charset="0"/>
              </a:rPr>
              <a:t> entre :</a:t>
            </a:r>
            <a:endParaRPr lang="fr-FR" sz="1200" b="0" i="0" u="none" dirty="0">
              <a:solidFill>
                <a:srgbClr val="000000"/>
              </a:solidFill>
              <a:latin typeface="Arial" panose="020B0604020202020204" pitchFamily="34" charset="0"/>
              <a:ea typeface="Times New Roman"/>
              <a:cs typeface="Arial" panose="020B0604020202020204" pitchFamily="34" charset="0"/>
            </a:endParaRPr>
          </a:p>
          <a:p>
            <a:pPr>
              <a:defRPr/>
            </a:pPr>
            <a:endParaRPr sz="600" dirty="0">
              <a:latin typeface="Arial" panose="020B0604020202020204" pitchFamily="34" charset="0"/>
              <a:cs typeface="Arial" panose="020B0604020202020204" pitchFamily="34" charset="0"/>
            </a:endParaRPr>
          </a:p>
          <a:p>
            <a:pPr>
              <a:defRPr/>
            </a:pP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une</a:t>
            </a:r>
            <a:r>
              <a:rPr sz="1200" b="0" i="0" u="none" dirty="0">
                <a:solidFill>
                  <a:srgbClr val="000000"/>
                </a:solidFill>
                <a:latin typeface="Arial" panose="020B0604020202020204" pitchFamily="34" charset="0"/>
                <a:ea typeface="Times New Roman"/>
                <a:cs typeface="Arial" panose="020B0604020202020204" pitchFamily="34" charset="0"/>
              </a:rPr>
              <a:t> </a:t>
            </a:r>
            <a:r>
              <a:rPr sz="1200" b="1" i="1" u="none" dirty="0">
                <a:solidFill>
                  <a:srgbClr val="000000"/>
                </a:solidFill>
                <a:latin typeface="Arial" panose="020B0604020202020204" pitchFamily="34" charset="0"/>
                <a:ea typeface="Times New Roman"/>
                <a:cs typeface="Arial" panose="020B0604020202020204" pitchFamily="34" charset="0"/>
              </a:rPr>
              <a:t>fabrication </a:t>
            </a:r>
            <a:r>
              <a:rPr sz="1200" b="1" i="1" u="none" dirty="0" err="1">
                <a:solidFill>
                  <a:srgbClr val="000000"/>
                </a:solidFill>
                <a:latin typeface="Arial" panose="020B0604020202020204" pitchFamily="34" charset="0"/>
                <a:ea typeface="Times New Roman"/>
                <a:cs typeface="Arial" panose="020B0604020202020204" pitchFamily="34" charset="0"/>
              </a:rPr>
              <a:t>en</a:t>
            </a:r>
            <a:r>
              <a:rPr sz="1200" b="1" i="1" u="none" dirty="0">
                <a:solidFill>
                  <a:srgbClr val="000000"/>
                </a:solidFill>
                <a:latin typeface="Arial" panose="020B0604020202020204" pitchFamily="34" charset="0"/>
                <a:ea typeface="Times New Roman"/>
                <a:cs typeface="Arial" panose="020B0604020202020204" pitchFamily="34" charset="0"/>
              </a:rPr>
              <a:t> interne </a:t>
            </a:r>
            <a:r>
              <a:rPr sz="1200" b="0" i="0" u="none" dirty="0">
                <a:solidFill>
                  <a:srgbClr val="000000"/>
                </a:solidFill>
                <a:latin typeface="Arial" panose="020B0604020202020204" pitchFamily="34" charset="0"/>
                <a:ea typeface="Times New Roman"/>
                <a:cs typeface="Arial" panose="020B0604020202020204" pitchFamily="34" charset="0"/>
              </a:rPr>
              <a:t>;</a:t>
            </a:r>
            <a:endParaRPr lang="fr-FR" sz="1200" b="0" i="0" u="none" dirty="0">
              <a:solidFill>
                <a:srgbClr val="000000"/>
              </a:solidFill>
              <a:latin typeface="Arial" panose="020B0604020202020204" pitchFamily="34" charset="0"/>
              <a:ea typeface="Times New Roman"/>
              <a:cs typeface="Arial" panose="020B0604020202020204" pitchFamily="34" charset="0"/>
            </a:endParaRPr>
          </a:p>
          <a:p>
            <a:pPr>
              <a:defRPr/>
            </a:pPr>
            <a:endParaRPr sz="600" dirty="0">
              <a:latin typeface="Arial" panose="020B0604020202020204" pitchFamily="34" charset="0"/>
              <a:cs typeface="Arial" panose="020B0604020202020204" pitchFamily="34" charset="0"/>
            </a:endParaRPr>
          </a:p>
          <a:p>
            <a:pPr>
              <a:defRPr/>
            </a:pP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une</a:t>
            </a:r>
            <a:r>
              <a:rPr sz="1200" b="0" i="0" u="none" dirty="0">
                <a:solidFill>
                  <a:srgbClr val="000000"/>
                </a:solidFill>
                <a:latin typeface="Arial" panose="020B0604020202020204" pitchFamily="34" charset="0"/>
                <a:ea typeface="Times New Roman"/>
                <a:cs typeface="Arial" panose="020B0604020202020204" pitchFamily="34" charset="0"/>
              </a:rPr>
              <a:t> </a:t>
            </a:r>
            <a:r>
              <a:rPr sz="1200" b="1" i="1" u="none" dirty="0">
                <a:solidFill>
                  <a:srgbClr val="000000"/>
                </a:solidFill>
                <a:latin typeface="Arial" panose="020B0604020202020204" pitchFamily="34" charset="0"/>
                <a:ea typeface="Times New Roman"/>
                <a:cs typeface="Arial" panose="020B0604020202020204" pitchFamily="34" charset="0"/>
              </a:rPr>
              <a:t>sous-</a:t>
            </a:r>
            <a:r>
              <a:rPr sz="1200" b="1" i="1" u="none" dirty="0" err="1">
                <a:solidFill>
                  <a:srgbClr val="000000"/>
                </a:solidFill>
                <a:latin typeface="Arial" panose="020B0604020202020204" pitchFamily="34" charset="0"/>
                <a:ea typeface="Times New Roman"/>
                <a:cs typeface="Arial" panose="020B0604020202020204" pitchFamily="34" charset="0"/>
              </a:rPr>
              <a:t>traitance</a:t>
            </a:r>
            <a:r>
              <a:rPr sz="1200" b="0" i="0" u="none" dirty="0">
                <a:solidFill>
                  <a:srgbClr val="000000"/>
                </a:solidFill>
                <a:latin typeface="Arial" panose="020B0604020202020204" pitchFamily="34" charset="0"/>
                <a:ea typeface="Times New Roman"/>
                <a:cs typeface="Arial" panose="020B0604020202020204" pitchFamily="34" charset="0"/>
              </a:rPr>
              <a:t> ;</a:t>
            </a:r>
            <a:endParaRPr lang="fr-FR" sz="1200" b="0" i="0" u="none" dirty="0">
              <a:solidFill>
                <a:srgbClr val="000000"/>
              </a:solidFill>
              <a:latin typeface="Arial" panose="020B0604020202020204" pitchFamily="34" charset="0"/>
              <a:ea typeface="Times New Roman"/>
              <a:cs typeface="Arial" panose="020B0604020202020204" pitchFamily="34" charset="0"/>
            </a:endParaRPr>
          </a:p>
          <a:p>
            <a:pPr>
              <a:defRPr/>
            </a:pPr>
            <a:endParaRPr sz="600" dirty="0">
              <a:latin typeface="Arial" panose="020B0604020202020204" pitchFamily="34" charset="0"/>
              <a:cs typeface="Arial" panose="020B0604020202020204" pitchFamily="34" charset="0"/>
            </a:endParaRPr>
          </a:p>
          <a:p>
            <a:pPr>
              <a:defRPr/>
            </a:pPr>
            <a:r>
              <a:rPr sz="1200" b="0" i="0" u="none" dirty="0">
                <a:solidFill>
                  <a:srgbClr val="000000"/>
                </a:solidFill>
                <a:latin typeface="Arial" panose="020B0604020202020204" pitchFamily="34" charset="0"/>
                <a:ea typeface="Times New Roman"/>
                <a:cs typeface="Arial" panose="020B0604020202020204" pitchFamily="34" charset="0"/>
              </a:rPr>
              <a:t>- un </a:t>
            </a:r>
            <a:r>
              <a:rPr sz="1200" b="0" i="0" u="none" dirty="0" err="1">
                <a:solidFill>
                  <a:srgbClr val="000000"/>
                </a:solidFill>
                <a:latin typeface="Arial" panose="020B0604020202020204" pitchFamily="34" charset="0"/>
                <a:ea typeface="Times New Roman"/>
                <a:cs typeface="Arial" panose="020B0604020202020204" pitchFamily="34" charset="0"/>
              </a:rPr>
              <a:t>investissement</a:t>
            </a:r>
            <a:r>
              <a:rPr sz="1200" b="0" i="0" u="none" dirty="0">
                <a:solidFill>
                  <a:srgbClr val="000000"/>
                </a:solidFill>
                <a:latin typeface="Arial" panose="020B0604020202020204" pitchFamily="34" charset="0"/>
                <a:ea typeface="Times New Roman"/>
                <a:cs typeface="Arial" panose="020B0604020202020204" pitchFamily="34" charset="0"/>
              </a:rPr>
              <a:t> dans de nouveaux </a:t>
            </a:r>
            <a:r>
              <a:rPr sz="1200" b="0" i="0" u="none" dirty="0" err="1">
                <a:solidFill>
                  <a:srgbClr val="000000"/>
                </a:solidFill>
                <a:latin typeface="Arial" panose="020B0604020202020204" pitchFamily="34" charset="0"/>
                <a:ea typeface="Times New Roman"/>
                <a:cs typeface="Arial" panose="020B0604020202020204" pitchFamily="34" charset="0"/>
              </a:rPr>
              <a:t>moyens</a:t>
            </a:r>
            <a:r>
              <a:rPr sz="1200" b="0" i="0" u="none" dirty="0">
                <a:solidFill>
                  <a:srgbClr val="000000"/>
                </a:solidFill>
                <a:latin typeface="Arial" panose="020B0604020202020204" pitchFamily="34" charset="0"/>
                <a:ea typeface="Times New Roman"/>
                <a:cs typeface="Arial" panose="020B0604020202020204" pitchFamily="34" charset="0"/>
              </a:rPr>
              <a:t> de production (</a:t>
            </a:r>
            <a:r>
              <a:rPr sz="1200" b="0" i="0" u="none" dirty="0" err="1">
                <a:solidFill>
                  <a:srgbClr val="000000"/>
                </a:solidFill>
                <a:latin typeface="Arial" panose="020B0604020202020204" pitchFamily="34" charset="0"/>
                <a:ea typeface="Times New Roman"/>
                <a:cs typeface="Arial" panose="020B0604020202020204" pitchFamily="34" charset="0"/>
              </a:rPr>
              <a:t>outillage</a:t>
            </a:r>
            <a:r>
              <a:rPr sz="1200" b="0" i="0" u="none" dirty="0">
                <a:solidFill>
                  <a:srgbClr val="000000"/>
                </a:solidFill>
                <a:latin typeface="Arial" panose="020B0604020202020204" pitchFamily="34" charset="0"/>
                <a:ea typeface="Times New Roman"/>
                <a:cs typeface="Arial" panose="020B0604020202020204" pitchFamily="34" charset="0"/>
              </a:rPr>
              <a:t>, machine, poste de travail, </a:t>
            </a:r>
            <a:r>
              <a:rPr sz="1200" b="0" i="0" u="none" dirty="0" err="1">
                <a:solidFill>
                  <a:srgbClr val="000000"/>
                </a:solidFill>
                <a:latin typeface="Arial" panose="020B0604020202020204" pitchFamily="34" charset="0"/>
                <a:ea typeface="Times New Roman"/>
                <a:cs typeface="Arial" panose="020B0604020202020204" pitchFamily="34" charset="0"/>
              </a:rPr>
              <a:t>compétences</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en</a:t>
            </a:r>
            <a:r>
              <a:rPr sz="1200" b="0" i="0" u="none" dirty="0">
                <a:solidFill>
                  <a:srgbClr val="000000"/>
                </a:solidFill>
                <a:latin typeface="Arial" panose="020B0604020202020204" pitchFamily="34" charset="0"/>
                <a:ea typeface="Times New Roman"/>
                <a:cs typeface="Arial" panose="020B0604020202020204" pitchFamily="34" charset="0"/>
              </a:rPr>
              <a:t> interne. </a:t>
            </a:r>
          </a:p>
          <a:p>
            <a:pPr>
              <a:defRPr/>
            </a:pPr>
            <a:endParaRPr sz="1400" dirty="0">
              <a:latin typeface="Arial" panose="020B0604020202020204" pitchFamily="34" charset="0"/>
              <a:cs typeface="Arial" panose="020B0604020202020204" pitchFamily="34" charset="0"/>
            </a:endParaRPr>
          </a:p>
          <a:p>
            <a:pPr>
              <a:defRPr/>
            </a:pPr>
            <a:r>
              <a:rPr sz="1200" b="0" i="0" u="none" dirty="0">
                <a:solidFill>
                  <a:srgbClr val="000000"/>
                </a:solidFill>
                <a:latin typeface="Arial" panose="020B0604020202020204" pitchFamily="34" charset="0"/>
                <a:ea typeface="Times New Roman"/>
                <a:cs typeface="Arial" panose="020B0604020202020204" pitchFamily="34" charset="0"/>
              </a:rPr>
              <a:t>5 - </a:t>
            </a:r>
            <a:r>
              <a:rPr sz="1200" b="0" i="0" u="sng" dirty="0">
                <a:solidFill>
                  <a:srgbClr val="000000"/>
                </a:solidFill>
                <a:latin typeface="Arial" panose="020B0604020202020204" pitchFamily="34" charset="0"/>
                <a:ea typeface="Times New Roman"/>
                <a:cs typeface="Arial" panose="020B0604020202020204" pitchFamily="34" charset="0"/>
              </a:rPr>
              <a:t>Choix d’un </a:t>
            </a:r>
            <a:r>
              <a:rPr sz="1200" b="0" i="0" u="sng" dirty="0" err="1">
                <a:solidFill>
                  <a:srgbClr val="000000"/>
                </a:solidFill>
                <a:latin typeface="Arial" panose="020B0604020202020204" pitchFamily="34" charset="0"/>
                <a:ea typeface="Times New Roman"/>
                <a:cs typeface="Arial" panose="020B0604020202020204" pitchFamily="34" charset="0"/>
              </a:rPr>
              <a:t>fournisseur</a:t>
            </a:r>
            <a:r>
              <a:rPr sz="1200" b="0" i="0" u="sng" dirty="0">
                <a:solidFill>
                  <a:srgbClr val="000000"/>
                </a:solidFill>
                <a:latin typeface="Arial" panose="020B0604020202020204" pitchFamily="34" charset="0"/>
                <a:ea typeface="Times New Roman"/>
                <a:cs typeface="Arial" panose="020B0604020202020204" pitchFamily="34" charset="0"/>
              </a:rPr>
              <a:t> :</a:t>
            </a:r>
            <a:r>
              <a:rPr sz="1200" b="0" i="0" u="none" dirty="0">
                <a:solidFill>
                  <a:srgbClr val="000000"/>
                </a:solidFill>
                <a:latin typeface="Arial" panose="020B0604020202020204" pitchFamily="34" charset="0"/>
                <a:ea typeface="Times New Roman"/>
                <a:cs typeface="Arial" panose="020B0604020202020204" pitchFamily="34" charset="0"/>
              </a:rPr>
              <a:t> </a:t>
            </a:r>
            <a:r>
              <a:rPr lang="fr-FR" sz="1200" b="0" i="0" u="none" dirty="0">
                <a:solidFill>
                  <a:srgbClr val="000000"/>
                </a:solidFill>
                <a:latin typeface="Arial" panose="020B0604020202020204" pitchFamily="34" charset="0"/>
                <a:ea typeface="Times New Roman"/>
                <a:cs typeface="Arial" panose="020B0604020202020204" pitchFamily="34" charset="0"/>
              </a:rPr>
              <a:t>critères techniques du choix, </a:t>
            </a:r>
            <a:r>
              <a:rPr sz="1200" b="0" i="0" u="none" dirty="0" err="1">
                <a:solidFill>
                  <a:srgbClr val="000000"/>
                </a:solidFill>
                <a:latin typeface="Arial" panose="020B0604020202020204" pitchFamily="34" charset="0"/>
                <a:ea typeface="Times New Roman"/>
                <a:cs typeface="Arial" panose="020B0604020202020204" pitchFamily="34" charset="0"/>
              </a:rPr>
              <a:t>négociation</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commerciale</a:t>
            </a:r>
            <a:r>
              <a:rPr sz="1200" b="0" i="0" u="none" dirty="0">
                <a:solidFill>
                  <a:srgbClr val="000000"/>
                </a:solidFill>
                <a:latin typeface="Arial" panose="020B0604020202020204" pitchFamily="34" charset="0"/>
                <a:ea typeface="Times New Roman"/>
                <a:cs typeface="Arial" panose="020B0604020202020204" pitchFamily="34" charset="0"/>
              </a:rPr>
              <a:t> et </a:t>
            </a:r>
            <a:r>
              <a:rPr sz="1200" b="0" i="0" u="none" dirty="0" err="1">
                <a:solidFill>
                  <a:srgbClr val="000000"/>
                </a:solidFill>
                <a:latin typeface="Arial" panose="020B0604020202020204" pitchFamily="34" charset="0"/>
                <a:ea typeface="Times New Roman"/>
                <a:cs typeface="Arial" panose="020B0604020202020204" pitchFamily="34" charset="0"/>
              </a:rPr>
              <a:t>contrat</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d’achat</a:t>
            </a:r>
            <a:r>
              <a:rPr sz="1200" b="0" i="0" u="none" dirty="0">
                <a:solidFill>
                  <a:srgbClr val="000000"/>
                </a:solidFill>
                <a:latin typeface="Arial" panose="020B0604020202020204" pitchFamily="34" charset="0"/>
                <a:ea typeface="Times New Roman"/>
                <a:cs typeface="Arial" panose="020B0604020202020204" pitchFamily="34" charset="0"/>
              </a:rPr>
              <a:t>.</a:t>
            </a:r>
            <a:endParaRPr sz="1200" dirty="0">
              <a:latin typeface="Arial" panose="020B0604020202020204" pitchFamily="34" charset="0"/>
              <a:cs typeface="Arial" panose="020B0604020202020204" pitchFamily="34" charset="0"/>
            </a:endParaRPr>
          </a:p>
          <a:p>
            <a:pPr>
              <a:defRPr/>
            </a:pPr>
            <a:endParaRPr sz="1400" dirty="0">
              <a:latin typeface="Arial" panose="020B0604020202020204" pitchFamily="34" charset="0"/>
              <a:cs typeface="Arial" panose="020B0604020202020204" pitchFamily="34" charset="0"/>
            </a:endParaRPr>
          </a:p>
          <a:p>
            <a:pPr>
              <a:defRPr/>
            </a:pPr>
            <a:r>
              <a:rPr sz="1200" b="0" i="0" u="none" dirty="0">
                <a:solidFill>
                  <a:srgbClr val="000000"/>
                </a:solidFill>
                <a:latin typeface="Arial" panose="020B0604020202020204" pitchFamily="34" charset="0"/>
                <a:ea typeface="Times New Roman"/>
                <a:cs typeface="Arial" panose="020B0604020202020204" pitchFamily="34" charset="0"/>
              </a:rPr>
              <a:t>6 - </a:t>
            </a:r>
            <a:r>
              <a:rPr sz="1200" b="0" i="0" u="sng" dirty="0" err="1">
                <a:solidFill>
                  <a:srgbClr val="000000"/>
                </a:solidFill>
                <a:latin typeface="Arial" panose="020B0604020202020204" pitchFamily="34" charset="0"/>
                <a:ea typeface="Times New Roman"/>
                <a:cs typeface="Arial" panose="020B0604020202020204" pitchFamily="34" charset="0"/>
              </a:rPr>
              <a:t>Coûts</a:t>
            </a:r>
            <a:r>
              <a:rPr sz="1200" b="0" i="0" u="sng" dirty="0">
                <a:solidFill>
                  <a:srgbClr val="000000"/>
                </a:solidFill>
                <a:latin typeface="Arial" panose="020B0604020202020204" pitchFamily="34" charset="0"/>
                <a:ea typeface="Times New Roman"/>
                <a:cs typeface="Arial" panose="020B0604020202020204" pitchFamily="34" charset="0"/>
              </a:rPr>
              <a:t> de productions :</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permettre</a:t>
            </a:r>
            <a:r>
              <a:rPr sz="1200" b="0" i="0" u="none" dirty="0">
                <a:solidFill>
                  <a:srgbClr val="000000"/>
                </a:solidFill>
                <a:latin typeface="Arial" panose="020B0604020202020204" pitchFamily="34" charset="0"/>
                <a:ea typeface="Times New Roman"/>
                <a:cs typeface="Arial" panose="020B0604020202020204" pitchFamily="34" charset="0"/>
              </a:rPr>
              <a:t> aux </a:t>
            </a:r>
            <a:r>
              <a:rPr sz="1200" b="0" i="0" u="none" dirty="0" err="1">
                <a:solidFill>
                  <a:srgbClr val="000000"/>
                </a:solidFill>
                <a:latin typeface="Arial" panose="020B0604020202020204" pitchFamily="34" charset="0"/>
                <a:ea typeface="Times New Roman"/>
                <a:cs typeface="Arial" panose="020B0604020202020204" pitchFamily="34" charset="0"/>
              </a:rPr>
              <a:t>étudiants</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lors</a:t>
            </a:r>
            <a:r>
              <a:rPr sz="1200" b="0" i="0" u="none" dirty="0">
                <a:solidFill>
                  <a:srgbClr val="000000"/>
                </a:solidFill>
                <a:latin typeface="Arial" panose="020B0604020202020204" pitchFamily="34" charset="0"/>
                <a:ea typeface="Times New Roman"/>
                <a:cs typeface="Arial" panose="020B0604020202020204" pitchFamily="34" charset="0"/>
              </a:rPr>
              <a:t> des </a:t>
            </a:r>
            <a:r>
              <a:rPr sz="1200" b="0" i="0" u="none" dirty="0" err="1">
                <a:solidFill>
                  <a:srgbClr val="000000"/>
                </a:solidFill>
                <a:latin typeface="Arial" panose="020B0604020202020204" pitchFamily="34" charset="0"/>
                <a:ea typeface="Times New Roman"/>
                <a:cs typeface="Arial" panose="020B0604020202020204" pitchFamily="34" charset="0"/>
              </a:rPr>
              <a:t>projets</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d’intégrer</a:t>
            </a:r>
            <a:r>
              <a:rPr sz="1200" b="0" i="0" u="none" dirty="0">
                <a:solidFill>
                  <a:srgbClr val="000000"/>
                </a:solidFill>
                <a:latin typeface="Arial" panose="020B0604020202020204" pitchFamily="34" charset="0"/>
                <a:ea typeface="Times New Roman"/>
                <a:cs typeface="Arial" panose="020B0604020202020204" pitchFamily="34" charset="0"/>
              </a:rPr>
              <a:t> plus de </a:t>
            </a:r>
            <a:r>
              <a:rPr sz="1200" b="0" i="0" u="none" dirty="0" err="1">
                <a:solidFill>
                  <a:srgbClr val="000000"/>
                </a:solidFill>
                <a:latin typeface="Arial" panose="020B0604020202020204" pitchFamily="34" charset="0"/>
                <a:ea typeface="Times New Roman"/>
                <a:cs typeface="Arial" panose="020B0604020202020204" pitchFamily="34" charset="0"/>
              </a:rPr>
              <a:t>paramètres</a:t>
            </a:r>
            <a:r>
              <a:rPr sz="1200" b="0" i="0" u="none" dirty="0">
                <a:solidFill>
                  <a:srgbClr val="000000"/>
                </a:solidFill>
                <a:latin typeface="Arial" panose="020B0604020202020204" pitchFamily="34" charset="0"/>
                <a:ea typeface="Times New Roman"/>
                <a:cs typeface="Arial" panose="020B0604020202020204" pitchFamily="34" charset="0"/>
              </a:rPr>
              <a:t> pour </a:t>
            </a:r>
            <a:r>
              <a:rPr sz="1200" b="0" i="0" u="none" dirty="0" err="1">
                <a:solidFill>
                  <a:srgbClr val="000000"/>
                </a:solidFill>
                <a:latin typeface="Arial" panose="020B0604020202020204" pitchFamily="34" charset="0"/>
                <a:ea typeface="Times New Roman"/>
                <a:cs typeface="Arial" panose="020B0604020202020204" pitchFamily="34" charset="0"/>
              </a:rPr>
              <a:t>mieux</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évaluer</a:t>
            </a:r>
            <a:r>
              <a:rPr sz="1200" b="0" i="0" u="none" dirty="0">
                <a:solidFill>
                  <a:srgbClr val="000000"/>
                </a:solidFill>
                <a:latin typeface="Arial" panose="020B0604020202020204" pitchFamily="34" charset="0"/>
                <a:ea typeface="Times New Roman"/>
                <a:cs typeface="Arial" panose="020B0604020202020204" pitchFamily="34" charset="0"/>
              </a:rPr>
              <a:t> le </a:t>
            </a:r>
            <a:r>
              <a:rPr sz="1200" b="0" i="0" u="none" dirty="0" err="1">
                <a:solidFill>
                  <a:srgbClr val="000000"/>
                </a:solidFill>
                <a:latin typeface="Arial" panose="020B0604020202020204" pitchFamily="34" charset="0"/>
                <a:ea typeface="Times New Roman"/>
                <a:cs typeface="Arial" panose="020B0604020202020204" pitchFamily="34" charset="0"/>
              </a:rPr>
              <a:t>coût</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d’une</a:t>
            </a:r>
            <a:r>
              <a:rPr sz="1200" b="0" i="0" u="none" dirty="0">
                <a:solidFill>
                  <a:srgbClr val="000000"/>
                </a:solidFill>
                <a:latin typeface="Arial" panose="020B0604020202020204" pitchFamily="34" charset="0"/>
                <a:ea typeface="Times New Roman"/>
                <a:cs typeface="Arial" panose="020B0604020202020204" pitchFamily="34" charset="0"/>
              </a:rPr>
              <a:t> fabrication pour </a:t>
            </a:r>
            <a:r>
              <a:rPr sz="1200" b="0" i="0" u="none" dirty="0" err="1">
                <a:solidFill>
                  <a:srgbClr val="000000"/>
                </a:solidFill>
                <a:latin typeface="Arial" panose="020B0604020202020204" pitchFamily="34" charset="0"/>
                <a:ea typeface="Times New Roman"/>
                <a:cs typeface="Arial" panose="020B0604020202020204" pitchFamily="34" charset="0"/>
              </a:rPr>
              <a:t>l’entreprise</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opérateurs</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coûts</a:t>
            </a:r>
            <a:r>
              <a:rPr sz="1200" b="0" i="0" u="none" dirty="0">
                <a:solidFill>
                  <a:srgbClr val="000000"/>
                </a:solidFill>
                <a:latin typeface="Arial" panose="020B0604020202020204" pitchFamily="34" charset="0"/>
                <a:ea typeface="Times New Roman"/>
                <a:cs typeface="Arial" panose="020B0604020202020204" pitchFamily="34" charset="0"/>
              </a:rPr>
              <a:t> machine, </a:t>
            </a:r>
            <a:r>
              <a:rPr sz="1200" b="0" i="0" u="none" dirty="0" err="1">
                <a:solidFill>
                  <a:srgbClr val="000000"/>
                </a:solidFill>
                <a:latin typeface="Arial" panose="020B0604020202020204" pitchFamily="34" charset="0"/>
                <a:ea typeface="Times New Roman"/>
                <a:cs typeface="Arial" panose="020B0604020202020204" pitchFamily="34" charset="0"/>
              </a:rPr>
              <a:t>amortissements</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consommables</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coûts</a:t>
            </a:r>
            <a:r>
              <a:rPr sz="1200" b="0" i="0" u="none" dirty="0">
                <a:solidFill>
                  <a:srgbClr val="000000"/>
                </a:solidFill>
                <a:latin typeface="Arial" panose="020B0604020202020204" pitchFamily="34" charset="0"/>
                <a:ea typeface="Times New Roman"/>
                <a:cs typeface="Arial" panose="020B0604020202020204" pitchFamily="34" charset="0"/>
              </a:rPr>
              <a:t> </a:t>
            </a:r>
            <a:r>
              <a:rPr sz="1200" b="0" i="0" u="none" dirty="0" err="1">
                <a:solidFill>
                  <a:srgbClr val="000000"/>
                </a:solidFill>
                <a:latin typeface="Arial" panose="020B0604020202020204" pitchFamily="34" charset="0"/>
                <a:ea typeface="Times New Roman"/>
                <a:cs typeface="Arial" panose="020B0604020202020204" pitchFamily="34" charset="0"/>
              </a:rPr>
              <a:t>généraux</a:t>
            </a:r>
            <a:r>
              <a:rPr sz="1200" b="0" i="0" u="none" dirty="0">
                <a:solidFill>
                  <a:srgbClr val="000000"/>
                </a:solidFill>
                <a:latin typeface="Arial" panose="020B0604020202020204" pitchFamily="34" charset="0"/>
                <a:ea typeface="Times New Roman"/>
                <a:cs typeface="Arial" panose="020B0604020202020204" pitchFamily="34" charset="0"/>
              </a:rPr>
              <a:t>,…).</a:t>
            </a:r>
            <a:endParaRPr sz="1200" dirty="0">
              <a:latin typeface="Arial" panose="020B0604020202020204" pitchFamily="34" charset="0"/>
              <a:cs typeface="Arial" panose="020B0604020202020204" pitchFamily="34" charset="0"/>
            </a:endParaRPr>
          </a:p>
          <a:p>
            <a:pPr>
              <a:defRPr/>
            </a:pPr>
            <a:endParaRPr dirty="0"/>
          </a:p>
          <a:p>
            <a:pPr>
              <a:defRPr/>
            </a:pPr>
            <a:endParaRPr sz="1200" dirty="0"/>
          </a:p>
          <a:p>
            <a:pPr>
              <a:defRPr/>
            </a:pPr>
            <a:r>
              <a:rPr dirty="0"/>
              <a:t>		Pendant </a:t>
            </a:r>
            <a:r>
              <a:rPr dirty="0" err="1"/>
              <a:t>l’heure</a:t>
            </a:r>
            <a:r>
              <a:rPr dirty="0"/>
              <a:t> de co-</a:t>
            </a:r>
            <a:r>
              <a:rPr dirty="0" err="1"/>
              <a:t>enseignement</a:t>
            </a:r>
            <a:endParaRPr dirty="0"/>
          </a:p>
        </p:txBody>
      </p:sp>
      <p:sp>
        <p:nvSpPr>
          <p:cNvPr id="6" name="Flèche : angle droit 5">
            <a:extLst>
              <a:ext uri="{FF2B5EF4-FFF2-40B4-BE49-F238E27FC236}">
                <a16:creationId xmlns:a16="http://schemas.microsoft.com/office/drawing/2014/main" id="{30902DBC-81DC-4607-9BC2-FA30EC822465}"/>
              </a:ext>
            </a:extLst>
          </p:cNvPr>
          <p:cNvSpPr/>
          <p:nvPr/>
        </p:nvSpPr>
        <p:spPr bwMode="auto">
          <a:xfrm rot="5399976">
            <a:off x="111510" y="3877455"/>
            <a:ext cx="686685" cy="642382"/>
          </a:xfrm>
          <a:prstGeom prst="bentUpArrow">
            <a:avLst>
              <a:gd name="adj1" fmla="val 25000"/>
              <a:gd name="adj2" fmla="val 25000"/>
              <a:gd name="adj3" fmla="val 25000"/>
            </a:avLst>
          </a:prstGeom>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7" name="Image 6">
            <a:extLst>
              <a:ext uri="{FF2B5EF4-FFF2-40B4-BE49-F238E27FC236}">
                <a16:creationId xmlns:a16="http://schemas.microsoft.com/office/drawing/2014/main" id="{9FE772C1-B4BC-4F40-AD17-35FE8EDE9637}"/>
              </a:ext>
            </a:extLst>
          </p:cNvPr>
          <p:cNvPicPr>
            <a:picLocks noChangeAspect="1"/>
          </p:cNvPicPr>
          <p:nvPr/>
        </p:nvPicPr>
        <p:blipFill>
          <a:blip r:embed="rId3"/>
          <a:stretch/>
        </p:blipFill>
        <p:spPr bwMode="auto">
          <a:xfrm rot="19841068">
            <a:off x="5710915" y="4013131"/>
            <a:ext cx="628372" cy="819796"/>
          </a:xfrm>
          <a:prstGeom prst="rect">
            <a:avLst/>
          </a:prstGeom>
        </p:spPr>
      </p:pic>
      <p:pic>
        <p:nvPicPr>
          <p:cNvPr id="8" name="Image 7">
            <a:extLst>
              <a:ext uri="{FF2B5EF4-FFF2-40B4-BE49-F238E27FC236}">
                <a16:creationId xmlns:a16="http://schemas.microsoft.com/office/drawing/2014/main" id="{EFDA26F8-FC7C-44A8-A648-836CCCC9474D}"/>
              </a:ext>
            </a:extLst>
          </p:cNvPr>
          <p:cNvPicPr>
            <a:picLocks noChangeAspect="1"/>
          </p:cNvPicPr>
          <p:nvPr/>
        </p:nvPicPr>
        <p:blipFill>
          <a:blip r:embed="rId4"/>
          <a:stretch/>
        </p:blipFill>
        <p:spPr bwMode="auto">
          <a:xfrm rot="697163">
            <a:off x="7560149" y="3942156"/>
            <a:ext cx="777266" cy="1000794"/>
          </a:xfrm>
          <a:prstGeom prst="rect">
            <a:avLst/>
          </a:prstGeom>
        </p:spPr>
      </p:pic>
      <p:pic>
        <p:nvPicPr>
          <p:cNvPr id="9" name="Image 8">
            <a:extLst>
              <a:ext uri="{FF2B5EF4-FFF2-40B4-BE49-F238E27FC236}">
                <a16:creationId xmlns:a16="http://schemas.microsoft.com/office/drawing/2014/main" id="{0C2C17AE-6629-4959-BAF6-D236A6A006E4}"/>
              </a:ext>
            </a:extLst>
          </p:cNvPr>
          <p:cNvPicPr>
            <a:picLocks noChangeAspect="1"/>
          </p:cNvPicPr>
          <p:nvPr/>
        </p:nvPicPr>
        <p:blipFill>
          <a:blip r:embed="rId5"/>
          <a:stretch/>
        </p:blipFill>
        <p:spPr bwMode="auto">
          <a:xfrm>
            <a:off x="6160457" y="3993356"/>
            <a:ext cx="795323" cy="1007065"/>
          </a:xfrm>
          <a:prstGeom prst="rect">
            <a:avLst/>
          </a:prstGeom>
        </p:spPr>
      </p:pic>
      <p:sp>
        <p:nvSpPr>
          <p:cNvPr id="2" name="Rectangle 1"/>
          <p:cNvSpPr/>
          <p:nvPr/>
        </p:nvSpPr>
        <p:spPr>
          <a:xfrm>
            <a:off x="521678" y="2051538"/>
            <a:ext cx="1693985" cy="533400"/>
          </a:xfrm>
          <a:prstGeom prst="rect">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a:off x="2215663" y="2312376"/>
            <a:ext cx="785445"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ZoneTexte 11"/>
          <p:cNvSpPr txBox="1"/>
          <p:nvPr/>
        </p:nvSpPr>
        <p:spPr>
          <a:xfrm>
            <a:off x="3012824" y="2127710"/>
            <a:ext cx="2698020" cy="338554"/>
          </a:xfrm>
          <a:prstGeom prst="rect">
            <a:avLst/>
          </a:prstGeom>
          <a:noFill/>
        </p:spPr>
        <p:txBody>
          <a:bodyPr wrap="square" rtlCol="0">
            <a:spAutoFit/>
          </a:bodyPr>
          <a:lstStyle/>
          <a:p>
            <a:r>
              <a:rPr lang="fr-FR" sz="1600" i="1" dirty="0"/>
              <a:t>Voir diapositives suivantes</a:t>
            </a:r>
          </a:p>
        </p:txBody>
      </p:sp>
      <p:sp>
        <p:nvSpPr>
          <p:cNvPr id="13" name="ZoneTexte 12">
            <a:extLst>
              <a:ext uri="{FF2B5EF4-FFF2-40B4-BE49-F238E27FC236}">
                <a16:creationId xmlns:a16="http://schemas.microsoft.com/office/drawing/2014/main" id="{B977E4CD-1595-4D0A-9385-4B5274F7B3AE}"/>
              </a:ext>
            </a:extLst>
          </p:cNvPr>
          <p:cNvSpPr txBox="1"/>
          <p:nvPr/>
        </p:nvSpPr>
        <p:spPr>
          <a:xfrm>
            <a:off x="-508764" y="97419"/>
            <a:ext cx="4578874" cy="369332"/>
          </a:xfrm>
          <a:prstGeom prst="rect">
            <a:avLst/>
          </a:prstGeom>
          <a:noFill/>
        </p:spPr>
        <p:txBody>
          <a:bodyPr wrap="square">
            <a:spAutoFit/>
          </a:bodyPr>
          <a:lstStyle/>
          <a:p>
            <a:pPr algn="ctr"/>
            <a:r>
              <a:rPr lang="fr-FR" b="1" dirty="0"/>
              <a:t>2ÈME ANNÉE BTS C.A.V</a:t>
            </a:r>
            <a:endParaRPr lang="fr-FR" sz="18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08667459"/>
      </p:ext>
    </p:extLst>
  </p:cSld>
  <p:clrMapOvr>
    <a:masterClrMapping/>
  </p:clrMapOvr>
</p:sld>
</file>

<file path=ppt/theme/theme1.xml><?xml version="1.0" encoding="utf-8"?>
<a:theme xmlns:a="http://schemas.openxmlformats.org/drawingml/2006/main" name="3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Props1.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6BD7C5-AE49-4865-8DE9-44AE75ECC29A}">
  <ds:schemaRefs>
    <ds:schemaRef ds:uri="http://schemas.microsoft.com/sharepoint/v3/contenttype/forms"/>
  </ds:schemaRefs>
</ds:datastoreItem>
</file>

<file path=customXml/itemProps3.xml><?xml version="1.0" encoding="utf-8"?>
<ds:datastoreItem xmlns:ds="http://schemas.openxmlformats.org/officeDocument/2006/customXml" ds:itemID="{FA2790E1-966A-497A-ABBD-24ECAA34A18E}">
  <ds:schemaRefs>
    <ds:schemaRef ds:uri="http://purl.org/dc/dcmitype/"/>
    <ds:schemaRef ds:uri="http://schemas.microsoft.com/office/2006/documentManagement/types"/>
    <ds:schemaRef ds:uri="http://schemas.microsoft.com/office/infopath/2007/PartnerControls"/>
    <ds:schemaRef ds:uri="http://purl.org/dc/elements/1.1/"/>
    <ds:schemaRef ds:uri="http://purl.org/dc/terms/"/>
    <ds:schemaRef ds:uri="http://schemas.openxmlformats.org/package/2006/metadata/core-properties"/>
    <ds:schemaRef ds:uri="http://www.w3.org/XML/1998/namespace"/>
    <ds:schemaRef ds:uri="http://schemas.microsoft.com/office/2006/metadata/properties"/>
    <ds:schemaRef ds:uri="d9b8819f-644e-4e2e-bf09-8a76532e681c"/>
  </ds:schemaRefs>
</ds:datastoreItem>
</file>

<file path=docProps/app.xml><?xml version="1.0" encoding="utf-8"?>
<Properties xmlns="http://schemas.openxmlformats.org/officeDocument/2006/extended-properties" xmlns:vt="http://schemas.openxmlformats.org/officeDocument/2006/docPropsVTypes">
  <TotalTime>1084</TotalTime>
  <Words>975</Words>
  <PresentationFormat>Affichage à l'écran (16:9)</PresentationFormat>
  <Paragraphs>134</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Marianne Light</vt:lpstr>
      <vt:lpstr>Verdana</vt:lpstr>
      <vt:lpstr>3_page de presentation et de partie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2015-02-04T16:19:06Z</cp:lastPrinted>
  <dcterms:created xsi:type="dcterms:W3CDTF">2015-02-04T10:43:31Z</dcterms:created>
  <dcterms:modified xsi:type="dcterms:W3CDTF">2025-04-10T10:09:48Z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