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24"/>
  </p:notesMasterIdLst>
  <p:handoutMasterIdLst>
    <p:handoutMasterId r:id="rId25"/>
  </p:handoutMasterIdLst>
  <p:sldIdLst>
    <p:sldId id="331" r:id="rId5"/>
    <p:sldId id="362" r:id="rId6"/>
    <p:sldId id="260" r:id="rId7"/>
    <p:sldId id="383" r:id="rId8"/>
    <p:sldId id="344" r:id="rId9"/>
    <p:sldId id="369" r:id="rId10"/>
    <p:sldId id="370" r:id="rId11"/>
    <p:sldId id="372" r:id="rId12"/>
    <p:sldId id="371" r:id="rId13"/>
    <p:sldId id="373" r:id="rId14"/>
    <p:sldId id="374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67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6D0"/>
    <a:srgbClr val="C5E0B3"/>
    <a:srgbClr val="C1C1C1"/>
    <a:srgbClr val="FFFFFF"/>
    <a:srgbClr val="FFE698"/>
    <a:srgbClr val="3D7CC9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3944"/>
  </p:normalViewPr>
  <p:slideViewPr>
    <p:cSldViewPr snapToGrid="0" snapToObjects="1">
      <p:cViewPr varScale="1">
        <p:scale>
          <a:sx n="151" d="100"/>
          <a:sy n="151" d="100"/>
        </p:scale>
        <p:origin x="192" y="2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1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074F-257A-AD17-2C2F-22D59198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5C5DB9-3998-CF8E-4308-E8D4E30E2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C20BCD-C5D9-83B4-88B8-AC59818BC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0B54ED-FE03-F06B-6972-31BACCC94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1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17D78-9D8C-4E3F-5DEB-84BCBD28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76DFE-0693-2C95-2EE4-FD41802D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7E233-E80D-3B99-73B0-3B3C69D8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68D-0F7D-4C63-A506-E39D30E8DB95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9F94B-E70A-F338-B795-A7664188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03B3C-7C1A-5317-4ECB-3AA9A07B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C32C-BE9C-462F-8D56-192067660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4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BF28-64B0-50A7-B957-F213F73F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CA05E6F-17D5-A031-CBB2-CEDCDCC75537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084488-DCD0-0582-972D-63C7CB6599F1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6696D1-EEC4-2A5E-1D47-28058EBE9F49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Google Shape;103;p2">
            <a:extLst>
              <a:ext uri="{FF2B5EF4-FFF2-40B4-BE49-F238E27FC236}">
                <a16:creationId xmlns:a16="http://schemas.microsoft.com/office/drawing/2014/main" id="{CBD82760-7C98-040A-D265-1096B2161069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03" y="1285207"/>
            <a:ext cx="1377926" cy="128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4;p2">
            <a:extLst>
              <a:ext uri="{FF2B5EF4-FFF2-40B4-BE49-F238E27FC236}">
                <a16:creationId xmlns:a16="http://schemas.microsoft.com/office/drawing/2014/main" id="{02CE3FBC-1C7E-5443-14A1-A30A0D5444D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969" y="1191265"/>
            <a:ext cx="1434336" cy="1289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3418F542-7075-350B-0E28-ED12D2D2DF9D}"/>
              </a:ext>
            </a:extLst>
          </p:cNvPr>
          <p:cNvSpPr txBox="1"/>
          <p:nvPr/>
        </p:nvSpPr>
        <p:spPr>
          <a:xfrm>
            <a:off x="214235" y="2642995"/>
            <a:ext cx="31741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 du profil plié avec vérification des dimensions</a:t>
            </a:r>
            <a:endParaRPr sz="1400" dirty="0"/>
          </a:p>
        </p:txBody>
      </p:sp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F189527-4795-69B1-A6A2-76633A596519}"/>
              </a:ext>
            </a:extLst>
          </p:cNvPr>
          <p:cNvSpPr txBox="1"/>
          <p:nvPr/>
        </p:nvSpPr>
        <p:spPr>
          <a:xfrm>
            <a:off x="6421174" y="1563348"/>
            <a:ext cx="277380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Enregistrement au format de dialogue avec la CFAO (.DXF, .DWG…)</a:t>
            </a:r>
            <a:endParaRPr sz="1400" dirty="0"/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7A110A7B-1BCF-EE32-B784-C6562783C8D7}"/>
              </a:ext>
            </a:extLst>
          </p:cNvPr>
          <p:cNvSpPr txBox="1"/>
          <p:nvPr/>
        </p:nvSpPr>
        <p:spPr>
          <a:xfrm>
            <a:off x="1820623" y="4049160"/>
            <a:ext cx="24354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Nettoyage du plan, vérification des contours, reconnaissance du profil à découper…</a:t>
            </a:r>
            <a:endParaRPr sz="1400" dirty="0"/>
          </a:p>
        </p:txBody>
      </p:sp>
      <p:pic>
        <p:nvPicPr>
          <p:cNvPr id="11" name="Google Shape;110;p2">
            <a:extLst>
              <a:ext uri="{FF2B5EF4-FFF2-40B4-BE49-F238E27FC236}">
                <a16:creationId xmlns:a16="http://schemas.microsoft.com/office/drawing/2014/main" id="{3E9CD957-7FF8-D318-733C-26C31689C88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463" y="3196667"/>
            <a:ext cx="2435421" cy="13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1;p2">
            <a:extLst>
              <a:ext uri="{FF2B5EF4-FFF2-40B4-BE49-F238E27FC236}">
                <a16:creationId xmlns:a16="http://schemas.microsoft.com/office/drawing/2014/main" id="{3C37D2FD-164B-1BAB-F0EC-B12AE56A434B}"/>
              </a:ext>
            </a:extLst>
          </p:cNvPr>
          <p:cNvSpPr txBox="1"/>
          <p:nvPr/>
        </p:nvSpPr>
        <p:spPr>
          <a:xfrm>
            <a:off x="5218130" y="4597095"/>
            <a:ext cx="42104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Imbrication dans le format de tôle disponible</a:t>
            </a:r>
            <a:endParaRPr sz="1400" dirty="0"/>
          </a:p>
        </p:txBody>
      </p:sp>
      <p:pic>
        <p:nvPicPr>
          <p:cNvPr id="13" name="Google Shape;112;p2" descr="Une image contenant capture d’écran, diagramme, texte, ligne&#10;&#10;Le contenu généré par l’IA peut être incorrect.">
            <a:extLst>
              <a:ext uri="{FF2B5EF4-FFF2-40B4-BE49-F238E27FC236}">
                <a16:creationId xmlns:a16="http://schemas.microsoft.com/office/drawing/2014/main" id="{C2B63880-93FE-EDC0-F15E-7AACE3E7BC50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8" y="3379801"/>
            <a:ext cx="1691307" cy="1455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Hexagone 14">
            <a:extLst>
              <a:ext uri="{FF2B5EF4-FFF2-40B4-BE49-F238E27FC236}">
                <a16:creationId xmlns:a16="http://schemas.microsoft.com/office/drawing/2014/main" id="{BCC16ADC-2E83-40C3-912C-6E49750C1078}"/>
              </a:ext>
            </a:extLst>
          </p:cNvPr>
          <p:cNvSpPr/>
          <p:nvPr/>
        </p:nvSpPr>
        <p:spPr>
          <a:xfrm>
            <a:off x="3968981" y="3085985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EF15D3-6DC6-E89E-35A1-3E4AD0E61CBD}"/>
              </a:ext>
            </a:extLst>
          </p:cNvPr>
          <p:cNvSpPr txBox="1"/>
          <p:nvPr/>
        </p:nvSpPr>
        <p:spPr>
          <a:xfrm>
            <a:off x="3693042" y="762219"/>
            <a:ext cx="581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Représentation 2D à partir d’un modèle numérique 3D</a:t>
            </a:r>
            <a:endParaRPr lang="fr-FR" dirty="0"/>
          </a:p>
        </p:txBody>
      </p:sp>
      <p:sp>
        <p:nvSpPr>
          <p:cNvPr id="19" name="Flèche vers le bas 18">
            <a:extLst>
              <a:ext uri="{FF2B5EF4-FFF2-40B4-BE49-F238E27FC236}">
                <a16:creationId xmlns:a16="http://schemas.microsoft.com/office/drawing/2014/main" id="{1F1FA31F-AE32-6508-66FD-933FCFB650FB}"/>
              </a:ext>
            </a:extLst>
          </p:cNvPr>
          <p:cNvSpPr/>
          <p:nvPr/>
        </p:nvSpPr>
        <p:spPr>
          <a:xfrm rot="19170883">
            <a:off x="3702731" y="2293297"/>
            <a:ext cx="390896" cy="7540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5D46092E-733D-814B-CB8A-5FDABD8944EC}"/>
              </a:ext>
            </a:extLst>
          </p:cNvPr>
          <p:cNvSpPr/>
          <p:nvPr/>
        </p:nvSpPr>
        <p:spPr>
          <a:xfrm>
            <a:off x="2535488" y="1191265"/>
            <a:ext cx="1228120" cy="1101860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9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7022-F2AF-EFA5-1624-9328F2D9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2ABCDA6-C705-E310-64EE-0E0BD7CE3C48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2" name="Google Shape;120;p3">
            <a:extLst>
              <a:ext uri="{FF2B5EF4-FFF2-40B4-BE49-F238E27FC236}">
                <a16:creationId xmlns:a16="http://schemas.microsoft.com/office/drawing/2014/main" id="{0BE5C481-D9A3-4A2F-43F0-E4954A8288F2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8" y="3062177"/>
            <a:ext cx="2398354" cy="19627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1;p3">
            <a:extLst>
              <a:ext uri="{FF2B5EF4-FFF2-40B4-BE49-F238E27FC236}">
                <a16:creationId xmlns:a16="http://schemas.microsoft.com/office/drawing/2014/main" id="{32CA9F0A-A5A2-3FB4-3411-765072AC0FA0}"/>
              </a:ext>
            </a:extLst>
          </p:cNvPr>
          <p:cNvSpPr txBox="1"/>
          <p:nvPr/>
        </p:nvSpPr>
        <p:spPr>
          <a:xfrm>
            <a:off x="3205649" y="4216197"/>
            <a:ext cx="25447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Installation du consommable,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réglage des paramètres de découpage thermique.</a:t>
            </a:r>
            <a:endParaRPr sz="1400" dirty="0"/>
          </a:p>
        </p:txBody>
      </p:sp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03BEDA91-F712-D3D3-E56E-6D69311F4BB0}"/>
              </a:ext>
            </a:extLst>
          </p:cNvPr>
          <p:cNvSpPr txBox="1"/>
          <p:nvPr/>
        </p:nvSpPr>
        <p:spPr>
          <a:xfrm>
            <a:off x="6964965" y="1121302"/>
            <a:ext cx="175373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sur poste de travail  (écran machine).</a:t>
            </a:r>
            <a:endParaRPr sz="1400" dirty="0"/>
          </a:p>
        </p:txBody>
      </p:sp>
      <p:sp>
        <p:nvSpPr>
          <p:cNvPr id="7" name="Google Shape;125;p3">
            <a:extLst>
              <a:ext uri="{FF2B5EF4-FFF2-40B4-BE49-F238E27FC236}">
                <a16:creationId xmlns:a16="http://schemas.microsoft.com/office/drawing/2014/main" id="{972CEFDE-78BD-D414-CF1A-30FAB08C90CD}"/>
              </a:ext>
            </a:extLst>
          </p:cNvPr>
          <p:cNvSpPr txBox="1"/>
          <p:nvPr/>
        </p:nvSpPr>
        <p:spPr>
          <a:xfrm>
            <a:off x="6842804" y="2886327"/>
            <a:ext cx="21843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Tête de découpe 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changement de tuyère </a:t>
            </a:r>
            <a:endParaRPr sz="1400" dirty="0"/>
          </a:p>
        </p:txBody>
      </p:sp>
      <p:pic>
        <p:nvPicPr>
          <p:cNvPr id="8" name="Google Shape;126;p3" descr="Une image contenant texte, capture d’écran, logiciel, affichage&#10;&#10;Le contenu généré par l’IA peut être incorrect.">
            <a:extLst>
              <a:ext uri="{FF2B5EF4-FFF2-40B4-BE49-F238E27FC236}">
                <a16:creationId xmlns:a16="http://schemas.microsoft.com/office/drawing/2014/main" id="{57798AD4-D2E9-D2DF-BB8D-48EDA7220F1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8" y="799133"/>
            <a:ext cx="2867471" cy="15292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7;p3">
            <a:extLst>
              <a:ext uri="{FF2B5EF4-FFF2-40B4-BE49-F238E27FC236}">
                <a16:creationId xmlns:a16="http://schemas.microsoft.com/office/drawing/2014/main" id="{39175546-64BF-94C4-CD5D-0144F683F5ED}"/>
              </a:ext>
            </a:extLst>
          </p:cNvPr>
          <p:cNvSpPr txBox="1"/>
          <p:nvPr/>
        </p:nvSpPr>
        <p:spPr>
          <a:xfrm>
            <a:off x="63222" y="1107096"/>
            <a:ext cx="24566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sur poste informatique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(salle de préparation).</a:t>
            </a:r>
            <a:endParaRPr dirty="0"/>
          </a:p>
        </p:txBody>
      </p:sp>
      <p:pic>
        <p:nvPicPr>
          <p:cNvPr id="10" name="Google Shape;128;p3" descr="Une image contenant cylindre, Quincaillerie, métal, argent&#10;&#10;Le contenu généré par l’IA peut être incorrect.">
            <a:extLst>
              <a:ext uri="{FF2B5EF4-FFF2-40B4-BE49-F238E27FC236}">
                <a16:creationId xmlns:a16="http://schemas.microsoft.com/office/drawing/2014/main" id="{FB7410CE-DAD2-CAD6-8F44-EC5ACDBADEE6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926" y="3445754"/>
            <a:ext cx="2814196" cy="161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9;p3">
            <a:extLst>
              <a:ext uri="{FF2B5EF4-FFF2-40B4-BE49-F238E27FC236}">
                <a16:creationId xmlns:a16="http://schemas.microsoft.com/office/drawing/2014/main" id="{4A7631CA-4A4C-0FCA-A27D-7BF6E8C7A0F5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352" y="1453588"/>
            <a:ext cx="1750015" cy="154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D7907F0-6CC3-A336-F13C-CE582F25C8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814" y="799133"/>
            <a:ext cx="1815151" cy="27891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D50C5C-B276-C8E8-83C5-1070EBD6B0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56"/>
          <a:stretch/>
        </p:blipFill>
        <p:spPr>
          <a:xfrm>
            <a:off x="2842990" y="1953540"/>
            <a:ext cx="956377" cy="2042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Google Shape;88;p1">
            <a:extLst>
              <a:ext uri="{FF2B5EF4-FFF2-40B4-BE49-F238E27FC236}">
                <a16:creationId xmlns:a16="http://schemas.microsoft.com/office/drawing/2014/main" id="{2709D9E2-6DD3-3740-C0F2-88ADF586E4FF}"/>
              </a:ext>
            </a:extLst>
          </p:cNvPr>
          <p:cNvSpPr txBox="1"/>
          <p:nvPr/>
        </p:nvSpPr>
        <p:spPr>
          <a:xfrm>
            <a:off x="-33846" y="538427"/>
            <a:ext cx="9144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pôle 2 préparation des processus de fabrication industrielle / pôle 3 réalisation, contrôle et validation de la production</a:t>
            </a:r>
            <a:endParaRPr sz="1200" dirty="0"/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8851728D-1744-DCE7-016F-69C8A39537F3}"/>
              </a:ext>
            </a:extLst>
          </p:cNvPr>
          <p:cNvSpPr/>
          <p:nvPr/>
        </p:nvSpPr>
        <p:spPr>
          <a:xfrm>
            <a:off x="3784830" y="2553779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7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C0934-9D69-4A87-CBA1-AD9CADDC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165E5F6-1521-DC23-5D1E-C4E714231A4E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7C0621-D443-45C9-EB84-FF6A8E73E94D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1A6C4C-19F0-5E85-C615-3A5C70611802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503449C-01DB-51A7-2A90-7FB9BE630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59" y="811634"/>
            <a:ext cx="8787232" cy="3889041"/>
          </a:xfrm>
          <a:prstGeom prst="rect">
            <a:avLst/>
          </a:prstGeom>
        </p:spPr>
      </p:pic>
      <p:sp>
        <p:nvSpPr>
          <p:cNvPr id="2" name="Hexagone 1">
            <a:extLst>
              <a:ext uri="{FF2B5EF4-FFF2-40B4-BE49-F238E27FC236}">
                <a16:creationId xmlns:a16="http://schemas.microsoft.com/office/drawing/2014/main" id="{01D9DAFF-626E-39BD-94FC-8F78642BE3FE}"/>
              </a:ext>
            </a:extLst>
          </p:cNvPr>
          <p:cNvSpPr/>
          <p:nvPr/>
        </p:nvSpPr>
        <p:spPr>
          <a:xfrm>
            <a:off x="3962792" y="909406"/>
            <a:ext cx="1495615" cy="1292617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5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B1E0-D330-B93A-60F6-9E9CAEE5D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173BC7E-EE24-DC91-D465-32E9845681A9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E9C53-BABE-F95F-E0DC-8074C56EEAD0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C78F83-7903-0F74-A9F1-3C7863711ACE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EB0BF7-8E02-3F8C-5B39-420D877519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05" y="928215"/>
            <a:ext cx="8683789" cy="3844511"/>
          </a:xfrm>
          <a:prstGeom prst="rect">
            <a:avLst/>
          </a:prstGeom>
        </p:spPr>
      </p:pic>
      <p:sp>
        <p:nvSpPr>
          <p:cNvPr id="6" name="Hexagone 5">
            <a:extLst>
              <a:ext uri="{FF2B5EF4-FFF2-40B4-BE49-F238E27FC236}">
                <a16:creationId xmlns:a16="http://schemas.microsoft.com/office/drawing/2014/main" id="{36DEDDAC-3BA7-AB1C-31D4-3C961AD4EA29}"/>
              </a:ext>
            </a:extLst>
          </p:cNvPr>
          <p:cNvSpPr/>
          <p:nvPr/>
        </p:nvSpPr>
        <p:spPr>
          <a:xfrm>
            <a:off x="4335674" y="1210591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4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D949E-6F1E-3169-3D37-4A701C28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937DBEE-253B-9A6A-A419-A0D08876136A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A2C4C0-3FA9-97D3-F81D-EECED1E0B6C9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997F4F-732B-606D-EBAD-516ECEC8A450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AC71E5-FF1A-F1EF-71D2-47B89B55FC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1" y="881829"/>
            <a:ext cx="8746258" cy="3775231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5E0E3074-2563-5A75-1448-196EDF98E7A1}"/>
              </a:ext>
            </a:extLst>
          </p:cNvPr>
          <p:cNvSpPr/>
          <p:nvPr/>
        </p:nvSpPr>
        <p:spPr>
          <a:xfrm>
            <a:off x="3558855" y="2179200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529DEF8B-868E-9C10-0035-75B49B0A5E28}"/>
              </a:ext>
            </a:extLst>
          </p:cNvPr>
          <p:cNvSpPr/>
          <p:nvPr/>
        </p:nvSpPr>
        <p:spPr>
          <a:xfrm>
            <a:off x="3558855" y="1114900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0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C74B-D0EF-AA26-EF11-F127315F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DDD48F2-12ED-CA2A-0DEE-F80E3E8F6C05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E22045-38B3-8283-B7D7-9AF0BA9552C7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EFCCE2E-0741-1F87-2FC9-AA65245CB2C5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FDD425-76BC-3419-E58B-6B3EF3A65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08" y="921806"/>
            <a:ext cx="8676487" cy="3726843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AF5DF518-2B2E-7A26-7272-AD19F476DEB5}"/>
              </a:ext>
            </a:extLst>
          </p:cNvPr>
          <p:cNvSpPr/>
          <p:nvPr/>
        </p:nvSpPr>
        <p:spPr>
          <a:xfrm>
            <a:off x="4012442" y="921806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4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50ED-6029-4EB3-67A9-F892A8A9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8C208A0-B23A-2285-3BF0-B1F9167EDEDC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A0A92C-0832-A6A4-3C33-2405570D0064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E3D0BA-1B41-E08A-518F-411E0305E3E7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2E4242-F88D-00E8-A701-C4129F661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45" y="973711"/>
            <a:ext cx="8823527" cy="3955799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5FD7B05F-C175-A025-312F-BBFC2BDC5780}"/>
              </a:ext>
            </a:extLst>
          </p:cNvPr>
          <p:cNvSpPr/>
          <p:nvPr/>
        </p:nvSpPr>
        <p:spPr>
          <a:xfrm>
            <a:off x="2626078" y="973711"/>
            <a:ext cx="1327889" cy="1181660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C2D57-837D-4769-2613-15159D0673D2}"/>
              </a:ext>
            </a:extLst>
          </p:cNvPr>
          <p:cNvSpPr txBox="1"/>
          <p:nvPr/>
        </p:nvSpPr>
        <p:spPr>
          <a:xfrm>
            <a:off x="3953969" y="599370"/>
            <a:ext cx="34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A86D0"/>
                </a:solidFill>
              </a:rPr>
              <a:t>Travail sur compétences du Pôle 3 </a:t>
            </a:r>
          </a:p>
        </p:txBody>
      </p:sp>
      <p:sp>
        <p:nvSpPr>
          <p:cNvPr id="7" name="Flèche vers le haut 6">
            <a:extLst>
              <a:ext uri="{FF2B5EF4-FFF2-40B4-BE49-F238E27FC236}">
                <a16:creationId xmlns:a16="http://schemas.microsoft.com/office/drawing/2014/main" id="{D6A8788E-61FD-34C1-C447-5723709720E1}"/>
              </a:ext>
            </a:extLst>
          </p:cNvPr>
          <p:cNvSpPr/>
          <p:nvPr/>
        </p:nvSpPr>
        <p:spPr>
          <a:xfrm rot="2938430">
            <a:off x="4207378" y="853480"/>
            <a:ext cx="363894" cy="8375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0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0AFC4-6019-057D-89C4-03969D6D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A007E8-5412-6160-8599-49DCF0052B55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FE89FC-BB86-0022-9A9A-EA2403B95E90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0ABD26-628A-8090-EB6E-F529AC962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92" y="817107"/>
            <a:ext cx="8779615" cy="4091614"/>
          </a:xfrm>
          <a:prstGeom prst="rect">
            <a:avLst/>
          </a:prstGeom>
        </p:spPr>
      </p:pic>
      <p:sp>
        <p:nvSpPr>
          <p:cNvPr id="2" name="Hexagone 1">
            <a:extLst>
              <a:ext uri="{FF2B5EF4-FFF2-40B4-BE49-F238E27FC236}">
                <a16:creationId xmlns:a16="http://schemas.microsoft.com/office/drawing/2014/main" id="{F99ACE3B-C1D6-1A98-134D-C5AE5EAF5625}"/>
              </a:ext>
            </a:extLst>
          </p:cNvPr>
          <p:cNvSpPr/>
          <p:nvPr/>
        </p:nvSpPr>
        <p:spPr>
          <a:xfrm>
            <a:off x="3783074" y="992372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F40B2-C085-451A-5640-04818A608D28}"/>
              </a:ext>
            </a:extLst>
          </p:cNvPr>
          <p:cNvSpPr txBox="1"/>
          <p:nvPr/>
        </p:nvSpPr>
        <p:spPr>
          <a:xfrm>
            <a:off x="6018663" y="3987839"/>
            <a:ext cx="3044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1A86D0"/>
                </a:solidFill>
              </a:rPr>
              <a:t>Travail sur compétences du Pôle 3 </a:t>
            </a:r>
          </a:p>
        </p:txBody>
      </p:sp>
    </p:spTree>
    <p:extLst>
      <p:ext uri="{BB962C8B-B14F-4D97-AF65-F5344CB8AC3E}">
        <p14:creationId xmlns:p14="http://schemas.microsoft.com/office/powerpoint/2010/main" val="412027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5229E-103D-4FE4-8F04-767DAACA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E342A05-0F24-7643-E92F-7C3D3ABF2E30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0FA6FF-D073-484F-CEB7-CD462DC784B1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7F0361-48DA-DC69-5608-12D5B96B6DA4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C2E282-A6ED-A7D3-30D3-749F96CDB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78" y="881454"/>
            <a:ext cx="8910244" cy="3793103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246ED828-EC76-30D0-9161-A08C056B39FB}"/>
              </a:ext>
            </a:extLst>
          </p:cNvPr>
          <p:cNvSpPr/>
          <p:nvPr/>
        </p:nvSpPr>
        <p:spPr>
          <a:xfrm>
            <a:off x="4408225" y="1317418"/>
            <a:ext cx="1395416" cy="1254331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0C7202-6BD2-DF40-13C7-F3A3C36D545B}"/>
              </a:ext>
            </a:extLst>
          </p:cNvPr>
          <p:cNvSpPr txBox="1"/>
          <p:nvPr/>
        </p:nvSpPr>
        <p:spPr>
          <a:xfrm>
            <a:off x="634900" y="4232010"/>
            <a:ext cx="331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1A86D0"/>
                </a:solidFill>
              </a:rPr>
              <a:t>Travail sur les compétences du Pôle 3 </a:t>
            </a:r>
          </a:p>
        </p:txBody>
      </p:sp>
    </p:spTree>
    <p:extLst>
      <p:ext uri="{BB962C8B-B14F-4D97-AF65-F5344CB8AC3E}">
        <p14:creationId xmlns:p14="http://schemas.microsoft.com/office/powerpoint/2010/main" val="276590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23459" y="112682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000" y="1989332"/>
            <a:ext cx="8750869" cy="8637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Activités liant la « construction » et l’atelier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en baccalauréat professionnel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986F50-BBE1-8977-EDEE-AA96E9F74035}"/>
              </a:ext>
            </a:extLst>
          </p:cNvPr>
          <p:cNvSpPr txBox="1"/>
          <p:nvPr/>
        </p:nvSpPr>
        <p:spPr>
          <a:xfrm>
            <a:off x="257486" y="3363167"/>
            <a:ext cx="8629027" cy="126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sz="1100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ean-</a:t>
            </a:r>
            <a:r>
              <a:rPr lang="fr-FR" sz="11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100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hilippe</a:t>
            </a:r>
            <a:r>
              <a:rPr lang="fr-FR" sz="11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DELBOY</a:t>
            </a: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enseignant en BP au lycée , académie d’Orléans Tours</a:t>
            </a:r>
            <a:endParaRPr lang="fr-FR" sz="1100" b="1" i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DEVEWER, </a:t>
            </a:r>
            <a:r>
              <a:rPr lang="fr-FR" sz="11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BP au lycée Henri Senez, Hénin-Beaumont, académie de Lille</a:t>
            </a:r>
          </a:p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Laurent TONNA, </a:t>
            </a:r>
            <a:r>
              <a:rPr lang="fr-FR" sz="11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BP au lycée Germaine Tillon, Montbéliard, académie de Besançon</a:t>
            </a:r>
            <a:endParaRPr lang="fr-FR" sz="11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endParaRPr lang="fr-FR" sz="11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B689C-E3E2-404D-A088-8586354E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497725F-CF40-1692-C9D9-22DC92DE556D}"/>
              </a:ext>
            </a:extLst>
          </p:cNvPr>
          <p:cNvSpPr txBox="1"/>
          <p:nvPr/>
        </p:nvSpPr>
        <p:spPr>
          <a:xfrm>
            <a:off x="6593188" y="4694282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ANNÉE DE PREMIÈRE</a:t>
            </a:r>
          </a:p>
        </p:txBody>
      </p:sp>
      <p:sp>
        <p:nvSpPr>
          <p:cNvPr id="28" name="Flèche courbée vers la droite 88">
            <a:extLst>
              <a:ext uri="{FF2B5EF4-FFF2-40B4-BE49-F238E27FC236}">
                <a16:creationId xmlns:a16="http://schemas.microsoft.com/office/drawing/2014/main" id="{ED610B92-A647-E119-25A0-7837EF6E849D}"/>
              </a:ext>
            </a:extLst>
          </p:cNvPr>
          <p:cNvSpPr/>
          <p:nvPr/>
        </p:nvSpPr>
        <p:spPr>
          <a:xfrm rot="16200000">
            <a:off x="3229898" y="-373899"/>
            <a:ext cx="3001587" cy="6853954"/>
          </a:xfrm>
          <a:custGeom>
            <a:avLst/>
            <a:gdLst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0" fmla="*/ 4323715 w 4323715"/>
              <a:gd name="connsiteY0" fmla="*/ 621231 h 10572115"/>
              <a:gd name="connsiteX1" fmla="*/ 9838 w 4323715"/>
              <a:gd name="connsiteY1" fmla="*/ 4917665 h 10572115"/>
              <a:gd name="connsiteX2" fmla="*/ 1067132 w 4323715"/>
              <a:gd name="connsiteY2" fmla="*/ 1576521 h 10572115"/>
              <a:gd name="connsiteX3" fmla="*/ 4323716 w 4323715"/>
              <a:gd name="connsiteY3" fmla="*/ -2 h 10572115"/>
              <a:gd name="connsiteX4" fmla="*/ 4323715 w 4323715"/>
              <a:gd name="connsiteY4" fmla="*/ 621231 h 10572115"/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8" fmla="*/ 4323715 w 4323715"/>
              <a:gd name="connsiteY8" fmla="*/ 0 h 10572115"/>
              <a:gd name="connsiteX9" fmla="*/ 4323715 w 4323715"/>
              <a:gd name="connsiteY9" fmla="*/ 621231 h 10572115"/>
              <a:gd name="connsiteX10" fmla="*/ 9838 w 4323715"/>
              <a:gd name="connsiteY10" fmla="*/ 4917665 h 10572115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3 w 4323724"/>
              <a:gd name="connsiteY8" fmla="*/ 2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54369 w 4323724"/>
              <a:gd name="connsiteY2" fmla="*/ 8990769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42794 w 4323724"/>
              <a:gd name="connsiteY5" fmla="*/ 1042582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89093 w 4323724"/>
              <a:gd name="connsiteY5" fmla="*/ 1013646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689041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305945 w 4323724"/>
              <a:gd name="connsiteY5" fmla="*/ 10009147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42794 w 4323724"/>
              <a:gd name="connsiteY6" fmla="*/ 9584873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31219 w 4323724"/>
              <a:gd name="connsiteY1" fmla="*/ 9195126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323723 w 4867735"/>
              <a:gd name="connsiteY10" fmla="*/ 505491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492010 w 4867735"/>
              <a:gd name="connsiteY0" fmla="*/ 459192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492010 w 4867735"/>
              <a:gd name="connsiteY4" fmla="*/ 459192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579567 w 4867735"/>
              <a:gd name="connsiteY10" fmla="*/ 297145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7735" h="9893405" stroke="0" extrusionOk="0">
                <a:moveTo>
                  <a:pt x="8" y="4491310"/>
                </a:moveTo>
                <a:cubicBezTo>
                  <a:pt x="8" y="6592117"/>
                  <a:pt x="1322219" y="8554182"/>
                  <a:pt x="3231219" y="9079384"/>
                </a:cubicBezTo>
                <a:lnTo>
                  <a:pt x="3242794" y="870141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445983"/>
                </a:lnTo>
                <a:cubicBezTo>
                  <a:pt x="1322219" y="8920781"/>
                  <a:pt x="8" y="7213349"/>
                  <a:pt x="8" y="5112542"/>
                </a:cubicBezTo>
                <a:lnTo>
                  <a:pt x="8" y="4491310"/>
                </a:lnTo>
                <a:close/>
              </a:path>
              <a:path w="4867735" h="9893405" fill="darkenLess" stroke="0" extrusionOk="0">
                <a:moveTo>
                  <a:pt x="4809857" y="590636"/>
                </a:moveTo>
                <a:cubicBezTo>
                  <a:pt x="2535085" y="590636"/>
                  <a:pt x="163216" y="2383601"/>
                  <a:pt x="9846" y="4801925"/>
                </a:cubicBezTo>
                <a:cubicBezTo>
                  <a:pt x="-67465" y="3582884"/>
                  <a:pt x="312853" y="2381046"/>
                  <a:pt x="1067140" y="1460781"/>
                </a:cubicBezTo>
                <a:cubicBezTo>
                  <a:pt x="1888212" y="459036"/>
                  <a:pt x="3619529" y="0"/>
                  <a:pt x="4867735" y="0"/>
                </a:cubicBezTo>
                <a:cubicBezTo>
                  <a:pt x="4848442" y="196879"/>
                  <a:pt x="4620786" y="301158"/>
                  <a:pt x="4809857" y="590636"/>
                </a:cubicBezTo>
                <a:close/>
              </a:path>
              <a:path w="4867735" h="9893405" fill="none" extrusionOk="0">
                <a:moveTo>
                  <a:pt x="8" y="4491310"/>
                </a:moveTo>
                <a:cubicBezTo>
                  <a:pt x="324099" y="5137476"/>
                  <a:pt x="1427236" y="7092422"/>
                  <a:pt x="1967700" y="7835881"/>
                </a:cubicBezTo>
                <a:cubicBezTo>
                  <a:pt x="2508164" y="8579341"/>
                  <a:pt x="3013229" y="8980968"/>
                  <a:pt x="3242794" y="9021512"/>
                </a:cubicBezTo>
                <a:lnTo>
                  <a:pt x="3321942" y="861157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342450"/>
                </a:lnTo>
                <a:cubicBezTo>
                  <a:pt x="1322219" y="8817248"/>
                  <a:pt x="8" y="7213349"/>
                  <a:pt x="8" y="5112542"/>
                </a:cubicBezTo>
                <a:lnTo>
                  <a:pt x="8" y="4491310"/>
                </a:lnTo>
                <a:cubicBezTo>
                  <a:pt x="8" y="1946907"/>
                  <a:pt x="2300876" y="0"/>
                  <a:pt x="4688798" y="0"/>
                </a:cubicBezTo>
                <a:cubicBezTo>
                  <a:pt x="4688798" y="129914"/>
                  <a:pt x="4452233" y="310249"/>
                  <a:pt x="4764779" y="590636"/>
                </a:cubicBezTo>
                <a:cubicBezTo>
                  <a:pt x="2490007" y="590636"/>
                  <a:pt x="163216" y="2383601"/>
                  <a:pt x="9846" y="4801925"/>
                </a:cubicBezTo>
              </a:path>
            </a:pathLst>
          </a:custGeom>
          <a:solidFill>
            <a:srgbClr val="A5A5A5">
              <a:alpha val="50000"/>
            </a:srgbClr>
          </a:solidFill>
          <a:ln>
            <a:noFill/>
          </a:ln>
          <a:effectLst/>
          <a:scene3d>
            <a:camera prst="isometricRightUp"/>
            <a:lightRig rig="threePt" dir="t"/>
          </a:scene3d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" name="Hexagone 1">
            <a:extLst>
              <a:ext uri="{FF2B5EF4-FFF2-40B4-BE49-F238E27FC236}">
                <a16:creationId xmlns:a16="http://schemas.microsoft.com/office/drawing/2014/main" id="{66F7094F-410C-CCCC-D329-ED89136ADF7C}"/>
              </a:ext>
            </a:extLst>
          </p:cNvPr>
          <p:cNvSpPr/>
          <p:nvPr/>
        </p:nvSpPr>
        <p:spPr>
          <a:xfrm>
            <a:off x="609343" y="3043795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87D160F2-742B-E53B-749B-10CEF733D70A}"/>
              </a:ext>
            </a:extLst>
          </p:cNvPr>
          <p:cNvSpPr/>
          <p:nvPr/>
        </p:nvSpPr>
        <p:spPr>
          <a:xfrm>
            <a:off x="1956368" y="3519219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F9AAFE9C-BAE5-865A-2AD5-A83FCB98E414}"/>
              </a:ext>
            </a:extLst>
          </p:cNvPr>
          <p:cNvSpPr/>
          <p:nvPr/>
        </p:nvSpPr>
        <p:spPr>
          <a:xfrm>
            <a:off x="4355145" y="3694534"/>
            <a:ext cx="1391126" cy="123920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Réalisation d’assemblage simple sur véhicule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3FD8098E-9874-0D6A-BA79-66190C3503E5}"/>
              </a:ext>
            </a:extLst>
          </p:cNvPr>
          <p:cNvSpPr/>
          <p:nvPr/>
        </p:nvSpPr>
        <p:spPr>
          <a:xfrm>
            <a:off x="6348571" y="3213930"/>
            <a:ext cx="1388745" cy="123253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Aménagement intérieur d’un véhicule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uton d’action : obtenir des informations 11">
            <a:hlinkClick r:id="rId3" action="ppaction://hlinksldjump"/>
            <a:extLst>
              <a:ext uri="{FF2B5EF4-FFF2-40B4-BE49-F238E27FC236}">
                <a16:creationId xmlns:a16="http://schemas.microsoft.com/office/drawing/2014/main" id="{0C816EF9-FB12-7B20-7E94-54CAF02CA8D9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251484-11DB-BAA1-37FE-E7D4577894B2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21" name="Google Shape;93;p1">
            <a:extLst>
              <a:ext uri="{FF2B5EF4-FFF2-40B4-BE49-F238E27FC236}">
                <a16:creationId xmlns:a16="http://schemas.microsoft.com/office/drawing/2014/main" id="{B11171DE-A900-D4D7-4E9D-14F42AA541E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267" y="2106303"/>
            <a:ext cx="2318306" cy="144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7;p1">
            <a:extLst>
              <a:ext uri="{FF2B5EF4-FFF2-40B4-BE49-F238E27FC236}">
                <a16:creationId xmlns:a16="http://schemas.microsoft.com/office/drawing/2014/main" id="{F4486597-31A0-EDFC-C4B1-35D6388DC500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56" y="1003280"/>
            <a:ext cx="3016235" cy="15181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D5ECE8CF-E631-E72F-E13B-C9BD71604FA3}"/>
              </a:ext>
            </a:extLst>
          </p:cNvPr>
          <p:cNvSpPr/>
          <p:nvPr/>
        </p:nvSpPr>
        <p:spPr>
          <a:xfrm>
            <a:off x="291301" y="2768024"/>
            <a:ext cx="3232354" cy="2334852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A8F01882-605B-BB28-E53C-E16AFC6237C7}"/>
              </a:ext>
            </a:extLst>
          </p:cNvPr>
          <p:cNvSpPr/>
          <p:nvPr/>
        </p:nvSpPr>
        <p:spPr>
          <a:xfrm>
            <a:off x="7261078" y="1762371"/>
            <a:ext cx="1512800" cy="1232535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95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Découverte assemblage thermique sur aluminium, inox</a:t>
            </a:r>
            <a:endParaRPr lang="fr-FR" sz="9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7E945-AFFA-7167-A23A-DE0DC002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DFB5DFE-8180-F59F-250B-55ABC9E628BF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A5E320-5CE1-EFE2-8B4F-BCE1F31D8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4" y="543973"/>
            <a:ext cx="3475911" cy="4534927"/>
          </a:xfrm>
          <a:prstGeom prst="rect">
            <a:avLst/>
          </a:prstGeom>
        </p:spPr>
      </p:pic>
      <p:sp>
        <p:nvSpPr>
          <p:cNvPr id="9" name="Flèche vers le haut 8">
            <a:extLst>
              <a:ext uri="{FF2B5EF4-FFF2-40B4-BE49-F238E27FC236}">
                <a16:creationId xmlns:a16="http://schemas.microsoft.com/office/drawing/2014/main" id="{E39FCF89-83EB-D0C7-B410-D10ADEA673E7}"/>
              </a:ext>
            </a:extLst>
          </p:cNvPr>
          <p:cNvSpPr/>
          <p:nvPr/>
        </p:nvSpPr>
        <p:spPr>
          <a:xfrm rot="4623621">
            <a:off x="3927838" y="2376113"/>
            <a:ext cx="877242" cy="16058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60155-4A17-4C02-5284-E08C10CFEF4D}"/>
              </a:ext>
            </a:extLst>
          </p:cNvPr>
          <p:cNvSpPr/>
          <p:nvPr/>
        </p:nvSpPr>
        <p:spPr>
          <a:xfrm>
            <a:off x="7307541" y="543973"/>
            <a:ext cx="447045" cy="453492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4BF1C2-8F8B-ACD8-EBBC-0B40AD3B955E}"/>
              </a:ext>
            </a:extLst>
          </p:cNvPr>
          <p:cNvSpPr txBox="1"/>
          <p:nvPr/>
        </p:nvSpPr>
        <p:spPr>
          <a:xfrm>
            <a:off x="843148" y="1163607"/>
            <a:ext cx="302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COMPÉTENCES VISÉES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381CC3F-9871-506C-2199-6333F32C0EBB}"/>
              </a:ext>
            </a:extLst>
          </p:cNvPr>
          <p:cNvGrpSpPr/>
          <p:nvPr/>
        </p:nvGrpSpPr>
        <p:grpSpPr>
          <a:xfrm>
            <a:off x="116877" y="2197822"/>
            <a:ext cx="3368842" cy="2213382"/>
            <a:chOff x="116877" y="2197822"/>
            <a:chExt cx="3368842" cy="221338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DDB8FA7-03B5-EE7A-BFB4-53C77942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77" y="2197822"/>
              <a:ext cx="3368842" cy="2213382"/>
            </a:xfrm>
            <a:prstGeom prst="rect">
              <a:avLst/>
            </a:prstGeom>
          </p:spPr>
        </p:pic>
        <p:sp>
          <p:nvSpPr>
            <p:cNvPr id="2" name="Hexagone 1">
              <a:extLst>
                <a:ext uri="{FF2B5EF4-FFF2-40B4-BE49-F238E27FC236}">
                  <a16:creationId xmlns:a16="http://schemas.microsoft.com/office/drawing/2014/main" id="{3CAC9DC2-CD2E-7FF6-81A3-BEE5788275F5}"/>
                </a:ext>
              </a:extLst>
            </p:cNvPr>
            <p:cNvSpPr/>
            <p:nvPr/>
          </p:nvSpPr>
          <p:spPr>
            <a:xfrm>
              <a:off x="609343" y="2505246"/>
              <a:ext cx="1267581" cy="1035104"/>
            </a:xfrm>
            <a:prstGeom prst="hexagon">
              <a:avLst/>
            </a:prstGeom>
            <a:solidFill>
              <a:srgbClr val="FFE599"/>
            </a:solidFill>
            <a:ln w="5715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446"/>
                </a:spcAft>
              </a:pPr>
              <a:r>
                <a:rPr lang="fr-FR" sz="9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Réalisation d’une conception détaillée de pièces simples</a:t>
              </a:r>
              <a:endParaRPr lang="fr-FR" sz="900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4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2" name="Google Shape;87;p1">
            <a:extLst>
              <a:ext uri="{FF2B5EF4-FFF2-40B4-BE49-F238E27FC236}">
                <a16:creationId xmlns:a16="http://schemas.microsoft.com/office/drawing/2014/main" id="{D2BD0B8E-8325-D996-A237-66706CCEEA06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8" y="1200718"/>
            <a:ext cx="3980734" cy="1727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8F9FAC3E-6C8C-7C20-0B30-958C2467E0E3}"/>
              </a:ext>
            </a:extLst>
          </p:cNvPr>
          <p:cNvSpPr txBox="1"/>
          <p:nvPr/>
        </p:nvSpPr>
        <p:spPr>
          <a:xfrm>
            <a:off x="0" y="554387"/>
            <a:ext cx="91420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pôle 1 Analyse fonctionnelle et structurelle / pôle 2 préparation des processus de fabrication industrielle</a:t>
            </a:r>
            <a:endParaRPr sz="1400" dirty="0"/>
          </a:p>
        </p:txBody>
      </p:sp>
      <p:sp>
        <p:nvSpPr>
          <p:cNvPr id="18" name="Google Shape;89;p1">
            <a:extLst>
              <a:ext uri="{FF2B5EF4-FFF2-40B4-BE49-F238E27FC236}">
                <a16:creationId xmlns:a16="http://schemas.microsoft.com/office/drawing/2014/main" id="{97C5E5AC-5CAA-B4D6-A44B-80F2730E5130}"/>
              </a:ext>
            </a:extLst>
          </p:cNvPr>
          <p:cNvSpPr txBox="1"/>
          <p:nvPr/>
        </p:nvSpPr>
        <p:spPr>
          <a:xfrm>
            <a:off x="0" y="868689"/>
            <a:ext cx="4356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 d’activité professionnelle Problématique: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fr-FR" sz="1400" dirty="0"/>
          </a:p>
        </p:txBody>
      </p:sp>
      <p:pic>
        <p:nvPicPr>
          <p:cNvPr id="19" name="Google Shape;91;p1">
            <a:extLst>
              <a:ext uri="{FF2B5EF4-FFF2-40B4-BE49-F238E27FC236}">
                <a16:creationId xmlns:a16="http://schemas.microsoft.com/office/drawing/2014/main" id="{0E383794-0EBF-F479-1BA5-EC6E95F66B9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224" y="1300683"/>
            <a:ext cx="1762768" cy="162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2;p1">
            <a:extLst>
              <a:ext uri="{FF2B5EF4-FFF2-40B4-BE49-F238E27FC236}">
                <a16:creationId xmlns:a16="http://schemas.microsoft.com/office/drawing/2014/main" id="{5EF1829E-3A61-BA38-5F2A-47F26C7B429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338" y="3008981"/>
            <a:ext cx="1240715" cy="213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3;p1">
            <a:extLst>
              <a:ext uri="{FF2B5EF4-FFF2-40B4-BE49-F238E27FC236}">
                <a16:creationId xmlns:a16="http://schemas.microsoft.com/office/drawing/2014/main" id="{D1DAF82C-F21A-78F0-7A3C-EB492C407A1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704" y="1300683"/>
            <a:ext cx="2318306" cy="144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4;p1">
            <a:extLst>
              <a:ext uri="{FF2B5EF4-FFF2-40B4-BE49-F238E27FC236}">
                <a16:creationId xmlns:a16="http://schemas.microsoft.com/office/drawing/2014/main" id="{3815722D-D964-6072-F5FD-5C0AFCCEBD7A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0985" y="3188635"/>
            <a:ext cx="2320112" cy="15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exagone 5">
            <a:extLst>
              <a:ext uri="{FF2B5EF4-FFF2-40B4-BE49-F238E27FC236}">
                <a16:creationId xmlns:a16="http://schemas.microsoft.com/office/drawing/2014/main" id="{92D958D1-DB8D-4984-BE93-897F659EEC97}"/>
              </a:ext>
            </a:extLst>
          </p:cNvPr>
          <p:cNvSpPr/>
          <p:nvPr/>
        </p:nvSpPr>
        <p:spPr>
          <a:xfrm>
            <a:off x="6792010" y="3334511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E8A37D-D167-208D-9CB3-EDDFADE03AE6}"/>
              </a:ext>
            </a:extLst>
          </p:cNvPr>
          <p:cNvSpPr txBox="1"/>
          <p:nvPr/>
        </p:nvSpPr>
        <p:spPr>
          <a:xfrm>
            <a:off x="4970884" y="4707255"/>
            <a:ext cx="458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d'un système ou sous système</a:t>
            </a:r>
            <a:endParaRPr lang="fr-FR" sz="1800" dirty="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66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952B-27FE-C221-29CC-52BE420C7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109D409-7712-0EDD-C56B-4CA49B89FB93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2" name="Image18">
            <a:extLst>
              <a:ext uri="{FF2B5EF4-FFF2-40B4-BE49-F238E27FC236}">
                <a16:creationId xmlns:a16="http://schemas.microsoft.com/office/drawing/2014/main" id="{DD236B28-2C29-6534-B8C9-232D0A790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525" y="2094712"/>
            <a:ext cx="3432845" cy="2890946"/>
          </a:xfrm>
          <a:prstGeom prst="rect">
            <a:avLst/>
          </a:prstGeom>
          <a:noFill/>
        </p:spPr>
      </p:pic>
      <p:pic>
        <p:nvPicPr>
          <p:cNvPr id="3" name="Image17">
            <a:extLst>
              <a:ext uri="{FF2B5EF4-FFF2-40B4-BE49-F238E27FC236}">
                <a16:creationId xmlns:a16="http://schemas.microsoft.com/office/drawing/2014/main" id="{8F964E46-531B-83E8-1600-3E2DF6B1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010" y="2094712"/>
            <a:ext cx="4558830" cy="2923851"/>
          </a:xfrm>
          <a:prstGeom prst="rect">
            <a:avLst/>
          </a:prstGeom>
          <a:noFill/>
        </p:spPr>
      </p:pic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4155952E-85BF-4C45-C085-B0309BE7F9D6}"/>
              </a:ext>
            </a:extLst>
          </p:cNvPr>
          <p:cNvSpPr txBox="1"/>
          <p:nvPr/>
        </p:nvSpPr>
        <p:spPr>
          <a:xfrm>
            <a:off x="116878" y="581270"/>
            <a:ext cx="8840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</a:t>
            </a:r>
            <a:r>
              <a:rPr lang="fr-FR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pôle </a:t>
            </a: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/ pôle 2 </a:t>
            </a:r>
            <a:endParaRPr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54B10B-7412-DA08-4450-D267A702DE5B}"/>
              </a:ext>
            </a:extLst>
          </p:cNvPr>
          <p:cNvSpPr txBox="1"/>
          <p:nvPr/>
        </p:nvSpPr>
        <p:spPr>
          <a:xfrm>
            <a:off x="2595461" y="1041615"/>
            <a:ext cx="4585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Représentation en phase d'analyse et de définition</a:t>
            </a:r>
            <a:endParaRPr lang="fr-FR" dirty="0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724C129F-0B63-6336-A0E8-1464638C597F}"/>
              </a:ext>
            </a:extLst>
          </p:cNvPr>
          <p:cNvSpPr/>
          <p:nvPr/>
        </p:nvSpPr>
        <p:spPr>
          <a:xfrm>
            <a:off x="661797" y="765936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66D3-9EE4-AFA4-8EDD-192938BE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6E23CFD-8F25-0D87-14F4-16AF9C4BAD19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F0CC21-0853-4573-1EA6-193F181AE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478" y="1944107"/>
            <a:ext cx="4229866" cy="2940139"/>
          </a:xfrm>
          <a:prstGeom prst="rect">
            <a:avLst/>
          </a:prstGeom>
        </p:spPr>
      </p:pic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D1CE2484-6A85-D84A-B0C0-3BCAD759B1F5}"/>
              </a:ext>
            </a:extLst>
          </p:cNvPr>
          <p:cNvSpPr txBox="1"/>
          <p:nvPr/>
        </p:nvSpPr>
        <p:spPr>
          <a:xfrm>
            <a:off x="121317" y="576624"/>
            <a:ext cx="89013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pôle 1 / pôle 2 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44744C-5039-57B1-0C0C-41BB70698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7" y="1944107"/>
            <a:ext cx="4281096" cy="2940139"/>
          </a:xfrm>
          <a:prstGeom prst="rect">
            <a:avLst/>
          </a:prstGeom>
        </p:spPr>
      </p:pic>
      <p:sp>
        <p:nvSpPr>
          <p:cNvPr id="4" name="Hexagone 3">
            <a:extLst>
              <a:ext uri="{FF2B5EF4-FFF2-40B4-BE49-F238E27FC236}">
                <a16:creationId xmlns:a16="http://schemas.microsoft.com/office/drawing/2014/main" id="{430C4284-B851-9968-567A-9FA87BFCA91F}"/>
              </a:ext>
            </a:extLst>
          </p:cNvPr>
          <p:cNvSpPr/>
          <p:nvPr/>
        </p:nvSpPr>
        <p:spPr>
          <a:xfrm>
            <a:off x="592863" y="690951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E9E12B-0591-FC6A-4DFD-31FD75587113}"/>
              </a:ext>
            </a:extLst>
          </p:cNvPr>
          <p:cNvSpPr txBox="1"/>
          <p:nvPr/>
        </p:nvSpPr>
        <p:spPr>
          <a:xfrm>
            <a:off x="2261865" y="945956"/>
            <a:ext cx="458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d'un élément</a:t>
            </a:r>
            <a:endParaRPr lang="fr-FR" sz="1800" dirty="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33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922B5-EB0B-9B4A-60E1-E10B7177B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2C097F5-9B45-1538-D64B-6D5EE3C8269A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4051FB-EB54-0D42-B027-0361BA491790}"/>
              </a:ext>
            </a:extLst>
          </p:cNvPr>
          <p:cNvSpPr txBox="1"/>
          <p:nvPr/>
        </p:nvSpPr>
        <p:spPr>
          <a:xfrm>
            <a:off x="1929270" y="1229955"/>
            <a:ext cx="82349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ECECFBF-91DF-9C78-D97A-CA485A243FE6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DC8CA0F9-0981-6493-092A-641508EC943A}"/>
              </a:ext>
            </a:extLst>
          </p:cNvPr>
          <p:cNvSpPr txBox="1"/>
          <p:nvPr/>
        </p:nvSpPr>
        <p:spPr>
          <a:xfrm>
            <a:off x="111602" y="605280"/>
            <a:ext cx="89207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pôle 1 / pôle 2 </a:t>
            </a:r>
            <a:endParaRPr lang="fr-FR" sz="1800" dirty="0"/>
          </a:p>
        </p:txBody>
      </p:sp>
      <p:pic>
        <p:nvPicPr>
          <p:cNvPr id="3" name="Image 2" descr="Une image contenant texte, capture d’écran, logiciel, conception&#10;&#10;Le contenu généré par l’IA peut être incorrect.">
            <a:extLst>
              <a:ext uri="{FF2B5EF4-FFF2-40B4-BE49-F238E27FC236}">
                <a16:creationId xmlns:a16="http://schemas.microsoft.com/office/drawing/2014/main" id="{1AC5F995-F92B-97A2-A6D1-A51A02C756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83" y="1670053"/>
            <a:ext cx="4707512" cy="28062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49B4C9-604E-AE74-E6AE-95BF037C0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148" y="1097661"/>
            <a:ext cx="1958562" cy="39510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7B27585-F60D-86D1-2D5F-8D0A7C8A731B}"/>
              </a:ext>
            </a:extLst>
          </p:cNvPr>
          <p:cNvSpPr txBox="1"/>
          <p:nvPr/>
        </p:nvSpPr>
        <p:spPr>
          <a:xfrm>
            <a:off x="1813634" y="983239"/>
            <a:ext cx="5085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Représentation en phase d'analyse et de définition</a:t>
            </a:r>
            <a:endParaRPr lang="fr-FR" dirty="0"/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33C96603-93D5-4791-37B3-EA6F24DECE61}"/>
              </a:ext>
            </a:extLst>
          </p:cNvPr>
          <p:cNvSpPr/>
          <p:nvPr/>
        </p:nvSpPr>
        <p:spPr>
          <a:xfrm>
            <a:off x="5212999" y="2891948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F238-686D-DCB5-5976-42ECF58BA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A4F57C2-E722-8A58-0696-8ADBDC5E9CC0}"/>
              </a:ext>
            </a:extLst>
          </p:cNvPr>
          <p:cNvSpPr txBox="1"/>
          <p:nvPr/>
        </p:nvSpPr>
        <p:spPr>
          <a:xfrm>
            <a:off x="116878" y="-46961"/>
            <a:ext cx="336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liant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construction » et l’atelier</a:t>
            </a:r>
          </a:p>
        </p:txBody>
      </p:sp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DEC6599B-796C-DD97-F03F-447B679E4A56}"/>
              </a:ext>
            </a:extLst>
          </p:cNvPr>
          <p:cNvSpPr txBox="1"/>
          <p:nvPr/>
        </p:nvSpPr>
        <p:spPr>
          <a:xfrm>
            <a:off x="99237" y="569686"/>
            <a:ext cx="89278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pôle 1 / pôle 2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516C37-137C-402B-F7B0-A7BAD37B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3" y="1178373"/>
            <a:ext cx="7539477" cy="37976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074C66-EAD4-EDAD-1989-AB64C166C5FA}"/>
              </a:ext>
            </a:extLst>
          </p:cNvPr>
          <p:cNvSpPr txBox="1"/>
          <p:nvPr/>
        </p:nvSpPr>
        <p:spPr>
          <a:xfrm>
            <a:off x="2260340" y="809041"/>
            <a:ext cx="595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Représentation en phase d'analyse et de définition</a:t>
            </a:r>
            <a:endParaRPr lang="fr-FR" dirty="0"/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61B425F7-5C81-39C5-CB56-54052A882433}"/>
              </a:ext>
            </a:extLst>
          </p:cNvPr>
          <p:cNvSpPr/>
          <p:nvPr/>
        </p:nvSpPr>
        <p:spPr>
          <a:xfrm>
            <a:off x="7656018" y="674326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927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660</Words>
  <PresentationFormat>Affichage à l'écran (16:9)</PresentationFormat>
  <Paragraphs>114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Marianne Light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