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  <p:sldMasterId id="2147483661" r:id="rId2"/>
  </p:sldMasterIdLst>
  <p:notesMasterIdLst>
    <p:notesMasterId r:id="rId23"/>
  </p:notesMasterIdLst>
  <p:sldIdLst>
    <p:sldId id="331" r:id="rId3"/>
    <p:sldId id="362" r:id="rId4"/>
    <p:sldId id="363" r:id="rId5"/>
    <p:sldId id="364" r:id="rId6"/>
    <p:sldId id="366" r:id="rId7"/>
    <p:sldId id="367" r:id="rId8"/>
    <p:sldId id="264" r:id="rId9"/>
    <p:sldId id="265" r:id="rId10"/>
    <p:sldId id="266" r:id="rId11"/>
    <p:sldId id="267" r:id="rId12"/>
    <p:sldId id="268" r:id="rId13"/>
    <p:sldId id="269" r:id="rId14"/>
    <p:sldId id="368" r:id="rId15"/>
    <p:sldId id="270" r:id="rId16"/>
    <p:sldId id="271" r:id="rId17"/>
    <p:sldId id="272" r:id="rId18"/>
    <p:sldId id="273" r:id="rId19"/>
    <p:sldId id="274" r:id="rId20"/>
    <p:sldId id="275" r:id="rId21"/>
    <p:sldId id="369" r:id="rId22"/>
  </p:sldIdLst>
  <p:sldSz cx="12193588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972160" cy="458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buNone/>
            </a:pPr>
            <a:endParaRPr lang="fr-FR" sz="12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dt" idx="1"/>
          </p:nvPr>
        </p:nvSpPr>
        <p:spPr>
          <a:xfrm>
            <a:off x="3884400" y="0"/>
            <a:ext cx="2972160" cy="458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buNone/>
              <a:defRPr lang="fr-FR" sz="1200" b="0" strike="noStrike" spc="-1">
                <a:solidFill>
                  <a:srgbClr val="000000"/>
                </a:solidFill>
                <a:latin typeface="Calibri"/>
                <a:ea typeface="Arial"/>
              </a:defRPr>
            </a:lvl1pPr>
          </a:lstStyle>
          <a:p>
            <a:pPr indent="0" algn="r">
              <a:buNone/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  <a:ea typeface="Arial"/>
              </a:rPr>
              <a:t>11/02/2025</a:t>
            </a:r>
          </a:p>
        </p:txBody>
      </p:sp>
      <p:sp>
        <p:nvSpPr>
          <p:cNvPr id="135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28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anchor="ctr">
            <a:noAutofit/>
          </a:bodyPr>
          <a:lstStyle/>
          <a:p>
            <a:pPr indent="0" algn="ctr">
              <a:buNone/>
            </a:pPr>
            <a:endParaRPr lang="fr-FR" sz="12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85800" y="4399200"/>
            <a:ext cx="548640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Modifier les styles du texte du masque</a:t>
            </a:r>
          </a:p>
          <a:p>
            <a:pPr marL="216000" indent="0"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Deuxième niveau</a:t>
            </a:r>
          </a:p>
          <a:p>
            <a:pPr marL="216000" indent="0"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Troisième niveau</a:t>
            </a:r>
          </a:p>
          <a:p>
            <a:pPr marL="216000" indent="0"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</a:t>
            </a:r>
          </a:p>
          <a:p>
            <a:pPr marL="216000" indent="0"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</a:t>
            </a:r>
          </a:p>
        </p:txBody>
      </p:sp>
      <p:sp>
        <p:nvSpPr>
          <p:cNvPr id="137" name="PlaceHolder 5"/>
          <p:cNvSpPr>
            <a:spLocks noGrp="1"/>
          </p:cNvSpPr>
          <p:nvPr>
            <p:ph type="ftr" idx="2"/>
          </p:nvPr>
        </p:nvSpPr>
        <p:spPr>
          <a:xfrm>
            <a:off x="0" y="8686800"/>
            <a:ext cx="2972160" cy="458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buNone/>
            </a:pPr>
            <a:endParaRPr lang="fr-FR" sz="12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sldNum" idx="3"/>
          </p:nvPr>
        </p:nvSpPr>
        <p:spPr>
          <a:xfrm>
            <a:off x="3884400" y="8686800"/>
            <a:ext cx="2972160" cy="458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buNone/>
              <a:defRPr lang="fr-FR" sz="1200" b="0" strike="noStrike" spc="-1">
                <a:solidFill>
                  <a:srgbClr val="000000"/>
                </a:solidFill>
                <a:latin typeface="Calibri"/>
                <a:ea typeface="Arial"/>
              </a:defRPr>
            </a:lvl1pPr>
          </a:lstStyle>
          <a:p>
            <a:pPr indent="0" algn="r">
              <a:buNone/>
            </a:pPr>
            <a:fld id="{75D2B06F-8406-4196-AC82-6FCD3DAFE2D5}" type="slidenum">
              <a:rPr lang="fr-FR" sz="1200" b="0" strike="noStrike" spc="-1">
                <a:solidFill>
                  <a:srgbClr val="000000"/>
                </a:solidFill>
                <a:latin typeface="Calibri"/>
                <a:ea typeface="Arial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F85E18-CA9F-B03D-A399-C42D38C9032E}"/>
              </a:ext>
            </a:extLst>
          </p:cNvPr>
          <p:cNvSpPr txBox="1"/>
          <p:nvPr userDrawn="1"/>
        </p:nvSpPr>
        <p:spPr>
          <a:xfrm>
            <a:off x="8588859" y="95625"/>
            <a:ext cx="36047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313034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0" y="1076400"/>
            <a:ext cx="5950080" cy="578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47800" y="1076400"/>
            <a:ext cx="5950080" cy="27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47800" y="4096440"/>
            <a:ext cx="5950080" cy="27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0" y="1076400"/>
            <a:ext cx="5950080" cy="27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47800" y="1076400"/>
            <a:ext cx="5950080" cy="27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0" y="4096440"/>
            <a:ext cx="12193200" cy="27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0" y="1076400"/>
            <a:ext cx="12193200" cy="27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0" y="4096440"/>
            <a:ext cx="12193200" cy="27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0" y="1076400"/>
            <a:ext cx="5950080" cy="27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47800" y="1076400"/>
            <a:ext cx="5950080" cy="27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0" y="4096440"/>
            <a:ext cx="5950080" cy="27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47800" y="4096440"/>
            <a:ext cx="5950080" cy="27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0" y="1076400"/>
            <a:ext cx="3925800" cy="27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122360" y="1076400"/>
            <a:ext cx="3925800" cy="27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245080" y="1076400"/>
            <a:ext cx="3925800" cy="27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0" y="4096440"/>
            <a:ext cx="3925800" cy="27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122360" y="4096440"/>
            <a:ext cx="3925800" cy="27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245080" y="4096440"/>
            <a:ext cx="3925800" cy="27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31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9913291" y="6395348"/>
            <a:ext cx="1800234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63" y="3128061"/>
            <a:ext cx="11233463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33" y="240001"/>
            <a:ext cx="1409385" cy="12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31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9913291" y="6395348"/>
            <a:ext cx="1800234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63" y="3128061"/>
            <a:ext cx="11233463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33" y="240001"/>
            <a:ext cx="1409385" cy="12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3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0" y="1076400"/>
            <a:ext cx="12193200" cy="578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0" y="1076400"/>
            <a:ext cx="12193200" cy="578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0" y="1076400"/>
            <a:ext cx="5950080" cy="578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47800" y="1076400"/>
            <a:ext cx="5950080" cy="578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0" y="1076400"/>
            <a:ext cx="5950080" cy="27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47800" y="1076400"/>
            <a:ext cx="5950080" cy="578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0" y="4096440"/>
            <a:ext cx="5950080" cy="27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2" y="0"/>
            <a:ext cx="4648231" cy="714315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67" b="1" i="0" u="none" strike="noStrike" kern="1200" cap="none" spc="0" normalizeH="0" baseline="0" noProof="0" dirty="0">
              <a:ln>
                <a:noFill/>
              </a:ln>
              <a:solidFill>
                <a:srgbClr val="00000A"/>
              </a:solidFill>
              <a:effectLst/>
              <a:uLnTx/>
              <a:uFillTx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67" b="1" i="0" u="none" strike="noStrike" kern="1200" cap="none" spc="0" normalizeH="0" baseline="0" noProof="0" dirty="0">
              <a:ln>
                <a:noFill/>
              </a:ln>
              <a:solidFill>
                <a:srgbClr val="00000A"/>
              </a:solidFill>
              <a:effectLst/>
              <a:uLnTx/>
              <a:uFillTx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67" b="0" i="0" u="none" strike="noStrike" kern="1200" cap="none" spc="0" normalizeH="0" baseline="0" noProof="0" dirty="0">
              <a:ln>
                <a:noFill/>
              </a:ln>
              <a:solidFill>
                <a:srgbClr val="00000A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6714ED-58AA-EA86-7F44-8D90589C52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48232" y="1"/>
            <a:ext cx="4262307" cy="7143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540B07-F8BE-3BCB-283B-D1F8FB4CEE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77555" y="1"/>
            <a:ext cx="3716032" cy="71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7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6667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4267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 txBox="1"/>
          <p:nvPr/>
        </p:nvSpPr>
        <p:spPr>
          <a:xfrm>
            <a:off x="1226520" y="0"/>
            <a:ext cx="10965600" cy="570600"/>
          </a:xfrm>
          <a:prstGeom prst="rect">
            <a:avLst/>
          </a:prstGeom>
          <a:solidFill>
            <a:srgbClr val="1F3963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3200" b="1" strike="noStrike" spc="-1">
                <a:solidFill>
                  <a:srgbClr val="F2F2F2"/>
                </a:solidFill>
                <a:latin typeface="Calibri Light"/>
                <a:ea typeface="Arial"/>
              </a:rPr>
              <a:t>PNF BTS Aéronautique 16 mai 2024</a:t>
            </a:r>
            <a:endParaRPr lang="fr-FR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ZoneTexte 2"/>
          <p:cNvSpPr txBox="1"/>
          <p:nvPr/>
        </p:nvSpPr>
        <p:spPr>
          <a:xfrm>
            <a:off x="11444400" y="6490800"/>
            <a:ext cx="747360" cy="369360"/>
          </a:xfrm>
          <a:prstGeom prst="rect">
            <a:avLst/>
          </a:prstGeom>
          <a:solidFill>
            <a:srgbClr val="1F3963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fld id="{9EA29BFE-01E5-4F52-99C5-C782552555FA}" type="slidenum">
              <a:rPr lang="fr-FR" sz="1800" b="0" strike="noStrike" spc="-1">
                <a:solidFill>
                  <a:srgbClr val="FFFFFF"/>
                </a:solidFill>
                <a:latin typeface="Calibri"/>
                <a:ea typeface="Arial"/>
              </a:rPr>
              <a:t>‹N°›</a:t>
            </a:fld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6" name="Image 1"/>
          <p:cNvPicPr/>
          <p:nvPr/>
        </p:nvPicPr>
        <p:blipFill>
          <a:blip r:embed="rId15"/>
          <a:stretch/>
        </p:blipFill>
        <p:spPr>
          <a:xfrm>
            <a:off x="0" y="0"/>
            <a:ext cx="1226520" cy="106488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body"/>
          </p:nvPr>
        </p:nvSpPr>
        <p:spPr>
          <a:xfrm>
            <a:off x="0" y="1076400"/>
            <a:ext cx="12193200" cy="5781600"/>
          </a:xfrm>
          <a:prstGeom prst="rect">
            <a:avLst/>
          </a:prstGeom>
          <a:noFill/>
          <a:ln w="0">
            <a:noFill/>
          </a:ln>
        </p:spPr>
        <p:txBody>
          <a:bodyPr lIns="360000" tIns="360000" rIns="360000" bIns="360000"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Modifier les styles du texte du masque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Deuxième niveau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Troisième niveau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Quatrième niveau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Cinquième niveau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" name="Image 3"/>
          <p:cNvPicPr/>
          <p:nvPr/>
        </p:nvPicPr>
        <p:blipFill>
          <a:blip r:embed="rId16"/>
          <a:stretch/>
        </p:blipFill>
        <p:spPr>
          <a:xfrm>
            <a:off x="1224000" y="0"/>
            <a:ext cx="1405080" cy="1064880"/>
          </a:xfrm>
          <a:prstGeom prst="rect">
            <a:avLst/>
          </a:prstGeom>
          <a:ln w="0">
            <a:noFill/>
          </a:ln>
        </p:spPr>
      </p:pic>
      <p:pic>
        <p:nvPicPr>
          <p:cNvPr id="49" name="Image 4"/>
          <p:cNvPicPr/>
          <p:nvPr/>
        </p:nvPicPr>
        <p:blipFill>
          <a:blip r:embed="rId17"/>
          <a:stretch/>
        </p:blipFill>
        <p:spPr>
          <a:xfrm>
            <a:off x="10774800" y="10800"/>
            <a:ext cx="1416600" cy="1065600"/>
          </a:xfrm>
          <a:prstGeom prst="rect">
            <a:avLst/>
          </a:prstGeom>
          <a:ln w="0">
            <a:noFill/>
          </a:ln>
        </p:spPr>
      </p:pic>
      <p:sp>
        <p:nvSpPr>
          <p:cNvPr id="50" name="Titre 8"/>
          <p:cNvSpPr txBox="1"/>
          <p:nvPr/>
        </p:nvSpPr>
        <p:spPr>
          <a:xfrm>
            <a:off x="2629080" y="543600"/>
            <a:ext cx="8146800" cy="521280"/>
          </a:xfrm>
          <a:prstGeom prst="rect">
            <a:avLst/>
          </a:prstGeom>
          <a:solidFill>
            <a:srgbClr val="B1C6E6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B57E05-05B2-5FAA-802E-2154D052AC46}"/>
              </a:ext>
            </a:extLst>
          </p:cNvPr>
          <p:cNvSpPr/>
          <p:nvPr/>
        </p:nvSpPr>
        <p:spPr>
          <a:xfrm>
            <a:off x="6645982" y="-1"/>
            <a:ext cx="5546811" cy="6858000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6645980" y="1745677"/>
            <a:ext cx="5468717" cy="384885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sz="2667" b="1" dirty="0"/>
              <a:t>CAP CONSTRUCTION ET AMÉNAGEMENT DE VÉHICULES</a:t>
            </a:r>
          </a:p>
          <a:p>
            <a:pPr algn="ctr"/>
            <a:br>
              <a:rPr lang="fr-FR" sz="2667" b="1" dirty="0"/>
            </a:br>
            <a:r>
              <a:rPr lang="fr-FR" sz="2667" b="1" dirty="0"/>
              <a:t>Baccalauréat Professionnel CONSTRUCTION ET AMÉNAGEMENT DE VÉHICULES</a:t>
            </a:r>
          </a:p>
          <a:p>
            <a:pPr algn="ctr"/>
            <a:endParaRPr lang="fr-FR" sz="2667" b="1" dirty="0"/>
          </a:p>
          <a:p>
            <a:pPr algn="ctr"/>
            <a:r>
              <a:rPr lang="fr-FR" sz="2667" b="1" dirty="0"/>
              <a:t>BTS CONSTRUCTION ET AMÉNAGEMENT DE VÉHICULES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537D7F-B6FD-C9DD-C593-29C9479348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" y="5930859"/>
            <a:ext cx="6645188" cy="9271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8AF6970-0B9C-929F-612F-A37A27720777}"/>
              </a:ext>
            </a:extLst>
          </p:cNvPr>
          <p:cNvSpPr txBox="1"/>
          <p:nvPr/>
        </p:nvSpPr>
        <p:spPr>
          <a:xfrm>
            <a:off x="657723" y="1055065"/>
            <a:ext cx="537930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/>
              <a:t>PLAN NATIONAL DE FORMATION</a:t>
            </a:r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 JEUDI 3 AVRIL 2025</a:t>
            </a:r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GROUPE GRUAU </a:t>
            </a:r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SAINT BERTHEVIN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4902D0-BA20-6D17-D953-E0C610A4CA84}"/>
              </a:ext>
            </a:extLst>
          </p:cNvPr>
          <p:cNvSpPr txBox="1"/>
          <p:nvPr/>
        </p:nvSpPr>
        <p:spPr>
          <a:xfrm>
            <a:off x="6341505" y="120000"/>
            <a:ext cx="61557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RÉNOVATION DE LA FILIÈRE CARROSSERIE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0CDFC3B-8295-9171-86AD-AEA6FCE5C6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041" y="5930861"/>
            <a:ext cx="5984755" cy="92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ZoneTexte 244"/>
          <p:cNvSpPr txBox="1"/>
          <p:nvPr/>
        </p:nvSpPr>
        <p:spPr>
          <a:xfrm>
            <a:off x="145080" y="840780"/>
            <a:ext cx="3588120" cy="1616040"/>
          </a:xfrm>
          <a:prstGeom prst="rect">
            <a:avLst/>
          </a:prstGeom>
          <a:noFill/>
          <a:ln w="19080">
            <a:solidFill>
              <a:srgbClr val="1F3963"/>
            </a:solidFill>
            <a:round/>
          </a:ln>
        </p:spPr>
        <p:txBody>
          <a:bodyPr anchor="t">
            <a:noAutofit/>
          </a:bodyPr>
          <a:lstStyle/>
          <a:p>
            <a:r>
              <a:rPr lang="fr-FR" sz="1800" b="0" u="sng" strike="noStrike" spc="-1" dirty="0">
                <a:solidFill>
                  <a:srgbClr val="000000"/>
                </a:solidFill>
                <a:uFillTx/>
                <a:latin typeface="Calibri"/>
                <a:ea typeface="Arial"/>
              </a:rPr>
              <a:t>Conception d’un moyen de contrôle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r>
              <a:rPr lang="fr-FR" sz="1600" b="0" strike="noStrike" spc="-1" dirty="0">
                <a:solidFill>
                  <a:srgbClr val="000000"/>
                </a:solidFill>
                <a:ea typeface="Arial"/>
                <a:cs typeface="Arial" panose="020B0604020202020204" pitchFamily="34" charset="0"/>
              </a:rPr>
              <a:t>Illustration gabarit par ex :</a:t>
            </a:r>
            <a:endParaRPr lang="fr-FR" sz="16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3680" indent="-283680"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spc="-1" dirty="0">
                <a:solidFill>
                  <a:srgbClr val="000000"/>
                </a:solidFill>
                <a:ea typeface="Times New Roman"/>
                <a:cs typeface="Arial" panose="020B0604020202020204" pitchFamily="34" charset="0"/>
              </a:rPr>
              <a:t>Angles de feux et bavettes</a:t>
            </a:r>
            <a:endParaRPr lang="fr-FR" sz="16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3680" indent="-283680"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spc="-1" dirty="0">
                <a:solidFill>
                  <a:srgbClr val="000000"/>
                </a:solidFill>
                <a:ea typeface="Times New Roman"/>
                <a:cs typeface="Arial" panose="020B0604020202020204" pitchFamily="34" charset="0"/>
              </a:rPr>
              <a:t>Angles de feux seuls</a:t>
            </a:r>
            <a:endParaRPr lang="fr-FR" sz="16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3680" indent="-283680"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spc="-1" dirty="0">
                <a:solidFill>
                  <a:srgbClr val="000000"/>
                </a:solidFill>
                <a:ea typeface="Times New Roman"/>
                <a:cs typeface="Arial" panose="020B0604020202020204" pitchFamily="34" charset="0"/>
              </a:rPr>
              <a:t>Attelage VUL</a:t>
            </a:r>
            <a:endParaRPr lang="fr-FR" sz="16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6" name="ZoneTexte 245"/>
          <p:cNvSpPr txBox="1"/>
          <p:nvPr/>
        </p:nvSpPr>
        <p:spPr>
          <a:xfrm>
            <a:off x="3862800" y="856482"/>
            <a:ext cx="4586400" cy="2572518"/>
          </a:xfrm>
          <a:prstGeom prst="rect">
            <a:avLst/>
          </a:prstGeom>
          <a:noFill/>
          <a:ln w="19080">
            <a:solidFill>
              <a:srgbClr val="1F3963"/>
            </a:solidFill>
            <a:round/>
          </a:ln>
        </p:spPr>
        <p:txBody>
          <a:bodyPr anchor="t">
            <a:noAutofit/>
          </a:bodyPr>
          <a:lstStyle/>
          <a:p>
            <a:r>
              <a:rPr lang="fr-FR" sz="1800" b="0" u="sng" strike="noStrike" spc="-1" dirty="0">
                <a:solidFill>
                  <a:srgbClr val="000000"/>
                </a:solidFill>
                <a:uFillTx/>
                <a:latin typeface="Calibri"/>
                <a:ea typeface="Arial"/>
              </a:rPr>
              <a:t>Constituer le dossier de réception du véhicule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7800" indent="-217800">
              <a:buClr>
                <a:srgbClr val="000000"/>
              </a:buClr>
              <a:buFont typeface="Arial"/>
              <a:buChar char="–"/>
            </a:pPr>
            <a:r>
              <a:rPr lang="fr-FR" sz="1600" b="0" strike="noStrike" spc="-1" dirty="0">
                <a:solidFill>
                  <a:srgbClr val="000000"/>
                </a:solidFill>
                <a:ea typeface="Times New Roman"/>
              </a:rPr>
              <a:t>Points de contrôle spécifiques au véhicule configuré,</a:t>
            </a:r>
            <a:endParaRPr lang="fr-FR" sz="1600" b="0" strike="noStrike" spc="-1" dirty="0">
              <a:solidFill>
                <a:srgbClr val="000000"/>
              </a:solidFill>
            </a:endParaRPr>
          </a:p>
          <a:p>
            <a:pPr marL="217800" indent="-217800">
              <a:buClr>
                <a:srgbClr val="000000"/>
              </a:buClr>
              <a:buFont typeface="Arial"/>
              <a:buChar char="–"/>
            </a:pPr>
            <a:r>
              <a:rPr lang="fr-FR" sz="1600" b="0" strike="noStrike" spc="-1" dirty="0">
                <a:solidFill>
                  <a:srgbClr val="000000"/>
                </a:solidFill>
                <a:ea typeface="Times New Roman"/>
              </a:rPr>
              <a:t>Fiche de veille réglementaire pour le véhicule configuré, </a:t>
            </a:r>
            <a:endParaRPr lang="fr-FR" sz="1600" b="0" strike="noStrike" spc="-1" dirty="0">
              <a:solidFill>
                <a:srgbClr val="000000"/>
              </a:solidFill>
            </a:endParaRPr>
          </a:p>
          <a:p>
            <a:pPr marL="217800" indent="-217800">
              <a:buClr>
                <a:srgbClr val="000000"/>
              </a:buClr>
              <a:buFont typeface="Arial"/>
              <a:buChar char="–"/>
            </a:pPr>
            <a:r>
              <a:rPr lang="fr-FR" sz="1600" b="0" strike="noStrike" spc="-1" dirty="0">
                <a:solidFill>
                  <a:srgbClr val="000000"/>
                </a:solidFill>
                <a:ea typeface="Times New Roman"/>
              </a:rPr>
              <a:t>Énoncé des étapes de contrôle (relevé de côtes, répartition des charges etc…),</a:t>
            </a:r>
            <a:endParaRPr lang="fr-FR" sz="1600" b="0" strike="noStrike" spc="-1" dirty="0">
              <a:solidFill>
                <a:srgbClr val="000000"/>
              </a:solidFill>
            </a:endParaRPr>
          </a:p>
          <a:p>
            <a:pPr marL="217800" indent="-217800">
              <a:buClr>
                <a:srgbClr val="000000"/>
              </a:buClr>
              <a:buFont typeface="Arial"/>
              <a:buChar char="–"/>
            </a:pPr>
            <a:r>
              <a:rPr lang="fr-FR" sz="1600" b="0" strike="noStrike" spc="-1" dirty="0">
                <a:solidFill>
                  <a:srgbClr val="000000"/>
                </a:solidFill>
                <a:ea typeface="Times New Roman"/>
              </a:rPr>
              <a:t>Edition des certificats appropriés en fonction du véhicule configuré ( Annexe II, III, IV, VIII et IX ou X), etc... </a:t>
            </a:r>
            <a:endParaRPr lang="fr-FR" sz="1600" b="0" strike="noStrike" spc="-1" dirty="0">
              <a:solidFill>
                <a:srgbClr val="000000"/>
              </a:solidFill>
            </a:endParaRPr>
          </a:p>
        </p:txBody>
      </p:sp>
      <p:sp>
        <p:nvSpPr>
          <p:cNvPr id="247" name="ZoneTexte 246"/>
          <p:cNvSpPr txBox="1"/>
          <p:nvPr/>
        </p:nvSpPr>
        <p:spPr>
          <a:xfrm>
            <a:off x="8578800" y="866978"/>
            <a:ext cx="3521880" cy="1676880"/>
          </a:xfrm>
          <a:prstGeom prst="rect">
            <a:avLst/>
          </a:prstGeom>
          <a:noFill/>
          <a:ln w="19080">
            <a:solidFill>
              <a:srgbClr val="1F3963"/>
            </a:solidFill>
            <a:round/>
          </a:ln>
        </p:spPr>
        <p:txBody>
          <a:bodyPr anchor="t">
            <a:noAutofit/>
          </a:bodyPr>
          <a:lstStyle/>
          <a:p>
            <a:r>
              <a:rPr lang="fr-FR" sz="1800" b="0" u="sng" strike="noStrike" spc="-1" dirty="0">
                <a:solidFill>
                  <a:srgbClr val="000000"/>
                </a:solidFill>
                <a:uFillTx/>
                <a:latin typeface="Calibri"/>
                <a:ea typeface="Arial"/>
              </a:rPr>
              <a:t>Contrôler la conformité du véhicule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fr-FR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Utilisation possible d’outils numériques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8" name="Image 247"/>
          <p:cNvPicPr/>
          <p:nvPr/>
        </p:nvPicPr>
        <p:blipFill>
          <a:blip r:embed="rId3"/>
          <a:stretch/>
        </p:blipFill>
        <p:spPr>
          <a:xfrm>
            <a:off x="392760" y="3621106"/>
            <a:ext cx="5655600" cy="3180240"/>
          </a:xfrm>
          <a:prstGeom prst="rect">
            <a:avLst/>
          </a:prstGeom>
          <a:ln w="0">
            <a:noFill/>
          </a:ln>
        </p:spPr>
      </p:pic>
      <p:pic>
        <p:nvPicPr>
          <p:cNvPr id="249" name="Image 248"/>
          <p:cNvPicPr/>
          <p:nvPr/>
        </p:nvPicPr>
        <p:blipFill>
          <a:blip r:embed="rId4"/>
          <a:stretch/>
        </p:blipFill>
        <p:spPr>
          <a:xfrm>
            <a:off x="6415200" y="3621106"/>
            <a:ext cx="5464800" cy="3180240"/>
          </a:xfrm>
          <a:prstGeom prst="rect">
            <a:avLst/>
          </a:prstGeom>
          <a:ln w="0"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D6E3A89-1BD5-4C95-B740-4960FDD467D8}"/>
              </a:ext>
            </a:extLst>
          </p:cNvPr>
          <p:cNvSpPr txBox="1"/>
          <p:nvPr/>
        </p:nvSpPr>
        <p:spPr>
          <a:xfrm>
            <a:off x="-453681" y="-33882"/>
            <a:ext cx="5549178" cy="1463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/>
            <a:r>
              <a:rPr lang="fr-FR" sz="2300" b="1" strike="noStrike" spc="-1" dirty="0">
                <a:solidFill>
                  <a:schemeClr val="tx1"/>
                </a:solidFill>
                <a:cs typeface="Arial" panose="020B0604020202020204" pitchFamily="34" charset="0"/>
              </a:rPr>
              <a:t>P1.A ENVIRONNEMENT ET CONTEXTE RÉGLEMENTAIRE</a:t>
            </a:r>
            <a:endParaRPr lang="fr-FR" sz="2300" b="1" strike="noStrike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2"/>
          <p:cNvPicPr/>
          <p:nvPr/>
        </p:nvPicPr>
        <p:blipFill>
          <a:blip r:embed="rId3"/>
          <a:stretch/>
        </p:blipFill>
        <p:spPr>
          <a:xfrm>
            <a:off x="0" y="3429360"/>
            <a:ext cx="2256480" cy="3286440"/>
          </a:xfrm>
          <a:prstGeom prst="rect">
            <a:avLst/>
          </a:prstGeom>
          <a:ln w="0">
            <a:noFill/>
          </a:ln>
        </p:spPr>
      </p:pic>
      <p:sp>
        <p:nvSpPr>
          <p:cNvPr id="251" name="PlaceHolder 1"/>
          <p:cNvSpPr>
            <a:spLocks noGrp="1"/>
          </p:cNvSpPr>
          <p:nvPr>
            <p:ph type="title" idx="4294967295"/>
          </p:nvPr>
        </p:nvSpPr>
        <p:spPr>
          <a:xfrm>
            <a:off x="1523666" y="919545"/>
            <a:ext cx="10958513" cy="5048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Proposition de progression pédagogique</a:t>
            </a: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52" name="Espace réservé du contenu 3"/>
          <p:cNvGraphicFramePr/>
          <p:nvPr>
            <p:extLst>
              <p:ext uri="{D42A27DB-BD31-4B8C-83A1-F6EECF244321}">
                <p14:modId xmlns:p14="http://schemas.microsoft.com/office/powerpoint/2010/main" val="4201427427"/>
              </p:ext>
            </p:extLst>
          </p:nvPr>
        </p:nvGraphicFramePr>
        <p:xfrm>
          <a:off x="1387080" y="2133720"/>
          <a:ext cx="10652400" cy="3539520"/>
        </p:xfrm>
        <a:graphic>
          <a:graphicData uri="http://schemas.openxmlformats.org/drawingml/2006/table">
            <a:tbl>
              <a:tblPr/>
              <a:tblGrid>
                <a:gridCol w="94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2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560">
                <a:tc>
                  <a:txBody>
                    <a:bodyPr/>
                    <a:lstStyle/>
                    <a:p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Année 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SEMESTRES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DÉCOUPAGE 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PROGRESSION PÉDAGOGIQUE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520">
                <a:tc rowSpan="4">
                  <a:txBody>
                    <a:bodyPr/>
                    <a:lstStyle/>
                    <a:p>
                      <a:pPr algn="ctr"/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PÉRIODE 2</a:t>
                      </a:r>
                    </a:p>
                    <a:p>
                      <a:pPr algn="ctr"/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PROLONGEMENT</a:t>
                      </a:r>
                    </a:p>
                    <a:p>
                      <a:pPr algn="ctr"/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/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/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P2-A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ANALYSE DU BESOIN (interne et externe) ET CARACTERISATION DES PRODUITS CARROSSES (dont méca)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800"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P2-B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ANALYSE DE PROCESSUS PREVISIONNELS DE REALISATION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440"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P2-C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MISE EN OEUVRE D’EQUIPEMENTS , ANALYSE DE SYSTEMES QUALITE D’ENTREPRISE 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360"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P2-D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FORMATION EN ENTREPRISE (STAGE ET/OU ALTERNANCE)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8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53" name="Groupe 5"/>
          <p:cNvGrpSpPr/>
          <p:nvPr/>
        </p:nvGrpSpPr>
        <p:grpSpPr>
          <a:xfrm>
            <a:off x="-40320" y="1025280"/>
            <a:ext cx="1666440" cy="1666440"/>
            <a:chOff x="-40320" y="1025280"/>
            <a:chExt cx="1666440" cy="1666440"/>
          </a:xfrm>
        </p:grpSpPr>
        <p:sp>
          <p:nvSpPr>
            <p:cNvPr id="254" name="Secteurs 6"/>
            <p:cNvSpPr/>
            <p:nvPr/>
          </p:nvSpPr>
          <p:spPr>
            <a:xfrm rot="14406000">
              <a:off x="182520" y="1248120"/>
              <a:ext cx="1220400" cy="1220400"/>
            </a:xfrm>
            <a:prstGeom prst="pie">
              <a:avLst>
                <a:gd name="adj1" fmla="val 8549410"/>
                <a:gd name="adj2" fmla="val 16200000"/>
              </a:avLst>
            </a:prstGeom>
            <a:solidFill>
              <a:srgbClr val="8CA9DA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5" name="Secteurs 7"/>
            <p:cNvSpPr/>
            <p:nvPr/>
          </p:nvSpPr>
          <p:spPr>
            <a:xfrm rot="6712200">
              <a:off x="199080" y="1213200"/>
              <a:ext cx="1220400" cy="1220400"/>
            </a:xfrm>
            <a:prstGeom prst="pie">
              <a:avLst>
                <a:gd name="adj1" fmla="val 9462386"/>
                <a:gd name="adj2" fmla="val 16200000"/>
              </a:avLst>
            </a:prstGeom>
            <a:solidFill>
              <a:srgbClr val="A8CF8B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6" name="Secteurs 8"/>
            <p:cNvSpPr/>
            <p:nvPr/>
          </p:nvSpPr>
          <p:spPr>
            <a:xfrm>
              <a:off x="159480" y="1215720"/>
              <a:ext cx="1220400" cy="1220400"/>
            </a:xfrm>
            <a:prstGeom prst="pie">
              <a:avLst>
                <a:gd name="adj1" fmla="val 9038053"/>
                <a:gd name="adj2" fmla="val 16200000"/>
              </a:avLst>
            </a:prstGeom>
            <a:solidFill>
              <a:srgbClr val="FFD465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7" name="Flèche en arc 9"/>
            <p:cNvSpPr/>
            <p:nvPr/>
          </p:nvSpPr>
          <p:spPr>
            <a:xfrm>
              <a:off x="639360" y="1649160"/>
              <a:ext cx="272520" cy="23724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2500"/>
              </a:avLst>
            </a:prstGeom>
            <a:gradFill rotWithShape="0">
              <a:gsLst>
                <a:gs pos="0">
                  <a:srgbClr val="67717C"/>
                </a:gs>
                <a:gs pos="100000">
                  <a:srgbClr val="919BA7"/>
                </a:gs>
              </a:gsLst>
              <a:lin ang="16200000"/>
            </a:gra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8" name="Flèche en arc 10"/>
            <p:cNvSpPr/>
            <p:nvPr/>
          </p:nvSpPr>
          <p:spPr>
            <a:xfrm rot="10800000">
              <a:off x="639720" y="1739880"/>
              <a:ext cx="272520" cy="23724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2500"/>
              </a:avLst>
            </a:prstGeom>
            <a:gradFill rotWithShape="0">
              <a:gsLst>
                <a:gs pos="0">
                  <a:srgbClr val="67717C"/>
                </a:gs>
                <a:gs pos="100000">
                  <a:srgbClr val="919BA7"/>
                </a:gs>
              </a:gsLst>
              <a:lin ang="16200000"/>
            </a:gra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9" name="ZoneTexte 11"/>
            <p:cNvSpPr txBox="1"/>
            <p:nvPr/>
          </p:nvSpPr>
          <p:spPr>
            <a:xfrm>
              <a:off x="228600" y="1549440"/>
              <a:ext cx="554400" cy="2538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1050" b="0" strike="noStrike" spc="-1">
                  <a:solidFill>
                    <a:srgbClr val="000000"/>
                  </a:solidFill>
                  <a:latin typeface="Arial"/>
                </a:rPr>
                <a:t>Pôle 1</a:t>
              </a:r>
            </a:p>
          </p:txBody>
        </p:sp>
        <p:sp>
          <p:nvSpPr>
            <p:cNvPr id="260" name="ZoneTexte 12"/>
            <p:cNvSpPr txBox="1"/>
            <p:nvPr/>
          </p:nvSpPr>
          <p:spPr>
            <a:xfrm>
              <a:off x="890280" y="1550160"/>
              <a:ext cx="680040" cy="2538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1050" b="0" strike="noStrike" spc="-1">
                  <a:solidFill>
                    <a:srgbClr val="000000"/>
                  </a:solidFill>
                  <a:latin typeface="Arial"/>
                </a:rPr>
                <a:t>Pôle 2</a:t>
              </a:r>
            </a:p>
          </p:txBody>
        </p:sp>
        <p:sp>
          <p:nvSpPr>
            <p:cNvPr id="261" name="ZoneTexte 13"/>
            <p:cNvSpPr txBox="1"/>
            <p:nvPr/>
          </p:nvSpPr>
          <p:spPr>
            <a:xfrm>
              <a:off x="544680" y="2077920"/>
              <a:ext cx="615960" cy="2538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1050" b="0" strike="noStrike" spc="-1">
                  <a:solidFill>
                    <a:srgbClr val="000000"/>
                  </a:solidFill>
                  <a:latin typeface="Arial"/>
                </a:rPr>
                <a:t>Pôle 3</a:t>
              </a:r>
            </a:p>
          </p:txBody>
        </p:sp>
      </p:grpSp>
      <p:sp>
        <p:nvSpPr>
          <p:cNvPr id="14" name="PlaceHolder 1">
            <a:extLst>
              <a:ext uri="{FF2B5EF4-FFF2-40B4-BE49-F238E27FC236}">
                <a16:creationId xmlns:a16="http://schemas.microsoft.com/office/drawing/2014/main" id="{84A94253-2BE3-490F-AACF-FC416EC31D41}"/>
              </a:ext>
            </a:extLst>
          </p:cNvPr>
          <p:cNvSpPr txBox="1">
            <a:spLocks/>
          </p:cNvSpPr>
          <p:nvPr/>
        </p:nvSpPr>
        <p:spPr>
          <a:xfrm>
            <a:off x="-3110279" y="183671"/>
            <a:ext cx="10958400" cy="50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66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400" b="1" spc="-1" dirty="0">
                <a:solidFill>
                  <a:srgbClr val="000000"/>
                </a:solidFill>
                <a:latin typeface="Calibri"/>
                <a:ea typeface="Arial"/>
              </a:rPr>
              <a:t>DEUXIÈME SEMESTRE DE BTS </a:t>
            </a:r>
            <a:endParaRPr lang="fr-FR" sz="2400" b="1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"/>
          <p:cNvPicPr/>
          <p:nvPr/>
        </p:nvPicPr>
        <p:blipFill>
          <a:blip r:embed="rId3"/>
          <a:stretch/>
        </p:blipFill>
        <p:spPr>
          <a:xfrm>
            <a:off x="0" y="2476800"/>
            <a:ext cx="2256480" cy="3286440"/>
          </a:xfrm>
          <a:prstGeom prst="rect">
            <a:avLst/>
          </a:prstGeom>
          <a:ln w="0">
            <a:noFill/>
          </a:ln>
        </p:spPr>
      </p:pic>
      <p:sp>
        <p:nvSpPr>
          <p:cNvPr id="263" name="PlaceHolder 1"/>
          <p:cNvSpPr>
            <a:spLocks noGrp="1"/>
          </p:cNvSpPr>
          <p:nvPr>
            <p:ph type="title" idx="4294967295"/>
          </p:nvPr>
        </p:nvSpPr>
        <p:spPr>
          <a:xfrm>
            <a:off x="1219381" y="962895"/>
            <a:ext cx="10958513" cy="5048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Proposition de progression pédagogique</a:t>
            </a: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4" name="Espace réservé du contenu 3"/>
          <p:cNvGraphicFramePr/>
          <p:nvPr>
            <p:extLst>
              <p:ext uri="{D42A27DB-BD31-4B8C-83A1-F6EECF244321}">
                <p14:modId xmlns:p14="http://schemas.microsoft.com/office/powerpoint/2010/main" val="363734593"/>
              </p:ext>
            </p:extLst>
          </p:nvPr>
        </p:nvGraphicFramePr>
        <p:xfrm>
          <a:off x="1381708" y="2347955"/>
          <a:ext cx="10652400" cy="3786120"/>
        </p:xfrm>
        <a:graphic>
          <a:graphicData uri="http://schemas.openxmlformats.org/drawingml/2006/table">
            <a:tbl>
              <a:tblPr/>
              <a:tblGrid>
                <a:gridCol w="81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2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5720">
                <a:tc>
                  <a:txBody>
                    <a:bodyPr/>
                    <a:lstStyle/>
                    <a:p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Année 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SEMESTRES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DÉCOUPAGE 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PROGRESSION PÉDAGOGIQUE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760">
                <a:tc rowSpan="5">
                  <a:txBody>
                    <a:bodyPr/>
                    <a:lstStyle/>
                    <a:p>
                      <a:pPr algn="ctr"/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PÉRIODE 3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APPROFONDISSEMENT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P3-A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ETUDE DU COMPORTEMENT DES PRODUITS CARROSSES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040"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P3-B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CARACTERISATION DIMENSIONNELLE ET GEOMETRIQUE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P3-C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ELABORATION DES PROCESSUS DE REALISATION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00"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P3-D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CONDUITE DES ESSAIS MATERIELS 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280"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P3-E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ORGANISATION ET AMELIORATION DES PRODUCTIONS INDUSTRIELLES  - IDENTIFICATION DES NON-CONFORMITÉS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65" name="Groupe 5"/>
          <p:cNvGrpSpPr/>
          <p:nvPr/>
        </p:nvGrpSpPr>
        <p:grpSpPr>
          <a:xfrm>
            <a:off x="-40320" y="1025280"/>
            <a:ext cx="1666440" cy="1666440"/>
            <a:chOff x="-40320" y="1025280"/>
            <a:chExt cx="1666440" cy="1666440"/>
          </a:xfrm>
        </p:grpSpPr>
        <p:sp>
          <p:nvSpPr>
            <p:cNvPr id="266" name="Secteurs 6"/>
            <p:cNvSpPr/>
            <p:nvPr/>
          </p:nvSpPr>
          <p:spPr>
            <a:xfrm rot="14406000">
              <a:off x="182520" y="1248120"/>
              <a:ext cx="1220400" cy="1220400"/>
            </a:xfrm>
            <a:prstGeom prst="pie">
              <a:avLst>
                <a:gd name="adj1" fmla="val 8549410"/>
                <a:gd name="adj2" fmla="val 16200000"/>
              </a:avLst>
            </a:prstGeom>
            <a:solidFill>
              <a:srgbClr val="8CA9DA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7" name="Secteurs 7"/>
            <p:cNvSpPr/>
            <p:nvPr/>
          </p:nvSpPr>
          <p:spPr>
            <a:xfrm rot="6712200">
              <a:off x="199080" y="1213200"/>
              <a:ext cx="1220400" cy="1220400"/>
            </a:xfrm>
            <a:prstGeom prst="pie">
              <a:avLst>
                <a:gd name="adj1" fmla="val 9462386"/>
                <a:gd name="adj2" fmla="val 16200000"/>
              </a:avLst>
            </a:prstGeom>
            <a:solidFill>
              <a:srgbClr val="A8CF8B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8" name="Secteurs 8"/>
            <p:cNvSpPr/>
            <p:nvPr/>
          </p:nvSpPr>
          <p:spPr>
            <a:xfrm>
              <a:off x="159480" y="1215720"/>
              <a:ext cx="1220400" cy="1220400"/>
            </a:xfrm>
            <a:prstGeom prst="pie">
              <a:avLst>
                <a:gd name="adj1" fmla="val 9038053"/>
                <a:gd name="adj2" fmla="val 16200000"/>
              </a:avLst>
            </a:prstGeom>
            <a:solidFill>
              <a:srgbClr val="FFD465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9" name="Flèche en arc 9"/>
            <p:cNvSpPr/>
            <p:nvPr/>
          </p:nvSpPr>
          <p:spPr>
            <a:xfrm>
              <a:off x="639360" y="1649160"/>
              <a:ext cx="272520" cy="23724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2500"/>
              </a:avLst>
            </a:prstGeom>
            <a:gradFill rotWithShape="0">
              <a:gsLst>
                <a:gs pos="0">
                  <a:srgbClr val="67717C"/>
                </a:gs>
                <a:gs pos="100000">
                  <a:srgbClr val="919BA7"/>
                </a:gs>
              </a:gsLst>
              <a:lin ang="16200000"/>
            </a:gra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0" name="Flèche en arc 10"/>
            <p:cNvSpPr/>
            <p:nvPr/>
          </p:nvSpPr>
          <p:spPr>
            <a:xfrm rot="10800000">
              <a:off x="639720" y="1739880"/>
              <a:ext cx="272520" cy="23724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2500"/>
              </a:avLst>
            </a:prstGeom>
            <a:gradFill rotWithShape="0">
              <a:gsLst>
                <a:gs pos="0">
                  <a:srgbClr val="67717C"/>
                </a:gs>
                <a:gs pos="100000">
                  <a:srgbClr val="919BA7"/>
                </a:gs>
              </a:gsLst>
              <a:lin ang="16200000"/>
            </a:gra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1" name="ZoneTexte 11"/>
            <p:cNvSpPr txBox="1"/>
            <p:nvPr/>
          </p:nvSpPr>
          <p:spPr>
            <a:xfrm>
              <a:off x="228600" y="1549440"/>
              <a:ext cx="554400" cy="2538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1050" b="0" strike="noStrike" spc="-1">
                  <a:solidFill>
                    <a:srgbClr val="000000"/>
                  </a:solidFill>
                  <a:latin typeface="Arial"/>
                </a:rPr>
                <a:t>Pôle 1</a:t>
              </a:r>
            </a:p>
          </p:txBody>
        </p:sp>
        <p:sp>
          <p:nvSpPr>
            <p:cNvPr id="272" name="ZoneTexte 12"/>
            <p:cNvSpPr txBox="1"/>
            <p:nvPr/>
          </p:nvSpPr>
          <p:spPr>
            <a:xfrm>
              <a:off x="890280" y="1550160"/>
              <a:ext cx="680040" cy="2538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1050" b="0" strike="noStrike" spc="-1">
                  <a:solidFill>
                    <a:srgbClr val="000000"/>
                  </a:solidFill>
                  <a:latin typeface="Arial"/>
                </a:rPr>
                <a:t>Pôle 2</a:t>
              </a:r>
            </a:p>
          </p:txBody>
        </p:sp>
        <p:sp>
          <p:nvSpPr>
            <p:cNvPr id="273" name="ZoneTexte 13"/>
            <p:cNvSpPr txBox="1"/>
            <p:nvPr/>
          </p:nvSpPr>
          <p:spPr>
            <a:xfrm>
              <a:off x="544680" y="2077920"/>
              <a:ext cx="615960" cy="2538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1050" b="0" strike="noStrike" spc="-1">
                  <a:solidFill>
                    <a:srgbClr val="000000"/>
                  </a:solidFill>
                  <a:latin typeface="Arial"/>
                </a:rPr>
                <a:t>Pôle 3</a:t>
              </a:r>
            </a:p>
          </p:txBody>
        </p:sp>
      </p:grpSp>
      <p:sp>
        <p:nvSpPr>
          <p:cNvPr id="14" name="PlaceHolder 1">
            <a:extLst>
              <a:ext uri="{FF2B5EF4-FFF2-40B4-BE49-F238E27FC236}">
                <a16:creationId xmlns:a16="http://schemas.microsoft.com/office/drawing/2014/main" id="{D5FF4321-097B-446C-9A62-8920C636EABC}"/>
              </a:ext>
            </a:extLst>
          </p:cNvPr>
          <p:cNvSpPr txBox="1">
            <a:spLocks/>
          </p:cNvSpPr>
          <p:nvPr/>
        </p:nvSpPr>
        <p:spPr>
          <a:xfrm>
            <a:off x="-3110279" y="219565"/>
            <a:ext cx="10958400" cy="50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66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400" b="1" spc="-1" dirty="0">
                <a:solidFill>
                  <a:srgbClr val="000000"/>
                </a:solidFill>
                <a:latin typeface="Calibri"/>
                <a:ea typeface="Arial"/>
              </a:rPr>
              <a:t>TROISIÈME SEMESTRE DE BTS </a:t>
            </a:r>
            <a:endParaRPr lang="fr-FR" sz="2400" b="1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EB51EF2-DA83-45A7-9D9D-127C690C7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738" y="1949374"/>
            <a:ext cx="8014112" cy="2959252"/>
          </a:xfrm>
          <a:prstGeom prst="rect">
            <a:avLst/>
          </a:prstGeom>
        </p:spPr>
      </p:pic>
      <p:sp>
        <p:nvSpPr>
          <p:cNvPr id="4" name="PlaceHolder 1">
            <a:extLst>
              <a:ext uri="{FF2B5EF4-FFF2-40B4-BE49-F238E27FC236}">
                <a16:creationId xmlns:a16="http://schemas.microsoft.com/office/drawing/2014/main" id="{B949B19F-A713-43BC-962A-C5C1C5FF4A60}"/>
              </a:ext>
            </a:extLst>
          </p:cNvPr>
          <p:cNvSpPr txBox="1">
            <a:spLocks/>
          </p:cNvSpPr>
          <p:nvPr/>
        </p:nvSpPr>
        <p:spPr>
          <a:xfrm>
            <a:off x="-301764" y="76202"/>
            <a:ext cx="5200017" cy="50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66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400" b="1" spc="-1" dirty="0">
                <a:solidFill>
                  <a:srgbClr val="000000"/>
                </a:solidFill>
                <a:latin typeface="Calibri"/>
                <a:ea typeface="Arial"/>
              </a:rPr>
              <a:t>P3.B </a:t>
            </a:r>
            <a:r>
              <a:rPr lang="fr-FR" sz="2400" b="1" spc="-1" dirty="0">
                <a:solidFill>
                  <a:srgbClr val="000000"/>
                </a:solidFill>
                <a:latin typeface="Calibri"/>
              </a:rPr>
              <a:t>CARACTÉRISATION DIMENSIONNELLE ET GÉOMÉTRIQUE</a:t>
            </a:r>
            <a:endParaRPr lang="fr-FR" sz="2400" b="1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001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 275"/>
          <p:cNvPicPr/>
          <p:nvPr/>
        </p:nvPicPr>
        <p:blipFill>
          <a:blip r:embed="rId3"/>
          <a:stretch/>
        </p:blipFill>
        <p:spPr>
          <a:xfrm>
            <a:off x="934948" y="893851"/>
            <a:ext cx="10630412" cy="5761217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id="{8C6CB7B9-8666-448B-B559-2BC7BC4F22B2}"/>
              </a:ext>
            </a:extLst>
          </p:cNvPr>
          <p:cNvSpPr txBox="1">
            <a:spLocks/>
          </p:cNvSpPr>
          <p:nvPr/>
        </p:nvSpPr>
        <p:spPr>
          <a:xfrm>
            <a:off x="-301764" y="76202"/>
            <a:ext cx="5200017" cy="50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66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400" b="1" spc="-1" dirty="0">
                <a:solidFill>
                  <a:srgbClr val="000000"/>
                </a:solidFill>
                <a:latin typeface="Calibri"/>
                <a:ea typeface="Arial"/>
              </a:rPr>
              <a:t>P3.B </a:t>
            </a:r>
            <a:r>
              <a:rPr lang="fr-FR" sz="2400" b="1" spc="-1" dirty="0">
                <a:solidFill>
                  <a:srgbClr val="000000"/>
                </a:solidFill>
                <a:latin typeface="Calibri"/>
              </a:rPr>
              <a:t>CARACTÉRISATION DIMENSIONNELLE ET GÉOMÉTRIQUE</a:t>
            </a:r>
            <a:endParaRPr lang="fr-FR" sz="2400" b="1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Image 277"/>
          <p:cNvPicPr/>
          <p:nvPr/>
        </p:nvPicPr>
        <p:blipFill>
          <a:blip r:embed="rId3"/>
          <a:stretch/>
        </p:blipFill>
        <p:spPr>
          <a:xfrm>
            <a:off x="369870" y="801384"/>
            <a:ext cx="11663130" cy="59795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id="{98058A06-9F11-4A2A-8FCC-6371E990EA98}"/>
              </a:ext>
            </a:extLst>
          </p:cNvPr>
          <p:cNvSpPr txBox="1">
            <a:spLocks/>
          </p:cNvSpPr>
          <p:nvPr/>
        </p:nvSpPr>
        <p:spPr>
          <a:xfrm>
            <a:off x="-301764" y="76202"/>
            <a:ext cx="5200017" cy="50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66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400" b="1" spc="-1" dirty="0">
                <a:solidFill>
                  <a:srgbClr val="000000"/>
                </a:solidFill>
                <a:latin typeface="Calibri"/>
                <a:ea typeface="Arial"/>
              </a:rPr>
              <a:t>P3.B </a:t>
            </a:r>
            <a:r>
              <a:rPr lang="fr-FR" sz="2400" b="1" spc="-1" dirty="0">
                <a:solidFill>
                  <a:srgbClr val="000000"/>
                </a:solidFill>
                <a:latin typeface="Calibri"/>
              </a:rPr>
              <a:t>CARACTÉRISATION DIMENSIONNELLE ET GÉOMÉTRIQUE</a:t>
            </a:r>
            <a:endParaRPr lang="fr-FR" sz="2400" b="1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 279"/>
          <p:cNvPicPr/>
          <p:nvPr/>
        </p:nvPicPr>
        <p:blipFill>
          <a:blip r:embed="rId3"/>
          <a:stretch/>
        </p:blipFill>
        <p:spPr>
          <a:xfrm>
            <a:off x="577440" y="2839680"/>
            <a:ext cx="2673720" cy="2005200"/>
          </a:xfrm>
          <a:prstGeom prst="rect">
            <a:avLst/>
          </a:prstGeom>
          <a:ln w="0">
            <a:noFill/>
          </a:ln>
        </p:spPr>
      </p:pic>
      <p:pic>
        <p:nvPicPr>
          <p:cNvPr id="281" name="Image 280"/>
          <p:cNvPicPr/>
          <p:nvPr/>
        </p:nvPicPr>
        <p:blipFill>
          <a:blip r:embed="rId4"/>
          <a:stretch/>
        </p:blipFill>
        <p:spPr>
          <a:xfrm>
            <a:off x="7344000" y="3254040"/>
            <a:ext cx="2979000" cy="1208880"/>
          </a:xfrm>
          <a:prstGeom prst="rect">
            <a:avLst/>
          </a:prstGeom>
          <a:ln w="0">
            <a:noFill/>
          </a:ln>
        </p:spPr>
      </p:pic>
      <p:pic>
        <p:nvPicPr>
          <p:cNvPr id="282" name="Image 281"/>
          <p:cNvPicPr/>
          <p:nvPr/>
        </p:nvPicPr>
        <p:blipFill>
          <a:blip r:embed="rId5"/>
          <a:stretch/>
        </p:blipFill>
        <p:spPr>
          <a:xfrm>
            <a:off x="3952800" y="3316680"/>
            <a:ext cx="2844000" cy="1091160"/>
          </a:xfrm>
          <a:prstGeom prst="rect">
            <a:avLst/>
          </a:prstGeom>
          <a:ln w="0">
            <a:noFill/>
          </a:ln>
        </p:spPr>
      </p:pic>
      <p:pic>
        <p:nvPicPr>
          <p:cNvPr id="283" name="Image 282"/>
          <p:cNvPicPr/>
          <p:nvPr/>
        </p:nvPicPr>
        <p:blipFill>
          <a:blip r:embed="rId6"/>
          <a:stretch/>
        </p:blipFill>
        <p:spPr>
          <a:xfrm>
            <a:off x="1232640" y="1181880"/>
            <a:ext cx="1468800" cy="1482120"/>
          </a:xfrm>
          <a:prstGeom prst="rect">
            <a:avLst/>
          </a:prstGeom>
          <a:ln w="0">
            <a:noFill/>
          </a:ln>
        </p:spPr>
      </p:pic>
      <p:pic>
        <p:nvPicPr>
          <p:cNvPr id="284" name="Image 283"/>
          <p:cNvPicPr/>
          <p:nvPr/>
        </p:nvPicPr>
        <p:blipFill>
          <a:blip r:embed="rId7"/>
          <a:stretch/>
        </p:blipFill>
        <p:spPr>
          <a:xfrm>
            <a:off x="3250800" y="1118160"/>
            <a:ext cx="1622880" cy="1609560"/>
          </a:xfrm>
          <a:prstGeom prst="rect">
            <a:avLst/>
          </a:prstGeom>
          <a:ln w="0">
            <a:noFill/>
          </a:ln>
        </p:spPr>
      </p:pic>
      <p:pic>
        <p:nvPicPr>
          <p:cNvPr id="285" name="Image 284"/>
          <p:cNvPicPr/>
          <p:nvPr/>
        </p:nvPicPr>
        <p:blipFill>
          <a:blip r:embed="rId8"/>
          <a:stretch/>
        </p:blipFill>
        <p:spPr>
          <a:xfrm>
            <a:off x="997920" y="4892400"/>
            <a:ext cx="4093200" cy="1854000"/>
          </a:xfrm>
          <a:prstGeom prst="rect">
            <a:avLst/>
          </a:prstGeom>
          <a:ln w="0">
            <a:noFill/>
          </a:ln>
        </p:spPr>
      </p:pic>
      <p:pic>
        <p:nvPicPr>
          <p:cNvPr id="286" name="Image 285"/>
          <p:cNvPicPr/>
          <p:nvPr/>
        </p:nvPicPr>
        <p:blipFill>
          <a:blip r:embed="rId9"/>
          <a:stretch/>
        </p:blipFill>
        <p:spPr>
          <a:xfrm>
            <a:off x="5684400" y="4510800"/>
            <a:ext cx="5727600" cy="2235960"/>
          </a:xfrm>
          <a:prstGeom prst="rect">
            <a:avLst/>
          </a:prstGeom>
          <a:ln w="0">
            <a:noFill/>
          </a:ln>
        </p:spPr>
      </p:pic>
      <p:pic>
        <p:nvPicPr>
          <p:cNvPr id="287" name="Image 286"/>
          <p:cNvPicPr/>
          <p:nvPr/>
        </p:nvPicPr>
        <p:blipFill>
          <a:blip r:embed="rId10"/>
          <a:stretch/>
        </p:blipFill>
        <p:spPr>
          <a:xfrm>
            <a:off x="6386400" y="1223280"/>
            <a:ext cx="5662800" cy="1951920"/>
          </a:xfrm>
          <a:prstGeom prst="rect">
            <a:avLst/>
          </a:prstGeom>
          <a:ln w="0">
            <a:noFill/>
          </a:ln>
        </p:spPr>
      </p:pic>
      <p:sp>
        <p:nvSpPr>
          <p:cNvPr id="289" name="Forme libre : forme 288"/>
          <p:cNvSpPr/>
          <p:nvPr/>
        </p:nvSpPr>
        <p:spPr>
          <a:xfrm>
            <a:off x="4410000" y="6267600"/>
            <a:ext cx="2293200" cy="352800"/>
          </a:xfrm>
          <a:custGeom>
            <a:avLst/>
            <a:gdLst/>
            <a:ahLst/>
            <a:cxnLst/>
            <a:rect l="0" t="0" r="r" b="b"/>
            <a:pathLst>
              <a:path w="6370" h="980" fill="none">
                <a:moveTo>
                  <a:pt x="0" y="980"/>
                </a:moveTo>
                <a:lnTo>
                  <a:pt x="6370" y="0"/>
                </a:lnTo>
              </a:path>
            </a:pathLst>
          </a:custGeom>
          <a:ln w="12600">
            <a:solidFill>
              <a:srgbClr val="FF0000"/>
            </a:solidFill>
            <a:custDash>
              <a:ds d="57143" sp="57143"/>
              <a:ds d="57143" sp="57143"/>
            </a:custDash>
            <a:round/>
            <a:tailEnd type="triangle" w="med" len="med"/>
          </a:ln>
        </p:spPr>
        <p:txBody>
          <a:bodyPr lIns="96120" tIns="51120" rIns="96120" bIns="5112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1">
            <a:extLst>
              <a:ext uri="{FF2B5EF4-FFF2-40B4-BE49-F238E27FC236}">
                <a16:creationId xmlns:a16="http://schemas.microsoft.com/office/drawing/2014/main" id="{0036023E-A1D3-4B5A-B422-64B497FA1323}"/>
              </a:ext>
            </a:extLst>
          </p:cNvPr>
          <p:cNvSpPr txBox="1">
            <a:spLocks/>
          </p:cNvSpPr>
          <p:nvPr/>
        </p:nvSpPr>
        <p:spPr>
          <a:xfrm>
            <a:off x="-301764" y="76202"/>
            <a:ext cx="5200017" cy="50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66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400" b="1" spc="-1" dirty="0">
                <a:solidFill>
                  <a:srgbClr val="000000"/>
                </a:solidFill>
                <a:latin typeface="Calibri"/>
                <a:ea typeface="Arial"/>
              </a:rPr>
              <a:t>P3.B </a:t>
            </a:r>
            <a:r>
              <a:rPr lang="fr-FR" sz="2400" b="1" spc="-1" dirty="0">
                <a:solidFill>
                  <a:srgbClr val="000000"/>
                </a:solidFill>
                <a:latin typeface="Calibri"/>
              </a:rPr>
              <a:t>CARACTÉRISATION DIMENSIONNELLE ET GÉOMÉTRIQUE</a:t>
            </a:r>
            <a:endParaRPr lang="fr-FR" sz="2400" b="1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Image 290"/>
          <p:cNvPicPr/>
          <p:nvPr/>
        </p:nvPicPr>
        <p:blipFill>
          <a:blip r:embed="rId3"/>
          <a:stretch/>
        </p:blipFill>
        <p:spPr>
          <a:xfrm>
            <a:off x="94320" y="1076400"/>
            <a:ext cx="3296520" cy="3083400"/>
          </a:xfrm>
          <a:prstGeom prst="rect">
            <a:avLst/>
          </a:prstGeom>
          <a:ln w="0">
            <a:noFill/>
          </a:ln>
        </p:spPr>
      </p:pic>
      <p:pic>
        <p:nvPicPr>
          <p:cNvPr id="292" name="Image 291"/>
          <p:cNvPicPr/>
          <p:nvPr/>
        </p:nvPicPr>
        <p:blipFill>
          <a:blip r:embed="rId4"/>
          <a:stretch/>
        </p:blipFill>
        <p:spPr>
          <a:xfrm>
            <a:off x="1500840" y="4348800"/>
            <a:ext cx="3047040" cy="2394360"/>
          </a:xfrm>
          <a:prstGeom prst="rect">
            <a:avLst/>
          </a:prstGeom>
          <a:ln w="0">
            <a:noFill/>
          </a:ln>
        </p:spPr>
      </p:pic>
      <p:pic>
        <p:nvPicPr>
          <p:cNvPr id="293" name="Image 292"/>
          <p:cNvPicPr/>
          <p:nvPr/>
        </p:nvPicPr>
        <p:blipFill>
          <a:blip r:embed="rId5"/>
          <a:stretch/>
        </p:blipFill>
        <p:spPr>
          <a:xfrm>
            <a:off x="8805600" y="1765080"/>
            <a:ext cx="2412360" cy="1456920"/>
          </a:xfrm>
          <a:prstGeom prst="rect">
            <a:avLst/>
          </a:prstGeom>
          <a:ln w="0">
            <a:noFill/>
          </a:ln>
        </p:spPr>
      </p:pic>
      <p:pic>
        <p:nvPicPr>
          <p:cNvPr id="294" name="Image 293"/>
          <p:cNvPicPr/>
          <p:nvPr/>
        </p:nvPicPr>
        <p:blipFill>
          <a:blip r:embed="rId6"/>
          <a:stretch/>
        </p:blipFill>
        <p:spPr>
          <a:xfrm>
            <a:off x="3862800" y="1298160"/>
            <a:ext cx="3636000" cy="2901600"/>
          </a:xfrm>
          <a:prstGeom prst="rect">
            <a:avLst/>
          </a:prstGeom>
          <a:ln w="0">
            <a:noFill/>
          </a:ln>
        </p:spPr>
      </p:pic>
      <p:sp>
        <p:nvSpPr>
          <p:cNvPr id="295" name="ZoneTexte 294"/>
          <p:cNvSpPr txBox="1"/>
          <p:nvPr/>
        </p:nvSpPr>
        <p:spPr>
          <a:xfrm>
            <a:off x="7498800" y="1176840"/>
            <a:ext cx="1133640" cy="366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r>
              <a:rPr lang="fr-FR" sz="1800" b="0" strike="noStrike" spc="-1">
                <a:solidFill>
                  <a:srgbClr val="5B9BD5"/>
                </a:solidFill>
                <a:latin typeface="Calibri"/>
                <a:ea typeface="Arial"/>
              </a:rPr>
              <a:t>Manuel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ZoneTexte 295"/>
          <p:cNvSpPr txBox="1"/>
          <p:nvPr/>
        </p:nvSpPr>
        <p:spPr>
          <a:xfrm>
            <a:off x="7588800" y="3625200"/>
            <a:ext cx="1432440" cy="366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r>
              <a:rPr lang="fr-FR" sz="1800" b="0" strike="noStrike" spc="-1">
                <a:solidFill>
                  <a:srgbClr val="5B9BD5"/>
                </a:solidFill>
                <a:latin typeface="Calibri"/>
                <a:ea typeface="Arial"/>
              </a:rPr>
              <a:t>Automatique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7" name="Image 296"/>
          <p:cNvPicPr/>
          <p:nvPr/>
        </p:nvPicPr>
        <p:blipFill>
          <a:blip r:embed="rId7"/>
          <a:stretch/>
        </p:blipFill>
        <p:spPr>
          <a:xfrm>
            <a:off x="5932800" y="4276800"/>
            <a:ext cx="5133600" cy="246744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>
            <a:extLst>
              <a:ext uri="{FF2B5EF4-FFF2-40B4-BE49-F238E27FC236}">
                <a16:creationId xmlns:a16="http://schemas.microsoft.com/office/drawing/2014/main" id="{2BD1CDA4-7B15-443F-8606-A383F07FCFBF}"/>
              </a:ext>
            </a:extLst>
          </p:cNvPr>
          <p:cNvSpPr txBox="1">
            <a:spLocks/>
          </p:cNvSpPr>
          <p:nvPr/>
        </p:nvSpPr>
        <p:spPr>
          <a:xfrm>
            <a:off x="-301764" y="76202"/>
            <a:ext cx="5200017" cy="50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66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400" b="1" spc="-1" dirty="0">
                <a:solidFill>
                  <a:srgbClr val="000000"/>
                </a:solidFill>
                <a:latin typeface="Calibri"/>
                <a:ea typeface="Arial"/>
              </a:rPr>
              <a:t>P3.B </a:t>
            </a:r>
            <a:r>
              <a:rPr lang="fr-FR" sz="2400" b="1" spc="-1" dirty="0">
                <a:solidFill>
                  <a:srgbClr val="000000"/>
                </a:solidFill>
                <a:latin typeface="Calibri"/>
              </a:rPr>
              <a:t>CARACTÉRISATION DIMENSIONNELLE ET GÉOMÉTRIQUE</a:t>
            </a:r>
            <a:endParaRPr lang="fr-FR" sz="2400" b="1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 297"/>
          <p:cNvPicPr/>
          <p:nvPr/>
        </p:nvPicPr>
        <p:blipFill>
          <a:blip r:embed="rId3"/>
          <a:stretch/>
        </p:blipFill>
        <p:spPr>
          <a:xfrm>
            <a:off x="4374000" y="1980000"/>
            <a:ext cx="7686000" cy="4485600"/>
          </a:xfrm>
          <a:prstGeom prst="rect">
            <a:avLst/>
          </a:prstGeom>
          <a:ln w="0">
            <a:noFill/>
          </a:ln>
        </p:spPr>
      </p:pic>
      <p:sp>
        <p:nvSpPr>
          <p:cNvPr id="299" name="PlaceHolder 1"/>
          <p:cNvSpPr>
            <a:spLocks noGrp="1"/>
          </p:cNvSpPr>
          <p:nvPr>
            <p:ph type="title" idx="4294967295"/>
          </p:nvPr>
        </p:nvSpPr>
        <p:spPr>
          <a:xfrm>
            <a:off x="4374000" y="817583"/>
            <a:ext cx="4479533" cy="5048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Validation des avant-projets</a:t>
            </a: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0" name="Image 299"/>
          <p:cNvPicPr/>
          <p:nvPr/>
        </p:nvPicPr>
        <p:blipFill>
          <a:blip r:embed="rId4"/>
          <a:stretch/>
        </p:blipFill>
        <p:spPr>
          <a:xfrm>
            <a:off x="126000" y="1169640"/>
            <a:ext cx="4255200" cy="225576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>
            <a:extLst>
              <a:ext uri="{FF2B5EF4-FFF2-40B4-BE49-F238E27FC236}">
                <a16:creationId xmlns:a16="http://schemas.microsoft.com/office/drawing/2014/main" id="{F204F0E0-2D09-4DF8-B90E-F685976C18D7}"/>
              </a:ext>
            </a:extLst>
          </p:cNvPr>
          <p:cNvSpPr txBox="1">
            <a:spLocks/>
          </p:cNvSpPr>
          <p:nvPr/>
        </p:nvSpPr>
        <p:spPr>
          <a:xfrm>
            <a:off x="-301764" y="76202"/>
            <a:ext cx="5200017" cy="50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66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400" b="1" spc="-1" dirty="0">
                <a:solidFill>
                  <a:srgbClr val="000000"/>
                </a:solidFill>
                <a:latin typeface="Calibri"/>
                <a:ea typeface="Arial"/>
              </a:rPr>
              <a:t>P3.B </a:t>
            </a:r>
            <a:r>
              <a:rPr lang="fr-FR" sz="2400" b="1" spc="-1" dirty="0">
                <a:solidFill>
                  <a:srgbClr val="000000"/>
                </a:solidFill>
                <a:latin typeface="Calibri"/>
              </a:rPr>
              <a:t>CARACTÉRISATION DIMENSIONNELLE ET GÉOMÉTRIQUE</a:t>
            </a:r>
            <a:endParaRPr lang="fr-FR" sz="2400" b="1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icture 2"/>
          <p:cNvPicPr/>
          <p:nvPr/>
        </p:nvPicPr>
        <p:blipFill>
          <a:blip r:embed="rId3"/>
          <a:stretch/>
        </p:blipFill>
        <p:spPr>
          <a:xfrm>
            <a:off x="104400" y="2159280"/>
            <a:ext cx="2256480" cy="3286440"/>
          </a:xfrm>
          <a:prstGeom prst="rect">
            <a:avLst/>
          </a:prstGeom>
          <a:ln w="0">
            <a:noFill/>
          </a:ln>
        </p:spPr>
      </p:pic>
      <p:sp>
        <p:nvSpPr>
          <p:cNvPr id="302" name="PlaceHolder 1"/>
          <p:cNvSpPr>
            <a:spLocks noGrp="1"/>
          </p:cNvSpPr>
          <p:nvPr>
            <p:ph type="title" idx="4294967295"/>
          </p:nvPr>
        </p:nvSpPr>
        <p:spPr>
          <a:xfrm>
            <a:off x="1523666" y="1107726"/>
            <a:ext cx="10958513" cy="5048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Proposition de progression pédagogique</a:t>
            </a: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03" name="Espace réservé du contenu 3"/>
          <p:cNvGraphicFramePr/>
          <p:nvPr>
            <p:extLst>
              <p:ext uri="{D42A27DB-BD31-4B8C-83A1-F6EECF244321}">
                <p14:modId xmlns:p14="http://schemas.microsoft.com/office/powerpoint/2010/main" val="2079923911"/>
              </p:ext>
            </p:extLst>
          </p:nvPr>
        </p:nvGraphicFramePr>
        <p:xfrm>
          <a:off x="1387080" y="2768760"/>
          <a:ext cx="10652400" cy="1889280"/>
        </p:xfrm>
        <a:graphic>
          <a:graphicData uri="http://schemas.openxmlformats.org/drawingml/2006/table">
            <a:tbl>
              <a:tblPr/>
              <a:tblGrid>
                <a:gridCol w="94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2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120">
                <a:tc>
                  <a:txBody>
                    <a:bodyPr/>
                    <a:lstStyle/>
                    <a:p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Année 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SEMESTRES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DÉCOUPAGE 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PROGRESSION PÉDAGOGIQUE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880"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PÉRIODE 4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PERFECTIONNEMENT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P4-A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REALISATION D’UNE CONCEPTION PRELIMINAIRE puis DETAILLEE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880"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P4-B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OPTIMISER LA PRODUCTION, AMELIORATION DES PROCESSUS DE REALISATION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04" name="Groupe 5"/>
          <p:cNvGrpSpPr/>
          <p:nvPr/>
        </p:nvGrpSpPr>
        <p:grpSpPr>
          <a:xfrm>
            <a:off x="-40320" y="1025280"/>
            <a:ext cx="1666440" cy="1666440"/>
            <a:chOff x="-40320" y="1025280"/>
            <a:chExt cx="1666440" cy="1666440"/>
          </a:xfrm>
        </p:grpSpPr>
        <p:sp>
          <p:nvSpPr>
            <p:cNvPr id="305" name="Secteurs 6"/>
            <p:cNvSpPr/>
            <p:nvPr/>
          </p:nvSpPr>
          <p:spPr>
            <a:xfrm rot="14406000">
              <a:off x="182520" y="1248120"/>
              <a:ext cx="1220400" cy="1220400"/>
            </a:xfrm>
            <a:prstGeom prst="pie">
              <a:avLst>
                <a:gd name="adj1" fmla="val 8549410"/>
                <a:gd name="adj2" fmla="val 16200000"/>
              </a:avLst>
            </a:prstGeom>
            <a:solidFill>
              <a:srgbClr val="8CA9DA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6" name="Secteurs 7"/>
            <p:cNvSpPr/>
            <p:nvPr/>
          </p:nvSpPr>
          <p:spPr>
            <a:xfrm rot="6712200">
              <a:off x="199080" y="1213200"/>
              <a:ext cx="1220400" cy="1220400"/>
            </a:xfrm>
            <a:prstGeom prst="pie">
              <a:avLst>
                <a:gd name="adj1" fmla="val 9462386"/>
                <a:gd name="adj2" fmla="val 16200000"/>
              </a:avLst>
            </a:prstGeom>
            <a:solidFill>
              <a:srgbClr val="A8CF8B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" name="Secteurs 8"/>
            <p:cNvSpPr/>
            <p:nvPr/>
          </p:nvSpPr>
          <p:spPr>
            <a:xfrm>
              <a:off x="159480" y="1215720"/>
              <a:ext cx="1220400" cy="1220400"/>
            </a:xfrm>
            <a:prstGeom prst="pie">
              <a:avLst>
                <a:gd name="adj1" fmla="val 9038053"/>
                <a:gd name="adj2" fmla="val 16200000"/>
              </a:avLst>
            </a:prstGeom>
            <a:solidFill>
              <a:srgbClr val="FFD465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" name="Flèche en arc 9"/>
            <p:cNvSpPr/>
            <p:nvPr/>
          </p:nvSpPr>
          <p:spPr>
            <a:xfrm>
              <a:off x="639360" y="1649160"/>
              <a:ext cx="272520" cy="23724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2500"/>
              </a:avLst>
            </a:prstGeom>
            <a:gradFill rotWithShape="0">
              <a:gsLst>
                <a:gs pos="0">
                  <a:srgbClr val="67717C"/>
                </a:gs>
                <a:gs pos="100000">
                  <a:srgbClr val="919BA7"/>
                </a:gs>
              </a:gsLst>
              <a:lin ang="16200000"/>
            </a:gra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" name="Flèche en arc 10"/>
            <p:cNvSpPr/>
            <p:nvPr/>
          </p:nvSpPr>
          <p:spPr>
            <a:xfrm rot="10800000">
              <a:off x="639720" y="1739880"/>
              <a:ext cx="272520" cy="23724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2500"/>
              </a:avLst>
            </a:prstGeom>
            <a:gradFill rotWithShape="0">
              <a:gsLst>
                <a:gs pos="0">
                  <a:srgbClr val="67717C"/>
                </a:gs>
                <a:gs pos="100000">
                  <a:srgbClr val="919BA7"/>
                </a:gs>
              </a:gsLst>
              <a:lin ang="16200000"/>
            </a:gra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" name="ZoneTexte 11"/>
            <p:cNvSpPr txBox="1"/>
            <p:nvPr/>
          </p:nvSpPr>
          <p:spPr>
            <a:xfrm>
              <a:off x="228600" y="1549440"/>
              <a:ext cx="554400" cy="2538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1050" b="0" strike="noStrike" spc="-1">
                  <a:solidFill>
                    <a:srgbClr val="000000"/>
                  </a:solidFill>
                  <a:latin typeface="Arial"/>
                </a:rPr>
                <a:t>Pôle 1</a:t>
              </a:r>
            </a:p>
          </p:txBody>
        </p:sp>
        <p:sp>
          <p:nvSpPr>
            <p:cNvPr id="311" name="ZoneTexte 12"/>
            <p:cNvSpPr txBox="1"/>
            <p:nvPr/>
          </p:nvSpPr>
          <p:spPr>
            <a:xfrm>
              <a:off x="890280" y="1550160"/>
              <a:ext cx="680040" cy="2538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1050" b="0" strike="noStrike" spc="-1">
                  <a:solidFill>
                    <a:srgbClr val="000000"/>
                  </a:solidFill>
                  <a:latin typeface="Arial"/>
                </a:rPr>
                <a:t>Pôle 2</a:t>
              </a:r>
            </a:p>
          </p:txBody>
        </p:sp>
        <p:sp>
          <p:nvSpPr>
            <p:cNvPr id="312" name="ZoneTexte 13"/>
            <p:cNvSpPr txBox="1"/>
            <p:nvPr/>
          </p:nvSpPr>
          <p:spPr>
            <a:xfrm>
              <a:off x="544680" y="2077920"/>
              <a:ext cx="615960" cy="2538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1050" b="0" strike="noStrike" spc="-1">
                  <a:solidFill>
                    <a:srgbClr val="000000"/>
                  </a:solidFill>
                  <a:latin typeface="Arial"/>
                </a:rPr>
                <a:t>Pôle 3</a:t>
              </a:r>
            </a:p>
          </p:txBody>
        </p:sp>
      </p:grpSp>
      <p:sp>
        <p:nvSpPr>
          <p:cNvPr id="14" name="PlaceHolder 1">
            <a:extLst>
              <a:ext uri="{FF2B5EF4-FFF2-40B4-BE49-F238E27FC236}">
                <a16:creationId xmlns:a16="http://schemas.microsoft.com/office/drawing/2014/main" id="{DA70A019-23BD-49B3-85CB-7F3C7096281F}"/>
              </a:ext>
            </a:extLst>
          </p:cNvPr>
          <p:cNvSpPr txBox="1">
            <a:spLocks/>
          </p:cNvSpPr>
          <p:nvPr/>
        </p:nvSpPr>
        <p:spPr>
          <a:xfrm>
            <a:off x="-3110279" y="219565"/>
            <a:ext cx="10958400" cy="50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66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400" b="1" spc="-1" dirty="0">
                <a:solidFill>
                  <a:srgbClr val="000000"/>
                </a:solidFill>
                <a:latin typeface="Calibri"/>
                <a:ea typeface="Arial"/>
              </a:rPr>
              <a:t>TROISIÈME SEMESTRE DE BTS </a:t>
            </a:r>
            <a:endParaRPr lang="fr-FR" sz="2400" b="1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7ADF9-E86F-F5C3-6C5D-1664E760E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993575-A35D-CA09-CCEB-EBB79CFAF224}"/>
              </a:ext>
            </a:extLst>
          </p:cNvPr>
          <p:cNvSpPr/>
          <p:nvPr/>
        </p:nvSpPr>
        <p:spPr>
          <a:xfrm>
            <a:off x="-17587" y="1788341"/>
            <a:ext cx="12210380" cy="2879835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A3DA21-3E98-170D-E1E8-85D24F42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749CBB4-9DE8-D1D9-8E09-612632F6205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8146" y="2652442"/>
            <a:ext cx="9359789" cy="115163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tx1"/>
                </a:solidFill>
              </a:rPr>
              <a:t>PROPOSITION D’ORGANISATION DE LA FORMATION EN </a:t>
            </a:r>
            <a:r>
              <a:rPr lang="fr-FR" b="1">
                <a:solidFill>
                  <a:schemeClr val="tx1"/>
                </a:solidFill>
              </a:rPr>
              <a:t>BTS CAV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5BC96D-82BC-118B-62B5-FB87A6036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87" y="5972902"/>
            <a:ext cx="6645188" cy="92714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5C98C-EA3E-B738-EC6F-6F01D5BE7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41" y="5920351"/>
            <a:ext cx="5984755" cy="92714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D6C59B-65A6-7938-EF1F-00A2456B6FD7}"/>
              </a:ext>
            </a:extLst>
          </p:cNvPr>
          <p:cNvSpPr txBox="1"/>
          <p:nvPr/>
        </p:nvSpPr>
        <p:spPr>
          <a:xfrm>
            <a:off x="-17589" y="6186709"/>
            <a:ext cx="35211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PNF 3 AVRIL 2025 GRUAU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98B2A1-0B16-4A1E-B308-627783EA080B}"/>
              </a:ext>
            </a:extLst>
          </p:cNvPr>
          <p:cNvSpPr txBox="1"/>
          <p:nvPr/>
        </p:nvSpPr>
        <p:spPr>
          <a:xfrm>
            <a:off x="1967500" y="5031558"/>
            <a:ext cx="10063537" cy="689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ts val="14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sz="1800" b="1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Alain FAURE, </a:t>
            </a:r>
            <a:r>
              <a:rPr lang="fr-FR" sz="18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enseignant en BTS au lycée Réaumur, Laval, académie de Nantes</a:t>
            </a:r>
            <a:endParaRPr lang="fr-FR" sz="1800" i="1" dirty="0">
              <a:effectLst/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ts val="14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sz="1800" b="1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Christophe SULLET, </a:t>
            </a:r>
            <a:r>
              <a:rPr lang="fr-FR" sz="18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enseignant en BTS au lycée Paul Guérin, Niort, académie de Poitiers</a:t>
            </a:r>
            <a:endParaRPr lang="fr-FR" sz="1800" i="1" dirty="0">
              <a:effectLst/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10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FC007-6075-5B1E-EE91-C9F4569E7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A3F7F5-B752-30C9-C07D-4AB0F54DF614}"/>
              </a:ext>
            </a:extLst>
          </p:cNvPr>
          <p:cNvSpPr/>
          <p:nvPr/>
        </p:nvSpPr>
        <p:spPr>
          <a:xfrm>
            <a:off x="-17587" y="1788341"/>
            <a:ext cx="12210380" cy="2879835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B218BC-225B-2EAD-1006-CDB47A27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13162A-A38B-D48E-3302-DA8510D7C22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95" y="2652443"/>
            <a:ext cx="12191999" cy="1151632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MERCI POUR VOTRE ATTENTION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A59174-504F-BBC7-4733-55EC2A6A4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87" y="5930861"/>
            <a:ext cx="6645188" cy="92714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335DDCD-1E66-6748-10D1-87841B0C8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41" y="5930861"/>
            <a:ext cx="5984755" cy="92714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0E73871-C122-C43C-010E-16C16DFD9DE1}"/>
              </a:ext>
            </a:extLst>
          </p:cNvPr>
          <p:cNvSpPr txBox="1"/>
          <p:nvPr/>
        </p:nvSpPr>
        <p:spPr>
          <a:xfrm>
            <a:off x="-17589" y="6148209"/>
            <a:ext cx="34966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59912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EC52FF26-14DA-4C13-9608-E122B8EA573E}"/>
              </a:ext>
            </a:extLst>
          </p:cNvPr>
          <p:cNvSpPr/>
          <p:nvPr/>
        </p:nvSpPr>
        <p:spPr>
          <a:xfrm>
            <a:off x="4486465" y="5047808"/>
            <a:ext cx="2870410" cy="16977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9D48744-6D8C-41A8-8B3F-C87B8BA70BD1}"/>
              </a:ext>
            </a:extLst>
          </p:cNvPr>
          <p:cNvSpPr/>
          <p:nvPr/>
        </p:nvSpPr>
        <p:spPr>
          <a:xfrm>
            <a:off x="1881707" y="1256759"/>
            <a:ext cx="2377093" cy="16977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4ED7FCAD-8028-4D3B-B1B9-4BF1854E0743}"/>
              </a:ext>
            </a:extLst>
          </p:cNvPr>
          <p:cNvSpPr/>
          <p:nvPr/>
        </p:nvSpPr>
        <p:spPr>
          <a:xfrm>
            <a:off x="7580783" y="1131574"/>
            <a:ext cx="2870410" cy="16977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2">
            <a:extLst>
              <a:ext uri="{FF2B5EF4-FFF2-40B4-BE49-F238E27FC236}">
                <a16:creationId xmlns:a16="http://schemas.microsoft.com/office/drawing/2014/main" id="{09113B6A-B164-4A3A-B772-3F556B7EAA84}"/>
              </a:ext>
            </a:extLst>
          </p:cNvPr>
          <p:cNvGrpSpPr/>
          <p:nvPr/>
        </p:nvGrpSpPr>
        <p:grpSpPr>
          <a:xfrm>
            <a:off x="3977240" y="1471677"/>
            <a:ext cx="3903120" cy="3888360"/>
            <a:chOff x="4186800" y="2113200"/>
            <a:chExt cx="3903120" cy="3888360"/>
          </a:xfrm>
        </p:grpSpPr>
        <p:sp>
          <p:nvSpPr>
            <p:cNvPr id="4" name="Secteurs 16">
              <a:extLst>
                <a:ext uri="{FF2B5EF4-FFF2-40B4-BE49-F238E27FC236}">
                  <a16:creationId xmlns:a16="http://schemas.microsoft.com/office/drawing/2014/main" id="{887421E6-ED36-4C63-A4AB-F644855AE25B}"/>
                </a:ext>
              </a:extLst>
            </p:cNvPr>
            <p:cNvSpPr/>
            <p:nvPr/>
          </p:nvSpPr>
          <p:spPr>
            <a:xfrm rot="14406000">
              <a:off x="4260240" y="2221560"/>
              <a:ext cx="3780000" cy="3780000"/>
            </a:xfrm>
            <a:prstGeom prst="pie">
              <a:avLst>
                <a:gd name="adj1" fmla="val 8549410"/>
                <a:gd name="adj2" fmla="val 16200000"/>
              </a:avLst>
            </a:prstGeom>
            <a:solidFill>
              <a:srgbClr val="8CA9DA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Secteurs 15">
              <a:extLst>
                <a:ext uri="{FF2B5EF4-FFF2-40B4-BE49-F238E27FC236}">
                  <a16:creationId xmlns:a16="http://schemas.microsoft.com/office/drawing/2014/main" id="{3CF7058F-DB8A-41F8-9EB5-03D0590E8F6A}"/>
                </a:ext>
              </a:extLst>
            </p:cNvPr>
            <p:cNvSpPr/>
            <p:nvPr/>
          </p:nvSpPr>
          <p:spPr>
            <a:xfrm rot="6712200">
              <a:off x="4309920" y="2113200"/>
              <a:ext cx="3780000" cy="3780000"/>
            </a:xfrm>
            <a:prstGeom prst="pie">
              <a:avLst>
                <a:gd name="adj1" fmla="val 9462386"/>
                <a:gd name="adj2" fmla="val 16200000"/>
              </a:avLst>
            </a:prstGeom>
            <a:solidFill>
              <a:srgbClr val="A8CF8B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Secteurs 2">
              <a:extLst>
                <a:ext uri="{FF2B5EF4-FFF2-40B4-BE49-F238E27FC236}">
                  <a16:creationId xmlns:a16="http://schemas.microsoft.com/office/drawing/2014/main" id="{682464A1-B833-421F-811C-ADB6CD0FB61F}"/>
                </a:ext>
              </a:extLst>
            </p:cNvPr>
            <p:cNvSpPr/>
            <p:nvPr/>
          </p:nvSpPr>
          <p:spPr>
            <a:xfrm>
              <a:off x="4186800" y="2120400"/>
              <a:ext cx="3780000" cy="3780000"/>
            </a:xfrm>
            <a:prstGeom prst="pie">
              <a:avLst>
                <a:gd name="adj1" fmla="val 9038053"/>
                <a:gd name="adj2" fmla="val 16200000"/>
              </a:avLst>
            </a:prstGeom>
            <a:solidFill>
              <a:srgbClr val="FFD465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Flèche en arc 13">
              <a:extLst>
                <a:ext uri="{FF2B5EF4-FFF2-40B4-BE49-F238E27FC236}">
                  <a16:creationId xmlns:a16="http://schemas.microsoft.com/office/drawing/2014/main" id="{EFA33741-8C6F-4B1B-8E3A-46B227022EC9}"/>
                </a:ext>
              </a:extLst>
            </p:cNvPr>
            <p:cNvSpPr/>
            <p:nvPr/>
          </p:nvSpPr>
          <p:spPr>
            <a:xfrm>
              <a:off x="5673600" y="3463200"/>
              <a:ext cx="844560" cy="7344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2500"/>
              </a:avLst>
            </a:prstGeom>
            <a:gradFill rotWithShape="0">
              <a:gsLst>
                <a:gs pos="0">
                  <a:srgbClr val="67717C"/>
                </a:gs>
                <a:gs pos="100000">
                  <a:srgbClr val="919BA7"/>
                </a:gs>
              </a:gsLst>
              <a:lin ang="16200000"/>
            </a:gra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Flèche en arc 14">
              <a:extLst>
                <a:ext uri="{FF2B5EF4-FFF2-40B4-BE49-F238E27FC236}">
                  <a16:creationId xmlns:a16="http://schemas.microsoft.com/office/drawing/2014/main" id="{5D0E65B3-30C7-4062-A4B9-09A15EDD2B03}"/>
                </a:ext>
              </a:extLst>
            </p:cNvPr>
            <p:cNvSpPr/>
            <p:nvPr/>
          </p:nvSpPr>
          <p:spPr>
            <a:xfrm rot="10800000">
              <a:off x="5675040" y="3744000"/>
              <a:ext cx="844560" cy="7344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2500"/>
              </a:avLst>
            </a:prstGeom>
            <a:gradFill rotWithShape="0">
              <a:gsLst>
                <a:gs pos="0">
                  <a:srgbClr val="67717C"/>
                </a:gs>
                <a:gs pos="100000">
                  <a:srgbClr val="919BA7"/>
                </a:gs>
              </a:gsLst>
              <a:lin ang="16200000"/>
            </a:gra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ZoneTexte 17">
              <a:extLst>
                <a:ext uri="{FF2B5EF4-FFF2-40B4-BE49-F238E27FC236}">
                  <a16:creationId xmlns:a16="http://schemas.microsoft.com/office/drawing/2014/main" id="{A2CB4651-86D4-462C-AAA7-FC13C120324A}"/>
                </a:ext>
              </a:extLst>
            </p:cNvPr>
            <p:cNvSpPr txBox="1"/>
            <p:nvPr/>
          </p:nvSpPr>
          <p:spPr>
            <a:xfrm>
              <a:off x="4532400" y="3340080"/>
              <a:ext cx="1244160" cy="8830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2800" b="0" strike="noStrike" spc="-1" dirty="0">
                  <a:solidFill>
                    <a:srgbClr val="000000"/>
                  </a:solidFill>
                  <a:latin typeface="Arial"/>
                </a:rPr>
                <a:t>Pôle 1</a:t>
              </a:r>
            </a:p>
          </p:txBody>
        </p:sp>
        <p:sp>
          <p:nvSpPr>
            <p:cNvPr id="10" name="ZoneTexte 18">
              <a:extLst>
                <a:ext uri="{FF2B5EF4-FFF2-40B4-BE49-F238E27FC236}">
                  <a16:creationId xmlns:a16="http://schemas.microsoft.com/office/drawing/2014/main" id="{705B66CA-CF7B-4F69-8BF8-675D38E76C1D}"/>
                </a:ext>
              </a:extLst>
            </p:cNvPr>
            <p:cNvSpPr txBox="1"/>
            <p:nvPr/>
          </p:nvSpPr>
          <p:spPr>
            <a:xfrm>
              <a:off x="6746400" y="3268440"/>
              <a:ext cx="1220400" cy="8830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2800" b="0" strike="noStrike" spc="-1" dirty="0">
                  <a:solidFill>
                    <a:srgbClr val="000000"/>
                  </a:solidFill>
                  <a:latin typeface="Arial"/>
                </a:rPr>
                <a:t>Pôle 2</a:t>
              </a:r>
            </a:p>
          </p:txBody>
        </p:sp>
        <p:sp>
          <p:nvSpPr>
            <p:cNvPr id="11" name="ZoneTexte 19">
              <a:extLst>
                <a:ext uri="{FF2B5EF4-FFF2-40B4-BE49-F238E27FC236}">
                  <a16:creationId xmlns:a16="http://schemas.microsoft.com/office/drawing/2014/main" id="{0272282B-81B2-475C-B117-61718FD65EED}"/>
                </a:ext>
              </a:extLst>
            </p:cNvPr>
            <p:cNvSpPr txBox="1"/>
            <p:nvPr/>
          </p:nvSpPr>
          <p:spPr>
            <a:xfrm>
              <a:off x="5601600" y="4867200"/>
              <a:ext cx="1244160" cy="5184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2800" b="0" strike="noStrike" spc="-1">
                  <a:solidFill>
                    <a:srgbClr val="000000"/>
                  </a:solidFill>
                  <a:latin typeface="Arial"/>
                </a:rPr>
                <a:t>Pôle 3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07F17FF5-AEAF-45F0-85F3-BA717EF2C526}"/>
              </a:ext>
            </a:extLst>
          </p:cNvPr>
          <p:cNvSpPr txBox="1"/>
          <p:nvPr/>
        </p:nvSpPr>
        <p:spPr>
          <a:xfrm>
            <a:off x="2033460" y="1435691"/>
            <a:ext cx="1950711" cy="10895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71360" lvl="1" indent="-171360">
              <a:lnSpc>
                <a:spcPct val="90000"/>
              </a:lnSpc>
              <a:buClr>
                <a:srgbClr val="000000"/>
              </a:buClr>
              <a:buFont typeface=""/>
              <a:buChar char="•"/>
            </a:pPr>
            <a:r>
              <a:rPr lang="fr-FR" sz="18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Concevoir l’aménagement et la conversion de véhicules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4B6040F-4DD5-489E-8F95-D1D3CF8367D2}"/>
              </a:ext>
            </a:extLst>
          </p:cNvPr>
          <p:cNvSpPr txBox="1"/>
          <p:nvPr/>
        </p:nvSpPr>
        <p:spPr>
          <a:xfrm>
            <a:off x="7576510" y="1353755"/>
            <a:ext cx="287468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360" lvl="1" indent="-171360">
              <a:lnSpc>
                <a:spcPct val="90000"/>
              </a:lnSpc>
              <a:buClr>
                <a:srgbClr val="000000"/>
              </a:buClr>
              <a:buFont typeface=""/>
              <a:buChar char="•"/>
            </a:pPr>
            <a:r>
              <a:rPr lang="fr-FR" sz="18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Préparer des processus de fabrication industrielle en construction et aménagement de véhicules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4999526-62F0-46AD-919D-15E5AECCC90C}"/>
              </a:ext>
            </a:extLst>
          </p:cNvPr>
          <p:cNvSpPr txBox="1"/>
          <p:nvPr/>
        </p:nvSpPr>
        <p:spPr>
          <a:xfrm>
            <a:off x="4648817" y="5319360"/>
            <a:ext cx="25457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00" lvl="1">
              <a:buClr>
                <a:srgbClr val="000000"/>
              </a:buClr>
              <a:buFont typeface=""/>
              <a:buChar char="•"/>
            </a:pPr>
            <a:r>
              <a:rPr lang="fr-FR" sz="18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 Réaliser, contrôler et valider la production en construction et aménagement de véhicules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36174C3-44E3-4FAB-BDAA-F7163556AAC1}"/>
              </a:ext>
            </a:extLst>
          </p:cNvPr>
          <p:cNvSpPr txBox="1"/>
          <p:nvPr/>
        </p:nvSpPr>
        <p:spPr>
          <a:xfrm flipH="1">
            <a:off x="276347" y="110717"/>
            <a:ext cx="421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cs typeface="Arial" panose="020B0604020202020204" pitchFamily="34" charset="0"/>
              </a:rPr>
              <a:t>LES PÔLES EN BTS</a:t>
            </a:r>
          </a:p>
        </p:txBody>
      </p:sp>
    </p:spTree>
    <p:extLst>
      <p:ext uri="{BB962C8B-B14F-4D97-AF65-F5344CB8AC3E}">
        <p14:creationId xmlns:p14="http://schemas.microsoft.com/office/powerpoint/2010/main" val="203597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>
            <a:extLst>
              <a:ext uri="{FF2B5EF4-FFF2-40B4-BE49-F238E27FC236}">
                <a16:creationId xmlns:a16="http://schemas.microsoft.com/office/drawing/2014/main" id="{0625C475-5AA8-4B31-91FE-416D63FDEC8E}"/>
              </a:ext>
            </a:extLst>
          </p:cNvPr>
          <p:cNvSpPr txBox="1">
            <a:spLocks/>
          </p:cNvSpPr>
          <p:nvPr/>
        </p:nvSpPr>
        <p:spPr>
          <a:xfrm>
            <a:off x="-3110279" y="183671"/>
            <a:ext cx="10958400" cy="50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66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400" b="1" spc="-1" dirty="0">
                <a:solidFill>
                  <a:srgbClr val="000000"/>
                </a:solidFill>
                <a:latin typeface="Calibri"/>
                <a:ea typeface="Arial"/>
              </a:rPr>
              <a:t>SÉQUENÇAGE DES PÔLES en BTS </a:t>
            </a:r>
            <a:endParaRPr lang="fr-FR" sz="2400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riangle rectangle 4">
            <a:extLst>
              <a:ext uri="{FF2B5EF4-FFF2-40B4-BE49-F238E27FC236}">
                <a16:creationId xmlns:a16="http://schemas.microsoft.com/office/drawing/2014/main" id="{AE94A8E6-BB30-4517-9CEA-5A72403019D4}"/>
              </a:ext>
            </a:extLst>
          </p:cNvPr>
          <p:cNvSpPr/>
          <p:nvPr/>
        </p:nvSpPr>
        <p:spPr>
          <a:xfrm flipH="1">
            <a:off x="1892160" y="5234400"/>
            <a:ext cx="5950800" cy="1029960"/>
          </a:xfrm>
          <a:prstGeom prst="rtTriangle">
            <a:avLst/>
          </a:prstGeom>
          <a:solidFill>
            <a:srgbClr val="7030A0"/>
          </a:solidFill>
          <a:ln w="12600">
            <a:solidFill>
              <a:srgbClr val="0A111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ZoneTexte 5">
            <a:extLst>
              <a:ext uri="{FF2B5EF4-FFF2-40B4-BE49-F238E27FC236}">
                <a16:creationId xmlns:a16="http://schemas.microsoft.com/office/drawing/2014/main" id="{5C228B28-BAF2-45CB-B1C4-120EC8FA7999}"/>
              </a:ext>
            </a:extLst>
          </p:cNvPr>
          <p:cNvSpPr txBox="1"/>
          <p:nvPr/>
        </p:nvSpPr>
        <p:spPr>
          <a:xfrm>
            <a:off x="1198080" y="6264000"/>
            <a:ext cx="994320" cy="36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Année N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ZoneTexte 6">
            <a:extLst>
              <a:ext uri="{FF2B5EF4-FFF2-40B4-BE49-F238E27FC236}">
                <a16:creationId xmlns:a16="http://schemas.microsoft.com/office/drawing/2014/main" id="{F4B24095-27D9-4463-9633-9E78F5835D3F}"/>
              </a:ext>
            </a:extLst>
          </p:cNvPr>
          <p:cNvSpPr txBox="1"/>
          <p:nvPr/>
        </p:nvSpPr>
        <p:spPr>
          <a:xfrm>
            <a:off x="7398000" y="6220800"/>
            <a:ext cx="1332360" cy="36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Année N + 2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ZoneTexte 9">
            <a:extLst>
              <a:ext uri="{FF2B5EF4-FFF2-40B4-BE49-F238E27FC236}">
                <a16:creationId xmlns:a16="http://schemas.microsoft.com/office/drawing/2014/main" id="{735C5E4F-15D1-475B-9347-1D5159D67D81}"/>
              </a:ext>
            </a:extLst>
          </p:cNvPr>
          <p:cNvSpPr txBox="1"/>
          <p:nvPr/>
        </p:nvSpPr>
        <p:spPr>
          <a:xfrm>
            <a:off x="4867200" y="5767200"/>
            <a:ext cx="2496960" cy="36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Arial"/>
              </a:rPr>
              <a:t>CENTRE DE FORMATION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riangle rectangle 2">
            <a:extLst>
              <a:ext uri="{FF2B5EF4-FFF2-40B4-BE49-F238E27FC236}">
                <a16:creationId xmlns:a16="http://schemas.microsoft.com/office/drawing/2014/main" id="{8BBD27FA-8D8E-4A17-9131-E3CBB52ED97B}"/>
              </a:ext>
            </a:extLst>
          </p:cNvPr>
          <p:cNvSpPr/>
          <p:nvPr/>
        </p:nvSpPr>
        <p:spPr>
          <a:xfrm rot="21002400">
            <a:off x="1837800" y="5512320"/>
            <a:ext cx="2105640" cy="545040"/>
          </a:xfrm>
          <a:prstGeom prst="rtTriangle">
            <a:avLst/>
          </a:prstGeom>
          <a:blipFill rotWithShape="0">
            <a:blip r:embed="rId2"/>
            <a:srcRect/>
            <a:tile/>
          </a:blip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fr-FR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séquençage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Image 12">
            <a:extLst>
              <a:ext uri="{FF2B5EF4-FFF2-40B4-BE49-F238E27FC236}">
                <a16:creationId xmlns:a16="http://schemas.microsoft.com/office/drawing/2014/main" id="{EB7B8959-02A6-44F3-8240-006148B05DA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414000" y="3352320"/>
            <a:ext cx="2475360" cy="2706120"/>
          </a:xfrm>
          <a:prstGeom prst="rect">
            <a:avLst/>
          </a:prstGeom>
          <a:ln w="0">
            <a:noFill/>
          </a:ln>
        </p:spPr>
      </p:pic>
      <p:grpSp>
        <p:nvGrpSpPr>
          <p:cNvPr id="11" name="Groupe 19">
            <a:extLst>
              <a:ext uri="{FF2B5EF4-FFF2-40B4-BE49-F238E27FC236}">
                <a16:creationId xmlns:a16="http://schemas.microsoft.com/office/drawing/2014/main" id="{83C4D871-419A-4DEC-B83C-DA04D490BD25}"/>
              </a:ext>
            </a:extLst>
          </p:cNvPr>
          <p:cNvGrpSpPr/>
          <p:nvPr/>
        </p:nvGrpSpPr>
        <p:grpSpPr>
          <a:xfrm>
            <a:off x="1489680" y="1343880"/>
            <a:ext cx="5160960" cy="5161320"/>
            <a:chOff x="1489680" y="1343880"/>
            <a:chExt cx="5160960" cy="5161320"/>
          </a:xfrm>
        </p:grpSpPr>
        <p:sp>
          <p:nvSpPr>
            <p:cNvPr id="12" name="Secteurs 20">
              <a:extLst>
                <a:ext uri="{FF2B5EF4-FFF2-40B4-BE49-F238E27FC236}">
                  <a16:creationId xmlns:a16="http://schemas.microsoft.com/office/drawing/2014/main" id="{BDB8700A-92B1-4F8A-890A-640A0D1EB45A}"/>
                </a:ext>
              </a:extLst>
            </p:cNvPr>
            <p:cNvSpPr/>
            <p:nvPr/>
          </p:nvSpPr>
          <p:spPr>
            <a:xfrm rot="14406000">
              <a:off x="2180160" y="2034360"/>
              <a:ext cx="3780000" cy="3780000"/>
            </a:xfrm>
            <a:prstGeom prst="pie">
              <a:avLst>
                <a:gd name="adj1" fmla="val 8549410"/>
                <a:gd name="adj2" fmla="val 16200000"/>
              </a:avLst>
            </a:prstGeom>
            <a:solidFill>
              <a:srgbClr val="8CA9DA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Secteurs 21">
              <a:extLst>
                <a:ext uri="{FF2B5EF4-FFF2-40B4-BE49-F238E27FC236}">
                  <a16:creationId xmlns:a16="http://schemas.microsoft.com/office/drawing/2014/main" id="{112DF43A-4E48-4E78-966A-021E6CE5BDFB}"/>
                </a:ext>
              </a:extLst>
            </p:cNvPr>
            <p:cNvSpPr/>
            <p:nvPr/>
          </p:nvSpPr>
          <p:spPr>
            <a:xfrm rot="6712200">
              <a:off x="2232720" y="1924920"/>
              <a:ext cx="3780000" cy="3780000"/>
            </a:xfrm>
            <a:prstGeom prst="pie">
              <a:avLst>
                <a:gd name="adj1" fmla="val 9462386"/>
                <a:gd name="adj2" fmla="val 16200000"/>
              </a:avLst>
            </a:prstGeom>
            <a:solidFill>
              <a:srgbClr val="A8CF8B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Secteurs 22">
              <a:extLst>
                <a:ext uri="{FF2B5EF4-FFF2-40B4-BE49-F238E27FC236}">
                  <a16:creationId xmlns:a16="http://schemas.microsoft.com/office/drawing/2014/main" id="{31A6D889-52B9-4EAD-90BA-E08976479201}"/>
                </a:ext>
              </a:extLst>
            </p:cNvPr>
            <p:cNvSpPr/>
            <p:nvPr/>
          </p:nvSpPr>
          <p:spPr>
            <a:xfrm>
              <a:off x="2108520" y="1932120"/>
              <a:ext cx="3780000" cy="3780000"/>
            </a:xfrm>
            <a:prstGeom prst="pie">
              <a:avLst>
                <a:gd name="adj1" fmla="val 9038053"/>
                <a:gd name="adj2" fmla="val 16200000"/>
              </a:avLst>
            </a:prstGeom>
            <a:solidFill>
              <a:srgbClr val="FFD465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Flèche en arc 23">
              <a:extLst>
                <a:ext uri="{FF2B5EF4-FFF2-40B4-BE49-F238E27FC236}">
                  <a16:creationId xmlns:a16="http://schemas.microsoft.com/office/drawing/2014/main" id="{838E118E-1AAE-4E8B-B631-7648AC511199}"/>
                </a:ext>
              </a:extLst>
            </p:cNvPr>
            <p:cNvSpPr/>
            <p:nvPr/>
          </p:nvSpPr>
          <p:spPr>
            <a:xfrm>
              <a:off x="3595320" y="3274560"/>
              <a:ext cx="844560" cy="7344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2500"/>
              </a:avLst>
            </a:prstGeom>
            <a:gradFill rotWithShape="0">
              <a:gsLst>
                <a:gs pos="0">
                  <a:srgbClr val="67717C"/>
                </a:gs>
                <a:gs pos="100000">
                  <a:srgbClr val="919BA7"/>
                </a:gs>
              </a:gsLst>
              <a:lin ang="16200000"/>
            </a:gra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lèche en arc 24">
              <a:extLst>
                <a:ext uri="{FF2B5EF4-FFF2-40B4-BE49-F238E27FC236}">
                  <a16:creationId xmlns:a16="http://schemas.microsoft.com/office/drawing/2014/main" id="{8CF8D0C9-4603-4EBF-9AF9-540673E62686}"/>
                </a:ext>
              </a:extLst>
            </p:cNvPr>
            <p:cNvSpPr/>
            <p:nvPr/>
          </p:nvSpPr>
          <p:spPr>
            <a:xfrm rot="10800000">
              <a:off x="3594240" y="3556800"/>
              <a:ext cx="844560" cy="7344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2500"/>
              </a:avLst>
            </a:prstGeom>
            <a:gradFill rotWithShape="0">
              <a:gsLst>
                <a:gs pos="0">
                  <a:srgbClr val="67717C"/>
                </a:gs>
                <a:gs pos="100000">
                  <a:srgbClr val="919BA7"/>
                </a:gs>
              </a:gsLst>
              <a:lin ang="16200000"/>
            </a:gra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ZoneTexte 25">
              <a:extLst>
                <a:ext uri="{FF2B5EF4-FFF2-40B4-BE49-F238E27FC236}">
                  <a16:creationId xmlns:a16="http://schemas.microsoft.com/office/drawing/2014/main" id="{8F5FDFDF-24E1-4A4B-966C-2AA96491CA9D}"/>
                </a:ext>
              </a:extLst>
            </p:cNvPr>
            <p:cNvSpPr txBox="1"/>
            <p:nvPr/>
          </p:nvSpPr>
          <p:spPr>
            <a:xfrm>
              <a:off x="2452320" y="3151440"/>
              <a:ext cx="1072080" cy="8830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2800" b="0" strike="noStrike" spc="-1">
                  <a:solidFill>
                    <a:srgbClr val="000000"/>
                  </a:solidFill>
                  <a:latin typeface="Arial"/>
                </a:rPr>
                <a:t>Pôle 1</a:t>
              </a:r>
            </a:p>
          </p:txBody>
        </p:sp>
        <p:sp>
          <p:nvSpPr>
            <p:cNvPr id="18" name="ZoneTexte 26">
              <a:extLst>
                <a:ext uri="{FF2B5EF4-FFF2-40B4-BE49-F238E27FC236}">
                  <a16:creationId xmlns:a16="http://schemas.microsoft.com/office/drawing/2014/main" id="{666FCDCF-EA5F-4C19-B23F-36B0BFA87DD2}"/>
                </a:ext>
              </a:extLst>
            </p:cNvPr>
            <p:cNvSpPr txBox="1"/>
            <p:nvPr/>
          </p:nvSpPr>
          <p:spPr>
            <a:xfrm>
              <a:off x="4669200" y="3079800"/>
              <a:ext cx="1072080" cy="8830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2800" b="0" strike="noStrike" spc="-1">
                  <a:solidFill>
                    <a:srgbClr val="000000"/>
                  </a:solidFill>
                  <a:latin typeface="Arial"/>
                </a:rPr>
                <a:t>Pôle 2</a:t>
              </a:r>
            </a:p>
          </p:txBody>
        </p:sp>
        <p:sp>
          <p:nvSpPr>
            <p:cNvPr id="19" name="ZoneTexte 27">
              <a:extLst>
                <a:ext uri="{FF2B5EF4-FFF2-40B4-BE49-F238E27FC236}">
                  <a16:creationId xmlns:a16="http://schemas.microsoft.com/office/drawing/2014/main" id="{44D1ED8F-46EF-479C-B76E-424E95433ECB}"/>
                </a:ext>
              </a:extLst>
            </p:cNvPr>
            <p:cNvSpPr txBox="1"/>
            <p:nvPr/>
          </p:nvSpPr>
          <p:spPr>
            <a:xfrm>
              <a:off x="3524400" y="4676400"/>
              <a:ext cx="1072080" cy="8830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2800" b="0" strike="noStrike" spc="-1">
                  <a:solidFill>
                    <a:srgbClr val="000000"/>
                  </a:solidFill>
                  <a:latin typeface="Arial"/>
                </a:rPr>
                <a:t>Pôle 3</a:t>
              </a:r>
            </a:p>
          </p:txBody>
        </p:sp>
      </p:grpSp>
      <p:pic>
        <p:nvPicPr>
          <p:cNvPr id="20" name="Image 10">
            <a:extLst>
              <a:ext uri="{FF2B5EF4-FFF2-40B4-BE49-F238E27FC236}">
                <a16:creationId xmlns:a16="http://schemas.microsoft.com/office/drawing/2014/main" id="{454D2648-85AA-4655-92EA-2B2D437F0D2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57760" y="587520"/>
            <a:ext cx="4464000" cy="2915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83429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148 -0.06574 E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C8C48C-5B1B-40D5-AE0B-C82689B312E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43600" y="1633320"/>
            <a:ext cx="3549600" cy="3549600"/>
          </a:xfrm>
          <a:prstGeom prst="rect">
            <a:avLst/>
          </a:prstGeom>
          <a:ln w="0">
            <a:noFill/>
          </a:ln>
        </p:spPr>
      </p:pic>
      <p:grpSp>
        <p:nvGrpSpPr>
          <p:cNvPr id="4" name="Espace réservé du contenu 3">
            <a:extLst>
              <a:ext uri="{FF2B5EF4-FFF2-40B4-BE49-F238E27FC236}">
                <a16:creationId xmlns:a16="http://schemas.microsoft.com/office/drawing/2014/main" id="{9814F715-13FB-4F98-A535-5F4F36E68F5B}"/>
              </a:ext>
            </a:extLst>
          </p:cNvPr>
          <p:cNvGrpSpPr/>
          <p:nvPr/>
        </p:nvGrpSpPr>
        <p:grpSpPr>
          <a:xfrm>
            <a:off x="603720" y="1629360"/>
            <a:ext cx="8702280" cy="4642920"/>
            <a:chOff x="603720" y="1629360"/>
            <a:chExt cx="8702280" cy="4642920"/>
          </a:xfrm>
        </p:grpSpPr>
        <p:grpSp>
          <p:nvGrpSpPr>
            <p:cNvPr id="5" name="Espace réservé du contenu 3">
              <a:extLst>
                <a:ext uri="{FF2B5EF4-FFF2-40B4-BE49-F238E27FC236}">
                  <a16:creationId xmlns:a16="http://schemas.microsoft.com/office/drawing/2014/main" id="{29E042F7-238D-4374-A2F5-1D948D4554EE}"/>
                </a:ext>
              </a:extLst>
            </p:cNvPr>
            <p:cNvGrpSpPr/>
            <p:nvPr/>
          </p:nvGrpSpPr>
          <p:grpSpPr>
            <a:xfrm>
              <a:off x="603720" y="1629360"/>
              <a:ext cx="1724400" cy="2463480"/>
              <a:chOff x="603720" y="1629360"/>
              <a:chExt cx="1724400" cy="2463480"/>
            </a:xfrm>
          </p:grpSpPr>
          <p:sp>
            <p:nvSpPr>
              <p:cNvPr id="15" name="Espace réservé du contenu 3">
                <a:extLst>
                  <a:ext uri="{FF2B5EF4-FFF2-40B4-BE49-F238E27FC236}">
                    <a16:creationId xmlns:a16="http://schemas.microsoft.com/office/drawing/2014/main" id="{3155BEE9-808D-4AD7-A1E9-18D110DA1136}"/>
                  </a:ext>
                </a:extLst>
              </p:cNvPr>
              <p:cNvSpPr/>
              <p:nvPr/>
            </p:nvSpPr>
            <p:spPr>
              <a:xfrm rot="5400000">
                <a:off x="234000" y="1998720"/>
                <a:ext cx="2463480" cy="1724400"/>
              </a:xfrm>
              <a:prstGeom prst="chevron">
                <a:avLst>
                  <a:gd name="adj" fmla="val 50000"/>
                </a:avLst>
              </a:prstGeom>
              <a:solidFill>
                <a:srgbClr val="415366"/>
              </a:solidFill>
              <a:ln w="6480">
                <a:solidFill>
                  <a:srgbClr val="415366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3240" tIns="48240" rIns="93240" bIns="48240" anchor="t">
                <a:spAutoFit/>
              </a:bodyPr>
              <a:lstStyle/>
              <a:p>
                <a:endParaRPr lang="fr-FR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D8F48FB-55FD-4507-B846-8B6FBCEEF92E}"/>
                  </a:ext>
                </a:extLst>
              </p:cNvPr>
              <p:cNvSpPr txBox="1"/>
              <p:nvPr/>
            </p:nvSpPr>
            <p:spPr>
              <a:xfrm>
                <a:off x="603720" y="2491560"/>
                <a:ext cx="1724400" cy="73908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18360" tIns="18360" rIns="18360" bIns="1836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216"/>
                  </a:spcAft>
                </a:pPr>
                <a:r>
                  <a:rPr lang="fr-FR" sz="2900" b="0" strike="noStrike" spc="-1">
                    <a:solidFill>
                      <a:srgbClr val="FFFFFF"/>
                    </a:solidFill>
                    <a:latin typeface="Calibri"/>
                    <a:ea typeface="Arial"/>
                  </a:rPr>
                  <a:t>1</a:t>
                </a:r>
                <a:r>
                  <a:rPr lang="fr-FR" sz="2900" b="0" strike="noStrike" spc="-1" baseline="30000">
                    <a:solidFill>
                      <a:srgbClr val="FFFFFF"/>
                    </a:solidFill>
                    <a:latin typeface="Calibri"/>
                    <a:ea typeface="Arial"/>
                  </a:rPr>
                  <a:t>ère</a:t>
                </a:r>
                <a:r>
                  <a:rPr lang="fr-FR" sz="2900" b="0" strike="noStrike" spc="-1">
                    <a:solidFill>
                      <a:srgbClr val="FFFFFF"/>
                    </a:solidFill>
                    <a:latin typeface="Calibri"/>
                    <a:ea typeface="Arial"/>
                  </a:rPr>
                  <a:t> Année </a:t>
                </a:r>
                <a:endParaRPr lang="fr-FR" sz="29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EB72176C-7FB5-4C20-80C8-6AEDC813FB0C}"/>
                </a:ext>
              </a:extLst>
            </p:cNvPr>
            <p:cNvGrpSpPr/>
            <p:nvPr/>
          </p:nvGrpSpPr>
          <p:grpSpPr>
            <a:xfrm>
              <a:off x="2328120" y="1629360"/>
              <a:ext cx="6977880" cy="1601280"/>
              <a:chOff x="2328120" y="1629360"/>
              <a:chExt cx="6977880" cy="1601280"/>
            </a:xfrm>
          </p:grpSpPr>
          <p:sp>
            <p:nvSpPr>
              <p:cNvPr id="13" name="Rectangle : avec coins arrondis en haut 12">
                <a:extLst>
                  <a:ext uri="{FF2B5EF4-FFF2-40B4-BE49-F238E27FC236}">
                    <a16:creationId xmlns:a16="http://schemas.microsoft.com/office/drawing/2014/main" id="{0124F2E4-B038-40F5-BB1B-7B0F9318F10E}"/>
                  </a:ext>
                </a:extLst>
              </p:cNvPr>
              <p:cNvSpPr/>
              <p:nvPr/>
            </p:nvSpPr>
            <p:spPr>
              <a:xfrm rot="5400000">
                <a:off x="5016960" y="-1058400"/>
                <a:ext cx="1601280" cy="6976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E3E3">
                  <a:alpha val="90000"/>
                </a:srgbClr>
              </a:solidFill>
              <a:ln w="6480">
                <a:solidFill>
                  <a:srgbClr val="415366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3240" tIns="48240" rIns="93240" bIns="48240" anchor="t">
                <a:spAutoFit/>
              </a:bodyPr>
              <a:lstStyle/>
              <a:p>
                <a:endParaRPr lang="fr-FR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CBDCE262-4B96-4930-AD55-72E22B70FBEA}"/>
                  </a:ext>
                </a:extLst>
              </p:cNvPr>
              <p:cNvSpPr txBox="1"/>
              <p:nvPr/>
            </p:nvSpPr>
            <p:spPr>
              <a:xfrm>
                <a:off x="2328120" y="1707480"/>
                <a:ext cx="6897600" cy="144504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277200" tIns="24840" rIns="24840" bIns="24840" anchor="ctr">
                <a:noAutofit/>
              </a:bodyPr>
              <a:lstStyle/>
              <a:p>
                <a:pPr marL="284400" lvl="1" indent="-284400">
                  <a:lnSpc>
                    <a:spcPct val="90000"/>
                  </a:lnSpc>
                  <a:spcAft>
                    <a:spcPts val="700"/>
                  </a:spcAft>
                  <a:buClr>
                    <a:srgbClr val="000000"/>
                  </a:buClr>
                  <a:buFont typeface=""/>
                  <a:buChar char="•"/>
                </a:pPr>
                <a:r>
                  <a:rPr lang="fr-FR" sz="3900" b="0" strike="noStrike" spc="-1">
                    <a:solidFill>
                      <a:srgbClr val="000000"/>
                    </a:solidFill>
                    <a:latin typeface="Calibri"/>
                    <a:ea typeface="Arial"/>
                  </a:rPr>
                  <a:t>Période 1 : Découverte</a:t>
                </a:r>
                <a:endParaRPr lang="fr-FR" sz="39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marL="284400" lvl="1" indent="-284400">
                  <a:lnSpc>
                    <a:spcPct val="90000"/>
                  </a:lnSpc>
                  <a:spcAft>
                    <a:spcPts val="700"/>
                  </a:spcAft>
                  <a:buClr>
                    <a:srgbClr val="000000"/>
                  </a:buClr>
                  <a:buFont typeface=""/>
                  <a:buChar char="•"/>
                </a:pPr>
                <a:r>
                  <a:rPr lang="fr-FR" sz="3900" b="0" strike="noStrike" spc="-1">
                    <a:solidFill>
                      <a:srgbClr val="000000"/>
                    </a:solidFill>
                    <a:latin typeface="Calibri"/>
                    <a:ea typeface="Arial"/>
                  </a:rPr>
                  <a:t>Période 2 : Prolongement</a:t>
                </a:r>
                <a:endParaRPr lang="fr-FR" sz="39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856F9937-FEDD-4BED-8C9F-F8C77FE66C0C}"/>
                </a:ext>
              </a:extLst>
            </p:cNvPr>
            <p:cNvGrpSpPr/>
            <p:nvPr/>
          </p:nvGrpSpPr>
          <p:grpSpPr>
            <a:xfrm>
              <a:off x="603720" y="3808800"/>
              <a:ext cx="1724400" cy="2463480"/>
              <a:chOff x="603720" y="3808800"/>
              <a:chExt cx="1724400" cy="2463480"/>
            </a:xfrm>
          </p:grpSpPr>
          <p:sp>
            <p:nvSpPr>
              <p:cNvPr id="11" name="Flèche : chevron 10">
                <a:extLst>
                  <a:ext uri="{FF2B5EF4-FFF2-40B4-BE49-F238E27FC236}">
                    <a16:creationId xmlns:a16="http://schemas.microsoft.com/office/drawing/2014/main" id="{5266FAE1-9FAD-4BD7-90AA-B6352BAD513F}"/>
                  </a:ext>
                </a:extLst>
              </p:cNvPr>
              <p:cNvSpPr/>
              <p:nvPr/>
            </p:nvSpPr>
            <p:spPr>
              <a:xfrm rot="5400000">
                <a:off x="234000" y="4178160"/>
                <a:ext cx="2463480" cy="1724400"/>
              </a:xfrm>
              <a:prstGeom prst="chevron">
                <a:avLst>
                  <a:gd name="adj" fmla="val 50000"/>
                </a:avLst>
              </a:prstGeom>
              <a:solidFill>
                <a:srgbClr val="415366"/>
              </a:solidFill>
              <a:ln w="6480">
                <a:solidFill>
                  <a:srgbClr val="415366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3240" tIns="48240" rIns="93240" bIns="48240" anchor="t">
                <a:spAutoFit/>
              </a:bodyPr>
              <a:lstStyle/>
              <a:p>
                <a:endParaRPr lang="fr-FR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A6AC9697-E769-4ADB-ABC9-72D22D4E8AC2}"/>
                  </a:ext>
                </a:extLst>
              </p:cNvPr>
              <p:cNvSpPr txBox="1"/>
              <p:nvPr/>
            </p:nvSpPr>
            <p:spPr>
              <a:xfrm>
                <a:off x="603720" y="4672800"/>
                <a:ext cx="1724400" cy="73908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18360" tIns="18360" rIns="18360" bIns="1836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216"/>
                  </a:spcAft>
                </a:pPr>
                <a:r>
                  <a:rPr lang="fr-FR" sz="2900" b="0" strike="noStrike" spc="-1">
                    <a:solidFill>
                      <a:srgbClr val="FFFFFF"/>
                    </a:solidFill>
                    <a:latin typeface="Calibri"/>
                    <a:ea typeface="Arial"/>
                  </a:rPr>
                  <a:t>2</a:t>
                </a:r>
                <a:r>
                  <a:rPr lang="fr-FR" sz="2900" b="0" strike="noStrike" spc="-1" baseline="30000">
                    <a:solidFill>
                      <a:srgbClr val="FFFFFF"/>
                    </a:solidFill>
                    <a:latin typeface="Calibri"/>
                    <a:ea typeface="Arial"/>
                  </a:rPr>
                  <a:t>ème</a:t>
                </a:r>
                <a:r>
                  <a:rPr lang="fr-FR" sz="2900" b="0" strike="noStrike" spc="-1">
                    <a:solidFill>
                      <a:srgbClr val="FFFFFF"/>
                    </a:solidFill>
                    <a:latin typeface="Calibri"/>
                    <a:ea typeface="Arial"/>
                  </a:rPr>
                  <a:t> Année</a:t>
                </a:r>
                <a:endParaRPr lang="fr-FR" sz="29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F1BAC53B-9380-4794-ADB2-956BE34F5271}"/>
                </a:ext>
              </a:extLst>
            </p:cNvPr>
            <p:cNvGrpSpPr/>
            <p:nvPr/>
          </p:nvGrpSpPr>
          <p:grpSpPr>
            <a:xfrm>
              <a:off x="2328120" y="3808800"/>
              <a:ext cx="6977880" cy="1601280"/>
              <a:chOff x="2328120" y="3808800"/>
              <a:chExt cx="6977880" cy="1601280"/>
            </a:xfrm>
          </p:grpSpPr>
          <p:sp>
            <p:nvSpPr>
              <p:cNvPr id="9" name="Rectangle : avec coins arrondis en haut 8">
                <a:extLst>
                  <a:ext uri="{FF2B5EF4-FFF2-40B4-BE49-F238E27FC236}">
                    <a16:creationId xmlns:a16="http://schemas.microsoft.com/office/drawing/2014/main" id="{67F83560-0CC1-4B67-B169-1A515F7B9D5C}"/>
                  </a:ext>
                </a:extLst>
              </p:cNvPr>
              <p:cNvSpPr/>
              <p:nvPr/>
            </p:nvSpPr>
            <p:spPr>
              <a:xfrm rot="5400000">
                <a:off x="5016960" y="1120680"/>
                <a:ext cx="1601280" cy="6976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E3E3">
                  <a:alpha val="90000"/>
                </a:srgbClr>
              </a:solidFill>
              <a:ln w="6480">
                <a:solidFill>
                  <a:srgbClr val="415366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3240" tIns="48240" rIns="93240" bIns="48240" anchor="t">
                <a:spAutoFit/>
              </a:bodyPr>
              <a:lstStyle/>
              <a:p>
                <a:endParaRPr lang="fr-FR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7E19DFE-6988-4FEE-AA4F-BFBABE4D1779}"/>
                  </a:ext>
                </a:extLst>
              </p:cNvPr>
              <p:cNvSpPr txBox="1"/>
              <p:nvPr/>
            </p:nvSpPr>
            <p:spPr>
              <a:xfrm>
                <a:off x="2328120" y="3888000"/>
                <a:ext cx="6897600" cy="144504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277200" tIns="24840" rIns="24840" bIns="24840" anchor="ctr">
                <a:noAutofit/>
              </a:bodyPr>
              <a:lstStyle/>
              <a:p>
                <a:pPr marL="284400" lvl="1" indent="-284400">
                  <a:lnSpc>
                    <a:spcPct val="90000"/>
                  </a:lnSpc>
                  <a:spcAft>
                    <a:spcPts val="700"/>
                  </a:spcAft>
                  <a:buClr>
                    <a:srgbClr val="000000"/>
                  </a:buClr>
                  <a:buFont typeface=""/>
                  <a:buChar char="•"/>
                </a:pPr>
                <a:r>
                  <a:rPr lang="fr-FR" sz="3900" b="0" strike="noStrike" spc="-1">
                    <a:solidFill>
                      <a:srgbClr val="000000"/>
                    </a:solidFill>
                    <a:latin typeface="Calibri"/>
                    <a:ea typeface="Arial"/>
                  </a:rPr>
                  <a:t>Période 3 : Approfondissement</a:t>
                </a:r>
                <a:endParaRPr lang="fr-FR" sz="39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marL="284400" lvl="1" indent="-284400">
                  <a:lnSpc>
                    <a:spcPct val="90000"/>
                  </a:lnSpc>
                  <a:spcAft>
                    <a:spcPts val="700"/>
                  </a:spcAft>
                  <a:buClr>
                    <a:srgbClr val="000000"/>
                  </a:buClr>
                  <a:buFont typeface=""/>
                  <a:buChar char="•"/>
                </a:pPr>
                <a:r>
                  <a:rPr lang="fr-FR" sz="3900" b="0" strike="noStrike" spc="-1">
                    <a:solidFill>
                      <a:srgbClr val="000000"/>
                    </a:solidFill>
                    <a:latin typeface="Calibri"/>
                    <a:ea typeface="Arial"/>
                  </a:rPr>
                  <a:t>Période 4 : Perfectionnement</a:t>
                </a:r>
                <a:endParaRPr lang="fr-FR" sz="39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17" name="Groupe 6">
            <a:extLst>
              <a:ext uri="{FF2B5EF4-FFF2-40B4-BE49-F238E27FC236}">
                <a16:creationId xmlns:a16="http://schemas.microsoft.com/office/drawing/2014/main" id="{20F9AFE8-9721-44B5-A4A6-6BFA40038CC0}"/>
              </a:ext>
            </a:extLst>
          </p:cNvPr>
          <p:cNvGrpSpPr/>
          <p:nvPr/>
        </p:nvGrpSpPr>
        <p:grpSpPr>
          <a:xfrm>
            <a:off x="-40320" y="1025280"/>
            <a:ext cx="1666440" cy="1666440"/>
            <a:chOff x="-40320" y="1025280"/>
            <a:chExt cx="1666440" cy="1666440"/>
          </a:xfrm>
        </p:grpSpPr>
        <p:sp>
          <p:nvSpPr>
            <p:cNvPr id="18" name="Secteurs 7">
              <a:extLst>
                <a:ext uri="{FF2B5EF4-FFF2-40B4-BE49-F238E27FC236}">
                  <a16:creationId xmlns:a16="http://schemas.microsoft.com/office/drawing/2014/main" id="{F85ECD6B-0146-4D14-B2FC-63A425C12ED4}"/>
                </a:ext>
              </a:extLst>
            </p:cNvPr>
            <p:cNvSpPr/>
            <p:nvPr/>
          </p:nvSpPr>
          <p:spPr>
            <a:xfrm rot="14406000">
              <a:off x="182520" y="1248120"/>
              <a:ext cx="1220400" cy="1220400"/>
            </a:xfrm>
            <a:prstGeom prst="pie">
              <a:avLst>
                <a:gd name="adj1" fmla="val 8549410"/>
                <a:gd name="adj2" fmla="val 16200000"/>
              </a:avLst>
            </a:prstGeom>
            <a:solidFill>
              <a:srgbClr val="8CA9DA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Secteurs 8">
              <a:extLst>
                <a:ext uri="{FF2B5EF4-FFF2-40B4-BE49-F238E27FC236}">
                  <a16:creationId xmlns:a16="http://schemas.microsoft.com/office/drawing/2014/main" id="{6BA27074-1926-406B-8C7F-80B9B89079BA}"/>
                </a:ext>
              </a:extLst>
            </p:cNvPr>
            <p:cNvSpPr/>
            <p:nvPr/>
          </p:nvSpPr>
          <p:spPr>
            <a:xfrm rot="6712200">
              <a:off x="199080" y="1213200"/>
              <a:ext cx="1220400" cy="1220400"/>
            </a:xfrm>
            <a:prstGeom prst="pie">
              <a:avLst>
                <a:gd name="adj1" fmla="val 9462386"/>
                <a:gd name="adj2" fmla="val 16200000"/>
              </a:avLst>
            </a:prstGeom>
            <a:solidFill>
              <a:srgbClr val="A8CF8B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Secteurs 9">
              <a:extLst>
                <a:ext uri="{FF2B5EF4-FFF2-40B4-BE49-F238E27FC236}">
                  <a16:creationId xmlns:a16="http://schemas.microsoft.com/office/drawing/2014/main" id="{51880F9F-775C-435E-98FA-9F88E255F953}"/>
                </a:ext>
              </a:extLst>
            </p:cNvPr>
            <p:cNvSpPr/>
            <p:nvPr/>
          </p:nvSpPr>
          <p:spPr>
            <a:xfrm>
              <a:off x="159480" y="1215720"/>
              <a:ext cx="1220400" cy="1220400"/>
            </a:xfrm>
            <a:prstGeom prst="pie">
              <a:avLst>
                <a:gd name="adj1" fmla="val 9038053"/>
                <a:gd name="adj2" fmla="val 16200000"/>
              </a:avLst>
            </a:prstGeom>
            <a:solidFill>
              <a:srgbClr val="FFD465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Flèche en arc 10">
              <a:extLst>
                <a:ext uri="{FF2B5EF4-FFF2-40B4-BE49-F238E27FC236}">
                  <a16:creationId xmlns:a16="http://schemas.microsoft.com/office/drawing/2014/main" id="{BF2262A0-C0B1-4DEC-970A-0C3195EABBB6}"/>
                </a:ext>
              </a:extLst>
            </p:cNvPr>
            <p:cNvSpPr/>
            <p:nvPr/>
          </p:nvSpPr>
          <p:spPr>
            <a:xfrm>
              <a:off x="639360" y="1649160"/>
              <a:ext cx="272520" cy="23724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2500"/>
              </a:avLst>
            </a:prstGeom>
            <a:gradFill rotWithShape="0">
              <a:gsLst>
                <a:gs pos="0">
                  <a:srgbClr val="67717C"/>
                </a:gs>
                <a:gs pos="100000">
                  <a:srgbClr val="919BA7"/>
                </a:gs>
              </a:gsLst>
              <a:lin ang="16200000"/>
            </a:gra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lèche en arc 11">
              <a:extLst>
                <a:ext uri="{FF2B5EF4-FFF2-40B4-BE49-F238E27FC236}">
                  <a16:creationId xmlns:a16="http://schemas.microsoft.com/office/drawing/2014/main" id="{994D9E19-E25D-45D2-A32B-61A008166CA0}"/>
                </a:ext>
              </a:extLst>
            </p:cNvPr>
            <p:cNvSpPr/>
            <p:nvPr/>
          </p:nvSpPr>
          <p:spPr>
            <a:xfrm rot="10800000">
              <a:off x="639720" y="1739880"/>
              <a:ext cx="272520" cy="23724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2500"/>
              </a:avLst>
            </a:prstGeom>
            <a:gradFill rotWithShape="0">
              <a:gsLst>
                <a:gs pos="0">
                  <a:srgbClr val="67717C"/>
                </a:gs>
                <a:gs pos="100000">
                  <a:srgbClr val="919BA7"/>
                </a:gs>
              </a:gsLst>
              <a:lin ang="16200000"/>
            </a:gra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ZoneTexte 12">
              <a:extLst>
                <a:ext uri="{FF2B5EF4-FFF2-40B4-BE49-F238E27FC236}">
                  <a16:creationId xmlns:a16="http://schemas.microsoft.com/office/drawing/2014/main" id="{DE414D92-739E-4663-84F0-8D6380CCE2BF}"/>
                </a:ext>
              </a:extLst>
            </p:cNvPr>
            <p:cNvSpPr txBox="1"/>
            <p:nvPr/>
          </p:nvSpPr>
          <p:spPr>
            <a:xfrm>
              <a:off x="228600" y="1549440"/>
              <a:ext cx="554400" cy="2538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1050" b="0" strike="noStrike" spc="-1">
                  <a:solidFill>
                    <a:srgbClr val="000000"/>
                  </a:solidFill>
                  <a:latin typeface="Arial"/>
                </a:rPr>
                <a:t>Pôle 1</a:t>
              </a:r>
            </a:p>
          </p:txBody>
        </p:sp>
        <p:sp>
          <p:nvSpPr>
            <p:cNvPr id="24" name="ZoneTexte 13">
              <a:extLst>
                <a:ext uri="{FF2B5EF4-FFF2-40B4-BE49-F238E27FC236}">
                  <a16:creationId xmlns:a16="http://schemas.microsoft.com/office/drawing/2014/main" id="{7BD8130D-1DAE-45F5-B05D-5674D6DF8FD7}"/>
                </a:ext>
              </a:extLst>
            </p:cNvPr>
            <p:cNvSpPr txBox="1"/>
            <p:nvPr/>
          </p:nvSpPr>
          <p:spPr>
            <a:xfrm>
              <a:off x="890280" y="1550160"/>
              <a:ext cx="680040" cy="2538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1050" b="0" strike="noStrike" spc="-1">
                  <a:solidFill>
                    <a:srgbClr val="000000"/>
                  </a:solidFill>
                  <a:latin typeface="Arial"/>
                </a:rPr>
                <a:t>Pôle 2</a:t>
              </a:r>
            </a:p>
          </p:txBody>
        </p:sp>
        <p:sp>
          <p:nvSpPr>
            <p:cNvPr id="25" name="ZoneTexte 14">
              <a:extLst>
                <a:ext uri="{FF2B5EF4-FFF2-40B4-BE49-F238E27FC236}">
                  <a16:creationId xmlns:a16="http://schemas.microsoft.com/office/drawing/2014/main" id="{98208617-7387-4628-A3B5-7A3E9CD4FD9D}"/>
                </a:ext>
              </a:extLst>
            </p:cNvPr>
            <p:cNvSpPr txBox="1"/>
            <p:nvPr/>
          </p:nvSpPr>
          <p:spPr>
            <a:xfrm>
              <a:off x="545040" y="2077920"/>
              <a:ext cx="615960" cy="2538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1050" b="0" strike="noStrike" spc="-1">
                  <a:solidFill>
                    <a:srgbClr val="000000"/>
                  </a:solidFill>
                  <a:latin typeface="Arial"/>
                </a:rPr>
                <a:t>Pôle 3</a:t>
              </a:r>
            </a:p>
          </p:txBody>
        </p:sp>
      </p:grpSp>
      <p:sp>
        <p:nvSpPr>
          <p:cNvPr id="26" name="PlaceHolder 1">
            <a:extLst>
              <a:ext uri="{FF2B5EF4-FFF2-40B4-BE49-F238E27FC236}">
                <a16:creationId xmlns:a16="http://schemas.microsoft.com/office/drawing/2014/main" id="{43B63254-BAC4-4CF7-9D32-037D6D1F8D8C}"/>
              </a:ext>
            </a:extLst>
          </p:cNvPr>
          <p:cNvSpPr txBox="1">
            <a:spLocks/>
          </p:cNvSpPr>
          <p:nvPr/>
        </p:nvSpPr>
        <p:spPr>
          <a:xfrm>
            <a:off x="-3110279" y="183671"/>
            <a:ext cx="10958400" cy="50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66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400" b="1" spc="-1" dirty="0">
                <a:solidFill>
                  <a:srgbClr val="000000"/>
                </a:solidFill>
                <a:latin typeface="Calibri"/>
                <a:ea typeface="Arial"/>
              </a:rPr>
              <a:t>LES PÉRIODES  DE FORMATION en BTS </a:t>
            </a:r>
            <a:endParaRPr lang="fr-FR" sz="2400" b="1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621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2C8633-205C-46FD-9E92-023E66898C3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65840" y="3127962"/>
            <a:ext cx="1631520" cy="23760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F6DEA23-B0B5-41BE-8018-931BF354B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896662"/>
              </p:ext>
            </p:extLst>
          </p:nvPr>
        </p:nvGraphicFramePr>
        <p:xfrm>
          <a:off x="1387080" y="1442259"/>
          <a:ext cx="10652400" cy="3906720"/>
        </p:xfrm>
        <a:graphic>
          <a:graphicData uri="http://schemas.openxmlformats.org/drawingml/2006/table">
            <a:tbl>
              <a:tblPr/>
              <a:tblGrid>
                <a:gridCol w="94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2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Année 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SEMESTRES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DÉCOUPAGE 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PROGRESSION PÉDAGOGIQUE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520">
                <a:tc rowSpan="4">
                  <a:txBody>
                    <a:bodyPr/>
                    <a:lstStyle/>
                    <a:p>
                      <a:pPr algn="ctr"/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PÉRIODE 1</a:t>
                      </a:r>
                    </a:p>
                    <a:p>
                      <a:pPr algn="ctr"/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DÉCOUVERTE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P1-A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DÉCOUVERTE DE L'ENVIRONNEMENT INDUSTRIEL </a:t>
                      </a:r>
                    </a:p>
                    <a:p>
                      <a:pPr algn="ctr"/>
                      <a:r>
                        <a:rPr lang="fr-FR" sz="1800" b="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CONTEXTE REGLEMENTAIRE DE LA CARROSSERIE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520"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P1-B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DECOUVERTE DES OUTILS ET CONVENTIONS DE REPRESENTATION DES CARROSSERIES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400"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P1-C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DECOUVERTE DES RELATIONS PRODUITS CARROSSES - PROCEDES ET EXIGENCES ASSOCIEES</a:t>
                      </a:r>
                      <a:endParaRPr lang="fr-FR" sz="1800" b="0" strike="noStrike" spc="-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520"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P1-D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DECOUVERTE DE LA QUALITÉ, DE LA GESTION, DES OUTILS DE COMMUNICATION et D’ECHANGES D’INFORMATIONS</a:t>
                      </a:r>
                    </a:p>
                  </a:txBody>
                  <a:tcPr marL="90000" marR="9000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e 5">
            <a:extLst>
              <a:ext uri="{FF2B5EF4-FFF2-40B4-BE49-F238E27FC236}">
                <a16:creationId xmlns:a16="http://schemas.microsoft.com/office/drawing/2014/main" id="{6EDDFB0A-FC32-4086-BD12-88B38D322D04}"/>
              </a:ext>
            </a:extLst>
          </p:cNvPr>
          <p:cNvGrpSpPr/>
          <p:nvPr/>
        </p:nvGrpSpPr>
        <p:grpSpPr>
          <a:xfrm>
            <a:off x="-40320" y="1025280"/>
            <a:ext cx="1666440" cy="1666440"/>
            <a:chOff x="-40320" y="1025280"/>
            <a:chExt cx="1666440" cy="1666440"/>
          </a:xfrm>
        </p:grpSpPr>
        <p:sp>
          <p:nvSpPr>
            <p:cNvPr id="6" name="Secteurs 6">
              <a:extLst>
                <a:ext uri="{FF2B5EF4-FFF2-40B4-BE49-F238E27FC236}">
                  <a16:creationId xmlns:a16="http://schemas.microsoft.com/office/drawing/2014/main" id="{5F86E5C4-3B0B-4D99-9C73-3B6825BE5EF3}"/>
                </a:ext>
              </a:extLst>
            </p:cNvPr>
            <p:cNvSpPr/>
            <p:nvPr/>
          </p:nvSpPr>
          <p:spPr>
            <a:xfrm rot="14406000">
              <a:off x="182520" y="1248120"/>
              <a:ext cx="1220400" cy="1220400"/>
            </a:xfrm>
            <a:prstGeom prst="pie">
              <a:avLst>
                <a:gd name="adj1" fmla="val 8549410"/>
                <a:gd name="adj2" fmla="val 16200000"/>
              </a:avLst>
            </a:prstGeom>
            <a:solidFill>
              <a:srgbClr val="8CA9DA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Secteurs 7">
              <a:extLst>
                <a:ext uri="{FF2B5EF4-FFF2-40B4-BE49-F238E27FC236}">
                  <a16:creationId xmlns:a16="http://schemas.microsoft.com/office/drawing/2014/main" id="{B46071E6-A13B-4706-8C5D-BA6DDD9FDF59}"/>
                </a:ext>
              </a:extLst>
            </p:cNvPr>
            <p:cNvSpPr/>
            <p:nvPr/>
          </p:nvSpPr>
          <p:spPr>
            <a:xfrm rot="6712200">
              <a:off x="199080" y="1213200"/>
              <a:ext cx="1220400" cy="1220400"/>
            </a:xfrm>
            <a:prstGeom prst="pie">
              <a:avLst>
                <a:gd name="adj1" fmla="val 9462386"/>
                <a:gd name="adj2" fmla="val 16200000"/>
              </a:avLst>
            </a:prstGeom>
            <a:solidFill>
              <a:srgbClr val="A8CF8B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Secteurs 8">
              <a:extLst>
                <a:ext uri="{FF2B5EF4-FFF2-40B4-BE49-F238E27FC236}">
                  <a16:creationId xmlns:a16="http://schemas.microsoft.com/office/drawing/2014/main" id="{EAC68032-AB8C-4837-86F6-14F9845FD662}"/>
                </a:ext>
              </a:extLst>
            </p:cNvPr>
            <p:cNvSpPr/>
            <p:nvPr/>
          </p:nvSpPr>
          <p:spPr>
            <a:xfrm>
              <a:off x="159480" y="1215720"/>
              <a:ext cx="1220400" cy="1220400"/>
            </a:xfrm>
            <a:prstGeom prst="pie">
              <a:avLst>
                <a:gd name="adj1" fmla="val 9038053"/>
                <a:gd name="adj2" fmla="val 16200000"/>
              </a:avLst>
            </a:prstGeom>
            <a:solidFill>
              <a:srgbClr val="FFD465"/>
            </a:solidFill>
            <a:ln w="12600">
              <a:solidFill>
                <a:srgbClr val="22396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Flèche en arc 9">
              <a:extLst>
                <a:ext uri="{FF2B5EF4-FFF2-40B4-BE49-F238E27FC236}">
                  <a16:creationId xmlns:a16="http://schemas.microsoft.com/office/drawing/2014/main" id="{7F5C338B-8748-42A0-90A1-B2B48518F34D}"/>
                </a:ext>
              </a:extLst>
            </p:cNvPr>
            <p:cNvSpPr/>
            <p:nvPr/>
          </p:nvSpPr>
          <p:spPr>
            <a:xfrm>
              <a:off x="639360" y="1649160"/>
              <a:ext cx="272520" cy="23724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2500"/>
              </a:avLst>
            </a:prstGeom>
            <a:gradFill rotWithShape="0">
              <a:gsLst>
                <a:gs pos="0">
                  <a:srgbClr val="67717C"/>
                </a:gs>
                <a:gs pos="100000">
                  <a:srgbClr val="919BA7"/>
                </a:gs>
              </a:gsLst>
              <a:lin ang="16200000"/>
            </a:gra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Flèche en arc 10">
              <a:extLst>
                <a:ext uri="{FF2B5EF4-FFF2-40B4-BE49-F238E27FC236}">
                  <a16:creationId xmlns:a16="http://schemas.microsoft.com/office/drawing/2014/main" id="{A041222A-FFDF-4E7B-AABE-934279A9C015}"/>
                </a:ext>
              </a:extLst>
            </p:cNvPr>
            <p:cNvSpPr/>
            <p:nvPr/>
          </p:nvSpPr>
          <p:spPr>
            <a:xfrm rot="10800000">
              <a:off x="639720" y="1739880"/>
              <a:ext cx="272520" cy="23724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2500"/>
              </a:avLst>
            </a:prstGeom>
            <a:gradFill rotWithShape="0">
              <a:gsLst>
                <a:gs pos="0">
                  <a:srgbClr val="67717C"/>
                </a:gs>
                <a:gs pos="100000">
                  <a:srgbClr val="919BA7"/>
                </a:gs>
              </a:gsLst>
              <a:lin ang="16200000"/>
            </a:gra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ZoneTexte 11">
              <a:extLst>
                <a:ext uri="{FF2B5EF4-FFF2-40B4-BE49-F238E27FC236}">
                  <a16:creationId xmlns:a16="http://schemas.microsoft.com/office/drawing/2014/main" id="{0126EAA0-B12E-4D4B-99E7-4F7F64E461C3}"/>
                </a:ext>
              </a:extLst>
            </p:cNvPr>
            <p:cNvSpPr txBox="1"/>
            <p:nvPr/>
          </p:nvSpPr>
          <p:spPr>
            <a:xfrm>
              <a:off x="228600" y="1549440"/>
              <a:ext cx="554400" cy="2538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1050" b="0" strike="noStrike" spc="-1">
                  <a:solidFill>
                    <a:srgbClr val="000000"/>
                  </a:solidFill>
                  <a:latin typeface="Arial"/>
                </a:rPr>
                <a:t>Pôle 1</a:t>
              </a:r>
            </a:p>
          </p:txBody>
        </p:sp>
        <p:sp>
          <p:nvSpPr>
            <p:cNvPr id="12" name="ZoneTexte 12">
              <a:extLst>
                <a:ext uri="{FF2B5EF4-FFF2-40B4-BE49-F238E27FC236}">
                  <a16:creationId xmlns:a16="http://schemas.microsoft.com/office/drawing/2014/main" id="{A74904BD-D0F4-4DF4-A0DB-12E31C19B3EC}"/>
                </a:ext>
              </a:extLst>
            </p:cNvPr>
            <p:cNvSpPr txBox="1"/>
            <p:nvPr/>
          </p:nvSpPr>
          <p:spPr>
            <a:xfrm>
              <a:off x="890280" y="1550160"/>
              <a:ext cx="680040" cy="2538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1050" b="0" strike="noStrike" spc="-1">
                  <a:solidFill>
                    <a:srgbClr val="000000"/>
                  </a:solidFill>
                  <a:latin typeface="Arial"/>
                </a:rPr>
                <a:t>Pôle 2</a:t>
              </a:r>
            </a:p>
          </p:txBody>
        </p:sp>
        <p:sp>
          <p:nvSpPr>
            <p:cNvPr id="13" name="ZoneTexte 13">
              <a:extLst>
                <a:ext uri="{FF2B5EF4-FFF2-40B4-BE49-F238E27FC236}">
                  <a16:creationId xmlns:a16="http://schemas.microsoft.com/office/drawing/2014/main" id="{C8FCEDB8-6846-464E-A011-4214223F45B2}"/>
                </a:ext>
              </a:extLst>
            </p:cNvPr>
            <p:cNvSpPr txBox="1"/>
            <p:nvPr/>
          </p:nvSpPr>
          <p:spPr>
            <a:xfrm>
              <a:off x="545040" y="2077920"/>
              <a:ext cx="615960" cy="2538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1050" b="0" strike="noStrike" spc="-1">
                  <a:solidFill>
                    <a:srgbClr val="000000"/>
                  </a:solidFill>
                  <a:latin typeface="Arial"/>
                </a:rPr>
                <a:t>Pôle 3</a:t>
              </a:r>
            </a:p>
          </p:txBody>
        </p:sp>
      </p:grpSp>
      <p:sp>
        <p:nvSpPr>
          <p:cNvPr id="14" name="PlaceHolder 1">
            <a:extLst>
              <a:ext uri="{FF2B5EF4-FFF2-40B4-BE49-F238E27FC236}">
                <a16:creationId xmlns:a16="http://schemas.microsoft.com/office/drawing/2014/main" id="{8630F9F1-7303-4F98-9F0E-EE2140A4B70C}"/>
              </a:ext>
            </a:extLst>
          </p:cNvPr>
          <p:cNvSpPr txBox="1">
            <a:spLocks/>
          </p:cNvSpPr>
          <p:nvPr/>
        </p:nvSpPr>
        <p:spPr>
          <a:xfrm>
            <a:off x="-3110279" y="183671"/>
            <a:ext cx="10958400" cy="50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66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400" b="1" spc="-1" dirty="0">
                <a:solidFill>
                  <a:srgbClr val="000000"/>
                </a:solidFill>
                <a:latin typeface="Calibri"/>
                <a:ea typeface="Arial"/>
              </a:rPr>
              <a:t>PREMIER SEMESTRE DE BTS</a:t>
            </a:r>
            <a:endParaRPr lang="fr-FR" sz="2400" b="1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365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ZoneTexte 238"/>
          <p:cNvSpPr txBox="1"/>
          <p:nvPr/>
        </p:nvSpPr>
        <p:spPr>
          <a:xfrm>
            <a:off x="-453681" y="-33882"/>
            <a:ext cx="5549178" cy="1463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/>
            <a:r>
              <a:rPr lang="fr-FR" sz="2300" b="1" strike="noStrike" spc="-1" dirty="0">
                <a:solidFill>
                  <a:schemeClr val="tx1"/>
                </a:solidFill>
                <a:cs typeface="Arial" panose="020B0604020202020204" pitchFamily="34" charset="0"/>
              </a:rPr>
              <a:t>P1.A ENVIRONNEMENT ET CONTEXTE RÉGLEMENTAIRE</a:t>
            </a:r>
            <a:endParaRPr lang="fr-FR" sz="2300" b="1" strike="noStrike" spc="-1" dirty="0">
              <a:solidFill>
                <a:srgbClr val="0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E3FBB9-BAA4-43CA-BB86-E151671C6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38" y="1812842"/>
            <a:ext cx="7988711" cy="32323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 240"/>
          <p:cNvPicPr/>
          <p:nvPr/>
        </p:nvPicPr>
        <p:blipFill>
          <a:blip r:embed="rId3"/>
          <a:stretch/>
        </p:blipFill>
        <p:spPr>
          <a:xfrm>
            <a:off x="647272" y="832207"/>
            <a:ext cx="11227688" cy="5900072"/>
          </a:xfrm>
          <a:prstGeom prst="rect">
            <a:avLst/>
          </a:prstGeom>
          <a:ln w="0"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37F2FCE-6A41-43D2-9182-6822650A4575}"/>
              </a:ext>
            </a:extLst>
          </p:cNvPr>
          <p:cNvSpPr txBox="1"/>
          <p:nvPr/>
        </p:nvSpPr>
        <p:spPr>
          <a:xfrm>
            <a:off x="-453681" y="-33882"/>
            <a:ext cx="5549178" cy="1463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/>
            <a:r>
              <a:rPr lang="fr-FR" sz="2300" b="1" strike="noStrike" spc="-1" dirty="0">
                <a:solidFill>
                  <a:schemeClr val="tx1"/>
                </a:solidFill>
                <a:cs typeface="Arial" panose="020B0604020202020204" pitchFamily="34" charset="0"/>
              </a:rPr>
              <a:t>P1.A ENVIRONNEMENT ET CONTEXTE RÉGLEMENTAIRE</a:t>
            </a:r>
            <a:endParaRPr lang="fr-FR" sz="2300" b="1" strike="noStrike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 242"/>
          <p:cNvPicPr/>
          <p:nvPr/>
        </p:nvPicPr>
        <p:blipFill>
          <a:blip r:embed="rId3"/>
          <a:stretch/>
        </p:blipFill>
        <p:spPr>
          <a:xfrm>
            <a:off x="493160" y="821933"/>
            <a:ext cx="10275714" cy="5955678"/>
          </a:xfrm>
          <a:prstGeom prst="rect">
            <a:avLst/>
          </a:prstGeom>
          <a:ln w="0"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121E02C-6662-481E-8100-0C41D4250CC7}"/>
              </a:ext>
            </a:extLst>
          </p:cNvPr>
          <p:cNvSpPr txBox="1"/>
          <p:nvPr/>
        </p:nvSpPr>
        <p:spPr>
          <a:xfrm>
            <a:off x="-453681" y="-33882"/>
            <a:ext cx="5549178" cy="1463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/>
            <a:r>
              <a:rPr lang="fr-FR" sz="2300" b="1" strike="noStrike" spc="-1" dirty="0">
                <a:solidFill>
                  <a:schemeClr val="tx1"/>
                </a:solidFill>
                <a:cs typeface="Arial" panose="020B0604020202020204" pitchFamily="34" charset="0"/>
              </a:rPr>
              <a:t>P1.A ENVIRONNEMENT ET CONTEXTE RÉGLEMENTAIRE</a:t>
            </a:r>
            <a:endParaRPr lang="fr-FR" sz="2300" b="1" strike="noStrike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591</Words>
  <PresentationFormat>Personnalisé</PresentationFormat>
  <Paragraphs>148</Paragraphs>
  <Slides>20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Marianne Light</vt:lpstr>
      <vt:lpstr>Symbol</vt:lpstr>
      <vt:lpstr>Times New Roman</vt:lpstr>
      <vt:lpstr>Verdana</vt:lpstr>
      <vt:lpstr>Wingdings</vt:lpstr>
      <vt:lpstr>3_page de presentation et de partie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Proposition de progression pédagogique</vt:lpstr>
      <vt:lpstr>Proposition de progression pédagogique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Validation des avant-projets</vt:lpstr>
      <vt:lpstr>Proposition de progression pédagogique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/>
  <dc:description/>
  <dcterms:created xsi:type="dcterms:W3CDTF">2024-03-13T13:04:46Z</dcterms:created>
  <dcterms:modified xsi:type="dcterms:W3CDTF">2025-04-07T08:23:02Z</dcterms:modified>
</cp:coreProperties>
</file>