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</p:sldMasterIdLst>
  <p:notesMasterIdLst>
    <p:notesMasterId r:id="rId23"/>
  </p:notesMasterIdLst>
  <p:handoutMasterIdLst>
    <p:handoutMasterId r:id="rId24"/>
  </p:handoutMasterIdLst>
  <p:sldIdLst>
    <p:sldId id="331" r:id="rId5"/>
    <p:sldId id="362" r:id="rId6"/>
    <p:sldId id="344" r:id="rId7"/>
    <p:sldId id="368" r:id="rId8"/>
    <p:sldId id="369" r:id="rId9"/>
    <p:sldId id="370" r:id="rId10"/>
    <p:sldId id="371" r:id="rId11"/>
    <p:sldId id="372" r:id="rId12"/>
    <p:sldId id="945" r:id="rId13"/>
    <p:sldId id="946" r:id="rId14"/>
    <p:sldId id="947" r:id="rId15"/>
    <p:sldId id="948" r:id="rId16"/>
    <p:sldId id="951" r:id="rId17"/>
    <p:sldId id="949" r:id="rId18"/>
    <p:sldId id="950" r:id="rId19"/>
    <p:sldId id="954" r:id="rId20"/>
    <p:sldId id="952" r:id="rId21"/>
    <p:sldId id="367" r:id="rId22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9DAE5B-9D72-CF7E-F134-6C22203E4412}" name="Angélique FERNIER" initials="AF" userId="S::ferniera@anfa-auto.fr::cd2fe878-40db-48fd-abc1-5544c1e22d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3"/>
    <a:srgbClr val="C1C1C1"/>
    <a:srgbClr val="FFFFFF"/>
    <a:srgbClr val="FFE698"/>
    <a:srgbClr val="3D7CC9"/>
    <a:srgbClr val="1A86D0"/>
    <a:srgbClr val="FFE599"/>
    <a:srgbClr val="BDD6EE"/>
    <a:srgbClr val="F4B083"/>
    <a:srgbClr val="0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7" autoAdjust="0"/>
    <p:restoredTop sz="93966"/>
  </p:normalViewPr>
  <p:slideViewPr>
    <p:cSldViewPr snapToGrid="0" snapToObjects="1">
      <p:cViewPr varScale="1">
        <p:scale>
          <a:sx n="124" d="100"/>
          <a:sy n="124" d="100"/>
        </p:scale>
        <p:origin x="768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daly\Documents\0AG2024\tableaux%20financiers%20AG%2026%2006%202024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daly\Documents\0AG2024\tableaux%20financiers%20AG%2026%2006%202024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/>
              <a:t>Répartition des adhérents par effectif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'adh &amp; cotis'!$C$94</c:f>
              <c:strCache>
                <c:ptCount val="1"/>
                <c:pt idx="0">
                  <c:v>0 à 20 salariés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'adh &amp; cotis'!$D$94</c:f>
              <c:numCache>
                <c:formatCode>0%</c:formatCode>
                <c:ptCount val="1"/>
                <c:pt idx="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C3-43D4-95B4-E6008AA322BB}"/>
            </c:ext>
          </c:extLst>
        </c:ser>
        <c:ser>
          <c:idx val="1"/>
          <c:order val="1"/>
          <c:tx>
            <c:strRef>
              <c:f>'adh &amp; cotis'!$C$95</c:f>
              <c:strCache>
                <c:ptCount val="1"/>
                <c:pt idx="0">
                  <c:v>21 à 50 salariés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'adh &amp; cotis'!$D$95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C3-43D4-95B4-E6008AA322BB}"/>
            </c:ext>
          </c:extLst>
        </c:ser>
        <c:ser>
          <c:idx val="2"/>
          <c:order val="2"/>
          <c:tx>
            <c:strRef>
              <c:f>'adh &amp; cotis'!$C$96</c:f>
              <c:strCache>
                <c:ptCount val="1"/>
                <c:pt idx="0">
                  <c:v>51 à 99 salariés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'adh &amp; cotis'!$D$96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C3-43D4-95B4-E6008AA322BB}"/>
            </c:ext>
          </c:extLst>
        </c:ser>
        <c:ser>
          <c:idx val="3"/>
          <c:order val="3"/>
          <c:tx>
            <c:strRef>
              <c:f>'adh &amp; cotis'!$C$97</c:f>
              <c:strCache>
                <c:ptCount val="1"/>
                <c:pt idx="0">
                  <c:v>100 à 199 salariés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'adh &amp; cotis'!$D$97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C3-43D4-95B4-E6008AA322BB}"/>
            </c:ext>
          </c:extLst>
        </c:ser>
        <c:ser>
          <c:idx val="4"/>
          <c:order val="4"/>
          <c:tx>
            <c:strRef>
              <c:f>'adh &amp; cotis'!$C$98</c:f>
              <c:strCache>
                <c:ptCount val="1"/>
                <c:pt idx="0">
                  <c:v>200 à 299 salariés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'adh &amp; cotis'!$D$98</c:f>
              <c:numCache>
                <c:formatCode>0%</c:formatCode>
                <c:ptCount val="1"/>
                <c:pt idx="0">
                  <c:v>1.6286644951140065E-2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C3-43D4-95B4-E6008AA322BB}"/>
            </c:ext>
          </c:extLst>
        </c:ser>
        <c:ser>
          <c:idx val="5"/>
          <c:order val="5"/>
          <c:tx>
            <c:strRef>
              <c:f>'adh &amp; cotis'!$C$99</c:f>
              <c:strCache>
                <c:ptCount val="1"/>
                <c:pt idx="0">
                  <c:v>300 salariés et +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'adh &amp; cotis'!$D$99</c:f>
              <c:numCache>
                <c:formatCode>0%</c:formatCode>
                <c:ptCount val="1"/>
                <c:pt idx="0">
                  <c:v>1.6286644951140065E-2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C3-43D4-95B4-E6008AA322B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16854816"/>
        <c:axId val="1807644032"/>
      </c:barChart>
      <c:catAx>
        <c:axId val="1716854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7644032"/>
        <c:crosses val="autoZero"/>
        <c:auto val="1"/>
        <c:lblAlgn val="ctr"/>
        <c:lblOffset val="100"/>
        <c:noMultiLvlLbl val="0"/>
      </c:catAx>
      <c:valAx>
        <c:axId val="18076440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1685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 u="none" strike="noStrike" baseline="0">
                <a:effectLst/>
              </a:rPr>
              <a:t>Répartition des membres par convention collective</a:t>
            </a:r>
            <a:r>
              <a:rPr lang="fr-FR" sz="1800" b="1" i="0" u="none" strike="noStrike" baseline="0"/>
              <a:t> </a:t>
            </a:r>
            <a:endParaRPr lang="fr-FR" sz="1800" b="1"/>
          </a:p>
        </c:rich>
      </c:tx>
      <c:layout>
        <c:manualLayout>
          <c:xMode val="edge"/>
          <c:yMode val="edge"/>
          <c:x val="0.19954147993942373"/>
          <c:y val="7.179487469391781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782819393355381"/>
          <c:w val="0.83006857915665822"/>
          <c:h val="0.83797462057462824"/>
        </c:manualLayout>
      </c:layout>
      <c:pie3D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EC6-4EC0-8F86-D5FAF2256FBC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EC6-4EC0-8F86-D5FAF2256FBC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EC6-4EC0-8F86-D5FAF2256FBC}"/>
              </c:ext>
            </c:extLst>
          </c:dPt>
          <c:dLbls>
            <c:dLbl>
              <c:idx val="0"/>
              <c:layout>
                <c:manualLayout>
                  <c:x val="3.7226224927502652E-3"/>
                  <c:y val="-0.29116077091004766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C6-4EC0-8F86-D5FAF2256FBC}"/>
                </c:ext>
              </c:extLst>
            </c:dLbl>
            <c:dLbl>
              <c:idx val="1"/>
              <c:layout>
                <c:manualLayout>
                  <c:x val="1.2128805145765724E-2"/>
                  <c:y val="0.38612148448214006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C6-4EC0-8F86-D5FAF2256FBC}"/>
                </c:ext>
              </c:extLst>
            </c:dLbl>
            <c:dLbl>
              <c:idx val="2"/>
              <c:layout>
                <c:manualLayout>
                  <c:x val="-0.20801275352566359"/>
                  <c:y val="0.1966561715556594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C6-4EC0-8F86-D5FAF2256FB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'adh &amp; cotis'!$C$122:$C$124</c:f>
              <c:strCache>
                <c:ptCount val="3"/>
                <c:pt idx="0">
                  <c:v>Métallurgie</c:v>
                </c:pt>
                <c:pt idx="1">
                  <c:v>Services de l'automobile</c:v>
                </c:pt>
                <c:pt idx="2">
                  <c:v>Autres ou non communiquée</c:v>
                </c:pt>
              </c:strCache>
            </c:strRef>
          </c:cat>
          <c:val>
            <c:numRef>
              <c:f>'adh &amp; cotis'!$D$122:$D$124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0.37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C6-4EC0-8F86-D5FAF2256FBC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455918020632695"/>
          <c:y val="0.46040156701468993"/>
          <c:w val="0.22825439226275687"/>
          <c:h val="0.3946898613650426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DF85E18-CA9F-B03D-A399-C42D38C9032E}"/>
              </a:ext>
            </a:extLst>
          </p:cNvPr>
          <p:cNvSpPr txBox="1"/>
          <p:nvPr userDrawn="1"/>
        </p:nvSpPr>
        <p:spPr>
          <a:xfrm>
            <a:off x="6440805" y="71718"/>
            <a:ext cx="27031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24010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4EE68D-94ED-57D9-43E3-F900D06ACBD6}"/>
              </a:ext>
            </a:extLst>
          </p:cNvPr>
          <p:cNvSpPr txBox="1"/>
          <p:nvPr userDrawn="1"/>
        </p:nvSpPr>
        <p:spPr>
          <a:xfrm>
            <a:off x="6521483" y="75015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378999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434000" y="4796511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1" y="180001"/>
            <a:ext cx="1056901" cy="95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5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6714ED-58AA-EA86-7F44-8D90589C52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720" y="1"/>
            <a:ext cx="3196314" cy="5357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540B07-F8BE-3BCB-283B-D1F8FB4CEE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338" y="1"/>
            <a:ext cx="2786661" cy="5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benoit.daly@ffc-constructeurs.fr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B57E05-05B2-5FAA-802E-2154D052AC46}"/>
              </a:ext>
            </a:extLst>
          </p:cNvPr>
          <p:cNvSpPr/>
          <p:nvPr/>
        </p:nvSpPr>
        <p:spPr>
          <a:xfrm>
            <a:off x="4983891" y="-1"/>
            <a:ext cx="4160108" cy="5143500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4983889" y="1309258"/>
            <a:ext cx="4101538" cy="2886638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CAP CONSTRUCTION ET AMÉNAGEMENT DE VÉHICULES</a:t>
            </a:r>
          </a:p>
          <a:p>
            <a:pPr algn="ctr"/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>Baccalauréat Professionnel CONSTRUCTION ET AMÉNAGEMENT DE VÉHICULES</a:t>
            </a: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BTS CONSTRUCTION ET AMÉNAGEMENT DE VÉHICULES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537D7F-B6FD-C9DD-C593-29C9479348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48144"/>
            <a:ext cx="4983891" cy="69535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8AF6970-0B9C-929F-612F-A37A27720777}"/>
              </a:ext>
            </a:extLst>
          </p:cNvPr>
          <p:cNvSpPr txBox="1"/>
          <p:nvPr/>
        </p:nvSpPr>
        <p:spPr>
          <a:xfrm>
            <a:off x="492696" y="791298"/>
            <a:ext cx="40344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PLAN NATIONAL DE FORMATION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 JEUDI 3 AVRIL 2025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GROUPE GRUAU 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SAINT BERTHEVIN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B4902D0-BA20-6D17-D953-E0C610A4CA84}"/>
              </a:ext>
            </a:extLst>
          </p:cNvPr>
          <p:cNvSpPr txBox="1"/>
          <p:nvPr/>
        </p:nvSpPr>
        <p:spPr>
          <a:xfrm>
            <a:off x="4755533" y="90000"/>
            <a:ext cx="4616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RÉNOVATION DE LA FILIÈRE CARROSSERIE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0CDFC3B-8295-9171-86AD-AEA6FCE5C6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7A6F1-B890-7DFD-9400-11C659331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99A0582-09C0-CA45-5550-E20A20F71192}"/>
              </a:ext>
            </a:extLst>
          </p:cNvPr>
          <p:cNvSpPr txBox="1"/>
          <p:nvPr/>
        </p:nvSpPr>
        <p:spPr>
          <a:xfrm>
            <a:off x="-508764" y="97419"/>
            <a:ext cx="457887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ÉTAT DES LIEUX ET BESOINS DE LA PROFESSION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53688FB-AF00-F935-5324-1DEF4DF6A9DA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91E6153-7625-6888-B558-F435A30D1C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0" y="560120"/>
            <a:ext cx="664679" cy="478890"/>
          </a:xfrm>
          <a:prstGeom prst="rect">
            <a:avLst/>
          </a:prstGeom>
        </p:spPr>
      </p:pic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14C367DC-52CB-9F07-D4BB-152E6C2391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274178"/>
              </p:ext>
            </p:extLst>
          </p:nvPr>
        </p:nvGraphicFramePr>
        <p:xfrm>
          <a:off x="1057616" y="973750"/>
          <a:ext cx="7526951" cy="377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8852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8F62C-4AAC-01B2-E7B8-8127699BA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42D0EC8-9617-2F3A-6FF1-C831CD31CF22}"/>
              </a:ext>
            </a:extLst>
          </p:cNvPr>
          <p:cNvSpPr txBox="1"/>
          <p:nvPr/>
        </p:nvSpPr>
        <p:spPr>
          <a:xfrm>
            <a:off x="-508764" y="97419"/>
            <a:ext cx="457887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ÉTAT DES LIEUX ET BESOINS DE LA PROFESSION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2DFF9C9-4149-F025-3F79-054B908BA02E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5B2FB01-F82B-145A-3A41-1D4E8B66E4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0" y="560120"/>
            <a:ext cx="664679" cy="47889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585A877-F6B4-D4EC-6A3D-4479759D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75" y="1078782"/>
            <a:ext cx="9144000" cy="398713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6BFBF99-EA26-6EEC-12BE-AC89F7710D6F}"/>
              </a:ext>
            </a:extLst>
          </p:cNvPr>
          <p:cNvCxnSpPr>
            <a:cxnSpLocks/>
          </p:cNvCxnSpPr>
          <p:nvPr/>
        </p:nvCxnSpPr>
        <p:spPr>
          <a:xfrm flipH="1">
            <a:off x="275559" y="1830865"/>
            <a:ext cx="836186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70BC079-18B3-EBF1-60AE-30557A1145A4}"/>
              </a:ext>
            </a:extLst>
          </p:cNvPr>
          <p:cNvCxnSpPr>
            <a:cxnSpLocks/>
          </p:cNvCxnSpPr>
          <p:nvPr/>
        </p:nvCxnSpPr>
        <p:spPr>
          <a:xfrm flipH="1">
            <a:off x="246249" y="3034389"/>
            <a:ext cx="839523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73C28B6-8AE9-E62F-6A50-C8453BEA910F}"/>
              </a:ext>
            </a:extLst>
          </p:cNvPr>
          <p:cNvCxnSpPr>
            <a:cxnSpLocks/>
          </p:cNvCxnSpPr>
          <p:nvPr/>
        </p:nvCxnSpPr>
        <p:spPr>
          <a:xfrm flipH="1">
            <a:off x="314180" y="3418548"/>
            <a:ext cx="8353200" cy="581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8B0BC99-987C-A49B-C664-84CE42F37F93}"/>
              </a:ext>
            </a:extLst>
          </p:cNvPr>
          <p:cNvCxnSpPr>
            <a:cxnSpLocks/>
          </p:cNvCxnSpPr>
          <p:nvPr/>
        </p:nvCxnSpPr>
        <p:spPr>
          <a:xfrm flipH="1">
            <a:off x="247553" y="2808936"/>
            <a:ext cx="83914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F4BE9246-4730-BFD2-3B97-4E4D4CA57986}"/>
              </a:ext>
            </a:extLst>
          </p:cNvPr>
          <p:cNvSpPr txBox="1"/>
          <p:nvPr/>
        </p:nvSpPr>
        <p:spPr>
          <a:xfrm>
            <a:off x="2413295" y="1188994"/>
            <a:ext cx="448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bg2"/>
                </a:solidFill>
              </a:rPr>
              <a:t>IMMATRICULATIONS DECEMBRE / 2014-2024</a:t>
            </a:r>
          </a:p>
        </p:txBody>
      </p:sp>
    </p:spTree>
    <p:extLst>
      <p:ext uri="{BB962C8B-B14F-4D97-AF65-F5344CB8AC3E}">
        <p14:creationId xmlns:p14="http://schemas.microsoft.com/office/powerpoint/2010/main" val="123990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5CD48-5C75-BB1C-67E3-D609AC6C1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B2DA9D6-827E-42DE-5E0E-D757D5DFCC0F}"/>
              </a:ext>
            </a:extLst>
          </p:cNvPr>
          <p:cNvSpPr txBox="1"/>
          <p:nvPr/>
        </p:nvSpPr>
        <p:spPr>
          <a:xfrm>
            <a:off x="-508764" y="97419"/>
            <a:ext cx="457887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ÉTAT DES LIEUX ET BESOINS DE LA PROFESSION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E0297A0-D896-E137-C3FB-9D1EF269B6C2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73A6687-E5DF-A5DE-41AF-C897668533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0" y="560120"/>
            <a:ext cx="664679" cy="4788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4B5193D-82A6-7B74-F036-DCE74FD3ED18}"/>
              </a:ext>
            </a:extLst>
          </p:cNvPr>
          <p:cNvSpPr txBox="1"/>
          <p:nvPr/>
        </p:nvSpPr>
        <p:spPr>
          <a:xfrm>
            <a:off x="2535213" y="1599380"/>
            <a:ext cx="448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IMMATRICULATIONS DECEMBRE / 2014-2024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06132A9-E63B-5512-1C3C-CD0DDBBF58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0241"/>
          <a:stretch/>
        </p:blipFill>
        <p:spPr>
          <a:xfrm>
            <a:off x="-1" y="1965036"/>
            <a:ext cx="9017493" cy="243069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49063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FFD8F-F587-9CE8-218F-7C57FABB5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9C474F2-63C4-6F48-C978-269D24386B2F}"/>
              </a:ext>
            </a:extLst>
          </p:cNvPr>
          <p:cNvSpPr txBox="1"/>
          <p:nvPr/>
        </p:nvSpPr>
        <p:spPr>
          <a:xfrm>
            <a:off x="-508764" y="97419"/>
            <a:ext cx="457887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ÉTAT DES LIEUX ET BESOINS DE LA PROFESSION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60369F8-858B-3A7F-4FAC-79DD3346A93F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228F108-37AF-5BC8-E425-9BE22E1575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0" y="560120"/>
            <a:ext cx="664679" cy="4788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F1426C3-187E-E613-2C35-74BA6F4500AF}"/>
              </a:ext>
            </a:extLst>
          </p:cNvPr>
          <p:cNvSpPr txBox="1"/>
          <p:nvPr/>
        </p:nvSpPr>
        <p:spPr>
          <a:xfrm>
            <a:off x="2599326" y="500312"/>
            <a:ext cx="448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IMMATRICULATIONS DECEMBRE / 2014-2024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3B4A3A-6050-3145-E11F-0C28DC9B6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18" y="816547"/>
            <a:ext cx="7267632" cy="20899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4CF7A45-0915-C918-B67E-6AC47950CB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836" y="2854690"/>
            <a:ext cx="4175105" cy="228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68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21B60-0FF2-5944-3C7E-1E9E450AD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C5E5F56-5503-DCDA-7759-50EBC2FC4F75}"/>
              </a:ext>
            </a:extLst>
          </p:cNvPr>
          <p:cNvSpPr txBox="1"/>
          <p:nvPr/>
        </p:nvSpPr>
        <p:spPr>
          <a:xfrm>
            <a:off x="-508764" y="97419"/>
            <a:ext cx="457887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ÉTAT DES LIEUX ET BESOINS DE LA PROFESSION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34A2E44-4935-677E-E047-DF9D6AD8EF1D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0EFA7D0-418F-EBDA-D67F-1E2131CBAB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0" y="560120"/>
            <a:ext cx="664679" cy="4788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B138971-85CC-AEA3-54BF-3DB2DECCE6BE}"/>
              </a:ext>
            </a:extLst>
          </p:cNvPr>
          <p:cNvSpPr txBox="1"/>
          <p:nvPr/>
        </p:nvSpPr>
        <p:spPr>
          <a:xfrm>
            <a:off x="2599326" y="500312"/>
            <a:ext cx="448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IMMATRICULATIONS DECEMBRE / 2014-2024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232647-7F0A-D3FD-EFD3-7F2D235E0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226" y="811618"/>
            <a:ext cx="7049937" cy="21070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6CF6DA4-C678-7BED-D8A3-52E1EB7126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331" y="2975196"/>
            <a:ext cx="3957062" cy="21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76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2DDF2-1F60-F8D7-B3B7-D02ADEEFF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D20E68E-597A-57D3-60E7-A6B492B4610F}"/>
              </a:ext>
            </a:extLst>
          </p:cNvPr>
          <p:cNvSpPr txBox="1"/>
          <p:nvPr/>
        </p:nvSpPr>
        <p:spPr>
          <a:xfrm>
            <a:off x="-508764" y="97419"/>
            <a:ext cx="457887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ÉTAT DES LIEUX ET BESOINS DE LA PROFESSION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9AFA1C4-BFFD-1E7D-CF34-CC203F275AB8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FEC9A46-BA37-3F51-19F6-EE583720CA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0" y="560120"/>
            <a:ext cx="664679" cy="4788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02A6463-D0FB-70A3-8B24-E764DFB29C05}"/>
              </a:ext>
            </a:extLst>
          </p:cNvPr>
          <p:cNvSpPr txBox="1"/>
          <p:nvPr/>
        </p:nvSpPr>
        <p:spPr>
          <a:xfrm>
            <a:off x="2599326" y="500312"/>
            <a:ext cx="448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IMMATRICULATIONS DECEMBRE / 2014-2024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01720C-F34A-18EA-1FCE-4CC34873E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84" y="846560"/>
            <a:ext cx="7119797" cy="212789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CF553D5-EDC6-F229-69E6-472B4B6101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885" y="2974458"/>
            <a:ext cx="3513850" cy="216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43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F4833-5E8B-546E-7E10-BA490A1D8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27A4E1D-30F9-3B6A-C5FE-A2469CDA7156}"/>
              </a:ext>
            </a:extLst>
          </p:cNvPr>
          <p:cNvSpPr txBox="1"/>
          <p:nvPr/>
        </p:nvSpPr>
        <p:spPr>
          <a:xfrm>
            <a:off x="-508764" y="97419"/>
            <a:ext cx="457887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ÉTAT DES LIEUX ET BESOINS DE LA PROFESSION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F70AC2D-BA01-145E-1834-86E4D8F236EC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239AEE3-0805-26EA-9429-B250228D73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0" y="560120"/>
            <a:ext cx="664679" cy="4788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C74F87E-B685-B924-5DA3-2890BE8742F0}"/>
              </a:ext>
            </a:extLst>
          </p:cNvPr>
          <p:cNvSpPr txBox="1"/>
          <p:nvPr/>
        </p:nvSpPr>
        <p:spPr>
          <a:xfrm>
            <a:off x="3940786" y="2454386"/>
            <a:ext cx="1719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ENJEUX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CARROSSERIE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CONSTRUCTION</a:t>
            </a:r>
          </a:p>
        </p:txBody>
      </p:sp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FCC12EF9-FD84-E829-9197-55A44330F0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3707" y="1813598"/>
            <a:ext cx="682523" cy="682523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7" name="Image 6" descr="Une image contenant carte&#10;&#10;Description générée automatiquement">
            <a:extLst>
              <a:ext uri="{FF2B5EF4-FFF2-40B4-BE49-F238E27FC236}">
                <a16:creationId xmlns:a16="http://schemas.microsoft.com/office/drawing/2014/main" id="{1AE9E33B-EA87-6BCD-7A67-A457FCE509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2596" y="1763971"/>
            <a:ext cx="708674" cy="682523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8" name="Image 7" descr="Une image contenant carte&#10;&#10;Description générée automatiquement">
            <a:extLst>
              <a:ext uri="{FF2B5EF4-FFF2-40B4-BE49-F238E27FC236}">
                <a16:creationId xmlns:a16="http://schemas.microsoft.com/office/drawing/2014/main" id="{B4592B6B-2C35-96F6-B46E-E203C21588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4482" y="3657853"/>
            <a:ext cx="640511" cy="671648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AB04524-4022-1AA3-0FA9-189F020040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2813" y="564548"/>
            <a:ext cx="1775183" cy="4137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3436120-47BF-CA25-FD31-71CDB6FB44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6704" y="626536"/>
            <a:ext cx="1316936" cy="36298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CF63CE-026A-1A0D-EB04-9C191A150D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5421" y="594365"/>
            <a:ext cx="1857012" cy="35410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293DEA-3011-BB66-F705-0AA3149687BC}"/>
              </a:ext>
            </a:extLst>
          </p:cNvPr>
          <p:cNvSpPr txBox="1"/>
          <p:nvPr/>
        </p:nvSpPr>
        <p:spPr>
          <a:xfrm>
            <a:off x="1579654" y="1373682"/>
            <a:ext cx="170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Réglementation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AC96CFC-EC89-D636-FA8C-3B5A203D20D4}"/>
              </a:ext>
            </a:extLst>
          </p:cNvPr>
          <p:cNvSpPr txBox="1"/>
          <p:nvPr/>
        </p:nvSpPr>
        <p:spPr>
          <a:xfrm>
            <a:off x="6219736" y="2476217"/>
            <a:ext cx="1336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Transition</a:t>
            </a:r>
          </a:p>
          <a:p>
            <a:r>
              <a:rPr lang="fr-FR" b="1" dirty="0"/>
              <a:t>énergétique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63754A0-3269-3C93-3090-A8D54118A068}"/>
              </a:ext>
            </a:extLst>
          </p:cNvPr>
          <p:cNvSpPr txBox="1"/>
          <p:nvPr/>
        </p:nvSpPr>
        <p:spPr>
          <a:xfrm>
            <a:off x="6184894" y="1203575"/>
            <a:ext cx="220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Empreinte</a:t>
            </a:r>
          </a:p>
          <a:p>
            <a:r>
              <a:rPr lang="fr-FR" b="1" dirty="0"/>
              <a:t>Environnementale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EE41AC8-35D6-2406-7CBE-49F1787D4574}"/>
              </a:ext>
            </a:extLst>
          </p:cNvPr>
          <p:cNvSpPr txBox="1"/>
          <p:nvPr/>
        </p:nvSpPr>
        <p:spPr>
          <a:xfrm>
            <a:off x="3400680" y="4049121"/>
            <a:ext cx="117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Formation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7FA1A6C-217F-7502-C0A2-5FE87E0D5A27}"/>
              </a:ext>
            </a:extLst>
          </p:cNvPr>
          <p:cNvSpPr txBox="1"/>
          <p:nvPr/>
        </p:nvSpPr>
        <p:spPr>
          <a:xfrm>
            <a:off x="5102028" y="3826867"/>
            <a:ext cx="125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Attractivité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012B39D-063C-D2EC-7A96-379797B7588F}"/>
              </a:ext>
            </a:extLst>
          </p:cNvPr>
          <p:cNvSpPr txBox="1"/>
          <p:nvPr/>
        </p:nvSpPr>
        <p:spPr>
          <a:xfrm>
            <a:off x="1126627" y="1916734"/>
            <a:ext cx="1384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Concurrence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6D0978E-4868-9969-543D-4DB59D1221FB}"/>
              </a:ext>
            </a:extLst>
          </p:cNvPr>
          <p:cNvSpPr txBox="1"/>
          <p:nvPr/>
        </p:nvSpPr>
        <p:spPr>
          <a:xfrm>
            <a:off x="4204948" y="4564059"/>
            <a:ext cx="1202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Nouveaux </a:t>
            </a:r>
          </a:p>
          <a:p>
            <a:pPr algn="ctr"/>
            <a:r>
              <a:rPr lang="fr-FR" b="1" dirty="0"/>
              <a:t>métiers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04FD723-AF5E-D14F-D339-964103BA0DAF}"/>
              </a:ext>
            </a:extLst>
          </p:cNvPr>
          <p:cNvSpPr txBox="1"/>
          <p:nvPr/>
        </p:nvSpPr>
        <p:spPr>
          <a:xfrm>
            <a:off x="6979707" y="1787853"/>
            <a:ext cx="1713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Développement</a:t>
            </a:r>
          </a:p>
          <a:p>
            <a:pPr algn="ctr"/>
            <a:r>
              <a:rPr lang="fr-FR" b="1" dirty="0"/>
              <a:t>durable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EBCAEA8-BADD-DBA9-C283-B87B2F8B4188}"/>
              </a:ext>
            </a:extLst>
          </p:cNvPr>
          <p:cNvSpPr txBox="1"/>
          <p:nvPr/>
        </p:nvSpPr>
        <p:spPr>
          <a:xfrm>
            <a:off x="1681686" y="2542522"/>
            <a:ext cx="157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Internalisation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A8518DD-4E21-8321-E973-216DF354EC3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583" y="1978736"/>
            <a:ext cx="588375" cy="396314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81965C4D-8230-23D8-01DA-7FC56581AE97}"/>
              </a:ext>
            </a:extLst>
          </p:cNvPr>
          <p:cNvSpPr/>
          <p:nvPr/>
        </p:nvSpPr>
        <p:spPr>
          <a:xfrm rot="1098459">
            <a:off x="565607" y="1248806"/>
            <a:ext cx="5267003" cy="21432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90E86F3-D837-ABE7-817A-C392A5D973F7}"/>
              </a:ext>
            </a:extLst>
          </p:cNvPr>
          <p:cNvSpPr/>
          <p:nvPr/>
        </p:nvSpPr>
        <p:spPr>
          <a:xfrm rot="20501541" flipH="1">
            <a:off x="3738645" y="1257868"/>
            <a:ext cx="5220168" cy="21432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0FC930-34C4-DFA5-F71E-4EFCAE06EE30}"/>
              </a:ext>
            </a:extLst>
          </p:cNvPr>
          <p:cNvSpPr/>
          <p:nvPr/>
        </p:nvSpPr>
        <p:spPr>
          <a:xfrm rot="16200000" flipH="1">
            <a:off x="3149021" y="1968813"/>
            <a:ext cx="3270344" cy="30790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357278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455E7-7C56-823C-9C2B-83BF63173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A9191BB-122F-0A70-2164-BCFC40259293}"/>
              </a:ext>
            </a:extLst>
          </p:cNvPr>
          <p:cNvSpPr txBox="1"/>
          <p:nvPr/>
        </p:nvSpPr>
        <p:spPr>
          <a:xfrm>
            <a:off x="-508764" y="97419"/>
            <a:ext cx="457887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ÉTAT DES LIEUX ET BESOINS DE LA PROFESSION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16DA22B-FBF0-EFD1-1113-8811DB97245A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2B361C7-72BC-EC06-5D03-01414CEE7F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0" y="560120"/>
            <a:ext cx="664679" cy="47889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48E864D-6975-7548-6D92-370C35AB1392}"/>
              </a:ext>
            </a:extLst>
          </p:cNvPr>
          <p:cNvSpPr txBox="1"/>
          <p:nvPr/>
        </p:nvSpPr>
        <p:spPr>
          <a:xfrm>
            <a:off x="3672333" y="2386427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DONNER 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DU SENS</a:t>
            </a:r>
          </a:p>
        </p:txBody>
      </p:sp>
      <p:pic>
        <p:nvPicPr>
          <p:cNvPr id="20" name="Image 19" descr="Une image contenant personne, habits, véhicule, homme&#10;&#10;Le contenu généré par l’IA peut être incorrect.">
            <a:extLst>
              <a:ext uri="{FF2B5EF4-FFF2-40B4-BE49-F238E27FC236}">
                <a16:creationId xmlns:a16="http://schemas.microsoft.com/office/drawing/2014/main" id="{BD4592BE-2ADE-FB2A-47A3-8B0D8846CA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464" y="568682"/>
            <a:ext cx="1977619" cy="1318091"/>
          </a:xfrm>
          <a:prstGeom prst="rect">
            <a:avLst/>
          </a:prstGeom>
        </p:spPr>
      </p:pic>
      <p:pic>
        <p:nvPicPr>
          <p:cNvPr id="22" name="Image 21" descr="Une image contenant habits, avion, sol, personne&#10;&#10;Le contenu généré par l’IA peut être incorrect.">
            <a:extLst>
              <a:ext uri="{FF2B5EF4-FFF2-40B4-BE49-F238E27FC236}">
                <a16:creationId xmlns:a16="http://schemas.microsoft.com/office/drawing/2014/main" id="{F53A3F17-708D-F762-D046-17F5474326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318" y="3964061"/>
            <a:ext cx="1769590" cy="1179439"/>
          </a:xfrm>
          <a:prstGeom prst="rect">
            <a:avLst/>
          </a:prstGeom>
        </p:spPr>
      </p:pic>
      <p:pic>
        <p:nvPicPr>
          <p:cNvPr id="24" name="Image 23" descr="Une image contenant roue, pneu, véhicule, Véhicule terrestre&#10;&#10;Le contenu généré par l’IA peut être incorrect.">
            <a:extLst>
              <a:ext uri="{FF2B5EF4-FFF2-40B4-BE49-F238E27FC236}">
                <a16:creationId xmlns:a16="http://schemas.microsoft.com/office/drawing/2014/main" id="{351B6B77-1134-7576-9885-ACC0409FD0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580" y="641905"/>
            <a:ext cx="1754186" cy="1169172"/>
          </a:xfrm>
          <a:prstGeom prst="rect">
            <a:avLst/>
          </a:prstGeom>
        </p:spPr>
      </p:pic>
      <p:pic>
        <p:nvPicPr>
          <p:cNvPr id="26" name="Image 25" descr="Une image contenant intérieur, Immeuble de bureaux, meubles, personne&#10;&#10;Le contenu généré par l’IA peut être incorrect.">
            <a:extLst>
              <a:ext uri="{FF2B5EF4-FFF2-40B4-BE49-F238E27FC236}">
                <a16:creationId xmlns:a16="http://schemas.microsoft.com/office/drawing/2014/main" id="{F577EAFA-871A-24F3-18DA-DF9FCF108C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703" y="4236740"/>
            <a:ext cx="1609960" cy="1006225"/>
          </a:xfrm>
          <a:prstGeom prst="rect">
            <a:avLst/>
          </a:prstGeom>
        </p:spPr>
      </p:pic>
      <p:grpSp>
        <p:nvGrpSpPr>
          <p:cNvPr id="49" name="Groupe 48">
            <a:extLst>
              <a:ext uri="{FF2B5EF4-FFF2-40B4-BE49-F238E27FC236}">
                <a16:creationId xmlns:a16="http://schemas.microsoft.com/office/drawing/2014/main" id="{41CFDEEE-D812-D867-59D9-591288455816}"/>
              </a:ext>
            </a:extLst>
          </p:cNvPr>
          <p:cNvGrpSpPr/>
          <p:nvPr/>
        </p:nvGrpSpPr>
        <p:grpSpPr>
          <a:xfrm>
            <a:off x="3013871" y="874521"/>
            <a:ext cx="2962734" cy="1511906"/>
            <a:chOff x="3013871" y="874521"/>
            <a:chExt cx="2962734" cy="1511906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940D290-D75B-3167-4F04-520E24CA4B38}"/>
                </a:ext>
              </a:extLst>
            </p:cNvPr>
            <p:cNvSpPr txBox="1"/>
            <p:nvPr/>
          </p:nvSpPr>
          <p:spPr>
            <a:xfrm>
              <a:off x="3031275" y="874521"/>
              <a:ext cx="1892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RESPONSABILITES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BE8279E-E899-B57C-962F-524B65328498}"/>
                </a:ext>
              </a:extLst>
            </p:cNvPr>
            <p:cNvSpPr txBox="1"/>
            <p:nvPr/>
          </p:nvSpPr>
          <p:spPr>
            <a:xfrm>
              <a:off x="3013871" y="1148109"/>
              <a:ext cx="296273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00B0F0"/>
                  </a:solidFill>
                </a:rPr>
                <a:t>- RSE</a:t>
              </a:r>
            </a:p>
            <a:p>
              <a:r>
                <a:rPr lang="fr-FR" sz="1400" b="1" dirty="0">
                  <a:solidFill>
                    <a:srgbClr val="00B0F0"/>
                  </a:solidFill>
                </a:rPr>
                <a:t>- Investissements et produits coûteux</a:t>
              </a:r>
            </a:p>
            <a:p>
              <a:r>
                <a:rPr lang="fr-FR" sz="1400" b="1" dirty="0">
                  <a:solidFill>
                    <a:srgbClr val="00B0F0"/>
                  </a:solidFill>
                </a:rPr>
                <a:t>- Engage réputation entreprise</a:t>
              </a:r>
            </a:p>
          </p:txBody>
        </p:sp>
        <p:cxnSp>
          <p:nvCxnSpPr>
            <p:cNvPr id="30" name="Connecteur : en arc 29">
              <a:extLst>
                <a:ext uri="{FF2B5EF4-FFF2-40B4-BE49-F238E27FC236}">
                  <a16:creationId xmlns:a16="http://schemas.microsoft.com/office/drawing/2014/main" id="{7F5A24E7-65CF-9A10-7CA6-6CD3A1CA8AFA}"/>
                </a:ext>
              </a:extLst>
            </p:cNvPr>
            <p:cNvCxnSpPr>
              <a:stCxn id="8" idx="1"/>
              <a:endCxn id="7" idx="0"/>
            </p:cNvCxnSpPr>
            <p:nvPr/>
          </p:nvCxnSpPr>
          <p:spPr>
            <a:xfrm rot="10800000" flipH="1" flipV="1">
              <a:off x="3031274" y="1059187"/>
              <a:ext cx="1232727" cy="1327240"/>
            </a:xfrm>
            <a:prstGeom prst="curvedConnector4">
              <a:avLst>
                <a:gd name="adj1" fmla="val -18544"/>
                <a:gd name="adj2" fmla="val 72728"/>
              </a:avLst>
            </a:prstGeom>
            <a:ln w="5715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4472F636-4914-C25C-7524-C76AE9EE1F04}"/>
              </a:ext>
            </a:extLst>
          </p:cNvPr>
          <p:cNvGrpSpPr/>
          <p:nvPr/>
        </p:nvGrpSpPr>
        <p:grpSpPr>
          <a:xfrm>
            <a:off x="4817899" y="1932381"/>
            <a:ext cx="3656319" cy="1051176"/>
            <a:chOff x="4817899" y="1932381"/>
            <a:chExt cx="3656319" cy="1051176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5F4EDBC-F904-D972-0948-DA3A2DC37989}"/>
                </a:ext>
              </a:extLst>
            </p:cNvPr>
            <p:cNvSpPr txBox="1"/>
            <p:nvPr/>
          </p:nvSpPr>
          <p:spPr>
            <a:xfrm>
              <a:off x="6189398" y="1932381"/>
              <a:ext cx="1002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RESPECT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55B70DF-34C4-2018-A72F-BDD2FE637988}"/>
                </a:ext>
              </a:extLst>
            </p:cNvPr>
            <p:cNvSpPr txBox="1"/>
            <p:nvPr/>
          </p:nvSpPr>
          <p:spPr>
            <a:xfrm>
              <a:off x="6200519" y="2244893"/>
              <a:ext cx="227369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00B0F0"/>
                  </a:solidFill>
                </a:rPr>
                <a:t>- Règles de sécurité</a:t>
              </a:r>
            </a:p>
            <a:p>
              <a:r>
                <a:rPr lang="fr-FR" sz="1400" b="1" dirty="0">
                  <a:solidFill>
                    <a:srgbClr val="00B0F0"/>
                  </a:solidFill>
                </a:rPr>
                <a:t>- Réglementations multiples</a:t>
              </a:r>
            </a:p>
            <a:p>
              <a:r>
                <a:rPr lang="fr-FR" sz="1400" b="1" dirty="0">
                  <a:solidFill>
                    <a:srgbClr val="00B0F0"/>
                  </a:solidFill>
                </a:rPr>
                <a:t>- Cahier des charges</a:t>
              </a:r>
            </a:p>
          </p:txBody>
        </p:sp>
        <p:cxnSp>
          <p:nvCxnSpPr>
            <p:cNvPr id="32" name="Connecteur : en arc 31">
              <a:extLst>
                <a:ext uri="{FF2B5EF4-FFF2-40B4-BE49-F238E27FC236}">
                  <a16:creationId xmlns:a16="http://schemas.microsoft.com/office/drawing/2014/main" id="{08CE6C77-5C47-F792-AADE-35137C1EFDC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17899" y="2150210"/>
              <a:ext cx="1382620" cy="592546"/>
            </a:xfrm>
            <a:prstGeom prst="curvedConnector3">
              <a:avLst>
                <a:gd name="adj1" fmla="val 50000"/>
              </a:avLst>
            </a:prstGeom>
            <a:ln w="5715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820B8C79-8696-6B09-DA5A-8C051380DC01}"/>
              </a:ext>
            </a:extLst>
          </p:cNvPr>
          <p:cNvGrpSpPr/>
          <p:nvPr/>
        </p:nvGrpSpPr>
        <p:grpSpPr>
          <a:xfrm>
            <a:off x="545180" y="2128608"/>
            <a:ext cx="3120265" cy="983480"/>
            <a:chOff x="545180" y="2128608"/>
            <a:chExt cx="3120265" cy="983480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E7E1C51-53D3-764B-05F3-77E3577B52DE}"/>
                </a:ext>
              </a:extLst>
            </p:cNvPr>
            <p:cNvSpPr txBox="1"/>
            <p:nvPr/>
          </p:nvSpPr>
          <p:spPr>
            <a:xfrm>
              <a:off x="549614" y="2128608"/>
              <a:ext cx="1542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PERSPECTIVES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4462E7B-80B0-12D8-222E-87E79CD47D72}"/>
                </a:ext>
              </a:extLst>
            </p:cNvPr>
            <p:cNvSpPr txBox="1"/>
            <p:nvPr/>
          </p:nvSpPr>
          <p:spPr>
            <a:xfrm>
              <a:off x="545180" y="2373424"/>
              <a:ext cx="199881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00B0F0"/>
                  </a:solidFill>
                </a:rPr>
                <a:t>- Opportunités variées</a:t>
              </a:r>
            </a:p>
            <a:p>
              <a:r>
                <a:rPr lang="fr-FR" sz="1400" b="1" dirty="0">
                  <a:solidFill>
                    <a:srgbClr val="00B0F0"/>
                  </a:solidFill>
                </a:rPr>
                <a:t>- Innovations constantes</a:t>
              </a:r>
            </a:p>
            <a:p>
              <a:r>
                <a:rPr lang="fr-FR" sz="1400" b="1" dirty="0">
                  <a:solidFill>
                    <a:srgbClr val="00B0F0"/>
                  </a:solidFill>
                </a:rPr>
                <a:t>- Forte employabilité</a:t>
              </a:r>
            </a:p>
          </p:txBody>
        </p:sp>
        <p:cxnSp>
          <p:nvCxnSpPr>
            <p:cNvPr id="35" name="Connecteur : en arc 34">
              <a:extLst>
                <a:ext uri="{FF2B5EF4-FFF2-40B4-BE49-F238E27FC236}">
                  <a16:creationId xmlns:a16="http://schemas.microsoft.com/office/drawing/2014/main" id="{66FD94A1-C4A5-765E-DFB6-177F4B27E59E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 rot="10800000">
              <a:off x="1320659" y="2128608"/>
              <a:ext cx="2344786" cy="549056"/>
            </a:xfrm>
            <a:prstGeom prst="curvedConnector4">
              <a:avLst>
                <a:gd name="adj1" fmla="val 33558"/>
                <a:gd name="adj2" fmla="val 141635"/>
              </a:avLst>
            </a:prstGeom>
            <a:ln w="5715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461D689C-0A31-8C93-A7E8-11B872853594}"/>
              </a:ext>
            </a:extLst>
          </p:cNvPr>
          <p:cNvGrpSpPr/>
          <p:nvPr/>
        </p:nvGrpSpPr>
        <p:grpSpPr>
          <a:xfrm>
            <a:off x="1555605" y="3069592"/>
            <a:ext cx="2886175" cy="1366502"/>
            <a:chOff x="1555605" y="3069592"/>
            <a:chExt cx="2886175" cy="1366502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086D861-6ADC-D97C-F462-CFB985A50FCC}"/>
                </a:ext>
              </a:extLst>
            </p:cNvPr>
            <p:cNvSpPr txBox="1"/>
            <p:nvPr/>
          </p:nvSpPr>
          <p:spPr>
            <a:xfrm>
              <a:off x="1591352" y="3657580"/>
              <a:ext cx="16400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SATISFACTIONS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F5F6D5E-B52E-85C8-5AAF-720857B79AD7}"/>
                </a:ext>
              </a:extLst>
            </p:cNvPr>
            <p:cNvSpPr txBox="1"/>
            <p:nvPr/>
          </p:nvSpPr>
          <p:spPr>
            <a:xfrm>
              <a:off x="1555605" y="3912874"/>
              <a:ext cx="2886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00B0F0"/>
                  </a:solidFill>
                </a:rPr>
                <a:t>- Contribution à des projets concrets</a:t>
              </a:r>
            </a:p>
            <a:p>
              <a:r>
                <a:rPr lang="fr-FR" sz="1400" b="1" dirty="0">
                  <a:solidFill>
                    <a:srgbClr val="00B0F0"/>
                  </a:solidFill>
                </a:rPr>
                <a:t>- Visibilité des produits</a:t>
              </a:r>
            </a:p>
          </p:txBody>
        </p:sp>
        <p:cxnSp>
          <p:nvCxnSpPr>
            <p:cNvPr id="37" name="Connecteur : en arc 36">
              <a:extLst>
                <a:ext uri="{FF2B5EF4-FFF2-40B4-BE49-F238E27FC236}">
                  <a16:creationId xmlns:a16="http://schemas.microsoft.com/office/drawing/2014/main" id="{D7AC1702-17E3-57B6-5BC7-D0499203733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543997" y="3069592"/>
              <a:ext cx="1290566" cy="480286"/>
            </a:xfrm>
            <a:prstGeom prst="curvedConnector3">
              <a:avLst>
                <a:gd name="adj1" fmla="val 50000"/>
              </a:avLst>
            </a:prstGeom>
            <a:ln w="5715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E81434C4-08A0-9B2B-ECF7-6EDDD6C7669C}"/>
              </a:ext>
            </a:extLst>
          </p:cNvPr>
          <p:cNvGrpSpPr/>
          <p:nvPr/>
        </p:nvGrpSpPr>
        <p:grpSpPr>
          <a:xfrm>
            <a:off x="4264002" y="3094313"/>
            <a:ext cx="3461077" cy="1457925"/>
            <a:chOff x="4264002" y="3094313"/>
            <a:chExt cx="3461077" cy="1457925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32B3D1F-B5C1-89E7-507A-5C39EEC0FA56}"/>
                </a:ext>
              </a:extLst>
            </p:cNvPr>
            <p:cNvSpPr txBox="1"/>
            <p:nvPr/>
          </p:nvSpPr>
          <p:spPr>
            <a:xfrm>
              <a:off x="4789288" y="3283249"/>
              <a:ext cx="2458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TRAVAIL COLLABORATIF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B7CF968-A1AC-7C11-52ED-61C34005E4F5}"/>
                </a:ext>
              </a:extLst>
            </p:cNvPr>
            <p:cNvSpPr txBox="1"/>
            <p:nvPr/>
          </p:nvSpPr>
          <p:spPr>
            <a:xfrm>
              <a:off x="4744455" y="3598131"/>
              <a:ext cx="298062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00B0F0"/>
                  </a:solidFill>
                </a:rPr>
                <a:t>- De la conception à l’immatriculation</a:t>
              </a:r>
            </a:p>
            <a:p>
              <a:r>
                <a:rPr lang="fr-FR" sz="1400" b="1" dirty="0">
                  <a:solidFill>
                    <a:srgbClr val="00B0F0"/>
                  </a:solidFill>
                </a:rPr>
                <a:t>- Métiers multiples </a:t>
              </a:r>
            </a:p>
            <a:p>
              <a:r>
                <a:rPr lang="fr-FR" sz="1400" b="1" dirty="0">
                  <a:solidFill>
                    <a:srgbClr val="00B0F0"/>
                  </a:solidFill>
                </a:rPr>
                <a:t>- Passage de relais</a:t>
              </a:r>
            </a:p>
            <a:p>
              <a:r>
                <a:rPr lang="fr-FR" sz="1400" b="1" dirty="0">
                  <a:solidFill>
                    <a:srgbClr val="00B0F0"/>
                  </a:solidFill>
                </a:rPr>
                <a:t>- Transmission des savoirs</a:t>
              </a:r>
            </a:p>
          </p:txBody>
        </p:sp>
        <p:cxnSp>
          <p:nvCxnSpPr>
            <p:cNvPr id="41" name="Connecteur : en arc 40">
              <a:extLst>
                <a:ext uri="{FF2B5EF4-FFF2-40B4-BE49-F238E27FC236}">
                  <a16:creationId xmlns:a16="http://schemas.microsoft.com/office/drawing/2014/main" id="{F31DB3E2-E327-CA00-FDCE-922D489FA067}"/>
                </a:ext>
              </a:extLst>
            </p:cNvPr>
            <p:cNvCxnSpPr>
              <a:cxnSpLocks/>
              <a:stCxn id="12" idx="1"/>
              <a:endCxn id="7" idx="2"/>
            </p:cNvCxnSpPr>
            <p:nvPr/>
          </p:nvCxnSpPr>
          <p:spPr>
            <a:xfrm rot="10800000">
              <a:off x="4264002" y="3094313"/>
              <a:ext cx="525286" cy="373602"/>
            </a:xfrm>
            <a:prstGeom prst="curvedConnector2">
              <a:avLst/>
            </a:prstGeom>
            <a:ln w="5715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916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FC007-6075-5B1E-EE91-C9F4569E7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A3F7F5-B752-30C9-C07D-4AB0F54DF614}"/>
              </a:ext>
            </a:extLst>
          </p:cNvPr>
          <p:cNvSpPr/>
          <p:nvPr/>
        </p:nvSpPr>
        <p:spPr>
          <a:xfrm>
            <a:off x="-13786" y="1341256"/>
            <a:ext cx="9157785" cy="2159876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B218BC-225B-2EAD-1006-CDB47A27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13162A-A38B-D48E-3302-DA8510D7C22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989332"/>
            <a:ext cx="9143999" cy="863724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MERCI POUR VOTRE ATTENTION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A59174-504F-BBC7-4733-55EC2A6A45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86" y="4448145"/>
            <a:ext cx="4983891" cy="6953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335DDCD-1E66-6748-10D1-87841B0C87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0E73871-C122-C43C-010E-16C16DFD9DE1}"/>
              </a:ext>
            </a:extLst>
          </p:cNvPr>
          <p:cNvSpPr txBox="1"/>
          <p:nvPr/>
        </p:nvSpPr>
        <p:spPr>
          <a:xfrm>
            <a:off x="-13788" y="4611156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59912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7ADF9-E86F-F5C3-6C5D-1664E760E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993575-A35D-CA09-CCEB-EBB79CFAF224}"/>
              </a:ext>
            </a:extLst>
          </p:cNvPr>
          <p:cNvSpPr/>
          <p:nvPr/>
        </p:nvSpPr>
        <p:spPr>
          <a:xfrm>
            <a:off x="-13786" y="1341256"/>
            <a:ext cx="9157785" cy="2159876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A3DA21-3E98-170D-E1E8-85D24F42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749CBB4-9DE8-D1D9-8E09-612632F6205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86911" y="1989332"/>
            <a:ext cx="6049314" cy="86372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ÉTAT DES LIEUX ET BESOINS DE LA PROFESSION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5BC96D-82BC-118B-62B5-FB87A60361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86" y="4448145"/>
            <a:ext cx="4983891" cy="6953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5C98C-EA3E-B738-EC6F-6F01D5BE78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DD6C59B-65A6-7938-EF1F-00A2456B6FD7}"/>
              </a:ext>
            </a:extLst>
          </p:cNvPr>
          <p:cNvSpPr txBox="1"/>
          <p:nvPr/>
        </p:nvSpPr>
        <p:spPr>
          <a:xfrm>
            <a:off x="-13788" y="4611156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807FAAA-47F5-9844-462E-370D41F8F409}"/>
              </a:ext>
            </a:extLst>
          </p:cNvPr>
          <p:cNvSpPr txBox="1"/>
          <p:nvPr/>
        </p:nvSpPr>
        <p:spPr>
          <a:xfrm>
            <a:off x="1953238" y="3651473"/>
            <a:ext cx="5237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Benoit DALY, </a:t>
            </a:r>
            <a:r>
              <a:rPr lang="fr-FR" sz="1800" i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secrétaire général, FFC CONSTRUCTEURS</a:t>
            </a:r>
            <a:endParaRPr lang="fr-FR" sz="18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201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538B866-C283-8EA1-A9E9-3466DE91D963}"/>
              </a:ext>
            </a:extLst>
          </p:cNvPr>
          <p:cNvSpPr txBox="1"/>
          <p:nvPr/>
        </p:nvSpPr>
        <p:spPr>
          <a:xfrm>
            <a:off x="-508764" y="97419"/>
            <a:ext cx="457887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ÉTAT DES LIEUX ET BESOINS DE LA PROFESSION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5A42A24-1C23-4C28-AF95-90828DAC42CF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 descr="Une image contenant habits, personne, intérieur, homme&#10;&#10;Description générée automatiquement">
            <a:extLst>
              <a:ext uri="{FF2B5EF4-FFF2-40B4-BE49-F238E27FC236}">
                <a16:creationId xmlns:a16="http://schemas.microsoft.com/office/drawing/2014/main" id="{571F190E-5805-A20C-7D1E-F9F87E464D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251" y="576863"/>
            <a:ext cx="1627095" cy="1084466"/>
          </a:xfrm>
          <a:prstGeom prst="rect">
            <a:avLst/>
          </a:prstGeom>
        </p:spPr>
      </p:pic>
      <p:pic>
        <p:nvPicPr>
          <p:cNvPr id="3" name="Image 2" descr="Une image contenant roue, pneu, véhicule, Véhicule terrestre&#10;&#10;Description générée automatiquement">
            <a:extLst>
              <a:ext uri="{FF2B5EF4-FFF2-40B4-BE49-F238E27FC236}">
                <a16:creationId xmlns:a16="http://schemas.microsoft.com/office/drawing/2014/main" id="{F6687EF4-BCE0-2EC9-78CE-78F93E37B7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021" y="3963686"/>
            <a:ext cx="1709660" cy="1139495"/>
          </a:xfrm>
          <a:prstGeom prst="rect">
            <a:avLst/>
          </a:prstGeom>
        </p:spPr>
      </p:pic>
      <p:pic>
        <p:nvPicPr>
          <p:cNvPr id="4" name="Image 3" descr="Une image contenant roue, habits, pneu, chaussures&#10;&#10;Description générée automatiquement">
            <a:extLst>
              <a:ext uri="{FF2B5EF4-FFF2-40B4-BE49-F238E27FC236}">
                <a16:creationId xmlns:a16="http://schemas.microsoft.com/office/drawing/2014/main" id="{7647C21F-6A26-62EC-AC38-3DEF803486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159" y="3674679"/>
            <a:ext cx="1771449" cy="1180677"/>
          </a:xfrm>
          <a:prstGeom prst="rect">
            <a:avLst/>
          </a:prstGeom>
        </p:spPr>
      </p:pic>
      <p:pic>
        <p:nvPicPr>
          <p:cNvPr id="6" name="Image 5" descr="Une image contenant habits, personne, Service, véhicule&#10;&#10;Description générée automatiquement">
            <a:extLst>
              <a:ext uri="{FF2B5EF4-FFF2-40B4-BE49-F238E27FC236}">
                <a16:creationId xmlns:a16="http://schemas.microsoft.com/office/drawing/2014/main" id="{E5EB851D-1092-E3CC-DC6F-027BFAA4CA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21" y="3993072"/>
            <a:ext cx="1709661" cy="1139495"/>
          </a:xfrm>
          <a:prstGeom prst="rect">
            <a:avLst/>
          </a:prstGeom>
        </p:spPr>
      </p:pic>
      <p:pic>
        <p:nvPicPr>
          <p:cNvPr id="7" name="Image 6" descr="Une image contenant personne, habits, homme, intérieur&#10;&#10;Description générée automatiquement">
            <a:extLst>
              <a:ext uri="{FF2B5EF4-FFF2-40B4-BE49-F238E27FC236}">
                <a16:creationId xmlns:a16="http://schemas.microsoft.com/office/drawing/2014/main" id="{122B8618-00A0-374B-C197-26C1C984BD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322" y="638650"/>
            <a:ext cx="1686268" cy="1053918"/>
          </a:xfrm>
          <a:prstGeom prst="rect">
            <a:avLst/>
          </a:prstGeom>
        </p:spPr>
      </p:pic>
      <p:pic>
        <p:nvPicPr>
          <p:cNvPr id="8" name="Image 7" descr="Une image contenant personne, habits, homme, Technicien&#10;&#10;Description générée automatiquement">
            <a:extLst>
              <a:ext uri="{FF2B5EF4-FFF2-40B4-BE49-F238E27FC236}">
                <a16:creationId xmlns:a16="http://schemas.microsoft.com/office/drawing/2014/main" id="{8E962AA5-D67A-EE38-1B3F-2A4C2496AC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794" y="4081865"/>
            <a:ext cx="1709662" cy="1139496"/>
          </a:xfrm>
          <a:prstGeom prst="rect">
            <a:avLst/>
          </a:prstGeom>
        </p:spPr>
      </p:pic>
      <p:pic>
        <p:nvPicPr>
          <p:cNvPr id="9" name="Image 8" descr="Une image contenant intérieur, personne, Immeuble de bureaux, ordinateur&#10;&#10;Description générée automatiquement">
            <a:extLst>
              <a:ext uri="{FF2B5EF4-FFF2-40B4-BE49-F238E27FC236}">
                <a16:creationId xmlns:a16="http://schemas.microsoft.com/office/drawing/2014/main" id="{A9F537BB-BBEA-FAC0-1D4C-020149A9DAA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237" y="643283"/>
            <a:ext cx="1709661" cy="1139495"/>
          </a:xfrm>
          <a:prstGeom prst="rect">
            <a:avLst/>
          </a:prstGeom>
        </p:spPr>
      </p:pic>
      <p:pic>
        <p:nvPicPr>
          <p:cNvPr id="10" name="Image 9" descr="Une image contenant texte, écriture manuscrite, dessin, ongle&#10;&#10;Description générée automatiquement">
            <a:extLst>
              <a:ext uri="{FF2B5EF4-FFF2-40B4-BE49-F238E27FC236}">
                <a16:creationId xmlns:a16="http://schemas.microsoft.com/office/drawing/2014/main" id="{0EB9F72A-7DA7-7C48-EDF5-666781DDA6B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77" y="596673"/>
            <a:ext cx="1926380" cy="1283941"/>
          </a:xfrm>
          <a:prstGeom prst="rect">
            <a:avLst/>
          </a:prstGeom>
        </p:spPr>
      </p:pic>
      <p:pic>
        <p:nvPicPr>
          <p:cNvPr id="11" name="Image 10" descr="Une image contenant avion, habits, sol, personne&#10;&#10;Description générée automatiquement">
            <a:extLst>
              <a:ext uri="{FF2B5EF4-FFF2-40B4-BE49-F238E27FC236}">
                <a16:creationId xmlns:a16="http://schemas.microsoft.com/office/drawing/2014/main" id="{FDC05080-1A25-2B19-C31D-045ED3D177A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132" y="1813531"/>
            <a:ext cx="1576908" cy="1051015"/>
          </a:xfrm>
          <a:prstGeom prst="rect">
            <a:avLst/>
          </a:prstGeom>
        </p:spPr>
      </p:pic>
      <p:pic>
        <p:nvPicPr>
          <p:cNvPr id="12" name="Image 11" descr="Une image contenant personne, habits, route, véhicule&#10;&#10;Description générée automatiquement">
            <a:extLst>
              <a:ext uri="{FF2B5EF4-FFF2-40B4-BE49-F238E27FC236}">
                <a16:creationId xmlns:a16="http://schemas.microsoft.com/office/drawing/2014/main" id="{19F3E054-6039-B6BC-BACF-E978DD4566E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678" y="2752109"/>
            <a:ext cx="1576908" cy="1051015"/>
          </a:xfrm>
          <a:prstGeom prst="rect">
            <a:avLst/>
          </a:prstGeom>
        </p:spPr>
      </p:pic>
      <p:pic>
        <p:nvPicPr>
          <p:cNvPr id="13" name="Image 12" descr="Une image contenant habits, intérieur, personne, ingénierie&#10;&#10;Description générée automatiquement">
            <a:extLst>
              <a:ext uri="{FF2B5EF4-FFF2-40B4-BE49-F238E27FC236}">
                <a16:creationId xmlns:a16="http://schemas.microsoft.com/office/drawing/2014/main" id="{069EE552-DA13-8E95-35A7-F7F6319AD19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636" y="1378059"/>
            <a:ext cx="1489005" cy="992428"/>
          </a:xfrm>
          <a:prstGeom prst="rect">
            <a:avLst/>
          </a:prstGeom>
        </p:spPr>
      </p:pic>
      <p:pic>
        <p:nvPicPr>
          <p:cNvPr id="14" name="Image 13" descr="Une image contenant personne, habits, homme, pneu&#10;&#10;Description générée automatiquement">
            <a:extLst>
              <a:ext uri="{FF2B5EF4-FFF2-40B4-BE49-F238E27FC236}">
                <a16:creationId xmlns:a16="http://schemas.microsoft.com/office/drawing/2014/main" id="{2D9B9DA7-F131-CD0E-8D5A-EF815400508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29" y="2724610"/>
            <a:ext cx="1709660" cy="1139495"/>
          </a:xfrm>
          <a:prstGeom prst="rect">
            <a:avLst/>
          </a:prstGeom>
        </p:spPr>
      </p:pic>
      <p:pic>
        <p:nvPicPr>
          <p:cNvPr id="15" name="Image 14" descr="Une image contenant Véhicule terrestre, plein air, route, roue&#10;&#10;Description générée automatiquement">
            <a:extLst>
              <a:ext uri="{FF2B5EF4-FFF2-40B4-BE49-F238E27FC236}">
                <a16:creationId xmlns:a16="http://schemas.microsoft.com/office/drawing/2014/main" id="{8F71C7BD-A881-1E09-AE60-AAD74777EB7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0415"/>
            <a:ext cx="1709662" cy="1138662"/>
          </a:xfrm>
          <a:prstGeom prst="rect">
            <a:avLst/>
          </a:prstGeom>
        </p:spPr>
      </p:pic>
      <p:pic>
        <p:nvPicPr>
          <p:cNvPr id="16" name="Image 15" descr="Une image contenant personne, habits, Technicien, Équipement médical&#10;&#10;Description générée automatiquement">
            <a:extLst>
              <a:ext uri="{FF2B5EF4-FFF2-40B4-BE49-F238E27FC236}">
                <a16:creationId xmlns:a16="http://schemas.microsoft.com/office/drawing/2014/main" id="{87436FBD-B2D5-C972-7762-0B8184B96C8D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611" y="3814623"/>
            <a:ext cx="1623060" cy="1081775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654FE293-D4D1-FA21-7CCB-0BC4A1B0FD7B}"/>
              </a:ext>
            </a:extLst>
          </p:cNvPr>
          <p:cNvGrpSpPr/>
          <p:nvPr/>
        </p:nvGrpSpPr>
        <p:grpSpPr>
          <a:xfrm>
            <a:off x="2247691" y="1561027"/>
            <a:ext cx="4579442" cy="2174111"/>
            <a:chOff x="2771304" y="1650663"/>
            <a:chExt cx="6386752" cy="3431700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3DE999B9-6218-BD29-7E7F-A527497D4172}"/>
                </a:ext>
              </a:extLst>
            </p:cNvPr>
            <p:cNvGrpSpPr/>
            <p:nvPr/>
          </p:nvGrpSpPr>
          <p:grpSpPr>
            <a:xfrm>
              <a:off x="2771304" y="1650663"/>
              <a:ext cx="6386752" cy="3431700"/>
              <a:chOff x="6309716" y="852730"/>
              <a:chExt cx="7199850" cy="3195621"/>
            </a:xfrm>
          </p:grpSpPr>
          <p:sp>
            <p:nvSpPr>
              <p:cNvPr id="21" name="Rectangle : coins arrondis 20">
                <a:extLst>
                  <a:ext uri="{FF2B5EF4-FFF2-40B4-BE49-F238E27FC236}">
                    <a16:creationId xmlns:a16="http://schemas.microsoft.com/office/drawing/2014/main" id="{A96AB1A7-3526-B35D-7CF6-56DA55083A16}"/>
                  </a:ext>
                </a:extLst>
              </p:cNvPr>
              <p:cNvSpPr/>
              <p:nvPr/>
            </p:nvSpPr>
            <p:spPr>
              <a:xfrm>
                <a:off x="6517758" y="852730"/>
                <a:ext cx="6783572" cy="3195621"/>
              </a:xfrm>
              <a:prstGeom prst="roundRect">
                <a:avLst>
                  <a:gd name="adj" fmla="val 96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DE590376-B6A5-D72C-D1DC-5487F7EAE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73771" y="903702"/>
                <a:ext cx="1045016" cy="703897"/>
              </a:xfrm>
              <a:prstGeom prst="rect">
                <a:avLst/>
              </a:prstGeom>
            </p:spPr>
          </p:pic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7296BEF-0E33-0E7F-9204-F78946FE6394}"/>
                  </a:ext>
                </a:extLst>
              </p:cNvPr>
              <p:cNvSpPr txBox="1"/>
              <p:nvPr/>
            </p:nvSpPr>
            <p:spPr>
              <a:xfrm>
                <a:off x="6309716" y="1468654"/>
                <a:ext cx="7199850" cy="769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Accompagnement des entreprises de la conception à la mise en circulation des véhicules</a:t>
                </a:r>
                <a:endParaRPr lang="fr-FR" sz="14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06D1BCFB-C10C-E317-614C-78D829B80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8666" y="3111274"/>
              <a:ext cx="5568806" cy="182489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3166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BB4AB-AEDB-E084-CCAC-7B703D3C4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6EF5A18-A554-B6B7-33E9-05FBACF6DF06}"/>
              </a:ext>
            </a:extLst>
          </p:cNvPr>
          <p:cNvSpPr txBox="1"/>
          <p:nvPr/>
        </p:nvSpPr>
        <p:spPr>
          <a:xfrm>
            <a:off x="-508764" y="97419"/>
            <a:ext cx="457887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ÉTAT DES LIEUX ET BESOINS DE LA PROFESSION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4905B8-0CBB-ABAE-5BBC-2EBEDF99EAA8}"/>
              </a:ext>
            </a:extLst>
          </p:cNvPr>
          <p:cNvSpPr txBox="1"/>
          <p:nvPr/>
        </p:nvSpPr>
        <p:spPr>
          <a:xfrm>
            <a:off x="4012442" y="1256661"/>
            <a:ext cx="29751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A164AAAA-63EA-C0E6-00C2-DC52BBC134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642" y="494004"/>
            <a:ext cx="6571132" cy="4426148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AD389C4F-EBFA-026C-895D-5C480FCE8DA7}"/>
              </a:ext>
            </a:extLst>
          </p:cNvPr>
          <p:cNvSpPr txBox="1"/>
          <p:nvPr/>
        </p:nvSpPr>
        <p:spPr>
          <a:xfrm>
            <a:off x="999625" y="600564"/>
            <a:ext cx="7427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DES PERMANENTS DE LA FFC CONSTRUCTEURS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923BB9B-E302-1930-67A6-4E903B94A355}"/>
              </a:ext>
            </a:extLst>
          </p:cNvPr>
          <p:cNvSpPr txBox="1"/>
          <p:nvPr/>
        </p:nvSpPr>
        <p:spPr>
          <a:xfrm>
            <a:off x="7433536" y="2709577"/>
            <a:ext cx="1878223" cy="1924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fr-FR" sz="16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07000"/>
              </a:lnSpc>
            </a:pPr>
            <a:r>
              <a:rPr lang="fr-FR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Responsable administrative et Bases de données :</a:t>
            </a:r>
          </a:p>
          <a:p>
            <a:pPr lvl="0">
              <a:lnSpc>
                <a:spcPct val="107000"/>
              </a:lnSpc>
            </a:pPr>
            <a:r>
              <a:rPr lang="fr-FR" sz="16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Marie-Agnès</a:t>
            </a:r>
          </a:p>
          <a:p>
            <a:pPr lvl="0">
              <a:lnSpc>
                <a:spcPct val="107000"/>
              </a:lnSpc>
            </a:pPr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CHAMPION-CHARNAY</a:t>
            </a:r>
            <a:endParaRPr lang="fr-FR" sz="16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F001AB63-5B6E-D840-89F2-7A04F7C649F9}"/>
              </a:ext>
            </a:extLst>
          </p:cNvPr>
          <p:cNvSpPr txBox="1"/>
          <p:nvPr/>
        </p:nvSpPr>
        <p:spPr>
          <a:xfrm>
            <a:off x="5603714" y="2709577"/>
            <a:ext cx="1878223" cy="1397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fr-FR" sz="16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07000"/>
              </a:lnSpc>
            </a:pPr>
            <a:r>
              <a:rPr lang="fr-FR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Chef de Projets</a:t>
            </a:r>
          </a:p>
          <a:p>
            <a:pPr lvl="0">
              <a:lnSpc>
                <a:spcPct val="107000"/>
              </a:lnSpc>
            </a:pPr>
            <a:r>
              <a:rPr lang="fr-FR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Affaires Techniques :</a:t>
            </a:r>
          </a:p>
          <a:p>
            <a:pPr lvl="0">
              <a:lnSpc>
                <a:spcPct val="107000"/>
              </a:lnSpc>
            </a:pPr>
            <a:r>
              <a:rPr lang="fr-FR" sz="16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Hugues LENA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EC98E1C-E775-A2C7-66C7-8AD30AB5CBC4}"/>
              </a:ext>
            </a:extLst>
          </p:cNvPr>
          <p:cNvSpPr txBox="1"/>
          <p:nvPr/>
        </p:nvSpPr>
        <p:spPr>
          <a:xfrm>
            <a:off x="33019" y="2709577"/>
            <a:ext cx="1374484" cy="1134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</a:pPr>
            <a:endParaRPr lang="fr-FR" sz="16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Secrétaire Général :</a:t>
            </a:r>
          </a:p>
          <a:p>
            <a:pPr lvl="0">
              <a:lnSpc>
                <a:spcPct val="107000"/>
              </a:lnSpc>
            </a:pPr>
            <a:r>
              <a:rPr lang="fr-FR" sz="16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Benoi</a:t>
            </a:r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DALY</a:t>
            </a:r>
            <a:endParaRPr lang="fr-FR" sz="16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A174B4F-B857-0A07-1AFD-58FC41628A3D}"/>
              </a:ext>
            </a:extLst>
          </p:cNvPr>
          <p:cNvSpPr txBox="1"/>
          <p:nvPr/>
        </p:nvSpPr>
        <p:spPr>
          <a:xfrm>
            <a:off x="1947183" y="2709577"/>
            <a:ext cx="1488874" cy="1134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fr-FR" sz="16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07000"/>
              </a:lnSpc>
            </a:pPr>
            <a:r>
              <a:rPr lang="fr-FR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Directeur Technique :</a:t>
            </a:r>
          </a:p>
          <a:p>
            <a:pPr lvl="0">
              <a:lnSpc>
                <a:spcPct val="107000"/>
              </a:lnSpc>
            </a:pPr>
            <a:r>
              <a:rPr lang="fr-FR" sz="16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Jérôme GILLET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4B946A40-1F93-EF65-D205-CA100DC70036}"/>
              </a:ext>
            </a:extLst>
          </p:cNvPr>
          <p:cNvSpPr txBox="1"/>
          <p:nvPr/>
        </p:nvSpPr>
        <p:spPr>
          <a:xfrm>
            <a:off x="3603171" y="2709577"/>
            <a:ext cx="1878223" cy="1661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fr-FR" sz="16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07000"/>
              </a:lnSpc>
            </a:pPr>
            <a:r>
              <a:rPr lang="fr-FR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Manager en charge</a:t>
            </a:r>
          </a:p>
          <a:p>
            <a:pPr lvl="0">
              <a:lnSpc>
                <a:spcPct val="107000"/>
              </a:lnSpc>
            </a:pPr>
            <a:r>
              <a:rPr lang="fr-FR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Affaires Techniques :</a:t>
            </a:r>
          </a:p>
          <a:p>
            <a:pPr lvl="0">
              <a:lnSpc>
                <a:spcPct val="107000"/>
              </a:lnSpc>
            </a:pPr>
            <a:r>
              <a:rPr lang="fr-FR" sz="16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Rolando PINTO SOARES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9E7D090F-7820-9E24-59A8-A8659979C8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584" y="1336621"/>
            <a:ext cx="1252877" cy="1658282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AAC5F756-4762-DE19-F0EC-A074AB6973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816" y="1327101"/>
            <a:ext cx="1207092" cy="166562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8A6B51CC-060F-C8BE-1660-41CB34BA94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0263" y="1427069"/>
            <a:ext cx="1313925" cy="1588556"/>
          </a:xfrm>
          <a:prstGeom prst="rect">
            <a:avLst/>
          </a:prstGeom>
        </p:spPr>
      </p:pic>
      <p:pic>
        <p:nvPicPr>
          <p:cNvPr id="47" name="Picture 4" descr="Nouveau secrétaire général pour la FFC Constructeurs | Apres-vente-auto.com">
            <a:extLst>
              <a:ext uri="{FF2B5EF4-FFF2-40B4-BE49-F238E27FC236}">
                <a16:creationId xmlns:a16="http://schemas.microsoft.com/office/drawing/2014/main" id="{39B338A0-2A27-481C-3B20-94AE9D84A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19" y="1399613"/>
            <a:ext cx="1309210" cy="164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4BBA4D37-AAE3-197A-AB11-89981C89557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5703" t="28506" r="10969" b="22418"/>
          <a:stretch/>
        </p:blipFill>
        <p:spPr>
          <a:xfrm>
            <a:off x="7753542" y="1410189"/>
            <a:ext cx="1313925" cy="1561489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1F98D4DB-B73E-7351-1A27-4373638DCE4C}"/>
              </a:ext>
            </a:extLst>
          </p:cNvPr>
          <p:cNvSpPr txBox="1"/>
          <p:nvPr/>
        </p:nvSpPr>
        <p:spPr>
          <a:xfrm>
            <a:off x="1675722" y="4444342"/>
            <a:ext cx="5472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CONTACT :</a:t>
            </a:r>
          </a:p>
          <a:p>
            <a:r>
              <a:rPr lang="fr-FR" sz="2000" b="1" dirty="0"/>
              <a:t> </a:t>
            </a:r>
            <a:r>
              <a:rPr lang="fr-FR" sz="2000" b="1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benoit.daly@ffc-constructeurs.fr</a:t>
            </a:r>
            <a:r>
              <a:rPr lang="fr-FR" sz="2000" b="1" dirty="0"/>
              <a:t> / 06 20 75 28 36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0514A666-3138-C340-AFC6-C70A567AB39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0" y="560120"/>
            <a:ext cx="664679" cy="47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09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8CCA7-9994-6B85-D35D-76943B988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222AAEE-61ED-9987-8F53-FDBD67624CE7}"/>
              </a:ext>
            </a:extLst>
          </p:cNvPr>
          <p:cNvSpPr txBox="1"/>
          <p:nvPr/>
        </p:nvSpPr>
        <p:spPr>
          <a:xfrm>
            <a:off x="-508764" y="97419"/>
            <a:ext cx="457887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ÉTAT DES LIEUX ET BESOINS DE LA PROFESSION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C9423A0-65A6-8A14-BCC0-116841B3F690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8D87163-EAF1-FAE7-A8BC-A36947DFC8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7236"/>
            <a:ext cx="9144000" cy="432428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73A1438-04D1-5477-779B-47F7C40BC964}"/>
              </a:ext>
            </a:extLst>
          </p:cNvPr>
          <p:cNvSpPr txBox="1"/>
          <p:nvPr/>
        </p:nvSpPr>
        <p:spPr>
          <a:xfrm>
            <a:off x="1916932" y="542793"/>
            <a:ext cx="5383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Des actions concrètes en coopération 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ACD57D-4C6E-2910-6FF7-B9D3302065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0" y="560120"/>
            <a:ext cx="664679" cy="47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2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A6AC7-AC2D-8C4E-0B51-3C8E06D25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086FF2C-4794-9A77-4D18-5F06B4060956}"/>
              </a:ext>
            </a:extLst>
          </p:cNvPr>
          <p:cNvSpPr txBox="1"/>
          <p:nvPr/>
        </p:nvSpPr>
        <p:spPr>
          <a:xfrm>
            <a:off x="-508764" y="97419"/>
            <a:ext cx="457887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ÉTAT DES LIEUX ET BESOINS DE LA PROFESSION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3B21541-B7A7-BEB2-9093-7A5A5113B6F8}"/>
              </a:ext>
            </a:extLst>
          </p:cNvPr>
          <p:cNvSpPr txBox="1"/>
          <p:nvPr/>
        </p:nvSpPr>
        <p:spPr>
          <a:xfrm>
            <a:off x="4012442" y="1377848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18AC2BEB-2BDE-A027-97B8-1776A4BFB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461" y="567229"/>
            <a:ext cx="6957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fr-FR" altLang="fr-FR" sz="2400" b="1" dirty="0">
                <a:solidFill>
                  <a:srgbClr val="00B0F0"/>
                </a:solidFill>
              </a:rPr>
              <a:t>Exemples d’outils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de la FFC CONSTRUCTEURS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FE788A-724D-B2A8-5EC8-11E630107B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471" y="1462698"/>
            <a:ext cx="2558886" cy="1439373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33601B9C-2187-19A4-C4C3-E1FE93B38737}"/>
              </a:ext>
            </a:extLst>
          </p:cNvPr>
          <p:cNvGrpSpPr/>
          <p:nvPr/>
        </p:nvGrpSpPr>
        <p:grpSpPr>
          <a:xfrm>
            <a:off x="5581762" y="973800"/>
            <a:ext cx="1898540" cy="394095"/>
            <a:chOff x="1552757" y="4107651"/>
            <a:chExt cx="2368586" cy="480310"/>
          </a:xfrm>
        </p:grpSpPr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AED32112-5F48-0BAE-D0E7-4812B5339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435" y="4107651"/>
              <a:ext cx="1537908" cy="450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400" b="1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Arial" panose="020B0604020202020204" pitchFamily="34" charset="0"/>
                </a:rPr>
                <a:t>Extranet</a:t>
              </a:r>
            </a:p>
          </p:txBody>
        </p:sp>
        <p:sp>
          <p:nvSpPr>
            <p:cNvPr id="8" name="Flèche droite 13">
              <a:extLst>
                <a:ext uri="{FF2B5EF4-FFF2-40B4-BE49-F238E27FC236}">
                  <a16:creationId xmlns:a16="http://schemas.microsoft.com/office/drawing/2014/main" id="{14A5C36C-C62A-0AE1-D936-7A967DB4CFCE}"/>
                </a:ext>
              </a:extLst>
            </p:cNvPr>
            <p:cNvSpPr/>
            <p:nvPr/>
          </p:nvSpPr>
          <p:spPr>
            <a:xfrm>
              <a:off x="1552757" y="4139387"/>
              <a:ext cx="603849" cy="448574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D0B8EF0F-DB4E-1E4B-4BFE-C3AABC4843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954" y="1502131"/>
            <a:ext cx="2558886" cy="1439373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0F5F16AA-CDEC-6A2D-7E4D-5C2AA4148988}"/>
              </a:ext>
            </a:extLst>
          </p:cNvPr>
          <p:cNvGrpSpPr/>
          <p:nvPr/>
        </p:nvGrpSpPr>
        <p:grpSpPr>
          <a:xfrm>
            <a:off x="989387" y="970852"/>
            <a:ext cx="1915433" cy="394096"/>
            <a:chOff x="1552757" y="4107651"/>
            <a:chExt cx="2513476" cy="480310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6210516A-F332-CEDC-2176-7591A9E65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435" y="4107651"/>
              <a:ext cx="1682798" cy="45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400" b="1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Arial" panose="020B0604020202020204" pitchFamily="34" charset="0"/>
                </a:rPr>
                <a:t>Sections</a:t>
              </a:r>
            </a:p>
          </p:txBody>
        </p:sp>
        <p:sp>
          <p:nvSpPr>
            <p:cNvPr id="12" name="Flèche droite 13">
              <a:extLst>
                <a:ext uri="{FF2B5EF4-FFF2-40B4-BE49-F238E27FC236}">
                  <a16:creationId xmlns:a16="http://schemas.microsoft.com/office/drawing/2014/main" id="{2AEE67FE-5348-D171-3DA0-C5FAB3B03AE4}"/>
                </a:ext>
              </a:extLst>
            </p:cNvPr>
            <p:cNvSpPr/>
            <p:nvPr/>
          </p:nvSpPr>
          <p:spPr>
            <a:xfrm>
              <a:off x="1552757" y="4139387"/>
              <a:ext cx="603849" cy="448574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1B9048C6-F2C9-38E8-A562-2DEB905D0C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91" y="3349128"/>
            <a:ext cx="3073411" cy="2534923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F221618D-9301-03F1-537D-45A7DC4E73B1}"/>
              </a:ext>
            </a:extLst>
          </p:cNvPr>
          <p:cNvGrpSpPr/>
          <p:nvPr/>
        </p:nvGrpSpPr>
        <p:grpSpPr>
          <a:xfrm>
            <a:off x="84167" y="3062222"/>
            <a:ext cx="2362672" cy="394096"/>
            <a:chOff x="1552757" y="4107651"/>
            <a:chExt cx="3100353" cy="480310"/>
          </a:xfrm>
        </p:grpSpPr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C57E154-AF6D-37D1-DCC3-45D3FB4A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435" y="4107651"/>
              <a:ext cx="2269675" cy="45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400" b="1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Arial" panose="020B0604020202020204" pitchFamily="34" charset="0"/>
                </a:rPr>
                <a:t>Newsletters</a:t>
              </a:r>
            </a:p>
          </p:txBody>
        </p:sp>
        <p:sp>
          <p:nvSpPr>
            <p:cNvPr id="16" name="Flèche droite 13">
              <a:extLst>
                <a:ext uri="{FF2B5EF4-FFF2-40B4-BE49-F238E27FC236}">
                  <a16:creationId xmlns:a16="http://schemas.microsoft.com/office/drawing/2014/main" id="{2F549157-F1FA-3465-824C-DDC1C2540535}"/>
                </a:ext>
              </a:extLst>
            </p:cNvPr>
            <p:cNvSpPr/>
            <p:nvPr/>
          </p:nvSpPr>
          <p:spPr>
            <a:xfrm>
              <a:off x="1552757" y="4139387"/>
              <a:ext cx="603849" cy="448574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C106A444-CA91-D61A-DD14-8C6E202B04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072" y="3511403"/>
            <a:ext cx="2316539" cy="1897428"/>
          </a:xfrm>
          <a:prstGeom prst="rect">
            <a:avLst/>
          </a:prstGeom>
        </p:spPr>
      </p:pic>
      <p:pic>
        <p:nvPicPr>
          <p:cNvPr id="23" name="Image 22" descr="Une image contenant texte, capture d’écran, Système d’exploitation, logo&#10;&#10;Description générée automatiquement">
            <a:extLst>
              <a:ext uri="{FF2B5EF4-FFF2-40B4-BE49-F238E27FC236}">
                <a16:creationId xmlns:a16="http://schemas.microsoft.com/office/drawing/2014/main" id="{303445A5-6793-663B-BCC1-9A820FF5C2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464" y="3486205"/>
            <a:ext cx="2785369" cy="1657295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B969253B-8C1D-BEA1-0421-6C8440002DF8}"/>
              </a:ext>
            </a:extLst>
          </p:cNvPr>
          <p:cNvGrpSpPr/>
          <p:nvPr/>
        </p:nvGrpSpPr>
        <p:grpSpPr>
          <a:xfrm>
            <a:off x="3100954" y="3071402"/>
            <a:ext cx="2460454" cy="394096"/>
            <a:chOff x="1552757" y="4107651"/>
            <a:chExt cx="3228665" cy="480310"/>
          </a:xfrm>
        </p:grpSpPr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8C20F944-B9D8-059F-6870-CD302E7FB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435" y="4107651"/>
              <a:ext cx="2397987" cy="45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400" b="1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Arial" panose="020B0604020202020204" pitchFamily="34" charset="0"/>
                </a:rPr>
                <a:t>Publications</a:t>
              </a:r>
            </a:p>
          </p:txBody>
        </p:sp>
        <p:sp>
          <p:nvSpPr>
            <p:cNvPr id="26" name="Flèche droite 13">
              <a:extLst>
                <a:ext uri="{FF2B5EF4-FFF2-40B4-BE49-F238E27FC236}">
                  <a16:creationId xmlns:a16="http://schemas.microsoft.com/office/drawing/2014/main" id="{362ADB39-FB96-29CE-087A-2B55F0DDF7C4}"/>
                </a:ext>
              </a:extLst>
            </p:cNvPr>
            <p:cNvSpPr/>
            <p:nvPr/>
          </p:nvSpPr>
          <p:spPr>
            <a:xfrm>
              <a:off x="1552757" y="4139387"/>
              <a:ext cx="603849" cy="448574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E08B5C56-475E-4A71-8920-FEBC5FC919C9}"/>
              </a:ext>
            </a:extLst>
          </p:cNvPr>
          <p:cNvGrpSpPr/>
          <p:nvPr/>
        </p:nvGrpSpPr>
        <p:grpSpPr>
          <a:xfrm>
            <a:off x="6338081" y="3036514"/>
            <a:ext cx="1505065" cy="394096"/>
            <a:chOff x="1552757" y="4107651"/>
            <a:chExt cx="1974982" cy="480310"/>
          </a:xfrm>
        </p:grpSpPr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9632FE47-CC42-2D62-0961-2AEA2A3A6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435" y="4107651"/>
              <a:ext cx="1144304" cy="45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400" b="1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Arial" panose="020B0604020202020204" pitchFamily="34" charset="0"/>
                </a:rPr>
                <a:t>CQFD</a:t>
              </a:r>
            </a:p>
          </p:txBody>
        </p:sp>
        <p:sp>
          <p:nvSpPr>
            <p:cNvPr id="29" name="Flèche droite 13">
              <a:extLst>
                <a:ext uri="{FF2B5EF4-FFF2-40B4-BE49-F238E27FC236}">
                  <a16:creationId xmlns:a16="http://schemas.microsoft.com/office/drawing/2014/main" id="{FA4E6B61-4434-90A9-E599-D13EA7A06063}"/>
                </a:ext>
              </a:extLst>
            </p:cNvPr>
            <p:cNvSpPr/>
            <p:nvPr/>
          </p:nvSpPr>
          <p:spPr>
            <a:xfrm>
              <a:off x="1552757" y="4139387"/>
              <a:ext cx="603849" cy="448574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p:pic>
        <p:nvPicPr>
          <p:cNvPr id="30" name="Image 29">
            <a:extLst>
              <a:ext uri="{FF2B5EF4-FFF2-40B4-BE49-F238E27FC236}">
                <a16:creationId xmlns:a16="http://schemas.microsoft.com/office/drawing/2014/main" id="{DBF8BF34-8325-4CE2-E307-0C07627F76A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0" y="560120"/>
            <a:ext cx="664679" cy="47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4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8447A-AA5E-BCDE-8042-6FA937C23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B3A8B7E-83AB-62FB-14A7-334BED8AD5A2}"/>
              </a:ext>
            </a:extLst>
          </p:cNvPr>
          <p:cNvSpPr txBox="1"/>
          <p:nvPr/>
        </p:nvSpPr>
        <p:spPr>
          <a:xfrm>
            <a:off x="-508764" y="97419"/>
            <a:ext cx="457887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ÉTAT DES LIEUX ET BESOINS DE LA PROFESSION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C1DCE5C-F43F-9327-2E83-C5231BC1A94E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2154768-3E0D-F392-5173-50C08B577D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7561"/>
            <a:ext cx="9144000" cy="4682279"/>
          </a:xfrm>
          <a:prstGeom prst="rect">
            <a:avLst/>
          </a:prstGeom>
        </p:spPr>
      </p:pic>
      <p:sp>
        <p:nvSpPr>
          <p:cNvPr id="3" name="Rectangle 23">
            <a:extLst>
              <a:ext uri="{FF2B5EF4-FFF2-40B4-BE49-F238E27FC236}">
                <a16:creationId xmlns:a16="http://schemas.microsoft.com/office/drawing/2014/main" id="{505D0ED5-1CFD-93A2-F9EA-6FB3B1EE6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985" y="523161"/>
            <a:ext cx="6957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fr-FR" altLang="fr-FR" sz="2400" b="1" dirty="0">
                <a:solidFill>
                  <a:srgbClr val="00B0F0"/>
                </a:solidFill>
              </a:rPr>
              <a:t>Exemples d’outils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de la FFC CONSTRUCTEURS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81DBEF-B46D-ADC0-E64E-3C73DFA4C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0" y="560120"/>
            <a:ext cx="664679" cy="47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53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FD731-90A4-762C-CBEA-E65275927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9A9DAE4-652D-1E4B-62A2-70E37D07C98C}"/>
              </a:ext>
            </a:extLst>
          </p:cNvPr>
          <p:cNvSpPr txBox="1"/>
          <p:nvPr/>
        </p:nvSpPr>
        <p:spPr>
          <a:xfrm>
            <a:off x="-508764" y="97419"/>
            <a:ext cx="457887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ÉTAT DES LIEUX ET BESOINS DE LA PROFESSION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297C4CE-6E80-D98A-7A7F-B54CC76A56AF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239B368-D064-5440-5B72-9FB6A09EFC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0" y="560120"/>
            <a:ext cx="664679" cy="47889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8AE6D0-B653-8045-7CDB-8B6AAF4D58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925" y="920252"/>
            <a:ext cx="7212150" cy="38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28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BCE65-C98F-3DCE-C7AF-F17AA997B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001CCF5-4CCE-B23E-FCF6-672593494392}"/>
              </a:ext>
            </a:extLst>
          </p:cNvPr>
          <p:cNvSpPr txBox="1"/>
          <p:nvPr/>
        </p:nvSpPr>
        <p:spPr>
          <a:xfrm>
            <a:off x="-508764" y="97419"/>
            <a:ext cx="457887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ÉTAT DES LIEUX ET BESOINS DE LA PROFESSION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DCD5014-3F4B-3941-04BE-D65F509E54B0}"/>
              </a:ext>
            </a:extLst>
          </p:cNvPr>
          <p:cNvSpPr txBox="1"/>
          <p:nvPr/>
        </p:nvSpPr>
        <p:spPr>
          <a:xfrm>
            <a:off x="4012442" y="1256661"/>
            <a:ext cx="4012442" cy="517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F6E9D24-1933-CA4D-EF40-9D24227F28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0" y="560120"/>
            <a:ext cx="664679" cy="478890"/>
          </a:xfrm>
          <a:prstGeom prst="rect">
            <a:avLst/>
          </a:prstGeom>
        </p:spPr>
      </p:pic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41183557-7B47-4E52-3271-08CBA81D8EF0}"/>
              </a:ext>
            </a:extLst>
          </p:cNvPr>
          <p:cNvGraphicFramePr>
            <a:graphicFrameLocks/>
          </p:cNvGraphicFramePr>
          <p:nvPr/>
        </p:nvGraphicFramePr>
        <p:xfrm>
          <a:off x="831543" y="801048"/>
          <a:ext cx="7727558" cy="402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3293028"/>
      </p:ext>
    </p:extLst>
  </p:cSld>
  <p:clrMapOvr>
    <a:masterClrMapping/>
  </p:clrMapOvr>
</p:sld>
</file>

<file path=ppt/theme/theme1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Props1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2790E1-966A-497A-ABBD-24ECAA34A18E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d9b8819f-644e-4e2e-bf09-8a76532e68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402</Words>
  <PresentationFormat>Affichage à l'écran (16:9)</PresentationFormat>
  <Paragraphs>107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3_page de presentation et de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2015-02-04T16:19:06Z</cp:lastPrinted>
  <dcterms:created xsi:type="dcterms:W3CDTF">2015-02-04T10:43:31Z</dcterms:created>
  <dcterms:modified xsi:type="dcterms:W3CDTF">2025-04-07T08:26:17Z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