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6"/>
  </p:notesMasterIdLst>
  <p:handoutMasterIdLst>
    <p:handoutMasterId r:id="rId17"/>
  </p:handoutMasterIdLst>
  <p:sldIdLst>
    <p:sldId id="331" r:id="rId5"/>
    <p:sldId id="362" r:id="rId6"/>
    <p:sldId id="370" r:id="rId7"/>
    <p:sldId id="344" r:id="rId8"/>
    <p:sldId id="371" r:id="rId9"/>
    <p:sldId id="368" r:id="rId10"/>
    <p:sldId id="369" r:id="rId11"/>
    <p:sldId id="374" r:id="rId12"/>
    <p:sldId id="372" r:id="rId13"/>
    <p:sldId id="375" r:id="rId14"/>
    <p:sldId id="367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  <a:srgbClr val="C1C1C1"/>
    <a:srgbClr val="FFFFFF"/>
    <a:srgbClr val="FFE698"/>
    <a:srgbClr val="3D7CC9"/>
    <a:srgbClr val="1A86D0"/>
    <a:srgbClr val="FFE599"/>
    <a:srgbClr val="BDD6EE"/>
    <a:srgbClr val="F4B083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8" autoAdjust="0"/>
    <p:restoredTop sz="93922"/>
  </p:normalViewPr>
  <p:slideViewPr>
    <p:cSldViewPr snapToGrid="0" snapToObjects="1">
      <p:cViewPr varScale="1">
        <p:scale>
          <a:sx n="108" d="100"/>
          <a:sy n="108" d="100"/>
        </p:scale>
        <p:origin x="110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6440805" y="71718"/>
            <a:ext cx="2703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EE68D-94ED-57D9-43E3-F900D06ACBD6}"/>
              </a:ext>
            </a:extLst>
          </p:cNvPr>
          <p:cNvSpPr txBox="1"/>
          <p:nvPr userDrawn="1"/>
        </p:nvSpPr>
        <p:spPr>
          <a:xfrm>
            <a:off x="6521483" y="75015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1" y="180001"/>
            <a:ext cx="1056901" cy="9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6714ED-58AA-EA86-7F44-8D90589C52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720" y="1"/>
            <a:ext cx="3196314" cy="535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40B07-F8BE-3BCB-283B-D1F8FB4CEE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338" y="1"/>
            <a:ext cx="2786661" cy="5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4983891" y="-1"/>
            <a:ext cx="4160108" cy="51435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983889" y="1309258"/>
            <a:ext cx="4101538" cy="288663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CAP CONSTRUCTION ET AMÉNAGEMENT DE VÉHICULES</a:t>
            </a:r>
          </a:p>
          <a:p>
            <a:pPr algn="ctr"/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Baccalauréat Professionnel CONSTRUCTION ET AMÉNAGEMENT DE VÉHICULES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BTS CONSTRUCTION ET AMÉNAGEMENT DE VÉHICULES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37D7F-B6FD-C9DD-C593-29C947934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48144"/>
            <a:ext cx="4983891" cy="6953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92696" y="791298"/>
            <a:ext cx="40344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PLAN NATIONAL DE FORMATION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 JEUDI 3 AVRIL 2025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GROUPE GRUAU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SAINT BERTHEVIN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4755533" y="90000"/>
            <a:ext cx="4616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RÉNOVATION DE LA FILIÈRE CARROSSERIE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CDFC3B-8295-9171-86AD-AEA6FCE5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C4DD-825C-0E78-894F-A6874003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5E8A9EF-D985-E589-4E4F-1D591198108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 DE LA RENOVATION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2C7300-6726-8701-E797-392AF0479F72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E71E5B-24CB-FDF2-595C-5856477AF281}"/>
              </a:ext>
            </a:extLst>
          </p:cNvPr>
          <p:cNvSpPr txBox="1"/>
          <p:nvPr/>
        </p:nvSpPr>
        <p:spPr>
          <a:xfrm>
            <a:off x="0" y="49839"/>
            <a:ext cx="3557256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Après-midi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 jeudi 3 </a:t>
            </a: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avril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8AC02A-76F8-3E06-E3D6-5BE07E4E8422}"/>
              </a:ext>
            </a:extLst>
          </p:cNvPr>
          <p:cNvSpPr txBox="1"/>
          <p:nvPr/>
        </p:nvSpPr>
        <p:spPr>
          <a:xfrm>
            <a:off x="494946" y="1256661"/>
            <a:ext cx="80089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13h30 	Table ronde : Comment construire une relation école entreprise riche et développer les partenariats de la filière construction et aménagement des véhicules pour répondre aux besoins de la profession ?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endParaRPr lang="fr-FR" sz="1200" b="1" i="0" dirty="0">
              <a:solidFill>
                <a:srgbClr val="2F549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Animée par : </a:t>
            </a: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Sébastien KONOPCZYNSKI,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Lille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228600" algn="just">
              <a:buNone/>
            </a:pPr>
            <a:r>
              <a:rPr lang="fr-FR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Benoit DALY,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secrétaire général,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FFC CONSTRUCTEURS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Loïc INFOSINO,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enseignant en BP au lycée des métiers entre Meurthe et </a:t>
            </a:r>
            <a:r>
              <a:rPr lang="fr-FR" sz="1200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Sânon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académie de Nancy-Metz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Patrick JACOB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pilote mise au point produits, métrologie et outillages du groupe Gruau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Laurence LANCELOT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responsable RH Groupe Gruau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Christophe SULLET,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enseignant en BTS au lycée Paul Guérin, Niort, académie de Poitiers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14h30 	Visite de l’entreprise GRUAU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Illustrations des activités professionnelles sur site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16h00 	Conclusion du séminaire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Pascale COSTA,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inspectrice générale de l’éducation, du sport et de la recherche 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0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59174-504F-BBC7-4733-55EC2A6A4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35DDCD-1E66-6748-10D1-87841B0C8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E73871-C122-C43C-010E-16C16DFD9DE1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ADF9-E86F-F5C3-6C5D-1664E76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93575-A35D-CA09-CCEB-EBB79CFAF22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A3DA21-3E98-170D-E1E8-85D24F4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49CBB4-9DE8-D1D9-8E09-612632F620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3920" y="1708026"/>
            <a:ext cx="7903029" cy="863724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Contexte de la rénovation de la filière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Construction et aménagement des véhicules</a:t>
            </a:r>
          </a:p>
          <a:p>
            <a:pPr algn="ctr"/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5BC96D-82BC-118B-62B5-FB87A6036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5C98C-EA3E-B738-EC6F-6F01D5BE7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6C59B-65A6-7938-EF1F-00A2456B6FD7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21B660-C05F-9C2E-8F63-FA699EE3CB8E}"/>
              </a:ext>
            </a:extLst>
          </p:cNvPr>
          <p:cNvSpPr txBox="1"/>
          <p:nvPr/>
        </p:nvSpPr>
        <p:spPr>
          <a:xfrm>
            <a:off x="3520749" y="3651473"/>
            <a:ext cx="2088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tx1"/>
                </a:solidFill>
              </a:rPr>
              <a:t>Pascale Costa, </a:t>
            </a:r>
            <a:r>
              <a:rPr lang="fr-FR" sz="1800" b="1" dirty="0" err="1">
                <a:solidFill>
                  <a:schemeClr val="tx1"/>
                </a:solidFill>
              </a:rPr>
              <a:t>Igésr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0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2E78C-05CE-3FDD-6710-DB35F6BF8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0C0E262-F025-F896-CEAD-139B99737D6B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 DE LA RENOVATION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0D20B55-69F5-A7C9-FCC5-8C584061CAFB}"/>
              </a:ext>
            </a:extLst>
          </p:cNvPr>
          <p:cNvSpPr txBox="1"/>
          <p:nvPr/>
        </p:nvSpPr>
        <p:spPr>
          <a:xfrm>
            <a:off x="3794328" y="1231494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83F11-63CA-F3F8-E525-7332C58CA327}"/>
              </a:ext>
            </a:extLst>
          </p:cNvPr>
          <p:cNvSpPr/>
          <p:nvPr/>
        </p:nvSpPr>
        <p:spPr>
          <a:xfrm>
            <a:off x="0" y="506258"/>
            <a:ext cx="2403566" cy="3361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b="1" dirty="0"/>
              <a:t>     Généalogie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824C2E4-276A-589B-6790-60588916A84F}"/>
              </a:ext>
            </a:extLst>
          </p:cNvPr>
          <p:cNvGrpSpPr/>
          <p:nvPr/>
        </p:nvGrpSpPr>
        <p:grpSpPr>
          <a:xfrm>
            <a:off x="4070110" y="841756"/>
            <a:ext cx="4122163" cy="425193"/>
            <a:chOff x="4420353" y="845814"/>
            <a:chExt cx="4122163" cy="42519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4FA773FD-2676-10DA-E9D7-1AFCEA3F6CEB}"/>
                </a:ext>
              </a:extLst>
            </p:cNvPr>
            <p:cNvSpPr/>
            <p:nvPr/>
          </p:nvSpPr>
          <p:spPr>
            <a:xfrm>
              <a:off x="4420353" y="845814"/>
              <a:ext cx="2454046" cy="425193"/>
            </a:xfrm>
            <a:prstGeom prst="roundRect">
              <a:avLst/>
            </a:prstGeom>
            <a:solidFill>
              <a:srgbClr val="F4CEB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BTS Conception et réalisation de carrosseries (1992-2013) 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7A9635F4-331C-B6F1-2368-A745CED3DD08}"/>
                </a:ext>
              </a:extLst>
            </p:cNvPr>
            <p:cNvSpPr/>
            <p:nvPr/>
          </p:nvSpPr>
          <p:spPr>
            <a:xfrm>
              <a:off x="6874399" y="845814"/>
              <a:ext cx="1668117" cy="425193"/>
            </a:xfrm>
            <a:prstGeom prst="roundRect">
              <a:avLst/>
            </a:prstGeom>
            <a:solidFill>
              <a:srgbClr val="E7A87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BTS Conception et réalisation de carrosseries (2013-2024) 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972F2CB0-2249-3A8B-2083-156D17F4B4D8}"/>
              </a:ext>
            </a:extLst>
          </p:cNvPr>
          <p:cNvGrpSpPr/>
          <p:nvPr/>
        </p:nvGrpSpPr>
        <p:grpSpPr>
          <a:xfrm>
            <a:off x="3259427" y="1631302"/>
            <a:ext cx="5540568" cy="1193652"/>
            <a:chOff x="3603432" y="1484098"/>
            <a:chExt cx="5540568" cy="1193652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C7ADAEFB-0BFD-E026-3C3D-F074317D445C}"/>
                </a:ext>
              </a:extLst>
            </p:cNvPr>
            <p:cNvSpPr/>
            <p:nvPr/>
          </p:nvSpPr>
          <p:spPr>
            <a:xfrm>
              <a:off x="3603432" y="1497916"/>
              <a:ext cx="1184463" cy="11798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Construction et réparation en carrosserie (1986-1995) 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D97BA58A-0A8E-BEDA-647B-F37844B82337}"/>
                </a:ext>
              </a:extLst>
            </p:cNvPr>
            <p:cNvSpPr/>
            <p:nvPr/>
          </p:nvSpPr>
          <p:spPr>
            <a:xfrm>
              <a:off x="4797880" y="1484098"/>
              <a:ext cx="1741421" cy="57198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Carrosserie Op. Construction (1995-2010)</a:t>
              </a:r>
              <a:endPara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4E1C3920-42E7-42D6-47CA-1FF57B334E74}"/>
                </a:ext>
              </a:extLst>
            </p:cNvPr>
            <p:cNvSpPr/>
            <p:nvPr/>
          </p:nvSpPr>
          <p:spPr>
            <a:xfrm>
              <a:off x="4807867" y="2093892"/>
              <a:ext cx="1492884" cy="58385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Carrosserie Op. </a:t>
              </a:r>
              <a:r>
                <a:rPr lang="en-US" sz="10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Réparation</a:t>
              </a:r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(1995-2008)</a:t>
              </a:r>
              <a:endPara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A2991EAA-FC84-5F49-78F9-D876CC88D434}"/>
                </a:ext>
              </a:extLst>
            </p:cNvPr>
            <p:cNvSpPr/>
            <p:nvPr/>
          </p:nvSpPr>
          <p:spPr>
            <a:xfrm>
              <a:off x="6549286" y="1497916"/>
              <a:ext cx="1805482" cy="57552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Construction des carrosseries (2010-</a:t>
              </a:r>
              <a:r>
                <a: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2024</a:t>
              </a:r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C8CFA2D0-5920-F2EB-61CA-EB8BA76082FC}"/>
                </a:ext>
              </a:extLst>
            </p:cNvPr>
            <p:cNvSpPr/>
            <p:nvPr/>
          </p:nvSpPr>
          <p:spPr>
            <a:xfrm>
              <a:off x="6300751" y="2093251"/>
              <a:ext cx="1704083" cy="58449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Réparation des carrosseries (2008-2023)</a:t>
              </a:r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E5B14F3A-BB62-866E-B8C1-729C24003021}"/>
                </a:ext>
              </a:extLst>
            </p:cNvPr>
            <p:cNvSpPr/>
            <p:nvPr/>
          </p:nvSpPr>
          <p:spPr>
            <a:xfrm>
              <a:off x="8037095" y="2087833"/>
              <a:ext cx="1106905" cy="57552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</a:t>
              </a:r>
              <a:r>
                <a:rPr lang="en-US" sz="9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carrossier</a:t>
              </a:r>
              <a:r>
                <a:rPr lang="en-US" sz="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peintre</a:t>
              </a:r>
              <a:r>
                <a:rPr lang="en-US" sz="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automobile (2023-...)</a:t>
              </a:r>
              <a:endParaRPr lang="fr-F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7D02FA1A-8C70-106A-3274-A07F799B2F68}"/>
              </a:ext>
            </a:extLst>
          </p:cNvPr>
          <p:cNvGrpSpPr/>
          <p:nvPr/>
        </p:nvGrpSpPr>
        <p:grpSpPr>
          <a:xfrm>
            <a:off x="1060548" y="2892071"/>
            <a:ext cx="5467560" cy="1075470"/>
            <a:chOff x="1260910" y="2881394"/>
            <a:chExt cx="5467560" cy="975028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779BE3C1-E167-9D86-C551-47DB0F1E1F7C}"/>
                </a:ext>
              </a:extLst>
            </p:cNvPr>
            <p:cNvSpPr/>
            <p:nvPr/>
          </p:nvSpPr>
          <p:spPr>
            <a:xfrm>
              <a:off x="1260910" y="2881394"/>
              <a:ext cx="3763478" cy="2756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BP Carrossier (1964-1997)</a:t>
              </a:r>
            </a:p>
          </p:txBody>
        </p:sp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E4F47E0E-DD67-5830-1CCF-D2B76AC40FB8}"/>
                </a:ext>
              </a:extLst>
            </p:cNvPr>
            <p:cNvSpPr/>
            <p:nvPr/>
          </p:nvSpPr>
          <p:spPr>
            <a:xfrm>
              <a:off x="5024388" y="2889501"/>
              <a:ext cx="1704082" cy="26548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BP Carrosserie construction et maquettage (1997-2011)</a:t>
              </a:r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59A2B460-BFE3-9646-0B12-B58C6C4F19E3}"/>
                </a:ext>
              </a:extLst>
            </p:cNvPr>
            <p:cNvSpPr/>
            <p:nvPr/>
          </p:nvSpPr>
          <p:spPr>
            <a:xfrm>
              <a:off x="2088683" y="3190759"/>
              <a:ext cx="1855732" cy="65264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BEP Carrosserie (1971-1987) 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Option Construction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Option Recouvrement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Option Réparation</a:t>
              </a: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626E7AEB-008E-473F-5BDC-212E2AD530E6}"/>
                </a:ext>
              </a:extLst>
            </p:cNvPr>
            <p:cNvSpPr/>
            <p:nvPr/>
          </p:nvSpPr>
          <p:spPr>
            <a:xfrm>
              <a:off x="3944416" y="3185983"/>
              <a:ext cx="843480" cy="670439"/>
            </a:xfrm>
            <a:prstGeom prst="roundRect">
              <a:avLst/>
            </a:prstGeom>
            <a:solidFill>
              <a:srgbClr val="B9C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BEP Carrosserie  (1987-1994)</a:t>
              </a:r>
            </a:p>
          </p:txBody>
        </p:sp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0BEA7E11-29A3-FD86-0B91-23D214F00042}"/>
                </a:ext>
              </a:extLst>
            </p:cNvPr>
            <p:cNvSpPr/>
            <p:nvPr/>
          </p:nvSpPr>
          <p:spPr>
            <a:xfrm>
              <a:off x="4797188" y="3183392"/>
              <a:ext cx="1586183" cy="67043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BEP Carrosserie  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(1994-2009)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F2CDA949-F9D3-F875-FEB4-532FF3A799AD}"/>
              </a:ext>
            </a:extLst>
          </p:cNvPr>
          <p:cNvGrpSpPr/>
          <p:nvPr/>
        </p:nvGrpSpPr>
        <p:grpSpPr>
          <a:xfrm>
            <a:off x="179911" y="4102755"/>
            <a:ext cx="8620084" cy="947030"/>
            <a:chOff x="712268" y="3789271"/>
            <a:chExt cx="8620084" cy="947030"/>
          </a:xfrm>
        </p:grpSpPr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13E60F5A-DC56-FEE1-B006-8D493C6842F1}"/>
                </a:ext>
              </a:extLst>
            </p:cNvPr>
            <p:cNvSpPr/>
            <p:nvPr/>
          </p:nvSpPr>
          <p:spPr>
            <a:xfrm>
              <a:off x="712268" y="4093975"/>
              <a:ext cx="2300439" cy="300225"/>
            </a:xfrm>
            <a:prstGeom prst="roundRect">
              <a:avLst/>
            </a:prstGeom>
            <a:solidFill>
              <a:srgbClr val="7BF0E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Peintre en voitures (1954-1979)</a:t>
              </a:r>
            </a:p>
          </p:txBody>
        </p:sp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97DF1871-BA84-3EC2-F06D-FEDFC33E80AD}"/>
                </a:ext>
              </a:extLst>
            </p:cNvPr>
            <p:cNvSpPr/>
            <p:nvPr/>
          </p:nvSpPr>
          <p:spPr>
            <a:xfrm>
              <a:off x="1088052" y="4431151"/>
              <a:ext cx="1924656" cy="300225"/>
            </a:xfrm>
            <a:prstGeom prst="roundRect">
              <a:avLst/>
            </a:prstGeom>
            <a:solidFill>
              <a:srgbClr val="7BF0E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Réparateur en carrosserie automobile (1961-1979)</a:t>
              </a:r>
            </a:p>
          </p:txBody>
        </p:sp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F5054261-B3C7-44F3-2A9E-D38C6857C9DF}"/>
                </a:ext>
              </a:extLst>
            </p:cNvPr>
            <p:cNvSpPr/>
            <p:nvPr/>
          </p:nvSpPr>
          <p:spPr>
            <a:xfrm>
              <a:off x="3012707" y="4096744"/>
              <a:ext cx="1795160" cy="300225"/>
            </a:xfrm>
            <a:prstGeom prst="roundRect">
              <a:avLst/>
            </a:prstGeom>
            <a:solidFill>
              <a:srgbClr val="8BF0A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Peintre en carrosserie (1979-1994)</a:t>
              </a:r>
            </a:p>
          </p:txBody>
        </p: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2302ABDD-8478-CEAF-B8E1-2FAD7CEBFC2D}"/>
                </a:ext>
              </a:extLst>
            </p:cNvPr>
            <p:cNvSpPr/>
            <p:nvPr/>
          </p:nvSpPr>
          <p:spPr>
            <a:xfrm>
              <a:off x="3012707" y="4424138"/>
              <a:ext cx="1795160" cy="307238"/>
            </a:xfrm>
            <a:prstGeom prst="roundRect">
              <a:avLst/>
            </a:prstGeom>
            <a:solidFill>
              <a:srgbClr val="8BF0A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Carrossier réparateur (1979-1994)</a:t>
              </a:r>
            </a:p>
          </p:txBody>
        </p:sp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F0EE5258-2A1D-86AB-9974-BEE29F8FCB95}"/>
                </a:ext>
              </a:extLst>
            </p:cNvPr>
            <p:cNvSpPr/>
            <p:nvPr/>
          </p:nvSpPr>
          <p:spPr>
            <a:xfrm>
              <a:off x="4817160" y="4097213"/>
              <a:ext cx="1483592" cy="306876"/>
            </a:xfrm>
            <a:prstGeom prst="roundRect">
              <a:avLst/>
            </a:prstGeom>
            <a:solidFill>
              <a:srgbClr val="22F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Peinture en carrosserie (1994-2007)</a:t>
              </a:r>
            </a:p>
          </p:txBody>
        </p:sp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58919338-44F8-0E75-23D8-3A70197F2D94}"/>
                </a:ext>
              </a:extLst>
            </p:cNvPr>
            <p:cNvSpPr/>
            <p:nvPr/>
          </p:nvSpPr>
          <p:spPr>
            <a:xfrm>
              <a:off x="4807868" y="4424138"/>
              <a:ext cx="1492884" cy="307238"/>
            </a:xfrm>
            <a:prstGeom prst="roundRect">
              <a:avLst/>
            </a:prstGeom>
            <a:solidFill>
              <a:srgbClr val="22F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</a:t>
              </a:r>
              <a:r>
                <a:rPr lang="fr-FR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arrosserie réparation (1994-2007)</a:t>
              </a:r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BE349D4E-36BF-0360-9891-0B4A7FD6D6D0}"/>
                </a:ext>
              </a:extLst>
            </p:cNvPr>
            <p:cNvSpPr/>
            <p:nvPr/>
          </p:nvSpPr>
          <p:spPr>
            <a:xfrm>
              <a:off x="6310045" y="4100539"/>
              <a:ext cx="1745661" cy="30022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Peinture en carrosserie (2007-2023)</a:t>
              </a:r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C1214F44-31D9-70AC-F691-F6C09EB7F3E0}"/>
                </a:ext>
              </a:extLst>
            </p:cNvPr>
            <p:cNvSpPr/>
            <p:nvPr/>
          </p:nvSpPr>
          <p:spPr>
            <a:xfrm>
              <a:off x="6310045" y="4424138"/>
              <a:ext cx="1709829" cy="2970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Réparation des carrosseries (2007-2023)</a:t>
              </a:r>
            </a:p>
          </p:txBody>
        </p:sp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B041D78C-09E0-094D-1023-8E35D82B80D0}"/>
                </a:ext>
              </a:extLst>
            </p:cNvPr>
            <p:cNvSpPr/>
            <p:nvPr/>
          </p:nvSpPr>
          <p:spPr>
            <a:xfrm>
              <a:off x="6332906" y="3789271"/>
              <a:ext cx="2104528" cy="24839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Construction 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 carrosseries (2007-2024)</a:t>
              </a: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895FB2C1-51CD-2565-EFB1-DE8402894973}"/>
                </a:ext>
              </a:extLst>
            </p:cNvPr>
            <p:cNvSpPr/>
            <p:nvPr/>
          </p:nvSpPr>
          <p:spPr>
            <a:xfrm>
              <a:off x="8064997" y="4100539"/>
              <a:ext cx="1267355" cy="300224"/>
            </a:xfrm>
            <a:prstGeom prst="roundRect">
              <a:avLst/>
            </a:prstGeom>
            <a:solidFill>
              <a:srgbClr val="006831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Peintre automobile (2023-…)</a:t>
              </a:r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BD75C11F-16EA-0252-00AD-0B100209110E}"/>
                </a:ext>
              </a:extLst>
            </p:cNvPr>
            <p:cNvSpPr/>
            <p:nvPr/>
          </p:nvSpPr>
          <p:spPr>
            <a:xfrm>
              <a:off x="8064997" y="4409014"/>
              <a:ext cx="1262132" cy="327287"/>
            </a:xfrm>
            <a:prstGeom prst="roundRect">
              <a:avLst/>
            </a:prstGeom>
            <a:solidFill>
              <a:srgbClr val="006831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Carrossier automobile (2023-…)</a:t>
              </a: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3B3849E8-0F03-056A-745F-28B97D2533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530" y="538235"/>
            <a:ext cx="1300217" cy="371491"/>
          </a:xfrm>
          <a:prstGeom prst="rect">
            <a:avLst/>
          </a:prstGeom>
        </p:spPr>
      </p:pic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9020BFD0-6B42-768D-72EB-69522B54BA80}"/>
              </a:ext>
            </a:extLst>
          </p:cNvPr>
          <p:cNvSpPr/>
          <p:nvPr/>
        </p:nvSpPr>
        <p:spPr>
          <a:xfrm>
            <a:off x="8134185" y="606439"/>
            <a:ext cx="1013286" cy="803604"/>
          </a:xfrm>
          <a:prstGeom prst="roundRect">
            <a:avLst/>
          </a:prstGeom>
          <a:solidFill>
            <a:srgbClr val="F4CEB4"/>
          </a:solidFill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Construction et aménagement des véhicules (2025-…)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C8A5F52C-FBDC-136C-E6D5-3E28F9BB84FC}"/>
              </a:ext>
            </a:extLst>
          </p:cNvPr>
          <p:cNvSpPr/>
          <p:nvPr/>
        </p:nvSpPr>
        <p:spPr>
          <a:xfrm>
            <a:off x="8054030" y="1399685"/>
            <a:ext cx="1013286" cy="8036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Construction et aménagement des véhicules (2024-…)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C150A9F7-30DE-EC81-6C7B-91DE6898E676}"/>
              </a:ext>
            </a:extLst>
          </p:cNvPr>
          <p:cNvSpPr/>
          <p:nvPr/>
        </p:nvSpPr>
        <p:spPr>
          <a:xfrm>
            <a:off x="8010763" y="3560154"/>
            <a:ext cx="1013286" cy="8036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Construction et aménagement des véhicules (2024-…) 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8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ligne, Tracé, diagramme, Police&#10;&#10;Le contenu généré par l’IA peut être incorrect.">
            <a:extLst>
              <a:ext uri="{FF2B5EF4-FFF2-40B4-BE49-F238E27FC236}">
                <a16:creationId xmlns:a16="http://schemas.microsoft.com/office/drawing/2014/main" id="{30C7F39C-6A9B-C398-A7B8-F2D7E64599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98" y="1099335"/>
            <a:ext cx="5611186" cy="22050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 DE LA RENOVATION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9614B1-B673-8A3E-C924-5F123297DE1C}"/>
              </a:ext>
            </a:extLst>
          </p:cNvPr>
          <p:cNvSpPr txBox="1"/>
          <p:nvPr/>
        </p:nvSpPr>
        <p:spPr>
          <a:xfrm>
            <a:off x="-8938" y="493457"/>
            <a:ext cx="423449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Statistiques (nombre d’inscrits à l’examen)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27AB224-B457-9BCD-31D9-F4CF6D8BEC28}"/>
              </a:ext>
            </a:extLst>
          </p:cNvPr>
          <p:cNvSpPr/>
          <p:nvPr/>
        </p:nvSpPr>
        <p:spPr>
          <a:xfrm>
            <a:off x="81992" y="985048"/>
            <a:ext cx="5806604" cy="231932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B272F53-080E-1D71-5D54-E2567AF66B2E}"/>
              </a:ext>
            </a:extLst>
          </p:cNvPr>
          <p:cNvSpPr/>
          <p:nvPr/>
        </p:nvSpPr>
        <p:spPr>
          <a:xfrm>
            <a:off x="6044465" y="985048"/>
            <a:ext cx="2995476" cy="3953483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cercl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3276115-951A-8045-ACFA-95C976AC65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046" y="1298510"/>
            <a:ext cx="1775702" cy="16693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08E4C3-E37A-69D0-2800-A1D7A81DD7E7}"/>
              </a:ext>
            </a:extLst>
          </p:cNvPr>
          <p:cNvSpPr txBox="1"/>
          <p:nvPr/>
        </p:nvSpPr>
        <p:spPr>
          <a:xfrm>
            <a:off x="7998030" y="1775376"/>
            <a:ext cx="88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 Pro</a:t>
            </a:r>
            <a:endParaRPr dirty="0"/>
          </a:p>
        </p:txBody>
      </p:sp>
      <p:pic>
        <p:nvPicPr>
          <p:cNvPr id="12" name="Image 11" descr="Une image contenant texte, cercle, logo, Police&#10;&#10;Le contenu généré par l’IA peut être incorrect.">
            <a:extLst>
              <a:ext uri="{FF2B5EF4-FFF2-40B4-BE49-F238E27FC236}">
                <a16:creationId xmlns:a16="http://schemas.microsoft.com/office/drawing/2014/main" id="{9888E0E0-374A-7930-BB24-1FCE0CD1EB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609" y="3087256"/>
            <a:ext cx="1837139" cy="16693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AEB3070-8FB7-CBE0-6923-57B7BB868C54}"/>
              </a:ext>
            </a:extLst>
          </p:cNvPr>
          <p:cNvSpPr txBox="1"/>
          <p:nvPr/>
        </p:nvSpPr>
        <p:spPr>
          <a:xfrm>
            <a:off x="8179085" y="3666861"/>
            <a:ext cx="52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BTS</a:t>
            </a:r>
            <a:endParaRPr dirty="0"/>
          </a:p>
        </p:txBody>
      </p:sp>
      <p:pic>
        <p:nvPicPr>
          <p:cNvPr id="15" name="Image 14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146494D4-E5D3-C479-8725-BE31F4D800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993" y="2733344"/>
            <a:ext cx="1248113" cy="547952"/>
          </a:xfrm>
          <a:prstGeom prst="rect">
            <a:avLst/>
          </a:prstGeom>
        </p:spPr>
      </p:pic>
      <p:pic>
        <p:nvPicPr>
          <p:cNvPr id="24" name="Image 23" descr="Une image contenant Tracé, ligne, Police, diagramme&#10;&#10;Le contenu généré par l’IA peut être incorrect.">
            <a:extLst>
              <a:ext uri="{FF2B5EF4-FFF2-40B4-BE49-F238E27FC236}">
                <a16:creationId xmlns:a16="http://schemas.microsoft.com/office/drawing/2014/main" id="{3068D016-EC0F-2CF8-6131-FA25D95D70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6" y="3512315"/>
            <a:ext cx="5422416" cy="151508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1FC3CCD-8C27-ED4F-DF3C-918C9889B36B}"/>
              </a:ext>
            </a:extLst>
          </p:cNvPr>
          <p:cNvSpPr txBox="1"/>
          <p:nvPr/>
        </p:nvSpPr>
        <p:spPr>
          <a:xfrm>
            <a:off x="2108308" y="3552586"/>
            <a:ext cx="15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Nombre de filles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743970-2AAD-9763-B210-D8549987231D}"/>
              </a:ext>
            </a:extLst>
          </p:cNvPr>
          <p:cNvSpPr txBox="1"/>
          <p:nvPr/>
        </p:nvSpPr>
        <p:spPr>
          <a:xfrm>
            <a:off x="6163197" y="117908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73166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54FA7-4103-1576-B7CB-D5CD65C1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EBC7EF7-3FA8-4860-FFE5-74CFC917F752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 DE LA RENOVATION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241914-4C5F-32D8-BF71-E41323C91DF9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2DE6D40-02C1-A8C9-C0C0-3E51381C4A85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44F42C-4E93-C292-52B8-33050229E108}"/>
              </a:ext>
            </a:extLst>
          </p:cNvPr>
          <p:cNvSpPr txBox="1">
            <a:spLocks/>
          </p:cNvSpPr>
          <p:nvPr/>
        </p:nvSpPr>
        <p:spPr>
          <a:xfrm>
            <a:off x="115780" y="493457"/>
            <a:ext cx="8688340" cy="369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La loi du 5 septembre 2018 pour la liberté de choisir son avenir professionnel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3F2EAA-702A-0DFC-8DE5-40D3FBCEA6C5}"/>
              </a:ext>
            </a:extLst>
          </p:cNvPr>
          <p:cNvSpPr txBox="1"/>
          <p:nvPr/>
        </p:nvSpPr>
        <p:spPr>
          <a:xfrm>
            <a:off x="115780" y="4838332"/>
            <a:ext cx="63505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fr-FR" sz="7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www.centre-inffo.fr</a:t>
            </a:r>
            <a:r>
              <a:rPr lang="fr-FR" sz="7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/site-reforme/cinq-infographies-pour-tout-comprendre-de-la-loi-avenir-professionnel-un-an-apres-son-adoption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85B2BC-1794-E391-D9DA-F428F22FA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73" y="815601"/>
            <a:ext cx="8145229" cy="2383136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10EF1546-E22E-4EAF-272E-BC297B8AACC8}"/>
              </a:ext>
            </a:extLst>
          </p:cNvPr>
          <p:cNvGrpSpPr/>
          <p:nvPr/>
        </p:nvGrpSpPr>
        <p:grpSpPr>
          <a:xfrm>
            <a:off x="2171932" y="3257963"/>
            <a:ext cx="3165090" cy="760571"/>
            <a:chOff x="1553214" y="3242842"/>
            <a:chExt cx="3165090" cy="760571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E074E98-B97D-DC62-1F36-A3070A7FD245}"/>
                </a:ext>
              </a:extLst>
            </p:cNvPr>
            <p:cNvGrpSpPr/>
            <p:nvPr/>
          </p:nvGrpSpPr>
          <p:grpSpPr>
            <a:xfrm>
              <a:off x="1553214" y="3242842"/>
              <a:ext cx="3165090" cy="579350"/>
              <a:chOff x="1553214" y="3242842"/>
              <a:chExt cx="3165090" cy="579350"/>
            </a:xfrm>
          </p:grpSpPr>
          <p:pic>
            <p:nvPicPr>
              <p:cNvPr id="8" name="Image 7" descr="Une image contenant texte, Police, capture d’écran&#10;&#10;Le contenu généré par l’IA peut être incorrect.">
                <a:extLst>
                  <a:ext uri="{FF2B5EF4-FFF2-40B4-BE49-F238E27FC236}">
                    <a16:creationId xmlns:a16="http://schemas.microsoft.com/office/drawing/2014/main" id="{8B270A77-C880-8224-BC06-44BA8F2B7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53214" y="3242842"/>
                <a:ext cx="3035300" cy="57935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89E65A-A05A-7FF9-1C63-815C5CE1BAC6}"/>
                  </a:ext>
                </a:extLst>
              </p:cNvPr>
              <p:cNvSpPr/>
              <p:nvPr/>
            </p:nvSpPr>
            <p:spPr>
              <a:xfrm>
                <a:off x="3706118" y="3242842"/>
                <a:ext cx="1012186" cy="398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chemeClr val="bg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2A9E32D-17DB-B3BC-D862-7EDE6F0E94CD}"/>
                </a:ext>
              </a:extLst>
            </p:cNvPr>
            <p:cNvSpPr txBox="1"/>
            <p:nvPr/>
          </p:nvSpPr>
          <p:spPr>
            <a:xfrm>
              <a:off x="1780673" y="3757192"/>
              <a:ext cx="18293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RNCP et répertoires spécifiques</a:t>
              </a:r>
              <a:endParaRPr sz="1000" dirty="0"/>
            </a:p>
          </p:txBody>
        </p:sp>
      </p:grpSp>
      <p:pic>
        <p:nvPicPr>
          <p:cNvPr id="14" name="Image 13" descr="Une image contenant texte, Police, blanc&#10;&#10;Le contenu généré par l’IA peut être incorrect.">
            <a:extLst>
              <a:ext uri="{FF2B5EF4-FFF2-40B4-BE49-F238E27FC236}">
                <a16:creationId xmlns:a16="http://schemas.microsoft.com/office/drawing/2014/main" id="{12F4CA2F-5148-872D-5196-2C7619F8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98" y="3413804"/>
            <a:ext cx="2032000" cy="787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27E9B27-472C-8553-F922-096482DDAE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022" y="4501955"/>
            <a:ext cx="868197" cy="5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3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866E1-AB4C-0CB9-5B1B-5D9318D99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E95B1BE-C2A0-85CD-0F86-E8A8556F8626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 DE LA RENOVATION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8727FA-8AD9-C5D4-93EE-2BA086DDC334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DEEE1FB-175C-D8B2-8DD5-240E0E8BF5D9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D6E1188F-3FDE-C258-B833-24E76578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510" y="544847"/>
            <a:ext cx="4525818" cy="4547736"/>
          </a:xfrm>
          <a:prstGeom prst="rect">
            <a:avLst/>
          </a:prstGeom>
        </p:spPr>
      </p:pic>
      <p:pic>
        <p:nvPicPr>
          <p:cNvPr id="8" name="Image 7" descr="Une image contenant texte, Police&#10;&#10;Le contenu généré par l’IA peut être incorrect.">
            <a:extLst>
              <a:ext uri="{FF2B5EF4-FFF2-40B4-BE49-F238E27FC236}">
                <a16:creationId xmlns:a16="http://schemas.microsoft.com/office/drawing/2014/main" id="{34D2FF01-22BA-5F0F-B1A1-4A3CCD6E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34" y="3353421"/>
            <a:ext cx="4012442" cy="1235469"/>
          </a:xfrm>
          <a:prstGeom prst="rect">
            <a:avLst/>
          </a:prstGeom>
        </p:spPr>
      </p:pic>
      <p:pic>
        <p:nvPicPr>
          <p:cNvPr id="7" name="Image 6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EF02BA27-42F0-CC01-1864-426E980AC7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48" y="953078"/>
            <a:ext cx="3014897" cy="18873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F36D39-35A6-A6AC-DE42-DC979E99DCF2}"/>
              </a:ext>
            </a:extLst>
          </p:cNvPr>
          <p:cNvSpPr txBox="1"/>
          <p:nvPr/>
        </p:nvSpPr>
        <p:spPr>
          <a:xfrm>
            <a:off x="1939704" y="2817307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Dossier de presse, mai 2023</a:t>
            </a:r>
            <a:endParaRPr sz="1000" b="1" dirty="0"/>
          </a:p>
        </p:txBody>
      </p:sp>
    </p:spTree>
    <p:extLst>
      <p:ext uri="{BB962C8B-B14F-4D97-AF65-F5344CB8AC3E}">
        <p14:creationId xmlns:p14="http://schemas.microsoft.com/office/powerpoint/2010/main" val="67497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56FB2-4605-2A01-0793-EDEB4AE9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241A6FB-66F4-CF2B-CDE6-7C06FB2F53A8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 DE LA RENOVATION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706832-28CF-7939-8676-744DB9E39023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BEE4FEF-1359-AC81-E6CA-249F2FC7EBA5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2E7EAD-0F5C-7179-10F4-4C8404ABA23E}"/>
              </a:ext>
            </a:extLst>
          </p:cNvPr>
          <p:cNvSpPr txBox="1"/>
          <p:nvPr/>
        </p:nvSpPr>
        <p:spPr>
          <a:xfrm>
            <a:off x="1" y="493457"/>
            <a:ext cx="4070110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Principe des blocs de compétences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88CFA0-21EB-1B4B-2C7E-E9578D324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51" y="1007165"/>
            <a:ext cx="7487396" cy="41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1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AE7C2-4FB4-BAF7-B16A-554F085DC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02624C-4AD7-CAF7-4D88-21D8F8630A91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8F0AF-A0C5-4B3B-308D-CC44DA7E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91C6AE4-DBA7-DFE7-C8F8-D6E5E1C6DE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Programme de la journée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et remerciements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CAF3F2-F2E3-BACA-635C-7C578B311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423461-CC75-9EBC-FE4D-05BD09672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C1AECC8-FD42-E7E5-63E7-FBFF8C9B41F5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2754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1E43D-49D1-D605-72DB-96D7574B3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05F5C2A-CC65-45A8-0157-D2BACB66B329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 DE LA RENOVATION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58DE569-ADE1-647D-1625-6788607F2B27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A123FB-B612-D858-53ED-1FC3FA16EB29}"/>
              </a:ext>
            </a:extLst>
          </p:cNvPr>
          <p:cNvSpPr txBox="1"/>
          <p:nvPr/>
        </p:nvSpPr>
        <p:spPr>
          <a:xfrm>
            <a:off x="265482" y="66641"/>
            <a:ext cx="3030381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Matin du jeudi 3 avril 2025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F83800-EF63-34BB-29DB-1B755222254D}"/>
              </a:ext>
            </a:extLst>
          </p:cNvPr>
          <p:cNvSpPr txBox="1"/>
          <p:nvPr/>
        </p:nvSpPr>
        <p:spPr>
          <a:xfrm>
            <a:off x="680209" y="591596"/>
            <a:ext cx="77835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9h30	Mot d’accueil de l’entreprise Gruau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Patrick BUCHARD,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directeur général Groupe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9h40	Présentation du contexte de la rénovation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Pascale COSTA,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inspectrice générale de l’éducation, du sport et de la recherche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9h55	État des lieux et besoins de la profession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Benoit DALY,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secrétaire général, FFC CONSTRUCTEURS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10h15	Évolution des référentiels de la filière, suivi et évaluation des compétences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Hubert BOUREAU,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inspecteur de l’éducation nationale, académie de Orléans-Tours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Christophe DELATTRE,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inspecteur d’académie inspecteur pédagogique régional, académie de Lille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Sébastien KONOPCZYNSKI,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inspecteur de l’éducation nationale, académie de Lille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11h00	Mise en œuvre des nouveaux référentiels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Proposition de progression pédagogique en BP et BTS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Julien BELAIR,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enseignant en BP au Garac, Argenteuil, académie de Versailles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/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Joël ROY,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enseignant en BP au lycée Paul Guérin, Niort, académie de Poitiers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Alain FAURE,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enseignant en BTS au lycée Réaumur, Laval, académie de Nantes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Christophe SULLET,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enseignant en BTS au lycée Paul Guérin, Niort, académie de Poitiers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Exemple d’activités liant la « construction » et l’atelier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Laurent TONNA,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enseignant en BP au lycée Germaine Tillon, Montbéliard, académie de Besançon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Vincent DEVEWER,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enseignant en BP au lycée Henri Senez, Hénin-Beaumont, académie de Lille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Exemple de </a:t>
            </a:r>
            <a:r>
              <a:rPr lang="fr-FR" sz="1200" b="1" i="0" dirty="0" err="1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-intervention avec l’économie-gestion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Olivier MADEC,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enseignant en BTS au lycée Paul Guérin, Niort, académie de Poitiers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fr-FR" sz="1200" b="1" i="0" dirty="0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Le projet en BTS : du besoin du client à la conception détaillée 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algn="just">
              <a:buNone/>
            </a:pPr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Jean-Charles CRINCHON, 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enseignant en BTS au lycée du Hainaut, Valenciennes, académie de Lille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algn="just"/>
            <a:r>
              <a:rPr lang="fr-FR" sz="12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Stéphan PORTERIES</a:t>
            </a:r>
            <a:r>
              <a:rPr lang="fr-FR" sz="12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enseignant en BTS au lycée du Monge, Chambéry, académie de Grenoble</a:t>
            </a:r>
            <a:endParaRPr lang="fr-FR" sz="12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45366"/>
      </p:ext>
    </p:extLst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9b8819f-644e-4e2e-bf09-8a76532e68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866</Words>
  <PresentationFormat>Affichage à l'écran (16:9)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2025-04-07T08:04:10Z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