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ebp"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75" r:id="rId2"/>
    <p:sldId id="272" r:id="rId3"/>
    <p:sldId id="277" r:id="rId4"/>
    <p:sldId id="278" r:id="rId5"/>
    <p:sldId id="279" r:id="rId6"/>
    <p:sldId id="280" r:id="rId7"/>
    <p:sldId id="281" r:id="rId8"/>
    <p:sldId id="282" r:id="rId9"/>
    <p:sldId id="283" r:id="rId10"/>
    <p:sldId id="284" r:id="rId11"/>
    <p:sldId id="285" r:id="rId12"/>
    <p:sldId id="302" r:id="rId13"/>
    <p:sldId id="286" r:id="rId14"/>
    <p:sldId id="306" r:id="rId15"/>
    <p:sldId id="287" r:id="rId16"/>
    <p:sldId id="288" r:id="rId17"/>
    <p:sldId id="305" r:id="rId18"/>
    <p:sldId id="290" r:id="rId19"/>
    <p:sldId id="291" r:id="rId20"/>
    <p:sldId id="292" r:id="rId21"/>
    <p:sldId id="293" r:id="rId22"/>
    <p:sldId id="294" r:id="rId23"/>
    <p:sldId id="295" r:id="rId24"/>
    <p:sldId id="303" r:id="rId25"/>
    <p:sldId id="304" r:id="rId26"/>
    <p:sldId id="296" r:id="rId27"/>
    <p:sldId id="297" r:id="rId28"/>
    <p:sldId id="299" r:id="rId29"/>
    <p:sldId id="300" r:id="rId30"/>
    <p:sldId id="301" r:id="rId31"/>
    <p:sldId id="298" r:id="rId3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660" y="24"/>
      </p:cViewPr>
      <p:guideLst/>
    </p:cSldViewPr>
  </p:slideViewPr>
  <p:notesTextViewPr>
    <p:cViewPr>
      <p:scale>
        <a:sx n="1" d="1"/>
        <a:sy n="1" d="1"/>
      </p:scale>
      <p:origin x="0" y="0"/>
    </p:cViewPr>
  </p:notesTextViewPr>
  <p:notesViewPr>
    <p:cSldViewPr snapToGrid="0">
      <p:cViewPr varScale="1">
        <p:scale>
          <a:sx n="53" d="100"/>
          <a:sy n="53" d="100"/>
        </p:scale>
        <p:origin x="1986"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4DFA76-65C1-4D9D-BADB-18286CA59B37}"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fr-FR"/>
        </a:p>
      </dgm:t>
    </dgm:pt>
    <dgm:pt modelId="{7FF20904-7B94-449D-8CC6-1F5A84FB7270}">
      <dgm:prSet phldrT="[Texte]"/>
      <dgm:spPr>
        <a:solidFill>
          <a:schemeClr val="accent1">
            <a:lumMod val="50000"/>
            <a:alpha val="70000"/>
          </a:schemeClr>
        </a:solidFill>
      </dgm:spPr>
      <dgm:t>
        <a:bodyPr/>
        <a:lstStyle/>
        <a:p>
          <a:r>
            <a:rPr lang="fr-FR" b="1" dirty="0" smtClean="0">
              <a:solidFill>
                <a:srgbClr val="FFC000"/>
              </a:solidFill>
            </a:rPr>
            <a:t>Contexte de la rénovation</a:t>
          </a:r>
          <a:endParaRPr lang="fr-FR" b="1" dirty="0">
            <a:solidFill>
              <a:srgbClr val="FFC000"/>
            </a:solidFill>
          </a:endParaRPr>
        </a:p>
      </dgm:t>
    </dgm:pt>
    <dgm:pt modelId="{FD9A5680-4871-4B2D-A996-07C4E165A945}" type="parTrans" cxnId="{2480F370-9E68-4F1F-B808-3EBBDA896CEE}">
      <dgm:prSet/>
      <dgm:spPr/>
      <dgm:t>
        <a:bodyPr/>
        <a:lstStyle/>
        <a:p>
          <a:endParaRPr lang="fr-FR"/>
        </a:p>
      </dgm:t>
    </dgm:pt>
    <dgm:pt modelId="{E9EDC5B4-5C93-4B77-8320-46255CF8096D}" type="sibTrans" cxnId="{2480F370-9E68-4F1F-B808-3EBBDA896CEE}">
      <dgm:prSet/>
      <dgm:spPr>
        <a:solidFill>
          <a:schemeClr val="accent1">
            <a:lumMod val="20000"/>
            <a:lumOff val="80000"/>
          </a:schemeClr>
        </a:solidFill>
        <a:ln>
          <a:solidFill>
            <a:schemeClr val="accent1">
              <a:lumMod val="50000"/>
            </a:schemeClr>
          </a:solidFill>
        </a:ln>
      </dgm:spPr>
      <dgm:t>
        <a:bodyPr/>
        <a:lstStyle/>
        <a:p>
          <a:endParaRPr lang="fr-FR"/>
        </a:p>
      </dgm:t>
    </dgm:pt>
    <dgm:pt modelId="{2EEF667B-9CE3-4415-B0D2-FDF01653CDFF}">
      <dgm:prSet phldrT="[Texte]"/>
      <dgm:spPr>
        <a:solidFill>
          <a:schemeClr val="accent1">
            <a:lumMod val="50000"/>
            <a:alpha val="70000"/>
          </a:schemeClr>
        </a:solidFill>
      </dgm:spPr>
      <dgm:t>
        <a:bodyPr/>
        <a:lstStyle/>
        <a:p>
          <a:r>
            <a:rPr lang="fr-FR" b="1" dirty="0" smtClean="0">
              <a:solidFill>
                <a:srgbClr val="FFC000"/>
              </a:solidFill>
            </a:rPr>
            <a:t>Référentiel d’évaluation </a:t>
          </a:r>
          <a:endParaRPr lang="fr-FR" b="1" dirty="0">
            <a:solidFill>
              <a:srgbClr val="FFC000"/>
            </a:solidFill>
          </a:endParaRPr>
        </a:p>
      </dgm:t>
    </dgm:pt>
    <dgm:pt modelId="{B3CA1CF1-83BE-4444-A9E8-0819924BFA04}" type="parTrans" cxnId="{9E9783AA-9914-4FE9-9593-929F729DBDC4}">
      <dgm:prSet/>
      <dgm:spPr/>
      <dgm:t>
        <a:bodyPr/>
        <a:lstStyle/>
        <a:p>
          <a:endParaRPr lang="fr-FR"/>
        </a:p>
      </dgm:t>
    </dgm:pt>
    <dgm:pt modelId="{A2C5C7B6-8E55-4834-B3AE-C1995B180294}" type="sibTrans" cxnId="{9E9783AA-9914-4FE9-9593-929F729DBDC4}">
      <dgm:prSet/>
      <dgm:spPr/>
      <dgm:t>
        <a:bodyPr/>
        <a:lstStyle/>
        <a:p>
          <a:endParaRPr lang="fr-FR"/>
        </a:p>
      </dgm:t>
    </dgm:pt>
    <dgm:pt modelId="{74A972C5-B50D-4A8A-808F-25D77264CFDD}">
      <dgm:prSet phldrT="[Texte]"/>
      <dgm:spPr>
        <a:solidFill>
          <a:schemeClr val="accent1">
            <a:lumMod val="50000"/>
            <a:alpha val="70000"/>
          </a:schemeClr>
        </a:solidFill>
      </dgm:spPr>
      <dgm:t>
        <a:bodyPr/>
        <a:lstStyle/>
        <a:p>
          <a:r>
            <a:rPr lang="fr-FR" b="1" dirty="0" smtClean="0">
              <a:solidFill>
                <a:srgbClr val="FFC000"/>
              </a:solidFill>
            </a:rPr>
            <a:t>Référentiel des activités professionnelles</a:t>
          </a:r>
          <a:endParaRPr lang="fr-FR" b="1" dirty="0">
            <a:solidFill>
              <a:srgbClr val="FFC000"/>
            </a:solidFill>
          </a:endParaRPr>
        </a:p>
      </dgm:t>
    </dgm:pt>
    <dgm:pt modelId="{05DECF49-2F4E-482C-8103-1206804EB39F}" type="parTrans" cxnId="{E8B4D257-C471-4157-94B4-9B45E6B673D4}">
      <dgm:prSet/>
      <dgm:spPr/>
      <dgm:t>
        <a:bodyPr/>
        <a:lstStyle/>
        <a:p>
          <a:endParaRPr lang="fr-FR"/>
        </a:p>
      </dgm:t>
    </dgm:pt>
    <dgm:pt modelId="{F6FFE6E4-B6B4-43F1-A213-1620DDFBBEEF}" type="sibTrans" cxnId="{E8B4D257-C471-4157-94B4-9B45E6B673D4}">
      <dgm:prSet/>
      <dgm:spPr/>
      <dgm:t>
        <a:bodyPr/>
        <a:lstStyle/>
        <a:p>
          <a:endParaRPr lang="fr-FR"/>
        </a:p>
      </dgm:t>
    </dgm:pt>
    <dgm:pt modelId="{646C8E6B-B27C-42E7-95BC-EA6D7CB47842}">
      <dgm:prSet phldrT="[Texte]"/>
      <dgm:spPr>
        <a:solidFill>
          <a:schemeClr val="accent1">
            <a:lumMod val="50000"/>
            <a:alpha val="70000"/>
          </a:schemeClr>
        </a:solidFill>
      </dgm:spPr>
      <dgm:t>
        <a:bodyPr/>
        <a:lstStyle/>
        <a:p>
          <a:r>
            <a:rPr lang="fr-FR" b="1" dirty="0" smtClean="0">
              <a:solidFill>
                <a:srgbClr val="FFC000"/>
              </a:solidFill>
            </a:rPr>
            <a:t>Référentiel des compétences professionnelles</a:t>
          </a:r>
          <a:endParaRPr lang="fr-FR" b="1" dirty="0">
            <a:solidFill>
              <a:srgbClr val="FFC000"/>
            </a:solidFill>
          </a:endParaRPr>
        </a:p>
      </dgm:t>
    </dgm:pt>
    <dgm:pt modelId="{9EA9D284-AA39-45FE-ACCB-89D10A80D4D8}" type="parTrans" cxnId="{989AD48F-CE68-4AD0-8349-B990CBCE75FA}">
      <dgm:prSet/>
      <dgm:spPr/>
      <dgm:t>
        <a:bodyPr/>
        <a:lstStyle/>
        <a:p>
          <a:endParaRPr lang="fr-FR"/>
        </a:p>
      </dgm:t>
    </dgm:pt>
    <dgm:pt modelId="{A622090D-A670-4920-A6E6-3EFD8B0332E9}" type="sibTrans" cxnId="{989AD48F-CE68-4AD0-8349-B990CBCE75FA}">
      <dgm:prSet/>
      <dgm:spPr/>
      <dgm:t>
        <a:bodyPr/>
        <a:lstStyle/>
        <a:p>
          <a:endParaRPr lang="fr-FR"/>
        </a:p>
      </dgm:t>
    </dgm:pt>
    <dgm:pt modelId="{7A53E580-E643-4CFC-AC47-5BE46BEBE3DB}">
      <dgm:prSet phldrT="[Texte]"/>
      <dgm:spPr>
        <a:solidFill>
          <a:schemeClr val="accent1">
            <a:lumMod val="50000"/>
            <a:alpha val="70000"/>
          </a:schemeClr>
        </a:solidFill>
      </dgm:spPr>
      <dgm:t>
        <a:bodyPr/>
        <a:lstStyle/>
        <a:p>
          <a:r>
            <a:rPr lang="fr-FR" b="1" dirty="0" smtClean="0">
              <a:solidFill>
                <a:srgbClr val="FFC000"/>
              </a:solidFill>
            </a:rPr>
            <a:t>Stages en milieu professionnel</a:t>
          </a:r>
          <a:endParaRPr lang="fr-FR" b="1" dirty="0">
            <a:solidFill>
              <a:srgbClr val="FFC000"/>
            </a:solidFill>
          </a:endParaRPr>
        </a:p>
      </dgm:t>
    </dgm:pt>
    <dgm:pt modelId="{8C22EC9D-CFA4-4FD2-AFB6-8BDAD27DED4E}" type="parTrans" cxnId="{10FE6DC9-86A6-4E06-A306-0EEA5DF5D37A}">
      <dgm:prSet/>
      <dgm:spPr/>
      <dgm:t>
        <a:bodyPr/>
        <a:lstStyle/>
        <a:p>
          <a:endParaRPr lang="fr-FR"/>
        </a:p>
      </dgm:t>
    </dgm:pt>
    <dgm:pt modelId="{2987412D-550C-4E7E-87BD-D393265F53BF}" type="sibTrans" cxnId="{10FE6DC9-86A6-4E06-A306-0EEA5DF5D37A}">
      <dgm:prSet/>
      <dgm:spPr/>
      <dgm:t>
        <a:bodyPr/>
        <a:lstStyle/>
        <a:p>
          <a:endParaRPr lang="fr-FR"/>
        </a:p>
      </dgm:t>
    </dgm:pt>
    <dgm:pt modelId="{5FC08BFF-73FE-4524-9135-6EEC64175230}">
      <dgm:prSet phldrT="[Texte]"/>
      <dgm:spPr>
        <a:solidFill>
          <a:schemeClr val="accent1">
            <a:lumMod val="50000"/>
            <a:alpha val="70000"/>
          </a:schemeClr>
        </a:solidFill>
      </dgm:spPr>
      <dgm:t>
        <a:bodyPr/>
        <a:lstStyle/>
        <a:p>
          <a:r>
            <a:rPr lang="fr-FR" b="1" dirty="0" smtClean="0">
              <a:solidFill>
                <a:srgbClr val="FFC000"/>
              </a:solidFill>
            </a:rPr>
            <a:t>Points saillants d’évolution du nouveau référentiel</a:t>
          </a:r>
          <a:endParaRPr lang="fr-FR" b="1" dirty="0">
            <a:solidFill>
              <a:srgbClr val="FFC000"/>
            </a:solidFill>
          </a:endParaRPr>
        </a:p>
      </dgm:t>
    </dgm:pt>
    <dgm:pt modelId="{61514616-502C-4E35-9BDC-2F68EA9B220B}" type="parTrans" cxnId="{4376859D-64C5-49C0-A9CF-2DAEBAFD20BE}">
      <dgm:prSet/>
      <dgm:spPr/>
      <dgm:t>
        <a:bodyPr/>
        <a:lstStyle/>
        <a:p>
          <a:endParaRPr lang="fr-FR"/>
        </a:p>
      </dgm:t>
    </dgm:pt>
    <dgm:pt modelId="{B016D3CF-77C8-4F19-9E15-C7A0414AD4D1}" type="sibTrans" cxnId="{4376859D-64C5-49C0-A9CF-2DAEBAFD20BE}">
      <dgm:prSet/>
      <dgm:spPr/>
      <dgm:t>
        <a:bodyPr/>
        <a:lstStyle/>
        <a:p>
          <a:endParaRPr lang="fr-FR"/>
        </a:p>
      </dgm:t>
    </dgm:pt>
    <dgm:pt modelId="{4B7950A1-6F7D-403E-B22D-12962345244B}" type="pres">
      <dgm:prSet presAssocID="{B14DFA76-65C1-4D9D-BADB-18286CA59B37}" presName="Name0" presStyleCnt="0">
        <dgm:presLayoutVars>
          <dgm:chMax val="7"/>
          <dgm:chPref val="7"/>
          <dgm:dir/>
        </dgm:presLayoutVars>
      </dgm:prSet>
      <dgm:spPr/>
      <dgm:t>
        <a:bodyPr/>
        <a:lstStyle/>
        <a:p>
          <a:endParaRPr lang="fr-FR"/>
        </a:p>
      </dgm:t>
    </dgm:pt>
    <dgm:pt modelId="{0F43C843-9CA9-4C30-AD9D-2604FA945830}" type="pres">
      <dgm:prSet presAssocID="{B14DFA76-65C1-4D9D-BADB-18286CA59B37}" presName="Name1" presStyleCnt="0"/>
      <dgm:spPr/>
    </dgm:pt>
    <dgm:pt modelId="{0A08BEA2-A76E-4B36-9CD3-F4AB6439548E}" type="pres">
      <dgm:prSet presAssocID="{B14DFA76-65C1-4D9D-BADB-18286CA59B37}" presName="cycle" presStyleCnt="0"/>
      <dgm:spPr/>
    </dgm:pt>
    <dgm:pt modelId="{E112264D-9D3A-44D4-8BC7-C4079B3392D2}" type="pres">
      <dgm:prSet presAssocID="{B14DFA76-65C1-4D9D-BADB-18286CA59B37}" presName="srcNode" presStyleLbl="node1" presStyleIdx="0" presStyleCnt="6"/>
      <dgm:spPr/>
    </dgm:pt>
    <dgm:pt modelId="{6CC6890F-05B0-4C2D-886E-63DBED40B8FC}" type="pres">
      <dgm:prSet presAssocID="{B14DFA76-65C1-4D9D-BADB-18286CA59B37}" presName="conn" presStyleLbl="parChTrans1D2" presStyleIdx="0" presStyleCnt="1"/>
      <dgm:spPr/>
      <dgm:t>
        <a:bodyPr/>
        <a:lstStyle/>
        <a:p>
          <a:endParaRPr lang="fr-FR"/>
        </a:p>
      </dgm:t>
    </dgm:pt>
    <dgm:pt modelId="{B51167F0-6400-4062-9B25-4945E5DC8319}" type="pres">
      <dgm:prSet presAssocID="{B14DFA76-65C1-4D9D-BADB-18286CA59B37}" presName="extraNode" presStyleLbl="node1" presStyleIdx="0" presStyleCnt="6"/>
      <dgm:spPr/>
    </dgm:pt>
    <dgm:pt modelId="{378C0E7B-41B1-40E6-94D2-45A9FC241C8F}" type="pres">
      <dgm:prSet presAssocID="{B14DFA76-65C1-4D9D-BADB-18286CA59B37}" presName="dstNode" presStyleLbl="node1" presStyleIdx="0" presStyleCnt="6"/>
      <dgm:spPr/>
    </dgm:pt>
    <dgm:pt modelId="{945A6508-E15B-40F9-8F1B-4B4A77AE311C}" type="pres">
      <dgm:prSet presAssocID="{7FF20904-7B94-449D-8CC6-1F5A84FB7270}" presName="text_1" presStyleLbl="node1" presStyleIdx="0" presStyleCnt="6" custScaleY="64534" custLinFactNeighborY="1254">
        <dgm:presLayoutVars>
          <dgm:bulletEnabled val="1"/>
        </dgm:presLayoutVars>
      </dgm:prSet>
      <dgm:spPr/>
      <dgm:t>
        <a:bodyPr/>
        <a:lstStyle/>
        <a:p>
          <a:endParaRPr lang="fr-FR"/>
        </a:p>
      </dgm:t>
    </dgm:pt>
    <dgm:pt modelId="{570334D7-2ABB-4AAC-9610-6141FE719826}" type="pres">
      <dgm:prSet presAssocID="{7FF20904-7B94-449D-8CC6-1F5A84FB7270}" presName="accent_1" presStyleCnt="0"/>
      <dgm:spPr/>
    </dgm:pt>
    <dgm:pt modelId="{1DD08DCD-5D0F-4E19-955C-B79E52FD3973}" type="pres">
      <dgm:prSet presAssocID="{7FF20904-7B94-449D-8CC6-1F5A84FB7270}" presName="accentRepeatNode" presStyleLbl="solidFgAcc1" presStyleIdx="0" presStyleCnt="6" custScaleX="97010" custScaleY="98819"/>
      <dgm:spPr>
        <a:solidFill>
          <a:schemeClr val="bg1">
            <a:lumMod val="85000"/>
          </a:schemeClr>
        </a:solidFill>
        <a:ln>
          <a:solidFill>
            <a:schemeClr val="accent1">
              <a:lumMod val="50000"/>
            </a:schemeClr>
          </a:solidFill>
        </a:ln>
      </dgm:spPr>
    </dgm:pt>
    <dgm:pt modelId="{70BC0060-6812-4367-968E-489F682AE1F0}" type="pres">
      <dgm:prSet presAssocID="{74A972C5-B50D-4A8A-808F-25D77264CFDD}" presName="text_2" presStyleLbl="node1" presStyleIdx="1" presStyleCnt="6" custScaleY="67882">
        <dgm:presLayoutVars>
          <dgm:bulletEnabled val="1"/>
        </dgm:presLayoutVars>
      </dgm:prSet>
      <dgm:spPr/>
      <dgm:t>
        <a:bodyPr/>
        <a:lstStyle/>
        <a:p>
          <a:endParaRPr lang="fr-FR"/>
        </a:p>
      </dgm:t>
    </dgm:pt>
    <dgm:pt modelId="{09C39505-DA15-4C05-8526-2050F04B87A2}" type="pres">
      <dgm:prSet presAssocID="{74A972C5-B50D-4A8A-808F-25D77264CFDD}" presName="accent_2" presStyleCnt="0"/>
      <dgm:spPr/>
    </dgm:pt>
    <dgm:pt modelId="{1BB2265E-1E70-4D06-8BEE-1B4022AC5D01}" type="pres">
      <dgm:prSet presAssocID="{74A972C5-B50D-4A8A-808F-25D77264CFDD}" presName="accentRepeatNode" presStyleLbl="solidFgAcc1" presStyleIdx="1" presStyleCnt="6"/>
      <dgm:spPr>
        <a:solidFill>
          <a:schemeClr val="bg1">
            <a:lumMod val="85000"/>
          </a:schemeClr>
        </a:solidFill>
      </dgm:spPr>
    </dgm:pt>
    <dgm:pt modelId="{6735F236-B788-4A2E-8457-5764A4790459}" type="pres">
      <dgm:prSet presAssocID="{646C8E6B-B27C-42E7-95BC-EA6D7CB47842}" presName="text_3" presStyleLbl="node1" presStyleIdx="2" presStyleCnt="6" custScaleY="68722">
        <dgm:presLayoutVars>
          <dgm:bulletEnabled val="1"/>
        </dgm:presLayoutVars>
      </dgm:prSet>
      <dgm:spPr/>
      <dgm:t>
        <a:bodyPr/>
        <a:lstStyle/>
        <a:p>
          <a:endParaRPr lang="fr-FR"/>
        </a:p>
      </dgm:t>
    </dgm:pt>
    <dgm:pt modelId="{55EF4298-579C-4CD2-A93D-101C4D18D1F8}" type="pres">
      <dgm:prSet presAssocID="{646C8E6B-B27C-42E7-95BC-EA6D7CB47842}" presName="accent_3" presStyleCnt="0"/>
      <dgm:spPr/>
    </dgm:pt>
    <dgm:pt modelId="{1D574789-2E57-4CB5-837A-2265D991B516}" type="pres">
      <dgm:prSet presAssocID="{646C8E6B-B27C-42E7-95BC-EA6D7CB47842}" presName="accentRepeatNode" presStyleLbl="solidFgAcc1" presStyleIdx="2" presStyleCnt="6"/>
      <dgm:spPr>
        <a:solidFill>
          <a:schemeClr val="bg1">
            <a:lumMod val="85000"/>
          </a:schemeClr>
        </a:solidFill>
      </dgm:spPr>
    </dgm:pt>
    <dgm:pt modelId="{458238D7-5A4D-498A-86BA-8E45D3F2FD78}" type="pres">
      <dgm:prSet presAssocID="{2EEF667B-9CE3-4415-B0D2-FDF01653CDFF}" presName="text_4" presStyleLbl="node1" presStyleIdx="3" presStyleCnt="6" custScaleY="71352">
        <dgm:presLayoutVars>
          <dgm:bulletEnabled val="1"/>
        </dgm:presLayoutVars>
      </dgm:prSet>
      <dgm:spPr/>
      <dgm:t>
        <a:bodyPr/>
        <a:lstStyle/>
        <a:p>
          <a:endParaRPr lang="fr-FR"/>
        </a:p>
      </dgm:t>
    </dgm:pt>
    <dgm:pt modelId="{3B98EA11-B8FC-49EC-A33F-7B4D4D3EE691}" type="pres">
      <dgm:prSet presAssocID="{2EEF667B-9CE3-4415-B0D2-FDF01653CDFF}" presName="accent_4" presStyleCnt="0"/>
      <dgm:spPr/>
    </dgm:pt>
    <dgm:pt modelId="{EE0C3DDF-2F6C-41CA-9DE3-CEC50D7E519D}" type="pres">
      <dgm:prSet presAssocID="{2EEF667B-9CE3-4415-B0D2-FDF01653CDFF}" presName="accentRepeatNode" presStyleLbl="solidFgAcc1" presStyleIdx="3" presStyleCnt="6"/>
      <dgm:spPr>
        <a:solidFill>
          <a:schemeClr val="bg1">
            <a:lumMod val="85000"/>
          </a:schemeClr>
        </a:solidFill>
      </dgm:spPr>
    </dgm:pt>
    <dgm:pt modelId="{038DE9AC-2882-41A5-A18D-73E3CC3069C4}" type="pres">
      <dgm:prSet presAssocID="{7A53E580-E643-4CFC-AC47-5BE46BEBE3DB}" presName="text_5" presStyleLbl="node1" presStyleIdx="4" presStyleCnt="6" custScaleY="68109">
        <dgm:presLayoutVars>
          <dgm:bulletEnabled val="1"/>
        </dgm:presLayoutVars>
      </dgm:prSet>
      <dgm:spPr/>
      <dgm:t>
        <a:bodyPr/>
        <a:lstStyle/>
        <a:p>
          <a:endParaRPr lang="fr-FR"/>
        </a:p>
      </dgm:t>
    </dgm:pt>
    <dgm:pt modelId="{7FCC5371-2B55-4275-B6C7-12BB49D7783D}" type="pres">
      <dgm:prSet presAssocID="{7A53E580-E643-4CFC-AC47-5BE46BEBE3DB}" presName="accent_5" presStyleCnt="0"/>
      <dgm:spPr/>
    </dgm:pt>
    <dgm:pt modelId="{08769F83-1336-41A3-80DA-4935D8633EDF}" type="pres">
      <dgm:prSet presAssocID="{7A53E580-E643-4CFC-AC47-5BE46BEBE3DB}" presName="accentRepeatNode" presStyleLbl="solidFgAcc1" presStyleIdx="4" presStyleCnt="6"/>
      <dgm:spPr/>
    </dgm:pt>
    <dgm:pt modelId="{409C75ED-85A1-4741-AB7C-EBA95C115C54}" type="pres">
      <dgm:prSet presAssocID="{5FC08BFF-73FE-4524-9135-6EEC64175230}" presName="text_6" presStyleLbl="node1" presStyleIdx="5" presStyleCnt="6" custScaleY="68593">
        <dgm:presLayoutVars>
          <dgm:bulletEnabled val="1"/>
        </dgm:presLayoutVars>
      </dgm:prSet>
      <dgm:spPr/>
      <dgm:t>
        <a:bodyPr/>
        <a:lstStyle/>
        <a:p>
          <a:endParaRPr lang="fr-FR"/>
        </a:p>
      </dgm:t>
    </dgm:pt>
    <dgm:pt modelId="{0C07968E-5184-4B44-A8BC-8A3F45117B64}" type="pres">
      <dgm:prSet presAssocID="{5FC08BFF-73FE-4524-9135-6EEC64175230}" presName="accent_6" presStyleCnt="0"/>
      <dgm:spPr/>
    </dgm:pt>
    <dgm:pt modelId="{4A7E11A8-EF12-4F10-A526-A1722FB286CF}" type="pres">
      <dgm:prSet presAssocID="{5FC08BFF-73FE-4524-9135-6EEC64175230}" presName="accentRepeatNode" presStyleLbl="solidFgAcc1" presStyleIdx="5" presStyleCnt="6"/>
      <dgm:spPr/>
    </dgm:pt>
  </dgm:ptLst>
  <dgm:cxnLst>
    <dgm:cxn modelId="{E8B4D257-C471-4157-94B4-9B45E6B673D4}" srcId="{B14DFA76-65C1-4D9D-BADB-18286CA59B37}" destId="{74A972C5-B50D-4A8A-808F-25D77264CFDD}" srcOrd="1" destOrd="0" parTransId="{05DECF49-2F4E-482C-8103-1206804EB39F}" sibTransId="{F6FFE6E4-B6B4-43F1-A213-1620DDFBBEEF}"/>
    <dgm:cxn modelId="{BAA0C842-4004-4CD9-9393-996319196ABA}" type="presOf" srcId="{646C8E6B-B27C-42E7-95BC-EA6D7CB47842}" destId="{6735F236-B788-4A2E-8457-5764A4790459}" srcOrd="0" destOrd="0" presId="urn:microsoft.com/office/officeart/2008/layout/VerticalCurvedList"/>
    <dgm:cxn modelId="{158F3D8B-3307-4360-9234-3EC404D993B7}" type="presOf" srcId="{74A972C5-B50D-4A8A-808F-25D77264CFDD}" destId="{70BC0060-6812-4367-968E-489F682AE1F0}" srcOrd="0" destOrd="0" presId="urn:microsoft.com/office/officeart/2008/layout/VerticalCurvedList"/>
    <dgm:cxn modelId="{9BC983D7-D7F6-491A-906E-C3F3B27B2C44}" type="presOf" srcId="{7A53E580-E643-4CFC-AC47-5BE46BEBE3DB}" destId="{038DE9AC-2882-41A5-A18D-73E3CC3069C4}" srcOrd="0" destOrd="0" presId="urn:microsoft.com/office/officeart/2008/layout/VerticalCurvedList"/>
    <dgm:cxn modelId="{4376859D-64C5-49C0-A9CF-2DAEBAFD20BE}" srcId="{B14DFA76-65C1-4D9D-BADB-18286CA59B37}" destId="{5FC08BFF-73FE-4524-9135-6EEC64175230}" srcOrd="5" destOrd="0" parTransId="{61514616-502C-4E35-9BDC-2F68EA9B220B}" sibTransId="{B016D3CF-77C8-4F19-9E15-C7A0414AD4D1}"/>
    <dgm:cxn modelId="{2480F370-9E68-4F1F-B808-3EBBDA896CEE}" srcId="{B14DFA76-65C1-4D9D-BADB-18286CA59B37}" destId="{7FF20904-7B94-449D-8CC6-1F5A84FB7270}" srcOrd="0" destOrd="0" parTransId="{FD9A5680-4871-4B2D-A996-07C4E165A945}" sibTransId="{E9EDC5B4-5C93-4B77-8320-46255CF8096D}"/>
    <dgm:cxn modelId="{5B35BB25-540A-48B4-A7EA-033CF8677981}" type="presOf" srcId="{B14DFA76-65C1-4D9D-BADB-18286CA59B37}" destId="{4B7950A1-6F7D-403E-B22D-12962345244B}" srcOrd="0" destOrd="0" presId="urn:microsoft.com/office/officeart/2008/layout/VerticalCurvedList"/>
    <dgm:cxn modelId="{989AD48F-CE68-4AD0-8349-B990CBCE75FA}" srcId="{B14DFA76-65C1-4D9D-BADB-18286CA59B37}" destId="{646C8E6B-B27C-42E7-95BC-EA6D7CB47842}" srcOrd="2" destOrd="0" parTransId="{9EA9D284-AA39-45FE-ACCB-89D10A80D4D8}" sibTransId="{A622090D-A670-4920-A6E6-3EFD8B0332E9}"/>
    <dgm:cxn modelId="{10FE6DC9-86A6-4E06-A306-0EEA5DF5D37A}" srcId="{B14DFA76-65C1-4D9D-BADB-18286CA59B37}" destId="{7A53E580-E643-4CFC-AC47-5BE46BEBE3DB}" srcOrd="4" destOrd="0" parTransId="{8C22EC9D-CFA4-4FD2-AFB6-8BDAD27DED4E}" sibTransId="{2987412D-550C-4E7E-87BD-D393265F53BF}"/>
    <dgm:cxn modelId="{9E9783AA-9914-4FE9-9593-929F729DBDC4}" srcId="{B14DFA76-65C1-4D9D-BADB-18286CA59B37}" destId="{2EEF667B-9CE3-4415-B0D2-FDF01653CDFF}" srcOrd="3" destOrd="0" parTransId="{B3CA1CF1-83BE-4444-A9E8-0819924BFA04}" sibTransId="{A2C5C7B6-8E55-4834-B3AE-C1995B180294}"/>
    <dgm:cxn modelId="{7705762D-CA17-453B-87AE-701ED2F4D8FF}" type="presOf" srcId="{5FC08BFF-73FE-4524-9135-6EEC64175230}" destId="{409C75ED-85A1-4741-AB7C-EBA95C115C54}" srcOrd="0" destOrd="0" presId="urn:microsoft.com/office/officeart/2008/layout/VerticalCurvedList"/>
    <dgm:cxn modelId="{01ECBDA2-D642-484D-BD0C-274C3F7F4D40}" type="presOf" srcId="{2EEF667B-9CE3-4415-B0D2-FDF01653CDFF}" destId="{458238D7-5A4D-498A-86BA-8E45D3F2FD78}" srcOrd="0" destOrd="0" presId="urn:microsoft.com/office/officeart/2008/layout/VerticalCurvedList"/>
    <dgm:cxn modelId="{98DA8E27-2262-43A9-9E40-641940B7B865}" type="presOf" srcId="{E9EDC5B4-5C93-4B77-8320-46255CF8096D}" destId="{6CC6890F-05B0-4C2D-886E-63DBED40B8FC}" srcOrd="0" destOrd="0" presId="urn:microsoft.com/office/officeart/2008/layout/VerticalCurvedList"/>
    <dgm:cxn modelId="{CEB566DA-75A6-4D34-8A7E-424456194711}" type="presOf" srcId="{7FF20904-7B94-449D-8CC6-1F5A84FB7270}" destId="{945A6508-E15B-40F9-8F1B-4B4A77AE311C}" srcOrd="0" destOrd="0" presId="urn:microsoft.com/office/officeart/2008/layout/VerticalCurvedList"/>
    <dgm:cxn modelId="{15002B2A-BB4A-463C-B79A-C32F66937112}" type="presParOf" srcId="{4B7950A1-6F7D-403E-B22D-12962345244B}" destId="{0F43C843-9CA9-4C30-AD9D-2604FA945830}" srcOrd="0" destOrd="0" presId="urn:microsoft.com/office/officeart/2008/layout/VerticalCurvedList"/>
    <dgm:cxn modelId="{9F37C8B7-56B8-4FD6-B3EA-6C3A1C437B1B}" type="presParOf" srcId="{0F43C843-9CA9-4C30-AD9D-2604FA945830}" destId="{0A08BEA2-A76E-4B36-9CD3-F4AB6439548E}" srcOrd="0" destOrd="0" presId="urn:microsoft.com/office/officeart/2008/layout/VerticalCurvedList"/>
    <dgm:cxn modelId="{B3B5B77E-D6BA-4192-92B7-7B641C390D98}" type="presParOf" srcId="{0A08BEA2-A76E-4B36-9CD3-F4AB6439548E}" destId="{E112264D-9D3A-44D4-8BC7-C4079B3392D2}" srcOrd="0" destOrd="0" presId="urn:microsoft.com/office/officeart/2008/layout/VerticalCurvedList"/>
    <dgm:cxn modelId="{1795384D-8D73-44E7-8312-79A5D84A4FB7}" type="presParOf" srcId="{0A08BEA2-A76E-4B36-9CD3-F4AB6439548E}" destId="{6CC6890F-05B0-4C2D-886E-63DBED40B8FC}" srcOrd="1" destOrd="0" presId="urn:microsoft.com/office/officeart/2008/layout/VerticalCurvedList"/>
    <dgm:cxn modelId="{3B30F55F-EC1B-4410-AC58-9C43529EB56B}" type="presParOf" srcId="{0A08BEA2-A76E-4B36-9CD3-F4AB6439548E}" destId="{B51167F0-6400-4062-9B25-4945E5DC8319}" srcOrd="2" destOrd="0" presId="urn:microsoft.com/office/officeart/2008/layout/VerticalCurvedList"/>
    <dgm:cxn modelId="{A1AA8678-23C9-4534-BD68-5C39EC3457E4}" type="presParOf" srcId="{0A08BEA2-A76E-4B36-9CD3-F4AB6439548E}" destId="{378C0E7B-41B1-40E6-94D2-45A9FC241C8F}" srcOrd="3" destOrd="0" presId="urn:microsoft.com/office/officeart/2008/layout/VerticalCurvedList"/>
    <dgm:cxn modelId="{41B694DD-B4AC-4112-ADBC-53DD97E345F9}" type="presParOf" srcId="{0F43C843-9CA9-4C30-AD9D-2604FA945830}" destId="{945A6508-E15B-40F9-8F1B-4B4A77AE311C}" srcOrd="1" destOrd="0" presId="urn:microsoft.com/office/officeart/2008/layout/VerticalCurvedList"/>
    <dgm:cxn modelId="{BF2CFCFA-A2A0-4F46-A5A5-37BB8AD666DC}" type="presParOf" srcId="{0F43C843-9CA9-4C30-AD9D-2604FA945830}" destId="{570334D7-2ABB-4AAC-9610-6141FE719826}" srcOrd="2" destOrd="0" presId="urn:microsoft.com/office/officeart/2008/layout/VerticalCurvedList"/>
    <dgm:cxn modelId="{1D82F797-D4E3-4565-B748-978A8EFD0B2A}" type="presParOf" srcId="{570334D7-2ABB-4AAC-9610-6141FE719826}" destId="{1DD08DCD-5D0F-4E19-955C-B79E52FD3973}" srcOrd="0" destOrd="0" presId="urn:microsoft.com/office/officeart/2008/layout/VerticalCurvedList"/>
    <dgm:cxn modelId="{F49CDBB6-1BC5-4585-A3F1-769E6CA791F7}" type="presParOf" srcId="{0F43C843-9CA9-4C30-AD9D-2604FA945830}" destId="{70BC0060-6812-4367-968E-489F682AE1F0}" srcOrd="3" destOrd="0" presId="urn:microsoft.com/office/officeart/2008/layout/VerticalCurvedList"/>
    <dgm:cxn modelId="{79E17ECB-9088-4ACD-BDEB-9A4101059688}" type="presParOf" srcId="{0F43C843-9CA9-4C30-AD9D-2604FA945830}" destId="{09C39505-DA15-4C05-8526-2050F04B87A2}" srcOrd="4" destOrd="0" presId="urn:microsoft.com/office/officeart/2008/layout/VerticalCurvedList"/>
    <dgm:cxn modelId="{2A45B345-53EF-4EF4-ACF7-18A6BE17966F}" type="presParOf" srcId="{09C39505-DA15-4C05-8526-2050F04B87A2}" destId="{1BB2265E-1E70-4D06-8BEE-1B4022AC5D01}" srcOrd="0" destOrd="0" presId="urn:microsoft.com/office/officeart/2008/layout/VerticalCurvedList"/>
    <dgm:cxn modelId="{5FA6A5F8-292B-4A37-8920-17289A9358F9}" type="presParOf" srcId="{0F43C843-9CA9-4C30-AD9D-2604FA945830}" destId="{6735F236-B788-4A2E-8457-5764A4790459}" srcOrd="5" destOrd="0" presId="urn:microsoft.com/office/officeart/2008/layout/VerticalCurvedList"/>
    <dgm:cxn modelId="{505B3AF7-6C17-463C-B8DE-B2DDE357F94B}" type="presParOf" srcId="{0F43C843-9CA9-4C30-AD9D-2604FA945830}" destId="{55EF4298-579C-4CD2-A93D-101C4D18D1F8}" srcOrd="6" destOrd="0" presId="urn:microsoft.com/office/officeart/2008/layout/VerticalCurvedList"/>
    <dgm:cxn modelId="{CB8159DD-1AB2-4AEF-949C-B2319DE85C36}" type="presParOf" srcId="{55EF4298-579C-4CD2-A93D-101C4D18D1F8}" destId="{1D574789-2E57-4CB5-837A-2265D991B516}" srcOrd="0" destOrd="0" presId="urn:microsoft.com/office/officeart/2008/layout/VerticalCurvedList"/>
    <dgm:cxn modelId="{9E118F2B-D18A-4FF3-81BA-ECFC22C07CAC}" type="presParOf" srcId="{0F43C843-9CA9-4C30-AD9D-2604FA945830}" destId="{458238D7-5A4D-498A-86BA-8E45D3F2FD78}" srcOrd="7" destOrd="0" presId="urn:microsoft.com/office/officeart/2008/layout/VerticalCurvedList"/>
    <dgm:cxn modelId="{C58DC501-E017-4380-B0D7-A015E2101F7C}" type="presParOf" srcId="{0F43C843-9CA9-4C30-AD9D-2604FA945830}" destId="{3B98EA11-B8FC-49EC-A33F-7B4D4D3EE691}" srcOrd="8" destOrd="0" presId="urn:microsoft.com/office/officeart/2008/layout/VerticalCurvedList"/>
    <dgm:cxn modelId="{B5012938-C274-42F0-A955-5F19F2D7C68A}" type="presParOf" srcId="{3B98EA11-B8FC-49EC-A33F-7B4D4D3EE691}" destId="{EE0C3DDF-2F6C-41CA-9DE3-CEC50D7E519D}" srcOrd="0" destOrd="0" presId="urn:microsoft.com/office/officeart/2008/layout/VerticalCurvedList"/>
    <dgm:cxn modelId="{31CBBADA-A7D3-422E-8E65-981D3379FF86}" type="presParOf" srcId="{0F43C843-9CA9-4C30-AD9D-2604FA945830}" destId="{038DE9AC-2882-41A5-A18D-73E3CC3069C4}" srcOrd="9" destOrd="0" presId="urn:microsoft.com/office/officeart/2008/layout/VerticalCurvedList"/>
    <dgm:cxn modelId="{FE062FD5-F741-4CCD-A09C-F99E3133324E}" type="presParOf" srcId="{0F43C843-9CA9-4C30-AD9D-2604FA945830}" destId="{7FCC5371-2B55-4275-B6C7-12BB49D7783D}" srcOrd="10" destOrd="0" presId="urn:microsoft.com/office/officeart/2008/layout/VerticalCurvedList"/>
    <dgm:cxn modelId="{A126E13F-45A7-4916-BA8D-6A557D3A9CE6}" type="presParOf" srcId="{7FCC5371-2B55-4275-B6C7-12BB49D7783D}" destId="{08769F83-1336-41A3-80DA-4935D8633EDF}" srcOrd="0" destOrd="0" presId="urn:microsoft.com/office/officeart/2008/layout/VerticalCurvedList"/>
    <dgm:cxn modelId="{8B5FAD8B-8384-4382-8B95-02350F67270A}" type="presParOf" srcId="{0F43C843-9CA9-4C30-AD9D-2604FA945830}" destId="{409C75ED-85A1-4741-AB7C-EBA95C115C54}" srcOrd="11" destOrd="0" presId="urn:microsoft.com/office/officeart/2008/layout/VerticalCurvedList"/>
    <dgm:cxn modelId="{717FD4C1-1AB2-47FB-9FE8-19D36E9FA0D9}" type="presParOf" srcId="{0F43C843-9CA9-4C30-AD9D-2604FA945830}" destId="{0C07968E-5184-4B44-A8BC-8A3F45117B64}" srcOrd="12" destOrd="0" presId="urn:microsoft.com/office/officeart/2008/layout/VerticalCurvedList"/>
    <dgm:cxn modelId="{29775934-3FAE-49B8-9EC5-EB13C1B3F019}" type="presParOf" srcId="{0C07968E-5184-4B44-A8BC-8A3F45117B64}" destId="{4A7E11A8-EF12-4F10-A526-A1722FB286C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3D22E2-C387-4B85-8BB9-72E06CE02EB2}" type="doc">
      <dgm:prSet loTypeId="urn:microsoft.com/office/officeart/2005/8/layout/StepDownProcess" loCatId="process" qsTypeId="urn:microsoft.com/office/officeart/2005/8/quickstyle/simple5" qsCatId="simple" csTypeId="urn:microsoft.com/office/officeart/2005/8/colors/colorful1" csCatId="colorful" phldr="1"/>
      <dgm:spPr/>
      <dgm:t>
        <a:bodyPr/>
        <a:lstStyle/>
        <a:p>
          <a:endParaRPr lang="fr-FR"/>
        </a:p>
      </dgm:t>
    </dgm:pt>
    <dgm:pt modelId="{A08ED735-A00F-4DE0-BCAA-295999B7F4D9}">
      <dgm:prSet phldrT="[Texte]"/>
      <dgm:spPr/>
      <dgm:t>
        <a:bodyPr/>
        <a:lstStyle/>
        <a:p>
          <a:r>
            <a:rPr lang="fr-FR" dirty="0"/>
            <a:t>Définition du RAP avec le GT experts professionnels</a:t>
          </a:r>
        </a:p>
      </dgm:t>
    </dgm:pt>
    <dgm:pt modelId="{B64A3D1B-DE86-4F92-A859-6B937C6F8353}" type="parTrans" cxnId="{0E90A6AF-FC82-43E9-9CCF-E9F56A863C09}">
      <dgm:prSet/>
      <dgm:spPr/>
      <dgm:t>
        <a:bodyPr/>
        <a:lstStyle/>
        <a:p>
          <a:endParaRPr lang="fr-FR"/>
        </a:p>
      </dgm:t>
    </dgm:pt>
    <dgm:pt modelId="{AEE24768-B77F-41D9-BF4C-225A60D48C00}" type="sibTrans" cxnId="{0E90A6AF-FC82-43E9-9CCF-E9F56A863C09}">
      <dgm:prSet/>
      <dgm:spPr/>
      <dgm:t>
        <a:bodyPr/>
        <a:lstStyle/>
        <a:p>
          <a:endParaRPr lang="fr-FR"/>
        </a:p>
      </dgm:t>
    </dgm:pt>
    <dgm:pt modelId="{0FDF4F06-F94D-476F-8085-90E11201FF9B}">
      <dgm:prSet phldrT="[Texte]" custT="1"/>
      <dgm:spPr/>
      <dgm:t>
        <a:bodyPr/>
        <a:lstStyle/>
        <a:p>
          <a:r>
            <a:rPr lang="fr-FR" sz="1200" dirty="0"/>
            <a:t>identification des activités par pôle</a:t>
          </a:r>
        </a:p>
      </dgm:t>
    </dgm:pt>
    <dgm:pt modelId="{85C2D0FA-DB89-401F-B3FE-22BCC4CD43C6}" type="parTrans" cxnId="{477EAAD5-2ED6-48DA-87D7-8197C5D06117}">
      <dgm:prSet/>
      <dgm:spPr/>
      <dgm:t>
        <a:bodyPr/>
        <a:lstStyle/>
        <a:p>
          <a:endParaRPr lang="fr-FR"/>
        </a:p>
      </dgm:t>
    </dgm:pt>
    <dgm:pt modelId="{9CB85C63-ACC6-4762-9120-1552A7546162}" type="sibTrans" cxnId="{477EAAD5-2ED6-48DA-87D7-8197C5D06117}">
      <dgm:prSet/>
      <dgm:spPr/>
      <dgm:t>
        <a:bodyPr/>
        <a:lstStyle/>
        <a:p>
          <a:endParaRPr lang="fr-FR"/>
        </a:p>
      </dgm:t>
    </dgm:pt>
    <dgm:pt modelId="{F02DCA8A-7F37-4E0B-B7C3-F9FC22A4D11F}">
      <dgm:prSet phldrT="[Texte]" custT="1"/>
      <dgm:spPr>
        <a:solidFill>
          <a:srgbClr val="00B050"/>
        </a:solidFill>
      </dgm:spPr>
      <dgm:t>
        <a:bodyPr/>
        <a:lstStyle/>
        <a:p>
          <a:r>
            <a:rPr lang="fr-FR" sz="1200" dirty="0"/>
            <a:t>Définition du référentiel de compétences professionnelles et du référentiel  d’examen  avec le GT enseignants en lien avec le GT professionnel</a:t>
          </a:r>
        </a:p>
      </dgm:t>
    </dgm:pt>
    <dgm:pt modelId="{C7E8C980-3840-4ED5-B349-2CBFDAFBAC5F}" type="parTrans" cxnId="{55EAD657-C4AC-4632-976E-2B5AD05A4343}">
      <dgm:prSet/>
      <dgm:spPr/>
      <dgm:t>
        <a:bodyPr/>
        <a:lstStyle/>
        <a:p>
          <a:endParaRPr lang="fr-FR"/>
        </a:p>
      </dgm:t>
    </dgm:pt>
    <dgm:pt modelId="{D40B2302-78D2-40AC-9024-F0E2A07987DE}" type="sibTrans" cxnId="{55EAD657-C4AC-4632-976E-2B5AD05A4343}">
      <dgm:prSet/>
      <dgm:spPr/>
      <dgm:t>
        <a:bodyPr/>
        <a:lstStyle/>
        <a:p>
          <a:endParaRPr lang="fr-FR"/>
        </a:p>
      </dgm:t>
    </dgm:pt>
    <dgm:pt modelId="{157DD1EA-2CFB-437E-A5D3-47ABCF26F877}">
      <dgm:prSet phldrT="[Texte]" custT="1"/>
      <dgm:spPr/>
      <dgm:t>
        <a:bodyPr/>
        <a:lstStyle/>
        <a:p>
          <a:r>
            <a:rPr lang="fr-FR" sz="1200" dirty="0"/>
            <a:t>Définition des compétences professionnelles par pôle d’activités</a:t>
          </a:r>
        </a:p>
      </dgm:t>
    </dgm:pt>
    <dgm:pt modelId="{AC1982BA-821D-40ED-9104-2432C3334C70}" type="parTrans" cxnId="{0ABAC7B2-5D6C-423E-A32A-86EE87072346}">
      <dgm:prSet/>
      <dgm:spPr/>
      <dgm:t>
        <a:bodyPr/>
        <a:lstStyle/>
        <a:p>
          <a:endParaRPr lang="fr-FR"/>
        </a:p>
      </dgm:t>
    </dgm:pt>
    <dgm:pt modelId="{BFDFD25C-56B8-4FDC-ADC4-5401E8B2EC6A}" type="sibTrans" cxnId="{0ABAC7B2-5D6C-423E-A32A-86EE87072346}">
      <dgm:prSet/>
      <dgm:spPr/>
      <dgm:t>
        <a:bodyPr/>
        <a:lstStyle/>
        <a:p>
          <a:endParaRPr lang="fr-FR"/>
        </a:p>
      </dgm:t>
    </dgm:pt>
    <dgm:pt modelId="{2AF06223-D95A-4E9E-A5E9-1D6A112D6E5A}">
      <dgm:prSet phldrT="[Texte]" custT="1"/>
      <dgm:spPr/>
      <dgm:t>
        <a:bodyPr/>
        <a:lstStyle/>
        <a:p>
          <a:r>
            <a:rPr lang="fr-FR" sz="1200" dirty="0"/>
            <a:t>Rédaction d’un guide d’accompagnement pédagogique avec le GT enseignants</a:t>
          </a:r>
        </a:p>
      </dgm:t>
    </dgm:pt>
    <dgm:pt modelId="{CC8C2880-A634-44AF-8102-8F9CC09F7DBC}" type="parTrans" cxnId="{B272E033-E805-4E9E-9D03-541672B759B5}">
      <dgm:prSet/>
      <dgm:spPr/>
      <dgm:t>
        <a:bodyPr/>
        <a:lstStyle/>
        <a:p>
          <a:endParaRPr lang="fr-FR"/>
        </a:p>
      </dgm:t>
    </dgm:pt>
    <dgm:pt modelId="{90E864AA-B63A-461B-B833-B39AD737D719}" type="sibTrans" cxnId="{B272E033-E805-4E9E-9D03-541672B759B5}">
      <dgm:prSet/>
      <dgm:spPr/>
      <dgm:t>
        <a:bodyPr/>
        <a:lstStyle/>
        <a:p>
          <a:endParaRPr lang="fr-FR"/>
        </a:p>
      </dgm:t>
    </dgm:pt>
    <dgm:pt modelId="{CDD065ED-0849-4E07-8590-C9B2A3CB0A59}">
      <dgm:prSet phldrT="[Texte]" custT="1"/>
      <dgm:spPr/>
      <dgm:t>
        <a:bodyPr/>
        <a:lstStyle/>
        <a:p>
          <a:r>
            <a:rPr lang="fr-FR" sz="1200" dirty="0"/>
            <a:t>Propositions d’organisation des enseignements</a:t>
          </a:r>
        </a:p>
      </dgm:t>
    </dgm:pt>
    <dgm:pt modelId="{90AAB00B-7BF1-4982-BCFC-49456ABC6548}" type="parTrans" cxnId="{2794D399-1D15-4E95-9BBB-D2D5144F27BF}">
      <dgm:prSet/>
      <dgm:spPr/>
      <dgm:t>
        <a:bodyPr/>
        <a:lstStyle/>
        <a:p>
          <a:endParaRPr lang="fr-FR"/>
        </a:p>
      </dgm:t>
    </dgm:pt>
    <dgm:pt modelId="{4EF29314-486A-435E-BADC-6E2237081655}" type="sibTrans" cxnId="{2794D399-1D15-4E95-9BBB-D2D5144F27BF}">
      <dgm:prSet/>
      <dgm:spPr/>
      <dgm:t>
        <a:bodyPr/>
        <a:lstStyle/>
        <a:p>
          <a:endParaRPr lang="fr-FR"/>
        </a:p>
      </dgm:t>
    </dgm:pt>
    <dgm:pt modelId="{CECFCB2C-F53E-4A39-BA9D-4D04ECCE6638}">
      <dgm:prSet phldrT="[Texte]" custT="1"/>
      <dgm:spPr/>
      <dgm:t>
        <a:bodyPr/>
        <a:lstStyle/>
        <a:p>
          <a:r>
            <a:rPr lang="fr-FR" sz="1200" dirty="0"/>
            <a:t>Identification des tâches associées aux activités et du niveau d’autonomie</a:t>
          </a:r>
        </a:p>
      </dgm:t>
    </dgm:pt>
    <dgm:pt modelId="{7618CCE4-784F-4083-BDFA-19579E546E9D}" type="parTrans" cxnId="{F1AC5609-D5E9-4C68-9E5D-31FF13C64CD7}">
      <dgm:prSet/>
      <dgm:spPr/>
      <dgm:t>
        <a:bodyPr/>
        <a:lstStyle/>
        <a:p>
          <a:endParaRPr lang="fr-FR"/>
        </a:p>
      </dgm:t>
    </dgm:pt>
    <dgm:pt modelId="{24CC28E6-C468-494B-A39D-5D76665B3A52}" type="sibTrans" cxnId="{F1AC5609-D5E9-4C68-9E5D-31FF13C64CD7}">
      <dgm:prSet/>
      <dgm:spPr/>
      <dgm:t>
        <a:bodyPr/>
        <a:lstStyle/>
        <a:p>
          <a:endParaRPr lang="fr-FR"/>
        </a:p>
      </dgm:t>
    </dgm:pt>
    <dgm:pt modelId="{2D2C515E-C20F-47BD-909E-4080A5032D1B}">
      <dgm:prSet phldrT="[Texte]" custT="1"/>
      <dgm:spPr/>
      <dgm:t>
        <a:bodyPr/>
        <a:lstStyle/>
        <a:p>
          <a:endParaRPr lang="fr-FR" sz="1200" dirty="0"/>
        </a:p>
      </dgm:t>
    </dgm:pt>
    <dgm:pt modelId="{054D43DA-4A2D-4794-8E2D-23BFCB1B4B6E}" type="parTrans" cxnId="{AA072762-F777-465D-8534-9465EF934B30}">
      <dgm:prSet/>
      <dgm:spPr/>
      <dgm:t>
        <a:bodyPr/>
        <a:lstStyle/>
        <a:p>
          <a:endParaRPr lang="fr-FR"/>
        </a:p>
      </dgm:t>
    </dgm:pt>
    <dgm:pt modelId="{4A70CD69-B3B3-47FE-A062-5317832A975B}" type="sibTrans" cxnId="{AA072762-F777-465D-8534-9465EF934B30}">
      <dgm:prSet/>
      <dgm:spPr/>
      <dgm:t>
        <a:bodyPr/>
        <a:lstStyle/>
        <a:p>
          <a:endParaRPr lang="fr-FR"/>
        </a:p>
      </dgm:t>
    </dgm:pt>
    <dgm:pt modelId="{64397A59-41CF-48EC-98C7-0C73AED50B34}">
      <dgm:prSet phldrT="[Texte]" custT="1"/>
      <dgm:spPr/>
      <dgm:t>
        <a:bodyPr/>
        <a:lstStyle/>
        <a:p>
          <a:r>
            <a:rPr lang="fr-FR" sz="1200" dirty="0"/>
            <a:t>Spécification des résultats attendus pour chacune des tâches</a:t>
          </a:r>
        </a:p>
      </dgm:t>
    </dgm:pt>
    <dgm:pt modelId="{6B42A6D6-FB88-4B7D-8BA8-CF5E7E2E8C2C}" type="parTrans" cxnId="{FCA67451-DAA6-4B66-AA56-36339D48A3C6}">
      <dgm:prSet/>
      <dgm:spPr/>
      <dgm:t>
        <a:bodyPr/>
        <a:lstStyle/>
        <a:p>
          <a:endParaRPr lang="fr-FR"/>
        </a:p>
      </dgm:t>
    </dgm:pt>
    <dgm:pt modelId="{8C78DB05-7591-416B-800C-4E5D273CB946}" type="sibTrans" cxnId="{FCA67451-DAA6-4B66-AA56-36339D48A3C6}">
      <dgm:prSet/>
      <dgm:spPr/>
      <dgm:t>
        <a:bodyPr/>
        <a:lstStyle/>
        <a:p>
          <a:endParaRPr lang="fr-FR"/>
        </a:p>
      </dgm:t>
    </dgm:pt>
    <dgm:pt modelId="{A1F77DBD-1253-4CD9-9028-13B3AC0E7827}">
      <dgm:prSet phldrT="[Texte]" custT="1"/>
      <dgm:spPr/>
      <dgm:t>
        <a:bodyPr/>
        <a:lstStyle/>
        <a:p>
          <a:r>
            <a:rPr lang="fr-FR" sz="1200" dirty="0"/>
            <a:t>Définition des savoirs associés et de leur niveau taxonomique</a:t>
          </a:r>
        </a:p>
      </dgm:t>
    </dgm:pt>
    <dgm:pt modelId="{05AFD102-1905-4C6B-BE5C-C34D9DB51B61}" type="parTrans" cxnId="{82F88FC5-C411-4FF0-803A-DF465906E0D1}">
      <dgm:prSet/>
      <dgm:spPr/>
      <dgm:t>
        <a:bodyPr/>
        <a:lstStyle/>
        <a:p>
          <a:endParaRPr lang="fr-FR"/>
        </a:p>
      </dgm:t>
    </dgm:pt>
    <dgm:pt modelId="{D664230A-EF98-4289-8B53-75EEFE216192}" type="sibTrans" cxnId="{82F88FC5-C411-4FF0-803A-DF465906E0D1}">
      <dgm:prSet/>
      <dgm:spPr/>
      <dgm:t>
        <a:bodyPr/>
        <a:lstStyle/>
        <a:p>
          <a:endParaRPr lang="fr-FR"/>
        </a:p>
      </dgm:t>
    </dgm:pt>
    <dgm:pt modelId="{E1B318E4-1F04-4BA2-80D5-779659A8D606}">
      <dgm:prSet phldrT="[Texte]" custT="1"/>
      <dgm:spPr/>
      <dgm:t>
        <a:bodyPr/>
        <a:lstStyle/>
        <a:p>
          <a:r>
            <a:rPr lang="fr-FR" sz="1200" dirty="0"/>
            <a:t>Formalisation des critères d’évaluation pour chacune des compétences</a:t>
          </a:r>
        </a:p>
      </dgm:t>
    </dgm:pt>
    <dgm:pt modelId="{90413D67-D55A-4DA4-9A4D-31DC08F4AEB5}" type="parTrans" cxnId="{73C64F6B-0296-45A9-A0BA-10D9AC695E10}">
      <dgm:prSet/>
      <dgm:spPr/>
      <dgm:t>
        <a:bodyPr/>
        <a:lstStyle/>
        <a:p>
          <a:endParaRPr lang="fr-FR"/>
        </a:p>
      </dgm:t>
    </dgm:pt>
    <dgm:pt modelId="{D570F625-C376-498F-8394-E1AF70C1D174}" type="sibTrans" cxnId="{73C64F6B-0296-45A9-A0BA-10D9AC695E10}">
      <dgm:prSet/>
      <dgm:spPr/>
      <dgm:t>
        <a:bodyPr/>
        <a:lstStyle/>
        <a:p>
          <a:endParaRPr lang="fr-FR"/>
        </a:p>
      </dgm:t>
    </dgm:pt>
    <dgm:pt modelId="{9448456F-BD5B-4049-A5A0-577F2E615166}">
      <dgm:prSet phldrT="[Texte]" custT="1"/>
      <dgm:spPr/>
      <dgm:t>
        <a:bodyPr/>
        <a:lstStyle/>
        <a:p>
          <a:r>
            <a:rPr lang="fr-FR" sz="1200" dirty="0"/>
            <a:t>Définition des épreuves par pôle d’activités</a:t>
          </a:r>
        </a:p>
      </dgm:t>
    </dgm:pt>
    <dgm:pt modelId="{90BA8341-AD99-4194-BFD9-45D1538A1BED}" type="parTrans" cxnId="{096BFCD4-2B9B-4DB9-99BD-2B652A5AD222}">
      <dgm:prSet/>
      <dgm:spPr/>
      <dgm:t>
        <a:bodyPr/>
        <a:lstStyle/>
        <a:p>
          <a:endParaRPr lang="fr-FR"/>
        </a:p>
      </dgm:t>
    </dgm:pt>
    <dgm:pt modelId="{2E1DB97B-AABB-4A05-9A19-2C1C08CDBAA1}" type="sibTrans" cxnId="{096BFCD4-2B9B-4DB9-99BD-2B652A5AD222}">
      <dgm:prSet/>
      <dgm:spPr/>
      <dgm:t>
        <a:bodyPr/>
        <a:lstStyle/>
        <a:p>
          <a:endParaRPr lang="fr-FR"/>
        </a:p>
      </dgm:t>
    </dgm:pt>
    <dgm:pt modelId="{18748ADE-FB2C-4E67-B9B7-6F171E457619}">
      <dgm:prSet phldrT="[Texte]" custT="1"/>
      <dgm:spPr/>
      <dgm:t>
        <a:bodyPr/>
        <a:lstStyle/>
        <a:p>
          <a:r>
            <a:rPr lang="fr-FR" sz="1200" dirty="0"/>
            <a:t>Définition des modalités de stage</a:t>
          </a:r>
        </a:p>
      </dgm:t>
    </dgm:pt>
    <dgm:pt modelId="{10E28612-7E9C-4633-92D5-88FCC0B13FB4}" type="parTrans" cxnId="{0512760F-7BDC-47DF-8798-DE9AA375FAA3}">
      <dgm:prSet/>
      <dgm:spPr/>
      <dgm:t>
        <a:bodyPr/>
        <a:lstStyle/>
        <a:p>
          <a:endParaRPr lang="fr-FR"/>
        </a:p>
      </dgm:t>
    </dgm:pt>
    <dgm:pt modelId="{2022C46F-1586-4BFB-A657-08822B35EA76}" type="sibTrans" cxnId="{0512760F-7BDC-47DF-8798-DE9AA375FAA3}">
      <dgm:prSet/>
      <dgm:spPr/>
      <dgm:t>
        <a:bodyPr/>
        <a:lstStyle/>
        <a:p>
          <a:endParaRPr lang="fr-FR"/>
        </a:p>
      </dgm:t>
    </dgm:pt>
    <dgm:pt modelId="{05EF7793-F4C4-4E61-84CE-1B8AD6D11977}">
      <dgm:prSet phldrT="[Texte]" custT="1"/>
      <dgm:spPr/>
      <dgm:t>
        <a:bodyPr/>
        <a:lstStyle/>
        <a:p>
          <a:r>
            <a:rPr lang="fr-FR" sz="1200" dirty="0"/>
            <a:t>Exemples de séquencement des situations d’apprentissages </a:t>
          </a:r>
        </a:p>
      </dgm:t>
    </dgm:pt>
    <dgm:pt modelId="{07522D25-BF27-4375-B726-65684CF5786C}" type="parTrans" cxnId="{4F57B163-10E4-4541-8AB4-829C5B732F6B}">
      <dgm:prSet/>
      <dgm:spPr/>
      <dgm:t>
        <a:bodyPr/>
        <a:lstStyle/>
        <a:p>
          <a:endParaRPr lang="fr-FR"/>
        </a:p>
      </dgm:t>
    </dgm:pt>
    <dgm:pt modelId="{EFF2CACC-7086-4CF6-B3C5-87522E6B987A}" type="sibTrans" cxnId="{4F57B163-10E4-4541-8AB4-829C5B732F6B}">
      <dgm:prSet/>
      <dgm:spPr/>
      <dgm:t>
        <a:bodyPr/>
        <a:lstStyle/>
        <a:p>
          <a:endParaRPr lang="fr-FR"/>
        </a:p>
      </dgm:t>
    </dgm:pt>
    <dgm:pt modelId="{D0DC4514-3E66-43CD-B6F0-F5A206B733E0}" type="pres">
      <dgm:prSet presAssocID="{893D22E2-C387-4B85-8BB9-72E06CE02EB2}" presName="rootnode" presStyleCnt="0">
        <dgm:presLayoutVars>
          <dgm:chMax/>
          <dgm:chPref/>
          <dgm:dir/>
          <dgm:animLvl val="lvl"/>
        </dgm:presLayoutVars>
      </dgm:prSet>
      <dgm:spPr/>
      <dgm:t>
        <a:bodyPr/>
        <a:lstStyle/>
        <a:p>
          <a:endParaRPr lang="fr-FR"/>
        </a:p>
      </dgm:t>
    </dgm:pt>
    <dgm:pt modelId="{76C35A46-8A96-4D84-82F8-131786BFBEE7}" type="pres">
      <dgm:prSet presAssocID="{A08ED735-A00F-4DE0-BCAA-295999B7F4D9}" presName="composite" presStyleCnt="0"/>
      <dgm:spPr/>
    </dgm:pt>
    <dgm:pt modelId="{C7A90EB2-7EC7-4CD1-A9DF-DE911FBF95A8}" type="pres">
      <dgm:prSet presAssocID="{A08ED735-A00F-4DE0-BCAA-295999B7F4D9}" presName="bentUpArrow1" presStyleLbl="alignImgPlace1" presStyleIdx="0" presStyleCnt="2" custScaleX="45066" custScaleY="67974" custLinFactNeighborX="-17310" custLinFactNeighborY="-11534"/>
      <dgm:spPr/>
    </dgm:pt>
    <dgm:pt modelId="{43C11B21-2FB8-4145-805F-6E08016F9118}" type="pres">
      <dgm:prSet presAssocID="{A08ED735-A00F-4DE0-BCAA-295999B7F4D9}" presName="ParentText" presStyleLbl="node1" presStyleIdx="0" presStyleCnt="3" custScaleY="66062" custLinFactNeighborX="-45880" custLinFactNeighborY="-8785">
        <dgm:presLayoutVars>
          <dgm:chMax val="1"/>
          <dgm:chPref val="1"/>
          <dgm:bulletEnabled val="1"/>
        </dgm:presLayoutVars>
      </dgm:prSet>
      <dgm:spPr/>
      <dgm:t>
        <a:bodyPr/>
        <a:lstStyle/>
        <a:p>
          <a:endParaRPr lang="fr-FR"/>
        </a:p>
      </dgm:t>
    </dgm:pt>
    <dgm:pt modelId="{A738E77D-3F06-4300-B4C8-E0D1284FEA2E}" type="pres">
      <dgm:prSet presAssocID="{A08ED735-A00F-4DE0-BCAA-295999B7F4D9}" presName="ChildText" presStyleLbl="revTx" presStyleIdx="0" presStyleCnt="3" custScaleX="344023" custScaleY="70498" custLinFactX="23896" custLinFactNeighborX="100000" custLinFactNeighborY="745">
        <dgm:presLayoutVars>
          <dgm:chMax val="0"/>
          <dgm:chPref val="0"/>
          <dgm:bulletEnabled val="1"/>
        </dgm:presLayoutVars>
      </dgm:prSet>
      <dgm:spPr/>
      <dgm:t>
        <a:bodyPr/>
        <a:lstStyle/>
        <a:p>
          <a:endParaRPr lang="fr-FR"/>
        </a:p>
      </dgm:t>
    </dgm:pt>
    <dgm:pt modelId="{19519FA0-1635-419A-94FF-EE2D9EA44960}" type="pres">
      <dgm:prSet presAssocID="{AEE24768-B77F-41D9-BF4C-225A60D48C00}" presName="sibTrans" presStyleCnt="0"/>
      <dgm:spPr/>
    </dgm:pt>
    <dgm:pt modelId="{82DAD507-066E-4E65-A0CE-951C658E4EBC}" type="pres">
      <dgm:prSet presAssocID="{F02DCA8A-7F37-4E0B-B7C3-F9FC22A4D11F}" presName="composite" presStyleCnt="0"/>
      <dgm:spPr/>
    </dgm:pt>
    <dgm:pt modelId="{50451994-8BBC-4C4A-AA58-484AB87B7150}" type="pres">
      <dgm:prSet presAssocID="{F02DCA8A-7F37-4E0B-B7C3-F9FC22A4D11F}" presName="bentUpArrow1" presStyleLbl="alignImgPlace1" presStyleIdx="1" presStyleCnt="2" custScaleX="44387" custScaleY="94481" custLinFactNeighborX="-66203" custLinFactNeighborY="14507"/>
      <dgm:spPr>
        <a:solidFill>
          <a:schemeClr val="accent1">
            <a:lumMod val="40000"/>
            <a:lumOff val="60000"/>
          </a:schemeClr>
        </a:solidFill>
      </dgm:spPr>
    </dgm:pt>
    <dgm:pt modelId="{8B93003B-471F-43A8-A7B6-78A0DD018A51}" type="pres">
      <dgm:prSet presAssocID="{F02DCA8A-7F37-4E0B-B7C3-F9FC22A4D11F}" presName="ParentText" presStyleLbl="node1" presStyleIdx="1" presStyleCnt="3" custLinFactNeighborX="-89107" custLinFactNeighborY="-647">
        <dgm:presLayoutVars>
          <dgm:chMax val="1"/>
          <dgm:chPref val="1"/>
          <dgm:bulletEnabled val="1"/>
        </dgm:presLayoutVars>
      </dgm:prSet>
      <dgm:spPr/>
      <dgm:t>
        <a:bodyPr/>
        <a:lstStyle/>
        <a:p>
          <a:endParaRPr lang="fr-FR"/>
        </a:p>
      </dgm:t>
    </dgm:pt>
    <dgm:pt modelId="{339DCFA7-BAC3-41AA-B219-69D3268C570A}" type="pres">
      <dgm:prSet presAssocID="{F02DCA8A-7F37-4E0B-B7C3-F9FC22A4D11F}" presName="ChildText" presStyleLbl="revTx" presStyleIdx="1" presStyleCnt="3" custScaleX="428963" custLinFactNeighborX="44132" custLinFactNeighborY="-2553">
        <dgm:presLayoutVars>
          <dgm:chMax val="0"/>
          <dgm:chPref val="0"/>
          <dgm:bulletEnabled val="1"/>
        </dgm:presLayoutVars>
      </dgm:prSet>
      <dgm:spPr/>
      <dgm:t>
        <a:bodyPr/>
        <a:lstStyle/>
        <a:p>
          <a:endParaRPr lang="fr-FR"/>
        </a:p>
      </dgm:t>
    </dgm:pt>
    <dgm:pt modelId="{79CA1003-A549-4B77-A494-27800475C38D}" type="pres">
      <dgm:prSet presAssocID="{D40B2302-78D2-40AC-9024-F0E2A07987DE}" presName="sibTrans" presStyleCnt="0"/>
      <dgm:spPr/>
    </dgm:pt>
    <dgm:pt modelId="{13F45569-363C-450F-876A-D06555E08406}" type="pres">
      <dgm:prSet presAssocID="{2AF06223-D95A-4E9E-A5E9-1D6A112D6E5A}" presName="composite" presStyleCnt="0"/>
      <dgm:spPr/>
    </dgm:pt>
    <dgm:pt modelId="{CD63A0E8-3500-4ADD-9011-4880C583D41F}" type="pres">
      <dgm:prSet presAssocID="{2AF06223-D95A-4E9E-A5E9-1D6A112D6E5A}" presName="ParentText" presStyleLbl="node1" presStyleIdx="2" presStyleCnt="3" custScaleY="70446" custLinFactNeighborX="-89255" custLinFactNeighborY="27885">
        <dgm:presLayoutVars>
          <dgm:chMax val="1"/>
          <dgm:chPref val="1"/>
          <dgm:bulletEnabled val="1"/>
        </dgm:presLayoutVars>
      </dgm:prSet>
      <dgm:spPr/>
      <dgm:t>
        <a:bodyPr/>
        <a:lstStyle/>
        <a:p>
          <a:endParaRPr lang="fr-FR"/>
        </a:p>
      </dgm:t>
    </dgm:pt>
    <dgm:pt modelId="{681EAD66-5192-4E54-AAF3-F8BC67C9438D}" type="pres">
      <dgm:prSet presAssocID="{2AF06223-D95A-4E9E-A5E9-1D6A112D6E5A}" presName="FinalChildText" presStyleLbl="revTx" presStyleIdx="2" presStyleCnt="3" custScaleX="257926" custLinFactNeighborX="-41008" custLinFactNeighborY="37821">
        <dgm:presLayoutVars>
          <dgm:chMax val="0"/>
          <dgm:chPref val="0"/>
          <dgm:bulletEnabled val="1"/>
        </dgm:presLayoutVars>
      </dgm:prSet>
      <dgm:spPr/>
      <dgm:t>
        <a:bodyPr/>
        <a:lstStyle/>
        <a:p>
          <a:endParaRPr lang="fr-FR"/>
        </a:p>
      </dgm:t>
    </dgm:pt>
  </dgm:ptLst>
  <dgm:cxnLst>
    <dgm:cxn modelId="{55EAD657-C4AC-4632-976E-2B5AD05A4343}" srcId="{893D22E2-C387-4B85-8BB9-72E06CE02EB2}" destId="{F02DCA8A-7F37-4E0B-B7C3-F9FC22A4D11F}" srcOrd="1" destOrd="0" parTransId="{C7E8C980-3840-4ED5-B349-2CBFDAFBAC5F}" sibTransId="{D40B2302-78D2-40AC-9024-F0E2A07987DE}"/>
    <dgm:cxn modelId="{FCA67451-DAA6-4B66-AA56-36339D48A3C6}" srcId="{A08ED735-A00F-4DE0-BCAA-295999B7F4D9}" destId="{64397A59-41CF-48EC-98C7-0C73AED50B34}" srcOrd="2" destOrd="0" parTransId="{6B42A6D6-FB88-4B7D-8BA8-CF5E7E2E8C2C}" sibTransId="{8C78DB05-7591-416B-800C-4E5D273CB946}"/>
    <dgm:cxn modelId="{14048A7C-E8A9-4515-8C39-8779C7996197}" type="presOf" srcId="{A1F77DBD-1253-4CD9-9028-13B3AC0E7827}" destId="{339DCFA7-BAC3-41AA-B219-69D3268C570A}" srcOrd="0" destOrd="1" presId="urn:microsoft.com/office/officeart/2005/8/layout/StepDownProcess"/>
    <dgm:cxn modelId="{0E90A6AF-FC82-43E9-9CCF-E9F56A863C09}" srcId="{893D22E2-C387-4B85-8BB9-72E06CE02EB2}" destId="{A08ED735-A00F-4DE0-BCAA-295999B7F4D9}" srcOrd="0" destOrd="0" parTransId="{B64A3D1B-DE86-4F92-A859-6B937C6F8353}" sibTransId="{AEE24768-B77F-41D9-BF4C-225A60D48C00}"/>
    <dgm:cxn modelId="{319C7330-5977-4114-B7FE-96192BCA9917}" type="presOf" srcId="{0FDF4F06-F94D-476F-8085-90E11201FF9B}" destId="{A738E77D-3F06-4300-B4C8-E0D1284FEA2E}" srcOrd="0" destOrd="0" presId="urn:microsoft.com/office/officeart/2005/8/layout/StepDownProcess"/>
    <dgm:cxn modelId="{76F86E5D-01EF-4DBE-A8AE-FD7A4A6CDA5F}" type="presOf" srcId="{2D2C515E-C20F-47BD-909E-4080A5032D1B}" destId="{A738E77D-3F06-4300-B4C8-E0D1284FEA2E}" srcOrd="0" destOrd="3" presId="urn:microsoft.com/office/officeart/2005/8/layout/StepDownProcess"/>
    <dgm:cxn modelId="{B272E033-E805-4E9E-9D03-541672B759B5}" srcId="{893D22E2-C387-4B85-8BB9-72E06CE02EB2}" destId="{2AF06223-D95A-4E9E-A5E9-1D6A112D6E5A}" srcOrd="2" destOrd="0" parTransId="{CC8C2880-A634-44AF-8102-8F9CC09F7DBC}" sibTransId="{90E864AA-B63A-461B-B833-B39AD737D719}"/>
    <dgm:cxn modelId="{2794D399-1D15-4E95-9BBB-D2D5144F27BF}" srcId="{2AF06223-D95A-4E9E-A5E9-1D6A112D6E5A}" destId="{CDD065ED-0849-4E07-8590-C9B2A3CB0A59}" srcOrd="0" destOrd="0" parTransId="{90AAB00B-7BF1-4982-BCFC-49456ABC6548}" sibTransId="{4EF29314-486A-435E-BADC-6E2237081655}"/>
    <dgm:cxn modelId="{0ABAC7B2-5D6C-423E-A32A-86EE87072346}" srcId="{F02DCA8A-7F37-4E0B-B7C3-F9FC22A4D11F}" destId="{157DD1EA-2CFB-437E-A5D3-47ABCF26F877}" srcOrd="0" destOrd="0" parTransId="{AC1982BA-821D-40ED-9104-2432C3334C70}" sibTransId="{BFDFD25C-56B8-4FDC-ADC4-5401E8B2EC6A}"/>
    <dgm:cxn modelId="{F1AC5609-D5E9-4C68-9E5D-31FF13C64CD7}" srcId="{A08ED735-A00F-4DE0-BCAA-295999B7F4D9}" destId="{CECFCB2C-F53E-4A39-BA9D-4D04ECCE6638}" srcOrd="1" destOrd="0" parTransId="{7618CCE4-784F-4083-BDFA-19579E546E9D}" sibTransId="{24CC28E6-C468-494B-A39D-5D76665B3A52}"/>
    <dgm:cxn modelId="{1238ACEE-0D67-434B-BABB-F02C40CA9B46}" type="presOf" srcId="{64397A59-41CF-48EC-98C7-0C73AED50B34}" destId="{A738E77D-3F06-4300-B4C8-E0D1284FEA2E}" srcOrd="0" destOrd="2" presId="urn:microsoft.com/office/officeart/2005/8/layout/StepDownProcess"/>
    <dgm:cxn modelId="{57EA8807-224B-4159-8028-9F5CF1B76DA0}" type="presOf" srcId="{893D22E2-C387-4B85-8BB9-72E06CE02EB2}" destId="{D0DC4514-3E66-43CD-B6F0-F5A206B733E0}" srcOrd="0" destOrd="0" presId="urn:microsoft.com/office/officeart/2005/8/layout/StepDownProcess"/>
    <dgm:cxn modelId="{4F57B163-10E4-4541-8AB4-829C5B732F6B}" srcId="{2AF06223-D95A-4E9E-A5E9-1D6A112D6E5A}" destId="{05EF7793-F4C4-4E61-84CE-1B8AD6D11977}" srcOrd="1" destOrd="0" parTransId="{07522D25-BF27-4375-B726-65684CF5786C}" sibTransId="{EFF2CACC-7086-4CF6-B3C5-87522E6B987A}"/>
    <dgm:cxn modelId="{185E7D01-FAA8-485F-BF81-3AE2B55796C7}" type="presOf" srcId="{CDD065ED-0849-4E07-8590-C9B2A3CB0A59}" destId="{681EAD66-5192-4E54-AAF3-F8BC67C9438D}" srcOrd="0" destOrd="0" presId="urn:microsoft.com/office/officeart/2005/8/layout/StepDownProcess"/>
    <dgm:cxn modelId="{AA072762-F777-465D-8534-9465EF934B30}" srcId="{A08ED735-A00F-4DE0-BCAA-295999B7F4D9}" destId="{2D2C515E-C20F-47BD-909E-4080A5032D1B}" srcOrd="3" destOrd="0" parTransId="{054D43DA-4A2D-4794-8E2D-23BFCB1B4B6E}" sibTransId="{4A70CD69-B3B3-47FE-A062-5317832A975B}"/>
    <dgm:cxn modelId="{096BFCD4-2B9B-4DB9-99BD-2B652A5AD222}" srcId="{F02DCA8A-7F37-4E0B-B7C3-F9FC22A4D11F}" destId="{9448456F-BD5B-4049-A5A0-577F2E615166}" srcOrd="3" destOrd="0" parTransId="{90BA8341-AD99-4194-BFD9-45D1538A1BED}" sibTransId="{2E1DB97B-AABB-4A05-9A19-2C1C08CDBAA1}"/>
    <dgm:cxn modelId="{477EAAD5-2ED6-48DA-87D7-8197C5D06117}" srcId="{A08ED735-A00F-4DE0-BCAA-295999B7F4D9}" destId="{0FDF4F06-F94D-476F-8085-90E11201FF9B}" srcOrd="0" destOrd="0" parTransId="{85C2D0FA-DB89-401F-B3FE-22BCC4CD43C6}" sibTransId="{9CB85C63-ACC6-4762-9120-1552A7546162}"/>
    <dgm:cxn modelId="{0512760F-7BDC-47DF-8798-DE9AA375FAA3}" srcId="{F02DCA8A-7F37-4E0B-B7C3-F9FC22A4D11F}" destId="{18748ADE-FB2C-4E67-B9B7-6F171E457619}" srcOrd="4" destOrd="0" parTransId="{10E28612-7E9C-4633-92D5-88FCC0B13FB4}" sibTransId="{2022C46F-1586-4BFB-A657-08822B35EA76}"/>
    <dgm:cxn modelId="{E7A0AAC9-4970-4CE5-B329-41D7BA4F64BD}" type="presOf" srcId="{2AF06223-D95A-4E9E-A5E9-1D6A112D6E5A}" destId="{CD63A0E8-3500-4ADD-9011-4880C583D41F}" srcOrd="0" destOrd="0" presId="urn:microsoft.com/office/officeart/2005/8/layout/StepDownProcess"/>
    <dgm:cxn modelId="{645846BC-96F3-4C12-8BC3-850C0AB8E403}" type="presOf" srcId="{18748ADE-FB2C-4E67-B9B7-6F171E457619}" destId="{339DCFA7-BAC3-41AA-B219-69D3268C570A}" srcOrd="0" destOrd="4" presId="urn:microsoft.com/office/officeart/2005/8/layout/StepDownProcess"/>
    <dgm:cxn modelId="{71BCB318-66C6-44A7-9933-767260DB46CD}" type="presOf" srcId="{9448456F-BD5B-4049-A5A0-577F2E615166}" destId="{339DCFA7-BAC3-41AA-B219-69D3268C570A}" srcOrd="0" destOrd="3" presId="urn:microsoft.com/office/officeart/2005/8/layout/StepDownProcess"/>
    <dgm:cxn modelId="{A7E41F02-B121-4FC6-A4D9-40A9BE21EF84}" type="presOf" srcId="{CECFCB2C-F53E-4A39-BA9D-4D04ECCE6638}" destId="{A738E77D-3F06-4300-B4C8-E0D1284FEA2E}" srcOrd="0" destOrd="1" presId="urn:microsoft.com/office/officeart/2005/8/layout/StepDownProcess"/>
    <dgm:cxn modelId="{82F88FC5-C411-4FF0-803A-DF465906E0D1}" srcId="{F02DCA8A-7F37-4E0B-B7C3-F9FC22A4D11F}" destId="{A1F77DBD-1253-4CD9-9028-13B3AC0E7827}" srcOrd="1" destOrd="0" parTransId="{05AFD102-1905-4C6B-BE5C-C34D9DB51B61}" sibTransId="{D664230A-EF98-4289-8B53-75EEFE216192}"/>
    <dgm:cxn modelId="{8B8AF7BA-E6ED-4F4E-B4E7-14C17BCCA2E4}" type="presOf" srcId="{157DD1EA-2CFB-437E-A5D3-47ABCF26F877}" destId="{339DCFA7-BAC3-41AA-B219-69D3268C570A}" srcOrd="0" destOrd="0" presId="urn:microsoft.com/office/officeart/2005/8/layout/StepDownProcess"/>
    <dgm:cxn modelId="{73C64F6B-0296-45A9-A0BA-10D9AC695E10}" srcId="{F02DCA8A-7F37-4E0B-B7C3-F9FC22A4D11F}" destId="{E1B318E4-1F04-4BA2-80D5-779659A8D606}" srcOrd="2" destOrd="0" parTransId="{90413D67-D55A-4DA4-9A4D-31DC08F4AEB5}" sibTransId="{D570F625-C376-498F-8394-E1AF70C1D174}"/>
    <dgm:cxn modelId="{B7F53DD4-432F-4517-92FB-538872C29E24}" type="presOf" srcId="{05EF7793-F4C4-4E61-84CE-1B8AD6D11977}" destId="{681EAD66-5192-4E54-AAF3-F8BC67C9438D}" srcOrd="0" destOrd="1" presId="urn:microsoft.com/office/officeart/2005/8/layout/StepDownProcess"/>
    <dgm:cxn modelId="{11514825-91E9-4FFB-93D5-5F17F09BC206}" type="presOf" srcId="{F02DCA8A-7F37-4E0B-B7C3-F9FC22A4D11F}" destId="{8B93003B-471F-43A8-A7B6-78A0DD018A51}" srcOrd="0" destOrd="0" presId="urn:microsoft.com/office/officeart/2005/8/layout/StepDownProcess"/>
    <dgm:cxn modelId="{BB760930-EB83-4B73-8905-9B7FEC83C862}" type="presOf" srcId="{A08ED735-A00F-4DE0-BCAA-295999B7F4D9}" destId="{43C11B21-2FB8-4145-805F-6E08016F9118}" srcOrd="0" destOrd="0" presId="urn:microsoft.com/office/officeart/2005/8/layout/StepDownProcess"/>
    <dgm:cxn modelId="{3EFEF8BE-6623-47FA-9EB9-600ED4045CF0}" type="presOf" srcId="{E1B318E4-1F04-4BA2-80D5-779659A8D606}" destId="{339DCFA7-BAC3-41AA-B219-69D3268C570A}" srcOrd="0" destOrd="2" presId="urn:microsoft.com/office/officeart/2005/8/layout/StepDownProcess"/>
    <dgm:cxn modelId="{75E4ECDA-ECBD-4524-B217-4AEAF63A1BD8}" type="presParOf" srcId="{D0DC4514-3E66-43CD-B6F0-F5A206B733E0}" destId="{76C35A46-8A96-4D84-82F8-131786BFBEE7}" srcOrd="0" destOrd="0" presId="urn:microsoft.com/office/officeart/2005/8/layout/StepDownProcess"/>
    <dgm:cxn modelId="{44E6A552-480E-4D2C-8D31-59313F317BA3}" type="presParOf" srcId="{76C35A46-8A96-4D84-82F8-131786BFBEE7}" destId="{C7A90EB2-7EC7-4CD1-A9DF-DE911FBF95A8}" srcOrd="0" destOrd="0" presId="urn:microsoft.com/office/officeart/2005/8/layout/StepDownProcess"/>
    <dgm:cxn modelId="{6B369594-80E2-4671-887B-041E2574FC63}" type="presParOf" srcId="{76C35A46-8A96-4D84-82F8-131786BFBEE7}" destId="{43C11B21-2FB8-4145-805F-6E08016F9118}" srcOrd="1" destOrd="0" presId="urn:microsoft.com/office/officeart/2005/8/layout/StepDownProcess"/>
    <dgm:cxn modelId="{ECF706ED-A0E8-4128-96CF-668D0CA8703B}" type="presParOf" srcId="{76C35A46-8A96-4D84-82F8-131786BFBEE7}" destId="{A738E77D-3F06-4300-B4C8-E0D1284FEA2E}" srcOrd="2" destOrd="0" presId="urn:microsoft.com/office/officeart/2005/8/layout/StepDownProcess"/>
    <dgm:cxn modelId="{B3EF1C66-B4BA-4E89-91E1-832CFD252155}" type="presParOf" srcId="{D0DC4514-3E66-43CD-B6F0-F5A206B733E0}" destId="{19519FA0-1635-419A-94FF-EE2D9EA44960}" srcOrd="1" destOrd="0" presId="urn:microsoft.com/office/officeart/2005/8/layout/StepDownProcess"/>
    <dgm:cxn modelId="{F40F9219-7CE7-4079-B0EE-D4C6AE46EF56}" type="presParOf" srcId="{D0DC4514-3E66-43CD-B6F0-F5A206B733E0}" destId="{82DAD507-066E-4E65-A0CE-951C658E4EBC}" srcOrd="2" destOrd="0" presId="urn:microsoft.com/office/officeart/2005/8/layout/StepDownProcess"/>
    <dgm:cxn modelId="{1112A67A-F21C-428B-B2AC-BED5D873B4DC}" type="presParOf" srcId="{82DAD507-066E-4E65-A0CE-951C658E4EBC}" destId="{50451994-8BBC-4C4A-AA58-484AB87B7150}" srcOrd="0" destOrd="0" presId="urn:microsoft.com/office/officeart/2005/8/layout/StepDownProcess"/>
    <dgm:cxn modelId="{DC09D085-FC12-4152-92F1-0AE2AF48C1C1}" type="presParOf" srcId="{82DAD507-066E-4E65-A0CE-951C658E4EBC}" destId="{8B93003B-471F-43A8-A7B6-78A0DD018A51}" srcOrd="1" destOrd="0" presId="urn:microsoft.com/office/officeart/2005/8/layout/StepDownProcess"/>
    <dgm:cxn modelId="{44093DA4-BE60-43E7-92A3-ED71F953CEE4}" type="presParOf" srcId="{82DAD507-066E-4E65-A0CE-951C658E4EBC}" destId="{339DCFA7-BAC3-41AA-B219-69D3268C570A}" srcOrd="2" destOrd="0" presId="urn:microsoft.com/office/officeart/2005/8/layout/StepDownProcess"/>
    <dgm:cxn modelId="{0DFDBFF0-7CBF-4919-B9E2-81BBCA04AC01}" type="presParOf" srcId="{D0DC4514-3E66-43CD-B6F0-F5A206B733E0}" destId="{79CA1003-A549-4B77-A494-27800475C38D}" srcOrd="3" destOrd="0" presId="urn:microsoft.com/office/officeart/2005/8/layout/StepDownProcess"/>
    <dgm:cxn modelId="{450BD4C6-8904-4A9F-8D0E-04B2B0FE5E3D}" type="presParOf" srcId="{D0DC4514-3E66-43CD-B6F0-F5A206B733E0}" destId="{13F45569-363C-450F-876A-D06555E08406}" srcOrd="4" destOrd="0" presId="urn:microsoft.com/office/officeart/2005/8/layout/StepDownProcess"/>
    <dgm:cxn modelId="{0205609F-C791-4FC0-93B1-00CEBA08A70D}" type="presParOf" srcId="{13F45569-363C-450F-876A-D06555E08406}" destId="{CD63A0E8-3500-4ADD-9011-4880C583D41F}" srcOrd="0" destOrd="0" presId="urn:microsoft.com/office/officeart/2005/8/layout/StepDownProcess"/>
    <dgm:cxn modelId="{87E08E00-A905-4A8D-AADC-208628DAAF22}" type="presParOf" srcId="{13F45569-363C-450F-876A-D06555E08406}" destId="{681EAD66-5192-4E54-AAF3-F8BC67C9438D}"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C6890F-05B0-4C2D-886E-63DBED40B8FC}">
      <dsp:nvSpPr>
        <dsp:cNvPr id="0" name=""/>
        <dsp:cNvSpPr/>
      </dsp:nvSpPr>
      <dsp:spPr>
        <a:xfrm>
          <a:off x="-6537681" y="-999848"/>
          <a:ext cx="7781371" cy="7781371"/>
        </a:xfrm>
        <a:prstGeom prst="blockArc">
          <a:avLst>
            <a:gd name="adj1" fmla="val 18900000"/>
            <a:gd name="adj2" fmla="val 2700000"/>
            <a:gd name="adj3" fmla="val 278"/>
          </a:avLst>
        </a:prstGeom>
        <a:solidFill>
          <a:schemeClr val="accent1">
            <a:lumMod val="20000"/>
            <a:lumOff val="80000"/>
          </a:schemeClr>
        </a:solidFill>
        <a:ln w="12700" cap="flat" cmpd="sng" algn="ctr">
          <a:solidFill>
            <a:schemeClr val="accent1">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945A6508-E15B-40F9-8F1B-4B4A77AE311C}">
      <dsp:nvSpPr>
        <dsp:cNvPr id="0" name=""/>
        <dsp:cNvSpPr/>
      </dsp:nvSpPr>
      <dsp:spPr>
        <a:xfrm>
          <a:off x="462896" y="420035"/>
          <a:ext cx="11646788" cy="392815"/>
        </a:xfrm>
        <a:prstGeom prst="rect">
          <a:avLst/>
        </a:prstGeom>
        <a:solidFill>
          <a:schemeClr val="accent1">
            <a:lumMod val="50000"/>
            <a:alpha val="7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3151" tIns="50800" rIns="50800" bIns="50800" numCol="1" spcCol="1270" anchor="ctr" anchorCtr="0">
          <a:noAutofit/>
        </a:bodyPr>
        <a:lstStyle/>
        <a:p>
          <a:pPr lvl="0" algn="l" defTabSz="889000">
            <a:lnSpc>
              <a:spcPct val="90000"/>
            </a:lnSpc>
            <a:spcBef>
              <a:spcPct val="0"/>
            </a:spcBef>
            <a:spcAft>
              <a:spcPct val="35000"/>
            </a:spcAft>
          </a:pPr>
          <a:r>
            <a:rPr lang="fr-FR" sz="2000" b="1" kern="1200" dirty="0" smtClean="0">
              <a:solidFill>
                <a:srgbClr val="FFC000"/>
              </a:solidFill>
            </a:rPr>
            <a:t>Contexte de la rénovation</a:t>
          </a:r>
          <a:endParaRPr lang="fr-FR" sz="2000" b="1" kern="1200" dirty="0">
            <a:solidFill>
              <a:srgbClr val="FFC000"/>
            </a:solidFill>
          </a:endParaRPr>
        </a:p>
      </dsp:txBody>
      <dsp:txXfrm>
        <a:off x="462896" y="420035"/>
        <a:ext cx="11646788" cy="392815"/>
      </dsp:txXfrm>
    </dsp:sp>
    <dsp:sp modelId="{1DD08DCD-5D0F-4E19-955C-B79E52FD3973}">
      <dsp:nvSpPr>
        <dsp:cNvPr id="0" name=""/>
        <dsp:cNvSpPr/>
      </dsp:nvSpPr>
      <dsp:spPr>
        <a:xfrm>
          <a:off x="93837" y="232869"/>
          <a:ext cx="738118" cy="751882"/>
        </a:xfrm>
        <a:prstGeom prst="ellipse">
          <a:avLst/>
        </a:prstGeom>
        <a:solidFill>
          <a:schemeClr val="bg1">
            <a:lumMod val="8500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70BC0060-6812-4367-968E-489F682AE1F0}">
      <dsp:nvSpPr>
        <dsp:cNvPr id="0" name=""/>
        <dsp:cNvSpPr/>
      </dsp:nvSpPr>
      <dsp:spPr>
        <a:xfrm>
          <a:off x="963589" y="1315139"/>
          <a:ext cx="11146094" cy="413194"/>
        </a:xfrm>
        <a:prstGeom prst="rect">
          <a:avLst/>
        </a:prstGeom>
        <a:solidFill>
          <a:schemeClr val="accent1">
            <a:lumMod val="50000"/>
            <a:alpha val="7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3151" tIns="50800" rIns="50800" bIns="50800" numCol="1" spcCol="1270" anchor="ctr" anchorCtr="0">
          <a:noAutofit/>
        </a:bodyPr>
        <a:lstStyle/>
        <a:p>
          <a:pPr lvl="0" algn="l" defTabSz="889000">
            <a:lnSpc>
              <a:spcPct val="90000"/>
            </a:lnSpc>
            <a:spcBef>
              <a:spcPct val="0"/>
            </a:spcBef>
            <a:spcAft>
              <a:spcPct val="35000"/>
            </a:spcAft>
          </a:pPr>
          <a:r>
            <a:rPr lang="fr-FR" sz="2000" b="1" kern="1200" dirty="0" smtClean="0">
              <a:solidFill>
                <a:srgbClr val="FFC000"/>
              </a:solidFill>
            </a:rPr>
            <a:t>Référentiel des activités professionnelles</a:t>
          </a:r>
          <a:endParaRPr lang="fr-FR" sz="2000" b="1" kern="1200" dirty="0">
            <a:solidFill>
              <a:srgbClr val="FFC000"/>
            </a:solidFill>
          </a:endParaRPr>
        </a:p>
      </dsp:txBody>
      <dsp:txXfrm>
        <a:off x="963589" y="1315139"/>
        <a:ext cx="11146094" cy="413194"/>
      </dsp:txXfrm>
    </dsp:sp>
    <dsp:sp modelId="{1BB2265E-1E70-4D06-8BEE-1B4022AC5D01}">
      <dsp:nvSpPr>
        <dsp:cNvPr id="0" name=""/>
        <dsp:cNvSpPr/>
      </dsp:nvSpPr>
      <dsp:spPr>
        <a:xfrm>
          <a:off x="583155" y="1141302"/>
          <a:ext cx="760868" cy="760868"/>
        </a:xfrm>
        <a:prstGeom prst="ellipse">
          <a:avLst/>
        </a:prstGeom>
        <a:solidFill>
          <a:schemeClr val="bg1">
            <a:lumMod val="8500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35F236-B788-4A2E-8457-5764A4790459}">
      <dsp:nvSpPr>
        <dsp:cNvPr id="0" name=""/>
        <dsp:cNvSpPr/>
      </dsp:nvSpPr>
      <dsp:spPr>
        <a:xfrm>
          <a:off x="1192543" y="2225509"/>
          <a:ext cx="10917140" cy="418307"/>
        </a:xfrm>
        <a:prstGeom prst="rect">
          <a:avLst/>
        </a:prstGeom>
        <a:solidFill>
          <a:schemeClr val="accent1">
            <a:lumMod val="50000"/>
            <a:alpha val="7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3151" tIns="50800" rIns="50800" bIns="50800" numCol="1" spcCol="1270" anchor="ctr" anchorCtr="0">
          <a:noAutofit/>
        </a:bodyPr>
        <a:lstStyle/>
        <a:p>
          <a:pPr lvl="0" algn="l" defTabSz="889000">
            <a:lnSpc>
              <a:spcPct val="90000"/>
            </a:lnSpc>
            <a:spcBef>
              <a:spcPct val="0"/>
            </a:spcBef>
            <a:spcAft>
              <a:spcPct val="35000"/>
            </a:spcAft>
          </a:pPr>
          <a:r>
            <a:rPr lang="fr-FR" sz="2000" b="1" kern="1200" dirty="0" smtClean="0">
              <a:solidFill>
                <a:srgbClr val="FFC000"/>
              </a:solidFill>
            </a:rPr>
            <a:t>Référentiel des compétences professionnelles</a:t>
          </a:r>
          <a:endParaRPr lang="fr-FR" sz="2000" b="1" kern="1200" dirty="0">
            <a:solidFill>
              <a:srgbClr val="FFC000"/>
            </a:solidFill>
          </a:endParaRPr>
        </a:p>
      </dsp:txBody>
      <dsp:txXfrm>
        <a:off x="1192543" y="2225509"/>
        <a:ext cx="10917140" cy="418307"/>
      </dsp:txXfrm>
    </dsp:sp>
    <dsp:sp modelId="{1D574789-2E57-4CB5-837A-2265D991B516}">
      <dsp:nvSpPr>
        <dsp:cNvPr id="0" name=""/>
        <dsp:cNvSpPr/>
      </dsp:nvSpPr>
      <dsp:spPr>
        <a:xfrm>
          <a:off x="812109" y="2054229"/>
          <a:ext cx="760868" cy="760868"/>
        </a:xfrm>
        <a:prstGeom prst="ellipse">
          <a:avLst/>
        </a:prstGeom>
        <a:solidFill>
          <a:schemeClr val="bg1">
            <a:lumMod val="8500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8238D7-5A4D-498A-86BA-8E45D3F2FD78}">
      <dsp:nvSpPr>
        <dsp:cNvPr id="0" name=""/>
        <dsp:cNvSpPr/>
      </dsp:nvSpPr>
      <dsp:spPr>
        <a:xfrm>
          <a:off x="1192543" y="3129853"/>
          <a:ext cx="10917140" cy="434315"/>
        </a:xfrm>
        <a:prstGeom prst="rect">
          <a:avLst/>
        </a:prstGeom>
        <a:solidFill>
          <a:schemeClr val="accent1">
            <a:lumMod val="50000"/>
            <a:alpha val="7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3151" tIns="50800" rIns="50800" bIns="50800" numCol="1" spcCol="1270" anchor="ctr" anchorCtr="0">
          <a:noAutofit/>
        </a:bodyPr>
        <a:lstStyle/>
        <a:p>
          <a:pPr lvl="0" algn="l" defTabSz="889000">
            <a:lnSpc>
              <a:spcPct val="90000"/>
            </a:lnSpc>
            <a:spcBef>
              <a:spcPct val="0"/>
            </a:spcBef>
            <a:spcAft>
              <a:spcPct val="35000"/>
            </a:spcAft>
          </a:pPr>
          <a:r>
            <a:rPr lang="fr-FR" sz="2000" b="1" kern="1200" dirty="0" smtClean="0">
              <a:solidFill>
                <a:srgbClr val="FFC000"/>
              </a:solidFill>
            </a:rPr>
            <a:t>Référentiel d’évaluation </a:t>
          </a:r>
          <a:endParaRPr lang="fr-FR" sz="2000" b="1" kern="1200" dirty="0">
            <a:solidFill>
              <a:srgbClr val="FFC000"/>
            </a:solidFill>
          </a:endParaRPr>
        </a:p>
      </dsp:txBody>
      <dsp:txXfrm>
        <a:off x="1192543" y="3129853"/>
        <a:ext cx="10917140" cy="434315"/>
      </dsp:txXfrm>
    </dsp:sp>
    <dsp:sp modelId="{EE0C3DDF-2F6C-41CA-9DE3-CEC50D7E519D}">
      <dsp:nvSpPr>
        <dsp:cNvPr id="0" name=""/>
        <dsp:cNvSpPr/>
      </dsp:nvSpPr>
      <dsp:spPr>
        <a:xfrm>
          <a:off x="812109" y="2966577"/>
          <a:ext cx="760868" cy="760868"/>
        </a:xfrm>
        <a:prstGeom prst="ellipse">
          <a:avLst/>
        </a:prstGeom>
        <a:solidFill>
          <a:schemeClr val="bg1">
            <a:lumMod val="8500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38DE9AC-2882-41A5-A18D-73E3CC3069C4}">
      <dsp:nvSpPr>
        <dsp:cNvPr id="0" name=""/>
        <dsp:cNvSpPr/>
      </dsp:nvSpPr>
      <dsp:spPr>
        <a:xfrm>
          <a:off x="963589" y="4052650"/>
          <a:ext cx="11146094" cy="414575"/>
        </a:xfrm>
        <a:prstGeom prst="rect">
          <a:avLst/>
        </a:prstGeom>
        <a:solidFill>
          <a:schemeClr val="accent1">
            <a:lumMod val="50000"/>
            <a:alpha val="7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3151" tIns="50800" rIns="50800" bIns="50800" numCol="1" spcCol="1270" anchor="ctr" anchorCtr="0">
          <a:noAutofit/>
        </a:bodyPr>
        <a:lstStyle/>
        <a:p>
          <a:pPr lvl="0" algn="l" defTabSz="889000">
            <a:lnSpc>
              <a:spcPct val="90000"/>
            </a:lnSpc>
            <a:spcBef>
              <a:spcPct val="0"/>
            </a:spcBef>
            <a:spcAft>
              <a:spcPct val="35000"/>
            </a:spcAft>
          </a:pPr>
          <a:r>
            <a:rPr lang="fr-FR" sz="2000" b="1" kern="1200" dirty="0" smtClean="0">
              <a:solidFill>
                <a:srgbClr val="FFC000"/>
              </a:solidFill>
            </a:rPr>
            <a:t>Stages en milieu professionnel</a:t>
          </a:r>
          <a:endParaRPr lang="fr-FR" sz="2000" b="1" kern="1200" dirty="0">
            <a:solidFill>
              <a:srgbClr val="FFC000"/>
            </a:solidFill>
          </a:endParaRPr>
        </a:p>
      </dsp:txBody>
      <dsp:txXfrm>
        <a:off x="963589" y="4052650"/>
        <a:ext cx="11146094" cy="414575"/>
      </dsp:txXfrm>
    </dsp:sp>
    <dsp:sp modelId="{08769F83-1336-41A3-80DA-4935D8633EDF}">
      <dsp:nvSpPr>
        <dsp:cNvPr id="0" name=""/>
        <dsp:cNvSpPr/>
      </dsp:nvSpPr>
      <dsp:spPr>
        <a:xfrm>
          <a:off x="583155" y="3879503"/>
          <a:ext cx="760868" cy="760868"/>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9C75ED-85A1-4741-AB7C-EBA95C115C54}">
      <dsp:nvSpPr>
        <dsp:cNvPr id="0" name=""/>
        <dsp:cNvSpPr/>
      </dsp:nvSpPr>
      <dsp:spPr>
        <a:xfrm>
          <a:off x="462896" y="4964103"/>
          <a:ext cx="11646788" cy="417521"/>
        </a:xfrm>
        <a:prstGeom prst="rect">
          <a:avLst/>
        </a:prstGeom>
        <a:solidFill>
          <a:schemeClr val="accent1">
            <a:lumMod val="50000"/>
            <a:alpha val="7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3151" tIns="50800" rIns="50800" bIns="50800" numCol="1" spcCol="1270" anchor="ctr" anchorCtr="0">
          <a:noAutofit/>
        </a:bodyPr>
        <a:lstStyle/>
        <a:p>
          <a:pPr lvl="0" algn="l" defTabSz="889000">
            <a:lnSpc>
              <a:spcPct val="90000"/>
            </a:lnSpc>
            <a:spcBef>
              <a:spcPct val="0"/>
            </a:spcBef>
            <a:spcAft>
              <a:spcPct val="35000"/>
            </a:spcAft>
          </a:pPr>
          <a:r>
            <a:rPr lang="fr-FR" sz="2000" b="1" kern="1200" dirty="0" smtClean="0">
              <a:solidFill>
                <a:srgbClr val="FFC000"/>
              </a:solidFill>
            </a:rPr>
            <a:t>Points saillants d’évolution du nouveau référentiel</a:t>
          </a:r>
          <a:endParaRPr lang="fr-FR" sz="2000" b="1" kern="1200" dirty="0">
            <a:solidFill>
              <a:srgbClr val="FFC000"/>
            </a:solidFill>
          </a:endParaRPr>
        </a:p>
      </dsp:txBody>
      <dsp:txXfrm>
        <a:off x="462896" y="4964103"/>
        <a:ext cx="11646788" cy="417521"/>
      </dsp:txXfrm>
    </dsp:sp>
    <dsp:sp modelId="{4A7E11A8-EF12-4F10-A526-A1722FB286CF}">
      <dsp:nvSpPr>
        <dsp:cNvPr id="0" name=""/>
        <dsp:cNvSpPr/>
      </dsp:nvSpPr>
      <dsp:spPr>
        <a:xfrm>
          <a:off x="82462" y="4792430"/>
          <a:ext cx="760868" cy="760868"/>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A90EB2-7EC7-4CD1-A9DF-DE911FBF95A8}">
      <dsp:nvSpPr>
        <dsp:cNvPr id="0" name=""/>
        <dsp:cNvSpPr/>
      </dsp:nvSpPr>
      <dsp:spPr>
        <a:xfrm rot="5400000">
          <a:off x="316057" y="2020250"/>
          <a:ext cx="936647" cy="706971"/>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3C11B21-2FB8-4145-805F-6E08016F9118}">
      <dsp:nvSpPr>
        <dsp:cNvPr id="0" name=""/>
        <dsp:cNvSpPr/>
      </dsp:nvSpPr>
      <dsp:spPr>
        <a:xfrm>
          <a:off x="0" y="353691"/>
          <a:ext cx="2319656" cy="1072638"/>
        </a:xfrm>
        <a:prstGeom prst="roundRect">
          <a:avLst>
            <a:gd name="adj" fmla="val 1667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kern="1200" dirty="0"/>
            <a:t>Définition du RAP avec le GT experts professionnels</a:t>
          </a:r>
        </a:p>
      </dsp:txBody>
      <dsp:txXfrm>
        <a:off x="52371" y="406062"/>
        <a:ext cx="2214914" cy="967896"/>
      </dsp:txXfrm>
    </dsp:sp>
    <dsp:sp modelId="{A738E77D-3F06-4300-B4C8-E0D1284FEA2E}">
      <dsp:nvSpPr>
        <dsp:cNvPr id="0" name=""/>
        <dsp:cNvSpPr/>
      </dsp:nvSpPr>
      <dsp:spPr>
        <a:xfrm>
          <a:off x="2353333" y="579024"/>
          <a:ext cx="5804002" cy="925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fr-FR" sz="1200" kern="1200" dirty="0"/>
            <a:t>identification des activités par pôle</a:t>
          </a:r>
        </a:p>
        <a:p>
          <a:pPr marL="114300" lvl="1" indent="-114300" algn="l" defTabSz="533400">
            <a:lnSpc>
              <a:spcPct val="90000"/>
            </a:lnSpc>
            <a:spcBef>
              <a:spcPct val="0"/>
            </a:spcBef>
            <a:spcAft>
              <a:spcPct val="15000"/>
            </a:spcAft>
            <a:buChar char="••"/>
          </a:pPr>
          <a:r>
            <a:rPr lang="fr-FR" sz="1200" kern="1200" dirty="0"/>
            <a:t>Identification des tâches associées aux activités et du niveau d’autonomie</a:t>
          </a:r>
        </a:p>
        <a:p>
          <a:pPr marL="114300" lvl="1" indent="-114300" algn="l" defTabSz="533400">
            <a:lnSpc>
              <a:spcPct val="90000"/>
            </a:lnSpc>
            <a:spcBef>
              <a:spcPct val="0"/>
            </a:spcBef>
            <a:spcAft>
              <a:spcPct val="15000"/>
            </a:spcAft>
            <a:buChar char="••"/>
          </a:pPr>
          <a:r>
            <a:rPr lang="fr-FR" sz="1200" kern="1200" dirty="0"/>
            <a:t>Spécification des résultats attendus pour chacune des tâches</a:t>
          </a:r>
        </a:p>
        <a:p>
          <a:pPr marL="114300" lvl="1" indent="-114300" algn="l" defTabSz="533400">
            <a:lnSpc>
              <a:spcPct val="90000"/>
            </a:lnSpc>
            <a:spcBef>
              <a:spcPct val="0"/>
            </a:spcBef>
            <a:spcAft>
              <a:spcPct val="15000"/>
            </a:spcAft>
            <a:buChar char="••"/>
          </a:pPr>
          <a:endParaRPr lang="fr-FR" sz="1200" kern="1200" dirty="0"/>
        </a:p>
      </dsp:txBody>
      <dsp:txXfrm>
        <a:off x="2353333" y="579024"/>
        <a:ext cx="5804002" cy="925168"/>
      </dsp:txXfrm>
    </dsp:sp>
    <dsp:sp modelId="{50451994-8BBC-4C4A-AA58-484AB87B7150}">
      <dsp:nvSpPr>
        <dsp:cNvPr id="0" name=""/>
        <dsp:cNvSpPr/>
      </dsp:nvSpPr>
      <dsp:spPr>
        <a:xfrm rot="5400000">
          <a:off x="2733029" y="3987690"/>
          <a:ext cx="1301901" cy="696319"/>
        </a:xfrm>
        <a:prstGeom prst="bentUpArrow">
          <a:avLst>
            <a:gd name="adj1" fmla="val 32840"/>
            <a:gd name="adj2" fmla="val 25000"/>
            <a:gd name="adj3" fmla="val 35780"/>
          </a:avLst>
        </a:prstGeom>
        <a:solidFill>
          <a:schemeClr val="accent1">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8B93003B-471F-43A8-A7B6-78A0DD018A51}">
      <dsp:nvSpPr>
        <dsp:cNvPr id="0" name=""/>
        <dsp:cNvSpPr/>
      </dsp:nvSpPr>
      <dsp:spPr>
        <a:xfrm>
          <a:off x="1301512" y="1813586"/>
          <a:ext cx="2319656" cy="1623684"/>
        </a:xfrm>
        <a:prstGeom prst="roundRect">
          <a:avLst>
            <a:gd name="adj" fmla="val 16670"/>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a:t>Définition du référentiel de compétences professionnelles et du référentiel  d’examen  avec le GT enseignants en lien avec le GT professionnel</a:t>
          </a:r>
        </a:p>
      </dsp:txBody>
      <dsp:txXfrm>
        <a:off x="1380788" y="1892862"/>
        <a:ext cx="2161104" cy="1465132"/>
      </dsp:txXfrm>
    </dsp:sp>
    <dsp:sp modelId="{339DCFA7-BAC3-41AA-B219-69D3268C570A}">
      <dsp:nvSpPr>
        <dsp:cNvPr id="0" name=""/>
        <dsp:cNvSpPr/>
      </dsp:nvSpPr>
      <dsp:spPr>
        <a:xfrm>
          <a:off x="3657732" y="1945443"/>
          <a:ext cx="7237023" cy="1312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fr-FR" sz="1200" kern="1200" dirty="0"/>
            <a:t>Définition des compétences professionnelles par pôle d’activités</a:t>
          </a:r>
        </a:p>
        <a:p>
          <a:pPr marL="114300" lvl="1" indent="-114300" algn="l" defTabSz="533400">
            <a:lnSpc>
              <a:spcPct val="90000"/>
            </a:lnSpc>
            <a:spcBef>
              <a:spcPct val="0"/>
            </a:spcBef>
            <a:spcAft>
              <a:spcPct val="15000"/>
            </a:spcAft>
            <a:buChar char="••"/>
          </a:pPr>
          <a:r>
            <a:rPr lang="fr-FR" sz="1200" kern="1200" dirty="0"/>
            <a:t>Définition des savoirs associés et de leur niveau taxonomique</a:t>
          </a:r>
        </a:p>
        <a:p>
          <a:pPr marL="114300" lvl="1" indent="-114300" algn="l" defTabSz="533400">
            <a:lnSpc>
              <a:spcPct val="90000"/>
            </a:lnSpc>
            <a:spcBef>
              <a:spcPct val="0"/>
            </a:spcBef>
            <a:spcAft>
              <a:spcPct val="15000"/>
            </a:spcAft>
            <a:buChar char="••"/>
          </a:pPr>
          <a:r>
            <a:rPr lang="fr-FR" sz="1200" kern="1200" dirty="0"/>
            <a:t>Formalisation des critères d’évaluation pour chacune des compétences</a:t>
          </a:r>
        </a:p>
        <a:p>
          <a:pPr marL="114300" lvl="1" indent="-114300" algn="l" defTabSz="533400">
            <a:lnSpc>
              <a:spcPct val="90000"/>
            </a:lnSpc>
            <a:spcBef>
              <a:spcPct val="0"/>
            </a:spcBef>
            <a:spcAft>
              <a:spcPct val="15000"/>
            </a:spcAft>
            <a:buChar char="••"/>
          </a:pPr>
          <a:r>
            <a:rPr lang="fr-FR" sz="1200" kern="1200" dirty="0"/>
            <a:t>Définition des épreuves par pôle d’activités</a:t>
          </a:r>
        </a:p>
        <a:p>
          <a:pPr marL="114300" lvl="1" indent="-114300" algn="l" defTabSz="533400">
            <a:lnSpc>
              <a:spcPct val="90000"/>
            </a:lnSpc>
            <a:spcBef>
              <a:spcPct val="0"/>
            </a:spcBef>
            <a:spcAft>
              <a:spcPct val="15000"/>
            </a:spcAft>
            <a:buChar char="••"/>
          </a:pPr>
          <a:r>
            <a:rPr lang="fr-FR" sz="1200" kern="1200" dirty="0"/>
            <a:t>Définition des modalités de stage</a:t>
          </a:r>
        </a:p>
      </dsp:txBody>
      <dsp:txXfrm>
        <a:off x="3657732" y="1945443"/>
        <a:ext cx="7237023" cy="1312333"/>
      </dsp:txXfrm>
    </dsp:sp>
    <dsp:sp modelId="{CD63A0E8-3500-4ADD-9011-4880C583D41F}">
      <dsp:nvSpPr>
        <dsp:cNvPr id="0" name=""/>
        <dsp:cNvSpPr/>
      </dsp:nvSpPr>
      <dsp:spPr>
        <a:xfrm>
          <a:off x="3754072" y="4147841"/>
          <a:ext cx="2319656" cy="1143820"/>
        </a:xfrm>
        <a:prstGeom prst="roundRect">
          <a:avLst>
            <a:gd name="adj" fmla="val 1667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a:t>Rédaction d’un guide d’accompagnement pédagogique avec le GT enseignants</a:t>
          </a:r>
        </a:p>
      </dsp:txBody>
      <dsp:txXfrm>
        <a:off x="3809919" y="4203688"/>
        <a:ext cx="2207962" cy="1032126"/>
      </dsp:txXfrm>
    </dsp:sp>
    <dsp:sp modelId="{681EAD66-5192-4E54-AAF3-F8BC67C9438D}">
      <dsp:nvSpPr>
        <dsp:cNvPr id="0" name=""/>
        <dsp:cNvSpPr/>
      </dsp:nvSpPr>
      <dsp:spPr>
        <a:xfrm>
          <a:off x="6120111" y="4106333"/>
          <a:ext cx="4351462" cy="1312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fr-FR" sz="1200" kern="1200" dirty="0"/>
            <a:t>Propositions d’organisation des enseignements</a:t>
          </a:r>
        </a:p>
        <a:p>
          <a:pPr marL="114300" lvl="1" indent="-114300" algn="l" defTabSz="533400">
            <a:lnSpc>
              <a:spcPct val="90000"/>
            </a:lnSpc>
            <a:spcBef>
              <a:spcPct val="0"/>
            </a:spcBef>
            <a:spcAft>
              <a:spcPct val="15000"/>
            </a:spcAft>
            <a:buChar char="••"/>
          </a:pPr>
          <a:r>
            <a:rPr lang="fr-FR" sz="1200" kern="1200" dirty="0"/>
            <a:t>Exemples de séquencement des situations d’apprentissages </a:t>
          </a:r>
        </a:p>
      </dsp:txBody>
      <dsp:txXfrm>
        <a:off x="6120111" y="4106333"/>
        <a:ext cx="4351462" cy="1312333"/>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0ACFEBD-EA69-4617-B34F-4D04F33B5D92}" type="datetimeFigureOut">
              <a:rPr lang="fr-FR" smtClean="0"/>
              <a:t>16/05/2024</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210B6FA-4F3C-4710-9E5C-2CCD99C706A5}" type="slidenum">
              <a:rPr lang="fr-FR" smtClean="0"/>
              <a:t>‹N°›</a:t>
            </a:fld>
            <a:endParaRPr lang="fr-FR"/>
          </a:p>
        </p:txBody>
      </p:sp>
    </p:spTree>
    <p:extLst>
      <p:ext uri="{BB962C8B-B14F-4D97-AF65-F5344CB8AC3E}">
        <p14:creationId xmlns:p14="http://schemas.microsoft.com/office/powerpoint/2010/main" val="4676446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BD2A7B-3BED-4548-8BA7-73EF4C9E23BD}" type="datetimeFigureOut">
              <a:rPr lang="fr-FR" smtClean="0"/>
              <a:t>16/05/2024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773F5E-1276-427F-86DE-C390B5F72B90}" type="slidenum">
              <a:rPr lang="fr-FR" smtClean="0"/>
              <a:t>‹N°›</a:t>
            </a:fld>
            <a:endParaRPr lang="fr-FR"/>
          </a:p>
        </p:txBody>
      </p:sp>
    </p:spTree>
    <p:extLst>
      <p:ext uri="{BB962C8B-B14F-4D97-AF65-F5344CB8AC3E}">
        <p14:creationId xmlns:p14="http://schemas.microsoft.com/office/powerpoint/2010/main" val="3783298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Comparaison entre deux diplômes</a:t>
            </a:r>
          </a:p>
          <a:p>
            <a:endParaRPr lang="fr-FR" dirty="0"/>
          </a:p>
        </p:txBody>
      </p:sp>
      <p:sp>
        <p:nvSpPr>
          <p:cNvPr id="4" name="Espace réservé du numéro de diapositive 3"/>
          <p:cNvSpPr>
            <a:spLocks noGrp="1"/>
          </p:cNvSpPr>
          <p:nvPr>
            <p:ph type="sldNum" sz="quarter" idx="5"/>
          </p:nvPr>
        </p:nvSpPr>
        <p:spPr/>
        <p:txBody>
          <a:bodyPr/>
          <a:lstStyle/>
          <a:p>
            <a:fld id="{08D7BDEA-8EA0-FE4F-8E67-406CE035A260}" type="slidenum">
              <a:rPr lang="fr-FR" smtClean="0"/>
              <a:t>15</a:t>
            </a:fld>
            <a:endParaRPr lang="fr-FR"/>
          </a:p>
        </p:txBody>
      </p:sp>
    </p:spTree>
    <p:extLst>
      <p:ext uri="{BB962C8B-B14F-4D97-AF65-F5344CB8AC3E}">
        <p14:creationId xmlns:p14="http://schemas.microsoft.com/office/powerpoint/2010/main" val="3445029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fr-FR" dirty="0" smtClean="0"/>
              <a:t>Une fiche synthétique des activités, tâches, compétences et savoirs par</a:t>
            </a:r>
            <a:r>
              <a:rPr lang="fr-FR" baseline="0" dirty="0" smtClean="0"/>
              <a:t> pôle</a:t>
            </a:r>
            <a:endParaRPr lang="fr-FR" dirty="0" smtClean="0"/>
          </a:p>
          <a:p>
            <a:pPr marL="171450" indent="-171450">
              <a:buFont typeface="Arial" panose="020B0604020202020204" pitchFamily="34" charset="0"/>
              <a:buChar char="•"/>
            </a:pPr>
            <a:r>
              <a:rPr lang="fr-FR" dirty="0" smtClean="0"/>
              <a:t>Description détaillée des savoirs</a:t>
            </a:r>
          </a:p>
          <a:p>
            <a:pPr marL="171450" indent="-171450">
              <a:buFont typeface="Arial" panose="020B0604020202020204" pitchFamily="34" charset="0"/>
              <a:buChar char="•"/>
            </a:pPr>
            <a:r>
              <a:rPr lang="fr-FR" dirty="0" smtClean="0"/>
              <a:t>Niveau taxonomique attendu</a:t>
            </a:r>
          </a:p>
          <a:p>
            <a:endParaRPr lang="fr-FR" dirty="0"/>
          </a:p>
        </p:txBody>
      </p:sp>
      <p:sp>
        <p:nvSpPr>
          <p:cNvPr id="4" name="Espace réservé du numéro de diapositive 3"/>
          <p:cNvSpPr>
            <a:spLocks noGrp="1"/>
          </p:cNvSpPr>
          <p:nvPr>
            <p:ph type="sldNum" sz="quarter" idx="5"/>
          </p:nvPr>
        </p:nvSpPr>
        <p:spPr/>
        <p:txBody>
          <a:bodyPr/>
          <a:lstStyle/>
          <a:p>
            <a:fld id="{08D7BDEA-8EA0-FE4F-8E67-406CE035A260}" type="slidenum">
              <a:rPr lang="fr-FR" smtClean="0"/>
              <a:t>16</a:t>
            </a:fld>
            <a:endParaRPr lang="fr-FR"/>
          </a:p>
        </p:txBody>
      </p:sp>
    </p:spTree>
    <p:extLst>
      <p:ext uri="{BB962C8B-B14F-4D97-AF65-F5344CB8AC3E}">
        <p14:creationId xmlns:p14="http://schemas.microsoft.com/office/powerpoint/2010/main" val="1291477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endParaRPr lang="fr-FR" dirty="0" smtClean="0"/>
          </a:p>
          <a:p>
            <a:pPr marL="171450" indent="-171450">
              <a:buFont typeface="Arial" panose="020B0604020202020204" pitchFamily="34" charset="0"/>
              <a:buChar char="•"/>
            </a:pPr>
            <a:r>
              <a:rPr lang="fr-FR" dirty="0" smtClean="0"/>
              <a:t>Description détaillée des savoirs</a:t>
            </a:r>
          </a:p>
          <a:p>
            <a:pPr marL="171450" indent="-171450">
              <a:buFont typeface="Arial" panose="020B0604020202020204" pitchFamily="34" charset="0"/>
              <a:buChar char="•"/>
            </a:pPr>
            <a:r>
              <a:rPr lang="fr-FR" dirty="0" smtClean="0"/>
              <a:t>Niveau taxonomique attendu</a:t>
            </a:r>
            <a:endParaRPr lang="fr-FR" dirty="0"/>
          </a:p>
        </p:txBody>
      </p:sp>
      <p:sp>
        <p:nvSpPr>
          <p:cNvPr id="4" name="Espace réservé du numéro de diapositive 3"/>
          <p:cNvSpPr>
            <a:spLocks noGrp="1"/>
          </p:cNvSpPr>
          <p:nvPr>
            <p:ph type="sldNum" sz="quarter" idx="5"/>
          </p:nvPr>
        </p:nvSpPr>
        <p:spPr/>
        <p:txBody>
          <a:bodyPr/>
          <a:lstStyle/>
          <a:p>
            <a:fld id="{08D7BDEA-8EA0-FE4F-8E67-406CE035A260}" type="slidenum">
              <a:rPr lang="fr-FR" smtClean="0"/>
              <a:t>17</a:t>
            </a:fld>
            <a:endParaRPr lang="fr-FR"/>
          </a:p>
        </p:txBody>
      </p:sp>
    </p:spTree>
    <p:extLst>
      <p:ext uri="{BB962C8B-B14F-4D97-AF65-F5344CB8AC3E}">
        <p14:creationId xmlns:p14="http://schemas.microsoft.com/office/powerpoint/2010/main" val="921270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dirty="0"/>
          </a:p>
        </p:txBody>
      </p:sp>
      <p:sp>
        <p:nvSpPr>
          <p:cNvPr id="58" name="Google Shape;5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280334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dirty="0"/>
          </a:p>
        </p:txBody>
      </p:sp>
      <p:sp>
        <p:nvSpPr>
          <p:cNvPr id="66" name="Google Shape;6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380643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3e40742372_7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7999"/>
              </a:lnSpc>
              <a:spcBef>
                <a:spcPts val="0"/>
              </a:spcBef>
              <a:spcAft>
                <a:spcPts val="0"/>
              </a:spcAft>
              <a:buClr>
                <a:srgbClr val="000000"/>
              </a:buClr>
              <a:buSzPts val="1400"/>
              <a:buFont typeface="Arial"/>
              <a:buNone/>
            </a:pPr>
            <a:r>
              <a:rPr lang="fr-FR" dirty="0"/>
              <a:t>Le niveau réel de maitrise de la compétence par l’apprenant évolue tout au long de la formation.</a:t>
            </a:r>
          </a:p>
          <a:p>
            <a:pPr marL="0" marR="0" lvl="0" indent="0" algn="l" rtl="0">
              <a:lnSpc>
                <a:spcPct val="117999"/>
              </a:lnSpc>
              <a:spcBef>
                <a:spcPts val="0"/>
              </a:spcBef>
              <a:spcAft>
                <a:spcPts val="0"/>
              </a:spcAft>
              <a:buClr>
                <a:srgbClr val="000000"/>
              </a:buClr>
              <a:buSzPts val="1400"/>
              <a:buFont typeface="Arial"/>
              <a:buNone/>
            </a:pPr>
            <a:r>
              <a:rPr lang="fr-FR" dirty="0"/>
              <a:t>Les compétences n’évoluent que vers la droite.</a:t>
            </a:r>
          </a:p>
          <a:p>
            <a:pPr marL="0" marR="0" lvl="0" indent="0" algn="l" rtl="0">
              <a:lnSpc>
                <a:spcPct val="117999"/>
              </a:lnSpc>
              <a:spcBef>
                <a:spcPts val="0"/>
              </a:spcBef>
              <a:spcAft>
                <a:spcPts val="0"/>
              </a:spcAft>
              <a:buClr>
                <a:srgbClr val="000000"/>
              </a:buClr>
              <a:buSzPts val="1400"/>
              <a:buFont typeface="Arial"/>
              <a:buNone/>
            </a:pPr>
            <a:r>
              <a:rPr lang="fr-FR" dirty="0"/>
              <a:t>Le positionnement de l’apprenant doit se faire uniquement sur l’échelle finale attendue en fin de formation.</a:t>
            </a:r>
          </a:p>
          <a:p>
            <a:pPr marL="0" marR="0" lvl="0" indent="0" algn="l" rtl="0">
              <a:lnSpc>
                <a:spcPct val="117999"/>
              </a:lnSpc>
              <a:spcBef>
                <a:spcPts val="0"/>
              </a:spcBef>
              <a:spcAft>
                <a:spcPts val="0"/>
              </a:spcAft>
              <a:buClr>
                <a:srgbClr val="000000"/>
              </a:buClr>
              <a:buSzPts val="1400"/>
              <a:buFont typeface="Arial"/>
              <a:buNone/>
            </a:pPr>
            <a:endParaRPr lang="fr-FR" dirty="0"/>
          </a:p>
          <a:p>
            <a:pPr marL="0" marR="0" lvl="0" indent="0" algn="l" rtl="0">
              <a:lnSpc>
                <a:spcPct val="117999"/>
              </a:lnSpc>
              <a:spcBef>
                <a:spcPts val="0"/>
              </a:spcBef>
              <a:spcAft>
                <a:spcPts val="0"/>
              </a:spcAft>
              <a:buClr>
                <a:srgbClr val="000000"/>
              </a:buClr>
              <a:buSzPts val="1400"/>
              <a:buFont typeface="Arial"/>
              <a:buNone/>
            </a:pPr>
            <a:r>
              <a:rPr lang="fr-FR" b="1" dirty="0"/>
              <a:t>Il faut différencier les évaluation de séquence qui sont sur l’échelle relative à ce qui a été évalué. Des bilans de positionnement qui permettent de positionner les apprenants sur l’échelle finale.</a:t>
            </a:r>
            <a:endParaRPr b="1" dirty="0"/>
          </a:p>
        </p:txBody>
      </p:sp>
      <p:sp>
        <p:nvSpPr>
          <p:cNvPr id="211" name="Google Shape;211;g23e40742372_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187017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4" name="Google Shape;234;p1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139700" lvl="0" indent="0" algn="l" rtl="0">
              <a:lnSpc>
                <a:spcPct val="117999"/>
              </a:lnSpc>
              <a:spcBef>
                <a:spcPts val="0"/>
              </a:spcBef>
              <a:spcAft>
                <a:spcPts val="0"/>
              </a:spcAft>
              <a:buSzPts val="1400"/>
              <a:buFont typeface="Arial"/>
              <a:buNone/>
            </a:pPr>
            <a:r>
              <a:rPr lang="fr-FR" b="0" dirty="0"/>
              <a:t>L’ensemble des activités pédagogiques sont outils de positionnement de maitrise de la compétence</a:t>
            </a:r>
          </a:p>
          <a:p>
            <a:pPr marL="139700" marR="0" lvl="0" indent="0" algn="l" rtl="0">
              <a:lnSpc>
                <a:spcPct val="117999"/>
              </a:lnSpc>
              <a:spcBef>
                <a:spcPts val="0"/>
              </a:spcBef>
              <a:spcAft>
                <a:spcPts val="0"/>
              </a:spcAft>
              <a:buClr>
                <a:srgbClr val="000000"/>
              </a:buClr>
              <a:buSzPts val="1400"/>
              <a:buFont typeface="Arial"/>
              <a:buNone/>
            </a:pPr>
            <a:endParaRPr lang="fr-FR" dirty="0"/>
          </a:p>
          <a:p>
            <a:pPr marL="139700" marR="0" lvl="0" indent="0" algn="l" rtl="0">
              <a:lnSpc>
                <a:spcPct val="117999"/>
              </a:lnSpc>
              <a:spcBef>
                <a:spcPts val="0"/>
              </a:spcBef>
              <a:spcAft>
                <a:spcPts val="0"/>
              </a:spcAft>
              <a:buClr>
                <a:srgbClr val="000000"/>
              </a:buClr>
              <a:buSzPts val="1400"/>
              <a:buFont typeface="Arial"/>
              <a:buNone/>
            </a:pPr>
            <a:r>
              <a:rPr lang="fr-FR" dirty="0"/>
              <a:t>Exemple Quand on sait faire du vélo… mais à roulette, en ballade, sortie de 50km, faire un tour de France… cad, les attendus au semestre 1 et au semestre 4 ne sont pas les même</a:t>
            </a:r>
            <a:endParaRPr b="0" dirty="0"/>
          </a:p>
          <a:p>
            <a:pPr marL="482600" lvl="0" indent="-254000" algn="l" rtl="0">
              <a:lnSpc>
                <a:spcPct val="117999"/>
              </a:lnSpc>
              <a:spcBef>
                <a:spcPts val="0"/>
              </a:spcBef>
              <a:spcAft>
                <a:spcPts val="0"/>
              </a:spcAft>
              <a:buSzPts val="1400"/>
              <a:buFont typeface="Arial"/>
              <a:buNone/>
            </a:pPr>
            <a:endParaRPr dirty="0"/>
          </a:p>
          <a:p>
            <a:pPr marL="139700" lvl="0" indent="0" algn="l" rtl="0">
              <a:lnSpc>
                <a:spcPct val="117999"/>
              </a:lnSpc>
              <a:spcBef>
                <a:spcPts val="0"/>
              </a:spcBef>
              <a:spcAft>
                <a:spcPts val="0"/>
              </a:spcAft>
              <a:buSzPts val="1400"/>
              <a:buFont typeface="Arial"/>
              <a:buNone/>
            </a:pPr>
            <a:r>
              <a:rPr lang="fr-FR" dirty="0"/>
              <a:t>L’ensemble des bilans intermédiaires montre la progression de l’apprenant dans les contextes attendus en fin de cycle</a:t>
            </a:r>
            <a:endParaRPr dirty="0"/>
          </a:p>
          <a:p>
            <a:pPr marL="482600" lvl="0" indent="-254000" algn="l" rtl="0">
              <a:lnSpc>
                <a:spcPct val="117999"/>
              </a:lnSpc>
              <a:spcBef>
                <a:spcPts val="0"/>
              </a:spcBef>
              <a:spcAft>
                <a:spcPts val="0"/>
              </a:spcAft>
              <a:buSzPts val="1400"/>
              <a:buFont typeface="Arial"/>
              <a:buNone/>
            </a:pPr>
            <a:endParaRPr dirty="0"/>
          </a:p>
          <a:p>
            <a:pPr marL="139700" lvl="0" indent="0" algn="l" rtl="0">
              <a:lnSpc>
                <a:spcPct val="117999"/>
              </a:lnSpc>
              <a:spcBef>
                <a:spcPts val="0"/>
              </a:spcBef>
              <a:spcAft>
                <a:spcPts val="0"/>
              </a:spcAft>
              <a:buSzPts val="1400"/>
              <a:buFont typeface="Arial"/>
              <a:buNone/>
            </a:pPr>
            <a:r>
              <a:rPr lang="fr-FR" dirty="0"/>
              <a:t>Les curseurs ne peuvent aller que vers la droite sur la montée en compétence, </a:t>
            </a:r>
            <a:r>
              <a:rPr lang="fr-FR" b="1" dirty="0"/>
              <a:t>mais</a:t>
            </a:r>
            <a:r>
              <a:rPr lang="fr-FR" dirty="0"/>
              <a:t> :</a:t>
            </a:r>
            <a:endParaRPr dirty="0"/>
          </a:p>
          <a:p>
            <a:pPr marL="914400" lvl="1" indent="-317500" algn="l" rtl="0">
              <a:lnSpc>
                <a:spcPct val="117999"/>
              </a:lnSpc>
              <a:spcBef>
                <a:spcPts val="0"/>
              </a:spcBef>
              <a:spcAft>
                <a:spcPts val="0"/>
              </a:spcAft>
              <a:buSzPts val="1400"/>
              <a:buChar char="-"/>
            </a:pPr>
            <a:r>
              <a:rPr lang="fr-FR" dirty="0"/>
              <a:t>Il faut tenir compte du retour fait à l’apprenant et valoriser son travail (évaluation des séquences) et lui donner une vision réelle des attendus en fin de cycle (les bilans).</a:t>
            </a:r>
            <a:endParaRPr dirty="0"/>
          </a:p>
          <a:p>
            <a:pPr marL="914400" lvl="1" indent="-317500" algn="l" rtl="0">
              <a:lnSpc>
                <a:spcPct val="117999"/>
              </a:lnSpc>
              <a:spcBef>
                <a:spcPts val="0"/>
              </a:spcBef>
              <a:spcAft>
                <a:spcPts val="0"/>
              </a:spcAft>
              <a:buSzPts val="1400"/>
              <a:buChar char="-"/>
            </a:pPr>
            <a:r>
              <a:rPr lang="fr-FR" dirty="0"/>
              <a:t>L’ensemble des bilans intermédiaires permet de donner des éléments factuels lors de la commission finale.</a:t>
            </a:r>
            <a:endParaRPr dirty="0"/>
          </a:p>
          <a:p>
            <a:pPr marL="0" lvl="0" indent="0" algn="l" rtl="0">
              <a:lnSpc>
                <a:spcPct val="117999"/>
              </a:lnSpc>
              <a:spcBef>
                <a:spcPts val="0"/>
              </a:spcBef>
              <a:spcAft>
                <a:spcPts val="0"/>
              </a:spcAft>
              <a:buSzPts val="1400"/>
              <a:buNone/>
            </a:pPr>
            <a:endParaRPr dirty="0"/>
          </a:p>
          <a:p>
            <a:pPr marL="0" lvl="0" indent="0" algn="l" rtl="0">
              <a:lnSpc>
                <a:spcPct val="117999"/>
              </a:lnSpc>
              <a:spcBef>
                <a:spcPts val="0"/>
              </a:spcBef>
              <a:spcAft>
                <a:spcPts val="0"/>
              </a:spcAft>
              <a:buSzPts val="1400"/>
              <a:buNone/>
            </a:pPr>
            <a:endParaRPr dirty="0"/>
          </a:p>
        </p:txBody>
      </p:sp>
    </p:spTree>
    <p:extLst>
      <p:ext uri="{BB962C8B-B14F-4D97-AF65-F5344CB8AC3E}">
        <p14:creationId xmlns:p14="http://schemas.microsoft.com/office/powerpoint/2010/main" val="1052128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26</a:t>
            </a:fld>
            <a:endParaRPr lang="fr-FR"/>
          </a:p>
        </p:txBody>
      </p:sp>
    </p:spTree>
    <p:extLst>
      <p:ext uri="{BB962C8B-B14F-4D97-AF65-F5344CB8AC3E}">
        <p14:creationId xmlns:p14="http://schemas.microsoft.com/office/powerpoint/2010/main" val="2885164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27</a:t>
            </a:fld>
            <a:endParaRPr lang="fr-FR"/>
          </a:p>
        </p:txBody>
      </p:sp>
    </p:spTree>
    <p:extLst>
      <p:ext uri="{BB962C8B-B14F-4D97-AF65-F5344CB8AC3E}">
        <p14:creationId xmlns:p14="http://schemas.microsoft.com/office/powerpoint/2010/main" val="3271158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webp"/><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webp"/><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webp"/><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webp"/><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webp"/><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webp"/><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webp"/><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web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5829299" y="1123439"/>
            <a:ext cx="5736771" cy="1528989"/>
          </a:xfrm>
          <a:prstGeom prst="rect">
            <a:avLst/>
          </a:prstGeom>
        </p:spPr>
        <p:txBody>
          <a:bodyPr/>
          <a:lstStyle>
            <a:lvl1pPr algn="ctr">
              <a:defRPr sz="3600" b="1" baseline="0"/>
            </a:lvl1pPr>
          </a:lstStyle>
          <a:p>
            <a:r>
              <a:rPr lang="fr-FR" dirty="0" smtClean="0"/>
              <a:t>PNF BTS Aéronautique</a:t>
            </a:r>
            <a:br>
              <a:rPr lang="fr-FR" dirty="0" smtClean="0"/>
            </a:br>
            <a:r>
              <a:rPr lang="fr-FR" dirty="0" smtClean="0"/>
              <a:t>- 16 mai 2024 – </a:t>
            </a:r>
            <a:br>
              <a:rPr lang="fr-FR" dirty="0" smtClean="0"/>
            </a:br>
            <a:r>
              <a:rPr lang="fr-FR" dirty="0" smtClean="0"/>
              <a:t>Air France Industrie Roissy</a:t>
            </a:r>
            <a:endParaRPr lang="fr-FR" dirty="0"/>
          </a:p>
        </p:txBody>
      </p:sp>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36672" y="2759528"/>
            <a:ext cx="3619500" cy="2068286"/>
          </a:xfrm>
          <a:prstGeom prst="rect">
            <a:avLst/>
          </a:prstGeom>
        </p:spPr>
      </p:pic>
      <p:pic>
        <p:nvPicPr>
          <p:cNvPr id="5" name="Imag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74351" y="4207173"/>
            <a:ext cx="3391719" cy="2256730"/>
          </a:xfrm>
          <a:prstGeom prst="rect">
            <a:avLst/>
          </a:prstGeom>
        </p:spPr>
      </p:pic>
      <p:pic>
        <p:nvPicPr>
          <p:cNvPr id="3" name="Imag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32870" y="1105579"/>
            <a:ext cx="3590663" cy="2029505"/>
          </a:xfrm>
          <a:prstGeom prst="rect">
            <a:avLst/>
          </a:prstGeom>
        </p:spPr>
      </p:pic>
    </p:spTree>
    <p:extLst>
      <p:ext uri="{BB962C8B-B14F-4D97-AF65-F5344CB8AC3E}">
        <p14:creationId xmlns:p14="http://schemas.microsoft.com/office/powerpoint/2010/main" val="41902663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n contenu">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A003FC14-FE8F-4660-AAC4-1CDFFF8424C7}"/>
              </a:ext>
            </a:extLst>
          </p:cNvPr>
          <p:cNvSpPr>
            <a:spLocks noGrp="1"/>
          </p:cNvSpPr>
          <p:nvPr>
            <p:ph type="body" sz="quarter" idx="10" hasCustomPrompt="1"/>
          </p:nvPr>
        </p:nvSpPr>
        <p:spPr>
          <a:xfrm>
            <a:off x="2628900" y="503593"/>
            <a:ext cx="8146452" cy="561120"/>
          </a:xfrm>
          <a:prstGeom prst="rect">
            <a:avLst/>
          </a:prstGeom>
          <a:solidFill>
            <a:schemeClr val="accent1">
              <a:lumMod val="40000"/>
              <a:lumOff val="60000"/>
            </a:schemeClr>
          </a:solidFill>
        </p:spPr>
        <p:txBody>
          <a:bodyPr/>
          <a:lstStyle>
            <a:lvl1pPr marL="0" indent="0" algn="ctr">
              <a:buNone/>
              <a:defRPr/>
            </a:lvl1pPr>
          </a:lstStyle>
          <a:p>
            <a:pPr lvl="0"/>
            <a:r>
              <a:rPr lang="fr-FR" dirty="0"/>
              <a:t>Titre de la diapo</a:t>
            </a:r>
          </a:p>
        </p:txBody>
      </p:sp>
      <p:sp>
        <p:nvSpPr>
          <p:cNvPr id="16" name="Espace réservé du contenu 15">
            <a:extLst>
              <a:ext uri="{FF2B5EF4-FFF2-40B4-BE49-F238E27FC236}">
                <a16:creationId xmlns:a16="http://schemas.microsoft.com/office/drawing/2014/main" id="{1C4768F9-16C4-4F41-A99E-F85DC54DB574}"/>
              </a:ext>
            </a:extLst>
          </p:cNvPr>
          <p:cNvSpPr>
            <a:spLocks noGrp="1"/>
          </p:cNvSpPr>
          <p:nvPr>
            <p:ph sz="quarter" idx="11"/>
          </p:nvPr>
        </p:nvSpPr>
        <p:spPr>
          <a:xfrm>
            <a:off x="0" y="1076325"/>
            <a:ext cx="12192000" cy="5781675"/>
          </a:xfrm>
          <a:prstGeom prst="rect">
            <a:avLst/>
          </a:prstGeom>
        </p:spPr>
        <p:txBody>
          <a:bodyPr lIns="360000" tIns="360000" rIns="360000" bIns="360000"/>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5">
            <a:extLst>
              <a:ext uri="{FF2B5EF4-FFF2-40B4-BE49-F238E27FC236}">
                <a16:creationId xmlns:a16="http://schemas.microsoft.com/office/drawing/2014/main" id="{A003FC14-FE8F-4660-AAC4-1CDFFF8424C7}"/>
              </a:ext>
            </a:extLst>
          </p:cNvPr>
          <p:cNvSpPr>
            <a:spLocks noGrp="1"/>
          </p:cNvSpPr>
          <p:nvPr>
            <p:ph type="body" sz="quarter" idx="12" hasCustomPrompt="1"/>
          </p:nvPr>
        </p:nvSpPr>
        <p:spPr>
          <a:xfrm>
            <a:off x="2628900" y="10757"/>
            <a:ext cx="8146451" cy="492835"/>
          </a:xfrm>
          <a:prstGeom prst="rect">
            <a:avLst/>
          </a:prstGeom>
          <a:solidFill>
            <a:schemeClr val="accent1">
              <a:lumMod val="75000"/>
            </a:schemeClr>
          </a:solidFill>
        </p:spPr>
        <p:txBody>
          <a:bodyPr/>
          <a:lstStyle>
            <a:lvl1pPr marL="0" indent="0" algn="ctr">
              <a:buNone/>
              <a:defRPr sz="2400" b="1">
                <a:solidFill>
                  <a:schemeClr val="bg1"/>
                </a:solidFill>
              </a:defRPr>
            </a:lvl1pPr>
          </a:lstStyle>
          <a:p>
            <a:pPr lvl="0"/>
            <a:r>
              <a:rPr lang="fr-FR" dirty="0" smtClean="0"/>
              <a:t>PNF BTS Aéronautique 16 mai 2024</a:t>
            </a:r>
            <a:endParaRPr lang="fr-FR" dirty="0"/>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3963" y="0"/>
            <a:ext cx="1404937" cy="1064712"/>
          </a:xfrm>
          <a:prstGeom prst="rect">
            <a:avLst/>
          </a:prstGeom>
        </p:spPr>
      </p:pic>
      <p:pic>
        <p:nvPicPr>
          <p:cNvPr id="3" name="Imag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75351" y="10758"/>
            <a:ext cx="1416649" cy="1065568"/>
          </a:xfrm>
          <a:prstGeom prst="rect">
            <a:avLst/>
          </a:prstGeom>
        </p:spPr>
      </p:pic>
    </p:spTree>
    <p:extLst>
      <p:ext uri="{BB962C8B-B14F-4D97-AF65-F5344CB8AC3E}">
        <p14:creationId xmlns:p14="http://schemas.microsoft.com/office/powerpoint/2010/main" val="36324361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A003FC14-FE8F-4660-AAC4-1CDFFF8424C7}"/>
              </a:ext>
            </a:extLst>
          </p:cNvPr>
          <p:cNvSpPr>
            <a:spLocks noGrp="1"/>
          </p:cNvSpPr>
          <p:nvPr>
            <p:ph type="body" sz="quarter" idx="10" hasCustomPrompt="1"/>
          </p:nvPr>
        </p:nvSpPr>
        <p:spPr>
          <a:xfrm>
            <a:off x="2491964" y="503593"/>
            <a:ext cx="8283388" cy="572734"/>
          </a:xfrm>
          <a:prstGeom prst="rect">
            <a:avLst/>
          </a:prstGeom>
          <a:solidFill>
            <a:schemeClr val="accent1">
              <a:lumMod val="40000"/>
              <a:lumOff val="60000"/>
            </a:schemeClr>
          </a:solidFill>
        </p:spPr>
        <p:txBody>
          <a:bodyPr/>
          <a:lstStyle>
            <a:lvl1pPr marL="0" indent="0" algn="ctr">
              <a:buNone/>
              <a:defRPr/>
            </a:lvl1pPr>
          </a:lstStyle>
          <a:p>
            <a:pPr lvl="0"/>
            <a:r>
              <a:rPr lang="fr-FR" dirty="0"/>
              <a:t>Titre de la diapo</a:t>
            </a:r>
          </a:p>
        </p:txBody>
      </p:sp>
      <p:sp>
        <p:nvSpPr>
          <p:cNvPr id="8" name="Espace réservé du contenu 7">
            <a:extLst>
              <a:ext uri="{FF2B5EF4-FFF2-40B4-BE49-F238E27FC236}">
                <a16:creationId xmlns:a16="http://schemas.microsoft.com/office/drawing/2014/main" id="{8962EE1D-7308-436F-ABBE-8604C0E62D55}"/>
              </a:ext>
            </a:extLst>
          </p:cNvPr>
          <p:cNvSpPr>
            <a:spLocks noGrp="1"/>
          </p:cNvSpPr>
          <p:nvPr>
            <p:ph sz="quarter" idx="12"/>
          </p:nvPr>
        </p:nvSpPr>
        <p:spPr>
          <a:xfrm>
            <a:off x="6096000" y="1076326"/>
            <a:ext cx="6095999" cy="5781674"/>
          </a:xfrm>
          <a:prstGeom prst="rect">
            <a:avLst/>
          </a:prstGeom>
        </p:spPr>
        <p:txBody>
          <a:bodyPr lIns="360000" tIns="360000" rIns="360000" bIns="360000"/>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contenu 7">
            <a:extLst>
              <a:ext uri="{FF2B5EF4-FFF2-40B4-BE49-F238E27FC236}">
                <a16:creationId xmlns:a16="http://schemas.microsoft.com/office/drawing/2014/main" id="{0D9A092F-1B45-47A6-BABE-2D97175ABB72}"/>
              </a:ext>
            </a:extLst>
          </p:cNvPr>
          <p:cNvSpPr>
            <a:spLocks noGrp="1"/>
          </p:cNvSpPr>
          <p:nvPr>
            <p:ph sz="quarter" idx="13"/>
          </p:nvPr>
        </p:nvSpPr>
        <p:spPr>
          <a:xfrm>
            <a:off x="0" y="1076326"/>
            <a:ext cx="6096000" cy="5781674"/>
          </a:xfrm>
          <a:prstGeom prst="rect">
            <a:avLst/>
          </a:prstGeom>
        </p:spPr>
        <p:txBody>
          <a:bodyPr lIns="360000" tIns="360000" rIns="360000" bIns="360000"/>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5">
            <a:extLst>
              <a:ext uri="{FF2B5EF4-FFF2-40B4-BE49-F238E27FC236}">
                <a16:creationId xmlns:a16="http://schemas.microsoft.com/office/drawing/2014/main" id="{A003FC14-FE8F-4660-AAC4-1CDFFF8424C7}"/>
              </a:ext>
            </a:extLst>
          </p:cNvPr>
          <p:cNvSpPr>
            <a:spLocks noGrp="1"/>
          </p:cNvSpPr>
          <p:nvPr>
            <p:ph type="body" sz="quarter" idx="14" hasCustomPrompt="1"/>
          </p:nvPr>
        </p:nvSpPr>
        <p:spPr>
          <a:xfrm>
            <a:off x="2486584" y="10757"/>
            <a:ext cx="8288767" cy="492835"/>
          </a:xfrm>
          <a:prstGeom prst="rect">
            <a:avLst/>
          </a:prstGeom>
          <a:solidFill>
            <a:schemeClr val="accent1">
              <a:lumMod val="75000"/>
            </a:schemeClr>
          </a:solidFill>
        </p:spPr>
        <p:txBody>
          <a:bodyPr/>
          <a:lstStyle>
            <a:lvl1pPr marL="0" indent="0" algn="ctr">
              <a:buNone/>
              <a:defRPr sz="2400" b="1">
                <a:solidFill>
                  <a:schemeClr val="bg1"/>
                </a:solidFill>
              </a:defRPr>
            </a:lvl1pPr>
          </a:lstStyle>
          <a:p>
            <a:pPr lvl="0"/>
            <a:r>
              <a:rPr lang="fr-FR" dirty="0" smtClean="0"/>
              <a:t>PNF BTS Aéronautique 16 mai 2024</a:t>
            </a:r>
            <a:endParaRPr lang="fr-FR" dirty="0"/>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3963" y="0"/>
            <a:ext cx="1404937" cy="1064712"/>
          </a:xfrm>
          <a:prstGeom prst="rect">
            <a:avLst/>
          </a:prstGeom>
        </p:spPr>
      </p:pic>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75351" y="10758"/>
            <a:ext cx="1416649" cy="1065568"/>
          </a:xfrm>
          <a:prstGeom prst="rect">
            <a:avLst/>
          </a:prstGeom>
        </p:spPr>
      </p:pic>
    </p:spTree>
    <p:extLst>
      <p:ext uri="{BB962C8B-B14F-4D97-AF65-F5344CB8AC3E}">
        <p14:creationId xmlns:p14="http://schemas.microsoft.com/office/powerpoint/2010/main" val="260596482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Page de présentation ou de partie">
    <p:spTree>
      <p:nvGrpSpPr>
        <p:cNvPr id="1" name=""/>
        <p:cNvGrpSpPr/>
        <p:nvPr/>
      </p:nvGrpSpPr>
      <p:grpSpPr>
        <a:xfrm>
          <a:off x="0" y="0"/>
          <a:ext cx="0" cy="0"/>
          <a:chOff x="0" y="0"/>
          <a:chExt cx="0" cy="0"/>
        </a:xfrm>
      </p:grpSpPr>
      <p:sp>
        <p:nvSpPr>
          <p:cNvPr id="2" name="Espace réservé du texte 5">
            <a:extLst>
              <a:ext uri="{FF2B5EF4-FFF2-40B4-BE49-F238E27FC236}">
                <a16:creationId xmlns:a16="http://schemas.microsoft.com/office/drawing/2014/main" id="{A003FC14-FE8F-4660-AAC4-1CDFFF8424C7}"/>
              </a:ext>
            </a:extLst>
          </p:cNvPr>
          <p:cNvSpPr>
            <a:spLocks noGrp="1"/>
          </p:cNvSpPr>
          <p:nvPr>
            <p:ph type="body" sz="quarter" idx="10" hasCustomPrompt="1"/>
          </p:nvPr>
        </p:nvSpPr>
        <p:spPr>
          <a:xfrm>
            <a:off x="2628900" y="503593"/>
            <a:ext cx="8146452" cy="561120"/>
          </a:xfrm>
          <a:prstGeom prst="rect">
            <a:avLst/>
          </a:prstGeom>
          <a:solidFill>
            <a:schemeClr val="accent1">
              <a:lumMod val="40000"/>
              <a:lumOff val="60000"/>
            </a:schemeClr>
          </a:solidFill>
        </p:spPr>
        <p:txBody>
          <a:bodyPr/>
          <a:lstStyle>
            <a:lvl1pPr marL="0" indent="0" algn="ctr">
              <a:buNone/>
              <a:defRPr/>
            </a:lvl1pPr>
          </a:lstStyle>
          <a:p>
            <a:pPr lvl="0"/>
            <a:r>
              <a:rPr lang="fr-FR" dirty="0"/>
              <a:t>Titre de la diapo</a:t>
            </a:r>
          </a:p>
        </p:txBody>
      </p:sp>
      <p:sp>
        <p:nvSpPr>
          <p:cNvPr id="3" name="Espace réservé du texte 5">
            <a:extLst>
              <a:ext uri="{FF2B5EF4-FFF2-40B4-BE49-F238E27FC236}">
                <a16:creationId xmlns:a16="http://schemas.microsoft.com/office/drawing/2014/main" id="{A003FC14-FE8F-4660-AAC4-1CDFFF8424C7}"/>
              </a:ext>
            </a:extLst>
          </p:cNvPr>
          <p:cNvSpPr>
            <a:spLocks noGrp="1"/>
          </p:cNvSpPr>
          <p:nvPr>
            <p:ph type="body" sz="quarter" idx="12" hasCustomPrompt="1"/>
          </p:nvPr>
        </p:nvSpPr>
        <p:spPr>
          <a:xfrm>
            <a:off x="2628900" y="10757"/>
            <a:ext cx="8146451" cy="492835"/>
          </a:xfrm>
          <a:prstGeom prst="rect">
            <a:avLst/>
          </a:prstGeom>
          <a:solidFill>
            <a:schemeClr val="accent1">
              <a:lumMod val="75000"/>
            </a:schemeClr>
          </a:solidFill>
        </p:spPr>
        <p:txBody>
          <a:bodyPr/>
          <a:lstStyle>
            <a:lvl1pPr marL="0" indent="0" algn="ctr">
              <a:buNone/>
              <a:defRPr sz="2400" b="1">
                <a:solidFill>
                  <a:schemeClr val="bg1"/>
                </a:solidFill>
              </a:defRPr>
            </a:lvl1pPr>
          </a:lstStyle>
          <a:p>
            <a:pPr lvl="0"/>
            <a:r>
              <a:rPr lang="fr-FR" dirty="0" smtClean="0"/>
              <a:t>PNF BTS Aéronautique 16 mai 2024</a:t>
            </a:r>
            <a:endParaRPr lang="fr-FR" dirty="0"/>
          </a:p>
        </p:txBody>
      </p: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3963" y="0"/>
            <a:ext cx="1404937" cy="1064712"/>
          </a:xfrm>
          <a:prstGeom prst="rect">
            <a:avLst/>
          </a:prstGeom>
        </p:spPr>
      </p:pic>
      <p:pic>
        <p:nvPicPr>
          <p:cNvPr id="5" name="Imag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75351" y="10758"/>
            <a:ext cx="1416649" cy="1065568"/>
          </a:xfrm>
          <a:prstGeom prst="rect">
            <a:avLst/>
          </a:prstGeom>
        </p:spPr>
      </p:pic>
    </p:spTree>
    <p:extLst>
      <p:ext uri="{BB962C8B-B14F-4D97-AF65-F5344CB8AC3E}">
        <p14:creationId xmlns:p14="http://schemas.microsoft.com/office/powerpoint/2010/main" val="90967338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Image avec légende">
    <p:spTree>
      <p:nvGrpSpPr>
        <p:cNvPr id="1" name=""/>
        <p:cNvGrpSpPr/>
        <p:nvPr/>
      </p:nvGrpSpPr>
      <p:grpSpPr>
        <a:xfrm>
          <a:off x="0" y="0"/>
          <a:ext cx="0" cy="0"/>
          <a:chOff x="0" y="0"/>
          <a:chExt cx="0" cy="0"/>
        </a:xfrm>
      </p:grpSpPr>
      <p:sp>
        <p:nvSpPr>
          <p:cNvPr id="2" name="Espace réservé du texte 5">
            <a:extLst>
              <a:ext uri="{FF2B5EF4-FFF2-40B4-BE49-F238E27FC236}">
                <a16:creationId xmlns:a16="http://schemas.microsoft.com/office/drawing/2014/main" id="{A003FC14-FE8F-4660-AAC4-1CDFFF8424C7}"/>
              </a:ext>
            </a:extLst>
          </p:cNvPr>
          <p:cNvSpPr>
            <a:spLocks noGrp="1"/>
          </p:cNvSpPr>
          <p:nvPr>
            <p:ph type="body" sz="quarter" idx="10" hasCustomPrompt="1"/>
          </p:nvPr>
        </p:nvSpPr>
        <p:spPr>
          <a:xfrm>
            <a:off x="2628900" y="503593"/>
            <a:ext cx="8146452" cy="561120"/>
          </a:xfrm>
          <a:prstGeom prst="rect">
            <a:avLst/>
          </a:prstGeom>
          <a:solidFill>
            <a:schemeClr val="accent1">
              <a:lumMod val="40000"/>
              <a:lumOff val="60000"/>
            </a:schemeClr>
          </a:solidFill>
        </p:spPr>
        <p:txBody>
          <a:bodyPr/>
          <a:lstStyle>
            <a:lvl1pPr marL="0" indent="0" algn="ctr">
              <a:buNone/>
              <a:defRPr/>
            </a:lvl1pPr>
          </a:lstStyle>
          <a:p>
            <a:pPr lvl="0"/>
            <a:r>
              <a:rPr lang="fr-FR" dirty="0"/>
              <a:t>Titre de la diapo</a:t>
            </a:r>
          </a:p>
        </p:txBody>
      </p:sp>
      <p:sp>
        <p:nvSpPr>
          <p:cNvPr id="3" name="Espace réservé du texte 5">
            <a:extLst>
              <a:ext uri="{FF2B5EF4-FFF2-40B4-BE49-F238E27FC236}">
                <a16:creationId xmlns:a16="http://schemas.microsoft.com/office/drawing/2014/main" id="{A003FC14-FE8F-4660-AAC4-1CDFFF8424C7}"/>
              </a:ext>
            </a:extLst>
          </p:cNvPr>
          <p:cNvSpPr>
            <a:spLocks noGrp="1"/>
          </p:cNvSpPr>
          <p:nvPr>
            <p:ph type="body" sz="quarter" idx="12" hasCustomPrompt="1"/>
          </p:nvPr>
        </p:nvSpPr>
        <p:spPr>
          <a:xfrm>
            <a:off x="2628900" y="10757"/>
            <a:ext cx="8146451" cy="492835"/>
          </a:xfrm>
          <a:prstGeom prst="rect">
            <a:avLst/>
          </a:prstGeom>
          <a:solidFill>
            <a:schemeClr val="accent1">
              <a:lumMod val="75000"/>
            </a:schemeClr>
          </a:solidFill>
        </p:spPr>
        <p:txBody>
          <a:bodyPr/>
          <a:lstStyle>
            <a:lvl1pPr marL="0" indent="0" algn="ctr">
              <a:buNone/>
              <a:defRPr sz="2400" b="1">
                <a:solidFill>
                  <a:schemeClr val="bg1"/>
                </a:solidFill>
              </a:defRPr>
            </a:lvl1pPr>
          </a:lstStyle>
          <a:p>
            <a:pPr lvl="0"/>
            <a:r>
              <a:rPr lang="fr-FR" dirty="0" smtClean="0"/>
              <a:t>PNF BTS Aéronautique 16 mai 2024</a:t>
            </a:r>
            <a:endParaRPr lang="fr-FR" dirty="0"/>
          </a:p>
        </p:txBody>
      </p: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3963" y="0"/>
            <a:ext cx="1404937" cy="1064712"/>
          </a:xfrm>
          <a:prstGeom prst="rect">
            <a:avLst/>
          </a:prstGeom>
        </p:spPr>
      </p:pic>
      <p:pic>
        <p:nvPicPr>
          <p:cNvPr id="5" name="Imag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75351" y="10758"/>
            <a:ext cx="1416649" cy="1065568"/>
          </a:xfrm>
          <a:prstGeom prst="rect">
            <a:avLst/>
          </a:prstGeom>
        </p:spPr>
      </p:pic>
    </p:spTree>
    <p:extLst>
      <p:ext uri="{BB962C8B-B14F-4D97-AF65-F5344CB8AC3E}">
        <p14:creationId xmlns:p14="http://schemas.microsoft.com/office/powerpoint/2010/main" val="35176026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age de fin - Contac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463315" y="3283200"/>
            <a:ext cx="7863635" cy="2108160"/>
          </a:xfrm>
          <a:prstGeom prst="rect">
            <a:avLst/>
          </a:prstGeom>
        </p:spPr>
        <p:txBody>
          <a:bodyPr anchor="t" anchorCtr="0">
            <a:normAutofit/>
          </a:bodyPr>
          <a:lstStyle>
            <a:lvl1pPr>
              <a:defRPr sz="2000" baseline="0"/>
            </a:lvl1pPr>
          </a:lstStyle>
          <a:p>
            <a:r>
              <a:rPr lang="fr-FR" dirty="0"/>
              <a:t>Contacts :</a:t>
            </a:r>
          </a:p>
        </p:txBody>
      </p:sp>
      <p:sp>
        <p:nvSpPr>
          <p:cNvPr id="3" name="Espace réservé du texte 5">
            <a:extLst>
              <a:ext uri="{FF2B5EF4-FFF2-40B4-BE49-F238E27FC236}">
                <a16:creationId xmlns:a16="http://schemas.microsoft.com/office/drawing/2014/main" id="{A003FC14-FE8F-4660-AAC4-1CDFFF8424C7}"/>
              </a:ext>
            </a:extLst>
          </p:cNvPr>
          <p:cNvSpPr>
            <a:spLocks noGrp="1"/>
          </p:cNvSpPr>
          <p:nvPr>
            <p:ph type="body" sz="quarter" idx="10" hasCustomPrompt="1"/>
          </p:nvPr>
        </p:nvSpPr>
        <p:spPr>
          <a:xfrm>
            <a:off x="2628900" y="503593"/>
            <a:ext cx="8146452" cy="561120"/>
          </a:xfrm>
          <a:prstGeom prst="rect">
            <a:avLst/>
          </a:prstGeom>
          <a:solidFill>
            <a:schemeClr val="accent1">
              <a:lumMod val="40000"/>
              <a:lumOff val="60000"/>
            </a:schemeClr>
          </a:solidFill>
        </p:spPr>
        <p:txBody>
          <a:bodyPr/>
          <a:lstStyle>
            <a:lvl1pPr marL="0" indent="0" algn="ctr">
              <a:buNone/>
              <a:defRPr/>
            </a:lvl1pPr>
          </a:lstStyle>
          <a:p>
            <a:pPr lvl="0"/>
            <a:r>
              <a:rPr lang="fr-FR" dirty="0"/>
              <a:t>Titre de la diapo</a:t>
            </a:r>
          </a:p>
        </p:txBody>
      </p:sp>
      <p:sp>
        <p:nvSpPr>
          <p:cNvPr id="4" name="Espace réservé du texte 5">
            <a:extLst>
              <a:ext uri="{FF2B5EF4-FFF2-40B4-BE49-F238E27FC236}">
                <a16:creationId xmlns:a16="http://schemas.microsoft.com/office/drawing/2014/main" id="{A003FC14-FE8F-4660-AAC4-1CDFFF8424C7}"/>
              </a:ext>
            </a:extLst>
          </p:cNvPr>
          <p:cNvSpPr>
            <a:spLocks noGrp="1"/>
          </p:cNvSpPr>
          <p:nvPr>
            <p:ph type="body" sz="quarter" idx="12" hasCustomPrompt="1"/>
          </p:nvPr>
        </p:nvSpPr>
        <p:spPr>
          <a:xfrm>
            <a:off x="2628900" y="10757"/>
            <a:ext cx="8146451" cy="492835"/>
          </a:xfrm>
          <a:prstGeom prst="rect">
            <a:avLst/>
          </a:prstGeom>
          <a:solidFill>
            <a:schemeClr val="accent1">
              <a:lumMod val="75000"/>
            </a:schemeClr>
          </a:solidFill>
        </p:spPr>
        <p:txBody>
          <a:bodyPr/>
          <a:lstStyle>
            <a:lvl1pPr marL="0" indent="0" algn="ctr">
              <a:buNone/>
              <a:defRPr sz="2400" b="1">
                <a:solidFill>
                  <a:schemeClr val="bg1"/>
                </a:solidFill>
              </a:defRPr>
            </a:lvl1pPr>
          </a:lstStyle>
          <a:p>
            <a:pPr lvl="0"/>
            <a:r>
              <a:rPr lang="fr-FR" dirty="0" smtClean="0"/>
              <a:t>PNF BTS Aéronautique 16 mai 2024</a:t>
            </a:r>
            <a:endParaRPr lang="fr-FR" dirty="0"/>
          </a:p>
        </p:txBody>
      </p:sp>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3963" y="0"/>
            <a:ext cx="1404937" cy="1064712"/>
          </a:xfrm>
          <a:prstGeom prst="rect">
            <a:avLst/>
          </a:prstGeom>
        </p:spPr>
      </p:pic>
      <p:pic>
        <p:nvPicPr>
          <p:cNvPr id="6" name="Imag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75351" y="10758"/>
            <a:ext cx="1416649" cy="1065568"/>
          </a:xfrm>
          <a:prstGeom prst="rect">
            <a:avLst/>
          </a:prstGeom>
        </p:spPr>
      </p:pic>
    </p:spTree>
    <p:extLst>
      <p:ext uri="{BB962C8B-B14F-4D97-AF65-F5344CB8AC3E}">
        <p14:creationId xmlns:p14="http://schemas.microsoft.com/office/powerpoint/2010/main" val="140319241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Section with photo" userDrawn="1">
  <p:cSld name="Section with photo">
    <p:spTree>
      <p:nvGrpSpPr>
        <p:cNvPr id="1" name="Shape 27"/>
        <p:cNvGrpSpPr/>
        <p:nvPr/>
      </p:nvGrpSpPr>
      <p:grpSpPr>
        <a:xfrm>
          <a:off x="0" y="0"/>
          <a:ext cx="0" cy="0"/>
          <a:chOff x="0" y="0"/>
          <a:chExt cx="0" cy="0"/>
        </a:xfrm>
      </p:grpSpPr>
      <p:sp>
        <p:nvSpPr>
          <p:cNvPr id="2" name="Espace réservé du texte 5">
            <a:extLst>
              <a:ext uri="{FF2B5EF4-FFF2-40B4-BE49-F238E27FC236}">
                <a16:creationId xmlns:a16="http://schemas.microsoft.com/office/drawing/2014/main" id="{A003FC14-FE8F-4660-AAC4-1CDFFF8424C7}"/>
              </a:ext>
            </a:extLst>
          </p:cNvPr>
          <p:cNvSpPr>
            <a:spLocks noGrp="1"/>
          </p:cNvSpPr>
          <p:nvPr>
            <p:ph type="body" sz="quarter" idx="10" hasCustomPrompt="1"/>
          </p:nvPr>
        </p:nvSpPr>
        <p:spPr>
          <a:xfrm>
            <a:off x="2628900" y="503593"/>
            <a:ext cx="8146452" cy="561120"/>
          </a:xfrm>
          <a:prstGeom prst="rect">
            <a:avLst/>
          </a:prstGeom>
          <a:solidFill>
            <a:schemeClr val="accent1">
              <a:lumMod val="40000"/>
              <a:lumOff val="60000"/>
            </a:schemeClr>
          </a:solidFill>
        </p:spPr>
        <p:txBody>
          <a:bodyPr/>
          <a:lstStyle>
            <a:lvl1pPr marL="0" indent="0" algn="ctr">
              <a:buNone/>
              <a:defRPr/>
            </a:lvl1pPr>
          </a:lstStyle>
          <a:p>
            <a:pPr lvl="0"/>
            <a:r>
              <a:rPr lang="fr-FR" dirty="0"/>
              <a:t>Titre de la diapo</a:t>
            </a:r>
          </a:p>
        </p:txBody>
      </p:sp>
      <p:sp>
        <p:nvSpPr>
          <p:cNvPr id="3" name="Espace réservé du texte 5">
            <a:extLst>
              <a:ext uri="{FF2B5EF4-FFF2-40B4-BE49-F238E27FC236}">
                <a16:creationId xmlns:a16="http://schemas.microsoft.com/office/drawing/2014/main" id="{A003FC14-FE8F-4660-AAC4-1CDFFF8424C7}"/>
              </a:ext>
            </a:extLst>
          </p:cNvPr>
          <p:cNvSpPr>
            <a:spLocks noGrp="1"/>
          </p:cNvSpPr>
          <p:nvPr>
            <p:ph type="body" sz="quarter" idx="12" hasCustomPrompt="1"/>
          </p:nvPr>
        </p:nvSpPr>
        <p:spPr>
          <a:xfrm>
            <a:off x="2628900" y="10757"/>
            <a:ext cx="8146451" cy="492835"/>
          </a:xfrm>
          <a:prstGeom prst="rect">
            <a:avLst/>
          </a:prstGeom>
          <a:solidFill>
            <a:schemeClr val="accent1">
              <a:lumMod val="75000"/>
            </a:schemeClr>
          </a:solidFill>
        </p:spPr>
        <p:txBody>
          <a:bodyPr/>
          <a:lstStyle>
            <a:lvl1pPr marL="0" indent="0" algn="ctr">
              <a:buNone/>
              <a:defRPr sz="2400" b="1">
                <a:solidFill>
                  <a:schemeClr val="bg1"/>
                </a:solidFill>
              </a:defRPr>
            </a:lvl1pPr>
          </a:lstStyle>
          <a:p>
            <a:pPr lvl="0"/>
            <a:r>
              <a:rPr lang="fr-FR" dirty="0" smtClean="0"/>
              <a:t>PNF BTS Aéronautique 16 mai 2024</a:t>
            </a:r>
            <a:endParaRPr lang="fr-FR" dirty="0"/>
          </a:p>
        </p:txBody>
      </p: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3963" y="0"/>
            <a:ext cx="1404937" cy="1064712"/>
          </a:xfrm>
          <a:prstGeom prst="rect">
            <a:avLst/>
          </a:prstGeom>
        </p:spPr>
      </p:pic>
      <p:pic>
        <p:nvPicPr>
          <p:cNvPr id="5" name="Imag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75351" y="10758"/>
            <a:ext cx="1416649" cy="1065568"/>
          </a:xfrm>
          <a:prstGeom prst="rect">
            <a:avLst/>
          </a:prstGeom>
        </p:spPr>
      </p:pic>
    </p:spTree>
    <p:extLst>
      <p:ext uri="{BB962C8B-B14F-4D97-AF65-F5344CB8AC3E}">
        <p14:creationId xmlns:p14="http://schemas.microsoft.com/office/powerpoint/2010/main" val="359965052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Section with photo" userDrawn="1">
  <p:cSld name="1_Section with photo">
    <p:spTree>
      <p:nvGrpSpPr>
        <p:cNvPr id="1" name="Shape 27"/>
        <p:cNvGrpSpPr/>
        <p:nvPr/>
      </p:nvGrpSpPr>
      <p:grpSpPr>
        <a:xfrm>
          <a:off x="0" y="0"/>
          <a:ext cx="0" cy="0"/>
          <a:chOff x="0" y="0"/>
          <a:chExt cx="0" cy="0"/>
        </a:xfrm>
      </p:grpSpPr>
      <p:sp>
        <p:nvSpPr>
          <p:cNvPr id="31" name="Google Shape;31;p24"/>
          <p:cNvSpPr txBox="1">
            <a:spLocks noGrp="1"/>
          </p:cNvSpPr>
          <p:nvPr>
            <p:ph type="title"/>
          </p:nvPr>
        </p:nvSpPr>
        <p:spPr>
          <a:xfrm>
            <a:off x="924115" y="2266950"/>
            <a:ext cx="10985502" cy="2324100"/>
          </a:xfrm>
          <a:prstGeom prst="rect">
            <a:avLst/>
          </a:prstGeom>
          <a:noFill/>
          <a:ln>
            <a:noFill/>
          </a:ln>
        </p:spPr>
        <p:txBody>
          <a:bodyPr spcFirstLastPara="1" wrap="square" lIns="50800" tIns="50800" rIns="50800" bIns="50800" anchor="ctr" anchorCtr="0">
            <a:normAutofit/>
          </a:bodyPr>
          <a:lstStyle>
            <a:lvl1pPr marR="0" lvl="0" algn="l" rtl="0">
              <a:lnSpc>
                <a:spcPct val="80000"/>
              </a:lnSpc>
              <a:spcBef>
                <a:spcPts val="0"/>
              </a:spcBef>
              <a:spcAft>
                <a:spcPts val="0"/>
              </a:spcAft>
              <a:buClr>
                <a:srgbClr val="000000"/>
              </a:buClr>
              <a:buSzPts val="11600"/>
              <a:buFont typeface="Helvetica Neue"/>
              <a:buNone/>
              <a:defRPr sz="5800" b="0" i="0" u="none" strike="noStrike" cap="none">
                <a:solidFill>
                  <a:srgbClr val="000000"/>
                </a:solidFill>
                <a:latin typeface="Helvetica Neue"/>
                <a:ea typeface="Helvetica Neue"/>
                <a:cs typeface="Helvetica Neue"/>
                <a:sym typeface="Helvetica Neue"/>
              </a:defRPr>
            </a:lvl1pPr>
            <a:lvl2pPr marR="0" lvl="1" algn="l" rtl="0">
              <a:lnSpc>
                <a:spcPct val="80000"/>
              </a:lnSpc>
              <a:spcBef>
                <a:spcPts val="0"/>
              </a:spcBef>
              <a:spcAft>
                <a:spcPts val="0"/>
              </a:spcAft>
              <a:buClr>
                <a:srgbClr val="FFFFFF"/>
              </a:buClr>
              <a:buSzPts val="1800"/>
              <a:buFont typeface="Arial"/>
              <a:buNone/>
              <a:defRPr sz="700" b="0" i="0" u="none" strike="noStrike" cap="none">
                <a:solidFill>
                  <a:srgbClr val="000000"/>
                </a:solidFill>
                <a:latin typeface="Arial"/>
                <a:ea typeface="Arial"/>
                <a:cs typeface="Arial"/>
                <a:sym typeface="Arial"/>
              </a:defRPr>
            </a:lvl2pPr>
            <a:lvl3pPr marR="0" lvl="2" algn="l" rtl="0">
              <a:lnSpc>
                <a:spcPct val="80000"/>
              </a:lnSpc>
              <a:spcBef>
                <a:spcPts val="0"/>
              </a:spcBef>
              <a:spcAft>
                <a:spcPts val="0"/>
              </a:spcAft>
              <a:buClr>
                <a:srgbClr val="FFFFFF"/>
              </a:buClr>
              <a:buSzPts val="1800"/>
              <a:buFont typeface="Arial"/>
              <a:buNone/>
              <a:defRPr sz="700" b="0" i="0" u="none" strike="noStrike" cap="none">
                <a:solidFill>
                  <a:srgbClr val="000000"/>
                </a:solidFill>
                <a:latin typeface="Arial"/>
                <a:ea typeface="Arial"/>
                <a:cs typeface="Arial"/>
                <a:sym typeface="Arial"/>
              </a:defRPr>
            </a:lvl3pPr>
            <a:lvl4pPr marR="0" lvl="3" algn="l" rtl="0">
              <a:lnSpc>
                <a:spcPct val="80000"/>
              </a:lnSpc>
              <a:spcBef>
                <a:spcPts val="0"/>
              </a:spcBef>
              <a:spcAft>
                <a:spcPts val="0"/>
              </a:spcAft>
              <a:buClr>
                <a:srgbClr val="FFFFFF"/>
              </a:buClr>
              <a:buSzPts val="1800"/>
              <a:buFont typeface="Arial"/>
              <a:buNone/>
              <a:defRPr sz="700" b="0" i="0" u="none" strike="noStrike" cap="none">
                <a:solidFill>
                  <a:srgbClr val="000000"/>
                </a:solidFill>
                <a:latin typeface="Arial"/>
                <a:ea typeface="Arial"/>
                <a:cs typeface="Arial"/>
                <a:sym typeface="Arial"/>
              </a:defRPr>
            </a:lvl4pPr>
            <a:lvl5pPr marR="0" lvl="4" algn="l" rtl="0">
              <a:lnSpc>
                <a:spcPct val="80000"/>
              </a:lnSpc>
              <a:spcBef>
                <a:spcPts val="0"/>
              </a:spcBef>
              <a:spcAft>
                <a:spcPts val="0"/>
              </a:spcAft>
              <a:buClr>
                <a:srgbClr val="FFFFFF"/>
              </a:buClr>
              <a:buSzPts val="1800"/>
              <a:buFont typeface="Arial"/>
              <a:buNone/>
              <a:defRPr sz="700" b="0" i="0" u="none" strike="noStrike" cap="none">
                <a:solidFill>
                  <a:srgbClr val="000000"/>
                </a:solidFill>
                <a:latin typeface="Arial"/>
                <a:ea typeface="Arial"/>
                <a:cs typeface="Arial"/>
                <a:sym typeface="Arial"/>
              </a:defRPr>
            </a:lvl5pPr>
            <a:lvl6pPr marR="0" lvl="5" algn="l" rtl="0">
              <a:lnSpc>
                <a:spcPct val="80000"/>
              </a:lnSpc>
              <a:spcBef>
                <a:spcPts val="0"/>
              </a:spcBef>
              <a:spcAft>
                <a:spcPts val="0"/>
              </a:spcAft>
              <a:buClr>
                <a:srgbClr val="FFFFFF"/>
              </a:buClr>
              <a:buSzPts val="1800"/>
              <a:buFont typeface="Arial"/>
              <a:buNone/>
              <a:defRPr sz="700" b="0" i="0" u="none" strike="noStrike" cap="none">
                <a:solidFill>
                  <a:srgbClr val="000000"/>
                </a:solidFill>
                <a:latin typeface="Arial"/>
                <a:ea typeface="Arial"/>
                <a:cs typeface="Arial"/>
                <a:sym typeface="Arial"/>
              </a:defRPr>
            </a:lvl6pPr>
            <a:lvl7pPr marR="0" lvl="6" algn="l" rtl="0">
              <a:lnSpc>
                <a:spcPct val="80000"/>
              </a:lnSpc>
              <a:spcBef>
                <a:spcPts val="0"/>
              </a:spcBef>
              <a:spcAft>
                <a:spcPts val="0"/>
              </a:spcAft>
              <a:buClr>
                <a:srgbClr val="FFFFFF"/>
              </a:buClr>
              <a:buSzPts val="1800"/>
              <a:buFont typeface="Arial"/>
              <a:buNone/>
              <a:defRPr sz="700" b="0" i="0" u="none" strike="noStrike" cap="none">
                <a:solidFill>
                  <a:srgbClr val="000000"/>
                </a:solidFill>
                <a:latin typeface="Arial"/>
                <a:ea typeface="Arial"/>
                <a:cs typeface="Arial"/>
                <a:sym typeface="Arial"/>
              </a:defRPr>
            </a:lvl7pPr>
            <a:lvl8pPr marR="0" lvl="7" algn="l" rtl="0">
              <a:lnSpc>
                <a:spcPct val="80000"/>
              </a:lnSpc>
              <a:spcBef>
                <a:spcPts val="0"/>
              </a:spcBef>
              <a:spcAft>
                <a:spcPts val="0"/>
              </a:spcAft>
              <a:buClr>
                <a:srgbClr val="FFFFFF"/>
              </a:buClr>
              <a:buSzPts val="1800"/>
              <a:buFont typeface="Arial"/>
              <a:buNone/>
              <a:defRPr sz="700" b="0" i="0" u="none" strike="noStrike" cap="none">
                <a:solidFill>
                  <a:srgbClr val="000000"/>
                </a:solidFill>
                <a:latin typeface="Arial"/>
                <a:ea typeface="Arial"/>
                <a:cs typeface="Arial"/>
                <a:sym typeface="Arial"/>
              </a:defRPr>
            </a:lvl8pPr>
            <a:lvl9pPr marR="0" lvl="8" algn="l" rtl="0">
              <a:lnSpc>
                <a:spcPct val="80000"/>
              </a:lnSpc>
              <a:spcBef>
                <a:spcPts val="0"/>
              </a:spcBef>
              <a:spcAft>
                <a:spcPts val="0"/>
              </a:spcAft>
              <a:buClr>
                <a:srgbClr val="FFFFFF"/>
              </a:buClr>
              <a:buSzPts val="1800"/>
              <a:buFont typeface="Arial"/>
              <a:buNone/>
              <a:defRPr sz="700" b="0" i="0" u="none" strike="noStrike" cap="none">
                <a:solidFill>
                  <a:srgbClr val="000000"/>
                </a:solidFill>
                <a:latin typeface="Arial"/>
                <a:ea typeface="Arial"/>
                <a:cs typeface="Arial"/>
                <a:sym typeface="Arial"/>
              </a:defRPr>
            </a:lvl9pPr>
          </a:lstStyle>
          <a:p>
            <a:endParaRPr/>
          </a:p>
        </p:txBody>
      </p:sp>
      <p:sp>
        <p:nvSpPr>
          <p:cNvPr id="32" name="Google Shape;32;p24"/>
          <p:cNvSpPr txBox="1">
            <a:spLocks noGrp="1"/>
          </p:cNvSpPr>
          <p:nvPr>
            <p:ph type="sldNum" idx="12"/>
          </p:nvPr>
        </p:nvSpPr>
        <p:spPr>
          <a:xfrm>
            <a:off x="11870613" y="6071210"/>
            <a:ext cx="184253" cy="65659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9pPr>
          </a:lstStyle>
          <a:p>
            <a:fld id="{00000000-1234-1234-1234-123412341234}" type="slidenum">
              <a:rPr lang="fr-FR" smtClean="0"/>
              <a:pPr/>
              <a:t>‹N°›</a:t>
            </a:fld>
            <a:endParaRPr lang="fr-F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26520" cy="1064712"/>
          </a:xfrm>
          <a:prstGeom prst="rect">
            <a:avLst/>
          </a:prstGeom>
        </p:spPr>
      </p:pic>
      <p:sp>
        <p:nvSpPr>
          <p:cNvPr id="8" name="Espace réservé du texte 5">
            <a:extLst>
              <a:ext uri="{FF2B5EF4-FFF2-40B4-BE49-F238E27FC236}">
                <a16:creationId xmlns:a16="http://schemas.microsoft.com/office/drawing/2014/main" id="{A003FC14-FE8F-4660-AAC4-1CDFFF8424C7}"/>
              </a:ext>
            </a:extLst>
          </p:cNvPr>
          <p:cNvSpPr>
            <a:spLocks noGrp="1"/>
          </p:cNvSpPr>
          <p:nvPr>
            <p:ph type="body" sz="quarter" idx="10" hasCustomPrompt="1"/>
          </p:nvPr>
        </p:nvSpPr>
        <p:spPr>
          <a:xfrm>
            <a:off x="2628900" y="503593"/>
            <a:ext cx="8146452" cy="561120"/>
          </a:xfrm>
          <a:prstGeom prst="rect">
            <a:avLst/>
          </a:prstGeom>
          <a:solidFill>
            <a:schemeClr val="accent1">
              <a:lumMod val="40000"/>
              <a:lumOff val="60000"/>
            </a:schemeClr>
          </a:solidFill>
        </p:spPr>
        <p:txBody>
          <a:bodyPr/>
          <a:lstStyle>
            <a:lvl1pPr marL="0" indent="0" algn="ctr">
              <a:buNone/>
              <a:defRPr/>
            </a:lvl1pPr>
          </a:lstStyle>
          <a:p>
            <a:pPr lvl="0"/>
            <a:r>
              <a:rPr lang="fr-FR" dirty="0"/>
              <a:t>Titre de la diapo</a:t>
            </a:r>
          </a:p>
        </p:txBody>
      </p:sp>
      <p:sp>
        <p:nvSpPr>
          <p:cNvPr id="9" name="Espace réservé du texte 5">
            <a:extLst>
              <a:ext uri="{FF2B5EF4-FFF2-40B4-BE49-F238E27FC236}">
                <a16:creationId xmlns:a16="http://schemas.microsoft.com/office/drawing/2014/main" id="{A003FC14-FE8F-4660-AAC4-1CDFFF8424C7}"/>
              </a:ext>
            </a:extLst>
          </p:cNvPr>
          <p:cNvSpPr>
            <a:spLocks noGrp="1"/>
          </p:cNvSpPr>
          <p:nvPr>
            <p:ph type="body" sz="quarter" idx="13" hasCustomPrompt="1"/>
          </p:nvPr>
        </p:nvSpPr>
        <p:spPr>
          <a:xfrm>
            <a:off x="2628900" y="10757"/>
            <a:ext cx="8146451" cy="492835"/>
          </a:xfrm>
          <a:prstGeom prst="rect">
            <a:avLst/>
          </a:prstGeom>
          <a:solidFill>
            <a:schemeClr val="accent1">
              <a:lumMod val="75000"/>
            </a:schemeClr>
          </a:solidFill>
        </p:spPr>
        <p:txBody>
          <a:bodyPr/>
          <a:lstStyle>
            <a:lvl1pPr marL="0" indent="0" algn="ctr">
              <a:buNone/>
              <a:defRPr sz="2400" b="1">
                <a:solidFill>
                  <a:schemeClr val="bg1"/>
                </a:solidFill>
              </a:defRPr>
            </a:lvl1pPr>
          </a:lstStyle>
          <a:p>
            <a:pPr lvl="0"/>
            <a:r>
              <a:rPr lang="fr-FR" dirty="0" smtClean="0"/>
              <a:t>PNF BTS Aéronautique 16 mai 2024</a:t>
            </a:r>
            <a:endParaRPr lang="fr-FR" dirty="0"/>
          </a:p>
        </p:txBody>
      </p:sp>
      <p:pic>
        <p:nvPicPr>
          <p:cNvPr id="10" name="Imag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3963" y="0"/>
            <a:ext cx="1404937" cy="1064712"/>
          </a:xfrm>
          <a:prstGeom prst="rect">
            <a:avLst/>
          </a:prstGeom>
        </p:spPr>
      </p:pic>
      <p:pic>
        <p:nvPicPr>
          <p:cNvPr id="11" name="Imag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75351" y="10758"/>
            <a:ext cx="1416649" cy="1065568"/>
          </a:xfrm>
          <a:prstGeom prst="rect">
            <a:avLst/>
          </a:prstGeom>
        </p:spPr>
      </p:pic>
    </p:spTree>
    <p:extLst>
      <p:ext uri="{BB962C8B-B14F-4D97-AF65-F5344CB8AC3E}">
        <p14:creationId xmlns:p14="http://schemas.microsoft.com/office/powerpoint/2010/main" val="2757671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10ADBB25-30C4-4C9F-BE91-6868B223DD09}"/>
              </a:ext>
            </a:extLst>
          </p:cNvPr>
          <p:cNvSpPr txBox="1"/>
          <p:nvPr userDrawn="1"/>
        </p:nvSpPr>
        <p:spPr>
          <a:xfrm>
            <a:off x="11444654" y="6488668"/>
            <a:ext cx="747346" cy="369332"/>
          </a:xfrm>
          <a:prstGeom prst="rect">
            <a:avLst/>
          </a:prstGeom>
          <a:solidFill>
            <a:schemeClr val="accent1">
              <a:lumMod val="50000"/>
            </a:schemeClr>
          </a:solidFill>
        </p:spPr>
        <p:txBody>
          <a:bodyPr wrap="square" rtlCol="0">
            <a:spAutoFit/>
          </a:bodyPr>
          <a:lstStyle/>
          <a:p>
            <a:fld id="{790C2D54-5533-4671-8275-CE664E6D1A75}" type="slidenum">
              <a:rPr lang="fr-FR" smtClean="0">
                <a:solidFill>
                  <a:schemeClr val="bg1"/>
                </a:solidFill>
              </a:rPr>
              <a:t>‹N°›</a:t>
            </a:fld>
            <a:endParaRPr lang="fr-FR" dirty="0">
              <a:solidFill>
                <a:schemeClr val="bg1"/>
              </a:solidFill>
            </a:endParaRPr>
          </a:p>
        </p:txBody>
      </p:sp>
      <p:pic>
        <p:nvPicPr>
          <p:cNvPr id="2" name="Image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 y="0"/>
            <a:ext cx="1226520" cy="887104"/>
          </a:xfrm>
          <a:prstGeom prst="rect">
            <a:avLst/>
          </a:prstGeom>
        </p:spPr>
      </p:pic>
    </p:spTree>
    <p:extLst>
      <p:ext uri="{BB962C8B-B14F-4D97-AF65-F5344CB8AC3E}">
        <p14:creationId xmlns:p14="http://schemas.microsoft.com/office/powerpoint/2010/main" val="2501872391"/>
      </p:ext>
    </p:extLst>
  </p:cSld>
  <p:clrMap bg1="lt1" tx1="dk1" bg2="lt2" tx2="dk2" accent1="accent1" accent2="accent2" accent3="accent3" accent4="accent4" accent5="accent5" accent6="accent6" hlink="hlink" folHlink="folHlink"/>
  <p:sldLayoutIdLst>
    <p:sldLayoutId id="2147483654" r:id="rId1"/>
    <p:sldLayoutId id="2147483649" r:id="rId2"/>
    <p:sldLayoutId id="2147483653" r:id="rId3"/>
    <p:sldLayoutId id="2147483656" r:id="rId4"/>
    <p:sldLayoutId id="2147483657" r:id="rId5"/>
    <p:sldLayoutId id="2147483658" r:id="rId6"/>
    <p:sldLayoutId id="2147483659" r:id="rId7"/>
    <p:sldLayoutId id="2147483660" r:id="rId8"/>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embeddings/oleObject2.bin"/><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4.xml"/><Relationship Id="rId5" Type="http://schemas.openxmlformats.org/officeDocument/2006/relationships/image" Target="../media/image18.emf"/><Relationship Id="rId4" Type="http://schemas.openxmlformats.org/officeDocument/2006/relationships/image" Target="../media/image17.emf"/></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emf"/><Relationship Id="rId7" Type="http://schemas.openxmlformats.org/officeDocument/2006/relationships/image" Target="../media/image24.emf"/><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9.emf"/><Relationship Id="rId4" Type="http://schemas.openxmlformats.org/officeDocument/2006/relationships/image" Target="../media/image16.emf"/></Relationships>
</file>

<file path=ppt/slides/_rels/slide2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30.emf"/><Relationship Id="rId4" Type="http://schemas.openxmlformats.org/officeDocument/2006/relationships/image" Target="../media/image16.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859810" y="5061857"/>
            <a:ext cx="6750524" cy="830997"/>
          </a:xfrm>
          <a:prstGeom prst="rect">
            <a:avLst/>
          </a:prstGeom>
          <a:noFill/>
          <a:ln>
            <a:solidFill>
              <a:schemeClr val="tx1"/>
            </a:solidFill>
          </a:ln>
        </p:spPr>
        <p:txBody>
          <a:bodyPr wrap="square" rtlCol="0">
            <a:spAutoFit/>
          </a:bodyPr>
          <a:lstStyle/>
          <a:p>
            <a:pPr algn="ctr"/>
            <a:r>
              <a:rPr lang="fr-FR" sz="2400" b="1" dirty="0"/>
              <a:t>Pôles d’activités, bloc de compétences et unités de certification : un nouveau format de </a:t>
            </a:r>
            <a:r>
              <a:rPr lang="fr-FR" sz="2400" b="1" dirty="0" smtClean="0"/>
              <a:t>référentiel</a:t>
            </a:r>
            <a:endParaRPr lang="fr-FR" sz="2400" dirty="0"/>
          </a:p>
        </p:txBody>
      </p:sp>
      <p:sp>
        <p:nvSpPr>
          <p:cNvPr id="4" name="ZoneTexte 3"/>
          <p:cNvSpPr txBox="1"/>
          <p:nvPr/>
        </p:nvSpPr>
        <p:spPr>
          <a:xfrm>
            <a:off x="5418161" y="877824"/>
            <a:ext cx="5874162" cy="1569660"/>
          </a:xfrm>
          <a:prstGeom prst="rect">
            <a:avLst/>
          </a:prstGeom>
          <a:noFill/>
          <a:ln w="6350">
            <a:solidFill>
              <a:schemeClr val="tx1"/>
            </a:solidFill>
          </a:ln>
        </p:spPr>
        <p:txBody>
          <a:bodyPr wrap="square" rtlCol="0">
            <a:spAutoFit/>
          </a:bodyPr>
          <a:lstStyle/>
          <a:p>
            <a:pPr algn="ctr"/>
            <a:r>
              <a:rPr lang="fr-FR" sz="3200" b="1" dirty="0" smtClean="0">
                <a:latin typeface="Arial" panose="020B0604020202020204" pitchFamily="34" charset="0"/>
                <a:cs typeface="Arial" panose="020B0604020202020204" pitchFamily="34" charset="0"/>
              </a:rPr>
              <a:t>PNF BTS Aéronautique </a:t>
            </a:r>
          </a:p>
          <a:p>
            <a:pPr algn="ctr"/>
            <a:r>
              <a:rPr lang="fr-FR" sz="3200" b="1" dirty="0" smtClean="0">
                <a:latin typeface="Arial" panose="020B0604020202020204" pitchFamily="34" charset="0"/>
                <a:cs typeface="Arial" panose="020B0604020202020204" pitchFamily="34" charset="0"/>
              </a:rPr>
              <a:t>-16 Mai 2024-</a:t>
            </a:r>
          </a:p>
          <a:p>
            <a:pPr algn="ctr"/>
            <a:r>
              <a:rPr lang="fr-FR" sz="3200" b="1" dirty="0" smtClean="0">
                <a:latin typeface="Arial" panose="020B0604020202020204" pitchFamily="34" charset="0"/>
                <a:cs typeface="Arial" panose="020B0604020202020204" pitchFamily="34" charset="0"/>
              </a:rPr>
              <a:t>Air France Industries Roissy</a:t>
            </a:r>
            <a:endParaRPr lang="fr-FR"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71455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3FE7EAE-C43D-0949-8FAC-186D8B7B8A80}"/>
              </a:ext>
            </a:extLst>
          </p:cNvPr>
          <p:cNvSpPr txBox="1"/>
          <p:nvPr/>
        </p:nvSpPr>
        <p:spPr>
          <a:xfrm>
            <a:off x="2138947" y="2733251"/>
            <a:ext cx="8234948" cy="1241237"/>
          </a:xfrm>
          <a:prstGeom prst="rect">
            <a:avLst/>
          </a:prstGeom>
          <a:noFill/>
        </p:spPr>
        <p:txBody>
          <a:bodyPr wrap="square" rtlCol="0">
            <a:spAutoFit/>
          </a:bodyPr>
          <a:lstStyle/>
          <a:p>
            <a:pPr algn="ctr"/>
            <a:r>
              <a:rPr lang="fr-FR" sz="3733" b="1" dirty="0"/>
              <a:t>RÉFÉRENTIEL DES COMPÉTENCES PROFESSIONNELLES</a:t>
            </a:r>
          </a:p>
        </p:txBody>
      </p:sp>
      <p:sp>
        <p:nvSpPr>
          <p:cNvPr id="3" name="Espace réservé du texte 1"/>
          <p:cNvSpPr>
            <a:spLocks noGrp="1"/>
          </p:cNvSpPr>
          <p:nvPr>
            <p:ph type="body" sz="quarter" idx="10"/>
          </p:nvPr>
        </p:nvSpPr>
        <p:spPr>
          <a:xfrm>
            <a:off x="2628900" y="503593"/>
            <a:ext cx="8146452" cy="561120"/>
          </a:xfrm>
        </p:spPr>
        <p:txBody>
          <a:bodyPr/>
          <a:lstStyle/>
          <a:p>
            <a:endParaRPr lang="fr-FR" dirty="0"/>
          </a:p>
        </p:txBody>
      </p:sp>
      <p:sp>
        <p:nvSpPr>
          <p:cNvPr id="4" name="Espace réservé du texte 3"/>
          <p:cNvSpPr>
            <a:spLocks noGrp="1"/>
          </p:cNvSpPr>
          <p:nvPr>
            <p:ph type="body" sz="quarter" idx="12"/>
          </p:nvPr>
        </p:nvSpPr>
        <p:spPr>
          <a:xfrm>
            <a:off x="2628900" y="10757"/>
            <a:ext cx="8146451" cy="492835"/>
          </a:xfrm>
        </p:spPr>
        <p:txBody>
          <a:bodyPr/>
          <a:lstStyle/>
          <a:p>
            <a:r>
              <a:rPr lang="fr-FR" dirty="0"/>
              <a:t>PNF BTS Aéronautique – 16 mai 2024</a:t>
            </a:r>
          </a:p>
          <a:p>
            <a:endParaRPr lang="fr-FR" dirty="0"/>
          </a:p>
        </p:txBody>
      </p:sp>
    </p:spTree>
    <p:extLst>
      <p:ext uri="{BB962C8B-B14F-4D97-AF65-F5344CB8AC3E}">
        <p14:creationId xmlns:p14="http://schemas.microsoft.com/office/powerpoint/2010/main" val="9945339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639456" y="2262221"/>
            <a:ext cx="4409872" cy="1847044"/>
          </a:xfrm>
          <a:prstGeom prst="rect">
            <a:avLst/>
          </a:prstGeom>
          <a:noFill/>
        </p:spPr>
        <p:txBody>
          <a:bodyPr wrap="square" lIns="121920" tIns="60960" rIns="121920" bIns="60960" rtlCol="0" anchor="t">
            <a:spAutoFit/>
          </a:bodyPr>
          <a:lstStyle/>
          <a:p>
            <a:pPr marL="342900" indent="-342900">
              <a:buFont typeface="Arial" panose="020B0604020202020204" pitchFamily="34" charset="0"/>
              <a:buChar char="•"/>
            </a:pPr>
            <a:r>
              <a:rPr lang="fr-FR" sz="1867" dirty="0"/>
              <a:t>13 </a:t>
            </a:r>
            <a:r>
              <a:rPr lang="fr-FR" sz="1867" dirty="0" smtClean="0"/>
              <a:t>compétences</a:t>
            </a:r>
          </a:p>
          <a:p>
            <a:pPr marL="380990" indent="-380990">
              <a:buFont typeface="Arial" panose="020B0604020202020204" pitchFamily="34" charset="0"/>
              <a:buChar char="•"/>
            </a:pPr>
            <a:endParaRPr lang="fr-FR" sz="1867" dirty="0"/>
          </a:p>
          <a:p>
            <a:pPr marL="342900" indent="-342900">
              <a:buFont typeface="Arial" panose="020B0604020202020204" pitchFamily="34" charset="0"/>
              <a:buChar char="•"/>
            </a:pPr>
            <a:r>
              <a:rPr lang="fr-FR" sz="1867" dirty="0"/>
              <a:t>De 3 à 4 compétences par </a:t>
            </a:r>
            <a:r>
              <a:rPr lang="fr-FR" sz="1867" dirty="0" smtClean="0"/>
              <a:t>pôle</a:t>
            </a:r>
          </a:p>
          <a:p>
            <a:pPr marL="380990" indent="-380990">
              <a:buFont typeface="Arial" panose="020B0604020202020204" pitchFamily="34" charset="0"/>
              <a:buChar char="•"/>
            </a:pPr>
            <a:endParaRPr lang="fr-FR" sz="1867" dirty="0">
              <a:ea typeface="Calibri"/>
              <a:cs typeface="Calibri"/>
            </a:endParaRPr>
          </a:p>
          <a:p>
            <a:pPr marL="342900" indent="-342900">
              <a:buFont typeface="Arial" panose="020B0604020202020204" pitchFamily="34" charset="0"/>
              <a:buChar char="•"/>
            </a:pPr>
            <a:r>
              <a:rPr lang="fr-FR" sz="1867" dirty="0"/>
              <a:t>Pour chacun des blocs de compétences, une unité d’évaluation est définie</a:t>
            </a:r>
          </a:p>
        </p:txBody>
      </p:sp>
      <p:graphicFrame>
        <p:nvGraphicFramePr>
          <p:cNvPr id="6" name="Tableau 5"/>
          <p:cNvGraphicFramePr>
            <a:graphicFrameLocks noGrp="1"/>
          </p:cNvGraphicFramePr>
          <p:nvPr>
            <p:extLst/>
          </p:nvPr>
        </p:nvGraphicFramePr>
        <p:xfrm>
          <a:off x="294024" y="1439692"/>
          <a:ext cx="7254641" cy="5252939"/>
        </p:xfrm>
        <a:graphic>
          <a:graphicData uri="http://schemas.openxmlformats.org/drawingml/2006/table">
            <a:tbl>
              <a:tblPr firstRow="1" firstCol="1" bandRow="1"/>
              <a:tblGrid>
                <a:gridCol w="1859031">
                  <a:extLst>
                    <a:ext uri="{9D8B030D-6E8A-4147-A177-3AD203B41FA5}">
                      <a16:colId xmlns:a16="http://schemas.microsoft.com/office/drawing/2014/main" val="308968977"/>
                    </a:ext>
                  </a:extLst>
                </a:gridCol>
                <a:gridCol w="4379705">
                  <a:extLst>
                    <a:ext uri="{9D8B030D-6E8A-4147-A177-3AD203B41FA5}">
                      <a16:colId xmlns:a16="http://schemas.microsoft.com/office/drawing/2014/main" val="1497728509"/>
                    </a:ext>
                  </a:extLst>
                </a:gridCol>
                <a:gridCol w="1015905">
                  <a:extLst>
                    <a:ext uri="{9D8B030D-6E8A-4147-A177-3AD203B41FA5}">
                      <a16:colId xmlns:a16="http://schemas.microsoft.com/office/drawing/2014/main" val="2197552464"/>
                    </a:ext>
                  </a:extLst>
                </a:gridCol>
              </a:tblGrid>
              <a:tr h="179175">
                <a:tc>
                  <a:txBody>
                    <a:bodyPr/>
                    <a:lstStyle/>
                    <a:p>
                      <a:pPr algn="ctr">
                        <a:lnSpc>
                          <a:spcPct val="115000"/>
                        </a:lnSpc>
                        <a:spcBef>
                          <a:spcPts val="300"/>
                        </a:spcBef>
                        <a:spcAft>
                          <a:spcPts val="0"/>
                        </a:spcAft>
                      </a:pPr>
                      <a:r>
                        <a:rPr lang="fr-FR"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PÔLES D’ACTIVITÉS</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48685" marR="4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Bef>
                          <a:spcPts val="300"/>
                        </a:spcBef>
                        <a:spcAft>
                          <a:spcPts val="0"/>
                        </a:spcAft>
                      </a:pPr>
                      <a:r>
                        <a:rPr lang="fr-FR"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BLOCS DE COMPÉTENCES</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48685" marR="4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Bef>
                          <a:spcPts val="300"/>
                        </a:spcBef>
                        <a:spcAft>
                          <a:spcPts val="0"/>
                        </a:spcAft>
                      </a:pPr>
                      <a:r>
                        <a:rPr lang="fr-FR"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UNITÉS</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48685" marR="4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422625086"/>
                  </a:ext>
                </a:extLst>
              </a:tr>
              <a:tr h="89587">
                <a:tc>
                  <a:txBody>
                    <a:bodyPr/>
                    <a:lstStyle/>
                    <a:p>
                      <a:pPr algn="ctr">
                        <a:lnSpc>
                          <a:spcPct val="115000"/>
                        </a:lnSpc>
                        <a:spcBef>
                          <a:spcPts val="300"/>
                        </a:spcBef>
                        <a:spcAft>
                          <a:spcPts val="0"/>
                        </a:spcAft>
                      </a:pPr>
                      <a:r>
                        <a:rPr lang="fr-FR" sz="4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48685" marR="486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0"/>
                        </a:spcAft>
                      </a:pPr>
                      <a:r>
                        <a:rPr lang="fr-FR" sz="4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48685" marR="486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0"/>
                        </a:spcAft>
                      </a:pPr>
                      <a:r>
                        <a:rPr lang="fr-FR" sz="4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48685" marR="486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9943264"/>
                  </a:ext>
                </a:extLst>
              </a:tr>
              <a:tr h="358348">
                <a:tc rowSpan="2">
                  <a:txBody>
                    <a:bodyPr/>
                    <a:lstStyle/>
                    <a:p>
                      <a:pPr marL="18415" algn="ctr">
                        <a:lnSpc>
                          <a:spcPct val="115000"/>
                        </a:lnSpc>
                        <a:spcBef>
                          <a:spcPts val="300"/>
                        </a:spcBef>
                        <a:spcAft>
                          <a:spcPts val="0"/>
                        </a:spcAft>
                        <a:tabLst>
                          <a:tab pos="18415" algn="l"/>
                        </a:tabLst>
                      </a:pPr>
                      <a:r>
                        <a:rPr lang="fr-FR" sz="900" b="1">
                          <a:solidFill>
                            <a:srgbClr val="000000"/>
                          </a:solidFill>
                          <a:effectLst/>
                          <a:latin typeface="Arial" panose="020B0604020202020204" pitchFamily="34" charset="0"/>
                          <a:cs typeface="Times New Roman" panose="02020603050405020304" pitchFamily="18" charset="0"/>
                        </a:rPr>
                        <a:t>Pôle 1</a:t>
                      </a:r>
                      <a:endParaRPr lang="fr-FR" sz="900">
                        <a:effectLst/>
                        <a:latin typeface="Calibri" panose="020F0502020204030204" pitchFamily="34" charset="0"/>
                        <a:cs typeface="Times New Roman" panose="02020603050405020304" pitchFamily="18" charset="0"/>
                      </a:endParaRPr>
                    </a:p>
                    <a:p>
                      <a:pPr marL="18415" algn="ctr">
                        <a:lnSpc>
                          <a:spcPct val="115000"/>
                        </a:lnSpc>
                        <a:spcBef>
                          <a:spcPts val="300"/>
                        </a:spcBef>
                        <a:spcAft>
                          <a:spcPts val="0"/>
                        </a:spcAft>
                        <a:tabLst>
                          <a:tab pos="18415" algn="l"/>
                        </a:tabLst>
                      </a:pPr>
                      <a:r>
                        <a:rPr lang="fr-FR" sz="900" b="1">
                          <a:solidFill>
                            <a:srgbClr val="000000"/>
                          </a:solidFill>
                          <a:effectLst/>
                          <a:latin typeface="Arial" panose="020B0604020202020204" pitchFamily="34" charset="0"/>
                          <a:cs typeface="Times New Roman" panose="02020603050405020304" pitchFamily="18" charset="0"/>
                        </a:rPr>
                        <a:t>Industrialisation de la production ou de la maintenance des aéronefs</a:t>
                      </a:r>
                      <a:endParaRPr lang="fr-FR" sz="900">
                        <a:effectLst/>
                        <a:latin typeface="Calibri" panose="020F0502020204030204" pitchFamily="34" charset="0"/>
                        <a:cs typeface="Times New Roman" panose="02020603050405020304" pitchFamily="18" charset="0"/>
                      </a:endParaRPr>
                    </a:p>
                  </a:txBody>
                  <a:tcPr marL="48685" marR="4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Aft>
                          <a:spcPts val="0"/>
                        </a:spcAft>
                      </a:pPr>
                      <a:r>
                        <a:rPr lang="fr-FR" sz="900" b="1">
                          <a:effectLst/>
                          <a:latin typeface="Arial" panose="020B0604020202020204" pitchFamily="34" charset="0"/>
                          <a:ea typeface="Calibri" panose="020F0502020204030204" pitchFamily="34" charset="0"/>
                          <a:cs typeface="Times New Roman" panose="02020603050405020304" pitchFamily="18" charset="0"/>
                        </a:rPr>
                        <a:t>Bloc n° 1 – I</a:t>
                      </a:r>
                      <a:r>
                        <a:rPr lang="fr-FR"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ndustrialisation de la production ou de la maintenance des aéronefs</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48685" marR="4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rowSpan="2">
                  <a:txBody>
                    <a:bodyPr/>
                    <a:lstStyle/>
                    <a:p>
                      <a:pPr algn="ctr">
                        <a:lnSpc>
                          <a:spcPct val="115000"/>
                        </a:lnSpc>
                        <a:spcAft>
                          <a:spcPts val="0"/>
                        </a:spcAft>
                      </a:pPr>
                      <a:r>
                        <a:rPr lang="fr-FR" sz="900" b="1">
                          <a:effectLst/>
                          <a:latin typeface="Arial" panose="020B0604020202020204" pitchFamily="34" charset="0"/>
                          <a:ea typeface="Calibri" panose="020F0502020204030204" pitchFamily="34" charset="0"/>
                          <a:cs typeface="Times New Roman" panose="02020603050405020304" pitchFamily="18" charset="0"/>
                        </a:rPr>
                        <a:t>U41</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900" b="1">
                          <a:effectLst/>
                          <a:latin typeface="Arial" panose="020B0604020202020204" pitchFamily="34" charset="0"/>
                          <a:ea typeface="Calibri" panose="020F0502020204030204" pitchFamily="34" charset="0"/>
                          <a:cs typeface="Times New Roman" panose="02020603050405020304" pitchFamily="18" charset="0"/>
                        </a:rPr>
                        <a:t>Industrialisation de la production ou de la maintenance des aéronefs</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48685" marR="4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953821910"/>
                  </a:ext>
                </a:extLst>
              </a:tr>
              <a:tr h="1367176">
                <a:tc vMerge="1">
                  <a:txBody>
                    <a:bodyPr/>
                    <a:lstStyle/>
                    <a:p>
                      <a:endParaRPr lang="fr-FR"/>
                    </a:p>
                  </a:txBody>
                  <a:tcPr/>
                </a:tc>
                <a:tc>
                  <a:txBody>
                    <a:bodyPr/>
                    <a:lstStyle/>
                    <a:p>
                      <a:pPr algn="l">
                        <a:lnSpc>
                          <a:spcPct val="115000"/>
                        </a:lnSpc>
                        <a:spcBef>
                          <a:spcPts val="300"/>
                        </a:spcBef>
                        <a:spcAft>
                          <a:spcPts val="300"/>
                        </a:spcAft>
                      </a:pPr>
                      <a:r>
                        <a:rPr lang="fr-FR" sz="900">
                          <a:effectLst/>
                          <a:latin typeface="Arial" panose="020B0604020202020204" pitchFamily="34" charset="0"/>
                          <a:ea typeface="Calibri" panose="020F0502020204030204" pitchFamily="34" charset="0"/>
                          <a:cs typeface="Times New Roman" panose="02020603050405020304" pitchFamily="18" charset="0"/>
                        </a:rPr>
                        <a:t>C11 – Analyser un dossier de conception, une demande de travaux ou une non-conformité/un aléa</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Bef>
                          <a:spcPts val="300"/>
                        </a:spcBef>
                        <a:spcAft>
                          <a:spcPts val="300"/>
                        </a:spcAft>
                      </a:pPr>
                      <a:r>
                        <a:rPr lang="fr-FR" sz="900">
                          <a:effectLst/>
                          <a:latin typeface="Arial" panose="020B0604020202020204" pitchFamily="34" charset="0"/>
                          <a:ea typeface="Calibri" panose="020F0502020204030204" pitchFamily="34" charset="0"/>
                          <a:cs typeface="Times New Roman" panose="02020603050405020304" pitchFamily="18" charset="0"/>
                        </a:rPr>
                        <a:t>C12 – Définir un processus d'assemblage ou de maintenance</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Bef>
                          <a:spcPts val="300"/>
                        </a:spcBef>
                        <a:spcAft>
                          <a:spcPts val="300"/>
                        </a:spcAft>
                      </a:pPr>
                      <a:r>
                        <a:rPr lang="fr-FR" sz="900">
                          <a:effectLst/>
                          <a:latin typeface="Arial" panose="020B0604020202020204" pitchFamily="34" charset="0"/>
                          <a:ea typeface="Calibri" panose="020F0502020204030204" pitchFamily="34" charset="0"/>
                          <a:cs typeface="Times New Roman" panose="02020603050405020304" pitchFamily="18" charset="0"/>
                        </a:rPr>
                        <a:t>C13 – </a:t>
                      </a:r>
                      <a:r>
                        <a:rPr lang="fr-FR" sz="900">
                          <a:effectLst/>
                          <a:latin typeface="Arial" panose="020B0604020202020204" pitchFamily="34" charset="0"/>
                          <a:ea typeface="Times New Roman" panose="02020603050405020304" pitchFamily="18" charset="0"/>
                          <a:cs typeface="Times New Roman" panose="02020603050405020304" pitchFamily="18" charset="0"/>
                        </a:rPr>
                        <a:t>Évaluer</a:t>
                      </a:r>
                      <a:r>
                        <a:rPr lang="fr-FR" sz="900">
                          <a:effectLst/>
                          <a:latin typeface="Arial" panose="020B0604020202020204" pitchFamily="34" charset="0"/>
                          <a:ea typeface="Calibri" panose="020F0502020204030204" pitchFamily="34" charset="0"/>
                          <a:cs typeface="Times New Roman" panose="02020603050405020304" pitchFamily="18" charset="0"/>
                        </a:rPr>
                        <a:t> les performances d’un processus de fabrication ou de maintenance</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Bef>
                          <a:spcPts val="300"/>
                        </a:spcBef>
                        <a:spcAft>
                          <a:spcPts val="300"/>
                        </a:spcAft>
                      </a:pPr>
                      <a:r>
                        <a:rPr lang="fr-FR" sz="900">
                          <a:effectLst/>
                          <a:latin typeface="Arial" panose="020B0604020202020204" pitchFamily="34" charset="0"/>
                          <a:ea typeface="Calibri" panose="020F0502020204030204" pitchFamily="34" charset="0"/>
                          <a:cs typeface="Times New Roman" panose="02020603050405020304" pitchFamily="18" charset="0"/>
                        </a:rPr>
                        <a:t>C14 – Concevoir et organiser une action d'amélioration</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48685" marR="4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vMerge="1">
                  <a:txBody>
                    <a:bodyPr/>
                    <a:lstStyle/>
                    <a:p>
                      <a:endParaRPr lang="fr-FR"/>
                    </a:p>
                  </a:txBody>
                  <a:tcPr/>
                </a:tc>
                <a:extLst>
                  <a:ext uri="{0D108BD9-81ED-4DB2-BD59-A6C34878D82A}">
                    <a16:rowId xmlns:a16="http://schemas.microsoft.com/office/drawing/2014/main" val="291354627"/>
                  </a:ext>
                </a:extLst>
              </a:tr>
              <a:tr h="358348">
                <a:tc rowSpan="2">
                  <a:txBody>
                    <a:bodyPr/>
                    <a:lstStyle/>
                    <a:p>
                      <a:pPr marL="18415" algn="ctr">
                        <a:lnSpc>
                          <a:spcPct val="115000"/>
                        </a:lnSpc>
                        <a:spcBef>
                          <a:spcPts val="300"/>
                        </a:spcBef>
                        <a:spcAft>
                          <a:spcPts val="0"/>
                        </a:spcAft>
                        <a:tabLst>
                          <a:tab pos="18415" algn="l"/>
                        </a:tabLst>
                      </a:pPr>
                      <a:r>
                        <a:rPr lang="fr-FR" sz="900" b="1">
                          <a:effectLst/>
                          <a:latin typeface="Arial" panose="020B0604020202020204" pitchFamily="34" charset="0"/>
                          <a:ea typeface="Calibri" panose="020F0502020204030204" pitchFamily="34" charset="0"/>
                          <a:cs typeface="Times New Roman" panose="02020603050405020304" pitchFamily="18" charset="0"/>
                        </a:rPr>
                        <a:t>Pôle 2</a:t>
                      </a:r>
                      <a:endParaRPr lang="fr-FR" sz="900">
                        <a:effectLst/>
                        <a:latin typeface="Calibri" panose="020F0502020204030204" pitchFamily="34" charset="0"/>
                        <a:cs typeface="Times New Roman" panose="02020603050405020304" pitchFamily="18" charset="0"/>
                      </a:endParaRPr>
                    </a:p>
                    <a:p>
                      <a:pPr marL="18415" algn="ctr">
                        <a:lnSpc>
                          <a:spcPct val="115000"/>
                        </a:lnSpc>
                        <a:spcBef>
                          <a:spcPts val="300"/>
                        </a:spcBef>
                        <a:spcAft>
                          <a:spcPts val="0"/>
                        </a:spcAft>
                        <a:tabLst>
                          <a:tab pos="18415" algn="l"/>
                        </a:tabLst>
                      </a:pPr>
                      <a:r>
                        <a:rPr lang="fr-FR" sz="900" b="1">
                          <a:effectLst/>
                          <a:latin typeface="Arial" panose="020B0604020202020204" pitchFamily="34" charset="0"/>
                          <a:ea typeface="Calibri" panose="020F0502020204030204" pitchFamily="34" charset="0"/>
                          <a:cs typeface="Times New Roman" panose="02020603050405020304" pitchFamily="18" charset="0"/>
                        </a:rPr>
                        <a:t>Organisation d'une activité de production ou de maintenance des aéronefs</a:t>
                      </a:r>
                      <a:endParaRPr lang="fr-FR" sz="900">
                        <a:effectLst/>
                        <a:latin typeface="Calibri" panose="020F0502020204030204" pitchFamily="34" charset="0"/>
                        <a:cs typeface="Times New Roman" panose="02020603050405020304" pitchFamily="18" charset="0"/>
                      </a:endParaRPr>
                    </a:p>
                  </a:txBody>
                  <a:tcPr marL="48685" marR="4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marL="18415" algn="ctr">
                        <a:lnSpc>
                          <a:spcPct val="115000"/>
                        </a:lnSpc>
                        <a:spcBef>
                          <a:spcPts val="300"/>
                        </a:spcBef>
                        <a:spcAft>
                          <a:spcPts val="0"/>
                        </a:spcAft>
                        <a:tabLst>
                          <a:tab pos="18415" algn="l"/>
                        </a:tabLst>
                      </a:pPr>
                      <a:r>
                        <a:rPr lang="fr-FR" sz="900" b="1">
                          <a:effectLst/>
                          <a:latin typeface="Arial" panose="020B0604020202020204" pitchFamily="34" charset="0"/>
                          <a:cs typeface="Times New Roman" panose="02020603050405020304" pitchFamily="18" charset="0"/>
                        </a:rPr>
                        <a:t>Bloc n° 2 – O</a:t>
                      </a:r>
                      <a:r>
                        <a:rPr lang="fr-FR" sz="900" b="1">
                          <a:effectLst/>
                          <a:latin typeface="Arial" panose="020B0604020202020204" pitchFamily="34" charset="0"/>
                          <a:ea typeface="Calibri" panose="020F0502020204030204" pitchFamily="34" charset="0"/>
                          <a:cs typeface="Times New Roman" panose="02020603050405020304" pitchFamily="18" charset="0"/>
                        </a:rPr>
                        <a:t>rganisation d'une activité de production ou de maintenance des aéronefs</a:t>
                      </a:r>
                      <a:endParaRPr lang="fr-FR" sz="900">
                        <a:effectLst/>
                        <a:latin typeface="Calibri" panose="020F0502020204030204" pitchFamily="34" charset="0"/>
                        <a:cs typeface="Times New Roman" panose="02020603050405020304" pitchFamily="18" charset="0"/>
                      </a:endParaRPr>
                    </a:p>
                  </a:txBody>
                  <a:tcPr marL="48685" marR="4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rowSpan="2">
                  <a:txBody>
                    <a:bodyPr/>
                    <a:lstStyle/>
                    <a:p>
                      <a:pPr algn="ctr">
                        <a:lnSpc>
                          <a:spcPct val="115000"/>
                        </a:lnSpc>
                        <a:spcAft>
                          <a:spcPts val="0"/>
                        </a:spcAft>
                      </a:pPr>
                      <a:r>
                        <a:rPr lang="fr-FR" sz="900" b="1">
                          <a:effectLst/>
                          <a:latin typeface="Arial" panose="020B0604020202020204" pitchFamily="34" charset="0"/>
                          <a:ea typeface="Calibri" panose="020F0502020204030204" pitchFamily="34" charset="0"/>
                          <a:cs typeface="Times New Roman" panose="02020603050405020304" pitchFamily="18" charset="0"/>
                        </a:rPr>
                        <a:t>U5</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900" b="1">
                          <a:effectLst/>
                          <a:latin typeface="Arial" panose="020B0604020202020204" pitchFamily="34" charset="0"/>
                          <a:ea typeface="Calibri" panose="020F0502020204030204" pitchFamily="34" charset="0"/>
                          <a:cs typeface="Times New Roman" panose="02020603050405020304" pitchFamily="18" charset="0"/>
                        </a:rPr>
                        <a:t>Organisation d’une activité de production ou de maintenance des aéronefs </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48685" marR="4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val="2443201602"/>
                  </a:ext>
                </a:extLst>
              </a:tr>
              <a:tr h="895871">
                <a:tc vMerge="1">
                  <a:txBody>
                    <a:bodyPr/>
                    <a:lstStyle/>
                    <a:p>
                      <a:endParaRPr lang="fr-FR"/>
                    </a:p>
                  </a:txBody>
                  <a:tcPr/>
                </a:tc>
                <a:tc>
                  <a:txBody>
                    <a:bodyPr/>
                    <a:lstStyle/>
                    <a:p>
                      <a:pPr algn="l">
                        <a:lnSpc>
                          <a:spcPct val="115000"/>
                        </a:lnSpc>
                        <a:spcBef>
                          <a:spcPts val="300"/>
                        </a:spcBef>
                        <a:spcAft>
                          <a:spcPts val="300"/>
                        </a:spcAft>
                        <a:tabLst>
                          <a:tab pos="219710" algn="l"/>
                        </a:tabLst>
                      </a:pPr>
                      <a:r>
                        <a:rPr lang="fr-FR" sz="900">
                          <a:effectLst/>
                          <a:latin typeface="Arial" panose="020B0604020202020204" pitchFamily="34" charset="0"/>
                          <a:ea typeface="Times New Roman" panose="02020603050405020304" pitchFamily="18" charset="0"/>
                          <a:cs typeface="Times New Roman" panose="02020603050405020304" pitchFamily="18" charset="0"/>
                        </a:rPr>
                        <a:t>C21 – Organiser le planning des travaux</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Bef>
                          <a:spcPts val="300"/>
                        </a:spcBef>
                        <a:spcAft>
                          <a:spcPts val="300"/>
                        </a:spcAft>
                        <a:tabLst>
                          <a:tab pos="219710" algn="l"/>
                        </a:tabLst>
                      </a:pPr>
                      <a:r>
                        <a:rPr lang="fr-FR" sz="900">
                          <a:effectLst/>
                          <a:latin typeface="Arial" panose="020B0604020202020204" pitchFamily="34" charset="0"/>
                          <a:ea typeface="Times New Roman" panose="02020603050405020304" pitchFamily="18" charset="0"/>
                          <a:cs typeface="Times New Roman" panose="02020603050405020304" pitchFamily="18" charset="0"/>
                        </a:rPr>
                        <a:t>C22 – Assurer le lancement et le suivi des travaux</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Bef>
                          <a:spcPts val="300"/>
                        </a:spcBef>
                        <a:spcAft>
                          <a:spcPts val="300"/>
                        </a:spcAft>
                        <a:tabLst>
                          <a:tab pos="219710" algn="l"/>
                        </a:tabLst>
                      </a:pPr>
                      <a:r>
                        <a:rPr lang="fr-F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C23 – Communiquer en situation professionnelle (français/anglais)</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48685" marR="4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vMerge="1">
                  <a:txBody>
                    <a:bodyPr/>
                    <a:lstStyle/>
                    <a:p>
                      <a:endParaRPr lang="fr-FR"/>
                    </a:p>
                  </a:txBody>
                  <a:tcPr/>
                </a:tc>
                <a:extLst>
                  <a:ext uri="{0D108BD9-81ED-4DB2-BD59-A6C34878D82A}">
                    <a16:rowId xmlns:a16="http://schemas.microsoft.com/office/drawing/2014/main" val="801192537"/>
                  </a:ext>
                </a:extLst>
              </a:tr>
              <a:tr h="179175">
                <a:tc rowSpan="2">
                  <a:txBody>
                    <a:bodyPr/>
                    <a:lstStyle/>
                    <a:p>
                      <a:pPr marL="18415" algn="ctr">
                        <a:lnSpc>
                          <a:spcPct val="115000"/>
                        </a:lnSpc>
                        <a:spcBef>
                          <a:spcPts val="300"/>
                        </a:spcBef>
                        <a:spcAft>
                          <a:spcPts val="0"/>
                        </a:spcAft>
                        <a:tabLst>
                          <a:tab pos="18415" algn="l"/>
                        </a:tabLst>
                      </a:pPr>
                      <a:r>
                        <a:rPr lang="fr-FR" sz="900" b="1">
                          <a:solidFill>
                            <a:srgbClr val="000000"/>
                          </a:solidFill>
                          <a:effectLst/>
                          <a:latin typeface="Arial" panose="020B0604020202020204" pitchFamily="34" charset="0"/>
                          <a:cs typeface="Times New Roman" panose="02020603050405020304" pitchFamily="18" charset="0"/>
                        </a:rPr>
                        <a:t>Pôle 3</a:t>
                      </a:r>
                      <a:endParaRPr lang="fr-FR" sz="900">
                        <a:effectLst/>
                        <a:latin typeface="Calibri" panose="020F0502020204030204" pitchFamily="34" charset="0"/>
                        <a:cs typeface="Times New Roman" panose="02020603050405020304" pitchFamily="18" charset="0"/>
                      </a:endParaRPr>
                    </a:p>
                    <a:p>
                      <a:pPr marL="18415" algn="ctr">
                        <a:lnSpc>
                          <a:spcPct val="115000"/>
                        </a:lnSpc>
                        <a:spcBef>
                          <a:spcPts val="300"/>
                        </a:spcBef>
                        <a:spcAft>
                          <a:spcPts val="0"/>
                        </a:spcAft>
                        <a:tabLst>
                          <a:tab pos="18415" algn="l"/>
                        </a:tabLst>
                      </a:pPr>
                      <a:r>
                        <a:rPr lang="fr-FR" sz="900" b="1">
                          <a:solidFill>
                            <a:srgbClr val="000000"/>
                          </a:solidFill>
                          <a:effectLst/>
                          <a:latin typeface="Arial" panose="020B0604020202020204" pitchFamily="34" charset="0"/>
                          <a:cs typeface="Times New Roman" panose="02020603050405020304" pitchFamily="18" charset="0"/>
                        </a:rPr>
                        <a:t>Contrôle, essai, mise ou remise en service</a:t>
                      </a:r>
                      <a:endParaRPr lang="fr-FR" sz="900">
                        <a:effectLst/>
                        <a:latin typeface="Calibri" panose="020F0502020204030204" pitchFamily="34" charset="0"/>
                        <a:cs typeface="Times New Roman" panose="02020603050405020304" pitchFamily="18" charset="0"/>
                      </a:endParaRPr>
                    </a:p>
                  </a:txBody>
                  <a:tcPr marL="48685" marR="4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18415" algn="ctr">
                        <a:lnSpc>
                          <a:spcPct val="115000"/>
                        </a:lnSpc>
                        <a:spcBef>
                          <a:spcPts val="300"/>
                        </a:spcBef>
                        <a:spcAft>
                          <a:spcPts val="0"/>
                        </a:spcAft>
                        <a:tabLst>
                          <a:tab pos="18415" algn="l"/>
                        </a:tabLst>
                      </a:pPr>
                      <a:r>
                        <a:rPr lang="fr-FR" sz="900" b="1">
                          <a:effectLst/>
                          <a:latin typeface="Arial" panose="020B0604020202020204" pitchFamily="34" charset="0"/>
                          <a:cs typeface="Times New Roman" panose="02020603050405020304" pitchFamily="18" charset="0"/>
                        </a:rPr>
                        <a:t>Bloc n° 3 – C</a:t>
                      </a:r>
                      <a:r>
                        <a:rPr lang="fr-FR" sz="900" b="1">
                          <a:solidFill>
                            <a:srgbClr val="000000"/>
                          </a:solidFill>
                          <a:effectLst/>
                          <a:latin typeface="Arial" panose="020B0604020202020204" pitchFamily="34" charset="0"/>
                          <a:cs typeface="Times New Roman" panose="02020603050405020304" pitchFamily="18" charset="0"/>
                        </a:rPr>
                        <a:t>ontrôle, essai, mise ou remise en service</a:t>
                      </a:r>
                      <a:endParaRPr lang="fr-FR" sz="900">
                        <a:effectLst/>
                        <a:latin typeface="Calibri" panose="020F0502020204030204" pitchFamily="34" charset="0"/>
                        <a:cs typeface="Times New Roman" panose="02020603050405020304" pitchFamily="18" charset="0"/>
                      </a:endParaRPr>
                    </a:p>
                  </a:txBody>
                  <a:tcPr marL="48685" marR="4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rowSpan="2">
                  <a:txBody>
                    <a:bodyPr/>
                    <a:lstStyle/>
                    <a:p>
                      <a:pPr algn="ctr">
                        <a:lnSpc>
                          <a:spcPct val="115000"/>
                        </a:lnSpc>
                        <a:spcAft>
                          <a:spcPts val="0"/>
                        </a:spcAft>
                      </a:pPr>
                      <a:r>
                        <a:rPr lang="fr-FR" sz="900" b="1">
                          <a:effectLst/>
                          <a:latin typeface="Arial" panose="020B0604020202020204" pitchFamily="34" charset="0"/>
                          <a:ea typeface="Calibri" panose="020F0502020204030204" pitchFamily="34" charset="0"/>
                          <a:cs typeface="Times New Roman" panose="02020603050405020304" pitchFamily="18" charset="0"/>
                        </a:rPr>
                        <a:t>U42</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900" b="1">
                          <a:effectLst/>
                          <a:latin typeface="Arial" panose="020B0604020202020204" pitchFamily="34" charset="0"/>
                          <a:ea typeface="Calibri" panose="020F0502020204030204" pitchFamily="34" charset="0"/>
                          <a:cs typeface="Times New Roman" panose="02020603050405020304" pitchFamily="18" charset="0"/>
                        </a:rPr>
                        <a:t>Contrôle, essai, mise ou remise en service</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48685" marR="4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2388440080"/>
                  </a:ext>
                </a:extLst>
              </a:tr>
              <a:tr h="911451">
                <a:tc vMerge="1">
                  <a:txBody>
                    <a:bodyPr/>
                    <a:lstStyle/>
                    <a:p>
                      <a:endParaRPr lang="fr-FR"/>
                    </a:p>
                  </a:txBody>
                  <a:tcPr/>
                </a:tc>
                <a:tc>
                  <a:txBody>
                    <a:bodyPr/>
                    <a:lstStyle/>
                    <a:p>
                      <a:pPr algn="l">
                        <a:lnSpc>
                          <a:spcPct val="115000"/>
                        </a:lnSpc>
                        <a:spcBef>
                          <a:spcPts val="300"/>
                        </a:spcBef>
                        <a:spcAft>
                          <a:spcPts val="300"/>
                        </a:spcAft>
                      </a:pPr>
                      <a:r>
                        <a:rPr lang="fr-FR" sz="900">
                          <a:effectLst/>
                          <a:latin typeface="Arial" panose="020B0604020202020204" pitchFamily="34" charset="0"/>
                          <a:ea typeface="Calibri" panose="020F0502020204030204" pitchFamily="34" charset="0"/>
                          <a:cs typeface="Times New Roman" panose="02020603050405020304" pitchFamily="18" charset="0"/>
                        </a:rPr>
                        <a:t>C31 – Conduire un contrôle, un essai</a:t>
                      </a:r>
                      <a:endParaRPr lang="fr-FR" sz="900">
                        <a:effectLst/>
                        <a:latin typeface="Calibri" panose="020F0502020204030204" pitchFamily="34" charset="0"/>
                        <a:cs typeface="Times New Roman" panose="02020603050405020304" pitchFamily="18" charset="0"/>
                      </a:endParaRPr>
                    </a:p>
                    <a:p>
                      <a:pPr algn="l">
                        <a:lnSpc>
                          <a:spcPct val="115000"/>
                        </a:lnSpc>
                        <a:spcBef>
                          <a:spcPts val="300"/>
                        </a:spcBef>
                        <a:spcAft>
                          <a:spcPts val="300"/>
                        </a:spcAft>
                      </a:pPr>
                      <a:r>
                        <a:rPr lang="fr-FR" sz="900">
                          <a:effectLst/>
                          <a:latin typeface="Arial" panose="020B0604020202020204" pitchFamily="34" charset="0"/>
                          <a:ea typeface="Calibri" panose="020F0502020204030204" pitchFamily="34" charset="0"/>
                          <a:cs typeface="Times New Roman" panose="02020603050405020304" pitchFamily="18" charset="0"/>
                        </a:rPr>
                        <a:t>C32 – Diagnostiquer les causes d’une non-conformité, d’un aléa</a:t>
                      </a:r>
                      <a:endParaRPr lang="fr-FR" sz="900">
                        <a:effectLst/>
                        <a:latin typeface="Calibri" panose="020F0502020204030204" pitchFamily="34" charset="0"/>
                        <a:cs typeface="Times New Roman" panose="02020603050405020304" pitchFamily="18" charset="0"/>
                      </a:endParaRPr>
                    </a:p>
                    <a:p>
                      <a:pPr algn="l">
                        <a:lnSpc>
                          <a:spcPct val="115000"/>
                        </a:lnSpc>
                        <a:spcBef>
                          <a:spcPts val="300"/>
                        </a:spcBef>
                        <a:spcAft>
                          <a:spcPts val="300"/>
                        </a:spcAft>
                      </a:pPr>
                      <a:r>
                        <a:rPr lang="fr-FR" sz="900">
                          <a:effectLst/>
                          <a:latin typeface="Arial" panose="020B0604020202020204" pitchFamily="34" charset="0"/>
                          <a:ea typeface="Calibri" panose="020F0502020204030204" pitchFamily="34" charset="0"/>
                          <a:cs typeface="Times New Roman" panose="02020603050405020304" pitchFamily="18" charset="0"/>
                        </a:rPr>
                        <a:t>C33 – Assurer la conformité et la traçabilité des contrôles et des essais</a:t>
                      </a:r>
                      <a:endParaRPr lang="fr-FR" sz="900">
                        <a:effectLst/>
                        <a:latin typeface="Calibri" panose="020F0502020204030204" pitchFamily="34" charset="0"/>
                        <a:cs typeface="Times New Roman" panose="02020603050405020304" pitchFamily="18" charset="0"/>
                      </a:endParaRPr>
                    </a:p>
                  </a:txBody>
                  <a:tcPr marL="48685" marR="4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vMerge="1">
                  <a:txBody>
                    <a:bodyPr/>
                    <a:lstStyle/>
                    <a:p>
                      <a:endParaRPr lang="fr-FR"/>
                    </a:p>
                  </a:txBody>
                  <a:tcPr/>
                </a:tc>
                <a:extLst>
                  <a:ext uri="{0D108BD9-81ED-4DB2-BD59-A6C34878D82A}">
                    <a16:rowId xmlns:a16="http://schemas.microsoft.com/office/drawing/2014/main" val="439452823"/>
                  </a:ext>
                </a:extLst>
              </a:tr>
              <a:tr h="181531">
                <a:tc rowSpan="2">
                  <a:txBody>
                    <a:bodyPr/>
                    <a:lstStyle/>
                    <a:p>
                      <a:pPr marL="18415" algn="ctr">
                        <a:lnSpc>
                          <a:spcPct val="115000"/>
                        </a:lnSpc>
                        <a:spcBef>
                          <a:spcPts val="300"/>
                        </a:spcBef>
                        <a:spcAft>
                          <a:spcPts val="0"/>
                        </a:spcAft>
                        <a:tabLst>
                          <a:tab pos="18415" algn="l"/>
                        </a:tabLst>
                      </a:pPr>
                      <a:r>
                        <a:rPr lang="fr-FR" sz="9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Pôle 4</a:t>
                      </a:r>
                      <a:endParaRPr lang="fr-FR" sz="900">
                        <a:effectLst/>
                        <a:latin typeface="Calibri" panose="020F0502020204030204" pitchFamily="34" charset="0"/>
                        <a:cs typeface="Times New Roman" panose="02020603050405020304" pitchFamily="18" charset="0"/>
                      </a:endParaRPr>
                    </a:p>
                    <a:p>
                      <a:pPr marL="18415" algn="ctr">
                        <a:lnSpc>
                          <a:spcPct val="115000"/>
                        </a:lnSpc>
                        <a:spcBef>
                          <a:spcPts val="300"/>
                        </a:spcBef>
                        <a:spcAft>
                          <a:spcPts val="0"/>
                        </a:spcAft>
                        <a:tabLst>
                          <a:tab pos="18415" algn="l"/>
                        </a:tabLst>
                      </a:pPr>
                      <a:r>
                        <a:rPr lang="fr-FR" sz="9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Navigabilité des aéronefs</a:t>
                      </a:r>
                      <a:endParaRPr lang="fr-FR" sz="900">
                        <a:effectLst/>
                        <a:latin typeface="Calibri" panose="020F0502020204030204" pitchFamily="34" charset="0"/>
                        <a:cs typeface="Times New Roman" panose="02020603050405020304" pitchFamily="18" charset="0"/>
                      </a:endParaRPr>
                    </a:p>
                  </a:txBody>
                  <a:tcPr marL="48685" marR="4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15000"/>
                        </a:lnSpc>
                        <a:spcAft>
                          <a:spcPts val="0"/>
                        </a:spcAft>
                      </a:pPr>
                      <a:r>
                        <a:rPr lang="fr-FR" sz="9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Bloc n° 4 – Navigabilité des aéronefs</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48685" marR="4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rowSpan="2">
                  <a:txBody>
                    <a:bodyPr/>
                    <a:lstStyle/>
                    <a:p>
                      <a:pPr algn="ctr">
                        <a:lnSpc>
                          <a:spcPct val="115000"/>
                        </a:lnSpc>
                        <a:spcAft>
                          <a:spcPts val="0"/>
                        </a:spcAft>
                      </a:pPr>
                      <a:r>
                        <a:rPr lang="fr-FR" sz="900" b="1">
                          <a:effectLst/>
                          <a:latin typeface="Arial" panose="020B0604020202020204" pitchFamily="34" charset="0"/>
                          <a:ea typeface="Calibri" panose="020F0502020204030204" pitchFamily="34" charset="0"/>
                          <a:cs typeface="Times New Roman" panose="02020603050405020304" pitchFamily="18" charset="0"/>
                        </a:rPr>
                        <a:t>U6</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900" b="1">
                          <a:effectLst/>
                          <a:latin typeface="Arial" panose="020B0604020202020204" pitchFamily="34" charset="0"/>
                          <a:ea typeface="Calibri" panose="020F0502020204030204" pitchFamily="34" charset="0"/>
                          <a:cs typeface="Times New Roman" panose="02020603050405020304" pitchFamily="18" charset="0"/>
                        </a:rPr>
                        <a:t>Navigabilité des aéronefs</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900" b="1">
                          <a:effectLst/>
                          <a:latin typeface="Arial" panose="020B0604020202020204" pitchFamily="34" charset="0"/>
                          <a:ea typeface="Calibri" panose="020F0502020204030204" pitchFamily="34" charset="0"/>
                          <a:cs typeface="Times New Roman" panose="02020603050405020304" pitchFamily="18" charset="0"/>
                        </a:rPr>
                        <a:t> </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48685" marR="4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1291710866"/>
                  </a:ext>
                </a:extLst>
              </a:tr>
              <a:tr h="732277">
                <a:tc vMerge="1">
                  <a:txBody>
                    <a:bodyPr/>
                    <a:lstStyle/>
                    <a:p>
                      <a:endParaRPr lang="fr-FR"/>
                    </a:p>
                  </a:txBody>
                  <a:tcPr/>
                </a:tc>
                <a:tc>
                  <a:txBody>
                    <a:bodyPr/>
                    <a:lstStyle/>
                    <a:p>
                      <a:pPr algn="l">
                        <a:lnSpc>
                          <a:spcPct val="115000"/>
                        </a:lnSpc>
                        <a:spcBef>
                          <a:spcPts val="300"/>
                        </a:spcBef>
                        <a:spcAft>
                          <a:spcPts val="30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C41 – Exploiter des données</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Bef>
                          <a:spcPts val="300"/>
                        </a:spcBef>
                        <a:spcAft>
                          <a:spcPts val="30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C42 – Rédiger de la documentation</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Bef>
                          <a:spcPts val="300"/>
                        </a:spcBef>
                        <a:spcAft>
                          <a:spcPts val="30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C43 – Garantir la conformité avec les exigences de navigabilité</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8685" marR="48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vMerge="1">
                  <a:txBody>
                    <a:bodyPr/>
                    <a:lstStyle/>
                    <a:p>
                      <a:endParaRPr lang="fr-FR"/>
                    </a:p>
                  </a:txBody>
                  <a:tcPr/>
                </a:tc>
                <a:extLst>
                  <a:ext uri="{0D108BD9-81ED-4DB2-BD59-A6C34878D82A}">
                    <a16:rowId xmlns:a16="http://schemas.microsoft.com/office/drawing/2014/main" val="2051981218"/>
                  </a:ext>
                </a:extLst>
              </a:tr>
            </a:tbl>
          </a:graphicData>
        </a:graphic>
      </p:graphicFrame>
      <p:sp>
        <p:nvSpPr>
          <p:cNvPr id="7" name="Espace réservé du texte 1"/>
          <p:cNvSpPr>
            <a:spLocks noGrp="1"/>
          </p:cNvSpPr>
          <p:nvPr>
            <p:ph type="body" sz="quarter" idx="10"/>
          </p:nvPr>
        </p:nvSpPr>
        <p:spPr>
          <a:xfrm>
            <a:off x="2628900" y="503593"/>
            <a:ext cx="8146452" cy="561120"/>
          </a:xfrm>
        </p:spPr>
        <p:txBody>
          <a:bodyPr/>
          <a:lstStyle/>
          <a:p>
            <a:r>
              <a:rPr lang="fr-FR" sz="2400" b="1" dirty="0"/>
              <a:t>Les blocs de compétences </a:t>
            </a:r>
            <a:r>
              <a:rPr lang="fr-FR" sz="2400" b="1" dirty="0" smtClean="0"/>
              <a:t>associés </a:t>
            </a:r>
            <a:r>
              <a:rPr lang="fr-FR" sz="2400" b="1" dirty="0"/>
              <a:t>aux pôles d’activités</a:t>
            </a:r>
          </a:p>
          <a:p>
            <a:endParaRPr lang="fr-FR" dirty="0"/>
          </a:p>
        </p:txBody>
      </p:sp>
      <p:sp>
        <p:nvSpPr>
          <p:cNvPr id="8" name="Espace réservé du texte 3"/>
          <p:cNvSpPr>
            <a:spLocks noGrp="1"/>
          </p:cNvSpPr>
          <p:nvPr>
            <p:ph type="body" sz="quarter" idx="12"/>
          </p:nvPr>
        </p:nvSpPr>
        <p:spPr>
          <a:xfrm>
            <a:off x="2628900" y="10757"/>
            <a:ext cx="8146451" cy="492835"/>
          </a:xfrm>
        </p:spPr>
        <p:txBody>
          <a:bodyPr/>
          <a:lstStyle/>
          <a:p>
            <a:r>
              <a:rPr lang="fr-FR" dirty="0"/>
              <a:t>PNF BTS Aéronautique – 16 mai 2024</a:t>
            </a:r>
          </a:p>
          <a:p>
            <a:endParaRPr lang="fr-FR" dirty="0"/>
          </a:p>
        </p:txBody>
      </p:sp>
    </p:spTree>
    <p:extLst>
      <p:ext uri="{BB962C8B-B14F-4D97-AF65-F5344CB8AC3E}">
        <p14:creationId xmlns:p14="http://schemas.microsoft.com/office/powerpoint/2010/main" val="38153070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p:txBody>
          <a:bodyPr/>
          <a:lstStyle/>
          <a:p>
            <a:r>
              <a:rPr lang="fr-FR" dirty="0"/>
              <a:t>PNF BTS Aéronautique – 16 mai 2024</a:t>
            </a:r>
          </a:p>
          <a:p>
            <a:endParaRPr lang="fr-FR" dirty="0"/>
          </a:p>
        </p:txBody>
      </p:sp>
      <p:graphicFrame>
        <p:nvGraphicFramePr>
          <p:cNvPr id="4" name="Objet 3"/>
          <p:cNvGraphicFramePr>
            <a:graphicFrameLocks noChangeAspect="1"/>
          </p:cNvGraphicFramePr>
          <p:nvPr>
            <p:extLst>
              <p:ext uri="{D42A27DB-BD31-4B8C-83A1-F6EECF244321}">
                <p14:modId xmlns:p14="http://schemas.microsoft.com/office/powerpoint/2010/main" val="3934038789"/>
              </p:ext>
            </p:extLst>
          </p:nvPr>
        </p:nvGraphicFramePr>
        <p:xfrm>
          <a:off x="7372169" y="2320506"/>
          <a:ext cx="4703590" cy="3171586"/>
        </p:xfrm>
        <a:graphic>
          <a:graphicData uri="http://schemas.openxmlformats.org/presentationml/2006/ole">
            <mc:AlternateContent xmlns:mc="http://schemas.openxmlformats.org/markup-compatibility/2006">
              <mc:Choice xmlns:v="urn:schemas-microsoft-com:vml" Requires="v">
                <p:oleObj spid="_x0000_s1072" name="Document" r:id="rId3" imgW="5761150" imgH="3884900" progId="Word.Document.12">
                  <p:embed/>
                </p:oleObj>
              </mc:Choice>
              <mc:Fallback>
                <p:oleObj name="Document" r:id="rId3" imgW="5761150" imgH="3884900" progId="Word.Document.12">
                  <p:embed/>
                  <p:pic>
                    <p:nvPicPr>
                      <p:cNvPr id="6" name="Objet 5"/>
                      <p:cNvPicPr/>
                      <p:nvPr/>
                    </p:nvPicPr>
                    <p:blipFill>
                      <a:blip r:embed="rId4"/>
                      <a:stretch>
                        <a:fillRect/>
                      </a:stretch>
                    </p:blipFill>
                    <p:spPr>
                      <a:xfrm>
                        <a:off x="7372169" y="2320506"/>
                        <a:ext cx="4703590" cy="3171586"/>
                      </a:xfrm>
                      <a:prstGeom prst="rect">
                        <a:avLst/>
                      </a:prstGeom>
                    </p:spPr>
                  </p:pic>
                </p:oleObj>
              </mc:Fallback>
            </mc:AlternateContent>
          </a:graphicData>
        </a:graphic>
      </p:graphicFrame>
      <p:graphicFrame>
        <p:nvGraphicFramePr>
          <p:cNvPr id="5" name="Objet 4"/>
          <p:cNvGraphicFramePr>
            <a:graphicFrameLocks noChangeAspect="1"/>
          </p:cNvGraphicFramePr>
          <p:nvPr>
            <p:extLst>
              <p:ext uri="{D42A27DB-BD31-4B8C-83A1-F6EECF244321}">
                <p14:modId xmlns:p14="http://schemas.microsoft.com/office/powerpoint/2010/main" val="609604086"/>
              </p:ext>
            </p:extLst>
          </p:nvPr>
        </p:nvGraphicFramePr>
        <p:xfrm>
          <a:off x="115862" y="1267314"/>
          <a:ext cx="7256307" cy="5513049"/>
        </p:xfrm>
        <a:graphic>
          <a:graphicData uri="http://schemas.openxmlformats.org/presentationml/2006/ole">
            <mc:AlternateContent xmlns:mc="http://schemas.openxmlformats.org/markup-compatibility/2006">
              <mc:Choice xmlns:v="urn:schemas-microsoft-com:vml" Requires="v">
                <p:oleObj spid="_x0000_s1073" name="Document" r:id="rId5" imgW="6424319" imgH="4886816" progId="Word.Document.12">
                  <p:embed/>
                </p:oleObj>
              </mc:Choice>
              <mc:Fallback>
                <p:oleObj name="Document" r:id="rId5" imgW="6424319" imgH="4886816" progId="Word.Document.12">
                  <p:embed/>
                  <p:pic>
                    <p:nvPicPr>
                      <p:cNvPr id="9" name="Objet 8"/>
                      <p:cNvPicPr/>
                      <p:nvPr/>
                    </p:nvPicPr>
                    <p:blipFill>
                      <a:blip r:embed="rId6"/>
                      <a:stretch>
                        <a:fillRect/>
                      </a:stretch>
                    </p:blipFill>
                    <p:spPr>
                      <a:xfrm>
                        <a:off x="115862" y="1267314"/>
                        <a:ext cx="7256307" cy="5513049"/>
                      </a:xfrm>
                      <a:prstGeom prst="rect">
                        <a:avLst/>
                      </a:prstGeom>
                    </p:spPr>
                  </p:pic>
                </p:oleObj>
              </mc:Fallback>
            </mc:AlternateContent>
          </a:graphicData>
        </a:graphic>
      </p:graphicFrame>
      <p:sp>
        <p:nvSpPr>
          <p:cNvPr id="7" name="Espace réservé du texte 6"/>
          <p:cNvSpPr>
            <a:spLocks noGrp="1"/>
          </p:cNvSpPr>
          <p:nvPr>
            <p:ph type="body" sz="quarter" idx="10"/>
          </p:nvPr>
        </p:nvSpPr>
        <p:spPr/>
        <p:txBody>
          <a:bodyPr/>
          <a:lstStyle/>
          <a:p>
            <a:r>
              <a:rPr lang="fr-FR" sz="2400" b="1" dirty="0"/>
              <a:t>Les blocs de compétences associés aux pôles d’activités</a:t>
            </a:r>
          </a:p>
        </p:txBody>
      </p:sp>
    </p:spTree>
    <p:extLst>
      <p:ext uri="{BB962C8B-B14F-4D97-AF65-F5344CB8AC3E}">
        <p14:creationId xmlns:p14="http://schemas.microsoft.com/office/powerpoint/2010/main" val="3952677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3854939008"/>
              </p:ext>
            </p:extLst>
          </p:nvPr>
        </p:nvGraphicFramePr>
        <p:xfrm>
          <a:off x="1352292" y="1146735"/>
          <a:ext cx="5988162" cy="5688077"/>
        </p:xfrm>
        <a:graphic>
          <a:graphicData uri="http://schemas.openxmlformats.org/drawingml/2006/table">
            <a:tbl>
              <a:tblPr firstRow="1" firstCol="1" bandRow="1"/>
              <a:tblGrid>
                <a:gridCol w="940909">
                  <a:extLst>
                    <a:ext uri="{9D8B030D-6E8A-4147-A177-3AD203B41FA5}">
                      <a16:colId xmlns:a16="http://schemas.microsoft.com/office/drawing/2014/main" val="802396478"/>
                    </a:ext>
                  </a:extLst>
                </a:gridCol>
                <a:gridCol w="4009761">
                  <a:extLst>
                    <a:ext uri="{9D8B030D-6E8A-4147-A177-3AD203B41FA5}">
                      <a16:colId xmlns:a16="http://schemas.microsoft.com/office/drawing/2014/main" val="1795815661"/>
                    </a:ext>
                  </a:extLst>
                </a:gridCol>
                <a:gridCol w="1037492">
                  <a:extLst>
                    <a:ext uri="{9D8B030D-6E8A-4147-A177-3AD203B41FA5}">
                      <a16:colId xmlns:a16="http://schemas.microsoft.com/office/drawing/2014/main" val="1558230758"/>
                    </a:ext>
                  </a:extLst>
                </a:gridCol>
              </a:tblGrid>
              <a:tr h="269473">
                <a:tc>
                  <a:txBody>
                    <a:bodyPr/>
                    <a:lstStyle/>
                    <a:p>
                      <a:pPr algn="ctr">
                        <a:lnSpc>
                          <a:spcPct val="115000"/>
                        </a:lnSpc>
                        <a:spcAft>
                          <a:spcPts val="0"/>
                        </a:spcAft>
                      </a:pPr>
                      <a:r>
                        <a:rPr lang="fr-FR" sz="900" b="1">
                          <a:effectLst/>
                          <a:latin typeface="Arial" panose="020B0604020202020204" pitchFamily="34" charset="0"/>
                          <a:ea typeface="Arial" panose="020B0604020202020204" pitchFamily="34" charset="0"/>
                          <a:cs typeface="Times New Roman" panose="02020603050405020304" pitchFamily="18" charset="0"/>
                        </a:rPr>
                        <a:t>C14</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37823" marR="378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Aft>
                          <a:spcPts val="0"/>
                        </a:spcAft>
                      </a:pPr>
                      <a:r>
                        <a:rPr lang="fr-FR" sz="900" b="1">
                          <a:effectLst/>
                          <a:latin typeface="Arial" panose="020B0604020202020204" pitchFamily="34" charset="0"/>
                          <a:ea typeface="Arial" panose="020B0604020202020204" pitchFamily="34" charset="0"/>
                          <a:cs typeface="Times New Roman" panose="02020603050405020304" pitchFamily="18" charset="0"/>
                        </a:rPr>
                        <a:t>Concevoir et organiser une action d'amélioration</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37823" marR="378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Aft>
                          <a:spcPts val="0"/>
                        </a:spcAft>
                      </a:pPr>
                      <a:r>
                        <a:rPr lang="fr-FR" sz="900" b="1">
                          <a:effectLst/>
                          <a:latin typeface="Arial" panose="020B0604020202020204" pitchFamily="34" charset="0"/>
                          <a:ea typeface="Arial" panose="020B0604020202020204" pitchFamily="34" charset="0"/>
                          <a:cs typeface="Times New Roman" panose="02020603050405020304" pitchFamily="18" charset="0"/>
                        </a:rPr>
                        <a:t>Pôle 1</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37823" marR="378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1695163116"/>
                  </a:ext>
                </a:extLst>
              </a:tr>
              <a:tr h="396839">
                <a:tc gridSpan="3">
                  <a:txBody>
                    <a:bodyPr/>
                    <a:lstStyle/>
                    <a:p>
                      <a:pPr algn="just">
                        <a:lnSpc>
                          <a:spcPct val="115000"/>
                        </a:lnSpc>
                        <a:spcAft>
                          <a:spcPts val="600"/>
                        </a:spcAft>
                      </a:pPr>
                      <a:r>
                        <a:rPr lang="fr-FR" sz="900" i="1" dirty="0">
                          <a:effectLst/>
                          <a:latin typeface="Arial" panose="020B0604020202020204" pitchFamily="34" charset="0"/>
                          <a:ea typeface="Arial" panose="020B0604020202020204" pitchFamily="34" charset="0"/>
                          <a:cs typeface="Times New Roman" panose="02020603050405020304" pitchFamily="18" charset="0"/>
                        </a:rPr>
                        <a:t>Activités mettant en œuvre la compétence</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
                        </a:spcAft>
                      </a:pPr>
                      <a:r>
                        <a:rPr lang="fr-FR" sz="900" dirty="0">
                          <a:effectLst/>
                          <a:latin typeface="Arial" panose="020B0604020202020204" pitchFamily="34" charset="0"/>
                          <a:ea typeface="Arial" panose="020B0604020202020204" pitchFamily="34" charset="0"/>
                          <a:cs typeface="Times New Roman" panose="02020603050405020304" pitchFamily="18" charset="0"/>
                        </a:rPr>
                        <a:t>A1.3 Amélioration du processus</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823" marR="37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973577569"/>
                  </a:ext>
                </a:extLst>
              </a:tr>
              <a:tr h="302801">
                <a:tc gridSpan="2">
                  <a:txBody>
                    <a:bodyPr/>
                    <a:lstStyle/>
                    <a:p>
                      <a:pPr algn="just">
                        <a:lnSpc>
                          <a:spcPct val="115000"/>
                        </a:lnSpc>
                        <a:spcAft>
                          <a:spcPts val="0"/>
                        </a:spcAft>
                      </a:pPr>
                      <a:r>
                        <a:rPr lang="fr-FR" sz="900" b="1">
                          <a:effectLst/>
                          <a:latin typeface="Arial" panose="020B0604020202020204" pitchFamily="34" charset="0"/>
                          <a:ea typeface="Arial" panose="020B0604020202020204" pitchFamily="34" charset="0"/>
                          <a:cs typeface="Times New Roman" panose="02020603050405020304" pitchFamily="18" charset="0"/>
                        </a:rPr>
                        <a:t>Connaissances associées</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37823" marR="378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a:lnSpc>
                          <a:spcPct val="115000"/>
                        </a:lnSpc>
                        <a:spcAft>
                          <a:spcPts val="0"/>
                        </a:spcAft>
                      </a:pPr>
                      <a:r>
                        <a:rPr lang="fr-FR" sz="900" b="1">
                          <a:effectLst/>
                          <a:latin typeface="Arial" panose="020B0604020202020204" pitchFamily="34" charset="0"/>
                          <a:ea typeface="Arial" panose="020B0604020202020204" pitchFamily="34" charset="0"/>
                          <a:cs typeface="Times New Roman" panose="02020603050405020304" pitchFamily="18" charset="0"/>
                        </a:rPr>
                        <a:t>Niveau taxonomique</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37823" marR="37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1269700"/>
                  </a:ext>
                </a:extLst>
              </a:tr>
              <a:tr h="2876614">
                <a:tc gridSpan="2">
                  <a:txBody>
                    <a:bodyPr/>
                    <a:lstStyle/>
                    <a:p>
                      <a:pPr marL="342900" lvl="0" indent="-342900" algn="just">
                        <a:lnSpc>
                          <a:spcPct val="115000"/>
                        </a:lnSpc>
                        <a:spcAft>
                          <a:spcPts val="0"/>
                        </a:spcAft>
                        <a:buFont typeface="Calibri" panose="020F0502020204030204" pitchFamily="34" charset="0"/>
                        <a:buChar char="-"/>
                      </a:pPr>
                      <a:r>
                        <a:rPr lang="fr-FR" sz="900">
                          <a:effectLst/>
                          <a:latin typeface="Arial" panose="020B0604020202020204" pitchFamily="34" charset="0"/>
                          <a:ea typeface="Calibri" panose="020F0502020204030204" pitchFamily="34" charset="0"/>
                          <a:cs typeface="Times New Roman" panose="02020603050405020304" pitchFamily="18" charset="0"/>
                        </a:rPr>
                        <a:t>Législation aéronautique conforme aux règlements européens des navigabilités initiale et continue</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Calibri" panose="020F0502020204030204" pitchFamily="34" charset="0"/>
                        <a:buChar char="-"/>
                      </a:pPr>
                      <a:r>
                        <a:rPr lang="fr-FR" sz="900">
                          <a:effectLst/>
                          <a:latin typeface="Arial" panose="020B0604020202020204" pitchFamily="34" charset="0"/>
                          <a:ea typeface="Calibri" panose="020F0502020204030204" pitchFamily="34" charset="0"/>
                          <a:cs typeface="Times New Roman" panose="02020603050405020304" pitchFamily="18" charset="0"/>
                        </a:rPr>
                        <a:t>Hygiène, santé, sécurité, environnement</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Calibri" panose="020F0502020204030204" pitchFamily="34" charset="0"/>
                        <a:buChar char="-"/>
                      </a:pPr>
                      <a:r>
                        <a:rPr lang="fr-FR" sz="900">
                          <a:effectLst/>
                          <a:latin typeface="Arial" panose="020B0604020202020204" pitchFamily="34" charset="0"/>
                          <a:ea typeface="Arial" panose="020B0604020202020204" pitchFamily="34" charset="0"/>
                          <a:cs typeface="Times New Roman" panose="02020603050405020304" pitchFamily="18" charset="0"/>
                        </a:rPr>
                        <a:t>Méthodologies lean de résolution de problème (Kaizen, QRQC, DMAIC, 8D, PDCA,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Calibri" panose="020F0502020204030204" pitchFamily="34" charset="0"/>
                        <a:buChar char="-"/>
                      </a:pPr>
                      <a:r>
                        <a:rPr lang="fr-FR" sz="900">
                          <a:effectLst/>
                          <a:latin typeface="Arial" panose="020B0604020202020204" pitchFamily="34" charset="0"/>
                          <a:ea typeface="Arial" panose="020B0604020202020204" pitchFamily="34" charset="0"/>
                          <a:cs typeface="Times New Roman" panose="02020603050405020304" pitchFamily="18" charset="0"/>
                        </a:rPr>
                        <a:t>Méthodes de travail en groupe (SCRUM / agile, techniques d’animation)</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Calibri" panose="020F0502020204030204" pitchFamily="34" charset="0"/>
                        <a:buChar char="-"/>
                      </a:pPr>
                      <a:r>
                        <a:rPr lang="fr-FR" sz="900">
                          <a:effectLst/>
                          <a:latin typeface="Arial" panose="020B0604020202020204" pitchFamily="34" charset="0"/>
                          <a:ea typeface="Arial" panose="020B0604020202020204" pitchFamily="34" charset="0"/>
                          <a:cs typeface="Times New Roman" panose="02020603050405020304" pitchFamily="18" charset="0"/>
                        </a:rPr>
                        <a:t>Techniques de créativité (brainstorming, mind mapping, brainwriting 6-3-5,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Calibri" panose="020F0502020204030204" pitchFamily="34" charset="0"/>
                        <a:buChar char="-"/>
                      </a:pPr>
                      <a:r>
                        <a:rPr lang="fr-FR" sz="900">
                          <a:effectLst/>
                          <a:latin typeface="Arial" panose="020B0604020202020204" pitchFamily="34" charset="0"/>
                          <a:ea typeface="Arial" panose="020B0604020202020204" pitchFamily="34" charset="0"/>
                          <a:cs typeface="Times New Roman" panose="02020603050405020304" pitchFamily="18" charset="0"/>
                        </a:rPr>
                        <a:t>Outils de recherche de cause (5 pourquoi, diagramme d’Ishikawa, arbre des causes,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Calibri" panose="020F0502020204030204" pitchFamily="34" charset="0"/>
                        <a:buChar char="-"/>
                      </a:pPr>
                      <a:r>
                        <a:rPr lang="fr-FR" sz="900">
                          <a:effectLst/>
                          <a:latin typeface="Arial" panose="020B0604020202020204" pitchFamily="34" charset="0"/>
                          <a:ea typeface="Arial" panose="020B0604020202020204" pitchFamily="34" charset="0"/>
                          <a:cs typeface="Times New Roman" panose="02020603050405020304" pitchFamily="18" charset="0"/>
                        </a:rPr>
                        <a:t>Outils d’amélioration de processus (poka yoke, SMED, 5S, kanban,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Calibri" panose="020F0502020204030204" pitchFamily="34" charset="0"/>
                        <a:buChar char="-"/>
                      </a:pPr>
                      <a:r>
                        <a:rPr lang="fr-FR" sz="900">
                          <a:effectLst/>
                          <a:latin typeface="Arial" panose="020B0604020202020204" pitchFamily="34" charset="0"/>
                          <a:ea typeface="Arial" panose="020B0604020202020204" pitchFamily="34" charset="0"/>
                          <a:cs typeface="Times New Roman" panose="02020603050405020304" pitchFamily="18" charset="0"/>
                        </a:rPr>
                        <a:t>Management visuel</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Calibri" panose="020F0502020204030204" pitchFamily="34" charset="0"/>
                        <a:buChar char="-"/>
                      </a:pPr>
                      <a:r>
                        <a:rPr lang="fr-FR" sz="900">
                          <a:effectLst/>
                          <a:latin typeface="Arial" panose="020B0604020202020204" pitchFamily="34" charset="0"/>
                          <a:ea typeface="Arial" panose="020B0604020202020204" pitchFamily="34" charset="0"/>
                          <a:cs typeface="Times New Roman" panose="02020603050405020304" pitchFamily="18" charset="0"/>
                        </a:rPr>
                        <a:t>Système de management environnemental (EMAS, ISO 14001 ou équivalent en vigueur)</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Calibri" panose="020F0502020204030204" pitchFamily="34" charset="0"/>
                        <a:buChar char="-"/>
                      </a:pPr>
                      <a:r>
                        <a:rPr lang="fr-FR" sz="900">
                          <a:effectLst/>
                          <a:latin typeface="Arial" panose="020B0604020202020204" pitchFamily="34" charset="0"/>
                          <a:ea typeface="Arial" panose="020B0604020202020204" pitchFamily="34" charset="0"/>
                          <a:cs typeface="Times New Roman" panose="02020603050405020304" pitchFamily="18" charset="0"/>
                        </a:rPr>
                        <a:t>Outils technico-économiques d’évaluation (matrice efforts/gains, ROI,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Calibri" panose="020F0502020204030204" pitchFamily="34" charset="0"/>
                        <a:buChar char="-"/>
                      </a:pPr>
                      <a:r>
                        <a:rPr lang="fr-FR" sz="900">
                          <a:effectLst/>
                          <a:latin typeface="Arial" panose="020B0604020202020204" pitchFamily="34" charset="0"/>
                          <a:ea typeface="Arial" panose="020B0604020202020204" pitchFamily="34" charset="0"/>
                          <a:cs typeface="Times New Roman" panose="02020603050405020304" pitchFamily="18" charset="0"/>
                        </a:rPr>
                        <a:t>Contexte environnemental</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Calibri" panose="020F0502020204030204" pitchFamily="34" charset="0"/>
                        <a:buChar char="-"/>
                      </a:pPr>
                      <a:r>
                        <a:rPr lang="fr-FR" sz="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Facteurs humains et système de gestion de la sécurité (SGS)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Calibri" panose="020F0502020204030204" pitchFamily="34" charset="0"/>
                        <a:buChar char="-"/>
                      </a:pPr>
                      <a:r>
                        <a:rPr lang="fr-FR" sz="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Systèmes de gestion : qualité/systèmes de surveillance de la conformité</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Calibri" panose="020F0502020204030204" pitchFamily="34" charset="0"/>
                        <a:buChar char="-"/>
                      </a:pPr>
                      <a:r>
                        <a:rPr lang="fr-FR" sz="900">
                          <a:effectLst/>
                          <a:latin typeface="Arial" panose="020B0604020202020204" pitchFamily="34" charset="0"/>
                          <a:ea typeface="Arial" panose="020B0604020202020204" pitchFamily="34" charset="0"/>
                          <a:cs typeface="Times New Roman" panose="02020603050405020304" pitchFamily="18" charset="0"/>
                        </a:rPr>
                        <a:t>Règles relatives à la protection des données (EASA, PART IS)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fr-FR" sz="90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37823" marR="37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a:lnSpc>
                          <a:spcPct val="115000"/>
                        </a:lnSpc>
                        <a:spcAft>
                          <a:spcPts val="20"/>
                        </a:spcAft>
                      </a:pPr>
                      <a:r>
                        <a:rPr lang="fr-FR" sz="900">
                          <a:effectLst/>
                          <a:latin typeface="Arial" panose="020B0604020202020204" pitchFamily="34" charset="0"/>
                          <a:ea typeface="Arial" panose="020B0604020202020204" pitchFamily="34" charset="0"/>
                          <a:cs typeface="Times New Roman" panose="02020603050405020304" pitchFamily="18" charset="0"/>
                        </a:rPr>
                        <a:t>3</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20"/>
                        </a:spcAft>
                      </a:pPr>
                      <a:r>
                        <a:rPr lang="fr-FR" sz="900">
                          <a:effectLst/>
                          <a:latin typeface="Arial" panose="020B0604020202020204" pitchFamily="34" charset="0"/>
                          <a:ea typeface="Arial" panose="020B0604020202020204" pitchFamily="34" charset="0"/>
                          <a:cs typeface="Times New Roman" panose="02020603050405020304" pitchFamily="18" charset="0"/>
                        </a:rPr>
                        <a:t> </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20"/>
                        </a:spcAft>
                      </a:pPr>
                      <a:r>
                        <a:rPr lang="fr-FR" sz="900">
                          <a:effectLst/>
                          <a:latin typeface="Arial" panose="020B0604020202020204" pitchFamily="34" charset="0"/>
                          <a:ea typeface="Arial" panose="020B0604020202020204" pitchFamily="34" charset="0"/>
                          <a:cs typeface="Times New Roman" panose="02020603050405020304" pitchFamily="18" charset="0"/>
                        </a:rPr>
                        <a:t>3</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20"/>
                        </a:spcAft>
                      </a:pPr>
                      <a:r>
                        <a:rPr lang="fr-FR" sz="900">
                          <a:effectLst/>
                          <a:latin typeface="Arial" panose="020B0604020202020204" pitchFamily="34" charset="0"/>
                          <a:ea typeface="Arial" panose="020B0604020202020204" pitchFamily="34" charset="0"/>
                          <a:cs typeface="Times New Roman" panose="02020603050405020304" pitchFamily="18" charset="0"/>
                        </a:rPr>
                        <a:t>3</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20"/>
                        </a:spcAft>
                      </a:pPr>
                      <a:r>
                        <a:rPr lang="fr-FR" sz="900">
                          <a:effectLst/>
                          <a:latin typeface="Arial" panose="020B0604020202020204" pitchFamily="34" charset="0"/>
                          <a:ea typeface="Arial" panose="020B0604020202020204" pitchFamily="34" charset="0"/>
                          <a:cs typeface="Times New Roman" panose="02020603050405020304" pitchFamily="18" charset="0"/>
                        </a:rPr>
                        <a:t> </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20"/>
                        </a:spcAft>
                      </a:pPr>
                      <a:r>
                        <a:rPr lang="fr-FR" sz="900">
                          <a:effectLst/>
                          <a:latin typeface="Arial" panose="020B0604020202020204" pitchFamily="34" charset="0"/>
                          <a:ea typeface="Arial" panose="020B0604020202020204" pitchFamily="34" charset="0"/>
                          <a:cs typeface="Times New Roman" panose="02020603050405020304" pitchFamily="18" charset="0"/>
                        </a:rPr>
                        <a:t>3</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20"/>
                        </a:spcAft>
                      </a:pPr>
                      <a:r>
                        <a:rPr lang="fr-FR" sz="900">
                          <a:effectLst/>
                          <a:latin typeface="Arial" panose="020B0604020202020204" pitchFamily="34" charset="0"/>
                          <a:ea typeface="Arial" panose="020B0604020202020204" pitchFamily="34" charset="0"/>
                          <a:cs typeface="Times New Roman" panose="02020603050405020304" pitchFamily="18" charset="0"/>
                        </a:rPr>
                        <a:t>3</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20"/>
                        </a:spcAft>
                      </a:pPr>
                      <a:r>
                        <a:rPr lang="fr-FR" sz="900">
                          <a:effectLst/>
                          <a:latin typeface="Arial" panose="020B0604020202020204" pitchFamily="34" charset="0"/>
                          <a:ea typeface="Arial" panose="020B0604020202020204" pitchFamily="34" charset="0"/>
                          <a:cs typeface="Times New Roman" panose="02020603050405020304" pitchFamily="18" charset="0"/>
                        </a:rPr>
                        <a:t>3</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20"/>
                        </a:spcAft>
                      </a:pPr>
                      <a:r>
                        <a:rPr lang="fr-FR" sz="900">
                          <a:effectLst/>
                          <a:latin typeface="Arial" panose="020B0604020202020204" pitchFamily="34" charset="0"/>
                          <a:ea typeface="Arial" panose="020B0604020202020204" pitchFamily="34" charset="0"/>
                          <a:cs typeface="Times New Roman" panose="02020603050405020304" pitchFamily="18" charset="0"/>
                        </a:rPr>
                        <a:t> </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20"/>
                        </a:spcAft>
                      </a:pPr>
                      <a:r>
                        <a:rPr lang="fr-FR" sz="900">
                          <a:effectLst/>
                          <a:latin typeface="Arial" panose="020B0604020202020204" pitchFamily="34" charset="0"/>
                          <a:ea typeface="Arial" panose="020B0604020202020204" pitchFamily="34" charset="0"/>
                          <a:cs typeface="Times New Roman" panose="02020603050405020304" pitchFamily="18" charset="0"/>
                        </a:rPr>
                        <a:t>3</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20"/>
                        </a:spcAft>
                      </a:pPr>
                      <a:r>
                        <a:rPr lang="fr-FR" sz="900">
                          <a:effectLst/>
                          <a:latin typeface="Arial" panose="020B0604020202020204" pitchFamily="34" charset="0"/>
                          <a:ea typeface="Arial" panose="020B0604020202020204" pitchFamily="34" charset="0"/>
                          <a:cs typeface="Times New Roman" panose="02020603050405020304" pitchFamily="18" charset="0"/>
                        </a:rPr>
                        <a:t>3</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20"/>
                        </a:spcAft>
                      </a:pPr>
                      <a:r>
                        <a:rPr lang="fr-FR" sz="900">
                          <a:effectLst/>
                          <a:latin typeface="Arial" panose="020B0604020202020204" pitchFamily="34" charset="0"/>
                          <a:ea typeface="Arial" panose="020B0604020202020204" pitchFamily="34" charset="0"/>
                          <a:cs typeface="Times New Roman" panose="02020603050405020304" pitchFamily="18" charset="0"/>
                        </a:rPr>
                        <a:t>2</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20"/>
                        </a:spcAft>
                      </a:pPr>
                      <a:r>
                        <a:rPr lang="fr-FR" sz="900">
                          <a:effectLst/>
                          <a:latin typeface="Arial" panose="020B0604020202020204" pitchFamily="34" charset="0"/>
                          <a:ea typeface="Arial" panose="020B0604020202020204" pitchFamily="34" charset="0"/>
                          <a:cs typeface="Times New Roman" panose="02020603050405020304" pitchFamily="18" charset="0"/>
                        </a:rPr>
                        <a:t> </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20"/>
                        </a:spcAft>
                      </a:pPr>
                      <a:r>
                        <a:rPr lang="fr-FR" sz="900">
                          <a:effectLst/>
                          <a:latin typeface="Arial" panose="020B0604020202020204" pitchFamily="34" charset="0"/>
                          <a:ea typeface="Arial" panose="020B0604020202020204" pitchFamily="34" charset="0"/>
                          <a:cs typeface="Times New Roman" panose="02020603050405020304" pitchFamily="18" charset="0"/>
                        </a:rPr>
                        <a:t>3</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20"/>
                        </a:spcAft>
                      </a:pPr>
                      <a:r>
                        <a:rPr lang="fr-FR" sz="900">
                          <a:effectLst/>
                          <a:latin typeface="Arial" panose="020B0604020202020204" pitchFamily="34" charset="0"/>
                          <a:ea typeface="Arial" panose="020B0604020202020204" pitchFamily="34" charset="0"/>
                          <a:cs typeface="Times New Roman" panose="02020603050405020304" pitchFamily="18" charset="0"/>
                        </a:rPr>
                        <a:t>2</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20"/>
                        </a:spcAft>
                      </a:pPr>
                      <a:r>
                        <a:rPr lang="fr-FR" sz="900">
                          <a:effectLst/>
                          <a:latin typeface="Arial" panose="020B0604020202020204" pitchFamily="34" charset="0"/>
                          <a:ea typeface="Arial" panose="020B0604020202020204" pitchFamily="34" charset="0"/>
                          <a:cs typeface="Times New Roman" panose="02020603050405020304" pitchFamily="18" charset="0"/>
                        </a:rPr>
                        <a:t>3</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20"/>
                        </a:spcAft>
                      </a:pPr>
                      <a:r>
                        <a:rPr lang="fr-FR" sz="900">
                          <a:effectLst/>
                          <a:latin typeface="Arial" panose="020B0604020202020204" pitchFamily="34" charset="0"/>
                          <a:ea typeface="Arial" panose="020B0604020202020204" pitchFamily="34" charset="0"/>
                          <a:cs typeface="Times New Roman" panose="02020603050405020304" pitchFamily="18" charset="0"/>
                        </a:rPr>
                        <a:t>3</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20"/>
                        </a:spcAft>
                      </a:pPr>
                      <a:r>
                        <a:rPr lang="fr-FR" sz="900">
                          <a:effectLst/>
                          <a:latin typeface="Arial" panose="020B0604020202020204" pitchFamily="34" charset="0"/>
                          <a:ea typeface="Arial" panose="020B0604020202020204" pitchFamily="34" charset="0"/>
                          <a:cs typeface="Times New Roman" panose="02020603050405020304" pitchFamily="18" charset="0"/>
                        </a:rPr>
                        <a:t>2</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37823" marR="37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9916236"/>
                  </a:ext>
                </a:extLst>
              </a:tr>
              <a:tr h="252343">
                <a:tc gridSpan="3">
                  <a:txBody>
                    <a:bodyPr/>
                    <a:lstStyle/>
                    <a:p>
                      <a:pPr algn="just">
                        <a:lnSpc>
                          <a:spcPct val="115000"/>
                        </a:lnSpc>
                        <a:spcAft>
                          <a:spcPts val="0"/>
                        </a:spcAft>
                      </a:pPr>
                      <a:r>
                        <a:rPr lang="fr-FR" sz="900" b="1">
                          <a:effectLst/>
                          <a:latin typeface="Arial" panose="020B0604020202020204" pitchFamily="34" charset="0"/>
                          <a:ea typeface="Arial" panose="020B0604020202020204" pitchFamily="34" charset="0"/>
                          <a:cs typeface="Times New Roman" panose="02020603050405020304" pitchFamily="18" charset="0"/>
                        </a:rPr>
                        <a:t>Critères d’évaluation de la compétence</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37823" marR="378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379727594"/>
                  </a:ext>
                </a:extLst>
              </a:tr>
              <a:tr h="1529648">
                <a:tc gridSpan="3">
                  <a:txBody>
                    <a:bodyPr/>
                    <a:lstStyle/>
                    <a:p>
                      <a:pPr marL="342900" lvl="0" indent="-342900" algn="just">
                        <a:lnSpc>
                          <a:spcPct val="115000"/>
                        </a:lnSpc>
                        <a:spcAft>
                          <a:spcPts val="0"/>
                        </a:spcAft>
                        <a:buFont typeface="Calibri" panose="020F0502020204030204" pitchFamily="34" charset="0"/>
                        <a:buChar char="-"/>
                      </a:pPr>
                      <a:r>
                        <a:rPr lang="fr-FR" sz="900" dirty="0">
                          <a:effectLst/>
                          <a:latin typeface="Arial" panose="020B0604020202020204" pitchFamily="34" charset="0"/>
                          <a:ea typeface="Arial" panose="020B0604020202020204" pitchFamily="34" charset="0"/>
                          <a:cs typeface="Times New Roman" panose="02020603050405020304" pitchFamily="18" charset="0"/>
                        </a:rPr>
                        <a:t>Les problèmes (</a:t>
                      </a:r>
                      <a:r>
                        <a:rPr lang="fr-FR" sz="900" dirty="0" err="1">
                          <a:effectLst/>
                          <a:latin typeface="Arial" panose="020B0604020202020204" pitchFamily="34" charset="0"/>
                          <a:ea typeface="Arial" panose="020B0604020202020204" pitchFamily="34" charset="0"/>
                          <a:cs typeface="Times New Roman" panose="02020603050405020304" pitchFamily="18" charset="0"/>
                        </a:rPr>
                        <a:t>jidoka</a:t>
                      </a:r>
                      <a:r>
                        <a:rPr lang="fr-FR" sz="900" dirty="0">
                          <a:effectLst/>
                          <a:latin typeface="Arial" panose="020B0604020202020204" pitchFamily="34" charset="0"/>
                          <a:ea typeface="Arial" panose="020B0604020202020204" pitchFamily="34" charset="0"/>
                          <a:cs typeface="Times New Roman" panose="02020603050405020304" pitchFamily="18" charset="0"/>
                        </a:rPr>
                        <a:t>) sont identifiés, recensés et caractérisés en respectant les concepts du </a:t>
                      </a:r>
                      <a:r>
                        <a:rPr lang="fr-FR" sz="900" dirty="0" err="1">
                          <a:effectLst/>
                          <a:latin typeface="Arial" panose="020B0604020202020204" pitchFamily="34" charset="0"/>
                          <a:ea typeface="Arial" panose="020B0604020202020204" pitchFamily="34" charset="0"/>
                          <a:cs typeface="Times New Roman" panose="02020603050405020304" pitchFamily="18" charset="0"/>
                        </a:rPr>
                        <a:t>lean</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Calibri" panose="020F0502020204030204" pitchFamily="34" charset="0"/>
                        <a:buChar char="-"/>
                      </a:pPr>
                      <a:r>
                        <a:rPr lang="fr-FR" sz="900" dirty="0">
                          <a:effectLst/>
                          <a:latin typeface="Arial" panose="020B0604020202020204" pitchFamily="34" charset="0"/>
                          <a:ea typeface="Arial" panose="020B0604020202020204" pitchFamily="34" charset="0"/>
                          <a:cs typeface="Times New Roman" panose="02020603050405020304" pitchFamily="18" charset="0"/>
                        </a:rPr>
                        <a:t>Une méthode adaptée à la problématique à résoudre (PDCA, DMAIC, QRQC, …) est choisie</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Calibri" panose="020F0502020204030204" pitchFamily="34" charset="0"/>
                        <a:buChar char="-"/>
                      </a:pPr>
                      <a:r>
                        <a:rPr lang="fr-FR" sz="900" dirty="0">
                          <a:effectLst/>
                          <a:latin typeface="Arial" panose="020B0604020202020204" pitchFamily="34" charset="0"/>
                          <a:ea typeface="Arial" panose="020B0604020202020204" pitchFamily="34" charset="0"/>
                          <a:cs typeface="Times New Roman" panose="02020603050405020304" pitchFamily="18" charset="0"/>
                        </a:rPr>
                        <a:t>Pour chaque phase de l’action d’amélioration, des outils qualité sont choisis et utilisés (Ishikawa, 5 pourquoi, 5S, ...)</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Calibri" panose="020F0502020204030204" pitchFamily="34" charset="0"/>
                        <a:buChar char="-"/>
                      </a:pPr>
                      <a:r>
                        <a:rPr lang="fr-FR" sz="900" dirty="0">
                          <a:effectLst/>
                          <a:latin typeface="Arial" panose="020B0604020202020204" pitchFamily="34" charset="0"/>
                          <a:ea typeface="Arial" panose="020B0604020202020204" pitchFamily="34" charset="0"/>
                          <a:cs typeface="Times New Roman" panose="02020603050405020304" pitchFamily="18" charset="0"/>
                        </a:rPr>
                        <a:t>L’action d’amélioration est organisée et mise en œuvre</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Calibri" panose="020F0502020204030204" pitchFamily="34" charset="0"/>
                        <a:buChar char="-"/>
                      </a:pPr>
                      <a:r>
                        <a:rPr lang="fr-FR" sz="900" dirty="0">
                          <a:effectLst/>
                          <a:latin typeface="Arial" panose="020B0604020202020204" pitchFamily="34" charset="0"/>
                          <a:ea typeface="Arial" panose="020B0604020202020204" pitchFamily="34" charset="0"/>
                          <a:cs typeface="Times New Roman" panose="02020603050405020304" pitchFamily="18" charset="0"/>
                        </a:rPr>
                        <a:t>Les besoins en formation sont listés</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Calibri" panose="020F0502020204030204" pitchFamily="34" charset="0"/>
                        <a:buChar char="-"/>
                      </a:pPr>
                      <a:r>
                        <a:rPr lang="fr-FR" sz="900" dirty="0">
                          <a:effectLst/>
                          <a:latin typeface="Arial" panose="020B0604020202020204" pitchFamily="34" charset="0"/>
                          <a:ea typeface="Arial" panose="020B0604020202020204" pitchFamily="34" charset="0"/>
                          <a:cs typeface="Times New Roman" panose="02020603050405020304" pitchFamily="18" charset="0"/>
                        </a:rPr>
                        <a:t>L’action d’amélioration est évaluée</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Calibri" panose="020F0502020204030204" pitchFamily="34" charset="0"/>
                        <a:buChar char="-"/>
                      </a:pPr>
                      <a:r>
                        <a:rPr lang="fr-FR" sz="900" dirty="0">
                          <a:effectLst/>
                          <a:latin typeface="Arial" panose="020B0604020202020204" pitchFamily="34" charset="0"/>
                          <a:ea typeface="Arial" panose="020B0604020202020204" pitchFamily="34" charset="0"/>
                          <a:cs typeface="Times New Roman" panose="02020603050405020304" pitchFamily="18" charset="0"/>
                        </a:rPr>
                        <a:t>L’action est validée au regard des objectifs fixés</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Calibri" panose="020F0502020204030204" pitchFamily="34" charset="0"/>
                        <a:buChar char="-"/>
                      </a:pPr>
                      <a:r>
                        <a:rPr lang="fr-FR" sz="900" dirty="0">
                          <a:effectLst/>
                          <a:latin typeface="Arial" panose="020B0604020202020204" pitchFamily="34" charset="0"/>
                          <a:ea typeface="Arial" panose="020B0604020202020204" pitchFamily="34" charset="0"/>
                          <a:cs typeface="Times New Roman" panose="02020603050405020304" pitchFamily="18" charset="0"/>
                        </a:rPr>
                        <a:t>Le support de communication synthétisant l’action d’amélioration est construit et diffusé</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fr-FR" sz="900" dirty="0">
                          <a:effectLst/>
                          <a:latin typeface="Arial" panose="020B0604020202020204" pitchFamily="34" charset="0"/>
                          <a:ea typeface="Arial" panose="020B0604020202020204" pitchFamily="34" charset="0"/>
                          <a:cs typeface="Times New Roman" panose="02020603050405020304" pitchFamily="18" charset="0"/>
                        </a:rPr>
                        <a:t> </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823" marR="37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946773060"/>
                  </a:ext>
                </a:extLst>
              </a:tr>
            </a:tbl>
          </a:graphicData>
        </a:graphic>
      </p:graphicFrame>
      <p:grpSp>
        <p:nvGrpSpPr>
          <p:cNvPr id="6" name="Groupe 5"/>
          <p:cNvGrpSpPr/>
          <p:nvPr/>
        </p:nvGrpSpPr>
        <p:grpSpPr>
          <a:xfrm>
            <a:off x="1353079" y="1131751"/>
            <a:ext cx="10108432" cy="887454"/>
            <a:chOff x="1159173" y="442404"/>
            <a:chExt cx="6688291" cy="665590"/>
          </a:xfrm>
        </p:grpSpPr>
        <p:sp>
          <p:nvSpPr>
            <p:cNvPr id="7" name="ZoneTexte 6"/>
            <p:cNvSpPr txBox="1"/>
            <p:nvPr/>
          </p:nvSpPr>
          <p:spPr>
            <a:xfrm>
              <a:off x="5628505" y="484746"/>
              <a:ext cx="2218959" cy="623248"/>
            </a:xfrm>
            <a:prstGeom prst="rect">
              <a:avLst/>
            </a:prstGeom>
            <a:solidFill>
              <a:schemeClr val="bg1"/>
            </a:solidFill>
          </p:spPr>
          <p:txBody>
            <a:bodyPr wrap="square" rtlCol="0">
              <a:spAutoFit/>
            </a:bodyPr>
            <a:lstStyle/>
            <a:p>
              <a:r>
                <a:rPr lang="fr-FR" sz="1600" dirty="0"/>
                <a:t>Chacune des compétences est décrite sur une page, avec la où les activités mobilisant cette compétence </a:t>
              </a:r>
            </a:p>
          </p:txBody>
        </p:sp>
        <p:sp>
          <p:nvSpPr>
            <p:cNvPr id="9" name="Flèche gauche 8"/>
            <p:cNvSpPr/>
            <p:nvPr/>
          </p:nvSpPr>
          <p:spPr>
            <a:xfrm>
              <a:off x="5141211" y="623383"/>
              <a:ext cx="304800" cy="188353"/>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sp>
          <p:nvSpPr>
            <p:cNvPr id="10" name="Rectangle à coins arrondis 9"/>
            <p:cNvSpPr/>
            <p:nvPr/>
          </p:nvSpPr>
          <p:spPr>
            <a:xfrm>
              <a:off x="1159173" y="442404"/>
              <a:ext cx="3942977" cy="523220"/>
            </a:xfrm>
            <a:prstGeom prst="roundRect">
              <a:avLst/>
            </a:prstGeom>
            <a:noFill/>
            <a:ln w="38100">
              <a:solidFill>
                <a:srgbClr val="FF0000"/>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sz="2400"/>
            </a:p>
          </p:txBody>
        </p:sp>
      </p:grpSp>
      <p:grpSp>
        <p:nvGrpSpPr>
          <p:cNvPr id="11" name="Groupe 10"/>
          <p:cNvGrpSpPr/>
          <p:nvPr/>
        </p:nvGrpSpPr>
        <p:grpSpPr>
          <a:xfrm>
            <a:off x="1352293" y="1822733"/>
            <a:ext cx="10406907" cy="3207676"/>
            <a:chOff x="1159173" y="442404"/>
            <a:chExt cx="6852552" cy="523220"/>
          </a:xfrm>
        </p:grpSpPr>
        <p:sp>
          <p:nvSpPr>
            <p:cNvPr id="12" name="ZoneTexte 11"/>
            <p:cNvSpPr txBox="1"/>
            <p:nvPr/>
          </p:nvSpPr>
          <p:spPr>
            <a:xfrm>
              <a:off x="5628504" y="575733"/>
              <a:ext cx="2383221" cy="201903"/>
            </a:xfrm>
            <a:prstGeom prst="rect">
              <a:avLst/>
            </a:prstGeom>
            <a:noFill/>
          </p:spPr>
          <p:txBody>
            <a:bodyPr wrap="square" rtlCol="0" anchor="ctr">
              <a:spAutoFit/>
            </a:bodyPr>
            <a:lstStyle/>
            <a:p>
              <a:r>
                <a:rPr lang="fr-FR" sz="1600" dirty="0"/>
                <a:t>Les connaissances associées à la compétence sont identifiées, le niveau taxonomique permet d’en définir les limites d’études.</a:t>
              </a:r>
            </a:p>
            <a:p>
              <a:pPr lvl="0"/>
              <a:endParaRPr lang="fr-FR" sz="1600" dirty="0"/>
            </a:p>
          </p:txBody>
        </p:sp>
        <p:sp>
          <p:nvSpPr>
            <p:cNvPr id="13" name="Flèche gauche 12"/>
            <p:cNvSpPr/>
            <p:nvPr/>
          </p:nvSpPr>
          <p:spPr>
            <a:xfrm>
              <a:off x="5141211" y="623383"/>
              <a:ext cx="304800" cy="33323"/>
            </a:xfrm>
            <a:prstGeom prst="leftArrow">
              <a:avLst/>
            </a:prstGeom>
            <a:solidFill>
              <a:srgbClr val="FFC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sp>
          <p:nvSpPr>
            <p:cNvPr id="14" name="Rectangle à coins arrondis 13"/>
            <p:cNvSpPr/>
            <p:nvPr/>
          </p:nvSpPr>
          <p:spPr>
            <a:xfrm>
              <a:off x="1159173" y="442404"/>
              <a:ext cx="3942977" cy="523220"/>
            </a:xfrm>
            <a:prstGeom prst="roundRect">
              <a:avLst/>
            </a:prstGeom>
            <a:noFill/>
            <a:ln w="38100">
              <a:solidFill>
                <a:srgbClr val="FFC000"/>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sz="2400"/>
            </a:p>
          </p:txBody>
        </p:sp>
      </p:grpSp>
      <p:grpSp>
        <p:nvGrpSpPr>
          <p:cNvPr id="15" name="Groupe 14"/>
          <p:cNvGrpSpPr/>
          <p:nvPr/>
        </p:nvGrpSpPr>
        <p:grpSpPr>
          <a:xfrm>
            <a:off x="1381954" y="5011159"/>
            <a:ext cx="10389532" cy="1816030"/>
            <a:chOff x="1613812" y="445835"/>
            <a:chExt cx="6841111" cy="523220"/>
          </a:xfrm>
        </p:grpSpPr>
        <p:sp>
          <p:nvSpPr>
            <p:cNvPr id="16" name="ZoneTexte 15"/>
            <p:cNvSpPr txBox="1"/>
            <p:nvPr/>
          </p:nvSpPr>
          <p:spPr>
            <a:xfrm>
              <a:off x="6063612" y="587736"/>
              <a:ext cx="2391311" cy="239420"/>
            </a:xfrm>
            <a:prstGeom prst="rect">
              <a:avLst/>
            </a:prstGeom>
            <a:noFill/>
            <a:ln>
              <a:noFill/>
              <a:prstDash val="solid"/>
            </a:ln>
          </p:spPr>
          <p:txBody>
            <a:bodyPr wrap="square" rtlCol="0" anchor="ctr">
              <a:spAutoFit/>
            </a:bodyPr>
            <a:lstStyle/>
            <a:p>
              <a:pPr lvl="0"/>
              <a:r>
                <a:rPr lang="fr-FR" sz="1600" dirty="0"/>
                <a:t>Les critères d’évaluation de la compétence permettent </a:t>
              </a:r>
              <a:r>
                <a:rPr lang="fr-FR" sz="1600" dirty="0" smtClean="0"/>
                <a:t>d’en </a:t>
              </a:r>
              <a:r>
                <a:rPr lang="fr-FR" sz="1600" dirty="0"/>
                <a:t>valider </a:t>
              </a:r>
              <a:r>
                <a:rPr lang="fr-FR" sz="1600" dirty="0" smtClean="0"/>
                <a:t>l’acquisition. </a:t>
              </a:r>
              <a:endParaRPr lang="fr-FR" sz="1600" dirty="0">
                <a:solidFill>
                  <a:srgbClr val="FF0000"/>
                </a:solidFill>
              </a:endParaRPr>
            </a:p>
          </p:txBody>
        </p:sp>
        <p:sp>
          <p:nvSpPr>
            <p:cNvPr id="17" name="Flèche gauche 16"/>
            <p:cNvSpPr/>
            <p:nvPr/>
          </p:nvSpPr>
          <p:spPr>
            <a:xfrm>
              <a:off x="5595500" y="656706"/>
              <a:ext cx="304800" cy="58673"/>
            </a:xfrm>
            <a:prstGeom prst="leftArrow">
              <a:avLst/>
            </a:prstGeom>
            <a:solidFill>
              <a:srgbClr val="92D050"/>
            </a:solidFill>
            <a:ln>
              <a:solidFill>
                <a:srgbClr val="00B05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sp>
          <p:nvSpPr>
            <p:cNvPr id="18" name="Rectangle à coins arrondis 17"/>
            <p:cNvSpPr/>
            <p:nvPr/>
          </p:nvSpPr>
          <p:spPr>
            <a:xfrm>
              <a:off x="1613812" y="445835"/>
              <a:ext cx="3942977" cy="523220"/>
            </a:xfrm>
            <a:prstGeom prst="roundRect">
              <a:avLst/>
            </a:prstGeom>
            <a:noFill/>
            <a:ln w="38100">
              <a:solidFill>
                <a:srgbClr val="00B050"/>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sz="2400"/>
            </a:p>
          </p:txBody>
        </p:sp>
      </p:grpSp>
      <p:sp>
        <p:nvSpPr>
          <p:cNvPr id="19" name="Espace réservé du texte 1"/>
          <p:cNvSpPr>
            <a:spLocks noGrp="1"/>
          </p:cNvSpPr>
          <p:nvPr>
            <p:ph type="body" sz="quarter" idx="10"/>
          </p:nvPr>
        </p:nvSpPr>
        <p:spPr>
          <a:xfrm>
            <a:off x="2628900" y="503593"/>
            <a:ext cx="8146452" cy="561120"/>
          </a:xfrm>
        </p:spPr>
        <p:txBody>
          <a:bodyPr/>
          <a:lstStyle/>
          <a:p>
            <a:r>
              <a:rPr lang="fr-FR" b="1" dirty="0"/>
              <a:t>Exemple de description d’une compétence</a:t>
            </a:r>
          </a:p>
          <a:p>
            <a:endParaRPr lang="fr-FR" dirty="0"/>
          </a:p>
        </p:txBody>
      </p:sp>
      <p:sp>
        <p:nvSpPr>
          <p:cNvPr id="20" name="Espace réservé du texte 3"/>
          <p:cNvSpPr>
            <a:spLocks noGrp="1"/>
          </p:cNvSpPr>
          <p:nvPr>
            <p:ph type="body" sz="quarter" idx="12"/>
          </p:nvPr>
        </p:nvSpPr>
        <p:spPr>
          <a:xfrm>
            <a:off x="2628900" y="10757"/>
            <a:ext cx="8146451" cy="492835"/>
          </a:xfrm>
        </p:spPr>
        <p:txBody>
          <a:bodyPr/>
          <a:lstStyle/>
          <a:p>
            <a:r>
              <a:rPr lang="fr-FR" dirty="0"/>
              <a:t>PNF BTS Aéronautique – 16 mai 2024</a:t>
            </a:r>
          </a:p>
          <a:p>
            <a:endParaRPr lang="fr-FR" dirty="0"/>
          </a:p>
        </p:txBody>
      </p:sp>
    </p:spTree>
    <p:extLst>
      <p:ext uri="{BB962C8B-B14F-4D97-AF65-F5344CB8AC3E}">
        <p14:creationId xmlns:p14="http://schemas.microsoft.com/office/powerpoint/2010/main" val="7250924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t>Grille horaire</a:t>
            </a:r>
            <a:endParaRPr lang="fr-FR" dirty="0"/>
          </a:p>
        </p:txBody>
      </p:sp>
      <p:sp>
        <p:nvSpPr>
          <p:cNvPr id="3" name="Espace réservé du texte 2"/>
          <p:cNvSpPr>
            <a:spLocks noGrp="1"/>
          </p:cNvSpPr>
          <p:nvPr>
            <p:ph type="body" sz="quarter" idx="12"/>
          </p:nvPr>
        </p:nvSpPr>
        <p:spPr/>
        <p:txBody>
          <a:bodyPr/>
          <a:lstStyle/>
          <a:p>
            <a:endParaRPr lang="fr-FR"/>
          </a:p>
        </p:txBody>
      </p:sp>
      <p:pic>
        <p:nvPicPr>
          <p:cNvPr id="4" name="Image 3"/>
          <p:cNvPicPr>
            <a:picLocks noChangeAspect="1"/>
          </p:cNvPicPr>
          <p:nvPr/>
        </p:nvPicPr>
        <p:blipFill>
          <a:blip r:embed="rId2"/>
          <a:stretch>
            <a:fillRect/>
          </a:stretch>
        </p:blipFill>
        <p:spPr>
          <a:xfrm>
            <a:off x="3033357" y="1423490"/>
            <a:ext cx="6343650" cy="5048250"/>
          </a:xfrm>
          <a:prstGeom prst="rect">
            <a:avLst/>
          </a:prstGeom>
        </p:spPr>
      </p:pic>
    </p:spTree>
    <p:extLst>
      <p:ext uri="{BB962C8B-B14F-4D97-AF65-F5344CB8AC3E}">
        <p14:creationId xmlns:p14="http://schemas.microsoft.com/office/powerpoint/2010/main" val="1738198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07779442-6E4E-A5BD-EB28-DA74E6DDC2B3}"/>
              </a:ext>
            </a:extLst>
          </p:cNvPr>
          <p:cNvSpPr txBox="1"/>
          <p:nvPr/>
        </p:nvSpPr>
        <p:spPr>
          <a:xfrm>
            <a:off x="5219775" y="1630497"/>
            <a:ext cx="5631552" cy="2086725"/>
          </a:xfrm>
          <a:prstGeom prst="rect">
            <a:avLst/>
          </a:prstGeom>
          <a:noFill/>
        </p:spPr>
        <p:txBody>
          <a:bodyPr wrap="square">
            <a:spAutoFit/>
          </a:bodyPr>
          <a:lstStyle/>
          <a:p>
            <a:pPr marL="380990" indent="-380990">
              <a:lnSpc>
                <a:spcPct val="90000"/>
              </a:lnSpc>
              <a:buFont typeface="Wingdings" panose="05000000000000000000" pitchFamily="2" charset="2"/>
              <a:buChar char="ü"/>
              <a:defRPr/>
            </a:pPr>
            <a:r>
              <a:rPr lang="fr-FR" sz="2400" b="1" dirty="0"/>
              <a:t>Tableau de synthèse du référentiel</a:t>
            </a:r>
          </a:p>
          <a:p>
            <a:pPr marL="380990" indent="-380990">
              <a:lnSpc>
                <a:spcPct val="90000"/>
              </a:lnSpc>
              <a:buFont typeface="Wingdings" panose="05000000000000000000" pitchFamily="2" charset="2"/>
              <a:buChar char="ü"/>
              <a:defRPr/>
            </a:pPr>
            <a:endParaRPr lang="fr-FR" sz="2400" b="1" dirty="0">
              <a:solidFill>
                <a:srgbClr val="070A0F"/>
              </a:solidFill>
            </a:endParaRPr>
          </a:p>
          <a:p>
            <a:pPr marL="380990" indent="-380990">
              <a:lnSpc>
                <a:spcPct val="90000"/>
              </a:lnSpc>
              <a:buFont typeface="Wingdings" panose="05000000000000000000" pitchFamily="2" charset="2"/>
              <a:buChar char="ü"/>
              <a:defRPr/>
            </a:pPr>
            <a:r>
              <a:rPr lang="fr-FR" sz="2400" b="1" dirty="0">
                <a:solidFill>
                  <a:srgbClr val="070A0F"/>
                </a:solidFill>
              </a:rPr>
              <a:t>Description des savoirs associés</a:t>
            </a:r>
          </a:p>
          <a:p>
            <a:pPr marL="380990" indent="-380990">
              <a:lnSpc>
                <a:spcPct val="90000"/>
              </a:lnSpc>
              <a:buFont typeface="Wingdings" panose="05000000000000000000" pitchFamily="2" charset="2"/>
              <a:buChar char="ü"/>
              <a:defRPr/>
            </a:pPr>
            <a:endParaRPr lang="fr-FR" sz="2400" dirty="0">
              <a:solidFill>
                <a:srgbClr val="070A0F"/>
              </a:solidFill>
            </a:endParaRPr>
          </a:p>
          <a:p>
            <a:pPr marL="380990" indent="-380990">
              <a:lnSpc>
                <a:spcPct val="90000"/>
              </a:lnSpc>
              <a:buFont typeface="Wingdings" panose="05000000000000000000" pitchFamily="2" charset="2"/>
              <a:buChar char="ü"/>
              <a:defRPr/>
            </a:pPr>
            <a:r>
              <a:rPr lang="fr-FR" sz="2400" b="1" dirty="0">
                <a:solidFill>
                  <a:srgbClr val="070A0F"/>
                </a:solidFill>
              </a:rPr>
              <a:t>Proposition d’organisation pédagogique</a:t>
            </a:r>
          </a:p>
          <a:p>
            <a:pPr algn="ctr">
              <a:lnSpc>
                <a:spcPct val="90000"/>
              </a:lnSpc>
              <a:buClr>
                <a:srgbClr val="683086"/>
              </a:buClr>
              <a:defRPr/>
            </a:pPr>
            <a:endParaRPr lang="fr-FR" sz="2400" dirty="0">
              <a:solidFill>
                <a:srgbClr val="683086"/>
              </a:solidFill>
            </a:endParaRPr>
          </a:p>
        </p:txBody>
      </p:sp>
      <p:sp>
        <p:nvSpPr>
          <p:cNvPr id="2" name="ZoneTexte 1"/>
          <p:cNvSpPr txBox="1"/>
          <p:nvPr/>
        </p:nvSpPr>
        <p:spPr>
          <a:xfrm>
            <a:off x="455364" y="1630497"/>
            <a:ext cx="3598843" cy="4401205"/>
          </a:xfrm>
          <a:prstGeom prst="rect">
            <a:avLst/>
          </a:prstGeom>
          <a:solidFill>
            <a:schemeClr val="accent5">
              <a:lumMod val="60000"/>
              <a:lumOff val="40000"/>
            </a:schemeClr>
          </a:solidFill>
        </p:spPr>
        <p:txBody>
          <a:bodyPr wrap="square" rtlCol="0">
            <a:spAutoFit/>
          </a:bodyPr>
          <a:lstStyle/>
          <a:p>
            <a:endParaRPr lang="fr-FR" sz="2400" dirty="0"/>
          </a:p>
          <a:p>
            <a:pPr algn="ctr"/>
            <a:r>
              <a:rPr lang="fr-FR" sz="1600" b="1" dirty="0">
                <a:latin typeface="Arial Black" panose="020B0A04020102020204" pitchFamily="34" charset="0"/>
              </a:rPr>
              <a:t>Guide d’accompagnement pédagogique pour la mise en œuvre du référentiel du BTS Aéronautique</a:t>
            </a:r>
          </a:p>
          <a:p>
            <a:pPr algn="ctr"/>
            <a:endParaRPr lang="fr-FR" sz="2400" b="1" dirty="0"/>
          </a:p>
          <a:p>
            <a:pPr algn="ctr"/>
            <a:endParaRPr lang="fr-FR" sz="2400" b="1" dirty="0"/>
          </a:p>
          <a:p>
            <a:pPr algn="ctr"/>
            <a:endParaRPr lang="fr-FR" sz="2400" b="1" dirty="0"/>
          </a:p>
          <a:p>
            <a:pPr algn="ctr"/>
            <a:endParaRPr lang="fr-FR" sz="2400" b="1" dirty="0"/>
          </a:p>
          <a:p>
            <a:pPr algn="ctr"/>
            <a:endParaRPr lang="fr-FR" sz="2400" b="1" dirty="0"/>
          </a:p>
          <a:p>
            <a:pPr algn="ctr"/>
            <a:endParaRPr lang="fr-FR" sz="2400" b="1" dirty="0"/>
          </a:p>
          <a:p>
            <a:pPr algn="ctr"/>
            <a:endParaRPr lang="fr-FR" sz="2400" b="1" dirty="0"/>
          </a:p>
          <a:p>
            <a:pPr algn="ctr"/>
            <a:endParaRPr lang="fr-FR" sz="2400" b="1" dirty="0"/>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4547" y="5361543"/>
            <a:ext cx="714661" cy="609923"/>
          </a:xfrm>
          <a:prstGeom prst="rect">
            <a:avLst/>
          </a:prstGeom>
        </p:spPr>
      </p:pic>
      <p:sp>
        <p:nvSpPr>
          <p:cNvPr id="6" name="Espace réservé du texte 1"/>
          <p:cNvSpPr>
            <a:spLocks noGrp="1"/>
          </p:cNvSpPr>
          <p:nvPr>
            <p:ph type="body" sz="quarter" idx="10"/>
          </p:nvPr>
        </p:nvSpPr>
        <p:spPr>
          <a:xfrm>
            <a:off x="2628900" y="503593"/>
            <a:ext cx="8146452" cy="561120"/>
          </a:xfrm>
        </p:spPr>
        <p:txBody>
          <a:bodyPr/>
          <a:lstStyle/>
          <a:p>
            <a:r>
              <a:rPr lang="fr-FR" b="1" dirty="0"/>
              <a:t>Les ressources proposées</a:t>
            </a:r>
          </a:p>
          <a:p>
            <a:endParaRPr lang="fr-FR" dirty="0"/>
          </a:p>
        </p:txBody>
      </p:sp>
      <p:sp>
        <p:nvSpPr>
          <p:cNvPr id="7" name="Espace réservé du texte 3"/>
          <p:cNvSpPr>
            <a:spLocks noGrp="1"/>
          </p:cNvSpPr>
          <p:nvPr>
            <p:ph type="body" sz="quarter" idx="12"/>
          </p:nvPr>
        </p:nvSpPr>
        <p:spPr>
          <a:xfrm>
            <a:off x="2628900" y="10757"/>
            <a:ext cx="8146451" cy="492835"/>
          </a:xfrm>
        </p:spPr>
        <p:txBody>
          <a:bodyPr/>
          <a:lstStyle/>
          <a:p>
            <a:r>
              <a:rPr lang="fr-FR" dirty="0"/>
              <a:t>PNF BTS Aéronautique – 16 mai 2024</a:t>
            </a:r>
          </a:p>
        </p:txBody>
      </p:sp>
    </p:spTree>
    <p:extLst>
      <p:ext uri="{BB962C8B-B14F-4D97-AF65-F5344CB8AC3E}">
        <p14:creationId xmlns:p14="http://schemas.microsoft.com/office/powerpoint/2010/main" val="33390448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3553" y="1104388"/>
            <a:ext cx="4715928" cy="5753611"/>
          </a:xfrm>
          <a:prstGeom prst="rect">
            <a:avLst/>
          </a:prstGeom>
        </p:spPr>
      </p:pic>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8878" y="1064713"/>
            <a:ext cx="4872886" cy="5767691"/>
          </a:xfrm>
          <a:prstGeom prst="rect">
            <a:avLst/>
          </a:prstGeom>
        </p:spPr>
      </p:pic>
      <p:sp>
        <p:nvSpPr>
          <p:cNvPr id="5" name="Espace réservé du texte 1"/>
          <p:cNvSpPr>
            <a:spLocks noGrp="1"/>
          </p:cNvSpPr>
          <p:nvPr>
            <p:ph type="body" sz="quarter" idx="10"/>
          </p:nvPr>
        </p:nvSpPr>
        <p:spPr>
          <a:xfrm>
            <a:off x="2628900" y="503593"/>
            <a:ext cx="8146452" cy="561120"/>
          </a:xfrm>
        </p:spPr>
        <p:txBody>
          <a:bodyPr/>
          <a:lstStyle/>
          <a:p>
            <a:pPr>
              <a:defRPr/>
            </a:pPr>
            <a:r>
              <a:rPr lang="fr-FR" sz="2000" b="1" dirty="0"/>
              <a:t>Une écriture synthétique du référentiel d’activités, </a:t>
            </a:r>
            <a:r>
              <a:rPr lang="fr-FR" sz="2000" b="1" dirty="0" smtClean="0"/>
              <a:t>des </a:t>
            </a:r>
            <a:r>
              <a:rPr lang="fr-FR" sz="2000" b="1" dirty="0"/>
              <a:t>compétences et des savoirs </a:t>
            </a:r>
            <a:r>
              <a:rPr lang="fr-FR" sz="2000" b="1" dirty="0" smtClean="0"/>
              <a:t>associés – Une descriptio</a:t>
            </a:r>
            <a:r>
              <a:rPr lang="fr-FR" sz="2000" b="1" dirty="0" smtClean="0"/>
              <a:t>n des savoirs</a:t>
            </a:r>
            <a:endParaRPr lang="fr-FR" sz="2000" b="1" dirty="0"/>
          </a:p>
          <a:p>
            <a:endParaRPr lang="fr-FR" sz="2400" dirty="0"/>
          </a:p>
        </p:txBody>
      </p:sp>
      <p:sp>
        <p:nvSpPr>
          <p:cNvPr id="6" name="Espace réservé du texte 3"/>
          <p:cNvSpPr>
            <a:spLocks noGrp="1"/>
          </p:cNvSpPr>
          <p:nvPr>
            <p:ph type="body" sz="quarter" idx="12"/>
          </p:nvPr>
        </p:nvSpPr>
        <p:spPr>
          <a:xfrm>
            <a:off x="2628900" y="10757"/>
            <a:ext cx="8146451" cy="492835"/>
          </a:xfrm>
        </p:spPr>
        <p:txBody>
          <a:bodyPr/>
          <a:lstStyle/>
          <a:p>
            <a:r>
              <a:rPr lang="fr-FR" dirty="0" smtClean="0"/>
              <a:t>PNF BTS Aéronautique – 16 mai 2024</a:t>
            </a:r>
            <a:endParaRPr lang="fr-FR" dirty="0"/>
          </a:p>
        </p:txBody>
      </p:sp>
    </p:spTree>
    <p:extLst>
      <p:ext uri="{BB962C8B-B14F-4D97-AF65-F5344CB8AC3E}">
        <p14:creationId xmlns:p14="http://schemas.microsoft.com/office/powerpoint/2010/main" val="11949768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1"/>
          <p:cNvSpPr>
            <a:spLocks noGrp="1"/>
          </p:cNvSpPr>
          <p:nvPr>
            <p:ph type="body" sz="quarter" idx="10"/>
          </p:nvPr>
        </p:nvSpPr>
        <p:spPr>
          <a:xfrm>
            <a:off x="2628900" y="503593"/>
            <a:ext cx="8146452" cy="561120"/>
          </a:xfrm>
        </p:spPr>
        <p:txBody>
          <a:bodyPr/>
          <a:lstStyle/>
          <a:p>
            <a:r>
              <a:rPr lang="fr-FR" b="1" dirty="0" smtClean="0"/>
              <a:t>Les contenus </a:t>
            </a:r>
            <a:r>
              <a:rPr lang="fr-FR" b="1" smtClean="0"/>
              <a:t>pédagogiques détaillés</a:t>
            </a:r>
            <a:endParaRPr lang="fr-FR" b="1" dirty="0"/>
          </a:p>
          <a:p>
            <a:endParaRPr lang="fr-FR" dirty="0"/>
          </a:p>
        </p:txBody>
      </p:sp>
      <p:sp>
        <p:nvSpPr>
          <p:cNvPr id="5" name="Espace réservé du texte 3"/>
          <p:cNvSpPr>
            <a:spLocks noGrp="1"/>
          </p:cNvSpPr>
          <p:nvPr>
            <p:ph type="body" sz="quarter" idx="12"/>
          </p:nvPr>
        </p:nvSpPr>
        <p:spPr>
          <a:xfrm>
            <a:off x="2628900" y="10757"/>
            <a:ext cx="8146451" cy="492835"/>
          </a:xfrm>
        </p:spPr>
        <p:txBody>
          <a:bodyPr/>
          <a:lstStyle/>
          <a:p>
            <a:endParaRPr lang="fr-FR" dirty="0"/>
          </a:p>
        </p:txBody>
      </p:sp>
      <p:pic>
        <p:nvPicPr>
          <p:cNvPr id="7" name="Espace réservé du contenu 3">
            <a:extLst>
              <a:ext uri="{FF2B5EF4-FFF2-40B4-BE49-F238E27FC236}">
                <a16:creationId xmlns:a16="http://schemas.microsoft.com/office/drawing/2014/main" id="{78B3B097-D884-B784-7DFB-6EDB01B92644}"/>
              </a:ext>
            </a:extLst>
          </p:cNvPr>
          <p:cNvPicPr>
            <a:picLocks noChangeAspect="1"/>
          </p:cNvPicPr>
          <p:nvPr/>
        </p:nvPicPr>
        <p:blipFill>
          <a:blip r:embed="rId3"/>
          <a:stretch>
            <a:fillRect/>
          </a:stretch>
        </p:blipFill>
        <p:spPr>
          <a:xfrm rot="20527539">
            <a:off x="954644" y="2296033"/>
            <a:ext cx="4391393" cy="2835296"/>
          </a:xfrm>
          <a:prstGeom prst="rect">
            <a:avLst/>
          </a:prstGeom>
        </p:spPr>
      </p:pic>
      <p:pic>
        <p:nvPicPr>
          <p:cNvPr id="2" name="Image 1"/>
          <p:cNvPicPr>
            <a:picLocks noChangeAspect="1"/>
          </p:cNvPicPr>
          <p:nvPr/>
        </p:nvPicPr>
        <p:blipFill>
          <a:blip r:embed="rId4"/>
          <a:stretch>
            <a:fillRect/>
          </a:stretch>
        </p:blipFill>
        <p:spPr>
          <a:xfrm>
            <a:off x="5303860" y="2142664"/>
            <a:ext cx="3744605" cy="3414729"/>
          </a:xfrm>
          <a:prstGeom prst="rect">
            <a:avLst/>
          </a:prstGeom>
        </p:spPr>
      </p:pic>
      <p:pic>
        <p:nvPicPr>
          <p:cNvPr id="8" name="Image 7"/>
          <p:cNvPicPr>
            <a:picLocks noChangeAspect="1"/>
          </p:cNvPicPr>
          <p:nvPr/>
        </p:nvPicPr>
        <p:blipFill>
          <a:blip r:embed="rId5"/>
          <a:stretch>
            <a:fillRect/>
          </a:stretch>
        </p:blipFill>
        <p:spPr>
          <a:xfrm rot="1087807">
            <a:off x="8588467" y="1761099"/>
            <a:ext cx="2508216" cy="3492749"/>
          </a:xfrm>
          <a:prstGeom prst="rect">
            <a:avLst/>
          </a:prstGeom>
        </p:spPr>
      </p:pic>
    </p:spTree>
    <p:extLst>
      <p:ext uri="{BB962C8B-B14F-4D97-AF65-F5344CB8AC3E}">
        <p14:creationId xmlns:p14="http://schemas.microsoft.com/office/powerpoint/2010/main" val="4640609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3FE7EAE-C43D-0949-8FAC-186D8B7B8A80}"/>
              </a:ext>
            </a:extLst>
          </p:cNvPr>
          <p:cNvSpPr txBox="1"/>
          <p:nvPr/>
        </p:nvSpPr>
        <p:spPr>
          <a:xfrm>
            <a:off x="2138947" y="2733251"/>
            <a:ext cx="8234948" cy="666786"/>
          </a:xfrm>
          <a:prstGeom prst="rect">
            <a:avLst/>
          </a:prstGeom>
          <a:noFill/>
        </p:spPr>
        <p:txBody>
          <a:bodyPr wrap="square" rtlCol="0">
            <a:spAutoFit/>
          </a:bodyPr>
          <a:lstStyle/>
          <a:p>
            <a:pPr algn="ctr"/>
            <a:r>
              <a:rPr lang="fr-FR" sz="3733" b="1" smtClean="0"/>
              <a:t>RÉFÉRENTIEL </a:t>
            </a:r>
            <a:r>
              <a:rPr lang="fr-FR" sz="3733" b="1" dirty="0" smtClean="0"/>
              <a:t>D’ÉVALUATION</a:t>
            </a:r>
          </a:p>
        </p:txBody>
      </p:sp>
      <p:sp>
        <p:nvSpPr>
          <p:cNvPr id="3" name="Espace réservé du texte 1"/>
          <p:cNvSpPr>
            <a:spLocks noGrp="1"/>
          </p:cNvSpPr>
          <p:nvPr>
            <p:ph type="body" sz="quarter" idx="10"/>
          </p:nvPr>
        </p:nvSpPr>
        <p:spPr>
          <a:xfrm>
            <a:off x="2628900" y="503593"/>
            <a:ext cx="8146452" cy="561120"/>
          </a:xfrm>
        </p:spPr>
        <p:txBody>
          <a:bodyPr/>
          <a:lstStyle/>
          <a:p>
            <a:endParaRPr lang="fr-FR" dirty="0"/>
          </a:p>
        </p:txBody>
      </p:sp>
      <p:sp>
        <p:nvSpPr>
          <p:cNvPr id="4" name="Espace réservé du texte 3"/>
          <p:cNvSpPr>
            <a:spLocks noGrp="1"/>
          </p:cNvSpPr>
          <p:nvPr>
            <p:ph type="body" sz="quarter" idx="12"/>
          </p:nvPr>
        </p:nvSpPr>
        <p:spPr>
          <a:xfrm>
            <a:off x="2628900" y="10757"/>
            <a:ext cx="8146451" cy="492835"/>
          </a:xfrm>
        </p:spPr>
        <p:txBody>
          <a:bodyPr/>
          <a:lstStyle/>
          <a:p>
            <a:r>
              <a:rPr lang="fr-FR" dirty="0"/>
              <a:t>PNF BTS Aéronautique – 16 mai 2024</a:t>
            </a:r>
          </a:p>
          <a:p>
            <a:endParaRPr lang="fr-FR" dirty="0"/>
          </a:p>
        </p:txBody>
      </p:sp>
    </p:spTree>
    <p:extLst>
      <p:ext uri="{BB962C8B-B14F-4D97-AF65-F5344CB8AC3E}">
        <p14:creationId xmlns:p14="http://schemas.microsoft.com/office/powerpoint/2010/main" val="42250362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A413C4C-178D-BB65-10C5-435CAF2B148A}"/>
              </a:ext>
            </a:extLst>
          </p:cNvPr>
          <p:cNvSpPr txBox="1"/>
          <p:nvPr/>
        </p:nvSpPr>
        <p:spPr>
          <a:xfrm>
            <a:off x="4267200" y="3124201"/>
            <a:ext cx="3657600" cy="49244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endParaRPr lang="en-US" sz="2400"/>
          </a:p>
        </p:txBody>
      </p:sp>
      <p:sp>
        <p:nvSpPr>
          <p:cNvPr id="8" name="TextBox 7">
            <a:extLst>
              <a:ext uri="{FF2B5EF4-FFF2-40B4-BE49-F238E27FC236}">
                <a16:creationId xmlns:a16="http://schemas.microsoft.com/office/drawing/2014/main" id="{B0E0BBC9-EF47-B7C1-63E2-7278CAFFB5CB}"/>
              </a:ext>
            </a:extLst>
          </p:cNvPr>
          <p:cNvSpPr txBox="1"/>
          <p:nvPr/>
        </p:nvSpPr>
        <p:spPr>
          <a:xfrm>
            <a:off x="3588544" y="3350420"/>
            <a:ext cx="3657600" cy="49244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endParaRPr lang="en-US" sz="2400"/>
          </a:p>
        </p:txBody>
      </p:sp>
      <p:graphicFrame>
        <p:nvGraphicFramePr>
          <p:cNvPr id="3" name="Tableau 2"/>
          <p:cNvGraphicFramePr>
            <a:graphicFrameLocks noGrp="1"/>
          </p:cNvGraphicFramePr>
          <p:nvPr>
            <p:extLst>
              <p:ext uri="{D42A27DB-BD31-4B8C-83A1-F6EECF244321}">
                <p14:modId xmlns:p14="http://schemas.microsoft.com/office/powerpoint/2010/main" val="3646023917"/>
              </p:ext>
            </p:extLst>
          </p:nvPr>
        </p:nvGraphicFramePr>
        <p:xfrm>
          <a:off x="457200" y="1164998"/>
          <a:ext cx="10985862" cy="5355729"/>
        </p:xfrm>
        <a:graphic>
          <a:graphicData uri="http://schemas.openxmlformats.org/drawingml/2006/table">
            <a:tbl>
              <a:tblPr bandRow="1">
                <a:tableStyleId>{5C22544A-7EE6-4342-B048-85BDC9FD1C3A}</a:tableStyleId>
              </a:tblPr>
              <a:tblGrid>
                <a:gridCol w="2344730">
                  <a:extLst>
                    <a:ext uri="{9D8B030D-6E8A-4147-A177-3AD203B41FA5}">
                      <a16:colId xmlns:a16="http://schemas.microsoft.com/office/drawing/2014/main" val="291991162"/>
                    </a:ext>
                  </a:extLst>
                </a:gridCol>
                <a:gridCol w="614341">
                  <a:extLst>
                    <a:ext uri="{9D8B030D-6E8A-4147-A177-3AD203B41FA5}">
                      <a16:colId xmlns:a16="http://schemas.microsoft.com/office/drawing/2014/main" val="989964659"/>
                    </a:ext>
                  </a:extLst>
                </a:gridCol>
                <a:gridCol w="593861">
                  <a:extLst>
                    <a:ext uri="{9D8B030D-6E8A-4147-A177-3AD203B41FA5}">
                      <a16:colId xmlns:a16="http://schemas.microsoft.com/office/drawing/2014/main" val="1960682888"/>
                    </a:ext>
                  </a:extLst>
                </a:gridCol>
                <a:gridCol w="1915958">
                  <a:extLst>
                    <a:ext uri="{9D8B030D-6E8A-4147-A177-3AD203B41FA5}">
                      <a16:colId xmlns:a16="http://schemas.microsoft.com/office/drawing/2014/main" val="3277940477"/>
                    </a:ext>
                  </a:extLst>
                </a:gridCol>
                <a:gridCol w="797845">
                  <a:extLst>
                    <a:ext uri="{9D8B030D-6E8A-4147-A177-3AD203B41FA5}">
                      <a16:colId xmlns:a16="http://schemas.microsoft.com/office/drawing/2014/main" val="2007293437"/>
                    </a:ext>
                  </a:extLst>
                </a:gridCol>
                <a:gridCol w="2035140">
                  <a:extLst>
                    <a:ext uri="{9D8B030D-6E8A-4147-A177-3AD203B41FA5}">
                      <a16:colId xmlns:a16="http://schemas.microsoft.com/office/drawing/2014/main" val="1390526163"/>
                    </a:ext>
                  </a:extLst>
                </a:gridCol>
                <a:gridCol w="1034927">
                  <a:extLst>
                    <a:ext uri="{9D8B030D-6E8A-4147-A177-3AD203B41FA5}">
                      <a16:colId xmlns:a16="http://schemas.microsoft.com/office/drawing/2014/main" val="1529207902"/>
                    </a:ext>
                  </a:extLst>
                </a:gridCol>
                <a:gridCol w="1649060">
                  <a:extLst>
                    <a:ext uri="{9D8B030D-6E8A-4147-A177-3AD203B41FA5}">
                      <a16:colId xmlns:a16="http://schemas.microsoft.com/office/drawing/2014/main" val="343262110"/>
                    </a:ext>
                  </a:extLst>
                </a:gridCol>
              </a:tblGrid>
              <a:tr h="228401">
                <a:tc rowSpan="2" gridSpan="3">
                  <a:txBody>
                    <a:bodyPr/>
                    <a:lstStyle/>
                    <a:p>
                      <a:pPr marL="43815" algn="ctr">
                        <a:lnSpc>
                          <a:spcPct val="107000"/>
                        </a:lnSpc>
                        <a:spcAft>
                          <a:spcPts val="0"/>
                        </a:spcAft>
                      </a:pPr>
                      <a:r>
                        <a:rPr lang="fr-FR" sz="1300">
                          <a:effectLst/>
                        </a:rPr>
                        <a:t> </a:t>
                      </a:r>
                    </a:p>
                    <a:p>
                      <a:pPr marL="7620" algn="just">
                        <a:lnSpc>
                          <a:spcPct val="107000"/>
                        </a:lnSpc>
                        <a:spcAft>
                          <a:spcPts val="0"/>
                        </a:spcAft>
                      </a:pPr>
                      <a:r>
                        <a:rPr lang="fr-FR" sz="1300">
                          <a:effectLst/>
                        </a:rPr>
                        <a:t> </a:t>
                      </a:r>
                    </a:p>
                    <a:p>
                      <a:pPr marL="6350" algn="ctr">
                        <a:lnSpc>
                          <a:spcPct val="107000"/>
                        </a:lnSpc>
                        <a:spcAft>
                          <a:spcPts val="0"/>
                        </a:spcAft>
                      </a:pPr>
                      <a:r>
                        <a:rPr lang="fr-FR" sz="1300">
                          <a:effectLst/>
                        </a:rPr>
                        <a:t>BTS </a:t>
                      </a:r>
                    </a:p>
                    <a:p>
                      <a:pPr marL="6350" algn="ctr">
                        <a:lnSpc>
                          <a:spcPct val="107000"/>
                        </a:lnSpc>
                        <a:spcAft>
                          <a:spcPts val="0"/>
                        </a:spcAft>
                      </a:pPr>
                      <a:r>
                        <a:rPr lang="fr-FR" sz="1400">
                          <a:effectLst/>
                        </a:rPr>
                        <a:t>AÉRONAUTIQUE</a:t>
                      </a:r>
                      <a:endParaRPr lang="fr-FR" sz="1300">
                        <a:effectLst/>
                      </a:endParaRPr>
                    </a:p>
                    <a:p>
                      <a:pPr marL="43815" algn="ctr">
                        <a:lnSpc>
                          <a:spcPct val="107000"/>
                        </a:lnSpc>
                        <a:spcAft>
                          <a:spcPts val="0"/>
                        </a:spcAft>
                      </a:pPr>
                      <a:r>
                        <a:rPr lang="fr-FR" sz="1300">
                          <a:effectLst/>
                        </a:rPr>
                        <a:t> </a:t>
                      </a:r>
                    </a:p>
                    <a:p>
                      <a:pPr marL="43815" algn="ctr">
                        <a:lnSpc>
                          <a:spcPct val="107000"/>
                        </a:lnSpc>
                        <a:spcAft>
                          <a:spcPts val="0"/>
                        </a:spcAft>
                      </a:pPr>
                      <a:r>
                        <a:rPr lang="fr-FR" sz="1300">
                          <a:effectLst/>
                        </a:rPr>
                        <a:t> </a:t>
                      </a:r>
                    </a:p>
                    <a:p>
                      <a:pPr marL="43815" algn="ctr">
                        <a:lnSpc>
                          <a:spcPct val="107000"/>
                        </a:lnSpc>
                        <a:spcAft>
                          <a:spcPts val="0"/>
                        </a:spcAft>
                      </a:pPr>
                      <a:r>
                        <a:rPr lang="fr-FR" sz="1300">
                          <a:effectLst/>
                        </a:rPr>
                        <a:t> </a:t>
                      </a:r>
                    </a:p>
                    <a:p>
                      <a:pPr marL="43815" algn="ctr">
                        <a:lnSpc>
                          <a:spcPct val="107000"/>
                        </a:lnSpc>
                        <a:spcAft>
                          <a:spcPts val="0"/>
                        </a:spcAft>
                      </a:pPr>
                      <a:r>
                        <a:rPr lang="fr-FR" sz="1300">
                          <a:effectLst/>
                        </a:rPr>
                        <a:t> </a:t>
                      </a:r>
                    </a:p>
                    <a:p>
                      <a:pPr marL="5080" algn="ctr">
                        <a:lnSpc>
                          <a:spcPct val="107000"/>
                        </a:lnSpc>
                        <a:spcAft>
                          <a:spcPts val="0"/>
                        </a:spcAft>
                      </a:pPr>
                      <a:r>
                        <a:rPr lang="fr-FR" sz="1300">
                          <a:effectLst/>
                        </a:rPr>
                        <a:t>ÉPREUVES</a:t>
                      </a:r>
                      <a:r>
                        <a:rPr lang="fr-FR" sz="1200">
                          <a:effectLst/>
                        </a:rPr>
                        <a:t> </a:t>
                      </a:r>
                      <a:endParaRPr lang="fr-FR"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2777" marR="63893" marT="0" marB="0"/>
                </a:tc>
                <a:tc rowSpan="2" hMerge="1">
                  <a:txBody>
                    <a:bodyPr/>
                    <a:lstStyle/>
                    <a:p>
                      <a:endParaRPr lang="fr-FR"/>
                    </a:p>
                  </a:txBody>
                  <a:tcPr/>
                </a:tc>
                <a:tc rowSpan="2" hMerge="1">
                  <a:txBody>
                    <a:bodyPr/>
                    <a:lstStyle/>
                    <a:p>
                      <a:endParaRPr lang="fr-FR"/>
                    </a:p>
                  </a:txBody>
                  <a:tcPr/>
                </a:tc>
                <a:tc gridSpan="5">
                  <a:txBody>
                    <a:bodyPr/>
                    <a:lstStyle/>
                    <a:p>
                      <a:pPr marL="12700" algn="ctr">
                        <a:lnSpc>
                          <a:spcPct val="107000"/>
                        </a:lnSpc>
                        <a:spcAft>
                          <a:spcPts val="0"/>
                        </a:spcAft>
                      </a:pPr>
                      <a:r>
                        <a:rPr lang="fr-FR" sz="1300" dirty="0">
                          <a:effectLst/>
                        </a:rPr>
                        <a:t>Candidats </a:t>
                      </a:r>
                      <a:endParaRPr lang="fr-FR"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77" marR="63893" marT="0"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06029503"/>
                  </a:ext>
                </a:extLst>
              </a:tr>
              <a:tr h="2032839">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gridSpan="2">
                  <a:txBody>
                    <a:bodyPr/>
                    <a:lstStyle/>
                    <a:p>
                      <a:pPr marR="172085" algn="ctr">
                        <a:lnSpc>
                          <a:spcPct val="115000"/>
                        </a:lnSpc>
                        <a:spcAft>
                          <a:spcPts val="0"/>
                        </a:spcAft>
                      </a:pPr>
                      <a:r>
                        <a:rPr lang="fr-FR" sz="1000" dirty="0">
                          <a:effectLst/>
                        </a:rPr>
                        <a:t>Scolaires</a:t>
                      </a:r>
                      <a:endParaRPr lang="fr-FR" sz="1100" dirty="0">
                        <a:effectLst/>
                      </a:endParaRPr>
                    </a:p>
                    <a:p>
                      <a:pPr marL="143510" algn="ctr">
                        <a:lnSpc>
                          <a:spcPct val="115000"/>
                        </a:lnSpc>
                        <a:spcAft>
                          <a:spcPts val="0"/>
                        </a:spcAft>
                      </a:pPr>
                      <a:r>
                        <a:rPr lang="fr-FR" sz="1000" dirty="0">
                          <a:effectLst/>
                        </a:rPr>
                        <a:t>(Établissements publics ou privés sous contrat)</a:t>
                      </a:r>
                      <a:endParaRPr lang="fr-FR" sz="1100" dirty="0">
                        <a:effectLst/>
                      </a:endParaRPr>
                    </a:p>
                    <a:p>
                      <a:pPr marL="53340" algn="ctr">
                        <a:lnSpc>
                          <a:spcPct val="115000"/>
                        </a:lnSpc>
                        <a:spcAft>
                          <a:spcPts val="0"/>
                        </a:spcAft>
                      </a:pPr>
                      <a:r>
                        <a:rPr lang="fr-FR" sz="600" dirty="0">
                          <a:effectLst/>
                        </a:rPr>
                        <a:t> </a:t>
                      </a:r>
                      <a:endParaRPr lang="fr-FR" sz="1100" dirty="0">
                        <a:effectLst/>
                      </a:endParaRPr>
                    </a:p>
                    <a:p>
                      <a:pPr marR="85090" algn="ctr">
                        <a:lnSpc>
                          <a:spcPct val="115000"/>
                        </a:lnSpc>
                        <a:spcAft>
                          <a:spcPts val="0"/>
                        </a:spcAft>
                      </a:pPr>
                      <a:r>
                        <a:rPr lang="fr-FR" sz="1000" dirty="0">
                          <a:effectLst/>
                        </a:rPr>
                        <a:t>Apprentis</a:t>
                      </a:r>
                      <a:endParaRPr lang="fr-FR" sz="1100" dirty="0">
                        <a:effectLst/>
                      </a:endParaRPr>
                    </a:p>
                    <a:p>
                      <a:pPr marL="143510" algn="ctr">
                        <a:lnSpc>
                          <a:spcPct val="115000"/>
                        </a:lnSpc>
                        <a:spcAft>
                          <a:spcPts val="0"/>
                        </a:spcAft>
                      </a:pPr>
                      <a:r>
                        <a:rPr lang="fr-FR" sz="1000" dirty="0">
                          <a:effectLst/>
                        </a:rPr>
                        <a:t>(CFA ou sections d'apprentissage, habilités)</a:t>
                      </a:r>
                      <a:endParaRPr lang="fr-FR" sz="1100" dirty="0">
                        <a:effectLst/>
                      </a:endParaRPr>
                    </a:p>
                    <a:p>
                      <a:pPr marL="53340" algn="ctr">
                        <a:lnSpc>
                          <a:spcPct val="115000"/>
                        </a:lnSpc>
                        <a:spcAft>
                          <a:spcPts val="0"/>
                        </a:spcAft>
                      </a:pPr>
                      <a:r>
                        <a:rPr lang="fr-FR" sz="600" dirty="0">
                          <a:effectLst/>
                        </a:rPr>
                        <a:t> </a:t>
                      </a:r>
                      <a:endParaRPr lang="fr-FR" sz="1100" dirty="0">
                        <a:effectLst/>
                      </a:endParaRPr>
                    </a:p>
                    <a:p>
                      <a:pPr algn="ctr">
                        <a:lnSpc>
                          <a:spcPct val="115000"/>
                        </a:lnSpc>
                        <a:spcAft>
                          <a:spcPts val="0"/>
                        </a:spcAft>
                      </a:pPr>
                      <a:r>
                        <a:rPr lang="fr-FR" sz="1000" dirty="0">
                          <a:effectLst/>
                        </a:rPr>
                        <a:t>Formation professionnelle continue</a:t>
                      </a:r>
                      <a:endParaRPr lang="fr-FR" sz="1100" dirty="0">
                        <a:effectLst/>
                      </a:endParaRPr>
                    </a:p>
                    <a:p>
                      <a:pPr marL="143510" algn="ctr">
                        <a:lnSpc>
                          <a:spcPct val="115000"/>
                        </a:lnSpc>
                        <a:spcAft>
                          <a:spcPts val="0"/>
                        </a:spcAft>
                      </a:pPr>
                      <a:r>
                        <a:rPr lang="fr-FR" sz="1000" dirty="0">
                          <a:effectLst/>
                        </a:rPr>
                        <a:t>(Établissements publics habilités)</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77" marR="63893" marT="0" marB="0"/>
                </a:tc>
                <a:tc hMerge="1">
                  <a:txBody>
                    <a:bodyPr/>
                    <a:lstStyle/>
                    <a:p>
                      <a:endParaRPr lang="fr-FR"/>
                    </a:p>
                  </a:txBody>
                  <a:tcPr/>
                </a:tc>
                <a:tc>
                  <a:txBody>
                    <a:bodyPr/>
                    <a:lstStyle/>
                    <a:p>
                      <a:pPr algn="ctr">
                        <a:lnSpc>
                          <a:spcPct val="115000"/>
                        </a:lnSpc>
                        <a:spcAft>
                          <a:spcPts val="0"/>
                        </a:spcAft>
                      </a:pPr>
                      <a:r>
                        <a:rPr lang="fr-FR" sz="1000" dirty="0">
                          <a:effectLst/>
                        </a:rPr>
                        <a:t>Formation professionnelle continue</a:t>
                      </a:r>
                      <a:endParaRPr lang="fr-FR" sz="1100" dirty="0">
                        <a:effectLst/>
                      </a:endParaRPr>
                    </a:p>
                    <a:p>
                      <a:pPr marL="69215" algn="ctr">
                        <a:lnSpc>
                          <a:spcPct val="115000"/>
                        </a:lnSpc>
                        <a:spcAft>
                          <a:spcPts val="0"/>
                        </a:spcAft>
                      </a:pPr>
                      <a:r>
                        <a:rPr lang="fr-FR" sz="1000" dirty="0">
                          <a:effectLst/>
                        </a:rPr>
                        <a:t>(Établissements publics habilités à pratiquer intégralement le CCF pour ce BTS)</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77" marR="63893" marT="0" marB="0"/>
                </a:tc>
                <a:tc gridSpan="2">
                  <a:txBody>
                    <a:bodyPr/>
                    <a:lstStyle/>
                    <a:p>
                      <a:pPr marR="635" algn="ctr">
                        <a:lnSpc>
                          <a:spcPct val="115000"/>
                        </a:lnSpc>
                        <a:spcAft>
                          <a:spcPts val="0"/>
                        </a:spcAft>
                      </a:pPr>
                      <a:r>
                        <a:rPr lang="fr-FR" sz="1000" dirty="0">
                          <a:effectLst/>
                        </a:rPr>
                        <a:t>Scolaires</a:t>
                      </a:r>
                      <a:endParaRPr lang="fr-FR" sz="1100" dirty="0">
                        <a:effectLst/>
                      </a:endParaRPr>
                    </a:p>
                    <a:p>
                      <a:pPr marL="115570" marR="635" algn="ctr">
                        <a:lnSpc>
                          <a:spcPct val="115000"/>
                        </a:lnSpc>
                        <a:spcAft>
                          <a:spcPts val="0"/>
                        </a:spcAft>
                      </a:pPr>
                      <a:r>
                        <a:rPr lang="fr-FR" sz="1000" dirty="0">
                          <a:effectLst/>
                        </a:rPr>
                        <a:t>(Établissements privés hors contrat)</a:t>
                      </a:r>
                      <a:endParaRPr lang="fr-FR" sz="1100" dirty="0">
                        <a:effectLst/>
                      </a:endParaRPr>
                    </a:p>
                    <a:p>
                      <a:pPr marL="115570" marR="635" algn="ctr">
                        <a:lnSpc>
                          <a:spcPct val="115000"/>
                        </a:lnSpc>
                        <a:spcAft>
                          <a:spcPts val="0"/>
                        </a:spcAft>
                      </a:pPr>
                      <a:r>
                        <a:rPr lang="fr-FR" sz="600" dirty="0">
                          <a:effectLst/>
                        </a:rPr>
                        <a:t> </a:t>
                      </a:r>
                      <a:endParaRPr lang="fr-FR" sz="1100" dirty="0">
                        <a:effectLst/>
                      </a:endParaRPr>
                    </a:p>
                    <a:p>
                      <a:pPr marR="1905" algn="ctr">
                        <a:lnSpc>
                          <a:spcPct val="115000"/>
                        </a:lnSpc>
                        <a:spcAft>
                          <a:spcPts val="0"/>
                        </a:spcAft>
                      </a:pPr>
                      <a:r>
                        <a:rPr lang="fr-FR" sz="1000" dirty="0">
                          <a:effectLst/>
                        </a:rPr>
                        <a:t>Apprentis</a:t>
                      </a:r>
                      <a:endParaRPr lang="fr-FR" sz="1100" dirty="0">
                        <a:effectLst/>
                      </a:endParaRPr>
                    </a:p>
                    <a:p>
                      <a:pPr marL="115570" algn="ctr">
                        <a:lnSpc>
                          <a:spcPct val="115000"/>
                        </a:lnSpc>
                        <a:spcAft>
                          <a:spcPts val="0"/>
                        </a:spcAft>
                      </a:pPr>
                      <a:r>
                        <a:rPr lang="fr-FR" sz="1000" dirty="0">
                          <a:effectLst/>
                        </a:rPr>
                        <a:t>(CFA ou sections d'apprentissage, non habilités)</a:t>
                      </a:r>
                      <a:endParaRPr lang="fr-FR" sz="1100" dirty="0">
                        <a:effectLst/>
                      </a:endParaRPr>
                    </a:p>
                    <a:p>
                      <a:pPr algn="ctr">
                        <a:lnSpc>
                          <a:spcPct val="115000"/>
                        </a:lnSpc>
                        <a:spcAft>
                          <a:spcPts val="0"/>
                        </a:spcAft>
                      </a:pPr>
                      <a:r>
                        <a:rPr lang="fr-FR" sz="600" dirty="0">
                          <a:effectLst/>
                        </a:rPr>
                        <a:t> </a:t>
                      </a:r>
                      <a:endParaRPr lang="fr-FR" sz="1100" dirty="0">
                        <a:effectLst/>
                      </a:endParaRPr>
                    </a:p>
                    <a:p>
                      <a:pPr algn="ctr">
                        <a:lnSpc>
                          <a:spcPct val="115000"/>
                        </a:lnSpc>
                        <a:spcAft>
                          <a:spcPts val="0"/>
                        </a:spcAft>
                      </a:pPr>
                      <a:r>
                        <a:rPr lang="fr-FR" sz="1000" dirty="0">
                          <a:effectLst/>
                        </a:rPr>
                        <a:t>Formation professionnelle continue</a:t>
                      </a:r>
                      <a:endParaRPr lang="fr-FR" sz="1100" dirty="0">
                        <a:effectLst/>
                      </a:endParaRPr>
                    </a:p>
                    <a:p>
                      <a:pPr marL="115570" algn="ctr">
                        <a:lnSpc>
                          <a:spcPct val="115000"/>
                        </a:lnSpc>
                        <a:spcAft>
                          <a:spcPts val="0"/>
                        </a:spcAft>
                      </a:pPr>
                      <a:r>
                        <a:rPr lang="fr-FR" sz="1000" dirty="0">
                          <a:effectLst/>
                        </a:rPr>
                        <a:t>(Établissement privé)</a:t>
                      </a:r>
                      <a:endParaRPr lang="fr-FR" sz="1100" dirty="0">
                        <a:effectLst/>
                      </a:endParaRPr>
                    </a:p>
                    <a:p>
                      <a:pPr marL="115570" algn="ctr">
                        <a:lnSpc>
                          <a:spcPct val="115000"/>
                        </a:lnSpc>
                        <a:spcAft>
                          <a:spcPts val="0"/>
                        </a:spcAft>
                      </a:pPr>
                      <a:r>
                        <a:rPr lang="fr-FR" sz="600" dirty="0">
                          <a:effectLst/>
                        </a:rPr>
                        <a:t> </a:t>
                      </a:r>
                      <a:endParaRPr lang="fr-FR" sz="1100" dirty="0">
                        <a:effectLst/>
                      </a:endParaRPr>
                    </a:p>
                    <a:p>
                      <a:pPr algn="ctr">
                        <a:lnSpc>
                          <a:spcPct val="115000"/>
                        </a:lnSpc>
                        <a:spcAft>
                          <a:spcPts val="0"/>
                        </a:spcAft>
                      </a:pPr>
                      <a:r>
                        <a:rPr lang="fr-FR" sz="1000" dirty="0">
                          <a:effectLst/>
                        </a:rPr>
                        <a:t>Au titre de leur expérience professionnelle</a:t>
                      </a:r>
                      <a:endParaRPr lang="fr-FR" sz="1100" dirty="0">
                        <a:effectLst/>
                      </a:endParaRPr>
                    </a:p>
                    <a:p>
                      <a:pPr algn="ctr">
                        <a:lnSpc>
                          <a:spcPct val="115000"/>
                        </a:lnSpc>
                        <a:spcAft>
                          <a:spcPts val="0"/>
                        </a:spcAft>
                      </a:pPr>
                      <a:r>
                        <a:rPr lang="fr-FR" sz="600" dirty="0">
                          <a:effectLst/>
                        </a:rPr>
                        <a:t> </a:t>
                      </a:r>
                      <a:endParaRPr lang="fr-FR" sz="1100" dirty="0">
                        <a:effectLst/>
                      </a:endParaRPr>
                    </a:p>
                    <a:p>
                      <a:pPr marR="635" algn="ctr">
                        <a:lnSpc>
                          <a:spcPct val="115000"/>
                        </a:lnSpc>
                        <a:spcAft>
                          <a:spcPts val="0"/>
                        </a:spcAft>
                      </a:pPr>
                      <a:r>
                        <a:rPr lang="fr-FR" sz="1000" dirty="0">
                          <a:effectLst/>
                        </a:rPr>
                        <a:t>Enseignement à distance</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77" marR="63893" marT="0" marB="0"/>
                </a:tc>
                <a:tc hMerge="1">
                  <a:txBody>
                    <a:bodyPr/>
                    <a:lstStyle/>
                    <a:p>
                      <a:endParaRPr lang="fr-FR"/>
                    </a:p>
                  </a:txBody>
                  <a:tcPr/>
                </a:tc>
                <a:extLst>
                  <a:ext uri="{0D108BD9-81ED-4DB2-BD59-A6C34878D82A}">
                    <a16:rowId xmlns:a16="http://schemas.microsoft.com/office/drawing/2014/main" val="3813793773"/>
                  </a:ext>
                </a:extLst>
              </a:tr>
              <a:tr h="261280">
                <a:tc>
                  <a:txBody>
                    <a:bodyPr/>
                    <a:lstStyle/>
                    <a:p>
                      <a:pPr marL="19685" algn="ctr">
                        <a:lnSpc>
                          <a:spcPct val="107000"/>
                        </a:lnSpc>
                        <a:spcAft>
                          <a:spcPts val="305"/>
                        </a:spcAft>
                      </a:pPr>
                      <a:r>
                        <a:rPr lang="fr-FR" sz="800">
                          <a:effectLst/>
                        </a:rPr>
                        <a:t> </a:t>
                      </a:r>
                      <a:r>
                        <a:rPr lang="fr-FR" sz="1200">
                          <a:effectLst/>
                        </a:rPr>
                        <a:t>Nature des épreuves </a:t>
                      </a:r>
                      <a:endParaRPr lang="fr-FR"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2777" marR="63893" marT="0" marB="0" anchor="ctr"/>
                </a:tc>
                <a:tc>
                  <a:txBody>
                    <a:bodyPr/>
                    <a:lstStyle/>
                    <a:p>
                      <a:pPr marL="20320" algn="ctr">
                        <a:lnSpc>
                          <a:spcPct val="107000"/>
                        </a:lnSpc>
                        <a:spcAft>
                          <a:spcPts val="0"/>
                        </a:spcAft>
                      </a:pPr>
                      <a:r>
                        <a:rPr lang="fr-FR" sz="1200">
                          <a:effectLst/>
                        </a:rPr>
                        <a:t>Unités</a:t>
                      </a:r>
                      <a:endParaRPr lang="fr-FR"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2777" marR="63893" marT="0" marB="0" anchor="ctr"/>
                </a:tc>
                <a:tc>
                  <a:txBody>
                    <a:bodyPr/>
                    <a:lstStyle/>
                    <a:p>
                      <a:pPr marL="41910" algn="just">
                        <a:lnSpc>
                          <a:spcPct val="107000"/>
                        </a:lnSpc>
                        <a:spcAft>
                          <a:spcPts val="0"/>
                        </a:spcAft>
                      </a:pPr>
                      <a:r>
                        <a:rPr lang="fr-FR" sz="1200">
                          <a:effectLst/>
                        </a:rPr>
                        <a:t>Coef. </a:t>
                      </a:r>
                      <a:endParaRPr lang="fr-FR"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2777" marR="63893" marT="0" marB="0" anchor="ctr"/>
                </a:tc>
                <a:tc>
                  <a:txBody>
                    <a:bodyPr/>
                    <a:lstStyle/>
                    <a:p>
                      <a:pPr marL="20955" algn="ctr">
                        <a:lnSpc>
                          <a:spcPct val="107000"/>
                        </a:lnSpc>
                        <a:spcAft>
                          <a:spcPts val="0"/>
                        </a:spcAft>
                      </a:pPr>
                      <a:r>
                        <a:rPr lang="fr-FR" sz="1200">
                          <a:effectLst/>
                        </a:rPr>
                        <a:t>Forme </a:t>
                      </a:r>
                      <a:endParaRPr lang="fr-FR"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2777" marR="63893" marT="0" marB="0" anchor="ctr"/>
                </a:tc>
                <a:tc>
                  <a:txBody>
                    <a:bodyPr/>
                    <a:lstStyle/>
                    <a:p>
                      <a:pPr marR="635" algn="ctr">
                        <a:lnSpc>
                          <a:spcPct val="107000"/>
                        </a:lnSpc>
                        <a:spcAft>
                          <a:spcPts val="0"/>
                        </a:spcAft>
                      </a:pPr>
                      <a:r>
                        <a:rPr lang="fr-FR" sz="1200">
                          <a:effectLst/>
                        </a:rPr>
                        <a:t>Durée </a:t>
                      </a:r>
                      <a:endParaRPr lang="fr-FR"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2777" marR="63893" marT="0" marB="0" anchor="ctr"/>
                </a:tc>
                <a:tc>
                  <a:txBody>
                    <a:bodyPr/>
                    <a:lstStyle/>
                    <a:p>
                      <a:pPr marL="9525" algn="ctr">
                        <a:lnSpc>
                          <a:spcPct val="107000"/>
                        </a:lnSpc>
                        <a:spcAft>
                          <a:spcPts val="0"/>
                        </a:spcAft>
                      </a:pPr>
                      <a:r>
                        <a:rPr lang="fr-FR" sz="1200">
                          <a:effectLst/>
                        </a:rPr>
                        <a:t>Forme </a:t>
                      </a:r>
                      <a:endParaRPr lang="fr-FR"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2777" marR="63893" marT="0" marB="0" anchor="ctr"/>
                </a:tc>
                <a:tc>
                  <a:txBody>
                    <a:bodyPr/>
                    <a:lstStyle/>
                    <a:p>
                      <a:pPr marL="19685" algn="ctr">
                        <a:lnSpc>
                          <a:spcPct val="107000"/>
                        </a:lnSpc>
                        <a:spcAft>
                          <a:spcPts val="0"/>
                        </a:spcAft>
                      </a:pPr>
                      <a:r>
                        <a:rPr lang="fr-FR" sz="1200">
                          <a:effectLst/>
                        </a:rPr>
                        <a:t>Forme </a:t>
                      </a:r>
                      <a:endParaRPr lang="fr-FR"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2777" marR="63893" marT="0" marB="0" anchor="ctr"/>
                </a:tc>
                <a:tc>
                  <a:txBody>
                    <a:bodyPr/>
                    <a:lstStyle/>
                    <a:p>
                      <a:pPr marL="2540" algn="ctr">
                        <a:lnSpc>
                          <a:spcPct val="107000"/>
                        </a:lnSpc>
                        <a:spcAft>
                          <a:spcPts val="0"/>
                        </a:spcAft>
                      </a:pPr>
                      <a:r>
                        <a:rPr lang="fr-FR" sz="1200">
                          <a:effectLst/>
                        </a:rPr>
                        <a:t>Durée </a:t>
                      </a:r>
                      <a:endParaRPr lang="fr-FR"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2777" marR="63893" marT="0" marB="0" anchor="ctr"/>
                </a:tc>
                <a:extLst>
                  <a:ext uri="{0D108BD9-81ED-4DB2-BD59-A6C34878D82A}">
                    <a16:rowId xmlns:a16="http://schemas.microsoft.com/office/drawing/2014/main" val="2437132546"/>
                  </a:ext>
                </a:extLst>
              </a:tr>
              <a:tr h="507167">
                <a:tc>
                  <a:txBody>
                    <a:bodyPr/>
                    <a:lstStyle/>
                    <a:p>
                      <a:pPr marL="80645" marR="93980" algn="l">
                        <a:lnSpc>
                          <a:spcPct val="107000"/>
                        </a:lnSpc>
                        <a:spcAft>
                          <a:spcPts val="0"/>
                        </a:spcAft>
                      </a:pPr>
                      <a:r>
                        <a:rPr lang="fr-FR" sz="1200">
                          <a:effectLst/>
                        </a:rPr>
                        <a:t>Épreuve générale</a:t>
                      </a:r>
                      <a:endParaRPr lang="fr-FR" sz="1300">
                        <a:effectLst/>
                      </a:endParaRPr>
                    </a:p>
                    <a:p>
                      <a:pPr marL="80645" marR="93980" algn="l">
                        <a:lnSpc>
                          <a:spcPct val="107000"/>
                        </a:lnSpc>
                        <a:spcAft>
                          <a:spcPts val="0"/>
                        </a:spcAft>
                      </a:pPr>
                      <a:r>
                        <a:rPr lang="fr-FR" sz="1200">
                          <a:effectLst/>
                        </a:rPr>
                        <a:t>E1 – Culture générale et expression </a:t>
                      </a:r>
                      <a:endParaRPr lang="fr-FR"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2777" marR="63893" marT="0" marB="0" anchor="ctr"/>
                </a:tc>
                <a:tc>
                  <a:txBody>
                    <a:bodyPr/>
                    <a:lstStyle/>
                    <a:p>
                      <a:pPr marL="106680" algn="ctr">
                        <a:lnSpc>
                          <a:spcPct val="107000"/>
                        </a:lnSpc>
                        <a:spcAft>
                          <a:spcPts val="0"/>
                        </a:spcAft>
                      </a:pPr>
                      <a:r>
                        <a:rPr lang="fr-FR" sz="1200">
                          <a:effectLst/>
                        </a:rPr>
                        <a:t>U1</a:t>
                      </a:r>
                      <a:endParaRPr lang="fr-FR"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2777" marR="63893" marT="0" marB="0" anchor="ctr"/>
                </a:tc>
                <a:tc>
                  <a:txBody>
                    <a:bodyPr/>
                    <a:lstStyle/>
                    <a:p>
                      <a:pPr marR="13970" algn="ctr">
                        <a:lnSpc>
                          <a:spcPct val="107000"/>
                        </a:lnSpc>
                        <a:spcAft>
                          <a:spcPts val="0"/>
                        </a:spcAft>
                      </a:pPr>
                      <a:r>
                        <a:rPr lang="fr-FR" sz="1200">
                          <a:effectLst/>
                        </a:rPr>
                        <a:t>3 </a:t>
                      </a:r>
                      <a:endParaRPr lang="fr-FR"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2777" marR="63893" marT="0" marB="0" anchor="ctr"/>
                </a:tc>
                <a:tc>
                  <a:txBody>
                    <a:bodyPr/>
                    <a:lstStyle/>
                    <a:p>
                      <a:pPr marL="24130" algn="ctr">
                        <a:lnSpc>
                          <a:spcPct val="107000"/>
                        </a:lnSpc>
                        <a:spcAft>
                          <a:spcPts val="0"/>
                        </a:spcAft>
                      </a:pPr>
                      <a:r>
                        <a:rPr lang="fr-FR" sz="1200">
                          <a:effectLst/>
                        </a:rPr>
                        <a:t>Ponctuelle écrite</a:t>
                      </a:r>
                      <a:endParaRPr lang="fr-FR"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2777" marR="63893" marT="0" marB="0" anchor="ctr"/>
                </a:tc>
                <a:tc>
                  <a:txBody>
                    <a:bodyPr/>
                    <a:lstStyle/>
                    <a:p>
                      <a:pPr marR="635" algn="ctr">
                        <a:lnSpc>
                          <a:spcPct val="107000"/>
                        </a:lnSpc>
                        <a:spcAft>
                          <a:spcPts val="0"/>
                        </a:spcAft>
                      </a:pPr>
                      <a:r>
                        <a:rPr lang="fr-FR" sz="1200">
                          <a:effectLst/>
                        </a:rPr>
                        <a:t>3 h </a:t>
                      </a:r>
                      <a:endParaRPr lang="fr-FR"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2777" marR="63893" marT="0" marB="0" anchor="ctr"/>
                </a:tc>
                <a:tc>
                  <a:txBody>
                    <a:bodyPr/>
                    <a:lstStyle/>
                    <a:p>
                      <a:pPr marL="10160" algn="ctr">
                        <a:lnSpc>
                          <a:spcPct val="107000"/>
                        </a:lnSpc>
                        <a:spcAft>
                          <a:spcPts val="0"/>
                        </a:spcAft>
                      </a:pPr>
                      <a:r>
                        <a:rPr lang="fr-FR" sz="1200">
                          <a:effectLst/>
                        </a:rPr>
                        <a:t>CCF </a:t>
                      </a:r>
                      <a:br>
                        <a:rPr lang="fr-FR" sz="1200">
                          <a:effectLst/>
                        </a:rPr>
                      </a:br>
                      <a:r>
                        <a:rPr lang="fr-FR" sz="1200">
                          <a:effectLst/>
                        </a:rPr>
                        <a:t>2 situations </a:t>
                      </a:r>
                      <a:endParaRPr lang="fr-FR"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2777" marR="63893" marT="0" marB="0" anchor="ctr"/>
                </a:tc>
                <a:tc>
                  <a:txBody>
                    <a:bodyPr/>
                    <a:lstStyle/>
                    <a:p>
                      <a:pPr marL="199390" indent="-114935" algn="just">
                        <a:lnSpc>
                          <a:spcPct val="107000"/>
                        </a:lnSpc>
                        <a:spcAft>
                          <a:spcPts val="0"/>
                        </a:spcAft>
                      </a:pPr>
                      <a:r>
                        <a:rPr lang="fr-FR" sz="1200">
                          <a:effectLst/>
                        </a:rPr>
                        <a:t>Ponctuelle écrite </a:t>
                      </a:r>
                      <a:endParaRPr lang="fr-FR"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2777" marR="63893" marT="0" marB="0" anchor="ctr"/>
                </a:tc>
                <a:tc>
                  <a:txBody>
                    <a:bodyPr/>
                    <a:lstStyle/>
                    <a:p>
                      <a:pPr marL="3175" algn="ctr">
                        <a:lnSpc>
                          <a:spcPct val="107000"/>
                        </a:lnSpc>
                        <a:spcAft>
                          <a:spcPts val="0"/>
                        </a:spcAft>
                      </a:pPr>
                      <a:r>
                        <a:rPr lang="fr-FR" sz="1200">
                          <a:effectLst/>
                        </a:rPr>
                        <a:t>3 h </a:t>
                      </a:r>
                      <a:endParaRPr lang="fr-FR"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2777" marR="63893" marT="0" marB="0" anchor="ctr"/>
                </a:tc>
                <a:extLst>
                  <a:ext uri="{0D108BD9-81ED-4DB2-BD59-A6C34878D82A}">
                    <a16:rowId xmlns:a16="http://schemas.microsoft.com/office/drawing/2014/main" val="179814083"/>
                  </a:ext>
                </a:extLst>
              </a:tr>
              <a:tr h="760386">
                <a:tc>
                  <a:txBody>
                    <a:bodyPr/>
                    <a:lstStyle/>
                    <a:p>
                      <a:pPr marL="80645" marR="93980" algn="l">
                        <a:lnSpc>
                          <a:spcPct val="107000"/>
                        </a:lnSpc>
                        <a:spcAft>
                          <a:spcPts val="215"/>
                        </a:spcAft>
                      </a:pPr>
                      <a:r>
                        <a:rPr lang="fr-FR" sz="1200">
                          <a:effectLst/>
                        </a:rPr>
                        <a:t>Épreuve générale</a:t>
                      </a:r>
                      <a:endParaRPr lang="fr-FR" sz="1300">
                        <a:effectLst/>
                      </a:endParaRPr>
                    </a:p>
                    <a:p>
                      <a:pPr marL="80645" marR="93980" algn="l">
                        <a:lnSpc>
                          <a:spcPct val="107000"/>
                        </a:lnSpc>
                        <a:spcAft>
                          <a:spcPts val="215"/>
                        </a:spcAft>
                      </a:pPr>
                      <a:r>
                        <a:rPr lang="fr-FR" sz="1200">
                          <a:effectLst/>
                        </a:rPr>
                        <a:t>E2 – Langue vivante étrangère 1 : Anglais </a:t>
                      </a:r>
                      <a:endParaRPr lang="fr-FR"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2777" marR="63893" marT="0" marB="0" anchor="ctr"/>
                </a:tc>
                <a:tc>
                  <a:txBody>
                    <a:bodyPr/>
                    <a:lstStyle/>
                    <a:p>
                      <a:pPr marL="106680" algn="ctr">
                        <a:lnSpc>
                          <a:spcPct val="107000"/>
                        </a:lnSpc>
                        <a:spcAft>
                          <a:spcPts val="0"/>
                        </a:spcAft>
                      </a:pPr>
                      <a:r>
                        <a:rPr lang="fr-FR" sz="1200">
                          <a:effectLst/>
                        </a:rPr>
                        <a:t>U2</a:t>
                      </a:r>
                      <a:endParaRPr lang="fr-FR"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2777" marR="63893" marT="0" marB="0" anchor="ctr"/>
                </a:tc>
                <a:tc>
                  <a:txBody>
                    <a:bodyPr/>
                    <a:lstStyle/>
                    <a:p>
                      <a:pPr marR="14605" algn="ctr">
                        <a:lnSpc>
                          <a:spcPct val="107000"/>
                        </a:lnSpc>
                        <a:spcAft>
                          <a:spcPts val="0"/>
                        </a:spcAft>
                      </a:pPr>
                      <a:r>
                        <a:rPr lang="fr-FR" sz="1200">
                          <a:effectLst/>
                        </a:rPr>
                        <a:t>4</a:t>
                      </a:r>
                      <a:endParaRPr lang="fr-FR"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2777" marR="63893" marT="0" marB="0" anchor="ctr"/>
                </a:tc>
                <a:tc gridSpan="2">
                  <a:txBody>
                    <a:bodyPr/>
                    <a:lstStyle/>
                    <a:p>
                      <a:pPr marL="8255" algn="ctr">
                        <a:lnSpc>
                          <a:spcPct val="107000"/>
                        </a:lnSpc>
                        <a:spcAft>
                          <a:spcPts val="0"/>
                        </a:spcAft>
                      </a:pPr>
                      <a:r>
                        <a:rPr lang="fr-FR" sz="1200">
                          <a:effectLst/>
                        </a:rPr>
                        <a:t>CCF </a:t>
                      </a:r>
                      <a:endParaRPr lang="fr-FR" sz="1300">
                        <a:effectLst/>
                      </a:endParaRPr>
                    </a:p>
                    <a:p>
                      <a:pPr marL="9525" algn="ctr">
                        <a:lnSpc>
                          <a:spcPct val="107000"/>
                        </a:lnSpc>
                        <a:spcAft>
                          <a:spcPts val="0"/>
                        </a:spcAft>
                      </a:pPr>
                      <a:r>
                        <a:rPr lang="fr-FR" sz="1200">
                          <a:effectLst/>
                        </a:rPr>
                        <a:t>2 situations</a:t>
                      </a:r>
                      <a:endParaRPr lang="fr-FR"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2777" marR="63893" marT="0" marB="0" anchor="ctr"/>
                </a:tc>
                <a:tc hMerge="1">
                  <a:txBody>
                    <a:bodyPr/>
                    <a:lstStyle/>
                    <a:p>
                      <a:endParaRPr lang="fr-FR"/>
                    </a:p>
                  </a:txBody>
                  <a:tcPr/>
                </a:tc>
                <a:tc>
                  <a:txBody>
                    <a:bodyPr/>
                    <a:lstStyle/>
                    <a:p>
                      <a:pPr marL="34925" algn="ctr">
                        <a:lnSpc>
                          <a:spcPct val="107000"/>
                        </a:lnSpc>
                        <a:spcAft>
                          <a:spcPts val="0"/>
                        </a:spcAft>
                      </a:pPr>
                      <a:r>
                        <a:rPr lang="fr-FR" sz="1300">
                          <a:effectLst/>
                        </a:rPr>
                        <a:t> </a:t>
                      </a:r>
                      <a:r>
                        <a:rPr lang="fr-FR" sz="1200">
                          <a:effectLst/>
                        </a:rPr>
                        <a:t>CCF </a:t>
                      </a:r>
                      <a:br>
                        <a:rPr lang="fr-FR" sz="1200">
                          <a:effectLst/>
                        </a:rPr>
                      </a:br>
                      <a:r>
                        <a:rPr lang="fr-FR" sz="1200">
                          <a:effectLst/>
                        </a:rPr>
                        <a:t>2 situations </a:t>
                      </a:r>
                      <a:endParaRPr lang="fr-FR"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2777" marR="63893" marT="0" marB="0" anchor="ctr"/>
                </a:tc>
                <a:tc>
                  <a:txBody>
                    <a:bodyPr/>
                    <a:lstStyle/>
                    <a:p>
                      <a:pPr marL="211455" indent="-127000" algn="just">
                        <a:lnSpc>
                          <a:spcPct val="107000"/>
                        </a:lnSpc>
                        <a:spcAft>
                          <a:spcPts val="0"/>
                        </a:spcAft>
                      </a:pPr>
                      <a:r>
                        <a:rPr lang="fr-FR" sz="1200">
                          <a:effectLst/>
                        </a:rPr>
                        <a:t>Ponctuelle orale </a:t>
                      </a:r>
                      <a:endParaRPr lang="fr-FR"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2777" marR="63893" marT="0" marB="0" anchor="ctr"/>
                </a:tc>
                <a:tc>
                  <a:txBody>
                    <a:bodyPr/>
                    <a:lstStyle/>
                    <a:p>
                      <a:pPr marL="2540" algn="ctr">
                        <a:lnSpc>
                          <a:spcPct val="107000"/>
                        </a:lnSpc>
                        <a:spcAft>
                          <a:spcPts val="35"/>
                        </a:spcAft>
                      </a:pPr>
                      <a:r>
                        <a:rPr lang="fr-FR" sz="1100">
                          <a:effectLst/>
                        </a:rPr>
                        <a:t>Compréhension :</a:t>
                      </a:r>
                      <a:endParaRPr lang="fr-FR" sz="1300">
                        <a:effectLst/>
                      </a:endParaRPr>
                    </a:p>
                    <a:p>
                      <a:pPr marL="83185" algn="ctr">
                        <a:lnSpc>
                          <a:spcPct val="110000"/>
                        </a:lnSpc>
                        <a:spcAft>
                          <a:spcPts val="5"/>
                        </a:spcAft>
                      </a:pPr>
                      <a:r>
                        <a:rPr lang="fr-FR" sz="1100">
                          <a:effectLst/>
                        </a:rPr>
                        <a:t>30 min</a:t>
                      </a:r>
                      <a:endParaRPr lang="fr-FR" sz="1300">
                        <a:effectLst/>
                      </a:endParaRPr>
                    </a:p>
                    <a:p>
                      <a:pPr marR="64770" algn="ctr">
                        <a:lnSpc>
                          <a:spcPct val="107000"/>
                        </a:lnSpc>
                        <a:spcAft>
                          <a:spcPts val="0"/>
                        </a:spcAft>
                      </a:pPr>
                      <a:r>
                        <a:rPr lang="fr-FR" sz="1100">
                          <a:effectLst/>
                        </a:rPr>
                        <a:t>Expression :</a:t>
                      </a:r>
                      <a:endParaRPr lang="fr-FR" sz="1300">
                        <a:effectLst/>
                      </a:endParaRPr>
                    </a:p>
                    <a:p>
                      <a:pPr marL="83185" marR="64770" algn="ctr">
                        <a:lnSpc>
                          <a:spcPct val="107000"/>
                        </a:lnSpc>
                        <a:spcAft>
                          <a:spcPts val="0"/>
                        </a:spcAft>
                      </a:pPr>
                      <a:r>
                        <a:rPr lang="fr-FR" sz="1100">
                          <a:effectLst/>
                        </a:rPr>
                        <a:t>15 min</a:t>
                      </a:r>
                      <a:endParaRPr lang="fr-FR"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2777" marR="63893" marT="0" marB="0" anchor="ctr"/>
                </a:tc>
                <a:extLst>
                  <a:ext uri="{0D108BD9-81ED-4DB2-BD59-A6C34878D82A}">
                    <a16:rowId xmlns:a16="http://schemas.microsoft.com/office/drawing/2014/main" val="3817385637"/>
                  </a:ext>
                </a:extLst>
              </a:tr>
              <a:tr h="507167">
                <a:tc>
                  <a:txBody>
                    <a:bodyPr/>
                    <a:lstStyle/>
                    <a:p>
                      <a:pPr marL="80645" algn="l">
                        <a:lnSpc>
                          <a:spcPct val="107000"/>
                        </a:lnSpc>
                        <a:spcAft>
                          <a:spcPts val="0"/>
                        </a:spcAft>
                      </a:pPr>
                      <a:r>
                        <a:rPr lang="fr-FR" sz="1200">
                          <a:effectLst/>
                        </a:rPr>
                        <a:t>Épreuve générale</a:t>
                      </a:r>
                      <a:endParaRPr lang="fr-FR" sz="1300">
                        <a:effectLst/>
                      </a:endParaRPr>
                    </a:p>
                    <a:p>
                      <a:pPr marL="80645" algn="l">
                        <a:lnSpc>
                          <a:spcPct val="107000"/>
                        </a:lnSpc>
                        <a:spcAft>
                          <a:spcPts val="0"/>
                        </a:spcAft>
                      </a:pPr>
                      <a:r>
                        <a:rPr lang="fr-FR" sz="1200">
                          <a:effectLst/>
                        </a:rPr>
                        <a:t>E3 – Mathématiques et physique-chimie</a:t>
                      </a:r>
                      <a:endParaRPr lang="fr-FR"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2777" marR="63893" marT="0" marB="0" anchor="ctr"/>
                </a:tc>
                <a:tc>
                  <a:txBody>
                    <a:bodyPr/>
                    <a:lstStyle/>
                    <a:p>
                      <a:pPr marL="106680" algn="just">
                        <a:lnSpc>
                          <a:spcPct val="107000"/>
                        </a:lnSpc>
                        <a:spcAft>
                          <a:spcPts val="0"/>
                        </a:spcAft>
                      </a:pPr>
                      <a:r>
                        <a:rPr lang="fr-FR" sz="1200">
                          <a:effectLst/>
                        </a:rPr>
                        <a:t> </a:t>
                      </a:r>
                      <a:endParaRPr lang="fr-FR"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2777" marR="63893" marT="0" marB="0" anchor="ctr"/>
                </a:tc>
                <a:tc>
                  <a:txBody>
                    <a:bodyPr/>
                    <a:lstStyle/>
                    <a:p>
                      <a:pPr marR="14605" algn="ctr">
                        <a:lnSpc>
                          <a:spcPct val="107000"/>
                        </a:lnSpc>
                        <a:spcAft>
                          <a:spcPts val="0"/>
                        </a:spcAft>
                      </a:pPr>
                      <a:r>
                        <a:rPr lang="fr-FR" sz="1200">
                          <a:effectLst/>
                        </a:rPr>
                        <a:t> </a:t>
                      </a:r>
                      <a:endParaRPr lang="fr-FR"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2777" marR="63893" marT="0" marB="0" anchor="ctr"/>
                </a:tc>
                <a:tc gridSpan="2">
                  <a:txBody>
                    <a:bodyPr/>
                    <a:lstStyle/>
                    <a:p>
                      <a:pPr marL="8255" algn="ctr">
                        <a:lnSpc>
                          <a:spcPct val="107000"/>
                        </a:lnSpc>
                        <a:spcAft>
                          <a:spcPts val="0"/>
                        </a:spcAft>
                      </a:pPr>
                      <a:r>
                        <a:rPr lang="fr-FR" sz="1200">
                          <a:effectLst/>
                        </a:rPr>
                        <a:t> </a:t>
                      </a:r>
                      <a:endParaRPr lang="fr-FR"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2777" marR="63893" marT="0" marB="0" anchor="ctr"/>
                </a:tc>
                <a:tc hMerge="1">
                  <a:txBody>
                    <a:bodyPr/>
                    <a:lstStyle/>
                    <a:p>
                      <a:endParaRPr lang="fr-FR"/>
                    </a:p>
                  </a:txBody>
                  <a:tcPr/>
                </a:tc>
                <a:tc>
                  <a:txBody>
                    <a:bodyPr/>
                    <a:lstStyle/>
                    <a:p>
                      <a:pPr marL="34925" algn="ctr">
                        <a:lnSpc>
                          <a:spcPct val="107000"/>
                        </a:lnSpc>
                        <a:spcAft>
                          <a:spcPts val="0"/>
                        </a:spcAft>
                      </a:pPr>
                      <a:r>
                        <a:rPr lang="fr-FR" sz="1300">
                          <a:effectLst/>
                        </a:rPr>
                        <a:t> </a:t>
                      </a:r>
                      <a:endParaRPr lang="fr-FR"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2777" marR="63893" marT="0" marB="0" anchor="ctr"/>
                </a:tc>
                <a:tc>
                  <a:txBody>
                    <a:bodyPr/>
                    <a:lstStyle/>
                    <a:p>
                      <a:pPr marL="211455" indent="-127000" algn="just">
                        <a:lnSpc>
                          <a:spcPct val="107000"/>
                        </a:lnSpc>
                        <a:spcAft>
                          <a:spcPts val="0"/>
                        </a:spcAft>
                      </a:pPr>
                      <a:r>
                        <a:rPr lang="fr-FR" sz="1200">
                          <a:effectLst/>
                        </a:rPr>
                        <a:t> </a:t>
                      </a:r>
                      <a:endParaRPr lang="fr-FR"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2777" marR="63893" marT="0" marB="0" anchor="ctr"/>
                </a:tc>
                <a:tc>
                  <a:txBody>
                    <a:bodyPr/>
                    <a:lstStyle/>
                    <a:p>
                      <a:pPr marL="2540" algn="ctr">
                        <a:lnSpc>
                          <a:spcPct val="107000"/>
                        </a:lnSpc>
                        <a:spcAft>
                          <a:spcPts val="35"/>
                        </a:spcAft>
                      </a:pPr>
                      <a:r>
                        <a:rPr lang="fr-FR" sz="1100">
                          <a:effectLst/>
                        </a:rPr>
                        <a:t> </a:t>
                      </a:r>
                      <a:endParaRPr lang="fr-FR"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2777" marR="63893" marT="0" marB="0" anchor="ctr"/>
                </a:tc>
                <a:extLst>
                  <a:ext uri="{0D108BD9-81ED-4DB2-BD59-A6C34878D82A}">
                    <a16:rowId xmlns:a16="http://schemas.microsoft.com/office/drawing/2014/main" val="3062442485"/>
                  </a:ext>
                </a:extLst>
              </a:tr>
              <a:tr h="507167">
                <a:tc>
                  <a:txBody>
                    <a:bodyPr/>
                    <a:lstStyle/>
                    <a:p>
                      <a:pPr marL="290195" indent="-90170" algn="l">
                        <a:lnSpc>
                          <a:spcPct val="107000"/>
                        </a:lnSpc>
                        <a:spcAft>
                          <a:spcPts val="0"/>
                        </a:spcAft>
                      </a:pPr>
                      <a:r>
                        <a:rPr lang="fr-FR" sz="1200">
                          <a:effectLst/>
                        </a:rPr>
                        <a:t>Unité 31 – Mathématiques</a:t>
                      </a:r>
                      <a:endParaRPr lang="fr-FR"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2777" marR="63893" marT="0" marB="0" anchor="ctr"/>
                </a:tc>
                <a:tc>
                  <a:txBody>
                    <a:bodyPr/>
                    <a:lstStyle/>
                    <a:p>
                      <a:pPr marL="78740" algn="ctr">
                        <a:lnSpc>
                          <a:spcPct val="107000"/>
                        </a:lnSpc>
                        <a:spcAft>
                          <a:spcPts val="0"/>
                        </a:spcAft>
                      </a:pPr>
                      <a:r>
                        <a:rPr lang="fr-FR" sz="1200">
                          <a:effectLst/>
                        </a:rPr>
                        <a:t>U31</a:t>
                      </a:r>
                      <a:endParaRPr lang="fr-FR"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2777" marR="63893" marT="0" marB="0" anchor="ctr"/>
                </a:tc>
                <a:tc>
                  <a:txBody>
                    <a:bodyPr/>
                    <a:lstStyle/>
                    <a:p>
                      <a:pPr marR="14605" algn="ctr">
                        <a:lnSpc>
                          <a:spcPct val="107000"/>
                        </a:lnSpc>
                        <a:spcAft>
                          <a:spcPts val="0"/>
                        </a:spcAft>
                      </a:pPr>
                      <a:r>
                        <a:rPr lang="fr-FR" sz="1200">
                          <a:effectLst/>
                        </a:rPr>
                        <a:t>2</a:t>
                      </a:r>
                      <a:endParaRPr lang="fr-FR"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2777" marR="63893" marT="0" marB="0" anchor="ctr"/>
                </a:tc>
                <a:tc gridSpan="2">
                  <a:txBody>
                    <a:bodyPr/>
                    <a:lstStyle/>
                    <a:p>
                      <a:pPr marL="8255" algn="ctr">
                        <a:lnSpc>
                          <a:spcPct val="107000"/>
                        </a:lnSpc>
                        <a:spcAft>
                          <a:spcPts val="0"/>
                        </a:spcAft>
                      </a:pPr>
                      <a:r>
                        <a:rPr lang="fr-FR" sz="1200">
                          <a:effectLst/>
                        </a:rPr>
                        <a:t>CCF </a:t>
                      </a:r>
                      <a:endParaRPr lang="fr-FR" sz="1300">
                        <a:effectLst/>
                      </a:endParaRPr>
                    </a:p>
                    <a:p>
                      <a:pPr marL="9525" algn="ctr">
                        <a:lnSpc>
                          <a:spcPct val="107000"/>
                        </a:lnSpc>
                        <a:spcAft>
                          <a:spcPts val="0"/>
                        </a:spcAft>
                      </a:pPr>
                      <a:r>
                        <a:rPr lang="fr-FR" sz="1200">
                          <a:effectLst/>
                        </a:rPr>
                        <a:t>2 situations </a:t>
                      </a:r>
                      <a:r>
                        <a:rPr lang="fr-FR" sz="1300">
                          <a:effectLst/>
                        </a:rPr>
                        <a:t> </a:t>
                      </a:r>
                      <a:endParaRPr lang="fr-FR"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2777" marR="63893" marT="0" marB="0" anchor="ctr"/>
                </a:tc>
                <a:tc hMerge="1">
                  <a:txBody>
                    <a:bodyPr/>
                    <a:lstStyle/>
                    <a:p>
                      <a:endParaRPr lang="fr-FR"/>
                    </a:p>
                  </a:txBody>
                  <a:tcPr/>
                </a:tc>
                <a:tc>
                  <a:txBody>
                    <a:bodyPr/>
                    <a:lstStyle/>
                    <a:p>
                      <a:pPr marL="10160" algn="ctr">
                        <a:lnSpc>
                          <a:spcPct val="107000"/>
                        </a:lnSpc>
                        <a:spcAft>
                          <a:spcPts val="0"/>
                        </a:spcAft>
                      </a:pPr>
                      <a:r>
                        <a:rPr lang="fr-FR" sz="1200">
                          <a:effectLst/>
                        </a:rPr>
                        <a:t>CCF </a:t>
                      </a:r>
                      <a:br>
                        <a:rPr lang="fr-FR" sz="1200">
                          <a:effectLst/>
                        </a:rPr>
                      </a:br>
                      <a:r>
                        <a:rPr lang="fr-FR" sz="1200">
                          <a:effectLst/>
                        </a:rPr>
                        <a:t>2 situations</a:t>
                      </a:r>
                      <a:endParaRPr lang="fr-FR"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2777" marR="63893" marT="0" marB="0" anchor="ctr"/>
                </a:tc>
                <a:tc>
                  <a:txBody>
                    <a:bodyPr/>
                    <a:lstStyle/>
                    <a:p>
                      <a:pPr marL="199390" indent="-114935" algn="just">
                        <a:lnSpc>
                          <a:spcPct val="107000"/>
                        </a:lnSpc>
                        <a:spcAft>
                          <a:spcPts val="0"/>
                        </a:spcAft>
                      </a:pPr>
                      <a:r>
                        <a:rPr lang="fr-FR" sz="1200">
                          <a:effectLst/>
                        </a:rPr>
                        <a:t>Ponctuelle orale </a:t>
                      </a:r>
                      <a:endParaRPr lang="fr-FR"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2777" marR="63893" marT="0" marB="0" anchor="ctr"/>
                </a:tc>
                <a:tc>
                  <a:txBody>
                    <a:bodyPr/>
                    <a:lstStyle/>
                    <a:p>
                      <a:pPr marL="3175" algn="ctr">
                        <a:lnSpc>
                          <a:spcPct val="107000"/>
                        </a:lnSpc>
                        <a:spcAft>
                          <a:spcPts val="0"/>
                        </a:spcAft>
                      </a:pPr>
                      <a:r>
                        <a:rPr lang="fr-FR" sz="1200">
                          <a:effectLst/>
                        </a:rPr>
                        <a:t>1h de préparation + 35 min</a:t>
                      </a:r>
                      <a:endParaRPr lang="fr-FR"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2777" marR="63893" marT="0" marB="0" anchor="ctr"/>
                </a:tc>
                <a:extLst>
                  <a:ext uri="{0D108BD9-81ED-4DB2-BD59-A6C34878D82A}">
                    <a16:rowId xmlns:a16="http://schemas.microsoft.com/office/drawing/2014/main" val="892917000"/>
                  </a:ext>
                </a:extLst>
              </a:tr>
              <a:tr h="338111">
                <a:tc>
                  <a:txBody>
                    <a:bodyPr/>
                    <a:lstStyle/>
                    <a:p>
                      <a:pPr marL="290195" indent="-90170" algn="l">
                        <a:lnSpc>
                          <a:spcPct val="107000"/>
                        </a:lnSpc>
                        <a:spcAft>
                          <a:spcPts val="0"/>
                        </a:spcAft>
                      </a:pPr>
                      <a:r>
                        <a:rPr lang="fr-FR" sz="1200">
                          <a:effectLst/>
                        </a:rPr>
                        <a:t>Unité 32 – Physique Chimie</a:t>
                      </a:r>
                      <a:endParaRPr lang="fr-FR"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2777" marR="63893" marT="0" marB="0" anchor="ctr"/>
                </a:tc>
                <a:tc>
                  <a:txBody>
                    <a:bodyPr/>
                    <a:lstStyle/>
                    <a:p>
                      <a:pPr marL="78740" algn="ctr">
                        <a:lnSpc>
                          <a:spcPct val="107000"/>
                        </a:lnSpc>
                        <a:spcAft>
                          <a:spcPts val="0"/>
                        </a:spcAft>
                      </a:pPr>
                      <a:r>
                        <a:rPr lang="fr-FR" sz="1200">
                          <a:effectLst/>
                        </a:rPr>
                        <a:t>U32</a:t>
                      </a:r>
                      <a:endParaRPr lang="fr-FR"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2777" marR="63893" marT="0" marB="0" anchor="ctr"/>
                </a:tc>
                <a:tc>
                  <a:txBody>
                    <a:bodyPr/>
                    <a:lstStyle/>
                    <a:p>
                      <a:pPr marR="14605" algn="ctr">
                        <a:lnSpc>
                          <a:spcPct val="107000"/>
                        </a:lnSpc>
                        <a:spcAft>
                          <a:spcPts val="0"/>
                        </a:spcAft>
                      </a:pPr>
                      <a:r>
                        <a:rPr lang="fr-FR" sz="1200">
                          <a:effectLst/>
                        </a:rPr>
                        <a:t>3</a:t>
                      </a:r>
                      <a:endParaRPr lang="fr-FR"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2777" marR="63893" marT="0" marB="0" anchor="ctr"/>
                </a:tc>
                <a:tc gridSpan="2">
                  <a:txBody>
                    <a:bodyPr/>
                    <a:lstStyle/>
                    <a:p>
                      <a:pPr marL="24765" algn="ctr">
                        <a:lnSpc>
                          <a:spcPct val="107000"/>
                        </a:lnSpc>
                        <a:spcAft>
                          <a:spcPts val="0"/>
                        </a:spcAft>
                      </a:pPr>
                      <a:r>
                        <a:rPr lang="fr-FR" sz="1200">
                          <a:effectLst/>
                        </a:rPr>
                        <a:t>CCF</a:t>
                      </a:r>
                      <a:endParaRPr lang="fr-FR" sz="1300">
                        <a:effectLst/>
                      </a:endParaRPr>
                    </a:p>
                    <a:p>
                      <a:pPr marL="24765" algn="ctr">
                        <a:lnSpc>
                          <a:spcPct val="107000"/>
                        </a:lnSpc>
                        <a:spcAft>
                          <a:spcPts val="0"/>
                        </a:spcAft>
                      </a:pPr>
                      <a:r>
                        <a:rPr lang="fr-FR" sz="1200">
                          <a:effectLst/>
                        </a:rPr>
                        <a:t>2 situations</a:t>
                      </a:r>
                      <a:endParaRPr lang="fr-FR"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2777" marR="63893" marT="0" marB="0" anchor="ctr"/>
                </a:tc>
                <a:tc hMerge="1">
                  <a:txBody>
                    <a:bodyPr/>
                    <a:lstStyle/>
                    <a:p>
                      <a:endParaRPr lang="fr-FR"/>
                    </a:p>
                  </a:txBody>
                  <a:tcPr/>
                </a:tc>
                <a:tc>
                  <a:txBody>
                    <a:bodyPr/>
                    <a:lstStyle/>
                    <a:p>
                      <a:pPr marL="10160" algn="ctr">
                        <a:lnSpc>
                          <a:spcPct val="107000"/>
                        </a:lnSpc>
                        <a:spcAft>
                          <a:spcPts val="0"/>
                        </a:spcAft>
                      </a:pPr>
                      <a:r>
                        <a:rPr lang="fr-FR" sz="1200">
                          <a:effectLst/>
                        </a:rPr>
                        <a:t>CCF</a:t>
                      </a:r>
                      <a:endParaRPr lang="fr-FR" sz="1300">
                        <a:effectLst/>
                      </a:endParaRPr>
                    </a:p>
                    <a:p>
                      <a:pPr marL="10160" algn="ctr">
                        <a:lnSpc>
                          <a:spcPct val="107000"/>
                        </a:lnSpc>
                        <a:spcAft>
                          <a:spcPts val="0"/>
                        </a:spcAft>
                      </a:pPr>
                      <a:r>
                        <a:rPr lang="fr-FR" sz="1200">
                          <a:effectLst/>
                        </a:rPr>
                        <a:t>2 situations</a:t>
                      </a:r>
                      <a:endParaRPr lang="fr-FR"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2777" marR="63893" marT="0" marB="0" anchor="ctr"/>
                </a:tc>
                <a:tc>
                  <a:txBody>
                    <a:bodyPr/>
                    <a:lstStyle/>
                    <a:p>
                      <a:pPr algn="ctr">
                        <a:lnSpc>
                          <a:spcPct val="107000"/>
                        </a:lnSpc>
                        <a:spcAft>
                          <a:spcPts val="0"/>
                        </a:spcAft>
                      </a:pPr>
                      <a:r>
                        <a:rPr lang="fr-FR" sz="1200">
                          <a:effectLst/>
                        </a:rPr>
                        <a:t>Ponctuelle pratique</a:t>
                      </a:r>
                      <a:endParaRPr lang="fr-FR"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2777" marR="63893" marT="0" marB="0" anchor="ctr"/>
                </a:tc>
                <a:tc>
                  <a:txBody>
                    <a:bodyPr/>
                    <a:lstStyle/>
                    <a:p>
                      <a:pPr marL="3175" algn="ctr">
                        <a:lnSpc>
                          <a:spcPct val="107000"/>
                        </a:lnSpc>
                        <a:spcAft>
                          <a:spcPts val="0"/>
                        </a:spcAft>
                      </a:pPr>
                      <a:r>
                        <a:rPr lang="fr-FR" sz="1200" dirty="0">
                          <a:effectLst/>
                        </a:rPr>
                        <a:t>2 h</a:t>
                      </a:r>
                      <a:endParaRPr lang="fr-FR"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77" marR="63893" marT="0" marB="0" anchor="ctr"/>
                </a:tc>
                <a:extLst>
                  <a:ext uri="{0D108BD9-81ED-4DB2-BD59-A6C34878D82A}">
                    <a16:rowId xmlns:a16="http://schemas.microsoft.com/office/drawing/2014/main" val="935210953"/>
                  </a:ext>
                </a:extLst>
              </a:tr>
            </a:tbl>
          </a:graphicData>
        </a:graphic>
      </p:graphicFrame>
      <p:sp>
        <p:nvSpPr>
          <p:cNvPr id="5" name="Espace réservé du texte 1"/>
          <p:cNvSpPr>
            <a:spLocks noGrp="1"/>
          </p:cNvSpPr>
          <p:nvPr>
            <p:ph type="body" sz="quarter" idx="10"/>
          </p:nvPr>
        </p:nvSpPr>
        <p:spPr>
          <a:xfrm>
            <a:off x="2628900" y="503593"/>
            <a:ext cx="8146452" cy="561120"/>
          </a:xfrm>
        </p:spPr>
        <p:txBody>
          <a:bodyPr/>
          <a:lstStyle/>
          <a:p>
            <a:r>
              <a:rPr lang="fr-FR" b="1" dirty="0" smtClean="0"/>
              <a:t>Épreuves générales</a:t>
            </a:r>
            <a:endParaRPr lang="fr-FR" b="1" dirty="0"/>
          </a:p>
        </p:txBody>
      </p:sp>
      <p:sp>
        <p:nvSpPr>
          <p:cNvPr id="6" name="Espace réservé du texte 3"/>
          <p:cNvSpPr>
            <a:spLocks noGrp="1"/>
          </p:cNvSpPr>
          <p:nvPr>
            <p:ph type="body" sz="quarter" idx="12"/>
          </p:nvPr>
        </p:nvSpPr>
        <p:spPr>
          <a:xfrm>
            <a:off x="2628900" y="10757"/>
            <a:ext cx="8146451" cy="492835"/>
          </a:xfrm>
        </p:spPr>
        <p:txBody>
          <a:bodyPr/>
          <a:lstStyle/>
          <a:p>
            <a:r>
              <a:rPr lang="fr-FR" dirty="0"/>
              <a:t>PNF BTS Aéronautique – 16 mai 2024</a:t>
            </a:r>
          </a:p>
          <a:p>
            <a:endParaRPr lang="fr-FR" dirty="0"/>
          </a:p>
        </p:txBody>
      </p:sp>
    </p:spTree>
    <p:extLst>
      <p:ext uri="{BB962C8B-B14F-4D97-AF65-F5344CB8AC3E}">
        <p14:creationId xmlns:p14="http://schemas.microsoft.com/office/powerpoint/2010/main" val="33823045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b="1" dirty="0" smtClean="0"/>
              <a:t>Sommaire</a:t>
            </a:r>
            <a:r>
              <a:rPr lang="fr-FR" dirty="0" smtClean="0"/>
              <a:t> </a:t>
            </a:r>
            <a:r>
              <a:rPr lang="fr-FR" b="1" dirty="0" smtClean="0"/>
              <a:t>de la présentation</a:t>
            </a:r>
            <a:endParaRPr lang="fr-FR" b="1" dirty="0"/>
          </a:p>
        </p:txBody>
      </p:sp>
      <p:sp>
        <p:nvSpPr>
          <p:cNvPr id="4" name="Espace réservé du texte 3"/>
          <p:cNvSpPr>
            <a:spLocks noGrp="1"/>
          </p:cNvSpPr>
          <p:nvPr>
            <p:ph type="body" sz="quarter" idx="12"/>
          </p:nvPr>
        </p:nvSpPr>
        <p:spPr/>
        <p:txBody>
          <a:bodyPr/>
          <a:lstStyle/>
          <a:p>
            <a:r>
              <a:rPr lang="fr-FR" dirty="0"/>
              <a:t>PNF BTS Aéronautique – 16 mai 2024</a:t>
            </a:r>
          </a:p>
          <a:p>
            <a:endParaRPr lang="fr-FR" dirty="0"/>
          </a:p>
        </p:txBody>
      </p:sp>
      <p:graphicFrame>
        <p:nvGraphicFramePr>
          <p:cNvPr id="5" name="Espace réservé du contenu 3">
            <a:extLst>
              <a:ext uri="{FF2B5EF4-FFF2-40B4-BE49-F238E27FC236}">
                <a16:creationId xmlns:a16="http://schemas.microsoft.com/office/drawing/2014/main" id="{0FC2DB17-A3E8-4BD5-B3F9-C14BAA73CFDC}"/>
              </a:ext>
            </a:extLst>
          </p:cNvPr>
          <p:cNvGraphicFramePr>
            <a:graphicFrameLocks noGrp="1"/>
          </p:cNvGraphicFramePr>
          <p:nvPr>
            <p:ph sz="quarter" idx="11"/>
            <p:extLst>
              <p:ext uri="{D42A27DB-BD31-4B8C-83A1-F6EECF244321}">
                <p14:modId xmlns:p14="http://schemas.microsoft.com/office/powerpoint/2010/main" val="2357170473"/>
              </p:ext>
            </p:extLst>
          </p:nvPr>
        </p:nvGraphicFramePr>
        <p:xfrm>
          <a:off x="0" y="1076325"/>
          <a:ext cx="12192000" cy="5781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99856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A413C4C-178D-BB65-10C5-435CAF2B148A}"/>
              </a:ext>
            </a:extLst>
          </p:cNvPr>
          <p:cNvSpPr txBox="1"/>
          <p:nvPr/>
        </p:nvSpPr>
        <p:spPr>
          <a:xfrm>
            <a:off x="4267200" y="3124201"/>
            <a:ext cx="3657600" cy="49244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endParaRPr lang="en-US" sz="2400"/>
          </a:p>
        </p:txBody>
      </p:sp>
      <p:sp>
        <p:nvSpPr>
          <p:cNvPr id="8" name="TextBox 7">
            <a:extLst>
              <a:ext uri="{FF2B5EF4-FFF2-40B4-BE49-F238E27FC236}">
                <a16:creationId xmlns:a16="http://schemas.microsoft.com/office/drawing/2014/main" id="{B0E0BBC9-EF47-B7C1-63E2-7278CAFFB5CB}"/>
              </a:ext>
            </a:extLst>
          </p:cNvPr>
          <p:cNvSpPr txBox="1"/>
          <p:nvPr/>
        </p:nvSpPr>
        <p:spPr>
          <a:xfrm>
            <a:off x="3588544" y="3350420"/>
            <a:ext cx="3657600" cy="49244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endParaRPr lang="en-US" sz="2400"/>
          </a:p>
        </p:txBody>
      </p:sp>
      <p:graphicFrame>
        <p:nvGraphicFramePr>
          <p:cNvPr id="2" name="Tableau 1"/>
          <p:cNvGraphicFramePr>
            <a:graphicFrameLocks noGrp="1"/>
          </p:cNvGraphicFramePr>
          <p:nvPr>
            <p:extLst>
              <p:ext uri="{D42A27DB-BD31-4B8C-83A1-F6EECF244321}">
                <p14:modId xmlns:p14="http://schemas.microsoft.com/office/powerpoint/2010/main" val="1384712341"/>
              </p:ext>
            </p:extLst>
          </p:nvPr>
        </p:nvGraphicFramePr>
        <p:xfrm>
          <a:off x="274318" y="1095366"/>
          <a:ext cx="10306596" cy="5710481"/>
        </p:xfrm>
        <a:graphic>
          <a:graphicData uri="http://schemas.openxmlformats.org/drawingml/2006/table">
            <a:tbl>
              <a:tblPr bandRow="1">
                <a:tableStyleId>{5C22544A-7EE6-4342-B048-85BDC9FD1C3A}</a:tableStyleId>
              </a:tblPr>
              <a:tblGrid>
                <a:gridCol w="3358867">
                  <a:extLst>
                    <a:ext uri="{9D8B030D-6E8A-4147-A177-3AD203B41FA5}">
                      <a16:colId xmlns:a16="http://schemas.microsoft.com/office/drawing/2014/main" val="691612683"/>
                    </a:ext>
                  </a:extLst>
                </a:gridCol>
                <a:gridCol w="644353">
                  <a:extLst>
                    <a:ext uri="{9D8B030D-6E8A-4147-A177-3AD203B41FA5}">
                      <a16:colId xmlns:a16="http://schemas.microsoft.com/office/drawing/2014/main" val="3797407939"/>
                    </a:ext>
                  </a:extLst>
                </a:gridCol>
                <a:gridCol w="624961">
                  <a:extLst>
                    <a:ext uri="{9D8B030D-6E8A-4147-A177-3AD203B41FA5}">
                      <a16:colId xmlns:a16="http://schemas.microsoft.com/office/drawing/2014/main" val="793411150"/>
                    </a:ext>
                  </a:extLst>
                </a:gridCol>
                <a:gridCol w="1128278">
                  <a:extLst>
                    <a:ext uri="{9D8B030D-6E8A-4147-A177-3AD203B41FA5}">
                      <a16:colId xmlns:a16="http://schemas.microsoft.com/office/drawing/2014/main" val="2396699112"/>
                    </a:ext>
                  </a:extLst>
                </a:gridCol>
                <a:gridCol w="788032">
                  <a:extLst>
                    <a:ext uri="{9D8B030D-6E8A-4147-A177-3AD203B41FA5}">
                      <a16:colId xmlns:a16="http://schemas.microsoft.com/office/drawing/2014/main" val="289374330"/>
                    </a:ext>
                  </a:extLst>
                </a:gridCol>
                <a:gridCol w="1012809">
                  <a:extLst>
                    <a:ext uri="{9D8B030D-6E8A-4147-A177-3AD203B41FA5}">
                      <a16:colId xmlns:a16="http://schemas.microsoft.com/office/drawing/2014/main" val="3613224364"/>
                    </a:ext>
                  </a:extLst>
                </a:gridCol>
                <a:gridCol w="656695">
                  <a:extLst>
                    <a:ext uri="{9D8B030D-6E8A-4147-A177-3AD203B41FA5}">
                      <a16:colId xmlns:a16="http://schemas.microsoft.com/office/drawing/2014/main" val="1886742598"/>
                    </a:ext>
                  </a:extLst>
                </a:gridCol>
                <a:gridCol w="967852">
                  <a:extLst>
                    <a:ext uri="{9D8B030D-6E8A-4147-A177-3AD203B41FA5}">
                      <a16:colId xmlns:a16="http://schemas.microsoft.com/office/drawing/2014/main" val="2546725103"/>
                    </a:ext>
                  </a:extLst>
                </a:gridCol>
                <a:gridCol w="1124749">
                  <a:extLst>
                    <a:ext uri="{9D8B030D-6E8A-4147-A177-3AD203B41FA5}">
                      <a16:colId xmlns:a16="http://schemas.microsoft.com/office/drawing/2014/main" val="1534262439"/>
                    </a:ext>
                  </a:extLst>
                </a:gridCol>
              </a:tblGrid>
              <a:tr h="199185">
                <a:tc rowSpan="2" gridSpan="3">
                  <a:txBody>
                    <a:bodyPr/>
                    <a:lstStyle/>
                    <a:p>
                      <a:pPr marL="43815" algn="ctr">
                        <a:lnSpc>
                          <a:spcPct val="107000"/>
                        </a:lnSpc>
                        <a:spcAft>
                          <a:spcPts val="0"/>
                        </a:spcAft>
                      </a:pPr>
                      <a:r>
                        <a:rPr lang="fr-FR" sz="1100" dirty="0">
                          <a:effectLst/>
                        </a:rPr>
                        <a:t> </a:t>
                      </a:r>
                    </a:p>
                    <a:p>
                      <a:pPr marL="7620" algn="just">
                        <a:lnSpc>
                          <a:spcPct val="107000"/>
                        </a:lnSpc>
                        <a:spcAft>
                          <a:spcPts val="0"/>
                        </a:spcAft>
                      </a:pPr>
                      <a:r>
                        <a:rPr lang="fr-FR" sz="1100" dirty="0">
                          <a:effectLst/>
                        </a:rPr>
                        <a:t> </a:t>
                      </a:r>
                    </a:p>
                    <a:p>
                      <a:pPr marL="6350" algn="ctr">
                        <a:lnSpc>
                          <a:spcPct val="107000"/>
                        </a:lnSpc>
                        <a:spcAft>
                          <a:spcPts val="0"/>
                        </a:spcAft>
                      </a:pPr>
                      <a:r>
                        <a:rPr lang="fr-FR" sz="1100" dirty="0">
                          <a:effectLst/>
                        </a:rPr>
                        <a:t>BTS </a:t>
                      </a:r>
                    </a:p>
                    <a:p>
                      <a:pPr marL="6350" algn="ctr">
                        <a:lnSpc>
                          <a:spcPct val="107000"/>
                        </a:lnSpc>
                        <a:spcAft>
                          <a:spcPts val="0"/>
                        </a:spcAft>
                      </a:pPr>
                      <a:r>
                        <a:rPr lang="fr-FR" sz="1200" dirty="0">
                          <a:effectLst/>
                        </a:rPr>
                        <a:t>AÉRONAUTIQUE</a:t>
                      </a:r>
                      <a:endParaRPr lang="fr-FR" sz="1100" dirty="0">
                        <a:effectLst/>
                      </a:endParaRPr>
                    </a:p>
                    <a:p>
                      <a:pPr marL="43815" algn="ctr">
                        <a:lnSpc>
                          <a:spcPct val="107000"/>
                        </a:lnSpc>
                        <a:spcAft>
                          <a:spcPts val="0"/>
                        </a:spcAft>
                      </a:pPr>
                      <a:r>
                        <a:rPr lang="fr-FR" sz="1100" dirty="0">
                          <a:effectLst/>
                        </a:rPr>
                        <a:t> </a:t>
                      </a:r>
                    </a:p>
                    <a:p>
                      <a:pPr marL="43815" algn="ctr">
                        <a:lnSpc>
                          <a:spcPct val="107000"/>
                        </a:lnSpc>
                        <a:spcAft>
                          <a:spcPts val="0"/>
                        </a:spcAft>
                      </a:pPr>
                      <a:r>
                        <a:rPr lang="fr-FR" sz="1100" dirty="0">
                          <a:effectLst/>
                        </a:rPr>
                        <a:t> </a:t>
                      </a:r>
                    </a:p>
                    <a:p>
                      <a:pPr marL="43815" algn="ctr">
                        <a:lnSpc>
                          <a:spcPct val="107000"/>
                        </a:lnSpc>
                        <a:spcAft>
                          <a:spcPts val="0"/>
                        </a:spcAft>
                      </a:pPr>
                      <a:r>
                        <a:rPr lang="fr-FR" sz="1100" dirty="0">
                          <a:effectLst/>
                        </a:rPr>
                        <a:t> </a:t>
                      </a:r>
                    </a:p>
                    <a:p>
                      <a:pPr marL="43815" algn="ctr">
                        <a:lnSpc>
                          <a:spcPct val="107000"/>
                        </a:lnSpc>
                        <a:spcAft>
                          <a:spcPts val="0"/>
                        </a:spcAft>
                      </a:pPr>
                      <a:r>
                        <a:rPr lang="fr-FR" sz="1100" dirty="0">
                          <a:effectLst/>
                        </a:rPr>
                        <a:t> </a:t>
                      </a:r>
                    </a:p>
                    <a:p>
                      <a:pPr marL="5080" algn="ctr">
                        <a:lnSpc>
                          <a:spcPct val="107000"/>
                        </a:lnSpc>
                        <a:spcAft>
                          <a:spcPts val="0"/>
                        </a:spcAft>
                      </a:pPr>
                      <a:r>
                        <a:rPr lang="fr-FR" sz="1100" dirty="0">
                          <a:effectLst/>
                        </a:rPr>
                        <a:t>ÉPREUVES </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88" marR="38825" marT="0" marB="0"/>
                </a:tc>
                <a:tc rowSpan="2" hMerge="1">
                  <a:txBody>
                    <a:bodyPr/>
                    <a:lstStyle/>
                    <a:p>
                      <a:endParaRPr lang="fr-FR"/>
                    </a:p>
                  </a:txBody>
                  <a:tcPr/>
                </a:tc>
                <a:tc rowSpan="2" hMerge="1">
                  <a:txBody>
                    <a:bodyPr/>
                    <a:lstStyle/>
                    <a:p>
                      <a:endParaRPr lang="fr-FR"/>
                    </a:p>
                  </a:txBody>
                  <a:tcPr/>
                </a:tc>
                <a:tc gridSpan="6">
                  <a:txBody>
                    <a:bodyPr/>
                    <a:lstStyle/>
                    <a:p>
                      <a:pPr marL="12700" algn="ctr">
                        <a:lnSpc>
                          <a:spcPct val="107000"/>
                        </a:lnSpc>
                        <a:spcAft>
                          <a:spcPts val="0"/>
                        </a:spcAft>
                      </a:pPr>
                      <a:r>
                        <a:rPr lang="fr-FR" sz="1100">
                          <a:effectLst/>
                        </a:rPr>
                        <a:t>Candidats </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688" marR="38825" marT="0"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943943915"/>
                  </a:ext>
                </a:extLst>
              </a:tr>
              <a:tr h="2071636">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gridSpan="2">
                  <a:txBody>
                    <a:bodyPr/>
                    <a:lstStyle/>
                    <a:p>
                      <a:pPr marR="172085" algn="ctr">
                        <a:lnSpc>
                          <a:spcPct val="115000"/>
                        </a:lnSpc>
                        <a:spcAft>
                          <a:spcPts val="0"/>
                        </a:spcAft>
                      </a:pPr>
                      <a:r>
                        <a:rPr lang="fr-FR" sz="900">
                          <a:effectLst/>
                        </a:rPr>
                        <a:t>Scolaires</a:t>
                      </a:r>
                      <a:endParaRPr lang="fr-FR" sz="1100">
                        <a:effectLst/>
                      </a:endParaRPr>
                    </a:p>
                    <a:p>
                      <a:pPr marL="143510" algn="ctr">
                        <a:lnSpc>
                          <a:spcPct val="115000"/>
                        </a:lnSpc>
                        <a:spcAft>
                          <a:spcPts val="0"/>
                        </a:spcAft>
                      </a:pPr>
                      <a:r>
                        <a:rPr lang="fr-FR" sz="900">
                          <a:effectLst/>
                        </a:rPr>
                        <a:t>(Établissements publics ou privés sous contrat)</a:t>
                      </a:r>
                      <a:endParaRPr lang="fr-FR" sz="1100">
                        <a:effectLst/>
                      </a:endParaRPr>
                    </a:p>
                    <a:p>
                      <a:pPr marL="53340" algn="ctr">
                        <a:lnSpc>
                          <a:spcPct val="115000"/>
                        </a:lnSpc>
                        <a:spcAft>
                          <a:spcPts val="0"/>
                        </a:spcAft>
                      </a:pPr>
                      <a:r>
                        <a:rPr lang="fr-FR" sz="800">
                          <a:effectLst/>
                        </a:rPr>
                        <a:t> </a:t>
                      </a:r>
                      <a:endParaRPr lang="fr-FR" sz="1100">
                        <a:effectLst/>
                      </a:endParaRPr>
                    </a:p>
                    <a:p>
                      <a:pPr marR="85090" algn="ctr">
                        <a:lnSpc>
                          <a:spcPct val="115000"/>
                        </a:lnSpc>
                        <a:spcAft>
                          <a:spcPts val="0"/>
                        </a:spcAft>
                      </a:pPr>
                      <a:r>
                        <a:rPr lang="fr-FR" sz="900">
                          <a:effectLst/>
                        </a:rPr>
                        <a:t>Apprentis</a:t>
                      </a:r>
                      <a:endParaRPr lang="fr-FR" sz="1100">
                        <a:effectLst/>
                      </a:endParaRPr>
                    </a:p>
                    <a:p>
                      <a:pPr marL="143510" algn="ctr">
                        <a:lnSpc>
                          <a:spcPct val="115000"/>
                        </a:lnSpc>
                        <a:spcAft>
                          <a:spcPts val="0"/>
                        </a:spcAft>
                      </a:pPr>
                      <a:r>
                        <a:rPr lang="fr-FR" sz="900">
                          <a:effectLst/>
                        </a:rPr>
                        <a:t>(CFA ou sections d'apprentissage, habilités)</a:t>
                      </a:r>
                      <a:endParaRPr lang="fr-FR" sz="1100">
                        <a:effectLst/>
                      </a:endParaRPr>
                    </a:p>
                    <a:p>
                      <a:pPr marL="53340" algn="ctr">
                        <a:lnSpc>
                          <a:spcPct val="115000"/>
                        </a:lnSpc>
                        <a:spcAft>
                          <a:spcPts val="0"/>
                        </a:spcAft>
                      </a:pPr>
                      <a:r>
                        <a:rPr lang="fr-FR" sz="800">
                          <a:effectLst/>
                        </a:rPr>
                        <a:t> </a:t>
                      </a:r>
                      <a:endParaRPr lang="fr-FR" sz="1100">
                        <a:effectLst/>
                      </a:endParaRPr>
                    </a:p>
                    <a:p>
                      <a:pPr algn="ctr">
                        <a:lnSpc>
                          <a:spcPct val="115000"/>
                        </a:lnSpc>
                        <a:spcAft>
                          <a:spcPts val="0"/>
                        </a:spcAft>
                      </a:pPr>
                      <a:r>
                        <a:rPr lang="fr-FR" sz="900">
                          <a:effectLst/>
                        </a:rPr>
                        <a:t>Formation professionnelle continue</a:t>
                      </a:r>
                      <a:endParaRPr lang="fr-FR" sz="1100">
                        <a:effectLst/>
                      </a:endParaRPr>
                    </a:p>
                    <a:p>
                      <a:pPr marL="143510" algn="ctr">
                        <a:lnSpc>
                          <a:spcPct val="115000"/>
                        </a:lnSpc>
                        <a:spcAft>
                          <a:spcPts val="0"/>
                        </a:spcAft>
                      </a:pPr>
                      <a:r>
                        <a:rPr lang="fr-FR" sz="900">
                          <a:effectLst/>
                        </a:rPr>
                        <a:t>(Établissements publics habilités)</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688" marR="38825" marT="0" marB="0"/>
                </a:tc>
                <a:tc hMerge="1">
                  <a:txBody>
                    <a:bodyPr/>
                    <a:lstStyle/>
                    <a:p>
                      <a:endParaRPr lang="fr-FR"/>
                    </a:p>
                  </a:txBody>
                  <a:tcPr/>
                </a:tc>
                <a:tc gridSpan="2">
                  <a:txBody>
                    <a:bodyPr/>
                    <a:lstStyle/>
                    <a:p>
                      <a:pPr algn="ctr">
                        <a:lnSpc>
                          <a:spcPct val="115000"/>
                        </a:lnSpc>
                        <a:spcAft>
                          <a:spcPts val="0"/>
                        </a:spcAft>
                      </a:pPr>
                      <a:r>
                        <a:rPr lang="fr-FR" sz="900">
                          <a:effectLst/>
                        </a:rPr>
                        <a:t>Formation professionnelle continue</a:t>
                      </a:r>
                      <a:endParaRPr lang="fr-FR" sz="1100">
                        <a:effectLst/>
                      </a:endParaRPr>
                    </a:p>
                    <a:p>
                      <a:pPr marL="69215" algn="ctr">
                        <a:lnSpc>
                          <a:spcPct val="115000"/>
                        </a:lnSpc>
                        <a:spcAft>
                          <a:spcPts val="0"/>
                        </a:spcAft>
                      </a:pPr>
                      <a:r>
                        <a:rPr lang="fr-FR" sz="900">
                          <a:effectLst/>
                        </a:rPr>
                        <a:t>(Établissements publics habilités à pratiquer intégralement le CCF pour ce BTS)</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688" marR="38825" marT="0" marB="0"/>
                </a:tc>
                <a:tc hMerge="1">
                  <a:txBody>
                    <a:bodyPr/>
                    <a:lstStyle/>
                    <a:p>
                      <a:endParaRPr lang="fr-FR"/>
                    </a:p>
                  </a:txBody>
                  <a:tcPr/>
                </a:tc>
                <a:tc gridSpan="2">
                  <a:txBody>
                    <a:bodyPr/>
                    <a:lstStyle/>
                    <a:p>
                      <a:pPr marR="635" algn="ctr">
                        <a:lnSpc>
                          <a:spcPct val="115000"/>
                        </a:lnSpc>
                        <a:spcAft>
                          <a:spcPts val="0"/>
                        </a:spcAft>
                      </a:pPr>
                      <a:r>
                        <a:rPr lang="fr-FR" sz="900">
                          <a:effectLst/>
                        </a:rPr>
                        <a:t>Scolaires</a:t>
                      </a:r>
                      <a:endParaRPr lang="fr-FR" sz="1100">
                        <a:effectLst/>
                      </a:endParaRPr>
                    </a:p>
                    <a:p>
                      <a:pPr marL="115570" marR="635" algn="ctr">
                        <a:lnSpc>
                          <a:spcPct val="115000"/>
                        </a:lnSpc>
                        <a:spcAft>
                          <a:spcPts val="0"/>
                        </a:spcAft>
                      </a:pPr>
                      <a:r>
                        <a:rPr lang="fr-FR" sz="900">
                          <a:effectLst/>
                        </a:rPr>
                        <a:t>(Établissements privés hors contrat)</a:t>
                      </a:r>
                      <a:endParaRPr lang="fr-FR" sz="1100">
                        <a:effectLst/>
                      </a:endParaRPr>
                    </a:p>
                    <a:p>
                      <a:pPr marL="115570" marR="635" algn="ctr">
                        <a:lnSpc>
                          <a:spcPct val="115000"/>
                        </a:lnSpc>
                        <a:spcAft>
                          <a:spcPts val="0"/>
                        </a:spcAft>
                      </a:pPr>
                      <a:r>
                        <a:rPr lang="fr-FR" sz="800">
                          <a:effectLst/>
                        </a:rPr>
                        <a:t> </a:t>
                      </a:r>
                      <a:endParaRPr lang="fr-FR" sz="1100">
                        <a:effectLst/>
                      </a:endParaRPr>
                    </a:p>
                    <a:p>
                      <a:pPr marR="1905" algn="ctr">
                        <a:lnSpc>
                          <a:spcPct val="115000"/>
                        </a:lnSpc>
                        <a:spcAft>
                          <a:spcPts val="0"/>
                        </a:spcAft>
                      </a:pPr>
                      <a:r>
                        <a:rPr lang="fr-FR" sz="900">
                          <a:effectLst/>
                        </a:rPr>
                        <a:t>Apprentis</a:t>
                      </a:r>
                      <a:endParaRPr lang="fr-FR" sz="1100">
                        <a:effectLst/>
                      </a:endParaRPr>
                    </a:p>
                    <a:p>
                      <a:pPr marL="115570" algn="ctr">
                        <a:lnSpc>
                          <a:spcPct val="115000"/>
                        </a:lnSpc>
                        <a:spcAft>
                          <a:spcPts val="0"/>
                        </a:spcAft>
                      </a:pPr>
                      <a:r>
                        <a:rPr lang="fr-FR" sz="900">
                          <a:effectLst/>
                        </a:rPr>
                        <a:t>(CFA ou sections d'apprentissage, non habilités)</a:t>
                      </a:r>
                      <a:endParaRPr lang="fr-FR" sz="1100">
                        <a:effectLst/>
                      </a:endParaRPr>
                    </a:p>
                    <a:p>
                      <a:pPr algn="ctr">
                        <a:lnSpc>
                          <a:spcPct val="115000"/>
                        </a:lnSpc>
                        <a:spcAft>
                          <a:spcPts val="0"/>
                        </a:spcAft>
                      </a:pPr>
                      <a:r>
                        <a:rPr lang="fr-FR" sz="800">
                          <a:effectLst/>
                        </a:rPr>
                        <a:t> </a:t>
                      </a:r>
                      <a:endParaRPr lang="fr-FR" sz="1100">
                        <a:effectLst/>
                      </a:endParaRPr>
                    </a:p>
                    <a:p>
                      <a:pPr algn="ctr">
                        <a:lnSpc>
                          <a:spcPct val="115000"/>
                        </a:lnSpc>
                        <a:spcAft>
                          <a:spcPts val="0"/>
                        </a:spcAft>
                      </a:pPr>
                      <a:r>
                        <a:rPr lang="fr-FR" sz="900">
                          <a:effectLst/>
                        </a:rPr>
                        <a:t>Formation professionnelle continue</a:t>
                      </a:r>
                      <a:endParaRPr lang="fr-FR" sz="1100">
                        <a:effectLst/>
                      </a:endParaRPr>
                    </a:p>
                    <a:p>
                      <a:pPr marL="115570" algn="ctr">
                        <a:lnSpc>
                          <a:spcPct val="115000"/>
                        </a:lnSpc>
                        <a:spcAft>
                          <a:spcPts val="0"/>
                        </a:spcAft>
                      </a:pPr>
                      <a:r>
                        <a:rPr lang="fr-FR" sz="900">
                          <a:effectLst/>
                        </a:rPr>
                        <a:t>(Établissement privé)</a:t>
                      </a:r>
                      <a:endParaRPr lang="fr-FR" sz="1100">
                        <a:effectLst/>
                      </a:endParaRPr>
                    </a:p>
                    <a:p>
                      <a:pPr marL="115570" algn="ctr">
                        <a:lnSpc>
                          <a:spcPct val="115000"/>
                        </a:lnSpc>
                        <a:spcAft>
                          <a:spcPts val="0"/>
                        </a:spcAft>
                      </a:pPr>
                      <a:r>
                        <a:rPr lang="fr-FR" sz="800">
                          <a:effectLst/>
                        </a:rPr>
                        <a:t> </a:t>
                      </a:r>
                      <a:endParaRPr lang="fr-FR" sz="1100">
                        <a:effectLst/>
                      </a:endParaRPr>
                    </a:p>
                    <a:p>
                      <a:pPr algn="ctr">
                        <a:lnSpc>
                          <a:spcPct val="115000"/>
                        </a:lnSpc>
                        <a:spcAft>
                          <a:spcPts val="0"/>
                        </a:spcAft>
                      </a:pPr>
                      <a:r>
                        <a:rPr lang="fr-FR" sz="900">
                          <a:effectLst/>
                        </a:rPr>
                        <a:t>Au titre de leur expérience professionnelle</a:t>
                      </a:r>
                      <a:endParaRPr lang="fr-FR" sz="1100">
                        <a:effectLst/>
                      </a:endParaRPr>
                    </a:p>
                    <a:p>
                      <a:pPr algn="ctr">
                        <a:lnSpc>
                          <a:spcPct val="115000"/>
                        </a:lnSpc>
                        <a:spcAft>
                          <a:spcPts val="0"/>
                        </a:spcAft>
                      </a:pPr>
                      <a:r>
                        <a:rPr lang="fr-FR" sz="800">
                          <a:effectLst/>
                        </a:rPr>
                        <a:t> </a:t>
                      </a:r>
                      <a:endParaRPr lang="fr-FR" sz="1100">
                        <a:effectLst/>
                      </a:endParaRPr>
                    </a:p>
                    <a:p>
                      <a:pPr marR="635" algn="ctr">
                        <a:lnSpc>
                          <a:spcPct val="115000"/>
                        </a:lnSpc>
                        <a:spcAft>
                          <a:spcPts val="0"/>
                        </a:spcAft>
                      </a:pPr>
                      <a:r>
                        <a:rPr lang="fr-FR" sz="900">
                          <a:effectLst/>
                        </a:rPr>
                        <a:t>Enseignement à distance</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688" marR="38825" marT="0" marB="0"/>
                </a:tc>
                <a:tc hMerge="1">
                  <a:txBody>
                    <a:bodyPr/>
                    <a:lstStyle/>
                    <a:p>
                      <a:endParaRPr lang="fr-FR"/>
                    </a:p>
                  </a:txBody>
                  <a:tcPr/>
                </a:tc>
                <a:extLst>
                  <a:ext uri="{0D108BD9-81ED-4DB2-BD59-A6C34878D82A}">
                    <a16:rowId xmlns:a16="http://schemas.microsoft.com/office/drawing/2014/main" val="2778150818"/>
                  </a:ext>
                </a:extLst>
              </a:tr>
              <a:tr h="257979">
                <a:tc>
                  <a:txBody>
                    <a:bodyPr/>
                    <a:lstStyle/>
                    <a:p>
                      <a:pPr marL="19685" algn="ctr">
                        <a:lnSpc>
                          <a:spcPct val="107000"/>
                        </a:lnSpc>
                        <a:spcAft>
                          <a:spcPts val="305"/>
                        </a:spcAft>
                      </a:pPr>
                      <a:r>
                        <a:rPr lang="fr-FR" sz="800">
                          <a:effectLst/>
                        </a:rPr>
                        <a:t> </a:t>
                      </a:r>
                      <a:r>
                        <a:rPr lang="fr-FR" sz="1100">
                          <a:effectLst/>
                        </a:rPr>
                        <a:t>Nature des épreuves </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688" marR="38825" marT="0" marB="0" anchor="ctr"/>
                </a:tc>
                <a:tc>
                  <a:txBody>
                    <a:bodyPr/>
                    <a:lstStyle/>
                    <a:p>
                      <a:pPr marL="20320" algn="ctr">
                        <a:lnSpc>
                          <a:spcPct val="107000"/>
                        </a:lnSpc>
                        <a:spcAft>
                          <a:spcPts val="0"/>
                        </a:spcAft>
                      </a:pPr>
                      <a:r>
                        <a:rPr lang="fr-FR" sz="1100">
                          <a:effectLst/>
                        </a:rPr>
                        <a:t>Unités</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688" marR="38825" marT="0" marB="0" anchor="ctr"/>
                </a:tc>
                <a:tc>
                  <a:txBody>
                    <a:bodyPr/>
                    <a:lstStyle/>
                    <a:p>
                      <a:pPr marL="41910" algn="just">
                        <a:lnSpc>
                          <a:spcPct val="107000"/>
                        </a:lnSpc>
                        <a:spcAft>
                          <a:spcPts val="0"/>
                        </a:spcAft>
                      </a:pPr>
                      <a:r>
                        <a:rPr lang="fr-FR" sz="1100">
                          <a:effectLst/>
                        </a:rPr>
                        <a:t>Coef. </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688" marR="38825" marT="0" marB="0" anchor="ctr"/>
                </a:tc>
                <a:tc>
                  <a:txBody>
                    <a:bodyPr/>
                    <a:lstStyle/>
                    <a:p>
                      <a:pPr marL="20955" algn="ctr">
                        <a:lnSpc>
                          <a:spcPct val="107000"/>
                        </a:lnSpc>
                        <a:spcAft>
                          <a:spcPts val="0"/>
                        </a:spcAft>
                      </a:pPr>
                      <a:r>
                        <a:rPr lang="fr-FR" sz="1100">
                          <a:effectLst/>
                        </a:rPr>
                        <a:t>Forme </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688" marR="38825" marT="0" marB="0" anchor="ctr"/>
                </a:tc>
                <a:tc>
                  <a:txBody>
                    <a:bodyPr/>
                    <a:lstStyle/>
                    <a:p>
                      <a:pPr marR="635" algn="ctr">
                        <a:lnSpc>
                          <a:spcPct val="107000"/>
                        </a:lnSpc>
                        <a:spcAft>
                          <a:spcPts val="0"/>
                        </a:spcAft>
                      </a:pPr>
                      <a:r>
                        <a:rPr lang="fr-FR" sz="1100">
                          <a:effectLst/>
                        </a:rPr>
                        <a:t>Durée </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688" marR="38825" marT="0" marB="0" anchor="ctr"/>
                </a:tc>
                <a:tc gridSpan="2">
                  <a:txBody>
                    <a:bodyPr/>
                    <a:lstStyle/>
                    <a:p>
                      <a:pPr marL="9525" algn="ctr">
                        <a:lnSpc>
                          <a:spcPct val="107000"/>
                        </a:lnSpc>
                        <a:spcAft>
                          <a:spcPts val="0"/>
                        </a:spcAft>
                      </a:pPr>
                      <a:r>
                        <a:rPr lang="fr-FR" sz="1100">
                          <a:effectLst/>
                        </a:rPr>
                        <a:t>Forme </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688" marR="38825" marT="0" marB="0" anchor="ctr"/>
                </a:tc>
                <a:tc hMerge="1">
                  <a:txBody>
                    <a:bodyPr/>
                    <a:lstStyle/>
                    <a:p>
                      <a:endParaRPr lang="fr-FR"/>
                    </a:p>
                  </a:txBody>
                  <a:tcPr/>
                </a:tc>
                <a:tc>
                  <a:txBody>
                    <a:bodyPr/>
                    <a:lstStyle/>
                    <a:p>
                      <a:pPr marL="19685" algn="ctr">
                        <a:lnSpc>
                          <a:spcPct val="107000"/>
                        </a:lnSpc>
                        <a:spcAft>
                          <a:spcPts val="0"/>
                        </a:spcAft>
                      </a:pPr>
                      <a:r>
                        <a:rPr lang="fr-FR" sz="1100">
                          <a:effectLst/>
                        </a:rPr>
                        <a:t>Forme </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688" marR="38825" marT="0" marB="0" anchor="ctr"/>
                </a:tc>
                <a:tc>
                  <a:txBody>
                    <a:bodyPr/>
                    <a:lstStyle/>
                    <a:p>
                      <a:pPr marL="2540" algn="ctr">
                        <a:lnSpc>
                          <a:spcPct val="107000"/>
                        </a:lnSpc>
                        <a:spcAft>
                          <a:spcPts val="0"/>
                        </a:spcAft>
                      </a:pPr>
                      <a:r>
                        <a:rPr lang="fr-FR" sz="1100">
                          <a:effectLst/>
                        </a:rPr>
                        <a:t>Durée </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688" marR="38825" marT="0" marB="0" anchor="ctr"/>
                </a:tc>
                <a:extLst>
                  <a:ext uri="{0D108BD9-81ED-4DB2-BD59-A6C34878D82A}">
                    <a16:rowId xmlns:a16="http://schemas.microsoft.com/office/drawing/2014/main" val="885146144"/>
                  </a:ext>
                </a:extLst>
              </a:tr>
              <a:tr h="389855">
                <a:tc>
                  <a:txBody>
                    <a:bodyPr/>
                    <a:lstStyle/>
                    <a:p>
                      <a:pPr indent="109855" algn="l">
                        <a:lnSpc>
                          <a:spcPct val="107000"/>
                        </a:lnSpc>
                        <a:spcAft>
                          <a:spcPts val="0"/>
                        </a:spcAft>
                      </a:pPr>
                      <a:r>
                        <a:rPr lang="fr-FR" sz="1100" dirty="0">
                          <a:effectLst/>
                        </a:rPr>
                        <a:t>Épreuve professionnelle</a:t>
                      </a:r>
                    </a:p>
                    <a:p>
                      <a:pPr marL="109855" algn="l">
                        <a:lnSpc>
                          <a:spcPct val="107000"/>
                        </a:lnSpc>
                        <a:spcAft>
                          <a:spcPts val="0"/>
                        </a:spcAft>
                      </a:pPr>
                      <a:r>
                        <a:rPr lang="fr-FR" sz="1100" dirty="0">
                          <a:effectLst/>
                        </a:rPr>
                        <a:t>E4 – Industrialisation et contrôle</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88" marR="38825" marT="0" marB="0" anchor="ctr"/>
                </a:tc>
                <a:tc>
                  <a:txBody>
                    <a:bodyPr/>
                    <a:lstStyle/>
                    <a:p>
                      <a:pPr marL="78740" algn="just">
                        <a:lnSpc>
                          <a:spcPct val="107000"/>
                        </a:lnSpc>
                        <a:spcAft>
                          <a:spcPts val="0"/>
                        </a:spcAft>
                      </a:pPr>
                      <a:r>
                        <a:rPr lang="fr-FR" sz="1100">
                          <a:effectLst/>
                        </a:rPr>
                        <a:t> </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688" marR="38825" marT="0" marB="0" anchor="ctr"/>
                </a:tc>
                <a:tc>
                  <a:txBody>
                    <a:bodyPr/>
                    <a:lstStyle/>
                    <a:p>
                      <a:pPr marR="14605" algn="ctr">
                        <a:lnSpc>
                          <a:spcPct val="107000"/>
                        </a:lnSpc>
                        <a:spcAft>
                          <a:spcPts val="0"/>
                        </a:spcAft>
                      </a:pPr>
                      <a:r>
                        <a:rPr lang="fr-FR" sz="1100">
                          <a:effectLst/>
                          <a:highlight>
                            <a:srgbClr val="FFFF00"/>
                          </a:highlight>
                        </a:rPr>
                        <a:t> </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688" marR="38825" marT="0" marB="0" anchor="ctr"/>
                </a:tc>
                <a:tc gridSpan="2">
                  <a:txBody>
                    <a:bodyPr/>
                    <a:lstStyle/>
                    <a:p>
                      <a:pPr marL="24765" algn="ctr">
                        <a:lnSpc>
                          <a:spcPct val="107000"/>
                        </a:lnSpc>
                        <a:spcAft>
                          <a:spcPts val="0"/>
                        </a:spcAft>
                      </a:pPr>
                      <a:r>
                        <a:rPr lang="fr-FR" sz="1100">
                          <a:effectLst/>
                          <a:highlight>
                            <a:srgbClr val="FFFF00"/>
                          </a:highlight>
                        </a:rPr>
                        <a:t> </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688" marR="38825" marT="0" marB="0" anchor="ctr"/>
                </a:tc>
                <a:tc hMerge="1">
                  <a:txBody>
                    <a:bodyPr/>
                    <a:lstStyle/>
                    <a:p>
                      <a:endParaRPr lang="fr-FR"/>
                    </a:p>
                  </a:txBody>
                  <a:tcPr/>
                </a:tc>
                <a:tc gridSpan="2">
                  <a:txBody>
                    <a:bodyPr/>
                    <a:lstStyle/>
                    <a:p>
                      <a:pPr marL="10160" algn="ctr">
                        <a:lnSpc>
                          <a:spcPct val="107000"/>
                        </a:lnSpc>
                        <a:spcAft>
                          <a:spcPts val="0"/>
                        </a:spcAft>
                      </a:pPr>
                      <a:r>
                        <a:rPr lang="fr-FR" sz="1100">
                          <a:effectLst/>
                          <a:highlight>
                            <a:srgbClr val="FFFF00"/>
                          </a:highlight>
                        </a:rPr>
                        <a:t> </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688" marR="38825" marT="0" marB="0" anchor="ctr"/>
                </a:tc>
                <a:tc hMerge="1">
                  <a:txBody>
                    <a:bodyPr/>
                    <a:lstStyle/>
                    <a:p>
                      <a:endParaRPr lang="fr-FR"/>
                    </a:p>
                  </a:txBody>
                  <a:tcPr/>
                </a:tc>
                <a:tc>
                  <a:txBody>
                    <a:bodyPr/>
                    <a:lstStyle/>
                    <a:p>
                      <a:pPr marL="199390" indent="-114935" algn="just">
                        <a:lnSpc>
                          <a:spcPct val="107000"/>
                        </a:lnSpc>
                        <a:spcAft>
                          <a:spcPts val="0"/>
                        </a:spcAft>
                      </a:pPr>
                      <a:r>
                        <a:rPr lang="fr-FR" sz="1100">
                          <a:effectLst/>
                          <a:highlight>
                            <a:srgbClr val="FFFF00"/>
                          </a:highlight>
                        </a:rPr>
                        <a:t> </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688" marR="38825" marT="0" marB="0" anchor="ctr"/>
                </a:tc>
                <a:tc>
                  <a:txBody>
                    <a:bodyPr/>
                    <a:lstStyle/>
                    <a:p>
                      <a:pPr marL="3175" algn="ctr">
                        <a:lnSpc>
                          <a:spcPct val="107000"/>
                        </a:lnSpc>
                        <a:spcAft>
                          <a:spcPts val="0"/>
                        </a:spcAft>
                      </a:pPr>
                      <a:r>
                        <a:rPr lang="fr-FR" sz="1100">
                          <a:effectLst/>
                          <a:highlight>
                            <a:srgbClr val="FFFF00"/>
                          </a:highlight>
                        </a:rPr>
                        <a:t> </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688" marR="38825" marT="0" marB="0" anchor="ctr"/>
                </a:tc>
                <a:extLst>
                  <a:ext uri="{0D108BD9-81ED-4DB2-BD59-A6C34878D82A}">
                    <a16:rowId xmlns:a16="http://schemas.microsoft.com/office/drawing/2014/main" val="1117470818"/>
                  </a:ext>
                </a:extLst>
              </a:tr>
              <a:tr h="531853">
                <a:tc>
                  <a:txBody>
                    <a:bodyPr/>
                    <a:lstStyle/>
                    <a:p>
                      <a:pPr marL="200025" algn="l">
                        <a:lnSpc>
                          <a:spcPct val="107000"/>
                        </a:lnSpc>
                        <a:spcAft>
                          <a:spcPts val="305"/>
                        </a:spcAft>
                      </a:pPr>
                      <a:r>
                        <a:rPr lang="fr-FR" sz="1100">
                          <a:effectLst/>
                        </a:rPr>
                        <a:t>Unité 41 – Industrialisation de la production ou de la maintenance des aéronefs</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688" marR="38825" marT="0" marB="0" anchor="ctr"/>
                </a:tc>
                <a:tc>
                  <a:txBody>
                    <a:bodyPr/>
                    <a:lstStyle/>
                    <a:p>
                      <a:pPr marL="106680" algn="ctr">
                        <a:lnSpc>
                          <a:spcPct val="107000"/>
                        </a:lnSpc>
                        <a:spcAft>
                          <a:spcPts val="0"/>
                        </a:spcAft>
                      </a:pPr>
                      <a:r>
                        <a:rPr lang="fr-FR" sz="1100">
                          <a:effectLst/>
                        </a:rPr>
                        <a:t>U41</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688" marR="38825" marT="0" marB="0" anchor="ctr"/>
                </a:tc>
                <a:tc>
                  <a:txBody>
                    <a:bodyPr/>
                    <a:lstStyle/>
                    <a:p>
                      <a:pPr marR="14605" algn="ctr">
                        <a:lnSpc>
                          <a:spcPct val="107000"/>
                        </a:lnSpc>
                        <a:spcAft>
                          <a:spcPts val="0"/>
                        </a:spcAft>
                      </a:pPr>
                      <a:r>
                        <a:rPr lang="fr-FR" sz="1100">
                          <a:effectLst/>
                        </a:rPr>
                        <a:t>5</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688" marR="38825" marT="0" marB="0" anchor="ctr"/>
                </a:tc>
                <a:tc gridSpan="2">
                  <a:txBody>
                    <a:bodyPr/>
                    <a:lstStyle/>
                    <a:p>
                      <a:pPr marR="13335" algn="ctr">
                        <a:lnSpc>
                          <a:spcPct val="107000"/>
                        </a:lnSpc>
                        <a:spcAft>
                          <a:spcPts val="0"/>
                        </a:spcAft>
                      </a:pPr>
                      <a:r>
                        <a:rPr lang="fr-FR" sz="1100">
                          <a:effectLst/>
                        </a:rPr>
                        <a:t>CCF </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688" marR="38825" marT="0" marB="0" anchor="ctr"/>
                </a:tc>
                <a:tc hMerge="1">
                  <a:txBody>
                    <a:bodyPr/>
                    <a:lstStyle/>
                    <a:p>
                      <a:endParaRPr lang="fr-FR"/>
                    </a:p>
                  </a:txBody>
                  <a:tcPr/>
                </a:tc>
                <a:tc gridSpan="2">
                  <a:txBody>
                    <a:bodyPr/>
                    <a:lstStyle/>
                    <a:p>
                      <a:pPr marL="64135" marR="33655" algn="ctr">
                        <a:lnSpc>
                          <a:spcPct val="107000"/>
                        </a:lnSpc>
                        <a:spcAft>
                          <a:spcPts val="0"/>
                        </a:spcAft>
                      </a:pPr>
                      <a:r>
                        <a:rPr lang="fr-FR" sz="1100">
                          <a:effectLst/>
                        </a:rPr>
                        <a:t>CCF</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688" marR="38825" marT="0" marB="0" anchor="ctr"/>
                </a:tc>
                <a:tc hMerge="1">
                  <a:txBody>
                    <a:bodyPr/>
                    <a:lstStyle/>
                    <a:p>
                      <a:endParaRPr lang="fr-FR"/>
                    </a:p>
                  </a:txBody>
                  <a:tcPr/>
                </a:tc>
                <a:tc>
                  <a:txBody>
                    <a:bodyPr/>
                    <a:lstStyle/>
                    <a:p>
                      <a:pPr marL="11430" algn="ctr">
                        <a:lnSpc>
                          <a:spcPct val="107000"/>
                        </a:lnSpc>
                        <a:spcAft>
                          <a:spcPts val="0"/>
                        </a:spcAft>
                      </a:pPr>
                      <a:r>
                        <a:rPr lang="fr-FR" sz="1100" dirty="0">
                          <a:effectLst/>
                        </a:rPr>
                        <a:t>Ponctuelle orale</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88" marR="38825" marT="0" marB="0" anchor="ctr"/>
                </a:tc>
                <a:tc>
                  <a:txBody>
                    <a:bodyPr/>
                    <a:lstStyle/>
                    <a:p>
                      <a:pPr marR="9525" algn="ctr">
                        <a:lnSpc>
                          <a:spcPct val="107000"/>
                        </a:lnSpc>
                        <a:spcAft>
                          <a:spcPts val="0"/>
                        </a:spcAft>
                      </a:pPr>
                      <a:r>
                        <a:rPr lang="fr-FR" sz="1100">
                          <a:effectLst/>
                        </a:rPr>
                        <a:t>40 min </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688" marR="38825" marT="0" marB="0" anchor="ctr"/>
                </a:tc>
                <a:extLst>
                  <a:ext uri="{0D108BD9-81ED-4DB2-BD59-A6C34878D82A}">
                    <a16:rowId xmlns:a16="http://schemas.microsoft.com/office/drawing/2014/main" val="1192693559"/>
                  </a:ext>
                </a:extLst>
              </a:tr>
              <a:tr h="389855">
                <a:tc>
                  <a:txBody>
                    <a:bodyPr/>
                    <a:lstStyle/>
                    <a:p>
                      <a:pPr marL="200025" algn="l">
                        <a:lnSpc>
                          <a:spcPct val="107000"/>
                        </a:lnSpc>
                        <a:spcAft>
                          <a:spcPts val="305"/>
                        </a:spcAft>
                      </a:pPr>
                      <a:r>
                        <a:rPr lang="fr-FR" sz="1100">
                          <a:effectLst/>
                        </a:rPr>
                        <a:t>Unité 42 – Contrôle, essai, mise ou remise en service</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688" marR="38825" marT="0" marB="0" anchor="ctr"/>
                </a:tc>
                <a:tc>
                  <a:txBody>
                    <a:bodyPr/>
                    <a:lstStyle/>
                    <a:p>
                      <a:pPr marL="106680" algn="ctr">
                        <a:lnSpc>
                          <a:spcPct val="107000"/>
                        </a:lnSpc>
                        <a:spcAft>
                          <a:spcPts val="0"/>
                        </a:spcAft>
                      </a:pPr>
                      <a:r>
                        <a:rPr lang="fr-FR" sz="1100">
                          <a:effectLst/>
                        </a:rPr>
                        <a:t>U42</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688" marR="38825" marT="0" marB="0" anchor="ctr"/>
                </a:tc>
                <a:tc>
                  <a:txBody>
                    <a:bodyPr/>
                    <a:lstStyle/>
                    <a:p>
                      <a:pPr marR="14605" algn="ctr">
                        <a:lnSpc>
                          <a:spcPct val="107000"/>
                        </a:lnSpc>
                        <a:spcAft>
                          <a:spcPts val="0"/>
                        </a:spcAft>
                      </a:pPr>
                      <a:r>
                        <a:rPr lang="fr-FR" sz="1100">
                          <a:effectLst/>
                        </a:rPr>
                        <a:t>5</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688" marR="38825" marT="0" marB="0" anchor="ctr"/>
                </a:tc>
                <a:tc gridSpan="2">
                  <a:txBody>
                    <a:bodyPr/>
                    <a:lstStyle/>
                    <a:p>
                      <a:pPr marR="13335" algn="ctr">
                        <a:lnSpc>
                          <a:spcPct val="107000"/>
                        </a:lnSpc>
                        <a:spcAft>
                          <a:spcPts val="0"/>
                        </a:spcAft>
                      </a:pPr>
                      <a:r>
                        <a:rPr lang="fr-FR" sz="1100">
                          <a:effectLst/>
                        </a:rPr>
                        <a:t>CCF</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688" marR="38825" marT="0" marB="0" anchor="ctr"/>
                </a:tc>
                <a:tc hMerge="1">
                  <a:txBody>
                    <a:bodyPr/>
                    <a:lstStyle/>
                    <a:p>
                      <a:endParaRPr lang="fr-FR"/>
                    </a:p>
                  </a:txBody>
                  <a:tcPr/>
                </a:tc>
                <a:tc gridSpan="2">
                  <a:txBody>
                    <a:bodyPr/>
                    <a:lstStyle/>
                    <a:p>
                      <a:pPr marL="64135" marR="33655" algn="ctr">
                        <a:lnSpc>
                          <a:spcPct val="107000"/>
                        </a:lnSpc>
                        <a:spcAft>
                          <a:spcPts val="0"/>
                        </a:spcAft>
                      </a:pPr>
                      <a:r>
                        <a:rPr lang="fr-FR" sz="1100">
                          <a:effectLst/>
                        </a:rPr>
                        <a:t>CCF</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688" marR="38825" marT="0" marB="0" anchor="ctr"/>
                </a:tc>
                <a:tc hMerge="1">
                  <a:txBody>
                    <a:bodyPr/>
                    <a:lstStyle/>
                    <a:p>
                      <a:endParaRPr lang="fr-FR"/>
                    </a:p>
                  </a:txBody>
                  <a:tcPr/>
                </a:tc>
                <a:tc>
                  <a:txBody>
                    <a:bodyPr/>
                    <a:lstStyle/>
                    <a:p>
                      <a:pPr marL="11430" algn="ctr">
                        <a:lnSpc>
                          <a:spcPct val="107000"/>
                        </a:lnSpc>
                        <a:spcAft>
                          <a:spcPts val="0"/>
                        </a:spcAft>
                      </a:pPr>
                      <a:r>
                        <a:rPr lang="fr-FR" sz="1100">
                          <a:effectLst/>
                        </a:rPr>
                        <a:t>Ponctuelle pratique</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688" marR="38825" marT="0" marB="0" anchor="ctr"/>
                </a:tc>
                <a:tc>
                  <a:txBody>
                    <a:bodyPr/>
                    <a:lstStyle/>
                    <a:p>
                      <a:pPr marR="9525" algn="ctr">
                        <a:lnSpc>
                          <a:spcPct val="107000"/>
                        </a:lnSpc>
                        <a:spcAft>
                          <a:spcPts val="0"/>
                        </a:spcAft>
                      </a:pPr>
                      <a:r>
                        <a:rPr lang="fr-FR" sz="1100">
                          <a:effectLst/>
                        </a:rPr>
                        <a:t>4 h </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688" marR="38825" marT="0" marB="0" anchor="ctr"/>
                </a:tc>
                <a:extLst>
                  <a:ext uri="{0D108BD9-81ED-4DB2-BD59-A6C34878D82A}">
                    <a16:rowId xmlns:a16="http://schemas.microsoft.com/office/drawing/2014/main" val="1984450339"/>
                  </a:ext>
                </a:extLst>
              </a:tr>
              <a:tr h="695621">
                <a:tc>
                  <a:txBody>
                    <a:bodyPr/>
                    <a:lstStyle/>
                    <a:p>
                      <a:pPr algn="l">
                        <a:lnSpc>
                          <a:spcPct val="107000"/>
                        </a:lnSpc>
                        <a:spcAft>
                          <a:spcPts val="0"/>
                        </a:spcAft>
                      </a:pPr>
                      <a:r>
                        <a:rPr lang="fr-FR" sz="800">
                          <a:effectLst/>
                        </a:rPr>
                        <a:t>    </a:t>
                      </a:r>
                      <a:r>
                        <a:rPr lang="fr-FR" sz="1100">
                          <a:effectLst/>
                        </a:rPr>
                        <a:t>Épreuve professionnelle</a:t>
                      </a:r>
                    </a:p>
                    <a:p>
                      <a:pPr marL="80645" algn="l">
                        <a:lnSpc>
                          <a:spcPct val="107000"/>
                        </a:lnSpc>
                        <a:spcAft>
                          <a:spcPts val="0"/>
                        </a:spcAft>
                      </a:pPr>
                      <a:r>
                        <a:rPr lang="fr-FR" sz="1100">
                          <a:effectLst/>
                        </a:rPr>
                        <a:t>E5 – Organisation d'une activité de production ou de maintenance des aéronefs</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688" marR="38825" marT="0" marB="0" anchor="ctr"/>
                </a:tc>
                <a:tc>
                  <a:txBody>
                    <a:bodyPr/>
                    <a:lstStyle/>
                    <a:p>
                      <a:pPr marL="78740" algn="ctr">
                        <a:lnSpc>
                          <a:spcPct val="107000"/>
                        </a:lnSpc>
                        <a:spcAft>
                          <a:spcPts val="0"/>
                        </a:spcAft>
                      </a:pPr>
                      <a:r>
                        <a:rPr lang="fr-FR" sz="1100">
                          <a:effectLst/>
                        </a:rPr>
                        <a:t>U5</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688" marR="38825" marT="0" marB="0" anchor="ctr"/>
                </a:tc>
                <a:tc>
                  <a:txBody>
                    <a:bodyPr/>
                    <a:lstStyle/>
                    <a:p>
                      <a:pPr marR="14605" algn="ctr">
                        <a:lnSpc>
                          <a:spcPct val="107000"/>
                        </a:lnSpc>
                        <a:spcAft>
                          <a:spcPts val="0"/>
                        </a:spcAft>
                      </a:pPr>
                      <a:r>
                        <a:rPr lang="fr-FR" sz="1100">
                          <a:effectLst/>
                        </a:rPr>
                        <a:t>5</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688" marR="38825" marT="0" marB="0" anchor="ctr"/>
                </a:tc>
                <a:tc>
                  <a:txBody>
                    <a:bodyPr/>
                    <a:lstStyle/>
                    <a:p>
                      <a:pPr marL="8255" algn="ctr">
                        <a:lnSpc>
                          <a:spcPct val="107000"/>
                        </a:lnSpc>
                        <a:spcAft>
                          <a:spcPts val="45"/>
                        </a:spcAft>
                      </a:pPr>
                      <a:r>
                        <a:rPr lang="fr-FR" sz="1100">
                          <a:effectLst/>
                        </a:rPr>
                        <a:t>Ponctuelle orale</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688" marR="38825" marT="0" marB="0" anchor="ctr"/>
                </a:tc>
                <a:tc>
                  <a:txBody>
                    <a:bodyPr/>
                    <a:lstStyle/>
                    <a:p>
                      <a:pPr marL="15240" algn="ctr">
                        <a:lnSpc>
                          <a:spcPct val="107000"/>
                        </a:lnSpc>
                        <a:spcAft>
                          <a:spcPts val="0"/>
                        </a:spcAft>
                      </a:pPr>
                      <a:r>
                        <a:rPr lang="fr-FR" sz="1100">
                          <a:effectLst/>
                        </a:rPr>
                        <a:t>45 min</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688" marR="38825" marT="0" marB="0" anchor="ctr"/>
                </a:tc>
                <a:tc gridSpan="2">
                  <a:txBody>
                    <a:bodyPr/>
                    <a:lstStyle/>
                    <a:p>
                      <a:pPr marL="8890" algn="ctr">
                        <a:lnSpc>
                          <a:spcPct val="107000"/>
                        </a:lnSpc>
                        <a:spcAft>
                          <a:spcPts val="0"/>
                        </a:spcAft>
                      </a:pPr>
                      <a:r>
                        <a:rPr lang="fr-FR" sz="1100">
                          <a:effectLst/>
                        </a:rPr>
                        <a:t>CCF</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688" marR="38825" marT="0" marB="0" anchor="ctr"/>
                </a:tc>
                <a:tc hMerge="1">
                  <a:txBody>
                    <a:bodyPr/>
                    <a:lstStyle/>
                    <a:p>
                      <a:endParaRPr lang="fr-FR"/>
                    </a:p>
                  </a:txBody>
                  <a:tcPr/>
                </a:tc>
                <a:tc>
                  <a:txBody>
                    <a:bodyPr/>
                    <a:lstStyle/>
                    <a:p>
                      <a:pPr marL="20955" algn="ctr">
                        <a:lnSpc>
                          <a:spcPct val="107000"/>
                        </a:lnSpc>
                        <a:spcAft>
                          <a:spcPts val="0"/>
                        </a:spcAft>
                      </a:pPr>
                      <a:r>
                        <a:rPr lang="fr-FR" sz="1100" dirty="0">
                          <a:effectLst/>
                        </a:rPr>
                        <a:t>Ponctuelle orale</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88" marR="38825" marT="0" marB="0" anchor="ctr"/>
                </a:tc>
                <a:tc>
                  <a:txBody>
                    <a:bodyPr/>
                    <a:lstStyle/>
                    <a:p>
                      <a:pPr marR="9525" algn="ctr">
                        <a:lnSpc>
                          <a:spcPct val="107000"/>
                        </a:lnSpc>
                        <a:spcAft>
                          <a:spcPts val="0"/>
                        </a:spcAft>
                      </a:pPr>
                      <a:r>
                        <a:rPr lang="fr-FR" sz="1100">
                          <a:effectLst/>
                        </a:rPr>
                        <a:t>45 min </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688" marR="38825" marT="0" marB="0" anchor="ctr"/>
                </a:tc>
                <a:extLst>
                  <a:ext uri="{0D108BD9-81ED-4DB2-BD59-A6C34878D82A}">
                    <a16:rowId xmlns:a16="http://schemas.microsoft.com/office/drawing/2014/main" val="1566790527"/>
                  </a:ext>
                </a:extLst>
              </a:tr>
              <a:tr h="389855">
                <a:tc>
                  <a:txBody>
                    <a:bodyPr/>
                    <a:lstStyle/>
                    <a:p>
                      <a:pPr marL="80645" algn="l">
                        <a:lnSpc>
                          <a:spcPct val="107000"/>
                        </a:lnSpc>
                        <a:spcAft>
                          <a:spcPts val="0"/>
                        </a:spcAft>
                      </a:pPr>
                      <a:r>
                        <a:rPr lang="fr-FR" sz="1100">
                          <a:effectLst/>
                        </a:rPr>
                        <a:t>Épreuve professionnelle</a:t>
                      </a:r>
                    </a:p>
                    <a:p>
                      <a:pPr marL="80645" algn="l">
                        <a:lnSpc>
                          <a:spcPct val="107000"/>
                        </a:lnSpc>
                        <a:spcAft>
                          <a:spcPts val="0"/>
                        </a:spcAft>
                      </a:pPr>
                      <a:r>
                        <a:rPr lang="fr-FR" sz="1100">
                          <a:effectLst/>
                        </a:rPr>
                        <a:t>E6 – Navigabilité des aéronefs</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688" marR="38825" marT="0" marB="0" anchor="ctr"/>
                </a:tc>
                <a:tc>
                  <a:txBody>
                    <a:bodyPr/>
                    <a:lstStyle/>
                    <a:p>
                      <a:pPr marL="78740" algn="ctr">
                        <a:lnSpc>
                          <a:spcPct val="107000"/>
                        </a:lnSpc>
                        <a:spcAft>
                          <a:spcPts val="0"/>
                        </a:spcAft>
                      </a:pPr>
                      <a:r>
                        <a:rPr lang="fr-FR" sz="1100">
                          <a:effectLst/>
                        </a:rPr>
                        <a:t>U6</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688" marR="38825" marT="0" marB="0" anchor="ctr"/>
                </a:tc>
                <a:tc>
                  <a:txBody>
                    <a:bodyPr/>
                    <a:lstStyle/>
                    <a:p>
                      <a:pPr marR="14605" algn="ctr">
                        <a:lnSpc>
                          <a:spcPct val="107000"/>
                        </a:lnSpc>
                        <a:spcAft>
                          <a:spcPts val="0"/>
                        </a:spcAft>
                      </a:pPr>
                      <a:r>
                        <a:rPr lang="fr-FR" sz="1100">
                          <a:effectLst/>
                        </a:rPr>
                        <a:t>5</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688" marR="38825" marT="0" marB="0" anchor="ctr"/>
                </a:tc>
                <a:tc>
                  <a:txBody>
                    <a:bodyPr/>
                    <a:lstStyle/>
                    <a:p>
                      <a:pPr marL="8255" algn="ctr">
                        <a:lnSpc>
                          <a:spcPct val="107000"/>
                        </a:lnSpc>
                        <a:spcAft>
                          <a:spcPts val="45"/>
                        </a:spcAft>
                      </a:pPr>
                      <a:r>
                        <a:rPr lang="fr-FR" sz="1100">
                          <a:effectLst/>
                        </a:rPr>
                        <a:t>Ponctuelle écrite</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688" marR="38825" marT="0" marB="0" anchor="ctr"/>
                </a:tc>
                <a:tc>
                  <a:txBody>
                    <a:bodyPr/>
                    <a:lstStyle/>
                    <a:p>
                      <a:pPr marL="15240" algn="ctr">
                        <a:lnSpc>
                          <a:spcPct val="107000"/>
                        </a:lnSpc>
                        <a:spcAft>
                          <a:spcPts val="0"/>
                        </a:spcAft>
                      </a:pPr>
                      <a:r>
                        <a:rPr lang="fr-FR" sz="1100">
                          <a:effectLst/>
                        </a:rPr>
                        <a:t>4 h</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688" marR="38825" marT="0" marB="0" anchor="ctr"/>
                </a:tc>
                <a:tc>
                  <a:txBody>
                    <a:bodyPr/>
                    <a:lstStyle/>
                    <a:p>
                      <a:pPr marL="8255" algn="ctr">
                        <a:lnSpc>
                          <a:spcPct val="107000"/>
                        </a:lnSpc>
                        <a:spcAft>
                          <a:spcPts val="45"/>
                        </a:spcAft>
                      </a:pPr>
                      <a:r>
                        <a:rPr lang="fr-FR" sz="1100">
                          <a:effectLst/>
                        </a:rPr>
                        <a:t>Ponctuelle écrite</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688" marR="38825" marT="0" marB="0" anchor="ctr"/>
                </a:tc>
                <a:tc>
                  <a:txBody>
                    <a:bodyPr/>
                    <a:lstStyle/>
                    <a:p>
                      <a:pPr marL="8255" algn="ctr">
                        <a:lnSpc>
                          <a:spcPct val="107000"/>
                        </a:lnSpc>
                        <a:spcAft>
                          <a:spcPts val="45"/>
                        </a:spcAft>
                      </a:pPr>
                      <a:r>
                        <a:rPr lang="fr-FR" sz="1100">
                          <a:effectLst/>
                        </a:rPr>
                        <a:t>4 h</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688" marR="38825" marT="0" marB="0" anchor="ctr"/>
                </a:tc>
                <a:tc>
                  <a:txBody>
                    <a:bodyPr/>
                    <a:lstStyle/>
                    <a:p>
                      <a:pPr marL="8255" algn="ctr">
                        <a:lnSpc>
                          <a:spcPct val="107000"/>
                        </a:lnSpc>
                        <a:spcAft>
                          <a:spcPts val="45"/>
                        </a:spcAft>
                      </a:pPr>
                      <a:r>
                        <a:rPr lang="fr-FR" sz="1100">
                          <a:effectLst/>
                        </a:rPr>
                        <a:t>Ponctuelle écrite</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688" marR="38825" marT="0" marB="0" anchor="ctr"/>
                </a:tc>
                <a:tc>
                  <a:txBody>
                    <a:bodyPr/>
                    <a:lstStyle/>
                    <a:p>
                      <a:pPr marL="8255" algn="ctr">
                        <a:lnSpc>
                          <a:spcPct val="107000"/>
                        </a:lnSpc>
                        <a:spcAft>
                          <a:spcPts val="45"/>
                        </a:spcAft>
                      </a:pPr>
                      <a:r>
                        <a:rPr lang="fr-FR" sz="1100">
                          <a:effectLst/>
                        </a:rPr>
                        <a:t>4 h</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688" marR="38825" marT="0" marB="0" anchor="ctr"/>
                </a:tc>
                <a:extLst>
                  <a:ext uri="{0D108BD9-81ED-4DB2-BD59-A6C34878D82A}">
                    <a16:rowId xmlns:a16="http://schemas.microsoft.com/office/drawing/2014/main" val="301382258"/>
                  </a:ext>
                </a:extLst>
              </a:tr>
              <a:tr h="394787">
                <a:tc>
                  <a:txBody>
                    <a:bodyPr/>
                    <a:lstStyle/>
                    <a:p>
                      <a:pPr marL="80645" marR="93980" algn="l">
                        <a:lnSpc>
                          <a:spcPct val="107000"/>
                        </a:lnSpc>
                        <a:spcAft>
                          <a:spcPts val="0"/>
                        </a:spcAft>
                      </a:pPr>
                      <a:r>
                        <a:rPr lang="fr-FR" sz="1100" dirty="0">
                          <a:effectLst/>
                        </a:rPr>
                        <a:t>Épreuve facultative</a:t>
                      </a:r>
                    </a:p>
                    <a:p>
                      <a:pPr marL="80645" marR="93980" algn="l">
                        <a:lnSpc>
                          <a:spcPct val="107000"/>
                        </a:lnSpc>
                        <a:spcAft>
                          <a:spcPts val="0"/>
                        </a:spcAft>
                      </a:pPr>
                      <a:r>
                        <a:rPr lang="fr-FR" sz="1100" dirty="0">
                          <a:effectLst/>
                        </a:rPr>
                        <a:t>EF1 – Langue vivante facultative </a:t>
                      </a:r>
                      <a:r>
                        <a:rPr lang="fr-FR" sz="1100" baseline="30000" dirty="0">
                          <a:effectLst/>
                        </a:rPr>
                        <a:t>(1)</a:t>
                      </a:r>
                      <a:r>
                        <a:rPr lang="fr-FR" sz="1100" dirty="0">
                          <a:effectLst/>
                        </a:rPr>
                        <a:t> </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88" marR="38825" marT="0" marB="0" anchor="ctr"/>
                </a:tc>
                <a:tc>
                  <a:txBody>
                    <a:bodyPr/>
                    <a:lstStyle/>
                    <a:p>
                      <a:pPr marL="68580" algn="ctr">
                        <a:lnSpc>
                          <a:spcPct val="107000"/>
                        </a:lnSpc>
                        <a:spcAft>
                          <a:spcPts val="0"/>
                        </a:spcAft>
                      </a:pPr>
                      <a:r>
                        <a:rPr lang="fr-FR" sz="1100">
                          <a:effectLst/>
                        </a:rPr>
                        <a:t>UF1</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688" marR="38825" marT="0" marB="0" anchor="ctr"/>
                </a:tc>
                <a:tc>
                  <a:txBody>
                    <a:bodyPr/>
                    <a:lstStyle/>
                    <a:p>
                      <a:pPr marL="17780" algn="ctr">
                        <a:lnSpc>
                          <a:spcPct val="107000"/>
                        </a:lnSpc>
                        <a:spcAft>
                          <a:spcPts val="0"/>
                        </a:spcAft>
                      </a:pPr>
                      <a:r>
                        <a:rPr lang="fr-FR" sz="1100">
                          <a:effectLst/>
                        </a:rPr>
                        <a:t>1 </a:t>
                      </a:r>
                      <a:r>
                        <a:rPr lang="fr-FR" sz="1100" baseline="30000">
                          <a:effectLst/>
                        </a:rPr>
                        <a:t>(2)</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688" marR="38825" marT="0" marB="0" anchor="ctr"/>
                </a:tc>
                <a:tc>
                  <a:txBody>
                    <a:bodyPr/>
                    <a:lstStyle/>
                    <a:p>
                      <a:pPr marL="13970" algn="ctr">
                        <a:lnSpc>
                          <a:spcPct val="107000"/>
                        </a:lnSpc>
                        <a:spcAft>
                          <a:spcPts val="0"/>
                        </a:spcAft>
                      </a:pPr>
                      <a:r>
                        <a:rPr lang="fr-FR" sz="1100">
                          <a:effectLst/>
                        </a:rPr>
                        <a:t>Ponctuelle orale</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688" marR="38825" marT="0" marB="0" anchor="ctr"/>
                </a:tc>
                <a:tc>
                  <a:txBody>
                    <a:bodyPr/>
                    <a:lstStyle/>
                    <a:p>
                      <a:pPr marR="24765" algn="ctr">
                        <a:lnSpc>
                          <a:spcPct val="107000"/>
                        </a:lnSpc>
                        <a:spcAft>
                          <a:spcPts val="0"/>
                        </a:spcAft>
                      </a:pPr>
                      <a:r>
                        <a:rPr lang="fr-FR" sz="1100">
                          <a:effectLst/>
                        </a:rPr>
                        <a:t>15 min</a:t>
                      </a:r>
                    </a:p>
                    <a:p>
                      <a:pPr marR="24765" algn="ctr">
                        <a:lnSpc>
                          <a:spcPct val="107000"/>
                        </a:lnSpc>
                        <a:spcAft>
                          <a:spcPts val="0"/>
                        </a:spcAft>
                      </a:pPr>
                      <a:r>
                        <a:rPr lang="fr-FR" sz="1100" baseline="30000">
                          <a:effectLst/>
                        </a:rPr>
                        <a:t>(3)</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688" marR="38825" marT="0" marB="0" anchor="ctr"/>
                </a:tc>
                <a:tc>
                  <a:txBody>
                    <a:bodyPr/>
                    <a:lstStyle/>
                    <a:p>
                      <a:pPr marL="81915" algn="ctr">
                        <a:lnSpc>
                          <a:spcPct val="107000"/>
                        </a:lnSpc>
                        <a:spcAft>
                          <a:spcPts val="0"/>
                        </a:spcAft>
                      </a:pPr>
                      <a:r>
                        <a:rPr lang="fr-FR" sz="1100">
                          <a:effectLst/>
                        </a:rPr>
                        <a:t>Ponctuelle orale</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688" marR="38825" marT="0" marB="0" anchor="ctr"/>
                </a:tc>
                <a:tc>
                  <a:txBody>
                    <a:bodyPr/>
                    <a:lstStyle/>
                    <a:p>
                      <a:pPr algn="ctr">
                        <a:lnSpc>
                          <a:spcPct val="107000"/>
                        </a:lnSpc>
                        <a:spcAft>
                          <a:spcPts val="0"/>
                        </a:spcAft>
                      </a:pPr>
                      <a:r>
                        <a:rPr lang="fr-FR" sz="1100">
                          <a:effectLst/>
                        </a:rPr>
                        <a:t>15 min </a:t>
                      </a:r>
                      <a:r>
                        <a:rPr lang="fr-FR" sz="1100" baseline="30000">
                          <a:effectLst/>
                        </a:rPr>
                        <a:t>(3)</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688" marR="38825" marT="0" marB="0" anchor="ctr"/>
                </a:tc>
                <a:tc>
                  <a:txBody>
                    <a:bodyPr/>
                    <a:lstStyle/>
                    <a:p>
                      <a:pPr algn="ctr">
                        <a:lnSpc>
                          <a:spcPct val="107000"/>
                        </a:lnSpc>
                        <a:spcAft>
                          <a:spcPts val="0"/>
                        </a:spcAft>
                      </a:pPr>
                      <a:r>
                        <a:rPr lang="fr-FR" sz="1100">
                          <a:effectLst/>
                        </a:rPr>
                        <a:t>Ponctuelle orale</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688" marR="38825" marT="0" marB="0" anchor="ctr"/>
                </a:tc>
                <a:tc>
                  <a:txBody>
                    <a:bodyPr/>
                    <a:lstStyle/>
                    <a:p>
                      <a:pPr marL="50800" indent="166370" algn="ctr">
                        <a:lnSpc>
                          <a:spcPct val="107000"/>
                        </a:lnSpc>
                        <a:spcAft>
                          <a:spcPts val="0"/>
                        </a:spcAft>
                      </a:pPr>
                      <a:r>
                        <a:rPr lang="fr-FR" sz="1100">
                          <a:effectLst/>
                        </a:rPr>
                        <a:t>15 min</a:t>
                      </a:r>
                    </a:p>
                    <a:p>
                      <a:pPr marL="50800" indent="166370" algn="ctr">
                        <a:lnSpc>
                          <a:spcPct val="107000"/>
                        </a:lnSpc>
                        <a:spcAft>
                          <a:spcPts val="0"/>
                        </a:spcAft>
                      </a:pPr>
                      <a:r>
                        <a:rPr lang="fr-FR" sz="1100" baseline="30000">
                          <a:effectLst/>
                        </a:rPr>
                        <a:t>(3)</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688" marR="38825" marT="0" marB="0" anchor="ctr"/>
                </a:tc>
                <a:extLst>
                  <a:ext uri="{0D108BD9-81ED-4DB2-BD59-A6C34878D82A}">
                    <a16:rowId xmlns:a16="http://schemas.microsoft.com/office/drawing/2014/main" val="12707626"/>
                  </a:ext>
                </a:extLst>
              </a:tr>
              <a:tr h="389855">
                <a:tc>
                  <a:txBody>
                    <a:bodyPr/>
                    <a:lstStyle/>
                    <a:p>
                      <a:pPr marL="80645" marR="93980" algn="l">
                        <a:lnSpc>
                          <a:spcPct val="107000"/>
                        </a:lnSpc>
                        <a:spcAft>
                          <a:spcPts val="0"/>
                        </a:spcAft>
                      </a:pPr>
                      <a:r>
                        <a:rPr lang="fr-FR" sz="1100">
                          <a:effectLst/>
                        </a:rPr>
                        <a:t>Épreuve facultative</a:t>
                      </a:r>
                    </a:p>
                    <a:p>
                      <a:pPr marL="80645" marR="93980" algn="l">
                        <a:lnSpc>
                          <a:spcPct val="107000"/>
                        </a:lnSpc>
                        <a:spcAft>
                          <a:spcPts val="0"/>
                        </a:spcAft>
                      </a:pPr>
                      <a:r>
                        <a:rPr lang="fr-FR" sz="1100">
                          <a:effectLst/>
                        </a:rPr>
                        <a:t>EF2 – Engagement étudiant </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688" marR="38825" marT="0" marB="0" anchor="ctr"/>
                </a:tc>
                <a:tc>
                  <a:txBody>
                    <a:bodyPr/>
                    <a:lstStyle/>
                    <a:p>
                      <a:pPr marL="68580" algn="ctr">
                        <a:lnSpc>
                          <a:spcPct val="107000"/>
                        </a:lnSpc>
                        <a:spcAft>
                          <a:spcPts val="0"/>
                        </a:spcAft>
                      </a:pPr>
                      <a:r>
                        <a:rPr lang="fr-FR" sz="1100">
                          <a:effectLst/>
                        </a:rPr>
                        <a:t>UF2</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688" marR="38825" marT="0" marB="0" anchor="ctr"/>
                </a:tc>
                <a:tc>
                  <a:txBody>
                    <a:bodyPr/>
                    <a:lstStyle/>
                    <a:p>
                      <a:pPr marL="17780" algn="ctr">
                        <a:lnSpc>
                          <a:spcPct val="107000"/>
                        </a:lnSpc>
                        <a:spcAft>
                          <a:spcPts val="0"/>
                        </a:spcAft>
                      </a:pPr>
                      <a:r>
                        <a:rPr lang="fr-FR" sz="1100">
                          <a:effectLst/>
                        </a:rPr>
                        <a:t>1 </a:t>
                      </a:r>
                      <a:r>
                        <a:rPr lang="fr-FR" sz="1100" baseline="30000">
                          <a:effectLst/>
                        </a:rPr>
                        <a:t>(2)</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688" marR="38825" marT="0" marB="0" anchor="ctr"/>
                </a:tc>
                <a:tc gridSpan="2">
                  <a:txBody>
                    <a:bodyPr/>
                    <a:lstStyle/>
                    <a:p>
                      <a:pPr marL="23495" indent="86995" algn="ctr">
                        <a:lnSpc>
                          <a:spcPct val="99000"/>
                        </a:lnSpc>
                        <a:spcAft>
                          <a:spcPts val="0"/>
                        </a:spcAft>
                      </a:pPr>
                      <a:r>
                        <a:rPr lang="fr-FR" sz="1100">
                          <a:effectLst/>
                        </a:rPr>
                        <a:t>CCF</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688" marR="38825" marT="0" marB="0" anchor="ctr"/>
                </a:tc>
                <a:tc hMerge="1">
                  <a:txBody>
                    <a:bodyPr/>
                    <a:lstStyle/>
                    <a:p>
                      <a:endParaRPr lang="fr-FR"/>
                    </a:p>
                  </a:txBody>
                  <a:tcPr/>
                </a:tc>
                <a:tc gridSpan="2">
                  <a:txBody>
                    <a:bodyPr/>
                    <a:lstStyle/>
                    <a:p>
                      <a:pPr marL="8255" algn="ctr">
                        <a:lnSpc>
                          <a:spcPct val="107000"/>
                        </a:lnSpc>
                        <a:spcAft>
                          <a:spcPts val="50"/>
                        </a:spcAft>
                      </a:pPr>
                      <a:r>
                        <a:rPr lang="fr-FR" sz="1100">
                          <a:effectLst/>
                        </a:rPr>
                        <a:t>CCF</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688" marR="38825" marT="0" marB="0" anchor="ctr"/>
                </a:tc>
                <a:tc hMerge="1">
                  <a:txBody>
                    <a:bodyPr/>
                    <a:lstStyle/>
                    <a:p>
                      <a:endParaRPr lang="fr-FR"/>
                    </a:p>
                  </a:txBody>
                  <a:tcPr/>
                </a:tc>
                <a:tc>
                  <a:txBody>
                    <a:bodyPr/>
                    <a:lstStyle/>
                    <a:p>
                      <a:pPr algn="ctr">
                        <a:lnSpc>
                          <a:spcPct val="107000"/>
                        </a:lnSpc>
                        <a:spcAft>
                          <a:spcPts val="0"/>
                        </a:spcAft>
                      </a:pPr>
                      <a:r>
                        <a:rPr lang="fr-FR" sz="1100">
                          <a:effectLst/>
                        </a:rPr>
                        <a:t>Ponctuelle orale</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688" marR="38825" marT="0" marB="0" anchor="ctr"/>
                </a:tc>
                <a:tc>
                  <a:txBody>
                    <a:bodyPr/>
                    <a:lstStyle/>
                    <a:p>
                      <a:pPr marL="50800" indent="166370" algn="ctr">
                        <a:lnSpc>
                          <a:spcPct val="107000"/>
                        </a:lnSpc>
                        <a:spcAft>
                          <a:spcPts val="0"/>
                        </a:spcAft>
                      </a:pPr>
                      <a:r>
                        <a:rPr lang="fr-FR" sz="1100" dirty="0">
                          <a:effectLst/>
                        </a:rPr>
                        <a:t>20 min</a:t>
                      </a:r>
                    </a:p>
                    <a:p>
                      <a:pPr marL="50800" indent="166370" algn="ctr">
                        <a:lnSpc>
                          <a:spcPct val="107000"/>
                        </a:lnSpc>
                        <a:spcAft>
                          <a:spcPts val="0"/>
                        </a:spcAft>
                      </a:pPr>
                      <a:r>
                        <a:rPr lang="fr-FR" sz="1100" baseline="30000" dirty="0">
                          <a:effectLst/>
                        </a:rPr>
                        <a:t> </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88" marR="38825" marT="0" marB="0" anchor="ctr"/>
                </a:tc>
                <a:extLst>
                  <a:ext uri="{0D108BD9-81ED-4DB2-BD59-A6C34878D82A}">
                    <a16:rowId xmlns:a16="http://schemas.microsoft.com/office/drawing/2014/main" val="1947421235"/>
                  </a:ext>
                </a:extLst>
              </a:tr>
            </a:tbl>
          </a:graphicData>
        </a:graphic>
      </p:graphicFrame>
      <p:grpSp>
        <p:nvGrpSpPr>
          <p:cNvPr id="9" name="Groupe 8"/>
          <p:cNvGrpSpPr/>
          <p:nvPr/>
        </p:nvGrpSpPr>
        <p:grpSpPr>
          <a:xfrm>
            <a:off x="365760" y="3286588"/>
            <a:ext cx="11774358" cy="1227296"/>
            <a:chOff x="1124377" y="2102128"/>
            <a:chExt cx="7994454" cy="920472"/>
          </a:xfrm>
        </p:grpSpPr>
        <p:sp>
          <p:nvSpPr>
            <p:cNvPr id="3" name="Rectangle à coins arrondis 2"/>
            <p:cNvSpPr/>
            <p:nvPr/>
          </p:nvSpPr>
          <p:spPr>
            <a:xfrm>
              <a:off x="1124377" y="2616200"/>
              <a:ext cx="6464300" cy="406400"/>
            </a:xfrm>
            <a:prstGeom prst="roundRect">
              <a:avLst/>
            </a:prstGeom>
            <a:noFill/>
            <a:ln w="1905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fr-FR" sz="2400"/>
            </a:p>
          </p:txBody>
        </p:sp>
        <p:sp>
          <p:nvSpPr>
            <p:cNvPr id="5" name="ZoneTexte 4"/>
            <p:cNvSpPr txBox="1"/>
            <p:nvPr/>
          </p:nvSpPr>
          <p:spPr>
            <a:xfrm>
              <a:off x="7863043" y="2102128"/>
              <a:ext cx="1255788" cy="500233"/>
            </a:xfrm>
            <a:prstGeom prst="rect">
              <a:avLst/>
            </a:prstGeom>
            <a:noFill/>
            <a:ln>
              <a:solidFill>
                <a:srgbClr val="92D050"/>
              </a:solidFill>
            </a:ln>
          </p:spPr>
          <p:txBody>
            <a:bodyPr wrap="none" rtlCol="0">
              <a:spAutoFit/>
            </a:bodyPr>
            <a:lstStyle/>
            <a:p>
              <a:r>
                <a:rPr lang="fr-FR" sz="1867" dirty="0"/>
                <a:t>É</a:t>
              </a:r>
              <a:r>
                <a:rPr lang="fr-FR" sz="1867" dirty="0" smtClean="0"/>
                <a:t>preuve </a:t>
              </a:r>
              <a:r>
                <a:rPr lang="fr-FR" sz="1867" dirty="0"/>
                <a:t>associée</a:t>
              </a:r>
            </a:p>
            <a:p>
              <a:r>
                <a:rPr lang="fr-FR" sz="1867" dirty="0"/>
                <a:t> au Pôle 1</a:t>
              </a:r>
            </a:p>
          </p:txBody>
        </p:sp>
        <p:cxnSp>
          <p:nvCxnSpPr>
            <p:cNvPr id="7" name="Connecteur droit 6"/>
            <p:cNvCxnSpPr>
              <a:endCxn id="5" idx="1"/>
            </p:cNvCxnSpPr>
            <p:nvPr/>
          </p:nvCxnSpPr>
          <p:spPr>
            <a:xfrm flipV="1">
              <a:off x="7588677" y="2352245"/>
              <a:ext cx="274366" cy="273105"/>
            </a:xfrm>
            <a:prstGeom prst="line">
              <a:avLst/>
            </a:prstGeom>
            <a:ln>
              <a:solidFill>
                <a:srgbClr val="92D050"/>
              </a:solidFill>
            </a:ln>
          </p:spPr>
          <p:style>
            <a:lnRef idx="2">
              <a:schemeClr val="accent1"/>
            </a:lnRef>
            <a:fillRef idx="0">
              <a:schemeClr val="accent1"/>
            </a:fillRef>
            <a:effectRef idx="1">
              <a:schemeClr val="accent1"/>
            </a:effectRef>
            <a:fontRef idx="minor">
              <a:schemeClr val="tx1"/>
            </a:fontRef>
          </p:style>
        </p:cxnSp>
      </p:grpSp>
      <p:grpSp>
        <p:nvGrpSpPr>
          <p:cNvPr id="10" name="Groupe 9"/>
          <p:cNvGrpSpPr/>
          <p:nvPr/>
        </p:nvGrpSpPr>
        <p:grpSpPr>
          <a:xfrm>
            <a:off x="365760" y="3772369"/>
            <a:ext cx="11774358" cy="1227296"/>
            <a:chOff x="1124377" y="2102128"/>
            <a:chExt cx="7994454" cy="920472"/>
          </a:xfrm>
        </p:grpSpPr>
        <p:sp>
          <p:nvSpPr>
            <p:cNvPr id="11" name="Rectangle à coins arrondis 10"/>
            <p:cNvSpPr/>
            <p:nvPr/>
          </p:nvSpPr>
          <p:spPr>
            <a:xfrm>
              <a:off x="1124377" y="2616200"/>
              <a:ext cx="6464300" cy="406400"/>
            </a:xfrm>
            <a:prstGeom prst="roundRect">
              <a:avLst/>
            </a:prstGeom>
            <a:noFill/>
            <a:ln w="19050" cap="flat" cmpd="sng" algn="ctr">
              <a:solidFill>
                <a:schemeClr val="accent6">
                  <a:lumMod val="60000"/>
                  <a:lumOff val="4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fr-FR" sz="2400"/>
            </a:p>
          </p:txBody>
        </p:sp>
        <p:sp>
          <p:nvSpPr>
            <p:cNvPr id="12" name="ZoneTexte 11"/>
            <p:cNvSpPr txBox="1"/>
            <p:nvPr/>
          </p:nvSpPr>
          <p:spPr>
            <a:xfrm>
              <a:off x="7863043" y="2102128"/>
              <a:ext cx="1255788" cy="500233"/>
            </a:xfrm>
            <a:prstGeom prst="rect">
              <a:avLst/>
            </a:prstGeom>
            <a:noFill/>
            <a:ln>
              <a:solidFill>
                <a:schemeClr val="accent6">
                  <a:lumMod val="60000"/>
                  <a:lumOff val="40000"/>
                </a:schemeClr>
              </a:solidFill>
            </a:ln>
          </p:spPr>
          <p:txBody>
            <a:bodyPr wrap="none" rtlCol="0">
              <a:spAutoFit/>
            </a:bodyPr>
            <a:lstStyle/>
            <a:p>
              <a:r>
                <a:rPr lang="fr-FR" sz="1867" dirty="0"/>
                <a:t>É</a:t>
              </a:r>
              <a:r>
                <a:rPr lang="fr-FR" sz="1867" dirty="0" smtClean="0"/>
                <a:t>preuve </a:t>
              </a:r>
              <a:r>
                <a:rPr lang="fr-FR" sz="1867" dirty="0"/>
                <a:t>associée</a:t>
              </a:r>
            </a:p>
            <a:p>
              <a:r>
                <a:rPr lang="fr-FR" sz="1867" dirty="0"/>
                <a:t> au Pôle 3</a:t>
              </a:r>
            </a:p>
          </p:txBody>
        </p:sp>
        <p:cxnSp>
          <p:nvCxnSpPr>
            <p:cNvPr id="13" name="Connecteur droit 12"/>
            <p:cNvCxnSpPr>
              <a:endCxn id="12" idx="1"/>
            </p:cNvCxnSpPr>
            <p:nvPr/>
          </p:nvCxnSpPr>
          <p:spPr>
            <a:xfrm flipV="1">
              <a:off x="7588677" y="2352245"/>
              <a:ext cx="274366" cy="273105"/>
            </a:xfrm>
            <a:prstGeom prst="line">
              <a:avLst/>
            </a:pr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cxnSp>
      </p:grpSp>
      <p:grpSp>
        <p:nvGrpSpPr>
          <p:cNvPr id="14" name="Groupe 13"/>
          <p:cNvGrpSpPr/>
          <p:nvPr/>
        </p:nvGrpSpPr>
        <p:grpSpPr>
          <a:xfrm>
            <a:off x="365760" y="4308452"/>
            <a:ext cx="11774358" cy="1227296"/>
            <a:chOff x="1124377" y="2102128"/>
            <a:chExt cx="7994454" cy="920472"/>
          </a:xfrm>
        </p:grpSpPr>
        <p:sp>
          <p:nvSpPr>
            <p:cNvPr id="15" name="Rectangle à coins arrondis 14"/>
            <p:cNvSpPr/>
            <p:nvPr/>
          </p:nvSpPr>
          <p:spPr>
            <a:xfrm>
              <a:off x="1124377" y="2616200"/>
              <a:ext cx="6464300" cy="406400"/>
            </a:xfrm>
            <a:prstGeom prst="roundRect">
              <a:avLst/>
            </a:prstGeom>
            <a:noFill/>
            <a:ln w="19050" cap="flat" cmpd="sng" algn="ctr">
              <a:solidFill>
                <a:srgbClr val="0070C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fr-FR" sz="2400"/>
            </a:p>
          </p:txBody>
        </p:sp>
        <p:sp>
          <p:nvSpPr>
            <p:cNvPr id="16" name="ZoneTexte 15"/>
            <p:cNvSpPr txBox="1"/>
            <p:nvPr/>
          </p:nvSpPr>
          <p:spPr>
            <a:xfrm>
              <a:off x="7863043" y="2102128"/>
              <a:ext cx="1255788" cy="500233"/>
            </a:xfrm>
            <a:prstGeom prst="rect">
              <a:avLst/>
            </a:prstGeom>
            <a:noFill/>
            <a:ln>
              <a:solidFill>
                <a:srgbClr val="0070C0"/>
              </a:solidFill>
            </a:ln>
          </p:spPr>
          <p:txBody>
            <a:bodyPr wrap="none" rtlCol="0">
              <a:spAutoFit/>
            </a:bodyPr>
            <a:lstStyle/>
            <a:p>
              <a:r>
                <a:rPr lang="fr-FR" sz="1867" dirty="0"/>
                <a:t>É</a:t>
              </a:r>
              <a:r>
                <a:rPr lang="fr-FR" sz="1867" dirty="0" smtClean="0"/>
                <a:t>preuve </a:t>
              </a:r>
              <a:r>
                <a:rPr lang="fr-FR" sz="1867" dirty="0"/>
                <a:t>associée</a:t>
              </a:r>
            </a:p>
            <a:p>
              <a:r>
                <a:rPr lang="fr-FR" sz="1867" dirty="0"/>
                <a:t> au Pôle 2</a:t>
              </a:r>
            </a:p>
          </p:txBody>
        </p:sp>
        <p:cxnSp>
          <p:nvCxnSpPr>
            <p:cNvPr id="17" name="Connecteur droit 16"/>
            <p:cNvCxnSpPr>
              <a:endCxn id="16" idx="1"/>
            </p:cNvCxnSpPr>
            <p:nvPr/>
          </p:nvCxnSpPr>
          <p:spPr>
            <a:xfrm flipV="1">
              <a:off x="7588677" y="2352245"/>
              <a:ext cx="274366" cy="273105"/>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grpSp>
      <p:grpSp>
        <p:nvGrpSpPr>
          <p:cNvPr id="18" name="Groupe 17"/>
          <p:cNvGrpSpPr/>
          <p:nvPr/>
        </p:nvGrpSpPr>
        <p:grpSpPr>
          <a:xfrm>
            <a:off x="274318" y="4885001"/>
            <a:ext cx="11774358" cy="1227296"/>
            <a:chOff x="1124377" y="2102128"/>
            <a:chExt cx="7994454" cy="920472"/>
          </a:xfrm>
        </p:grpSpPr>
        <p:sp>
          <p:nvSpPr>
            <p:cNvPr id="19" name="Rectangle à coins arrondis 18"/>
            <p:cNvSpPr/>
            <p:nvPr/>
          </p:nvSpPr>
          <p:spPr>
            <a:xfrm>
              <a:off x="1124377" y="2616200"/>
              <a:ext cx="6464300" cy="406400"/>
            </a:xfrm>
            <a:prstGeom prst="roundRect">
              <a:avLst/>
            </a:prstGeom>
            <a:noFill/>
            <a:ln w="19050" cap="flat" cmpd="sng" algn="ctr">
              <a:solidFill>
                <a:srgbClr val="FFE599"/>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fr-FR" sz="2400"/>
            </a:p>
          </p:txBody>
        </p:sp>
        <p:sp>
          <p:nvSpPr>
            <p:cNvPr id="20" name="ZoneTexte 19"/>
            <p:cNvSpPr txBox="1"/>
            <p:nvPr/>
          </p:nvSpPr>
          <p:spPr>
            <a:xfrm>
              <a:off x="7863043" y="2102128"/>
              <a:ext cx="1255788" cy="500233"/>
            </a:xfrm>
            <a:prstGeom prst="rect">
              <a:avLst/>
            </a:prstGeom>
            <a:noFill/>
            <a:ln>
              <a:solidFill>
                <a:srgbClr val="FFE599"/>
              </a:solidFill>
            </a:ln>
          </p:spPr>
          <p:txBody>
            <a:bodyPr wrap="none" rtlCol="0">
              <a:spAutoFit/>
            </a:bodyPr>
            <a:lstStyle/>
            <a:p>
              <a:r>
                <a:rPr lang="fr-FR" sz="1867" dirty="0"/>
                <a:t>É</a:t>
              </a:r>
              <a:r>
                <a:rPr lang="fr-FR" sz="1867" dirty="0" smtClean="0"/>
                <a:t>preuve </a:t>
              </a:r>
              <a:r>
                <a:rPr lang="fr-FR" sz="1867" dirty="0"/>
                <a:t>associée</a:t>
              </a:r>
            </a:p>
            <a:p>
              <a:r>
                <a:rPr lang="fr-FR" sz="1867" dirty="0"/>
                <a:t> au Pôle 4</a:t>
              </a:r>
            </a:p>
          </p:txBody>
        </p:sp>
        <p:cxnSp>
          <p:nvCxnSpPr>
            <p:cNvPr id="21" name="Connecteur droit 20"/>
            <p:cNvCxnSpPr>
              <a:endCxn id="20" idx="1"/>
            </p:cNvCxnSpPr>
            <p:nvPr/>
          </p:nvCxnSpPr>
          <p:spPr>
            <a:xfrm flipV="1">
              <a:off x="7588677" y="2352245"/>
              <a:ext cx="274366" cy="273105"/>
            </a:xfrm>
            <a:prstGeom prst="line">
              <a:avLst/>
            </a:prstGeom>
            <a:ln>
              <a:solidFill>
                <a:srgbClr val="FFE599"/>
              </a:solidFill>
            </a:ln>
          </p:spPr>
          <p:style>
            <a:lnRef idx="2">
              <a:schemeClr val="accent1"/>
            </a:lnRef>
            <a:fillRef idx="0">
              <a:schemeClr val="accent1"/>
            </a:fillRef>
            <a:effectRef idx="1">
              <a:schemeClr val="accent1"/>
            </a:effectRef>
            <a:fontRef idx="minor">
              <a:schemeClr val="tx1"/>
            </a:fontRef>
          </p:style>
        </p:cxnSp>
      </p:grpSp>
      <p:sp>
        <p:nvSpPr>
          <p:cNvPr id="22" name="Espace réservé du texte 1"/>
          <p:cNvSpPr>
            <a:spLocks noGrp="1"/>
          </p:cNvSpPr>
          <p:nvPr>
            <p:ph type="body" sz="quarter" idx="10"/>
          </p:nvPr>
        </p:nvSpPr>
        <p:spPr>
          <a:xfrm>
            <a:off x="2628900" y="503593"/>
            <a:ext cx="8146452" cy="561120"/>
          </a:xfrm>
        </p:spPr>
        <p:txBody>
          <a:bodyPr/>
          <a:lstStyle/>
          <a:p>
            <a:r>
              <a:rPr lang="fr-FR" b="1" dirty="0" smtClean="0"/>
              <a:t>Épreuves professionnelles</a:t>
            </a:r>
            <a:endParaRPr lang="fr-FR" b="1" dirty="0"/>
          </a:p>
        </p:txBody>
      </p:sp>
      <p:sp>
        <p:nvSpPr>
          <p:cNvPr id="23" name="Espace réservé du texte 3"/>
          <p:cNvSpPr>
            <a:spLocks noGrp="1"/>
          </p:cNvSpPr>
          <p:nvPr>
            <p:ph type="body" sz="quarter" idx="12"/>
          </p:nvPr>
        </p:nvSpPr>
        <p:spPr>
          <a:xfrm>
            <a:off x="2628900" y="10757"/>
            <a:ext cx="8146451" cy="492835"/>
          </a:xfrm>
        </p:spPr>
        <p:txBody>
          <a:bodyPr/>
          <a:lstStyle/>
          <a:p>
            <a:r>
              <a:rPr lang="fr-FR" dirty="0"/>
              <a:t>PNF BTS Aéronautique – 16 mai 2024</a:t>
            </a:r>
          </a:p>
          <a:p>
            <a:endParaRPr lang="fr-FR" dirty="0"/>
          </a:p>
        </p:txBody>
      </p:sp>
    </p:spTree>
    <p:extLst>
      <p:ext uri="{BB962C8B-B14F-4D97-AF65-F5344CB8AC3E}">
        <p14:creationId xmlns:p14="http://schemas.microsoft.com/office/powerpoint/2010/main" val="1720557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129991" y="1769327"/>
            <a:ext cx="10199648" cy="1200329"/>
          </a:xfrm>
          <a:prstGeom prst="rect">
            <a:avLst/>
          </a:prstGeom>
          <a:noFill/>
        </p:spPr>
        <p:txBody>
          <a:bodyPr wrap="square" rtlCol="0">
            <a:spAutoFit/>
          </a:bodyPr>
          <a:lstStyle/>
          <a:p>
            <a:endParaRPr lang="fr-FR" sz="2400" dirty="0"/>
          </a:p>
          <a:p>
            <a:pPr marL="380990" indent="-380990">
              <a:buFont typeface="Arial" panose="020B0604020202020204" pitchFamily="34" charset="0"/>
              <a:buChar char="•"/>
            </a:pPr>
            <a:endParaRPr lang="fr-FR" sz="2400" dirty="0"/>
          </a:p>
          <a:p>
            <a:pPr marL="380990" indent="-380990">
              <a:buFont typeface="Arial" panose="020B0604020202020204" pitchFamily="34" charset="0"/>
              <a:buChar char="•"/>
            </a:pPr>
            <a:endParaRPr lang="fr-FR" sz="2400" dirty="0"/>
          </a:p>
        </p:txBody>
      </p:sp>
      <p:pic>
        <p:nvPicPr>
          <p:cNvPr id="5" name="Image 4"/>
          <p:cNvPicPr>
            <a:picLocks noChangeAspect="1"/>
          </p:cNvPicPr>
          <p:nvPr/>
        </p:nvPicPr>
        <p:blipFill>
          <a:blip r:embed="rId2"/>
          <a:stretch>
            <a:fillRect/>
          </a:stretch>
        </p:blipFill>
        <p:spPr>
          <a:xfrm>
            <a:off x="0" y="1540933"/>
            <a:ext cx="5869728" cy="3604683"/>
          </a:xfrm>
          <a:prstGeom prst="rect">
            <a:avLst/>
          </a:prstGeom>
        </p:spPr>
      </p:pic>
      <p:pic>
        <p:nvPicPr>
          <p:cNvPr id="6" name="Image 5"/>
          <p:cNvPicPr>
            <a:picLocks noChangeAspect="1"/>
          </p:cNvPicPr>
          <p:nvPr/>
        </p:nvPicPr>
        <p:blipFill>
          <a:blip r:embed="rId3"/>
          <a:stretch>
            <a:fillRect/>
          </a:stretch>
        </p:blipFill>
        <p:spPr>
          <a:xfrm>
            <a:off x="1" y="5041901"/>
            <a:ext cx="5869729" cy="1816100"/>
          </a:xfrm>
          <a:prstGeom prst="rect">
            <a:avLst/>
          </a:prstGeom>
        </p:spPr>
      </p:pic>
      <p:grpSp>
        <p:nvGrpSpPr>
          <p:cNvPr id="16" name="Groupe 15"/>
          <p:cNvGrpSpPr/>
          <p:nvPr/>
        </p:nvGrpSpPr>
        <p:grpSpPr>
          <a:xfrm>
            <a:off x="1164168" y="1371600"/>
            <a:ext cx="11027833" cy="5283200"/>
            <a:chOff x="873125" y="1028700"/>
            <a:chExt cx="8270875" cy="3962400"/>
          </a:xfrm>
        </p:grpSpPr>
        <p:sp>
          <p:nvSpPr>
            <p:cNvPr id="7" name="Rectangle à coins arrondis 6"/>
            <p:cNvSpPr/>
            <p:nvPr/>
          </p:nvSpPr>
          <p:spPr>
            <a:xfrm>
              <a:off x="873125" y="1028700"/>
              <a:ext cx="977900" cy="3962400"/>
            </a:xfrm>
            <a:prstGeom prst="roundRect">
              <a:avLst/>
            </a:prstGeom>
            <a:noFill/>
            <a:ln w="5715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fr-FR" sz="2400"/>
            </a:p>
          </p:txBody>
        </p:sp>
        <p:pic>
          <p:nvPicPr>
            <p:cNvPr id="13" name="Image 12"/>
            <p:cNvPicPr>
              <a:picLocks noChangeAspect="1"/>
            </p:cNvPicPr>
            <p:nvPr/>
          </p:nvPicPr>
          <p:blipFill>
            <a:blip r:embed="rId4"/>
            <a:stretch>
              <a:fillRect/>
            </a:stretch>
          </p:blipFill>
          <p:spPr>
            <a:xfrm>
              <a:off x="4191000" y="1706563"/>
              <a:ext cx="4953000" cy="1524000"/>
            </a:xfrm>
            <a:prstGeom prst="rect">
              <a:avLst/>
            </a:prstGeom>
          </p:spPr>
        </p:pic>
        <p:sp>
          <p:nvSpPr>
            <p:cNvPr id="15" name="Rectangle 14"/>
            <p:cNvSpPr/>
            <p:nvPr/>
          </p:nvSpPr>
          <p:spPr>
            <a:xfrm>
              <a:off x="4191000" y="1121788"/>
              <a:ext cx="4953000" cy="561596"/>
            </a:xfrm>
            <a:prstGeom prst="rect">
              <a:avLst/>
            </a:prstGeom>
          </p:spPr>
          <p:txBody>
            <a:bodyPr wrap="square">
              <a:spAutoFit/>
            </a:bodyPr>
            <a:lstStyle/>
            <a:p>
              <a:r>
                <a:rPr lang="fr-FR" sz="2133" b="1" dirty="0"/>
                <a:t>Pôle 1 - U41 : industrialisation de la production ou de la maintenance des aéronefs</a:t>
              </a:r>
              <a:endParaRPr lang="fr-FR" sz="2133" dirty="0"/>
            </a:p>
          </p:txBody>
        </p:sp>
      </p:grpSp>
      <p:grpSp>
        <p:nvGrpSpPr>
          <p:cNvPr id="20" name="Groupe 19"/>
          <p:cNvGrpSpPr/>
          <p:nvPr/>
        </p:nvGrpSpPr>
        <p:grpSpPr>
          <a:xfrm>
            <a:off x="3506363" y="1371600"/>
            <a:ext cx="8685636" cy="5283200"/>
            <a:chOff x="2629772" y="1028700"/>
            <a:chExt cx="6514227" cy="3962400"/>
          </a:xfrm>
        </p:grpSpPr>
        <p:sp>
          <p:nvSpPr>
            <p:cNvPr id="17" name="Rectangle à coins arrondis 16"/>
            <p:cNvSpPr/>
            <p:nvPr/>
          </p:nvSpPr>
          <p:spPr>
            <a:xfrm>
              <a:off x="2629772" y="1028700"/>
              <a:ext cx="787400" cy="3962400"/>
            </a:xfrm>
            <a:prstGeom prst="roundRect">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fr-FR" sz="2400"/>
            </a:p>
          </p:txBody>
        </p:sp>
        <p:sp>
          <p:nvSpPr>
            <p:cNvPr id="18" name="Rectangle 17"/>
            <p:cNvSpPr/>
            <p:nvPr/>
          </p:nvSpPr>
          <p:spPr>
            <a:xfrm>
              <a:off x="4191000" y="3071594"/>
              <a:ext cx="4572000" cy="592422"/>
            </a:xfrm>
            <a:prstGeom prst="rect">
              <a:avLst/>
            </a:prstGeom>
          </p:spPr>
          <p:txBody>
            <a:bodyPr>
              <a:spAutoFit/>
            </a:bodyPr>
            <a:lstStyle/>
            <a:p>
              <a:r>
                <a:rPr lang="fr-FR" sz="2133" b="1" dirty="0"/>
                <a:t>Pôle </a:t>
              </a:r>
              <a:r>
                <a:rPr lang="fr-FR" sz="2133" b="1" dirty="0" smtClean="0"/>
                <a:t>3 </a:t>
              </a:r>
              <a:r>
                <a:rPr lang="fr-FR" sz="2400" b="1" dirty="0"/>
                <a:t>- </a:t>
              </a:r>
              <a:r>
                <a:rPr lang="fr-FR" sz="2133" b="1" dirty="0"/>
                <a:t>U42 : contrôle, essai, mise ou remise en service</a:t>
              </a:r>
              <a:endParaRPr lang="fr-FR" sz="2133" dirty="0"/>
            </a:p>
          </p:txBody>
        </p:sp>
        <p:pic>
          <p:nvPicPr>
            <p:cNvPr id="19" name="Image 18"/>
            <p:cNvPicPr>
              <a:picLocks noChangeAspect="1"/>
            </p:cNvPicPr>
            <p:nvPr/>
          </p:nvPicPr>
          <p:blipFill>
            <a:blip r:embed="rId5"/>
            <a:stretch>
              <a:fillRect/>
            </a:stretch>
          </p:blipFill>
          <p:spPr>
            <a:xfrm>
              <a:off x="4191000" y="3815338"/>
              <a:ext cx="4952999" cy="1066800"/>
            </a:xfrm>
            <a:prstGeom prst="rect">
              <a:avLst/>
            </a:prstGeom>
          </p:spPr>
        </p:pic>
      </p:grpSp>
      <p:sp>
        <p:nvSpPr>
          <p:cNvPr id="23" name="Espace réservé du texte 1"/>
          <p:cNvSpPr>
            <a:spLocks noGrp="1"/>
          </p:cNvSpPr>
          <p:nvPr>
            <p:ph type="body" sz="quarter" idx="10"/>
          </p:nvPr>
        </p:nvSpPr>
        <p:spPr>
          <a:xfrm>
            <a:off x="2628900" y="667222"/>
            <a:ext cx="8146452" cy="561120"/>
          </a:xfrm>
        </p:spPr>
        <p:txBody>
          <a:bodyPr/>
          <a:lstStyle/>
          <a:p>
            <a:r>
              <a:rPr lang="fr-FR" sz="2400" b="1" dirty="0" smtClean="0"/>
              <a:t>Épreuves </a:t>
            </a:r>
            <a:r>
              <a:rPr lang="fr-FR" sz="2400" b="1" dirty="0"/>
              <a:t>U41 et U42 en </a:t>
            </a:r>
            <a:r>
              <a:rPr lang="fr-FR" sz="2400" b="1" dirty="0" smtClean="0"/>
              <a:t>CCF - De </a:t>
            </a:r>
            <a:r>
              <a:rPr lang="fr-FR" sz="2400" b="1" dirty="0"/>
              <a:t>nouvelles modalités </a:t>
            </a:r>
            <a:endParaRPr lang="fr-FR" sz="2400" dirty="0"/>
          </a:p>
        </p:txBody>
      </p:sp>
      <p:sp>
        <p:nvSpPr>
          <p:cNvPr id="24" name="Espace réservé du texte 3"/>
          <p:cNvSpPr>
            <a:spLocks noGrp="1"/>
          </p:cNvSpPr>
          <p:nvPr>
            <p:ph type="body" sz="quarter" idx="12"/>
          </p:nvPr>
        </p:nvSpPr>
        <p:spPr>
          <a:xfrm>
            <a:off x="2628900" y="10757"/>
            <a:ext cx="8146451" cy="492835"/>
          </a:xfrm>
        </p:spPr>
        <p:txBody>
          <a:bodyPr/>
          <a:lstStyle/>
          <a:p>
            <a:r>
              <a:rPr lang="fr-FR" dirty="0"/>
              <a:t>PNF BTS Aéronautique – 16 mai 2024</a:t>
            </a:r>
          </a:p>
          <a:p>
            <a:endParaRPr lang="fr-FR" dirty="0"/>
          </a:p>
        </p:txBody>
      </p:sp>
    </p:spTree>
    <p:extLst>
      <p:ext uri="{BB962C8B-B14F-4D97-AF65-F5344CB8AC3E}">
        <p14:creationId xmlns:p14="http://schemas.microsoft.com/office/powerpoint/2010/main" val="26658613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4"/>
          <p:cNvSpPr txBox="1"/>
          <p:nvPr/>
        </p:nvSpPr>
        <p:spPr>
          <a:xfrm>
            <a:off x="182073" y="1166265"/>
            <a:ext cx="11383051" cy="3324738"/>
          </a:xfrm>
          <a:prstGeom prst="rect">
            <a:avLst/>
          </a:prstGeom>
          <a:noFill/>
          <a:ln>
            <a:noFill/>
          </a:ln>
        </p:spPr>
        <p:txBody>
          <a:bodyPr spcFirstLastPara="1" wrap="square" lIns="45712" tIns="22851" rIns="45712" bIns="22851" anchor="t" anchorCtr="0">
            <a:spAutoFit/>
          </a:bodyPr>
          <a:lstStyle/>
          <a:p>
            <a:pPr algn="just">
              <a:buClr>
                <a:srgbClr val="151515"/>
              </a:buClr>
              <a:buSzPts val="4000"/>
            </a:pPr>
            <a:r>
              <a:rPr lang="fr-FR" sz="2000" dirty="0">
                <a:solidFill>
                  <a:srgbClr val="151515"/>
                </a:solidFill>
                <a:latin typeface="Arial"/>
                <a:ea typeface="Arial"/>
                <a:cs typeface="Arial"/>
                <a:sym typeface="Arial"/>
              </a:rPr>
              <a:t>Le Contrôle en Cours de Formation en BTS aéronautique consiste à évaluer les compétences acquises par les apprenants </a:t>
            </a:r>
            <a:r>
              <a:rPr lang="fr-FR" sz="2000" b="1" dirty="0">
                <a:solidFill>
                  <a:srgbClr val="0070C0"/>
                </a:solidFill>
                <a:latin typeface="Arial"/>
                <a:ea typeface="Arial"/>
                <a:cs typeface="Arial"/>
                <a:sym typeface="Arial"/>
              </a:rPr>
              <a:t>tout au long de la période d’apprentissage de 1</a:t>
            </a:r>
            <a:r>
              <a:rPr lang="fr-FR" sz="2000" b="1" baseline="30000" dirty="0">
                <a:solidFill>
                  <a:srgbClr val="0070C0"/>
                </a:solidFill>
                <a:latin typeface="Arial"/>
                <a:ea typeface="Arial"/>
                <a:cs typeface="Arial"/>
                <a:sym typeface="Arial"/>
              </a:rPr>
              <a:t>ère</a:t>
            </a:r>
            <a:r>
              <a:rPr lang="fr-FR" sz="2000" b="1" dirty="0">
                <a:solidFill>
                  <a:srgbClr val="0070C0"/>
                </a:solidFill>
                <a:latin typeface="Arial"/>
                <a:ea typeface="Arial"/>
                <a:cs typeface="Arial"/>
                <a:sym typeface="Arial"/>
              </a:rPr>
              <a:t> et 2</a:t>
            </a:r>
            <a:r>
              <a:rPr lang="fr-FR" sz="2000" b="1" baseline="30000" dirty="0">
                <a:solidFill>
                  <a:srgbClr val="0070C0"/>
                </a:solidFill>
                <a:latin typeface="Arial"/>
                <a:ea typeface="Arial"/>
                <a:cs typeface="Arial"/>
                <a:sym typeface="Arial"/>
              </a:rPr>
              <a:t>ème</a:t>
            </a:r>
            <a:r>
              <a:rPr lang="fr-FR" sz="2000" b="1" dirty="0">
                <a:solidFill>
                  <a:srgbClr val="0070C0"/>
                </a:solidFill>
                <a:latin typeface="Arial"/>
                <a:ea typeface="Arial"/>
                <a:cs typeface="Arial"/>
                <a:sym typeface="Arial"/>
              </a:rPr>
              <a:t> année.</a:t>
            </a:r>
            <a:endParaRPr sz="700" dirty="0">
              <a:solidFill>
                <a:srgbClr val="000000"/>
              </a:solidFill>
              <a:latin typeface="Arial"/>
              <a:ea typeface="Arial"/>
              <a:cs typeface="Arial"/>
              <a:sym typeface="Arial"/>
            </a:endParaRPr>
          </a:p>
          <a:p>
            <a:pPr algn="just">
              <a:buClr>
                <a:srgbClr val="151515"/>
              </a:buClr>
              <a:buSzPts val="4000"/>
            </a:pPr>
            <a:endParaRPr sz="451" b="1" dirty="0">
              <a:solidFill>
                <a:srgbClr val="0070C0"/>
              </a:solidFill>
              <a:latin typeface="Arial"/>
              <a:ea typeface="Arial"/>
              <a:cs typeface="Arial"/>
              <a:sym typeface="Arial"/>
            </a:endParaRPr>
          </a:p>
          <a:p>
            <a:pPr algn="just">
              <a:buClr>
                <a:srgbClr val="151515"/>
              </a:buClr>
              <a:buSzPts val="4000"/>
            </a:pPr>
            <a:endParaRPr sz="451" b="1" dirty="0">
              <a:solidFill>
                <a:srgbClr val="0070C0"/>
              </a:solidFill>
              <a:latin typeface="Arial"/>
              <a:ea typeface="Arial"/>
              <a:cs typeface="Arial"/>
              <a:sym typeface="Arial"/>
            </a:endParaRPr>
          </a:p>
          <a:p>
            <a:pPr algn="just">
              <a:buClr>
                <a:srgbClr val="151515"/>
              </a:buClr>
              <a:buSzPts val="4000"/>
            </a:pPr>
            <a:endParaRPr sz="451" b="1" dirty="0">
              <a:solidFill>
                <a:srgbClr val="0070C0"/>
              </a:solidFill>
              <a:latin typeface="Arial"/>
              <a:ea typeface="Arial"/>
              <a:cs typeface="Arial"/>
              <a:sym typeface="Arial"/>
            </a:endParaRPr>
          </a:p>
          <a:p>
            <a:pPr algn="just">
              <a:buClr>
                <a:srgbClr val="151515"/>
              </a:buClr>
              <a:buSzPts val="4000"/>
            </a:pPr>
            <a:endParaRPr sz="451" b="1" dirty="0">
              <a:solidFill>
                <a:srgbClr val="0070C0"/>
              </a:solidFill>
              <a:latin typeface="Arial"/>
              <a:ea typeface="Arial"/>
              <a:cs typeface="Arial"/>
              <a:sym typeface="Arial"/>
            </a:endParaRPr>
          </a:p>
          <a:p>
            <a:pPr algn="just">
              <a:buClr>
                <a:srgbClr val="151515"/>
              </a:buClr>
              <a:buSzPts val="4000"/>
            </a:pPr>
            <a:r>
              <a:rPr lang="fr-FR" sz="2000" b="1" dirty="0">
                <a:solidFill>
                  <a:srgbClr val="0070C0"/>
                </a:solidFill>
                <a:latin typeface="Arial"/>
                <a:ea typeface="Arial"/>
                <a:cs typeface="Arial"/>
                <a:sym typeface="Arial"/>
              </a:rPr>
              <a:t>Les situations sont multiples, diversifiées* </a:t>
            </a:r>
            <a:r>
              <a:rPr lang="fr-FR" sz="2000" dirty="0">
                <a:solidFill>
                  <a:srgbClr val="151515"/>
                </a:solidFill>
                <a:latin typeface="Arial"/>
                <a:ea typeface="Arial"/>
                <a:cs typeface="Arial"/>
                <a:sym typeface="Arial"/>
              </a:rPr>
              <a:t>et réparties </a:t>
            </a:r>
            <a:r>
              <a:rPr lang="fr-FR" sz="2000" b="1" dirty="0">
                <a:solidFill>
                  <a:srgbClr val="0070C0"/>
                </a:solidFill>
                <a:latin typeface="Arial"/>
                <a:ea typeface="Arial"/>
                <a:cs typeface="Arial"/>
                <a:sym typeface="Arial"/>
              </a:rPr>
              <a:t>tout au long du cycle.</a:t>
            </a:r>
            <a:r>
              <a:rPr lang="fr-FR" sz="2000" dirty="0">
                <a:solidFill>
                  <a:srgbClr val="151515"/>
                </a:solidFill>
                <a:latin typeface="Arial"/>
                <a:ea typeface="Arial"/>
                <a:cs typeface="Arial"/>
                <a:sym typeface="Arial"/>
              </a:rPr>
              <a:t> </a:t>
            </a:r>
            <a:endParaRPr sz="700" dirty="0">
              <a:solidFill>
                <a:srgbClr val="000000"/>
              </a:solidFill>
              <a:latin typeface="Arial"/>
              <a:ea typeface="Arial"/>
              <a:cs typeface="Arial"/>
              <a:sym typeface="Arial"/>
            </a:endParaRPr>
          </a:p>
          <a:p>
            <a:pPr algn="just">
              <a:buClr>
                <a:srgbClr val="5E5E5E"/>
              </a:buClr>
              <a:buSzPts val="1100"/>
            </a:pPr>
            <a:endParaRPr sz="551" dirty="0">
              <a:solidFill>
                <a:srgbClr val="151515"/>
              </a:solidFill>
              <a:latin typeface="Arial"/>
              <a:ea typeface="Arial"/>
              <a:cs typeface="Arial"/>
              <a:sym typeface="Arial"/>
            </a:endParaRPr>
          </a:p>
          <a:p>
            <a:pPr algn="just">
              <a:buClr>
                <a:srgbClr val="5E5E5E"/>
              </a:buClr>
              <a:buSzPts val="1100"/>
            </a:pPr>
            <a:endParaRPr sz="551" dirty="0">
              <a:solidFill>
                <a:srgbClr val="151515"/>
              </a:solidFill>
              <a:latin typeface="Arial"/>
              <a:ea typeface="Arial"/>
              <a:cs typeface="Arial"/>
              <a:sym typeface="Arial"/>
            </a:endParaRPr>
          </a:p>
          <a:p>
            <a:pPr algn="just">
              <a:buClr>
                <a:srgbClr val="151515"/>
              </a:buClr>
              <a:buSzPts val="3200"/>
            </a:pPr>
            <a:r>
              <a:rPr lang="fr-FR" b="1" i="1" dirty="0">
                <a:solidFill>
                  <a:srgbClr val="151515"/>
                </a:solidFill>
                <a:latin typeface="Arial"/>
                <a:ea typeface="Arial"/>
                <a:cs typeface="Arial"/>
                <a:sym typeface="Arial"/>
              </a:rPr>
              <a:t>Il revêt des formes variées </a:t>
            </a:r>
            <a:r>
              <a:rPr lang="fr-FR" b="1" dirty="0">
                <a:solidFill>
                  <a:srgbClr val="151515"/>
                </a:solidFill>
                <a:latin typeface="Arial"/>
                <a:ea typeface="Arial"/>
                <a:cs typeface="Arial"/>
                <a:sym typeface="Arial"/>
              </a:rPr>
              <a:t>: </a:t>
            </a:r>
            <a:r>
              <a:rPr lang="fr-FR" b="1" i="1" dirty="0">
                <a:solidFill>
                  <a:srgbClr val="151515"/>
                </a:solidFill>
                <a:latin typeface="Arial"/>
                <a:ea typeface="Arial"/>
                <a:cs typeface="Arial"/>
                <a:sym typeface="Arial"/>
              </a:rPr>
              <a:t>activités écrites, orales, rendus de travaux, de projets et des périodes de mise en situation ou d’observation en milieu professionnel, de travaux pratiques en centres, TD</a:t>
            </a:r>
            <a:r>
              <a:rPr lang="fr-FR" b="1" i="1" dirty="0" smtClean="0">
                <a:solidFill>
                  <a:srgbClr val="151515"/>
                </a:solidFill>
                <a:latin typeface="Arial"/>
                <a:ea typeface="Arial"/>
                <a:cs typeface="Arial"/>
                <a:sym typeface="Arial"/>
              </a:rPr>
              <a:t>, …</a:t>
            </a:r>
            <a:endParaRPr sz="800" b="1" dirty="0">
              <a:solidFill>
                <a:srgbClr val="000000"/>
              </a:solidFill>
              <a:latin typeface="Arial"/>
              <a:ea typeface="Arial"/>
              <a:cs typeface="Arial"/>
              <a:sym typeface="Arial"/>
            </a:endParaRPr>
          </a:p>
          <a:p>
            <a:pPr algn="just">
              <a:buClr>
                <a:srgbClr val="5E5E5E"/>
              </a:buClr>
              <a:buSzPts val="2800"/>
            </a:pPr>
            <a:endParaRPr sz="1400" i="1" dirty="0">
              <a:solidFill>
                <a:srgbClr val="151515"/>
              </a:solidFill>
              <a:highlight>
                <a:schemeClr val="accent4"/>
              </a:highlight>
              <a:latin typeface="Arial"/>
              <a:ea typeface="Arial"/>
              <a:cs typeface="Arial"/>
              <a:sym typeface="Arial"/>
            </a:endParaRPr>
          </a:p>
          <a:p>
            <a:pPr algn="just">
              <a:buClr>
                <a:srgbClr val="5E5E5E"/>
              </a:buClr>
              <a:buSzPts val="2800"/>
            </a:pPr>
            <a:endParaRPr sz="1400" i="1" dirty="0">
              <a:solidFill>
                <a:srgbClr val="151515"/>
              </a:solidFill>
              <a:latin typeface="Arial"/>
              <a:ea typeface="Arial"/>
              <a:cs typeface="Arial"/>
              <a:sym typeface="Arial"/>
            </a:endParaRPr>
          </a:p>
          <a:p>
            <a:pPr algn="just">
              <a:buClr>
                <a:srgbClr val="151515"/>
              </a:buClr>
              <a:buSzPts val="4000"/>
            </a:pPr>
            <a:r>
              <a:rPr lang="fr-FR" sz="2000" dirty="0">
                <a:solidFill>
                  <a:srgbClr val="151515"/>
                </a:solidFill>
                <a:latin typeface="Arial"/>
                <a:ea typeface="Arial"/>
                <a:cs typeface="Arial"/>
                <a:sym typeface="Arial"/>
              </a:rPr>
              <a:t>C’est une  modalité d’évaluation qui permet une </a:t>
            </a:r>
            <a:r>
              <a:rPr lang="fr-FR" sz="2000" b="1" dirty="0">
                <a:solidFill>
                  <a:srgbClr val="0070C0"/>
                </a:solidFill>
                <a:latin typeface="Arial"/>
                <a:ea typeface="Arial"/>
                <a:cs typeface="Arial"/>
                <a:sym typeface="Arial"/>
              </a:rPr>
              <a:t>progressivité dans l’acquisition des contenus pédagogiques </a:t>
            </a:r>
            <a:r>
              <a:rPr lang="fr-FR" sz="2000" dirty="0">
                <a:solidFill>
                  <a:srgbClr val="151515"/>
                </a:solidFill>
                <a:latin typeface="Arial"/>
                <a:ea typeface="Arial"/>
                <a:cs typeface="Arial"/>
                <a:sym typeface="Arial"/>
              </a:rPr>
              <a:t>pour l’élève ou l’étudiant et qui a pour objectif de </a:t>
            </a:r>
            <a:r>
              <a:rPr lang="fr-FR" sz="2000" b="1" dirty="0">
                <a:solidFill>
                  <a:srgbClr val="0070C0"/>
                </a:solidFill>
                <a:latin typeface="Arial"/>
                <a:ea typeface="Arial"/>
                <a:cs typeface="Arial"/>
                <a:sym typeface="Arial"/>
              </a:rPr>
              <a:t>redonner une dimension formative à l’évaluation.  </a:t>
            </a:r>
            <a:endParaRPr sz="700" dirty="0">
              <a:solidFill>
                <a:srgbClr val="000000"/>
              </a:solidFill>
              <a:latin typeface="Arial"/>
              <a:ea typeface="Arial"/>
              <a:cs typeface="Arial"/>
              <a:sym typeface="Arial"/>
            </a:endParaRPr>
          </a:p>
        </p:txBody>
      </p:sp>
      <p:pic>
        <p:nvPicPr>
          <p:cNvPr id="62" name="Google Shape;62;p4" descr="progress Icon 3659812"/>
          <p:cNvPicPr preferRelativeResize="0"/>
          <p:nvPr/>
        </p:nvPicPr>
        <p:blipFill rotWithShape="1">
          <a:blip r:embed="rId3">
            <a:alphaModFix/>
          </a:blip>
          <a:srcRect/>
          <a:stretch/>
        </p:blipFill>
        <p:spPr>
          <a:xfrm>
            <a:off x="3710354" y="3425894"/>
            <a:ext cx="4132385" cy="4132385"/>
          </a:xfrm>
          <a:prstGeom prst="rect">
            <a:avLst/>
          </a:prstGeom>
          <a:noFill/>
          <a:ln>
            <a:noFill/>
          </a:ln>
        </p:spPr>
      </p:pic>
      <p:sp>
        <p:nvSpPr>
          <p:cNvPr id="63" name="Google Shape;63;p4"/>
          <p:cNvSpPr txBox="1">
            <a:spLocks noGrp="1"/>
          </p:cNvSpPr>
          <p:nvPr>
            <p:ph type="sldNum" idx="4294967295"/>
          </p:nvPr>
        </p:nvSpPr>
        <p:spPr>
          <a:xfrm>
            <a:off x="11565124" y="6399506"/>
            <a:ext cx="489742" cy="328295"/>
          </a:xfrm>
          <a:prstGeom prst="rect">
            <a:avLst/>
          </a:prstGeom>
          <a:noFill/>
          <a:ln>
            <a:noFill/>
          </a:ln>
        </p:spPr>
        <p:txBody>
          <a:bodyPr spcFirstLastPara="1" wrap="square" lIns="25400" tIns="25400" rIns="25400" bIns="25400" anchor="b" anchorCtr="0">
            <a:spAutoFit/>
          </a:bodyPr>
          <a:lstStyle/>
          <a:p>
            <a:fld id="{00000000-1234-1234-1234-123412341234}" type="slidenum">
              <a:rPr lang="fr-FR"/>
              <a:pPr/>
              <a:t>22</a:t>
            </a:fld>
            <a:endParaRPr dirty="0"/>
          </a:p>
        </p:txBody>
      </p:sp>
      <p:sp>
        <p:nvSpPr>
          <p:cNvPr id="6" name="Espace réservé du texte 1"/>
          <p:cNvSpPr>
            <a:spLocks noGrp="1"/>
          </p:cNvSpPr>
          <p:nvPr>
            <p:ph type="body" sz="quarter" idx="10"/>
          </p:nvPr>
        </p:nvSpPr>
        <p:spPr>
          <a:xfrm>
            <a:off x="2628900" y="503593"/>
            <a:ext cx="8146452" cy="561120"/>
          </a:xfrm>
        </p:spPr>
        <p:txBody>
          <a:bodyPr/>
          <a:lstStyle/>
          <a:p>
            <a:r>
              <a:rPr lang="fr-FR" sz="2000" b="1" dirty="0">
                <a:solidFill>
                  <a:srgbClr val="000000"/>
                </a:solidFill>
                <a:latin typeface="Helvetica Neue"/>
                <a:ea typeface="Helvetica Neue"/>
                <a:cs typeface="Helvetica Neue"/>
                <a:sym typeface="Helvetica Neue"/>
              </a:rPr>
              <a:t>Le principe du CCF : valoriser le travail régulier des élèves</a:t>
            </a:r>
            <a:endParaRPr lang="fr-FR" sz="2000" dirty="0"/>
          </a:p>
        </p:txBody>
      </p:sp>
      <p:sp>
        <p:nvSpPr>
          <p:cNvPr id="7" name="Espace réservé du texte 3"/>
          <p:cNvSpPr>
            <a:spLocks noGrp="1"/>
          </p:cNvSpPr>
          <p:nvPr>
            <p:ph type="body" sz="quarter" idx="12"/>
          </p:nvPr>
        </p:nvSpPr>
        <p:spPr>
          <a:xfrm>
            <a:off x="2628900" y="10757"/>
            <a:ext cx="8146451" cy="492835"/>
          </a:xfrm>
        </p:spPr>
        <p:txBody>
          <a:bodyPr/>
          <a:lstStyle/>
          <a:p>
            <a:r>
              <a:rPr lang="fr-FR" dirty="0"/>
              <a:t>PNF BTS Aéronautique – 16 mai 2024</a:t>
            </a:r>
          </a:p>
          <a:p>
            <a:endParaRPr lang="fr-FR" dirty="0"/>
          </a:p>
        </p:txBody>
      </p:sp>
    </p:spTree>
    <p:extLst>
      <p:ext uri="{BB962C8B-B14F-4D97-AF65-F5344CB8AC3E}">
        <p14:creationId xmlns:p14="http://schemas.microsoft.com/office/powerpoint/2010/main" val="32098908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2"/>
          <p:cNvSpPr/>
          <p:nvPr/>
        </p:nvSpPr>
        <p:spPr>
          <a:xfrm>
            <a:off x="255635" y="1691496"/>
            <a:ext cx="11619085" cy="959585"/>
          </a:xfrm>
          <a:prstGeom prst="roundRect">
            <a:avLst>
              <a:gd name="adj" fmla="val 10000"/>
            </a:avLst>
          </a:prstGeom>
          <a:solidFill>
            <a:schemeClr val="lt1"/>
          </a:solidFill>
          <a:ln w="38100" cap="flat" cmpd="sng">
            <a:solidFill>
              <a:srgbClr val="0079BF"/>
            </a:solidFill>
            <a:prstDash val="solid"/>
            <a:round/>
            <a:headEnd type="none" w="sm" len="sm"/>
            <a:tailEnd type="none" w="sm" len="sm"/>
          </a:ln>
        </p:spPr>
        <p:txBody>
          <a:bodyPr spcFirstLastPara="1" wrap="square" lIns="45712" tIns="22851" rIns="45712" bIns="22851" anchor="t" anchorCtr="0">
            <a:noAutofit/>
          </a:bodyPr>
          <a:lstStyle/>
          <a:p>
            <a:pPr algn="ctr">
              <a:buClr>
                <a:schemeClr val="dk1"/>
              </a:buClr>
              <a:buSzPts val="3200"/>
            </a:pPr>
            <a:endParaRPr sz="1600" b="1">
              <a:solidFill>
                <a:srgbClr val="5E5E5E"/>
              </a:solidFill>
              <a:latin typeface="Helvetica Neue"/>
              <a:ea typeface="Helvetica Neue"/>
              <a:cs typeface="Helvetica Neue"/>
              <a:sym typeface="Helvetica Neue"/>
            </a:endParaRPr>
          </a:p>
        </p:txBody>
      </p:sp>
      <p:sp>
        <p:nvSpPr>
          <p:cNvPr id="70" name="Google Shape;70;p12"/>
          <p:cNvSpPr txBox="1"/>
          <p:nvPr/>
        </p:nvSpPr>
        <p:spPr>
          <a:xfrm>
            <a:off x="316473" y="3798854"/>
            <a:ext cx="11501097" cy="2839221"/>
          </a:xfrm>
          <a:prstGeom prst="rect">
            <a:avLst/>
          </a:prstGeom>
          <a:noFill/>
          <a:ln>
            <a:noFill/>
          </a:ln>
        </p:spPr>
        <p:txBody>
          <a:bodyPr spcFirstLastPara="1" wrap="square" lIns="45712" tIns="22851" rIns="45712" bIns="22851" anchor="t" anchorCtr="0">
            <a:spAutoFit/>
          </a:bodyPr>
          <a:lstStyle/>
          <a:p>
            <a:pPr>
              <a:buClr>
                <a:srgbClr val="5E5E5E"/>
              </a:buClr>
              <a:buSzPts val="3200"/>
            </a:pPr>
            <a:endParaRPr sz="1600" b="1">
              <a:solidFill>
                <a:srgbClr val="5E5E5E"/>
              </a:solidFill>
              <a:latin typeface="Helvetica Neue"/>
              <a:ea typeface="Helvetica Neue"/>
              <a:cs typeface="Helvetica Neue"/>
              <a:sym typeface="Helvetica Neue"/>
            </a:endParaRPr>
          </a:p>
          <a:p>
            <a:pPr>
              <a:spcBef>
                <a:spcPts val="900"/>
              </a:spcBef>
              <a:buClr>
                <a:srgbClr val="5E5E5E"/>
              </a:buClr>
              <a:buSzPts val="3200"/>
            </a:pPr>
            <a:endParaRPr sz="1600" b="1">
              <a:solidFill>
                <a:srgbClr val="5E5E5E"/>
              </a:solidFill>
              <a:latin typeface="Helvetica Neue"/>
              <a:ea typeface="Helvetica Neue"/>
              <a:cs typeface="Helvetica Neue"/>
              <a:sym typeface="Helvetica Neue"/>
            </a:endParaRPr>
          </a:p>
          <a:p>
            <a:pPr>
              <a:spcBef>
                <a:spcPts val="900"/>
              </a:spcBef>
              <a:buClr>
                <a:srgbClr val="5E5E5E"/>
              </a:buClr>
              <a:buSzPts val="3200"/>
            </a:pPr>
            <a:endParaRPr sz="1600" b="1">
              <a:solidFill>
                <a:srgbClr val="5E5E5E"/>
              </a:solidFill>
              <a:latin typeface="Helvetica Neue"/>
              <a:ea typeface="Helvetica Neue"/>
              <a:cs typeface="Helvetica Neue"/>
              <a:sym typeface="Helvetica Neue"/>
            </a:endParaRPr>
          </a:p>
          <a:p>
            <a:pPr>
              <a:spcBef>
                <a:spcPts val="900"/>
              </a:spcBef>
              <a:buClr>
                <a:srgbClr val="5E5E5E"/>
              </a:buClr>
              <a:buSzPts val="3200"/>
            </a:pPr>
            <a:endParaRPr sz="1600" b="1">
              <a:solidFill>
                <a:srgbClr val="5E5E5E"/>
              </a:solidFill>
              <a:latin typeface="Helvetica Neue"/>
              <a:ea typeface="Helvetica Neue"/>
              <a:cs typeface="Helvetica Neue"/>
              <a:sym typeface="Helvetica Neue"/>
            </a:endParaRPr>
          </a:p>
          <a:p>
            <a:pPr>
              <a:spcBef>
                <a:spcPts val="900"/>
              </a:spcBef>
              <a:buClr>
                <a:srgbClr val="5E5E5E"/>
              </a:buClr>
              <a:buSzPts val="3200"/>
            </a:pPr>
            <a:endParaRPr sz="1600" b="1">
              <a:solidFill>
                <a:srgbClr val="5E5E5E"/>
              </a:solidFill>
              <a:latin typeface="Helvetica Neue"/>
              <a:ea typeface="Helvetica Neue"/>
              <a:cs typeface="Helvetica Neue"/>
              <a:sym typeface="Helvetica Neue"/>
            </a:endParaRPr>
          </a:p>
          <a:p>
            <a:pPr>
              <a:spcBef>
                <a:spcPts val="900"/>
              </a:spcBef>
              <a:buClr>
                <a:srgbClr val="5E5E5E"/>
              </a:buClr>
              <a:buSzPts val="3200"/>
            </a:pPr>
            <a:r>
              <a:rPr lang="fr-FR" sz="1600">
                <a:solidFill>
                  <a:srgbClr val="5E5E5E"/>
                </a:solidFill>
                <a:latin typeface="Helvetica Neue"/>
                <a:ea typeface="Helvetica Neue"/>
                <a:cs typeface="Helvetica Neue"/>
                <a:sym typeface="Helvetica Neue"/>
              </a:rPr>
              <a:t>À l’issue du positionnement, l’équipe pédagogique de l’établissement de formation constitue, pour chaque candidat, un dossier comprenant : </a:t>
            </a:r>
            <a:endParaRPr sz="700">
              <a:solidFill>
                <a:srgbClr val="000000"/>
              </a:solidFill>
              <a:latin typeface="Arial"/>
              <a:ea typeface="Arial"/>
              <a:cs typeface="Arial"/>
              <a:sym typeface="Arial"/>
            </a:endParaRPr>
          </a:p>
          <a:p>
            <a:pPr>
              <a:buClr>
                <a:srgbClr val="5E5E5E"/>
              </a:buClr>
              <a:buSzPts val="3200"/>
            </a:pPr>
            <a:r>
              <a:rPr lang="fr-FR" sz="1600">
                <a:solidFill>
                  <a:srgbClr val="5E5E5E"/>
                </a:solidFill>
                <a:latin typeface="Helvetica Neue"/>
                <a:ea typeface="Helvetica Neue"/>
                <a:cs typeface="Helvetica Neue"/>
                <a:sym typeface="Helvetica Neue"/>
              </a:rPr>
              <a:t>− le livret de suivi des compétences avec les points intermédiaires ; </a:t>
            </a:r>
            <a:endParaRPr sz="700">
              <a:solidFill>
                <a:srgbClr val="000000"/>
              </a:solidFill>
              <a:latin typeface="Arial"/>
              <a:ea typeface="Arial"/>
              <a:cs typeface="Arial"/>
              <a:sym typeface="Arial"/>
            </a:endParaRPr>
          </a:p>
          <a:p>
            <a:pPr>
              <a:buClr>
                <a:srgbClr val="5E5E5E"/>
              </a:buClr>
              <a:buSzPts val="3200"/>
            </a:pPr>
            <a:r>
              <a:rPr lang="fr-FR" sz="1600">
                <a:solidFill>
                  <a:srgbClr val="5E5E5E"/>
                </a:solidFill>
                <a:latin typeface="Helvetica Neue"/>
                <a:ea typeface="Helvetica Neue"/>
                <a:cs typeface="Helvetica Neue"/>
                <a:sym typeface="Helvetica Neue"/>
              </a:rPr>
              <a:t>− la grille nationale d’évaluation renseignée ayant conduit à la proposition de note. </a:t>
            </a:r>
            <a:endParaRPr sz="700">
              <a:solidFill>
                <a:srgbClr val="000000"/>
              </a:solidFill>
              <a:latin typeface="Arial"/>
              <a:ea typeface="Arial"/>
              <a:cs typeface="Arial"/>
              <a:sym typeface="Arial"/>
            </a:endParaRPr>
          </a:p>
        </p:txBody>
      </p:sp>
      <p:sp>
        <p:nvSpPr>
          <p:cNvPr id="71" name="Google Shape;71;p12"/>
          <p:cNvSpPr/>
          <p:nvPr/>
        </p:nvSpPr>
        <p:spPr>
          <a:xfrm>
            <a:off x="6732637" y="1990943"/>
            <a:ext cx="5062289" cy="575277"/>
          </a:xfrm>
          <a:prstGeom prst="roundRect">
            <a:avLst>
              <a:gd name="adj" fmla="val 10000"/>
            </a:avLst>
          </a:prstGeom>
          <a:solidFill>
            <a:srgbClr val="CADFFF"/>
          </a:solidFill>
          <a:ln>
            <a:noFill/>
          </a:ln>
        </p:spPr>
        <p:txBody>
          <a:bodyPr spcFirstLastPara="1" wrap="square" lIns="45712" tIns="22851" rIns="45712" bIns="22851" anchor="t" anchorCtr="0">
            <a:noAutofit/>
          </a:bodyPr>
          <a:lstStyle/>
          <a:p>
            <a:pPr marL="0" lvl="4" algn="ctr">
              <a:buClr>
                <a:srgbClr val="5E5E5E"/>
              </a:buClr>
              <a:buSzPts val="3200"/>
            </a:pPr>
            <a:r>
              <a:rPr lang="fr-FR" sz="1600">
                <a:solidFill>
                  <a:srgbClr val="5E5E5E"/>
                </a:solidFill>
                <a:latin typeface="Helvetica Neue"/>
                <a:ea typeface="Helvetica Neue"/>
                <a:cs typeface="Helvetica Neue"/>
                <a:sym typeface="Helvetica Neue"/>
              </a:rPr>
              <a:t>contrôle de l’assimilation des compétences tout au long du cursus</a:t>
            </a:r>
            <a:endParaRPr sz="700">
              <a:solidFill>
                <a:srgbClr val="000000"/>
              </a:solidFill>
              <a:latin typeface="Arial"/>
              <a:ea typeface="Arial"/>
              <a:cs typeface="Arial"/>
              <a:sym typeface="Arial"/>
            </a:endParaRPr>
          </a:p>
        </p:txBody>
      </p:sp>
      <p:grpSp>
        <p:nvGrpSpPr>
          <p:cNvPr id="72" name="Google Shape;72;p12"/>
          <p:cNvGrpSpPr/>
          <p:nvPr/>
        </p:nvGrpSpPr>
        <p:grpSpPr>
          <a:xfrm>
            <a:off x="373623" y="1990942"/>
            <a:ext cx="5062352" cy="582652"/>
            <a:chOff x="1042214" y="3981883"/>
            <a:chExt cx="10124703" cy="1165303"/>
          </a:xfrm>
        </p:grpSpPr>
        <p:sp>
          <p:nvSpPr>
            <p:cNvPr id="73" name="Google Shape;73;p12"/>
            <p:cNvSpPr/>
            <p:nvPr/>
          </p:nvSpPr>
          <p:spPr>
            <a:xfrm>
              <a:off x="1042217" y="3981883"/>
              <a:ext cx="10124700" cy="1150500"/>
            </a:xfrm>
            <a:prstGeom prst="roundRect">
              <a:avLst>
                <a:gd name="adj" fmla="val 10000"/>
              </a:avLst>
            </a:prstGeom>
            <a:solidFill>
              <a:srgbClr val="CADFFF"/>
            </a:solidFill>
            <a:ln>
              <a:noFill/>
            </a:ln>
          </p:spPr>
          <p:txBody>
            <a:bodyPr spcFirstLastPara="1" wrap="square" lIns="45712" tIns="22851" rIns="45712" bIns="22851" anchor="ctr" anchorCtr="0">
              <a:noAutofit/>
            </a:bodyPr>
            <a:lstStyle/>
            <a:p>
              <a:pPr marL="0" lvl="4" algn="ctr">
                <a:buClr>
                  <a:srgbClr val="000000"/>
                </a:buClr>
                <a:buSzPts val="3200"/>
              </a:pPr>
              <a:r>
                <a:rPr lang="fr-FR" sz="1600">
                  <a:solidFill>
                    <a:srgbClr val="5E5E5E"/>
                  </a:solidFill>
                  <a:latin typeface="Helvetica Neue"/>
                  <a:ea typeface="Helvetica Neue"/>
                  <a:cs typeface="Helvetica Neue"/>
                  <a:sym typeface="Helvetica Neue"/>
                </a:rPr>
                <a:t>situations d’évaluation “ponctuelles”</a:t>
              </a:r>
              <a:endParaRPr sz="1600">
                <a:solidFill>
                  <a:srgbClr val="5E5E5E"/>
                </a:solidFill>
                <a:latin typeface="Helvetica Neue"/>
                <a:ea typeface="Helvetica Neue"/>
                <a:cs typeface="Helvetica Neue"/>
                <a:sym typeface="Helvetica Neue"/>
              </a:endParaRPr>
            </a:p>
          </p:txBody>
        </p:sp>
        <p:cxnSp>
          <p:nvCxnSpPr>
            <p:cNvPr id="74" name="Google Shape;74;p12"/>
            <p:cNvCxnSpPr/>
            <p:nvPr/>
          </p:nvCxnSpPr>
          <p:spPr>
            <a:xfrm>
              <a:off x="1042215" y="3981883"/>
              <a:ext cx="10124581" cy="1121058"/>
            </a:xfrm>
            <a:prstGeom prst="straightConnector1">
              <a:avLst/>
            </a:prstGeom>
            <a:noFill/>
            <a:ln w="25400" cap="flat" cmpd="sng">
              <a:solidFill>
                <a:srgbClr val="FF0000"/>
              </a:solidFill>
              <a:prstDash val="solid"/>
              <a:miter lim="400000"/>
              <a:headEnd type="none" w="sm" len="sm"/>
              <a:tailEnd type="none" w="sm" len="sm"/>
            </a:ln>
          </p:spPr>
        </p:cxnSp>
        <p:cxnSp>
          <p:nvCxnSpPr>
            <p:cNvPr id="75" name="Google Shape;75;p12"/>
            <p:cNvCxnSpPr/>
            <p:nvPr/>
          </p:nvCxnSpPr>
          <p:spPr>
            <a:xfrm rot="10800000" flipH="1">
              <a:off x="1042214" y="4026127"/>
              <a:ext cx="10124580" cy="1121059"/>
            </a:xfrm>
            <a:prstGeom prst="straightConnector1">
              <a:avLst/>
            </a:prstGeom>
            <a:noFill/>
            <a:ln w="25400" cap="flat" cmpd="sng">
              <a:solidFill>
                <a:srgbClr val="FF0000"/>
              </a:solidFill>
              <a:prstDash val="solid"/>
              <a:miter lim="400000"/>
              <a:headEnd type="none" w="sm" len="sm"/>
              <a:tailEnd type="none" w="sm" len="sm"/>
            </a:ln>
          </p:spPr>
        </p:cxnSp>
      </p:grpSp>
      <p:sp>
        <p:nvSpPr>
          <p:cNvPr id="76" name="Google Shape;76;p12"/>
          <p:cNvSpPr/>
          <p:nvPr/>
        </p:nvSpPr>
        <p:spPr>
          <a:xfrm>
            <a:off x="5518023" y="1975703"/>
            <a:ext cx="1150375" cy="591006"/>
          </a:xfrm>
          <a:prstGeom prst="rightArrow">
            <a:avLst>
              <a:gd name="adj1" fmla="val 50000"/>
              <a:gd name="adj2" fmla="val 50000"/>
            </a:avLst>
          </a:prstGeom>
          <a:solidFill>
            <a:srgbClr val="000000"/>
          </a:solidFill>
          <a:ln>
            <a:noFill/>
          </a:ln>
        </p:spPr>
        <p:txBody>
          <a:bodyPr spcFirstLastPara="1" wrap="square" lIns="25400" tIns="25400" rIns="25400" bIns="25400" anchor="ctr" anchorCtr="0">
            <a:spAutoFit/>
          </a:bodyPr>
          <a:lstStyle/>
          <a:p>
            <a:pPr algn="ctr">
              <a:buClr>
                <a:srgbClr val="5E5E5E"/>
              </a:buClr>
              <a:buSzPts val="3200"/>
            </a:pPr>
            <a:endParaRPr sz="1600">
              <a:solidFill>
                <a:srgbClr val="FFFFFF"/>
              </a:solidFill>
              <a:latin typeface="Helvetica Neue"/>
              <a:ea typeface="Helvetica Neue"/>
              <a:cs typeface="Helvetica Neue"/>
              <a:sym typeface="Helvetica Neue"/>
            </a:endParaRPr>
          </a:p>
        </p:txBody>
      </p:sp>
      <p:sp>
        <p:nvSpPr>
          <p:cNvPr id="77" name="Google Shape;77;p12"/>
          <p:cNvSpPr/>
          <p:nvPr/>
        </p:nvSpPr>
        <p:spPr>
          <a:xfrm>
            <a:off x="255635" y="3028983"/>
            <a:ext cx="11619085" cy="2362168"/>
          </a:xfrm>
          <a:prstGeom prst="roundRect">
            <a:avLst>
              <a:gd name="adj" fmla="val 10000"/>
            </a:avLst>
          </a:prstGeom>
          <a:solidFill>
            <a:schemeClr val="lt1"/>
          </a:solidFill>
          <a:ln w="38100" cap="flat" cmpd="sng">
            <a:solidFill>
              <a:srgbClr val="0079BF"/>
            </a:solidFill>
            <a:prstDash val="solid"/>
            <a:round/>
            <a:headEnd type="none" w="sm" len="sm"/>
            <a:tailEnd type="none" w="sm" len="sm"/>
          </a:ln>
        </p:spPr>
        <p:txBody>
          <a:bodyPr spcFirstLastPara="1" wrap="square" lIns="45712" tIns="22851" rIns="45712" bIns="22851" anchor="t" anchorCtr="0">
            <a:noAutofit/>
          </a:bodyPr>
          <a:lstStyle/>
          <a:p>
            <a:pPr algn="ctr">
              <a:buClr>
                <a:schemeClr val="dk1"/>
              </a:buClr>
              <a:buSzPts val="3200"/>
            </a:pPr>
            <a:endParaRPr sz="1600" b="1">
              <a:solidFill>
                <a:srgbClr val="5E5E5E"/>
              </a:solidFill>
              <a:latin typeface="Helvetica Neue"/>
              <a:ea typeface="Helvetica Neue"/>
              <a:cs typeface="Helvetica Neue"/>
              <a:sym typeface="Helvetica Neue"/>
            </a:endParaRPr>
          </a:p>
        </p:txBody>
      </p:sp>
      <p:sp>
        <p:nvSpPr>
          <p:cNvPr id="78" name="Google Shape;78;p12"/>
          <p:cNvSpPr txBox="1"/>
          <p:nvPr/>
        </p:nvSpPr>
        <p:spPr>
          <a:xfrm>
            <a:off x="587964" y="2905451"/>
            <a:ext cx="6696000" cy="297517"/>
          </a:xfrm>
          <a:prstGeom prst="rect">
            <a:avLst/>
          </a:prstGeom>
          <a:solidFill>
            <a:schemeClr val="lt1"/>
          </a:solidFill>
          <a:ln>
            <a:noFill/>
          </a:ln>
        </p:spPr>
        <p:txBody>
          <a:bodyPr spcFirstLastPara="1" wrap="square" lIns="25400" tIns="25400" rIns="25400" bIns="25400" anchor="ctr" anchorCtr="0">
            <a:spAutoFit/>
          </a:bodyPr>
          <a:lstStyle/>
          <a:p>
            <a:pPr algn="ctr">
              <a:buClr>
                <a:srgbClr val="5E5E5E"/>
              </a:buClr>
              <a:buSzPts val="3200"/>
            </a:pPr>
            <a:r>
              <a:rPr lang="fr-FR" sz="1600" b="1">
                <a:solidFill>
                  <a:srgbClr val="5E5E5E"/>
                </a:solidFill>
                <a:latin typeface="Helvetica Neue"/>
                <a:ea typeface="Helvetica Neue"/>
                <a:cs typeface="Helvetica Neue"/>
                <a:sym typeface="Helvetica Neue"/>
              </a:rPr>
              <a:t>Nouvelles modalités d’évaluation sur l’épreuve professionnelle :</a:t>
            </a:r>
            <a:endParaRPr sz="700">
              <a:solidFill>
                <a:srgbClr val="000000"/>
              </a:solidFill>
              <a:latin typeface="Arial"/>
              <a:ea typeface="Arial"/>
              <a:cs typeface="Arial"/>
              <a:sym typeface="Arial"/>
            </a:endParaRPr>
          </a:p>
        </p:txBody>
      </p:sp>
      <p:sp>
        <p:nvSpPr>
          <p:cNvPr id="79" name="Google Shape;79;p12"/>
          <p:cNvSpPr/>
          <p:nvPr/>
        </p:nvSpPr>
        <p:spPr>
          <a:xfrm>
            <a:off x="373622" y="3395725"/>
            <a:ext cx="5062351" cy="1900200"/>
          </a:xfrm>
          <a:prstGeom prst="roundRect">
            <a:avLst>
              <a:gd name="adj" fmla="val 10000"/>
            </a:avLst>
          </a:prstGeom>
          <a:solidFill>
            <a:srgbClr val="CBE0FF"/>
          </a:solidFill>
          <a:ln>
            <a:noFill/>
          </a:ln>
        </p:spPr>
        <p:txBody>
          <a:bodyPr spcFirstLastPara="1" wrap="square" lIns="45712" tIns="22851" rIns="45712" bIns="22851" anchor="t" anchorCtr="0">
            <a:noAutofit/>
          </a:bodyPr>
          <a:lstStyle/>
          <a:p>
            <a:pPr>
              <a:buClr>
                <a:srgbClr val="5E5E5E"/>
              </a:buClr>
              <a:buSzPts val="3200"/>
            </a:pPr>
            <a:r>
              <a:rPr lang="fr-FR" sz="1600" b="1" dirty="0">
                <a:solidFill>
                  <a:srgbClr val="5E5E5E"/>
                </a:solidFill>
                <a:latin typeface="Helvetica Neue"/>
                <a:ea typeface="Helvetica Neue"/>
                <a:cs typeface="Helvetica Neue"/>
                <a:sym typeface="Helvetica Neue"/>
              </a:rPr>
              <a:t>Une évaluation </a:t>
            </a:r>
            <a:endParaRPr sz="700" dirty="0">
              <a:solidFill>
                <a:srgbClr val="000000"/>
              </a:solidFill>
              <a:latin typeface="Arial"/>
              <a:ea typeface="Arial"/>
              <a:cs typeface="Arial"/>
              <a:sym typeface="Arial"/>
            </a:endParaRPr>
          </a:p>
          <a:p>
            <a:pPr marL="531005" lvl="4" indent="-221450">
              <a:spcBef>
                <a:spcPts val="900"/>
              </a:spcBef>
              <a:buClr>
                <a:srgbClr val="5E5E5E"/>
              </a:buClr>
              <a:buSzPts val="3200"/>
              <a:buFont typeface="Arial"/>
              <a:buChar char="•"/>
            </a:pPr>
            <a:r>
              <a:rPr lang="fr-FR" sz="1600" dirty="0">
                <a:solidFill>
                  <a:srgbClr val="5E5E5E"/>
                </a:solidFill>
                <a:latin typeface="Helvetica Neue"/>
                <a:ea typeface="Helvetica Neue"/>
                <a:cs typeface="Helvetica Neue"/>
                <a:sym typeface="Helvetica Neue"/>
              </a:rPr>
              <a:t>à partir de plusieurs activités</a:t>
            </a:r>
            <a:endParaRPr sz="700" dirty="0">
              <a:solidFill>
                <a:srgbClr val="000000"/>
              </a:solidFill>
              <a:latin typeface="Arial"/>
              <a:ea typeface="Arial"/>
              <a:cs typeface="Arial"/>
              <a:sym typeface="Arial"/>
            </a:endParaRPr>
          </a:p>
          <a:p>
            <a:pPr marL="531005" lvl="4" indent="-221450">
              <a:spcBef>
                <a:spcPts val="600"/>
              </a:spcBef>
              <a:buClr>
                <a:srgbClr val="5E5E5E"/>
              </a:buClr>
              <a:buSzPts val="3200"/>
              <a:buFont typeface="Arial"/>
              <a:buChar char="•"/>
            </a:pPr>
            <a:r>
              <a:rPr lang="fr-FR" sz="1600" dirty="0">
                <a:solidFill>
                  <a:srgbClr val="5E5E5E"/>
                </a:solidFill>
                <a:latin typeface="Helvetica Neue"/>
                <a:ea typeface="Helvetica Neue"/>
                <a:cs typeface="Helvetica Neue"/>
                <a:sym typeface="Helvetica Neue"/>
              </a:rPr>
              <a:t>graduelle, pour tenir compte de la montée en autonomie dans l’acquisition des compétences</a:t>
            </a:r>
            <a:endParaRPr sz="700" dirty="0">
              <a:solidFill>
                <a:srgbClr val="000000"/>
              </a:solidFill>
              <a:latin typeface="Arial"/>
              <a:ea typeface="Arial"/>
              <a:cs typeface="Arial"/>
              <a:sym typeface="Arial"/>
            </a:endParaRPr>
          </a:p>
          <a:p>
            <a:pPr marL="531005" lvl="4" indent="-221450">
              <a:spcBef>
                <a:spcPts val="600"/>
              </a:spcBef>
              <a:buClr>
                <a:srgbClr val="5E5E5E"/>
              </a:buClr>
              <a:buSzPts val="3200"/>
              <a:buFont typeface="Arial"/>
              <a:buChar char="•"/>
            </a:pPr>
            <a:r>
              <a:rPr lang="fr-FR" sz="1600" dirty="0">
                <a:solidFill>
                  <a:srgbClr val="5E5E5E"/>
                </a:solidFill>
                <a:latin typeface="Helvetica Neue"/>
                <a:ea typeface="Helvetica Neue"/>
                <a:cs typeface="Helvetica Neue"/>
                <a:sym typeface="Helvetica Neue"/>
              </a:rPr>
              <a:t>par l’équipe pédagogique du domaine </a:t>
            </a:r>
            <a:r>
              <a:rPr lang="fr-FR" sz="1600" dirty="0" smtClean="0">
                <a:solidFill>
                  <a:srgbClr val="5E5E5E"/>
                </a:solidFill>
                <a:latin typeface="Helvetica Neue"/>
                <a:ea typeface="Helvetica Neue"/>
                <a:cs typeface="Helvetica Neue"/>
                <a:sym typeface="Helvetica Neue"/>
              </a:rPr>
              <a:t>professionnel</a:t>
            </a:r>
            <a:endParaRPr sz="700" dirty="0">
              <a:solidFill>
                <a:srgbClr val="000000"/>
              </a:solidFill>
              <a:latin typeface="Arial"/>
              <a:ea typeface="Arial"/>
              <a:cs typeface="Arial"/>
              <a:sym typeface="Arial"/>
            </a:endParaRPr>
          </a:p>
        </p:txBody>
      </p:sp>
      <p:sp>
        <p:nvSpPr>
          <p:cNvPr id="80" name="Google Shape;80;p12"/>
          <p:cNvSpPr/>
          <p:nvPr/>
        </p:nvSpPr>
        <p:spPr>
          <a:xfrm>
            <a:off x="5518023" y="4067517"/>
            <a:ext cx="1150351" cy="591006"/>
          </a:xfrm>
          <a:prstGeom prst="rightArrow">
            <a:avLst>
              <a:gd name="adj1" fmla="val 50000"/>
              <a:gd name="adj2" fmla="val 50000"/>
            </a:avLst>
          </a:prstGeom>
          <a:solidFill>
            <a:srgbClr val="000000"/>
          </a:solidFill>
          <a:ln>
            <a:noFill/>
          </a:ln>
        </p:spPr>
        <p:txBody>
          <a:bodyPr spcFirstLastPara="1" wrap="square" lIns="25400" tIns="25400" rIns="25400" bIns="25400" anchor="ctr" anchorCtr="0">
            <a:spAutoFit/>
          </a:bodyPr>
          <a:lstStyle/>
          <a:p>
            <a:pPr algn="ctr">
              <a:buClr>
                <a:srgbClr val="5E5E5E"/>
              </a:buClr>
              <a:buSzPts val="3200"/>
            </a:pPr>
            <a:endParaRPr sz="1600">
              <a:solidFill>
                <a:srgbClr val="FFFFFF"/>
              </a:solidFill>
              <a:latin typeface="Helvetica Neue"/>
              <a:ea typeface="Helvetica Neue"/>
              <a:cs typeface="Helvetica Neue"/>
              <a:sym typeface="Helvetica Neue"/>
            </a:endParaRPr>
          </a:p>
        </p:txBody>
      </p:sp>
      <p:sp>
        <p:nvSpPr>
          <p:cNvPr id="81" name="Google Shape;81;p12"/>
          <p:cNvSpPr/>
          <p:nvPr/>
        </p:nvSpPr>
        <p:spPr>
          <a:xfrm>
            <a:off x="6732637" y="3395726"/>
            <a:ext cx="5062289" cy="1900175"/>
          </a:xfrm>
          <a:prstGeom prst="roundRect">
            <a:avLst>
              <a:gd name="adj" fmla="val 10000"/>
            </a:avLst>
          </a:prstGeom>
          <a:solidFill>
            <a:srgbClr val="CADFFF"/>
          </a:solidFill>
          <a:ln>
            <a:noFill/>
          </a:ln>
        </p:spPr>
        <p:txBody>
          <a:bodyPr spcFirstLastPara="1" wrap="square" lIns="45712" tIns="22851" rIns="45712" bIns="22851" anchor="ctr" anchorCtr="0">
            <a:noAutofit/>
          </a:bodyPr>
          <a:lstStyle/>
          <a:p>
            <a:pPr>
              <a:buClr>
                <a:srgbClr val="5E5E5E"/>
              </a:buClr>
              <a:buSzPts val="3200"/>
            </a:pPr>
            <a:r>
              <a:rPr lang="fr-FR" sz="1600" b="1">
                <a:solidFill>
                  <a:srgbClr val="5E5E5E"/>
                </a:solidFill>
                <a:latin typeface="Helvetica Neue"/>
                <a:ea typeface="Helvetica Neue"/>
                <a:cs typeface="Helvetica Neue"/>
                <a:sym typeface="Helvetica Neue"/>
              </a:rPr>
              <a:t>suivi et bilan des compétences</a:t>
            </a:r>
            <a:endParaRPr sz="700">
              <a:solidFill>
                <a:srgbClr val="000000"/>
              </a:solidFill>
              <a:latin typeface="Arial"/>
              <a:ea typeface="Arial"/>
              <a:cs typeface="Arial"/>
              <a:sym typeface="Arial"/>
            </a:endParaRPr>
          </a:p>
          <a:p>
            <a:pPr marL="531005" lvl="4" indent="-221450">
              <a:spcBef>
                <a:spcPts val="900"/>
              </a:spcBef>
              <a:buClr>
                <a:srgbClr val="5E5E5E"/>
              </a:buClr>
              <a:buSzPts val="3200"/>
              <a:buFont typeface="Arial"/>
              <a:buChar char="•"/>
            </a:pPr>
            <a:r>
              <a:rPr lang="fr-FR" sz="1600">
                <a:solidFill>
                  <a:srgbClr val="5E5E5E"/>
                </a:solidFill>
                <a:latin typeface="Helvetica Neue"/>
                <a:ea typeface="Helvetica Neue"/>
                <a:cs typeface="Helvetica Neue"/>
                <a:sym typeface="Helvetica Neue"/>
              </a:rPr>
              <a:t>points intermédiaires semestriels portés à la connaissance des étudiants</a:t>
            </a:r>
            <a:endParaRPr sz="700">
              <a:solidFill>
                <a:srgbClr val="000000"/>
              </a:solidFill>
              <a:latin typeface="Arial"/>
              <a:ea typeface="Arial"/>
              <a:cs typeface="Arial"/>
              <a:sym typeface="Arial"/>
            </a:endParaRPr>
          </a:p>
          <a:p>
            <a:pPr marL="531005" lvl="4" indent="-221450">
              <a:spcBef>
                <a:spcPts val="600"/>
              </a:spcBef>
              <a:buClr>
                <a:srgbClr val="5E5E5E"/>
              </a:buClr>
              <a:buSzPts val="3200"/>
              <a:buFont typeface="Arial"/>
              <a:buChar char="•"/>
            </a:pPr>
            <a:r>
              <a:rPr lang="fr-FR" sz="1600">
                <a:solidFill>
                  <a:srgbClr val="5E5E5E"/>
                </a:solidFill>
                <a:latin typeface="Helvetica Neue"/>
                <a:ea typeface="Helvetica Neue"/>
                <a:cs typeface="Helvetica Neue"/>
                <a:sym typeface="Helvetica Neue"/>
              </a:rPr>
              <a:t>positionnement final au cours du dernier trimestre de la formation</a:t>
            </a:r>
            <a:endParaRPr sz="700">
              <a:solidFill>
                <a:srgbClr val="000000"/>
              </a:solidFill>
              <a:latin typeface="Arial"/>
              <a:ea typeface="Arial"/>
              <a:cs typeface="Arial"/>
              <a:sym typeface="Arial"/>
            </a:endParaRPr>
          </a:p>
        </p:txBody>
      </p:sp>
      <p:sp>
        <p:nvSpPr>
          <p:cNvPr id="82" name="Google Shape;82;p12"/>
          <p:cNvSpPr txBox="1"/>
          <p:nvPr/>
        </p:nvSpPr>
        <p:spPr>
          <a:xfrm>
            <a:off x="559107" y="1531550"/>
            <a:ext cx="6416851" cy="297517"/>
          </a:xfrm>
          <a:prstGeom prst="rect">
            <a:avLst/>
          </a:prstGeom>
          <a:solidFill>
            <a:schemeClr val="lt1"/>
          </a:solidFill>
          <a:ln>
            <a:noFill/>
          </a:ln>
        </p:spPr>
        <p:txBody>
          <a:bodyPr spcFirstLastPara="1" wrap="square" lIns="25400" tIns="25400" rIns="25400" bIns="25400" anchor="ctr" anchorCtr="0">
            <a:spAutoFit/>
          </a:bodyPr>
          <a:lstStyle/>
          <a:p>
            <a:pPr algn="ctr">
              <a:buClr>
                <a:srgbClr val="5E5E5E"/>
              </a:buClr>
              <a:buSzPts val="3200"/>
            </a:pPr>
            <a:r>
              <a:rPr lang="fr-FR" sz="1600" b="1">
                <a:solidFill>
                  <a:srgbClr val="5E5E5E"/>
                </a:solidFill>
                <a:latin typeface="Helvetica Neue"/>
                <a:ea typeface="Helvetica Neue"/>
                <a:cs typeface="Helvetica Neue"/>
                <a:sym typeface="Helvetica Neue"/>
              </a:rPr>
              <a:t>Un changement de paradigme sur l’épreuve professionnelle :</a:t>
            </a:r>
            <a:endParaRPr sz="700">
              <a:solidFill>
                <a:srgbClr val="000000"/>
              </a:solidFill>
              <a:latin typeface="Arial"/>
              <a:ea typeface="Arial"/>
              <a:cs typeface="Arial"/>
              <a:sym typeface="Arial"/>
            </a:endParaRPr>
          </a:p>
        </p:txBody>
      </p:sp>
      <p:sp>
        <p:nvSpPr>
          <p:cNvPr id="84" name="Google Shape;84;p12"/>
          <p:cNvSpPr txBox="1">
            <a:spLocks noGrp="1"/>
          </p:cNvSpPr>
          <p:nvPr>
            <p:ph type="sldNum" idx="4294967295"/>
          </p:nvPr>
        </p:nvSpPr>
        <p:spPr>
          <a:xfrm>
            <a:off x="11627318" y="6399506"/>
            <a:ext cx="427548" cy="328295"/>
          </a:xfrm>
          <a:prstGeom prst="rect">
            <a:avLst/>
          </a:prstGeom>
          <a:noFill/>
          <a:ln>
            <a:noFill/>
          </a:ln>
        </p:spPr>
        <p:txBody>
          <a:bodyPr spcFirstLastPara="1" wrap="square" lIns="25400" tIns="25400" rIns="25400" bIns="25400" anchor="b" anchorCtr="0">
            <a:spAutoFit/>
          </a:bodyPr>
          <a:lstStyle/>
          <a:p>
            <a:fld id="{00000000-1234-1234-1234-123412341234}" type="slidenum">
              <a:rPr lang="fr-FR"/>
              <a:pPr/>
              <a:t>23</a:t>
            </a:fld>
            <a:endParaRPr/>
          </a:p>
        </p:txBody>
      </p:sp>
      <p:sp>
        <p:nvSpPr>
          <p:cNvPr id="19" name="Espace réservé du texte 1"/>
          <p:cNvSpPr>
            <a:spLocks noGrp="1"/>
          </p:cNvSpPr>
          <p:nvPr>
            <p:ph type="body" sz="quarter" idx="10"/>
          </p:nvPr>
        </p:nvSpPr>
        <p:spPr>
          <a:xfrm>
            <a:off x="2628900" y="503593"/>
            <a:ext cx="8146452" cy="561120"/>
          </a:xfrm>
        </p:spPr>
        <p:txBody>
          <a:bodyPr/>
          <a:lstStyle/>
          <a:p>
            <a:r>
              <a:rPr lang="fr-FR" sz="1800" b="1" dirty="0">
                <a:solidFill>
                  <a:srgbClr val="000000"/>
                </a:solidFill>
                <a:latin typeface="Helvetica Neue"/>
                <a:ea typeface="Helvetica Neue"/>
                <a:cs typeface="Helvetica Neue"/>
                <a:sym typeface="Helvetica Neue"/>
              </a:rPr>
              <a:t>Le principe du CCF : valoriser le travail régulier des </a:t>
            </a:r>
            <a:r>
              <a:rPr lang="fr-FR" sz="1800" b="1" dirty="0" smtClean="0">
                <a:solidFill>
                  <a:srgbClr val="000000"/>
                </a:solidFill>
                <a:latin typeface="Helvetica Neue"/>
                <a:ea typeface="Helvetica Neue"/>
                <a:cs typeface="Helvetica Neue"/>
                <a:sym typeface="Helvetica Neue"/>
              </a:rPr>
              <a:t>élèves</a:t>
            </a:r>
            <a:endParaRPr lang="fr-FR" sz="1800" b="1" dirty="0">
              <a:solidFill>
                <a:srgbClr val="000000"/>
              </a:solidFill>
              <a:latin typeface="Helvetica Neue"/>
              <a:ea typeface="Helvetica Neue"/>
              <a:cs typeface="Helvetica Neue"/>
              <a:sym typeface="Helvetica Neue"/>
            </a:endParaRPr>
          </a:p>
        </p:txBody>
      </p:sp>
      <p:sp>
        <p:nvSpPr>
          <p:cNvPr id="20" name="Espace réservé du texte 3"/>
          <p:cNvSpPr>
            <a:spLocks noGrp="1"/>
          </p:cNvSpPr>
          <p:nvPr>
            <p:ph type="body" sz="quarter" idx="12"/>
          </p:nvPr>
        </p:nvSpPr>
        <p:spPr>
          <a:xfrm>
            <a:off x="2628900" y="10757"/>
            <a:ext cx="8146451" cy="492835"/>
          </a:xfrm>
        </p:spPr>
        <p:txBody>
          <a:bodyPr/>
          <a:lstStyle/>
          <a:p>
            <a:r>
              <a:rPr lang="fr-FR" dirty="0"/>
              <a:t>PNF BTS Aéronautique – 16 mai 2024</a:t>
            </a:r>
          </a:p>
          <a:p>
            <a:endParaRPr lang="fr-FR" dirty="0"/>
          </a:p>
        </p:txBody>
      </p:sp>
    </p:spTree>
    <p:extLst>
      <p:ext uri="{BB962C8B-B14F-4D97-AF65-F5344CB8AC3E}">
        <p14:creationId xmlns:p14="http://schemas.microsoft.com/office/powerpoint/2010/main" val="30309713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23e40742372_7_0"/>
          <p:cNvSpPr/>
          <p:nvPr/>
        </p:nvSpPr>
        <p:spPr>
          <a:xfrm>
            <a:off x="930729" y="2272581"/>
            <a:ext cx="10742280" cy="3056819"/>
          </a:xfrm>
          <a:prstGeom prst="roundRect">
            <a:avLst>
              <a:gd name="adj" fmla="val 7322"/>
            </a:avLst>
          </a:prstGeom>
          <a:solidFill>
            <a:schemeClr val="accent1">
              <a:alpha val="12549"/>
            </a:schemeClr>
          </a:solidFill>
          <a:ln w="25400" cap="flat" cmpd="sng">
            <a:solidFill>
              <a:srgbClr val="0076BA"/>
            </a:solidFill>
            <a:prstDash val="solid"/>
            <a:round/>
            <a:headEnd type="none" w="sm" len="sm"/>
            <a:tailEnd type="none" w="sm" len="sm"/>
          </a:ln>
        </p:spPr>
        <p:txBody>
          <a:bodyPr spcFirstLastPara="1" wrap="square" lIns="45713" tIns="22850" rIns="45713" bIns="22850" anchor="ctr" anchorCtr="0">
            <a:noAutofit/>
          </a:bodyPr>
          <a:lstStyle/>
          <a:p>
            <a:pPr algn="ctr">
              <a:buClr>
                <a:srgbClr val="000000"/>
              </a:buClr>
              <a:buSzPts val="1400"/>
            </a:pPr>
            <a:endParaRPr sz="700">
              <a:solidFill>
                <a:schemeClr val="lt1"/>
              </a:solidFill>
              <a:latin typeface="Arial"/>
              <a:ea typeface="Arial"/>
              <a:cs typeface="Arial"/>
              <a:sym typeface="Arial"/>
            </a:endParaRPr>
          </a:p>
        </p:txBody>
      </p:sp>
      <p:sp>
        <p:nvSpPr>
          <p:cNvPr id="214" name="Google Shape;214;g23e40742372_7_0"/>
          <p:cNvSpPr/>
          <p:nvPr/>
        </p:nvSpPr>
        <p:spPr>
          <a:xfrm>
            <a:off x="930729" y="5437415"/>
            <a:ext cx="10742280" cy="1314197"/>
          </a:xfrm>
          <a:prstGeom prst="roundRect">
            <a:avLst>
              <a:gd name="adj" fmla="val 16667"/>
            </a:avLst>
          </a:prstGeom>
          <a:solidFill>
            <a:schemeClr val="accent1">
              <a:alpha val="12549"/>
            </a:schemeClr>
          </a:solidFill>
          <a:ln w="25400" cap="flat" cmpd="sng">
            <a:solidFill>
              <a:srgbClr val="0076BA"/>
            </a:solidFill>
            <a:prstDash val="solid"/>
            <a:round/>
            <a:headEnd type="none" w="sm" len="sm"/>
            <a:tailEnd type="none" w="sm" len="sm"/>
          </a:ln>
        </p:spPr>
        <p:txBody>
          <a:bodyPr spcFirstLastPara="1" wrap="square" lIns="45713" tIns="22850" rIns="45713" bIns="22850" anchor="ctr" anchorCtr="0">
            <a:noAutofit/>
          </a:bodyPr>
          <a:lstStyle/>
          <a:p>
            <a:pPr algn="ctr">
              <a:buClr>
                <a:srgbClr val="000000"/>
              </a:buClr>
              <a:buSzPts val="1400"/>
            </a:pPr>
            <a:endParaRPr sz="700">
              <a:solidFill>
                <a:schemeClr val="lt1"/>
              </a:solidFill>
              <a:latin typeface="Arial"/>
              <a:ea typeface="Arial"/>
              <a:cs typeface="Arial"/>
              <a:sym typeface="Arial"/>
            </a:endParaRPr>
          </a:p>
        </p:txBody>
      </p:sp>
      <p:sp>
        <p:nvSpPr>
          <p:cNvPr id="221" name="Google Shape;221;g23e40742372_7_0"/>
          <p:cNvSpPr txBox="1"/>
          <p:nvPr/>
        </p:nvSpPr>
        <p:spPr>
          <a:xfrm>
            <a:off x="7251398" y="2615351"/>
            <a:ext cx="2981653" cy="415478"/>
          </a:xfrm>
          <a:prstGeom prst="rect">
            <a:avLst/>
          </a:prstGeom>
          <a:noFill/>
          <a:ln>
            <a:noFill/>
          </a:ln>
        </p:spPr>
        <p:txBody>
          <a:bodyPr spcFirstLastPara="1" wrap="square" lIns="45713" tIns="22850" rIns="45713" bIns="22850" anchor="t" anchorCtr="0">
            <a:spAutoFit/>
          </a:bodyPr>
          <a:lstStyle/>
          <a:p>
            <a:pPr algn="ctr">
              <a:buClr>
                <a:srgbClr val="000000"/>
              </a:buClr>
              <a:buSzPts val="2400"/>
            </a:pPr>
            <a:r>
              <a:rPr lang="fr-FR" sz="1200" b="1" dirty="0">
                <a:solidFill>
                  <a:srgbClr val="000000"/>
                </a:solidFill>
                <a:latin typeface="Arial"/>
                <a:ea typeface="Arial"/>
                <a:cs typeface="Arial"/>
                <a:sym typeface="Arial"/>
              </a:rPr>
              <a:t>Positionnement partiel de l’apprenant au semestre 1</a:t>
            </a:r>
            <a:endParaRPr sz="700" dirty="0">
              <a:solidFill>
                <a:srgbClr val="000000"/>
              </a:solidFill>
              <a:latin typeface="Arial"/>
              <a:ea typeface="Arial"/>
              <a:cs typeface="Arial"/>
              <a:sym typeface="Arial"/>
            </a:endParaRPr>
          </a:p>
        </p:txBody>
      </p:sp>
      <p:sp>
        <p:nvSpPr>
          <p:cNvPr id="223" name="Google Shape;223;g23e40742372_7_0"/>
          <p:cNvSpPr txBox="1"/>
          <p:nvPr/>
        </p:nvSpPr>
        <p:spPr>
          <a:xfrm>
            <a:off x="8181585" y="3642266"/>
            <a:ext cx="2981652" cy="415478"/>
          </a:xfrm>
          <a:prstGeom prst="rect">
            <a:avLst/>
          </a:prstGeom>
          <a:noFill/>
          <a:ln>
            <a:noFill/>
          </a:ln>
        </p:spPr>
        <p:txBody>
          <a:bodyPr spcFirstLastPara="1" wrap="square" lIns="45713" tIns="22850" rIns="45713" bIns="22850" anchor="t" anchorCtr="0">
            <a:spAutoFit/>
          </a:bodyPr>
          <a:lstStyle/>
          <a:p>
            <a:pPr algn="ctr">
              <a:buClr>
                <a:srgbClr val="000000"/>
              </a:buClr>
              <a:buSzPts val="2400"/>
            </a:pPr>
            <a:r>
              <a:rPr lang="fr-FR" sz="1200" b="1" dirty="0">
                <a:solidFill>
                  <a:srgbClr val="000000"/>
                </a:solidFill>
                <a:latin typeface="Arial"/>
                <a:ea typeface="Arial"/>
                <a:cs typeface="Arial"/>
                <a:sym typeface="Arial"/>
              </a:rPr>
              <a:t>Positionnement partiel de l’apprenant au semestre 2</a:t>
            </a:r>
            <a:endParaRPr sz="700" dirty="0">
              <a:solidFill>
                <a:srgbClr val="000000"/>
              </a:solidFill>
              <a:latin typeface="Arial"/>
              <a:ea typeface="Arial"/>
              <a:cs typeface="Arial"/>
              <a:sym typeface="Arial"/>
            </a:endParaRPr>
          </a:p>
        </p:txBody>
      </p:sp>
      <p:sp>
        <p:nvSpPr>
          <p:cNvPr id="225" name="Google Shape;225;g23e40742372_7_0"/>
          <p:cNvSpPr txBox="1"/>
          <p:nvPr/>
        </p:nvSpPr>
        <p:spPr>
          <a:xfrm>
            <a:off x="7189850" y="6490001"/>
            <a:ext cx="2942871" cy="261590"/>
          </a:xfrm>
          <a:prstGeom prst="rect">
            <a:avLst/>
          </a:prstGeom>
          <a:noFill/>
          <a:ln>
            <a:noFill/>
          </a:ln>
        </p:spPr>
        <p:txBody>
          <a:bodyPr spcFirstLastPara="1" wrap="square" lIns="45713" tIns="22850" rIns="45713" bIns="22850" anchor="t" anchorCtr="0">
            <a:spAutoFit/>
          </a:bodyPr>
          <a:lstStyle/>
          <a:p>
            <a:pPr algn="ctr">
              <a:buClr>
                <a:srgbClr val="000000"/>
              </a:buClr>
              <a:buSzPts val="2800"/>
            </a:pPr>
            <a:r>
              <a:rPr lang="fr-FR" sz="1400" b="1">
                <a:solidFill>
                  <a:srgbClr val="FF0000"/>
                </a:solidFill>
                <a:latin typeface="Arial"/>
                <a:ea typeface="Arial"/>
                <a:cs typeface="Arial"/>
                <a:sym typeface="Arial"/>
              </a:rPr>
              <a:t>POSITIONNEMENT TERMINAL</a:t>
            </a:r>
            <a:endParaRPr sz="700">
              <a:solidFill>
                <a:srgbClr val="000000"/>
              </a:solidFill>
              <a:latin typeface="Arial"/>
              <a:ea typeface="Arial"/>
              <a:cs typeface="Arial"/>
              <a:sym typeface="Arial"/>
            </a:endParaRPr>
          </a:p>
        </p:txBody>
      </p:sp>
      <p:sp>
        <p:nvSpPr>
          <p:cNvPr id="227" name="Google Shape;227;g23e40742372_7_0"/>
          <p:cNvSpPr txBox="1"/>
          <p:nvPr/>
        </p:nvSpPr>
        <p:spPr>
          <a:xfrm>
            <a:off x="8641895" y="4573290"/>
            <a:ext cx="2981652" cy="415478"/>
          </a:xfrm>
          <a:prstGeom prst="rect">
            <a:avLst/>
          </a:prstGeom>
          <a:noFill/>
          <a:ln>
            <a:noFill/>
          </a:ln>
        </p:spPr>
        <p:txBody>
          <a:bodyPr spcFirstLastPara="1" wrap="square" lIns="45713" tIns="22850" rIns="45713" bIns="22850" anchor="t" anchorCtr="0">
            <a:spAutoFit/>
          </a:bodyPr>
          <a:lstStyle/>
          <a:p>
            <a:pPr algn="ctr">
              <a:buClr>
                <a:srgbClr val="000000"/>
              </a:buClr>
              <a:buSzPts val="2400"/>
            </a:pPr>
            <a:r>
              <a:rPr lang="fr-FR" sz="1200" b="1" dirty="0">
                <a:solidFill>
                  <a:srgbClr val="000000"/>
                </a:solidFill>
                <a:latin typeface="Arial"/>
                <a:ea typeface="Arial"/>
                <a:cs typeface="Arial"/>
                <a:sym typeface="Arial"/>
              </a:rPr>
              <a:t>Positionnement partiel de l’apprenant au semestre 3</a:t>
            </a:r>
            <a:endParaRPr sz="700" dirty="0">
              <a:solidFill>
                <a:srgbClr val="000000"/>
              </a:solidFill>
              <a:latin typeface="Arial"/>
              <a:ea typeface="Arial"/>
              <a:cs typeface="Arial"/>
              <a:sym typeface="Arial"/>
            </a:endParaRPr>
          </a:p>
        </p:txBody>
      </p:sp>
      <p:sp>
        <p:nvSpPr>
          <p:cNvPr id="228" name="Google Shape;228;g23e40742372_7_0"/>
          <p:cNvSpPr txBox="1"/>
          <p:nvPr/>
        </p:nvSpPr>
        <p:spPr>
          <a:xfrm rot="-5400000">
            <a:off x="-1740664" y="4253915"/>
            <a:ext cx="4775855" cy="415478"/>
          </a:xfrm>
          <a:prstGeom prst="rect">
            <a:avLst/>
          </a:prstGeom>
          <a:noFill/>
          <a:ln>
            <a:noFill/>
          </a:ln>
        </p:spPr>
        <p:txBody>
          <a:bodyPr spcFirstLastPara="1" wrap="square" lIns="45713" tIns="22850" rIns="45713" bIns="22850" anchor="t" anchorCtr="0">
            <a:spAutoFit/>
          </a:bodyPr>
          <a:lstStyle/>
          <a:p>
            <a:pPr algn="ctr">
              <a:buClr>
                <a:srgbClr val="000000"/>
              </a:buClr>
              <a:buSzPts val="4800"/>
            </a:pPr>
            <a:r>
              <a:rPr lang="fr-FR" sz="2400" b="1">
                <a:solidFill>
                  <a:srgbClr val="000000"/>
                </a:solidFill>
                <a:latin typeface="Arial"/>
                <a:ea typeface="Arial"/>
                <a:cs typeface="Arial"/>
                <a:sym typeface="Arial"/>
              </a:rPr>
              <a:t>Progression de l’apprenant</a:t>
            </a:r>
            <a:endParaRPr sz="700">
              <a:solidFill>
                <a:srgbClr val="000000"/>
              </a:solidFill>
              <a:latin typeface="Arial"/>
              <a:ea typeface="Arial"/>
              <a:cs typeface="Arial"/>
              <a:sym typeface="Arial"/>
            </a:endParaRPr>
          </a:p>
        </p:txBody>
      </p:sp>
      <p:sp>
        <p:nvSpPr>
          <p:cNvPr id="229" name="Google Shape;229;g23e40742372_7_0"/>
          <p:cNvSpPr txBox="1"/>
          <p:nvPr/>
        </p:nvSpPr>
        <p:spPr>
          <a:xfrm>
            <a:off x="1091129" y="5795567"/>
            <a:ext cx="6098721" cy="384701"/>
          </a:xfrm>
          <a:prstGeom prst="rect">
            <a:avLst/>
          </a:prstGeom>
          <a:noFill/>
          <a:ln>
            <a:noFill/>
          </a:ln>
        </p:spPr>
        <p:txBody>
          <a:bodyPr spcFirstLastPara="1" wrap="square" lIns="45713" tIns="22850" rIns="45713" bIns="22850" anchor="t" anchorCtr="0">
            <a:spAutoFit/>
          </a:bodyPr>
          <a:lstStyle/>
          <a:p>
            <a:pPr>
              <a:buClr>
                <a:srgbClr val="000000"/>
              </a:buClr>
              <a:buSzPts val="4400"/>
            </a:pPr>
            <a:r>
              <a:rPr lang="fr-FR" sz="2200" b="1">
                <a:solidFill>
                  <a:srgbClr val="0070C0"/>
                </a:solidFill>
                <a:latin typeface="Arial"/>
                <a:ea typeface="Arial"/>
                <a:cs typeface="Arial"/>
                <a:sym typeface="Arial"/>
              </a:rPr>
              <a:t>La commission de certification </a:t>
            </a:r>
            <a:endParaRPr sz="2200">
              <a:solidFill>
                <a:srgbClr val="000000"/>
              </a:solidFill>
              <a:latin typeface="Arial"/>
              <a:ea typeface="Arial"/>
              <a:cs typeface="Arial"/>
              <a:sym typeface="Arial"/>
            </a:endParaRPr>
          </a:p>
        </p:txBody>
      </p:sp>
      <p:sp>
        <p:nvSpPr>
          <p:cNvPr id="231" name="Google Shape;231;g23e40742372_7_0"/>
          <p:cNvSpPr txBox="1">
            <a:spLocks noGrp="1"/>
          </p:cNvSpPr>
          <p:nvPr>
            <p:ph type="sldNum" idx="12"/>
          </p:nvPr>
        </p:nvSpPr>
        <p:spPr>
          <a:xfrm>
            <a:off x="11870613" y="6399505"/>
            <a:ext cx="184253" cy="328295"/>
          </a:xfrm>
          <a:prstGeom prst="rect">
            <a:avLst/>
          </a:prstGeom>
          <a:noFill/>
          <a:ln>
            <a:noFill/>
          </a:ln>
        </p:spPr>
        <p:txBody>
          <a:bodyPr spcFirstLastPara="1" wrap="square" lIns="25400" tIns="25400" rIns="25400" bIns="25400" anchor="b" anchorCtr="0">
            <a:spAutoFit/>
          </a:bodyPr>
          <a:lstStyle/>
          <a:p>
            <a:fld id="{00000000-1234-1234-1234-123412341234}" type="slidenum">
              <a:rPr lang="fr-FR"/>
              <a:pPr/>
              <a:t>24</a:t>
            </a:fld>
            <a:endParaRPr/>
          </a:p>
        </p:txBody>
      </p:sp>
      <p:pic>
        <p:nvPicPr>
          <p:cNvPr id="2" name="Image 1"/>
          <p:cNvPicPr>
            <a:picLocks noChangeAspect="1"/>
          </p:cNvPicPr>
          <p:nvPr/>
        </p:nvPicPr>
        <p:blipFill>
          <a:blip r:embed="rId3"/>
          <a:stretch>
            <a:fillRect/>
          </a:stretch>
        </p:blipFill>
        <p:spPr>
          <a:xfrm>
            <a:off x="3758085" y="1137399"/>
            <a:ext cx="7593856" cy="1106061"/>
          </a:xfrm>
          <a:prstGeom prst="rect">
            <a:avLst/>
          </a:prstGeom>
        </p:spPr>
      </p:pic>
      <p:sp>
        <p:nvSpPr>
          <p:cNvPr id="3" name="Flèche vers le bas 2"/>
          <p:cNvSpPr/>
          <p:nvPr/>
        </p:nvSpPr>
        <p:spPr>
          <a:xfrm>
            <a:off x="11215464" y="859096"/>
            <a:ext cx="136477" cy="235071"/>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4" name="ZoneTexte 3"/>
          <p:cNvSpPr txBox="1"/>
          <p:nvPr/>
        </p:nvSpPr>
        <p:spPr>
          <a:xfrm>
            <a:off x="10304557" y="561785"/>
            <a:ext cx="1821814" cy="369332"/>
          </a:xfrm>
          <a:prstGeom prst="rect">
            <a:avLst/>
          </a:prstGeom>
          <a:noFill/>
        </p:spPr>
        <p:txBody>
          <a:bodyPr wrap="square" rtlCol="0">
            <a:spAutoFit/>
          </a:bodyPr>
          <a:lstStyle/>
          <a:p>
            <a:r>
              <a:rPr lang="fr-FR" dirty="0" smtClean="0">
                <a:solidFill>
                  <a:schemeClr val="bg1"/>
                </a:solidFill>
              </a:rPr>
              <a:t>Fin de cycle </a:t>
            </a:r>
            <a:r>
              <a:rPr lang="fr-FR" dirty="0" smtClean="0"/>
              <a:t>BTS</a:t>
            </a:r>
            <a:endParaRPr lang="fr-FR" dirty="0"/>
          </a:p>
        </p:txBody>
      </p:sp>
      <p:pic>
        <p:nvPicPr>
          <p:cNvPr id="7" name="Image 6"/>
          <p:cNvPicPr>
            <a:picLocks noChangeAspect="1"/>
          </p:cNvPicPr>
          <p:nvPr/>
        </p:nvPicPr>
        <p:blipFill>
          <a:blip r:embed="rId4"/>
          <a:stretch>
            <a:fillRect/>
          </a:stretch>
        </p:blipFill>
        <p:spPr>
          <a:xfrm>
            <a:off x="1229445" y="2400817"/>
            <a:ext cx="6093439" cy="958411"/>
          </a:xfrm>
          <a:prstGeom prst="rect">
            <a:avLst/>
          </a:prstGeom>
        </p:spPr>
      </p:pic>
      <p:pic>
        <p:nvPicPr>
          <p:cNvPr id="8" name="Image 7"/>
          <p:cNvPicPr>
            <a:picLocks noChangeAspect="1"/>
          </p:cNvPicPr>
          <p:nvPr/>
        </p:nvPicPr>
        <p:blipFill>
          <a:blip r:embed="rId5"/>
          <a:stretch>
            <a:fillRect/>
          </a:stretch>
        </p:blipFill>
        <p:spPr>
          <a:xfrm>
            <a:off x="1578374" y="3388981"/>
            <a:ext cx="6093439" cy="961081"/>
          </a:xfrm>
          <a:prstGeom prst="rect">
            <a:avLst/>
          </a:prstGeom>
        </p:spPr>
      </p:pic>
      <p:pic>
        <p:nvPicPr>
          <p:cNvPr id="10" name="Image 9"/>
          <p:cNvPicPr>
            <a:picLocks noChangeAspect="1"/>
          </p:cNvPicPr>
          <p:nvPr/>
        </p:nvPicPr>
        <p:blipFill>
          <a:blip r:embed="rId6"/>
          <a:stretch>
            <a:fillRect/>
          </a:stretch>
        </p:blipFill>
        <p:spPr>
          <a:xfrm>
            <a:off x="1972568" y="4368319"/>
            <a:ext cx="6093439" cy="961081"/>
          </a:xfrm>
          <a:prstGeom prst="rect">
            <a:avLst/>
          </a:prstGeom>
        </p:spPr>
      </p:pic>
      <p:pic>
        <p:nvPicPr>
          <p:cNvPr id="12" name="Image 11"/>
          <p:cNvPicPr>
            <a:picLocks noChangeAspect="1"/>
          </p:cNvPicPr>
          <p:nvPr/>
        </p:nvPicPr>
        <p:blipFill>
          <a:blip r:embed="rId7"/>
          <a:stretch>
            <a:fillRect/>
          </a:stretch>
        </p:blipFill>
        <p:spPr>
          <a:xfrm>
            <a:off x="5345104" y="5518973"/>
            <a:ext cx="6093439" cy="958411"/>
          </a:xfrm>
          <a:prstGeom prst="rect">
            <a:avLst/>
          </a:prstGeom>
        </p:spPr>
      </p:pic>
      <p:sp>
        <p:nvSpPr>
          <p:cNvPr id="21" name="Espace réservé du texte 1"/>
          <p:cNvSpPr>
            <a:spLocks noGrp="1"/>
          </p:cNvSpPr>
          <p:nvPr>
            <p:ph type="body" sz="quarter" idx="10"/>
          </p:nvPr>
        </p:nvSpPr>
        <p:spPr>
          <a:xfrm>
            <a:off x="2613559" y="502207"/>
            <a:ext cx="8146452" cy="561120"/>
          </a:xfrm>
        </p:spPr>
        <p:txBody>
          <a:bodyPr/>
          <a:lstStyle/>
          <a:p>
            <a:r>
              <a:rPr lang="fr-FR" sz="1600" b="1" dirty="0">
                <a:latin typeface="Arial" panose="020B0604020202020204" pitchFamily="34" charset="0"/>
                <a:cs typeface="Arial" panose="020B0604020202020204" pitchFamily="34" charset="0"/>
              </a:rPr>
              <a:t>Évolution du niveau de maîtrise des compétences vis-à-vis du niveau de maîtrise attendue en fin de </a:t>
            </a:r>
            <a:r>
              <a:rPr lang="fr-FR" sz="1600" b="1" dirty="0" smtClean="0">
                <a:latin typeface="Arial" panose="020B0604020202020204" pitchFamily="34" charset="0"/>
                <a:cs typeface="Arial" panose="020B0604020202020204" pitchFamily="34" charset="0"/>
              </a:rPr>
              <a:t>cycle</a:t>
            </a:r>
            <a:endParaRPr lang="fr-FR" sz="1600" b="1" dirty="0">
              <a:latin typeface="Arial" panose="020B0604020202020204" pitchFamily="34" charset="0"/>
              <a:cs typeface="Arial" panose="020B0604020202020204" pitchFamily="34" charset="0"/>
            </a:endParaRPr>
          </a:p>
        </p:txBody>
      </p:sp>
      <p:sp>
        <p:nvSpPr>
          <p:cNvPr id="23" name="Espace réservé du texte 3"/>
          <p:cNvSpPr>
            <a:spLocks noGrp="1"/>
          </p:cNvSpPr>
          <p:nvPr>
            <p:ph type="body" sz="quarter" idx="12"/>
          </p:nvPr>
        </p:nvSpPr>
        <p:spPr>
          <a:xfrm>
            <a:off x="2613560" y="0"/>
            <a:ext cx="8146451" cy="502186"/>
          </a:xfrm>
          <a:solidFill>
            <a:schemeClr val="accent5">
              <a:lumMod val="75000"/>
            </a:schemeClr>
          </a:solidFill>
        </p:spPr>
        <p:txBody>
          <a:bodyPr anchor="ctr"/>
          <a:lstStyle/>
          <a:p>
            <a:r>
              <a:rPr lang="fr-FR" sz="1800" b="1" dirty="0" smtClean="0">
                <a:solidFill>
                  <a:schemeClr val="bg1"/>
                </a:solidFill>
                <a:latin typeface="Arial" panose="020B0604020202020204" pitchFamily="34" charset="0"/>
                <a:cs typeface="Arial" panose="020B0604020202020204" pitchFamily="34" charset="0"/>
              </a:rPr>
              <a:t>PNF BTS AERONAUTIQUE 16 MAI 2024 </a:t>
            </a:r>
            <a:endParaRPr lang="fr-FR" sz="800" dirty="0">
              <a:solidFill>
                <a:schemeClr val="bg1"/>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4735998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7" name="Google Shape;237;p18"/>
          <p:cNvPicPr preferRelativeResize="0"/>
          <p:nvPr/>
        </p:nvPicPr>
        <p:blipFill rotWithShape="1">
          <a:blip r:embed="rId3">
            <a:alphaModFix/>
          </a:blip>
          <a:srcRect/>
          <a:stretch/>
        </p:blipFill>
        <p:spPr>
          <a:xfrm>
            <a:off x="866859" y="1168265"/>
            <a:ext cx="4356591" cy="3941816"/>
          </a:xfrm>
          <a:prstGeom prst="rect">
            <a:avLst/>
          </a:prstGeom>
          <a:noFill/>
          <a:ln>
            <a:noFill/>
          </a:ln>
        </p:spPr>
      </p:pic>
      <p:pic>
        <p:nvPicPr>
          <p:cNvPr id="238" name="Google Shape;238;p18" descr="skills Icon 5673519"/>
          <p:cNvPicPr preferRelativeResize="0"/>
          <p:nvPr/>
        </p:nvPicPr>
        <p:blipFill rotWithShape="1">
          <a:blip r:embed="rId4">
            <a:alphaModFix/>
          </a:blip>
          <a:srcRect/>
          <a:stretch/>
        </p:blipFill>
        <p:spPr>
          <a:xfrm>
            <a:off x="11133438" y="283636"/>
            <a:ext cx="559801" cy="559801"/>
          </a:xfrm>
          <a:prstGeom prst="rect">
            <a:avLst/>
          </a:prstGeom>
          <a:noFill/>
          <a:ln>
            <a:noFill/>
          </a:ln>
        </p:spPr>
      </p:pic>
      <p:cxnSp>
        <p:nvCxnSpPr>
          <p:cNvPr id="239" name="Google Shape;239;p18"/>
          <p:cNvCxnSpPr/>
          <p:nvPr/>
        </p:nvCxnSpPr>
        <p:spPr>
          <a:xfrm>
            <a:off x="5223449" y="2073819"/>
            <a:ext cx="1" cy="3876071"/>
          </a:xfrm>
          <a:prstGeom prst="straightConnector1">
            <a:avLst/>
          </a:prstGeom>
          <a:noFill/>
          <a:ln w="9525" cap="flat" cmpd="sng">
            <a:solidFill>
              <a:srgbClr val="0079BF"/>
            </a:solidFill>
            <a:prstDash val="solid"/>
            <a:round/>
            <a:headEnd type="none" w="sm" len="sm"/>
            <a:tailEnd type="none" w="sm" len="sm"/>
          </a:ln>
        </p:spPr>
      </p:cxnSp>
      <p:grpSp>
        <p:nvGrpSpPr>
          <p:cNvPr id="240" name="Google Shape;240;p18"/>
          <p:cNvGrpSpPr/>
          <p:nvPr/>
        </p:nvGrpSpPr>
        <p:grpSpPr>
          <a:xfrm>
            <a:off x="6263640" y="1359340"/>
            <a:ext cx="5429599" cy="3750741"/>
            <a:chOff x="12477135" y="3431260"/>
            <a:chExt cx="11267768" cy="7783720"/>
          </a:xfrm>
        </p:grpSpPr>
        <p:sp>
          <p:nvSpPr>
            <p:cNvPr id="241" name="Google Shape;241;p18"/>
            <p:cNvSpPr/>
            <p:nvPr/>
          </p:nvSpPr>
          <p:spPr>
            <a:xfrm>
              <a:off x="12698431" y="6382776"/>
              <a:ext cx="3096698" cy="1858019"/>
            </a:xfrm>
            <a:custGeom>
              <a:avLst/>
              <a:gdLst/>
              <a:ahLst/>
              <a:cxnLst/>
              <a:rect l="l" t="t" r="r" b="b"/>
              <a:pathLst>
                <a:path w="3096698" h="1858019" extrusionOk="0">
                  <a:moveTo>
                    <a:pt x="0" y="0"/>
                  </a:moveTo>
                  <a:lnTo>
                    <a:pt x="3096698" y="0"/>
                  </a:lnTo>
                  <a:lnTo>
                    <a:pt x="3096698" y="1858019"/>
                  </a:lnTo>
                  <a:lnTo>
                    <a:pt x="0" y="1858019"/>
                  </a:lnTo>
                  <a:lnTo>
                    <a:pt x="0" y="0"/>
                  </a:lnTo>
                  <a:close/>
                </a:path>
              </a:pathLst>
            </a:custGeom>
            <a:solidFill>
              <a:srgbClr val="57C3FF"/>
            </a:solidFill>
            <a:ln w="25400" cap="flat" cmpd="sng">
              <a:solidFill>
                <a:schemeClr val="lt1"/>
              </a:solidFill>
              <a:prstDash val="solid"/>
              <a:round/>
              <a:headEnd type="none" w="sm" len="sm"/>
              <a:tailEnd type="none" w="sm" len="sm"/>
            </a:ln>
          </p:spPr>
          <p:txBody>
            <a:bodyPr spcFirstLastPara="1" wrap="square" lIns="45713" tIns="45713" rIns="45713" bIns="45713" anchor="ctr" anchorCtr="0">
              <a:noAutofit/>
            </a:bodyPr>
            <a:lstStyle/>
            <a:p>
              <a:pPr algn="ctr"/>
              <a:r>
                <a:rPr lang="fr-FR" sz="1200" b="1" dirty="0">
                  <a:solidFill>
                    <a:schemeClr val="bg1"/>
                  </a:solidFill>
                </a:rPr>
                <a:t>C32 </a:t>
              </a:r>
              <a:endParaRPr lang="fr-FR" sz="1200" dirty="0">
                <a:solidFill>
                  <a:schemeClr val="bg1"/>
                </a:solidFill>
              </a:endParaRPr>
            </a:p>
            <a:p>
              <a:pPr algn="ctr"/>
              <a:r>
                <a:rPr lang="fr-FR" sz="1200" b="1" dirty="0">
                  <a:solidFill>
                    <a:schemeClr val="bg1"/>
                  </a:solidFill>
                </a:rPr>
                <a:t>Diagnostiquer les causes d’une non-conformité, d’un aléa</a:t>
              </a:r>
              <a:endParaRPr lang="fr-FR" sz="1200" dirty="0">
                <a:solidFill>
                  <a:schemeClr val="bg1"/>
                </a:solidFill>
                <a:effectLst/>
              </a:endParaRPr>
            </a:p>
          </p:txBody>
        </p:sp>
        <p:sp>
          <p:nvSpPr>
            <p:cNvPr id="242" name="Google Shape;242;p18"/>
            <p:cNvSpPr/>
            <p:nvPr/>
          </p:nvSpPr>
          <p:spPr>
            <a:xfrm>
              <a:off x="12698431" y="8707112"/>
              <a:ext cx="3096698" cy="1858019"/>
            </a:xfrm>
            <a:custGeom>
              <a:avLst/>
              <a:gdLst/>
              <a:ahLst/>
              <a:cxnLst/>
              <a:rect l="l" t="t" r="r" b="b"/>
              <a:pathLst>
                <a:path w="3096698" h="1858019" extrusionOk="0">
                  <a:moveTo>
                    <a:pt x="0" y="0"/>
                  </a:moveTo>
                  <a:lnTo>
                    <a:pt x="3096698" y="0"/>
                  </a:lnTo>
                  <a:lnTo>
                    <a:pt x="3096698" y="1858019"/>
                  </a:lnTo>
                  <a:lnTo>
                    <a:pt x="0" y="1858019"/>
                  </a:lnTo>
                  <a:lnTo>
                    <a:pt x="0" y="0"/>
                  </a:lnTo>
                  <a:close/>
                </a:path>
              </a:pathLst>
            </a:custGeom>
            <a:solidFill>
              <a:srgbClr val="57C3FF"/>
            </a:solidFill>
            <a:ln w="25400" cap="flat" cmpd="sng">
              <a:solidFill>
                <a:schemeClr val="lt1"/>
              </a:solidFill>
              <a:prstDash val="solid"/>
              <a:round/>
              <a:headEnd type="none" w="sm" len="sm"/>
              <a:tailEnd type="none" w="sm" len="sm"/>
            </a:ln>
          </p:spPr>
          <p:txBody>
            <a:bodyPr spcFirstLastPara="1" wrap="square" lIns="45713" tIns="45713" rIns="45713" bIns="45713" anchor="ctr" anchorCtr="0">
              <a:noAutofit/>
            </a:bodyPr>
            <a:lstStyle/>
            <a:p>
              <a:pPr algn="ctr"/>
              <a:r>
                <a:rPr lang="fr-FR" sz="1200" b="1" dirty="0">
                  <a:solidFill>
                    <a:schemeClr val="bg1"/>
                  </a:solidFill>
                </a:rPr>
                <a:t>C33 </a:t>
              </a:r>
              <a:endParaRPr lang="fr-FR" sz="1200" dirty="0">
                <a:solidFill>
                  <a:schemeClr val="bg1"/>
                </a:solidFill>
              </a:endParaRPr>
            </a:p>
            <a:p>
              <a:pPr algn="ctr"/>
              <a:r>
                <a:rPr lang="fr-FR" sz="1200" b="1" dirty="0">
                  <a:solidFill>
                    <a:schemeClr val="bg1"/>
                  </a:solidFill>
                </a:rPr>
                <a:t>Assurer la conformité et la traçabilité des contrôles et des essais</a:t>
              </a:r>
              <a:endParaRPr sz="1200" dirty="0">
                <a:solidFill>
                  <a:schemeClr val="bg1"/>
                </a:solidFill>
                <a:latin typeface="Helvetica Neue"/>
                <a:ea typeface="Helvetica Neue"/>
                <a:cs typeface="Helvetica Neue"/>
                <a:sym typeface="Helvetica Neue"/>
              </a:endParaRPr>
            </a:p>
          </p:txBody>
        </p:sp>
        <p:pic>
          <p:nvPicPr>
            <p:cNvPr id="244" name="Google Shape;244;p18"/>
            <p:cNvPicPr preferRelativeResize="0"/>
            <p:nvPr/>
          </p:nvPicPr>
          <p:blipFill rotWithShape="1">
            <a:blip r:embed="rId5">
              <a:alphaModFix/>
            </a:blip>
            <a:srcRect/>
            <a:stretch/>
          </p:blipFill>
          <p:spPr>
            <a:xfrm>
              <a:off x="15932811" y="4058860"/>
              <a:ext cx="7453667" cy="1857600"/>
            </a:xfrm>
            <a:prstGeom prst="rect">
              <a:avLst/>
            </a:prstGeom>
            <a:noFill/>
            <a:ln>
              <a:noFill/>
            </a:ln>
          </p:spPr>
        </p:pic>
        <p:sp>
          <p:nvSpPr>
            <p:cNvPr id="245" name="Google Shape;245;p18"/>
            <p:cNvSpPr/>
            <p:nvPr/>
          </p:nvSpPr>
          <p:spPr>
            <a:xfrm>
              <a:off x="12699129" y="4058859"/>
              <a:ext cx="3096000" cy="1857600"/>
            </a:xfrm>
            <a:custGeom>
              <a:avLst/>
              <a:gdLst/>
              <a:ahLst/>
              <a:cxnLst/>
              <a:rect l="l" t="t" r="r" b="b"/>
              <a:pathLst>
                <a:path w="3059940" h="1835964" extrusionOk="0">
                  <a:moveTo>
                    <a:pt x="0" y="0"/>
                  </a:moveTo>
                  <a:lnTo>
                    <a:pt x="3059940" y="0"/>
                  </a:lnTo>
                  <a:lnTo>
                    <a:pt x="3059940" y="1835964"/>
                  </a:lnTo>
                  <a:lnTo>
                    <a:pt x="0" y="1835964"/>
                  </a:lnTo>
                  <a:lnTo>
                    <a:pt x="0" y="0"/>
                  </a:lnTo>
                  <a:close/>
                </a:path>
              </a:pathLst>
            </a:custGeom>
            <a:solidFill>
              <a:srgbClr val="57C3FF"/>
            </a:solidFill>
            <a:ln w="25400" cap="flat" cmpd="sng">
              <a:solidFill>
                <a:schemeClr val="lt1"/>
              </a:solidFill>
              <a:prstDash val="solid"/>
              <a:round/>
              <a:headEnd type="none" w="sm" len="sm"/>
              <a:tailEnd type="none" w="sm" len="sm"/>
            </a:ln>
          </p:spPr>
          <p:txBody>
            <a:bodyPr spcFirstLastPara="1" wrap="square" lIns="45713" tIns="45713" rIns="45713" bIns="45713" anchor="ctr" anchorCtr="0">
              <a:noAutofit/>
            </a:bodyPr>
            <a:lstStyle/>
            <a:p>
              <a:pPr algn="ctr"/>
              <a:r>
                <a:rPr lang="fr-FR" sz="1200" b="1" dirty="0">
                  <a:solidFill>
                    <a:schemeClr val="bg1"/>
                  </a:solidFill>
                </a:rPr>
                <a:t>C31</a:t>
              </a:r>
              <a:endParaRPr lang="fr-FR" sz="1200" dirty="0">
                <a:solidFill>
                  <a:schemeClr val="bg1"/>
                </a:solidFill>
              </a:endParaRPr>
            </a:p>
            <a:p>
              <a:pPr algn="ctr"/>
              <a:r>
                <a:rPr lang="fr-FR" sz="1200" dirty="0">
                  <a:solidFill>
                    <a:schemeClr val="bg1"/>
                  </a:solidFill>
                </a:rPr>
                <a:t> </a:t>
              </a:r>
              <a:r>
                <a:rPr lang="fr-FR" sz="1200" b="1" dirty="0">
                  <a:solidFill>
                    <a:schemeClr val="bg1"/>
                  </a:solidFill>
                </a:rPr>
                <a:t>Conduire un contrôle, un essai</a:t>
              </a:r>
              <a:endParaRPr sz="1200" dirty="0">
                <a:solidFill>
                  <a:schemeClr val="bg1"/>
                </a:solidFill>
                <a:latin typeface="Helvetica Neue"/>
                <a:ea typeface="Helvetica Neue"/>
                <a:cs typeface="Helvetica Neue"/>
                <a:sym typeface="Helvetica Neue"/>
              </a:endParaRPr>
            </a:p>
          </p:txBody>
        </p:sp>
        <p:pic>
          <p:nvPicPr>
            <p:cNvPr id="246" name="Google Shape;246;p18"/>
            <p:cNvPicPr preferRelativeResize="0"/>
            <p:nvPr/>
          </p:nvPicPr>
          <p:blipFill rotWithShape="1">
            <a:blip r:embed="rId5">
              <a:alphaModFix/>
            </a:blip>
            <a:srcRect/>
            <a:stretch/>
          </p:blipFill>
          <p:spPr>
            <a:xfrm>
              <a:off x="15932811" y="6383195"/>
              <a:ext cx="7453667" cy="1857600"/>
            </a:xfrm>
            <a:prstGeom prst="rect">
              <a:avLst/>
            </a:prstGeom>
            <a:noFill/>
            <a:ln>
              <a:noFill/>
            </a:ln>
          </p:spPr>
        </p:pic>
        <p:pic>
          <p:nvPicPr>
            <p:cNvPr id="247" name="Google Shape;247;p18"/>
            <p:cNvPicPr preferRelativeResize="0"/>
            <p:nvPr/>
          </p:nvPicPr>
          <p:blipFill rotWithShape="1">
            <a:blip r:embed="rId5">
              <a:alphaModFix/>
            </a:blip>
            <a:srcRect/>
            <a:stretch/>
          </p:blipFill>
          <p:spPr>
            <a:xfrm>
              <a:off x="15932811" y="8707531"/>
              <a:ext cx="7453667" cy="1857600"/>
            </a:xfrm>
            <a:prstGeom prst="rect">
              <a:avLst/>
            </a:prstGeom>
            <a:noFill/>
            <a:ln>
              <a:noFill/>
            </a:ln>
          </p:spPr>
        </p:pic>
        <p:sp>
          <p:nvSpPr>
            <p:cNvPr id="249" name="Google Shape;249;p18"/>
            <p:cNvSpPr txBox="1"/>
            <p:nvPr/>
          </p:nvSpPr>
          <p:spPr>
            <a:xfrm>
              <a:off x="12698431" y="3490620"/>
              <a:ext cx="3285378" cy="542864"/>
            </a:xfrm>
            <a:prstGeom prst="rect">
              <a:avLst/>
            </a:prstGeom>
            <a:noFill/>
            <a:ln>
              <a:noFill/>
            </a:ln>
          </p:spPr>
          <p:txBody>
            <a:bodyPr spcFirstLastPara="1" wrap="square" lIns="45713" tIns="22850" rIns="45713" bIns="22850" anchor="t" anchorCtr="0">
              <a:spAutoFit/>
            </a:bodyPr>
            <a:lstStyle/>
            <a:p>
              <a:pPr>
                <a:buClr>
                  <a:srgbClr val="000000"/>
                </a:buClr>
                <a:buSzPts val="2800"/>
              </a:pPr>
              <a:r>
                <a:rPr lang="fr-FR" sz="1400">
                  <a:solidFill>
                    <a:srgbClr val="000000"/>
                  </a:solidFill>
                  <a:latin typeface="Arial"/>
                  <a:ea typeface="Arial"/>
                  <a:cs typeface="Arial"/>
                  <a:sym typeface="Arial"/>
                </a:rPr>
                <a:t>Bilan intermédiaire</a:t>
              </a:r>
              <a:endParaRPr sz="700">
                <a:solidFill>
                  <a:srgbClr val="000000"/>
                </a:solidFill>
                <a:latin typeface="Arial"/>
                <a:ea typeface="Arial"/>
                <a:cs typeface="Arial"/>
                <a:sym typeface="Arial"/>
              </a:endParaRPr>
            </a:p>
          </p:txBody>
        </p:sp>
        <p:sp>
          <p:nvSpPr>
            <p:cNvPr id="250" name="Google Shape;250;p18"/>
            <p:cNvSpPr/>
            <p:nvPr/>
          </p:nvSpPr>
          <p:spPr>
            <a:xfrm>
              <a:off x="12477135" y="3431260"/>
              <a:ext cx="11267768" cy="7783720"/>
            </a:xfrm>
            <a:prstGeom prst="roundRect">
              <a:avLst>
                <a:gd name="adj" fmla="val 3030"/>
              </a:avLst>
            </a:prstGeom>
            <a:noFill/>
            <a:ln w="25400" cap="flat" cmpd="sng">
              <a:solidFill>
                <a:srgbClr val="0076BA"/>
              </a:solidFill>
              <a:prstDash val="solid"/>
              <a:round/>
              <a:headEnd type="none" w="sm" len="sm"/>
              <a:tailEnd type="none" w="sm" len="sm"/>
            </a:ln>
          </p:spPr>
          <p:txBody>
            <a:bodyPr spcFirstLastPara="1" wrap="square" lIns="45713" tIns="22850" rIns="45713" bIns="22850" anchor="ctr" anchorCtr="0">
              <a:noAutofit/>
            </a:bodyPr>
            <a:lstStyle/>
            <a:p>
              <a:pPr algn="ctr">
                <a:buClr>
                  <a:srgbClr val="000000"/>
                </a:buClr>
                <a:buSzPts val="1400"/>
              </a:pPr>
              <a:endParaRPr sz="700">
                <a:solidFill>
                  <a:schemeClr val="lt1"/>
                </a:solidFill>
                <a:latin typeface="Arial"/>
                <a:ea typeface="Arial"/>
                <a:cs typeface="Arial"/>
                <a:sym typeface="Arial"/>
              </a:endParaRPr>
            </a:p>
          </p:txBody>
        </p:sp>
        <p:sp>
          <p:nvSpPr>
            <p:cNvPr id="251" name="Google Shape;251;p18"/>
            <p:cNvSpPr/>
            <p:nvPr/>
          </p:nvSpPr>
          <p:spPr>
            <a:xfrm>
              <a:off x="19569066" y="4333432"/>
              <a:ext cx="1986523" cy="1656490"/>
            </a:xfrm>
            <a:prstGeom prst="rect">
              <a:avLst/>
            </a:prstGeom>
            <a:noFill/>
            <a:ln w="190500" cap="flat" cmpd="sng">
              <a:solidFill>
                <a:srgbClr val="00B0F0"/>
              </a:solidFill>
              <a:prstDash val="solid"/>
              <a:round/>
              <a:headEnd type="none" w="sm" len="sm"/>
              <a:tailEnd type="none" w="sm" len="sm"/>
            </a:ln>
          </p:spPr>
          <p:txBody>
            <a:bodyPr spcFirstLastPara="1" wrap="square" lIns="45713" tIns="22850" rIns="45713" bIns="22850" anchor="ctr" anchorCtr="0">
              <a:noAutofit/>
            </a:bodyPr>
            <a:lstStyle/>
            <a:p>
              <a:pPr algn="ctr">
                <a:buClr>
                  <a:srgbClr val="000000"/>
                </a:buClr>
                <a:buSzPts val="1400"/>
              </a:pPr>
              <a:endParaRPr sz="700">
                <a:solidFill>
                  <a:schemeClr val="lt1"/>
                </a:solidFill>
                <a:latin typeface="Arial"/>
                <a:ea typeface="Arial"/>
                <a:cs typeface="Arial"/>
                <a:sym typeface="Arial"/>
              </a:endParaRPr>
            </a:p>
          </p:txBody>
        </p:sp>
        <p:sp>
          <p:nvSpPr>
            <p:cNvPr id="252" name="Google Shape;252;p18"/>
            <p:cNvSpPr/>
            <p:nvPr/>
          </p:nvSpPr>
          <p:spPr>
            <a:xfrm>
              <a:off x="17825364" y="6655158"/>
              <a:ext cx="1878227" cy="1641021"/>
            </a:xfrm>
            <a:prstGeom prst="rect">
              <a:avLst/>
            </a:prstGeom>
            <a:noFill/>
            <a:ln w="190500" cap="flat" cmpd="sng">
              <a:solidFill>
                <a:srgbClr val="00B0F0"/>
              </a:solidFill>
              <a:prstDash val="solid"/>
              <a:round/>
              <a:headEnd type="none" w="sm" len="sm"/>
              <a:tailEnd type="none" w="sm" len="sm"/>
            </a:ln>
          </p:spPr>
          <p:txBody>
            <a:bodyPr spcFirstLastPara="1" wrap="square" lIns="45713" tIns="22850" rIns="45713" bIns="22850" anchor="ctr" anchorCtr="0">
              <a:noAutofit/>
            </a:bodyPr>
            <a:lstStyle/>
            <a:p>
              <a:pPr algn="ctr">
                <a:buClr>
                  <a:srgbClr val="000000"/>
                </a:buClr>
                <a:buSzPts val="1400"/>
              </a:pPr>
              <a:endParaRPr sz="700">
                <a:solidFill>
                  <a:schemeClr val="lt1"/>
                </a:solidFill>
                <a:latin typeface="Arial"/>
                <a:ea typeface="Arial"/>
                <a:cs typeface="Arial"/>
                <a:sym typeface="Arial"/>
              </a:endParaRPr>
            </a:p>
          </p:txBody>
        </p:sp>
        <p:sp>
          <p:nvSpPr>
            <p:cNvPr id="253" name="Google Shape;253;p18"/>
            <p:cNvSpPr/>
            <p:nvPr/>
          </p:nvSpPr>
          <p:spPr>
            <a:xfrm>
              <a:off x="21474083" y="8967453"/>
              <a:ext cx="1878227" cy="1641021"/>
            </a:xfrm>
            <a:prstGeom prst="rect">
              <a:avLst/>
            </a:prstGeom>
            <a:noFill/>
            <a:ln w="190500" cap="flat" cmpd="sng">
              <a:solidFill>
                <a:srgbClr val="00B0F0"/>
              </a:solidFill>
              <a:prstDash val="solid"/>
              <a:round/>
              <a:headEnd type="none" w="sm" len="sm"/>
              <a:tailEnd type="none" w="sm" len="sm"/>
            </a:ln>
          </p:spPr>
          <p:txBody>
            <a:bodyPr spcFirstLastPara="1" wrap="square" lIns="45713" tIns="22850" rIns="45713" bIns="22850" anchor="ctr" anchorCtr="0">
              <a:noAutofit/>
            </a:bodyPr>
            <a:lstStyle/>
            <a:p>
              <a:pPr algn="ctr">
                <a:buClr>
                  <a:srgbClr val="000000"/>
                </a:buClr>
                <a:buSzPts val="1400"/>
              </a:pPr>
              <a:endParaRPr sz="700">
                <a:solidFill>
                  <a:schemeClr val="lt1"/>
                </a:solidFill>
                <a:latin typeface="Arial"/>
                <a:ea typeface="Arial"/>
                <a:cs typeface="Arial"/>
                <a:sym typeface="Arial"/>
              </a:endParaRPr>
            </a:p>
          </p:txBody>
        </p:sp>
      </p:grpSp>
      <p:sp>
        <p:nvSpPr>
          <p:cNvPr id="254" name="Google Shape;254;p18"/>
          <p:cNvSpPr txBox="1"/>
          <p:nvPr/>
        </p:nvSpPr>
        <p:spPr>
          <a:xfrm>
            <a:off x="587578" y="5730000"/>
            <a:ext cx="11113055" cy="917795"/>
          </a:xfrm>
          <a:prstGeom prst="rect">
            <a:avLst/>
          </a:prstGeom>
          <a:noFill/>
          <a:ln>
            <a:noFill/>
          </a:ln>
        </p:spPr>
        <p:txBody>
          <a:bodyPr spcFirstLastPara="1" wrap="square" lIns="45713" tIns="22850" rIns="45713" bIns="22850" anchor="t" anchorCtr="0">
            <a:spAutoFit/>
          </a:bodyPr>
          <a:lstStyle/>
          <a:p>
            <a:pPr marL="69850">
              <a:lnSpc>
                <a:spcPct val="117999"/>
              </a:lnSpc>
              <a:buClr>
                <a:srgbClr val="000000"/>
              </a:buClr>
              <a:buSzPts val="4800"/>
            </a:pPr>
            <a:r>
              <a:rPr lang="fr-FR" sz="2400" dirty="0">
                <a:solidFill>
                  <a:srgbClr val="000000"/>
                </a:solidFill>
                <a:latin typeface="Arial"/>
                <a:ea typeface="Arial"/>
                <a:cs typeface="Arial"/>
                <a:sym typeface="Arial"/>
              </a:rPr>
              <a:t>L’ensemble des bilans intermédiaires montre la progression de l’apprenant.</a:t>
            </a:r>
            <a:endParaRPr sz="700" dirty="0">
              <a:solidFill>
                <a:srgbClr val="000000"/>
              </a:solidFill>
              <a:latin typeface="Arial"/>
              <a:ea typeface="Arial"/>
              <a:cs typeface="Arial"/>
              <a:sym typeface="Arial"/>
            </a:endParaRPr>
          </a:p>
          <a:p>
            <a:pPr marL="69850">
              <a:lnSpc>
                <a:spcPct val="117999"/>
              </a:lnSpc>
              <a:buClr>
                <a:srgbClr val="000000"/>
              </a:buClr>
              <a:buSzPts val="4800"/>
            </a:pPr>
            <a:r>
              <a:rPr lang="fr-FR" sz="2400" dirty="0">
                <a:solidFill>
                  <a:srgbClr val="000000"/>
                </a:solidFill>
                <a:latin typeface="Arial"/>
                <a:ea typeface="Arial"/>
                <a:cs typeface="Arial"/>
                <a:sym typeface="Arial"/>
              </a:rPr>
              <a:t>Attention, les attendus au semestre 1 et au semestre 4 ne sont pas les mêmes.</a:t>
            </a:r>
            <a:endParaRPr sz="700" dirty="0">
              <a:solidFill>
                <a:srgbClr val="000000"/>
              </a:solidFill>
              <a:latin typeface="Arial"/>
              <a:ea typeface="Arial"/>
              <a:cs typeface="Arial"/>
              <a:sym typeface="Arial"/>
            </a:endParaRPr>
          </a:p>
        </p:txBody>
      </p:sp>
      <p:sp>
        <p:nvSpPr>
          <p:cNvPr id="255" name="Google Shape;255;p18"/>
          <p:cNvSpPr/>
          <p:nvPr/>
        </p:nvSpPr>
        <p:spPr>
          <a:xfrm>
            <a:off x="5535386" y="1362556"/>
            <a:ext cx="392975" cy="3747525"/>
          </a:xfrm>
          <a:prstGeom prst="leftBrace">
            <a:avLst>
              <a:gd name="adj1" fmla="val 32364"/>
              <a:gd name="adj2" fmla="val 90843"/>
            </a:avLst>
          </a:prstGeom>
          <a:noFill/>
          <a:ln w="9525" cap="flat" cmpd="sng">
            <a:solidFill>
              <a:srgbClr val="009FFF"/>
            </a:solidFill>
            <a:prstDash val="solid"/>
            <a:round/>
            <a:headEnd type="none" w="sm" len="sm"/>
            <a:tailEnd type="none" w="sm" len="sm"/>
          </a:ln>
        </p:spPr>
        <p:txBody>
          <a:bodyPr spcFirstLastPara="1" wrap="square" lIns="45713" tIns="22850" rIns="45713" bIns="22850" anchor="ctr" anchorCtr="0">
            <a:noAutofit/>
          </a:bodyPr>
          <a:lstStyle/>
          <a:p>
            <a:pPr algn="ctr">
              <a:buClr>
                <a:srgbClr val="000000"/>
              </a:buClr>
              <a:buSzPts val="1400"/>
            </a:pPr>
            <a:endParaRPr sz="700">
              <a:solidFill>
                <a:schemeClr val="dk1"/>
              </a:solidFill>
              <a:latin typeface="Arial"/>
              <a:ea typeface="Arial"/>
              <a:cs typeface="Arial"/>
              <a:sym typeface="Arial"/>
            </a:endParaRPr>
          </a:p>
        </p:txBody>
      </p:sp>
      <p:sp>
        <p:nvSpPr>
          <p:cNvPr id="257" name="Google Shape;257;p18"/>
          <p:cNvSpPr txBox="1">
            <a:spLocks noGrp="1"/>
          </p:cNvSpPr>
          <p:nvPr>
            <p:ph type="sldNum" idx="12"/>
          </p:nvPr>
        </p:nvSpPr>
        <p:spPr>
          <a:xfrm>
            <a:off x="11870613" y="6399505"/>
            <a:ext cx="184253" cy="328295"/>
          </a:xfrm>
          <a:prstGeom prst="rect">
            <a:avLst/>
          </a:prstGeom>
          <a:noFill/>
          <a:ln>
            <a:noFill/>
          </a:ln>
        </p:spPr>
        <p:txBody>
          <a:bodyPr spcFirstLastPara="1" wrap="square" lIns="25400" tIns="25400" rIns="25400" bIns="25400" anchor="b" anchorCtr="0">
            <a:spAutoFit/>
          </a:bodyPr>
          <a:lstStyle/>
          <a:p>
            <a:fld id="{00000000-1234-1234-1234-123412341234}" type="slidenum">
              <a:rPr lang="fr-FR"/>
              <a:pPr/>
              <a:t>25</a:t>
            </a:fld>
            <a:endParaRPr/>
          </a:p>
        </p:txBody>
      </p:sp>
      <p:pic>
        <p:nvPicPr>
          <p:cNvPr id="21" name="Imag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1175157" cy="1064713"/>
          </a:xfrm>
          <a:prstGeom prst="rect">
            <a:avLst/>
          </a:prstGeom>
        </p:spPr>
      </p:pic>
      <p:sp>
        <p:nvSpPr>
          <p:cNvPr id="22" name="Espace réservé du texte 1"/>
          <p:cNvSpPr>
            <a:spLocks noGrp="1"/>
          </p:cNvSpPr>
          <p:nvPr>
            <p:ph type="body" sz="quarter" idx="10"/>
          </p:nvPr>
        </p:nvSpPr>
        <p:spPr>
          <a:xfrm>
            <a:off x="2613559" y="502207"/>
            <a:ext cx="8146452" cy="561120"/>
          </a:xfrm>
        </p:spPr>
        <p:txBody>
          <a:bodyPr/>
          <a:lstStyle/>
          <a:p>
            <a:pPr>
              <a:lnSpc>
                <a:spcPct val="150000"/>
              </a:lnSpc>
              <a:buClr>
                <a:srgbClr val="000000"/>
              </a:buClr>
              <a:buSzPts val="4000"/>
            </a:pPr>
            <a:r>
              <a:rPr lang="fr-FR" sz="1600" b="1" dirty="0">
                <a:solidFill>
                  <a:srgbClr val="151515"/>
                </a:solidFill>
                <a:latin typeface="Helvetica Neue"/>
                <a:ea typeface="Helvetica Neue"/>
                <a:cs typeface="Helvetica Neue"/>
                <a:sym typeface="Helvetica Neue"/>
              </a:rPr>
              <a:t>Exemple de </a:t>
            </a:r>
            <a:r>
              <a:rPr lang="fr-FR" sz="1600" b="1" dirty="0">
                <a:latin typeface="Arial"/>
                <a:ea typeface="Arial"/>
                <a:cs typeface="Arial"/>
                <a:sym typeface="Arial"/>
              </a:rPr>
              <a:t>livret de suivi d’acquisition des compétences </a:t>
            </a:r>
            <a:endParaRPr lang="fr-FR" sz="1600" dirty="0">
              <a:latin typeface="Arial"/>
              <a:ea typeface="Arial"/>
              <a:cs typeface="Arial"/>
              <a:sym typeface="Arial"/>
            </a:endParaRPr>
          </a:p>
        </p:txBody>
      </p:sp>
      <p:sp>
        <p:nvSpPr>
          <p:cNvPr id="23" name="Espace réservé du texte 3"/>
          <p:cNvSpPr>
            <a:spLocks noGrp="1"/>
          </p:cNvSpPr>
          <p:nvPr>
            <p:ph type="body" sz="quarter" idx="12"/>
          </p:nvPr>
        </p:nvSpPr>
        <p:spPr>
          <a:xfrm>
            <a:off x="2613560" y="0"/>
            <a:ext cx="8146451" cy="502186"/>
          </a:xfrm>
          <a:solidFill>
            <a:schemeClr val="accent5">
              <a:lumMod val="75000"/>
            </a:schemeClr>
          </a:solidFill>
        </p:spPr>
        <p:txBody>
          <a:bodyPr anchor="ctr"/>
          <a:lstStyle/>
          <a:p>
            <a:r>
              <a:rPr lang="fr-FR" sz="1800" b="1" dirty="0" smtClean="0">
                <a:solidFill>
                  <a:schemeClr val="bg1"/>
                </a:solidFill>
                <a:latin typeface="Arial" panose="020B0604020202020204" pitchFamily="34" charset="0"/>
                <a:cs typeface="Arial" panose="020B0604020202020204" pitchFamily="34" charset="0"/>
              </a:rPr>
              <a:t>PNF BTS AERONAUTIQUE 16 MAI 2024 </a:t>
            </a:r>
            <a:endParaRPr lang="fr-FR" sz="800" dirty="0">
              <a:solidFill>
                <a:schemeClr val="bg1"/>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18902467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139187" y="1784772"/>
            <a:ext cx="5869728" cy="3604683"/>
          </a:xfrm>
          <a:prstGeom prst="rect">
            <a:avLst/>
          </a:prstGeom>
        </p:spPr>
      </p:pic>
      <p:pic>
        <p:nvPicPr>
          <p:cNvPr id="5" name="Image 4"/>
          <p:cNvPicPr>
            <a:picLocks noChangeAspect="1"/>
          </p:cNvPicPr>
          <p:nvPr/>
        </p:nvPicPr>
        <p:blipFill>
          <a:blip r:embed="rId4"/>
          <a:stretch>
            <a:fillRect/>
          </a:stretch>
        </p:blipFill>
        <p:spPr>
          <a:xfrm>
            <a:off x="139188" y="5233489"/>
            <a:ext cx="5869729" cy="1816100"/>
          </a:xfrm>
          <a:prstGeom prst="rect">
            <a:avLst/>
          </a:prstGeom>
        </p:spPr>
      </p:pic>
      <p:grpSp>
        <p:nvGrpSpPr>
          <p:cNvPr id="9" name="Groupe 8"/>
          <p:cNvGrpSpPr/>
          <p:nvPr/>
        </p:nvGrpSpPr>
        <p:grpSpPr>
          <a:xfrm>
            <a:off x="2657584" y="1671264"/>
            <a:ext cx="9534417" cy="5186737"/>
            <a:chOff x="1993187" y="1253447"/>
            <a:chExt cx="7150813" cy="3890053"/>
          </a:xfrm>
        </p:grpSpPr>
        <p:sp>
          <p:nvSpPr>
            <p:cNvPr id="3" name="Rectangle 2"/>
            <p:cNvSpPr/>
            <p:nvPr/>
          </p:nvSpPr>
          <p:spPr>
            <a:xfrm>
              <a:off x="4325420" y="1253447"/>
              <a:ext cx="4647295" cy="561596"/>
            </a:xfrm>
            <a:prstGeom prst="rect">
              <a:avLst/>
            </a:prstGeom>
          </p:spPr>
          <p:txBody>
            <a:bodyPr wrap="square">
              <a:spAutoFit/>
            </a:bodyPr>
            <a:lstStyle/>
            <a:p>
              <a:r>
                <a:rPr lang="fr-FR" sz="2133" b="1" dirty="0"/>
                <a:t>Pôle </a:t>
              </a:r>
              <a:r>
                <a:rPr lang="fr-FR" sz="2133" b="1" dirty="0" smtClean="0"/>
                <a:t>2 - Épreuve E5 </a:t>
              </a:r>
              <a:r>
                <a:rPr lang="fr-FR" sz="2133" b="1" dirty="0"/>
                <a:t>: Organisation d'une activité de production ou de maintenance des aéronefs </a:t>
              </a:r>
              <a:endParaRPr lang="fr-FR" sz="2133" dirty="0"/>
            </a:p>
          </p:txBody>
        </p:sp>
        <p:sp>
          <p:nvSpPr>
            <p:cNvPr id="6" name="Rectangle à coins arrondis 5"/>
            <p:cNvSpPr/>
            <p:nvPr/>
          </p:nvSpPr>
          <p:spPr>
            <a:xfrm>
              <a:off x="1993187" y="1253447"/>
              <a:ext cx="780835" cy="3890053"/>
            </a:xfrm>
            <a:prstGeom prst="roundRect">
              <a:avLst/>
            </a:prstGeom>
            <a:noFill/>
            <a:ln w="571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fr-FR" sz="2400"/>
            </a:p>
          </p:txBody>
        </p:sp>
        <p:pic>
          <p:nvPicPr>
            <p:cNvPr id="7" name="Image 6"/>
            <p:cNvPicPr>
              <a:picLocks noChangeAspect="1"/>
            </p:cNvPicPr>
            <p:nvPr/>
          </p:nvPicPr>
          <p:blipFill>
            <a:blip r:embed="rId5"/>
            <a:stretch>
              <a:fillRect/>
            </a:stretch>
          </p:blipFill>
          <p:spPr>
            <a:xfrm>
              <a:off x="4325420" y="1923354"/>
              <a:ext cx="4818580" cy="1085850"/>
            </a:xfrm>
            <a:prstGeom prst="rect">
              <a:avLst/>
            </a:prstGeom>
          </p:spPr>
        </p:pic>
      </p:grpSp>
      <p:sp>
        <p:nvSpPr>
          <p:cNvPr id="8" name="ZoneTexte 7"/>
          <p:cNvSpPr txBox="1"/>
          <p:nvPr/>
        </p:nvSpPr>
        <p:spPr>
          <a:xfrm>
            <a:off x="5842392" y="3799783"/>
            <a:ext cx="6301483" cy="3046988"/>
          </a:xfrm>
          <a:prstGeom prst="rect">
            <a:avLst/>
          </a:prstGeom>
          <a:noFill/>
        </p:spPr>
        <p:txBody>
          <a:bodyPr wrap="square" rtlCol="0">
            <a:spAutoFit/>
          </a:bodyPr>
          <a:lstStyle/>
          <a:p>
            <a:pPr marL="285750" indent="-285750">
              <a:buFont typeface="Arial" panose="020B0604020202020204" pitchFamily="34" charset="0"/>
              <a:buChar char="•"/>
            </a:pPr>
            <a:r>
              <a:rPr lang="fr-FR" sz="1600" dirty="0"/>
              <a:t>s’appuie sur un projet de 70 heures encadré par l’équipe pédagogique du domaine professionnel mené en 2</a:t>
            </a:r>
            <a:r>
              <a:rPr lang="fr-FR" sz="1600" baseline="30000" dirty="0"/>
              <a:t>ème</a:t>
            </a:r>
            <a:r>
              <a:rPr lang="fr-FR" sz="1600" dirty="0"/>
              <a:t> </a:t>
            </a:r>
            <a:r>
              <a:rPr lang="fr-FR" sz="1600" dirty="0" smtClean="0"/>
              <a:t>année ;</a:t>
            </a:r>
            <a:endParaRPr lang="fr-FR" sz="1600" dirty="0"/>
          </a:p>
          <a:p>
            <a:pPr marL="285750" indent="-285750">
              <a:buFont typeface="Arial" panose="020B0604020202020204" pitchFamily="34" charset="0"/>
              <a:buChar char="•"/>
            </a:pPr>
            <a:r>
              <a:rPr lang="fr-FR" sz="1600" dirty="0"/>
              <a:t>l</a:t>
            </a:r>
            <a:r>
              <a:rPr lang="fr-FR" sz="1600" dirty="0" smtClean="0"/>
              <a:t>e </a:t>
            </a:r>
            <a:r>
              <a:rPr lang="fr-FR" sz="1600" dirty="0"/>
              <a:t>projet est mené en entreprise et/ou en centre de </a:t>
            </a:r>
            <a:r>
              <a:rPr lang="fr-FR" sz="1600" dirty="0" smtClean="0"/>
              <a:t>formation ; </a:t>
            </a:r>
          </a:p>
          <a:p>
            <a:pPr marL="285750" indent="-285750">
              <a:buFont typeface="Arial" panose="020B0604020202020204" pitchFamily="34" charset="0"/>
              <a:buChar char="•"/>
            </a:pPr>
            <a:r>
              <a:rPr lang="fr-FR" sz="1600" dirty="0" smtClean="0"/>
              <a:t>conduit </a:t>
            </a:r>
            <a:r>
              <a:rPr lang="fr-FR" sz="1600" dirty="0"/>
              <a:t>de façon individuelle ou en </a:t>
            </a:r>
            <a:r>
              <a:rPr lang="fr-FR" sz="1600" dirty="0" smtClean="0"/>
              <a:t>groupe ;</a:t>
            </a:r>
            <a:endParaRPr lang="fr-FR" sz="1600" dirty="0"/>
          </a:p>
          <a:p>
            <a:pPr marL="285750" indent="-285750">
              <a:buFont typeface="Arial" panose="020B0604020202020204" pitchFamily="34" charset="0"/>
              <a:buChar char="•"/>
            </a:pPr>
            <a:r>
              <a:rPr lang="fr-FR" sz="1600" dirty="0"/>
              <a:t>les dossiers de projet </a:t>
            </a:r>
            <a:r>
              <a:rPr lang="fr-FR" sz="1600" b="1" dirty="0"/>
              <a:t>conçus et présentés par l’équipe pédagogique </a:t>
            </a:r>
            <a:r>
              <a:rPr lang="fr-FR" sz="1600" dirty="0"/>
              <a:t>sont proposés à la commission de </a:t>
            </a:r>
            <a:r>
              <a:rPr lang="fr-FR" sz="1600" dirty="0" smtClean="0"/>
              <a:t>validation ;</a:t>
            </a:r>
            <a:endParaRPr lang="fr-FR" sz="1600" dirty="0"/>
          </a:p>
          <a:p>
            <a:pPr marL="285750" indent="-285750">
              <a:buFont typeface="Arial" panose="020B0604020202020204" pitchFamily="34" charset="0"/>
              <a:buChar char="•"/>
            </a:pPr>
            <a:r>
              <a:rPr lang="fr-FR" sz="1600" dirty="0"/>
              <a:t>l</a:t>
            </a:r>
            <a:r>
              <a:rPr lang="fr-FR" sz="1600" dirty="0" smtClean="0"/>
              <a:t>’évaluation </a:t>
            </a:r>
            <a:r>
              <a:rPr lang="fr-FR" sz="1600" dirty="0"/>
              <a:t>s’appuie sur un dossier technique réalisé par le candidat intégrant une partie commune aux membre de l’équipe et une partie </a:t>
            </a:r>
            <a:r>
              <a:rPr lang="fr-FR" sz="1600" dirty="0" smtClean="0"/>
              <a:t>personnelle ;</a:t>
            </a:r>
            <a:endParaRPr lang="fr-FR" sz="1600" dirty="0"/>
          </a:p>
          <a:p>
            <a:pPr marL="285750" indent="-285750">
              <a:buFont typeface="Arial" panose="020B0604020202020204" pitchFamily="34" charset="0"/>
              <a:buChar char="•"/>
            </a:pPr>
            <a:r>
              <a:rPr lang="fr-FR" sz="1600" dirty="0"/>
              <a:t>l</a:t>
            </a:r>
            <a:r>
              <a:rPr lang="fr-FR" sz="1600" dirty="0" smtClean="0"/>
              <a:t>a </a:t>
            </a:r>
            <a:r>
              <a:rPr lang="fr-FR" sz="1600" dirty="0"/>
              <a:t>note finale est constituée d’une note d’équipe pédagogique sur la base du travail mené, et d’une note d’évaluation ponctuelle </a:t>
            </a:r>
            <a:r>
              <a:rPr lang="fr-FR" sz="1600" dirty="0" smtClean="0"/>
              <a:t>orale.</a:t>
            </a:r>
            <a:endParaRPr lang="fr-FR" sz="1600" dirty="0"/>
          </a:p>
          <a:p>
            <a:pPr indent="122764">
              <a:buFont typeface="Arial" panose="020B0604020202020204" pitchFamily="34" charset="0"/>
              <a:buChar char="•"/>
            </a:pPr>
            <a:endParaRPr lang="fr-FR" sz="1600" dirty="0"/>
          </a:p>
        </p:txBody>
      </p:sp>
      <p:sp>
        <p:nvSpPr>
          <p:cNvPr id="10" name="Espace réservé du texte 1"/>
          <p:cNvSpPr>
            <a:spLocks noGrp="1"/>
          </p:cNvSpPr>
          <p:nvPr>
            <p:ph type="body" sz="quarter" idx="10"/>
          </p:nvPr>
        </p:nvSpPr>
        <p:spPr>
          <a:xfrm>
            <a:off x="2628900" y="503593"/>
            <a:ext cx="8146452" cy="561120"/>
          </a:xfrm>
        </p:spPr>
        <p:txBody>
          <a:bodyPr/>
          <a:lstStyle/>
          <a:p>
            <a:r>
              <a:rPr lang="fr-FR" b="1" dirty="0" smtClean="0"/>
              <a:t>Épreuve E5</a:t>
            </a:r>
            <a:endParaRPr lang="fr-FR" b="1" dirty="0"/>
          </a:p>
        </p:txBody>
      </p:sp>
      <p:sp>
        <p:nvSpPr>
          <p:cNvPr id="11" name="Espace réservé du texte 3"/>
          <p:cNvSpPr>
            <a:spLocks noGrp="1"/>
          </p:cNvSpPr>
          <p:nvPr>
            <p:ph type="body" sz="quarter" idx="12"/>
          </p:nvPr>
        </p:nvSpPr>
        <p:spPr>
          <a:xfrm>
            <a:off x="2628900" y="10757"/>
            <a:ext cx="8146451" cy="492835"/>
          </a:xfrm>
        </p:spPr>
        <p:txBody>
          <a:bodyPr/>
          <a:lstStyle/>
          <a:p>
            <a:r>
              <a:rPr lang="fr-FR" dirty="0"/>
              <a:t>PNF BTS Aéronautique – 16 mai 2024</a:t>
            </a:r>
          </a:p>
          <a:p>
            <a:endParaRPr lang="fr-FR" dirty="0"/>
          </a:p>
        </p:txBody>
      </p:sp>
    </p:spTree>
    <p:extLst>
      <p:ext uri="{BB962C8B-B14F-4D97-AF65-F5344CB8AC3E}">
        <p14:creationId xmlns:p14="http://schemas.microsoft.com/office/powerpoint/2010/main" val="15051359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139187" y="1784772"/>
            <a:ext cx="5869728" cy="3604683"/>
          </a:xfrm>
          <a:prstGeom prst="rect">
            <a:avLst/>
          </a:prstGeom>
        </p:spPr>
      </p:pic>
      <p:pic>
        <p:nvPicPr>
          <p:cNvPr id="5" name="Image 4"/>
          <p:cNvPicPr>
            <a:picLocks noChangeAspect="1"/>
          </p:cNvPicPr>
          <p:nvPr/>
        </p:nvPicPr>
        <p:blipFill>
          <a:blip r:embed="rId4"/>
          <a:stretch>
            <a:fillRect/>
          </a:stretch>
        </p:blipFill>
        <p:spPr>
          <a:xfrm>
            <a:off x="139188" y="5233489"/>
            <a:ext cx="5869729" cy="1816100"/>
          </a:xfrm>
          <a:prstGeom prst="rect">
            <a:avLst/>
          </a:prstGeom>
        </p:spPr>
      </p:pic>
      <p:sp>
        <p:nvSpPr>
          <p:cNvPr id="8" name="ZoneTexte 7"/>
          <p:cNvSpPr txBox="1"/>
          <p:nvPr/>
        </p:nvSpPr>
        <p:spPr>
          <a:xfrm>
            <a:off x="5835527" y="4035237"/>
            <a:ext cx="6301483" cy="1323439"/>
          </a:xfrm>
          <a:prstGeom prst="rect">
            <a:avLst/>
          </a:prstGeom>
          <a:noFill/>
        </p:spPr>
        <p:txBody>
          <a:bodyPr wrap="square" rtlCol="0">
            <a:spAutoFit/>
          </a:bodyPr>
          <a:lstStyle/>
          <a:p>
            <a:pPr marL="285750" indent="-285750">
              <a:buFont typeface="Arial" panose="020B0604020202020204" pitchFamily="34" charset="0"/>
              <a:buChar char="•"/>
            </a:pPr>
            <a:r>
              <a:rPr lang="fr-FR" sz="1600" dirty="0"/>
              <a:t>é</a:t>
            </a:r>
            <a:r>
              <a:rPr lang="fr-FR" sz="1600" dirty="0" smtClean="0"/>
              <a:t>preuve </a:t>
            </a:r>
            <a:r>
              <a:rPr lang="fr-FR" sz="1600" dirty="0"/>
              <a:t>ponctuelle écrite d’une durée de 4 </a:t>
            </a:r>
            <a:r>
              <a:rPr lang="fr-FR" sz="1600" dirty="0" smtClean="0"/>
              <a:t>heures ;</a:t>
            </a:r>
            <a:endParaRPr lang="fr-FR" sz="1600" dirty="0"/>
          </a:p>
          <a:p>
            <a:pPr marL="285750" indent="-285750">
              <a:buFont typeface="Arial" panose="020B0604020202020204" pitchFamily="34" charset="0"/>
              <a:buChar char="•"/>
            </a:pPr>
            <a:r>
              <a:rPr lang="fr-FR" sz="1600" dirty="0"/>
              <a:t>p</a:t>
            </a:r>
            <a:r>
              <a:rPr lang="fr-FR" sz="1600" dirty="0" smtClean="0"/>
              <a:t>orte </a:t>
            </a:r>
            <a:r>
              <a:rPr lang="fr-FR" sz="1600" dirty="0"/>
              <a:t>sur une problématique de navigabilité dans un contexte industriel réel aussi bien préalable à l’exploitation initiale, qu’à la remise en service de </a:t>
            </a:r>
            <a:r>
              <a:rPr lang="fr-FR" sz="1600" dirty="0" smtClean="0"/>
              <a:t>l’aéronef ;</a:t>
            </a:r>
            <a:endParaRPr lang="fr-FR" sz="1600" dirty="0"/>
          </a:p>
          <a:p>
            <a:pPr marL="285750" indent="-285750">
              <a:buFont typeface="Arial" panose="020B0604020202020204" pitchFamily="34" charset="0"/>
              <a:buChar char="•"/>
            </a:pPr>
            <a:r>
              <a:rPr lang="fr-FR" sz="1600" dirty="0"/>
              <a:t>s</a:t>
            </a:r>
            <a:r>
              <a:rPr lang="fr-FR" sz="1600" dirty="0" smtClean="0"/>
              <a:t>ujet </a:t>
            </a:r>
            <a:r>
              <a:rPr lang="fr-FR" sz="1600" dirty="0"/>
              <a:t>0 prévu courant année scolaire </a:t>
            </a:r>
            <a:r>
              <a:rPr lang="fr-FR" sz="1600" dirty="0" smtClean="0"/>
              <a:t>2024/2025.</a:t>
            </a:r>
            <a:endParaRPr lang="fr-FR" sz="1600" dirty="0"/>
          </a:p>
        </p:txBody>
      </p:sp>
      <p:grpSp>
        <p:nvGrpSpPr>
          <p:cNvPr id="7" name="Groupe 6"/>
          <p:cNvGrpSpPr/>
          <p:nvPr/>
        </p:nvGrpSpPr>
        <p:grpSpPr>
          <a:xfrm>
            <a:off x="4664469" y="1671264"/>
            <a:ext cx="7472541" cy="5186737"/>
            <a:chOff x="4664469" y="1671264"/>
            <a:chExt cx="7472541" cy="5186737"/>
          </a:xfrm>
        </p:grpSpPr>
        <p:sp>
          <p:nvSpPr>
            <p:cNvPr id="3" name="Rectangle 2"/>
            <p:cNvSpPr/>
            <p:nvPr/>
          </p:nvSpPr>
          <p:spPr>
            <a:xfrm>
              <a:off x="5767228" y="1671264"/>
              <a:ext cx="6196393" cy="420564"/>
            </a:xfrm>
            <a:prstGeom prst="rect">
              <a:avLst/>
            </a:prstGeom>
          </p:spPr>
          <p:txBody>
            <a:bodyPr wrap="square">
              <a:spAutoFit/>
            </a:bodyPr>
            <a:lstStyle/>
            <a:p>
              <a:r>
                <a:rPr lang="fr-FR" sz="2133" b="1" dirty="0"/>
                <a:t>Pôle 4 - </a:t>
              </a:r>
              <a:r>
                <a:rPr lang="fr-FR" sz="2133" b="1" dirty="0" smtClean="0"/>
                <a:t>Épreuve </a:t>
              </a:r>
              <a:r>
                <a:rPr lang="fr-FR" sz="2133" b="1" dirty="0"/>
                <a:t>E6 : navigabilité des aéronefs</a:t>
              </a:r>
              <a:endParaRPr lang="fr-FR" sz="2133" dirty="0"/>
            </a:p>
          </p:txBody>
        </p:sp>
        <p:sp>
          <p:nvSpPr>
            <p:cNvPr id="6" name="Rectangle à coins arrondis 5"/>
            <p:cNvSpPr/>
            <p:nvPr/>
          </p:nvSpPr>
          <p:spPr>
            <a:xfrm>
              <a:off x="4664469" y="1671264"/>
              <a:ext cx="1041113" cy="5186737"/>
            </a:xfrm>
            <a:prstGeom prst="roundRect">
              <a:avLst/>
            </a:prstGeom>
            <a:noFill/>
            <a:ln w="57150" cap="flat" cmpd="sng" algn="ctr">
              <a:solidFill>
                <a:srgbClr val="FFE599"/>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fr-FR" sz="2400"/>
            </a:p>
          </p:txBody>
        </p:sp>
        <p:pic>
          <p:nvPicPr>
            <p:cNvPr id="2" name="Image 1"/>
            <p:cNvPicPr>
              <a:picLocks noChangeAspect="1"/>
            </p:cNvPicPr>
            <p:nvPr/>
          </p:nvPicPr>
          <p:blipFill>
            <a:blip r:embed="rId5"/>
            <a:stretch>
              <a:fillRect/>
            </a:stretch>
          </p:blipFill>
          <p:spPr>
            <a:xfrm>
              <a:off x="5835527" y="2200316"/>
              <a:ext cx="6301483" cy="1422400"/>
            </a:xfrm>
            <a:prstGeom prst="rect">
              <a:avLst/>
            </a:prstGeom>
          </p:spPr>
        </p:pic>
      </p:grpSp>
      <p:sp>
        <p:nvSpPr>
          <p:cNvPr id="9" name="Espace réservé du texte 1"/>
          <p:cNvSpPr>
            <a:spLocks noGrp="1"/>
          </p:cNvSpPr>
          <p:nvPr>
            <p:ph type="body" sz="quarter" idx="10"/>
          </p:nvPr>
        </p:nvSpPr>
        <p:spPr>
          <a:xfrm>
            <a:off x="2628900" y="503593"/>
            <a:ext cx="8146452" cy="561120"/>
          </a:xfrm>
        </p:spPr>
        <p:txBody>
          <a:bodyPr/>
          <a:lstStyle/>
          <a:p>
            <a:r>
              <a:rPr lang="fr-FR" b="1" dirty="0" smtClean="0"/>
              <a:t>Épreuve E6</a:t>
            </a:r>
            <a:endParaRPr lang="fr-FR" b="1" dirty="0"/>
          </a:p>
        </p:txBody>
      </p:sp>
      <p:sp>
        <p:nvSpPr>
          <p:cNvPr id="10" name="Espace réservé du texte 3"/>
          <p:cNvSpPr>
            <a:spLocks noGrp="1"/>
          </p:cNvSpPr>
          <p:nvPr>
            <p:ph type="body" sz="quarter" idx="12"/>
          </p:nvPr>
        </p:nvSpPr>
        <p:spPr>
          <a:xfrm>
            <a:off x="2628900" y="10757"/>
            <a:ext cx="8146451" cy="492835"/>
          </a:xfrm>
        </p:spPr>
        <p:txBody>
          <a:bodyPr/>
          <a:lstStyle/>
          <a:p>
            <a:r>
              <a:rPr lang="fr-FR" dirty="0"/>
              <a:t>PNF BTS Aéronautique – 16 mai 2024</a:t>
            </a:r>
          </a:p>
          <a:p>
            <a:endParaRPr lang="fr-FR" dirty="0"/>
          </a:p>
        </p:txBody>
      </p:sp>
    </p:spTree>
    <p:extLst>
      <p:ext uri="{BB962C8B-B14F-4D97-AF65-F5344CB8AC3E}">
        <p14:creationId xmlns:p14="http://schemas.microsoft.com/office/powerpoint/2010/main" val="27508736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3FE7EAE-C43D-0949-8FAC-186D8B7B8A80}"/>
              </a:ext>
            </a:extLst>
          </p:cNvPr>
          <p:cNvSpPr txBox="1"/>
          <p:nvPr/>
        </p:nvSpPr>
        <p:spPr>
          <a:xfrm>
            <a:off x="2047507" y="2811628"/>
            <a:ext cx="8234948" cy="666786"/>
          </a:xfrm>
          <a:prstGeom prst="rect">
            <a:avLst/>
          </a:prstGeom>
          <a:noFill/>
        </p:spPr>
        <p:txBody>
          <a:bodyPr wrap="square" rtlCol="0">
            <a:spAutoFit/>
          </a:bodyPr>
          <a:lstStyle/>
          <a:p>
            <a:pPr algn="ctr"/>
            <a:r>
              <a:rPr lang="fr-FR" sz="3733" b="1" dirty="0" smtClean="0"/>
              <a:t>STAGES EN MILIEU PROFESSIONNEL</a:t>
            </a:r>
            <a:endParaRPr lang="fr-FR" sz="3733" b="1" dirty="0"/>
          </a:p>
        </p:txBody>
      </p:sp>
      <p:sp>
        <p:nvSpPr>
          <p:cNvPr id="3" name="Espace réservé du texte 1"/>
          <p:cNvSpPr>
            <a:spLocks noGrp="1"/>
          </p:cNvSpPr>
          <p:nvPr>
            <p:ph type="body" sz="quarter" idx="10"/>
          </p:nvPr>
        </p:nvSpPr>
        <p:spPr>
          <a:xfrm>
            <a:off x="2628900" y="503593"/>
            <a:ext cx="8146452" cy="561120"/>
          </a:xfrm>
        </p:spPr>
        <p:txBody>
          <a:bodyPr/>
          <a:lstStyle/>
          <a:p>
            <a:endParaRPr lang="fr-FR" dirty="0"/>
          </a:p>
        </p:txBody>
      </p:sp>
      <p:sp>
        <p:nvSpPr>
          <p:cNvPr id="4" name="Espace réservé du texte 3"/>
          <p:cNvSpPr>
            <a:spLocks noGrp="1"/>
          </p:cNvSpPr>
          <p:nvPr>
            <p:ph type="body" sz="quarter" idx="12"/>
          </p:nvPr>
        </p:nvSpPr>
        <p:spPr>
          <a:xfrm>
            <a:off x="2628900" y="10757"/>
            <a:ext cx="8146451" cy="492835"/>
          </a:xfrm>
        </p:spPr>
        <p:txBody>
          <a:bodyPr/>
          <a:lstStyle/>
          <a:p>
            <a:r>
              <a:rPr lang="fr-FR" dirty="0"/>
              <a:t>PNF BTS Aéronautique – 16 mai 2024</a:t>
            </a:r>
          </a:p>
          <a:p>
            <a:endParaRPr lang="fr-FR" dirty="0"/>
          </a:p>
        </p:txBody>
      </p:sp>
    </p:spTree>
    <p:extLst>
      <p:ext uri="{BB962C8B-B14F-4D97-AF65-F5344CB8AC3E}">
        <p14:creationId xmlns:p14="http://schemas.microsoft.com/office/powerpoint/2010/main" val="23091978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sz="2600" b="1" dirty="0"/>
              <a:t>Le stage de découverte en entreprise (non obligatoire</a:t>
            </a:r>
            <a:r>
              <a:rPr lang="fr-FR" sz="2600" b="1" dirty="0" smtClean="0"/>
              <a:t>)</a:t>
            </a:r>
            <a:endParaRPr lang="fr-FR" sz="2600" b="1" dirty="0"/>
          </a:p>
          <a:p>
            <a:endParaRPr lang="fr-FR" sz="2600" b="1" dirty="0"/>
          </a:p>
        </p:txBody>
      </p:sp>
      <p:sp>
        <p:nvSpPr>
          <p:cNvPr id="3" name="Espace réservé du contenu 2"/>
          <p:cNvSpPr>
            <a:spLocks noGrp="1"/>
          </p:cNvSpPr>
          <p:nvPr>
            <p:ph sz="quarter" idx="11"/>
          </p:nvPr>
        </p:nvSpPr>
        <p:spPr/>
        <p:txBody>
          <a:bodyPr/>
          <a:lstStyle/>
          <a:p>
            <a:pPr lvl="1" algn="just">
              <a:lnSpc>
                <a:spcPct val="80000"/>
              </a:lnSpc>
              <a:spcBef>
                <a:spcPct val="0"/>
              </a:spcBef>
            </a:pPr>
            <a:r>
              <a:rPr lang="fr-FR" sz="2800" dirty="0" smtClean="0"/>
              <a:t>situé lors du 1</a:t>
            </a:r>
            <a:r>
              <a:rPr lang="fr-FR" sz="2800" baseline="30000" dirty="0" smtClean="0"/>
              <a:t>er</a:t>
            </a:r>
            <a:r>
              <a:rPr lang="fr-FR" sz="2800" dirty="0" smtClean="0"/>
              <a:t> semestre de la première année ;</a:t>
            </a:r>
          </a:p>
          <a:p>
            <a:pPr lvl="1" algn="just">
              <a:lnSpc>
                <a:spcPct val="80000"/>
              </a:lnSpc>
              <a:spcBef>
                <a:spcPct val="0"/>
              </a:spcBef>
            </a:pPr>
            <a:endParaRPr lang="fr-FR" sz="2800" dirty="0" smtClean="0"/>
          </a:p>
          <a:p>
            <a:pPr lvl="1" algn="just">
              <a:lnSpc>
                <a:spcPct val="80000"/>
              </a:lnSpc>
              <a:spcBef>
                <a:spcPct val="0"/>
              </a:spcBef>
            </a:pPr>
            <a:r>
              <a:rPr lang="fr-FR" sz="2800" dirty="0"/>
              <a:t>d</a:t>
            </a:r>
            <a:r>
              <a:rPr lang="fr-FR" sz="2800" dirty="0" smtClean="0"/>
              <a:t>’une durée de deux semaines ;</a:t>
            </a:r>
          </a:p>
          <a:p>
            <a:pPr lvl="1" algn="just">
              <a:lnSpc>
                <a:spcPct val="80000"/>
              </a:lnSpc>
              <a:spcBef>
                <a:spcPct val="0"/>
              </a:spcBef>
            </a:pPr>
            <a:endParaRPr lang="fr-FR" sz="2800" dirty="0" smtClean="0"/>
          </a:p>
          <a:p>
            <a:pPr lvl="1" algn="just">
              <a:lnSpc>
                <a:spcPct val="80000"/>
              </a:lnSpc>
              <a:spcBef>
                <a:spcPct val="0"/>
              </a:spcBef>
            </a:pPr>
            <a:r>
              <a:rPr lang="fr-FR" sz="2800" dirty="0" smtClean="0"/>
              <a:t>Objectif : proposer </a:t>
            </a:r>
            <a:r>
              <a:rPr lang="fr-FR" sz="2800" dirty="0"/>
              <a:t>aux étudiants </a:t>
            </a:r>
            <a:r>
              <a:rPr lang="fr-FR" sz="2800" dirty="0" smtClean="0"/>
              <a:t>une découverte des </a:t>
            </a:r>
            <a:r>
              <a:rPr lang="fr-FR" sz="2800" dirty="0"/>
              <a:t>activités des entreprises de production d'aéronefs, d'équipements et de systèmes d'aéronefs ou de maintenance </a:t>
            </a:r>
            <a:r>
              <a:rPr lang="fr-FR" sz="2800" dirty="0" smtClean="0"/>
              <a:t>aéronautique ;</a:t>
            </a:r>
          </a:p>
          <a:p>
            <a:pPr lvl="1" algn="just">
              <a:lnSpc>
                <a:spcPct val="80000"/>
              </a:lnSpc>
              <a:spcBef>
                <a:spcPct val="0"/>
              </a:spcBef>
            </a:pPr>
            <a:endParaRPr lang="fr-FR" sz="2800" dirty="0" smtClean="0"/>
          </a:p>
          <a:p>
            <a:pPr lvl="1" algn="just">
              <a:lnSpc>
                <a:spcPct val="80000"/>
              </a:lnSpc>
              <a:spcBef>
                <a:spcPct val="0"/>
              </a:spcBef>
            </a:pPr>
            <a:r>
              <a:rPr lang="fr-FR" sz="2800" dirty="0"/>
              <a:t>s</a:t>
            </a:r>
            <a:r>
              <a:rPr lang="fr-FR" sz="2800" dirty="0" smtClean="0"/>
              <a:t>’inscrit dans un projet pédagogique défini par l’établissement, incluant également la nature des activités menées aves les étudiants n’effectuant pas le stage ;</a:t>
            </a:r>
          </a:p>
          <a:p>
            <a:pPr lvl="1" algn="just">
              <a:lnSpc>
                <a:spcPct val="80000"/>
              </a:lnSpc>
              <a:spcBef>
                <a:spcPct val="0"/>
              </a:spcBef>
            </a:pPr>
            <a:endParaRPr lang="fr-FR" sz="2800" dirty="0" smtClean="0"/>
          </a:p>
          <a:p>
            <a:pPr lvl="1" algn="just">
              <a:lnSpc>
                <a:spcPct val="80000"/>
              </a:lnSpc>
              <a:spcBef>
                <a:spcPct val="0"/>
              </a:spcBef>
            </a:pPr>
            <a:r>
              <a:rPr lang="fr-FR" sz="2800" dirty="0"/>
              <a:t>f</a:t>
            </a:r>
            <a:r>
              <a:rPr lang="fr-FR" sz="2800" dirty="0" smtClean="0"/>
              <a:t>ait l’objet d’un rapport, </a:t>
            </a:r>
            <a:r>
              <a:rPr lang="fr-FR" sz="2800" dirty="0"/>
              <a:t>synthèse du contexte d’entreprise appréhendé et des activités menées durant le </a:t>
            </a:r>
            <a:r>
              <a:rPr lang="fr-FR" sz="2800" dirty="0" smtClean="0"/>
              <a:t>stage.</a:t>
            </a:r>
          </a:p>
          <a:p>
            <a:pPr marL="990600" lvl="1" indent="-533400" algn="just">
              <a:lnSpc>
                <a:spcPct val="80000"/>
              </a:lnSpc>
              <a:spcBef>
                <a:spcPct val="0"/>
              </a:spcBef>
              <a:buFont typeface="Arial" charset="0"/>
              <a:buChar char="•"/>
            </a:pPr>
            <a:endParaRPr lang="fr-FR" b="1" dirty="0" smtClean="0">
              <a:solidFill>
                <a:srgbClr val="663300"/>
              </a:solidFill>
            </a:endParaRPr>
          </a:p>
          <a:p>
            <a:pPr lvl="1"/>
            <a:endParaRPr lang="fr-FR" dirty="0"/>
          </a:p>
        </p:txBody>
      </p:sp>
      <p:sp>
        <p:nvSpPr>
          <p:cNvPr id="4" name="Espace réservé du texte 3"/>
          <p:cNvSpPr>
            <a:spLocks noGrp="1"/>
          </p:cNvSpPr>
          <p:nvPr>
            <p:ph type="body" sz="quarter" idx="12"/>
          </p:nvPr>
        </p:nvSpPr>
        <p:spPr/>
        <p:txBody>
          <a:bodyPr/>
          <a:lstStyle/>
          <a:p>
            <a:r>
              <a:rPr lang="fr-FR" dirty="0"/>
              <a:t>PNF BTS Aéronautique – 16 mai 2024</a:t>
            </a:r>
          </a:p>
          <a:p>
            <a:endParaRPr lang="fr-FR" dirty="0"/>
          </a:p>
        </p:txBody>
      </p:sp>
    </p:spTree>
    <p:extLst>
      <p:ext uri="{BB962C8B-B14F-4D97-AF65-F5344CB8AC3E}">
        <p14:creationId xmlns:p14="http://schemas.microsoft.com/office/powerpoint/2010/main" val="41798044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3FE7EAE-C43D-0949-8FAC-186D8B7B8A80}"/>
              </a:ext>
            </a:extLst>
          </p:cNvPr>
          <p:cNvSpPr txBox="1"/>
          <p:nvPr/>
        </p:nvSpPr>
        <p:spPr>
          <a:xfrm>
            <a:off x="2138947" y="2733251"/>
            <a:ext cx="8234948" cy="666786"/>
          </a:xfrm>
          <a:prstGeom prst="rect">
            <a:avLst/>
          </a:prstGeom>
          <a:noFill/>
        </p:spPr>
        <p:txBody>
          <a:bodyPr wrap="square" rtlCol="0">
            <a:spAutoFit/>
          </a:bodyPr>
          <a:lstStyle/>
          <a:p>
            <a:pPr algn="ctr"/>
            <a:r>
              <a:rPr lang="fr-FR" sz="3733" b="1" dirty="0"/>
              <a:t>CONTEXTE DE LA RÉNOVATION</a:t>
            </a:r>
          </a:p>
        </p:txBody>
      </p:sp>
      <p:sp>
        <p:nvSpPr>
          <p:cNvPr id="3" name="Espace réservé du texte 1"/>
          <p:cNvSpPr>
            <a:spLocks noGrp="1"/>
          </p:cNvSpPr>
          <p:nvPr>
            <p:ph type="body" sz="quarter" idx="10"/>
          </p:nvPr>
        </p:nvSpPr>
        <p:spPr>
          <a:xfrm>
            <a:off x="2628900" y="503593"/>
            <a:ext cx="8146452" cy="561120"/>
          </a:xfrm>
        </p:spPr>
        <p:txBody>
          <a:bodyPr/>
          <a:lstStyle/>
          <a:p>
            <a:endParaRPr lang="fr-FR" dirty="0"/>
          </a:p>
        </p:txBody>
      </p:sp>
      <p:sp>
        <p:nvSpPr>
          <p:cNvPr id="4" name="Espace réservé du texte 3"/>
          <p:cNvSpPr>
            <a:spLocks noGrp="1"/>
          </p:cNvSpPr>
          <p:nvPr>
            <p:ph type="body" sz="quarter" idx="12"/>
          </p:nvPr>
        </p:nvSpPr>
        <p:spPr>
          <a:xfrm>
            <a:off x="2628900" y="10757"/>
            <a:ext cx="8146451" cy="492835"/>
          </a:xfrm>
        </p:spPr>
        <p:txBody>
          <a:bodyPr/>
          <a:lstStyle/>
          <a:p>
            <a:r>
              <a:rPr lang="fr-FR" dirty="0"/>
              <a:t>PNF BTS Aéronautique – 16 mai 2024</a:t>
            </a:r>
          </a:p>
          <a:p>
            <a:endParaRPr lang="fr-FR" dirty="0"/>
          </a:p>
        </p:txBody>
      </p:sp>
    </p:spTree>
    <p:extLst>
      <p:ext uri="{BB962C8B-B14F-4D97-AF65-F5344CB8AC3E}">
        <p14:creationId xmlns:p14="http://schemas.microsoft.com/office/powerpoint/2010/main" val="29191019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b="1" dirty="0" smtClean="0"/>
              <a:t>Le stage métier (obligatoire)</a:t>
            </a:r>
            <a:endParaRPr lang="fr-FR" b="1" dirty="0"/>
          </a:p>
        </p:txBody>
      </p:sp>
      <p:sp>
        <p:nvSpPr>
          <p:cNvPr id="3" name="Espace réservé du contenu 2"/>
          <p:cNvSpPr>
            <a:spLocks noGrp="1"/>
          </p:cNvSpPr>
          <p:nvPr>
            <p:ph sz="quarter" idx="11"/>
          </p:nvPr>
        </p:nvSpPr>
        <p:spPr/>
        <p:txBody>
          <a:bodyPr/>
          <a:lstStyle/>
          <a:p>
            <a:pPr algn="just"/>
            <a:r>
              <a:rPr lang="fr-FR" dirty="0"/>
              <a:t>o</a:t>
            </a:r>
            <a:r>
              <a:rPr lang="fr-FR" dirty="0" smtClean="0"/>
              <a:t>bligatoire d’une durée de 8 à 12 semaines réparties en une ou plusieurs périodes ;</a:t>
            </a:r>
          </a:p>
          <a:p>
            <a:pPr algn="just"/>
            <a:r>
              <a:rPr lang="fr-FR" dirty="0"/>
              <a:t>p</a:t>
            </a:r>
            <a:r>
              <a:rPr lang="fr-FR" dirty="0" smtClean="0"/>
              <a:t>eut se dérouler dans une ou plusieurs entreprises ;</a:t>
            </a:r>
          </a:p>
          <a:p>
            <a:pPr algn="just"/>
            <a:r>
              <a:rPr lang="fr-FR" dirty="0"/>
              <a:t>n</a:t>
            </a:r>
            <a:r>
              <a:rPr lang="fr-FR" dirty="0" smtClean="0"/>
              <a:t>on rattaché à un pôle, ouvert à toutes les possibilités d’activités du référentiel ;</a:t>
            </a:r>
          </a:p>
          <a:p>
            <a:pPr algn="just"/>
            <a:r>
              <a:rPr lang="fr-FR" dirty="0"/>
              <a:t>c</a:t>
            </a:r>
            <a:r>
              <a:rPr lang="fr-FR" dirty="0" smtClean="0"/>
              <a:t>ontribue à la formation de l’étudiant, à ce titre les </a:t>
            </a:r>
            <a:r>
              <a:rPr lang="fr-FR" dirty="0"/>
              <a:t>objectifs visés et les activités à conduire pendant </a:t>
            </a:r>
            <a:r>
              <a:rPr lang="fr-FR" dirty="0" smtClean="0"/>
              <a:t>le ou les </a:t>
            </a:r>
            <a:r>
              <a:rPr lang="fr-FR" dirty="0"/>
              <a:t>stages sont conjointement définis par un enseignant de sciences et techniques industrielles et le tuteur en </a:t>
            </a:r>
            <a:r>
              <a:rPr lang="fr-FR" dirty="0" smtClean="0"/>
              <a:t>entreprise ;</a:t>
            </a:r>
          </a:p>
          <a:p>
            <a:pPr algn="just"/>
            <a:r>
              <a:rPr lang="fr-FR" dirty="0"/>
              <a:t>f</a:t>
            </a:r>
            <a:r>
              <a:rPr lang="fr-FR" dirty="0" smtClean="0"/>
              <a:t>ait l’objet d’un rapport d’une trentaine de page support d’épreuve de la 2</a:t>
            </a:r>
            <a:r>
              <a:rPr lang="fr-FR" baseline="30000" dirty="0" smtClean="0"/>
              <a:t>ème</a:t>
            </a:r>
            <a:r>
              <a:rPr lang="fr-FR" dirty="0" smtClean="0"/>
              <a:t>  situation d’évaluation en CCF de l’épreuve de LV.</a:t>
            </a:r>
          </a:p>
        </p:txBody>
      </p:sp>
      <p:sp>
        <p:nvSpPr>
          <p:cNvPr id="4" name="Espace réservé du texte 3"/>
          <p:cNvSpPr>
            <a:spLocks noGrp="1"/>
          </p:cNvSpPr>
          <p:nvPr>
            <p:ph type="body" sz="quarter" idx="12"/>
          </p:nvPr>
        </p:nvSpPr>
        <p:spPr/>
        <p:txBody>
          <a:bodyPr/>
          <a:lstStyle/>
          <a:p>
            <a:r>
              <a:rPr lang="fr-FR" dirty="0"/>
              <a:t>PNF BTS Aéronautique – 16 mai 2024</a:t>
            </a:r>
          </a:p>
          <a:p>
            <a:endParaRPr lang="fr-FR" dirty="0"/>
          </a:p>
        </p:txBody>
      </p:sp>
    </p:spTree>
    <p:extLst>
      <p:ext uri="{BB962C8B-B14F-4D97-AF65-F5344CB8AC3E}">
        <p14:creationId xmlns:p14="http://schemas.microsoft.com/office/powerpoint/2010/main" val="12030841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8355" y="1510534"/>
            <a:ext cx="11041811" cy="4832092"/>
          </a:xfrm>
          <a:prstGeom prst="rect">
            <a:avLst/>
          </a:prstGeom>
          <a:noFill/>
        </p:spPr>
        <p:txBody>
          <a:bodyPr wrap="square" rtlCol="0">
            <a:spAutoFit/>
          </a:bodyPr>
          <a:lstStyle/>
          <a:p>
            <a:pPr marL="380990" indent="-380990" algn="just">
              <a:buFont typeface="Arial" panose="020B0604020202020204" pitchFamily="34" charset="0"/>
              <a:buChar char="•"/>
            </a:pPr>
            <a:r>
              <a:rPr lang="fr-FR" sz="2800" dirty="0"/>
              <a:t>u</a:t>
            </a:r>
            <a:r>
              <a:rPr lang="fr-FR" sz="2800" dirty="0" smtClean="0"/>
              <a:t>ne </a:t>
            </a:r>
            <a:r>
              <a:rPr lang="fr-FR" sz="2800" dirty="0"/>
              <a:t>organisation par bloc de compétences qui implique une approche systémique des enseignements au regard des activités </a:t>
            </a:r>
            <a:r>
              <a:rPr lang="fr-FR" sz="2800" dirty="0" smtClean="0"/>
              <a:t>proposées</a:t>
            </a:r>
            <a:r>
              <a:rPr lang="fr-FR" sz="2800" dirty="0"/>
              <a:t> </a:t>
            </a:r>
            <a:r>
              <a:rPr lang="fr-FR" sz="2800" dirty="0" smtClean="0"/>
              <a:t>;</a:t>
            </a:r>
            <a:endParaRPr lang="fr-FR" sz="2800" dirty="0"/>
          </a:p>
          <a:p>
            <a:pPr marL="380990" indent="-380990" algn="just">
              <a:buFont typeface="Arial" panose="020B0604020202020204" pitchFamily="34" charset="0"/>
              <a:buChar char="•"/>
            </a:pPr>
            <a:r>
              <a:rPr lang="fr-FR" sz="2800" dirty="0"/>
              <a:t>u</a:t>
            </a:r>
            <a:r>
              <a:rPr lang="fr-FR" sz="2800" dirty="0" smtClean="0"/>
              <a:t>n </a:t>
            </a:r>
            <a:r>
              <a:rPr lang="fr-FR" sz="2800" dirty="0"/>
              <a:t>stage de 8 à 12 semaines à organiser selon le choix des centres en une ou plusieurs </a:t>
            </a:r>
            <a:r>
              <a:rPr lang="fr-FR" sz="2800" dirty="0" smtClean="0"/>
              <a:t>périodes ;</a:t>
            </a:r>
            <a:endParaRPr lang="fr-FR" sz="2800" dirty="0"/>
          </a:p>
          <a:p>
            <a:pPr marL="380990" indent="-380990" algn="just">
              <a:buFont typeface="Arial" panose="020B0604020202020204" pitchFamily="34" charset="0"/>
              <a:buChar char="•"/>
            </a:pPr>
            <a:r>
              <a:rPr lang="fr-FR" sz="2800" dirty="0"/>
              <a:t>u</a:t>
            </a:r>
            <a:r>
              <a:rPr lang="fr-FR" sz="2800" dirty="0" smtClean="0"/>
              <a:t>n </a:t>
            </a:r>
            <a:r>
              <a:rPr lang="fr-FR" sz="2800" dirty="0"/>
              <a:t>stage non lié à une épreuve, permettant ainsi d’offrir un spectre large de situations </a:t>
            </a:r>
            <a:r>
              <a:rPr lang="fr-FR" sz="2800" dirty="0" smtClean="0"/>
              <a:t>d’études ;</a:t>
            </a:r>
            <a:endParaRPr lang="fr-FR" sz="2800" dirty="0"/>
          </a:p>
          <a:p>
            <a:pPr marL="380990" indent="-380990" algn="just">
              <a:buFont typeface="Arial" panose="020B0604020202020204" pitchFamily="34" charset="0"/>
              <a:buChar char="•"/>
            </a:pPr>
            <a:r>
              <a:rPr lang="fr-FR" sz="2800" dirty="0" smtClean="0"/>
              <a:t>des </a:t>
            </a:r>
            <a:r>
              <a:rPr lang="fr-FR" sz="2800" dirty="0" err="1" smtClean="0"/>
              <a:t>co</a:t>
            </a:r>
            <a:r>
              <a:rPr lang="fr-FR" sz="2800" dirty="0" smtClean="0"/>
              <a:t>-enseignements STI/Physique-Chimie </a:t>
            </a:r>
            <a:r>
              <a:rPr lang="fr-FR" sz="2800" dirty="0"/>
              <a:t>et STI/Anglais </a:t>
            </a:r>
            <a:r>
              <a:rPr lang="fr-FR" sz="2800" dirty="0" smtClean="0"/>
              <a:t>destinés </a:t>
            </a:r>
            <a:r>
              <a:rPr lang="fr-FR" sz="2800" dirty="0"/>
              <a:t>à favoriser une meilleure relation entre les situations professionnelles et la mobilisation des acquis des enseignements </a:t>
            </a:r>
            <a:r>
              <a:rPr lang="fr-FR" sz="2800" dirty="0" smtClean="0"/>
              <a:t>généraux ;</a:t>
            </a:r>
            <a:endParaRPr lang="fr-FR" sz="2800" dirty="0"/>
          </a:p>
          <a:p>
            <a:pPr marL="380990" indent="-380990" algn="just">
              <a:buFont typeface="Arial" panose="020B0604020202020204" pitchFamily="34" charset="0"/>
              <a:buChar char="•"/>
            </a:pPr>
            <a:r>
              <a:rPr lang="fr-FR" sz="2800" dirty="0"/>
              <a:t>d</a:t>
            </a:r>
            <a:r>
              <a:rPr lang="fr-FR" sz="2800" dirty="0" smtClean="0"/>
              <a:t>e </a:t>
            </a:r>
            <a:r>
              <a:rPr lang="fr-FR" sz="2800" dirty="0"/>
              <a:t>l’accompagnement personnalisé en première année pour être en réponse à des besoins </a:t>
            </a:r>
            <a:r>
              <a:rPr lang="fr-FR" sz="2800" dirty="0" smtClean="0"/>
              <a:t>spécifiques des étudiants. </a:t>
            </a:r>
          </a:p>
        </p:txBody>
      </p:sp>
      <p:sp>
        <p:nvSpPr>
          <p:cNvPr id="3" name="Espace réservé du texte 1"/>
          <p:cNvSpPr>
            <a:spLocks noGrp="1"/>
          </p:cNvSpPr>
          <p:nvPr>
            <p:ph type="body" sz="quarter" idx="10"/>
          </p:nvPr>
        </p:nvSpPr>
        <p:spPr>
          <a:xfrm>
            <a:off x="2628900" y="503593"/>
            <a:ext cx="8146452" cy="561120"/>
          </a:xfrm>
        </p:spPr>
        <p:txBody>
          <a:bodyPr/>
          <a:lstStyle/>
          <a:p>
            <a:r>
              <a:rPr lang="fr-FR" b="1" dirty="0" smtClean="0"/>
              <a:t>Les points saillants d’évolution du référentiel</a:t>
            </a:r>
            <a:endParaRPr lang="fr-FR" b="1" dirty="0"/>
          </a:p>
        </p:txBody>
      </p:sp>
      <p:sp>
        <p:nvSpPr>
          <p:cNvPr id="4" name="Espace réservé du texte 3"/>
          <p:cNvSpPr>
            <a:spLocks noGrp="1"/>
          </p:cNvSpPr>
          <p:nvPr>
            <p:ph type="body" sz="quarter" idx="12"/>
          </p:nvPr>
        </p:nvSpPr>
        <p:spPr>
          <a:xfrm>
            <a:off x="2628900" y="10757"/>
            <a:ext cx="8146451" cy="492835"/>
          </a:xfrm>
        </p:spPr>
        <p:txBody>
          <a:bodyPr/>
          <a:lstStyle/>
          <a:p>
            <a:r>
              <a:rPr lang="fr-FR" dirty="0"/>
              <a:t>PNF BTS Aéronautique – 16 mai 2024</a:t>
            </a:r>
          </a:p>
        </p:txBody>
      </p:sp>
    </p:spTree>
    <p:extLst>
      <p:ext uri="{BB962C8B-B14F-4D97-AF65-F5344CB8AC3E}">
        <p14:creationId xmlns:p14="http://schemas.microsoft.com/office/powerpoint/2010/main" val="34772345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E69ED9C-22E2-A9A3-EDDC-9A8F78204345}"/>
              </a:ext>
            </a:extLst>
          </p:cNvPr>
          <p:cNvSpPr txBox="1"/>
          <p:nvPr/>
        </p:nvSpPr>
        <p:spPr>
          <a:xfrm>
            <a:off x="305295" y="1583155"/>
            <a:ext cx="11397343" cy="3785652"/>
          </a:xfrm>
          <a:prstGeom prst="rect">
            <a:avLst/>
          </a:prstGeom>
          <a:noFill/>
        </p:spPr>
        <p:txBody>
          <a:bodyPr wrap="square" rtlCol="0">
            <a:spAutoFit/>
          </a:bodyPr>
          <a:lstStyle/>
          <a:p>
            <a:pPr marL="609585" indent="-609585">
              <a:buFont typeface="Wingdings" panose="05000000000000000000" pitchFamily="2" charset="2"/>
              <a:buChar char="Ø"/>
            </a:pPr>
            <a:r>
              <a:rPr lang="fr-FR" sz="2400" dirty="0"/>
              <a:t>Note d’opportunité adoptée en CPC le 24 juin </a:t>
            </a:r>
            <a:r>
              <a:rPr lang="fr-FR" sz="2400" dirty="0" smtClean="0"/>
              <a:t>2022</a:t>
            </a:r>
          </a:p>
          <a:p>
            <a:pPr marL="609585" indent="-609585">
              <a:buFont typeface="Wingdings" panose="05000000000000000000" pitchFamily="2" charset="2"/>
              <a:buChar char="Ø"/>
            </a:pPr>
            <a:endParaRPr lang="fr-FR" sz="2400" dirty="0"/>
          </a:p>
          <a:p>
            <a:pPr marL="609585" indent="-609585">
              <a:buFont typeface="Wingdings" panose="05000000000000000000" pitchFamily="2" charset="2"/>
              <a:buChar char="Ø"/>
            </a:pPr>
            <a:r>
              <a:rPr lang="fr-FR" sz="2400" dirty="0"/>
              <a:t>Enjeux de la rénovation du BTS</a:t>
            </a:r>
          </a:p>
          <a:p>
            <a:pPr marL="1219170" lvl="1" indent="-609585">
              <a:buFont typeface="Arial" panose="020B0604020202020204" pitchFamily="34" charset="0"/>
              <a:buChar char="•"/>
            </a:pPr>
            <a:r>
              <a:rPr lang="fr-FR" sz="2400" dirty="0"/>
              <a:t>Restructurer le référentiel de 2008 par blocs de compétences</a:t>
            </a:r>
          </a:p>
          <a:p>
            <a:pPr marL="1219170" lvl="1" indent="-609585">
              <a:buFont typeface="Arial" panose="020B0604020202020204" pitchFamily="34" charset="0"/>
              <a:buChar char="•"/>
            </a:pPr>
            <a:r>
              <a:rPr lang="fr-FR" sz="2400" dirty="0"/>
              <a:t>Intégrer les évolutions techniques, règlementaires et environnementales de la production et de </a:t>
            </a:r>
            <a:r>
              <a:rPr lang="fr-FR" sz="2400" dirty="0" smtClean="0"/>
              <a:t>la maintenance </a:t>
            </a:r>
            <a:r>
              <a:rPr lang="fr-FR" sz="2400" dirty="0"/>
              <a:t>des aéronefs </a:t>
            </a:r>
            <a:endParaRPr lang="fr-FR" sz="2400" dirty="0" smtClean="0"/>
          </a:p>
          <a:p>
            <a:pPr marL="1219170" lvl="1" indent="-609585">
              <a:buFont typeface="Arial" panose="020B0604020202020204" pitchFamily="34" charset="0"/>
              <a:buChar char="•"/>
            </a:pPr>
            <a:endParaRPr lang="fr-FR" sz="2400" dirty="0"/>
          </a:p>
          <a:p>
            <a:pPr marL="609585" indent="-609585">
              <a:buFont typeface="Wingdings" panose="05000000000000000000" pitchFamily="2" charset="2"/>
              <a:buChar char="Ø"/>
            </a:pPr>
            <a:r>
              <a:rPr lang="fr-FR" sz="2400" dirty="0"/>
              <a:t>Conserver la bivalence métier du diplôme, concernant aussi bien les métiers du domaine de la production (filière amont) que du domaine de la maintenance et la navigabilité des aéronefs (filière avale) </a:t>
            </a:r>
          </a:p>
        </p:txBody>
      </p:sp>
      <p:sp>
        <p:nvSpPr>
          <p:cNvPr id="6" name="Espace réservé du texte 1"/>
          <p:cNvSpPr>
            <a:spLocks noGrp="1"/>
          </p:cNvSpPr>
          <p:nvPr>
            <p:ph type="body" sz="quarter" idx="10"/>
          </p:nvPr>
        </p:nvSpPr>
        <p:spPr>
          <a:xfrm>
            <a:off x="2628900" y="503593"/>
            <a:ext cx="8146452" cy="561120"/>
          </a:xfrm>
        </p:spPr>
        <p:txBody>
          <a:bodyPr/>
          <a:lstStyle/>
          <a:p>
            <a:r>
              <a:rPr lang="fr-FR" b="1" dirty="0"/>
              <a:t>Cadre de travail </a:t>
            </a:r>
          </a:p>
        </p:txBody>
      </p:sp>
      <p:sp>
        <p:nvSpPr>
          <p:cNvPr id="7" name="Espace réservé du texte 3"/>
          <p:cNvSpPr>
            <a:spLocks noGrp="1"/>
          </p:cNvSpPr>
          <p:nvPr>
            <p:ph type="body" sz="quarter" idx="12"/>
          </p:nvPr>
        </p:nvSpPr>
        <p:spPr>
          <a:xfrm>
            <a:off x="2628900" y="10757"/>
            <a:ext cx="8146451" cy="492835"/>
          </a:xfrm>
        </p:spPr>
        <p:txBody>
          <a:bodyPr/>
          <a:lstStyle/>
          <a:p>
            <a:r>
              <a:rPr lang="fr-FR" dirty="0"/>
              <a:t>PNF BTS Aéronautique – 16 mai 2024</a:t>
            </a:r>
          </a:p>
          <a:p>
            <a:endParaRPr lang="fr-FR" dirty="0"/>
          </a:p>
        </p:txBody>
      </p:sp>
    </p:spTree>
    <p:extLst>
      <p:ext uri="{BB962C8B-B14F-4D97-AF65-F5344CB8AC3E}">
        <p14:creationId xmlns:p14="http://schemas.microsoft.com/office/powerpoint/2010/main" val="19387530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3FE7EAE-C43D-0949-8FAC-186D8B7B8A80}"/>
              </a:ext>
            </a:extLst>
          </p:cNvPr>
          <p:cNvSpPr txBox="1"/>
          <p:nvPr/>
        </p:nvSpPr>
        <p:spPr>
          <a:xfrm>
            <a:off x="1929270" y="1229955"/>
            <a:ext cx="8234948" cy="666786"/>
          </a:xfrm>
          <a:prstGeom prst="rect">
            <a:avLst/>
          </a:prstGeom>
          <a:noFill/>
        </p:spPr>
        <p:txBody>
          <a:bodyPr wrap="square" rtlCol="0">
            <a:spAutoFit/>
          </a:bodyPr>
          <a:lstStyle/>
          <a:p>
            <a:pPr algn="ctr"/>
            <a:r>
              <a:rPr lang="fr-FR" sz="3733" b="1" dirty="0"/>
              <a:t>Méthode de travail </a:t>
            </a:r>
          </a:p>
        </p:txBody>
      </p:sp>
      <p:sp>
        <p:nvSpPr>
          <p:cNvPr id="5" name="Flèche droite 4"/>
          <p:cNvSpPr/>
          <p:nvPr/>
        </p:nvSpPr>
        <p:spPr>
          <a:xfrm>
            <a:off x="8812463" y="1497263"/>
            <a:ext cx="1048085" cy="684464"/>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2400"/>
          </a:p>
        </p:txBody>
      </p:sp>
      <p:sp>
        <p:nvSpPr>
          <p:cNvPr id="6" name="Rectangle à coins arrondis 5"/>
          <p:cNvSpPr/>
          <p:nvPr/>
        </p:nvSpPr>
        <p:spPr>
          <a:xfrm>
            <a:off x="10164218" y="1256661"/>
            <a:ext cx="1749716" cy="1165667"/>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867" dirty="0"/>
              <a:t>Présentation du RAP en CPC le 7 juin 2023</a:t>
            </a:r>
          </a:p>
        </p:txBody>
      </p:sp>
      <p:sp>
        <p:nvSpPr>
          <p:cNvPr id="7" name="Espace réservé du texte 1"/>
          <p:cNvSpPr>
            <a:spLocks noGrp="1"/>
          </p:cNvSpPr>
          <p:nvPr>
            <p:ph type="body" sz="quarter" idx="10"/>
          </p:nvPr>
        </p:nvSpPr>
        <p:spPr>
          <a:xfrm>
            <a:off x="2628900" y="503593"/>
            <a:ext cx="8146452" cy="561120"/>
          </a:xfrm>
        </p:spPr>
        <p:txBody>
          <a:bodyPr/>
          <a:lstStyle/>
          <a:p>
            <a:r>
              <a:rPr lang="fr-FR" b="1" dirty="0" smtClean="0"/>
              <a:t>Méthode de travail</a:t>
            </a:r>
            <a:endParaRPr lang="fr-FR" b="1" dirty="0"/>
          </a:p>
        </p:txBody>
      </p:sp>
      <p:sp>
        <p:nvSpPr>
          <p:cNvPr id="8" name="Espace réservé du texte 3"/>
          <p:cNvSpPr>
            <a:spLocks noGrp="1"/>
          </p:cNvSpPr>
          <p:nvPr>
            <p:ph type="body" sz="quarter" idx="12"/>
          </p:nvPr>
        </p:nvSpPr>
        <p:spPr>
          <a:xfrm>
            <a:off x="2628900" y="10757"/>
            <a:ext cx="8146451" cy="492835"/>
          </a:xfrm>
        </p:spPr>
        <p:txBody>
          <a:bodyPr/>
          <a:lstStyle/>
          <a:p>
            <a:r>
              <a:rPr lang="fr-FR" dirty="0"/>
              <a:t>PNF BTS Aéronautique – 16 mai 2024</a:t>
            </a:r>
          </a:p>
          <a:p>
            <a:endParaRPr lang="fr-FR" dirty="0"/>
          </a:p>
        </p:txBody>
      </p:sp>
      <p:grpSp>
        <p:nvGrpSpPr>
          <p:cNvPr id="9" name="Groupe 8"/>
          <p:cNvGrpSpPr/>
          <p:nvPr/>
        </p:nvGrpSpPr>
        <p:grpSpPr>
          <a:xfrm>
            <a:off x="748631" y="1229955"/>
            <a:ext cx="11165303" cy="5418667"/>
            <a:chOff x="748631" y="1229955"/>
            <a:chExt cx="11165303" cy="5418667"/>
          </a:xfrm>
        </p:grpSpPr>
        <p:graphicFrame>
          <p:nvGraphicFramePr>
            <p:cNvPr id="4" name="Diagramme 3"/>
            <p:cNvGraphicFramePr/>
            <p:nvPr>
              <p:extLst>
                <p:ext uri="{D42A27DB-BD31-4B8C-83A1-F6EECF244321}">
                  <p14:modId xmlns:p14="http://schemas.microsoft.com/office/powerpoint/2010/main" val="1788143759"/>
                </p:ext>
              </p:extLst>
            </p:nvPr>
          </p:nvGraphicFramePr>
          <p:xfrm>
            <a:off x="748631" y="1229955"/>
            <a:ext cx="1116530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oneTexte 2"/>
            <p:cNvSpPr txBox="1"/>
            <p:nvPr/>
          </p:nvSpPr>
          <p:spPr>
            <a:xfrm>
              <a:off x="4012442" y="1256661"/>
              <a:ext cx="4012442" cy="517548"/>
            </a:xfrm>
            <a:prstGeom prst="rect">
              <a:avLst/>
            </a:prstGeom>
            <a:solidFill>
              <a:schemeClr val="bg1"/>
            </a:solidFill>
          </p:spPr>
          <p:txBody>
            <a:bodyPr wrap="square" rtlCol="0">
              <a:spAutoFit/>
            </a:bodyPr>
            <a:lstStyle/>
            <a:p>
              <a:endParaRPr lang="fr-FR" dirty="0"/>
            </a:p>
          </p:txBody>
        </p:sp>
      </p:grpSp>
    </p:spTree>
    <p:extLst>
      <p:ext uri="{BB962C8B-B14F-4D97-AF65-F5344CB8AC3E}">
        <p14:creationId xmlns:p14="http://schemas.microsoft.com/office/powerpoint/2010/main" val="2935114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p:cNvGraphicFramePr>
            <a:graphicFrameLocks noGrp="1"/>
          </p:cNvGraphicFramePr>
          <p:nvPr>
            <p:extLst>
              <p:ext uri="{D42A27DB-BD31-4B8C-83A1-F6EECF244321}">
                <p14:modId xmlns:p14="http://schemas.microsoft.com/office/powerpoint/2010/main" val="2250524812"/>
              </p:ext>
            </p:extLst>
          </p:nvPr>
        </p:nvGraphicFramePr>
        <p:xfrm>
          <a:off x="1506577" y="1187354"/>
          <a:ext cx="8797483" cy="5362500"/>
        </p:xfrm>
        <a:graphic>
          <a:graphicData uri="http://schemas.openxmlformats.org/drawingml/2006/table">
            <a:tbl>
              <a:tblPr/>
              <a:tblGrid>
                <a:gridCol w="626964">
                  <a:extLst>
                    <a:ext uri="{9D8B030D-6E8A-4147-A177-3AD203B41FA5}">
                      <a16:colId xmlns:a16="http://schemas.microsoft.com/office/drawing/2014/main" val="4155271175"/>
                    </a:ext>
                  </a:extLst>
                </a:gridCol>
                <a:gridCol w="2645005">
                  <a:extLst>
                    <a:ext uri="{9D8B030D-6E8A-4147-A177-3AD203B41FA5}">
                      <a16:colId xmlns:a16="http://schemas.microsoft.com/office/drawing/2014/main" val="783715484"/>
                    </a:ext>
                  </a:extLst>
                </a:gridCol>
                <a:gridCol w="5525514">
                  <a:extLst>
                    <a:ext uri="{9D8B030D-6E8A-4147-A177-3AD203B41FA5}">
                      <a16:colId xmlns:a16="http://schemas.microsoft.com/office/drawing/2014/main" val="3794028410"/>
                    </a:ext>
                  </a:extLst>
                </a:gridCol>
              </a:tblGrid>
              <a:tr h="446879">
                <a:tc rowSpan="10">
                  <a:txBody>
                    <a:bodyPr/>
                    <a:lstStyle/>
                    <a:p>
                      <a:pPr algn="ctr" fontAlgn="ctr"/>
                      <a:r>
                        <a:rPr lang="fr-FR" sz="1400" b="1" i="0" u="none" strike="noStrike" dirty="0">
                          <a:solidFill>
                            <a:srgbClr val="000000"/>
                          </a:solidFill>
                          <a:effectLst/>
                          <a:latin typeface="Calibri" panose="020F0502020204030204" pitchFamily="34" charset="0"/>
                        </a:rPr>
                        <a:t>GT Professionnels</a:t>
                      </a:r>
                    </a:p>
                  </a:txBody>
                  <a:tcPr marL="6912" marR="6912" marT="6912"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effectLst/>
                          <a:latin typeface="Calibri" panose="020F0502020204030204" pitchFamily="34" charset="0"/>
                        </a:rPr>
                        <a:t>Air France</a:t>
                      </a:r>
                    </a:p>
                  </a:txBody>
                  <a:tcPr marL="6912" marR="6912" marT="6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500" b="0" i="0" u="none" strike="noStrike" dirty="0">
                          <a:solidFill>
                            <a:srgbClr val="000000"/>
                          </a:solidFill>
                          <a:effectLst/>
                          <a:latin typeface="Calibri" panose="020F0502020204030204" pitchFamily="34" charset="0"/>
                        </a:rPr>
                        <a:t>M. Nicolas BEZARD, M. Frédéric BOUDON, </a:t>
                      </a:r>
                    </a:p>
                    <a:p>
                      <a:pPr algn="l" fontAlgn="b"/>
                      <a:r>
                        <a:rPr lang="fr-FR" sz="1500" b="0" i="0" u="none" strike="noStrike" dirty="0">
                          <a:solidFill>
                            <a:srgbClr val="000000"/>
                          </a:solidFill>
                          <a:effectLst/>
                          <a:latin typeface="Calibri" panose="020F0502020204030204" pitchFamily="34" charset="0"/>
                        </a:rPr>
                        <a:t>M. Antoine HERNANDEZ, Mme Véronique RAMELET</a:t>
                      </a:r>
                    </a:p>
                  </a:txBody>
                  <a:tcPr marL="6912" marR="6912" marT="69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1637702"/>
                  </a:ext>
                </a:extLst>
              </a:tr>
              <a:tr h="226767">
                <a:tc vMerge="1">
                  <a:txBody>
                    <a:bodyPr/>
                    <a:lstStyle/>
                    <a:p>
                      <a:endParaRPr lang="fr-FR"/>
                    </a:p>
                  </a:txBody>
                  <a:tcPr/>
                </a:tc>
                <a:tc>
                  <a:txBody>
                    <a:bodyPr/>
                    <a:lstStyle/>
                    <a:p>
                      <a:pPr algn="ctr" fontAlgn="b"/>
                      <a:r>
                        <a:rPr lang="fr-FR" sz="1200" b="0" i="0" u="none" strike="noStrike" dirty="0">
                          <a:solidFill>
                            <a:srgbClr val="000000"/>
                          </a:solidFill>
                          <a:effectLst/>
                          <a:latin typeface="Calibri" panose="020F0502020204030204" pitchFamily="34" charset="0"/>
                        </a:rPr>
                        <a:t>HOP</a:t>
                      </a:r>
                    </a:p>
                  </a:txBody>
                  <a:tcPr marL="6912" marR="6912" marT="6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500" b="0" i="0" u="none" strike="noStrike" dirty="0">
                          <a:solidFill>
                            <a:srgbClr val="000000"/>
                          </a:solidFill>
                          <a:effectLst/>
                          <a:latin typeface="Calibri" panose="020F0502020204030204" pitchFamily="34" charset="0"/>
                        </a:rPr>
                        <a:t>M. Christophe COTTREZ, Mme Cathy HERVOUET</a:t>
                      </a:r>
                    </a:p>
                  </a:txBody>
                  <a:tcPr marL="6912" marR="6912" marT="69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7594991"/>
                  </a:ext>
                </a:extLst>
              </a:tr>
              <a:tr h="226767">
                <a:tc vMerge="1">
                  <a:txBody>
                    <a:bodyPr/>
                    <a:lstStyle/>
                    <a:p>
                      <a:endParaRPr lang="fr-FR"/>
                    </a:p>
                  </a:txBody>
                  <a:tcPr/>
                </a:tc>
                <a:tc>
                  <a:txBody>
                    <a:bodyPr/>
                    <a:lstStyle/>
                    <a:p>
                      <a:pPr algn="ctr" fontAlgn="b"/>
                      <a:r>
                        <a:rPr lang="fr-FR" sz="1200" b="0" i="0" u="none" strike="noStrike" dirty="0">
                          <a:solidFill>
                            <a:srgbClr val="000000"/>
                          </a:solidFill>
                          <a:effectLst/>
                          <a:latin typeface="Calibri" panose="020F0502020204030204" pitchFamily="34" charset="0"/>
                        </a:rPr>
                        <a:t>AIRBUS</a:t>
                      </a:r>
                    </a:p>
                  </a:txBody>
                  <a:tcPr marL="6912" marR="6912" marT="6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500" b="0" i="0" u="none" strike="noStrike" dirty="0">
                          <a:solidFill>
                            <a:srgbClr val="000000"/>
                          </a:solidFill>
                          <a:effectLst/>
                          <a:latin typeface="Calibri" panose="020F0502020204030204" pitchFamily="34" charset="0"/>
                        </a:rPr>
                        <a:t>Mme Mona BACCOUS</a:t>
                      </a:r>
                    </a:p>
                  </a:txBody>
                  <a:tcPr marL="6912" marR="6912" marT="69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0504203"/>
                  </a:ext>
                </a:extLst>
              </a:tr>
              <a:tr h="226767">
                <a:tc vMerge="1">
                  <a:txBody>
                    <a:bodyPr/>
                    <a:lstStyle/>
                    <a:p>
                      <a:endParaRPr lang="fr-FR"/>
                    </a:p>
                  </a:txBody>
                  <a:tcPr/>
                </a:tc>
                <a:tc>
                  <a:txBody>
                    <a:bodyPr/>
                    <a:lstStyle/>
                    <a:p>
                      <a:pPr algn="ctr" fontAlgn="b"/>
                      <a:r>
                        <a:rPr lang="fr-FR" sz="1200" b="0" i="0" u="none" strike="noStrike" dirty="0">
                          <a:solidFill>
                            <a:srgbClr val="000000"/>
                          </a:solidFill>
                          <a:effectLst/>
                          <a:latin typeface="Calibri" panose="020F0502020204030204" pitchFamily="34" charset="0"/>
                        </a:rPr>
                        <a:t>AIRBUS </a:t>
                      </a:r>
                      <a:r>
                        <a:rPr lang="fr-FR" sz="1200" b="0" i="0" u="none" strike="noStrike" dirty="0" err="1">
                          <a:solidFill>
                            <a:srgbClr val="000000"/>
                          </a:solidFill>
                          <a:effectLst/>
                          <a:latin typeface="Calibri" panose="020F0502020204030204" pitchFamily="34" charset="0"/>
                        </a:rPr>
                        <a:t>Helicopters</a:t>
                      </a:r>
                      <a:endParaRPr lang="fr-FR" sz="1200" b="0" i="0" u="none" strike="noStrike" dirty="0">
                        <a:solidFill>
                          <a:srgbClr val="000000"/>
                        </a:solidFill>
                        <a:effectLst/>
                        <a:latin typeface="Calibri" panose="020F0502020204030204" pitchFamily="34" charset="0"/>
                      </a:endParaRPr>
                    </a:p>
                  </a:txBody>
                  <a:tcPr marL="6912" marR="6912" marT="6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500" b="0" i="0" u="none" strike="noStrike" dirty="0">
                          <a:solidFill>
                            <a:srgbClr val="000000"/>
                          </a:solidFill>
                          <a:effectLst/>
                          <a:latin typeface="Calibri" panose="020F0502020204030204" pitchFamily="34" charset="0"/>
                        </a:rPr>
                        <a:t>M. Christian SZABO</a:t>
                      </a:r>
                    </a:p>
                  </a:txBody>
                  <a:tcPr marL="6912" marR="6912" marT="69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0102766"/>
                  </a:ext>
                </a:extLst>
              </a:tr>
              <a:tr h="226767">
                <a:tc vMerge="1">
                  <a:txBody>
                    <a:bodyPr/>
                    <a:lstStyle/>
                    <a:p>
                      <a:endParaRPr lang="fr-FR"/>
                    </a:p>
                  </a:txBody>
                  <a:tcPr/>
                </a:tc>
                <a:tc>
                  <a:txBody>
                    <a:bodyPr/>
                    <a:lstStyle/>
                    <a:p>
                      <a:pPr algn="ctr" fontAlgn="b"/>
                      <a:r>
                        <a:rPr lang="fr-FR" sz="1200" b="0" i="0" u="none" strike="noStrike" dirty="0">
                          <a:solidFill>
                            <a:srgbClr val="000000"/>
                          </a:solidFill>
                          <a:effectLst/>
                          <a:latin typeface="Calibri" panose="020F0502020204030204" pitchFamily="34" charset="0"/>
                        </a:rPr>
                        <a:t>Dassault Aviation</a:t>
                      </a:r>
                    </a:p>
                  </a:txBody>
                  <a:tcPr marL="6912" marR="6912" marT="6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500" b="0" i="0" u="none" strike="noStrike" dirty="0">
                          <a:solidFill>
                            <a:srgbClr val="000000"/>
                          </a:solidFill>
                          <a:effectLst/>
                          <a:latin typeface="Calibri" panose="020F0502020204030204" pitchFamily="34" charset="0"/>
                        </a:rPr>
                        <a:t>M. Jean-Marie NOBILI</a:t>
                      </a:r>
                    </a:p>
                  </a:txBody>
                  <a:tcPr marL="6912" marR="6912" marT="69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1971009"/>
                  </a:ext>
                </a:extLst>
              </a:tr>
              <a:tr h="226767">
                <a:tc vMerge="1">
                  <a:txBody>
                    <a:bodyPr/>
                    <a:lstStyle/>
                    <a:p>
                      <a:endParaRPr lang="fr-FR"/>
                    </a:p>
                  </a:txBody>
                  <a:tcPr/>
                </a:tc>
                <a:tc>
                  <a:txBody>
                    <a:bodyPr/>
                    <a:lstStyle/>
                    <a:p>
                      <a:pPr algn="ctr" fontAlgn="b"/>
                      <a:r>
                        <a:rPr lang="fr-FR" sz="1200" b="0" i="0" u="none" strike="noStrike" dirty="0">
                          <a:solidFill>
                            <a:srgbClr val="000000"/>
                          </a:solidFill>
                          <a:effectLst/>
                          <a:latin typeface="Calibri" panose="020F0502020204030204" pitchFamily="34" charset="0"/>
                        </a:rPr>
                        <a:t>FNAM</a:t>
                      </a:r>
                    </a:p>
                  </a:txBody>
                  <a:tcPr marL="6912" marR="6912" marT="6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500" b="0" i="0" u="none" strike="noStrike" dirty="0">
                          <a:solidFill>
                            <a:srgbClr val="000000"/>
                          </a:solidFill>
                          <a:effectLst/>
                          <a:latin typeface="Calibri" panose="020F0502020204030204" pitchFamily="34" charset="0"/>
                        </a:rPr>
                        <a:t>Mme Liete DA COSTA</a:t>
                      </a:r>
                    </a:p>
                  </a:txBody>
                  <a:tcPr marL="6912" marR="6912" marT="69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338308"/>
                  </a:ext>
                </a:extLst>
              </a:tr>
              <a:tr h="226767">
                <a:tc vMerge="1">
                  <a:txBody>
                    <a:bodyPr/>
                    <a:lstStyle/>
                    <a:p>
                      <a:endParaRPr lang="fr-FR"/>
                    </a:p>
                  </a:txBody>
                  <a:tcPr/>
                </a:tc>
                <a:tc>
                  <a:txBody>
                    <a:bodyPr/>
                    <a:lstStyle/>
                    <a:p>
                      <a:pPr algn="ctr" fontAlgn="b"/>
                      <a:r>
                        <a:rPr lang="fr-FR" sz="1200" b="0" i="0" u="none" strike="noStrike" dirty="0">
                          <a:solidFill>
                            <a:srgbClr val="000000"/>
                          </a:solidFill>
                          <a:effectLst/>
                          <a:latin typeface="Calibri" panose="020F0502020204030204" pitchFamily="34" charset="0"/>
                        </a:rPr>
                        <a:t>GIFAS</a:t>
                      </a:r>
                    </a:p>
                  </a:txBody>
                  <a:tcPr marL="6912" marR="6912" marT="6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500" b="0" i="0" u="none" strike="noStrike" dirty="0">
                          <a:solidFill>
                            <a:srgbClr val="000000"/>
                          </a:solidFill>
                          <a:effectLst/>
                          <a:latin typeface="Calibri" panose="020F0502020204030204" pitchFamily="34" charset="0"/>
                        </a:rPr>
                        <a:t>M. Philippe DUJARIC</a:t>
                      </a:r>
                    </a:p>
                  </a:txBody>
                  <a:tcPr marL="6912" marR="6912" marT="69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0089946"/>
                  </a:ext>
                </a:extLst>
              </a:tr>
              <a:tr h="226767">
                <a:tc vMerge="1">
                  <a:txBody>
                    <a:bodyPr/>
                    <a:lstStyle/>
                    <a:p>
                      <a:endParaRPr lang="fr-FR"/>
                    </a:p>
                  </a:txBody>
                  <a:tcPr/>
                </a:tc>
                <a:tc>
                  <a:txBody>
                    <a:bodyPr/>
                    <a:lstStyle/>
                    <a:p>
                      <a:pPr algn="ctr" fontAlgn="b"/>
                      <a:r>
                        <a:rPr lang="fr-FR" sz="1200" b="0" i="0" u="none" strike="noStrike" dirty="0">
                          <a:solidFill>
                            <a:srgbClr val="000000"/>
                          </a:solidFill>
                          <a:effectLst/>
                          <a:latin typeface="Calibri" panose="020F0502020204030204" pitchFamily="34" charset="0"/>
                        </a:rPr>
                        <a:t>DGAC</a:t>
                      </a:r>
                    </a:p>
                  </a:txBody>
                  <a:tcPr marL="6912" marR="6912" marT="6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500" b="0" i="0" u="none" strike="noStrike" dirty="0">
                          <a:solidFill>
                            <a:srgbClr val="000000"/>
                          </a:solidFill>
                          <a:effectLst/>
                          <a:latin typeface="Calibri" panose="020F0502020204030204" pitchFamily="34" charset="0"/>
                        </a:rPr>
                        <a:t>Mme Stéphanie LETURCQ</a:t>
                      </a:r>
                    </a:p>
                  </a:txBody>
                  <a:tcPr marL="6912" marR="6912" marT="69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4746814"/>
                  </a:ext>
                </a:extLst>
              </a:tr>
              <a:tr h="226767">
                <a:tc vMerge="1">
                  <a:txBody>
                    <a:bodyPr/>
                    <a:lstStyle/>
                    <a:p>
                      <a:endParaRPr lang="fr-FR"/>
                    </a:p>
                  </a:txBody>
                  <a:tcPr/>
                </a:tc>
                <a:tc>
                  <a:txBody>
                    <a:bodyPr/>
                    <a:lstStyle/>
                    <a:p>
                      <a:pPr algn="ctr" fontAlgn="b"/>
                      <a:r>
                        <a:rPr lang="fr-FR" sz="1200" b="0" i="0" u="none" strike="noStrike" dirty="0">
                          <a:solidFill>
                            <a:srgbClr val="000000"/>
                          </a:solidFill>
                          <a:effectLst/>
                          <a:latin typeface="Calibri" panose="020F0502020204030204" pitchFamily="34" charset="0"/>
                        </a:rPr>
                        <a:t>Armée de l'air et de l'espace</a:t>
                      </a:r>
                    </a:p>
                  </a:txBody>
                  <a:tcPr marL="6912" marR="6912" marT="6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500" b="0" i="0" u="none" strike="noStrike" dirty="0">
                          <a:solidFill>
                            <a:srgbClr val="000000"/>
                          </a:solidFill>
                          <a:effectLst/>
                          <a:latin typeface="Calibri" panose="020F0502020204030204" pitchFamily="34" charset="0"/>
                        </a:rPr>
                        <a:t>M. Christian MAZURIE</a:t>
                      </a:r>
                    </a:p>
                  </a:txBody>
                  <a:tcPr marL="6912" marR="6912" marT="69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0841264"/>
                  </a:ext>
                </a:extLst>
              </a:tr>
              <a:tr h="226767">
                <a:tc vMerge="1">
                  <a:txBody>
                    <a:bodyPr/>
                    <a:lstStyle/>
                    <a:p>
                      <a:endParaRPr lang="fr-FR"/>
                    </a:p>
                  </a:txBody>
                  <a:tcPr/>
                </a:tc>
                <a:tc>
                  <a:txBody>
                    <a:bodyPr/>
                    <a:lstStyle/>
                    <a:p>
                      <a:pPr algn="ctr" fontAlgn="b"/>
                      <a:r>
                        <a:rPr lang="fr-FR" sz="1200" b="0" i="0" u="none" strike="noStrike" dirty="0">
                          <a:solidFill>
                            <a:srgbClr val="000000"/>
                          </a:solidFill>
                          <a:effectLst/>
                          <a:latin typeface="Calibri" panose="020F0502020204030204" pitchFamily="34" charset="0"/>
                        </a:rPr>
                        <a:t>Ministère des armées</a:t>
                      </a:r>
                    </a:p>
                  </a:txBody>
                  <a:tcPr marL="6912" marR="6912" marT="6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500" b="0" i="0" u="none" strike="noStrike" dirty="0">
                          <a:solidFill>
                            <a:srgbClr val="000000"/>
                          </a:solidFill>
                          <a:effectLst/>
                          <a:latin typeface="Calibri" panose="020F0502020204030204" pitchFamily="34" charset="0"/>
                        </a:rPr>
                        <a:t>Mme Maud LAOUBI</a:t>
                      </a:r>
                    </a:p>
                  </a:txBody>
                  <a:tcPr marL="6912" marR="6912" marT="69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3221310"/>
                  </a:ext>
                </a:extLst>
              </a:tr>
              <a:tr h="91242">
                <a:tc>
                  <a:txBody>
                    <a:bodyPr/>
                    <a:lstStyle/>
                    <a:p>
                      <a:pPr algn="l" fontAlgn="b"/>
                      <a:endParaRPr lang="fr-FR" sz="300" b="0" i="0" u="none" strike="noStrike" dirty="0">
                        <a:solidFill>
                          <a:srgbClr val="000000"/>
                        </a:solidFill>
                        <a:effectLst/>
                        <a:latin typeface="Calibri" panose="020F0502020204030204" pitchFamily="34" charset="0"/>
                      </a:endParaRPr>
                    </a:p>
                  </a:txBody>
                  <a:tcPr marL="6912" marR="6912" marT="691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fr-FR" sz="300" b="0" i="0" u="none" strike="noStrike" dirty="0">
                        <a:solidFill>
                          <a:srgbClr val="000000"/>
                        </a:solidFill>
                        <a:effectLst/>
                        <a:latin typeface="Calibri" panose="020F0502020204030204" pitchFamily="34" charset="0"/>
                      </a:endParaRPr>
                    </a:p>
                  </a:txBody>
                  <a:tcPr marL="6912" marR="6912" marT="691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300" b="0" i="0" u="none" strike="noStrike" dirty="0">
                        <a:solidFill>
                          <a:srgbClr val="000000"/>
                        </a:solidFill>
                        <a:effectLst/>
                        <a:latin typeface="Calibri" panose="020F0502020204030204" pitchFamily="34" charset="0"/>
                      </a:endParaRPr>
                    </a:p>
                  </a:txBody>
                  <a:tcPr marL="6912" marR="6912" marT="691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2417180"/>
                  </a:ext>
                </a:extLst>
              </a:tr>
              <a:tr h="226767">
                <a:tc rowSpan="6">
                  <a:txBody>
                    <a:bodyPr/>
                    <a:lstStyle/>
                    <a:p>
                      <a:pPr algn="ctr" fontAlgn="ctr"/>
                      <a:r>
                        <a:rPr lang="fr-FR" sz="1400" b="1" i="0" u="none" strike="noStrike" dirty="0">
                          <a:solidFill>
                            <a:srgbClr val="000000"/>
                          </a:solidFill>
                          <a:effectLst/>
                          <a:latin typeface="Calibri" panose="020F0502020204030204" pitchFamily="34" charset="0"/>
                        </a:rPr>
                        <a:t>GT Enseignants</a:t>
                      </a:r>
                    </a:p>
                  </a:txBody>
                  <a:tcPr marL="6912" marR="6912" marT="6912"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effectLst/>
                          <a:latin typeface="Calibri" panose="020F0502020204030204" pitchFamily="34" charset="0"/>
                        </a:rPr>
                        <a:t>Lycée Roger Claustres Clermont-Ferrand</a:t>
                      </a:r>
                    </a:p>
                  </a:txBody>
                  <a:tcPr marL="6912" marR="6912" marT="6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500" b="0" i="0" u="none" strike="noStrike" dirty="0">
                          <a:solidFill>
                            <a:srgbClr val="000000"/>
                          </a:solidFill>
                          <a:effectLst/>
                          <a:latin typeface="Calibri" panose="020F0502020204030204" pitchFamily="34" charset="0"/>
                        </a:rPr>
                        <a:t>M. Frédéric BATAILLE</a:t>
                      </a:r>
                    </a:p>
                  </a:txBody>
                  <a:tcPr marL="6912" marR="6912" marT="69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3887434"/>
                  </a:ext>
                </a:extLst>
              </a:tr>
              <a:tr h="226767">
                <a:tc vMerge="1">
                  <a:txBody>
                    <a:bodyPr/>
                    <a:lstStyle/>
                    <a:p>
                      <a:endParaRPr lang="fr-FR"/>
                    </a:p>
                  </a:txBody>
                  <a:tcPr/>
                </a:tc>
                <a:tc>
                  <a:txBody>
                    <a:bodyPr/>
                    <a:lstStyle/>
                    <a:p>
                      <a:pPr algn="ctr" fontAlgn="b"/>
                      <a:r>
                        <a:rPr lang="fr-FR" sz="1200" b="0" i="0" u="none" strike="noStrike" dirty="0">
                          <a:solidFill>
                            <a:srgbClr val="000000"/>
                          </a:solidFill>
                          <a:effectLst/>
                          <a:latin typeface="Calibri" panose="020F0502020204030204" pitchFamily="34" charset="0"/>
                        </a:rPr>
                        <a:t>Lycée Tristan Corbières Morlaix</a:t>
                      </a:r>
                    </a:p>
                  </a:txBody>
                  <a:tcPr marL="6912" marR="6912" marT="6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500" b="0" i="0" u="none" strike="noStrike" dirty="0">
                          <a:solidFill>
                            <a:srgbClr val="000000"/>
                          </a:solidFill>
                          <a:effectLst/>
                          <a:latin typeface="Calibri" panose="020F0502020204030204" pitchFamily="34" charset="0"/>
                        </a:rPr>
                        <a:t>M. Thierry BARBO, M. Pierrick COLIN</a:t>
                      </a:r>
                    </a:p>
                  </a:txBody>
                  <a:tcPr marL="6912" marR="6912" marT="69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3049767"/>
                  </a:ext>
                </a:extLst>
              </a:tr>
              <a:tr h="226767">
                <a:tc vMerge="1">
                  <a:txBody>
                    <a:bodyPr/>
                    <a:lstStyle/>
                    <a:p>
                      <a:endParaRPr lang="fr-FR"/>
                    </a:p>
                  </a:txBody>
                  <a:tcPr/>
                </a:tc>
                <a:tc>
                  <a:txBody>
                    <a:bodyPr/>
                    <a:lstStyle/>
                    <a:p>
                      <a:pPr algn="ctr" fontAlgn="b"/>
                      <a:r>
                        <a:rPr lang="fr-FR" sz="1200" b="0" i="0" u="none" strike="noStrike" dirty="0">
                          <a:solidFill>
                            <a:srgbClr val="000000"/>
                          </a:solidFill>
                          <a:effectLst/>
                          <a:latin typeface="Calibri" panose="020F0502020204030204" pitchFamily="34" charset="0"/>
                        </a:rPr>
                        <a:t>Lycée Aristide Briand St Nazaire</a:t>
                      </a:r>
                    </a:p>
                  </a:txBody>
                  <a:tcPr marL="6912" marR="6912" marT="6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500" b="0" i="0" u="none" strike="noStrike" dirty="0" smtClean="0">
                          <a:solidFill>
                            <a:srgbClr val="000000"/>
                          </a:solidFill>
                          <a:effectLst/>
                          <a:latin typeface="Calibri" panose="020F0502020204030204" pitchFamily="34" charset="0"/>
                        </a:rPr>
                        <a:t>M</a:t>
                      </a:r>
                      <a:r>
                        <a:rPr lang="fr-FR" sz="1500" b="0" i="0" u="none" strike="noStrike" dirty="0">
                          <a:solidFill>
                            <a:srgbClr val="000000"/>
                          </a:solidFill>
                          <a:effectLst/>
                          <a:latin typeface="Calibri" panose="020F0502020204030204" pitchFamily="34" charset="0"/>
                        </a:rPr>
                        <a:t>. Guillaume PESQUET, M. </a:t>
                      </a:r>
                      <a:r>
                        <a:rPr lang="fr-FR" sz="1500" b="0" i="0" u="none" strike="noStrike" dirty="0" smtClean="0">
                          <a:solidFill>
                            <a:srgbClr val="000000"/>
                          </a:solidFill>
                          <a:effectLst/>
                          <a:latin typeface="Calibri" panose="020F0502020204030204" pitchFamily="34" charset="0"/>
                        </a:rPr>
                        <a:t>Matthieu NUÉ</a:t>
                      </a:r>
                      <a:endParaRPr lang="fr-FR" sz="1500" b="0" i="0" u="none" strike="noStrike" dirty="0">
                        <a:solidFill>
                          <a:srgbClr val="000000"/>
                        </a:solidFill>
                        <a:effectLst/>
                        <a:latin typeface="Calibri" panose="020F0502020204030204" pitchFamily="34" charset="0"/>
                      </a:endParaRPr>
                    </a:p>
                  </a:txBody>
                  <a:tcPr marL="6912" marR="6912" marT="69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8079767"/>
                  </a:ext>
                </a:extLst>
              </a:tr>
              <a:tr h="226767">
                <a:tc vMerge="1">
                  <a:txBody>
                    <a:bodyPr/>
                    <a:lstStyle/>
                    <a:p>
                      <a:endParaRPr lang="fr-FR"/>
                    </a:p>
                  </a:txBody>
                  <a:tcPr/>
                </a:tc>
                <a:tc>
                  <a:txBody>
                    <a:bodyPr/>
                    <a:lstStyle/>
                    <a:p>
                      <a:pPr algn="ctr" fontAlgn="b"/>
                      <a:r>
                        <a:rPr lang="fr-FR" sz="1200" b="0" i="0" u="none" strike="noStrike" dirty="0">
                          <a:solidFill>
                            <a:srgbClr val="000000"/>
                          </a:solidFill>
                          <a:effectLst/>
                          <a:latin typeface="Calibri" panose="020F0502020204030204" pitchFamily="34" charset="0"/>
                        </a:rPr>
                        <a:t>Lycée St Exupery Blagnac</a:t>
                      </a:r>
                    </a:p>
                  </a:txBody>
                  <a:tcPr marL="6912" marR="6912" marT="6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500" b="0" i="0" u="none" strike="noStrike" dirty="0">
                          <a:solidFill>
                            <a:srgbClr val="000000"/>
                          </a:solidFill>
                          <a:effectLst/>
                          <a:latin typeface="Calibri" panose="020F0502020204030204" pitchFamily="34" charset="0"/>
                        </a:rPr>
                        <a:t>M. Thierry MULE, M. Pascal ORDIONI</a:t>
                      </a:r>
                    </a:p>
                  </a:txBody>
                  <a:tcPr marL="6912" marR="6912" marT="69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5718644"/>
                  </a:ext>
                </a:extLst>
              </a:tr>
              <a:tr h="226767">
                <a:tc vMerge="1">
                  <a:txBody>
                    <a:bodyPr/>
                    <a:lstStyle/>
                    <a:p>
                      <a:endParaRPr lang="fr-FR"/>
                    </a:p>
                  </a:txBody>
                  <a:tcPr/>
                </a:tc>
                <a:tc>
                  <a:txBody>
                    <a:bodyPr/>
                    <a:lstStyle/>
                    <a:p>
                      <a:pPr algn="ctr" fontAlgn="b"/>
                      <a:r>
                        <a:rPr lang="fr-FR" sz="1200" b="0" i="0" u="none" strike="noStrike" dirty="0">
                          <a:solidFill>
                            <a:srgbClr val="000000"/>
                          </a:solidFill>
                          <a:effectLst/>
                          <a:latin typeface="Calibri" panose="020F0502020204030204" pitchFamily="34" charset="0"/>
                        </a:rPr>
                        <a:t>Lycée Grésivaudan Meylan</a:t>
                      </a:r>
                    </a:p>
                  </a:txBody>
                  <a:tcPr marL="6912" marR="6912" marT="6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500" b="0" i="0" u="none" strike="noStrike" dirty="0">
                          <a:solidFill>
                            <a:srgbClr val="000000"/>
                          </a:solidFill>
                          <a:effectLst/>
                          <a:latin typeface="Calibri" panose="020F0502020204030204" pitchFamily="34" charset="0"/>
                        </a:rPr>
                        <a:t>M. Olivier BRUN</a:t>
                      </a:r>
                    </a:p>
                  </a:txBody>
                  <a:tcPr marL="6912" marR="6912" marT="69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0148972"/>
                  </a:ext>
                </a:extLst>
              </a:tr>
              <a:tr h="226767">
                <a:tc vMerge="1">
                  <a:txBody>
                    <a:bodyPr/>
                    <a:lstStyle/>
                    <a:p>
                      <a:endParaRPr lang="fr-FR"/>
                    </a:p>
                  </a:txBody>
                  <a:tcPr/>
                </a:tc>
                <a:tc>
                  <a:txBody>
                    <a:bodyPr/>
                    <a:lstStyle/>
                    <a:p>
                      <a:pPr algn="ctr" fontAlgn="b"/>
                      <a:r>
                        <a:rPr lang="fr-FR" sz="1200" b="0" i="0" u="none" strike="noStrike" dirty="0">
                          <a:solidFill>
                            <a:srgbClr val="000000"/>
                          </a:solidFill>
                          <a:effectLst/>
                          <a:latin typeface="Calibri" panose="020F0502020204030204" pitchFamily="34" charset="0"/>
                        </a:rPr>
                        <a:t>CFA Alpes Provence</a:t>
                      </a:r>
                    </a:p>
                  </a:txBody>
                  <a:tcPr marL="6912" marR="6912" marT="6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500" b="0" i="0" u="none" strike="noStrike" dirty="0">
                          <a:solidFill>
                            <a:srgbClr val="000000"/>
                          </a:solidFill>
                          <a:effectLst/>
                          <a:latin typeface="Calibri" panose="020F0502020204030204" pitchFamily="34" charset="0"/>
                        </a:rPr>
                        <a:t>M. Laurent LE BOURHIS</a:t>
                      </a:r>
                    </a:p>
                  </a:txBody>
                  <a:tcPr marL="6912" marR="6912" marT="69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997821"/>
                  </a:ext>
                </a:extLst>
              </a:tr>
              <a:tr h="96906">
                <a:tc>
                  <a:txBody>
                    <a:bodyPr/>
                    <a:lstStyle/>
                    <a:p>
                      <a:pPr algn="l" fontAlgn="b"/>
                      <a:endParaRPr lang="fr-FR" sz="300" b="0" i="0" u="none" strike="noStrike" dirty="0">
                        <a:solidFill>
                          <a:srgbClr val="000000"/>
                        </a:solidFill>
                        <a:effectLst/>
                        <a:latin typeface="Calibri" panose="020F0502020204030204" pitchFamily="34" charset="0"/>
                      </a:endParaRPr>
                    </a:p>
                  </a:txBody>
                  <a:tcPr marL="6912" marR="6912" marT="691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fr-FR" sz="300" b="0" i="0" u="none" strike="noStrike" dirty="0">
                        <a:solidFill>
                          <a:srgbClr val="000000"/>
                        </a:solidFill>
                        <a:effectLst/>
                        <a:latin typeface="Calibri" panose="020F0502020204030204" pitchFamily="34" charset="0"/>
                      </a:endParaRPr>
                    </a:p>
                  </a:txBody>
                  <a:tcPr marL="6912" marR="6912" marT="6912"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300" b="0" i="0" u="none" strike="noStrike" dirty="0">
                        <a:solidFill>
                          <a:srgbClr val="000000"/>
                        </a:solidFill>
                        <a:effectLst/>
                        <a:latin typeface="Calibri" panose="020F0502020204030204" pitchFamily="34" charset="0"/>
                      </a:endParaRPr>
                    </a:p>
                  </a:txBody>
                  <a:tcPr marL="6912" marR="6912" marT="6912"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5345124"/>
                  </a:ext>
                </a:extLst>
              </a:tr>
              <a:tr h="226767">
                <a:tc rowSpan="5">
                  <a:txBody>
                    <a:bodyPr/>
                    <a:lstStyle/>
                    <a:p>
                      <a:pPr algn="ctr" fontAlgn="ctr"/>
                      <a:r>
                        <a:rPr lang="fr-FR" sz="1400" b="1" i="0" u="none" strike="noStrike">
                          <a:solidFill>
                            <a:srgbClr val="000000"/>
                          </a:solidFill>
                          <a:effectLst/>
                          <a:latin typeface="Calibri" panose="020F0502020204030204" pitchFamily="34" charset="0"/>
                        </a:rPr>
                        <a:t>Pilotage et suivi</a:t>
                      </a:r>
                    </a:p>
                  </a:txBody>
                  <a:tcPr marL="6912" marR="6912" marT="6912"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effectLst/>
                          <a:latin typeface="Calibri" panose="020F0502020204030204" pitchFamily="34" charset="0"/>
                        </a:rPr>
                        <a:t>IGÉSR</a:t>
                      </a:r>
                    </a:p>
                  </a:txBody>
                  <a:tcPr marL="6912" marR="6912" marT="6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500" b="0" i="0" u="none" strike="noStrike" dirty="0">
                          <a:solidFill>
                            <a:srgbClr val="000000"/>
                          </a:solidFill>
                          <a:effectLst/>
                          <a:latin typeface="Calibri" panose="020F0502020204030204" pitchFamily="34" charset="0"/>
                        </a:rPr>
                        <a:t>Mme Pascale COSTA</a:t>
                      </a:r>
                    </a:p>
                  </a:txBody>
                  <a:tcPr marL="6912" marR="6912" marT="69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8159342"/>
                  </a:ext>
                </a:extLst>
              </a:tr>
              <a:tr h="226767">
                <a:tc vMerge="1">
                  <a:txBody>
                    <a:bodyPr/>
                    <a:lstStyle/>
                    <a:p>
                      <a:endParaRPr lang="fr-FR"/>
                    </a:p>
                  </a:txBody>
                  <a:tcPr/>
                </a:tc>
                <a:tc>
                  <a:txBody>
                    <a:bodyPr/>
                    <a:lstStyle/>
                    <a:p>
                      <a:pPr algn="ctr" fontAlgn="b"/>
                      <a:r>
                        <a:rPr lang="fr-FR" sz="1200" b="0" i="0" u="none" strike="noStrike" dirty="0">
                          <a:solidFill>
                            <a:srgbClr val="000000"/>
                          </a:solidFill>
                          <a:effectLst/>
                          <a:latin typeface="Calibri" panose="020F0502020204030204" pitchFamily="34" charset="0"/>
                        </a:rPr>
                        <a:t>IA-IPR Académie de Lille</a:t>
                      </a:r>
                    </a:p>
                  </a:txBody>
                  <a:tcPr marL="6912" marR="6912" marT="6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500" b="0" i="0" u="none" strike="noStrike" dirty="0">
                          <a:solidFill>
                            <a:srgbClr val="000000"/>
                          </a:solidFill>
                          <a:effectLst/>
                          <a:latin typeface="Calibri" panose="020F0502020204030204" pitchFamily="34" charset="0"/>
                        </a:rPr>
                        <a:t>M. Yves CAUSSE</a:t>
                      </a:r>
                    </a:p>
                  </a:txBody>
                  <a:tcPr marL="6912" marR="6912" marT="69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7079374"/>
                  </a:ext>
                </a:extLst>
              </a:tr>
              <a:tr h="226767">
                <a:tc vMerge="1">
                  <a:txBody>
                    <a:bodyPr/>
                    <a:lstStyle/>
                    <a:p>
                      <a:endParaRPr lang="fr-FR"/>
                    </a:p>
                  </a:txBody>
                  <a:tcPr/>
                </a:tc>
                <a:tc>
                  <a:txBody>
                    <a:bodyPr/>
                    <a:lstStyle/>
                    <a:p>
                      <a:pPr algn="ctr" fontAlgn="b"/>
                      <a:r>
                        <a:rPr lang="fr-FR" sz="1200" b="0" i="0" u="none" strike="noStrike" dirty="0">
                          <a:solidFill>
                            <a:srgbClr val="000000"/>
                          </a:solidFill>
                          <a:effectLst/>
                          <a:latin typeface="Calibri" panose="020F0502020204030204" pitchFamily="34" charset="0"/>
                        </a:rPr>
                        <a:t>IA-IPR Académie de Toulouse</a:t>
                      </a:r>
                    </a:p>
                  </a:txBody>
                  <a:tcPr marL="6912" marR="6912" marT="6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500" b="0" i="0" u="none" strike="noStrike" dirty="0">
                          <a:solidFill>
                            <a:srgbClr val="000000"/>
                          </a:solidFill>
                          <a:effectLst/>
                          <a:latin typeface="Calibri" panose="020F0502020204030204" pitchFamily="34" charset="0"/>
                        </a:rPr>
                        <a:t>M. François BACON</a:t>
                      </a:r>
                    </a:p>
                  </a:txBody>
                  <a:tcPr marL="6912" marR="6912" marT="69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3600791"/>
                  </a:ext>
                </a:extLst>
              </a:tr>
              <a:tr h="226767">
                <a:tc vMerge="1">
                  <a:txBody>
                    <a:bodyPr/>
                    <a:lstStyle/>
                    <a:p>
                      <a:endParaRPr lang="fr-FR"/>
                    </a:p>
                  </a:txBody>
                  <a:tcPr/>
                </a:tc>
                <a:tc>
                  <a:txBody>
                    <a:bodyPr/>
                    <a:lstStyle/>
                    <a:p>
                      <a:pPr algn="ctr" fontAlgn="b"/>
                      <a:r>
                        <a:rPr lang="fr-FR" sz="1200" b="0" i="0" u="none" strike="noStrike" dirty="0">
                          <a:solidFill>
                            <a:srgbClr val="000000"/>
                          </a:solidFill>
                          <a:effectLst/>
                          <a:latin typeface="Calibri" panose="020F0502020204030204" pitchFamily="34" charset="0"/>
                        </a:rPr>
                        <a:t>DGESCO</a:t>
                      </a:r>
                    </a:p>
                  </a:txBody>
                  <a:tcPr marL="6912" marR="6912" marT="6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500" b="0" i="0" u="none" strike="noStrike" dirty="0">
                          <a:solidFill>
                            <a:srgbClr val="000000"/>
                          </a:solidFill>
                          <a:effectLst/>
                          <a:latin typeface="Calibri" panose="020F0502020204030204" pitchFamily="34" charset="0"/>
                        </a:rPr>
                        <a:t>Mme Emmanuelle BASTIEN</a:t>
                      </a:r>
                    </a:p>
                  </a:txBody>
                  <a:tcPr marL="6912" marR="6912" marT="69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2038053"/>
                  </a:ext>
                </a:extLst>
              </a:tr>
              <a:tr h="226767">
                <a:tc vMerge="1">
                  <a:txBody>
                    <a:bodyPr/>
                    <a:lstStyle/>
                    <a:p>
                      <a:endParaRPr lang="fr-FR"/>
                    </a:p>
                  </a:txBody>
                  <a:tcPr/>
                </a:tc>
                <a:tc>
                  <a:txBody>
                    <a:bodyPr/>
                    <a:lstStyle/>
                    <a:p>
                      <a:pPr algn="ctr" fontAlgn="b"/>
                      <a:r>
                        <a:rPr lang="fr-FR" sz="1200" b="0" i="0" u="none" strike="noStrike" dirty="0">
                          <a:solidFill>
                            <a:srgbClr val="000000"/>
                          </a:solidFill>
                          <a:effectLst/>
                          <a:latin typeface="Calibri" panose="020F0502020204030204" pitchFamily="34" charset="0"/>
                        </a:rPr>
                        <a:t>DGESIP</a:t>
                      </a:r>
                    </a:p>
                  </a:txBody>
                  <a:tcPr marL="6912" marR="6912" marT="6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500" b="0" i="0" u="none" strike="noStrike" dirty="0">
                          <a:solidFill>
                            <a:srgbClr val="000000"/>
                          </a:solidFill>
                          <a:effectLst/>
                          <a:latin typeface="Calibri" panose="020F0502020204030204" pitchFamily="34" charset="0"/>
                        </a:rPr>
                        <a:t>Mme Eléonore SUSANA</a:t>
                      </a:r>
                    </a:p>
                  </a:txBody>
                  <a:tcPr marL="6912" marR="6912" marT="69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2231316"/>
                  </a:ext>
                </a:extLst>
              </a:tr>
            </a:tbl>
          </a:graphicData>
        </a:graphic>
      </p:graphicFrame>
      <p:sp>
        <p:nvSpPr>
          <p:cNvPr id="5" name="Espace réservé du texte 1"/>
          <p:cNvSpPr>
            <a:spLocks noGrp="1"/>
          </p:cNvSpPr>
          <p:nvPr>
            <p:ph type="body" sz="quarter" idx="10"/>
          </p:nvPr>
        </p:nvSpPr>
        <p:spPr>
          <a:xfrm>
            <a:off x="2628900" y="503593"/>
            <a:ext cx="8146452" cy="561120"/>
          </a:xfrm>
        </p:spPr>
        <p:txBody>
          <a:bodyPr/>
          <a:lstStyle/>
          <a:p>
            <a:r>
              <a:rPr lang="fr-FR" b="1" dirty="0"/>
              <a:t>Groupe de travail</a:t>
            </a:r>
          </a:p>
          <a:p>
            <a:endParaRPr lang="fr-FR" dirty="0"/>
          </a:p>
        </p:txBody>
      </p:sp>
      <p:sp>
        <p:nvSpPr>
          <p:cNvPr id="7" name="Espace réservé du texte 3"/>
          <p:cNvSpPr>
            <a:spLocks noGrp="1"/>
          </p:cNvSpPr>
          <p:nvPr>
            <p:ph type="body" sz="quarter" idx="12"/>
          </p:nvPr>
        </p:nvSpPr>
        <p:spPr>
          <a:xfrm>
            <a:off x="2628900" y="10757"/>
            <a:ext cx="8146451" cy="492835"/>
          </a:xfrm>
        </p:spPr>
        <p:txBody>
          <a:bodyPr/>
          <a:lstStyle/>
          <a:p>
            <a:r>
              <a:rPr lang="fr-FR" dirty="0"/>
              <a:t>PNF BTS Aéronautique – 16 mai 2024</a:t>
            </a:r>
          </a:p>
          <a:p>
            <a:endParaRPr lang="fr-FR" dirty="0"/>
          </a:p>
        </p:txBody>
      </p:sp>
    </p:spTree>
    <p:extLst>
      <p:ext uri="{BB962C8B-B14F-4D97-AF65-F5344CB8AC3E}">
        <p14:creationId xmlns:p14="http://schemas.microsoft.com/office/powerpoint/2010/main" val="25458614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3FE7EAE-C43D-0949-8FAC-186D8B7B8A80}"/>
              </a:ext>
            </a:extLst>
          </p:cNvPr>
          <p:cNvSpPr txBox="1"/>
          <p:nvPr/>
        </p:nvSpPr>
        <p:spPr>
          <a:xfrm>
            <a:off x="2138947" y="2733251"/>
            <a:ext cx="8234948" cy="1241237"/>
          </a:xfrm>
          <a:prstGeom prst="rect">
            <a:avLst/>
          </a:prstGeom>
          <a:noFill/>
        </p:spPr>
        <p:txBody>
          <a:bodyPr wrap="square" rtlCol="0">
            <a:spAutoFit/>
          </a:bodyPr>
          <a:lstStyle/>
          <a:p>
            <a:pPr algn="ctr"/>
            <a:r>
              <a:rPr lang="fr-FR" sz="3733" b="1" dirty="0"/>
              <a:t>RÉFÉRENTIEL DES ACTIVITÉS PROFESSIONNELLES</a:t>
            </a:r>
          </a:p>
        </p:txBody>
      </p:sp>
      <p:sp>
        <p:nvSpPr>
          <p:cNvPr id="3" name="Espace réservé du texte 1"/>
          <p:cNvSpPr>
            <a:spLocks noGrp="1"/>
          </p:cNvSpPr>
          <p:nvPr>
            <p:ph type="body" sz="quarter" idx="10"/>
          </p:nvPr>
        </p:nvSpPr>
        <p:spPr>
          <a:xfrm>
            <a:off x="2628900" y="503593"/>
            <a:ext cx="8146452" cy="561120"/>
          </a:xfrm>
        </p:spPr>
        <p:txBody>
          <a:bodyPr/>
          <a:lstStyle/>
          <a:p>
            <a:endParaRPr lang="fr-FR" dirty="0"/>
          </a:p>
        </p:txBody>
      </p:sp>
      <p:sp>
        <p:nvSpPr>
          <p:cNvPr id="4" name="Espace réservé du texte 3"/>
          <p:cNvSpPr>
            <a:spLocks noGrp="1"/>
          </p:cNvSpPr>
          <p:nvPr>
            <p:ph type="body" sz="quarter" idx="12"/>
          </p:nvPr>
        </p:nvSpPr>
        <p:spPr>
          <a:xfrm>
            <a:off x="2628900" y="10757"/>
            <a:ext cx="8146451" cy="492835"/>
          </a:xfrm>
        </p:spPr>
        <p:txBody>
          <a:bodyPr/>
          <a:lstStyle/>
          <a:p>
            <a:r>
              <a:rPr lang="fr-FR" dirty="0"/>
              <a:t>PNF BTS Aéronautique – 16 mai 2024</a:t>
            </a:r>
          </a:p>
          <a:p>
            <a:endParaRPr lang="fr-FR" dirty="0"/>
          </a:p>
        </p:txBody>
      </p:sp>
    </p:spTree>
    <p:extLst>
      <p:ext uri="{BB962C8B-B14F-4D97-AF65-F5344CB8AC3E}">
        <p14:creationId xmlns:p14="http://schemas.microsoft.com/office/powerpoint/2010/main" val="24003242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nvPr>
        </p:nvGraphicFramePr>
        <p:xfrm>
          <a:off x="6274529" y="1079593"/>
          <a:ext cx="5536471" cy="1102359"/>
        </p:xfrm>
        <a:graphic>
          <a:graphicData uri="http://schemas.openxmlformats.org/drawingml/2006/table">
            <a:tbl>
              <a:tblPr firstRow="1" firstCol="1" bandRow="1"/>
              <a:tblGrid>
                <a:gridCol w="1588944">
                  <a:extLst>
                    <a:ext uri="{9D8B030D-6E8A-4147-A177-3AD203B41FA5}">
                      <a16:colId xmlns:a16="http://schemas.microsoft.com/office/drawing/2014/main" val="3631661742"/>
                    </a:ext>
                  </a:extLst>
                </a:gridCol>
                <a:gridCol w="180275">
                  <a:extLst>
                    <a:ext uri="{9D8B030D-6E8A-4147-A177-3AD203B41FA5}">
                      <a16:colId xmlns:a16="http://schemas.microsoft.com/office/drawing/2014/main" val="2803574067"/>
                    </a:ext>
                  </a:extLst>
                </a:gridCol>
                <a:gridCol w="3767252">
                  <a:extLst>
                    <a:ext uri="{9D8B030D-6E8A-4147-A177-3AD203B41FA5}">
                      <a16:colId xmlns:a16="http://schemas.microsoft.com/office/drawing/2014/main" val="669915552"/>
                    </a:ext>
                  </a:extLst>
                </a:gridCol>
              </a:tblGrid>
              <a:tr h="345685">
                <a:tc rowSpan="3">
                  <a:txBody>
                    <a:bodyPr/>
                    <a:lstStyle/>
                    <a:p>
                      <a:pPr algn="ctr">
                        <a:lnSpc>
                          <a:spcPct val="115000"/>
                        </a:lnSpc>
                        <a:spcBef>
                          <a:spcPts val="300"/>
                        </a:spcBef>
                        <a:spcAft>
                          <a:spcPts val="0"/>
                        </a:spcAft>
                        <a:tabLst>
                          <a:tab pos="18415" algn="l"/>
                        </a:tabLst>
                      </a:pPr>
                      <a:r>
                        <a:rPr lang="fr-FR"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Pôle 1</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18415" algn="ctr">
                        <a:lnSpc>
                          <a:spcPct val="115000"/>
                        </a:lnSpc>
                        <a:spcBef>
                          <a:spcPts val="300"/>
                        </a:spcBef>
                        <a:spcAft>
                          <a:spcPts val="0"/>
                        </a:spcAft>
                        <a:tabLst>
                          <a:tab pos="18415" algn="l"/>
                        </a:tabLst>
                      </a:pPr>
                      <a:r>
                        <a:rPr lang="fr-FR" sz="1200" b="1" dirty="0">
                          <a:solidFill>
                            <a:srgbClr val="000000"/>
                          </a:solidFill>
                          <a:effectLst/>
                          <a:latin typeface="Arial" panose="020B0604020202020204" pitchFamily="34" charset="0"/>
                          <a:cs typeface="Times New Roman" panose="02020603050405020304" pitchFamily="18" charset="0"/>
                        </a:rPr>
                        <a:t>Industrialisation de la production ou de la maintenance des aéronefs</a:t>
                      </a:r>
                      <a:endParaRPr lang="fr-FR" sz="1200" dirty="0">
                        <a:effectLst/>
                        <a:latin typeface="Calibri" panose="020F0502020204030204" pitchFamily="34" charset="0"/>
                        <a:cs typeface="Times New Roman" panose="02020603050405020304" pitchFamily="18" charset="0"/>
                      </a:endParaRPr>
                    </a:p>
                  </a:txBody>
                  <a:tcPr marL="73204" marR="73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l">
                        <a:lnSpc>
                          <a:spcPct val="115000"/>
                        </a:lnSpc>
                        <a:spcBef>
                          <a:spcPts val="300"/>
                        </a:spcBef>
                        <a:spcAft>
                          <a:spcPts val="0"/>
                        </a:spcAft>
                        <a:tabLst>
                          <a:tab pos="180340" algn="l"/>
                        </a:tabLst>
                      </a:pPr>
                      <a:r>
                        <a:rPr lang="fr-FR"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3204" marR="73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367665" indent="-367665" algn="l">
                        <a:lnSpc>
                          <a:spcPct val="115000"/>
                        </a:lnSpc>
                        <a:spcBef>
                          <a:spcPts val="300"/>
                        </a:spcBef>
                        <a:spcAft>
                          <a:spcPts val="0"/>
                        </a:spcAft>
                        <a:tabLst>
                          <a:tab pos="342900" algn="l"/>
                        </a:tabLst>
                      </a:pPr>
                      <a:r>
                        <a:rPr lang="fr-FR"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A1.1 </a:t>
                      </a:r>
                      <a:r>
                        <a:rPr lang="fr-FR" sz="1200" b="1">
                          <a:effectLst/>
                          <a:latin typeface="Arial" panose="020B0604020202020204" pitchFamily="34" charset="0"/>
                          <a:ea typeface="Times New Roman" panose="02020603050405020304" pitchFamily="18" charset="0"/>
                          <a:cs typeface="Times New Roman" panose="02020603050405020304" pitchFamily="18" charset="0"/>
                        </a:rPr>
                        <a:t>Conception du processus</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3204" marR="73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2855733273"/>
                  </a:ext>
                </a:extLst>
              </a:tr>
              <a:tr h="345685">
                <a:tc vMerge="1">
                  <a:txBody>
                    <a:bodyPr/>
                    <a:lstStyle/>
                    <a:p>
                      <a:endParaRPr lang="fr-FR"/>
                    </a:p>
                  </a:txBody>
                  <a:tcPr/>
                </a:tc>
                <a:tc>
                  <a:txBody>
                    <a:bodyPr/>
                    <a:lstStyle/>
                    <a:p>
                      <a:pPr algn="l">
                        <a:lnSpc>
                          <a:spcPct val="115000"/>
                        </a:lnSpc>
                        <a:spcBef>
                          <a:spcPts val="300"/>
                        </a:spcBef>
                        <a:spcAft>
                          <a:spcPts val="0"/>
                        </a:spcAft>
                        <a:tabLst>
                          <a:tab pos="180340" algn="l"/>
                        </a:tabLst>
                      </a:pPr>
                      <a:r>
                        <a:rPr lang="fr-FR"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3204" marR="73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15000"/>
                        </a:lnSpc>
                        <a:spcBef>
                          <a:spcPts val="300"/>
                        </a:spcBef>
                        <a:spcAft>
                          <a:spcPts val="0"/>
                        </a:spcAft>
                      </a:pPr>
                      <a:r>
                        <a:rPr lang="fr-FR"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A1.2 </a:t>
                      </a:r>
                      <a:r>
                        <a:rPr lang="fr-FR" sz="1200" b="1">
                          <a:effectLst/>
                          <a:latin typeface="Arial" panose="020B0604020202020204" pitchFamily="34" charset="0"/>
                          <a:ea typeface="Times New Roman" panose="02020603050405020304" pitchFamily="18" charset="0"/>
                          <a:cs typeface="Times New Roman" panose="02020603050405020304" pitchFamily="18" charset="0"/>
                        </a:rPr>
                        <a:t>Gestion des non-conformités et des aléas</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3204" marR="73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988693463"/>
                  </a:ext>
                </a:extLst>
              </a:tr>
              <a:tr h="410989">
                <a:tc vMerge="1">
                  <a:txBody>
                    <a:bodyPr/>
                    <a:lstStyle/>
                    <a:p>
                      <a:endParaRPr lang="fr-FR"/>
                    </a:p>
                  </a:txBody>
                  <a:tcPr/>
                </a:tc>
                <a:tc>
                  <a:txBody>
                    <a:bodyPr/>
                    <a:lstStyle/>
                    <a:p>
                      <a:pPr algn="l">
                        <a:lnSpc>
                          <a:spcPct val="115000"/>
                        </a:lnSpc>
                        <a:spcBef>
                          <a:spcPts val="300"/>
                        </a:spcBef>
                        <a:spcAft>
                          <a:spcPts val="0"/>
                        </a:spcAft>
                        <a:tabLst>
                          <a:tab pos="180340" algn="l"/>
                        </a:tabLst>
                      </a:pPr>
                      <a:r>
                        <a:rPr lang="fr-FR"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3204" marR="73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15000"/>
                        </a:lnSpc>
                        <a:spcBef>
                          <a:spcPts val="300"/>
                        </a:spcBef>
                        <a:spcAft>
                          <a:spcPts val="0"/>
                        </a:spcAft>
                      </a:pPr>
                      <a:r>
                        <a:rPr lang="fr-FR" sz="1200" b="1" dirty="0">
                          <a:effectLst/>
                          <a:latin typeface="Arial" panose="020B0604020202020204" pitchFamily="34" charset="0"/>
                          <a:ea typeface="Times New Roman" panose="02020603050405020304" pitchFamily="18" charset="0"/>
                          <a:cs typeface="Times New Roman" panose="02020603050405020304" pitchFamily="18" charset="0"/>
                        </a:rPr>
                        <a:t>A1.3 Amélioration du processus</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204" marR="73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3631421688"/>
                  </a:ext>
                </a:extLst>
              </a:tr>
            </a:tbl>
          </a:graphicData>
        </a:graphic>
      </p:graphicFrame>
      <p:graphicFrame>
        <p:nvGraphicFramePr>
          <p:cNvPr id="4" name="Tableau 3"/>
          <p:cNvGraphicFramePr>
            <a:graphicFrameLocks noGrp="1"/>
          </p:cNvGraphicFramePr>
          <p:nvPr>
            <p:extLst/>
          </p:nvPr>
        </p:nvGraphicFramePr>
        <p:xfrm>
          <a:off x="6274530" y="2378005"/>
          <a:ext cx="5536471" cy="1312671"/>
        </p:xfrm>
        <a:graphic>
          <a:graphicData uri="http://schemas.openxmlformats.org/drawingml/2006/table">
            <a:tbl>
              <a:tblPr firstRow="1" firstCol="1" bandRow="1"/>
              <a:tblGrid>
                <a:gridCol w="1603811">
                  <a:extLst>
                    <a:ext uri="{9D8B030D-6E8A-4147-A177-3AD203B41FA5}">
                      <a16:colId xmlns:a16="http://schemas.microsoft.com/office/drawing/2014/main" val="1802849007"/>
                    </a:ext>
                  </a:extLst>
                </a:gridCol>
                <a:gridCol w="180275">
                  <a:extLst>
                    <a:ext uri="{9D8B030D-6E8A-4147-A177-3AD203B41FA5}">
                      <a16:colId xmlns:a16="http://schemas.microsoft.com/office/drawing/2014/main" val="2684934498"/>
                    </a:ext>
                  </a:extLst>
                </a:gridCol>
                <a:gridCol w="3752385">
                  <a:extLst>
                    <a:ext uri="{9D8B030D-6E8A-4147-A177-3AD203B41FA5}">
                      <a16:colId xmlns:a16="http://schemas.microsoft.com/office/drawing/2014/main" val="2100305228"/>
                    </a:ext>
                  </a:extLst>
                </a:gridCol>
              </a:tblGrid>
              <a:tr h="345685">
                <a:tc rowSpan="3">
                  <a:txBody>
                    <a:bodyPr/>
                    <a:lstStyle/>
                    <a:p>
                      <a:pPr algn="ctr">
                        <a:lnSpc>
                          <a:spcPct val="115000"/>
                        </a:lnSpc>
                        <a:spcBef>
                          <a:spcPts val="300"/>
                        </a:spcBef>
                        <a:spcAft>
                          <a:spcPts val="0"/>
                        </a:spcAft>
                        <a:tabLst>
                          <a:tab pos="18415" algn="l"/>
                        </a:tabLst>
                      </a:pPr>
                      <a:r>
                        <a:rPr lang="fr-FR"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Pôle 2</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ctr">
                        <a:lnSpc>
                          <a:spcPct val="115000"/>
                        </a:lnSpc>
                        <a:spcBef>
                          <a:spcPts val="300"/>
                        </a:spcBef>
                        <a:spcAft>
                          <a:spcPts val="0"/>
                        </a:spcAft>
                        <a:tabLst>
                          <a:tab pos="534988" algn="l"/>
                        </a:tabLst>
                      </a:pPr>
                      <a:r>
                        <a:rPr lang="fr-FR" sz="1200" b="1" dirty="0">
                          <a:effectLst/>
                          <a:latin typeface="Arial" panose="020B0604020202020204" pitchFamily="34" charset="0"/>
                          <a:ea typeface="Calibri" panose="020F0502020204030204" pitchFamily="34" charset="0"/>
                          <a:cs typeface="Times New Roman" panose="02020603050405020304" pitchFamily="18" charset="0"/>
                        </a:rPr>
                        <a:t>Organisation d'une activité de production ou de maintenance des aéronefs</a:t>
                      </a:r>
                      <a:endParaRPr lang="fr-FR" sz="1200" dirty="0">
                        <a:effectLst/>
                        <a:latin typeface="Calibri" panose="020F0502020204030204" pitchFamily="34" charset="0"/>
                        <a:cs typeface="Times New Roman" panose="02020603050405020304" pitchFamily="18" charset="0"/>
                      </a:endParaRPr>
                    </a:p>
                  </a:txBody>
                  <a:tcPr marL="73204" marR="73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l">
                        <a:lnSpc>
                          <a:spcPct val="115000"/>
                        </a:lnSpc>
                        <a:spcBef>
                          <a:spcPts val="300"/>
                        </a:spcBef>
                        <a:spcAft>
                          <a:spcPts val="0"/>
                        </a:spcAft>
                        <a:tabLst>
                          <a:tab pos="180340" algn="l"/>
                        </a:tabLst>
                      </a:pPr>
                      <a:r>
                        <a:rPr lang="fr-FR"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3204" marR="73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a:lnSpc>
                          <a:spcPct val="115000"/>
                        </a:lnSpc>
                        <a:spcBef>
                          <a:spcPts val="300"/>
                        </a:spcBef>
                        <a:spcAft>
                          <a:spcPts val="0"/>
                        </a:spcAft>
                      </a:pPr>
                      <a:r>
                        <a:rPr lang="fr-FR"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A2.1 </a:t>
                      </a:r>
                      <a:r>
                        <a:rPr lang="fr-FR" sz="1200" b="1">
                          <a:effectLst/>
                          <a:latin typeface="Arial" panose="020B0604020202020204" pitchFamily="34" charset="0"/>
                          <a:ea typeface="Times New Roman" panose="02020603050405020304" pitchFamily="18" charset="0"/>
                          <a:cs typeface="Times New Roman" panose="02020603050405020304" pitchFamily="18" charset="0"/>
                        </a:rPr>
                        <a:t>Planification des travaux</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3204" marR="73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val="2838712475"/>
                  </a:ext>
                </a:extLst>
              </a:tr>
              <a:tr h="345685">
                <a:tc vMerge="1">
                  <a:txBody>
                    <a:bodyPr/>
                    <a:lstStyle/>
                    <a:p>
                      <a:endParaRPr lang="fr-FR"/>
                    </a:p>
                  </a:txBody>
                  <a:tcPr/>
                </a:tc>
                <a:tc>
                  <a:txBody>
                    <a:bodyPr/>
                    <a:lstStyle/>
                    <a:p>
                      <a:pPr algn="l">
                        <a:lnSpc>
                          <a:spcPct val="115000"/>
                        </a:lnSpc>
                        <a:spcBef>
                          <a:spcPts val="300"/>
                        </a:spcBef>
                        <a:spcAft>
                          <a:spcPts val="0"/>
                        </a:spcAft>
                        <a:tabLst>
                          <a:tab pos="180340" algn="l"/>
                        </a:tabLst>
                      </a:pPr>
                      <a:r>
                        <a:rPr lang="fr-FR"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3204" marR="73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a:lnSpc>
                          <a:spcPct val="115000"/>
                        </a:lnSpc>
                        <a:spcBef>
                          <a:spcPts val="300"/>
                        </a:spcBef>
                        <a:spcAft>
                          <a:spcPts val="0"/>
                        </a:spcAft>
                      </a:pPr>
                      <a:r>
                        <a:rPr lang="fr-FR"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A2.2 </a:t>
                      </a:r>
                      <a:r>
                        <a:rPr lang="fr-FR" sz="1200" b="1">
                          <a:effectLst/>
                          <a:latin typeface="Arial" panose="020B0604020202020204" pitchFamily="34" charset="0"/>
                          <a:ea typeface="Times New Roman" panose="02020603050405020304" pitchFamily="18" charset="0"/>
                          <a:cs typeface="Times New Roman" panose="02020603050405020304" pitchFamily="18" charset="0"/>
                        </a:rPr>
                        <a:t>Suivi des opérations et support technique</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3204" marR="73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val="1062417124"/>
                  </a:ext>
                </a:extLst>
              </a:tr>
              <a:tr h="621301">
                <a:tc vMerge="1">
                  <a:txBody>
                    <a:bodyPr/>
                    <a:lstStyle/>
                    <a:p>
                      <a:endParaRPr lang="fr-FR"/>
                    </a:p>
                  </a:txBody>
                  <a:tcPr/>
                </a:tc>
                <a:tc>
                  <a:txBody>
                    <a:bodyPr/>
                    <a:lstStyle/>
                    <a:p>
                      <a:pPr algn="l">
                        <a:lnSpc>
                          <a:spcPct val="115000"/>
                        </a:lnSpc>
                        <a:spcBef>
                          <a:spcPts val="300"/>
                        </a:spcBef>
                        <a:spcAft>
                          <a:spcPts val="0"/>
                        </a:spcAft>
                        <a:tabLst>
                          <a:tab pos="180340" algn="l"/>
                        </a:tabLst>
                      </a:pPr>
                      <a:r>
                        <a:rPr lang="fr-FR"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204" marR="73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a:lnSpc>
                          <a:spcPct val="115000"/>
                        </a:lnSpc>
                        <a:spcBef>
                          <a:spcPts val="300"/>
                        </a:spcBef>
                        <a:spcAft>
                          <a:spcPts val="0"/>
                        </a:spcAft>
                      </a:pPr>
                      <a:r>
                        <a:rPr lang="fr-FR"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A2.3 </a:t>
                      </a:r>
                      <a:r>
                        <a:rPr lang="fr-FR" sz="1200" b="1" dirty="0">
                          <a:effectLst/>
                          <a:latin typeface="Arial" panose="020B0604020202020204" pitchFamily="34" charset="0"/>
                          <a:ea typeface="Times New Roman" panose="02020603050405020304" pitchFamily="18" charset="0"/>
                          <a:cs typeface="Times New Roman" panose="02020603050405020304" pitchFamily="18" charset="0"/>
                        </a:rPr>
                        <a:t>Animation d’une équipe d’intervenants sur une opération de production ou de maintenance</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204" marR="73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val="35649794"/>
                  </a:ext>
                </a:extLst>
              </a:tr>
            </a:tbl>
          </a:graphicData>
        </a:graphic>
      </p:graphicFrame>
      <p:graphicFrame>
        <p:nvGraphicFramePr>
          <p:cNvPr id="5" name="Tableau 4"/>
          <p:cNvGraphicFramePr>
            <a:graphicFrameLocks noGrp="1"/>
          </p:cNvGraphicFramePr>
          <p:nvPr>
            <p:extLst/>
          </p:nvPr>
        </p:nvGraphicFramePr>
        <p:xfrm>
          <a:off x="6274530" y="3890667"/>
          <a:ext cx="5536470" cy="1305732"/>
        </p:xfrm>
        <a:graphic>
          <a:graphicData uri="http://schemas.openxmlformats.org/drawingml/2006/table">
            <a:tbl>
              <a:tblPr firstRow="1" firstCol="1" bandRow="1"/>
              <a:tblGrid>
                <a:gridCol w="1585193">
                  <a:extLst>
                    <a:ext uri="{9D8B030D-6E8A-4147-A177-3AD203B41FA5}">
                      <a16:colId xmlns:a16="http://schemas.microsoft.com/office/drawing/2014/main" val="3800584421"/>
                    </a:ext>
                  </a:extLst>
                </a:gridCol>
                <a:gridCol w="194076">
                  <a:extLst>
                    <a:ext uri="{9D8B030D-6E8A-4147-A177-3AD203B41FA5}">
                      <a16:colId xmlns:a16="http://schemas.microsoft.com/office/drawing/2014/main" val="2229341643"/>
                    </a:ext>
                  </a:extLst>
                </a:gridCol>
                <a:gridCol w="3757201">
                  <a:extLst>
                    <a:ext uri="{9D8B030D-6E8A-4147-A177-3AD203B41FA5}">
                      <a16:colId xmlns:a16="http://schemas.microsoft.com/office/drawing/2014/main" val="2690097218"/>
                    </a:ext>
                  </a:extLst>
                </a:gridCol>
              </a:tblGrid>
              <a:tr h="380284">
                <a:tc rowSpan="3">
                  <a:txBody>
                    <a:bodyPr/>
                    <a:lstStyle/>
                    <a:p>
                      <a:pPr algn="ctr">
                        <a:lnSpc>
                          <a:spcPct val="115000"/>
                        </a:lnSpc>
                        <a:spcBef>
                          <a:spcPts val="300"/>
                        </a:spcBef>
                        <a:spcAft>
                          <a:spcPts val="0"/>
                        </a:spcAft>
                        <a:tabLst>
                          <a:tab pos="18415" algn="l"/>
                        </a:tabLst>
                      </a:pPr>
                      <a:r>
                        <a:rPr lang="fr-FR"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Pôle 3</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18415" algn="ctr">
                        <a:lnSpc>
                          <a:spcPct val="115000"/>
                        </a:lnSpc>
                        <a:spcBef>
                          <a:spcPts val="300"/>
                        </a:spcBef>
                        <a:spcAft>
                          <a:spcPts val="0"/>
                        </a:spcAft>
                        <a:tabLst>
                          <a:tab pos="18415" algn="l"/>
                        </a:tabLst>
                      </a:pPr>
                      <a:r>
                        <a:rPr lang="fr-FR" sz="1200" b="1" dirty="0">
                          <a:solidFill>
                            <a:srgbClr val="000000"/>
                          </a:solidFill>
                          <a:effectLst/>
                          <a:latin typeface="Arial" panose="020B0604020202020204" pitchFamily="34" charset="0"/>
                          <a:cs typeface="Times New Roman" panose="02020603050405020304" pitchFamily="18" charset="0"/>
                        </a:rPr>
                        <a:t>Contrôle, essai, mise ou remise en service</a:t>
                      </a:r>
                      <a:endParaRPr lang="fr-FR" sz="1200" dirty="0">
                        <a:effectLst/>
                        <a:latin typeface="Calibri" panose="020F0502020204030204" pitchFamily="34" charset="0"/>
                        <a:cs typeface="Times New Roman" panose="02020603050405020304" pitchFamily="18" charset="0"/>
                      </a:endParaRPr>
                    </a:p>
                  </a:txBody>
                  <a:tcPr marL="73204" marR="73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l">
                        <a:lnSpc>
                          <a:spcPct val="115000"/>
                        </a:lnSpc>
                        <a:spcBef>
                          <a:spcPts val="300"/>
                        </a:spcBef>
                        <a:spcAft>
                          <a:spcPts val="0"/>
                        </a:spcAft>
                        <a:tabLst>
                          <a:tab pos="180340" algn="l"/>
                        </a:tabLst>
                      </a:pPr>
                      <a:r>
                        <a:rPr lang="fr-FR"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3204" marR="73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367665" indent="-367665" algn="l">
                        <a:lnSpc>
                          <a:spcPct val="115000"/>
                        </a:lnSpc>
                        <a:spcBef>
                          <a:spcPts val="300"/>
                        </a:spcBef>
                        <a:spcAft>
                          <a:spcPts val="0"/>
                        </a:spcAft>
                        <a:tabLst>
                          <a:tab pos="367665" algn="l"/>
                        </a:tabLst>
                      </a:pPr>
                      <a:r>
                        <a:rPr lang="fr-FR"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A3.1 Réalisation d’un contrôle ou d’un essai</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3204" marR="73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46597375"/>
                  </a:ext>
                </a:extLst>
              </a:tr>
              <a:tr h="462724">
                <a:tc vMerge="1">
                  <a:txBody>
                    <a:bodyPr/>
                    <a:lstStyle/>
                    <a:p>
                      <a:endParaRPr lang="fr-FR"/>
                    </a:p>
                  </a:txBody>
                  <a:tcPr/>
                </a:tc>
                <a:tc>
                  <a:txBody>
                    <a:bodyPr/>
                    <a:lstStyle/>
                    <a:p>
                      <a:pPr algn="l">
                        <a:lnSpc>
                          <a:spcPct val="115000"/>
                        </a:lnSpc>
                        <a:spcBef>
                          <a:spcPts val="300"/>
                        </a:spcBef>
                        <a:spcAft>
                          <a:spcPts val="0"/>
                        </a:spcAft>
                        <a:tabLst>
                          <a:tab pos="180340" algn="l"/>
                        </a:tabLst>
                      </a:pPr>
                      <a:r>
                        <a:rPr lang="fr-FR"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204" marR="73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a:lnSpc>
                          <a:spcPct val="115000"/>
                        </a:lnSpc>
                        <a:spcBef>
                          <a:spcPts val="300"/>
                        </a:spcBef>
                        <a:spcAft>
                          <a:spcPts val="0"/>
                        </a:spcAft>
                      </a:pPr>
                      <a:r>
                        <a:rPr lang="fr-FR"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A3.2 Identification et traitement des non-conformités et des aléas</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3204" marR="73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1376705986"/>
                  </a:ext>
                </a:extLst>
              </a:tr>
              <a:tr h="462724">
                <a:tc vMerge="1">
                  <a:txBody>
                    <a:bodyPr/>
                    <a:lstStyle/>
                    <a:p>
                      <a:endParaRPr lang="fr-FR"/>
                    </a:p>
                  </a:txBody>
                  <a:tcPr/>
                </a:tc>
                <a:tc>
                  <a:txBody>
                    <a:bodyPr/>
                    <a:lstStyle/>
                    <a:p>
                      <a:pPr algn="l">
                        <a:lnSpc>
                          <a:spcPct val="115000"/>
                        </a:lnSpc>
                        <a:spcAft>
                          <a:spcPts val="0"/>
                        </a:spcAft>
                      </a:pPr>
                      <a:r>
                        <a:rPr lang="fr-FR"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3204" marR="73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a:lnSpc>
                          <a:spcPct val="115000"/>
                        </a:lnSpc>
                        <a:spcAft>
                          <a:spcPts val="0"/>
                        </a:spcAft>
                      </a:pPr>
                      <a:r>
                        <a:rPr lang="fr-FR"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A3.3 Préparation de la mise ou remise en service</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204" marR="73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1453851030"/>
                  </a:ext>
                </a:extLst>
              </a:tr>
            </a:tbl>
          </a:graphicData>
        </a:graphic>
      </p:graphicFrame>
      <p:graphicFrame>
        <p:nvGraphicFramePr>
          <p:cNvPr id="6" name="Tableau 5"/>
          <p:cNvGraphicFramePr>
            <a:graphicFrameLocks noGrp="1"/>
          </p:cNvGraphicFramePr>
          <p:nvPr>
            <p:extLst/>
          </p:nvPr>
        </p:nvGraphicFramePr>
        <p:xfrm>
          <a:off x="6261429" y="5347759"/>
          <a:ext cx="5549571" cy="1299126"/>
        </p:xfrm>
        <a:graphic>
          <a:graphicData uri="http://schemas.openxmlformats.org/drawingml/2006/table">
            <a:tbl>
              <a:tblPr firstRow="1" firstCol="1" bandRow="1"/>
              <a:tblGrid>
                <a:gridCol w="1599472">
                  <a:extLst>
                    <a:ext uri="{9D8B030D-6E8A-4147-A177-3AD203B41FA5}">
                      <a16:colId xmlns:a16="http://schemas.microsoft.com/office/drawing/2014/main" val="534112677"/>
                    </a:ext>
                  </a:extLst>
                </a:gridCol>
                <a:gridCol w="215900">
                  <a:extLst>
                    <a:ext uri="{9D8B030D-6E8A-4147-A177-3AD203B41FA5}">
                      <a16:colId xmlns:a16="http://schemas.microsoft.com/office/drawing/2014/main" val="2906344753"/>
                    </a:ext>
                  </a:extLst>
                </a:gridCol>
                <a:gridCol w="3734199">
                  <a:extLst>
                    <a:ext uri="{9D8B030D-6E8A-4147-A177-3AD203B41FA5}">
                      <a16:colId xmlns:a16="http://schemas.microsoft.com/office/drawing/2014/main" val="2532561499"/>
                    </a:ext>
                  </a:extLst>
                </a:gridCol>
              </a:tblGrid>
              <a:tr h="649563">
                <a:tc rowSpan="2">
                  <a:txBody>
                    <a:bodyPr/>
                    <a:lstStyle/>
                    <a:p>
                      <a:pPr marL="18415" algn="ctr">
                        <a:lnSpc>
                          <a:spcPct val="115000"/>
                        </a:lnSpc>
                        <a:spcBef>
                          <a:spcPts val="300"/>
                        </a:spcBef>
                        <a:spcAft>
                          <a:spcPts val="0"/>
                        </a:spcAft>
                        <a:tabLst>
                          <a:tab pos="18415" algn="l"/>
                        </a:tabLst>
                      </a:pPr>
                      <a:r>
                        <a:rPr lang="fr-FR"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Pôle 4</a:t>
                      </a:r>
                      <a:endParaRPr lang="fr-FR" sz="1200" dirty="0">
                        <a:effectLst/>
                        <a:latin typeface="Calibri" panose="020F0502020204030204" pitchFamily="34" charset="0"/>
                        <a:cs typeface="Times New Roman" panose="02020603050405020304" pitchFamily="18" charset="0"/>
                      </a:endParaRPr>
                    </a:p>
                    <a:p>
                      <a:pPr marL="18415" algn="ctr">
                        <a:lnSpc>
                          <a:spcPct val="115000"/>
                        </a:lnSpc>
                        <a:spcBef>
                          <a:spcPts val="300"/>
                        </a:spcBef>
                        <a:spcAft>
                          <a:spcPts val="0"/>
                        </a:spcAft>
                        <a:tabLst>
                          <a:tab pos="18415" algn="l"/>
                        </a:tabLst>
                      </a:pPr>
                      <a:r>
                        <a:rPr lang="fr-FR"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Navigabilité des aéronefs</a:t>
                      </a:r>
                      <a:endParaRPr lang="fr-FR" sz="1200" dirty="0">
                        <a:effectLst/>
                        <a:latin typeface="Calibri" panose="020F0502020204030204" pitchFamily="34" charset="0"/>
                        <a:cs typeface="Times New Roman" panose="02020603050405020304" pitchFamily="18" charset="0"/>
                      </a:endParaRPr>
                    </a:p>
                  </a:txBody>
                  <a:tcPr marL="73204" marR="73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l">
                        <a:lnSpc>
                          <a:spcPct val="115000"/>
                        </a:lnSpc>
                        <a:spcBef>
                          <a:spcPts val="300"/>
                        </a:spcBef>
                        <a:spcAft>
                          <a:spcPts val="0"/>
                        </a:spcAft>
                        <a:tabLst>
                          <a:tab pos="180340" algn="l"/>
                        </a:tabLst>
                      </a:pPr>
                      <a:r>
                        <a:rPr lang="fr-FR"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3204" marR="73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a:lnSpc>
                          <a:spcPct val="115000"/>
                        </a:lnSpc>
                        <a:spcBef>
                          <a:spcPts val="300"/>
                        </a:spcBef>
                        <a:spcAft>
                          <a:spcPts val="0"/>
                        </a:spcAft>
                      </a:pPr>
                      <a:r>
                        <a:rPr lang="fr-FR"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A4.1 Gestion de navigabilité</a:t>
                      </a:r>
                      <a:r>
                        <a:rPr lang="fr-FR"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 des aéronefs et des équipements</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3204" marR="73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55348843"/>
                  </a:ext>
                </a:extLst>
              </a:tr>
              <a:tr h="649563">
                <a:tc vMerge="1">
                  <a:txBody>
                    <a:bodyPr/>
                    <a:lstStyle/>
                    <a:p>
                      <a:endParaRPr lang="fr-FR"/>
                    </a:p>
                  </a:txBody>
                  <a:tcPr/>
                </a:tc>
                <a:tc>
                  <a:txBody>
                    <a:bodyPr/>
                    <a:lstStyle/>
                    <a:p>
                      <a:pPr algn="l">
                        <a:lnSpc>
                          <a:spcPct val="115000"/>
                        </a:lnSpc>
                        <a:spcAft>
                          <a:spcPts val="0"/>
                        </a:spcAft>
                      </a:pPr>
                      <a:r>
                        <a:rPr lang="fr-FR"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3204" marR="73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a:lnSpc>
                          <a:spcPct val="115000"/>
                        </a:lnSpc>
                        <a:spcAft>
                          <a:spcPts val="0"/>
                        </a:spcAft>
                      </a:pPr>
                      <a:r>
                        <a:rPr lang="fr-FR"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A4.2 </a:t>
                      </a:r>
                      <a:r>
                        <a:rPr lang="fr-FR"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Suivi et revue de navigabilité des aéronefs</a:t>
                      </a:r>
                      <a:r>
                        <a:rPr lang="fr-FR" sz="1200" dirty="0">
                          <a:effectLst/>
                          <a:latin typeface="Calibri" panose="020F0502020204030204" pitchFamily="34" charset="0"/>
                          <a:ea typeface="Times New Roman" panose="02020603050405020304" pitchFamily="18" charset="0"/>
                          <a:cs typeface="Times New Roman" panose="02020603050405020304" pitchFamily="18" charset="0"/>
                        </a:rPr>
                        <a:t>	</a:t>
                      </a:r>
                    </a:p>
                  </a:txBody>
                  <a:tcPr marL="73204" marR="73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1605144557"/>
                  </a:ext>
                </a:extLst>
              </a:tr>
            </a:tbl>
          </a:graphicData>
        </a:graphic>
      </p:graphicFrame>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157" y="1079594"/>
            <a:ext cx="5485433" cy="5134053"/>
          </a:xfrm>
          <a:prstGeom prst="rect">
            <a:avLst/>
          </a:prstGeom>
        </p:spPr>
      </p:pic>
      <p:sp>
        <p:nvSpPr>
          <p:cNvPr id="8" name="Flèche droite 7"/>
          <p:cNvSpPr/>
          <p:nvPr/>
        </p:nvSpPr>
        <p:spPr>
          <a:xfrm>
            <a:off x="5746112" y="3508918"/>
            <a:ext cx="462795" cy="38174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cxnSp>
        <p:nvCxnSpPr>
          <p:cNvPr id="10" name="Connecteur droit 9"/>
          <p:cNvCxnSpPr/>
          <p:nvPr/>
        </p:nvCxnSpPr>
        <p:spPr>
          <a:xfrm>
            <a:off x="847494" y="1858537"/>
            <a:ext cx="4460487" cy="4138785"/>
          </a:xfrm>
          <a:prstGeom prst="line">
            <a:avLst/>
          </a:prstGeom>
          <a:ln w="7620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4" name="Connecteur droit 13"/>
          <p:cNvCxnSpPr/>
          <p:nvPr/>
        </p:nvCxnSpPr>
        <p:spPr>
          <a:xfrm flipV="1">
            <a:off x="847493" y="1858622"/>
            <a:ext cx="4460487" cy="4138785"/>
          </a:xfrm>
          <a:prstGeom prst="line">
            <a:avLst/>
          </a:prstGeom>
          <a:ln w="76200">
            <a:solidFill>
              <a:srgbClr val="FF0000"/>
            </a:solidFill>
          </a:ln>
        </p:spPr>
        <p:style>
          <a:lnRef idx="3">
            <a:schemeClr val="accent1"/>
          </a:lnRef>
          <a:fillRef idx="0">
            <a:schemeClr val="accent1"/>
          </a:fillRef>
          <a:effectRef idx="2">
            <a:schemeClr val="accent1"/>
          </a:effectRef>
          <a:fontRef idx="minor">
            <a:schemeClr val="tx1"/>
          </a:fontRef>
        </p:style>
      </p:cxnSp>
      <p:sp>
        <p:nvSpPr>
          <p:cNvPr id="11" name="Espace réservé du texte 1"/>
          <p:cNvSpPr>
            <a:spLocks noGrp="1"/>
          </p:cNvSpPr>
          <p:nvPr>
            <p:ph type="body" sz="quarter" idx="10"/>
          </p:nvPr>
        </p:nvSpPr>
        <p:spPr>
          <a:xfrm>
            <a:off x="2628900" y="503593"/>
            <a:ext cx="8146452" cy="561120"/>
          </a:xfrm>
        </p:spPr>
        <p:txBody>
          <a:bodyPr/>
          <a:lstStyle/>
          <a:p>
            <a:r>
              <a:rPr lang="fr-FR" b="1" dirty="0"/>
              <a:t>Pôles d’activités</a:t>
            </a:r>
          </a:p>
          <a:p>
            <a:endParaRPr lang="fr-FR" dirty="0"/>
          </a:p>
        </p:txBody>
      </p:sp>
      <p:sp>
        <p:nvSpPr>
          <p:cNvPr id="12" name="Espace réservé du texte 3"/>
          <p:cNvSpPr>
            <a:spLocks noGrp="1"/>
          </p:cNvSpPr>
          <p:nvPr>
            <p:ph type="body" sz="quarter" idx="12"/>
          </p:nvPr>
        </p:nvSpPr>
        <p:spPr>
          <a:xfrm>
            <a:off x="2628900" y="10757"/>
            <a:ext cx="8146451" cy="492835"/>
          </a:xfrm>
        </p:spPr>
        <p:txBody>
          <a:bodyPr/>
          <a:lstStyle/>
          <a:p>
            <a:r>
              <a:rPr lang="fr-FR" dirty="0"/>
              <a:t>PNF BTS Aéronautique – 16 mai 2024</a:t>
            </a:r>
          </a:p>
          <a:p>
            <a:endParaRPr lang="fr-FR" dirty="0"/>
          </a:p>
        </p:txBody>
      </p:sp>
    </p:spTree>
    <p:extLst>
      <p:ext uri="{BB962C8B-B14F-4D97-AF65-F5344CB8AC3E}">
        <p14:creationId xmlns:p14="http://schemas.microsoft.com/office/powerpoint/2010/main" val="41491814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3265692330"/>
              </p:ext>
            </p:extLst>
          </p:nvPr>
        </p:nvGraphicFramePr>
        <p:xfrm>
          <a:off x="1545564" y="1126531"/>
          <a:ext cx="5949954" cy="5552643"/>
        </p:xfrm>
        <a:graphic>
          <a:graphicData uri="http://schemas.openxmlformats.org/drawingml/2006/table">
            <a:tbl>
              <a:tblPr firstRow="1" firstCol="1" bandRow="1"/>
              <a:tblGrid>
                <a:gridCol w="217965">
                  <a:extLst>
                    <a:ext uri="{9D8B030D-6E8A-4147-A177-3AD203B41FA5}">
                      <a16:colId xmlns:a16="http://schemas.microsoft.com/office/drawing/2014/main" val="4102584165"/>
                    </a:ext>
                  </a:extLst>
                </a:gridCol>
                <a:gridCol w="5731989">
                  <a:extLst>
                    <a:ext uri="{9D8B030D-6E8A-4147-A177-3AD203B41FA5}">
                      <a16:colId xmlns:a16="http://schemas.microsoft.com/office/drawing/2014/main" val="2070191887"/>
                    </a:ext>
                  </a:extLst>
                </a:gridCol>
              </a:tblGrid>
              <a:tr h="369790">
                <a:tc gridSpan="2">
                  <a:txBody>
                    <a:bodyPr/>
                    <a:lstStyle/>
                    <a:p>
                      <a:pPr algn="ctr">
                        <a:lnSpc>
                          <a:spcPct val="115000"/>
                        </a:lnSpc>
                        <a:spcBef>
                          <a:spcPts val="300"/>
                        </a:spcBef>
                        <a:spcAft>
                          <a:spcPts val="0"/>
                        </a:spcAft>
                        <a:tabLst>
                          <a:tab pos="18415" algn="l"/>
                        </a:tabLst>
                      </a:pPr>
                      <a:r>
                        <a:rPr lang="fr-FR" sz="1200" b="1" dirty="0">
                          <a:effectLst/>
                          <a:latin typeface="Arial" panose="020B0604020202020204" pitchFamily="34" charset="0"/>
                          <a:ea typeface="Times New Roman" panose="02020603050405020304" pitchFamily="18" charset="0"/>
                          <a:cs typeface="Times New Roman" panose="02020603050405020304" pitchFamily="18" charset="0"/>
                        </a:rPr>
                        <a:t>Pôle 1 – I</a:t>
                      </a:r>
                      <a:r>
                        <a:rPr lang="fr-FR"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ndustrialisation de la production ou de la maintenance des aéronefs</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685" marR="42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fr-FR"/>
                    </a:p>
                  </a:txBody>
                  <a:tcPr/>
                </a:tc>
                <a:extLst>
                  <a:ext uri="{0D108BD9-81ED-4DB2-BD59-A6C34878D82A}">
                    <a16:rowId xmlns:a16="http://schemas.microsoft.com/office/drawing/2014/main" val="2033304949"/>
                  </a:ext>
                </a:extLst>
              </a:tr>
              <a:tr h="177360">
                <a:tc gridSpan="2">
                  <a:txBody>
                    <a:bodyPr/>
                    <a:lstStyle/>
                    <a:p>
                      <a:pPr algn="just">
                        <a:lnSpc>
                          <a:spcPct val="115000"/>
                        </a:lnSpc>
                        <a:spcAft>
                          <a:spcPts val="0"/>
                        </a:spcAft>
                      </a:pPr>
                      <a:r>
                        <a:rPr lang="fr-FR" sz="900" b="1">
                          <a:effectLst/>
                          <a:latin typeface="Arial" panose="020B0604020202020204" pitchFamily="34" charset="0"/>
                          <a:ea typeface="Times New Roman" panose="02020603050405020304" pitchFamily="18" charset="0"/>
                          <a:cs typeface="Times New Roman" panose="02020603050405020304" pitchFamily="18" charset="0"/>
                        </a:rPr>
                        <a:t>Activité 1.2 Gestion des non-conformités et des aléas</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42685" marR="42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fr-FR"/>
                    </a:p>
                  </a:txBody>
                  <a:tcPr/>
                </a:tc>
                <a:extLst>
                  <a:ext uri="{0D108BD9-81ED-4DB2-BD59-A6C34878D82A}">
                    <a16:rowId xmlns:a16="http://schemas.microsoft.com/office/drawing/2014/main" val="2525883198"/>
                  </a:ext>
                </a:extLst>
              </a:tr>
              <a:tr h="540964">
                <a:tc gridSpan="2">
                  <a:txBody>
                    <a:bodyPr/>
                    <a:lstStyle/>
                    <a:p>
                      <a:pPr algn="just">
                        <a:lnSpc>
                          <a:spcPct val="115000"/>
                        </a:lnSpc>
                        <a:spcAft>
                          <a:spcPts val="600"/>
                        </a:spcAft>
                      </a:pPr>
                      <a:r>
                        <a:rPr lang="fr-FR" sz="900" i="1">
                          <a:effectLst/>
                          <a:latin typeface="Arial" panose="020B0604020202020204" pitchFamily="34" charset="0"/>
                          <a:ea typeface="Times New Roman" panose="02020603050405020304" pitchFamily="18" charset="0"/>
                          <a:cs typeface="Times New Roman" panose="02020603050405020304" pitchFamily="18" charset="0"/>
                        </a:rPr>
                        <a:t>Tâches associées</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r>
                        <a:rPr lang="fr-FR" sz="900">
                          <a:effectLst/>
                          <a:latin typeface="Arial" panose="020B0604020202020204" pitchFamily="34" charset="0"/>
                          <a:ea typeface="Times New Roman" panose="02020603050405020304" pitchFamily="18" charset="0"/>
                          <a:cs typeface="Times New Roman" panose="02020603050405020304" pitchFamily="18" charset="0"/>
                        </a:rPr>
                        <a:t>T1.2.1 Identification des non-conformités et des aléas</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r>
                        <a:rPr lang="fr-FR" sz="900">
                          <a:effectLst/>
                          <a:latin typeface="Arial" panose="020B0604020202020204" pitchFamily="34" charset="0"/>
                          <a:ea typeface="Times New Roman" panose="02020603050405020304" pitchFamily="18" charset="0"/>
                          <a:cs typeface="Times New Roman" panose="02020603050405020304" pitchFamily="18" charset="0"/>
                        </a:rPr>
                        <a:t>T1.2.2 Proposition de solutions</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42685" marR="42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fr-FR"/>
                    </a:p>
                  </a:txBody>
                  <a:tcPr/>
                </a:tc>
                <a:extLst>
                  <a:ext uri="{0D108BD9-81ED-4DB2-BD59-A6C34878D82A}">
                    <a16:rowId xmlns:a16="http://schemas.microsoft.com/office/drawing/2014/main" val="1749037048"/>
                  </a:ext>
                </a:extLst>
              </a:tr>
              <a:tr h="1303451">
                <a:tc rowSpan="3">
                  <a:txBody>
                    <a:bodyPr/>
                    <a:lstStyle/>
                    <a:p>
                      <a:pPr marL="71755" marR="71755" algn="ctr">
                        <a:lnSpc>
                          <a:spcPct val="115000"/>
                        </a:lnSpc>
                        <a:spcAft>
                          <a:spcPts val="0"/>
                        </a:spcAft>
                      </a:pPr>
                      <a:r>
                        <a:rPr lang="fr-FR" sz="900">
                          <a:effectLst/>
                          <a:latin typeface="Arial" panose="020B0604020202020204" pitchFamily="34" charset="0"/>
                          <a:ea typeface="Calibri" panose="020F0502020204030204" pitchFamily="34" charset="0"/>
                          <a:cs typeface="Times New Roman" panose="02020603050405020304" pitchFamily="18" charset="0"/>
                        </a:rPr>
                        <a:t>Conditions d’exercice</a:t>
                      </a:r>
                      <a:endParaRPr lang="fr-FR" sz="900">
                        <a:effectLst/>
                        <a:latin typeface="Arial" panose="020B0604020202020204" pitchFamily="34" charset="0"/>
                        <a:ea typeface="Times New Roman" panose="02020603050405020304" pitchFamily="18" charset="0"/>
                        <a:cs typeface="Times New Roman" panose="02020603050405020304" pitchFamily="18" charset="0"/>
                      </a:endParaRPr>
                    </a:p>
                  </a:txBody>
                  <a:tcPr marL="42685" marR="42685"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l">
                        <a:lnSpc>
                          <a:spcPct val="115000"/>
                        </a:lnSpc>
                        <a:spcAft>
                          <a:spcPts val="600"/>
                        </a:spcAft>
                      </a:pPr>
                      <a:r>
                        <a:rPr lang="fr-FR" sz="900" i="1">
                          <a:effectLst/>
                          <a:latin typeface="Arial" panose="020B0604020202020204" pitchFamily="34" charset="0"/>
                          <a:ea typeface="Calibri" panose="020F0502020204030204" pitchFamily="34" charset="0"/>
                          <a:cs typeface="Times New Roman" panose="02020603050405020304" pitchFamily="18" charset="0"/>
                        </a:rPr>
                        <a:t>Moyens et ressources</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fr-FR" sz="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Dossier technique de l’aéronef (plans techniques, maquettes numériques,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fr-FR" sz="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Instructions techniques, procédures qualité, normes en vigueur</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fr-FR" sz="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Bases de données techniques et économiques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fr-FR" sz="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Bases de données des anomalies, des non-conformités et des dérogations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fr-FR" sz="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Catalogue des solutions/réparations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fr-FR" sz="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Système de gestion de la conformité</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fr-FR" sz="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Règlementations (aéronautiques, santé &amp; sécurité au travail et environnementales)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42685" marR="42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9614151"/>
                  </a:ext>
                </a:extLst>
              </a:tr>
              <a:tr h="227842">
                <a:tc vMerge="1">
                  <a:txBody>
                    <a:bodyPr/>
                    <a:lstStyle/>
                    <a:p>
                      <a:endParaRPr lang="fr-FR"/>
                    </a:p>
                  </a:txBody>
                  <a:tcPr/>
                </a:tc>
                <a:tc>
                  <a:txBody>
                    <a:bodyPr/>
                    <a:lstStyle/>
                    <a:p>
                      <a:pPr algn="just">
                        <a:lnSpc>
                          <a:spcPct val="115000"/>
                        </a:lnSpc>
                        <a:spcAft>
                          <a:spcPts val="0"/>
                        </a:spcAft>
                      </a:pPr>
                      <a:r>
                        <a:rPr lang="fr-FR" sz="900" i="1">
                          <a:effectLst/>
                          <a:latin typeface="Arial" panose="020B0604020202020204" pitchFamily="34" charset="0"/>
                          <a:ea typeface="Calibri" panose="020F0502020204030204" pitchFamily="34" charset="0"/>
                          <a:cs typeface="Times New Roman" panose="02020603050405020304" pitchFamily="18" charset="0"/>
                        </a:rPr>
                        <a:t>Autonomie : </a:t>
                      </a:r>
                      <a:r>
                        <a:rPr lang="fr-FR" sz="900">
                          <a:effectLst/>
                          <a:latin typeface="Arial" panose="020B0604020202020204" pitchFamily="34" charset="0"/>
                          <a:ea typeface="Calibri" panose="020F0502020204030204" pitchFamily="34" charset="0"/>
                          <a:cs typeface="Times New Roman" panose="02020603050405020304" pitchFamily="18" charset="0"/>
                        </a:rPr>
                        <a:t>réaliser</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42685" marR="42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5688482"/>
                  </a:ext>
                </a:extLst>
              </a:tr>
              <a:tr h="2890177">
                <a:tc vMerge="1">
                  <a:txBody>
                    <a:bodyPr/>
                    <a:lstStyle/>
                    <a:p>
                      <a:endParaRPr lang="fr-FR"/>
                    </a:p>
                  </a:txBody>
                  <a:tcPr/>
                </a:tc>
                <a:tc>
                  <a:txBody>
                    <a:bodyPr/>
                    <a:lstStyle/>
                    <a:p>
                      <a:pPr algn="just">
                        <a:lnSpc>
                          <a:spcPct val="115000"/>
                        </a:lnSpc>
                        <a:spcAft>
                          <a:spcPts val="600"/>
                        </a:spcAft>
                      </a:pPr>
                      <a:r>
                        <a:rPr lang="fr-FR" sz="900" i="1" dirty="0">
                          <a:effectLst/>
                          <a:latin typeface="Arial" panose="020B0604020202020204" pitchFamily="34" charset="0"/>
                          <a:ea typeface="Calibri" panose="020F0502020204030204" pitchFamily="34" charset="0"/>
                          <a:cs typeface="Times New Roman" panose="02020603050405020304" pitchFamily="18" charset="0"/>
                        </a:rPr>
                        <a:t>Résultats attendus</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250825" indent="-228600" algn="just">
                        <a:lnSpc>
                          <a:spcPct val="115000"/>
                        </a:lnSpc>
                        <a:spcBef>
                          <a:spcPts val="100"/>
                        </a:spcBef>
                        <a:spcAft>
                          <a:spcPts val="100"/>
                        </a:spcAft>
                        <a:tabLst>
                          <a:tab pos="180340" algn="l"/>
                        </a:tabLst>
                      </a:pPr>
                      <a:r>
                        <a:rPr lang="fr-FR" sz="900" dirty="0">
                          <a:effectLst/>
                          <a:latin typeface="Arial" panose="020B0604020202020204" pitchFamily="34" charset="0"/>
                          <a:ea typeface="Calibri" panose="020F0502020204030204" pitchFamily="34" charset="0"/>
                          <a:cs typeface="Arial" panose="020B0604020202020204" pitchFamily="34" charset="0"/>
                        </a:rPr>
                        <a:t>Pour T1.2.1</a:t>
                      </a:r>
                      <a:endParaRPr lang="fr-FR" sz="9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fr-FR" sz="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La nature et la criticité de la non-conformité ou de l’aléa sont identifiées</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fr-FR" sz="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Les non-conformités ou les aléas récurrents sont détectés et traités</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fr-FR" sz="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Le document de dérogation est complété avec l’analyse de la non-conformité ou de l’aléa (photos, plans, ...), y compris en anglais</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300"/>
                        </a:spcAft>
                        <a:buFont typeface="Symbol" panose="05050102010706020507" pitchFamily="18" charset="2"/>
                        <a:buChar char=""/>
                      </a:pPr>
                      <a:r>
                        <a:rPr lang="fr-FR" sz="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La base de données des solutions de réparation déjà répertoriées est exploitée</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p>
                      <a:pPr marL="250825" indent="-228600" algn="just">
                        <a:lnSpc>
                          <a:spcPct val="115000"/>
                        </a:lnSpc>
                        <a:spcBef>
                          <a:spcPts val="100"/>
                        </a:spcBef>
                        <a:spcAft>
                          <a:spcPts val="100"/>
                        </a:spcAft>
                        <a:tabLst>
                          <a:tab pos="180340" algn="l"/>
                        </a:tabLst>
                      </a:pPr>
                      <a:r>
                        <a:rPr lang="fr-FR" sz="900" dirty="0">
                          <a:effectLst/>
                          <a:latin typeface="Arial" panose="020B0604020202020204" pitchFamily="34" charset="0"/>
                          <a:ea typeface="Calibri" panose="020F0502020204030204" pitchFamily="34" charset="0"/>
                          <a:cs typeface="Arial" panose="020B0604020202020204" pitchFamily="34" charset="0"/>
                        </a:rPr>
                        <a:t>Pour T1.2.2</a:t>
                      </a:r>
                      <a:endParaRPr lang="fr-FR" sz="9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fr-FR" sz="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Les propositions de résolution sont efficientes (coûts, délais)</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fr-FR" sz="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La mise à jour des documents techniques est réalisée en conformité avec les contraintes techniques, économiques, règlementaires et environnementales</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fr-FR" sz="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Le suivi de l’approbation et/ou de la réalisation est conforme au processus de validation</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fr-FR" sz="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La communication des propositions de solution de réparation est claire, précise et adaptée aux différents interlocuteurs (production, bureau d’études, bureau de préparation, bureau technique, CAMO, ...)</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fr-FR" sz="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Le choix de la mise en application est défini en prenant en compte les contraintes organisationnelles, techniques, économiques et règlementaires (rang d’applicabilité)</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2685" marR="42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8930848"/>
                  </a:ext>
                </a:extLst>
              </a:tr>
            </a:tbl>
          </a:graphicData>
        </a:graphic>
      </p:graphicFrame>
      <p:grpSp>
        <p:nvGrpSpPr>
          <p:cNvPr id="8" name="Groupe 7"/>
          <p:cNvGrpSpPr/>
          <p:nvPr/>
        </p:nvGrpSpPr>
        <p:grpSpPr>
          <a:xfrm>
            <a:off x="1545563" y="1066837"/>
            <a:ext cx="10416826" cy="666977"/>
            <a:chOff x="1159173" y="386165"/>
            <a:chExt cx="7812620" cy="879391"/>
          </a:xfrm>
        </p:grpSpPr>
        <p:sp>
          <p:nvSpPr>
            <p:cNvPr id="5" name="ZoneTexte 4"/>
            <p:cNvSpPr txBox="1"/>
            <p:nvPr/>
          </p:nvSpPr>
          <p:spPr>
            <a:xfrm>
              <a:off x="5923793" y="386165"/>
              <a:ext cx="3048000" cy="879391"/>
            </a:xfrm>
            <a:prstGeom prst="rect">
              <a:avLst/>
            </a:prstGeom>
            <a:solidFill>
              <a:schemeClr val="bg1"/>
            </a:solidFill>
            <a:ln>
              <a:noFill/>
            </a:ln>
          </p:spPr>
          <p:txBody>
            <a:bodyPr wrap="square" rtlCol="0">
              <a:spAutoFit/>
            </a:bodyPr>
            <a:lstStyle/>
            <a:p>
              <a:r>
                <a:rPr lang="fr-FR" sz="1867" dirty="0"/>
                <a:t>Chacune des activités de chaque pôle est </a:t>
              </a:r>
              <a:r>
                <a:rPr lang="fr-FR" sz="1867" dirty="0" smtClean="0"/>
                <a:t>décrite </a:t>
              </a:r>
              <a:r>
                <a:rPr lang="fr-FR" sz="1867" dirty="0"/>
                <a:t>sur une page </a:t>
              </a:r>
            </a:p>
          </p:txBody>
        </p:sp>
        <p:sp>
          <p:nvSpPr>
            <p:cNvPr id="6" name="Flèche gauche 5"/>
            <p:cNvSpPr/>
            <p:nvPr/>
          </p:nvSpPr>
          <p:spPr>
            <a:xfrm>
              <a:off x="5621639" y="537027"/>
              <a:ext cx="304800" cy="261257"/>
            </a:xfrm>
            <a:prstGeom prst="lef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sp>
          <p:nvSpPr>
            <p:cNvPr id="7" name="Rectangle à coins arrondis 6"/>
            <p:cNvSpPr/>
            <p:nvPr/>
          </p:nvSpPr>
          <p:spPr>
            <a:xfrm>
              <a:off x="1159173" y="442404"/>
              <a:ext cx="4462466" cy="523220"/>
            </a:xfrm>
            <a:prstGeom prst="roundRect">
              <a:avLst/>
            </a:prstGeom>
            <a:noFill/>
            <a:ln w="38100">
              <a:solidFill>
                <a:srgbClr val="FF0000"/>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sz="2400"/>
            </a:p>
          </p:txBody>
        </p:sp>
      </p:grpSp>
      <p:grpSp>
        <p:nvGrpSpPr>
          <p:cNvPr id="11" name="Groupe 10"/>
          <p:cNvGrpSpPr/>
          <p:nvPr/>
        </p:nvGrpSpPr>
        <p:grpSpPr>
          <a:xfrm>
            <a:off x="1545563" y="1486621"/>
            <a:ext cx="10416826" cy="714599"/>
            <a:chOff x="1159173" y="442404"/>
            <a:chExt cx="7812620" cy="523220"/>
          </a:xfrm>
        </p:grpSpPr>
        <p:sp>
          <p:nvSpPr>
            <p:cNvPr id="12" name="ZoneTexte 11"/>
            <p:cNvSpPr txBox="1"/>
            <p:nvPr/>
          </p:nvSpPr>
          <p:spPr>
            <a:xfrm>
              <a:off x="5923793" y="568845"/>
              <a:ext cx="3048000" cy="277979"/>
            </a:xfrm>
            <a:prstGeom prst="rect">
              <a:avLst/>
            </a:prstGeom>
            <a:noFill/>
            <a:ln>
              <a:noFill/>
            </a:ln>
          </p:spPr>
          <p:txBody>
            <a:bodyPr wrap="square" rtlCol="0">
              <a:spAutoFit/>
            </a:bodyPr>
            <a:lstStyle/>
            <a:p>
              <a:r>
                <a:rPr lang="fr-FR" sz="1867" dirty="0"/>
                <a:t>Chaque activité est déclinée en </a:t>
              </a:r>
              <a:r>
                <a:rPr lang="fr-FR" sz="1867" dirty="0" smtClean="0"/>
                <a:t>tâches</a:t>
              </a:r>
              <a:endParaRPr lang="fr-FR" sz="1867" dirty="0"/>
            </a:p>
          </p:txBody>
        </p:sp>
        <p:sp>
          <p:nvSpPr>
            <p:cNvPr id="13" name="Flèche gauche 12"/>
            <p:cNvSpPr/>
            <p:nvPr/>
          </p:nvSpPr>
          <p:spPr>
            <a:xfrm>
              <a:off x="5621639" y="631767"/>
              <a:ext cx="304800" cy="189974"/>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sp>
          <p:nvSpPr>
            <p:cNvPr id="14" name="Rectangle à coins arrondis 13"/>
            <p:cNvSpPr/>
            <p:nvPr/>
          </p:nvSpPr>
          <p:spPr>
            <a:xfrm>
              <a:off x="1159173" y="442404"/>
              <a:ext cx="4462466" cy="523220"/>
            </a:xfrm>
            <a:prstGeom prst="roundRect">
              <a:avLst/>
            </a:prstGeom>
            <a:noFill/>
            <a:ln w="38100">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sz="2400"/>
            </a:p>
          </p:txBody>
        </p:sp>
      </p:grpSp>
      <p:grpSp>
        <p:nvGrpSpPr>
          <p:cNvPr id="15" name="Groupe 14"/>
          <p:cNvGrpSpPr/>
          <p:nvPr/>
        </p:nvGrpSpPr>
        <p:grpSpPr>
          <a:xfrm>
            <a:off x="1545565" y="2223079"/>
            <a:ext cx="10416824" cy="1329346"/>
            <a:chOff x="1159173" y="442404"/>
            <a:chExt cx="7812618" cy="523220"/>
          </a:xfrm>
        </p:grpSpPr>
        <p:sp>
          <p:nvSpPr>
            <p:cNvPr id="16" name="ZoneTexte 15"/>
            <p:cNvSpPr txBox="1"/>
            <p:nvPr/>
          </p:nvSpPr>
          <p:spPr>
            <a:xfrm>
              <a:off x="5923791" y="508061"/>
              <a:ext cx="3048000" cy="244849"/>
            </a:xfrm>
            <a:prstGeom prst="rect">
              <a:avLst/>
            </a:prstGeom>
            <a:noFill/>
            <a:ln>
              <a:noFill/>
            </a:ln>
          </p:spPr>
          <p:txBody>
            <a:bodyPr wrap="square" rtlCol="0">
              <a:spAutoFit/>
            </a:bodyPr>
            <a:lstStyle/>
            <a:p>
              <a:r>
                <a:rPr lang="fr-FR" sz="1867" dirty="0"/>
                <a:t>Condition de réalisation pour mener à bien l’activité</a:t>
              </a:r>
            </a:p>
          </p:txBody>
        </p:sp>
        <p:sp>
          <p:nvSpPr>
            <p:cNvPr id="17" name="Flèche gauche 16"/>
            <p:cNvSpPr/>
            <p:nvPr/>
          </p:nvSpPr>
          <p:spPr>
            <a:xfrm>
              <a:off x="5621639" y="537027"/>
              <a:ext cx="304800" cy="107069"/>
            </a:xfrm>
            <a:prstGeom prst="left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sp>
          <p:nvSpPr>
            <p:cNvPr id="20" name="Rectangle à coins arrondis 19"/>
            <p:cNvSpPr/>
            <p:nvPr/>
          </p:nvSpPr>
          <p:spPr>
            <a:xfrm>
              <a:off x="1159173" y="442404"/>
              <a:ext cx="4462466" cy="523220"/>
            </a:xfrm>
            <a:prstGeom prst="roundRect">
              <a:avLst/>
            </a:prstGeom>
            <a:noFill/>
            <a:ln w="38100">
              <a:solidFill>
                <a:srgbClr val="FFC000"/>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sz="2400"/>
            </a:p>
          </p:txBody>
        </p:sp>
      </p:grpSp>
      <p:grpSp>
        <p:nvGrpSpPr>
          <p:cNvPr id="21" name="Groupe 20"/>
          <p:cNvGrpSpPr/>
          <p:nvPr/>
        </p:nvGrpSpPr>
        <p:grpSpPr>
          <a:xfrm>
            <a:off x="1545565" y="3386700"/>
            <a:ext cx="10416824" cy="387028"/>
            <a:chOff x="1159173" y="538861"/>
            <a:chExt cx="7812618" cy="426761"/>
          </a:xfrm>
        </p:grpSpPr>
        <p:sp>
          <p:nvSpPr>
            <p:cNvPr id="22" name="ZoneTexte 21"/>
            <p:cNvSpPr txBox="1"/>
            <p:nvPr/>
          </p:nvSpPr>
          <p:spPr>
            <a:xfrm>
              <a:off x="5923791" y="538861"/>
              <a:ext cx="3048000" cy="418632"/>
            </a:xfrm>
            <a:prstGeom prst="rect">
              <a:avLst/>
            </a:prstGeom>
            <a:noFill/>
            <a:ln>
              <a:noFill/>
            </a:ln>
          </p:spPr>
          <p:txBody>
            <a:bodyPr wrap="square" rtlCol="0">
              <a:spAutoFit/>
            </a:bodyPr>
            <a:lstStyle/>
            <a:p>
              <a:r>
                <a:rPr lang="fr-FR" sz="1867" dirty="0"/>
                <a:t>Degré d’autonomie attendu</a:t>
              </a:r>
            </a:p>
          </p:txBody>
        </p:sp>
        <p:sp>
          <p:nvSpPr>
            <p:cNvPr id="23" name="Flèche gauche 22"/>
            <p:cNvSpPr/>
            <p:nvPr/>
          </p:nvSpPr>
          <p:spPr>
            <a:xfrm>
              <a:off x="5618992" y="632891"/>
              <a:ext cx="304800" cy="261257"/>
            </a:xfrm>
            <a:prstGeom prst="leftArrow">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sp>
          <p:nvSpPr>
            <p:cNvPr id="24" name="Rectangle à coins arrondis 23"/>
            <p:cNvSpPr/>
            <p:nvPr/>
          </p:nvSpPr>
          <p:spPr>
            <a:xfrm>
              <a:off x="1159173" y="666782"/>
              <a:ext cx="4462466" cy="298840"/>
            </a:xfrm>
            <a:prstGeom prst="roundRect">
              <a:avLst/>
            </a:prstGeom>
            <a:noFill/>
            <a:ln w="38100">
              <a:solidFill>
                <a:srgbClr val="7030A0"/>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sz="2400"/>
            </a:p>
          </p:txBody>
        </p:sp>
      </p:grpSp>
      <p:grpSp>
        <p:nvGrpSpPr>
          <p:cNvPr id="25" name="Groupe 24"/>
          <p:cNvGrpSpPr/>
          <p:nvPr/>
        </p:nvGrpSpPr>
        <p:grpSpPr>
          <a:xfrm>
            <a:off x="1545564" y="3804464"/>
            <a:ext cx="10416826" cy="2944287"/>
            <a:chOff x="1159173" y="442404"/>
            <a:chExt cx="7812619" cy="523220"/>
          </a:xfrm>
        </p:grpSpPr>
        <p:sp>
          <p:nvSpPr>
            <p:cNvPr id="26" name="ZoneTexte 25"/>
            <p:cNvSpPr txBox="1"/>
            <p:nvPr/>
          </p:nvSpPr>
          <p:spPr>
            <a:xfrm>
              <a:off x="5923792" y="673331"/>
              <a:ext cx="3048000" cy="61366"/>
            </a:xfrm>
            <a:prstGeom prst="rect">
              <a:avLst/>
            </a:prstGeom>
            <a:noFill/>
            <a:ln>
              <a:noFill/>
              <a:prstDash val="solid"/>
            </a:ln>
          </p:spPr>
          <p:txBody>
            <a:bodyPr wrap="square" rtlCol="0" anchor="ctr">
              <a:spAutoFit/>
            </a:bodyPr>
            <a:lstStyle/>
            <a:p>
              <a:r>
                <a:rPr lang="fr-FR" sz="1867" dirty="0"/>
                <a:t>Description des résultats attendus</a:t>
              </a:r>
            </a:p>
          </p:txBody>
        </p:sp>
        <p:sp>
          <p:nvSpPr>
            <p:cNvPr id="27" name="Flèche gauche 26"/>
            <p:cNvSpPr/>
            <p:nvPr/>
          </p:nvSpPr>
          <p:spPr>
            <a:xfrm>
              <a:off x="5621639" y="676706"/>
              <a:ext cx="304800" cy="54616"/>
            </a:xfrm>
            <a:prstGeom prst="leftArrow">
              <a:avLst/>
            </a:prstGeom>
            <a:solidFill>
              <a:srgbClr val="FFFF00"/>
            </a:solidFill>
            <a:ln>
              <a:solidFill>
                <a:srgbClr val="FFFF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sp>
          <p:nvSpPr>
            <p:cNvPr id="28" name="Rectangle à coins arrondis 27"/>
            <p:cNvSpPr/>
            <p:nvPr/>
          </p:nvSpPr>
          <p:spPr>
            <a:xfrm>
              <a:off x="1159173" y="442404"/>
              <a:ext cx="4462466" cy="523220"/>
            </a:xfrm>
            <a:prstGeom prst="roundRect">
              <a:avLst/>
            </a:prstGeom>
            <a:noFill/>
            <a:ln w="38100">
              <a:solidFill>
                <a:srgbClr val="FFFF00"/>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sz="2400"/>
            </a:p>
          </p:txBody>
        </p:sp>
      </p:grpSp>
      <p:sp>
        <p:nvSpPr>
          <p:cNvPr id="29" name="Espace réservé du texte 1"/>
          <p:cNvSpPr>
            <a:spLocks noGrp="1"/>
          </p:cNvSpPr>
          <p:nvPr>
            <p:ph type="body" sz="quarter" idx="10"/>
          </p:nvPr>
        </p:nvSpPr>
        <p:spPr>
          <a:xfrm>
            <a:off x="2628900" y="503593"/>
            <a:ext cx="8146452" cy="561120"/>
          </a:xfrm>
        </p:spPr>
        <p:txBody>
          <a:bodyPr/>
          <a:lstStyle/>
          <a:p>
            <a:r>
              <a:rPr lang="fr-FR" b="1" dirty="0"/>
              <a:t>Exemple de description d’une activité </a:t>
            </a:r>
          </a:p>
          <a:p>
            <a:endParaRPr lang="fr-FR" dirty="0"/>
          </a:p>
        </p:txBody>
      </p:sp>
      <p:sp>
        <p:nvSpPr>
          <p:cNvPr id="30" name="Espace réservé du texte 3"/>
          <p:cNvSpPr>
            <a:spLocks noGrp="1"/>
          </p:cNvSpPr>
          <p:nvPr>
            <p:ph type="body" sz="quarter" idx="12"/>
          </p:nvPr>
        </p:nvSpPr>
        <p:spPr>
          <a:xfrm>
            <a:off x="2628900" y="10757"/>
            <a:ext cx="8146451" cy="492835"/>
          </a:xfrm>
        </p:spPr>
        <p:txBody>
          <a:bodyPr/>
          <a:lstStyle/>
          <a:p>
            <a:r>
              <a:rPr lang="fr-FR" dirty="0"/>
              <a:t>PNF BTS Aéronautique – 16 mai 2024</a:t>
            </a:r>
          </a:p>
          <a:p>
            <a:endParaRPr lang="fr-FR" dirty="0"/>
          </a:p>
        </p:txBody>
      </p:sp>
    </p:spTree>
    <p:extLst>
      <p:ext uri="{BB962C8B-B14F-4D97-AF65-F5344CB8AC3E}">
        <p14:creationId xmlns:p14="http://schemas.microsoft.com/office/powerpoint/2010/main" val="373074623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nf_bts_aero.potx" id="{BE5F3B43-29A6-45A2-8815-D5D1E74BBD8F}" vid="{05A940B4-F629-45AF-82DA-DC9323FB77B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1569</TotalTime>
  <Words>3440</Words>
  <Application>Microsoft Office PowerPoint</Application>
  <PresentationFormat>Grand écran</PresentationFormat>
  <Paragraphs>615</Paragraphs>
  <Slides>31</Slides>
  <Notes>9</Notes>
  <HiddenSlides>1</HiddenSlides>
  <MMClips>0</MMClips>
  <ScaleCrop>false</ScaleCrop>
  <HeadingPairs>
    <vt:vector size="8" baseType="variant">
      <vt:variant>
        <vt:lpstr>Polices utilisées</vt:lpstr>
      </vt:variant>
      <vt:variant>
        <vt:i4>8</vt:i4>
      </vt:variant>
      <vt:variant>
        <vt:lpstr>Thème</vt:lpstr>
      </vt:variant>
      <vt:variant>
        <vt:i4>1</vt:i4>
      </vt:variant>
      <vt:variant>
        <vt:lpstr>Serveurs OLE incorporés</vt:lpstr>
      </vt:variant>
      <vt:variant>
        <vt:i4>1</vt:i4>
      </vt:variant>
      <vt:variant>
        <vt:lpstr>Titres des diapositives</vt:lpstr>
      </vt:variant>
      <vt:variant>
        <vt:i4>31</vt:i4>
      </vt:variant>
    </vt:vector>
  </HeadingPairs>
  <TitlesOfParts>
    <vt:vector size="41" baseType="lpstr">
      <vt:lpstr>Arial</vt:lpstr>
      <vt:lpstr>Arial Black</vt:lpstr>
      <vt:lpstr>Calibri</vt:lpstr>
      <vt:lpstr>Calibri Light</vt:lpstr>
      <vt:lpstr>Helvetica Neue</vt:lpstr>
      <vt:lpstr>Symbol</vt:lpstr>
      <vt:lpstr>Times New Roman</vt:lpstr>
      <vt:lpstr>Wingdings</vt:lpstr>
      <vt:lpstr>Thème Office</vt:lpstr>
      <vt:lpstr>Document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JCM</dc:creator>
  <cp:lastModifiedBy>BACON FRANCOIS</cp:lastModifiedBy>
  <cp:revision>55</cp:revision>
  <dcterms:created xsi:type="dcterms:W3CDTF">2024-03-18T07:54:44Z</dcterms:created>
  <dcterms:modified xsi:type="dcterms:W3CDTF">2024-05-16T13:10:15Z</dcterms:modified>
</cp:coreProperties>
</file>