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92" r:id="rId2"/>
    <p:sldMasterId id="2147483780" r:id="rId3"/>
  </p:sldMasterIdLst>
  <p:notesMasterIdLst>
    <p:notesMasterId r:id="rId10"/>
  </p:notesMasterIdLst>
  <p:sldIdLst>
    <p:sldId id="303" r:id="rId4"/>
    <p:sldId id="304" r:id="rId5"/>
    <p:sldId id="258" r:id="rId6"/>
    <p:sldId id="256" r:id="rId7"/>
    <p:sldId id="257" r:id="rId8"/>
    <p:sldId id="260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FF"/>
    <a:srgbClr val="F7ECF8"/>
    <a:srgbClr val="EFDBF1"/>
    <a:srgbClr val="F3E1F3"/>
    <a:srgbClr val="CCCCFF"/>
    <a:srgbClr val="DEFEED"/>
    <a:srgbClr val="CAFEE3"/>
    <a:srgbClr val="F3F8FF"/>
    <a:srgbClr val="EFF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7" autoAdjust="0"/>
  </p:normalViewPr>
  <p:slideViewPr>
    <p:cSldViewPr>
      <p:cViewPr>
        <p:scale>
          <a:sx n="80" d="100"/>
          <a:sy n="80" d="100"/>
        </p:scale>
        <p:origin x="-2430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09700-E7A0-4DE4-9882-5C2498709383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A0D2C-0BBD-47CC-8CEC-4A8A5BF2046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655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A0D2C-0BBD-47CC-8CEC-4A8A5BF2046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28523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A0D2C-0BBD-47CC-8CEC-4A8A5BF2046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2852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A0D2C-0BBD-47CC-8CEC-4A8A5BF2046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76633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A0D2C-0BBD-47CC-8CEC-4A8A5BF2046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28523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A0D2C-0BBD-47CC-8CEC-4A8A5BF2046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20606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A0D2C-0BBD-47CC-8CEC-4A8A5BF20467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7663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94728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67544" y="6619402"/>
            <a:ext cx="2133600" cy="23213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3788" y="6597352"/>
            <a:ext cx="4536504" cy="25267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9557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67544" y="6619402"/>
            <a:ext cx="2133600" cy="23213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3788" y="6597352"/>
            <a:ext cx="4536504" cy="25267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3812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82177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70401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57825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56016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88146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96072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44101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921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22891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05259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80739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435821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9297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919300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76052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46726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044711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37289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5724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85788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04516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63467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98556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64946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8762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77793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3777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16289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67544" y="6619402"/>
            <a:ext cx="2133600" cy="23213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663788" y="6597352"/>
            <a:ext cx="4536504" cy="25267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2558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67544" y="6619402"/>
            <a:ext cx="2133600" cy="23213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663788" y="6597352"/>
            <a:ext cx="4536504" cy="25267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3689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956376" y="6613678"/>
            <a:ext cx="730424" cy="192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3027C-7DF6-4BFC-AD91-155BFA65D6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 rot="16200000">
            <a:off x="-2517930" y="3674086"/>
            <a:ext cx="5405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0099"/>
                </a:solidFill>
              </a:rPr>
              <a:t>R</a:t>
            </a:r>
            <a:r>
              <a:rPr lang="fr-FR" b="1" dirty="0" smtClean="0">
                <a:solidFill>
                  <a:srgbClr val="000099"/>
                </a:solidFill>
                <a:latin typeface="Calibri"/>
                <a:cs typeface="Calibri"/>
              </a:rPr>
              <a:t>É</a:t>
            </a:r>
            <a:r>
              <a:rPr lang="fr-FR" b="1" dirty="0" smtClean="0">
                <a:solidFill>
                  <a:srgbClr val="000099"/>
                </a:solidFill>
              </a:rPr>
              <a:t>NOVATION DE LA FILI</a:t>
            </a:r>
            <a:r>
              <a:rPr lang="fr-FR" b="1" dirty="0" smtClean="0">
                <a:solidFill>
                  <a:srgbClr val="000099"/>
                </a:solidFill>
                <a:latin typeface="Calibri"/>
                <a:cs typeface="Calibri"/>
              </a:rPr>
              <a:t>È</a:t>
            </a:r>
            <a:r>
              <a:rPr lang="fr-FR" b="1" dirty="0" smtClean="0">
                <a:solidFill>
                  <a:srgbClr val="000099"/>
                </a:solidFill>
              </a:rPr>
              <a:t>RE DES MÉTIERS DE LA MODE</a:t>
            </a:r>
            <a:endParaRPr lang="fr-FR" b="1" dirty="0">
              <a:solidFill>
                <a:srgbClr val="000099"/>
              </a:solidFill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467544" y="6561348"/>
            <a:ext cx="4140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PNF – rénovation CAP _ BAC</a:t>
            </a:r>
            <a:r>
              <a:rPr lang="fr-FR" sz="1000" baseline="0" dirty="0" smtClean="0"/>
              <a:t> PRO – BTS / Le 01 juin 2012 </a:t>
            </a:r>
            <a:r>
              <a:rPr lang="fr-FR" sz="1000" dirty="0" smtClean="0"/>
              <a:t>CNAM</a:t>
            </a:r>
            <a:r>
              <a:rPr lang="fr-FR" sz="1000" baseline="0" dirty="0" smtClean="0"/>
              <a:t> PARIS</a:t>
            </a:r>
            <a:endParaRPr lang="fr-FR" sz="1000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26" y="30849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0104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9FDE5-29C6-45AF-9467-527A2DC61B6E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E7EEB-E933-4569-8193-BD6950141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2787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13DC5-DE03-4C24-8AE5-7833297B4B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5574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63588" y="332656"/>
            <a:ext cx="7774880" cy="3744416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0099"/>
                </a:solidFill>
              </a:rPr>
              <a:t>Rénovation de la filière </a:t>
            </a:r>
            <a:br>
              <a:rPr lang="fr-FR" sz="4000" b="1" dirty="0" smtClean="0">
                <a:solidFill>
                  <a:srgbClr val="000099"/>
                </a:solidFill>
              </a:rPr>
            </a:br>
            <a:r>
              <a:rPr lang="fr-FR" sz="4000" b="1" dirty="0" smtClean="0">
                <a:solidFill>
                  <a:srgbClr val="000099"/>
                </a:solidFill>
              </a:rPr>
              <a:t>des Métiers de la Mode</a:t>
            </a:r>
            <a:br>
              <a:rPr lang="fr-FR" sz="4000" b="1" dirty="0" smtClean="0">
                <a:solidFill>
                  <a:srgbClr val="000099"/>
                </a:solidFill>
              </a:rPr>
            </a:br>
            <a:r>
              <a:rPr lang="fr-FR" sz="4000" b="1" dirty="0">
                <a:solidFill>
                  <a:srgbClr val="000099"/>
                </a:solidFill>
              </a:rPr>
              <a:t/>
            </a:r>
            <a:br>
              <a:rPr lang="fr-FR" sz="4000" b="1" dirty="0">
                <a:solidFill>
                  <a:srgbClr val="000099"/>
                </a:solidFill>
              </a:rPr>
            </a:br>
            <a:r>
              <a:rPr lang="fr-FR" sz="2000" b="1" i="1" dirty="0" smtClean="0">
                <a:solidFill>
                  <a:srgbClr val="000099"/>
                </a:solidFill>
              </a:rPr>
              <a:t>CNAM – PARIS 01/06/2012</a:t>
            </a:r>
            <a:r>
              <a:rPr lang="fr-FR" sz="4000" dirty="0" smtClean="0">
                <a:solidFill>
                  <a:srgbClr val="000099"/>
                </a:solidFill>
              </a:rPr>
              <a:t/>
            </a:r>
            <a:br>
              <a:rPr lang="fr-FR" sz="4000" dirty="0" smtClean="0">
                <a:solidFill>
                  <a:srgbClr val="000099"/>
                </a:solidFill>
              </a:rPr>
            </a:br>
            <a:endParaRPr lang="fr-FR" sz="4000" dirty="0">
              <a:solidFill>
                <a:srgbClr val="000099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7664" y="4257092"/>
            <a:ext cx="6336704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dirty="0" smtClean="0">
                <a:solidFill>
                  <a:srgbClr val="000099"/>
                </a:solidFill>
              </a:rPr>
              <a:t>Rénovation des :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fr-FR" dirty="0" smtClean="0">
                <a:solidFill>
                  <a:srgbClr val="000099"/>
                </a:solidFill>
              </a:rPr>
              <a:t>CAP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fr-FR" dirty="0" smtClean="0">
                <a:solidFill>
                  <a:srgbClr val="000099"/>
                </a:solidFill>
              </a:rPr>
              <a:t>BAC PROFESSIONNEL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fr-FR" dirty="0" smtClean="0">
                <a:solidFill>
                  <a:srgbClr val="000099"/>
                </a:solidFill>
              </a:rPr>
              <a:t>BTS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92659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63588" y="332656"/>
            <a:ext cx="7774880" cy="1188132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0099"/>
                </a:solidFill>
              </a:rPr>
              <a:t>Les actes fondateurs</a:t>
            </a:r>
            <a:endParaRPr lang="fr-FR" sz="4000" dirty="0">
              <a:solidFill>
                <a:srgbClr val="000099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9612" y="1772816"/>
            <a:ext cx="7596844" cy="403244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fr-FR" b="1" dirty="0" smtClean="0">
                <a:solidFill>
                  <a:srgbClr val="000099"/>
                </a:solidFill>
              </a:rPr>
              <a:t>Rénovation en trois étapes 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fr-FR" dirty="0" smtClean="0">
                <a:solidFill>
                  <a:srgbClr val="563BFB"/>
                </a:solidFill>
              </a:rPr>
              <a:t>Rénovation du </a:t>
            </a:r>
            <a:r>
              <a:rPr lang="fr-FR" b="1" dirty="0" smtClean="0">
                <a:solidFill>
                  <a:srgbClr val="563BFB"/>
                </a:solidFill>
              </a:rPr>
              <a:t>Baccalauréat professionnel MMV </a:t>
            </a:r>
            <a:r>
              <a:rPr lang="fr-FR" dirty="0" smtClean="0">
                <a:solidFill>
                  <a:srgbClr val="563BFB"/>
                </a:solidFill>
              </a:rPr>
              <a:t>colonne vertébrale de cette rénovation (mise en application à la rentrée 2009) - vivier de la formation de niveau 3.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fr-FR" dirty="0" smtClean="0">
                <a:solidFill>
                  <a:srgbClr val="563BFB"/>
                </a:solidFill>
              </a:rPr>
              <a:t>Rénovation des </a:t>
            </a:r>
            <a:r>
              <a:rPr lang="fr-FR" b="1" dirty="0" smtClean="0">
                <a:solidFill>
                  <a:srgbClr val="563BFB"/>
                </a:solidFill>
              </a:rPr>
              <a:t>CAP avec réduction de leur nombre </a:t>
            </a:r>
            <a:r>
              <a:rPr lang="fr-FR" dirty="0" smtClean="0">
                <a:solidFill>
                  <a:srgbClr val="563BFB"/>
                </a:solidFill>
              </a:rPr>
              <a:t>(mise en application progressive à partir de la rentrée 2011)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fr-FR" dirty="0" smtClean="0">
                <a:solidFill>
                  <a:srgbClr val="563BFB"/>
                </a:solidFill>
              </a:rPr>
              <a:t>Rénovation des </a:t>
            </a:r>
            <a:r>
              <a:rPr lang="fr-FR" b="1" dirty="0" smtClean="0">
                <a:solidFill>
                  <a:srgbClr val="563BFB"/>
                </a:solidFill>
              </a:rPr>
              <a:t>BTS tenant compte des flux montants et du contexte professionnel</a:t>
            </a:r>
            <a:r>
              <a:rPr lang="fr-FR" dirty="0" smtClean="0">
                <a:solidFill>
                  <a:srgbClr val="563BFB"/>
                </a:solidFill>
              </a:rPr>
              <a:t>. Introduction des métiers de la maroquinerie (mise en application rentrée 2012)</a:t>
            </a:r>
          </a:p>
          <a:p>
            <a:pPr algn="l"/>
            <a:endParaRPr lang="fr-FR" dirty="0" smtClean="0">
              <a:solidFill>
                <a:srgbClr val="563BFB"/>
              </a:solidFill>
            </a:endParaRPr>
          </a:p>
          <a:p>
            <a:pPr marL="457200" indent="-457200" algn="l">
              <a:buFont typeface="Wingdings" pitchFamily="2" charset="2"/>
              <a:buChar char="q"/>
            </a:pPr>
            <a:endParaRPr lang="fr-FR" dirty="0" smtClean="0">
              <a:solidFill>
                <a:srgbClr val="563BFB"/>
              </a:solidFill>
            </a:endParaRPr>
          </a:p>
          <a:p>
            <a:pPr marL="457200" indent="-457200" algn="l">
              <a:buFont typeface="Wingdings" pitchFamily="2" charset="2"/>
              <a:buChar char="q"/>
            </a:pPr>
            <a:endParaRPr lang="fr-FR" dirty="0" smtClean="0">
              <a:solidFill>
                <a:srgbClr val="563BFB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38338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481448" y="210712"/>
            <a:ext cx="8229600" cy="785242"/>
          </a:xfrm>
        </p:spPr>
        <p:txBody>
          <a:bodyPr/>
          <a:lstStyle/>
          <a:p>
            <a:r>
              <a:rPr lang="fr-FR" b="1" dirty="0" smtClean="0">
                <a:solidFill>
                  <a:srgbClr val="000099"/>
                </a:solidFill>
              </a:rPr>
              <a:t>Paramètres de la rénovation</a:t>
            </a:r>
            <a:endParaRPr lang="fr-FR" b="1" dirty="0">
              <a:solidFill>
                <a:srgbClr val="000099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10517" y="1410659"/>
            <a:ext cx="59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1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01946" y="255198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2</a:t>
            </a:r>
            <a:endParaRPr lang="fr-FR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701946" y="38853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3</a:t>
            </a:r>
            <a:endParaRPr lang="fr-FR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90072" y="49371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4</a:t>
            </a:r>
            <a:endParaRPr lang="fr-FR" b="1" dirty="0"/>
          </a:p>
        </p:txBody>
      </p:sp>
      <p:grpSp>
        <p:nvGrpSpPr>
          <p:cNvPr id="5" name="Groupe 4"/>
          <p:cNvGrpSpPr/>
          <p:nvPr/>
        </p:nvGrpSpPr>
        <p:grpSpPr>
          <a:xfrm>
            <a:off x="771894" y="971848"/>
            <a:ext cx="8100717" cy="1246954"/>
            <a:chOff x="636627" y="1181229"/>
            <a:chExt cx="8100717" cy="1246954"/>
          </a:xfrm>
        </p:grpSpPr>
        <p:sp>
          <p:nvSpPr>
            <p:cNvPr id="10" name="Espace réservé du texte 2"/>
            <p:cNvSpPr txBox="1">
              <a:spLocks/>
            </p:cNvSpPr>
            <p:nvPr/>
          </p:nvSpPr>
          <p:spPr>
            <a:xfrm>
              <a:off x="636627" y="1275052"/>
              <a:ext cx="2968927" cy="108012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>
              <a:noAutofit/>
            </a:bodyPr>
            <a:lstStyle>
              <a:lvl1pPr marL="448056" indent="-38404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/>
                <a:buChar char=""/>
                <a:defRPr kumimoji="0"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22960" indent="-28575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/>
                <a:buChar char="›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06424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10312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002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288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84832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860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146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4638" lvl="1" indent="0">
                <a:buNone/>
              </a:pPr>
              <a:r>
                <a:rPr lang="fr-FR" sz="1600" b="1" dirty="0" smtClean="0">
                  <a:solidFill>
                    <a:srgbClr val="000099"/>
                  </a:solidFill>
                  <a:latin typeface="Arial" charset="0"/>
                </a:rPr>
                <a:t>Répondre aux besoins économiques et stratégiques des professions.</a:t>
              </a:r>
              <a:endParaRPr lang="fr-FR" sz="1600" b="1" dirty="0">
                <a:solidFill>
                  <a:srgbClr val="000099"/>
                </a:solidFill>
              </a:endParaRPr>
            </a:p>
          </p:txBody>
        </p:sp>
        <p:sp>
          <p:nvSpPr>
            <p:cNvPr id="18" name="Espace réservé du contenu 2"/>
            <p:cNvSpPr txBox="1">
              <a:spLocks/>
            </p:cNvSpPr>
            <p:nvPr/>
          </p:nvSpPr>
          <p:spPr>
            <a:xfrm>
              <a:off x="4352573" y="1181229"/>
              <a:ext cx="4384771" cy="1246954"/>
            </a:xfrm>
            <a:prstGeom prst="rect">
              <a:avLst/>
            </a:prstGeom>
            <a:ln w="3175">
              <a:solidFill>
                <a:schemeClr val="tx1"/>
              </a:solidFill>
            </a:ln>
            <a:effectLst/>
          </p:spPr>
          <p:txBody>
            <a:bodyPr/>
            <a:lstStyle>
              <a:lvl1pPr marL="448056" indent="-38404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/>
                <a:buChar char=""/>
                <a:defRPr kumimoji="0"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22960" indent="-28575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/>
                <a:buChar char="›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06424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10312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002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288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84832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860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146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Entreprises réactives disposant de moyens et d’organisation flexibles ;</a:t>
              </a:r>
            </a:p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Les nouvelles technologies sont complètement intégrées chez les sous-traitants ; </a:t>
              </a:r>
            </a:p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les démarches de conception et d’industrialisation leur sont aujourd’hui de plus en plus confiées. </a:t>
              </a:r>
            </a:p>
          </p:txBody>
        </p:sp>
        <p:sp>
          <p:nvSpPr>
            <p:cNvPr id="24" name="Flèche droite 23"/>
            <p:cNvSpPr/>
            <p:nvPr/>
          </p:nvSpPr>
          <p:spPr>
            <a:xfrm>
              <a:off x="3805514" y="1646063"/>
              <a:ext cx="439243" cy="369332"/>
            </a:xfrm>
            <a:prstGeom prst="rightArrow">
              <a:avLst>
                <a:gd name="adj1" fmla="val 30297"/>
                <a:gd name="adj2" fmla="val 62269"/>
              </a:avLst>
            </a:prstGeom>
            <a:ln>
              <a:noFill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783983" y="3458661"/>
            <a:ext cx="8095335" cy="1399528"/>
            <a:chOff x="783983" y="3458661"/>
            <a:chExt cx="8095335" cy="1399528"/>
          </a:xfrm>
        </p:grpSpPr>
        <p:sp>
          <p:nvSpPr>
            <p:cNvPr id="11" name="Espace réservé du texte 2"/>
            <p:cNvSpPr txBox="1">
              <a:spLocks/>
            </p:cNvSpPr>
            <p:nvPr/>
          </p:nvSpPr>
          <p:spPr>
            <a:xfrm>
              <a:off x="783983" y="3638014"/>
              <a:ext cx="2948488" cy="86409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anchor="t">
              <a:normAutofit/>
            </a:bodyPr>
            <a:lstStyle/>
            <a:p>
              <a:pPr marL="274638" marR="0" lvl="1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tx1"/>
                </a:buClr>
                <a:buSzPct val="80000"/>
                <a:tabLst/>
                <a:defRPr/>
              </a:pPr>
              <a:r>
                <a:rPr lang="fr-FR" sz="1600" b="1" dirty="0" smtClean="0">
                  <a:solidFill>
                    <a:srgbClr val="000099"/>
                  </a:solidFill>
                  <a:latin typeface="Arial" charset="0"/>
                </a:rPr>
                <a:t>Prendre en compte les flux montants des Bac Pro.</a:t>
              </a:r>
              <a:endPara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Espace réservé du contenu 2"/>
            <p:cNvSpPr txBox="1">
              <a:spLocks/>
            </p:cNvSpPr>
            <p:nvPr/>
          </p:nvSpPr>
          <p:spPr>
            <a:xfrm>
              <a:off x="4504326" y="3458661"/>
              <a:ext cx="4374992" cy="1399528"/>
            </a:xfrm>
            <a:prstGeom prst="rect">
              <a:avLst/>
            </a:prstGeom>
            <a:ln w="3175">
              <a:solidFill>
                <a:schemeClr val="tx1"/>
              </a:solidFill>
            </a:ln>
            <a:effectLst/>
          </p:spPr>
          <p:txBody>
            <a:bodyPr/>
            <a:lstStyle>
              <a:lvl1pPr marL="448056" indent="-38404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/>
                <a:buChar char=""/>
                <a:defRPr kumimoji="0"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22960" indent="-28575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/>
                <a:buChar char="›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06424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10312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002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288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84832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860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146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Les futurs étudiants de BTS seront majoritairement des élèves issus des baccalauréats professionnels</a:t>
              </a:r>
            </a:p>
            <a:p>
              <a:r>
                <a:rPr lang="fr-FR" sz="1200" b="1" dirty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rendre </a:t>
              </a:r>
              <a:r>
                <a:rPr lang="fr-FR" sz="1200" b="1" dirty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en compte les nouvelles compétences acquises dans la formation des bac </a:t>
              </a:r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professionnels</a:t>
              </a:r>
              <a:endParaRPr lang="fr-FR" sz="1200" b="1" dirty="0">
                <a:solidFill>
                  <a:srgbClr val="563BFB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fr-FR" sz="1200" b="1" dirty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ctualiser </a:t>
              </a:r>
              <a:r>
                <a:rPr lang="fr-FR" sz="1200" b="1" dirty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les cultures technologiques et générales plus conceptuelles nécessaires à l’acquisition de compétences de niveau 3</a:t>
              </a:r>
              <a:endParaRPr lang="fr-FR" sz="1200" b="1" dirty="0" smtClean="0">
                <a:solidFill>
                  <a:srgbClr val="563BFB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Flèche droite 28"/>
            <p:cNvSpPr/>
            <p:nvPr/>
          </p:nvSpPr>
          <p:spPr>
            <a:xfrm>
              <a:off x="3945003" y="3921389"/>
              <a:ext cx="438657" cy="369332"/>
            </a:xfrm>
            <a:prstGeom prst="rightArrow">
              <a:avLst>
                <a:gd name="adj1" fmla="val 30297"/>
                <a:gd name="adj2" fmla="val 62269"/>
              </a:avLst>
            </a:prstGeom>
            <a:ln>
              <a:noFill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765932" y="4706991"/>
            <a:ext cx="8122134" cy="804695"/>
            <a:chOff x="765932" y="4706991"/>
            <a:chExt cx="8122134" cy="804695"/>
          </a:xfrm>
        </p:grpSpPr>
        <p:sp>
          <p:nvSpPr>
            <p:cNvPr id="12" name="Espace réservé du texte 2"/>
            <p:cNvSpPr txBox="1">
              <a:spLocks/>
            </p:cNvSpPr>
            <p:nvPr/>
          </p:nvSpPr>
          <p:spPr>
            <a:xfrm>
              <a:off x="765932" y="4706991"/>
              <a:ext cx="2958650" cy="79331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anchor="t">
              <a:normAutofit lnSpcReduction="10000"/>
            </a:bodyPr>
            <a:lstStyle/>
            <a:p>
              <a:pPr marL="274638" marR="0" lvl="1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tx1"/>
                </a:buClr>
                <a:buSzPct val="80000"/>
                <a:tabLst/>
                <a:defRPr/>
              </a:pPr>
              <a:r>
                <a:rPr lang="fr-FR" sz="1600" b="1" noProof="0" dirty="0" smtClean="0">
                  <a:solidFill>
                    <a:srgbClr val="000099"/>
                  </a:solidFill>
                  <a:latin typeface="Arial" charset="0"/>
                </a:rPr>
                <a:t>Dissocier les Métiers du Cuir de celui des Métiers de l’habillement. </a:t>
              </a:r>
              <a:endPara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Espace réservé du contenu 2"/>
            <p:cNvSpPr txBox="1">
              <a:spLocks/>
            </p:cNvSpPr>
            <p:nvPr/>
          </p:nvSpPr>
          <p:spPr>
            <a:xfrm>
              <a:off x="4495578" y="4898084"/>
              <a:ext cx="4392488" cy="613602"/>
            </a:xfrm>
            <a:prstGeom prst="rect">
              <a:avLst/>
            </a:prstGeom>
            <a:ln w="3175">
              <a:solidFill>
                <a:schemeClr val="tx1"/>
              </a:solidFill>
            </a:ln>
            <a:effectLst/>
          </p:spPr>
          <p:txBody>
            <a:bodyPr/>
            <a:lstStyle>
              <a:lvl1pPr marL="448056" indent="-38404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/>
                <a:buChar char=""/>
                <a:defRPr kumimoji="0"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22960" indent="-28575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/>
                <a:buChar char="›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06424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10312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002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288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84832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860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146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Création de deux </a:t>
              </a:r>
              <a:r>
                <a:rPr lang="fr-FR" sz="1200" b="1" dirty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B</a:t>
              </a:r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TS distincts</a:t>
              </a:r>
            </a:p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Suppression des unités professionnelles communes</a:t>
              </a:r>
            </a:p>
          </p:txBody>
        </p:sp>
        <p:sp>
          <p:nvSpPr>
            <p:cNvPr id="30" name="Flèche droite 29"/>
            <p:cNvSpPr/>
            <p:nvPr/>
          </p:nvSpPr>
          <p:spPr>
            <a:xfrm>
              <a:off x="3937397" y="5020219"/>
              <a:ext cx="439243" cy="369332"/>
            </a:xfrm>
            <a:prstGeom prst="rightArrow">
              <a:avLst>
                <a:gd name="adj1" fmla="val 30297"/>
                <a:gd name="adj2" fmla="val 62269"/>
              </a:avLst>
            </a:prstGeom>
            <a:ln>
              <a:noFill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3" name="Groupe 32"/>
          <p:cNvGrpSpPr/>
          <p:nvPr/>
        </p:nvGrpSpPr>
        <p:grpSpPr>
          <a:xfrm>
            <a:off x="755513" y="5584536"/>
            <a:ext cx="8135522" cy="1052365"/>
            <a:chOff x="620659" y="5422657"/>
            <a:chExt cx="8135522" cy="1052365"/>
          </a:xfrm>
        </p:grpSpPr>
        <p:sp>
          <p:nvSpPr>
            <p:cNvPr id="13" name="Espace réservé du texte 2"/>
            <p:cNvSpPr txBox="1">
              <a:spLocks/>
            </p:cNvSpPr>
            <p:nvPr/>
          </p:nvSpPr>
          <p:spPr>
            <a:xfrm>
              <a:off x="620659" y="5466910"/>
              <a:ext cx="2972038" cy="89655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vert="horz" anchor="t">
              <a:noAutofit/>
            </a:bodyPr>
            <a:lstStyle/>
            <a:p>
              <a:pPr marL="274638" marR="0" lvl="1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tx1"/>
                </a:buClr>
                <a:buSzPct val="80000"/>
                <a:tabLst/>
                <a:defRPr/>
              </a:pPr>
              <a:r>
                <a:rPr lang="fr-FR" sz="1600" b="1" dirty="0" smtClean="0">
                  <a:solidFill>
                    <a:srgbClr val="000099"/>
                  </a:solidFill>
                  <a:latin typeface="Arial" charset="0"/>
                </a:rPr>
                <a:t>Intégrer la dimension Maroquinerie dans le BTS des Métiers du Cuir.</a:t>
              </a:r>
              <a:endPara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Espace réservé du contenu 2"/>
            <p:cNvSpPr txBox="1">
              <a:spLocks/>
            </p:cNvSpPr>
            <p:nvPr/>
          </p:nvSpPr>
          <p:spPr>
            <a:xfrm>
              <a:off x="4363693" y="5422657"/>
              <a:ext cx="4392488" cy="1052365"/>
            </a:xfrm>
            <a:prstGeom prst="rect">
              <a:avLst/>
            </a:prstGeom>
            <a:ln w="3175">
              <a:solidFill>
                <a:schemeClr val="tx1"/>
              </a:solidFill>
            </a:ln>
            <a:effectLst/>
          </p:spPr>
          <p:txBody>
            <a:bodyPr/>
            <a:lstStyle>
              <a:lvl1pPr marL="448056" indent="-38404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/>
                <a:buChar char=""/>
                <a:defRPr kumimoji="0"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22960" indent="-28575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/>
                <a:buChar char="›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06424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10312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002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288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84832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860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146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Intégrer les métiers de la maroquinerie dans les métiers du cuir</a:t>
              </a:r>
            </a:p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Le BTS MMCC doit couvrir les deux champs  professionnels de la chaussure et de la maroquinerie</a:t>
              </a:r>
            </a:p>
          </p:txBody>
        </p:sp>
        <p:sp>
          <p:nvSpPr>
            <p:cNvPr id="31" name="Flèche droite 30"/>
            <p:cNvSpPr/>
            <p:nvPr/>
          </p:nvSpPr>
          <p:spPr>
            <a:xfrm>
              <a:off x="3805511" y="5764173"/>
              <a:ext cx="439243" cy="369332"/>
            </a:xfrm>
            <a:prstGeom prst="rightArrow">
              <a:avLst>
                <a:gd name="adj1" fmla="val 30297"/>
                <a:gd name="adj2" fmla="val 62269"/>
              </a:avLst>
            </a:prstGeom>
            <a:ln>
              <a:noFill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701946" y="59534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5</a:t>
            </a:r>
          </a:p>
        </p:txBody>
      </p:sp>
      <p:grpSp>
        <p:nvGrpSpPr>
          <p:cNvPr id="34" name="Groupe 33"/>
          <p:cNvGrpSpPr/>
          <p:nvPr/>
        </p:nvGrpSpPr>
        <p:grpSpPr>
          <a:xfrm>
            <a:off x="765932" y="2278298"/>
            <a:ext cx="8100931" cy="1119778"/>
            <a:chOff x="765932" y="2278298"/>
            <a:chExt cx="8100931" cy="1119778"/>
          </a:xfrm>
        </p:grpSpPr>
        <p:sp>
          <p:nvSpPr>
            <p:cNvPr id="22" name="Espace réservé du texte 2"/>
            <p:cNvSpPr txBox="1">
              <a:spLocks/>
            </p:cNvSpPr>
            <p:nvPr/>
          </p:nvSpPr>
          <p:spPr>
            <a:xfrm>
              <a:off x="765932" y="2295863"/>
              <a:ext cx="2972039" cy="91217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>
              <a:noAutofit/>
            </a:bodyPr>
            <a:lstStyle>
              <a:lvl1pPr marL="448056" indent="-38404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/>
                <a:buChar char=""/>
                <a:defRPr kumimoji="0"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22960" indent="-28575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/>
                <a:buChar char="›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06424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10312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002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288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84832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860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146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4638" lvl="1" indent="0">
                <a:buNone/>
              </a:pPr>
              <a:r>
                <a:rPr lang="fr-FR" sz="1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Accroître la lisibilité des formations des CAP</a:t>
              </a:r>
              <a:endParaRPr lang="fr-FR" sz="1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Flèche droite 25"/>
            <p:cNvSpPr/>
            <p:nvPr/>
          </p:nvSpPr>
          <p:spPr>
            <a:xfrm>
              <a:off x="3931171" y="2567285"/>
              <a:ext cx="439243" cy="369332"/>
            </a:xfrm>
            <a:prstGeom prst="rightArrow">
              <a:avLst>
                <a:gd name="adj1" fmla="val 30297"/>
                <a:gd name="adj2" fmla="val 62269"/>
              </a:avLst>
            </a:prstGeom>
            <a:ln>
              <a:noFill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Espace réservé du contenu 2"/>
            <p:cNvSpPr txBox="1">
              <a:spLocks/>
            </p:cNvSpPr>
            <p:nvPr/>
          </p:nvSpPr>
          <p:spPr>
            <a:xfrm>
              <a:off x="4498547" y="2278298"/>
              <a:ext cx="4368316" cy="1119778"/>
            </a:xfrm>
            <a:prstGeom prst="rect">
              <a:avLst/>
            </a:prstGeom>
            <a:ln w="3175">
              <a:solidFill>
                <a:schemeClr val="tx1"/>
              </a:solidFill>
            </a:ln>
            <a:effectLst/>
          </p:spPr>
          <p:txBody>
            <a:bodyPr/>
            <a:lstStyle>
              <a:lvl1pPr marL="448056" indent="-384048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/>
                <a:buChar char=""/>
                <a:defRPr kumimoji="0"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22960" indent="-28575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/>
                <a:buChar char="›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06424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10312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002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28800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84832" indent="-210312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860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14600" indent="-182880" algn="l" rtl="0" eaLnBrk="1" latinLnBrk="0" hangingPunct="1">
                <a:spcBef>
                  <a:spcPct val="20000"/>
                </a:spcBef>
                <a:buClr>
                  <a:schemeClr val="accent1">
                    <a:tint val="75000"/>
                  </a:schemeClr>
                </a:buClr>
                <a:buFont typeface="Wingdings 2"/>
                <a:buChar char="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Tenir compte d’une demande de plus grande polyvalence des opérateurs </a:t>
              </a:r>
            </a:p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Tenir compte de la réduction drastique de l’emploi de production</a:t>
              </a:r>
            </a:p>
            <a:p>
              <a:r>
                <a:rPr lang="fr-FR" sz="1200" b="1" dirty="0" smtClean="0">
                  <a:solidFill>
                    <a:srgbClr val="563BFB"/>
                  </a:solidFill>
                  <a:latin typeface="Arial" pitchFamily="34" charset="0"/>
                  <a:cs typeface="Arial" pitchFamily="34" charset="0"/>
                </a:rPr>
                <a:t>Limiter le nombre de formation de niveau V.</a:t>
              </a:r>
            </a:p>
            <a:p>
              <a:endParaRPr lang="fr-FR" sz="1200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56124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63588" y="332656"/>
            <a:ext cx="7774880" cy="1080120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0099"/>
                </a:solidFill>
              </a:rPr>
              <a:t>Les Paramètres de la rénovation</a:t>
            </a:r>
            <a:endParaRPr lang="fr-FR" sz="4000" b="1" dirty="0">
              <a:solidFill>
                <a:srgbClr val="000099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72085" y="1998148"/>
            <a:ext cx="1507627" cy="360040"/>
          </a:xfrm>
          <a:prstGeom prst="rect">
            <a:avLst/>
          </a:prstGeom>
          <a:ln>
            <a:solidFill>
              <a:schemeClr val="tx2">
                <a:lumMod val="9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 smtClean="0">
                <a:solidFill>
                  <a:srgbClr val="000099"/>
                </a:solidFill>
              </a:rPr>
              <a:t>Deux actions</a:t>
            </a:r>
            <a:endParaRPr lang="fr-FR" sz="2000" b="1" dirty="0">
              <a:solidFill>
                <a:srgbClr val="000099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1490228" y="2358188"/>
            <a:ext cx="16260" cy="4167156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endCxn id="12" idx="1"/>
          </p:cNvCxnSpPr>
          <p:nvPr/>
        </p:nvCxnSpPr>
        <p:spPr>
          <a:xfrm>
            <a:off x="1498358" y="2896797"/>
            <a:ext cx="624148" cy="0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275856" y="3568960"/>
            <a:ext cx="5400600" cy="1384995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fr-FR" sz="1200" b="1" dirty="0" smtClean="0">
                <a:solidFill>
                  <a:srgbClr val="000099"/>
                </a:solidFill>
              </a:rPr>
              <a:t>Développer et produire plus de produits en moins de temps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200" b="1" dirty="0" smtClean="0">
                <a:solidFill>
                  <a:srgbClr val="000099"/>
                </a:solidFill>
              </a:rPr>
              <a:t>Réduire le nombre de prototypes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200" b="1" dirty="0" smtClean="0">
                <a:solidFill>
                  <a:srgbClr val="000099"/>
                </a:solidFill>
              </a:rPr>
              <a:t>Garantir la qualité et le bien-aller du </a:t>
            </a:r>
            <a:r>
              <a:rPr lang="fr-FR" sz="1200" b="1" dirty="0" smtClean="0">
                <a:solidFill>
                  <a:srgbClr val="000099"/>
                </a:solidFill>
              </a:rPr>
              <a:t>produit </a:t>
            </a:r>
            <a:r>
              <a:rPr lang="fr-FR" sz="1200" b="1" dirty="0" smtClean="0">
                <a:solidFill>
                  <a:srgbClr val="000099"/>
                </a:solidFill>
              </a:rPr>
              <a:t>dans toutes les tailles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200" b="1" dirty="0" smtClean="0">
                <a:solidFill>
                  <a:srgbClr val="000099"/>
                </a:solidFill>
              </a:rPr>
              <a:t>Capitaliser les ressources et les </a:t>
            </a:r>
            <a:r>
              <a:rPr lang="fr-FR" sz="1200" b="1" dirty="0" smtClean="0">
                <a:solidFill>
                  <a:srgbClr val="000099"/>
                </a:solidFill>
              </a:rPr>
              <a:t>meilleures </a:t>
            </a:r>
            <a:r>
              <a:rPr lang="fr-FR" sz="1200" b="1" dirty="0" smtClean="0">
                <a:solidFill>
                  <a:srgbClr val="000099"/>
                </a:solidFill>
              </a:rPr>
              <a:t>pratiques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200" b="1" dirty="0" smtClean="0">
                <a:solidFill>
                  <a:srgbClr val="000099"/>
                </a:solidFill>
              </a:rPr>
              <a:t>Gérer le développement des produits dans un </a:t>
            </a:r>
            <a:r>
              <a:rPr lang="fr-FR" sz="1200" b="1" dirty="0" smtClean="0">
                <a:solidFill>
                  <a:srgbClr val="000099"/>
                </a:solidFill>
              </a:rPr>
              <a:t>contexte </a:t>
            </a:r>
            <a:r>
              <a:rPr lang="fr-FR" sz="1200" b="1" dirty="0" smtClean="0">
                <a:solidFill>
                  <a:srgbClr val="000099"/>
                </a:solidFill>
              </a:rPr>
              <a:t>collaboratif et transnational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200" b="1" dirty="0" smtClean="0">
                <a:solidFill>
                  <a:srgbClr val="000099"/>
                </a:solidFill>
              </a:rPr>
              <a:t>Rechercher  des procédés et des processus performants et optimaux</a:t>
            </a:r>
            <a:endParaRPr lang="fr-FR" sz="1200" b="1" dirty="0">
              <a:solidFill>
                <a:srgbClr val="000099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122506" y="2358188"/>
            <a:ext cx="6553950" cy="1077218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 smtClean="0">
                <a:solidFill>
                  <a:srgbClr val="000099"/>
                </a:solidFill>
              </a:rPr>
              <a:t>Le phénomène « FAST FASHION » - La fréquence du renouvèlement des collections impose aux professionnels de nouvelles contraintes de productivité, de qualité et d’innovation et la </a:t>
            </a:r>
            <a:r>
              <a:rPr lang="fr-FR" sz="1600" b="1" dirty="0" smtClean="0">
                <a:solidFill>
                  <a:srgbClr val="FF0000"/>
                </a:solidFill>
              </a:rPr>
              <a:t>prise en compte de produits à haute valeur ajoutée. </a:t>
            </a:r>
            <a:endParaRPr lang="fr-FR" sz="1600" b="1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2620652" y="4364725"/>
            <a:ext cx="655204" cy="0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17245" y="3435406"/>
            <a:ext cx="0" cy="933774"/>
          </a:xfrm>
          <a:prstGeom prst="line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2131514" y="5085184"/>
            <a:ext cx="6544942" cy="1323439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FF0000"/>
                </a:solidFill>
              </a:rPr>
              <a:t>Accroître les compétences des élèves dans les domaines transversaux</a:t>
            </a:r>
            <a:r>
              <a:rPr lang="fr-FR" sz="1600" b="1" dirty="0" smtClean="0">
                <a:solidFill>
                  <a:srgbClr val="000099"/>
                </a:solidFill>
              </a:rPr>
              <a:t> :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fr-FR" sz="1600" b="1" dirty="0" smtClean="0">
                <a:solidFill>
                  <a:srgbClr val="000099"/>
                </a:solidFill>
              </a:rPr>
              <a:t>De la communication technique 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fr-FR" sz="1600" b="1" dirty="0" smtClean="0">
                <a:solidFill>
                  <a:srgbClr val="000099"/>
                </a:solidFill>
              </a:rPr>
              <a:t>De la langue anglaise.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fr-FR" sz="1600" b="1" dirty="0" smtClean="0">
                <a:solidFill>
                  <a:srgbClr val="000099"/>
                </a:solidFill>
              </a:rPr>
              <a:t>De  l’économie, du négoce et du marketing.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fr-FR" sz="1600" b="1" dirty="0" smtClean="0">
                <a:solidFill>
                  <a:srgbClr val="000099"/>
                </a:solidFill>
              </a:rPr>
              <a:t>Du design de mode</a:t>
            </a:r>
            <a:endParaRPr lang="fr-FR" sz="1600" b="1" dirty="0">
              <a:solidFill>
                <a:srgbClr val="000099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1505644" y="5607515"/>
            <a:ext cx="616018" cy="0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447964" y="1340768"/>
            <a:ext cx="665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dirty="0">
                <a:solidFill>
                  <a:srgbClr val="000099"/>
                </a:solidFill>
              </a:rPr>
              <a:t>Ce qui a guidé notre réflexion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72085" y="2712131"/>
            <a:ext cx="151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0099"/>
                </a:solidFill>
              </a:rPr>
              <a:t>TECHNIQUES</a:t>
            </a:r>
            <a:endParaRPr lang="fr-FR" b="1" dirty="0">
              <a:solidFill>
                <a:srgbClr val="000099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72084" y="5422849"/>
            <a:ext cx="150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0099"/>
                </a:solidFill>
              </a:rPr>
              <a:t>CULTURELLES</a:t>
            </a:r>
            <a:endParaRPr lang="fr-FR" b="1" dirty="0">
              <a:solidFill>
                <a:srgbClr val="000099"/>
              </a:solidFill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535409" y="2996952"/>
            <a:ext cx="8107110" cy="2473919"/>
            <a:chOff x="535409" y="2996952"/>
            <a:chExt cx="8107110" cy="2473919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409" y="3051591"/>
              <a:ext cx="1596105" cy="2419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ZoneTexte 29"/>
            <p:cNvSpPr txBox="1"/>
            <p:nvPr/>
          </p:nvSpPr>
          <p:spPr>
            <a:xfrm>
              <a:off x="2087724" y="2996952"/>
              <a:ext cx="6554795" cy="23698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endParaRPr lang="fr-FR" sz="3600" b="1" dirty="0" smtClean="0">
                <a:solidFill>
                  <a:srgbClr val="563BFB"/>
                </a:solidFill>
              </a:endParaRPr>
            </a:p>
            <a:p>
              <a:pPr algn="just"/>
              <a:r>
                <a:rPr lang="fr-FR" sz="3200" b="1" dirty="0" smtClean="0">
                  <a:solidFill>
                    <a:srgbClr val="563BFB"/>
                  </a:solidFill>
                </a:rPr>
                <a:t>Sans oublier que nous devons réaliser à chaque fois une œuvre d’art</a:t>
              </a:r>
            </a:p>
            <a:p>
              <a:pPr algn="just"/>
              <a:endParaRPr lang="fr-FR" sz="2400" b="1" dirty="0" smtClean="0">
                <a:solidFill>
                  <a:srgbClr val="563BFB"/>
                </a:solidFill>
              </a:endParaRPr>
            </a:p>
            <a:p>
              <a:pPr algn="just"/>
              <a:endParaRPr lang="fr-FR" sz="2400" b="1" dirty="0" smtClean="0">
                <a:solidFill>
                  <a:srgbClr val="563BF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65226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" name="Connecteur droit 1023"/>
          <p:cNvCxnSpPr/>
          <p:nvPr/>
        </p:nvCxnSpPr>
        <p:spPr>
          <a:xfrm>
            <a:off x="6516216" y="4101515"/>
            <a:ext cx="0" cy="14749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5" name="ZoneTexte 1044"/>
          <p:cNvSpPr txBox="1"/>
          <p:nvPr/>
        </p:nvSpPr>
        <p:spPr>
          <a:xfrm>
            <a:off x="1281677" y="111678"/>
            <a:ext cx="6458675" cy="307777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</a:rPr>
              <a:t>INSERTION PROFESSIONNELLE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5</a:t>
            </a:fld>
            <a:endParaRPr lang="fr-FR"/>
          </a:p>
        </p:txBody>
      </p:sp>
      <p:grpSp>
        <p:nvGrpSpPr>
          <p:cNvPr id="123" name="Groupe 122"/>
          <p:cNvGrpSpPr/>
          <p:nvPr/>
        </p:nvGrpSpPr>
        <p:grpSpPr>
          <a:xfrm>
            <a:off x="1187624" y="476672"/>
            <a:ext cx="6120680" cy="2163624"/>
            <a:chOff x="1187624" y="476672"/>
            <a:chExt cx="6120680" cy="2163624"/>
          </a:xfrm>
        </p:grpSpPr>
        <p:grpSp>
          <p:nvGrpSpPr>
            <p:cNvPr id="84" name="Groupe 83"/>
            <p:cNvGrpSpPr/>
            <p:nvPr/>
          </p:nvGrpSpPr>
          <p:grpSpPr>
            <a:xfrm>
              <a:off x="1187624" y="476672"/>
              <a:ext cx="6120680" cy="2162781"/>
              <a:chOff x="1187624" y="476672"/>
              <a:chExt cx="6120680" cy="2162781"/>
            </a:xfrm>
          </p:grpSpPr>
          <p:grpSp>
            <p:nvGrpSpPr>
              <p:cNvPr id="73" name="Groupe 72"/>
              <p:cNvGrpSpPr/>
              <p:nvPr/>
            </p:nvGrpSpPr>
            <p:grpSpPr>
              <a:xfrm>
                <a:off x="1187624" y="476672"/>
                <a:ext cx="6120680" cy="2162781"/>
                <a:chOff x="1187624" y="476672"/>
                <a:chExt cx="6120680" cy="2162781"/>
              </a:xfrm>
            </p:grpSpPr>
            <p:grpSp>
              <p:nvGrpSpPr>
                <p:cNvPr id="60" name="Groupe 59"/>
                <p:cNvGrpSpPr/>
                <p:nvPr/>
              </p:nvGrpSpPr>
              <p:grpSpPr>
                <a:xfrm>
                  <a:off x="1187624" y="476672"/>
                  <a:ext cx="6120680" cy="2162781"/>
                  <a:chOff x="1187624" y="476672"/>
                  <a:chExt cx="6120680" cy="2162781"/>
                </a:xfrm>
              </p:grpSpPr>
              <p:grpSp>
                <p:nvGrpSpPr>
                  <p:cNvPr id="59" name="Groupe 58"/>
                  <p:cNvGrpSpPr/>
                  <p:nvPr/>
                </p:nvGrpSpPr>
                <p:grpSpPr>
                  <a:xfrm>
                    <a:off x="1187624" y="476672"/>
                    <a:ext cx="6120680" cy="1751286"/>
                    <a:chOff x="1187624" y="476672"/>
                    <a:chExt cx="6120680" cy="1751286"/>
                  </a:xfrm>
                </p:grpSpPr>
                <p:cxnSp>
                  <p:nvCxnSpPr>
                    <p:cNvPr id="1042" name="Connecteur droit avec flèche 1041"/>
                    <p:cNvCxnSpPr>
                      <a:stCxn id="30" idx="0"/>
                    </p:cNvCxnSpPr>
                    <p:nvPr/>
                  </p:nvCxnSpPr>
                  <p:spPr>
                    <a:xfrm flipH="1" flipV="1">
                      <a:off x="5956748" y="476672"/>
                      <a:ext cx="5380" cy="332474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  <a:effectLst>
                      <a:glow rad="139700">
                        <a:schemeClr val="accent1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6" name="Groupe 55"/>
                    <p:cNvGrpSpPr/>
                    <p:nvPr/>
                  </p:nvGrpSpPr>
                  <p:grpSpPr>
                    <a:xfrm>
                      <a:off x="1187624" y="476672"/>
                      <a:ext cx="6120680" cy="1751286"/>
                      <a:chOff x="1187624" y="476672"/>
                      <a:chExt cx="6120680" cy="1751286"/>
                    </a:xfrm>
                  </p:grpSpPr>
                  <p:grpSp>
                    <p:nvGrpSpPr>
                      <p:cNvPr id="48" name="Groupe 47"/>
                      <p:cNvGrpSpPr/>
                      <p:nvPr/>
                    </p:nvGrpSpPr>
                    <p:grpSpPr>
                      <a:xfrm>
                        <a:off x="1187624" y="642909"/>
                        <a:ext cx="6120680" cy="1585049"/>
                        <a:chOff x="1187624" y="642909"/>
                        <a:chExt cx="6120680" cy="1585049"/>
                      </a:xfrm>
                    </p:grpSpPr>
                    <p:sp>
                      <p:nvSpPr>
                        <p:cNvPr id="40" name="ZoneTexte 39"/>
                        <p:cNvSpPr txBox="1"/>
                        <p:nvPr/>
                      </p:nvSpPr>
                      <p:spPr>
                        <a:xfrm>
                          <a:off x="1187624" y="642909"/>
                          <a:ext cx="6120680" cy="1585049"/>
                        </a:xfrm>
                        <a:prstGeom prst="rect">
                          <a:avLst/>
                        </a:prstGeom>
                        <a:solidFill>
                          <a:srgbClr val="F3F8FF"/>
                        </a:solidFill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endParaRPr lang="fr-FR" dirty="0" smtClean="0"/>
                        </a:p>
                        <a:p>
                          <a:endParaRPr lang="fr-FR" dirty="0"/>
                        </a:p>
                        <a:p>
                          <a:endParaRPr lang="fr-FR" dirty="0" smtClean="0"/>
                        </a:p>
                        <a:p>
                          <a:endParaRPr lang="fr-FR" dirty="0"/>
                        </a:p>
                        <a:p>
                          <a:endParaRPr lang="fr-FR" dirty="0" smtClean="0"/>
                        </a:p>
                        <a:p>
                          <a:endParaRPr lang="fr-FR" sz="700" dirty="0"/>
                        </a:p>
                      </p:txBody>
                    </p:sp>
                    <p:grpSp>
                      <p:nvGrpSpPr>
                        <p:cNvPr id="45" name="Groupe 44"/>
                        <p:cNvGrpSpPr/>
                        <p:nvPr/>
                      </p:nvGrpSpPr>
                      <p:grpSpPr>
                        <a:xfrm>
                          <a:off x="2011033" y="809146"/>
                          <a:ext cx="5212868" cy="1271956"/>
                          <a:chOff x="2011033" y="809146"/>
                          <a:chExt cx="5212868" cy="1271956"/>
                        </a:xfrm>
                      </p:grpSpPr>
                      <p:grpSp>
                        <p:nvGrpSpPr>
                          <p:cNvPr id="42" name="Groupe 41"/>
                          <p:cNvGrpSpPr/>
                          <p:nvPr/>
                        </p:nvGrpSpPr>
                        <p:grpSpPr>
                          <a:xfrm>
                            <a:off x="2011033" y="809146"/>
                            <a:ext cx="2344943" cy="1270866"/>
                            <a:chOff x="2011033" y="809146"/>
                            <a:chExt cx="2344943" cy="1270866"/>
                          </a:xfrm>
                        </p:grpSpPr>
                        <p:sp>
                          <p:nvSpPr>
                            <p:cNvPr id="27" name="ZoneTexte 26"/>
                            <p:cNvSpPr txBox="1"/>
                            <p:nvPr/>
                          </p:nvSpPr>
                          <p:spPr>
                            <a:xfrm>
                              <a:off x="2011033" y="1556792"/>
                              <a:ext cx="2332548" cy="52322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solidFill>
                                <a:schemeClr val="tx2">
                                  <a:lumMod val="90000"/>
                                </a:schemeClr>
                              </a:solidFill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fr-FR" sz="1400" b="1" dirty="0" smtClean="0">
                                  <a:solidFill>
                                    <a:srgbClr val="563BFB"/>
                                  </a:solidFill>
                                </a:rPr>
                                <a:t>1</a:t>
                              </a:r>
                              <a:r>
                                <a:rPr lang="fr-FR" sz="1400" b="1" baseline="30000" dirty="0" smtClean="0">
                                  <a:solidFill>
                                    <a:srgbClr val="563BFB"/>
                                  </a:solidFill>
                                </a:rPr>
                                <a:t>ère</a:t>
                              </a:r>
                              <a:r>
                                <a:rPr lang="fr-FR" sz="1400" b="1" dirty="0" smtClean="0">
                                  <a:solidFill>
                                    <a:srgbClr val="563BFB"/>
                                  </a:solidFill>
                                </a:rPr>
                                <a:t> </a:t>
                              </a:r>
                              <a:r>
                                <a:rPr lang="fr-FR" sz="1400" b="1" dirty="0" smtClean="0">
                                  <a:solidFill>
                                    <a:srgbClr val="563BFB"/>
                                  </a:solidFill>
                                </a:rPr>
                                <a:t>BTS M. Mode</a:t>
                              </a:r>
                            </a:p>
                            <a:p>
                              <a:pPr algn="ctr"/>
                              <a:r>
                                <a:rPr lang="fr-FR" sz="1400" b="1" dirty="0" smtClean="0">
                                  <a:solidFill>
                                    <a:srgbClr val="563BFB"/>
                                  </a:solidFill>
                                </a:rPr>
                                <a:t>Vêtements </a:t>
                              </a:r>
                            </a:p>
                          </p:txBody>
                        </p:sp>
                        <p:sp>
                          <p:nvSpPr>
                            <p:cNvPr id="28" name="ZoneTexte 27"/>
                            <p:cNvSpPr txBox="1"/>
                            <p:nvPr/>
                          </p:nvSpPr>
                          <p:spPr>
                            <a:xfrm>
                              <a:off x="2023428" y="809146"/>
                              <a:ext cx="2332548" cy="52322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solidFill>
                                <a:schemeClr val="tx2">
                                  <a:lumMod val="90000"/>
                                </a:schemeClr>
                              </a:solidFill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fr-FR" sz="1400" b="1" dirty="0" smtClean="0">
                                  <a:solidFill>
                                    <a:srgbClr val="563BFB"/>
                                  </a:solidFill>
                                </a:rPr>
                                <a:t>2</a:t>
                              </a:r>
                              <a:r>
                                <a:rPr lang="fr-FR" sz="1400" b="1" baseline="30000" dirty="0" smtClean="0">
                                  <a:solidFill>
                                    <a:srgbClr val="563BFB"/>
                                  </a:solidFill>
                                </a:rPr>
                                <a:t>ème</a:t>
                              </a:r>
                              <a:r>
                                <a:rPr lang="fr-FR" sz="1400" b="1" dirty="0" smtClean="0">
                                  <a:solidFill>
                                    <a:srgbClr val="563BFB"/>
                                  </a:solidFill>
                                </a:rPr>
                                <a:t> </a:t>
                              </a:r>
                              <a:r>
                                <a:rPr lang="fr-FR" sz="1400" b="1" dirty="0" smtClean="0">
                                  <a:solidFill>
                                    <a:srgbClr val="563BFB"/>
                                  </a:solidFill>
                                </a:rPr>
                                <a:t>BTS M. Mode</a:t>
                              </a:r>
                            </a:p>
                            <a:p>
                              <a:pPr algn="ctr"/>
                              <a:r>
                                <a:rPr lang="fr-FR" sz="1400" b="1" dirty="0" smtClean="0">
                                  <a:solidFill>
                                    <a:srgbClr val="563BFB"/>
                                  </a:solidFill>
                                </a:rPr>
                                <a:t>Vêtements</a:t>
                              </a:r>
                              <a:endParaRPr lang="fr-FR" sz="1400" b="1" dirty="0">
                                <a:solidFill>
                                  <a:srgbClr val="563BFB"/>
                                </a:solidFill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29" name="ZoneTexte 28"/>
                          <p:cNvSpPr txBox="1"/>
                          <p:nvPr/>
                        </p:nvSpPr>
                        <p:spPr>
                          <a:xfrm>
                            <a:off x="4703621" y="1557882"/>
                            <a:ext cx="2520280" cy="523220"/>
                          </a:xfrm>
                          <a:prstGeom prst="rect">
                            <a:avLst/>
                          </a:prstGeom>
                          <a:noFill/>
                          <a:ln>
                            <a:solidFill>
                              <a:schemeClr val="tx2">
                                <a:lumMod val="90000"/>
                              </a:schemeClr>
                            </a:solidFill>
                          </a:ln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fr-FR" sz="1400" b="1" dirty="0" smtClean="0">
                                <a:solidFill>
                                  <a:srgbClr val="563BFB"/>
                                </a:solidFill>
                              </a:rPr>
                              <a:t>1</a:t>
                            </a:r>
                            <a:r>
                              <a:rPr lang="fr-FR" sz="1400" b="1" baseline="30000" dirty="0" smtClean="0">
                                <a:solidFill>
                                  <a:srgbClr val="563BFB"/>
                                </a:solidFill>
                              </a:rPr>
                              <a:t>ère</a:t>
                            </a:r>
                            <a:r>
                              <a:rPr lang="fr-FR" sz="1400" b="1" dirty="0" smtClean="0">
                                <a:solidFill>
                                  <a:srgbClr val="563BFB"/>
                                </a:solidFill>
                              </a:rPr>
                              <a:t> </a:t>
                            </a:r>
                            <a:r>
                              <a:rPr lang="fr-FR" sz="1400" b="1" dirty="0" smtClean="0">
                                <a:solidFill>
                                  <a:srgbClr val="563BFB"/>
                                </a:solidFill>
                              </a:rPr>
                              <a:t>BTS M. Mode</a:t>
                            </a:r>
                            <a:endParaRPr lang="fr-FR" sz="1400" b="1" dirty="0" smtClean="0">
                              <a:solidFill>
                                <a:srgbClr val="563BFB"/>
                              </a:solidFill>
                            </a:endParaRPr>
                          </a:p>
                          <a:p>
                            <a:pPr algn="ctr"/>
                            <a:r>
                              <a:rPr lang="fr-FR" sz="1400" b="1" dirty="0" smtClean="0">
                                <a:solidFill>
                                  <a:srgbClr val="563BFB"/>
                                </a:solidFill>
                              </a:rPr>
                              <a:t>Chaussure et Maroquinerie</a:t>
                            </a:r>
                            <a:endParaRPr lang="fr-FR" sz="1400" b="1" dirty="0">
                              <a:solidFill>
                                <a:srgbClr val="563BFB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0" name="ZoneTexte 29"/>
                          <p:cNvSpPr txBox="1"/>
                          <p:nvPr/>
                        </p:nvSpPr>
                        <p:spPr>
                          <a:xfrm>
                            <a:off x="4701988" y="809146"/>
                            <a:ext cx="2520280" cy="523220"/>
                          </a:xfrm>
                          <a:prstGeom prst="rect">
                            <a:avLst/>
                          </a:prstGeom>
                          <a:noFill/>
                          <a:ln>
                            <a:solidFill>
                              <a:schemeClr val="tx2">
                                <a:lumMod val="90000"/>
                              </a:schemeClr>
                            </a:solidFill>
                          </a:ln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fr-FR" sz="1400" b="1" dirty="0" smtClean="0">
                                <a:solidFill>
                                  <a:srgbClr val="563BFB"/>
                                </a:solidFill>
                              </a:rPr>
                              <a:t>2</a:t>
                            </a:r>
                            <a:r>
                              <a:rPr lang="fr-FR" sz="1400" b="1" baseline="30000" dirty="0" smtClean="0">
                                <a:solidFill>
                                  <a:srgbClr val="563BFB"/>
                                </a:solidFill>
                              </a:rPr>
                              <a:t>ème</a:t>
                            </a:r>
                            <a:r>
                              <a:rPr lang="fr-FR" sz="1400" b="1" dirty="0" smtClean="0">
                                <a:solidFill>
                                  <a:srgbClr val="563BFB"/>
                                </a:solidFill>
                              </a:rPr>
                              <a:t>  </a:t>
                            </a:r>
                            <a:r>
                              <a:rPr lang="fr-FR" sz="1400" b="1" dirty="0" smtClean="0">
                                <a:solidFill>
                                  <a:srgbClr val="563BFB"/>
                                </a:solidFill>
                              </a:rPr>
                              <a:t>BTS M. Mode</a:t>
                            </a:r>
                          </a:p>
                          <a:p>
                            <a:pPr algn="ctr"/>
                            <a:r>
                              <a:rPr lang="fr-FR" sz="1400" b="1" dirty="0" smtClean="0">
                                <a:solidFill>
                                  <a:srgbClr val="563BFB"/>
                                </a:solidFill>
                              </a:rPr>
                              <a:t>Chaussure </a:t>
                            </a:r>
                            <a:r>
                              <a:rPr lang="fr-FR" sz="1400" b="1" dirty="0" smtClean="0">
                                <a:solidFill>
                                  <a:srgbClr val="563BFB"/>
                                </a:solidFill>
                              </a:rPr>
                              <a:t>et Maroquinerie</a:t>
                            </a:r>
                            <a:endParaRPr lang="fr-FR" sz="1400" b="1" dirty="0">
                              <a:solidFill>
                                <a:srgbClr val="563BFB"/>
                              </a:solidFill>
                            </a:endParaRPr>
                          </a:p>
                        </p:txBody>
                      </p:sp>
                    </p:grpSp>
                  </p:grpSp>
                  <p:cxnSp>
                    <p:nvCxnSpPr>
                      <p:cNvPr id="1044" name="Connecteur droit avec flèche 1043"/>
                      <p:cNvCxnSpPr>
                        <a:stCxn id="28" idx="0"/>
                      </p:cNvCxnSpPr>
                      <p:nvPr/>
                    </p:nvCxnSpPr>
                    <p:spPr>
                      <a:xfrm flipV="1">
                        <a:off x="3189702" y="476672"/>
                        <a:ext cx="0" cy="332474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  <a:effectLst>
                        <a:glow rad="139700">
                          <a:schemeClr val="accent1">
                            <a:satMod val="175000"/>
                            <a:alpha val="40000"/>
                          </a:schemeClr>
                        </a:glow>
                      </a:effectLst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82" name="Connecteur droit avec flèche 81"/>
                  <p:cNvCxnSpPr/>
                  <p:nvPr/>
                </p:nvCxnSpPr>
                <p:spPr>
                  <a:xfrm flipV="1">
                    <a:off x="5977939" y="2081102"/>
                    <a:ext cx="0" cy="558351"/>
                  </a:xfrm>
                  <a:prstGeom prst="straightConnector1">
                    <a:avLst/>
                  </a:prstGeom>
                  <a:ln>
                    <a:tailEnd type="arrow"/>
                  </a:ln>
                  <a:effectLst>
                    <a:glow rad="139700">
                      <a:schemeClr val="accent1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" name="Connecteur droit avec flèche 79"/>
                <p:cNvCxnSpPr>
                  <a:endCxn id="27" idx="2"/>
                </p:cNvCxnSpPr>
                <p:nvPr/>
              </p:nvCxnSpPr>
              <p:spPr>
                <a:xfrm flipV="1">
                  <a:off x="3172017" y="2080012"/>
                  <a:ext cx="5290" cy="551903"/>
                </a:xfrm>
                <a:prstGeom prst="straightConnector1">
                  <a:avLst/>
                </a:prstGeom>
                <a:ln>
                  <a:tailEnd type="arrow"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9" name="ZoneTexte 98"/>
              <p:cNvSpPr txBox="1"/>
              <p:nvPr/>
            </p:nvSpPr>
            <p:spPr>
              <a:xfrm>
                <a:off x="1266018" y="651604"/>
                <a:ext cx="461665" cy="1576354"/>
              </a:xfrm>
              <a:prstGeom prst="rect">
                <a:avLst/>
              </a:prstGeom>
              <a:noFill/>
              <a:ln>
                <a:solidFill>
                  <a:srgbClr val="000099"/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fr-FR" b="1" dirty="0" smtClean="0">
                    <a:solidFill>
                      <a:srgbClr val="000099"/>
                    </a:solidFill>
                  </a:rPr>
                  <a:t>NIVEAU</a:t>
                </a:r>
                <a:r>
                  <a:rPr lang="fr-FR" b="1" dirty="0">
                    <a:solidFill>
                      <a:srgbClr val="000099"/>
                    </a:solidFill>
                  </a:rPr>
                  <a:t> </a:t>
                </a:r>
                <a:r>
                  <a:rPr lang="fr-FR" b="1" dirty="0" smtClean="0">
                    <a:solidFill>
                      <a:srgbClr val="000099"/>
                    </a:solidFill>
                  </a:rPr>
                  <a:t>III</a:t>
                </a:r>
              </a:p>
            </p:txBody>
          </p:sp>
        </p:grpSp>
        <p:grpSp>
          <p:nvGrpSpPr>
            <p:cNvPr id="122" name="Groupe 121"/>
            <p:cNvGrpSpPr/>
            <p:nvPr/>
          </p:nvGrpSpPr>
          <p:grpSpPr>
            <a:xfrm>
              <a:off x="3539639" y="2086885"/>
              <a:ext cx="1942749" cy="553411"/>
              <a:chOff x="6876989" y="1951252"/>
              <a:chExt cx="1942749" cy="553411"/>
            </a:xfrm>
          </p:grpSpPr>
          <p:grpSp>
            <p:nvGrpSpPr>
              <p:cNvPr id="69" name="Groupe 68"/>
              <p:cNvGrpSpPr/>
              <p:nvPr/>
            </p:nvGrpSpPr>
            <p:grpSpPr>
              <a:xfrm>
                <a:off x="7056276" y="1951252"/>
                <a:ext cx="1584176" cy="553411"/>
                <a:chOff x="3851920" y="2081102"/>
                <a:chExt cx="1584176" cy="553411"/>
              </a:xfrm>
            </p:grpSpPr>
            <p:cxnSp>
              <p:nvCxnSpPr>
                <p:cNvPr id="64" name="Connecteur droit 63"/>
                <p:cNvCxnSpPr/>
                <p:nvPr/>
              </p:nvCxnSpPr>
              <p:spPr>
                <a:xfrm flipV="1">
                  <a:off x="3851920" y="2454513"/>
                  <a:ext cx="0" cy="18000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necteur droit 65"/>
                <p:cNvCxnSpPr/>
                <p:nvPr/>
              </p:nvCxnSpPr>
              <p:spPr>
                <a:xfrm>
                  <a:off x="3851920" y="2442754"/>
                  <a:ext cx="1584176" cy="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Connecteur droit avec flèche 67"/>
                <p:cNvCxnSpPr/>
                <p:nvPr/>
              </p:nvCxnSpPr>
              <p:spPr>
                <a:xfrm flipV="1">
                  <a:off x="5436096" y="2081102"/>
                  <a:ext cx="0" cy="361652"/>
                </a:xfrm>
                <a:prstGeom prst="straightConnector1">
                  <a:avLst/>
                </a:prstGeom>
                <a:ln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7" name="Groupe 136"/>
              <p:cNvGrpSpPr/>
              <p:nvPr/>
            </p:nvGrpSpPr>
            <p:grpSpPr>
              <a:xfrm flipH="1">
                <a:off x="6876989" y="1951252"/>
                <a:ext cx="1942749" cy="553411"/>
                <a:chOff x="3851920" y="2081102"/>
                <a:chExt cx="1584176" cy="553411"/>
              </a:xfrm>
            </p:grpSpPr>
            <p:cxnSp>
              <p:nvCxnSpPr>
                <p:cNvPr id="138" name="Connecteur droit 137"/>
                <p:cNvCxnSpPr/>
                <p:nvPr/>
              </p:nvCxnSpPr>
              <p:spPr>
                <a:xfrm flipV="1">
                  <a:off x="3851920" y="2454513"/>
                  <a:ext cx="0" cy="18000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necteur droit 138"/>
                <p:cNvCxnSpPr/>
                <p:nvPr/>
              </p:nvCxnSpPr>
              <p:spPr>
                <a:xfrm>
                  <a:off x="3851920" y="2442754"/>
                  <a:ext cx="1584176" cy="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Connecteur droit avec flèche 139"/>
                <p:cNvCxnSpPr/>
                <p:nvPr/>
              </p:nvCxnSpPr>
              <p:spPr>
                <a:xfrm flipV="1">
                  <a:off x="5436096" y="2081102"/>
                  <a:ext cx="0" cy="361652"/>
                </a:xfrm>
                <a:prstGeom prst="straightConnector1">
                  <a:avLst/>
                </a:prstGeom>
                <a:ln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043" name="ZoneTexte 1042"/>
          <p:cNvSpPr txBox="1"/>
          <p:nvPr/>
        </p:nvSpPr>
        <p:spPr>
          <a:xfrm rot="16200000">
            <a:off x="-1541534" y="3367444"/>
            <a:ext cx="4592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000099"/>
                </a:solidFill>
              </a:rPr>
              <a:t>SCHÉMA DE LA FILI</a:t>
            </a:r>
            <a:r>
              <a:rPr lang="fr-FR" sz="3600" b="1" dirty="0" smtClean="0">
                <a:solidFill>
                  <a:srgbClr val="000099"/>
                </a:solidFill>
                <a:latin typeface="Calibri"/>
                <a:cs typeface="Calibri"/>
              </a:rPr>
              <a:t>È</a:t>
            </a:r>
            <a:r>
              <a:rPr lang="fr-FR" sz="3600" b="1" dirty="0" smtClean="0">
                <a:solidFill>
                  <a:srgbClr val="000099"/>
                </a:solidFill>
              </a:rPr>
              <a:t>RE</a:t>
            </a:r>
            <a:endParaRPr lang="fr-FR" sz="3600" b="1" dirty="0">
              <a:solidFill>
                <a:srgbClr val="000099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181510" y="431921"/>
            <a:ext cx="6414827" cy="6307161"/>
            <a:chOff x="1181510" y="431921"/>
            <a:chExt cx="6414827" cy="6307161"/>
          </a:xfrm>
        </p:grpSpPr>
        <p:grpSp>
          <p:nvGrpSpPr>
            <p:cNvPr id="1030" name="Groupe 1029"/>
            <p:cNvGrpSpPr/>
            <p:nvPr/>
          </p:nvGrpSpPr>
          <p:grpSpPr>
            <a:xfrm>
              <a:off x="1181510" y="431921"/>
              <a:ext cx="6414827" cy="6307161"/>
              <a:chOff x="1181510" y="431921"/>
              <a:chExt cx="6414827" cy="6307161"/>
            </a:xfrm>
          </p:grpSpPr>
          <p:grpSp>
            <p:nvGrpSpPr>
              <p:cNvPr id="1026" name="Groupe 1025"/>
              <p:cNvGrpSpPr/>
              <p:nvPr/>
            </p:nvGrpSpPr>
            <p:grpSpPr>
              <a:xfrm>
                <a:off x="1181510" y="431921"/>
                <a:ext cx="6414827" cy="6307161"/>
                <a:chOff x="1181510" y="431921"/>
                <a:chExt cx="6414827" cy="6307161"/>
              </a:xfrm>
            </p:grpSpPr>
            <p:sp>
              <p:nvSpPr>
                <p:cNvPr id="124" name="ZoneTexte 123"/>
                <p:cNvSpPr txBox="1"/>
                <p:nvPr/>
              </p:nvSpPr>
              <p:spPr>
                <a:xfrm>
                  <a:off x="1181510" y="4941449"/>
                  <a:ext cx="6037589" cy="1631216"/>
                </a:xfrm>
                <a:prstGeom prst="rect">
                  <a:avLst/>
                </a:prstGeom>
                <a:solidFill>
                  <a:srgbClr val="F7ECF8"/>
                </a:solidFill>
              </p:spPr>
              <p:txBody>
                <a:bodyPr wrap="square" rtlCol="0">
                  <a:spAutoFit/>
                </a:bodyPr>
                <a:lstStyle/>
                <a:p>
                  <a:endParaRPr lang="fr-FR" dirty="0" smtClean="0"/>
                </a:p>
                <a:p>
                  <a:endParaRPr lang="fr-FR" dirty="0"/>
                </a:p>
                <a:p>
                  <a:endParaRPr lang="fr-FR" dirty="0" smtClean="0"/>
                </a:p>
                <a:p>
                  <a:endParaRPr lang="fr-FR" dirty="0"/>
                </a:p>
                <a:p>
                  <a:endParaRPr lang="fr-FR" sz="2800" dirty="0"/>
                </a:p>
              </p:txBody>
            </p:sp>
            <p:cxnSp>
              <p:nvCxnSpPr>
                <p:cNvPr id="75" name="Connecteur droit avec flèche 74"/>
                <p:cNvCxnSpPr/>
                <p:nvPr/>
              </p:nvCxnSpPr>
              <p:spPr>
                <a:xfrm>
                  <a:off x="4511014" y="5206079"/>
                  <a:ext cx="1647148" cy="0"/>
                </a:xfrm>
                <a:prstGeom prst="straightConnector1">
                  <a:avLst/>
                </a:prstGeom>
                <a:ln>
                  <a:tailEnd type="arrow"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8" name="Connecteur droit avec flèche 1037"/>
                <p:cNvCxnSpPr/>
                <p:nvPr/>
              </p:nvCxnSpPr>
              <p:spPr>
                <a:xfrm flipV="1">
                  <a:off x="4523051" y="431921"/>
                  <a:ext cx="0" cy="4774158"/>
                </a:xfrm>
                <a:prstGeom prst="straightConnector1">
                  <a:avLst/>
                </a:prstGeom>
                <a:ln>
                  <a:tailEnd type="arrow"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ZoneTexte 19"/>
                <p:cNvSpPr txBox="1"/>
                <p:nvPr/>
              </p:nvSpPr>
              <p:spPr>
                <a:xfrm>
                  <a:off x="4010375" y="5938387"/>
                  <a:ext cx="1009486" cy="369332"/>
                </a:xfrm>
                <a:prstGeom prst="rect">
                  <a:avLst/>
                </a:prstGeom>
                <a:noFill/>
                <a:ln>
                  <a:solidFill>
                    <a:srgbClr val="0066FF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b="1" dirty="0" smtClean="0">
                      <a:solidFill>
                        <a:srgbClr val="0066FF"/>
                      </a:solidFill>
                    </a:rPr>
                    <a:t>CAP 1</a:t>
                  </a:r>
                  <a:endParaRPr lang="fr-FR" b="1" dirty="0">
                    <a:solidFill>
                      <a:srgbClr val="0066FF"/>
                    </a:solidFill>
                  </a:endParaRPr>
                </a:p>
              </p:txBody>
            </p:sp>
            <p:sp>
              <p:nvSpPr>
                <p:cNvPr id="33" name="ZoneTexte 32"/>
                <p:cNvSpPr txBox="1"/>
                <p:nvPr/>
              </p:nvSpPr>
              <p:spPr>
                <a:xfrm>
                  <a:off x="4010375" y="5494177"/>
                  <a:ext cx="1017695" cy="369332"/>
                </a:xfrm>
                <a:prstGeom prst="rect">
                  <a:avLst/>
                </a:prstGeom>
                <a:noFill/>
                <a:ln>
                  <a:solidFill>
                    <a:srgbClr val="0066FF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b="1" dirty="0" smtClean="0">
                      <a:solidFill>
                        <a:srgbClr val="0066FF"/>
                      </a:solidFill>
                    </a:rPr>
                    <a:t>CAP2</a:t>
                  </a:r>
                  <a:endParaRPr lang="fr-FR" b="1" dirty="0">
                    <a:solidFill>
                      <a:srgbClr val="0066FF"/>
                    </a:solidFill>
                  </a:endParaRPr>
                </a:p>
              </p:txBody>
            </p:sp>
            <p:sp>
              <p:nvSpPr>
                <p:cNvPr id="34" name="ZoneTexte 33"/>
                <p:cNvSpPr txBox="1"/>
                <p:nvPr/>
              </p:nvSpPr>
              <p:spPr>
                <a:xfrm>
                  <a:off x="6186310" y="5021413"/>
                  <a:ext cx="1124927" cy="369332"/>
                </a:xfrm>
                <a:prstGeom prst="rect">
                  <a:avLst/>
                </a:prstGeom>
                <a:noFill/>
                <a:ln>
                  <a:solidFill>
                    <a:srgbClr val="0066FF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b="1" dirty="0" smtClean="0">
                      <a:solidFill>
                        <a:srgbClr val="0066FF"/>
                      </a:solidFill>
                    </a:rPr>
                    <a:t>MC ERV</a:t>
                  </a:r>
                  <a:endParaRPr lang="fr-FR" b="1" dirty="0">
                    <a:solidFill>
                      <a:srgbClr val="0066FF"/>
                    </a:solidFill>
                  </a:endParaRPr>
                </a:p>
              </p:txBody>
            </p:sp>
            <p:cxnSp>
              <p:nvCxnSpPr>
                <p:cNvPr id="1040" name="Connecteur droit avec flèche 1039"/>
                <p:cNvCxnSpPr/>
                <p:nvPr/>
              </p:nvCxnSpPr>
              <p:spPr>
                <a:xfrm flipV="1">
                  <a:off x="7596337" y="431922"/>
                  <a:ext cx="0" cy="4774157"/>
                </a:xfrm>
                <a:prstGeom prst="straightConnector1">
                  <a:avLst/>
                </a:prstGeom>
                <a:ln>
                  <a:tailEnd type="arrow"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6" name="ZoneTexte 1045"/>
                <p:cNvSpPr txBox="1"/>
                <p:nvPr/>
              </p:nvSpPr>
              <p:spPr>
                <a:xfrm>
                  <a:off x="2975429" y="6431305"/>
                  <a:ext cx="3456384" cy="30777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1400" b="1" dirty="0" smtClean="0">
                      <a:solidFill>
                        <a:srgbClr val="FF0000"/>
                      </a:solidFill>
                    </a:rPr>
                    <a:t>Sortie de 3ème</a:t>
                  </a:r>
                  <a:endParaRPr lang="fr-FR" sz="14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7" name="Connecteur droit avec flèche 6"/>
                <p:cNvCxnSpPr/>
                <p:nvPr/>
              </p:nvCxnSpPr>
              <p:spPr>
                <a:xfrm flipV="1">
                  <a:off x="4554045" y="6290538"/>
                  <a:ext cx="0" cy="140767"/>
                </a:xfrm>
                <a:prstGeom prst="straightConnector1">
                  <a:avLst/>
                </a:prstGeom>
                <a:ln>
                  <a:tailEnd type="arrow"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necteur droit avec flèche 132"/>
                <p:cNvCxnSpPr/>
                <p:nvPr/>
              </p:nvCxnSpPr>
              <p:spPr>
                <a:xfrm>
                  <a:off x="7311237" y="5206079"/>
                  <a:ext cx="285100" cy="0"/>
                </a:xfrm>
                <a:prstGeom prst="straightConnector1">
                  <a:avLst/>
                </a:prstGeom>
                <a:ln>
                  <a:tailEnd type="arrow"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necteur droit avec flèche 143"/>
                <p:cNvCxnSpPr>
                  <a:stCxn id="33" idx="0"/>
                </p:cNvCxnSpPr>
                <p:nvPr/>
              </p:nvCxnSpPr>
              <p:spPr>
                <a:xfrm flipV="1">
                  <a:off x="4519223" y="5206079"/>
                  <a:ext cx="4332" cy="288098"/>
                </a:xfrm>
                <a:prstGeom prst="straightConnector1">
                  <a:avLst/>
                </a:prstGeom>
                <a:ln>
                  <a:tailEnd type="arrow"/>
                </a:ln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0" name="ZoneTexte 119"/>
              <p:cNvSpPr txBox="1"/>
              <p:nvPr/>
            </p:nvSpPr>
            <p:spPr>
              <a:xfrm>
                <a:off x="1281677" y="4985016"/>
                <a:ext cx="461665" cy="1387655"/>
              </a:xfrm>
              <a:prstGeom prst="rect">
                <a:avLst/>
              </a:prstGeom>
              <a:noFill/>
              <a:ln>
                <a:solidFill>
                  <a:srgbClr val="000099"/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fr-FR" b="1" dirty="0" smtClean="0">
                    <a:solidFill>
                      <a:srgbClr val="000099"/>
                    </a:solidFill>
                  </a:rPr>
                  <a:t>NIVEAU</a:t>
                </a:r>
                <a:r>
                  <a:rPr lang="fr-FR" b="1" dirty="0">
                    <a:solidFill>
                      <a:srgbClr val="000099"/>
                    </a:solidFill>
                  </a:rPr>
                  <a:t> </a:t>
                </a:r>
                <a:r>
                  <a:rPr lang="fr-FR" b="1" dirty="0" smtClean="0">
                    <a:solidFill>
                      <a:srgbClr val="000099"/>
                    </a:solidFill>
                  </a:rPr>
                  <a:t>V</a:t>
                </a:r>
              </a:p>
            </p:txBody>
          </p:sp>
        </p:grpSp>
        <p:sp>
          <p:nvSpPr>
            <p:cNvPr id="3" name="ZoneTexte 2"/>
            <p:cNvSpPr txBox="1"/>
            <p:nvPr/>
          </p:nvSpPr>
          <p:spPr>
            <a:xfrm>
              <a:off x="5155101" y="5256942"/>
              <a:ext cx="1276711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b="1" dirty="0" smtClean="0">
                  <a:solidFill>
                    <a:srgbClr val="000099"/>
                  </a:solidFill>
                </a:rPr>
                <a:t>Vêtement </a:t>
              </a:r>
              <a:r>
                <a:rPr lang="fr-FR" sz="1000" b="1" dirty="0" smtClean="0">
                  <a:solidFill>
                    <a:srgbClr val="000099"/>
                  </a:solidFill>
                </a:rPr>
                <a:t>flou</a:t>
              </a:r>
            </a:p>
            <a:p>
              <a:r>
                <a:rPr lang="fr-FR" sz="1000" b="1" dirty="0" smtClean="0">
                  <a:solidFill>
                    <a:srgbClr val="000099"/>
                  </a:solidFill>
                </a:rPr>
                <a:t>Vêtement Tailleur</a:t>
              </a:r>
              <a:endParaRPr lang="fr-FR" sz="1000" b="1" dirty="0" smtClean="0">
                <a:solidFill>
                  <a:srgbClr val="000099"/>
                </a:solidFill>
              </a:endParaRPr>
            </a:p>
            <a:p>
              <a:r>
                <a:rPr lang="fr-FR" sz="1000" b="1" dirty="0" smtClean="0">
                  <a:solidFill>
                    <a:srgbClr val="000099"/>
                  </a:solidFill>
                </a:rPr>
                <a:t>Chapelier modiste</a:t>
              </a:r>
              <a:endParaRPr lang="fr-FR" sz="1000" b="1" dirty="0" smtClean="0">
                <a:solidFill>
                  <a:srgbClr val="000099"/>
                </a:solidFill>
              </a:endParaRPr>
            </a:p>
            <a:p>
              <a:r>
                <a:rPr lang="fr-FR" sz="1000" b="1" dirty="0" smtClean="0">
                  <a:solidFill>
                    <a:srgbClr val="000099"/>
                  </a:solidFill>
                </a:rPr>
                <a:t>Vêtements de peau</a:t>
              </a:r>
            </a:p>
            <a:p>
              <a:r>
                <a:rPr lang="fr-FR" sz="1000" b="1" dirty="0" smtClean="0">
                  <a:solidFill>
                    <a:srgbClr val="000099"/>
                  </a:solidFill>
                </a:rPr>
                <a:t>Maroquinerie</a:t>
              </a:r>
            </a:p>
            <a:p>
              <a:r>
                <a:rPr lang="fr-FR" sz="1000" b="1" dirty="0" smtClean="0">
                  <a:solidFill>
                    <a:srgbClr val="000099"/>
                  </a:solidFill>
                </a:rPr>
                <a:t>Chaussure</a:t>
              </a:r>
            </a:p>
            <a:p>
              <a:r>
                <a:rPr lang="fr-FR" sz="1000" b="1" dirty="0" smtClean="0">
                  <a:solidFill>
                    <a:srgbClr val="000099"/>
                  </a:solidFill>
                </a:rPr>
                <a:t>Fourrure</a:t>
              </a:r>
              <a:endParaRPr lang="fr-FR" sz="1000" b="1" dirty="0">
                <a:solidFill>
                  <a:srgbClr val="000099"/>
                </a:solidFill>
              </a:endParaRPr>
            </a:p>
          </p:txBody>
        </p:sp>
      </p:grpSp>
      <p:grpSp>
        <p:nvGrpSpPr>
          <p:cNvPr id="1041" name="Groupe 1040"/>
          <p:cNvGrpSpPr/>
          <p:nvPr/>
        </p:nvGrpSpPr>
        <p:grpSpPr>
          <a:xfrm>
            <a:off x="1233981" y="2355962"/>
            <a:ext cx="6126793" cy="4075343"/>
            <a:chOff x="1233981" y="2355962"/>
            <a:chExt cx="6126793" cy="4075343"/>
          </a:xfrm>
        </p:grpSpPr>
        <p:grpSp>
          <p:nvGrpSpPr>
            <p:cNvPr id="97" name="Groupe 96"/>
            <p:cNvGrpSpPr/>
            <p:nvPr/>
          </p:nvGrpSpPr>
          <p:grpSpPr>
            <a:xfrm>
              <a:off x="1233981" y="2547963"/>
              <a:ext cx="6126793" cy="3883342"/>
              <a:chOff x="1233981" y="2547963"/>
              <a:chExt cx="6126793" cy="3883342"/>
            </a:xfrm>
          </p:grpSpPr>
          <p:sp>
            <p:nvSpPr>
              <p:cNvPr id="96" name="ZoneTexte 95"/>
              <p:cNvSpPr txBox="1"/>
              <p:nvPr/>
            </p:nvSpPr>
            <p:spPr>
              <a:xfrm>
                <a:off x="1233981" y="2547963"/>
                <a:ext cx="6126793" cy="2308324"/>
              </a:xfrm>
              <a:prstGeom prst="rect">
                <a:avLst/>
              </a:prstGeom>
              <a:solidFill>
                <a:srgbClr val="DEFEED"/>
              </a:solidFill>
            </p:spPr>
            <p:txBody>
              <a:bodyPr wrap="square" rtlCol="0">
                <a:spAutoFit/>
              </a:bodyPr>
              <a:lstStyle/>
              <a:p>
                <a:endParaRPr lang="fr-FR" dirty="0" smtClean="0"/>
              </a:p>
              <a:p>
                <a:endParaRPr lang="fr-FR" dirty="0"/>
              </a:p>
              <a:p>
                <a:endParaRPr lang="fr-FR" dirty="0" smtClean="0"/>
              </a:p>
              <a:p>
                <a:endParaRPr lang="fr-FR" dirty="0"/>
              </a:p>
              <a:p>
                <a:endParaRPr lang="fr-FR" dirty="0" smtClean="0"/>
              </a:p>
              <a:p>
                <a:endParaRPr lang="fr-FR" dirty="0"/>
              </a:p>
              <a:p>
                <a:endParaRPr lang="fr-FR" dirty="0" smtClean="0"/>
              </a:p>
              <a:p>
                <a:endParaRPr lang="fr-FR" dirty="0"/>
              </a:p>
            </p:txBody>
          </p:sp>
          <p:grpSp>
            <p:nvGrpSpPr>
              <p:cNvPr id="93" name="Groupe 92"/>
              <p:cNvGrpSpPr/>
              <p:nvPr/>
            </p:nvGrpSpPr>
            <p:grpSpPr>
              <a:xfrm>
                <a:off x="1266019" y="2636912"/>
                <a:ext cx="5957882" cy="3794393"/>
                <a:chOff x="1266019" y="2636912"/>
                <a:chExt cx="5957882" cy="3794393"/>
              </a:xfrm>
            </p:grpSpPr>
            <p:grpSp>
              <p:nvGrpSpPr>
                <p:cNvPr id="81" name="Groupe 80"/>
                <p:cNvGrpSpPr/>
                <p:nvPr/>
              </p:nvGrpSpPr>
              <p:grpSpPr>
                <a:xfrm>
                  <a:off x="1266019" y="2636912"/>
                  <a:ext cx="5957882" cy="2137119"/>
                  <a:chOff x="1266019" y="2636912"/>
                  <a:chExt cx="5957882" cy="2137119"/>
                </a:xfrm>
              </p:grpSpPr>
              <p:grpSp>
                <p:nvGrpSpPr>
                  <p:cNvPr id="76" name="Groupe 75"/>
                  <p:cNvGrpSpPr/>
                  <p:nvPr/>
                </p:nvGrpSpPr>
                <p:grpSpPr>
                  <a:xfrm>
                    <a:off x="2011033" y="2636912"/>
                    <a:ext cx="5212868" cy="2137119"/>
                    <a:chOff x="2011033" y="2636912"/>
                    <a:chExt cx="5212868" cy="2137119"/>
                  </a:xfrm>
                </p:grpSpPr>
                <p:sp>
                  <p:nvSpPr>
                    <p:cNvPr id="19" name="ZoneTexte 18"/>
                    <p:cNvSpPr txBox="1"/>
                    <p:nvPr/>
                  </p:nvSpPr>
                  <p:spPr>
                    <a:xfrm>
                      <a:off x="2039388" y="4250811"/>
                      <a:ext cx="2304193" cy="52322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2">
                          <a:lumMod val="90000"/>
                        </a:schemeClr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Seconde  </a:t>
                      </a:r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PRO 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M. Mode – Vêtements</a:t>
                      </a:r>
                      <a:endParaRPr lang="fr-FR" sz="1400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  <p:sp>
                  <p:nvSpPr>
                    <p:cNvPr id="22" name="ZoneTexte 21"/>
                    <p:cNvSpPr txBox="1"/>
                    <p:nvPr/>
                  </p:nvSpPr>
                  <p:spPr>
                    <a:xfrm>
                      <a:off x="2047491" y="3429000"/>
                      <a:ext cx="2296090" cy="52322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2">
                          <a:lumMod val="90000"/>
                        </a:schemeClr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1</a:t>
                      </a:r>
                      <a:r>
                        <a:rPr lang="fr-FR" sz="1400" b="1" baseline="30000" dirty="0" smtClean="0">
                          <a:solidFill>
                            <a:srgbClr val="000099"/>
                          </a:solidFill>
                        </a:rPr>
                        <a:t>ère</a:t>
                      </a:r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  </a:t>
                      </a:r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PRO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M. Mode – Vêtements</a:t>
                      </a:r>
                      <a:endParaRPr lang="fr-FR" sz="1400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  <p:sp>
                  <p:nvSpPr>
                    <p:cNvPr id="23" name="ZoneTexte 22"/>
                    <p:cNvSpPr txBox="1"/>
                    <p:nvPr/>
                  </p:nvSpPr>
                  <p:spPr>
                    <a:xfrm>
                      <a:off x="2011033" y="2636912"/>
                      <a:ext cx="2332548" cy="52322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2">
                          <a:lumMod val="90000"/>
                        </a:schemeClr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Term. </a:t>
                      </a:r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PRO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M. Mode – Vêtements</a:t>
                      </a:r>
                      <a:endParaRPr lang="fr-FR" sz="1400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  <p:sp>
                  <p:nvSpPr>
                    <p:cNvPr id="24" name="ZoneTexte 23"/>
                    <p:cNvSpPr txBox="1"/>
                    <p:nvPr/>
                  </p:nvSpPr>
                  <p:spPr>
                    <a:xfrm>
                      <a:off x="4702351" y="2636912"/>
                      <a:ext cx="2520280" cy="52322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2">
                          <a:lumMod val="90000"/>
                        </a:schemeClr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Term. </a:t>
                      </a:r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PRO  M. Cuir</a:t>
                      </a:r>
                      <a:endParaRPr lang="fr-FR" sz="1400" b="1" dirty="0" smtClean="0">
                        <a:solidFill>
                          <a:srgbClr val="000099"/>
                        </a:solidFill>
                      </a:endParaRP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Chaussure / Maroquinerie</a:t>
                      </a:r>
                      <a:endParaRPr lang="fr-FR" sz="1400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  <p:sp>
                  <p:nvSpPr>
                    <p:cNvPr id="25" name="ZoneTexte 24"/>
                    <p:cNvSpPr txBox="1"/>
                    <p:nvPr/>
                  </p:nvSpPr>
                  <p:spPr>
                    <a:xfrm>
                      <a:off x="4703621" y="3429000"/>
                      <a:ext cx="2520280" cy="52322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2">
                          <a:lumMod val="90000"/>
                        </a:schemeClr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1</a:t>
                      </a:r>
                      <a:r>
                        <a:rPr lang="fr-FR" sz="1400" b="1" baseline="30000" dirty="0" smtClean="0">
                          <a:solidFill>
                            <a:srgbClr val="000099"/>
                          </a:solidFill>
                        </a:rPr>
                        <a:t>ère</a:t>
                      </a:r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PRO  M. Cuir</a:t>
                      </a:r>
                      <a:endParaRPr lang="fr-FR" sz="1400" b="1" dirty="0" smtClean="0">
                        <a:solidFill>
                          <a:srgbClr val="000099"/>
                        </a:solidFill>
                      </a:endParaRP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Chaussure / Maroquinerie</a:t>
                      </a:r>
                      <a:endParaRPr lang="fr-FR" sz="1400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  <p:sp>
                  <p:nvSpPr>
                    <p:cNvPr id="26" name="ZoneTexte 25"/>
                    <p:cNvSpPr txBox="1"/>
                    <p:nvPr/>
                  </p:nvSpPr>
                  <p:spPr>
                    <a:xfrm>
                      <a:off x="4689593" y="4249014"/>
                      <a:ext cx="2534308" cy="52322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2">
                          <a:lumMod val="90000"/>
                        </a:schemeClr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Seconde </a:t>
                      </a:r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PRO  M. </a:t>
                      </a:r>
                      <a:r>
                        <a:rPr lang="fr-FR" sz="1400" b="1" smtClean="0">
                          <a:solidFill>
                            <a:srgbClr val="000099"/>
                          </a:solidFill>
                        </a:rPr>
                        <a:t>Cuir</a:t>
                      </a:r>
                      <a:endParaRPr lang="fr-FR" sz="1400" b="1" dirty="0" smtClean="0">
                        <a:solidFill>
                          <a:srgbClr val="000099"/>
                        </a:solidFill>
                      </a:endParaRP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99"/>
                          </a:solidFill>
                        </a:rPr>
                        <a:t>Chaussure / Maroquinerie</a:t>
                      </a:r>
                      <a:endParaRPr lang="fr-FR" sz="1400" b="1" dirty="0">
                        <a:solidFill>
                          <a:srgbClr val="000099"/>
                        </a:solidFill>
                      </a:endParaRPr>
                    </a:p>
                  </p:txBody>
                </p:sp>
              </p:grpSp>
              <p:sp>
                <p:nvSpPr>
                  <p:cNvPr id="79" name="ZoneTexte 78"/>
                  <p:cNvSpPr txBox="1"/>
                  <p:nvPr/>
                </p:nvSpPr>
                <p:spPr>
                  <a:xfrm>
                    <a:off x="1266019" y="2640296"/>
                    <a:ext cx="461665" cy="2123658"/>
                  </a:xfrm>
                  <a:prstGeom prst="rect">
                    <a:avLst/>
                  </a:prstGeom>
                  <a:noFill/>
                  <a:ln>
                    <a:solidFill>
                      <a:srgbClr val="000099"/>
                    </a:solidFill>
                  </a:ln>
                </p:spPr>
                <p:txBody>
                  <a:bodyPr vert="vert270" wrap="square" rtlCol="0">
                    <a:spAutoFit/>
                  </a:bodyPr>
                  <a:lstStyle/>
                  <a:p>
                    <a:pPr algn="ctr"/>
                    <a:r>
                      <a:rPr lang="fr-FR" b="1" dirty="0" smtClean="0">
                        <a:solidFill>
                          <a:srgbClr val="000099"/>
                        </a:solidFill>
                      </a:rPr>
                      <a:t>NIVEAU</a:t>
                    </a:r>
                    <a:r>
                      <a:rPr lang="fr-FR" b="1" dirty="0">
                        <a:solidFill>
                          <a:srgbClr val="000099"/>
                        </a:solidFill>
                      </a:rPr>
                      <a:t> </a:t>
                    </a:r>
                    <a:r>
                      <a:rPr lang="fr-FR" b="1" dirty="0" smtClean="0">
                        <a:solidFill>
                          <a:srgbClr val="000099"/>
                        </a:solidFill>
                      </a:rPr>
                      <a:t>IV</a:t>
                    </a:r>
                  </a:p>
                </p:txBody>
              </p:sp>
            </p:grpSp>
            <p:grpSp>
              <p:nvGrpSpPr>
                <p:cNvPr id="92" name="Groupe 91"/>
                <p:cNvGrpSpPr/>
                <p:nvPr/>
              </p:nvGrpSpPr>
              <p:grpSpPr>
                <a:xfrm>
                  <a:off x="3170280" y="3160134"/>
                  <a:ext cx="2818573" cy="3271171"/>
                  <a:chOff x="3170280" y="3160134"/>
                  <a:chExt cx="2818573" cy="3271171"/>
                </a:xfrm>
              </p:grpSpPr>
              <p:cxnSp>
                <p:nvCxnSpPr>
                  <p:cNvPr id="55" name="Connecteur droit 54"/>
                  <p:cNvCxnSpPr/>
                  <p:nvPr/>
                </p:nvCxnSpPr>
                <p:spPr>
                  <a:xfrm flipH="1">
                    <a:off x="3195536" y="4175264"/>
                    <a:ext cx="2793317" cy="0"/>
                  </a:xfrm>
                  <a:prstGeom prst="line">
                    <a:avLst/>
                  </a:prstGeom>
                  <a:ln>
                    <a:prstDash val="dash"/>
                  </a:ln>
                  <a:effectLst>
                    <a:glow rad="139700">
                      <a:schemeClr val="accent1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Connecteur droit 70"/>
                  <p:cNvCxnSpPr/>
                  <p:nvPr/>
                </p:nvCxnSpPr>
                <p:spPr>
                  <a:xfrm flipH="1">
                    <a:off x="4523555" y="5206079"/>
                    <a:ext cx="1438574" cy="0"/>
                  </a:xfrm>
                  <a:prstGeom prst="line">
                    <a:avLst/>
                  </a:prstGeom>
                  <a:effectLst>
                    <a:glow rad="139700">
                      <a:schemeClr val="accent1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8" name="Groupe 87"/>
                  <p:cNvGrpSpPr/>
                  <p:nvPr/>
                </p:nvGrpSpPr>
                <p:grpSpPr>
                  <a:xfrm>
                    <a:off x="3170280" y="3160134"/>
                    <a:ext cx="25256" cy="3271171"/>
                    <a:chOff x="3170280" y="3160134"/>
                    <a:chExt cx="25256" cy="3271171"/>
                  </a:xfrm>
                </p:grpSpPr>
                <p:cxnSp>
                  <p:nvCxnSpPr>
                    <p:cNvPr id="103" name="Connecteur droit avec flèche 102"/>
                    <p:cNvCxnSpPr/>
                    <p:nvPr/>
                  </p:nvCxnSpPr>
                  <p:spPr>
                    <a:xfrm flipH="1" flipV="1">
                      <a:off x="3195536" y="3967038"/>
                      <a:ext cx="0" cy="298591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  <a:effectLst>
                      <a:glow rad="139700">
                        <a:schemeClr val="accent1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Connecteur droit avec flèche 104"/>
                    <p:cNvCxnSpPr>
                      <a:stCxn id="22" idx="0"/>
                    </p:cNvCxnSpPr>
                    <p:nvPr/>
                  </p:nvCxnSpPr>
                  <p:spPr>
                    <a:xfrm flipH="1" flipV="1">
                      <a:off x="3170280" y="3160134"/>
                      <a:ext cx="25256" cy="268866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  <a:effectLst>
                      <a:glow rad="139700">
                        <a:schemeClr val="accent1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1" name="Connecteur droit avec flèche 100"/>
                    <p:cNvCxnSpPr/>
                    <p:nvPr/>
                  </p:nvCxnSpPr>
                  <p:spPr>
                    <a:xfrm flipH="1" flipV="1">
                      <a:off x="3183504" y="4763955"/>
                      <a:ext cx="12032" cy="166735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  <a:effectLst>
                      <a:glow rad="139700">
                        <a:schemeClr val="accent1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9" name="Groupe 108"/>
                  <p:cNvGrpSpPr/>
                  <p:nvPr/>
                </p:nvGrpSpPr>
                <p:grpSpPr>
                  <a:xfrm>
                    <a:off x="5956747" y="3176120"/>
                    <a:ext cx="32105" cy="3255185"/>
                    <a:chOff x="3138175" y="3200740"/>
                    <a:chExt cx="32105" cy="3245581"/>
                  </a:xfrm>
                </p:grpSpPr>
                <p:cxnSp>
                  <p:nvCxnSpPr>
                    <p:cNvPr id="111" name="Connecteur droit avec flèche 110"/>
                    <p:cNvCxnSpPr/>
                    <p:nvPr/>
                  </p:nvCxnSpPr>
                  <p:spPr>
                    <a:xfrm flipV="1">
                      <a:off x="3161678" y="3989324"/>
                      <a:ext cx="0" cy="28715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  <a:effectLst>
                      <a:glow rad="139700">
                        <a:schemeClr val="accent1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" name="Connecteur droit avec flèche 111"/>
                    <p:cNvCxnSpPr/>
                    <p:nvPr/>
                  </p:nvCxnSpPr>
                  <p:spPr>
                    <a:xfrm flipH="1" flipV="1">
                      <a:off x="3170280" y="3200740"/>
                      <a:ext cx="0" cy="268867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  <a:effectLst>
                      <a:glow rad="139700">
                        <a:schemeClr val="accent1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Connecteur droit avec flèche 109"/>
                    <p:cNvCxnSpPr>
                      <a:endCxn id="26" idx="2"/>
                    </p:cNvCxnSpPr>
                    <p:nvPr/>
                  </p:nvCxnSpPr>
                  <p:spPr>
                    <a:xfrm flipH="1" flipV="1">
                      <a:off x="3138175" y="4792145"/>
                      <a:ext cx="0" cy="1654176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  <a:effectLst>
                      <a:glow rad="139700">
                        <a:schemeClr val="accent1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1039" name="Groupe 1038"/>
            <p:cNvGrpSpPr/>
            <p:nvPr/>
          </p:nvGrpSpPr>
          <p:grpSpPr>
            <a:xfrm>
              <a:off x="3163637" y="2355962"/>
              <a:ext cx="2814302" cy="280950"/>
              <a:chOff x="3163637" y="2355962"/>
              <a:chExt cx="2814302" cy="280950"/>
            </a:xfrm>
          </p:grpSpPr>
          <p:cxnSp>
            <p:nvCxnSpPr>
              <p:cNvPr id="1034" name="Connecteur droit 1033"/>
              <p:cNvCxnSpPr/>
              <p:nvPr/>
            </p:nvCxnSpPr>
            <p:spPr>
              <a:xfrm>
                <a:off x="3183504" y="2355962"/>
                <a:ext cx="2794435" cy="0"/>
              </a:xfrm>
              <a:prstGeom prst="line">
                <a:avLst/>
              </a:prstGeom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cteur droit avec flèche 153"/>
              <p:cNvCxnSpPr>
                <a:stCxn id="23" idx="0"/>
              </p:cNvCxnSpPr>
              <p:nvPr/>
            </p:nvCxnSpPr>
            <p:spPr>
              <a:xfrm flipH="1" flipV="1">
                <a:off x="3163637" y="2355962"/>
                <a:ext cx="13670" cy="280950"/>
              </a:xfrm>
              <a:prstGeom prst="straightConnector1">
                <a:avLst/>
              </a:prstGeom>
              <a:ln>
                <a:tailEnd type="none"/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cteur droit avec flèche 155"/>
              <p:cNvCxnSpPr/>
              <p:nvPr/>
            </p:nvCxnSpPr>
            <p:spPr>
              <a:xfrm flipH="1" flipV="1">
                <a:off x="5964268" y="2355962"/>
                <a:ext cx="13671" cy="280950"/>
              </a:xfrm>
              <a:prstGeom prst="straightConnector1">
                <a:avLst/>
              </a:prstGeom>
              <a:ln>
                <a:tailEnd type="none"/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3108070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texte 2"/>
          <p:cNvSpPr txBox="1">
            <a:spLocks/>
          </p:cNvSpPr>
          <p:nvPr/>
        </p:nvSpPr>
        <p:spPr>
          <a:xfrm>
            <a:off x="415146" y="5200195"/>
            <a:ext cx="2686070" cy="81283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fr-FR" sz="1600" b="1" dirty="0" smtClean="0">
                <a:solidFill>
                  <a:srgbClr val="0066FF"/>
                </a:solidFill>
                <a:latin typeface="Arial" charset="0"/>
              </a:rPr>
              <a:t>Produire dans une démarche sérielle ou artisanale</a:t>
            </a:r>
            <a:endParaRPr lang="fr-FR" sz="1600" b="1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79208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000099"/>
                </a:solidFill>
              </a:rPr>
              <a:t>Activités-Types d’emplois </a:t>
            </a:r>
            <a:br>
              <a:rPr lang="fr-FR" sz="3200" b="1" dirty="0" smtClean="0">
                <a:solidFill>
                  <a:srgbClr val="000099"/>
                </a:solidFill>
              </a:rPr>
            </a:br>
            <a:r>
              <a:rPr lang="fr-FR" sz="3200" b="1" dirty="0" smtClean="0">
                <a:solidFill>
                  <a:srgbClr val="000099"/>
                </a:solidFill>
              </a:rPr>
              <a:t>Positionnement des formations</a:t>
            </a:r>
            <a:endParaRPr lang="fr-FR" sz="3200" b="1" dirty="0">
              <a:solidFill>
                <a:srgbClr val="000099"/>
              </a:solidFill>
            </a:endParaRPr>
          </a:p>
        </p:txBody>
      </p:sp>
      <p:sp>
        <p:nvSpPr>
          <p:cNvPr id="10" name="Espace réservé du texte 2"/>
          <p:cNvSpPr txBox="1">
            <a:spLocks/>
          </p:cNvSpPr>
          <p:nvPr/>
        </p:nvSpPr>
        <p:spPr>
          <a:xfrm>
            <a:off x="426112" y="2472151"/>
            <a:ext cx="2669724" cy="81283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lvl="1">
              <a:buClr>
                <a:schemeClr val="tx1"/>
              </a:buClr>
              <a:buSzPct val="80000"/>
              <a:buFont typeface="Wingdings" pitchFamily="2" charset="2"/>
              <a:buChar char="q"/>
              <a:defRPr/>
            </a:pPr>
            <a:r>
              <a:rPr lang="fr-FR" sz="1600" b="1" dirty="0">
                <a:solidFill>
                  <a:srgbClr val="0066FF"/>
                </a:solidFill>
                <a:latin typeface="Arial" charset="0"/>
              </a:rPr>
              <a:t>Concevoir et développer les produits</a:t>
            </a:r>
          </a:p>
        </p:txBody>
      </p:sp>
      <p:sp>
        <p:nvSpPr>
          <p:cNvPr id="12" name="Espace réservé du texte 2"/>
          <p:cNvSpPr txBox="1">
            <a:spLocks/>
          </p:cNvSpPr>
          <p:nvPr/>
        </p:nvSpPr>
        <p:spPr>
          <a:xfrm>
            <a:off x="423858" y="3874720"/>
            <a:ext cx="2686070" cy="80489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vert="horz" anchor="t">
            <a:noAutofit/>
          </a:bodyPr>
          <a:lstStyle/>
          <a:p>
            <a:pPr marL="357188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lang="fr-FR" sz="1600" b="1" noProof="0" dirty="0" smtClean="0">
                <a:solidFill>
                  <a:srgbClr val="0066FF"/>
                </a:solidFill>
                <a:latin typeface="Arial" charset="0"/>
              </a:rPr>
              <a:t>Industrialiser les produits et préparer la production 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</a:endParaRP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3545208" y="3572691"/>
            <a:ext cx="3001876" cy="1408950"/>
          </a:xfrm>
          <a:prstGeom prst="rect">
            <a:avLst/>
          </a:prstGeom>
          <a:ln w="3175">
            <a:solidFill>
              <a:schemeClr val="accent1">
                <a:lumMod val="75000"/>
              </a:schemeClr>
            </a:solidFill>
          </a:ln>
          <a:effectLst/>
        </p:spPr>
        <p:txBody>
          <a:bodyPr/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1450" algn="just">
              <a:buFont typeface="Wingdings" pitchFamily="2" charset="2"/>
              <a:buChar char="ü"/>
            </a:pPr>
            <a:r>
              <a:rPr lang="fr-FR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Technicien des Méthodes </a:t>
            </a:r>
            <a:r>
              <a:rPr lang="fr-FR" sz="1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12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Définition les procédés de fabrication. Définition du processus de production dans une démarche d’optimisation – Coût / Qualité</a:t>
            </a:r>
          </a:p>
          <a:p>
            <a:pPr marL="176213" indent="-171450" algn="just">
              <a:buFont typeface="Wingdings" pitchFamily="2" charset="2"/>
              <a:buChar char="ü"/>
            </a:pPr>
            <a:r>
              <a:rPr lang="fr-FR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Gradeur - Opérateur sur CFAO </a:t>
            </a:r>
            <a:r>
              <a:rPr lang="fr-FR" sz="12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  Matelassage coupe </a:t>
            </a:r>
          </a:p>
        </p:txBody>
      </p:sp>
      <p:sp>
        <p:nvSpPr>
          <p:cNvPr id="24" name="Flèche droite 23"/>
          <p:cNvSpPr/>
          <p:nvPr/>
        </p:nvSpPr>
        <p:spPr>
          <a:xfrm>
            <a:off x="3112183" y="2693901"/>
            <a:ext cx="415701" cy="369332"/>
          </a:xfrm>
          <a:prstGeom prst="rightArrow">
            <a:avLst>
              <a:gd name="adj1" fmla="val 30297"/>
              <a:gd name="adj2" fmla="val 62269"/>
            </a:avLst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 droite 28"/>
          <p:cNvSpPr/>
          <p:nvPr/>
        </p:nvSpPr>
        <p:spPr>
          <a:xfrm rot="5400000">
            <a:off x="1452822" y="2069464"/>
            <a:ext cx="436041" cy="369333"/>
          </a:xfrm>
          <a:prstGeom prst="rightArrow">
            <a:avLst>
              <a:gd name="adj1" fmla="val 30297"/>
              <a:gd name="adj2" fmla="val 62269"/>
            </a:avLst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 droite 29"/>
          <p:cNvSpPr/>
          <p:nvPr/>
        </p:nvSpPr>
        <p:spPr>
          <a:xfrm>
            <a:off x="3126209" y="4092500"/>
            <a:ext cx="415701" cy="369332"/>
          </a:xfrm>
          <a:prstGeom prst="rightArrow">
            <a:avLst>
              <a:gd name="adj1" fmla="val 30297"/>
              <a:gd name="adj2" fmla="val 62269"/>
            </a:avLst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 droite 30"/>
          <p:cNvSpPr/>
          <p:nvPr/>
        </p:nvSpPr>
        <p:spPr>
          <a:xfrm>
            <a:off x="3140235" y="5388057"/>
            <a:ext cx="387648" cy="369332"/>
          </a:xfrm>
          <a:prstGeom prst="rightArrow">
            <a:avLst>
              <a:gd name="adj1" fmla="val 30297"/>
              <a:gd name="adj2" fmla="val 62269"/>
            </a:avLst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3527884" y="2269321"/>
            <a:ext cx="2988332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171450" lvl="0" indent="-171450">
              <a:buFont typeface="Wingdings" pitchFamily="2" charset="2"/>
              <a:buChar char="ü"/>
            </a:pPr>
            <a:r>
              <a:rPr lang="fr-FR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Modéliste</a:t>
            </a:r>
            <a:r>
              <a:rPr lang="fr-FR" sz="1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fr-FR" sz="12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conception </a:t>
            </a:r>
            <a:r>
              <a:rPr lang="fr-FR" sz="12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détaillée des </a:t>
            </a:r>
            <a:r>
              <a:rPr lang="fr-FR" sz="12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modèles en CAO, Supervision </a:t>
            </a:r>
            <a:r>
              <a:rPr lang="fr-FR" sz="12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des </a:t>
            </a:r>
            <a:r>
              <a:rPr lang="fr-FR" sz="12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prototypes.</a:t>
            </a:r>
          </a:p>
          <a:p>
            <a:pPr marL="171450" lvl="0" indent="-171450">
              <a:buFont typeface="Wingdings" pitchFamily="2" charset="2"/>
              <a:buChar char="ü"/>
            </a:pPr>
            <a:r>
              <a:rPr lang="fr-FR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Opératrice « Modèle » </a:t>
            </a:r>
            <a:r>
              <a:rPr lang="fr-FR" sz="1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Réalisation des prototypes.</a:t>
            </a:r>
          </a:p>
          <a:p>
            <a:pPr marL="171450" lvl="0" indent="-171450">
              <a:buFont typeface="Wingdings" pitchFamily="2" charset="2"/>
              <a:buChar char="ü"/>
            </a:pPr>
            <a:r>
              <a:rPr lang="fr-FR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Patronnier prototypiste</a:t>
            </a:r>
            <a:endParaRPr lang="fr-FR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14340" y="1389779"/>
            <a:ext cx="3001876" cy="43088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sz="2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Types d’emplois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22160" y="1265024"/>
            <a:ext cx="2489465" cy="76944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sz="2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Activités Professionnelles</a:t>
            </a:r>
          </a:p>
        </p:txBody>
      </p:sp>
      <p:sp>
        <p:nvSpPr>
          <p:cNvPr id="26" name="Flèche droite 25"/>
          <p:cNvSpPr/>
          <p:nvPr/>
        </p:nvSpPr>
        <p:spPr>
          <a:xfrm rot="5400000">
            <a:off x="4613683" y="1868120"/>
            <a:ext cx="402686" cy="369333"/>
          </a:xfrm>
          <a:prstGeom prst="rightArrow">
            <a:avLst>
              <a:gd name="adj1" fmla="val 30297"/>
              <a:gd name="adj2" fmla="val 62269"/>
            </a:avLst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027C-7DF6-4BFC-AD91-155BFA65D69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6867051" y="1389779"/>
            <a:ext cx="2097437" cy="43088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sz="2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Formations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9038766"/>
              </p:ext>
            </p:extLst>
          </p:nvPr>
        </p:nvGraphicFramePr>
        <p:xfrm>
          <a:off x="6885568" y="1974555"/>
          <a:ext cx="2078920" cy="431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789"/>
                <a:gridCol w="831063"/>
                <a:gridCol w="612068"/>
              </a:tblGrid>
              <a:tr h="43349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CAP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BACPRO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BTS</a:t>
                      </a:r>
                      <a:endParaRPr lang="fr-FR" sz="1400" dirty="0"/>
                    </a:p>
                  </a:txBody>
                  <a:tcPr anchor="ctr"/>
                </a:tc>
              </a:tr>
              <a:tr h="41001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  <a:tr h="35889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  <a:tr h="40049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  <a:tr h="8790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sz="800" dirty="0" smtClean="0"/>
                    </a:p>
                    <a:p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  <a:tr h="43952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  <a:tr h="4395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  <a:tr h="43952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  <a:tr h="4395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Étoile à 5 branches 4"/>
          <p:cNvSpPr/>
          <p:nvPr/>
        </p:nvSpPr>
        <p:spPr>
          <a:xfrm>
            <a:off x="8552162" y="2472151"/>
            <a:ext cx="216024" cy="221750"/>
          </a:xfrm>
          <a:prstGeom prst="star5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5 branches 33"/>
          <p:cNvSpPr/>
          <p:nvPr/>
        </p:nvSpPr>
        <p:spPr>
          <a:xfrm>
            <a:off x="7807757" y="2869485"/>
            <a:ext cx="216024" cy="221750"/>
          </a:xfrm>
          <a:prstGeom prst="star5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5" name="Étoile à 5 branches 34"/>
          <p:cNvSpPr/>
          <p:nvPr/>
        </p:nvSpPr>
        <p:spPr>
          <a:xfrm>
            <a:off x="7807757" y="3284984"/>
            <a:ext cx="216024" cy="221750"/>
          </a:xfrm>
          <a:prstGeom prst="star5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8532608" y="3981625"/>
            <a:ext cx="216024" cy="221750"/>
          </a:xfrm>
          <a:prstGeom prst="star5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3545208" y="5058626"/>
            <a:ext cx="3001876" cy="1471695"/>
          </a:xfrm>
          <a:prstGeom prst="rect">
            <a:avLst/>
          </a:prstGeom>
          <a:ln w="3175">
            <a:solidFill>
              <a:schemeClr val="accent1">
                <a:lumMod val="75000"/>
              </a:schemeClr>
            </a:solidFill>
          </a:ln>
          <a:effectLst/>
        </p:spPr>
        <p:txBody>
          <a:bodyPr/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1450" algn="just">
              <a:buFont typeface="Wingdings" pitchFamily="2" charset="2"/>
              <a:buChar char="ü"/>
            </a:pPr>
            <a:r>
              <a:rPr lang="fr-FR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Opérateur polyvalent </a:t>
            </a:r>
            <a:r>
              <a:rPr lang="fr-FR" sz="1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sur machine de production ou dans un domaine artisanal</a:t>
            </a:r>
          </a:p>
          <a:p>
            <a:pPr marL="176213" indent="-171450" algn="just">
              <a:buFont typeface="Wingdings" pitchFamily="2" charset="2"/>
              <a:buChar char="ü"/>
            </a:pPr>
            <a:r>
              <a:rPr lang="fr-FR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Contrôleur qualité </a:t>
            </a:r>
            <a:r>
              <a:rPr lang="fr-FR" sz="1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 production locale</a:t>
            </a:r>
          </a:p>
          <a:p>
            <a:pPr marL="176213" indent="-171450" algn="just">
              <a:buFont typeface="Wingdings" pitchFamily="2" charset="2"/>
              <a:buChar char="ü"/>
            </a:pPr>
            <a:r>
              <a:rPr lang="fr-FR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Contrôleur qualité </a:t>
            </a:r>
            <a:r>
              <a:rPr lang="fr-FR" sz="1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 production externalisée</a:t>
            </a:r>
          </a:p>
          <a:p>
            <a:pPr marL="176213" indent="-171450" algn="just">
              <a:buFont typeface="Wingdings" pitchFamily="2" charset="2"/>
              <a:buChar char="ü"/>
            </a:pPr>
            <a:endParaRPr lang="fr-FR" sz="12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176213" indent="-171450" algn="just">
              <a:buFont typeface="Wingdings" pitchFamily="2" charset="2"/>
              <a:buChar char="ü"/>
            </a:pPr>
            <a:endParaRPr lang="fr-FR" sz="12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176213" indent="-171450" algn="just">
              <a:buFont typeface="Wingdings" pitchFamily="2" charset="2"/>
              <a:buChar char="ü"/>
            </a:pPr>
            <a:endParaRPr lang="fr-FR" sz="12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176213" indent="-171450" algn="just">
              <a:buFont typeface="Wingdings" pitchFamily="2" charset="2"/>
              <a:buChar char="ü"/>
            </a:pPr>
            <a:endParaRPr lang="fr-FR" sz="1100" b="1" i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Étoile à 5 branches 37"/>
          <p:cNvSpPr/>
          <p:nvPr/>
        </p:nvSpPr>
        <p:spPr>
          <a:xfrm>
            <a:off x="7856969" y="4632557"/>
            <a:ext cx="216024" cy="221750"/>
          </a:xfrm>
          <a:prstGeom prst="star5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Étoile à 5 branches 38"/>
          <p:cNvSpPr/>
          <p:nvPr/>
        </p:nvSpPr>
        <p:spPr>
          <a:xfrm>
            <a:off x="7128284" y="5092516"/>
            <a:ext cx="216024" cy="221750"/>
          </a:xfrm>
          <a:prstGeom prst="star5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Étoile à 5 branches 39"/>
          <p:cNvSpPr/>
          <p:nvPr/>
        </p:nvSpPr>
        <p:spPr>
          <a:xfrm>
            <a:off x="7128284" y="2869485"/>
            <a:ext cx="216024" cy="221750"/>
          </a:xfrm>
          <a:prstGeom prst="star5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 à 5 branches 40"/>
          <p:cNvSpPr/>
          <p:nvPr/>
        </p:nvSpPr>
        <p:spPr>
          <a:xfrm>
            <a:off x="7889791" y="5495737"/>
            <a:ext cx="216024" cy="221750"/>
          </a:xfrm>
          <a:prstGeom prst="star5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Étoile à 5 branches 41"/>
          <p:cNvSpPr/>
          <p:nvPr/>
        </p:nvSpPr>
        <p:spPr>
          <a:xfrm>
            <a:off x="8552162" y="5949280"/>
            <a:ext cx="216024" cy="221750"/>
          </a:xfrm>
          <a:prstGeom prst="star5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50680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3035</TotalTime>
  <Words>624</Words>
  <Application>Microsoft Office PowerPoint</Application>
  <PresentationFormat>Affichage à l'écran (4:3)</PresentationFormat>
  <Paragraphs>137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Thème Office</vt:lpstr>
      <vt:lpstr>1_Conception personnalisée</vt:lpstr>
      <vt:lpstr>Conception personnalisée</vt:lpstr>
      <vt:lpstr>Rénovation de la filière  des Métiers de la Mode  CNAM – PARIS 01/06/2012 </vt:lpstr>
      <vt:lpstr>Les actes fondateurs</vt:lpstr>
      <vt:lpstr>Paramètres de la rénovation</vt:lpstr>
      <vt:lpstr>Les Paramètres de la rénovation</vt:lpstr>
      <vt:lpstr>Diapositive 5</vt:lpstr>
      <vt:lpstr>Activités-Types d’emplois  Positionnement des formations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BTS METIERS DE LA MODE VÊTEMENTS</dc:title>
  <dc:creator>Christian MESSAGE</dc:creator>
  <cp:lastModifiedBy>Luc</cp:lastModifiedBy>
  <cp:revision>180</cp:revision>
  <dcterms:created xsi:type="dcterms:W3CDTF">2011-10-22T15:47:36Z</dcterms:created>
  <dcterms:modified xsi:type="dcterms:W3CDTF">2012-05-24T07:28:56Z</dcterms:modified>
</cp:coreProperties>
</file>