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3" r:id="rId5"/>
    <p:sldMasterId id="2147483689" r:id="rId6"/>
    <p:sldMasterId id="2147483694" r:id="rId7"/>
  </p:sldMasterIdLst>
  <p:notesMasterIdLst>
    <p:notesMasterId r:id="rId32"/>
  </p:notesMasterIdLst>
  <p:handoutMasterIdLst>
    <p:handoutMasterId r:id="rId33"/>
  </p:handoutMasterIdLst>
  <p:sldIdLst>
    <p:sldId id="357" r:id="rId8"/>
    <p:sldId id="332" r:id="rId9"/>
    <p:sldId id="381" r:id="rId10"/>
    <p:sldId id="382" r:id="rId11"/>
    <p:sldId id="383" r:id="rId12"/>
    <p:sldId id="379" r:id="rId13"/>
    <p:sldId id="380" r:id="rId14"/>
    <p:sldId id="355" r:id="rId15"/>
    <p:sldId id="361" r:id="rId16"/>
    <p:sldId id="374" r:id="rId17"/>
    <p:sldId id="376" r:id="rId18"/>
    <p:sldId id="333" r:id="rId19"/>
    <p:sldId id="368" r:id="rId20"/>
    <p:sldId id="378" r:id="rId21"/>
    <p:sldId id="362" r:id="rId22"/>
    <p:sldId id="285" r:id="rId23"/>
    <p:sldId id="369" r:id="rId24"/>
    <p:sldId id="364" r:id="rId25"/>
    <p:sldId id="344" r:id="rId26"/>
    <p:sldId id="371" r:id="rId27"/>
    <p:sldId id="365" r:id="rId28"/>
    <p:sldId id="346" r:id="rId29"/>
    <p:sldId id="372" r:id="rId30"/>
    <p:sldId id="366" r:id="rId3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D6EE"/>
    <a:srgbClr val="1A86D0"/>
    <a:srgbClr val="3D7CC9"/>
    <a:srgbClr val="C5E0B3"/>
    <a:srgbClr val="FFE599"/>
    <a:srgbClr val="FFFFFF"/>
    <a:srgbClr val="F4B083"/>
    <a:srgbClr val="070A0F"/>
    <a:srgbClr val="1FA1E5"/>
    <a:srgbClr val="9B00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75723-3DC2-F54A-A23D-F1EA78DC7BB4}" v="5" dt="2023-02-02T15:41:4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 autoAdjust="0"/>
    <p:restoredTop sz="94789"/>
  </p:normalViewPr>
  <p:slideViewPr>
    <p:cSldViewPr snapToGrid="0" snapToObjects="1">
      <p:cViewPr varScale="1">
        <p:scale>
          <a:sx n="91" d="100"/>
          <a:sy n="91" d="100"/>
        </p:scale>
        <p:origin x="-8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EF375723-3DC2-F54A-A23D-F1EA78DC7BB4}"/>
    <pc:docChg chg="modSld modMainMaster">
      <pc:chgData name="Pascale COSTA" userId="a9990527-e5a0-4976-9254-72d533a89fe6" providerId="ADAL" clId="{EF375723-3DC2-F54A-A23D-F1EA78DC7BB4}" dt="2023-02-02T15:42:44.965" v="107" actId="20577"/>
      <pc:docMkLst>
        <pc:docMk/>
      </pc:docMkLst>
      <pc:sldChg chg="modSp mod">
        <pc:chgData name="Pascale COSTA" userId="a9990527-e5a0-4976-9254-72d533a89fe6" providerId="ADAL" clId="{EF375723-3DC2-F54A-A23D-F1EA78DC7BB4}" dt="2023-02-02T13:33:15.103" v="3" actId="14100"/>
        <pc:sldMkLst>
          <pc:docMk/>
          <pc:sldMk cId="1913258401" sldId="334"/>
        </pc:sldMkLst>
        <pc:picChg chg="mod">
          <ac:chgData name="Pascale COSTA" userId="a9990527-e5a0-4976-9254-72d533a89fe6" providerId="ADAL" clId="{EF375723-3DC2-F54A-A23D-F1EA78DC7BB4}" dt="2023-02-02T13:33:15.103" v="3" actId="14100"/>
          <ac:picMkLst>
            <pc:docMk/>
            <pc:sldMk cId="1913258401" sldId="334"/>
            <ac:picMk id="5" creationId="{64042336-E55B-A932-5B47-F7702BDC63CA}"/>
          </ac:picMkLst>
        </pc:picChg>
      </pc:sldChg>
      <pc:sldChg chg="modSp mod">
        <pc:chgData name="Pascale COSTA" userId="a9990527-e5a0-4976-9254-72d533a89fe6" providerId="ADAL" clId="{EF375723-3DC2-F54A-A23D-F1EA78DC7BB4}" dt="2023-02-02T15:42:44.965" v="107" actId="20577"/>
        <pc:sldMkLst>
          <pc:docMk/>
          <pc:sldMk cId="3623513463" sldId="358"/>
        </pc:sldMkLst>
        <pc:graphicFrameChg chg="mod modGraphic">
          <ac:chgData name="Pascale COSTA" userId="a9990527-e5a0-4976-9254-72d533a89fe6" providerId="ADAL" clId="{EF375723-3DC2-F54A-A23D-F1EA78DC7BB4}" dt="2023-02-02T15:42:44.965" v="107" actId="20577"/>
          <ac:graphicFrameMkLst>
            <pc:docMk/>
            <pc:sldMk cId="3623513463" sldId="358"/>
            <ac:graphicFrameMk id="3" creationId="{C8471FE6-9599-9830-B6F8-45E0745B6D25}"/>
          </ac:graphicFrameMkLst>
        </pc:graphicFrameChg>
      </pc:sldChg>
      <pc:sldChg chg="modSp mod">
        <pc:chgData name="Pascale COSTA" userId="a9990527-e5a0-4976-9254-72d533a89fe6" providerId="ADAL" clId="{EF375723-3DC2-F54A-A23D-F1EA78DC7BB4}" dt="2023-02-02T15:42:20.841" v="105" actId="20577"/>
        <pc:sldMkLst>
          <pc:docMk/>
          <pc:sldMk cId="3112657787" sldId="360"/>
        </pc:sldMkLst>
        <pc:spChg chg="mod">
          <ac:chgData name="Pascale COSTA" userId="a9990527-e5a0-4976-9254-72d533a89fe6" providerId="ADAL" clId="{EF375723-3DC2-F54A-A23D-F1EA78DC7BB4}" dt="2023-02-02T15:42:20.841" v="105" actId="20577"/>
          <ac:spMkLst>
            <pc:docMk/>
            <pc:sldMk cId="3112657787" sldId="360"/>
            <ac:spMk id="5" creationId="{7A8BB314-1948-7893-5F84-F6D54A5F4BB2}"/>
          </ac:spMkLst>
        </pc:spChg>
        <pc:graphicFrameChg chg="mod">
          <ac:chgData name="Pascale COSTA" userId="a9990527-e5a0-4976-9254-72d533a89fe6" providerId="ADAL" clId="{EF375723-3DC2-F54A-A23D-F1EA78DC7BB4}" dt="2023-02-02T15:42:04.709" v="76" actId="1076"/>
          <ac:graphicFrameMkLst>
            <pc:docMk/>
            <pc:sldMk cId="3112657787" sldId="360"/>
            <ac:graphicFrameMk id="3" creationId="{06686D1C-2010-26E3-2154-BD0EAF755DDB}"/>
          </ac:graphicFrameMkLst>
        </pc:graphicFrameChg>
      </pc:sldChg>
      <pc:sldMasterChg chg="modSp mod">
        <pc:chgData name="Pascale COSTA" userId="a9990527-e5a0-4976-9254-72d533a89fe6" providerId="ADAL" clId="{EF375723-3DC2-F54A-A23D-F1EA78DC7BB4}" dt="2023-02-02T13:33:30.108" v="5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EF375723-3DC2-F54A-A23D-F1EA78DC7BB4}" dt="2023-02-02T13:33:30.108" v="5" actId="20577"/>
          <ac:spMkLst>
            <pc:docMk/>
            <pc:sldMasterMk cId="3069642489" sldId="2147483659"/>
            <ac:spMk id="2" creationId="{D93FE7C1-0368-BBE4-0A0F-01B1EA3F64D5}"/>
          </ac:spMkLst>
        </pc:spChg>
      </pc:sldMasterChg>
      <pc:sldMasterChg chg="modSp mod">
        <pc:chgData name="Pascale COSTA" userId="a9990527-e5a0-4976-9254-72d533a89fe6" providerId="ADAL" clId="{EF375723-3DC2-F54A-A23D-F1EA78DC7BB4}" dt="2023-02-02T13:33:35" v="7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EF375723-3DC2-F54A-A23D-F1EA78DC7BB4}" dt="2023-02-02T13:33:35" v="7" actId="20577"/>
          <ac:spMkLst>
            <pc:docMk/>
            <pc:sldMasterMk cId="2279856783" sldId="2147483683"/>
            <ac:spMk id="6" creationId="{344C1D48-989C-217B-97A7-A350C67EF5B6}"/>
          </ac:spMkLst>
        </pc:spChg>
      </pc:sldMasterChg>
      <pc:sldMasterChg chg="modSp mod">
        <pc:chgData name="Pascale COSTA" userId="a9990527-e5a0-4976-9254-72d533a89fe6" providerId="ADAL" clId="{EF375723-3DC2-F54A-A23D-F1EA78DC7BB4}" dt="2023-02-02T13:33:39.179" v="9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EF375723-3DC2-F54A-A23D-F1EA78DC7BB4}" dt="2023-02-02T13:33:39.179" v="9" actId="20577"/>
          <ac:spMkLst>
            <pc:docMk/>
            <pc:sldMasterMk cId="3702903786" sldId="2147483689"/>
            <ac:spMk id="7" creationId="{9469B76F-9634-A17A-E82C-A74D2F5DA99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6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631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écriture plus simple (une page par compétence)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58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03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Rappel du groupe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428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charset="-128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31DCAA-D103-41C4-B17A-287A2E785065}" type="slidenum">
              <a:rPr lang="fr-FR" altLang="fr-F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2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47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905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pôle, même activités, Taches et attendus additionnelles en </a:t>
            </a:r>
            <a:r>
              <a:rPr lang="fr-FR" dirty="0" err="1" smtClean="0"/>
              <a:t>BacPro</a:t>
            </a:r>
            <a:r>
              <a:rPr lang="fr-FR" dirty="0" smtClean="0"/>
              <a:t>  et niveau autonomie différent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331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16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872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4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54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4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188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55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5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8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1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96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2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37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29203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83619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8226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106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xmlns="" val="378999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83619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7680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4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theme" Target="../theme/theme3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8E75FC0-218F-6543-AEDF-85999A11CED2}"/>
              </a:ext>
            </a:extLst>
          </p:cNvPr>
          <p:cNvSpPr txBox="1"/>
          <p:nvPr userDrawn="1"/>
        </p:nvSpPr>
        <p:spPr>
          <a:xfrm>
            <a:off x="1455474" y="1356069"/>
            <a:ext cx="62330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</a:t>
            </a:r>
            <a:r>
              <a:rPr lang="fr-FR" sz="2800" b="1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MAINTENANCE NAUTIQUE</a:t>
            </a:r>
            <a:endParaRPr lang="fr-FR" sz="2800" b="1" kern="1200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03000E6B-5526-0B42-9BA5-4326BEFA07FF}"/>
              </a:ext>
            </a:extLst>
          </p:cNvPr>
          <p:cNvSpPr txBox="1"/>
          <p:nvPr userDrawn="1"/>
        </p:nvSpPr>
        <p:spPr>
          <a:xfrm>
            <a:off x="783098" y="2784959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02594" cy="8192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01021" y="2917114"/>
            <a:ext cx="1029430" cy="6397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05849" y="2917114"/>
            <a:ext cx="836294" cy="620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53291" y="2915744"/>
            <a:ext cx="1159976" cy="62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31229" y="2917114"/>
            <a:ext cx="1030313" cy="6584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31735" y="2874705"/>
            <a:ext cx="939882" cy="7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xmlns="" id="{C812CA52-75E2-8C45-8063-24057FEDA026}"/>
              </a:ext>
            </a:extLst>
          </p:cNvPr>
          <p:cNvSpPr txBox="1"/>
          <p:nvPr userDrawn="1"/>
        </p:nvSpPr>
        <p:spPr>
          <a:xfrm>
            <a:off x="0" y="50807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xmlns="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1540" y="138540"/>
            <a:ext cx="878912" cy="6178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5909" y="96816"/>
            <a:ext cx="953727" cy="6762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4497" y="96816"/>
            <a:ext cx="1024453" cy="6563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81408" y="138540"/>
            <a:ext cx="1109645" cy="6239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69023" y="96816"/>
            <a:ext cx="879537" cy="6563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44C1D48-989C-217B-97A7-A350C67EF5B6}"/>
              </a:ext>
            </a:extLst>
          </p:cNvPr>
          <p:cNvSpPr txBox="1"/>
          <p:nvPr userDrawn="1"/>
        </p:nvSpPr>
        <p:spPr>
          <a:xfrm>
            <a:off x="-456769" y="495752"/>
            <a:ext cx="46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PNF – </a:t>
            </a:r>
            <a:r>
              <a:rPr lang="fr-FR" sz="1400" b="1" baseline="0" dirty="0" smtClean="0">
                <a:solidFill>
                  <a:schemeClr val="tx2">
                    <a:lumMod val="75000"/>
                  </a:schemeClr>
                </a:solidFill>
              </a:rPr>
              <a:t>lycée Rosa Luxemburg- </a:t>
            </a:r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Jeudi </a:t>
            </a:r>
            <a:r>
              <a:rPr lang="fr-FR" sz="1400" b="1" baseline="0" dirty="0" smtClean="0">
                <a:solidFill>
                  <a:schemeClr val="tx2">
                    <a:lumMod val="75000"/>
                  </a:schemeClr>
                </a:solidFill>
              </a:rPr>
              <a:t>25 mai  </a:t>
            </a:r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xmlns="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xmlns="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xmlns="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1539" y="118632"/>
            <a:ext cx="994169" cy="6178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5909" y="76908"/>
            <a:ext cx="953727" cy="6762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4497" y="76908"/>
            <a:ext cx="1024453" cy="6563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12951" y="118632"/>
            <a:ext cx="1138828" cy="6239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08121" y="104792"/>
            <a:ext cx="879537" cy="6284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44C1D48-989C-217B-97A7-A350C67EF5B6}"/>
              </a:ext>
            </a:extLst>
          </p:cNvPr>
          <p:cNvSpPr txBox="1"/>
          <p:nvPr userDrawn="1"/>
        </p:nvSpPr>
        <p:spPr>
          <a:xfrm>
            <a:off x="-456769" y="495752"/>
            <a:ext cx="46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PNF – </a:t>
            </a:r>
            <a:r>
              <a:rPr lang="fr-FR" sz="1400" b="1" baseline="0" dirty="0" smtClean="0">
                <a:solidFill>
                  <a:schemeClr val="tx2">
                    <a:lumMod val="75000"/>
                  </a:schemeClr>
                </a:solidFill>
              </a:rPr>
              <a:t>lycée Rosa Luxemburg- </a:t>
            </a:r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Jeudi </a:t>
            </a:r>
            <a:r>
              <a:rPr lang="fr-FR" sz="1400" b="1" baseline="0" dirty="0" smtClean="0">
                <a:solidFill>
                  <a:schemeClr val="tx2">
                    <a:lumMod val="75000"/>
                  </a:schemeClr>
                </a:solidFill>
              </a:rPr>
              <a:t>25 mai  </a:t>
            </a:r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xmlns="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0BA10EF-08D3-4072-BFF1-BA1CBB3F82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24/05/2023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1BCF773-AD61-440E-B60C-EC72001E01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5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4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258299"/>
              </p:ext>
            </p:extLst>
          </p:nvPr>
        </p:nvGraphicFramePr>
        <p:xfrm>
          <a:off x="2895165" y="1424510"/>
          <a:ext cx="1891903" cy="3019218"/>
        </p:xfrm>
        <a:graphic>
          <a:graphicData uri="http://schemas.openxmlformats.org/drawingml/2006/table">
            <a:tbl>
              <a:tblPr/>
              <a:tblGrid>
                <a:gridCol w="189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Bac Pro 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2011</a:t>
                      </a:r>
                    </a:p>
                  </a:txBody>
                  <a:tcPr marL="68621" marR="68621" marT="34285" marB="34285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Accueillir et conseiller le client, réceptionner l’embarcation, l’équipement.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621" marR="68621" marT="34285" marB="34285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Effectuer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diagnostic</a:t>
                      </a:r>
                    </a:p>
                  </a:txBody>
                  <a:tcPr marL="68621" marR="68621" marT="34285" marB="34285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Équiper, maintenir, dépanner, réparer, finaliser.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621" marR="68621" marT="34285" marB="34285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Restituer l’embarcation, l’équipement au client.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621" marR="68621" marT="34285" marB="34285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Espace réservé du conten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043076"/>
              </p:ext>
            </p:extLst>
          </p:nvPr>
        </p:nvGraphicFramePr>
        <p:xfrm>
          <a:off x="4787068" y="1424510"/>
          <a:ext cx="3524308" cy="3034414"/>
        </p:xfrm>
        <a:graphic>
          <a:graphicData uri="http://schemas.openxmlformats.org/drawingml/2006/table">
            <a:tbl>
              <a:tblPr/>
              <a:tblGrid>
                <a:gridCol w="3524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4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CAP et Bac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2023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2" marB="3427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6014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Pôle 1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Prise en charge ou restitution d’une embarcation ou d’un équipement 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34272" marB="3427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Pôle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Localisation d’une panne ou d’une anomalie sur une embarcation ou un équipement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2" marB="3427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Pôle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Intervention sur l’embarcation et ses équipements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2" marB="3427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2210584" y="943735"/>
            <a:ext cx="2970609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800" b="1" dirty="0">
                <a:latin typeface="+mn-lt"/>
              </a:rPr>
              <a:t>Les évolutions des RAP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6879591"/>
              </p:ext>
            </p:extLst>
          </p:nvPr>
        </p:nvGraphicFramePr>
        <p:xfrm>
          <a:off x="1059222" y="1424510"/>
          <a:ext cx="1835944" cy="3041622"/>
        </p:xfrm>
        <a:graphic>
          <a:graphicData uri="http://schemas.openxmlformats.org/drawingml/2006/table">
            <a:tbl>
              <a:tblPr/>
              <a:tblGrid>
                <a:gridCol w="183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CAP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2007</a:t>
                      </a:r>
                    </a:p>
                  </a:txBody>
                  <a:tcPr marL="68570" marR="68570" marT="34273" marB="3427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Accueillir le client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3" marB="3427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Préparer 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intervention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3" marB="3427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Intervenir sur 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embarcations,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 moteurs,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 équipements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3" marB="3427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Finaliser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l’intervention, livrer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l’embarcation,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 moteur,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l’équipement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70" marR="68570" marT="34273" marB="3427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76014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1340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237892" y="1107687"/>
            <a:ext cx="1918009" cy="75828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Domaine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d’activité professionnel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962615" y="1167623"/>
            <a:ext cx="4304369" cy="63841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Bloc de compétences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122020" y="1167623"/>
            <a:ext cx="2025803" cy="63841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Unité certificative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7890" y="2095616"/>
            <a:ext cx="1918009" cy="758284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</a:t>
            </a: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charge ou restitution d’une embarcation ou d’un équipement </a:t>
            </a:r>
            <a:endParaRPr lang="fr-FR" sz="900" b="1" dirty="0"/>
          </a:p>
        </p:txBody>
      </p:sp>
      <p:sp>
        <p:nvSpPr>
          <p:cNvPr id="10" name="Chevron 9"/>
          <p:cNvSpPr/>
          <p:nvPr/>
        </p:nvSpPr>
        <p:spPr>
          <a:xfrm>
            <a:off x="237891" y="2929055"/>
            <a:ext cx="1918009" cy="7582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Localisation d’une panne ou d’une anomalie sur une embarcation ou un équipement</a:t>
            </a:r>
          </a:p>
        </p:txBody>
      </p:sp>
      <p:sp>
        <p:nvSpPr>
          <p:cNvPr id="11" name="Chevron 10"/>
          <p:cNvSpPr/>
          <p:nvPr/>
        </p:nvSpPr>
        <p:spPr>
          <a:xfrm>
            <a:off x="252757" y="3781893"/>
            <a:ext cx="1918009" cy="75828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962615" y="2155552"/>
            <a:ext cx="4304369" cy="63841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en charge ou restitution d’une embarcation ou d’un équipement  </a:t>
            </a:r>
            <a:endParaRPr lang="fr-FR" sz="13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207513" y="2155552"/>
            <a:ext cx="2025803" cy="63841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Unité U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962615" y="2988991"/>
            <a:ext cx="4304369" cy="63841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Localisation d’une panne ou d’une anomalie sur une embarcation ou un équipement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207513" y="3018959"/>
            <a:ext cx="2025803" cy="63841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Unité U 31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962614" y="3852398"/>
            <a:ext cx="4304369" cy="638412"/>
          </a:xfrm>
          <a:prstGeom prst="chevron">
            <a:avLst/>
          </a:prstGeom>
          <a:solidFill>
            <a:srgbClr val="BDD6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</a:t>
            </a:r>
            <a:endParaRPr lang="fr-FR" sz="1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207513" y="3790837"/>
            <a:ext cx="2025803" cy="638412"/>
          </a:xfrm>
          <a:prstGeom prst="chevron">
            <a:avLst/>
          </a:prstGeom>
          <a:solidFill>
            <a:srgbClr val="BDD6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Unité U 32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1719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591D2674-96C0-F083-79B9-853487188831}"/>
              </a:ext>
            </a:extLst>
          </p:cNvPr>
          <p:cNvGrpSpPr/>
          <p:nvPr/>
        </p:nvGrpSpPr>
        <p:grpSpPr>
          <a:xfrm>
            <a:off x="400229" y="1245773"/>
            <a:ext cx="1598274" cy="837019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xmlns="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20CE5D20-5107-CD7E-AFFC-780BD25D3163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75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A1.1 </a:t>
              </a:r>
              <a:r>
                <a:rPr lang="fr-FR" sz="1100" b="1" dirty="0"/>
                <a:t>Prise en charge de l’embarcation ou de l’équipement</a:t>
              </a:r>
              <a:endParaRPr lang="fr-FR" sz="1400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E6237D7C-0594-9B1E-2034-E8F1E0E0FF86}"/>
              </a:ext>
            </a:extLst>
          </p:cNvPr>
          <p:cNvGrpSpPr/>
          <p:nvPr/>
        </p:nvGrpSpPr>
        <p:grpSpPr>
          <a:xfrm>
            <a:off x="2631689" y="1244945"/>
            <a:ext cx="2219414" cy="880305"/>
            <a:chOff x="5457818" y="1127468"/>
            <a:chExt cx="2081388" cy="172665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xmlns="" id="{DC347C26-D6FF-E84B-3E18-D427CD3E9207}"/>
                </a:ext>
              </a:extLst>
            </p:cNvPr>
            <p:cNvSpPr/>
            <p:nvPr/>
          </p:nvSpPr>
          <p:spPr>
            <a:xfrm>
              <a:off x="5457818" y="1127468"/>
              <a:ext cx="2081388" cy="172665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906525" cy="1187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A1.2 </a:t>
              </a:r>
              <a:r>
                <a:rPr lang="fr-FR" sz="1100" b="1" dirty="0"/>
                <a:t>Restitution ou mise à disposition (dans le cadre d’une location) de l’embarcation ou de l’équipement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171ED97B-DB8D-2CC7-EC29-2ED4EEEA6275}"/>
              </a:ext>
            </a:extLst>
          </p:cNvPr>
          <p:cNvGrpSpPr/>
          <p:nvPr/>
        </p:nvGrpSpPr>
        <p:grpSpPr>
          <a:xfrm>
            <a:off x="387830" y="848303"/>
            <a:ext cx="5856853" cy="322396"/>
            <a:chOff x="5453553" y="1531303"/>
            <a:chExt cx="1724221" cy="13065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xmlns="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724221" cy="1306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Prise en charge ou restitution d’une embarcation ou d’un équipement </a:t>
              </a:r>
              <a:endParaRPr lang="fr-FR" b="1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0EF14FA-9951-844D-D830-67F2A36D8B43}"/>
              </a:ext>
            </a:extLst>
          </p:cNvPr>
          <p:cNvGrpSpPr/>
          <p:nvPr/>
        </p:nvGrpSpPr>
        <p:grpSpPr>
          <a:xfrm>
            <a:off x="387831" y="2556369"/>
            <a:ext cx="2145820" cy="800713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xmlns="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90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Réalisation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d’essais de confirmation des symptômes et hiérarchisation des premières données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FEBFAD-DB65-6C0F-2FE3-A142FABDEF09}"/>
              </a:ext>
            </a:extLst>
          </p:cNvPr>
          <p:cNvGrpSpPr/>
          <p:nvPr/>
        </p:nvGrpSpPr>
        <p:grpSpPr>
          <a:xfrm>
            <a:off x="3130591" y="2565539"/>
            <a:ext cx="1720341" cy="828830"/>
            <a:chOff x="5442459" y="1138518"/>
            <a:chExt cx="1720341" cy="11414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xmlns="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53B803F-AB1F-2D04-5FD3-15B15997A640}"/>
                </a:ext>
              </a:extLst>
            </p:cNvPr>
            <p:cNvSpPr txBox="1"/>
            <p:nvPr/>
          </p:nvSpPr>
          <p:spPr>
            <a:xfrm>
              <a:off x="5508984" y="1217761"/>
              <a:ext cx="1616121" cy="905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Recherche de la ou des causes de défaillance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A25BF750-FC59-7CC0-CAAC-63D4B6A44D04}"/>
              </a:ext>
            </a:extLst>
          </p:cNvPr>
          <p:cNvGrpSpPr/>
          <p:nvPr/>
        </p:nvGrpSpPr>
        <p:grpSpPr>
          <a:xfrm>
            <a:off x="5471533" y="2556369"/>
            <a:ext cx="2429674" cy="878458"/>
            <a:chOff x="7298858" y="986117"/>
            <a:chExt cx="3274124" cy="11909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xmlns="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3274124" cy="114147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xmlns="" id="{919FC12D-634C-EF08-57B4-8F6FC682DCF4}"/>
                </a:ext>
              </a:extLst>
            </p:cNvPr>
            <p:cNvSpPr txBox="1"/>
            <p:nvPr/>
          </p:nvSpPr>
          <p:spPr>
            <a:xfrm>
              <a:off x="7376678" y="996217"/>
              <a:ext cx="2994052" cy="11808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Identification des éléments défectueux avec propositions de remise en conformité de l’équipement ou de l’embarcation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xmlns="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0A637B15-4251-AFE2-5BCC-490D30D960C1}"/>
              </a:ext>
            </a:extLst>
          </p:cNvPr>
          <p:cNvSpPr txBox="1"/>
          <p:nvPr/>
        </p:nvSpPr>
        <p:spPr>
          <a:xfrm>
            <a:off x="418207" y="2190101"/>
            <a:ext cx="7632974" cy="3223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</a:t>
            </a:r>
            <a:r>
              <a:rPr lang="fr-FR" sz="13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 </a:t>
            </a:r>
            <a:r>
              <a:rPr lang="fr-FR" sz="1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Localisation d’une panne ou d’une anomalie sur une embarcation ou un équipement </a:t>
            </a:r>
            <a:endParaRPr lang="fr-FR" sz="1300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xmlns="" id="{E1E55847-7FE2-0BCA-2CD1-AD95E6BC650E}"/>
              </a:ext>
            </a:extLst>
          </p:cNvPr>
          <p:cNvSpPr/>
          <p:nvPr/>
        </p:nvSpPr>
        <p:spPr>
          <a:xfrm>
            <a:off x="387830" y="3504352"/>
            <a:ext cx="8012755" cy="225713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</a:t>
            </a:r>
            <a:r>
              <a:rPr lang="fr-FR" sz="13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 </a:t>
            </a:r>
            <a:r>
              <a:rPr lang="fr-FR" sz="1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  </a:t>
            </a:r>
            <a:endParaRPr lang="fr-FR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xmlns="" id="{FBD1D4C1-83F8-3182-99B7-2B2BA457FDBB}"/>
              </a:ext>
            </a:extLst>
          </p:cNvPr>
          <p:cNvGrpSpPr/>
          <p:nvPr/>
        </p:nvGrpSpPr>
        <p:grpSpPr>
          <a:xfrm>
            <a:off x="380889" y="3837374"/>
            <a:ext cx="1720341" cy="985015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xmlns="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AD0F9CD9-BCCC-0B38-8FCA-3CB6D372667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905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Préparation et organisation de l’intervention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2390250" y="3856741"/>
            <a:ext cx="1720341" cy="984393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170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Réalisation des opérations de maintenance corrective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C71D52-9CC5-8AB8-A6B0-EAF03C38E252}"/>
              </a:ext>
            </a:extLst>
          </p:cNvPr>
          <p:cNvSpPr txBox="1"/>
          <p:nvPr/>
        </p:nvSpPr>
        <p:spPr>
          <a:xfrm>
            <a:off x="6556220" y="745339"/>
            <a:ext cx="285610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>
                <a:solidFill>
                  <a:schemeClr val="accent2"/>
                </a:solidFill>
              </a:rPr>
              <a:t>BAC PRO  </a:t>
            </a:r>
            <a:r>
              <a:rPr lang="fr-FR" sz="1800" dirty="0" smtClean="0">
                <a:solidFill>
                  <a:srgbClr val="1A86D0"/>
                </a:solidFill>
              </a:rPr>
              <a:t>MAINTENANCE NAUTIQUE</a:t>
            </a:r>
            <a:endParaRPr lang="fr-FR" sz="1800" dirty="0">
              <a:solidFill>
                <a:srgbClr val="1A86D0"/>
              </a:solidFill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4322755" y="3875907"/>
            <a:ext cx="1720341" cy="983774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47" name="Organigramme : Alternative 46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170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A3.3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Réalisation des opérations de maintenance programmée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6365659" y="3894904"/>
            <a:ext cx="1975453" cy="939981"/>
            <a:chOff x="5442459" y="1138518"/>
            <a:chExt cx="1720341" cy="1686690"/>
          </a:xfrm>
          <a:solidFill>
            <a:srgbClr val="BDD6EE"/>
          </a:solidFill>
        </p:grpSpPr>
        <p:sp>
          <p:nvSpPr>
            <p:cNvPr id="50" name="Organigramme : Alternative 49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6866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6"/>
              <a:ext cx="1543767" cy="10601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A3.4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Exécution des opérations d’installation ou d’adaptation d’équipement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602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591D2674-96C0-F083-79B9-853487188831}"/>
              </a:ext>
            </a:extLst>
          </p:cNvPr>
          <p:cNvGrpSpPr/>
          <p:nvPr/>
        </p:nvGrpSpPr>
        <p:grpSpPr>
          <a:xfrm>
            <a:off x="492050" y="1217318"/>
            <a:ext cx="1640934" cy="862795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xmlns="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20CE5D20-5107-CD7E-AFFC-780BD25D3163}"/>
                </a:ext>
              </a:extLst>
            </p:cNvPr>
            <p:cNvSpPr txBox="1"/>
            <p:nvPr/>
          </p:nvSpPr>
          <p:spPr>
            <a:xfrm>
              <a:off x="5516307" y="1288391"/>
              <a:ext cx="1616121" cy="79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2">
                      <a:lumMod val="75000"/>
                    </a:schemeClr>
                  </a:solidFill>
                </a:rPr>
                <a:t>A1.1 Prise en charge de l’embarcation ou de l’équipement</a:t>
              </a:r>
              <a:endParaRPr lang="fr-FR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E6237D7C-0594-9B1E-2034-E8F1E0E0FF86}"/>
              </a:ext>
            </a:extLst>
          </p:cNvPr>
          <p:cNvGrpSpPr/>
          <p:nvPr/>
        </p:nvGrpSpPr>
        <p:grpSpPr>
          <a:xfrm>
            <a:off x="2464098" y="1244946"/>
            <a:ext cx="1728761" cy="835171"/>
            <a:chOff x="5457818" y="1127468"/>
            <a:chExt cx="2081388" cy="172665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xmlns="" id="{DC347C26-D6FF-E84B-3E18-D427CD3E9207}"/>
                </a:ext>
              </a:extLst>
            </p:cNvPr>
            <p:cNvSpPr/>
            <p:nvPr/>
          </p:nvSpPr>
          <p:spPr>
            <a:xfrm>
              <a:off x="5457818" y="1127468"/>
              <a:ext cx="2081388" cy="172665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906525" cy="11871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A1.2 Restitution </a:t>
              </a:r>
              <a:r>
                <a:rPr lang="fr-FR" sz="1100" b="1" dirty="0" smtClean="0"/>
                <a:t>de </a:t>
              </a:r>
              <a:r>
                <a:rPr lang="fr-FR" sz="1100" b="1" dirty="0"/>
                <a:t>l’embarcation ou de l’équipement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171ED97B-DB8D-2CC7-EC29-2ED4EEEA6275}"/>
              </a:ext>
            </a:extLst>
          </p:cNvPr>
          <p:cNvGrpSpPr/>
          <p:nvPr/>
        </p:nvGrpSpPr>
        <p:grpSpPr>
          <a:xfrm>
            <a:off x="387830" y="848303"/>
            <a:ext cx="6075711" cy="317473"/>
            <a:chOff x="5453553" y="1531303"/>
            <a:chExt cx="1724221" cy="12866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xmlns="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98867C52-C80B-71DD-FD03-5C89932333E0}"/>
                </a:ext>
              </a:extLst>
            </p:cNvPr>
            <p:cNvSpPr txBox="1"/>
            <p:nvPr/>
          </p:nvSpPr>
          <p:spPr>
            <a:xfrm>
              <a:off x="5453553" y="1531303"/>
              <a:ext cx="1724221" cy="12517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Prise en charge ou restitution d’une embarcation ou d’un équipement </a:t>
              </a:r>
              <a:endParaRPr lang="fr-FR" b="1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0EF14FA-9951-844D-D830-67F2A36D8B43}"/>
              </a:ext>
            </a:extLst>
          </p:cNvPr>
          <p:cNvGrpSpPr/>
          <p:nvPr/>
        </p:nvGrpSpPr>
        <p:grpSpPr>
          <a:xfrm>
            <a:off x="418206" y="2550851"/>
            <a:ext cx="1617614" cy="843517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xmlns="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6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Constat de l’état du système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FEBFAD-DB65-6C0F-2FE3-A142FABDEF09}"/>
              </a:ext>
            </a:extLst>
          </p:cNvPr>
          <p:cNvGrpSpPr/>
          <p:nvPr/>
        </p:nvGrpSpPr>
        <p:grpSpPr>
          <a:xfrm>
            <a:off x="2421275" y="2574559"/>
            <a:ext cx="2418354" cy="819810"/>
            <a:chOff x="5442459" y="1138518"/>
            <a:chExt cx="1720341" cy="216534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xmlns="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216534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53B803F-AB1F-2D04-5FD3-15B15997A640}"/>
                </a:ext>
              </a:extLst>
            </p:cNvPr>
            <p:cNvSpPr txBox="1"/>
            <p:nvPr/>
          </p:nvSpPr>
          <p:spPr>
            <a:xfrm>
              <a:off x="5508984" y="1217762"/>
              <a:ext cx="1616121" cy="17562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Contrôle d’un élément de motorisation ou d’un équipement pour contribuer au diagnostic 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A25BF750-FC59-7CC0-CAAC-63D4B6A44D04}"/>
              </a:ext>
            </a:extLst>
          </p:cNvPr>
          <p:cNvGrpSpPr/>
          <p:nvPr/>
        </p:nvGrpSpPr>
        <p:grpSpPr>
          <a:xfrm>
            <a:off x="5225084" y="2563794"/>
            <a:ext cx="2088995" cy="838000"/>
            <a:chOff x="7298858" y="986117"/>
            <a:chExt cx="3274124" cy="11414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Organigramme : Alternative 72">
              <a:extLst>
                <a:ext uri="{FF2B5EF4-FFF2-40B4-BE49-F238E27FC236}">
                  <a16:creationId xmlns:a16="http://schemas.microsoft.com/office/drawing/2014/main" xmlns="" id="{D92007BC-56E2-BE13-998A-5CEEBEB3918D}"/>
                </a:ext>
              </a:extLst>
            </p:cNvPr>
            <p:cNvSpPr/>
            <p:nvPr/>
          </p:nvSpPr>
          <p:spPr>
            <a:xfrm>
              <a:off x="7298858" y="986117"/>
              <a:ext cx="3274124" cy="114147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xmlns="" id="{919FC12D-634C-EF08-57B4-8F6FC682DCF4}"/>
                </a:ext>
              </a:extLst>
            </p:cNvPr>
            <p:cNvSpPr txBox="1"/>
            <p:nvPr/>
          </p:nvSpPr>
          <p:spPr>
            <a:xfrm>
              <a:off x="7376678" y="1010894"/>
              <a:ext cx="3196303" cy="6405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Identification des éléments présentant des mesures non conformes aux données du constructeur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xmlns="" id="{BAEE85DC-FA71-6EBB-38A9-E3CB1571C28F}"/>
              </a:ext>
            </a:extLst>
          </p:cNvPr>
          <p:cNvSpPr/>
          <p:nvPr/>
        </p:nvSpPr>
        <p:spPr>
          <a:xfrm>
            <a:off x="418206" y="2260785"/>
            <a:ext cx="5700744" cy="23073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0A637B15-4251-AFE2-5BCC-490D30D960C1}"/>
              </a:ext>
            </a:extLst>
          </p:cNvPr>
          <p:cNvSpPr txBox="1"/>
          <p:nvPr/>
        </p:nvSpPr>
        <p:spPr>
          <a:xfrm>
            <a:off x="418207" y="2190101"/>
            <a:ext cx="7023373" cy="3223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</a:t>
            </a:r>
            <a:r>
              <a:rPr lang="fr-FR" sz="13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 </a:t>
            </a:r>
            <a:r>
              <a:rPr lang="fr-FR" sz="1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Localisation d’une panne ou d’une anomalie sur une embarcation ou un équipement </a:t>
            </a:r>
            <a:endParaRPr lang="fr-FR" sz="1300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xmlns="" id="{E1E55847-7FE2-0BCA-2CD1-AD95E6BC650E}"/>
              </a:ext>
            </a:extLst>
          </p:cNvPr>
          <p:cNvSpPr/>
          <p:nvPr/>
        </p:nvSpPr>
        <p:spPr>
          <a:xfrm>
            <a:off x="387831" y="3504353"/>
            <a:ext cx="7395720" cy="212416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</a:t>
            </a:r>
            <a:r>
              <a:rPr lang="fr-FR" sz="13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 </a:t>
            </a:r>
            <a:r>
              <a:rPr lang="fr-FR" sz="13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  </a:t>
            </a:r>
            <a:endParaRPr lang="fr-FR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xmlns="" id="{FBD1D4C1-83F8-3182-99B7-2B2BA457FDBB}"/>
              </a:ext>
            </a:extLst>
          </p:cNvPr>
          <p:cNvGrpSpPr/>
          <p:nvPr/>
        </p:nvGrpSpPr>
        <p:grpSpPr>
          <a:xfrm>
            <a:off x="387831" y="3787707"/>
            <a:ext cx="1537613" cy="952511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xmlns="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AD0F9CD9-BCCC-0B38-8FCA-3CB6D3726679}"/>
                </a:ext>
              </a:extLst>
            </p:cNvPr>
            <p:cNvSpPr txBox="1"/>
            <p:nvPr/>
          </p:nvSpPr>
          <p:spPr>
            <a:xfrm>
              <a:off x="5546678" y="1190763"/>
              <a:ext cx="1513395" cy="6405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Préparation 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l’intervention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2390250" y="3788329"/>
            <a:ext cx="1430901" cy="994573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7" y="1167767"/>
              <a:ext cx="1543767" cy="1315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1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Réalisation des opérations de maintenance corrective</a:t>
              </a:r>
              <a:endParaRPr lang="fr-F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C71D52-9CC5-8AB8-A6B0-EAF03C38E252}"/>
              </a:ext>
            </a:extLst>
          </p:cNvPr>
          <p:cNvSpPr txBox="1"/>
          <p:nvPr/>
        </p:nvSpPr>
        <p:spPr>
          <a:xfrm>
            <a:off x="6192799" y="1344607"/>
            <a:ext cx="285610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800" dirty="0" smtClean="0">
                <a:solidFill>
                  <a:schemeClr val="accent2"/>
                </a:solidFill>
              </a:rPr>
              <a:t>CAP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1A86D0"/>
                </a:solidFill>
              </a:rPr>
              <a:t>MAINTENANCE NAUTIQUE</a:t>
            </a:r>
            <a:endParaRPr lang="fr-FR" sz="1800" dirty="0">
              <a:solidFill>
                <a:srgbClr val="1A86D0"/>
              </a:solidFill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4340058" y="3809802"/>
            <a:ext cx="1427184" cy="1028899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47" name="Organigramme : Alternative 46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7"/>
              <a:ext cx="1543767" cy="12718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A3.3 </a:t>
              </a:r>
              <a:r>
                <a:rPr lang="fr-FR" sz="11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Réalisation des opérations de maintenance programmée</a:t>
              </a:r>
              <a:endParaRPr lang="fr-F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A28E7195-97CE-AF28-9C01-1D84BC7A6CFA}"/>
              </a:ext>
            </a:extLst>
          </p:cNvPr>
          <p:cNvGrpSpPr/>
          <p:nvPr/>
        </p:nvGrpSpPr>
        <p:grpSpPr>
          <a:xfrm>
            <a:off x="6365659" y="3776942"/>
            <a:ext cx="1417892" cy="1005960"/>
            <a:chOff x="5442459" y="1138518"/>
            <a:chExt cx="1720341" cy="1686690"/>
          </a:xfrm>
          <a:solidFill>
            <a:srgbClr val="BDD6EE"/>
          </a:solidFill>
        </p:grpSpPr>
        <p:sp>
          <p:nvSpPr>
            <p:cNvPr id="50" name="Organigramme : Alternative 49">
              <a:extLst>
                <a:ext uri="{FF2B5EF4-FFF2-40B4-BE49-F238E27FC236}">
                  <a16:creationId xmlns:a16="http://schemas.microsoft.com/office/drawing/2014/main" xmlns="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6866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5516306" y="1167766"/>
              <a:ext cx="1543767" cy="10601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A3.4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Exécution des opérations d’installation </a:t>
              </a:r>
              <a:r>
                <a:rPr lang="fr-FR" sz="11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d’équipement ou accessoires</a:t>
              </a:r>
              <a:endParaRPr lang="fr-FR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0568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256671"/>
              </p:ext>
            </p:extLst>
          </p:nvPr>
        </p:nvGraphicFramePr>
        <p:xfrm>
          <a:off x="210206" y="1391088"/>
          <a:ext cx="8860222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111">
                  <a:extLst>
                    <a:ext uri="{9D8B030D-6E8A-4147-A177-3AD203B41FA5}">
                      <a16:colId xmlns:a16="http://schemas.microsoft.com/office/drawing/2014/main" xmlns="" val="3157077482"/>
                    </a:ext>
                  </a:extLst>
                </a:gridCol>
                <a:gridCol w="4430111">
                  <a:extLst>
                    <a:ext uri="{9D8B030D-6E8A-4147-A177-3AD203B41FA5}">
                      <a16:colId xmlns:a16="http://schemas.microsoft.com/office/drawing/2014/main" xmlns="" val="31145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BACPRO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550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3 : Intervention sur l’embarcation et ses </a:t>
                      </a:r>
                      <a:r>
                        <a:rPr lang="fr-F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équipements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23392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A3.2 Réalisation des opérations de maintenance corrective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15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T3.2.1 Remplacement de sous-ensembles ou d’éléments de l'embarcation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T3.2.2 Réglage des éléments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T3.2.3 Réalisation des essais. Remise en service de l’embarcation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T3.2.4 Consignation de l’intervention sur le document de suivi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T3.2.1 Remplacement </a:t>
                      </a:r>
                      <a:r>
                        <a:rPr lang="fr-FR" sz="1400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réparation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sous-ensembles ou éléments de l'embarcation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T3.2.2 Réglage et </a:t>
                      </a:r>
                      <a:r>
                        <a:rPr lang="fr-FR" sz="1400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paramétrage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éléments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T3.2.3 Réalisation des essais, de la remise en service de l’embarcation </a:t>
                      </a:r>
                      <a:r>
                        <a:rPr lang="fr-FR" sz="1400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de la mise à jour des indicateurs de maintenance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T3.2.4 </a:t>
                      </a:r>
                      <a:r>
                        <a:rPr lang="fr-FR" sz="1400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Finalisation du contrat d’intervention et suivi des documents contractuels</a:t>
                      </a:r>
                      <a:endParaRPr lang="fr-FR" sz="1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76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 d’autonomie : Participer à la réalisation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 d’autonomie : </a:t>
                      </a:r>
                      <a:r>
                        <a:rPr lang="fr-FR" sz="1400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une activité simple</a:t>
                      </a:r>
                      <a:endParaRPr lang="fr-FR" sz="14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482269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 flipH="1">
            <a:off x="966952" y="876879"/>
            <a:ext cx="64743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Tâches associées et niveau d’autonomie CAP/BACPRO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8394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2E4DD65-9DC7-08D9-E68E-C8C6E5C50FC8}"/>
              </a:ext>
            </a:extLst>
          </p:cNvPr>
          <p:cNvSpPr txBox="1"/>
          <p:nvPr/>
        </p:nvSpPr>
        <p:spPr>
          <a:xfrm>
            <a:off x="2497901" y="2252056"/>
            <a:ext cx="469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écriture plus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lisible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7331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32982">
            <a:off x="6642109" y="2671805"/>
            <a:ext cx="2107552" cy="27618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033">
            <a:off x="5609181" y="1901829"/>
            <a:ext cx="2110351" cy="273273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0364">
            <a:off x="5032673" y="1609278"/>
            <a:ext cx="2248578" cy="28403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1498">
            <a:off x="4564686" y="1447721"/>
            <a:ext cx="2145024" cy="27844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010" y="1238670"/>
            <a:ext cx="2380847" cy="28140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42540">
            <a:off x="2152708" y="1434091"/>
            <a:ext cx="2428801" cy="2811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5430">
            <a:off x="1206526" y="1630458"/>
            <a:ext cx="2390073" cy="28367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27763">
            <a:off x="424966" y="1984095"/>
            <a:ext cx="2469753" cy="26066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DA28077-1CF3-35B4-2366-E04E9F58F9F6}"/>
              </a:ext>
            </a:extLst>
          </p:cNvPr>
          <p:cNvSpPr txBox="1"/>
          <p:nvPr/>
        </p:nvSpPr>
        <p:spPr>
          <a:xfrm>
            <a:off x="155478" y="935391"/>
            <a:ext cx="877391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 smtClean="0"/>
              <a:t>9 Activités …….9 </a:t>
            </a:r>
            <a:r>
              <a:rPr lang="fr-FR" sz="1400" dirty="0"/>
              <a:t>pages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10128">
            <a:off x="409749" y="2331512"/>
            <a:ext cx="2316474" cy="2729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3798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4" y="838048"/>
            <a:ext cx="3303432" cy="43054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724B020-9182-E0EB-95FA-5C21ED29A488}"/>
              </a:ext>
            </a:extLst>
          </p:cNvPr>
          <p:cNvSpPr txBox="1"/>
          <p:nvPr/>
        </p:nvSpPr>
        <p:spPr>
          <a:xfrm>
            <a:off x="3652314" y="11587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Description de ce qui va être demandé à </a:t>
            </a:r>
            <a:r>
              <a:rPr lang="fr-FR" sz="1800" b="1" dirty="0" smtClean="0"/>
              <a:t>l’élève ou l’apprenti</a:t>
            </a:r>
            <a:endParaRPr lang="fr-FR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3839737" y="21519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/>
              <a:t>Conditions de réalisation pour mener à bien l’activité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724B020-9182-E0EB-95FA-5C21ED29A488}"/>
              </a:ext>
            </a:extLst>
          </p:cNvPr>
          <p:cNvSpPr txBox="1"/>
          <p:nvPr/>
        </p:nvSpPr>
        <p:spPr>
          <a:xfrm>
            <a:off x="3106429" y="29569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Degré d’autonomie attendu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724B020-9182-E0EB-95FA-5C21ED29A488}"/>
              </a:ext>
            </a:extLst>
          </p:cNvPr>
          <p:cNvSpPr txBox="1"/>
          <p:nvPr/>
        </p:nvSpPr>
        <p:spPr>
          <a:xfrm>
            <a:off x="3374058" y="39004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Description des résultats attendus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93" y="991654"/>
            <a:ext cx="3379343" cy="871804"/>
          </a:xfrm>
          <a:prstGeom prst="rect">
            <a:avLst/>
          </a:prstGeom>
        </p:spPr>
      </p:pic>
      <p:sp>
        <p:nvSpPr>
          <p:cNvPr id="10" name="Rectangle : coins arrondis 15">
            <a:extLst>
              <a:ext uri="{FF2B5EF4-FFF2-40B4-BE49-F238E27FC236}">
                <a16:creationId xmlns:a16="http://schemas.microsoft.com/office/drawing/2014/main" xmlns="" id="{5FD6B7AB-6B57-128A-C24E-A8D6E5560462}"/>
              </a:ext>
            </a:extLst>
          </p:cNvPr>
          <p:cNvSpPr/>
          <p:nvPr/>
        </p:nvSpPr>
        <p:spPr>
          <a:xfrm>
            <a:off x="518842" y="1808952"/>
            <a:ext cx="3211975" cy="1123897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5">
            <a:extLst>
              <a:ext uri="{FF2B5EF4-FFF2-40B4-BE49-F238E27FC236}">
                <a16:creationId xmlns:a16="http://schemas.microsoft.com/office/drawing/2014/main" xmlns="" id="{5FD6B7AB-6B57-128A-C24E-A8D6E5560462}"/>
              </a:ext>
            </a:extLst>
          </p:cNvPr>
          <p:cNvSpPr/>
          <p:nvPr/>
        </p:nvSpPr>
        <p:spPr>
          <a:xfrm>
            <a:off x="518842" y="3006667"/>
            <a:ext cx="3211975" cy="269859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5">
            <a:extLst>
              <a:ext uri="{FF2B5EF4-FFF2-40B4-BE49-F238E27FC236}">
                <a16:creationId xmlns:a16="http://schemas.microsoft.com/office/drawing/2014/main" xmlns="" id="{5FD6B7AB-6B57-128A-C24E-A8D6E5560462}"/>
              </a:ext>
            </a:extLst>
          </p:cNvPr>
          <p:cNvSpPr/>
          <p:nvPr/>
        </p:nvSpPr>
        <p:spPr>
          <a:xfrm>
            <a:off x="564669" y="3276526"/>
            <a:ext cx="3166148" cy="1866974"/>
          </a:xfrm>
          <a:prstGeom prst="roundRect">
            <a:avLst/>
          </a:prstGeom>
          <a:noFill/>
          <a:ln w="38100"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4179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2E4DD65-9DC7-08D9-E68E-C8C6E5C50FC8}"/>
              </a:ext>
            </a:extLst>
          </p:cNvPr>
          <p:cNvSpPr txBox="1"/>
          <p:nvPr/>
        </p:nvSpPr>
        <p:spPr>
          <a:xfrm>
            <a:off x="2012561" y="2248584"/>
            <a:ext cx="511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blocs de compétences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792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591D2674-96C0-F083-79B9-853487188831}"/>
              </a:ext>
            </a:extLst>
          </p:cNvPr>
          <p:cNvGrpSpPr/>
          <p:nvPr/>
        </p:nvGrpSpPr>
        <p:grpSpPr>
          <a:xfrm>
            <a:off x="418202" y="1262495"/>
            <a:ext cx="2082002" cy="744409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xmlns="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20CE5D20-5107-CD7E-AFFC-780BD25D3163}"/>
                </a:ext>
              </a:extLst>
            </p:cNvPr>
            <p:cNvSpPr txBox="1"/>
            <p:nvPr/>
          </p:nvSpPr>
          <p:spPr>
            <a:xfrm>
              <a:off x="5516307" y="1173741"/>
              <a:ext cx="1616121" cy="75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C1 </a:t>
              </a:r>
              <a:r>
                <a:rPr lang="fr-FR" sz="1100" b="1" dirty="0"/>
                <a:t>Collecter les informations nécessaires à la prise en charge ou à la restitution </a:t>
              </a:r>
              <a:endParaRPr lang="fr-FR" sz="1400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E6237D7C-0594-9B1E-2034-E8F1E0E0FF86}"/>
              </a:ext>
            </a:extLst>
          </p:cNvPr>
          <p:cNvGrpSpPr/>
          <p:nvPr/>
        </p:nvGrpSpPr>
        <p:grpSpPr>
          <a:xfrm>
            <a:off x="2640705" y="1264023"/>
            <a:ext cx="1647911" cy="742881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xmlns="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BD67E8AA-9A2D-B357-6D77-7FAF855799AB}"/>
                </a:ext>
              </a:extLst>
            </p:cNvPr>
            <p:cNvSpPr txBox="1"/>
            <p:nvPr/>
          </p:nvSpPr>
          <p:spPr>
            <a:xfrm>
              <a:off x="5486399" y="1288391"/>
              <a:ext cx="1616121" cy="75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C2 </a:t>
              </a:r>
              <a:r>
                <a:rPr lang="fr-FR" sz="1100" b="1" dirty="0"/>
                <a:t>Communiquer en français ou en anglais avec le client</a:t>
              </a:r>
              <a:endParaRPr lang="fr-FR" sz="1400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B3FF735A-CA2D-5A43-222F-E53687784427}"/>
              </a:ext>
            </a:extLst>
          </p:cNvPr>
          <p:cNvGrpSpPr/>
          <p:nvPr/>
        </p:nvGrpSpPr>
        <p:grpSpPr>
          <a:xfrm>
            <a:off x="4533966" y="1290102"/>
            <a:ext cx="1720341" cy="732584"/>
            <a:chOff x="5442459" y="1138518"/>
            <a:chExt cx="1720341" cy="1141473"/>
          </a:xfrm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xmlns="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257811D7-BC51-4660-4583-13FF3F418269}"/>
                </a:ext>
              </a:extLst>
            </p:cNvPr>
            <p:cNvSpPr txBox="1"/>
            <p:nvPr/>
          </p:nvSpPr>
          <p:spPr>
            <a:xfrm>
              <a:off x="5546523" y="1156625"/>
              <a:ext cx="1512212" cy="97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C3 </a:t>
              </a:r>
              <a:r>
                <a:rPr lang="fr-FR" sz="1100" b="1" dirty="0"/>
                <a:t>Utiliser les commandes d’une embarcation ou de ses équipements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729645A5-D3AB-3E81-B2C4-3C4545651779}"/>
              </a:ext>
            </a:extLst>
          </p:cNvPr>
          <p:cNvGrpSpPr/>
          <p:nvPr/>
        </p:nvGrpSpPr>
        <p:grpSpPr>
          <a:xfrm>
            <a:off x="6403116" y="1297168"/>
            <a:ext cx="1646155" cy="709736"/>
            <a:chOff x="5391151" y="1386116"/>
            <a:chExt cx="1720341" cy="1141473"/>
          </a:xfrm>
        </p:grpSpPr>
        <p:sp>
          <p:nvSpPr>
            <p:cNvPr id="61" name="Organigramme : Alternative 60">
              <a:extLst>
                <a:ext uri="{FF2B5EF4-FFF2-40B4-BE49-F238E27FC236}">
                  <a16:creationId xmlns:a16="http://schemas.microsoft.com/office/drawing/2014/main" xmlns="" id="{24CEDE07-9ADC-D62C-B380-CF662509D16A}"/>
                </a:ext>
              </a:extLst>
            </p:cNvPr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93F2C734-58B1-032C-7EB8-149CEFD3BB65}"/>
                </a:ext>
              </a:extLst>
            </p:cNvPr>
            <p:cNvSpPr txBox="1"/>
            <p:nvPr/>
          </p:nvSpPr>
          <p:spPr>
            <a:xfrm>
              <a:off x="5495215" y="1484848"/>
              <a:ext cx="1512212" cy="54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C4 </a:t>
              </a:r>
              <a:r>
                <a:rPr lang="fr-FR" sz="1100" b="1" dirty="0"/>
                <a:t>Organiser des opérations de maintenance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171ED97B-DB8D-2CC7-EC29-2ED4EEEA6275}"/>
              </a:ext>
            </a:extLst>
          </p:cNvPr>
          <p:cNvGrpSpPr/>
          <p:nvPr/>
        </p:nvGrpSpPr>
        <p:grpSpPr>
          <a:xfrm>
            <a:off x="395097" y="878817"/>
            <a:ext cx="7554597" cy="599395"/>
            <a:chOff x="5477460" y="1531303"/>
            <a:chExt cx="1700314" cy="2429163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xmlns="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98867C52-C80B-71DD-FD03-5C89932333E0}"/>
                </a:ext>
              </a:extLst>
            </p:cNvPr>
            <p:cNvSpPr txBox="1"/>
            <p:nvPr/>
          </p:nvSpPr>
          <p:spPr>
            <a:xfrm>
              <a:off x="5477460" y="1531303"/>
              <a:ext cx="1616121" cy="242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1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:Prise en charge ou restitution d’une embarcation ou d’un équipement 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0EF14FA-9951-844D-D830-67F2A36D8B43}"/>
              </a:ext>
            </a:extLst>
          </p:cNvPr>
          <p:cNvGrpSpPr/>
          <p:nvPr/>
        </p:nvGrpSpPr>
        <p:grpSpPr>
          <a:xfrm>
            <a:off x="420909" y="2572732"/>
            <a:ext cx="1617615" cy="719847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xmlns="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684C4CB4-919C-0603-AAF4-BEFF73F6D31E}"/>
                </a:ext>
              </a:extLst>
            </p:cNvPr>
            <p:cNvSpPr txBox="1"/>
            <p:nvPr/>
          </p:nvSpPr>
          <p:spPr>
            <a:xfrm>
              <a:off x="5516307" y="1164244"/>
              <a:ext cx="1616121" cy="64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C5 </a:t>
              </a:r>
              <a:r>
                <a:rPr lang="fr-FR" sz="1100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Constater le dysfonctionnement</a:t>
              </a:r>
              <a:endPara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xmlns="" id="{BAEE85DC-FA71-6EBB-38A9-E3CB1571C28F}"/>
              </a:ext>
            </a:extLst>
          </p:cNvPr>
          <p:cNvSpPr/>
          <p:nvPr/>
        </p:nvSpPr>
        <p:spPr>
          <a:xfrm>
            <a:off x="407488" y="2253782"/>
            <a:ext cx="7524746" cy="211127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0A637B15-4251-AFE2-5BCC-490D30D960C1}"/>
              </a:ext>
            </a:extLst>
          </p:cNvPr>
          <p:cNvSpPr txBox="1"/>
          <p:nvPr/>
        </p:nvSpPr>
        <p:spPr>
          <a:xfrm>
            <a:off x="364595" y="2220952"/>
            <a:ext cx="7406179" cy="30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</a:t>
            </a:r>
            <a:r>
              <a:rPr lang="fr-FR" sz="1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Localisation d’une panne ou d’une anomalie sur une embarcation ou un équipement </a:t>
            </a:r>
            <a:endParaRPr lang="fr-FR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xmlns="" id="{E1E55847-7FE2-0BCA-2CD1-AD95E6BC650E}"/>
              </a:ext>
            </a:extLst>
          </p:cNvPr>
          <p:cNvSpPr/>
          <p:nvPr/>
        </p:nvSpPr>
        <p:spPr>
          <a:xfrm>
            <a:off x="418201" y="3460652"/>
            <a:ext cx="7490870" cy="252917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C71D52-9CC5-8AB8-A6B0-EAF03C38E252}"/>
              </a:ext>
            </a:extLst>
          </p:cNvPr>
          <p:cNvSpPr txBox="1"/>
          <p:nvPr/>
        </p:nvSpPr>
        <p:spPr>
          <a:xfrm>
            <a:off x="6970256" y="705934"/>
            <a:ext cx="22678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200" dirty="0" smtClean="0">
                <a:solidFill>
                  <a:srgbClr val="FF0000"/>
                </a:solidFill>
              </a:rPr>
              <a:t>BCP MAINTENANCE NAUTIQUE</a:t>
            </a:r>
            <a:endParaRPr lang="fr-FR" sz="1200" dirty="0">
              <a:solidFill>
                <a:srgbClr val="FF0000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31FEBFAD-DB65-6C0F-2FE3-A142FABDEF09}"/>
              </a:ext>
            </a:extLst>
          </p:cNvPr>
          <p:cNvGrpSpPr/>
          <p:nvPr/>
        </p:nvGrpSpPr>
        <p:grpSpPr>
          <a:xfrm>
            <a:off x="2288979" y="2556368"/>
            <a:ext cx="1821612" cy="702647"/>
            <a:chOff x="5341189" y="1138519"/>
            <a:chExt cx="1865552" cy="1141474"/>
          </a:xfrm>
        </p:grpSpPr>
        <p:sp>
          <p:nvSpPr>
            <p:cNvPr id="32" name="Organigramme : Alternative 31">
              <a:extLst>
                <a:ext uri="{FF2B5EF4-FFF2-40B4-BE49-F238E27FC236}">
                  <a16:creationId xmlns:a16="http://schemas.microsoft.com/office/drawing/2014/main" xmlns="" id="{0CA5CAA2-3E7D-01B9-6AFC-5B1F2B741B23}"/>
                </a:ext>
              </a:extLst>
            </p:cNvPr>
            <p:cNvSpPr/>
            <p:nvPr/>
          </p:nvSpPr>
          <p:spPr>
            <a:xfrm>
              <a:off x="5442459" y="1138519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853B803F-AB1F-2D04-5FD3-15B15997A640}"/>
                </a:ext>
              </a:extLst>
            </p:cNvPr>
            <p:cNvSpPr txBox="1"/>
            <p:nvPr/>
          </p:nvSpPr>
          <p:spPr>
            <a:xfrm>
              <a:off x="5341189" y="1208723"/>
              <a:ext cx="1865552" cy="81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C6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Hiérarchiser les hypothèses en lien avec le dysfonctionnement 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31FEBFAD-DB65-6C0F-2FE3-A142FABDEF09}"/>
              </a:ext>
            </a:extLst>
          </p:cNvPr>
          <p:cNvGrpSpPr/>
          <p:nvPr/>
        </p:nvGrpSpPr>
        <p:grpSpPr>
          <a:xfrm>
            <a:off x="4361046" y="2567691"/>
            <a:ext cx="1593705" cy="691324"/>
            <a:chOff x="5442459" y="1138519"/>
            <a:chExt cx="1720341" cy="1141474"/>
          </a:xfrm>
        </p:grpSpPr>
        <p:sp>
          <p:nvSpPr>
            <p:cNvPr id="35" name="Organigramme : Alternative 34">
              <a:extLst>
                <a:ext uri="{FF2B5EF4-FFF2-40B4-BE49-F238E27FC236}">
                  <a16:creationId xmlns:a16="http://schemas.microsoft.com/office/drawing/2014/main" xmlns="" id="{0CA5CAA2-3E7D-01B9-6AFC-5B1F2B741B23}"/>
                </a:ext>
              </a:extLst>
            </p:cNvPr>
            <p:cNvSpPr/>
            <p:nvPr/>
          </p:nvSpPr>
          <p:spPr>
            <a:xfrm>
              <a:off x="5442459" y="1138519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853B803F-AB1F-2D04-5FD3-15B15997A640}"/>
                </a:ext>
              </a:extLst>
            </p:cNvPr>
            <p:cNvSpPr txBox="1"/>
            <p:nvPr/>
          </p:nvSpPr>
          <p:spPr>
            <a:xfrm>
              <a:off x="5486399" y="1208723"/>
              <a:ext cx="1616121" cy="64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C7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Valider les hypothèses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31FEBFAD-DB65-6C0F-2FE3-A142FABDEF09}"/>
              </a:ext>
            </a:extLst>
          </p:cNvPr>
          <p:cNvGrpSpPr/>
          <p:nvPr/>
        </p:nvGrpSpPr>
        <p:grpSpPr>
          <a:xfrm>
            <a:off x="6357284" y="2579815"/>
            <a:ext cx="1608135" cy="655751"/>
            <a:chOff x="5442459" y="1138519"/>
            <a:chExt cx="1720341" cy="1141474"/>
          </a:xfrm>
        </p:grpSpPr>
        <p:sp>
          <p:nvSpPr>
            <p:cNvPr id="38" name="Organigramme : Alternative 37">
              <a:extLst>
                <a:ext uri="{FF2B5EF4-FFF2-40B4-BE49-F238E27FC236}">
                  <a16:creationId xmlns:a16="http://schemas.microsoft.com/office/drawing/2014/main" xmlns="" id="{0CA5CAA2-3E7D-01B9-6AFC-5B1F2B741B23}"/>
                </a:ext>
              </a:extLst>
            </p:cNvPr>
            <p:cNvSpPr/>
            <p:nvPr/>
          </p:nvSpPr>
          <p:spPr>
            <a:xfrm>
              <a:off x="5442459" y="1138519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853B803F-AB1F-2D04-5FD3-15B15997A640}"/>
                </a:ext>
              </a:extLst>
            </p:cNvPr>
            <p:cNvSpPr txBox="1"/>
            <p:nvPr/>
          </p:nvSpPr>
          <p:spPr>
            <a:xfrm>
              <a:off x="5486399" y="1208723"/>
              <a:ext cx="1616121" cy="90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C8 </a:t>
              </a:r>
              <a:r>
                <a:rPr lang="fr-FR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Identifier les éléments ou systèmes défectueux</a:t>
              </a:r>
              <a:endPara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87831" y="3878918"/>
            <a:ext cx="7544403" cy="919617"/>
            <a:chOff x="387831" y="3878918"/>
            <a:chExt cx="7544403" cy="919617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xmlns="" id="{FBD1D4C1-83F8-3182-99B7-2B2BA457FDBB}"/>
                </a:ext>
              </a:extLst>
            </p:cNvPr>
            <p:cNvGrpSpPr/>
            <p:nvPr/>
          </p:nvGrpSpPr>
          <p:grpSpPr>
            <a:xfrm>
              <a:off x="387831" y="3903337"/>
              <a:ext cx="1753203" cy="842989"/>
              <a:chOff x="5442459" y="1138518"/>
              <a:chExt cx="1720341" cy="1502378"/>
            </a:xfrm>
            <a:solidFill>
              <a:srgbClr val="BDD6EE"/>
            </a:solidFill>
          </p:grpSpPr>
          <p:sp>
            <p:nvSpPr>
              <p:cNvPr id="79" name="Organigramme : Alternative 78">
                <a:extLst>
                  <a:ext uri="{FF2B5EF4-FFF2-40B4-BE49-F238E27FC236}">
                    <a16:creationId xmlns:a16="http://schemas.microsoft.com/office/drawing/2014/main" xmlns="" id="{383F1876-D603-8819-7495-49ACAB485F13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50237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xmlns="" id="{AD0F9CD9-BCCC-0B38-8FCA-3CB6D3726679}"/>
                  </a:ext>
                </a:extLst>
              </p:cNvPr>
              <p:cNvSpPr txBox="1"/>
              <p:nvPr/>
            </p:nvSpPr>
            <p:spPr>
              <a:xfrm>
                <a:off x="5546679" y="1365965"/>
                <a:ext cx="1513395" cy="6405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C9 </a:t>
                </a:r>
                <a:r>
                  <a:rPr lang="fr-FR" sz="11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Préparer l’intervention</a:t>
                </a:r>
                <a:endPara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xmlns="" id="{A28E7195-97CE-AF28-9C01-1D84BC7A6CFA}"/>
                </a:ext>
              </a:extLst>
            </p:cNvPr>
            <p:cNvGrpSpPr/>
            <p:nvPr/>
          </p:nvGrpSpPr>
          <p:grpSpPr>
            <a:xfrm>
              <a:off x="2463447" y="3897300"/>
              <a:ext cx="1604238" cy="882855"/>
              <a:chOff x="5442459" y="1138518"/>
              <a:chExt cx="1720341" cy="1502378"/>
            </a:xfrm>
            <a:solidFill>
              <a:srgbClr val="BDD6EE"/>
            </a:solidFill>
          </p:grpSpPr>
          <p:sp>
            <p:nvSpPr>
              <p:cNvPr id="82" name="Organigramme : Alternative 81">
                <a:extLst>
                  <a:ext uri="{FF2B5EF4-FFF2-40B4-BE49-F238E27FC236}">
                    <a16:creationId xmlns:a16="http://schemas.microsoft.com/office/drawing/2014/main" xmlns="" id="{DB6FFBBB-C565-BCC6-B3C8-7E708265D5C4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50237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xmlns="" id="{C82DB32B-F209-7A3B-55E5-806E5206AFE8}"/>
                  </a:ext>
                </a:extLst>
              </p:cNvPr>
              <p:cNvSpPr txBox="1"/>
              <p:nvPr/>
            </p:nvSpPr>
            <p:spPr>
              <a:xfrm>
                <a:off x="5530745" y="1220711"/>
                <a:ext cx="1543767" cy="11708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C10 Réparer </a:t>
                </a:r>
                <a:r>
                  <a:rPr lang="fr-FR" sz="11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les systèmes, les sous-ensembles, les éléments</a:t>
                </a:r>
                <a:endPara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4389502" y="3889693"/>
              <a:ext cx="1509407" cy="874207"/>
              <a:chOff x="4389502" y="3889693"/>
              <a:chExt cx="1509407" cy="874207"/>
            </a:xfrm>
          </p:grpSpPr>
          <p:sp>
            <p:nvSpPr>
              <p:cNvPr id="40" name="Organigramme : Alternative 39">
                <a:extLst>
                  <a:ext uri="{FF2B5EF4-FFF2-40B4-BE49-F238E27FC236}">
                    <a16:creationId xmlns:a16="http://schemas.microsoft.com/office/drawing/2014/main" xmlns="" id="{DB6FFBBB-C565-BCC6-B3C8-7E708265D5C4}"/>
                  </a:ext>
                </a:extLst>
              </p:cNvPr>
              <p:cNvSpPr/>
              <p:nvPr/>
            </p:nvSpPr>
            <p:spPr>
              <a:xfrm>
                <a:off x="4389502" y="3889693"/>
                <a:ext cx="1509406" cy="874207"/>
              </a:xfrm>
              <a:prstGeom prst="flowChartAlternateProcess">
                <a:avLst/>
              </a:prstGeom>
              <a:solidFill>
                <a:srgbClr val="BDD6E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xmlns="" id="{C82DB32B-F209-7A3B-55E5-806E5206AFE8}"/>
                  </a:ext>
                </a:extLst>
              </p:cNvPr>
              <p:cNvSpPr txBox="1"/>
              <p:nvPr/>
            </p:nvSpPr>
            <p:spPr>
              <a:xfrm>
                <a:off x="4389502" y="3945642"/>
                <a:ext cx="1509407" cy="676339"/>
              </a:xfrm>
              <a:prstGeom prst="rect">
                <a:avLst/>
              </a:prstGeom>
              <a:solidFill>
                <a:srgbClr val="BDD6E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C11 </a:t>
                </a:r>
                <a:r>
                  <a:rPr lang="fr-FR" sz="11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Réaliser les opérations d’entretien périodique</a:t>
                </a:r>
                <a:endPara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FBD1D4C1-83F8-3182-99B7-2B2BA457FDBB}"/>
                </a:ext>
              </a:extLst>
            </p:cNvPr>
            <p:cNvGrpSpPr/>
            <p:nvPr/>
          </p:nvGrpSpPr>
          <p:grpSpPr>
            <a:xfrm>
              <a:off x="6316154" y="3878918"/>
              <a:ext cx="1616080" cy="919617"/>
              <a:chOff x="5442459" y="1138518"/>
              <a:chExt cx="1720341" cy="1502378"/>
            </a:xfrm>
            <a:solidFill>
              <a:srgbClr val="BDD6EE"/>
            </a:solidFill>
          </p:grpSpPr>
          <p:sp>
            <p:nvSpPr>
              <p:cNvPr id="43" name="Organigramme : Alternative 42">
                <a:extLst>
                  <a:ext uri="{FF2B5EF4-FFF2-40B4-BE49-F238E27FC236}">
                    <a16:creationId xmlns:a16="http://schemas.microsoft.com/office/drawing/2014/main" xmlns="" id="{383F1876-D603-8819-7495-49ACAB485F13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50237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xmlns="" id="{AD0F9CD9-BCCC-0B38-8FCA-3CB6D3726679}"/>
                  </a:ext>
                </a:extLst>
              </p:cNvPr>
              <p:cNvSpPr txBox="1"/>
              <p:nvPr/>
            </p:nvSpPr>
            <p:spPr>
              <a:xfrm>
                <a:off x="5546679" y="1365965"/>
                <a:ext cx="1513395" cy="6405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C12 </a:t>
                </a:r>
                <a:r>
                  <a:rPr lang="fr-FR" sz="11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Installer un équipement</a:t>
                </a:r>
                <a:endParaRPr lang="fr-FR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9637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NAUTIQUE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ECE9A74-5863-571D-9F74-00A3F114E27C}"/>
              </a:ext>
            </a:extLst>
          </p:cNvPr>
          <p:cNvSpPr txBox="1"/>
          <p:nvPr/>
        </p:nvSpPr>
        <p:spPr>
          <a:xfrm>
            <a:off x="1753172" y="1281985"/>
            <a:ext cx="61507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Évolution des référentiels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baccalauréat professionnel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des CAP de la filière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67" y="2965243"/>
            <a:ext cx="764845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fr-FR" sz="1400" b="1" dirty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Charlotte </a:t>
            </a:r>
            <a:r>
              <a:rPr lang="fr-FR" sz="1400" b="1" dirty="0" err="1" smtClean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Turlais</a:t>
            </a:r>
            <a:r>
              <a:rPr lang="fr-FR" sz="1400" b="1" dirty="0" smtClean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Bureau des diplômes professionnels A2-3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DGESCO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7995" algn="just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Jean-Marie </a:t>
            </a:r>
            <a:r>
              <a:rPr lang="fr-FR" sz="1400" b="1" dirty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Schmitt, </a:t>
            </a:r>
            <a:r>
              <a:rPr lang="fr-FR" sz="1400" dirty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inspecteur de l'éducation nationale – STI, académie de Dijon</a:t>
            </a:r>
          </a:p>
          <a:p>
            <a:pPr marL="467995" algn="just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err="1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Erwann</a:t>
            </a:r>
            <a:r>
              <a:rPr lang="fr-FR" sz="1400" b="1" dirty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 Chaudron, </a:t>
            </a:r>
            <a:r>
              <a:rPr lang="fr-FR" sz="1400" dirty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inspecteur de l'éducation nationale – STI, académie de </a:t>
            </a:r>
            <a:r>
              <a:rPr lang="fr-FR" sz="1400" dirty="0" smtClean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Rennes</a:t>
            </a:r>
            <a:endParaRPr lang="fr-FR" sz="1400" dirty="0">
              <a:latin typeface="Mariann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995" algn="just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Philippe </a:t>
            </a:r>
            <a:r>
              <a:rPr lang="fr-FR" sz="1400" b="1" dirty="0" err="1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Coden</a:t>
            </a:r>
            <a:r>
              <a:rPr lang="fr-FR" sz="1400" b="1" dirty="0">
                <a:latin typeface="Marianne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inspecteur de l'éducation nationale – STI, académie de Rennes</a:t>
            </a:r>
            <a:endParaRPr lang="fr-FR" sz="1400" dirty="0">
              <a:latin typeface="Mariann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18202" y="1262496"/>
            <a:ext cx="7931985" cy="829890"/>
            <a:chOff x="418202" y="1262496"/>
            <a:chExt cx="7931985" cy="829890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xmlns="" id="{591D2674-96C0-F083-79B9-853487188831}"/>
                </a:ext>
              </a:extLst>
            </p:cNvPr>
            <p:cNvGrpSpPr/>
            <p:nvPr/>
          </p:nvGrpSpPr>
          <p:grpSpPr>
            <a:xfrm>
              <a:off x="418202" y="1262496"/>
              <a:ext cx="2139404" cy="822908"/>
              <a:chOff x="5442459" y="1138518"/>
              <a:chExt cx="1720341" cy="1141474"/>
            </a:xfrm>
          </p:grpSpPr>
          <p:sp>
            <p:nvSpPr>
              <p:cNvPr id="52" name="Organigramme : Alternative 51">
                <a:extLst>
                  <a:ext uri="{FF2B5EF4-FFF2-40B4-BE49-F238E27FC236}">
                    <a16:creationId xmlns:a16="http://schemas.microsoft.com/office/drawing/2014/main" xmlns="" id="{F09BEAE7-67BC-5B03-B161-EEA1B7009C20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141474"/>
              </a:xfrm>
              <a:prstGeom prst="flowChartAlternateProcess">
                <a:avLst/>
              </a:prstGeom>
              <a:solidFill>
                <a:srgbClr val="C5E0B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xmlns="" id="{20CE5D20-5107-CD7E-AFFC-780BD25D3163}"/>
                  </a:ext>
                </a:extLst>
              </p:cNvPr>
              <p:cNvSpPr txBox="1"/>
              <p:nvPr/>
            </p:nvSpPr>
            <p:spPr>
              <a:xfrm>
                <a:off x="5516307" y="1173741"/>
                <a:ext cx="1616121" cy="75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C1 </a:t>
                </a:r>
                <a:r>
                  <a:rPr lang="fr-FR" sz="1100" b="1" dirty="0">
                    <a:solidFill>
                      <a:schemeClr val="accent2">
                        <a:lumMod val="75000"/>
                      </a:schemeClr>
                    </a:solidFill>
                  </a:rPr>
                  <a:t>Collecter les informations nécessaires à la prise en charge ou à la restitution </a:t>
                </a:r>
                <a:endParaRPr lang="fr-F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xmlns="" id="{E6237D7C-0594-9B1E-2034-E8F1E0E0FF86}"/>
                </a:ext>
              </a:extLst>
            </p:cNvPr>
            <p:cNvGrpSpPr/>
            <p:nvPr/>
          </p:nvGrpSpPr>
          <p:grpSpPr>
            <a:xfrm>
              <a:off x="2727410" y="1271006"/>
              <a:ext cx="1660061" cy="821380"/>
              <a:chOff x="5442459" y="1138518"/>
              <a:chExt cx="1720341" cy="1141473"/>
            </a:xfrm>
          </p:grpSpPr>
          <p:sp>
            <p:nvSpPr>
              <p:cNvPr id="55" name="Organigramme : Alternative 54">
                <a:extLst>
                  <a:ext uri="{FF2B5EF4-FFF2-40B4-BE49-F238E27FC236}">
                    <a16:creationId xmlns:a16="http://schemas.microsoft.com/office/drawing/2014/main" xmlns="" id="{DC347C26-D6FF-E84B-3E18-D427CD3E9207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141473"/>
              </a:xfrm>
              <a:prstGeom prst="flowChartAlternateProcess">
                <a:avLst/>
              </a:prstGeom>
              <a:solidFill>
                <a:srgbClr val="C5E0B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xmlns="" id="{BD67E8AA-9A2D-B357-6D77-7FAF855799AB}"/>
                  </a:ext>
                </a:extLst>
              </p:cNvPr>
              <p:cNvSpPr txBox="1"/>
              <p:nvPr/>
            </p:nvSpPr>
            <p:spPr>
              <a:xfrm>
                <a:off x="5486399" y="1288391"/>
                <a:ext cx="1616121" cy="54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/>
                  <a:t>C2 </a:t>
                </a:r>
                <a:r>
                  <a:rPr lang="fr-FR" sz="1100" b="1" dirty="0"/>
                  <a:t>Communiquer </a:t>
                </a:r>
                <a:r>
                  <a:rPr lang="fr-FR" sz="1100" b="1" dirty="0" smtClean="0"/>
                  <a:t>avec </a:t>
                </a:r>
                <a:r>
                  <a:rPr lang="fr-FR" sz="1100" b="1" dirty="0"/>
                  <a:t>le client</a:t>
                </a:r>
                <a:endParaRPr lang="fr-FR" sz="1400" dirty="0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B3FF735A-CA2D-5A43-222F-E53687784427}"/>
                </a:ext>
              </a:extLst>
            </p:cNvPr>
            <p:cNvGrpSpPr/>
            <p:nvPr/>
          </p:nvGrpSpPr>
          <p:grpSpPr>
            <a:xfrm>
              <a:off x="4557276" y="1281724"/>
              <a:ext cx="1720341" cy="773110"/>
              <a:chOff x="5442459" y="1138518"/>
              <a:chExt cx="1720341" cy="1141473"/>
            </a:xfrm>
          </p:grpSpPr>
          <p:sp>
            <p:nvSpPr>
              <p:cNvPr id="58" name="Organigramme : Alternative 57">
                <a:extLst>
                  <a:ext uri="{FF2B5EF4-FFF2-40B4-BE49-F238E27FC236}">
                    <a16:creationId xmlns:a16="http://schemas.microsoft.com/office/drawing/2014/main" xmlns="" id="{290BE995-9392-AB31-D901-0A65D01F6083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141473"/>
              </a:xfrm>
              <a:prstGeom prst="flowChartAlternateProcess">
                <a:avLst/>
              </a:prstGeom>
              <a:solidFill>
                <a:srgbClr val="C5E0B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xmlns="" id="{257811D7-BC51-4660-4583-13FF3F418269}"/>
                  </a:ext>
                </a:extLst>
              </p:cNvPr>
              <p:cNvSpPr txBox="1"/>
              <p:nvPr/>
            </p:nvSpPr>
            <p:spPr>
              <a:xfrm>
                <a:off x="5546523" y="1156625"/>
                <a:ext cx="1512212" cy="97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C3 </a:t>
                </a:r>
                <a:r>
                  <a:rPr lang="fr-FR" sz="1100" b="1" dirty="0">
                    <a:solidFill>
                      <a:schemeClr val="accent2">
                        <a:lumMod val="75000"/>
                      </a:schemeClr>
                    </a:solidFill>
                  </a:rPr>
                  <a:t>Utiliser les commandes d’une embarcation ou de ses équipements</a:t>
                </a: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xmlns="" id="{729645A5-D3AB-3E81-B2C4-3C4545651779}"/>
                </a:ext>
              </a:extLst>
            </p:cNvPr>
            <p:cNvGrpSpPr/>
            <p:nvPr/>
          </p:nvGrpSpPr>
          <p:grpSpPr>
            <a:xfrm>
              <a:off x="6403116" y="1297168"/>
              <a:ext cx="1947071" cy="771205"/>
              <a:chOff x="5391151" y="1386116"/>
              <a:chExt cx="1720341" cy="1141473"/>
            </a:xfrm>
          </p:grpSpPr>
          <p:sp>
            <p:nvSpPr>
              <p:cNvPr id="61" name="Organigramme : Alternative 60">
                <a:extLst>
                  <a:ext uri="{FF2B5EF4-FFF2-40B4-BE49-F238E27FC236}">
                    <a16:creationId xmlns:a16="http://schemas.microsoft.com/office/drawing/2014/main" xmlns="" id="{24CEDE07-9ADC-D62C-B380-CF662509D16A}"/>
                  </a:ext>
                </a:extLst>
              </p:cNvPr>
              <p:cNvSpPr/>
              <p:nvPr/>
            </p:nvSpPr>
            <p:spPr>
              <a:xfrm>
                <a:off x="5391151" y="1386116"/>
                <a:ext cx="1720341" cy="1141473"/>
              </a:xfrm>
              <a:prstGeom prst="flowChartAlternateProcess">
                <a:avLst/>
              </a:prstGeom>
              <a:solidFill>
                <a:srgbClr val="C5E0B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93F2C734-58B1-032C-7EB8-149CEFD3BB65}"/>
                  </a:ext>
                </a:extLst>
              </p:cNvPr>
              <p:cNvSpPr txBox="1"/>
              <p:nvPr/>
            </p:nvSpPr>
            <p:spPr>
              <a:xfrm>
                <a:off x="5495215" y="1484848"/>
                <a:ext cx="1512212" cy="54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/>
                  <a:t>C4 </a:t>
                </a:r>
                <a:r>
                  <a:rPr lang="fr-FR" sz="1100" b="1" dirty="0"/>
                  <a:t>Organiser des opérations de </a:t>
                </a:r>
                <a:r>
                  <a:rPr lang="fr-FR" sz="1100" b="1" dirty="0" smtClean="0"/>
                  <a:t>maintenance périodique</a:t>
                </a:r>
                <a:endParaRPr lang="fr-FR" sz="1100" b="1" dirty="0"/>
              </a:p>
            </p:txBody>
          </p:sp>
        </p:grp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171ED97B-DB8D-2CC7-EC29-2ED4EEEA6275}"/>
              </a:ext>
            </a:extLst>
          </p:cNvPr>
          <p:cNvGrpSpPr/>
          <p:nvPr/>
        </p:nvGrpSpPr>
        <p:grpSpPr>
          <a:xfrm>
            <a:off x="432023" y="862129"/>
            <a:ext cx="8335422" cy="599395"/>
            <a:chOff x="5482664" y="1463672"/>
            <a:chExt cx="1695110" cy="2429163"/>
          </a:xfrm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xmlns="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98867C52-C80B-71DD-FD03-5C89932333E0}"/>
                </a:ext>
              </a:extLst>
            </p:cNvPr>
            <p:cNvSpPr txBox="1"/>
            <p:nvPr/>
          </p:nvSpPr>
          <p:spPr>
            <a:xfrm>
              <a:off x="5482664" y="1463672"/>
              <a:ext cx="1616121" cy="242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1 </a:t>
              </a:r>
              <a:r>
                <a:rPr lang="fr-FR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:Prise en charge ou restitution d’une embarcation ou d’un équipement  </a:t>
              </a:r>
              <a:endParaRPr lang="fr-FR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xmlns="" id="{BAEE85DC-FA71-6EBB-38A9-E3CB1571C28F}"/>
              </a:ext>
            </a:extLst>
          </p:cNvPr>
          <p:cNvSpPr/>
          <p:nvPr/>
        </p:nvSpPr>
        <p:spPr>
          <a:xfrm>
            <a:off x="418205" y="2260786"/>
            <a:ext cx="7785976" cy="21611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0A637B15-4251-AFE2-5BCC-490D30D960C1}"/>
              </a:ext>
            </a:extLst>
          </p:cNvPr>
          <p:cNvSpPr txBox="1"/>
          <p:nvPr/>
        </p:nvSpPr>
        <p:spPr>
          <a:xfrm>
            <a:off x="432023" y="2190101"/>
            <a:ext cx="7053325" cy="30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: </a:t>
            </a:r>
            <a:r>
              <a:rPr lang="fr-FR" sz="13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Réalisation du diagnostic d’un sous-ensemble sur </a:t>
            </a:r>
            <a:r>
              <a:rPr lang="fr-FR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</a:t>
            </a:r>
            <a:r>
              <a:rPr lang="fr-FR" sz="13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embarcation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xmlns="" id="{E1E55847-7FE2-0BCA-2CD1-AD95E6BC650E}"/>
              </a:ext>
            </a:extLst>
          </p:cNvPr>
          <p:cNvSpPr/>
          <p:nvPr/>
        </p:nvSpPr>
        <p:spPr>
          <a:xfrm>
            <a:off x="418201" y="3460652"/>
            <a:ext cx="7492580" cy="325981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18415" algn="l"/>
              </a:tabLs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: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 sur l’embarcation et ses équipements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C71D52-9CC5-8AB8-A6B0-EAF03C38E252}"/>
              </a:ext>
            </a:extLst>
          </p:cNvPr>
          <p:cNvSpPr txBox="1"/>
          <p:nvPr/>
        </p:nvSpPr>
        <p:spPr>
          <a:xfrm>
            <a:off x="6911779" y="4906437"/>
            <a:ext cx="22678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200" dirty="0" smtClean="0">
                <a:solidFill>
                  <a:srgbClr val="FF0000"/>
                </a:solidFill>
              </a:rPr>
              <a:t>CAP MAINTENANCE NAUTIQUE</a:t>
            </a:r>
            <a:endParaRPr lang="fr-FR" sz="1200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18201" y="2556369"/>
            <a:ext cx="7785980" cy="769020"/>
            <a:chOff x="418201" y="2556369"/>
            <a:chExt cx="7785980" cy="769020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xmlns="" id="{40EF14FA-9951-844D-D830-67F2A36D8B43}"/>
                </a:ext>
              </a:extLst>
            </p:cNvPr>
            <p:cNvGrpSpPr/>
            <p:nvPr/>
          </p:nvGrpSpPr>
          <p:grpSpPr>
            <a:xfrm>
              <a:off x="418201" y="2556369"/>
              <a:ext cx="1720341" cy="762157"/>
              <a:chOff x="5442459" y="1138518"/>
              <a:chExt cx="1720341" cy="1141474"/>
            </a:xfrm>
          </p:grpSpPr>
          <p:sp>
            <p:nvSpPr>
              <p:cNvPr id="67" name="Organigramme : Alternative 66">
                <a:extLst>
                  <a:ext uri="{FF2B5EF4-FFF2-40B4-BE49-F238E27FC236}">
                    <a16:creationId xmlns:a16="http://schemas.microsoft.com/office/drawing/2014/main" xmlns="" id="{7241E0EC-88FB-BA19-0B1C-911E74104AB9}"/>
                  </a:ext>
                </a:extLst>
              </p:cNvPr>
              <p:cNvSpPr/>
              <p:nvPr/>
            </p:nvSpPr>
            <p:spPr>
              <a:xfrm>
                <a:off x="5442459" y="1138518"/>
                <a:ext cx="1720341" cy="1141474"/>
              </a:xfrm>
              <a:prstGeom prst="flowChartAlternateProcess">
                <a:avLst/>
              </a:prstGeom>
              <a:solidFill>
                <a:srgbClr val="F4B08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xmlns="" id="{684C4CB4-919C-0603-AAF4-BEFF73F6D31E}"/>
                  </a:ext>
                </a:extLst>
              </p:cNvPr>
              <p:cNvSpPr txBox="1"/>
              <p:nvPr/>
            </p:nvSpPr>
            <p:spPr>
              <a:xfrm>
                <a:off x="5516307" y="1164244"/>
                <a:ext cx="1616121" cy="65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C5 </a:t>
                </a:r>
                <a:r>
                  <a:rPr lang="fr-FR" sz="11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Constater l’état du système</a:t>
                </a:r>
                <a:endParaRPr lang="fr-FR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31FEBFAD-DB65-6C0F-2FE3-A142FABDEF09}"/>
                </a:ext>
              </a:extLst>
            </p:cNvPr>
            <p:cNvGrpSpPr/>
            <p:nvPr/>
          </p:nvGrpSpPr>
          <p:grpSpPr>
            <a:xfrm>
              <a:off x="2288979" y="2556369"/>
              <a:ext cx="1865552" cy="769020"/>
              <a:chOff x="5341189" y="1138519"/>
              <a:chExt cx="1865552" cy="1141474"/>
            </a:xfrm>
          </p:grpSpPr>
          <p:sp>
            <p:nvSpPr>
              <p:cNvPr id="32" name="Organigramme : Alternative 31">
                <a:extLst>
                  <a:ext uri="{FF2B5EF4-FFF2-40B4-BE49-F238E27FC236}">
                    <a16:creationId xmlns:a16="http://schemas.microsoft.com/office/drawing/2014/main" xmlns="" id="{0CA5CAA2-3E7D-01B9-6AFC-5B1F2B741B23}"/>
                  </a:ext>
                </a:extLst>
              </p:cNvPr>
              <p:cNvSpPr/>
              <p:nvPr/>
            </p:nvSpPr>
            <p:spPr>
              <a:xfrm>
                <a:off x="5442459" y="1138519"/>
                <a:ext cx="1720341" cy="1141474"/>
              </a:xfrm>
              <a:prstGeom prst="flowChartAlternateProcess">
                <a:avLst/>
              </a:prstGeom>
              <a:solidFill>
                <a:srgbClr val="F4B08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xmlns="" id="{853B803F-AB1F-2D04-5FD3-15B15997A640}"/>
                  </a:ext>
                </a:extLst>
              </p:cNvPr>
              <p:cNvSpPr txBox="1"/>
              <p:nvPr/>
            </p:nvSpPr>
            <p:spPr>
              <a:xfrm>
                <a:off x="5341189" y="1208723"/>
                <a:ext cx="1865552" cy="58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fr-FR" sz="11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C6 </a:t>
                </a:r>
                <a:r>
                  <a:rPr lang="fr-FR" sz="11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Identifier la procédure de mesure ou de contrôle</a:t>
                </a:r>
                <a:endParaRPr lang="fr-FR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xmlns="" id="{31FEBFAD-DB65-6C0F-2FE3-A142FABDEF09}"/>
                </a:ext>
              </a:extLst>
            </p:cNvPr>
            <p:cNvGrpSpPr/>
            <p:nvPr/>
          </p:nvGrpSpPr>
          <p:grpSpPr>
            <a:xfrm>
              <a:off x="4405529" y="2580474"/>
              <a:ext cx="1720341" cy="744915"/>
              <a:chOff x="5442459" y="1138519"/>
              <a:chExt cx="1720341" cy="1141474"/>
            </a:xfrm>
          </p:grpSpPr>
          <p:sp>
            <p:nvSpPr>
              <p:cNvPr id="35" name="Organigramme : Alternative 34">
                <a:extLst>
                  <a:ext uri="{FF2B5EF4-FFF2-40B4-BE49-F238E27FC236}">
                    <a16:creationId xmlns:a16="http://schemas.microsoft.com/office/drawing/2014/main" xmlns="" id="{0CA5CAA2-3E7D-01B9-6AFC-5B1F2B741B23}"/>
                  </a:ext>
                </a:extLst>
              </p:cNvPr>
              <p:cNvSpPr/>
              <p:nvPr/>
            </p:nvSpPr>
            <p:spPr>
              <a:xfrm>
                <a:off x="5442459" y="1138519"/>
                <a:ext cx="1720341" cy="1141474"/>
              </a:xfrm>
              <a:prstGeom prst="flowChartAlternateProcess">
                <a:avLst/>
              </a:prstGeom>
              <a:solidFill>
                <a:srgbClr val="F4B08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853B803F-AB1F-2D04-5FD3-15B15997A640}"/>
                  </a:ext>
                </a:extLst>
              </p:cNvPr>
              <p:cNvSpPr txBox="1"/>
              <p:nvPr/>
            </p:nvSpPr>
            <p:spPr>
              <a:xfrm>
                <a:off x="5486399" y="1208723"/>
                <a:ext cx="1616121" cy="64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C7 </a:t>
                </a:r>
                <a:r>
                  <a:rPr lang="fr-FR" sz="11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Contrôler, mesurer des grandeurs physiques</a:t>
                </a:r>
                <a:endParaRPr lang="fr-FR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31FEBFAD-DB65-6C0F-2FE3-A142FABDEF09}"/>
                </a:ext>
              </a:extLst>
            </p:cNvPr>
            <p:cNvGrpSpPr/>
            <p:nvPr/>
          </p:nvGrpSpPr>
          <p:grpSpPr>
            <a:xfrm>
              <a:off x="6483840" y="2597510"/>
              <a:ext cx="1720341" cy="727879"/>
              <a:chOff x="5442459" y="1138519"/>
              <a:chExt cx="1720341" cy="1141474"/>
            </a:xfrm>
          </p:grpSpPr>
          <p:sp>
            <p:nvSpPr>
              <p:cNvPr id="38" name="Organigramme : Alternative 37">
                <a:extLst>
                  <a:ext uri="{FF2B5EF4-FFF2-40B4-BE49-F238E27FC236}">
                    <a16:creationId xmlns:a16="http://schemas.microsoft.com/office/drawing/2014/main" xmlns="" id="{0CA5CAA2-3E7D-01B9-6AFC-5B1F2B741B23}"/>
                  </a:ext>
                </a:extLst>
              </p:cNvPr>
              <p:cNvSpPr/>
              <p:nvPr/>
            </p:nvSpPr>
            <p:spPr>
              <a:xfrm>
                <a:off x="5442459" y="1138519"/>
                <a:ext cx="1720341" cy="1141474"/>
              </a:xfrm>
              <a:prstGeom prst="flowChartAlternateProcess">
                <a:avLst/>
              </a:prstGeom>
              <a:solidFill>
                <a:srgbClr val="F4B08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853B803F-AB1F-2D04-5FD3-15B15997A640}"/>
                  </a:ext>
                </a:extLst>
              </p:cNvPr>
              <p:cNvSpPr txBox="1"/>
              <p:nvPr/>
            </p:nvSpPr>
            <p:spPr>
              <a:xfrm>
                <a:off x="5464459" y="1208723"/>
                <a:ext cx="1616121" cy="92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fr-FR" sz="1100" b="1" dirty="0" smtClean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C8 </a:t>
                </a:r>
                <a:r>
                  <a:rPr lang="fr-FR" sz="11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Identifier les éléments ou systèmes défectueux</a:t>
                </a:r>
                <a:endParaRPr lang="fr-FR" sz="110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502113" y="3948159"/>
            <a:ext cx="7408668" cy="831247"/>
            <a:chOff x="502113" y="3948159"/>
            <a:chExt cx="7408668" cy="831247"/>
          </a:xfrm>
        </p:grpSpPr>
        <p:grpSp>
          <p:nvGrpSpPr>
            <p:cNvPr id="6" name="Groupe 5"/>
            <p:cNvGrpSpPr/>
            <p:nvPr/>
          </p:nvGrpSpPr>
          <p:grpSpPr>
            <a:xfrm>
              <a:off x="502113" y="3948159"/>
              <a:ext cx="7408668" cy="831247"/>
              <a:chOff x="459852" y="3875667"/>
              <a:chExt cx="7408668" cy="831247"/>
            </a:xfrm>
          </p:grpSpPr>
          <p:sp>
            <p:nvSpPr>
              <p:cNvPr id="40" name="Organigramme : Alternative 39">
                <a:extLst>
                  <a:ext uri="{FF2B5EF4-FFF2-40B4-BE49-F238E27FC236}">
                    <a16:creationId xmlns:a16="http://schemas.microsoft.com/office/drawing/2014/main" xmlns="" id="{DB6FFBBB-C565-BCC6-B3C8-7E708265D5C4}"/>
                  </a:ext>
                </a:extLst>
              </p:cNvPr>
              <p:cNvSpPr/>
              <p:nvPr/>
            </p:nvSpPr>
            <p:spPr>
              <a:xfrm>
                <a:off x="4287042" y="3924273"/>
                <a:ext cx="1542595" cy="782641"/>
              </a:xfrm>
              <a:prstGeom prst="flowChartAlternateProcess">
                <a:avLst/>
              </a:prstGeom>
              <a:solidFill>
                <a:srgbClr val="BDD6E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xmlns="" id="{FBD1D4C1-83F8-3182-99B7-2B2BA457FDBB}"/>
                  </a:ext>
                </a:extLst>
              </p:cNvPr>
              <p:cNvGrpSpPr/>
              <p:nvPr/>
            </p:nvGrpSpPr>
            <p:grpSpPr>
              <a:xfrm>
                <a:off x="459852" y="3881960"/>
                <a:ext cx="1648318" cy="823729"/>
                <a:chOff x="5442459" y="1138518"/>
                <a:chExt cx="1720341" cy="1502378"/>
              </a:xfrm>
              <a:solidFill>
                <a:srgbClr val="BDD6EE"/>
              </a:solidFill>
            </p:grpSpPr>
            <p:sp>
              <p:nvSpPr>
                <p:cNvPr id="79" name="Organigramme : Alternative 78">
                  <a:extLst>
                    <a:ext uri="{FF2B5EF4-FFF2-40B4-BE49-F238E27FC236}">
                      <a16:creationId xmlns:a16="http://schemas.microsoft.com/office/drawing/2014/main" xmlns="" id="{383F1876-D603-8819-7495-49ACAB485F13}"/>
                    </a:ext>
                  </a:extLst>
                </p:cNvPr>
                <p:cNvSpPr/>
                <p:nvPr/>
              </p:nvSpPr>
              <p:spPr>
                <a:xfrm>
                  <a:off x="5442459" y="1138518"/>
                  <a:ext cx="1720341" cy="1502378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xmlns="" id="{AD0F9CD9-BCCC-0B38-8FCA-3CB6D3726679}"/>
                    </a:ext>
                  </a:extLst>
                </p:cNvPr>
                <p:cNvSpPr txBox="1"/>
                <p:nvPr/>
              </p:nvSpPr>
              <p:spPr>
                <a:xfrm>
                  <a:off x="5546679" y="1365965"/>
                  <a:ext cx="1513395" cy="75123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300"/>
                    </a:spcBef>
                  </a:pPr>
                  <a:r>
                    <a:rPr lang="fr-FR" sz="1100" b="1" dirty="0" smtClean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C9 </a:t>
                  </a:r>
                  <a:r>
                    <a:rPr lang="fr-FR" sz="1100" b="1" dirty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Préparer l’intervention</a:t>
                  </a:r>
                  <a:endParaRPr lang="fr-FR" sz="1100" b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A28E7195-97CE-AF28-9C01-1D84BC7A6CFA}"/>
                  </a:ext>
                </a:extLst>
              </p:cNvPr>
              <p:cNvGrpSpPr/>
              <p:nvPr/>
            </p:nvGrpSpPr>
            <p:grpSpPr>
              <a:xfrm>
                <a:off x="2360119" y="3886132"/>
                <a:ext cx="1720340" cy="819558"/>
                <a:chOff x="5442459" y="1138518"/>
                <a:chExt cx="1720341" cy="1502378"/>
              </a:xfrm>
              <a:solidFill>
                <a:srgbClr val="BDD6EE"/>
              </a:solidFill>
            </p:grpSpPr>
            <p:sp>
              <p:nvSpPr>
                <p:cNvPr id="82" name="Organigramme : Alternative 81">
                  <a:extLst>
                    <a:ext uri="{FF2B5EF4-FFF2-40B4-BE49-F238E27FC236}">
                      <a16:creationId xmlns:a16="http://schemas.microsoft.com/office/drawing/2014/main" xmlns="" id="{DB6FFBBB-C565-BCC6-B3C8-7E708265D5C4}"/>
                    </a:ext>
                  </a:extLst>
                </p:cNvPr>
                <p:cNvSpPr/>
                <p:nvPr/>
              </p:nvSpPr>
              <p:spPr>
                <a:xfrm>
                  <a:off x="5442459" y="1138518"/>
                  <a:ext cx="1720341" cy="1502378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xmlns="" id="{C82DB32B-F209-7A3B-55E5-806E5206AFE8}"/>
                    </a:ext>
                  </a:extLst>
                </p:cNvPr>
                <p:cNvSpPr txBox="1"/>
                <p:nvPr/>
              </p:nvSpPr>
              <p:spPr>
                <a:xfrm>
                  <a:off x="5523148" y="1281872"/>
                  <a:ext cx="1543767" cy="10629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300"/>
                    </a:spcBef>
                  </a:pPr>
                  <a:r>
                    <a:rPr lang="fr-FR" sz="110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C10 Remplacer </a:t>
                  </a:r>
                  <a:r>
                    <a:rPr lang="fr-FR" sz="1100" b="1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les sous-ensembles, les éléments</a:t>
                  </a:r>
                  <a:endParaRPr lang="fr-FR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xmlns="" id="{FBD1D4C1-83F8-3182-99B7-2B2BA457FDBB}"/>
                  </a:ext>
                </a:extLst>
              </p:cNvPr>
              <p:cNvGrpSpPr/>
              <p:nvPr/>
            </p:nvGrpSpPr>
            <p:grpSpPr>
              <a:xfrm>
                <a:off x="6277617" y="3875667"/>
                <a:ext cx="1590903" cy="830024"/>
                <a:chOff x="5442459" y="1138518"/>
                <a:chExt cx="1720341" cy="1502378"/>
              </a:xfrm>
              <a:solidFill>
                <a:srgbClr val="BDD6EE"/>
              </a:solidFill>
            </p:grpSpPr>
            <p:sp>
              <p:nvSpPr>
                <p:cNvPr id="43" name="Organigramme : Alternative 42">
                  <a:extLst>
                    <a:ext uri="{FF2B5EF4-FFF2-40B4-BE49-F238E27FC236}">
                      <a16:creationId xmlns:a16="http://schemas.microsoft.com/office/drawing/2014/main" xmlns="" id="{383F1876-D603-8819-7495-49ACAB485F13}"/>
                    </a:ext>
                  </a:extLst>
                </p:cNvPr>
                <p:cNvSpPr/>
                <p:nvPr/>
              </p:nvSpPr>
              <p:spPr>
                <a:xfrm>
                  <a:off x="5442459" y="1138518"/>
                  <a:ext cx="1720341" cy="1502378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xmlns="" id="{AD0F9CD9-BCCC-0B38-8FCA-3CB6D3726679}"/>
                    </a:ext>
                  </a:extLst>
                </p:cNvPr>
                <p:cNvSpPr txBox="1"/>
                <p:nvPr/>
              </p:nvSpPr>
              <p:spPr>
                <a:xfrm>
                  <a:off x="5546679" y="1365964"/>
                  <a:ext cx="1513395" cy="11081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300"/>
                    </a:spcBef>
                  </a:pPr>
                  <a:r>
                    <a:rPr lang="fr-FR" sz="1100" b="1" dirty="0" smtClean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C12 </a:t>
                  </a:r>
                  <a:r>
                    <a:rPr lang="fr-FR" sz="11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Installer un </a:t>
                  </a:r>
                  <a:r>
                    <a:rPr lang="fr-FR" sz="1100" b="1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équipement ou un accessoire</a:t>
                  </a:r>
                  <a:endParaRPr lang="fr-FR" sz="11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C82DB32B-F209-7A3B-55E5-806E5206AFE8}"/>
                </a:ext>
              </a:extLst>
            </p:cNvPr>
            <p:cNvSpPr txBox="1"/>
            <p:nvPr/>
          </p:nvSpPr>
          <p:spPr>
            <a:xfrm>
              <a:off x="4336638" y="3982456"/>
              <a:ext cx="1566074" cy="676339"/>
            </a:xfrm>
            <a:prstGeom prst="rect">
              <a:avLst/>
            </a:prstGeom>
            <a:solidFill>
              <a:srgbClr val="BDD6EE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</a:pPr>
              <a:r>
                <a:rPr lang="fr-FR" sz="1100" b="1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C11 </a:t>
              </a:r>
              <a:r>
                <a:rPr lang="fr-FR" sz="11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Réaliser les opérations d’entretien périodique</a:t>
              </a:r>
              <a:endParaRPr lang="fr-F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7316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2E4DD65-9DC7-08D9-E68E-C8C6E5C50FC8}"/>
              </a:ext>
            </a:extLst>
          </p:cNvPr>
          <p:cNvSpPr txBox="1"/>
          <p:nvPr/>
        </p:nvSpPr>
        <p:spPr>
          <a:xfrm>
            <a:off x="2222838" y="2248584"/>
            <a:ext cx="469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écriture plus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lisible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36012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C60DE58-BA64-DA63-4507-DF25723C248F}"/>
              </a:ext>
            </a:extLst>
          </p:cNvPr>
          <p:cNvSpPr txBox="1"/>
          <p:nvPr/>
        </p:nvSpPr>
        <p:spPr>
          <a:xfrm>
            <a:off x="465977" y="721136"/>
            <a:ext cx="317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</a:t>
            </a:r>
            <a:r>
              <a:rPr lang="fr-FR" sz="1800" b="1" dirty="0" smtClean="0"/>
              <a:t>lisible</a:t>
            </a:r>
            <a:endParaRPr lang="fr-FR" sz="1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DA28077-1CF3-35B4-2366-E04E9F58F9F6}"/>
              </a:ext>
            </a:extLst>
          </p:cNvPr>
          <p:cNvSpPr txBox="1"/>
          <p:nvPr/>
        </p:nvSpPr>
        <p:spPr>
          <a:xfrm>
            <a:off x="3339549" y="758637"/>
            <a:ext cx="53175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1400" dirty="0"/>
              <a:t>Exemple en </a:t>
            </a:r>
            <a:r>
              <a:rPr lang="fr-FR" sz="1400" dirty="0" smtClean="0"/>
              <a:t>BCP MAINTENANCE NAUTIQUE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0" y="1146931"/>
            <a:ext cx="3245890" cy="4009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3717" y="2571750"/>
            <a:ext cx="497344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Une fiche par compétence ( 12 fiches 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Description synthétique des </a:t>
            </a:r>
            <a:r>
              <a:rPr lang="fr-FR" b="1" dirty="0">
                <a:solidFill>
                  <a:srgbClr val="0070C0"/>
                </a:solidFill>
              </a:rPr>
              <a:t>savoirs </a:t>
            </a:r>
            <a:r>
              <a:rPr lang="fr-FR" b="1" dirty="0" smtClean="0">
                <a:solidFill>
                  <a:srgbClr val="0070C0"/>
                </a:solidFill>
              </a:rPr>
              <a:t>associés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Critères d’évaluation de la compétence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467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471441"/>
              </p:ext>
            </p:extLst>
          </p:nvPr>
        </p:nvGraphicFramePr>
        <p:xfrm>
          <a:off x="3876551" y="1259919"/>
          <a:ext cx="4709787" cy="3265473"/>
        </p:xfrm>
        <a:graphic>
          <a:graphicData uri="http://schemas.openxmlformats.org/drawingml/2006/table">
            <a:tbl>
              <a:tblPr firstRow="1" firstCol="1" bandRow="1"/>
              <a:tblGrid>
                <a:gridCol w="457298">
                  <a:extLst>
                    <a:ext uri="{9D8B030D-6E8A-4147-A177-3AD203B41FA5}">
                      <a16:colId xmlns:a16="http://schemas.microsoft.com/office/drawing/2014/main" xmlns="" val="3909392686"/>
                    </a:ext>
                  </a:extLst>
                </a:gridCol>
                <a:gridCol w="444861">
                  <a:extLst>
                    <a:ext uri="{9D8B030D-6E8A-4147-A177-3AD203B41FA5}">
                      <a16:colId xmlns:a16="http://schemas.microsoft.com/office/drawing/2014/main" xmlns="" val="3406877654"/>
                    </a:ext>
                  </a:extLst>
                </a:gridCol>
                <a:gridCol w="311881">
                  <a:extLst>
                    <a:ext uri="{9D8B030D-6E8A-4147-A177-3AD203B41FA5}">
                      <a16:colId xmlns:a16="http://schemas.microsoft.com/office/drawing/2014/main" xmlns="" val="3734310199"/>
                    </a:ext>
                  </a:extLst>
                </a:gridCol>
                <a:gridCol w="306141">
                  <a:extLst>
                    <a:ext uri="{9D8B030D-6E8A-4147-A177-3AD203B41FA5}">
                      <a16:colId xmlns:a16="http://schemas.microsoft.com/office/drawing/2014/main" xmlns="" val="2827673170"/>
                    </a:ext>
                  </a:extLst>
                </a:gridCol>
                <a:gridCol w="306141">
                  <a:extLst>
                    <a:ext uri="{9D8B030D-6E8A-4147-A177-3AD203B41FA5}">
                      <a16:colId xmlns:a16="http://schemas.microsoft.com/office/drawing/2014/main" xmlns="" val="726526732"/>
                    </a:ext>
                  </a:extLst>
                </a:gridCol>
                <a:gridCol w="328623">
                  <a:extLst>
                    <a:ext uri="{9D8B030D-6E8A-4147-A177-3AD203B41FA5}">
                      <a16:colId xmlns:a16="http://schemas.microsoft.com/office/drawing/2014/main" xmlns="" val="853755888"/>
                    </a:ext>
                  </a:extLst>
                </a:gridCol>
                <a:gridCol w="328623">
                  <a:extLst>
                    <a:ext uri="{9D8B030D-6E8A-4147-A177-3AD203B41FA5}">
                      <a16:colId xmlns:a16="http://schemas.microsoft.com/office/drawing/2014/main" xmlns="" val="3448365106"/>
                    </a:ext>
                  </a:extLst>
                </a:gridCol>
                <a:gridCol w="306141">
                  <a:extLst>
                    <a:ext uri="{9D8B030D-6E8A-4147-A177-3AD203B41FA5}">
                      <a16:colId xmlns:a16="http://schemas.microsoft.com/office/drawing/2014/main" xmlns="" val="1406627891"/>
                    </a:ext>
                  </a:extLst>
                </a:gridCol>
                <a:gridCol w="313316">
                  <a:extLst>
                    <a:ext uri="{9D8B030D-6E8A-4147-A177-3AD203B41FA5}">
                      <a16:colId xmlns:a16="http://schemas.microsoft.com/office/drawing/2014/main" xmlns="" val="533782946"/>
                    </a:ext>
                  </a:extLst>
                </a:gridCol>
                <a:gridCol w="313316">
                  <a:extLst>
                    <a:ext uri="{9D8B030D-6E8A-4147-A177-3AD203B41FA5}">
                      <a16:colId xmlns:a16="http://schemas.microsoft.com/office/drawing/2014/main" xmlns="" val="2361173570"/>
                    </a:ext>
                  </a:extLst>
                </a:gridCol>
                <a:gridCol w="313316">
                  <a:extLst>
                    <a:ext uri="{9D8B030D-6E8A-4147-A177-3AD203B41FA5}">
                      <a16:colId xmlns:a16="http://schemas.microsoft.com/office/drawing/2014/main" xmlns="" val="3345858890"/>
                    </a:ext>
                  </a:extLst>
                </a:gridCol>
                <a:gridCol w="326710">
                  <a:extLst>
                    <a:ext uri="{9D8B030D-6E8A-4147-A177-3AD203B41FA5}">
                      <a16:colId xmlns:a16="http://schemas.microsoft.com/office/drawing/2014/main" xmlns="" val="2349945215"/>
                    </a:ext>
                  </a:extLst>
                </a:gridCol>
                <a:gridCol w="326710">
                  <a:extLst>
                    <a:ext uri="{9D8B030D-6E8A-4147-A177-3AD203B41FA5}">
                      <a16:colId xmlns:a16="http://schemas.microsoft.com/office/drawing/2014/main" xmlns="" val="535161313"/>
                    </a:ext>
                  </a:extLst>
                </a:gridCol>
                <a:gridCol w="326710">
                  <a:extLst>
                    <a:ext uri="{9D8B030D-6E8A-4147-A177-3AD203B41FA5}">
                      <a16:colId xmlns:a16="http://schemas.microsoft.com/office/drawing/2014/main" xmlns="" val="1227818975"/>
                    </a:ext>
                  </a:extLst>
                </a:gridCol>
              </a:tblGrid>
              <a:tr h="251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C6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C8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C9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C10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9614236"/>
                  </a:ext>
                </a:extLst>
              </a:tr>
              <a:tr h="2391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53099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643090"/>
                  </a:ext>
                </a:extLst>
              </a:tr>
              <a:tr h="2391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914309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27447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235894"/>
                  </a:ext>
                </a:extLst>
              </a:tr>
              <a:tr h="2391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9244744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5463024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829342"/>
                  </a:ext>
                </a:extLst>
              </a:tr>
              <a:tr h="239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905103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112999"/>
                  </a:ext>
                </a:extLst>
              </a:tr>
              <a:tr h="2772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certificatives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2725250"/>
                  </a:ext>
                </a:extLst>
              </a:tr>
              <a:tr h="1452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0159041"/>
                  </a:ext>
                </a:extLst>
              </a:tr>
              <a:tr h="1452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U31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992689"/>
                  </a:ext>
                </a:extLst>
              </a:tr>
              <a:tr h="1452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U32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73402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C60DE58-BA64-DA63-4507-DF25723C248F}"/>
              </a:ext>
            </a:extLst>
          </p:cNvPr>
          <p:cNvSpPr txBox="1"/>
          <p:nvPr/>
        </p:nvSpPr>
        <p:spPr>
          <a:xfrm>
            <a:off x="156117" y="721136"/>
            <a:ext cx="8906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Une écriture plus </a:t>
            </a:r>
            <a:r>
              <a:rPr lang="fr-FR" sz="1800" b="1" dirty="0" smtClean="0"/>
              <a:t>lisible et une </a:t>
            </a:r>
            <a:r>
              <a:rPr lang="fr-FR" b="1" dirty="0"/>
              <a:t>certification plus cohérente </a:t>
            </a:r>
            <a:r>
              <a:rPr lang="fr-FR" sz="1800" b="1" dirty="0" smtClean="0"/>
              <a:t>par bloc</a:t>
            </a:r>
            <a:endParaRPr lang="fr-FR" sz="1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2238" y="3568389"/>
            <a:ext cx="262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4 compétences par bloc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12 compétences par diplôme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1" y="1708677"/>
            <a:ext cx="3668730" cy="1598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086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ECE9A74-5863-571D-9F74-00A3F114E27C}"/>
              </a:ext>
            </a:extLst>
          </p:cNvPr>
          <p:cNvSpPr txBox="1"/>
          <p:nvPr/>
        </p:nvSpPr>
        <p:spPr>
          <a:xfrm>
            <a:off x="1921470" y="1523723"/>
            <a:ext cx="5301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 pour votre attention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33072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85940"/>
            <a:ext cx="903823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Depuis l’adoption de la loi </a:t>
            </a:r>
            <a:r>
              <a:rPr lang="fr-FR" b="1" dirty="0" smtClean="0"/>
              <a:t>« Pour la liberté de choisir son avenir professionnel » </a:t>
            </a:r>
            <a:r>
              <a:rPr lang="fr-FR" b="1" dirty="0"/>
              <a:t>de </a:t>
            </a:r>
            <a:r>
              <a:rPr lang="fr-FR" b="1" dirty="0" smtClean="0"/>
              <a:t>2018 (loi </a:t>
            </a:r>
            <a:r>
              <a:rPr lang="fr-FR" b="1" dirty="0"/>
              <a:t>P</a:t>
            </a:r>
            <a:r>
              <a:rPr lang="fr-FR" b="1" dirty="0" smtClean="0"/>
              <a:t>énicaud), </a:t>
            </a:r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diplômes doivent être </a:t>
            </a:r>
            <a:r>
              <a:rPr lang="fr-FR" b="1" dirty="0" smtClean="0"/>
              <a:t>structurés en blocs de compétences </a:t>
            </a:r>
            <a:r>
              <a:rPr lang="fr-FR" b="1" dirty="0"/>
              <a:t>selon le schéma suivant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1248" y="1315997"/>
            <a:ext cx="7886700" cy="47527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/>
          <p:cNvGrpSpPr/>
          <p:nvPr/>
        </p:nvGrpSpPr>
        <p:grpSpPr bwMode="auto">
          <a:xfrm>
            <a:off x="1567860" y="1707477"/>
            <a:ext cx="1090280" cy="2422525"/>
            <a:chOff x="609600" y="2113805"/>
            <a:chExt cx="1816100" cy="2638425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09600" y="21138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 smtClean="0">
                  <a:solidFill>
                    <a:prstClr val="white"/>
                  </a:solidFill>
                </a:rPr>
                <a:t>Pôle </a:t>
              </a:r>
              <a:r>
                <a:rPr lang="fr-FR" sz="1400" dirty="0">
                  <a:solidFill>
                    <a:prstClr val="white"/>
                  </a:solidFill>
                </a:rPr>
                <a:t>d’activités 1</a:t>
              </a:r>
              <a:endParaRPr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8"/>
            <p:cNvSpPr/>
            <p:nvPr/>
          </p:nvSpPr>
          <p:spPr bwMode="auto">
            <a:xfrm>
              <a:off x="609600" y="27615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>
                  <a:solidFill>
                    <a:prstClr val="white"/>
                  </a:solidFill>
                </a:rPr>
                <a:t>Pôle d’activités 2</a:t>
              </a:r>
              <a:endParaRPr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9"/>
            <p:cNvSpPr/>
            <p:nvPr/>
          </p:nvSpPr>
          <p:spPr bwMode="auto">
            <a:xfrm>
              <a:off x="609600" y="34092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>
                  <a:solidFill>
                    <a:prstClr val="white"/>
                  </a:solidFill>
                </a:rPr>
                <a:t>Pôle </a:t>
              </a:r>
              <a:r>
                <a:rPr lang="fr-FR" sz="1400" dirty="0" smtClean="0">
                  <a:solidFill>
                    <a:prstClr val="white"/>
                  </a:solidFill>
                </a:rPr>
                <a:t> </a:t>
              </a:r>
              <a:r>
                <a:rPr lang="fr-FR" sz="1400" dirty="0">
                  <a:solidFill>
                    <a:prstClr val="white"/>
                  </a:solidFill>
                </a:rPr>
                <a:t>d’activités 3</a:t>
              </a:r>
              <a:endParaRPr sz="1400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10"/>
            <p:cNvSpPr/>
            <p:nvPr/>
          </p:nvSpPr>
          <p:spPr bwMode="auto">
            <a:xfrm>
              <a:off x="609600" y="4104530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>
                  <a:solidFill>
                    <a:prstClr val="white"/>
                  </a:solidFill>
                </a:rPr>
                <a:t>……</a:t>
              </a:r>
              <a:endParaRPr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e 34"/>
          <p:cNvGrpSpPr/>
          <p:nvPr/>
        </p:nvGrpSpPr>
        <p:grpSpPr bwMode="auto">
          <a:xfrm>
            <a:off x="3691935" y="1705916"/>
            <a:ext cx="1090280" cy="2405034"/>
            <a:chOff x="3441700" y="2113805"/>
            <a:chExt cx="1816100" cy="2619375"/>
          </a:xfrm>
        </p:grpSpPr>
        <p:sp>
          <p:nvSpPr>
            <p:cNvPr id="34" name="Rectangle 12"/>
            <p:cNvSpPr/>
            <p:nvPr/>
          </p:nvSpPr>
          <p:spPr bwMode="auto">
            <a:xfrm>
              <a:off x="3441700" y="21138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100" dirty="0">
                  <a:solidFill>
                    <a:prstClr val="white"/>
                  </a:solidFill>
                </a:rPr>
                <a:t>Bloc de compétences 1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13"/>
            <p:cNvSpPr/>
            <p:nvPr/>
          </p:nvSpPr>
          <p:spPr bwMode="auto">
            <a:xfrm>
              <a:off x="3441700" y="27615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100" dirty="0">
                  <a:solidFill>
                    <a:prstClr val="white"/>
                  </a:solidFill>
                </a:rPr>
                <a:t>Bloc de compétences 2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14"/>
            <p:cNvSpPr/>
            <p:nvPr/>
          </p:nvSpPr>
          <p:spPr bwMode="auto">
            <a:xfrm>
              <a:off x="3441700" y="34092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/>
              <a:r>
                <a:rPr lang="fr-FR" sz="1100" dirty="0">
                  <a:solidFill>
                    <a:prstClr val="white"/>
                  </a:solidFill>
                </a:rPr>
                <a:t>Bloc de compétences 3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15"/>
            <p:cNvSpPr/>
            <p:nvPr/>
          </p:nvSpPr>
          <p:spPr bwMode="auto">
            <a:xfrm>
              <a:off x="3441700" y="4085480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>
                  <a:solidFill>
                    <a:prstClr val="white"/>
                  </a:solidFill>
                </a:rPr>
                <a:t>…..</a:t>
              </a:r>
              <a:endParaRPr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e 37"/>
          <p:cNvGrpSpPr/>
          <p:nvPr/>
        </p:nvGrpSpPr>
        <p:grpSpPr bwMode="auto">
          <a:xfrm>
            <a:off x="5835060" y="1705658"/>
            <a:ext cx="1090280" cy="2402119"/>
            <a:chOff x="6299200" y="2113805"/>
            <a:chExt cx="1816100" cy="2616200"/>
          </a:xfrm>
        </p:grpSpPr>
        <p:sp>
          <p:nvSpPr>
            <p:cNvPr id="39" name="Rectangle 11"/>
            <p:cNvSpPr/>
            <p:nvPr/>
          </p:nvSpPr>
          <p:spPr bwMode="auto">
            <a:xfrm>
              <a:off x="6299200" y="21138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100" dirty="0">
                  <a:solidFill>
                    <a:prstClr val="white"/>
                  </a:solidFill>
                </a:rPr>
                <a:t>Unité professionnelle 1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16"/>
            <p:cNvSpPr/>
            <p:nvPr/>
          </p:nvSpPr>
          <p:spPr bwMode="auto">
            <a:xfrm>
              <a:off x="6299200" y="2790079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100" dirty="0">
                  <a:solidFill>
                    <a:prstClr val="white"/>
                  </a:solidFill>
                </a:rPr>
                <a:t>Unité professionnelle 2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17"/>
            <p:cNvSpPr/>
            <p:nvPr/>
          </p:nvSpPr>
          <p:spPr bwMode="auto">
            <a:xfrm>
              <a:off x="6299200" y="3437780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100" dirty="0">
                  <a:solidFill>
                    <a:prstClr val="white"/>
                  </a:solidFill>
                </a:rPr>
                <a:t>Unité professionnelle 3</a:t>
              </a:r>
              <a:endParaRPr sz="11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18"/>
            <p:cNvSpPr/>
            <p:nvPr/>
          </p:nvSpPr>
          <p:spPr bwMode="auto">
            <a:xfrm>
              <a:off x="6299200" y="4082305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r>
                <a:rPr lang="fr-FR" sz="1400" dirty="0">
                  <a:solidFill>
                    <a:prstClr val="white"/>
                  </a:solidFill>
                </a:rPr>
                <a:t>…...</a:t>
              </a:r>
              <a:endParaRPr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e 33"/>
          <p:cNvGrpSpPr/>
          <p:nvPr/>
        </p:nvGrpSpPr>
        <p:grpSpPr bwMode="auto">
          <a:xfrm>
            <a:off x="2810194" y="1892068"/>
            <a:ext cx="609947" cy="2071245"/>
            <a:chOff x="2425700" y="2329705"/>
            <a:chExt cx="1016000" cy="2255838"/>
          </a:xfrm>
        </p:grpSpPr>
        <p:sp>
          <p:nvSpPr>
            <p:cNvPr id="44" name="Flèche droite 19"/>
            <p:cNvSpPr/>
            <p:nvPr/>
          </p:nvSpPr>
          <p:spPr bwMode="auto">
            <a:xfrm>
              <a:off x="2425700" y="2329705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45" name="Flèche droite 20"/>
            <p:cNvSpPr/>
            <p:nvPr/>
          </p:nvSpPr>
          <p:spPr bwMode="auto">
            <a:xfrm>
              <a:off x="2425700" y="4261693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46" name="Flèche droite 21"/>
            <p:cNvSpPr/>
            <p:nvPr/>
          </p:nvSpPr>
          <p:spPr bwMode="auto">
            <a:xfrm>
              <a:off x="2425700" y="3571130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47" name="Flèche droite 22"/>
            <p:cNvSpPr/>
            <p:nvPr/>
          </p:nvSpPr>
          <p:spPr bwMode="auto">
            <a:xfrm>
              <a:off x="2425700" y="2952005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e 36"/>
          <p:cNvGrpSpPr/>
          <p:nvPr/>
        </p:nvGrpSpPr>
        <p:grpSpPr bwMode="auto">
          <a:xfrm>
            <a:off x="4955219" y="1842383"/>
            <a:ext cx="617571" cy="2119345"/>
            <a:chOff x="5283200" y="2275730"/>
            <a:chExt cx="1028700" cy="2308225"/>
          </a:xfrm>
        </p:grpSpPr>
        <p:sp>
          <p:nvSpPr>
            <p:cNvPr id="49" name="Flèche droite 23"/>
            <p:cNvSpPr/>
            <p:nvPr/>
          </p:nvSpPr>
          <p:spPr bwMode="auto">
            <a:xfrm>
              <a:off x="5283200" y="2275730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0" name="Flèche droite 24"/>
            <p:cNvSpPr/>
            <p:nvPr/>
          </p:nvSpPr>
          <p:spPr bwMode="auto">
            <a:xfrm>
              <a:off x="5283200" y="3599705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1" name="Flèche droite 25"/>
            <p:cNvSpPr/>
            <p:nvPr/>
          </p:nvSpPr>
          <p:spPr bwMode="auto">
            <a:xfrm>
              <a:off x="5295899" y="2958355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2" name="Flèche droite 26"/>
            <p:cNvSpPr/>
            <p:nvPr/>
          </p:nvSpPr>
          <p:spPr bwMode="auto">
            <a:xfrm>
              <a:off x="5283200" y="4260105"/>
              <a:ext cx="1016000" cy="32385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e 4"/>
          <p:cNvGrpSpPr/>
          <p:nvPr/>
        </p:nvGrpSpPr>
        <p:grpSpPr bwMode="auto">
          <a:xfrm>
            <a:off x="1169609" y="4187499"/>
            <a:ext cx="2007280" cy="819242"/>
            <a:chOff x="-154129" y="4730005"/>
            <a:chExt cx="3343564" cy="892253"/>
          </a:xfrm>
        </p:grpSpPr>
        <p:sp>
          <p:nvSpPr>
            <p:cNvPr id="54" name="Accolade fermante 27"/>
            <p:cNvSpPr/>
            <p:nvPr/>
          </p:nvSpPr>
          <p:spPr bwMode="auto">
            <a:xfrm rot="5400000">
              <a:off x="1320800" y="4018805"/>
              <a:ext cx="393700" cy="18161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55" name="ZoneTexte 33"/>
            <p:cNvSpPr>
              <a:spLocks/>
            </p:cNvSpPr>
            <p:nvPr/>
          </p:nvSpPr>
          <p:spPr bwMode="auto">
            <a:xfrm>
              <a:off x="-154129" y="5119449"/>
              <a:ext cx="3343564" cy="5028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Wingdings"/>
                <a:buChar char="n"/>
                <a:defRPr sz="2000">
                  <a:solidFill>
                    <a:schemeClr val="accent1"/>
                  </a:solidFill>
                  <a:latin typeface="Calibri"/>
                  <a:ea typeface="Arial"/>
                  <a:cs typeface="Calibri"/>
                </a:defRPr>
              </a:lvl1pPr>
              <a:lvl2pPr marL="742950" indent="-285750">
                <a:spcBef>
                  <a:spcPts val="0"/>
                </a:spcBef>
                <a:buClr>
                  <a:schemeClr val="accent1"/>
                </a:buClr>
                <a:buFont typeface="Wingdings"/>
                <a:buChar char=""/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2pPr>
              <a:lvl3pPr marL="1143000" indent="-228600">
                <a:spcBef>
                  <a:spcPts val="0"/>
                </a:spcBef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3pPr>
              <a:lvl4pPr marL="1600200" indent="-228600">
                <a:spcBef>
                  <a:spcPts val="0"/>
                </a:spcBef>
                <a:buClr>
                  <a:schemeClr val="accent1"/>
                </a:buClr>
                <a:buFont typeface="Arial"/>
                <a:buChar char="–"/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4pPr>
              <a:lvl5pPr marL="2057400" indent="-228600">
                <a:spcBef>
                  <a:spcPts val="0"/>
                </a:spcBef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9pPr>
            </a:lstStyle>
            <a:p>
              <a:pPr algn="ctr" defTabSz="685783">
                <a:buClrTx/>
                <a:buNone/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ea typeface="MS PGothic"/>
                  <a:cs typeface="Arial"/>
                </a:rPr>
                <a:t>Référentiel </a:t>
              </a:r>
              <a:endParaRPr dirty="0">
                <a:solidFill>
                  <a:srgbClr val="5B9BD5"/>
                </a:solidFill>
              </a:endParaRPr>
            </a:p>
            <a:p>
              <a:pPr algn="ctr" defTabSz="685783">
                <a:buClrTx/>
                <a:buNone/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ea typeface="MS PGothic"/>
                  <a:cs typeface="Arial"/>
                </a:rPr>
                <a:t>d’activités professionnelles</a:t>
              </a:r>
            </a:p>
          </p:txBody>
        </p:sp>
      </p:grpSp>
      <p:grpSp>
        <p:nvGrpSpPr>
          <p:cNvPr id="10" name="Groupe 35"/>
          <p:cNvGrpSpPr/>
          <p:nvPr/>
        </p:nvGrpSpPr>
        <p:grpSpPr bwMode="auto">
          <a:xfrm>
            <a:off x="3691937" y="4189420"/>
            <a:ext cx="1271107" cy="840789"/>
            <a:chOff x="3441700" y="4730005"/>
            <a:chExt cx="2117305" cy="915721"/>
          </a:xfrm>
        </p:grpSpPr>
        <p:sp>
          <p:nvSpPr>
            <p:cNvPr id="57" name="Accolade fermante 29"/>
            <p:cNvSpPr/>
            <p:nvPr/>
          </p:nvSpPr>
          <p:spPr bwMode="auto">
            <a:xfrm rot="5400000">
              <a:off x="4152900" y="4018805"/>
              <a:ext cx="393700" cy="18161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58" name="ZoneTexte 37"/>
            <p:cNvSpPr>
              <a:spLocks/>
            </p:cNvSpPr>
            <p:nvPr/>
          </p:nvSpPr>
          <p:spPr bwMode="auto">
            <a:xfrm>
              <a:off x="3590569" y="5142917"/>
              <a:ext cx="1968436" cy="5028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Wingdings"/>
                <a:buChar char="n"/>
                <a:defRPr sz="2000">
                  <a:solidFill>
                    <a:schemeClr val="accent1"/>
                  </a:solidFill>
                  <a:latin typeface="Calibri"/>
                  <a:ea typeface="Arial"/>
                  <a:cs typeface="Calibri"/>
                </a:defRPr>
              </a:lvl1pPr>
              <a:lvl2pPr marL="742950" indent="-285750">
                <a:spcBef>
                  <a:spcPts val="0"/>
                </a:spcBef>
                <a:buClr>
                  <a:schemeClr val="accent1"/>
                </a:buClr>
                <a:buFont typeface="Wingdings"/>
                <a:buChar char=""/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2pPr>
              <a:lvl3pPr marL="1143000" indent="-228600">
                <a:spcBef>
                  <a:spcPts val="0"/>
                </a:spcBef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3pPr>
              <a:lvl4pPr marL="1600200" indent="-228600">
                <a:spcBef>
                  <a:spcPts val="0"/>
                </a:spcBef>
                <a:buClr>
                  <a:schemeClr val="accent1"/>
                </a:buClr>
                <a:buFont typeface="Arial"/>
                <a:buChar char="–"/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4pPr>
              <a:lvl5pPr marL="2057400" indent="-228600">
                <a:spcBef>
                  <a:spcPts val="0"/>
                </a:spcBef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9pPr>
            </a:lstStyle>
            <a:p>
              <a:pPr defTabSz="685783">
                <a:buClrTx/>
                <a:buNone/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ea typeface="MS PGothic"/>
                  <a:cs typeface="Arial"/>
                </a:rPr>
                <a:t>Référentiel de </a:t>
              </a:r>
            </a:p>
            <a:p>
              <a:pPr defTabSz="685783">
                <a:buClrTx/>
                <a:buNone/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ea typeface="MS PGothic"/>
                  <a:cs typeface="Arial"/>
                </a:rPr>
                <a:t>compétences</a:t>
              </a:r>
            </a:p>
          </p:txBody>
        </p:sp>
      </p:grpSp>
      <p:grpSp>
        <p:nvGrpSpPr>
          <p:cNvPr id="11" name="Groupe 38"/>
          <p:cNvGrpSpPr/>
          <p:nvPr/>
        </p:nvGrpSpPr>
        <p:grpSpPr bwMode="auto">
          <a:xfrm>
            <a:off x="5847440" y="4209777"/>
            <a:ext cx="1092186" cy="1005049"/>
            <a:chOff x="6315075" y="4752230"/>
            <a:chExt cx="1819275" cy="1094620"/>
          </a:xfrm>
        </p:grpSpPr>
        <p:sp>
          <p:nvSpPr>
            <p:cNvPr id="60" name="Accolade fermante 30"/>
            <p:cNvSpPr/>
            <p:nvPr/>
          </p:nvSpPr>
          <p:spPr bwMode="auto">
            <a:xfrm rot="5400000">
              <a:off x="7026275" y="4041030"/>
              <a:ext cx="393700" cy="18161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61" name="ZoneTexte 38"/>
            <p:cNvSpPr>
              <a:spLocks/>
            </p:cNvSpPr>
            <p:nvPr/>
          </p:nvSpPr>
          <p:spPr bwMode="auto">
            <a:xfrm>
              <a:off x="6315075" y="5142917"/>
              <a:ext cx="1819275" cy="7039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Wingdings"/>
                <a:buChar char="n"/>
                <a:defRPr sz="2000">
                  <a:solidFill>
                    <a:schemeClr val="accent1"/>
                  </a:solidFill>
                  <a:latin typeface="Calibri"/>
                  <a:ea typeface="Arial"/>
                  <a:cs typeface="Calibri"/>
                </a:defRPr>
              </a:lvl1pPr>
              <a:lvl2pPr marL="742950" indent="-285750">
                <a:spcBef>
                  <a:spcPts val="0"/>
                </a:spcBef>
                <a:buClr>
                  <a:schemeClr val="accent1"/>
                </a:buClr>
                <a:buFont typeface="Wingdings"/>
                <a:buChar char=""/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2pPr>
              <a:lvl3pPr marL="1143000" indent="-228600">
                <a:spcBef>
                  <a:spcPts val="0"/>
                </a:spcBef>
                <a:defRPr sz="15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3pPr>
              <a:lvl4pPr marL="1600200" indent="-228600">
                <a:spcBef>
                  <a:spcPts val="0"/>
                </a:spcBef>
                <a:buClr>
                  <a:schemeClr val="accent1"/>
                </a:buClr>
                <a:buFont typeface="Arial"/>
                <a:buChar char="–"/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4pPr>
              <a:lvl5pPr marL="2057400" indent="-228600">
                <a:spcBef>
                  <a:spcPts val="0"/>
                </a:spcBef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chemeClr val="tx1"/>
                  </a:solidFill>
                  <a:latin typeface="Calibri"/>
                  <a:ea typeface="Arial"/>
                  <a:cs typeface="Calibri"/>
                </a:defRPr>
              </a:lvl9pPr>
            </a:lstStyle>
            <a:p>
              <a:pPr algn="ctr" defTabSz="685783">
                <a:buClrTx/>
                <a:buNone/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ea typeface="MS PGothic"/>
                  <a:cs typeface="Arial"/>
                </a:rPr>
                <a:t>Référentiel de certification</a:t>
              </a:r>
              <a:endParaRPr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5946" y="178522"/>
            <a:ext cx="7886700" cy="994172"/>
          </a:xfrm>
        </p:spPr>
        <p:txBody>
          <a:bodyPr/>
          <a:lstStyle/>
          <a:p>
            <a:pPr algn="ctr"/>
            <a:r>
              <a:rPr lang="fr-FR" b="1" dirty="0" smtClean="0"/>
              <a:t>Les modifications apportées aux certifications professionnelles par la loi </a:t>
            </a:r>
            <a:r>
              <a:rPr lang="fr-FR" b="1" dirty="0"/>
              <a:t>P</a:t>
            </a:r>
            <a:r>
              <a:rPr lang="fr-FR" b="1" dirty="0" smtClean="0"/>
              <a:t>énicaud de 2018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93" y="1387648"/>
            <a:ext cx="8649269" cy="359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700" dirty="0" smtClean="0"/>
              <a:t>Les diplômes doivent faire l’objet d’une présentation devant la CPC concernée tous les 5 ans.</a:t>
            </a:r>
          </a:p>
          <a:p>
            <a:pPr marL="0" indent="0">
              <a:buNone/>
            </a:pPr>
            <a:endParaRPr lang="fr-FR" sz="700" dirty="0" smtClean="0"/>
          </a:p>
          <a:p>
            <a:pPr marL="0" indent="0">
              <a:buNone/>
            </a:pPr>
            <a:r>
              <a:rPr lang="fr-FR" sz="2400" dirty="0" smtClean="0"/>
              <a:t>Deux possibilités s’offrent alors:</a:t>
            </a:r>
          </a:p>
          <a:p>
            <a:pPr>
              <a:buFontTx/>
              <a:buChar char="-"/>
            </a:pPr>
            <a:r>
              <a:rPr lang="fr-FR" sz="2400" dirty="0" smtClean="0"/>
              <a:t>Un réenregistrement sans modification pour 5 ans maximum, ce qui laisse la possibilité de procéder à une rénovation au cours de ces 5 années</a:t>
            </a:r>
          </a:p>
          <a:p>
            <a:pPr>
              <a:buFontTx/>
              <a:buChar char="-"/>
            </a:pPr>
            <a:r>
              <a:rPr lang="fr-FR" sz="2400" dirty="0" smtClean="0"/>
              <a:t>Une mise en œuvre d’une rénovation qui s’adosse à une note d’opportunité décrivant les besoins d’évolution du référentiel rédigée par les professionnels</a:t>
            </a:r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xmlns="" val="2911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La rénovation des diplômes professionnels de la filière maintenance nautique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Demande de rénovation du CAP Réparation et entretien des embarcations de plaisance et du baccalauréat professionnel Maintenance nautique portée par la Fédération des Industries nautique (FIN)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Volonté d’articuler davantage les référentiels du CAP et du baccalauréat professionnel</a:t>
            </a:r>
          </a:p>
          <a:p>
            <a:r>
              <a:rPr lang="fr-FR" dirty="0" smtClean="0"/>
              <a:t>Mise en conformité du programme du baccalauréat professionnel avec un cursus en trois ans </a:t>
            </a:r>
          </a:p>
          <a:p>
            <a:r>
              <a:rPr lang="fr-FR" dirty="0"/>
              <a:t>Nouvelle dénomination du CAP pour donner plus de lisibilité à la filière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345" y="2155033"/>
            <a:ext cx="2874819" cy="11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3"/>
          <p:cNvGraphicFramePr/>
          <p:nvPr>
            <p:extLst/>
          </p:nvPr>
        </p:nvGraphicFramePr>
        <p:xfrm>
          <a:off x="1173990" y="968608"/>
          <a:ext cx="6101850" cy="2213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1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Baccalauréat professionnel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Spécialité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i="0" u="none" strike="noStrike" cap="none" dirty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Maintenance de véhicules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i="0" u="none" strike="noStrike" cap="none" dirty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automobiles, option bateaux de plaisance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i="0" u="none" strike="noStrike" cap="none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Arrêté du 5 septembre 2001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chemeClr val="dk1"/>
                          </a:solidFill>
                        </a:rPr>
                        <a:t>Baccalauréat professionnel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chemeClr val="dk1"/>
                          </a:solidFill>
                        </a:rPr>
                        <a:t>Spécialité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000099"/>
                          </a:solidFill>
                        </a:rPr>
                        <a:t>Maintenance nautique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0000FF"/>
                          </a:solidFill>
                        </a:rPr>
                        <a:t>Arrêté du 17 avril 2008 modifié par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0000FF"/>
                          </a:solidFill>
                        </a:rPr>
                        <a:t>l’arrêté du 28 février </a:t>
                      </a:r>
                      <a:r>
                        <a:rPr lang="fr-FR" sz="1100" b="1" u="none" strike="noStrike" cap="none" dirty="0" smtClean="0">
                          <a:solidFill>
                            <a:srgbClr val="0000FF"/>
                          </a:solidFill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fr-FR" sz="1100" b="1" u="none" strike="noStrike" cap="none" dirty="0" smtClean="0">
                          <a:solidFill>
                            <a:srgbClr val="FF0000"/>
                          </a:solidFill>
                        </a:rPr>
                        <a:t>Dernière session : 2025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chemeClr val="dk1"/>
                          </a:solidFill>
                        </a:rPr>
                        <a:t>Baccalauréat professionnel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chemeClr val="dk1"/>
                          </a:solidFill>
                        </a:rPr>
                        <a:t>Spécialité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000099"/>
                          </a:solidFill>
                        </a:rPr>
                        <a:t>Maintenance nautique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1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1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smtClean="0">
                          <a:solidFill>
                            <a:srgbClr val="0000FF"/>
                          </a:solidFill>
                        </a:rPr>
                        <a:t>Arrêté du 30 mars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 smtClean="0">
                          <a:solidFill>
                            <a:srgbClr val="FF0000"/>
                          </a:solidFill>
                        </a:rPr>
                        <a:t>Première session :  2026</a:t>
                      </a:r>
                      <a:endParaRPr sz="1100" b="1" u="none" strike="noStrike" cap="none" dirty="0">
                        <a:solidFill>
                          <a:srgbClr val="0000FF"/>
                        </a:solidFill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9" name="Google Shape;69;p3"/>
          <p:cNvGraphicFramePr/>
          <p:nvPr>
            <p:extLst/>
          </p:nvPr>
        </p:nvGraphicFramePr>
        <p:xfrm>
          <a:off x="1173990" y="3458382"/>
          <a:ext cx="6101850" cy="14581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5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fr-FR" sz="1100" b="1" i="0" u="none" strike="noStrike" cap="none" dirty="0" smtClean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i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 </a:t>
                      </a:r>
                      <a:r>
                        <a:rPr lang="fr-FR" sz="1100" b="1" i="0" u="none" strike="noStrike" cap="none" dirty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Mécanicien en maintenance des véhicules Option: bateaux de plaisance et pêche</a:t>
                      </a:r>
                      <a:endParaRPr sz="1200" b="1" i="0" u="none" strike="noStrike" cap="none" dirty="0">
                        <a:solidFill>
                          <a:srgbClr val="0000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 dirty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 dirty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 i="0" u="none" strike="noStrike" cap="none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arrêté du 29 août 1990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solidFill>
                            <a:schemeClr val="dk1"/>
                          </a:solidFill>
                        </a:rPr>
                        <a:t>CAP </a:t>
                      </a:r>
                      <a:r>
                        <a:rPr lang="fr-FR" sz="1200" b="1" u="none" strike="noStrike" cap="none" dirty="0">
                          <a:solidFill>
                            <a:srgbClr val="000099"/>
                          </a:solidFill>
                        </a:rPr>
                        <a:t>Réparation entretien des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>
                          <a:solidFill>
                            <a:srgbClr val="000099"/>
                          </a:solidFill>
                        </a:rPr>
                        <a:t>embarcations de plaisance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1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200"/>
                        <a:buFont typeface="Calibri"/>
                        <a:buNone/>
                      </a:pPr>
                      <a:r>
                        <a:rPr lang="fr-FR" sz="1200" b="1" u="none" strike="noStrike" cap="none" dirty="0">
                          <a:solidFill>
                            <a:srgbClr val="0000FF"/>
                          </a:solidFill>
                        </a:rPr>
                        <a:t> BO du 30 mars </a:t>
                      </a:r>
                      <a:r>
                        <a:rPr lang="fr-FR" sz="1200" b="1" u="none" strike="noStrike" cap="none" dirty="0" smtClean="0">
                          <a:solidFill>
                            <a:srgbClr val="0000FF"/>
                          </a:solidFill>
                        </a:rPr>
                        <a:t>2007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200"/>
                        <a:buFont typeface="Calibri"/>
                        <a:buNone/>
                      </a:pPr>
                      <a:r>
                        <a:rPr lang="fr-FR" sz="1200" b="1" u="none" strike="noStrike" cap="none" dirty="0" smtClean="0">
                          <a:solidFill>
                            <a:srgbClr val="FF0000"/>
                          </a:solidFill>
                        </a:rPr>
                        <a:t>Dernière session : 2024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chemeClr val="dk1"/>
                          </a:solidFill>
                        </a:rPr>
                        <a:t>CAP </a:t>
                      </a:r>
                      <a:r>
                        <a:rPr lang="fr-FR" sz="1100" b="1" u="none" strike="noStrike" cap="none" dirty="0">
                          <a:solidFill>
                            <a:srgbClr val="000099"/>
                          </a:solidFill>
                        </a:rPr>
                        <a:t>Maintenance nautique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1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solidFill>
                            <a:srgbClr val="0000FF"/>
                          </a:solidFill>
                        </a:rPr>
                        <a:t>Arrêté du 30 mars 2023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solidFill>
                            <a:srgbClr val="FF0000"/>
                          </a:solidFill>
                        </a:rPr>
                        <a:t>Première session : 2025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27000" marR="27000" marT="34250" marB="34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0" name="Google Shape;70;p3"/>
          <p:cNvSpPr/>
          <p:nvPr/>
        </p:nvSpPr>
        <p:spPr>
          <a:xfrm>
            <a:off x="1173990" y="3182566"/>
            <a:ext cx="6958966" cy="27581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Évolution des référentiels du baccalauréat professionnel et des CAP de la filière 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568742" y="1338146"/>
            <a:ext cx="4575258" cy="3620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Google Shape;77;p4"/>
          <p:cNvSpPr txBox="1"/>
          <p:nvPr/>
        </p:nvSpPr>
        <p:spPr>
          <a:xfrm>
            <a:off x="183991" y="1482221"/>
            <a:ext cx="390418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</a:t>
            </a: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Réparation entretien des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embarcations de plaisance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800" b="1">
                <a:solidFill>
                  <a:srgbClr val="1A86D0"/>
                </a:solidFill>
                <a:latin typeface="Calibri"/>
                <a:ea typeface="Calibri"/>
                <a:cs typeface="Calibri"/>
                <a:sym typeface="Calibri"/>
              </a:rPr>
              <a:t>2007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89807" y="1502229"/>
            <a:ext cx="4049486" cy="1069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4754326" y="1673646"/>
            <a:ext cx="4223664" cy="11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</a:t>
            </a:r>
            <a:r>
              <a:rPr lang="fr-FR" sz="1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Maintenance nautique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(2023)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830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4710787" y="1502229"/>
            <a:ext cx="4310743" cy="1069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4208687" y="1949256"/>
            <a:ext cx="432706" cy="351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7CC9"/>
          </a:solidFill>
          <a:ln w="9525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1176165" y="828608"/>
            <a:ext cx="56929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seul nom pour les deux diplômes rénovés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73240" y="3997959"/>
            <a:ext cx="3435824" cy="61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rPr>
              <a:t>BAC PRO </a:t>
            </a:r>
            <a:r>
              <a:rPr lang="fr-FR" sz="1800" b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Maintenance nautique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800" b="1">
                <a:solidFill>
                  <a:srgbClr val="1A86D0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r>
              <a:rPr lang="fr-FR" sz="18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rgbClr val="6830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4641393" y="3946816"/>
            <a:ext cx="471487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rPr>
              <a:t>BAC PRO </a:t>
            </a:r>
            <a:r>
              <a:rPr lang="fr-F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Maintenance nautique </a:t>
            </a: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(2023)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11341" y="3765754"/>
            <a:ext cx="4049486" cy="1069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4747414" y="3772515"/>
            <a:ext cx="4230575" cy="1069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4257670" y="4109365"/>
            <a:ext cx="432706" cy="351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7CC9"/>
          </a:solidFill>
          <a:ln w="9525" cap="flat" cmpd="sng">
            <a:solidFill>
              <a:srgbClr val="1A86D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Évolution des référentiels du baccalauréat professionnel et des CAP de la filière 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4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7C3C095-961C-3848-5ED1-04910E838364}"/>
              </a:ext>
            </a:extLst>
          </p:cNvPr>
          <p:cNvSpPr txBox="1"/>
          <p:nvPr/>
        </p:nvSpPr>
        <p:spPr>
          <a:xfrm>
            <a:off x="105391" y="782311"/>
            <a:ext cx="4158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Dialogue avec les professionnels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6C76F5C-4A65-9913-BF7C-A307CE2C2250}"/>
              </a:ext>
            </a:extLst>
          </p:cNvPr>
          <p:cNvSpPr txBox="1"/>
          <p:nvPr/>
        </p:nvSpPr>
        <p:spPr>
          <a:xfrm>
            <a:off x="383721" y="1770313"/>
            <a:ext cx="85480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fr-FR" sz="2400" dirty="0" smtClean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000" dirty="0" smtClean="0"/>
              <a:t>Recentrer </a:t>
            </a:r>
            <a:r>
              <a:rPr lang="fr-FR" sz="2000" dirty="0"/>
              <a:t>les référentiels sur les activités </a:t>
            </a:r>
            <a:r>
              <a:rPr lang="fr-FR" sz="2000" dirty="0" smtClean="0"/>
              <a:t>« cœur </a:t>
            </a:r>
            <a:r>
              <a:rPr lang="fr-FR" sz="2000" dirty="0"/>
              <a:t>de </a:t>
            </a:r>
            <a:r>
              <a:rPr lang="fr-FR" sz="2000" dirty="0" smtClean="0"/>
              <a:t>métier »</a:t>
            </a:r>
            <a:endParaRPr lang="fr-FR" sz="20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fr-FR" sz="20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000" dirty="0"/>
              <a:t>Intégrer les nouvelles </a:t>
            </a:r>
            <a:r>
              <a:rPr lang="fr-FR" sz="2000" dirty="0" smtClean="0"/>
              <a:t>technologies</a:t>
            </a:r>
            <a:br>
              <a:rPr lang="fr-FR" sz="2000" dirty="0" smtClean="0"/>
            </a:br>
            <a:endParaRPr lang="fr-FR" sz="2000" dirty="0" smtClean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Améliorer la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lisibilité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du parcours de formation 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fr-FR" sz="20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fr-FR" sz="2000" dirty="0" smtClean="0">
                <a:latin typeface="Calibri" panose="020F0502020204030204" pitchFamily="34" charset="0"/>
              </a:rPr>
              <a:t>Intégrer l’évolution QHSE dans les entreprises</a:t>
            </a:r>
            <a:endParaRPr lang="fr-FR" sz="2000" dirty="0"/>
          </a:p>
          <a:p>
            <a:pPr>
              <a:buClr>
                <a:srgbClr val="0070C0"/>
              </a:buClr>
            </a:pP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72" y="819274"/>
            <a:ext cx="1926503" cy="993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23000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2E4DD65-9DC7-08D9-E68E-C8C6E5C50FC8}"/>
              </a:ext>
            </a:extLst>
          </p:cNvPr>
          <p:cNvSpPr txBox="1"/>
          <p:nvPr/>
        </p:nvSpPr>
        <p:spPr>
          <a:xfrm>
            <a:off x="2534615" y="2248584"/>
            <a:ext cx="407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pôles d’activités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/>
              <a:t>Évolution des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du baccalauréat professionnel </a:t>
            </a:r>
            <a:r>
              <a:rPr lang="fr-FR" sz="1400" b="1" dirty="0" smtClean="0"/>
              <a:t>et </a:t>
            </a:r>
            <a:r>
              <a:rPr lang="fr-FR" sz="1400" b="1" dirty="0"/>
              <a:t>des CAP de la filière </a:t>
            </a:r>
          </a:p>
        </p:txBody>
      </p:sp>
    </p:spTree>
    <p:extLst>
      <p:ext uri="{BB962C8B-B14F-4D97-AF65-F5344CB8AC3E}">
        <p14:creationId xmlns:p14="http://schemas.microsoft.com/office/powerpoint/2010/main" xmlns="" val="1111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9b8819f-644e-4e2e-bf09-8a76532e681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1635</Words>
  <PresentationFormat>Affichage à l'écran (16:9)</PresentationFormat>
  <Paragraphs>471</Paragraphs>
  <Slides>24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page de presentation et de partie</vt:lpstr>
      <vt:lpstr>1_page de presentation et de partie</vt:lpstr>
      <vt:lpstr>3_page de presentation et de partie</vt:lpstr>
      <vt:lpstr>Thème Office</vt:lpstr>
      <vt:lpstr>Diapositive 1</vt:lpstr>
      <vt:lpstr>Diapositive 2</vt:lpstr>
      <vt:lpstr>Depuis l’adoption de la loi « Pour la liberté de choisir son avenir professionnel » de 2018 (loi Pénicaud), les diplômes doivent être structurés en blocs de compétences selon le schéma suivant  </vt:lpstr>
      <vt:lpstr>Les modifications apportées aux certifications professionnelles par la loi Pénicaud de 2018 </vt:lpstr>
      <vt:lpstr>La rénovation des diplômes professionnels de la filière maintenance nautique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2023-05-24T16:31:28Z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