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57" r:id="rId4"/>
    <p:sldId id="258" r:id="rId5"/>
    <p:sldId id="261" r:id="rId6"/>
    <p:sldId id="262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" roundtripDataSignature="AMtx7milQFJNhjRCMJ07GrN3NSxqpZ2CW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16C619B-A1D6-401F-91F9-0E6CA141C5F4}">
  <a:tblStyle styleId="{A16C619B-A1D6-401F-91F9-0E6CA141C5F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customschemas.google.com/relationships/presentationmetadata" Target="metadata"/><Relationship Id="rId4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1097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8635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315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4"/>
          <p:cNvGraphicFramePr/>
          <p:nvPr>
            <p:extLst>
              <p:ext uri="{D42A27DB-BD31-4B8C-83A1-F6EECF244321}">
                <p14:modId xmlns:p14="http://schemas.microsoft.com/office/powerpoint/2010/main" val="1190683709"/>
              </p:ext>
            </p:extLst>
          </p:nvPr>
        </p:nvGraphicFramePr>
        <p:xfrm>
          <a:off x="698740" y="2398047"/>
          <a:ext cx="10463825" cy="2970135"/>
        </p:xfrm>
        <a:graphic>
          <a:graphicData uri="http://schemas.openxmlformats.org/drawingml/2006/table">
            <a:tbl>
              <a:tblPr>
                <a:noFill/>
                <a:tableStyleId>{A16C619B-A1D6-401F-91F9-0E6CA141C5F4}</a:tableStyleId>
              </a:tblPr>
              <a:tblGrid>
                <a:gridCol w="2363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4075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b="1" i="1" u="none" strike="noStrike" cap="none">
                          <a:solidFill>
                            <a:srgbClr val="2A60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Support de l’étude</a:t>
                      </a:r>
                      <a:endParaRPr sz="3600" u="none" strike="noStrike" cap="none"/>
                    </a:p>
                  </a:txBody>
                  <a:tcPr marL="34925" marR="34925" marT="34925" marB="349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dirty="0"/>
                        <a:t>Compteur de vélo Arduino</a:t>
                      </a:r>
                      <a:endParaRPr sz="16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2175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b="1" i="1" u="none" strike="noStrike" cap="none" dirty="0">
                          <a:solidFill>
                            <a:srgbClr val="2A6099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Objectifs</a:t>
                      </a:r>
                      <a:endParaRPr sz="3600" u="none" strike="noStrike" cap="none" dirty="0"/>
                    </a:p>
                  </a:txBody>
                  <a:tcPr marL="34925" marR="34925" marT="34925" marB="349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10"/>
                        </a:spcAft>
                      </a:pPr>
                      <a:r>
                        <a:rPr lang="fr-FR" sz="1400" kern="1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Fabriquer puis tester une carte électronique (</a:t>
                      </a:r>
                      <a:r>
                        <a:rPr lang="fr-FR" sz="1400" kern="15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shield</a:t>
                      </a:r>
                      <a:r>
                        <a:rPr lang="fr-FR" sz="1400" kern="1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compteur de vélo Arduino).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10"/>
                        </a:spcAft>
                      </a:pPr>
                      <a:r>
                        <a:rPr lang="fr-FR" sz="1400" kern="1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TP de découverte de l'électronique et des composants.</a:t>
                      </a:r>
                      <a:endParaRPr lang="fr-FR" sz="1400" kern="1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17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710"/>
                        </a:spcAft>
                      </a:pPr>
                      <a:r>
                        <a:rPr lang="fr-FR" sz="1600" b="1" i="1" kern="150" dirty="0">
                          <a:solidFill>
                            <a:srgbClr val="2A6099"/>
                          </a:solidFill>
                          <a:effectLst/>
                          <a:latin typeface="Arial" panose="020B0604020202020204" pitchFamily="34" charset="0"/>
                          <a:ea typeface="NSimSun" panose="02010609030101010101" pitchFamily="49" charset="-122"/>
                        </a:rPr>
                        <a:t>Matériel </a:t>
                      </a:r>
                      <a:endParaRPr lang="fr-FR" sz="1600" kern="150" dirty="0">
                        <a:effectLst/>
                        <a:latin typeface="Arial" panose="020B0604020202020204" pitchFamily="34" charset="0"/>
                        <a:ea typeface="NSimSun" panose="02010609030101010101" pitchFamily="49" charset="-122"/>
                      </a:endParaRPr>
                    </a:p>
                  </a:txBody>
                  <a:tcPr marL="34925" marR="34925" marT="34925" marB="349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71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fr-FR" sz="1400" kern="15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OpenSymbol" panose="05010000000000000000" pitchFamily="2" charset="0"/>
                          <a:cs typeface="OpenSymbol" panose="05010000000000000000" pitchFamily="2" charset="0"/>
                        </a:rPr>
                        <a:t>Voir fiches de séances</a:t>
                      </a:r>
                      <a:endParaRPr lang="fr-FR" sz="1400" kern="150" dirty="0">
                        <a:effectLst/>
                        <a:latin typeface="+mn-lt"/>
                        <a:ea typeface="OpenSymbol" panose="05010000000000000000" pitchFamily="2" charset="0"/>
                        <a:cs typeface="OpenSymbol" panose="05010000000000000000" pitchFamily="2" charset="0"/>
                      </a:endParaRPr>
                    </a:p>
                  </a:txBody>
                  <a:tcPr marL="34925" marR="34925" marT="34925" marB="349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7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710"/>
                        </a:spcAft>
                      </a:pPr>
                      <a:r>
                        <a:rPr lang="fr-FR" sz="1400" b="1" i="1" kern="150" dirty="0" err="1">
                          <a:solidFill>
                            <a:srgbClr val="2A6099"/>
                          </a:solidFill>
                          <a:effectLst/>
                          <a:latin typeface="Arial" panose="020B0604020202020204" pitchFamily="34" charset="0"/>
                          <a:ea typeface="NSimSun" panose="02010609030101010101" pitchFamily="49" charset="-122"/>
                        </a:rPr>
                        <a:t>Pré-requis</a:t>
                      </a:r>
                      <a:endParaRPr lang="fr-FR" sz="1400" kern="150" dirty="0">
                        <a:effectLst/>
                        <a:latin typeface="Arial" panose="020B0604020202020204" pitchFamily="34" charset="0"/>
                        <a:ea typeface="NSimSun" panose="02010609030101010101" pitchFamily="49" charset="-122"/>
                      </a:endParaRPr>
                    </a:p>
                  </a:txBody>
                  <a:tcPr marL="34925" marR="34925" marT="34925" marB="349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10"/>
                        </a:spcAft>
                      </a:pPr>
                      <a:r>
                        <a:rPr lang="fr-FR" sz="1400" kern="15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Aucun - TP effectué en tout début d’année</a:t>
                      </a:r>
                      <a:r>
                        <a:rPr lang="fr-FR" sz="1000" kern="150" dirty="0">
                          <a:solidFill>
                            <a:srgbClr val="000000"/>
                          </a:solidFill>
                          <a:effectLst/>
                          <a:latin typeface="OpenSymbol" panose="05010000000000000000" pitchFamily="2" charset="0"/>
                          <a:ea typeface="OpenSymbol" panose="05010000000000000000" pitchFamily="2" charset="0"/>
                          <a:cs typeface="OpenSymbol" panose="05010000000000000000" pitchFamily="2" charset="0"/>
                        </a:rPr>
                        <a:t> </a:t>
                      </a:r>
                      <a:endParaRPr lang="fr-FR" sz="1000" kern="150" dirty="0">
                        <a:effectLst/>
                        <a:latin typeface="OpenSymbol" panose="05010000000000000000" pitchFamily="2" charset="0"/>
                        <a:ea typeface="OpenSymbol" panose="05010000000000000000" pitchFamily="2" charset="0"/>
                        <a:cs typeface="OpenSymbol" panose="05010000000000000000" pitchFamily="2" charset="0"/>
                      </a:endParaRPr>
                    </a:p>
                  </a:txBody>
                  <a:tcPr marL="34925" marR="34925" marT="34925" marB="349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3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fr-FR" sz="1600" b="1" i="1">
                          <a:solidFill>
                            <a:srgbClr val="2A6099"/>
                          </a:solidFill>
                        </a:rPr>
                        <a:t>Évaluation</a:t>
                      </a:r>
                      <a:endParaRPr sz="1600" b="1" i="1" u="none" strike="noStrike" cap="none">
                        <a:solidFill>
                          <a:srgbClr val="2A609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34925" marR="34925" marT="34925" marB="349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Évaluation en fin de séquence</a:t>
                      </a:r>
                    </a:p>
                    <a:p>
                      <a:pPr lvl="0"/>
                      <a:r>
                        <a:rPr lang="fr-FR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2 évaluations QCM </a:t>
                      </a:r>
                      <a:r>
                        <a:rPr lang="fr-FR" sz="1400" b="0" i="0" u="none" strike="noStrike" cap="non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pronote</a:t>
                      </a:r>
                      <a:r>
                        <a:rPr lang="fr-FR" sz="14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après TP1 et après TP4 (voir détail fiche séquence)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5" name="Google Shape;85;p4"/>
          <p:cNvGraphicFramePr/>
          <p:nvPr>
            <p:extLst>
              <p:ext uri="{D42A27DB-BD31-4B8C-83A1-F6EECF244321}">
                <p14:modId xmlns:p14="http://schemas.microsoft.com/office/powerpoint/2010/main" val="14596192"/>
              </p:ext>
            </p:extLst>
          </p:nvPr>
        </p:nvGraphicFramePr>
        <p:xfrm>
          <a:off x="698740" y="1986720"/>
          <a:ext cx="8212300" cy="304810"/>
        </p:xfrm>
        <a:graphic>
          <a:graphicData uri="http://schemas.openxmlformats.org/drawingml/2006/table">
            <a:tbl>
              <a:tblPr>
                <a:noFill/>
                <a:tableStyleId>{A16C619B-A1D6-401F-91F9-0E6CA141C5F4}</a:tableStyleId>
              </a:tblPr>
              <a:tblGrid>
                <a:gridCol w="240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7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7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7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7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Position dans la formation</a:t>
                      </a:r>
                      <a:endParaRPr sz="3200" u="none" strike="noStrike" cap="none"/>
                    </a:p>
                  </a:txBody>
                  <a:tcPr marL="68575" marR="68575" marT="45725" marB="457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 b="1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T1 </a:t>
                      </a:r>
                      <a:r>
                        <a:rPr lang="fr-FR" sz="1400" b="1" dirty="0">
                          <a:solidFill>
                            <a:schemeClr val="dk1"/>
                          </a:solidFill>
                          <a:highlight>
                            <a:schemeClr val="dk1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 ..</a:t>
                      </a:r>
                      <a:endParaRPr sz="3200" u="none" strike="noStrike" cap="none" dirty="0"/>
                    </a:p>
                  </a:txBody>
                  <a:tcPr marL="68575" marR="68575" marT="45725" marB="457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 b="1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T2  ⬜</a:t>
                      </a:r>
                      <a:endParaRPr b="1" dirty="0"/>
                    </a:p>
                  </a:txBody>
                  <a:tcPr marL="68575" marR="6857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T3 ⬜</a:t>
                      </a:r>
                      <a:endParaRPr sz="3200" u="none" strike="noStrike" cap="none"/>
                    </a:p>
                  </a:txBody>
                  <a:tcPr marL="68575" marR="6857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T4 ⬜</a:t>
                      </a:r>
                      <a:endParaRPr sz="3200" u="none" strike="noStrike" cap="none"/>
                    </a:p>
                  </a:txBody>
                  <a:tcPr marL="68575" marR="6857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T5 ⬜</a:t>
                      </a:r>
                      <a:endParaRPr sz="3200" u="none" strike="noStrike" cap="none"/>
                    </a:p>
                  </a:txBody>
                  <a:tcPr marL="68575" marR="6857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 b="1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T6 ⬜</a:t>
                      </a:r>
                      <a:endParaRPr sz="3200" u="none" strike="noStrike" cap="none" dirty="0"/>
                    </a:p>
                  </a:txBody>
                  <a:tcPr marL="68575" marR="6857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6" name="Google Shape;86;p4"/>
          <p:cNvSpPr txBox="1"/>
          <p:nvPr/>
        </p:nvSpPr>
        <p:spPr>
          <a:xfrm>
            <a:off x="5428615" y="-58759"/>
            <a:ext cx="5787300" cy="1938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-FR" sz="3200" b="1" dirty="0">
                <a:solidFill>
                  <a:srgbClr val="AFD095"/>
                </a:solidFill>
              </a:rPr>
              <a:t>Fiche de SEQUENCE</a:t>
            </a:r>
            <a:endParaRPr sz="3200" b="1" dirty="0">
              <a:solidFill>
                <a:srgbClr val="AFD095"/>
              </a:solidFill>
            </a:endParaRPr>
          </a:p>
          <a:p>
            <a:pPr marL="0" lvl="0" indent="0" algn="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-FR" b="1" dirty="0">
                <a:solidFill>
                  <a:srgbClr val="2A6099"/>
                </a:solidFill>
              </a:rPr>
              <a:t>BTS CIEL Electronique et Réseau</a:t>
            </a:r>
            <a:endParaRPr b="1" dirty="0">
              <a:solidFill>
                <a:srgbClr val="2A6099"/>
              </a:solidFill>
            </a:endParaRPr>
          </a:p>
          <a:p>
            <a:pPr marL="0" lvl="0" indent="0" algn="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-FR" b="1" dirty="0">
                <a:solidFill>
                  <a:srgbClr val="729FCF"/>
                </a:solidFill>
              </a:rPr>
              <a:t>Réalisation et maintenance de produits électroniques</a:t>
            </a:r>
            <a:endParaRPr b="1" dirty="0">
              <a:solidFill>
                <a:srgbClr val="729FCF"/>
              </a:solidFill>
            </a:endParaRPr>
          </a:p>
          <a:p>
            <a:pPr marL="0" lvl="0" indent="0" algn="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-FR" b="1" dirty="0">
                <a:solidFill>
                  <a:schemeClr val="dk1"/>
                </a:solidFill>
              </a:rPr>
              <a:t>Durée : 2 semaines</a:t>
            </a:r>
            <a:endParaRPr b="1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3498A70-9E9D-5108-E2A4-D64F86E787C0}"/>
              </a:ext>
            </a:extLst>
          </p:cNvPr>
          <p:cNvSpPr txBox="1"/>
          <p:nvPr/>
        </p:nvSpPr>
        <p:spPr>
          <a:xfrm>
            <a:off x="942392" y="830424"/>
            <a:ext cx="9750490" cy="3770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fr-FR" sz="2400" b="1" kern="150" dirty="0">
                <a:solidFill>
                  <a:srgbClr val="2A6099"/>
                </a:solidFill>
                <a:effectLst/>
                <a:latin typeface="Liberation Sans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Note d’intention</a:t>
            </a:r>
          </a:p>
          <a:p>
            <a:pPr algn="just"/>
            <a:r>
              <a:rPr lang="fr-FR" kern="150" dirty="0">
                <a:latin typeface="Arial" panose="020B0604020202020204" pitchFamily="34" charset="0"/>
                <a:ea typeface="NSimSun" panose="02010609030101010101" pitchFamily="49" charset="-122"/>
              </a:rPr>
              <a:t>Première séquence de la 1</a:t>
            </a:r>
            <a:r>
              <a:rPr lang="fr-FR" kern="150" baseline="30000" dirty="0">
                <a:latin typeface="Arial" panose="020B0604020202020204" pitchFamily="34" charset="0"/>
                <a:ea typeface="NSimSun" panose="02010609030101010101" pitchFamily="49" charset="-122"/>
              </a:rPr>
              <a:t>ère</a:t>
            </a:r>
            <a:r>
              <a:rPr lang="fr-FR" kern="150" dirty="0">
                <a:latin typeface="Arial" panose="020B0604020202020204" pitchFamily="34" charset="0"/>
                <a:ea typeface="NSimSun" panose="02010609030101010101" pitchFamily="49" charset="-122"/>
              </a:rPr>
              <a:t> année BTS CIEL</a:t>
            </a:r>
          </a:p>
          <a:p>
            <a:pPr algn="just"/>
            <a:endParaRPr lang="fr-FR" kern="150" dirty="0">
              <a:latin typeface="Arial" panose="020B0604020202020204" pitchFamily="34" charset="0"/>
              <a:ea typeface="NSimSun" panose="02010609030101010101" pitchFamily="49" charset="-122"/>
            </a:endParaRPr>
          </a:p>
          <a:p>
            <a:pPr algn="just"/>
            <a:r>
              <a:rPr lang="fr-FR" sz="1400" kern="150" dirty="0">
                <a:effectLst/>
                <a:latin typeface="Arial" panose="020B0604020202020204" pitchFamily="34" charset="0"/>
                <a:ea typeface="NSimSun" panose="02010609030101010101" pitchFamily="49" charset="-122"/>
              </a:rPr>
              <a:t>Les étudiants vont assembler puis tester une carte électronique simple. </a:t>
            </a:r>
          </a:p>
          <a:p>
            <a:pPr algn="just"/>
            <a:endParaRPr lang="fr-FR" sz="1400" kern="150" dirty="0">
              <a:effectLst/>
              <a:latin typeface="Arial" panose="020B0604020202020204" pitchFamily="34" charset="0"/>
              <a:ea typeface="NSimSun" panose="02010609030101010101" pitchFamily="49" charset="-122"/>
            </a:endParaRPr>
          </a:p>
          <a:p>
            <a:pPr algn="just"/>
            <a:r>
              <a:rPr lang="fr-FR" sz="1400" kern="150" dirty="0">
                <a:effectLst/>
                <a:latin typeface="Arial" panose="020B0604020202020204" pitchFamily="34" charset="0"/>
                <a:ea typeface="NSimSun" panose="02010609030101010101" pitchFamily="49" charset="-122"/>
              </a:rPr>
              <a:t>« Shield » Arduino réalisant la fonction de compteur de vélo (filaire). </a:t>
            </a:r>
          </a:p>
          <a:p>
            <a:pPr algn="just"/>
            <a:endParaRPr lang="fr-FR" sz="1400" kern="150" dirty="0">
              <a:effectLst/>
              <a:latin typeface="Arial" panose="020B0604020202020204" pitchFamily="34" charset="0"/>
              <a:ea typeface="NSimSun" panose="02010609030101010101" pitchFamily="49" charset="-122"/>
            </a:endParaRPr>
          </a:p>
          <a:p>
            <a:pPr algn="just"/>
            <a:r>
              <a:rPr lang="fr-FR" kern="150" dirty="0">
                <a:latin typeface="Arial" panose="020B0604020202020204" pitchFamily="34" charset="0"/>
                <a:ea typeface="NSimSun" panose="02010609030101010101" pitchFamily="49" charset="-122"/>
              </a:rPr>
              <a:t>Carte </a:t>
            </a:r>
            <a:r>
              <a:rPr lang="fr-FR" sz="1400" kern="150" dirty="0">
                <a:effectLst/>
                <a:latin typeface="Arial" panose="020B0604020202020204" pitchFamily="34" charset="0"/>
                <a:ea typeface="NSimSun" panose="02010609030101010101" pitchFamily="49" charset="-122"/>
              </a:rPr>
              <a:t>conçue par l’équipe pédagogique. </a:t>
            </a:r>
          </a:p>
          <a:p>
            <a:pPr algn="just"/>
            <a:r>
              <a:rPr lang="fr-FR" sz="1400" kern="150" dirty="0">
                <a:effectLst/>
                <a:latin typeface="Arial" panose="020B0604020202020204" pitchFamily="34" charset="0"/>
                <a:ea typeface="NSimSun" panose="02010609030101010101" pitchFamily="49" charset="-122"/>
              </a:rPr>
              <a:t>Circuit imprimé « industriel » (trous métallisés, vernis épargne, sérigraphie)</a:t>
            </a:r>
          </a:p>
          <a:p>
            <a:pPr algn="just"/>
            <a:r>
              <a:rPr lang="fr-FR" sz="1400" kern="150" dirty="0">
                <a:effectLst/>
                <a:latin typeface="Arial" panose="020B0604020202020204" pitchFamily="34" charset="0"/>
                <a:ea typeface="NSimSun" panose="02010609030101010101" pitchFamily="49" charset="-122"/>
              </a:rPr>
              <a:t> </a:t>
            </a:r>
          </a:p>
          <a:p>
            <a:pPr algn="just"/>
            <a:r>
              <a:rPr lang="fr-FR" kern="150" dirty="0">
                <a:latin typeface="Arial" panose="020B0604020202020204" pitchFamily="34" charset="0"/>
                <a:ea typeface="NSimSun" panose="02010609030101010101" pitchFamily="49" charset="-122"/>
              </a:rPr>
              <a:t>O</a:t>
            </a:r>
            <a:r>
              <a:rPr lang="fr-FR" sz="1400" kern="150" dirty="0">
                <a:effectLst/>
                <a:latin typeface="Arial" panose="020B0604020202020204" pitchFamily="34" charset="0"/>
                <a:ea typeface="NSimSun" panose="02010609030101010101" pitchFamily="49" charset="-122"/>
              </a:rPr>
              <a:t>bjectifs de cette séquence : 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14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Mangal" panose="02040503050203030202" pitchFamily="18" charset="0"/>
              </a:rPr>
              <a:t>Découvrir les composants électroniques, le brasage des composants, le circuit imprimé…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14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Mangal" panose="02040503050203030202" pitchFamily="18" charset="0"/>
              </a:rPr>
              <a:t>Découvrir le cycle de fabrication d’un produit électronique : fabrication, test unitaire, test fonctionnel, PV de test…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14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Mangal" panose="02040503050203030202" pitchFamily="18" charset="0"/>
              </a:rPr>
              <a:t>Découvrir quelques appareils de mesure, téléverser un programme sur une carte Arduino, lire et interpréter un diagramme d’état très basique…</a:t>
            </a:r>
          </a:p>
          <a:p>
            <a:pPr algn="just">
              <a:tabLst>
                <a:tab pos="186055" algn="l"/>
              </a:tabLst>
            </a:pPr>
            <a:r>
              <a:rPr lang="fr-FR" sz="1400" kern="150" dirty="0">
                <a:effectLst/>
                <a:latin typeface="Arial" panose="020B0604020202020204" pitchFamily="34" charset="0"/>
                <a:ea typeface="NSimSun" panose="02010609030101010101" pitchFamily="49" charset="-122"/>
              </a:rPr>
              <a:t> 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A1081AC-9297-F093-F81B-1D402BF7B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8919" y="4322553"/>
            <a:ext cx="4012893" cy="253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577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B41D0D3-E7C1-26C7-8C36-0A64706AE8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080" y="640873"/>
            <a:ext cx="7556740" cy="57505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DC73B80-800C-1934-28C0-4910E2338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9910" y="482957"/>
            <a:ext cx="8912180" cy="58920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19078F4-7D52-F742-F436-D8F162EA8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3093" y="1492832"/>
            <a:ext cx="8525814" cy="430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71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BD9CD17F-7E00-5C12-1FCB-59AE2F8E6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6714" y="2988443"/>
            <a:ext cx="4700423" cy="347502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978B354-B9F8-4480-FBDB-6E25EED24A6F}"/>
              </a:ext>
            </a:extLst>
          </p:cNvPr>
          <p:cNvSpPr txBox="1"/>
          <p:nvPr/>
        </p:nvSpPr>
        <p:spPr>
          <a:xfrm>
            <a:off x="1073020" y="1240394"/>
            <a:ext cx="79426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Objectif : Réalisation d’un outil de simulation de signaux ILS pour tester la carte</a:t>
            </a:r>
          </a:p>
          <a:p>
            <a:r>
              <a:rPr lang="fr-FR" dirty="0"/>
              <a:t>Connaissances issues du référentiel : </a:t>
            </a:r>
          </a:p>
          <a:p>
            <a:r>
              <a:rPr lang="fr-FR" dirty="0"/>
              <a:t>Banc de test, Etude de l’environnement et modélisation d’un système électronique, Analyse et caractérisation temporelle des signaux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C06329E-4808-BE22-795F-710D7711979F}"/>
              </a:ext>
            </a:extLst>
          </p:cNvPr>
          <p:cNvSpPr txBox="1"/>
          <p:nvPr/>
        </p:nvSpPr>
        <p:spPr>
          <a:xfrm>
            <a:off x="1910444" y="535646"/>
            <a:ext cx="6097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/>
              <a:t>Séance 5 - Physique</a:t>
            </a:r>
          </a:p>
        </p:txBody>
      </p:sp>
    </p:spTree>
    <p:extLst>
      <p:ext uri="{BB962C8B-B14F-4D97-AF65-F5344CB8AC3E}">
        <p14:creationId xmlns:p14="http://schemas.microsoft.com/office/powerpoint/2010/main" val="34732112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262</Words>
  <Application>Microsoft Office PowerPoint</Application>
  <PresentationFormat>Grand écran</PresentationFormat>
  <Paragraphs>42</Paragraphs>
  <Slides>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Liberation Sans</vt:lpstr>
      <vt:lpstr>OpenSymbol</vt:lpstr>
      <vt:lpstr>Symbol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Patrick Cohen</dc:creator>
  <cp:lastModifiedBy>Louis Reynier</cp:lastModifiedBy>
  <cp:revision>4</cp:revision>
  <dcterms:created xsi:type="dcterms:W3CDTF">2023-05-04T07:49:17Z</dcterms:created>
  <dcterms:modified xsi:type="dcterms:W3CDTF">2023-05-11T20:28:22Z</dcterms:modified>
</cp:coreProperties>
</file>