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686" r:id="rId5"/>
    <p:sldMasterId id="2147483683" r:id="rId6"/>
  </p:sldMasterIdLst>
  <p:notesMasterIdLst>
    <p:notesMasterId r:id="rId17"/>
  </p:notesMasterIdLst>
  <p:handoutMasterIdLst>
    <p:handoutMasterId r:id="rId18"/>
  </p:handoutMasterIdLst>
  <p:sldIdLst>
    <p:sldId id="335" r:id="rId7"/>
    <p:sldId id="345" r:id="rId8"/>
    <p:sldId id="2147377143" r:id="rId9"/>
    <p:sldId id="2147473109" r:id="rId10"/>
    <p:sldId id="2147473138" r:id="rId11"/>
    <p:sldId id="2147473184" r:id="rId12"/>
    <p:sldId id="2147473186" r:id="rId13"/>
    <p:sldId id="2147473217" r:id="rId14"/>
    <p:sldId id="2147473170" r:id="rId15"/>
    <p:sldId id="2147473218" r:id="rId16"/>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71FF"/>
    <a:srgbClr val="0096FF"/>
    <a:srgbClr val="0369FD"/>
    <a:srgbClr val="0051FF"/>
    <a:srgbClr val="0432FF"/>
    <a:srgbClr val="006831"/>
    <a:srgbClr val="22F083"/>
    <a:srgbClr val="8BF0A8"/>
    <a:srgbClr val="7BF0E9"/>
    <a:srgbClr val="B9C5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878465-E9B7-A14B-9CC9-33E0F847AAA9}" v="6" dt="2023-05-09T19:21:44.32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88" autoAdjust="0"/>
    <p:restoredTop sz="92663" autoAdjust="0"/>
  </p:normalViewPr>
  <p:slideViewPr>
    <p:cSldViewPr snapToGrid="0" snapToObjects="1">
      <p:cViewPr varScale="1">
        <p:scale>
          <a:sx n="142" d="100"/>
          <a:sy n="142" d="100"/>
        </p:scale>
        <p:origin x="192" y="43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4" d="100"/>
          <a:sy n="94" d="100"/>
        </p:scale>
        <p:origin x="375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e COSTA" userId="a9990527-e5a0-4976-9254-72d533a89fe6" providerId="ADAL" clId="{34878465-E9B7-A14B-9CC9-33E0F847AAA9}"/>
    <pc:docChg chg="delSld modSld modMainMaster">
      <pc:chgData name="Pascale COSTA" userId="a9990527-e5a0-4976-9254-72d533a89fe6" providerId="ADAL" clId="{34878465-E9B7-A14B-9CC9-33E0F847AAA9}" dt="2023-05-09T17:53:22.297" v="88" actId="2696"/>
      <pc:docMkLst>
        <pc:docMk/>
      </pc:docMkLst>
      <pc:sldChg chg="addSp delSp modSp del mod">
        <pc:chgData name="Pascale COSTA" userId="a9990527-e5a0-4976-9254-72d533a89fe6" providerId="ADAL" clId="{34878465-E9B7-A14B-9CC9-33E0F847AAA9}" dt="2023-05-09T17:53:22.297" v="88" actId="2696"/>
        <pc:sldMkLst>
          <pc:docMk/>
          <pc:sldMk cId="513529061" sldId="271"/>
        </pc:sldMkLst>
        <pc:spChg chg="add del mod">
          <ac:chgData name="Pascale COSTA" userId="a9990527-e5a0-4976-9254-72d533a89fe6" providerId="ADAL" clId="{34878465-E9B7-A14B-9CC9-33E0F847AAA9}" dt="2023-05-09T17:52:12.214" v="47"/>
          <ac:spMkLst>
            <pc:docMk/>
            <pc:sldMk cId="513529061" sldId="271"/>
            <ac:spMk id="2" creationId="{3447DF07-727F-DE67-DA23-5A81B55B41A6}"/>
          </ac:spMkLst>
        </pc:spChg>
        <pc:spChg chg="add del mod">
          <ac:chgData name="Pascale COSTA" userId="a9990527-e5a0-4976-9254-72d533a89fe6" providerId="ADAL" clId="{34878465-E9B7-A14B-9CC9-33E0F847AAA9}" dt="2023-05-09T17:42:43.484" v="2"/>
          <ac:spMkLst>
            <pc:docMk/>
            <pc:sldMk cId="513529061" sldId="271"/>
            <ac:spMk id="2" creationId="{41952D23-3E29-3F3D-0614-3D4E41FF324F}"/>
          </ac:spMkLst>
        </pc:spChg>
      </pc:sldChg>
      <pc:sldChg chg="del">
        <pc:chgData name="Pascale COSTA" userId="a9990527-e5a0-4976-9254-72d533a89fe6" providerId="ADAL" clId="{34878465-E9B7-A14B-9CC9-33E0F847AAA9}" dt="2023-05-09T17:53:12.173" v="85" actId="2696"/>
        <pc:sldMkLst>
          <pc:docMk/>
          <pc:sldMk cId="2670159394" sldId="334"/>
        </pc:sldMkLst>
      </pc:sldChg>
      <pc:sldChg chg="del">
        <pc:chgData name="Pascale COSTA" userId="a9990527-e5a0-4976-9254-72d533a89fe6" providerId="ADAL" clId="{34878465-E9B7-A14B-9CC9-33E0F847AAA9}" dt="2023-05-09T17:53:12.986" v="86" actId="2696"/>
        <pc:sldMkLst>
          <pc:docMk/>
          <pc:sldMk cId="3912399367" sldId="343"/>
        </pc:sldMkLst>
      </pc:sldChg>
      <pc:sldChg chg="del">
        <pc:chgData name="Pascale COSTA" userId="a9990527-e5a0-4976-9254-72d533a89fe6" providerId="ADAL" clId="{34878465-E9B7-A14B-9CC9-33E0F847AAA9}" dt="2023-05-09T17:53:14.541" v="87" actId="2696"/>
        <pc:sldMkLst>
          <pc:docMk/>
          <pc:sldMk cId="2903268446" sldId="344"/>
        </pc:sldMkLst>
      </pc:sldChg>
      <pc:sldMasterChg chg="modSp mod">
        <pc:chgData name="Pascale COSTA" userId="a9990527-e5a0-4976-9254-72d533a89fe6" providerId="ADAL" clId="{34878465-E9B7-A14B-9CC9-33E0F847AAA9}" dt="2023-05-09T17:52:25.225" v="62" actId="20577"/>
        <pc:sldMasterMkLst>
          <pc:docMk/>
          <pc:sldMasterMk cId="3069642489" sldId="2147483659"/>
        </pc:sldMasterMkLst>
        <pc:spChg chg="mod">
          <ac:chgData name="Pascale COSTA" userId="a9990527-e5a0-4976-9254-72d533a89fe6" providerId="ADAL" clId="{34878465-E9B7-A14B-9CC9-33E0F847AAA9}" dt="2023-05-09T17:52:25.225" v="62" actId="20577"/>
          <ac:spMkLst>
            <pc:docMk/>
            <pc:sldMasterMk cId="3069642489" sldId="2147483659"/>
            <ac:spMk id="12" creationId="{C535D5A1-F514-D758-77A2-277DDA8F6E4B}"/>
          </ac:spMkLst>
        </pc:spChg>
      </pc:sldMasterChg>
      <pc:sldMasterChg chg="modSp mod">
        <pc:chgData name="Pascale COSTA" userId="a9990527-e5a0-4976-9254-72d533a89fe6" providerId="ADAL" clId="{34878465-E9B7-A14B-9CC9-33E0F847AAA9}" dt="2023-05-09T17:52:52.872" v="84" actId="20577"/>
        <pc:sldMasterMkLst>
          <pc:docMk/>
          <pc:sldMasterMk cId="2279856783" sldId="2147483683"/>
        </pc:sldMasterMkLst>
        <pc:spChg chg="mod">
          <ac:chgData name="Pascale COSTA" userId="a9990527-e5a0-4976-9254-72d533a89fe6" providerId="ADAL" clId="{34878465-E9B7-A14B-9CC9-33E0F847AAA9}" dt="2023-05-09T17:52:52.872" v="84" actId="20577"/>
          <ac:spMkLst>
            <pc:docMk/>
            <pc:sldMasterMk cId="2279856783" sldId="2147483683"/>
            <ac:spMk id="6" creationId="{BCD82D89-599D-35B4-AD1F-C7AB46886836}"/>
          </ac:spMkLst>
        </pc:s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Feuille_de_calcul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binaire_Microsoft_Excel.xlsb"/></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binaire_Microsoft_Excel1.xlsb"/></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binaire_Microsoft_Excel2.xlsb"/></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_prenant_en_charge_les_macros.xlsm"/><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297962962962959E-2"/>
          <c:y val="1.9980044219925479E-2"/>
          <c:w val="0.91252388888888891"/>
          <c:h val="0.9181428341468727"/>
        </c:manualLayout>
      </c:layout>
      <c:scatterChart>
        <c:scatterStyle val="lineMarker"/>
        <c:varyColors val="0"/>
        <c:dLbls>
          <c:showLegendKey val="0"/>
          <c:showVal val="0"/>
          <c:showCatName val="0"/>
          <c:showSerName val="0"/>
          <c:showPercent val="0"/>
          <c:showBubbleSize val="0"/>
        </c:dLbls>
        <c:axId val="652439248"/>
        <c:axId val="652427600"/>
      </c:scatterChart>
      <c:valAx>
        <c:axId val="652439248"/>
        <c:scaling>
          <c:orientation val="minMax"/>
          <c:max val="2035"/>
          <c:min val="2000"/>
        </c:scaling>
        <c:delete val="1"/>
        <c:axPos val="b"/>
        <c:numFmt formatCode="General" sourceLinked="0"/>
        <c:majorTickMark val="none"/>
        <c:minorTickMark val="none"/>
        <c:tickLblPos val="nextTo"/>
        <c:crossAx val="652427600"/>
        <c:crosses val="autoZero"/>
        <c:crossBetween val="midCat"/>
      </c:valAx>
      <c:valAx>
        <c:axId val="652427600"/>
        <c:scaling>
          <c:orientation val="minMax"/>
          <c:max val="200"/>
        </c:scaling>
        <c:delete val="0"/>
        <c:axPos val="l"/>
        <c:majorGridlines>
          <c:spPr>
            <a:ln w="9525" cap="flat" cmpd="sng" algn="ctr">
              <a:solidFill>
                <a:schemeClr val="bg1">
                  <a:lumMod val="95000"/>
                  <a:alpha val="45000"/>
                </a:schemeClr>
              </a:solidFill>
              <a:prstDash val="solid"/>
              <a:round/>
            </a:ln>
            <a:effectLst/>
          </c:spPr>
        </c:majorGridlines>
        <c:title>
          <c:tx>
            <c:rich>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r>
                  <a:rPr lang="en-GB" b="0" spc="0" dirty="0">
                    <a:solidFill>
                      <a:schemeClr val="bg1"/>
                    </a:solidFill>
                    <a:latin typeface="Arial" panose="020B0604020202020204" pitchFamily="34" charset="0"/>
                    <a:cs typeface="Arial" panose="020B0604020202020204" pitchFamily="34" charset="0"/>
                  </a:rPr>
                  <a:t>Moyenne CO2 Marché – gCO2/km NEDC</a:t>
                </a:r>
              </a:p>
            </c:rich>
          </c:tx>
          <c:layout>
            <c:manualLayout>
              <c:xMode val="edge"/>
              <c:yMode val="edge"/>
              <c:x val="3.1341036941825054E-3"/>
              <c:y val="4.3086262020269349E-2"/>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fr-FR"/>
            </a:p>
          </c:txPr>
        </c:title>
        <c:numFmt formatCode="#,##0"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fr-FR"/>
          </a:p>
        </c:txPr>
        <c:crossAx val="652439248"/>
        <c:crosses val="autoZero"/>
        <c:crossBetween val="midCat"/>
        <c:majorUnit val="5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c:spPr>
  <c:txPr>
    <a:bodyPr/>
    <a:lstStyle/>
    <a:p>
      <a:pPr>
        <a:defRPr b="1"/>
      </a:pPr>
      <a:endParaRPr lang="fr-FR"/>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149228130360206E-2"/>
          <c:y val="2.5909317389138018E-2"/>
          <c:w val="0.97770154373927964"/>
          <c:h val="0.94818136522172392"/>
        </c:manualLayout>
      </c:layout>
      <c:barChart>
        <c:barDir val="col"/>
        <c:grouping val="stacked"/>
        <c:varyColors val="0"/>
        <c:ser>
          <c:idx val="0"/>
          <c:order val="0"/>
          <c:spPr>
            <a:solidFill>
              <a:srgbClr val="97999B"/>
            </a:solidFill>
            <a:ln>
              <a:noFill/>
            </a:ln>
          </c:spPr>
          <c:invertIfNegative val="0"/>
          <c:dPt>
            <c:idx val="3"/>
            <c:invertIfNegative val="0"/>
            <c:bubble3D val="0"/>
            <c:spPr>
              <a:solidFill>
                <a:srgbClr val="6FC2B4"/>
              </a:solidFill>
              <a:ln>
                <a:noFill/>
              </a:ln>
            </c:spPr>
            <c:extLst>
              <c:ext xmlns:c16="http://schemas.microsoft.com/office/drawing/2014/chart" uri="{C3380CC4-5D6E-409C-BE32-E72D297353CC}">
                <c16:uniqueId val="{00000000-BF62-4E2F-B6E7-30BBB288E3B3}"/>
              </c:ext>
            </c:extLst>
          </c:dPt>
          <c:val>
            <c:numRef>
              <c:f>Sheet1!$A$1:$D$1</c:f>
              <c:numCache>
                <c:formatCode>General</c:formatCode>
                <c:ptCount val="4"/>
                <c:pt idx="0">
                  <c:v>80</c:v>
                </c:pt>
                <c:pt idx="1">
                  <c:v>45</c:v>
                </c:pt>
                <c:pt idx="2">
                  <c:v>21</c:v>
                </c:pt>
                <c:pt idx="3">
                  <c:v>100</c:v>
                </c:pt>
              </c:numCache>
            </c:numRef>
          </c:val>
          <c:extLst>
            <c:ext xmlns:c16="http://schemas.microsoft.com/office/drawing/2014/chart" uri="{C3380CC4-5D6E-409C-BE32-E72D297353CC}">
              <c16:uniqueId val="{00000001-BF62-4E2F-B6E7-30BBB288E3B3}"/>
            </c:ext>
          </c:extLst>
        </c:ser>
        <c:ser>
          <c:idx val="1"/>
          <c:order val="1"/>
          <c:spPr>
            <a:solidFill>
              <a:srgbClr val="A7A8AA"/>
            </a:solidFill>
            <a:ln>
              <a:noFill/>
            </a:ln>
          </c:spPr>
          <c:invertIfNegative val="0"/>
          <c:val>
            <c:numRef>
              <c:f>Sheet1!$A$2:$D$2</c:f>
              <c:numCache>
                <c:formatCode>General</c:formatCode>
                <c:ptCount val="4"/>
                <c:pt idx="0">
                  <c:v>11</c:v>
                </c:pt>
                <c:pt idx="1">
                  <c:v>18</c:v>
                </c:pt>
                <c:pt idx="2">
                  <c:v>9</c:v>
                </c:pt>
              </c:numCache>
            </c:numRef>
          </c:val>
          <c:extLst>
            <c:ext xmlns:c16="http://schemas.microsoft.com/office/drawing/2014/chart" uri="{C3380CC4-5D6E-409C-BE32-E72D297353CC}">
              <c16:uniqueId val="{00000002-BF62-4E2F-B6E7-30BBB288E3B3}"/>
            </c:ext>
          </c:extLst>
        </c:ser>
        <c:ser>
          <c:idx val="2"/>
          <c:order val="2"/>
          <c:spPr>
            <a:solidFill>
              <a:srgbClr val="00ABAB"/>
            </a:solidFill>
            <a:ln>
              <a:noFill/>
            </a:ln>
          </c:spPr>
          <c:invertIfNegative val="0"/>
          <c:val>
            <c:numRef>
              <c:f>Sheet1!$A$3:$D$3</c:f>
              <c:numCache>
                <c:formatCode>General</c:formatCode>
                <c:ptCount val="4"/>
                <c:pt idx="0">
                  <c:v>4</c:v>
                </c:pt>
                <c:pt idx="1">
                  <c:v>12</c:v>
                </c:pt>
                <c:pt idx="2">
                  <c:v>21</c:v>
                </c:pt>
              </c:numCache>
            </c:numRef>
          </c:val>
          <c:extLst>
            <c:ext xmlns:c16="http://schemas.microsoft.com/office/drawing/2014/chart" uri="{C3380CC4-5D6E-409C-BE32-E72D297353CC}">
              <c16:uniqueId val="{00000003-BF62-4E2F-B6E7-30BBB288E3B3}"/>
            </c:ext>
          </c:extLst>
        </c:ser>
        <c:ser>
          <c:idx val="3"/>
          <c:order val="3"/>
          <c:spPr>
            <a:solidFill>
              <a:srgbClr val="6FC2B4"/>
            </a:solidFill>
            <a:ln>
              <a:noFill/>
            </a:ln>
          </c:spPr>
          <c:invertIfNegative val="0"/>
          <c:val>
            <c:numRef>
              <c:f>Sheet1!$A$4:$D$4</c:f>
              <c:numCache>
                <c:formatCode>General</c:formatCode>
                <c:ptCount val="4"/>
                <c:pt idx="0">
                  <c:v>5</c:v>
                </c:pt>
                <c:pt idx="1">
                  <c:v>25</c:v>
                </c:pt>
                <c:pt idx="2">
                  <c:v>49</c:v>
                </c:pt>
              </c:numCache>
            </c:numRef>
          </c:val>
          <c:extLst>
            <c:ext xmlns:c16="http://schemas.microsoft.com/office/drawing/2014/chart" uri="{C3380CC4-5D6E-409C-BE32-E72D297353CC}">
              <c16:uniqueId val="{00000004-BF62-4E2F-B6E7-30BBB288E3B3}"/>
            </c:ext>
          </c:extLst>
        </c:ser>
        <c:dLbls>
          <c:showLegendKey val="0"/>
          <c:showVal val="0"/>
          <c:showCatName val="0"/>
          <c:showSerName val="0"/>
          <c:showPercent val="0"/>
          <c:showBubbleSize val="0"/>
        </c:dLbls>
        <c:gapWidth val="250"/>
        <c:overlap val="100"/>
        <c:axId val="1194435471"/>
        <c:axId val="1"/>
      </c:barChart>
      <c:catAx>
        <c:axId val="1194435471"/>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194435471"/>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782359679266894E-2"/>
          <c:y val="2.8969359331476322E-2"/>
          <c:w val="0.9404352806414662"/>
          <c:h val="0.94206128133704736"/>
        </c:manualLayout>
      </c:layout>
      <c:barChart>
        <c:barDir val="col"/>
        <c:grouping val="stacked"/>
        <c:varyColors val="0"/>
        <c:ser>
          <c:idx val="0"/>
          <c:order val="0"/>
          <c:spPr>
            <a:solidFill>
              <a:srgbClr val="75787B"/>
            </a:solidFill>
            <a:ln>
              <a:noFill/>
            </a:ln>
          </c:spPr>
          <c:invertIfNegative val="0"/>
          <c:val>
            <c:numRef>
              <c:f>Sheet1!$A$1:$C$1</c:f>
              <c:numCache>
                <c:formatCode>General</c:formatCode>
                <c:ptCount val="3"/>
                <c:pt idx="0">
                  <c:v>0.55771377393674826</c:v>
                </c:pt>
                <c:pt idx="1">
                  <c:v>0.84068248425242598</c:v>
                </c:pt>
                <c:pt idx="2">
                  <c:v>0.67000355082847751</c:v>
                </c:pt>
              </c:numCache>
            </c:numRef>
          </c:val>
          <c:extLst>
            <c:ext xmlns:c16="http://schemas.microsoft.com/office/drawing/2014/chart" uri="{C3380CC4-5D6E-409C-BE32-E72D297353CC}">
              <c16:uniqueId val="{00000000-BA6F-4372-AA41-EC84F5F2A5C3}"/>
            </c:ext>
          </c:extLst>
        </c:ser>
        <c:ser>
          <c:idx val="1"/>
          <c:order val="1"/>
          <c:spPr>
            <a:solidFill>
              <a:srgbClr val="046A38"/>
            </a:solidFill>
            <a:ln>
              <a:noFill/>
            </a:ln>
          </c:spPr>
          <c:invertIfNegative val="0"/>
          <c:val>
            <c:numRef>
              <c:f>Sheet1!$A$2:$C$2</c:f>
              <c:numCache>
                <c:formatCode>General</c:formatCode>
                <c:ptCount val="3"/>
                <c:pt idx="0">
                  <c:v>0.11031701022924689</c:v>
                </c:pt>
                <c:pt idx="1">
                  <c:v>0.11065082341216836</c:v>
                </c:pt>
                <c:pt idx="2">
                  <c:v>0.10364117426878006</c:v>
                </c:pt>
              </c:numCache>
            </c:numRef>
          </c:val>
          <c:extLst>
            <c:ext xmlns:c16="http://schemas.microsoft.com/office/drawing/2014/chart" uri="{C3380CC4-5D6E-409C-BE32-E72D297353CC}">
              <c16:uniqueId val="{00000001-BA6F-4372-AA41-EC84F5F2A5C3}"/>
            </c:ext>
          </c:extLst>
        </c:ser>
        <c:ser>
          <c:idx val="2"/>
          <c:order val="2"/>
          <c:spPr>
            <a:solidFill>
              <a:srgbClr val="012169"/>
            </a:solidFill>
            <a:ln>
              <a:noFill/>
            </a:ln>
          </c:spPr>
          <c:invertIfNegative val="0"/>
          <c:val>
            <c:numRef>
              <c:f>Sheet1!$A$3:$C$3</c:f>
              <c:numCache>
                <c:formatCode>General</c:formatCode>
                <c:ptCount val="3"/>
                <c:pt idx="0">
                  <c:v>1.2724258138535285</c:v>
                </c:pt>
                <c:pt idx="1">
                  <c:v>1.1407954263898725</c:v>
                </c:pt>
                <c:pt idx="2">
                  <c:v>1.0438519227436418</c:v>
                </c:pt>
              </c:numCache>
            </c:numRef>
          </c:val>
          <c:extLst>
            <c:ext xmlns:c16="http://schemas.microsoft.com/office/drawing/2014/chart" uri="{C3380CC4-5D6E-409C-BE32-E72D297353CC}">
              <c16:uniqueId val="{00000002-BA6F-4372-AA41-EC84F5F2A5C3}"/>
            </c:ext>
          </c:extLst>
        </c:ser>
        <c:ser>
          <c:idx val="3"/>
          <c:order val="3"/>
          <c:spPr>
            <a:solidFill>
              <a:srgbClr val="0097A9"/>
            </a:solidFill>
            <a:ln>
              <a:noFill/>
            </a:ln>
          </c:spPr>
          <c:invertIfNegative val="0"/>
          <c:val>
            <c:numRef>
              <c:f>Sheet1!$A$4:$C$4</c:f>
              <c:numCache>
                <c:formatCode>General</c:formatCode>
                <c:ptCount val="3"/>
                <c:pt idx="0">
                  <c:v>1.3854590740235306</c:v>
                </c:pt>
                <c:pt idx="1">
                  <c:v>3.4050816179086683</c:v>
                </c:pt>
                <c:pt idx="2">
                  <c:v>2.9535640905506</c:v>
                </c:pt>
              </c:numCache>
            </c:numRef>
          </c:val>
          <c:extLst>
            <c:ext xmlns:c16="http://schemas.microsoft.com/office/drawing/2014/chart" uri="{C3380CC4-5D6E-409C-BE32-E72D297353CC}">
              <c16:uniqueId val="{00000003-BA6F-4372-AA41-EC84F5F2A5C3}"/>
            </c:ext>
          </c:extLst>
        </c:ser>
        <c:ser>
          <c:idx val="4"/>
          <c:order val="4"/>
          <c:spPr>
            <a:solidFill>
              <a:srgbClr val="009A44"/>
            </a:solidFill>
            <a:ln>
              <a:noFill/>
            </a:ln>
          </c:spPr>
          <c:invertIfNegative val="0"/>
          <c:val>
            <c:numRef>
              <c:f>Sheet1!$A$5:$C$5</c:f>
              <c:numCache>
                <c:formatCode>General</c:formatCode>
                <c:ptCount val="3"/>
                <c:pt idx="0">
                  <c:v>2.6740843279569457</c:v>
                </c:pt>
                <c:pt idx="1">
                  <c:v>2.4206022413641612</c:v>
                </c:pt>
                <c:pt idx="2">
                  <c:v>2.0916673352426534</c:v>
                </c:pt>
              </c:numCache>
            </c:numRef>
          </c:val>
          <c:extLst>
            <c:ext xmlns:c16="http://schemas.microsoft.com/office/drawing/2014/chart" uri="{C3380CC4-5D6E-409C-BE32-E72D297353CC}">
              <c16:uniqueId val="{00000004-BA6F-4372-AA41-EC84F5F2A5C3}"/>
            </c:ext>
          </c:extLst>
        </c:ser>
        <c:ser>
          <c:idx val="5"/>
          <c:order val="5"/>
          <c:spPr>
            <a:solidFill>
              <a:srgbClr val="86BC25"/>
            </a:solidFill>
            <a:ln>
              <a:noFill/>
            </a:ln>
          </c:spPr>
          <c:invertIfNegative val="0"/>
          <c:val>
            <c:numRef>
              <c:f>Sheet1!$A$6:$C$6</c:f>
              <c:numCache>
                <c:formatCode>General</c:formatCode>
                <c:ptCount val="3"/>
                <c:pt idx="0">
                  <c:v>0</c:v>
                </c:pt>
                <c:pt idx="1">
                  <c:v>1.0821874066727055</c:v>
                </c:pt>
                <c:pt idx="2">
                  <c:v>4.1372719263658473</c:v>
                </c:pt>
              </c:numCache>
            </c:numRef>
          </c:val>
          <c:extLst>
            <c:ext xmlns:c16="http://schemas.microsoft.com/office/drawing/2014/chart" uri="{C3380CC4-5D6E-409C-BE32-E72D297353CC}">
              <c16:uniqueId val="{00000005-BA6F-4372-AA41-EC84F5F2A5C3}"/>
            </c:ext>
          </c:extLst>
        </c:ser>
        <c:dLbls>
          <c:showLegendKey val="0"/>
          <c:showVal val="0"/>
          <c:showCatName val="0"/>
          <c:showSerName val="0"/>
          <c:showPercent val="0"/>
          <c:showBubbleSize val="0"/>
        </c:dLbls>
        <c:gapWidth val="80"/>
        <c:overlap val="100"/>
        <c:axId val="2119717407"/>
        <c:axId val="1"/>
      </c:barChart>
      <c:catAx>
        <c:axId val="211971740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1"/>
          <c:min val="0"/>
        </c:scaling>
        <c:delete val="1"/>
        <c:axPos val="l"/>
        <c:numFmt formatCode="General" sourceLinked="1"/>
        <c:majorTickMark val="out"/>
        <c:minorTickMark val="none"/>
        <c:tickLblPos val="nextTo"/>
        <c:crossAx val="2119717407"/>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782359679266894E-2"/>
          <c:y val="2.8969359331476322E-2"/>
          <c:w val="0.9404352806414662"/>
          <c:h val="0.94206128133704736"/>
        </c:manualLayout>
      </c:layout>
      <c:barChart>
        <c:barDir val="col"/>
        <c:grouping val="stacked"/>
        <c:varyColors val="0"/>
        <c:ser>
          <c:idx val="0"/>
          <c:order val="0"/>
          <c:spPr>
            <a:solidFill>
              <a:srgbClr val="75787B"/>
            </a:solidFill>
            <a:ln>
              <a:noFill/>
            </a:ln>
          </c:spPr>
          <c:invertIfNegative val="0"/>
          <c:val>
            <c:numRef>
              <c:f>Sheet1!$A$1:$C$1</c:f>
              <c:numCache>
                <c:formatCode>General</c:formatCode>
                <c:ptCount val="3"/>
                <c:pt idx="0">
                  <c:v>9.2133956386292834E-2</c:v>
                </c:pt>
                <c:pt idx="1">
                  <c:v>0.14452059388646288</c:v>
                </c:pt>
                <c:pt idx="2">
                  <c:v>0.12449848024316111</c:v>
                </c:pt>
              </c:numCache>
            </c:numRef>
          </c:val>
          <c:extLst>
            <c:ext xmlns:c16="http://schemas.microsoft.com/office/drawing/2014/chart" uri="{C3380CC4-5D6E-409C-BE32-E72D297353CC}">
              <c16:uniqueId val="{00000000-407C-472B-9C21-FD725EAE1F72}"/>
            </c:ext>
          </c:extLst>
        </c:ser>
        <c:ser>
          <c:idx val="1"/>
          <c:order val="1"/>
          <c:spPr>
            <a:solidFill>
              <a:srgbClr val="046A38"/>
            </a:solidFill>
            <a:ln>
              <a:noFill/>
            </a:ln>
          </c:spPr>
          <c:invertIfNegative val="0"/>
          <c:val>
            <c:numRef>
              <c:f>Sheet1!$A$2:$C$2</c:f>
              <c:numCache>
                <c:formatCode>General</c:formatCode>
                <c:ptCount val="3"/>
                <c:pt idx="0">
                  <c:v>3.0373831775700938E-2</c:v>
                </c:pt>
                <c:pt idx="1">
                  <c:v>3.1703056768558946E-2</c:v>
                </c:pt>
                <c:pt idx="2">
                  <c:v>3.2097264437689968E-2</c:v>
                </c:pt>
              </c:numCache>
            </c:numRef>
          </c:val>
          <c:extLst>
            <c:ext xmlns:c16="http://schemas.microsoft.com/office/drawing/2014/chart" uri="{C3380CC4-5D6E-409C-BE32-E72D297353CC}">
              <c16:uniqueId val="{00000001-407C-472B-9C21-FD725EAE1F72}"/>
            </c:ext>
          </c:extLst>
        </c:ser>
        <c:ser>
          <c:idx val="2"/>
          <c:order val="2"/>
          <c:spPr>
            <a:solidFill>
              <a:srgbClr val="012169"/>
            </a:solidFill>
            <a:ln>
              <a:noFill/>
            </a:ln>
          </c:spPr>
          <c:invertIfNegative val="0"/>
          <c:val>
            <c:numRef>
              <c:f>Sheet1!$A$3:$C$3</c:f>
              <c:numCache>
                <c:formatCode>General</c:formatCode>
                <c:ptCount val="3"/>
                <c:pt idx="0">
                  <c:v>0.2308411214953271</c:v>
                </c:pt>
                <c:pt idx="1">
                  <c:v>0.2153663580786026</c:v>
                </c:pt>
                <c:pt idx="2">
                  <c:v>0.21300911854103344</c:v>
                </c:pt>
              </c:numCache>
            </c:numRef>
          </c:val>
          <c:extLst>
            <c:ext xmlns:c16="http://schemas.microsoft.com/office/drawing/2014/chart" uri="{C3380CC4-5D6E-409C-BE32-E72D297353CC}">
              <c16:uniqueId val="{00000002-407C-472B-9C21-FD725EAE1F72}"/>
            </c:ext>
          </c:extLst>
        </c:ser>
        <c:ser>
          <c:idx val="3"/>
          <c:order val="3"/>
          <c:spPr>
            <a:solidFill>
              <a:srgbClr val="0097A9"/>
            </a:solidFill>
            <a:ln>
              <a:noFill/>
            </a:ln>
          </c:spPr>
          <c:invertIfNegative val="0"/>
          <c:val>
            <c:numRef>
              <c:f>Sheet1!$A$4:$C$4</c:f>
              <c:numCache>
                <c:formatCode>General</c:formatCode>
                <c:ptCount val="3"/>
                <c:pt idx="0">
                  <c:v>0.12858255451713396</c:v>
                </c:pt>
                <c:pt idx="1">
                  <c:v>0.32885561572052407</c:v>
                </c:pt>
                <c:pt idx="2">
                  <c:v>0.3083282674772036</c:v>
                </c:pt>
              </c:numCache>
            </c:numRef>
          </c:val>
          <c:extLst>
            <c:ext xmlns:c16="http://schemas.microsoft.com/office/drawing/2014/chart" uri="{C3380CC4-5D6E-409C-BE32-E72D297353CC}">
              <c16:uniqueId val="{00000003-407C-472B-9C21-FD725EAE1F72}"/>
            </c:ext>
          </c:extLst>
        </c:ser>
        <c:ser>
          <c:idx val="4"/>
          <c:order val="4"/>
          <c:spPr>
            <a:solidFill>
              <a:srgbClr val="009A44"/>
            </a:solidFill>
            <a:ln>
              <a:noFill/>
            </a:ln>
          </c:spPr>
          <c:invertIfNegative val="0"/>
          <c:val>
            <c:numRef>
              <c:f>Sheet1!$A$5:$C$5</c:f>
              <c:numCache>
                <c:formatCode>General</c:formatCode>
                <c:ptCount val="3"/>
                <c:pt idx="0">
                  <c:v>0.81806853582554528</c:v>
                </c:pt>
                <c:pt idx="1">
                  <c:v>0.77059717030567676</c:v>
                </c:pt>
                <c:pt idx="2">
                  <c:v>0.71975683890577513</c:v>
                </c:pt>
              </c:numCache>
            </c:numRef>
          </c:val>
          <c:extLst>
            <c:ext xmlns:c16="http://schemas.microsoft.com/office/drawing/2014/chart" uri="{C3380CC4-5D6E-409C-BE32-E72D297353CC}">
              <c16:uniqueId val="{00000004-407C-472B-9C21-FD725EAE1F72}"/>
            </c:ext>
          </c:extLst>
        </c:ser>
        <c:ser>
          <c:idx val="5"/>
          <c:order val="5"/>
          <c:spPr>
            <a:solidFill>
              <a:srgbClr val="86BC25"/>
            </a:solidFill>
            <a:ln>
              <a:noFill/>
            </a:ln>
          </c:spPr>
          <c:invertIfNegative val="0"/>
          <c:val>
            <c:numRef>
              <c:f>Sheet1!$A$6:$C$6</c:f>
              <c:numCache>
                <c:formatCode>General</c:formatCode>
                <c:ptCount val="3"/>
                <c:pt idx="0">
                  <c:v>0</c:v>
                </c:pt>
                <c:pt idx="1">
                  <c:v>4.8957205240174773E-2</c:v>
                </c:pt>
                <c:pt idx="2">
                  <c:v>0.20231003039513684</c:v>
                </c:pt>
              </c:numCache>
            </c:numRef>
          </c:val>
          <c:extLst>
            <c:ext xmlns:c16="http://schemas.microsoft.com/office/drawing/2014/chart" uri="{C3380CC4-5D6E-409C-BE32-E72D297353CC}">
              <c16:uniqueId val="{00000005-407C-472B-9C21-FD725EAE1F72}"/>
            </c:ext>
          </c:extLst>
        </c:ser>
        <c:dLbls>
          <c:showLegendKey val="0"/>
          <c:showVal val="0"/>
          <c:showCatName val="0"/>
          <c:showSerName val="0"/>
          <c:showPercent val="0"/>
          <c:showBubbleSize val="0"/>
        </c:dLbls>
        <c:gapWidth val="80"/>
        <c:overlap val="100"/>
        <c:axId val="432940351"/>
        <c:axId val="1"/>
      </c:barChart>
      <c:catAx>
        <c:axId val="432940351"/>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6"/>
          <c:min val="0"/>
        </c:scaling>
        <c:delete val="1"/>
        <c:axPos val="l"/>
        <c:numFmt formatCode="General" sourceLinked="1"/>
        <c:majorTickMark val="out"/>
        <c:minorTickMark val="none"/>
        <c:tickLblPos val="nextTo"/>
        <c:crossAx val="432940351"/>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fr-FR" sz="1100" b="1" dirty="0"/>
              <a:t>Mix </a:t>
            </a:r>
            <a:r>
              <a:rPr lang="fr-FR" sz="1100" b="1" dirty="0" err="1"/>
              <a:t>powertrain</a:t>
            </a:r>
            <a:r>
              <a:rPr lang="fr-FR" sz="1100" b="1" dirty="0"/>
              <a:t> Parc VP+VUL FR</a:t>
            </a:r>
          </a:p>
        </c:rich>
      </c:tx>
      <c:layout>
        <c:manualLayout>
          <c:xMode val="edge"/>
          <c:yMode val="edge"/>
          <c:x val="9.1321118185869701E-2"/>
          <c:y val="1.2714160396141202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areaChart>
        <c:grouping val="percentStacked"/>
        <c:varyColors val="0"/>
        <c:ser>
          <c:idx val="0"/>
          <c:order val="0"/>
          <c:tx>
            <c:strRef>
              <c:f>Feuil1!$B$1</c:f>
              <c:strCache>
                <c:ptCount val="1"/>
                <c:pt idx="0">
                  <c:v>OTHER</c:v>
                </c:pt>
              </c:strCache>
            </c:strRef>
          </c:tx>
          <c:spPr>
            <a:solidFill>
              <a:schemeClr val="accent1"/>
            </a:solidFill>
            <a:ln>
              <a:noFill/>
            </a:ln>
            <a:effectLst/>
          </c:spPr>
          <c:cat>
            <c:numRef>
              <c:f>Feuil1!$A$2:$A$32</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Feuil1!$B$2:$B$32</c:f>
              <c:numCache>
                <c:formatCode>#,##0</c:formatCode>
                <c:ptCount val="31"/>
                <c:pt idx="0">
                  <c:v>356279</c:v>
                </c:pt>
                <c:pt idx="1">
                  <c:v>6204</c:v>
                </c:pt>
                <c:pt idx="2">
                  <c:v>5905</c:v>
                </c:pt>
                <c:pt idx="3">
                  <c:v>5614</c:v>
                </c:pt>
                <c:pt idx="4">
                  <c:v>5506</c:v>
                </c:pt>
                <c:pt idx="5">
                  <c:v>5497</c:v>
                </c:pt>
                <c:pt idx="6">
                  <c:v>5438</c:v>
                </c:pt>
                <c:pt idx="7">
                  <c:v>5347</c:v>
                </c:pt>
                <c:pt idx="8">
                  <c:v>5137</c:v>
                </c:pt>
                <c:pt idx="9">
                  <c:v>4714</c:v>
                </c:pt>
                <c:pt idx="10">
                  <c:v>4154</c:v>
                </c:pt>
                <c:pt idx="11">
                  <c:v>4001.703</c:v>
                </c:pt>
                <c:pt idx="12">
                  <c:v>16925.293000000001</c:v>
                </c:pt>
                <c:pt idx="13">
                  <c:v>15902.453000000001</c:v>
                </c:pt>
                <c:pt idx="14">
                  <c:v>14879.613000000001</c:v>
                </c:pt>
                <c:pt idx="15">
                  <c:v>14143.423000000001</c:v>
                </c:pt>
                <c:pt idx="16">
                  <c:v>13428.163</c:v>
                </c:pt>
                <c:pt idx="17">
                  <c:v>7581.4130000000005</c:v>
                </c:pt>
                <c:pt idx="18">
                  <c:v>1734.6630000000005</c:v>
                </c:pt>
                <c:pt idx="19">
                  <c:v>1700.9930000000004</c:v>
                </c:pt>
                <c:pt idx="20">
                  <c:v>0</c:v>
                </c:pt>
                <c:pt idx="21">
                  <c:v>0</c:v>
                </c:pt>
                <c:pt idx="22">
                  <c:v>0</c:v>
                </c:pt>
                <c:pt idx="23">
                  <c:v>0</c:v>
                </c:pt>
                <c:pt idx="24">
                  <c:v>0</c:v>
                </c:pt>
                <c:pt idx="25">
                  <c:v>0</c:v>
                </c:pt>
                <c:pt idx="26">
                  <c:v>0</c:v>
                </c:pt>
                <c:pt idx="27">
                  <c:v>0</c:v>
                </c:pt>
                <c:pt idx="28">
                  <c:v>0</c:v>
                </c:pt>
                <c:pt idx="29">
                  <c:v>0</c:v>
                </c:pt>
                <c:pt idx="30">
                  <c:v>0</c:v>
                </c:pt>
              </c:numCache>
            </c:numRef>
          </c:val>
          <c:extLst>
            <c:ext xmlns:c16="http://schemas.microsoft.com/office/drawing/2014/chart" uri="{C3380CC4-5D6E-409C-BE32-E72D297353CC}">
              <c16:uniqueId val="{00000000-7692-499C-9A4A-DF9DECFEB364}"/>
            </c:ext>
          </c:extLst>
        </c:ser>
        <c:ser>
          <c:idx val="1"/>
          <c:order val="1"/>
          <c:tx>
            <c:strRef>
              <c:f>Feuil1!$C$1</c:f>
              <c:strCache>
                <c:ptCount val="1"/>
                <c:pt idx="0">
                  <c:v>LPG/GAS</c:v>
                </c:pt>
              </c:strCache>
            </c:strRef>
          </c:tx>
          <c:spPr>
            <a:solidFill>
              <a:srgbClr val="B985B1"/>
            </a:solidFill>
            <a:ln>
              <a:noFill/>
            </a:ln>
            <a:effectLst/>
          </c:spPr>
          <c:cat>
            <c:numRef>
              <c:f>Feuil1!$A$2:$A$32</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Feuil1!$C$2:$C$32</c:f>
              <c:numCache>
                <c:formatCode>#,##0</c:formatCode>
                <c:ptCount val="31"/>
                <c:pt idx="0">
                  <c:v>233052</c:v>
                </c:pt>
                <c:pt idx="1">
                  <c:v>226439</c:v>
                </c:pt>
                <c:pt idx="2">
                  <c:v>210251</c:v>
                </c:pt>
                <c:pt idx="3">
                  <c:v>203721</c:v>
                </c:pt>
                <c:pt idx="4">
                  <c:v>196204</c:v>
                </c:pt>
                <c:pt idx="5">
                  <c:v>190382</c:v>
                </c:pt>
                <c:pt idx="6">
                  <c:v>182990</c:v>
                </c:pt>
                <c:pt idx="7">
                  <c:v>176569</c:v>
                </c:pt>
                <c:pt idx="8">
                  <c:v>169257</c:v>
                </c:pt>
                <c:pt idx="9">
                  <c:v>162365</c:v>
                </c:pt>
                <c:pt idx="10">
                  <c:v>170676</c:v>
                </c:pt>
                <c:pt idx="11">
                  <c:v>212607.86800000002</c:v>
                </c:pt>
                <c:pt idx="12">
                  <c:v>259080.17800000001</c:v>
                </c:pt>
                <c:pt idx="13">
                  <c:v>323341.79644228111</c:v>
                </c:pt>
                <c:pt idx="14">
                  <c:v>407030.65235122887</c:v>
                </c:pt>
                <c:pt idx="15">
                  <c:v>512016.72475122887</c:v>
                </c:pt>
                <c:pt idx="16">
                  <c:v>594498.80467122886</c:v>
                </c:pt>
                <c:pt idx="17">
                  <c:v>655285.88211122877</c:v>
                </c:pt>
                <c:pt idx="18">
                  <c:v>694747.41707122873</c:v>
                </c:pt>
                <c:pt idx="19">
                  <c:v>699132.39955122862</c:v>
                </c:pt>
                <c:pt idx="20">
                  <c:v>654363.1295512286</c:v>
                </c:pt>
                <c:pt idx="21">
                  <c:v>610368.26955122862</c:v>
                </c:pt>
                <c:pt idx="22">
                  <c:v>550966.86526875279</c:v>
                </c:pt>
                <c:pt idx="23">
                  <c:v>491565.46098627697</c:v>
                </c:pt>
                <c:pt idx="24">
                  <c:v>414485.27060913446</c:v>
                </c:pt>
                <c:pt idx="25">
                  <c:v>317454.05232513446</c:v>
                </c:pt>
                <c:pt idx="26">
                  <c:v>239829.07769793447</c:v>
                </c:pt>
                <c:pt idx="27">
                  <c:v>181610.34672753446</c:v>
                </c:pt>
                <c:pt idx="28">
                  <c:v>123391.61575713445</c:v>
                </c:pt>
                <c:pt idx="29">
                  <c:v>84579.128443534457</c:v>
                </c:pt>
                <c:pt idx="30">
                  <c:v>65172.884786734459</c:v>
                </c:pt>
              </c:numCache>
            </c:numRef>
          </c:val>
          <c:extLst>
            <c:ext xmlns:c16="http://schemas.microsoft.com/office/drawing/2014/chart" uri="{C3380CC4-5D6E-409C-BE32-E72D297353CC}">
              <c16:uniqueId val="{00000001-7692-499C-9A4A-DF9DECFEB364}"/>
            </c:ext>
          </c:extLst>
        </c:ser>
        <c:ser>
          <c:idx val="2"/>
          <c:order val="2"/>
          <c:tx>
            <c:strRef>
              <c:f>Feuil1!$D$1</c:f>
              <c:strCache>
                <c:ptCount val="1"/>
                <c:pt idx="0">
                  <c:v>PETROL</c:v>
                </c:pt>
              </c:strCache>
            </c:strRef>
          </c:tx>
          <c:spPr>
            <a:solidFill>
              <a:srgbClr val="522900"/>
            </a:solidFill>
            <a:ln>
              <a:noFill/>
            </a:ln>
            <a:effectLst/>
          </c:spPr>
          <c:cat>
            <c:numRef>
              <c:f>Feuil1!$A$2:$A$32</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Feuil1!$D$2:$D$32</c:f>
              <c:numCache>
                <c:formatCode>#,##0</c:formatCode>
                <c:ptCount val="31"/>
                <c:pt idx="0">
                  <c:v>14011354</c:v>
                </c:pt>
                <c:pt idx="1">
                  <c:v>13719733</c:v>
                </c:pt>
                <c:pt idx="2">
                  <c:v>13330479</c:v>
                </c:pt>
                <c:pt idx="3">
                  <c:v>13134669</c:v>
                </c:pt>
                <c:pt idx="4">
                  <c:v>13111802</c:v>
                </c:pt>
                <c:pt idx="5">
                  <c:v>13274455</c:v>
                </c:pt>
                <c:pt idx="6">
                  <c:v>13568819</c:v>
                </c:pt>
                <c:pt idx="7">
                  <c:v>14022894</c:v>
                </c:pt>
                <c:pt idx="8">
                  <c:v>14562501</c:v>
                </c:pt>
                <c:pt idx="9">
                  <c:v>15187507</c:v>
                </c:pt>
                <c:pt idx="10">
                  <c:v>15462652</c:v>
                </c:pt>
                <c:pt idx="11">
                  <c:v>15747066.805</c:v>
                </c:pt>
                <c:pt idx="12">
                  <c:v>15662100.904999999</c:v>
                </c:pt>
                <c:pt idx="13">
                  <c:v>15449999.59537301</c:v>
                </c:pt>
                <c:pt idx="14">
                  <c:v>15223964.41244602</c:v>
                </c:pt>
                <c:pt idx="15">
                  <c:v>14850220.26254602</c:v>
                </c:pt>
                <c:pt idx="16">
                  <c:v>14250574.268066019</c:v>
                </c:pt>
                <c:pt idx="17">
                  <c:v>13509551.321006019</c:v>
                </c:pt>
                <c:pt idx="18">
                  <c:v>12717937.99536602</c:v>
                </c:pt>
                <c:pt idx="19">
                  <c:v>12352611.219146021</c:v>
                </c:pt>
                <c:pt idx="20">
                  <c:v>12030808.30634602</c:v>
                </c:pt>
                <c:pt idx="21">
                  <c:v>11734316.552106019</c:v>
                </c:pt>
                <c:pt idx="22">
                  <c:v>11365548.73403096</c:v>
                </c:pt>
                <c:pt idx="23">
                  <c:v>10931603.651041823</c:v>
                </c:pt>
                <c:pt idx="24">
                  <c:v>10442770.071900671</c:v>
                </c:pt>
                <c:pt idx="25">
                  <c:v>9916562.3112066723</c:v>
                </c:pt>
                <c:pt idx="26">
                  <c:v>9434434.4468188323</c:v>
                </c:pt>
                <c:pt idx="27">
                  <c:v>8996578.4086194728</c:v>
                </c:pt>
                <c:pt idx="28">
                  <c:v>8557794.7093222328</c:v>
                </c:pt>
                <c:pt idx="29">
                  <c:v>8163570.7310369527</c:v>
                </c:pt>
                <c:pt idx="30">
                  <c:v>7814098.4036459532</c:v>
                </c:pt>
              </c:numCache>
            </c:numRef>
          </c:val>
          <c:extLst>
            <c:ext xmlns:c16="http://schemas.microsoft.com/office/drawing/2014/chart" uri="{C3380CC4-5D6E-409C-BE32-E72D297353CC}">
              <c16:uniqueId val="{00000002-7692-499C-9A4A-DF9DECFEB364}"/>
            </c:ext>
          </c:extLst>
        </c:ser>
        <c:ser>
          <c:idx val="3"/>
          <c:order val="3"/>
          <c:tx>
            <c:strRef>
              <c:f>Feuil1!$E$1</c:f>
              <c:strCache>
                <c:ptCount val="1"/>
                <c:pt idx="0">
                  <c:v>GASOIL</c:v>
                </c:pt>
              </c:strCache>
            </c:strRef>
          </c:tx>
          <c:spPr>
            <a:solidFill>
              <a:srgbClr val="404040"/>
            </a:solidFill>
            <a:ln>
              <a:noFill/>
            </a:ln>
            <a:effectLst/>
          </c:spPr>
          <c:cat>
            <c:numRef>
              <c:f>Feuil1!$A$2:$A$32</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Feuil1!$E$2:$E$32</c:f>
              <c:numCache>
                <c:formatCode>#,##0</c:formatCode>
                <c:ptCount val="31"/>
                <c:pt idx="0">
                  <c:v>26103875</c:v>
                </c:pt>
                <c:pt idx="1">
                  <c:v>27089553</c:v>
                </c:pt>
                <c:pt idx="2">
                  <c:v>27789593</c:v>
                </c:pt>
                <c:pt idx="3">
                  <c:v>28403280</c:v>
                </c:pt>
                <c:pt idx="4">
                  <c:v>28989585</c:v>
                </c:pt>
                <c:pt idx="5">
                  <c:v>29384639</c:v>
                </c:pt>
                <c:pt idx="6">
                  <c:v>29642520</c:v>
                </c:pt>
                <c:pt idx="7">
                  <c:v>29704893</c:v>
                </c:pt>
                <c:pt idx="8">
                  <c:v>29223986</c:v>
                </c:pt>
                <c:pt idx="9">
                  <c:v>28595125</c:v>
                </c:pt>
                <c:pt idx="10">
                  <c:v>27994381</c:v>
                </c:pt>
                <c:pt idx="11">
                  <c:v>27326611.944000002</c:v>
                </c:pt>
                <c:pt idx="12">
                  <c:v>26060266.244000003</c:v>
                </c:pt>
                <c:pt idx="13">
                  <c:v>24710216.618364841</c:v>
                </c:pt>
                <c:pt idx="14">
                  <c:v>23255001.103696346</c:v>
                </c:pt>
                <c:pt idx="15">
                  <c:v>21894831.336596344</c:v>
                </c:pt>
                <c:pt idx="16">
                  <c:v>20695983.187016342</c:v>
                </c:pt>
                <c:pt idx="17">
                  <c:v>19515341.01295634</c:v>
                </c:pt>
                <c:pt idx="18">
                  <c:v>18310358.19041634</c:v>
                </c:pt>
                <c:pt idx="19">
                  <c:v>17121391.835396342</c:v>
                </c:pt>
                <c:pt idx="20">
                  <c:v>15924425.475896344</c:v>
                </c:pt>
                <c:pt idx="21">
                  <c:v>14723881.234296344</c:v>
                </c:pt>
                <c:pt idx="22">
                  <c:v>13625409.214596344</c:v>
                </c:pt>
                <c:pt idx="23">
                  <c:v>12497729.524796344</c:v>
                </c:pt>
                <c:pt idx="24">
                  <c:v>11410246.356896345</c:v>
                </c:pt>
                <c:pt idx="25">
                  <c:v>10595300.376896344</c:v>
                </c:pt>
                <c:pt idx="26">
                  <c:v>9908957.8688963447</c:v>
                </c:pt>
                <c:pt idx="27">
                  <c:v>9409034.3688963447</c:v>
                </c:pt>
                <c:pt idx="28">
                  <c:v>8908040.3688963447</c:v>
                </c:pt>
                <c:pt idx="29">
                  <c:v>8466174.6630887929</c:v>
                </c:pt>
                <c:pt idx="30">
                  <c:v>8115905.942343845</c:v>
                </c:pt>
              </c:numCache>
            </c:numRef>
          </c:val>
          <c:extLst>
            <c:ext xmlns:c16="http://schemas.microsoft.com/office/drawing/2014/chart" uri="{C3380CC4-5D6E-409C-BE32-E72D297353CC}">
              <c16:uniqueId val="{00000003-7692-499C-9A4A-DF9DECFEB364}"/>
            </c:ext>
          </c:extLst>
        </c:ser>
        <c:ser>
          <c:idx val="4"/>
          <c:order val="4"/>
          <c:tx>
            <c:strRef>
              <c:f>Feuil1!$F$1</c:f>
              <c:strCache>
                <c:ptCount val="1"/>
                <c:pt idx="0">
                  <c:v>MHEV</c:v>
                </c:pt>
              </c:strCache>
            </c:strRef>
          </c:tx>
          <c:spPr>
            <a:solidFill>
              <a:srgbClr val="8D570D"/>
            </a:solidFill>
            <a:ln>
              <a:noFill/>
            </a:ln>
            <a:effectLst/>
          </c:spPr>
          <c:cat>
            <c:numRef>
              <c:f>Feuil1!$A$2:$A$32</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Feuil1!$F$2:$F$32</c:f>
              <c:numCache>
                <c:formatCode>#,##0</c:formatCode>
                <c:ptCount val="31"/>
                <c:pt idx="0">
                  <c:v>0</c:v>
                </c:pt>
                <c:pt idx="1">
                  <c:v>0</c:v>
                </c:pt>
                <c:pt idx="2">
                  <c:v>0</c:v>
                </c:pt>
                <c:pt idx="3">
                  <c:v>0</c:v>
                </c:pt>
                <c:pt idx="4">
                  <c:v>0</c:v>
                </c:pt>
                <c:pt idx="5">
                  <c:v>0</c:v>
                </c:pt>
                <c:pt idx="6">
                  <c:v>0</c:v>
                </c:pt>
                <c:pt idx="7">
                  <c:v>0</c:v>
                </c:pt>
                <c:pt idx="8">
                  <c:v>0</c:v>
                </c:pt>
                <c:pt idx="9">
                  <c:v>0</c:v>
                </c:pt>
                <c:pt idx="10">
                  <c:v>0</c:v>
                </c:pt>
                <c:pt idx="11">
                  <c:v>0</c:v>
                </c:pt>
                <c:pt idx="12">
                  <c:v>146844.70000000001</c:v>
                </c:pt>
                <c:pt idx="13">
                  <c:v>387993.10110308835</c:v>
                </c:pt>
                <c:pt idx="14">
                  <c:v>757459.31001884339</c:v>
                </c:pt>
                <c:pt idx="15">
                  <c:v>1286493.5334568436</c:v>
                </c:pt>
                <c:pt idx="16">
                  <c:v>1744777.4715472434</c:v>
                </c:pt>
                <c:pt idx="17">
                  <c:v>2129319.5242900434</c:v>
                </c:pt>
                <c:pt idx="18">
                  <c:v>2444660.1916852435</c:v>
                </c:pt>
                <c:pt idx="19">
                  <c:v>2676085.3737328434</c:v>
                </c:pt>
                <c:pt idx="20">
                  <c:v>2786063.2704328434</c:v>
                </c:pt>
                <c:pt idx="21">
                  <c:v>2798670.7677928437</c:v>
                </c:pt>
                <c:pt idx="22">
                  <c:v>2777743.0658128439</c:v>
                </c:pt>
                <c:pt idx="23">
                  <c:v>2719495.6644928441</c:v>
                </c:pt>
                <c:pt idx="24">
                  <c:v>2527566.1928400644</c:v>
                </c:pt>
                <c:pt idx="25">
                  <c:v>2182830.9948158846</c:v>
                </c:pt>
                <c:pt idx="26">
                  <c:v>1703486.1137216846</c:v>
                </c:pt>
                <c:pt idx="27">
                  <c:v>1286422.4794403245</c:v>
                </c:pt>
                <c:pt idx="28">
                  <c:v>869358.8451589644</c:v>
                </c:pt>
                <c:pt idx="29">
                  <c:v>514576.45769044437</c:v>
                </c:pt>
                <c:pt idx="30">
                  <c:v>222075.31703476433</c:v>
                </c:pt>
              </c:numCache>
            </c:numRef>
          </c:val>
          <c:extLst>
            <c:ext xmlns:c16="http://schemas.microsoft.com/office/drawing/2014/chart" uri="{C3380CC4-5D6E-409C-BE32-E72D297353CC}">
              <c16:uniqueId val="{00000004-7692-499C-9A4A-DF9DECFEB364}"/>
            </c:ext>
          </c:extLst>
        </c:ser>
        <c:ser>
          <c:idx val="5"/>
          <c:order val="5"/>
          <c:tx>
            <c:strRef>
              <c:f>Feuil1!$G$1</c:f>
              <c:strCache>
                <c:ptCount val="1"/>
                <c:pt idx="0">
                  <c:v>HEV</c:v>
                </c:pt>
              </c:strCache>
            </c:strRef>
          </c:tx>
          <c:spPr>
            <a:solidFill>
              <a:srgbClr val="AB6E13"/>
            </a:solidFill>
            <a:ln>
              <a:noFill/>
            </a:ln>
            <a:effectLst/>
          </c:spPr>
          <c:cat>
            <c:numRef>
              <c:f>Feuil1!$A$2:$A$32</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Feuil1!$G$2:$G$32</c:f>
              <c:numCache>
                <c:formatCode>#,##0</c:formatCode>
                <c:ptCount val="31"/>
                <c:pt idx="0">
                  <c:v>12295</c:v>
                </c:pt>
                <c:pt idx="1">
                  <c:v>13567</c:v>
                </c:pt>
                <c:pt idx="2">
                  <c:v>35757</c:v>
                </c:pt>
                <c:pt idx="3">
                  <c:v>81515</c:v>
                </c:pt>
                <c:pt idx="4">
                  <c:v>122855</c:v>
                </c:pt>
                <c:pt idx="5">
                  <c:v>176350</c:v>
                </c:pt>
                <c:pt idx="6">
                  <c:v>225079</c:v>
                </c:pt>
                <c:pt idx="7">
                  <c:v>292690</c:v>
                </c:pt>
                <c:pt idx="8">
                  <c:v>381362</c:v>
                </c:pt>
                <c:pt idx="9">
                  <c:v>484067</c:v>
                </c:pt>
                <c:pt idx="10">
                  <c:v>653479</c:v>
                </c:pt>
                <c:pt idx="11">
                  <c:v>964296.07900000003</c:v>
                </c:pt>
                <c:pt idx="12">
                  <c:v>1119528.2789999999</c:v>
                </c:pt>
                <c:pt idx="13">
                  <c:v>1356651.0794347175</c:v>
                </c:pt>
                <c:pt idx="14">
                  <c:v>1689679.7818027686</c:v>
                </c:pt>
                <c:pt idx="15">
                  <c:v>2126902.9876027685</c:v>
                </c:pt>
                <c:pt idx="16">
                  <c:v>2484641.6659627687</c:v>
                </c:pt>
                <c:pt idx="17">
                  <c:v>2762856.216882769</c:v>
                </c:pt>
                <c:pt idx="18">
                  <c:v>2977094.1403627689</c:v>
                </c:pt>
                <c:pt idx="19">
                  <c:v>3127604.7364027686</c:v>
                </c:pt>
                <c:pt idx="20">
                  <c:v>3209973.5050027687</c:v>
                </c:pt>
                <c:pt idx="21">
                  <c:v>3208109.8598827687</c:v>
                </c:pt>
                <c:pt idx="22">
                  <c:v>3131178.5010427688</c:v>
                </c:pt>
                <c:pt idx="23">
                  <c:v>3022258.828482769</c:v>
                </c:pt>
                <c:pt idx="24">
                  <c:v>2807290.4718115232</c:v>
                </c:pt>
                <c:pt idx="25">
                  <c:v>2474018.4896802772</c:v>
                </c:pt>
                <c:pt idx="26">
                  <c:v>2042176.254460277</c:v>
                </c:pt>
                <c:pt idx="27">
                  <c:v>1667912.983936277</c:v>
                </c:pt>
                <c:pt idx="28">
                  <c:v>1293649.7134122769</c:v>
                </c:pt>
                <c:pt idx="29">
                  <c:v>976965.40758427698</c:v>
                </c:pt>
                <c:pt idx="30">
                  <c:v>717860.06645227689</c:v>
                </c:pt>
              </c:numCache>
            </c:numRef>
          </c:val>
          <c:extLst>
            <c:ext xmlns:c16="http://schemas.microsoft.com/office/drawing/2014/chart" uri="{C3380CC4-5D6E-409C-BE32-E72D297353CC}">
              <c16:uniqueId val="{00000005-7692-499C-9A4A-DF9DECFEB364}"/>
            </c:ext>
          </c:extLst>
        </c:ser>
        <c:ser>
          <c:idx val="6"/>
          <c:order val="6"/>
          <c:tx>
            <c:strRef>
              <c:f>Feuil1!$H$1</c:f>
              <c:strCache>
                <c:ptCount val="1"/>
                <c:pt idx="0">
                  <c:v>PHEV</c:v>
                </c:pt>
              </c:strCache>
            </c:strRef>
          </c:tx>
          <c:spPr>
            <a:solidFill>
              <a:srgbClr val="FFC000"/>
            </a:solidFill>
            <a:ln>
              <a:noFill/>
            </a:ln>
            <a:effectLst/>
          </c:spPr>
          <c:cat>
            <c:numRef>
              <c:f>Feuil1!$A$2:$A$32</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Feuil1!$H$2:$H$32</c:f>
              <c:numCache>
                <c:formatCode>#,##0</c:formatCode>
                <c:ptCount val="31"/>
                <c:pt idx="0">
                  <c:v>17682</c:v>
                </c:pt>
                <c:pt idx="1">
                  <c:v>26457</c:v>
                </c:pt>
                <c:pt idx="2">
                  <c:v>29683</c:v>
                </c:pt>
                <c:pt idx="3">
                  <c:v>29966</c:v>
                </c:pt>
                <c:pt idx="4">
                  <c:v>31460</c:v>
                </c:pt>
                <c:pt idx="5">
                  <c:v>36461</c:v>
                </c:pt>
                <c:pt idx="6">
                  <c:v>42976</c:v>
                </c:pt>
                <c:pt idx="7">
                  <c:v>54202</c:v>
                </c:pt>
                <c:pt idx="8">
                  <c:v>67931</c:v>
                </c:pt>
                <c:pt idx="9">
                  <c:v>85122</c:v>
                </c:pt>
                <c:pt idx="10">
                  <c:v>158464</c:v>
                </c:pt>
                <c:pt idx="11">
                  <c:v>300941.16899999999</c:v>
                </c:pt>
                <c:pt idx="12">
                  <c:v>426310.76899999997</c:v>
                </c:pt>
                <c:pt idx="13">
                  <c:v>589213.96472257923</c:v>
                </c:pt>
                <c:pt idx="14">
                  <c:v>798602.92077849188</c:v>
                </c:pt>
                <c:pt idx="15">
                  <c:v>1058478.001778492</c:v>
                </c:pt>
                <c:pt idx="16">
                  <c:v>1367670.938978492</c:v>
                </c:pt>
                <c:pt idx="17">
                  <c:v>1727771.132378492</c:v>
                </c:pt>
                <c:pt idx="18">
                  <c:v>2141185.1819784921</c:v>
                </c:pt>
                <c:pt idx="19">
                  <c:v>2604130.3877784922</c:v>
                </c:pt>
                <c:pt idx="20">
                  <c:v>3069725.7497784919</c:v>
                </c:pt>
                <c:pt idx="21">
                  <c:v>3368628.2993784919</c:v>
                </c:pt>
                <c:pt idx="22">
                  <c:v>3574110.6365784924</c:v>
                </c:pt>
                <c:pt idx="23">
                  <c:v>3672965.2613784927</c:v>
                </c:pt>
                <c:pt idx="24">
                  <c:v>3628447.3376281713</c:v>
                </c:pt>
                <c:pt idx="25">
                  <c:v>3435464.51717785</c:v>
                </c:pt>
                <c:pt idx="26">
                  <c:v>3195552.1642778502</c:v>
                </c:pt>
                <c:pt idx="27">
                  <c:v>2907657.3407978499</c:v>
                </c:pt>
                <c:pt idx="28">
                  <c:v>2619762.5173178497</c:v>
                </c:pt>
                <c:pt idx="29">
                  <c:v>2283885.2232578495</c:v>
                </c:pt>
                <c:pt idx="30">
                  <c:v>1900025.4586178493</c:v>
                </c:pt>
              </c:numCache>
            </c:numRef>
          </c:val>
          <c:extLst>
            <c:ext xmlns:c16="http://schemas.microsoft.com/office/drawing/2014/chart" uri="{C3380CC4-5D6E-409C-BE32-E72D297353CC}">
              <c16:uniqueId val="{00000006-7692-499C-9A4A-DF9DECFEB364}"/>
            </c:ext>
          </c:extLst>
        </c:ser>
        <c:ser>
          <c:idx val="7"/>
          <c:order val="7"/>
          <c:tx>
            <c:strRef>
              <c:f>Feuil1!$I$1</c:f>
              <c:strCache>
                <c:ptCount val="1"/>
                <c:pt idx="0">
                  <c:v>FCEV</c:v>
                </c:pt>
              </c:strCache>
            </c:strRef>
          </c:tx>
          <c:spPr>
            <a:solidFill>
              <a:srgbClr val="33CCFF"/>
            </a:solidFill>
            <a:ln>
              <a:noFill/>
            </a:ln>
            <a:effectLst/>
          </c:spPr>
          <c:cat>
            <c:numRef>
              <c:f>Feuil1!$A$2:$A$32</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Feuil1!$I$2:$I$32</c:f>
              <c:numCache>
                <c:formatCode>#,##0</c:formatCode>
                <c:ptCount val="31"/>
                <c:pt idx="0">
                  <c:v>11</c:v>
                </c:pt>
                <c:pt idx="1">
                  <c:v>20</c:v>
                </c:pt>
                <c:pt idx="2">
                  <c:v>18</c:v>
                </c:pt>
                <c:pt idx="3">
                  <c:v>16</c:v>
                </c:pt>
                <c:pt idx="4">
                  <c:v>30</c:v>
                </c:pt>
                <c:pt idx="5">
                  <c:v>94</c:v>
                </c:pt>
                <c:pt idx="6">
                  <c:v>127</c:v>
                </c:pt>
                <c:pt idx="7">
                  <c:v>253</c:v>
                </c:pt>
                <c:pt idx="8">
                  <c:v>315</c:v>
                </c:pt>
                <c:pt idx="9">
                  <c:v>369</c:v>
                </c:pt>
                <c:pt idx="10">
                  <c:v>512</c:v>
                </c:pt>
                <c:pt idx="11">
                  <c:v>567.68799999999999</c:v>
                </c:pt>
                <c:pt idx="12">
                  <c:v>762.68799999999999</c:v>
                </c:pt>
                <c:pt idx="13">
                  <c:v>1053.5455312066617</c:v>
                </c:pt>
                <c:pt idx="14">
                  <c:v>1457.1159164133235</c:v>
                </c:pt>
                <c:pt idx="15">
                  <c:v>1982.1544784133237</c:v>
                </c:pt>
                <c:pt idx="16">
                  <c:v>7716.6509480133245</c:v>
                </c:pt>
                <c:pt idx="17">
                  <c:v>18644.405325213324</c:v>
                </c:pt>
                <c:pt idx="18">
                  <c:v>34796.917610013319</c:v>
                </c:pt>
                <c:pt idx="19">
                  <c:v>56172.387802413323</c:v>
                </c:pt>
                <c:pt idx="20">
                  <c:v>82639.415902413326</c:v>
                </c:pt>
                <c:pt idx="21">
                  <c:v>157223.91458241336</c:v>
                </c:pt>
                <c:pt idx="22">
                  <c:v>279670.2838424134</c:v>
                </c:pt>
                <c:pt idx="23">
                  <c:v>450099.12368241337</c:v>
                </c:pt>
                <c:pt idx="24">
                  <c:v>668424.16232432739</c:v>
                </c:pt>
                <c:pt idx="25">
                  <c:v>934630.22997764149</c:v>
                </c:pt>
                <c:pt idx="26">
                  <c:v>1200719.6862718414</c:v>
                </c:pt>
                <c:pt idx="27">
                  <c:v>1462106.8604492014</c:v>
                </c:pt>
                <c:pt idx="28">
                  <c:v>1723494.0346265614</c:v>
                </c:pt>
                <c:pt idx="29">
                  <c:v>1980178.9266870813</c:v>
                </c:pt>
                <c:pt idx="30">
                  <c:v>2232161.5366307613</c:v>
                </c:pt>
              </c:numCache>
            </c:numRef>
          </c:val>
          <c:extLst>
            <c:ext xmlns:c16="http://schemas.microsoft.com/office/drawing/2014/chart" uri="{C3380CC4-5D6E-409C-BE32-E72D297353CC}">
              <c16:uniqueId val="{00000007-7692-499C-9A4A-DF9DECFEB364}"/>
            </c:ext>
          </c:extLst>
        </c:ser>
        <c:ser>
          <c:idx val="8"/>
          <c:order val="8"/>
          <c:tx>
            <c:strRef>
              <c:f>Feuil1!$J$1</c:f>
              <c:strCache>
                <c:ptCount val="1"/>
                <c:pt idx="0">
                  <c:v>BEV</c:v>
                </c:pt>
              </c:strCache>
            </c:strRef>
          </c:tx>
          <c:spPr>
            <a:solidFill>
              <a:srgbClr val="59911F"/>
            </a:solidFill>
            <a:ln>
              <a:noFill/>
            </a:ln>
            <a:effectLst/>
          </c:spPr>
          <c:cat>
            <c:numRef>
              <c:f>Feuil1!$A$2:$A$32</c:f>
              <c:numCache>
                <c:formatCode>General</c:formatCode>
                <c:ptCount val="3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numCache>
            </c:numRef>
          </c:cat>
          <c:val>
            <c:numRef>
              <c:f>Feuil1!$J$2:$J$32</c:f>
              <c:numCache>
                <c:formatCode>#,##0</c:formatCode>
                <c:ptCount val="31"/>
                <c:pt idx="0">
                  <c:v>5517</c:v>
                </c:pt>
                <c:pt idx="1">
                  <c:v>8915</c:v>
                </c:pt>
                <c:pt idx="2">
                  <c:v>17051</c:v>
                </c:pt>
                <c:pt idx="3">
                  <c:v>29181</c:v>
                </c:pt>
                <c:pt idx="4">
                  <c:v>41481</c:v>
                </c:pt>
                <c:pt idx="5">
                  <c:v>61386</c:v>
                </c:pt>
                <c:pt idx="6">
                  <c:v>85766</c:v>
                </c:pt>
                <c:pt idx="7">
                  <c:v>111694</c:v>
                </c:pt>
                <c:pt idx="8">
                  <c:v>141964</c:v>
                </c:pt>
                <c:pt idx="9">
                  <c:v>182672</c:v>
                </c:pt>
                <c:pt idx="10">
                  <c:v>293618</c:v>
                </c:pt>
                <c:pt idx="11">
                  <c:v>461634.11900000001</c:v>
                </c:pt>
                <c:pt idx="12">
                  <c:v>667587.71899999992</c:v>
                </c:pt>
                <c:pt idx="13">
                  <c:v>942838.58069724543</c:v>
                </c:pt>
                <c:pt idx="14">
                  <c:v>1304866.0109944909</c:v>
                </c:pt>
                <c:pt idx="15">
                  <c:v>1760114.4167944908</c:v>
                </c:pt>
                <c:pt idx="16">
                  <c:v>2377384.9768144907</c:v>
                </c:pt>
                <c:pt idx="17">
                  <c:v>3152517.8910544906</c:v>
                </c:pt>
                <c:pt idx="18">
                  <c:v>4092923.7595144901</c:v>
                </c:pt>
                <c:pt idx="19">
                  <c:v>5188221.0821944894</c:v>
                </c:pt>
                <c:pt idx="20">
                  <c:v>6386707.5590944896</c:v>
                </c:pt>
                <c:pt idx="21">
                  <c:v>7754704.74641449</c:v>
                </c:pt>
                <c:pt idx="22">
                  <c:v>9300522.3441544902</c:v>
                </c:pt>
                <c:pt idx="23">
                  <c:v>11064926.752314489</c:v>
                </c:pt>
                <c:pt idx="24">
                  <c:v>12979768.655366968</c:v>
                </c:pt>
                <c:pt idx="25">
                  <c:v>15035098.457099447</c:v>
                </c:pt>
                <c:pt idx="26">
                  <c:v>17002379.750879448</c:v>
                </c:pt>
                <c:pt idx="27">
                  <c:v>18820915.385861449</c:v>
                </c:pt>
                <c:pt idx="28">
                  <c:v>20639451.020843446</c:v>
                </c:pt>
                <c:pt idx="29">
                  <c:v>22309240.997027446</c:v>
                </c:pt>
                <c:pt idx="30">
                  <c:v>23830285.314413443</c:v>
                </c:pt>
              </c:numCache>
            </c:numRef>
          </c:val>
          <c:extLst>
            <c:ext xmlns:c16="http://schemas.microsoft.com/office/drawing/2014/chart" uri="{C3380CC4-5D6E-409C-BE32-E72D297353CC}">
              <c16:uniqueId val="{00000008-7692-499C-9A4A-DF9DECFEB364}"/>
            </c:ext>
          </c:extLst>
        </c:ser>
        <c:dLbls>
          <c:showLegendKey val="0"/>
          <c:showVal val="0"/>
          <c:showCatName val="0"/>
          <c:showSerName val="0"/>
          <c:showPercent val="0"/>
          <c:showBubbleSize val="0"/>
        </c:dLbls>
        <c:axId val="1503600192"/>
        <c:axId val="1503609344"/>
      </c:areaChart>
      <c:catAx>
        <c:axId val="15036001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1" i="0" u="none" strike="noStrike" kern="1200" baseline="0">
                <a:solidFill>
                  <a:schemeClr val="tx1">
                    <a:lumMod val="65000"/>
                    <a:lumOff val="35000"/>
                  </a:schemeClr>
                </a:solidFill>
                <a:latin typeface="+mn-lt"/>
                <a:ea typeface="+mn-ea"/>
                <a:cs typeface="+mn-cs"/>
              </a:defRPr>
            </a:pPr>
            <a:endParaRPr lang="fr-FR"/>
          </a:p>
        </c:txPr>
        <c:crossAx val="1503609344"/>
        <c:crosses val="autoZero"/>
        <c:auto val="1"/>
        <c:lblAlgn val="ctr"/>
        <c:lblOffset val="100"/>
        <c:noMultiLvlLbl val="0"/>
      </c:catAx>
      <c:valAx>
        <c:axId val="1503609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crossAx val="1503600192"/>
        <c:crosses val="autoZero"/>
        <c:crossBetween val="midCat"/>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fr-FR"/>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fr-FR" sz="1000" b="1" i="0" baseline="0" dirty="0">
                <a:effectLst/>
              </a:rPr>
              <a:t>Mix </a:t>
            </a:r>
            <a:r>
              <a:rPr lang="fr-FR" sz="1000" b="1" i="0" baseline="0" dirty="0" err="1">
                <a:effectLst/>
              </a:rPr>
              <a:t>powertrain</a:t>
            </a:r>
            <a:r>
              <a:rPr lang="fr-FR" sz="1000" b="1" i="0" baseline="0" dirty="0">
                <a:effectLst/>
              </a:rPr>
              <a:t> Parc VP+VUL FR</a:t>
            </a:r>
            <a:endParaRPr lang="fr-FR" sz="1000" dirty="0">
              <a:effectLst/>
            </a:endParaRPr>
          </a:p>
        </c:rich>
      </c:tx>
      <c:layout>
        <c:manualLayout>
          <c:xMode val="edge"/>
          <c:yMode val="edge"/>
          <c:x val="0.24694295113441855"/>
          <c:y val="7.4380358899873494E-3"/>
        </c:manualLayout>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8.4591784684503291E-2"/>
          <c:y val="0.13434068219037432"/>
          <c:w val="0.88292880149800546"/>
          <c:h val="0.81177671788017935"/>
        </c:manualLayout>
      </c:layout>
      <c:barChart>
        <c:barDir val="col"/>
        <c:grouping val="percentStacked"/>
        <c:varyColors val="0"/>
        <c:ser>
          <c:idx val="0"/>
          <c:order val="0"/>
          <c:tx>
            <c:strRef>
              <c:f>Feuil1!$B$1</c:f>
              <c:strCache>
                <c:ptCount val="1"/>
                <c:pt idx="0">
                  <c:v>OTHER</c:v>
                </c:pt>
              </c:strCache>
            </c:strRef>
          </c:tx>
          <c:spPr>
            <a:solidFill>
              <a:schemeClr val="accent1"/>
            </a:solidFill>
            <a:ln>
              <a:noFill/>
            </a:ln>
            <a:effectLst/>
          </c:spPr>
          <c:invertIfNegative val="0"/>
          <c:cat>
            <c:numRef>
              <c:f>Feuil1!$A$2:$A$5</c:f>
              <c:numCache>
                <c:formatCode>General</c:formatCode>
                <c:ptCount val="4"/>
                <c:pt idx="0">
                  <c:v>2021</c:v>
                </c:pt>
                <c:pt idx="1">
                  <c:v>2030</c:v>
                </c:pt>
                <c:pt idx="2">
                  <c:v>2035</c:v>
                </c:pt>
                <c:pt idx="3">
                  <c:v>2040</c:v>
                </c:pt>
              </c:numCache>
            </c:numRef>
          </c:cat>
          <c:val>
            <c:numRef>
              <c:f>Feuil1!$B$2:$B$5</c:f>
              <c:numCache>
                <c:formatCode>0%</c:formatCode>
                <c:ptCount val="4"/>
                <c:pt idx="0">
                  <c:v>8.8891715182901304E-5</c:v>
                </c:pt>
                <c:pt idx="1">
                  <c:v>0</c:v>
                </c:pt>
                <c:pt idx="2">
                  <c:v>0</c:v>
                </c:pt>
                <c:pt idx="3">
                  <c:v>0</c:v>
                </c:pt>
              </c:numCache>
            </c:numRef>
          </c:val>
          <c:extLst>
            <c:ext xmlns:c16="http://schemas.microsoft.com/office/drawing/2014/chart" uri="{C3380CC4-5D6E-409C-BE32-E72D297353CC}">
              <c16:uniqueId val="{00000000-183D-42B4-A614-4491362FF909}"/>
            </c:ext>
          </c:extLst>
        </c:ser>
        <c:ser>
          <c:idx val="1"/>
          <c:order val="1"/>
          <c:tx>
            <c:strRef>
              <c:f>Feuil1!$C$1</c:f>
              <c:strCache>
                <c:ptCount val="1"/>
                <c:pt idx="0">
                  <c:v>LPG/GAS</c:v>
                </c:pt>
              </c:strCache>
            </c:strRef>
          </c:tx>
          <c:spPr>
            <a:solidFill>
              <a:srgbClr val="B985B1"/>
            </a:solidFill>
            <a:ln>
              <a:noFill/>
            </a:ln>
            <a:effectLst/>
          </c:spPr>
          <c:invertIfNegative val="0"/>
          <c:cat>
            <c:numRef>
              <c:f>Feuil1!$A$2:$A$5</c:f>
              <c:numCache>
                <c:formatCode>General</c:formatCode>
                <c:ptCount val="4"/>
                <c:pt idx="0">
                  <c:v>2021</c:v>
                </c:pt>
                <c:pt idx="1">
                  <c:v>2030</c:v>
                </c:pt>
                <c:pt idx="2">
                  <c:v>2035</c:v>
                </c:pt>
                <c:pt idx="3">
                  <c:v>2040</c:v>
                </c:pt>
              </c:numCache>
            </c:numRef>
          </c:cat>
          <c:val>
            <c:numRef>
              <c:f>Feuil1!$C$2:$C$5</c:f>
              <c:numCache>
                <c:formatCode>0%</c:formatCode>
                <c:ptCount val="4"/>
                <c:pt idx="0">
                  <c:v>4.7227587974169698E-3</c:v>
                </c:pt>
                <c:pt idx="1">
                  <c:v>1.4823139233139916E-2</c:v>
                </c:pt>
                <c:pt idx="2">
                  <c:v>7.0716070166231201E-3</c:v>
                </c:pt>
                <c:pt idx="3">
                  <c:v>1.4515899885742911E-3</c:v>
                </c:pt>
              </c:numCache>
            </c:numRef>
          </c:val>
          <c:extLst>
            <c:ext xmlns:c16="http://schemas.microsoft.com/office/drawing/2014/chart" uri="{C3380CC4-5D6E-409C-BE32-E72D297353CC}">
              <c16:uniqueId val="{00000001-183D-42B4-A614-4491362FF909}"/>
            </c:ext>
          </c:extLst>
        </c:ser>
        <c:ser>
          <c:idx val="2"/>
          <c:order val="2"/>
          <c:tx>
            <c:strRef>
              <c:f>Feuil1!$D$1</c:f>
              <c:strCache>
                <c:ptCount val="1"/>
                <c:pt idx="0">
                  <c:v>PETROL</c:v>
                </c:pt>
              </c:strCache>
            </c:strRef>
          </c:tx>
          <c:spPr>
            <a:solidFill>
              <a:srgbClr val="522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9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4"/>
                <c:pt idx="0">
                  <c:v>2021</c:v>
                </c:pt>
                <c:pt idx="1">
                  <c:v>2030</c:v>
                </c:pt>
                <c:pt idx="2">
                  <c:v>2035</c:v>
                </c:pt>
                <c:pt idx="3">
                  <c:v>2040</c:v>
                </c:pt>
              </c:numCache>
            </c:numRef>
          </c:cat>
          <c:val>
            <c:numRef>
              <c:f>Feuil1!$D$2:$D$5</c:f>
              <c:numCache>
                <c:formatCode>0%</c:formatCode>
                <c:ptCount val="4"/>
                <c:pt idx="0">
                  <c:v>0.34979701826851711</c:v>
                </c:pt>
                <c:pt idx="1">
                  <c:v>0.27253116589024123</c:v>
                </c:pt>
                <c:pt idx="2">
                  <c:v>0.22090135913239767</c:v>
                </c:pt>
                <c:pt idx="3">
                  <c:v>0.17404273340951737</c:v>
                </c:pt>
              </c:numCache>
            </c:numRef>
          </c:val>
          <c:extLst>
            <c:ext xmlns:c16="http://schemas.microsoft.com/office/drawing/2014/chart" uri="{C3380CC4-5D6E-409C-BE32-E72D297353CC}">
              <c16:uniqueId val="{00000002-183D-42B4-A614-4491362FF909}"/>
            </c:ext>
          </c:extLst>
        </c:ser>
        <c:ser>
          <c:idx val="3"/>
          <c:order val="3"/>
          <c:tx>
            <c:strRef>
              <c:f>Feuil1!$E$1</c:f>
              <c:strCache>
                <c:ptCount val="1"/>
                <c:pt idx="0">
                  <c:v>GASOIL</c:v>
                </c:pt>
              </c:strCache>
            </c:strRef>
          </c:tx>
          <c:spPr>
            <a:solidFill>
              <a:srgbClr val="4040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9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4"/>
                <c:pt idx="0">
                  <c:v>2021</c:v>
                </c:pt>
                <c:pt idx="1">
                  <c:v>2030</c:v>
                </c:pt>
                <c:pt idx="2">
                  <c:v>2035</c:v>
                </c:pt>
                <c:pt idx="3">
                  <c:v>2040</c:v>
                </c:pt>
              </c:numCache>
            </c:numRef>
          </c:cat>
          <c:val>
            <c:numRef>
              <c:f>Feuil1!$E$2:$E$5</c:f>
              <c:numCache>
                <c:formatCode>0%</c:formatCode>
                <c:ptCount val="4"/>
                <c:pt idx="0">
                  <c:v>0.60701891315765244</c:v>
                </c:pt>
                <c:pt idx="1">
                  <c:v>0.36073239059000506</c:v>
                </c:pt>
                <c:pt idx="2">
                  <c:v>0.23602092945328429</c:v>
                </c:pt>
                <c:pt idx="3">
                  <c:v>0.18076486644204626</c:v>
                </c:pt>
              </c:numCache>
            </c:numRef>
          </c:val>
          <c:extLst>
            <c:ext xmlns:c16="http://schemas.microsoft.com/office/drawing/2014/chart" uri="{C3380CC4-5D6E-409C-BE32-E72D297353CC}">
              <c16:uniqueId val="{00000003-183D-42B4-A614-4491362FF909}"/>
            </c:ext>
          </c:extLst>
        </c:ser>
        <c:ser>
          <c:idx val="4"/>
          <c:order val="4"/>
          <c:tx>
            <c:strRef>
              <c:f>Feuil1!$F$1</c:f>
              <c:strCache>
                <c:ptCount val="1"/>
                <c:pt idx="0">
                  <c:v>MHEV</c:v>
                </c:pt>
              </c:strCache>
            </c:strRef>
          </c:tx>
          <c:spPr>
            <a:solidFill>
              <a:srgbClr val="8D570D"/>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44E7-4F7D-A30E-CC6C4CECC378}"/>
                </c:ext>
              </c:extLst>
            </c:dLbl>
            <c:dLbl>
              <c:idx val="3"/>
              <c:delete val="1"/>
              <c:extLst>
                <c:ext xmlns:c15="http://schemas.microsoft.com/office/drawing/2012/chart" uri="{CE6537A1-D6FC-4f65-9D91-7224C49458BB}"/>
                <c:ext xmlns:c16="http://schemas.microsoft.com/office/drawing/2014/chart" uri="{C3380CC4-5D6E-409C-BE32-E72D297353CC}">
                  <c16:uniqueId val="{00000003-44E7-4F7D-A30E-CC6C4CECC378}"/>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9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4"/>
                <c:pt idx="0">
                  <c:v>2021</c:v>
                </c:pt>
                <c:pt idx="1">
                  <c:v>2030</c:v>
                </c:pt>
                <c:pt idx="2">
                  <c:v>2035</c:v>
                </c:pt>
                <c:pt idx="3">
                  <c:v>2040</c:v>
                </c:pt>
              </c:numCache>
            </c:numRef>
          </c:cat>
          <c:val>
            <c:numRef>
              <c:f>Feuil1!$F$2:$F$5</c:f>
              <c:numCache>
                <c:formatCode>0%</c:formatCode>
                <c:ptCount val="4"/>
                <c:pt idx="0">
                  <c:v>0</c:v>
                </c:pt>
                <c:pt idx="1">
                  <c:v>6.3112057976564287E-2</c:v>
                </c:pt>
                <c:pt idx="2">
                  <c:v>4.8624747001915269E-2</c:v>
                </c:pt>
                <c:pt idx="3">
                  <c:v>4.9462642013161353E-3</c:v>
                </c:pt>
              </c:numCache>
            </c:numRef>
          </c:val>
          <c:extLst>
            <c:ext xmlns:c16="http://schemas.microsoft.com/office/drawing/2014/chart" uri="{C3380CC4-5D6E-409C-BE32-E72D297353CC}">
              <c16:uniqueId val="{00000004-183D-42B4-A614-4491362FF909}"/>
            </c:ext>
          </c:extLst>
        </c:ser>
        <c:ser>
          <c:idx val="5"/>
          <c:order val="5"/>
          <c:tx>
            <c:strRef>
              <c:f>Feuil1!$G$1</c:f>
              <c:strCache>
                <c:ptCount val="1"/>
                <c:pt idx="0">
                  <c:v>HEV</c:v>
                </c:pt>
              </c:strCache>
            </c:strRef>
          </c:tx>
          <c:spPr>
            <a:solidFill>
              <a:srgbClr val="AB6E13"/>
            </a:solidFill>
            <a:ln>
              <a:noFill/>
            </a:ln>
            <a:effectLst/>
          </c:spPr>
          <c:invertIfNegative val="0"/>
          <c:dLbls>
            <c:dLbl>
              <c:idx val="0"/>
              <c:layout>
                <c:manualLayout>
                  <c:x val="-3.0038148448529632E-3"/>
                  <c:y val="3.86408756570088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E7-4F7D-A30E-CC6C4CECC378}"/>
                </c:ext>
              </c:extLst>
            </c:dLbl>
            <c:dLbl>
              <c:idx val="3"/>
              <c:layout>
                <c:manualLayout>
                  <c:x val="-1.2015259379411964E-2"/>
                  <c:y val="3.86408756570075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E7-4F7D-A30E-CC6C4CECC378}"/>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9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4"/>
                <c:pt idx="0">
                  <c:v>2021</c:v>
                </c:pt>
                <c:pt idx="1">
                  <c:v>2030</c:v>
                </c:pt>
                <c:pt idx="2">
                  <c:v>2035</c:v>
                </c:pt>
                <c:pt idx="3">
                  <c:v>2040</c:v>
                </c:pt>
              </c:numCache>
            </c:numRef>
          </c:cat>
          <c:val>
            <c:numRef>
              <c:f>Feuil1!$G$2:$G$5</c:f>
              <c:numCache>
                <c:formatCode>0%</c:formatCode>
                <c:ptCount val="4"/>
                <c:pt idx="0">
                  <c:v>2.142036338190428E-2</c:v>
                </c:pt>
                <c:pt idx="1">
                  <c:v>7.2714800162989798E-2</c:v>
                </c:pt>
                <c:pt idx="2">
                  <c:v>5.5111240139281065E-2</c:v>
                </c:pt>
                <c:pt idx="3">
                  <c:v>1.598883475956708E-2</c:v>
                </c:pt>
              </c:numCache>
            </c:numRef>
          </c:val>
          <c:extLst>
            <c:ext xmlns:c16="http://schemas.microsoft.com/office/drawing/2014/chart" uri="{C3380CC4-5D6E-409C-BE32-E72D297353CC}">
              <c16:uniqueId val="{00000005-183D-42B4-A614-4491362FF909}"/>
            </c:ext>
          </c:extLst>
        </c:ser>
        <c:ser>
          <c:idx val="6"/>
          <c:order val="6"/>
          <c:tx>
            <c:strRef>
              <c:f>Feuil1!$H$1</c:f>
              <c:strCache>
                <c:ptCount val="1"/>
                <c:pt idx="0">
                  <c:v>PHEV</c:v>
                </c:pt>
              </c:strCache>
            </c:strRef>
          </c:tx>
          <c:spPr>
            <a:solidFill>
              <a:srgbClr val="FFC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183D-42B4-A614-4491362FF909}"/>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9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4"/>
                <c:pt idx="0">
                  <c:v>2021</c:v>
                </c:pt>
                <c:pt idx="1">
                  <c:v>2030</c:v>
                </c:pt>
                <c:pt idx="2">
                  <c:v>2035</c:v>
                </c:pt>
                <c:pt idx="3">
                  <c:v>2040</c:v>
                </c:pt>
              </c:numCache>
            </c:numRef>
          </c:cat>
          <c:val>
            <c:numRef>
              <c:f>Feuil1!$H$2:$H$5</c:f>
              <c:numCache>
                <c:formatCode>0%</c:formatCode>
                <c:ptCount val="4"/>
                <c:pt idx="0">
                  <c:v>6.6849480537554554E-3</c:v>
                </c:pt>
                <c:pt idx="1">
                  <c:v>6.9537799643033041E-2</c:v>
                </c:pt>
                <c:pt idx="2">
                  <c:v>7.6528413504555359E-2</c:v>
                </c:pt>
                <c:pt idx="3">
                  <c:v>4.2319101613978762E-2</c:v>
                </c:pt>
              </c:numCache>
            </c:numRef>
          </c:val>
          <c:extLst>
            <c:ext xmlns:c16="http://schemas.microsoft.com/office/drawing/2014/chart" uri="{C3380CC4-5D6E-409C-BE32-E72D297353CC}">
              <c16:uniqueId val="{00000006-183D-42B4-A614-4491362FF909}"/>
            </c:ext>
          </c:extLst>
        </c:ser>
        <c:ser>
          <c:idx val="7"/>
          <c:order val="7"/>
          <c:tx>
            <c:strRef>
              <c:f>Feuil1!$I$1</c:f>
              <c:strCache>
                <c:ptCount val="1"/>
                <c:pt idx="0">
                  <c:v>FCEV</c:v>
                </c:pt>
              </c:strCache>
            </c:strRef>
          </c:tx>
          <c:spPr>
            <a:solidFill>
              <a:srgbClr val="33CCFF"/>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2-183D-42B4-A614-4491362FF909}"/>
                </c:ext>
              </c:extLst>
            </c:dLbl>
            <c:dLbl>
              <c:idx val="1"/>
              <c:delete val="1"/>
              <c:extLst>
                <c:ext xmlns:c15="http://schemas.microsoft.com/office/drawing/2012/chart" uri="{CE6537A1-D6FC-4f65-9D91-7224C49458BB}"/>
                <c:ext xmlns:c16="http://schemas.microsoft.com/office/drawing/2014/chart" uri="{C3380CC4-5D6E-409C-BE32-E72D297353CC}">
                  <c16:uniqueId val="{00000016-183D-42B4-A614-4491362FF909}"/>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lumMod val="9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4"/>
                <c:pt idx="0">
                  <c:v>2021</c:v>
                </c:pt>
                <c:pt idx="1">
                  <c:v>2030</c:v>
                </c:pt>
                <c:pt idx="2">
                  <c:v>2035</c:v>
                </c:pt>
                <c:pt idx="3">
                  <c:v>2040</c:v>
                </c:pt>
              </c:numCache>
            </c:numRef>
          </c:cat>
          <c:val>
            <c:numRef>
              <c:f>Feuil1!$I$2:$I$5</c:f>
              <c:numCache>
                <c:formatCode>0%</c:formatCode>
                <c:ptCount val="4"/>
                <c:pt idx="0">
                  <c:v>1.261032115795472E-5</c:v>
                </c:pt>
                <c:pt idx="1">
                  <c:v>1.8720119040125857E-3</c:v>
                </c:pt>
                <c:pt idx="2">
                  <c:v>2.081982461351203E-2</c:v>
                </c:pt>
                <c:pt idx="3">
                  <c:v>4.9716739562115232E-2</c:v>
                </c:pt>
              </c:numCache>
            </c:numRef>
          </c:val>
          <c:extLst>
            <c:ext xmlns:c16="http://schemas.microsoft.com/office/drawing/2014/chart" uri="{C3380CC4-5D6E-409C-BE32-E72D297353CC}">
              <c16:uniqueId val="{00000007-183D-42B4-A614-4491362FF909}"/>
            </c:ext>
          </c:extLst>
        </c:ser>
        <c:ser>
          <c:idx val="8"/>
          <c:order val="8"/>
          <c:tx>
            <c:strRef>
              <c:f>Feuil1!$J$1</c:f>
              <c:strCache>
                <c:ptCount val="1"/>
                <c:pt idx="0">
                  <c:v>BEV</c:v>
                </c:pt>
              </c:strCache>
            </c:strRef>
          </c:tx>
          <c:spPr>
            <a:solidFill>
              <a:srgbClr val="59911F"/>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9-183D-42B4-A614-4491362FF909}"/>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lumMod val="9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4"/>
                <c:pt idx="0">
                  <c:v>2021</c:v>
                </c:pt>
                <c:pt idx="1">
                  <c:v>2030</c:v>
                </c:pt>
                <c:pt idx="2">
                  <c:v>2035</c:v>
                </c:pt>
                <c:pt idx="3">
                  <c:v>2040</c:v>
                </c:pt>
              </c:numCache>
            </c:numRef>
          </c:cat>
          <c:val>
            <c:numRef>
              <c:f>Feuil1!$J$2:$J$5</c:f>
              <c:numCache>
                <c:formatCode>0%</c:formatCode>
                <c:ptCount val="4"/>
                <c:pt idx="0">
                  <c:v>1.0254496304412788E-2</c:v>
                </c:pt>
                <c:pt idx="1">
                  <c:v>0.14467663460001412</c:v>
                </c:pt>
                <c:pt idx="2">
                  <c:v>0.33492187913843119</c:v>
                </c:pt>
                <c:pt idx="3">
                  <c:v>0.530769870022885</c:v>
                </c:pt>
              </c:numCache>
            </c:numRef>
          </c:val>
          <c:extLst>
            <c:ext xmlns:c16="http://schemas.microsoft.com/office/drawing/2014/chart" uri="{C3380CC4-5D6E-409C-BE32-E72D297353CC}">
              <c16:uniqueId val="{00000008-183D-42B4-A614-4491362FF909}"/>
            </c:ext>
          </c:extLst>
        </c:ser>
        <c:dLbls>
          <c:showLegendKey val="0"/>
          <c:showVal val="0"/>
          <c:showCatName val="0"/>
          <c:showSerName val="0"/>
          <c:showPercent val="0"/>
          <c:showBubbleSize val="0"/>
        </c:dLbls>
        <c:gapWidth val="150"/>
        <c:overlap val="100"/>
        <c:axId val="453077632"/>
        <c:axId val="453078880"/>
      </c:barChart>
      <c:catAx>
        <c:axId val="45307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fr-FR"/>
          </a:p>
        </c:txPr>
        <c:crossAx val="453078880"/>
        <c:crosses val="autoZero"/>
        <c:auto val="1"/>
        <c:lblAlgn val="ctr"/>
        <c:lblOffset val="100"/>
        <c:noMultiLvlLbl val="0"/>
      </c:catAx>
      <c:valAx>
        <c:axId val="453078880"/>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fr-FR"/>
          </a:p>
        </c:txPr>
        <c:crossAx val="453077632"/>
        <c:crosses val="autoZero"/>
        <c:crossBetween val="between"/>
        <c:majorUnit val="0.2"/>
      </c:valAx>
      <c:spPr>
        <a:noFill/>
        <a:ln>
          <a:noFill/>
        </a:ln>
        <a:effectLst/>
      </c:spPr>
    </c:plotArea>
    <c:legend>
      <c:legendPos val="t"/>
      <c:layout>
        <c:manualLayout>
          <c:xMode val="edge"/>
          <c:yMode val="edge"/>
          <c:x val="9.2848150624278342E-2"/>
          <c:y val="6.0190265321750307E-2"/>
          <c:w val="0.83218940022332288"/>
          <c:h val="5.5872576387990903E-2"/>
        </c:manualLayout>
      </c:layout>
      <c:overlay val="0"/>
      <c:spPr>
        <a:noFill/>
        <a:ln>
          <a:noFill/>
        </a:ln>
        <a:effectLst/>
      </c:spPr>
      <c:txPr>
        <a:bodyPr rot="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409323446148167E-2"/>
          <c:y val="2.1814645350356033E-2"/>
          <c:w val="0.93123974755633343"/>
          <c:h val="0.84904502436141938"/>
        </c:manualLayout>
      </c:layout>
      <c:barChart>
        <c:barDir val="col"/>
        <c:grouping val="stacked"/>
        <c:varyColors val="0"/>
        <c:ser>
          <c:idx val="0"/>
          <c:order val="0"/>
          <c:tx>
            <c:strRef>
              <c:f>Feuil1!$B$1</c:f>
              <c:strCache>
                <c:ptCount val="1"/>
                <c:pt idx="0">
                  <c:v>WTT</c:v>
                </c:pt>
              </c:strCache>
            </c:strRef>
          </c:tx>
          <c:spPr>
            <a:solidFill>
              <a:srgbClr val="4BACC6"/>
            </a:solidFill>
            <a:ln>
              <a:noFill/>
            </a:ln>
            <a:effectLst/>
          </c:spPr>
          <c:invertIfNegative val="0"/>
          <c:dPt>
            <c:idx val="0"/>
            <c:invertIfNegative val="0"/>
            <c:bubble3D val="0"/>
            <c:spPr>
              <a:solidFill>
                <a:srgbClr val="4BACC6"/>
              </a:solidFill>
              <a:ln>
                <a:noFill/>
              </a:ln>
              <a:effectLst/>
            </c:spPr>
            <c:extLst>
              <c:ext xmlns:c16="http://schemas.microsoft.com/office/drawing/2014/chart" uri="{C3380CC4-5D6E-409C-BE32-E72D297353CC}">
                <c16:uniqueId val="{00000001-FA02-4F41-982D-1CBEBA7911A6}"/>
              </c:ext>
            </c:extLst>
          </c:dPt>
          <c:dPt>
            <c:idx val="2"/>
            <c:invertIfNegative val="0"/>
            <c:bubble3D val="0"/>
            <c:spPr>
              <a:noFill/>
              <a:ln>
                <a:noFill/>
              </a:ln>
              <a:effectLst/>
            </c:spPr>
            <c:extLst>
              <c:ext xmlns:c16="http://schemas.microsoft.com/office/drawing/2014/chart" uri="{C3380CC4-5D6E-409C-BE32-E72D297353CC}">
                <c16:uniqueId val="{00000014-FA02-4F41-982D-1CBEBA7911A6}"/>
              </c:ext>
            </c:extLst>
          </c:dPt>
          <c:dPt>
            <c:idx val="3"/>
            <c:invertIfNegative val="0"/>
            <c:bubble3D val="0"/>
            <c:spPr>
              <a:noFill/>
              <a:ln>
                <a:noFill/>
              </a:ln>
              <a:effectLst/>
            </c:spPr>
            <c:extLst>
              <c:ext xmlns:c16="http://schemas.microsoft.com/office/drawing/2014/chart" uri="{C3380CC4-5D6E-409C-BE32-E72D297353CC}">
                <c16:uniqueId val="{00000005-12B2-41EE-A17E-82DCB4EB3061}"/>
              </c:ext>
            </c:extLst>
          </c:dPt>
          <c:dPt>
            <c:idx val="4"/>
            <c:invertIfNegative val="0"/>
            <c:bubble3D val="0"/>
            <c:spPr>
              <a:solidFill>
                <a:schemeClr val="bg1"/>
              </a:solidFill>
              <a:ln>
                <a:noFill/>
              </a:ln>
              <a:effectLst/>
            </c:spPr>
            <c:extLst>
              <c:ext xmlns:c16="http://schemas.microsoft.com/office/drawing/2014/chart" uri="{C3380CC4-5D6E-409C-BE32-E72D297353CC}">
                <c16:uniqueId val="{00000013-0086-4DE0-B914-F4D1DE987097}"/>
              </c:ext>
            </c:extLst>
          </c:dPt>
          <c:dPt>
            <c:idx val="6"/>
            <c:invertIfNegative val="0"/>
            <c:bubble3D val="0"/>
            <c:spPr>
              <a:solidFill>
                <a:schemeClr val="bg1"/>
              </a:solidFill>
              <a:ln>
                <a:noFill/>
              </a:ln>
              <a:effectLst/>
            </c:spPr>
            <c:extLst>
              <c:ext xmlns:c16="http://schemas.microsoft.com/office/drawing/2014/chart" uri="{C3380CC4-5D6E-409C-BE32-E72D297353CC}">
                <c16:uniqueId val="{00000002-5D8F-4957-B753-678D706BF2C7}"/>
              </c:ext>
            </c:extLst>
          </c:dPt>
          <c:dPt>
            <c:idx val="8"/>
            <c:invertIfNegative val="0"/>
            <c:bubble3D val="0"/>
            <c:spPr>
              <a:solidFill>
                <a:schemeClr val="bg1"/>
              </a:solidFill>
              <a:ln>
                <a:noFill/>
              </a:ln>
              <a:effectLst/>
            </c:spPr>
            <c:extLst>
              <c:ext xmlns:c16="http://schemas.microsoft.com/office/drawing/2014/chart" uri="{C3380CC4-5D6E-409C-BE32-E72D297353CC}">
                <c16:uniqueId val="{00000005-5D8F-4957-B753-678D706BF2C7}"/>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02-4F41-982D-1CBEBA7911A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02-4F41-982D-1CBEBA7911A6}"/>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086-4DE0-B914-F4D1DE987097}"/>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8F-4957-B753-678D706BF2C7}"/>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D8F-4957-B753-678D706BF2C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Feuil1!$A$2:$A$11</c:f>
              <c:strCache>
                <c:ptCount val="10"/>
                <c:pt idx="0">
                  <c:v>1990</c:v>
                </c:pt>
                <c:pt idx="1">
                  <c:v>2019</c:v>
                </c:pt>
                <c:pt idx="2">
                  <c:v>Effets mix motorisation</c:v>
                </c:pt>
                <c:pt idx="3">
                  <c:v>Effets éco de fonctionnalité</c:v>
                </c:pt>
                <c:pt idx="4">
                  <c:v>Effets carburants décarbonés</c:v>
                </c:pt>
                <c:pt idx="5">
                  <c:v>2030</c:v>
                </c:pt>
                <c:pt idx="6">
                  <c:v>Cumul des 3 leviers</c:v>
                </c:pt>
                <c:pt idx="7">
                  <c:v>2040</c:v>
                </c:pt>
                <c:pt idx="8">
                  <c:v>Cumul des 3 leviers</c:v>
                </c:pt>
                <c:pt idx="9">
                  <c:v>2050</c:v>
                </c:pt>
              </c:strCache>
            </c:strRef>
          </c:cat>
          <c:val>
            <c:numRef>
              <c:f>Feuil1!$B$2:$B$11</c:f>
              <c:numCache>
                <c:formatCode>#,##0</c:formatCode>
                <c:ptCount val="10"/>
                <c:pt idx="0">
                  <c:v>19.505665560414013</c:v>
                </c:pt>
                <c:pt idx="1">
                  <c:v>20.604612965158076</c:v>
                </c:pt>
                <c:pt idx="2">
                  <c:v>17.104612965158076</c:v>
                </c:pt>
                <c:pt idx="3">
                  <c:v>14.404885017127711</c:v>
                </c:pt>
                <c:pt idx="4">
                  <c:v>13.810585939770478</c:v>
                </c:pt>
                <c:pt idx="5">
                  <c:v>13.81058593977048</c:v>
                </c:pt>
                <c:pt idx="6">
                  <c:v>6.7790223143479249</c:v>
                </c:pt>
                <c:pt idx="7">
                  <c:v>6.7790223143479249</c:v>
                </c:pt>
                <c:pt idx="8">
                  <c:v>6.3195476325249569</c:v>
                </c:pt>
                <c:pt idx="9">
                  <c:v>6.3195476325249569</c:v>
                </c:pt>
              </c:numCache>
            </c:numRef>
          </c:val>
          <c:extLst>
            <c:ext xmlns:c16="http://schemas.microsoft.com/office/drawing/2014/chart" uri="{C3380CC4-5D6E-409C-BE32-E72D297353CC}">
              <c16:uniqueId val="{00000004-FA02-4F41-982D-1CBEBA7911A6}"/>
            </c:ext>
          </c:extLst>
        </c:ser>
        <c:ser>
          <c:idx val="1"/>
          <c:order val="1"/>
          <c:tx>
            <c:strRef>
              <c:f>Feuil1!$C$1</c:f>
              <c:strCache>
                <c:ptCount val="1"/>
                <c:pt idx="0">
                  <c:v>TTW</c:v>
                </c:pt>
              </c:strCache>
            </c:strRef>
          </c:tx>
          <c:spPr>
            <a:solidFill>
              <a:srgbClr val="F79646"/>
            </a:solidFill>
            <a:ln>
              <a:noFill/>
            </a:ln>
            <a:effectLst/>
          </c:spPr>
          <c:invertIfNegative val="0"/>
          <c:dPt>
            <c:idx val="0"/>
            <c:invertIfNegative val="0"/>
            <c:bubble3D val="0"/>
            <c:spPr>
              <a:solidFill>
                <a:srgbClr val="F79646"/>
              </a:solidFill>
              <a:ln>
                <a:noFill/>
              </a:ln>
              <a:effectLst/>
            </c:spPr>
            <c:extLst>
              <c:ext xmlns:c16="http://schemas.microsoft.com/office/drawing/2014/chart" uri="{C3380CC4-5D6E-409C-BE32-E72D297353CC}">
                <c16:uniqueId val="{00000007-7901-4077-BAB5-FC52731301A1}"/>
              </c:ext>
            </c:extLst>
          </c:dPt>
          <c:dPt>
            <c:idx val="2"/>
            <c:invertIfNegative val="0"/>
            <c:bubble3D val="0"/>
            <c:spPr>
              <a:solidFill>
                <a:schemeClr val="bg1"/>
              </a:solidFill>
              <a:ln>
                <a:noFill/>
              </a:ln>
              <a:effectLst/>
            </c:spPr>
            <c:extLst>
              <c:ext xmlns:c16="http://schemas.microsoft.com/office/drawing/2014/chart" uri="{C3380CC4-5D6E-409C-BE32-E72D297353CC}">
                <c16:uniqueId val="{00000015-FA02-4F41-982D-1CBEBA7911A6}"/>
              </c:ext>
            </c:extLst>
          </c:dPt>
          <c:dPt>
            <c:idx val="3"/>
            <c:invertIfNegative val="0"/>
            <c:bubble3D val="0"/>
            <c:spPr>
              <a:solidFill>
                <a:schemeClr val="bg1"/>
              </a:solidFill>
              <a:ln>
                <a:noFill/>
              </a:ln>
              <a:effectLst/>
            </c:spPr>
            <c:extLst>
              <c:ext xmlns:c16="http://schemas.microsoft.com/office/drawing/2014/chart" uri="{C3380CC4-5D6E-409C-BE32-E72D297353CC}">
                <c16:uniqueId val="{0000000F-0086-4DE0-B914-F4D1DE987097}"/>
              </c:ext>
            </c:extLst>
          </c:dPt>
          <c:dPt>
            <c:idx val="4"/>
            <c:invertIfNegative val="0"/>
            <c:bubble3D val="0"/>
            <c:spPr>
              <a:solidFill>
                <a:schemeClr val="bg1"/>
              </a:solidFill>
              <a:ln>
                <a:noFill/>
              </a:ln>
              <a:effectLst/>
            </c:spPr>
            <c:extLst>
              <c:ext xmlns:c16="http://schemas.microsoft.com/office/drawing/2014/chart" uri="{C3380CC4-5D6E-409C-BE32-E72D297353CC}">
                <c16:uniqueId val="{00000012-0086-4DE0-B914-F4D1DE987097}"/>
              </c:ext>
            </c:extLst>
          </c:dPt>
          <c:dPt>
            <c:idx val="6"/>
            <c:invertIfNegative val="0"/>
            <c:bubble3D val="0"/>
            <c:spPr>
              <a:solidFill>
                <a:schemeClr val="bg1"/>
              </a:solidFill>
              <a:ln>
                <a:noFill/>
              </a:ln>
              <a:effectLst/>
            </c:spPr>
            <c:extLst>
              <c:ext xmlns:c16="http://schemas.microsoft.com/office/drawing/2014/chart" uri="{C3380CC4-5D6E-409C-BE32-E72D297353CC}">
                <c16:uniqueId val="{00000001-5D8F-4957-B753-678D706BF2C7}"/>
              </c:ext>
            </c:extLst>
          </c:dPt>
          <c:dPt>
            <c:idx val="8"/>
            <c:invertIfNegative val="0"/>
            <c:bubble3D val="0"/>
            <c:spPr>
              <a:solidFill>
                <a:schemeClr val="bg1"/>
              </a:solidFill>
              <a:ln>
                <a:noFill/>
              </a:ln>
              <a:effectLst/>
            </c:spPr>
            <c:extLst>
              <c:ext xmlns:c16="http://schemas.microsoft.com/office/drawing/2014/chart" uri="{C3380CC4-5D6E-409C-BE32-E72D297353CC}">
                <c16:uniqueId val="{00000006-5D8F-4957-B753-678D706BF2C7}"/>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901-4077-BAB5-FC52731301A1}"/>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901-4077-BAB5-FC52731301A1}"/>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A02-4F41-982D-1CBEBA7911A6}"/>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086-4DE0-B914-F4D1DE987097}"/>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086-4DE0-B914-F4D1DE987097}"/>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8F-4957-B753-678D706BF2C7}"/>
                </c:ext>
              </c:extLst>
            </c:dLbl>
            <c:dLbl>
              <c:idx val="9"/>
              <c:layout>
                <c:manualLayout>
                  <c:x val="5.0076448730719626E-2"/>
                  <c:y val="-2.9862461028900621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D8F-4957-B753-678D706BF2C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Feuil1!$A$2:$A$11</c:f>
              <c:strCache>
                <c:ptCount val="10"/>
                <c:pt idx="0">
                  <c:v>1990</c:v>
                </c:pt>
                <c:pt idx="1">
                  <c:v>2019</c:v>
                </c:pt>
                <c:pt idx="2">
                  <c:v>Effets mix motorisation</c:v>
                </c:pt>
                <c:pt idx="3">
                  <c:v>Effets éco de fonctionnalité</c:v>
                </c:pt>
                <c:pt idx="4">
                  <c:v>Effets carburants décarbonés</c:v>
                </c:pt>
                <c:pt idx="5">
                  <c:v>2030</c:v>
                </c:pt>
                <c:pt idx="6">
                  <c:v>Cumul des 3 leviers</c:v>
                </c:pt>
                <c:pt idx="7">
                  <c:v>2040</c:v>
                </c:pt>
                <c:pt idx="8">
                  <c:v>Cumul des 3 leviers</c:v>
                </c:pt>
                <c:pt idx="9">
                  <c:v>2050</c:v>
                </c:pt>
              </c:strCache>
            </c:strRef>
          </c:cat>
          <c:val>
            <c:numRef>
              <c:f>Feuil1!$C$2:$C$11</c:f>
              <c:numCache>
                <c:formatCode>#,##0</c:formatCode>
                <c:ptCount val="10"/>
                <c:pt idx="0">
                  <c:v>84.602054038804837</c:v>
                </c:pt>
                <c:pt idx="1">
                  <c:v>89.368525986865251</c:v>
                </c:pt>
                <c:pt idx="2">
                  <c:v>66.368525986865251</c:v>
                </c:pt>
                <c:pt idx="3">
                  <c:v>56.116287337547675</c:v>
                </c:pt>
                <c:pt idx="4">
                  <c:v>53.859431799721804</c:v>
                </c:pt>
                <c:pt idx="5">
                  <c:v>53.859431799721804</c:v>
                </c:pt>
                <c:pt idx="6">
                  <c:v>18.177453660256795</c:v>
                </c:pt>
                <c:pt idx="7">
                  <c:v>18.177453660256795</c:v>
                </c:pt>
                <c:pt idx="8">
                  <c:v>10.071055013246493</c:v>
                </c:pt>
                <c:pt idx="9">
                  <c:v>10.071055013246493</c:v>
                </c:pt>
              </c:numCache>
            </c:numRef>
          </c:val>
          <c:extLst>
            <c:ext xmlns:c16="http://schemas.microsoft.com/office/drawing/2014/chart" uri="{C3380CC4-5D6E-409C-BE32-E72D297353CC}">
              <c16:uniqueId val="{00000013-FA02-4F41-982D-1CBEBA7911A6}"/>
            </c:ext>
          </c:extLst>
        </c:ser>
        <c:ser>
          <c:idx val="2"/>
          <c:order val="2"/>
          <c:tx>
            <c:strRef>
              <c:f>Feuil1!$D$1</c:f>
              <c:strCache>
                <c:ptCount val="1"/>
                <c:pt idx="0">
                  <c:v>Série 3</c:v>
                </c:pt>
              </c:strCache>
            </c:strRef>
          </c:tx>
          <c:spPr>
            <a:solidFill>
              <a:schemeClr val="accent3"/>
            </a:solidFill>
            <a:ln>
              <a:noFill/>
            </a:ln>
            <a:effectLst/>
          </c:spPr>
          <c:invertIfNegative val="0"/>
          <c:dPt>
            <c:idx val="2"/>
            <c:invertIfNegative val="0"/>
            <c:bubble3D val="0"/>
            <c:spPr>
              <a:solidFill>
                <a:srgbClr val="4BACC6"/>
              </a:solidFill>
              <a:ln>
                <a:noFill/>
              </a:ln>
              <a:effectLst/>
            </c:spPr>
            <c:extLst>
              <c:ext xmlns:c16="http://schemas.microsoft.com/office/drawing/2014/chart" uri="{C3380CC4-5D6E-409C-BE32-E72D297353CC}">
                <c16:uniqueId val="{0000000D-0086-4DE0-B914-F4D1DE987097}"/>
              </c:ext>
            </c:extLst>
          </c:dPt>
          <c:dPt>
            <c:idx val="3"/>
            <c:invertIfNegative val="0"/>
            <c:bubble3D val="0"/>
            <c:spPr>
              <a:solidFill>
                <a:srgbClr val="4BACC6"/>
              </a:solidFill>
              <a:ln>
                <a:noFill/>
              </a:ln>
              <a:effectLst/>
            </c:spPr>
            <c:extLst>
              <c:ext xmlns:c16="http://schemas.microsoft.com/office/drawing/2014/chart" uri="{C3380CC4-5D6E-409C-BE32-E72D297353CC}">
                <c16:uniqueId val="{00000010-0086-4DE0-B914-F4D1DE987097}"/>
              </c:ext>
            </c:extLst>
          </c:dPt>
          <c:dPt>
            <c:idx val="4"/>
            <c:invertIfNegative val="0"/>
            <c:bubble3D val="0"/>
            <c:spPr>
              <a:solidFill>
                <a:schemeClr val="accent5"/>
              </a:solidFill>
              <a:ln>
                <a:noFill/>
              </a:ln>
              <a:effectLst/>
            </c:spPr>
            <c:extLst>
              <c:ext xmlns:c16="http://schemas.microsoft.com/office/drawing/2014/chart" uri="{C3380CC4-5D6E-409C-BE32-E72D297353CC}">
                <c16:uniqueId val="{00000014-0086-4DE0-B914-F4D1DE987097}"/>
              </c:ext>
            </c:extLst>
          </c:dPt>
          <c:dPt>
            <c:idx val="6"/>
            <c:invertIfNegative val="0"/>
            <c:bubble3D val="0"/>
            <c:spPr>
              <a:solidFill>
                <a:srgbClr val="4BACC6"/>
              </a:solidFill>
              <a:ln>
                <a:noFill/>
              </a:ln>
              <a:effectLst/>
            </c:spPr>
            <c:extLst>
              <c:ext xmlns:c16="http://schemas.microsoft.com/office/drawing/2014/chart" uri="{C3380CC4-5D6E-409C-BE32-E72D297353CC}">
                <c16:uniqueId val="{00000000-5D8F-4957-B753-678D706BF2C7}"/>
              </c:ext>
            </c:extLst>
          </c:dPt>
          <c:dPt>
            <c:idx val="8"/>
            <c:invertIfNegative val="0"/>
            <c:bubble3D val="0"/>
            <c:spPr>
              <a:solidFill>
                <a:srgbClr val="4BACC6"/>
              </a:solidFill>
              <a:ln>
                <a:noFill/>
              </a:ln>
              <a:effectLst/>
            </c:spPr>
            <c:extLst>
              <c:ext xmlns:c16="http://schemas.microsoft.com/office/drawing/2014/chart" uri="{C3380CC4-5D6E-409C-BE32-E72D297353CC}">
                <c16:uniqueId val="{00000007-5D8F-4957-B753-678D706BF2C7}"/>
              </c:ext>
            </c:extLst>
          </c:dPt>
          <c:dLbls>
            <c:dLbl>
              <c:idx val="2"/>
              <c:layout>
                <c:manualLayout>
                  <c:x val="1.6692149576906581E-3"/>
                  <c:y val="4.3749681094781339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086-4DE0-B914-F4D1DE987097}"/>
                </c:ext>
              </c:extLst>
            </c:dLbl>
            <c:dLbl>
              <c:idx val="3"/>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086-4DE0-B914-F4D1DE987097}"/>
                </c:ext>
              </c:extLst>
            </c:dLbl>
            <c:dLbl>
              <c:idx val="4"/>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086-4DE0-B914-F4D1DE987097}"/>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8F-4957-B753-678D706BF2C7}"/>
                </c:ext>
              </c:extLst>
            </c:dLbl>
            <c:dLbl>
              <c:idx val="8"/>
              <c:layout>
                <c:manualLayout>
                  <c:x val="1.6692149576906581E-3"/>
                  <c:y val="1.4097197843036792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D8F-4957-B753-678D706BF2C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Feuil1!$A$2:$A$11</c:f>
              <c:strCache>
                <c:ptCount val="10"/>
                <c:pt idx="0">
                  <c:v>1990</c:v>
                </c:pt>
                <c:pt idx="1">
                  <c:v>2019</c:v>
                </c:pt>
                <c:pt idx="2">
                  <c:v>Effets mix motorisation</c:v>
                </c:pt>
                <c:pt idx="3">
                  <c:v>Effets éco de fonctionnalité</c:v>
                </c:pt>
                <c:pt idx="4">
                  <c:v>Effets carburants décarbonés</c:v>
                </c:pt>
                <c:pt idx="5">
                  <c:v>2030</c:v>
                </c:pt>
                <c:pt idx="6">
                  <c:v>Cumul des 3 leviers</c:v>
                </c:pt>
                <c:pt idx="7">
                  <c:v>2040</c:v>
                </c:pt>
                <c:pt idx="8">
                  <c:v>Cumul des 3 leviers</c:v>
                </c:pt>
                <c:pt idx="9">
                  <c:v>2050</c:v>
                </c:pt>
              </c:strCache>
            </c:strRef>
          </c:cat>
          <c:val>
            <c:numRef>
              <c:f>Feuil1!$D$2:$D$11</c:f>
              <c:numCache>
                <c:formatCode>General</c:formatCode>
                <c:ptCount val="10"/>
                <c:pt idx="2" formatCode="#,##0">
                  <c:v>3.5</c:v>
                </c:pt>
                <c:pt idx="3" formatCode="#,##0">
                  <c:v>2.6997279480303638</c:v>
                </c:pt>
                <c:pt idx="4" formatCode="#,##0">
                  <c:v>0.59429907735723253</c:v>
                </c:pt>
                <c:pt idx="6" formatCode="#,##0">
                  <c:v>7.0315636254225549</c:v>
                </c:pt>
                <c:pt idx="8" formatCode="#,##0">
                  <c:v>0.45947468182296802</c:v>
                </c:pt>
              </c:numCache>
            </c:numRef>
          </c:val>
          <c:extLst>
            <c:ext xmlns:c16="http://schemas.microsoft.com/office/drawing/2014/chart" uri="{C3380CC4-5D6E-409C-BE32-E72D297353CC}">
              <c16:uniqueId val="{0000000A-0086-4DE0-B914-F4D1DE987097}"/>
            </c:ext>
          </c:extLst>
        </c:ser>
        <c:ser>
          <c:idx val="3"/>
          <c:order val="3"/>
          <c:tx>
            <c:strRef>
              <c:f>Feuil1!$E$1</c:f>
              <c:strCache>
                <c:ptCount val="1"/>
                <c:pt idx="0">
                  <c:v>Série 4</c:v>
                </c:pt>
              </c:strCache>
            </c:strRef>
          </c:tx>
          <c:spPr>
            <a:solidFill>
              <a:srgbClr val="F79646"/>
            </a:solidFill>
            <a:ln>
              <a:noFill/>
            </a:ln>
            <a:effectLst/>
          </c:spPr>
          <c:invertIfNegative val="0"/>
          <c:dLbls>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22-AF5F-47DB-BB27-4917E6B9C6DA}"/>
                </c:ext>
              </c:extLst>
            </c:dLbl>
            <c:dLbl>
              <c:idx val="3"/>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23-AF5F-47DB-BB27-4917E6B9C6DA}"/>
                </c:ext>
              </c:extLst>
            </c:dLbl>
            <c:dLbl>
              <c:idx val="4"/>
              <c:layout>
                <c:manualLayout>
                  <c:x val="5.8771327551734682E-3"/>
                  <c:y val="-4.1807445440460722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086-4DE0-B914-F4D1DE98709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Feuil1!$A$2:$A$11</c:f>
              <c:strCache>
                <c:ptCount val="10"/>
                <c:pt idx="0">
                  <c:v>1990</c:v>
                </c:pt>
                <c:pt idx="1">
                  <c:v>2019</c:v>
                </c:pt>
                <c:pt idx="2">
                  <c:v>Effets mix motorisation</c:v>
                </c:pt>
                <c:pt idx="3">
                  <c:v>Effets éco de fonctionnalité</c:v>
                </c:pt>
                <c:pt idx="4">
                  <c:v>Effets carburants décarbonés</c:v>
                </c:pt>
                <c:pt idx="5">
                  <c:v>2030</c:v>
                </c:pt>
                <c:pt idx="6">
                  <c:v>Cumul des 3 leviers</c:v>
                </c:pt>
                <c:pt idx="7">
                  <c:v>2040</c:v>
                </c:pt>
                <c:pt idx="8">
                  <c:v>Cumul des 3 leviers</c:v>
                </c:pt>
                <c:pt idx="9">
                  <c:v>2050</c:v>
                </c:pt>
              </c:strCache>
            </c:strRef>
          </c:cat>
          <c:val>
            <c:numRef>
              <c:f>Feuil1!$E$2:$E$11</c:f>
              <c:numCache>
                <c:formatCode>General</c:formatCode>
                <c:ptCount val="10"/>
                <c:pt idx="2" formatCode="#,##0">
                  <c:v>23</c:v>
                </c:pt>
                <c:pt idx="3" formatCode="#,##0">
                  <c:v>10.252238649317576</c:v>
                </c:pt>
                <c:pt idx="4" formatCode="#,##0">
                  <c:v>2.2568555378258708</c:v>
                </c:pt>
                <c:pt idx="6" formatCode="#,##0">
                  <c:v>35.681978139465009</c:v>
                </c:pt>
                <c:pt idx="8" formatCode="#,##0">
                  <c:v>8.1063986470103018</c:v>
                </c:pt>
              </c:numCache>
            </c:numRef>
          </c:val>
          <c:extLst>
            <c:ext xmlns:c16="http://schemas.microsoft.com/office/drawing/2014/chart" uri="{C3380CC4-5D6E-409C-BE32-E72D297353CC}">
              <c16:uniqueId val="{0000000B-0086-4DE0-B914-F4D1DE987097}"/>
            </c:ext>
          </c:extLst>
        </c:ser>
        <c:dLbls>
          <c:showLegendKey val="0"/>
          <c:showVal val="0"/>
          <c:showCatName val="0"/>
          <c:showSerName val="0"/>
          <c:showPercent val="0"/>
          <c:showBubbleSize val="0"/>
        </c:dLbls>
        <c:gapWidth val="150"/>
        <c:overlap val="100"/>
        <c:axId val="1289737984"/>
        <c:axId val="1289740480"/>
      </c:barChart>
      <c:catAx>
        <c:axId val="1289737984"/>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fr-FR"/>
          </a:p>
        </c:txPr>
        <c:crossAx val="1289740480"/>
        <c:crosses val="autoZero"/>
        <c:auto val="1"/>
        <c:lblAlgn val="ctr"/>
        <c:lblOffset val="100"/>
        <c:noMultiLvlLbl val="0"/>
      </c:catAx>
      <c:valAx>
        <c:axId val="12897404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89737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0.50427</cdr:x>
      <cdr:y>0.00318</cdr:y>
    </cdr:from>
    <cdr:to>
      <cdr:x>0.57207</cdr:x>
      <cdr:y>0.08939</cdr:y>
    </cdr:to>
    <cdr:sp macro="" textlink="">
      <cdr:nvSpPr>
        <cdr:cNvPr id="2" name="ZoneTexte 1">
          <a:extLst xmlns:a="http://schemas.openxmlformats.org/drawingml/2006/main">
            <a:ext uri="{FF2B5EF4-FFF2-40B4-BE49-F238E27FC236}">
              <a16:creationId xmlns:a16="http://schemas.microsoft.com/office/drawing/2014/main" id="{C72D1BFA-4434-4AB8-A1CB-53AD572A81AE}"/>
            </a:ext>
          </a:extLst>
        </cdr:cNvPr>
        <cdr:cNvSpPr txBox="1"/>
      </cdr:nvSpPr>
      <cdr:spPr>
        <a:xfrm xmlns:a="http://schemas.openxmlformats.org/drawingml/2006/main">
          <a:off x="5446118" y="16102"/>
          <a:ext cx="732201" cy="4370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2000" b="1" dirty="0">
              <a:solidFill>
                <a:schemeClr val="bg1"/>
              </a:solidFill>
            </a:rPr>
            <a:t>VUL</a:t>
          </a:r>
        </a:p>
      </cdr:txBody>
    </cdr:sp>
  </cdr:relSizeAnchor>
  <cdr:relSizeAnchor xmlns:cdr="http://schemas.openxmlformats.org/drawingml/2006/chartDrawing">
    <cdr:from>
      <cdr:x>0.14547</cdr:x>
      <cdr:y>0.23949</cdr:y>
    </cdr:from>
    <cdr:to>
      <cdr:x>0.29839</cdr:x>
      <cdr:y>0.37543</cdr:y>
    </cdr:to>
    <cdr:sp macro="" textlink="">
      <cdr:nvSpPr>
        <cdr:cNvPr id="3" name="ZoneTexte 2">
          <a:extLst xmlns:a="http://schemas.openxmlformats.org/drawingml/2006/main">
            <a:ext uri="{FF2B5EF4-FFF2-40B4-BE49-F238E27FC236}">
              <a16:creationId xmlns:a16="http://schemas.microsoft.com/office/drawing/2014/main" id="{7B091C41-3C27-4217-BC2F-D9533D178500}"/>
            </a:ext>
          </a:extLst>
        </cdr:cNvPr>
        <cdr:cNvSpPr txBox="1"/>
      </cdr:nvSpPr>
      <cdr:spPr>
        <a:xfrm xmlns:a="http://schemas.openxmlformats.org/drawingml/2006/main">
          <a:off x="1571041" y="1214028"/>
          <a:ext cx="1651562" cy="6891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2000" b="1" dirty="0">
              <a:solidFill>
                <a:schemeClr val="bg2"/>
              </a:solidFill>
            </a:rPr>
            <a:t>162 g </a:t>
          </a:r>
          <a:r>
            <a:rPr lang="fr-FR" sz="1600" b="1" dirty="0">
              <a:solidFill>
                <a:schemeClr val="bg2"/>
              </a:solidFill>
            </a:rPr>
            <a:t>de CO</a:t>
          </a:r>
          <a:r>
            <a:rPr lang="fr-FR" sz="1600" b="1" baseline="-25000" dirty="0">
              <a:solidFill>
                <a:schemeClr val="bg2"/>
              </a:solidFill>
            </a:rPr>
            <a:t>2</a:t>
          </a:r>
        </a:p>
        <a:p xmlns:a="http://schemas.openxmlformats.org/drawingml/2006/main">
          <a:r>
            <a:rPr lang="fr-FR" sz="1600" b="1" dirty="0">
              <a:solidFill>
                <a:schemeClr val="bg2"/>
              </a:solidFill>
            </a:rPr>
            <a:t>par km parcouru</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09/05/2023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09/05/2023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78ADD3-12C4-4DAB-98AF-B24AE7D842D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302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208D7B-C560-4CBD-A944-558DE39219A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669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Fond PFA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750929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208D7B-C560-4CBD-A944-558DE39219A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059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67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72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35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7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738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786044-A807-7ED3-A71B-032EE9D4FEA8}"/>
              </a:ext>
            </a:extLst>
          </p:cNvPr>
          <p:cNvSpPr>
            <a:spLocks noGrp="1"/>
          </p:cNvSpPr>
          <p:nvPr>
            <p:ph type="title" hasCustomPrompt="1"/>
          </p:nvPr>
        </p:nvSpPr>
        <p:spPr>
          <a:xfrm>
            <a:off x="1261597" y="2426572"/>
            <a:ext cx="6620806" cy="993775"/>
          </a:xfrm>
          <a:prstGeom prst="rect">
            <a:avLst/>
          </a:prstGeom>
        </p:spPr>
        <p:txBody>
          <a:bodyPr/>
          <a:lstStyle>
            <a:lvl1pPr algn="ctr">
              <a:defRPr/>
            </a:lvl1pPr>
          </a:lstStyle>
          <a:p>
            <a:r>
              <a:rPr lang="fr-FR" dirty="0"/>
              <a:t>TITRE</a:t>
            </a:r>
          </a:p>
        </p:txBody>
      </p:sp>
    </p:spTree>
    <p:extLst>
      <p:ext uri="{BB962C8B-B14F-4D97-AF65-F5344CB8AC3E}">
        <p14:creationId xmlns:p14="http://schemas.microsoft.com/office/powerpoint/2010/main" val="292037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040F153-7B64-2E4F-AC49-9C4A095294CF}" type="datetime1">
              <a:rPr lang="fr-FR" smtClean="0"/>
              <a:t>09/05/2023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7975600" y="4719919"/>
            <a:ext cx="558800" cy="273844"/>
          </a:xfrm>
          <a:prstGeom prst="rect">
            <a:avLst/>
          </a:prstGeom>
        </p:spPr>
        <p:txBody>
          <a:bodyPr/>
          <a:lstStyle/>
          <a:p>
            <a:fld id="{E0E48C36-60D3-5A43-AA48-41867AFDBEE6}" type="slidenum">
              <a:rPr lang="fr-FR" smtClean="0"/>
              <a:t>‹N°›</a:t>
            </a:fld>
            <a:endParaRPr lang="fr-FR"/>
          </a:p>
        </p:txBody>
      </p:sp>
    </p:spTree>
    <p:extLst>
      <p:ext uri="{BB962C8B-B14F-4D97-AF65-F5344CB8AC3E}">
        <p14:creationId xmlns:p14="http://schemas.microsoft.com/office/powerpoint/2010/main" val="79062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ubtitle &amp; 1 column tex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EFF7468-8C1F-4557-9CF0-B45C24F9C59D}"/>
              </a:ext>
            </a:extLst>
          </p:cNvPr>
          <p:cNvGraphicFramePr>
            <a:graphicFrameLocks noChangeAspect="1"/>
          </p:cNvGraphicFramePr>
          <p:nvPr userDrawn="1">
            <p:custDataLst>
              <p:tags r:id="rId1"/>
            </p:custDataLst>
            <p:extLst>
              <p:ext uri="{D42A27DB-BD31-4B8C-83A1-F6EECF244321}">
                <p14:modId xmlns:p14="http://schemas.microsoft.com/office/powerpoint/2010/main" val="894469402"/>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AEFF7468-8C1F-4557-9CF0-B45C24F9C59D}"/>
                          </a:ext>
                        </a:extLst>
                      </p:cNvPr>
                      <p:cNvPicPr/>
                      <p:nvPr/>
                    </p:nvPicPr>
                    <p:blipFill>
                      <a:blip r:embed="rId4"/>
                      <a:stretch>
                        <a:fillRect/>
                      </a:stretch>
                    </p:blipFill>
                    <p:spPr>
                      <a:xfrm>
                        <a:off x="1191" y="1191"/>
                        <a:ext cx="1191" cy="1191"/>
                      </a:xfrm>
                      <a:prstGeom prst="rect">
                        <a:avLst/>
                      </a:prstGeom>
                    </p:spPr>
                  </p:pic>
                </p:oleObj>
              </mc:Fallback>
            </mc:AlternateContent>
          </a:graphicData>
        </a:graphic>
      </p:graphicFrame>
      <p:sp>
        <p:nvSpPr>
          <p:cNvPr id="9" name="Text Placeholder 8"/>
          <p:cNvSpPr>
            <a:spLocks noGrp="1"/>
          </p:cNvSpPr>
          <p:nvPr>
            <p:ph type="body" sz="quarter" idx="13" hasCustomPrompt="1"/>
          </p:nvPr>
        </p:nvSpPr>
        <p:spPr>
          <a:xfrm>
            <a:off x="376239" y="488703"/>
            <a:ext cx="8371762" cy="567941"/>
          </a:xfrm>
          <a:prstGeom prst="rect">
            <a:avLst/>
          </a:prstGeom>
        </p:spPr>
        <p:txBody>
          <a:bodyPr lIns="0" tIns="0" rIns="0" bIns="0">
            <a:noAutofit/>
          </a:bodyPr>
          <a:lstStyle>
            <a:lvl1pPr marL="0" indent="0" rtl="0">
              <a:buNone/>
              <a:defRPr sz="1500" b="0">
                <a:solidFill>
                  <a:srgbClr val="575757"/>
                </a:solidFill>
              </a:defRPr>
            </a:lvl1pPr>
          </a:lstStyle>
          <a:p>
            <a:pPr lvl="0"/>
            <a:r>
              <a:rPr lang="fr-FR" noProof="0"/>
              <a:t>Click to </a:t>
            </a:r>
            <a:r>
              <a:rPr lang="fr-FR" noProof="0" err="1"/>
              <a:t>add</a:t>
            </a:r>
            <a:r>
              <a:rPr lang="fr-FR" noProof="0"/>
              <a:t> </a:t>
            </a:r>
            <a:r>
              <a:rPr lang="fr-FR" noProof="0" err="1"/>
              <a:t>subtitle</a:t>
            </a:r>
            <a:endParaRPr lang="fr-FR" noProof="0"/>
          </a:p>
        </p:txBody>
      </p:sp>
      <p:sp>
        <p:nvSpPr>
          <p:cNvPr id="14" name="Title Placeholder 1"/>
          <p:cNvSpPr>
            <a:spLocks noGrp="1"/>
          </p:cNvSpPr>
          <p:nvPr>
            <p:ph type="title"/>
          </p:nvPr>
        </p:nvSpPr>
        <p:spPr>
          <a:xfrm>
            <a:off x="376239" y="238126"/>
            <a:ext cx="8371762" cy="250576"/>
          </a:xfrm>
          <a:prstGeom prst="rect">
            <a:avLst/>
          </a:prstGeom>
        </p:spPr>
        <p:txBody>
          <a:bodyPr vert="horz" lIns="0" tIns="0" rIns="0" bIns="0" rtlCol="0" anchor="t" anchorCtr="0">
            <a:noAutofit/>
          </a:bodyPr>
          <a:lstStyle>
            <a:lvl1pPr rtl="0">
              <a:defRPr/>
            </a:lvl1pPr>
          </a:lstStyle>
          <a:p>
            <a:r>
              <a:rPr lang="fr-FR" noProof="0"/>
              <a:t>Click to </a:t>
            </a:r>
            <a:r>
              <a:rPr lang="fr-FR" noProof="0" err="1"/>
              <a:t>edit</a:t>
            </a:r>
            <a:r>
              <a:rPr lang="fr-FR" noProof="0"/>
              <a:t> Master </a:t>
            </a:r>
            <a:r>
              <a:rPr lang="fr-FR" noProof="0" err="1"/>
              <a:t>title</a:t>
            </a:r>
            <a:r>
              <a:rPr lang="fr-FR" noProof="0"/>
              <a:t> style</a:t>
            </a:r>
          </a:p>
        </p:txBody>
      </p:sp>
      <p:sp>
        <p:nvSpPr>
          <p:cNvPr id="8" name="Text Placeholder 18"/>
          <p:cNvSpPr>
            <a:spLocks noGrp="1"/>
          </p:cNvSpPr>
          <p:nvPr>
            <p:ph idx="1" hasCustomPrompt="1"/>
          </p:nvPr>
        </p:nvSpPr>
        <p:spPr>
          <a:xfrm>
            <a:off x="376238" y="1275160"/>
            <a:ext cx="8374062" cy="3509240"/>
          </a:xfrm>
          <a:prstGeom prst="rect">
            <a:avLst/>
          </a:prstGeom>
        </p:spPr>
        <p:txBody>
          <a:bodyPr vert="horz" lIns="0" tIns="0" rIns="0" bIns="0" rtlCol="0">
            <a:normAutofit/>
          </a:bodyPr>
          <a:lstStyle>
            <a:lvl1pPr rtl="0">
              <a:defRPr/>
            </a:lvl1pPr>
            <a:lvl2pPr rtl="0">
              <a:defRPr/>
            </a:lvl2pPr>
            <a:lvl3pPr rtl="0">
              <a:defRPr/>
            </a:lvl3pPr>
            <a:lvl4pPr rtl="0">
              <a:defRPr/>
            </a:lvl4pPr>
            <a:lvl5pPr rtl="0">
              <a:defRPr/>
            </a:lvl5pPr>
          </a:lstStyle>
          <a:p>
            <a:pPr lvl="0"/>
            <a:r>
              <a:rPr lang="fr-FR" noProof="0"/>
              <a:t>Edit Master </a:t>
            </a:r>
            <a:r>
              <a:rPr lang="fr-FR" noProof="0" err="1"/>
              <a:t>text</a:t>
            </a:r>
            <a:r>
              <a:rPr lang="fr-FR" noProof="0"/>
              <a:t> styles</a:t>
            </a:r>
          </a:p>
          <a:p>
            <a:pPr lvl="1"/>
            <a:r>
              <a:rPr lang="fr-FR" noProof="0"/>
              <a:t>Second </a:t>
            </a:r>
            <a:r>
              <a:rPr lang="fr-FR" noProof="0" err="1"/>
              <a:t>level</a:t>
            </a:r>
            <a:endParaRPr lang="fr-FR" noProof="0"/>
          </a:p>
          <a:p>
            <a:pPr lvl="2"/>
            <a:r>
              <a:rPr lang="fr-FR" noProof="0" err="1"/>
              <a:t>Third</a:t>
            </a:r>
            <a:r>
              <a:rPr lang="fr-FR" noProof="0"/>
              <a:t> </a:t>
            </a:r>
            <a:r>
              <a:rPr lang="fr-FR" noProof="0" err="1"/>
              <a:t>level</a:t>
            </a:r>
            <a:endParaRPr lang="fr-FR" noProof="0"/>
          </a:p>
          <a:p>
            <a:pPr lvl="3"/>
            <a:r>
              <a:rPr lang="fr-FR" noProof="0" err="1"/>
              <a:t>Fourth</a:t>
            </a:r>
            <a:r>
              <a:rPr lang="fr-FR" noProof="0"/>
              <a:t> </a:t>
            </a:r>
            <a:r>
              <a:rPr lang="fr-FR" noProof="0" err="1"/>
              <a:t>level</a:t>
            </a:r>
            <a:endParaRPr lang="fr-FR" noProof="0"/>
          </a:p>
          <a:p>
            <a:pPr lvl="4"/>
            <a:r>
              <a:rPr lang="fr-FR" noProof="0" err="1"/>
              <a:t>Fifth</a:t>
            </a:r>
            <a:r>
              <a:rPr lang="fr-FR" noProof="0"/>
              <a:t> </a:t>
            </a:r>
            <a:r>
              <a:rPr lang="fr-FR" noProof="0" err="1"/>
              <a:t>level</a:t>
            </a:r>
            <a:endParaRPr lang="fr-FR" noProof="0"/>
          </a:p>
        </p:txBody>
      </p:sp>
      <p:sp>
        <p:nvSpPr>
          <p:cNvPr id="10" name="Footer Placeholder 2"/>
          <p:cNvSpPr>
            <a:spLocks noGrp="1"/>
          </p:cNvSpPr>
          <p:nvPr>
            <p:ph type="ftr" sz="quarter" idx="3"/>
          </p:nvPr>
        </p:nvSpPr>
        <p:spPr>
          <a:xfrm>
            <a:off x="376237" y="4857750"/>
            <a:ext cx="4016376" cy="75085"/>
          </a:xfrm>
          <a:prstGeom prst="rect">
            <a:avLst/>
          </a:prstGeom>
          <a:noFill/>
        </p:spPr>
        <p:txBody>
          <a:bodyPr wrap="square" lIns="0" tIns="0" rIns="0" bIns="0" rtlCol="0">
            <a:spAutoFit/>
          </a:bodyPr>
          <a:lstStyle>
            <a:lvl1pPr rtl="0">
              <a:defRPr lang="fr-FR" sz="488" dirty="0"/>
            </a:lvl1pPr>
          </a:lstStyle>
          <a:p>
            <a:pPr>
              <a:spcBef>
                <a:spcPts val="450"/>
              </a:spcBef>
              <a:buSzPct val="100000"/>
            </a:pPr>
            <a:endParaRPr lang="fr-FR"/>
          </a:p>
        </p:txBody>
      </p:sp>
      <p:sp>
        <p:nvSpPr>
          <p:cNvPr id="11" name="Slide Number Placeholder 7"/>
          <p:cNvSpPr>
            <a:spLocks noGrp="1"/>
          </p:cNvSpPr>
          <p:nvPr>
            <p:ph type="sldNum" sz="quarter" idx="4"/>
          </p:nvPr>
        </p:nvSpPr>
        <p:spPr>
          <a:xfrm>
            <a:off x="8536785" y="4857750"/>
            <a:ext cx="230981" cy="75085"/>
          </a:xfrm>
          <a:prstGeom prst="rect">
            <a:avLst/>
          </a:prstGeom>
          <a:noFill/>
        </p:spPr>
        <p:txBody>
          <a:bodyPr wrap="square" lIns="0" tIns="0" rIns="0" bIns="0" rtlCol="0">
            <a:spAutoFit/>
          </a:bodyPr>
          <a:lstStyle>
            <a:lvl1pPr rtl="0">
              <a:defRPr lang="fr-FR" sz="488" smtClean="0"/>
            </a:lvl1pPr>
          </a:lstStyle>
          <a:p>
            <a:pPr algn="r">
              <a:spcBef>
                <a:spcPts val="450"/>
              </a:spcBef>
              <a:buSzPct val="100000"/>
            </a:pPr>
            <a:fld id="{4654C24A-AA93-4318-A7E9-AF587A936244}" type="slidenum">
              <a:rPr lang="fr-FR" smtClean="0"/>
              <a:pPr algn="r">
                <a:spcBef>
                  <a:spcPts val="450"/>
                </a:spcBef>
                <a:buSzPct val="100000"/>
              </a:pPr>
              <a:t>‹N°›</a:t>
            </a:fld>
            <a:endParaRPr lang="fr-FR"/>
          </a:p>
        </p:txBody>
      </p:sp>
      <p:sp>
        <p:nvSpPr>
          <p:cNvPr id="12" name="Date Placeholder 8"/>
          <p:cNvSpPr>
            <a:spLocks noGrp="1"/>
          </p:cNvSpPr>
          <p:nvPr>
            <p:ph type="dt" sz="half" idx="2"/>
          </p:nvPr>
        </p:nvSpPr>
        <p:spPr>
          <a:xfrm>
            <a:off x="4751388" y="4857750"/>
            <a:ext cx="3672420" cy="75117"/>
          </a:xfrm>
          <a:prstGeom prst="rect">
            <a:avLst/>
          </a:prstGeom>
          <a:noFill/>
        </p:spPr>
        <p:txBody>
          <a:bodyPr wrap="square" lIns="0" tIns="0" rIns="0" bIns="0" rtlCol="0">
            <a:spAutoFit/>
          </a:bodyPr>
          <a:lstStyle>
            <a:lvl1pPr rtl="0">
              <a:defRPr lang="fr-FR" sz="488" smtClean="0"/>
            </a:lvl1pPr>
          </a:lstStyle>
          <a:p>
            <a:pPr algn="r">
              <a:buSzPct val="100000"/>
              <a:buFont typeface="Arial"/>
              <a:buNone/>
            </a:pPr>
            <a:endParaRPr lang="fr-FR"/>
          </a:p>
        </p:txBody>
      </p:sp>
    </p:spTree>
    <p:extLst>
      <p:ext uri="{BB962C8B-B14F-4D97-AF65-F5344CB8AC3E}">
        <p14:creationId xmlns:p14="http://schemas.microsoft.com/office/powerpoint/2010/main" val="229628253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graphicFrame>
        <p:nvGraphicFramePr>
          <p:cNvPr id="2" name="Objet 1" hidden="1">
            <a:extLst>
              <a:ext uri="{FF2B5EF4-FFF2-40B4-BE49-F238E27FC236}">
                <a16:creationId xmlns:a16="http://schemas.microsoft.com/office/drawing/2014/main" id="{0E4145A5-C862-49BA-A3B6-97B08C42B98C}"/>
              </a:ext>
            </a:extLst>
          </p:cNvPr>
          <p:cNvGraphicFramePr>
            <a:graphicFrameLocks noChangeAspect="1"/>
          </p:cNvGraphicFramePr>
          <p:nvPr userDrawn="1">
            <p:custDataLst>
              <p:tags r:id="rId1"/>
            </p:custDataLst>
            <p:extLst>
              <p:ext uri="{D42A27DB-BD31-4B8C-83A1-F6EECF244321}">
                <p14:modId xmlns:p14="http://schemas.microsoft.com/office/powerpoint/2010/main" val="1106553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473" imgH="473" progId="TCLayout.ActiveDocument.1">
                  <p:embed/>
                </p:oleObj>
              </mc:Choice>
              <mc:Fallback>
                <p:oleObj name="Diapositive think-cell" r:id="rId3" imgW="473" imgH="473" progId="TCLayout.ActiveDocument.1">
                  <p:embed/>
                  <p:pic>
                    <p:nvPicPr>
                      <p:cNvPr id="2" name="Objet 1" hidden="1">
                        <a:extLst>
                          <a:ext uri="{FF2B5EF4-FFF2-40B4-BE49-F238E27FC236}">
                            <a16:creationId xmlns:a16="http://schemas.microsoft.com/office/drawing/2014/main" id="{0E4145A5-C862-49BA-A3B6-97B08C42B98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latin typeface="Calibri" panose="020F0502020204030204" pitchFamily="34" charset="0"/>
                <a:sym typeface="Marianne" panose="02000000000000000000" pitchFamily="50" charset="0"/>
              </a:defRPr>
            </a:lvl1pPr>
          </a:lstStyle>
          <a:p>
            <a:r>
              <a:rPr lang="fr-FR" cap="all"/>
              <a:t>03/02/2022</a:t>
            </a:r>
          </a:p>
        </p:txBody>
      </p:sp>
      <p:sp>
        <p:nvSpPr>
          <p:cNvPr id="25" name="Titre 18">
            <a:extLst>
              <a:ext uri="{FF2B5EF4-FFF2-40B4-BE49-F238E27FC236}">
                <a16:creationId xmlns:a16="http://schemas.microsoft.com/office/drawing/2014/main" id="{8909A550-9D66-7141-BF64-73CAD209688B}"/>
              </a:ext>
            </a:extLst>
          </p:cNvPr>
          <p:cNvSpPr>
            <a:spLocks noGrp="1"/>
          </p:cNvSpPr>
          <p:nvPr>
            <p:ph type="title"/>
          </p:nvPr>
        </p:nvSpPr>
        <p:spPr>
          <a:xfrm>
            <a:off x="359569" y="682801"/>
            <a:ext cx="8424863" cy="539991"/>
          </a:xfrm>
        </p:spPr>
        <p:txBody>
          <a:bodyPr vert="horz"/>
          <a:lstStyle>
            <a:lvl1pPr>
              <a:defRPr>
                <a:latin typeface="+mj-lt"/>
                <a:sym typeface="Marianne" panose="02000000000000000000" pitchFamily="50" charset="0"/>
              </a:defRPr>
            </a:lvl1pPr>
          </a:lstStyle>
          <a:p>
            <a:endParaRPr lang="fr-FR"/>
          </a:p>
        </p:txBody>
      </p:sp>
      <p:sp>
        <p:nvSpPr>
          <p:cNvPr id="11" name="Espace réservé du numéro de diapositive 4">
            <a:extLst>
              <a:ext uri="{FF2B5EF4-FFF2-40B4-BE49-F238E27FC236}">
                <a16:creationId xmlns:a16="http://schemas.microsoft.com/office/drawing/2014/main" id="{552460DC-3BEB-4212-96D1-94102F36477A}"/>
              </a:ext>
            </a:extLst>
          </p:cNvPr>
          <p:cNvSpPr>
            <a:spLocks noGrp="1"/>
          </p:cNvSpPr>
          <p:nvPr>
            <p:ph type="sldNum" sz="quarter" idx="12"/>
          </p:nvPr>
        </p:nvSpPr>
        <p:spPr>
          <a:xfrm>
            <a:off x="7398713" y="4783500"/>
            <a:ext cx="1350000" cy="360000"/>
          </a:xfrm>
        </p:spPr>
        <p:txBody>
          <a:bodyPr/>
          <a:lstStyle>
            <a:lvl1pPr>
              <a:defRPr>
                <a:latin typeface="Calibri" panose="020F0502020204030204" pitchFamily="34" charset="0"/>
                <a:sym typeface="Marianne" panose="02000000000000000000" pitchFamily="50" charset="0"/>
              </a:defRPr>
            </a:lvl1pPr>
          </a:lstStyle>
          <a:p>
            <a:fld id="{733122C9-A0B9-462F-8757-0847AD287B63}" type="slidenum">
              <a:rPr lang="fr-FR" smtClean="0"/>
              <a:pPr/>
              <a:t>‹N°›</a:t>
            </a:fld>
            <a:endParaRPr lang="fr-FR" dirty="0"/>
          </a:p>
        </p:txBody>
      </p:sp>
      <p:sp>
        <p:nvSpPr>
          <p:cNvPr id="12" name="Espace réservé du texte 2">
            <a:extLst>
              <a:ext uri="{FF2B5EF4-FFF2-40B4-BE49-F238E27FC236}">
                <a16:creationId xmlns:a16="http://schemas.microsoft.com/office/drawing/2014/main" id="{BA01FC03-E2EB-49B1-BFF0-4D36DD00846A}"/>
              </a:ext>
            </a:extLst>
          </p:cNvPr>
          <p:cNvSpPr>
            <a:spLocks noGrp="1"/>
          </p:cNvSpPr>
          <p:nvPr>
            <p:ph idx="1"/>
          </p:nvPr>
        </p:nvSpPr>
        <p:spPr bwMode="gray">
          <a:xfrm>
            <a:off x="360000" y="1347614"/>
            <a:ext cx="8424000" cy="3062386"/>
          </a:xfrm>
          <a:prstGeom prst="rect">
            <a:avLst/>
          </a:prstGeom>
        </p:spPr>
        <p:txBody>
          <a:bodyPr vert="horz" lIns="0" tIns="0" rIns="0" bIns="0" rtlCol="0" anchor="t" anchorCtr="0">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Tree>
    <p:extLst>
      <p:ext uri="{BB962C8B-B14F-4D97-AF65-F5344CB8AC3E}">
        <p14:creationId xmlns:p14="http://schemas.microsoft.com/office/powerpoint/2010/main" val="15376021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3.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4387902-D5AD-BF65-471D-BD175FFA0B5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4656" y="79239"/>
            <a:ext cx="902594" cy="819278"/>
          </a:xfrm>
          <a:prstGeom prst="rect">
            <a:avLst/>
          </a:prstGeom>
        </p:spPr>
      </p:pic>
      <p:sp>
        <p:nvSpPr>
          <p:cNvPr id="3" name="Google Shape;191;p33">
            <a:extLst>
              <a:ext uri="{FF2B5EF4-FFF2-40B4-BE49-F238E27FC236}">
                <a16:creationId xmlns:a16="http://schemas.microsoft.com/office/drawing/2014/main" id="{8E44B14B-9E92-72A2-ACBC-B8B7BF6A3156}"/>
              </a:ext>
            </a:extLst>
          </p:cNvPr>
          <p:cNvSpPr txBox="1">
            <a:spLocks/>
          </p:cNvSpPr>
          <p:nvPr userDrawn="1"/>
        </p:nvSpPr>
        <p:spPr>
          <a:xfrm>
            <a:off x="4361986" y="977292"/>
            <a:ext cx="4293000" cy="2649300"/>
          </a:xfrm>
          <a:prstGeom prst="rect">
            <a:avLst/>
          </a:prstGeom>
        </p:spPr>
        <p:txBody>
          <a:bodyPr spcFirstLastPara="1" wrap="square" lIns="91425" tIns="91425" rIns="91425" bIns="91425" anchor="ctr" anchorCtr="0">
            <a:noAutofit/>
          </a:bodyPr>
          <a:lst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a:lstStyle>
          <a:p>
            <a:pPr algn="ctr">
              <a:spcBef>
                <a:spcPts val="0"/>
              </a:spcBef>
            </a:pPr>
            <a:r>
              <a:rPr lang="fr-FR" sz="3200" b="1" i="1" dirty="0">
                <a:solidFill>
                  <a:srgbClr val="000000"/>
                </a:solidFill>
                <a:latin typeface="Arial" panose="020B0604020202020204" pitchFamily="34" charset="0"/>
              </a:rPr>
              <a:t>Décarbonation et digitalisation des mobilités, quelles formations d’avenir ?</a:t>
            </a:r>
            <a:endParaRPr lang="fr-FR" sz="8000" i="1" dirty="0">
              <a:solidFill>
                <a:schemeClr val="dk1"/>
              </a:solidFill>
            </a:endParaRPr>
          </a:p>
        </p:txBody>
      </p:sp>
      <p:cxnSp>
        <p:nvCxnSpPr>
          <p:cNvPr id="5" name="Google Shape;194;p33">
            <a:extLst>
              <a:ext uri="{FF2B5EF4-FFF2-40B4-BE49-F238E27FC236}">
                <a16:creationId xmlns:a16="http://schemas.microsoft.com/office/drawing/2014/main" id="{EEC553F5-10FA-1D28-8690-60430E421022}"/>
              </a:ext>
            </a:extLst>
          </p:cNvPr>
          <p:cNvCxnSpPr>
            <a:cxnSpLocks/>
          </p:cNvCxnSpPr>
          <p:nvPr userDrawn="1"/>
        </p:nvCxnSpPr>
        <p:spPr>
          <a:xfrm flipH="1">
            <a:off x="8500925" y="3224653"/>
            <a:ext cx="643075" cy="1918847"/>
          </a:xfrm>
          <a:prstGeom prst="straightConnector1">
            <a:avLst/>
          </a:prstGeom>
          <a:noFill/>
          <a:ln w="19050" cap="flat" cmpd="sng">
            <a:solidFill>
              <a:schemeClr val="lt2"/>
            </a:solidFill>
            <a:prstDash val="solid"/>
            <a:round/>
            <a:headEnd type="none" w="med" len="med"/>
            <a:tailEnd type="none" w="med" len="med"/>
          </a:ln>
        </p:spPr>
      </p:cxnSp>
      <p:sp>
        <p:nvSpPr>
          <p:cNvPr id="6" name="Google Shape;195;p33">
            <a:extLst>
              <a:ext uri="{FF2B5EF4-FFF2-40B4-BE49-F238E27FC236}">
                <a16:creationId xmlns:a16="http://schemas.microsoft.com/office/drawing/2014/main" id="{9345E598-8A60-24C8-C00A-C4E06DBE8D23}"/>
              </a:ext>
            </a:extLst>
          </p:cNvPr>
          <p:cNvSpPr/>
          <p:nvPr userDrawn="1"/>
        </p:nvSpPr>
        <p:spPr>
          <a:xfrm>
            <a:off x="3285909" y="3846883"/>
            <a:ext cx="5539593" cy="697043"/>
          </a:xfrm>
          <a:prstGeom prst="parallelogram">
            <a:avLst>
              <a:gd name="adj" fmla="val 32427"/>
            </a:avLst>
          </a:prstGeom>
          <a:solidFill>
            <a:srgbClr val="0369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6;p33">
            <a:extLst>
              <a:ext uri="{FF2B5EF4-FFF2-40B4-BE49-F238E27FC236}">
                <a16:creationId xmlns:a16="http://schemas.microsoft.com/office/drawing/2014/main" id="{C535D5A1-F514-D758-77A2-277DDA8F6E4B}"/>
              </a:ext>
            </a:extLst>
          </p:cNvPr>
          <p:cNvSpPr txBox="1">
            <a:spLocks/>
          </p:cNvSpPr>
          <p:nvPr userDrawn="1"/>
        </p:nvSpPr>
        <p:spPr>
          <a:xfrm>
            <a:off x="3347554" y="3913517"/>
            <a:ext cx="5307432" cy="548700"/>
          </a:xfrm>
          <a:prstGeom prst="rect">
            <a:avLst/>
          </a:prstGeom>
        </p:spPr>
        <p:txBody>
          <a:bodyPr spcFirstLastPara="1" wrap="square" lIns="91425" tIns="91425" rIns="91425" bIns="91425" anchor="ctr" anchorCtr="0">
            <a:noAutofit/>
          </a:bodyPr>
          <a:lst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0"/>
              </a:spcBef>
            </a:pPr>
            <a:r>
              <a:rPr lang="fr-FR" sz="1600" b="1" dirty="0">
                <a:solidFill>
                  <a:schemeClr val="bg1"/>
                </a:solidFill>
              </a:rPr>
              <a:t>PNF au CNAM à Paris</a:t>
            </a:r>
          </a:p>
          <a:p>
            <a:pPr algn="ctr">
              <a:spcBef>
                <a:spcPts val="0"/>
              </a:spcBef>
            </a:pPr>
            <a:r>
              <a:rPr lang="fr-FR" sz="1600" b="1" dirty="0">
                <a:solidFill>
                  <a:schemeClr val="bg1"/>
                </a:solidFill>
              </a:rPr>
              <a:t> mercredi 10 mai 2023</a:t>
            </a:r>
          </a:p>
        </p:txBody>
      </p:sp>
      <p:pic>
        <p:nvPicPr>
          <p:cNvPr id="2" name="Google Shape;820;p51">
            <a:extLst>
              <a:ext uri="{FF2B5EF4-FFF2-40B4-BE49-F238E27FC236}">
                <a16:creationId xmlns:a16="http://schemas.microsoft.com/office/drawing/2014/main" id="{CCABA032-178A-4B0B-F479-7B40FEF8E4C2}"/>
              </a:ext>
            </a:extLst>
          </p:cNvPr>
          <p:cNvPicPr preferRelativeResize="0"/>
          <p:nvPr userDrawn="1"/>
        </p:nvPicPr>
        <p:blipFill rotWithShape="1">
          <a:blip r:embed="rId5">
            <a:alphaModFix/>
          </a:blip>
          <a:srcRect l="-34320" t="317" r="34319" b="327"/>
          <a:stretch/>
        </p:blipFill>
        <p:spPr>
          <a:xfrm>
            <a:off x="-2462333" y="-25200"/>
            <a:ext cx="7129500" cy="5193900"/>
          </a:xfrm>
          <a:prstGeom prst="parallelogram">
            <a:avLst>
              <a:gd name="adj" fmla="val 32406"/>
            </a:avLst>
          </a:prstGeom>
          <a:noFill/>
          <a:ln>
            <a:noFill/>
          </a:ln>
        </p:spPr>
      </p:pic>
      <p:pic>
        <p:nvPicPr>
          <p:cNvPr id="23" name="Image 22">
            <a:extLst>
              <a:ext uri="{FF2B5EF4-FFF2-40B4-BE49-F238E27FC236}">
                <a16:creationId xmlns:a16="http://schemas.microsoft.com/office/drawing/2014/main" id="{8F19BD40-2011-2C9A-E227-B40AA51A921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41406" y="1559"/>
            <a:ext cx="902594" cy="819278"/>
          </a:xfrm>
          <a:prstGeom prst="rect">
            <a:avLst/>
          </a:prstGeom>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ZoneTexte 33">
            <a:extLst>
              <a:ext uri="{FF2B5EF4-FFF2-40B4-BE49-F238E27FC236}">
                <a16:creationId xmlns:a16="http://schemas.microsoft.com/office/drawing/2014/main" id="{10B26597-ED97-C945-B14D-9C763707C59F}"/>
              </a:ext>
            </a:extLst>
          </p:cNvPr>
          <p:cNvSpPr txBox="1"/>
          <p:nvPr userDrawn="1"/>
        </p:nvSpPr>
        <p:spPr>
          <a:xfrm>
            <a:off x="692762" y="3188784"/>
            <a:ext cx="7876508" cy="973142"/>
          </a:xfrm>
          <a:prstGeom prst="rect">
            <a:avLst/>
          </a:prstGeom>
          <a:solidFill>
            <a:schemeClr val="bg1"/>
          </a:solidFill>
        </p:spPr>
        <p:txBody>
          <a:bodyPr wrap="square" rtlCol="0">
            <a:spAutoFit/>
          </a:bodyPr>
          <a:lstStyle/>
          <a:p>
            <a:endParaRPr lang="fr-FR" dirty="0"/>
          </a:p>
        </p:txBody>
      </p:sp>
      <p:sp>
        <p:nvSpPr>
          <p:cNvPr id="2" name="ZoneTexte 1">
            <a:extLst>
              <a:ext uri="{FF2B5EF4-FFF2-40B4-BE49-F238E27FC236}">
                <a16:creationId xmlns:a16="http://schemas.microsoft.com/office/drawing/2014/main" id="{E943ACAF-075C-61CC-8D16-F17B2233E34C}"/>
              </a:ext>
            </a:extLst>
          </p:cNvPr>
          <p:cNvSpPr txBox="1"/>
          <p:nvPr userDrawn="1"/>
        </p:nvSpPr>
        <p:spPr>
          <a:xfrm>
            <a:off x="0" y="491300"/>
            <a:ext cx="3492594" cy="276999"/>
          </a:xfrm>
          <a:prstGeom prst="rect">
            <a:avLst/>
          </a:prstGeom>
          <a:noFill/>
        </p:spPr>
        <p:txBody>
          <a:bodyPr wrap="square" rtlCol="0">
            <a:spAutoFit/>
          </a:bodyPr>
          <a:lstStyle/>
          <a:p>
            <a:pPr algn="ctr"/>
            <a:r>
              <a:rPr lang="fr-FR" sz="1200" b="1" baseline="0" dirty="0">
                <a:solidFill>
                  <a:schemeClr val="bg1"/>
                </a:solidFill>
              </a:rPr>
              <a:t>PNF – PARIS - Jeudi 10 MAI  2023</a:t>
            </a:r>
          </a:p>
        </p:txBody>
      </p:sp>
      <p:sp>
        <p:nvSpPr>
          <p:cNvPr id="4" name="Google Shape;237;p36">
            <a:extLst>
              <a:ext uri="{FF2B5EF4-FFF2-40B4-BE49-F238E27FC236}">
                <a16:creationId xmlns:a16="http://schemas.microsoft.com/office/drawing/2014/main" id="{F83EF9C7-E6AF-0B97-1E3B-139710F36F15}"/>
              </a:ext>
            </a:extLst>
          </p:cNvPr>
          <p:cNvSpPr txBox="1">
            <a:spLocks/>
          </p:cNvSpPr>
          <p:nvPr userDrawn="1"/>
        </p:nvSpPr>
        <p:spPr>
          <a:xfrm>
            <a:off x="1806893" y="981574"/>
            <a:ext cx="3492300" cy="1021800"/>
          </a:xfrm>
          <a:prstGeom prst="rect">
            <a:avLst/>
          </a:prstGeom>
        </p:spPr>
        <p:txBody>
          <a:bodyPr spcFirstLastPara="1" wrap="square" lIns="91425" tIns="91425" rIns="91425" bIns="91425" anchor="ctr" anchorCtr="0">
            <a:noAutofit/>
          </a:bodyPr>
          <a:lst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a:lstStyle>
          <a:p>
            <a:pPr algn="ctr">
              <a:spcBef>
                <a:spcPts val="0"/>
              </a:spcBef>
            </a:pPr>
            <a:endParaRPr lang="fr-FR" sz="4000" dirty="0"/>
          </a:p>
        </p:txBody>
      </p:sp>
      <p:pic>
        <p:nvPicPr>
          <p:cNvPr id="8" name="Google Shape;239;p36">
            <a:extLst>
              <a:ext uri="{FF2B5EF4-FFF2-40B4-BE49-F238E27FC236}">
                <a16:creationId xmlns:a16="http://schemas.microsoft.com/office/drawing/2014/main" id="{5CA1CC01-4067-E62A-AE36-D7A06973AB1C}"/>
              </a:ext>
            </a:extLst>
          </p:cNvPr>
          <p:cNvPicPr preferRelativeResize="0"/>
          <p:nvPr userDrawn="1"/>
        </p:nvPicPr>
        <p:blipFill rotWithShape="1">
          <a:blip r:embed="rId4">
            <a:alphaModFix/>
          </a:blip>
          <a:srcRect l="10386" r="28730"/>
          <a:stretch/>
        </p:blipFill>
        <p:spPr>
          <a:xfrm>
            <a:off x="3580932" y="-10254"/>
            <a:ext cx="5567100" cy="5190933"/>
          </a:xfrm>
          <a:prstGeom prst="parallelogram">
            <a:avLst>
              <a:gd name="adj" fmla="val 25000"/>
            </a:avLst>
          </a:prstGeom>
          <a:noFill/>
          <a:ln>
            <a:noFill/>
          </a:ln>
        </p:spPr>
      </p:pic>
      <p:sp>
        <p:nvSpPr>
          <p:cNvPr id="12" name="Google Shape;240;p36">
            <a:extLst>
              <a:ext uri="{FF2B5EF4-FFF2-40B4-BE49-F238E27FC236}">
                <a16:creationId xmlns:a16="http://schemas.microsoft.com/office/drawing/2014/main" id="{1DCFC89D-05F2-58A4-B5F0-AE218F93734E}"/>
              </a:ext>
            </a:extLst>
          </p:cNvPr>
          <p:cNvSpPr/>
          <p:nvPr userDrawn="1"/>
        </p:nvSpPr>
        <p:spPr>
          <a:xfrm>
            <a:off x="0" y="2636708"/>
            <a:ext cx="4680488" cy="1992454"/>
          </a:xfrm>
          <a:prstGeom prst="parallelogram">
            <a:avLst>
              <a:gd name="adj" fmla="val 2054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41;p36">
            <a:extLst>
              <a:ext uri="{FF2B5EF4-FFF2-40B4-BE49-F238E27FC236}">
                <a16:creationId xmlns:a16="http://schemas.microsoft.com/office/drawing/2014/main" id="{79643EAD-52F7-2629-3521-6935BC067146}"/>
              </a:ext>
            </a:extLst>
          </p:cNvPr>
          <p:cNvSpPr txBox="1">
            <a:spLocks/>
          </p:cNvSpPr>
          <p:nvPr userDrawn="1"/>
        </p:nvSpPr>
        <p:spPr>
          <a:xfrm>
            <a:off x="767029" y="2551964"/>
            <a:ext cx="5049000" cy="1528608"/>
          </a:xfrm>
          <a:prstGeom prst="rect">
            <a:avLst/>
          </a:prstGeom>
        </p:spPr>
        <p:txBody>
          <a:bodyPr spcFirstLastPara="1" wrap="square" lIns="91425" tIns="91425" rIns="91425" bIns="91425" anchor="ctr" anchorCtr="0">
            <a:noAutofit/>
          </a:bodyPr>
          <a:lst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br>
              <a:rPr lang="fr-FR" dirty="0"/>
            </a:br>
            <a:r>
              <a:rPr lang="fr-FR" dirty="0"/>
              <a:t> </a:t>
            </a:r>
          </a:p>
        </p:txBody>
      </p:sp>
      <p:cxnSp>
        <p:nvCxnSpPr>
          <p:cNvPr id="14" name="Google Shape;242;p36">
            <a:extLst>
              <a:ext uri="{FF2B5EF4-FFF2-40B4-BE49-F238E27FC236}">
                <a16:creationId xmlns:a16="http://schemas.microsoft.com/office/drawing/2014/main" id="{155B66F6-A17B-CF6D-8F4D-96D703F88223}"/>
              </a:ext>
            </a:extLst>
          </p:cNvPr>
          <p:cNvCxnSpPr/>
          <p:nvPr userDrawn="1"/>
        </p:nvCxnSpPr>
        <p:spPr>
          <a:xfrm flipH="1">
            <a:off x="5958981" y="-162787"/>
            <a:ext cx="688500" cy="2748000"/>
          </a:xfrm>
          <a:prstGeom prst="straightConnector1">
            <a:avLst/>
          </a:prstGeom>
          <a:noFill/>
          <a:ln w="19050" cap="flat" cmpd="sng">
            <a:solidFill>
              <a:schemeClr val="lt1"/>
            </a:solidFill>
            <a:prstDash val="solid"/>
            <a:round/>
            <a:headEnd type="none" w="med" len="med"/>
            <a:tailEnd type="none" w="med" len="med"/>
          </a:ln>
        </p:spPr>
      </p:cxnSp>
      <p:cxnSp>
        <p:nvCxnSpPr>
          <p:cNvPr id="15" name="Google Shape;243;p36">
            <a:extLst>
              <a:ext uri="{FF2B5EF4-FFF2-40B4-BE49-F238E27FC236}">
                <a16:creationId xmlns:a16="http://schemas.microsoft.com/office/drawing/2014/main" id="{AD9898AA-CE63-34C3-ACBD-045B041258DA}"/>
              </a:ext>
            </a:extLst>
          </p:cNvPr>
          <p:cNvCxnSpPr/>
          <p:nvPr userDrawn="1"/>
        </p:nvCxnSpPr>
        <p:spPr>
          <a:xfrm flipH="1">
            <a:off x="5958965" y="2778263"/>
            <a:ext cx="688500" cy="2748000"/>
          </a:xfrm>
          <a:prstGeom prst="straightConnector1">
            <a:avLst/>
          </a:prstGeom>
          <a:noFill/>
          <a:ln w="19050" cap="flat" cmpd="sng">
            <a:solidFill>
              <a:schemeClr val="lt1"/>
            </a:solidFill>
            <a:prstDash val="solid"/>
            <a:round/>
            <a:headEnd type="none" w="med" len="med"/>
            <a:tailEnd type="none" w="med" len="med"/>
          </a:ln>
        </p:spPr>
      </p:cxnSp>
      <p:sp>
        <p:nvSpPr>
          <p:cNvPr id="16" name="ZoneTexte 15">
            <a:extLst>
              <a:ext uri="{FF2B5EF4-FFF2-40B4-BE49-F238E27FC236}">
                <a16:creationId xmlns:a16="http://schemas.microsoft.com/office/drawing/2014/main" id="{066FDEF7-A80B-A08C-CA7B-E21770C069EF}"/>
              </a:ext>
            </a:extLst>
          </p:cNvPr>
          <p:cNvSpPr txBox="1"/>
          <p:nvPr userDrawn="1"/>
        </p:nvSpPr>
        <p:spPr>
          <a:xfrm>
            <a:off x="5732115" y="220954"/>
            <a:ext cx="184731" cy="307777"/>
          </a:xfrm>
          <a:prstGeom prst="rect">
            <a:avLst/>
          </a:prstGeom>
          <a:noFill/>
        </p:spPr>
        <p:txBody>
          <a:bodyPr wrap="none" rtlCol="0">
            <a:spAutoFit/>
          </a:bodyPr>
          <a:lstStyle/>
          <a:p>
            <a:endParaRPr lang="fr-FR" dirty="0"/>
          </a:p>
        </p:txBody>
      </p:sp>
      <p:sp>
        <p:nvSpPr>
          <p:cNvPr id="17" name="Google Shape;240;p36">
            <a:extLst>
              <a:ext uri="{FF2B5EF4-FFF2-40B4-BE49-F238E27FC236}">
                <a16:creationId xmlns:a16="http://schemas.microsoft.com/office/drawing/2014/main" id="{CFAB46B5-7038-97B9-E3FE-130F49DFD5D3}"/>
              </a:ext>
            </a:extLst>
          </p:cNvPr>
          <p:cNvSpPr/>
          <p:nvPr userDrawn="1"/>
        </p:nvSpPr>
        <p:spPr>
          <a:xfrm>
            <a:off x="500729" y="374842"/>
            <a:ext cx="3630404" cy="1992454"/>
          </a:xfrm>
          <a:prstGeom prst="parallelogram">
            <a:avLst>
              <a:gd name="adj" fmla="val 2054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Image 17">
            <a:extLst>
              <a:ext uri="{FF2B5EF4-FFF2-40B4-BE49-F238E27FC236}">
                <a16:creationId xmlns:a16="http://schemas.microsoft.com/office/drawing/2014/main" id="{8E2A523F-34B0-6DCD-FCB7-2707F05C85D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213305" y="4219523"/>
            <a:ext cx="902594" cy="819278"/>
          </a:xfrm>
          <a:prstGeom prst="rect">
            <a:avLst/>
          </a:prstGeom>
        </p:spPr>
      </p:pic>
    </p:spTree>
    <p:extLst>
      <p:ext uri="{BB962C8B-B14F-4D97-AF65-F5344CB8AC3E}">
        <p14:creationId xmlns:p14="http://schemas.microsoft.com/office/powerpoint/2010/main" val="2655624957"/>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Zone de texte 39">
            <a:extLst>
              <a:ext uri="{FF2B5EF4-FFF2-40B4-BE49-F238E27FC236}">
                <a16:creationId xmlns:a16="http://schemas.microsoft.com/office/drawing/2014/main" id="{32627B64-766E-F047-97D6-D5A544058ED3}"/>
              </a:ext>
            </a:extLst>
          </p:cNvPr>
          <p:cNvSpPr txBox="1"/>
          <p:nvPr userDrawn="1"/>
        </p:nvSpPr>
        <p:spPr>
          <a:xfrm>
            <a:off x="0" y="0"/>
            <a:ext cx="3492595" cy="535736"/>
          </a:xfrm>
          <a:prstGeom prst="rect">
            <a:avLst/>
          </a:prstGeom>
          <a:solidFill>
            <a:srgbClr val="3171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BCD82D89-599D-35B4-AD1F-C7AB46886836}"/>
              </a:ext>
            </a:extLst>
          </p:cNvPr>
          <p:cNvSpPr txBox="1"/>
          <p:nvPr userDrawn="1"/>
        </p:nvSpPr>
        <p:spPr>
          <a:xfrm>
            <a:off x="5866167" y="4869912"/>
            <a:ext cx="3492594" cy="276999"/>
          </a:xfrm>
          <a:prstGeom prst="rect">
            <a:avLst/>
          </a:prstGeom>
          <a:noFill/>
        </p:spPr>
        <p:txBody>
          <a:bodyPr wrap="square" rtlCol="0">
            <a:spAutoFit/>
          </a:bodyPr>
          <a:lstStyle/>
          <a:p>
            <a:pPr algn="ctr"/>
            <a:r>
              <a:rPr lang="fr-FR" sz="1200" b="1" baseline="0" dirty="0">
                <a:solidFill>
                  <a:srgbClr val="3171FF"/>
                </a:solidFill>
              </a:rPr>
              <a:t>PNF au CNAM à Paris - mercredi 10 mai  2023</a:t>
            </a:r>
          </a:p>
        </p:txBody>
      </p:sp>
      <p:grpSp>
        <p:nvGrpSpPr>
          <p:cNvPr id="24" name="Google Shape;969;p61">
            <a:extLst>
              <a:ext uri="{FF2B5EF4-FFF2-40B4-BE49-F238E27FC236}">
                <a16:creationId xmlns:a16="http://schemas.microsoft.com/office/drawing/2014/main" id="{0C60D167-EF94-9A29-2E89-E002CB3734FB}"/>
              </a:ext>
            </a:extLst>
          </p:cNvPr>
          <p:cNvGrpSpPr/>
          <p:nvPr userDrawn="1"/>
        </p:nvGrpSpPr>
        <p:grpSpPr>
          <a:xfrm>
            <a:off x="3965349" y="66697"/>
            <a:ext cx="434664" cy="424603"/>
            <a:chOff x="238125" y="1247425"/>
            <a:chExt cx="470925" cy="460025"/>
          </a:xfrm>
        </p:grpSpPr>
        <p:sp>
          <p:nvSpPr>
            <p:cNvPr id="25" name="Google Shape;970;p61">
              <a:extLst>
                <a:ext uri="{FF2B5EF4-FFF2-40B4-BE49-F238E27FC236}">
                  <a16:creationId xmlns:a16="http://schemas.microsoft.com/office/drawing/2014/main" id="{B0B0E9C2-A6A2-BFC5-E33C-068A0BE6CB73}"/>
                </a:ext>
              </a:extLst>
            </p:cNvPr>
            <p:cNvSpPr/>
            <p:nvPr/>
          </p:nvSpPr>
          <p:spPr>
            <a:xfrm>
              <a:off x="238125" y="1247425"/>
              <a:ext cx="470925" cy="460025"/>
            </a:xfrm>
            <a:custGeom>
              <a:avLst/>
              <a:gdLst/>
              <a:ahLst/>
              <a:cxnLst/>
              <a:rect l="l" t="t" r="r" b="b"/>
              <a:pathLst>
                <a:path w="18837" h="18401" extrusionOk="0">
                  <a:moveTo>
                    <a:pt x="9790" y="564"/>
                  </a:moveTo>
                  <a:lnTo>
                    <a:pt x="10328" y="615"/>
                  </a:lnTo>
                  <a:lnTo>
                    <a:pt x="10841" y="666"/>
                  </a:lnTo>
                  <a:lnTo>
                    <a:pt x="11353" y="769"/>
                  </a:lnTo>
                  <a:lnTo>
                    <a:pt x="11866" y="923"/>
                  </a:lnTo>
                  <a:lnTo>
                    <a:pt x="12378" y="1076"/>
                  </a:lnTo>
                  <a:lnTo>
                    <a:pt x="12865" y="1281"/>
                  </a:lnTo>
                  <a:lnTo>
                    <a:pt x="13352" y="1486"/>
                  </a:lnTo>
                  <a:lnTo>
                    <a:pt x="13839" y="1743"/>
                  </a:lnTo>
                  <a:lnTo>
                    <a:pt x="14275" y="2050"/>
                  </a:lnTo>
                  <a:lnTo>
                    <a:pt x="14736" y="2358"/>
                  </a:lnTo>
                  <a:lnTo>
                    <a:pt x="15146" y="2717"/>
                  </a:lnTo>
                  <a:lnTo>
                    <a:pt x="15556" y="3075"/>
                  </a:lnTo>
                  <a:lnTo>
                    <a:pt x="15915" y="3485"/>
                  </a:lnTo>
                  <a:lnTo>
                    <a:pt x="16274" y="3921"/>
                  </a:lnTo>
                  <a:lnTo>
                    <a:pt x="16607" y="4408"/>
                  </a:lnTo>
                  <a:lnTo>
                    <a:pt x="16914" y="4895"/>
                  </a:lnTo>
                  <a:lnTo>
                    <a:pt x="17196" y="5433"/>
                  </a:lnTo>
                  <a:lnTo>
                    <a:pt x="17248" y="5510"/>
                  </a:lnTo>
                  <a:lnTo>
                    <a:pt x="17324" y="5561"/>
                  </a:lnTo>
                  <a:lnTo>
                    <a:pt x="17427" y="5587"/>
                  </a:lnTo>
                  <a:lnTo>
                    <a:pt x="17504" y="5561"/>
                  </a:lnTo>
                  <a:lnTo>
                    <a:pt x="18196" y="5407"/>
                  </a:lnTo>
                  <a:lnTo>
                    <a:pt x="18196" y="5407"/>
                  </a:lnTo>
                  <a:lnTo>
                    <a:pt x="17222" y="8662"/>
                  </a:lnTo>
                  <a:lnTo>
                    <a:pt x="14890" y="6176"/>
                  </a:lnTo>
                  <a:lnTo>
                    <a:pt x="15505" y="6048"/>
                  </a:lnTo>
                  <a:lnTo>
                    <a:pt x="15582" y="6023"/>
                  </a:lnTo>
                  <a:lnTo>
                    <a:pt x="15633" y="5971"/>
                  </a:lnTo>
                  <a:lnTo>
                    <a:pt x="15710" y="5894"/>
                  </a:lnTo>
                  <a:lnTo>
                    <a:pt x="15735" y="5766"/>
                  </a:lnTo>
                  <a:lnTo>
                    <a:pt x="15710" y="5689"/>
                  </a:lnTo>
                  <a:lnTo>
                    <a:pt x="15684" y="5638"/>
                  </a:lnTo>
                  <a:lnTo>
                    <a:pt x="15428" y="5228"/>
                  </a:lnTo>
                  <a:lnTo>
                    <a:pt x="15146" y="4844"/>
                  </a:lnTo>
                  <a:lnTo>
                    <a:pt x="14864" y="4459"/>
                  </a:lnTo>
                  <a:lnTo>
                    <a:pt x="14531" y="4126"/>
                  </a:lnTo>
                  <a:lnTo>
                    <a:pt x="14198" y="3793"/>
                  </a:lnTo>
                  <a:lnTo>
                    <a:pt x="13813" y="3485"/>
                  </a:lnTo>
                  <a:lnTo>
                    <a:pt x="13455" y="3229"/>
                  </a:lnTo>
                  <a:lnTo>
                    <a:pt x="13045" y="2973"/>
                  </a:lnTo>
                  <a:lnTo>
                    <a:pt x="12635" y="2742"/>
                  </a:lnTo>
                  <a:lnTo>
                    <a:pt x="12199" y="2563"/>
                  </a:lnTo>
                  <a:lnTo>
                    <a:pt x="11763" y="2383"/>
                  </a:lnTo>
                  <a:lnTo>
                    <a:pt x="11302" y="2255"/>
                  </a:lnTo>
                  <a:lnTo>
                    <a:pt x="10841" y="2127"/>
                  </a:lnTo>
                  <a:lnTo>
                    <a:pt x="10379" y="2050"/>
                  </a:lnTo>
                  <a:lnTo>
                    <a:pt x="9892" y="1999"/>
                  </a:lnTo>
                  <a:lnTo>
                    <a:pt x="9431" y="1999"/>
                  </a:lnTo>
                  <a:lnTo>
                    <a:pt x="8867" y="2025"/>
                  </a:lnTo>
                  <a:lnTo>
                    <a:pt x="8303" y="2076"/>
                  </a:lnTo>
                  <a:lnTo>
                    <a:pt x="7765" y="2178"/>
                  </a:lnTo>
                  <a:lnTo>
                    <a:pt x="7227" y="2332"/>
                  </a:lnTo>
                  <a:lnTo>
                    <a:pt x="6714" y="2512"/>
                  </a:lnTo>
                  <a:lnTo>
                    <a:pt x="6228" y="2742"/>
                  </a:lnTo>
                  <a:lnTo>
                    <a:pt x="5741" y="2998"/>
                  </a:lnTo>
                  <a:lnTo>
                    <a:pt x="5279" y="3306"/>
                  </a:lnTo>
                  <a:lnTo>
                    <a:pt x="4844" y="3639"/>
                  </a:lnTo>
                  <a:lnTo>
                    <a:pt x="4434" y="3998"/>
                  </a:lnTo>
                  <a:lnTo>
                    <a:pt x="4049" y="4382"/>
                  </a:lnTo>
                  <a:lnTo>
                    <a:pt x="3716" y="4818"/>
                  </a:lnTo>
                  <a:lnTo>
                    <a:pt x="3383" y="5254"/>
                  </a:lnTo>
                  <a:lnTo>
                    <a:pt x="3101" y="5741"/>
                  </a:lnTo>
                  <a:lnTo>
                    <a:pt x="2845" y="6228"/>
                  </a:lnTo>
                  <a:lnTo>
                    <a:pt x="2640" y="6766"/>
                  </a:lnTo>
                  <a:lnTo>
                    <a:pt x="2614" y="6868"/>
                  </a:lnTo>
                  <a:lnTo>
                    <a:pt x="2640" y="6971"/>
                  </a:lnTo>
                  <a:lnTo>
                    <a:pt x="2717" y="7048"/>
                  </a:lnTo>
                  <a:lnTo>
                    <a:pt x="2793" y="7099"/>
                  </a:lnTo>
                  <a:lnTo>
                    <a:pt x="2922" y="7125"/>
                  </a:lnTo>
                  <a:lnTo>
                    <a:pt x="3024" y="7099"/>
                  </a:lnTo>
                  <a:lnTo>
                    <a:pt x="3101" y="7048"/>
                  </a:lnTo>
                  <a:lnTo>
                    <a:pt x="3152" y="6945"/>
                  </a:lnTo>
                  <a:lnTo>
                    <a:pt x="3357" y="6458"/>
                  </a:lnTo>
                  <a:lnTo>
                    <a:pt x="3588" y="5997"/>
                  </a:lnTo>
                  <a:lnTo>
                    <a:pt x="3844" y="5561"/>
                  </a:lnTo>
                  <a:lnTo>
                    <a:pt x="4152" y="5151"/>
                  </a:lnTo>
                  <a:lnTo>
                    <a:pt x="4459" y="4767"/>
                  </a:lnTo>
                  <a:lnTo>
                    <a:pt x="4818" y="4408"/>
                  </a:lnTo>
                  <a:lnTo>
                    <a:pt x="5202" y="4075"/>
                  </a:lnTo>
                  <a:lnTo>
                    <a:pt x="5587" y="3767"/>
                  </a:lnTo>
                  <a:lnTo>
                    <a:pt x="6023" y="3485"/>
                  </a:lnTo>
                  <a:lnTo>
                    <a:pt x="6458" y="3255"/>
                  </a:lnTo>
                  <a:lnTo>
                    <a:pt x="6920" y="3024"/>
                  </a:lnTo>
                  <a:lnTo>
                    <a:pt x="7406" y="2870"/>
                  </a:lnTo>
                  <a:lnTo>
                    <a:pt x="7893" y="2717"/>
                  </a:lnTo>
                  <a:lnTo>
                    <a:pt x="8380" y="2614"/>
                  </a:lnTo>
                  <a:lnTo>
                    <a:pt x="8893" y="2563"/>
                  </a:lnTo>
                  <a:lnTo>
                    <a:pt x="9431" y="2537"/>
                  </a:lnTo>
                  <a:lnTo>
                    <a:pt x="9841" y="2563"/>
                  </a:lnTo>
                  <a:lnTo>
                    <a:pt x="10251" y="2588"/>
                  </a:lnTo>
                  <a:lnTo>
                    <a:pt x="10661" y="2665"/>
                  </a:lnTo>
                  <a:lnTo>
                    <a:pt x="11071" y="2768"/>
                  </a:lnTo>
                  <a:lnTo>
                    <a:pt x="11481" y="2870"/>
                  </a:lnTo>
                  <a:lnTo>
                    <a:pt x="11866" y="2998"/>
                  </a:lnTo>
                  <a:lnTo>
                    <a:pt x="12250" y="3178"/>
                  </a:lnTo>
                  <a:lnTo>
                    <a:pt x="12609" y="3357"/>
                  </a:lnTo>
                  <a:lnTo>
                    <a:pt x="12968" y="3562"/>
                  </a:lnTo>
                  <a:lnTo>
                    <a:pt x="13301" y="3793"/>
                  </a:lnTo>
                  <a:lnTo>
                    <a:pt x="13634" y="4049"/>
                  </a:lnTo>
                  <a:lnTo>
                    <a:pt x="13942" y="4305"/>
                  </a:lnTo>
                  <a:lnTo>
                    <a:pt x="14249" y="4613"/>
                  </a:lnTo>
                  <a:lnTo>
                    <a:pt x="14505" y="4921"/>
                  </a:lnTo>
                  <a:lnTo>
                    <a:pt x="14787" y="5254"/>
                  </a:lnTo>
                  <a:lnTo>
                    <a:pt x="15018" y="5587"/>
                  </a:lnTo>
                  <a:lnTo>
                    <a:pt x="14480" y="5715"/>
                  </a:lnTo>
                  <a:lnTo>
                    <a:pt x="14377" y="5741"/>
                  </a:lnTo>
                  <a:lnTo>
                    <a:pt x="14300" y="5818"/>
                  </a:lnTo>
                  <a:lnTo>
                    <a:pt x="14249" y="5894"/>
                  </a:lnTo>
                  <a:lnTo>
                    <a:pt x="14198" y="5971"/>
                  </a:lnTo>
                  <a:lnTo>
                    <a:pt x="14198" y="6074"/>
                  </a:lnTo>
                  <a:lnTo>
                    <a:pt x="14198" y="6176"/>
                  </a:lnTo>
                  <a:lnTo>
                    <a:pt x="14223" y="6253"/>
                  </a:lnTo>
                  <a:lnTo>
                    <a:pt x="14300" y="6356"/>
                  </a:lnTo>
                  <a:lnTo>
                    <a:pt x="15992" y="8175"/>
                  </a:lnTo>
                  <a:lnTo>
                    <a:pt x="16043" y="8560"/>
                  </a:lnTo>
                  <a:lnTo>
                    <a:pt x="16069" y="8918"/>
                  </a:lnTo>
                  <a:lnTo>
                    <a:pt x="16069" y="9303"/>
                  </a:lnTo>
                  <a:lnTo>
                    <a:pt x="16069" y="9662"/>
                  </a:lnTo>
                  <a:lnTo>
                    <a:pt x="16017" y="10046"/>
                  </a:lnTo>
                  <a:lnTo>
                    <a:pt x="15966" y="10379"/>
                  </a:lnTo>
                  <a:lnTo>
                    <a:pt x="15889" y="10738"/>
                  </a:lnTo>
                  <a:lnTo>
                    <a:pt x="15812" y="11097"/>
                  </a:lnTo>
                  <a:lnTo>
                    <a:pt x="15684" y="11430"/>
                  </a:lnTo>
                  <a:lnTo>
                    <a:pt x="15556" y="11763"/>
                  </a:lnTo>
                  <a:lnTo>
                    <a:pt x="15428" y="12071"/>
                  </a:lnTo>
                  <a:lnTo>
                    <a:pt x="15249" y="12404"/>
                  </a:lnTo>
                  <a:lnTo>
                    <a:pt x="15095" y="12686"/>
                  </a:lnTo>
                  <a:lnTo>
                    <a:pt x="14890" y="12993"/>
                  </a:lnTo>
                  <a:lnTo>
                    <a:pt x="14685" y="13275"/>
                  </a:lnTo>
                  <a:lnTo>
                    <a:pt x="14454" y="13531"/>
                  </a:lnTo>
                  <a:lnTo>
                    <a:pt x="14223" y="13813"/>
                  </a:lnTo>
                  <a:lnTo>
                    <a:pt x="13993" y="14044"/>
                  </a:lnTo>
                  <a:lnTo>
                    <a:pt x="13711" y="14275"/>
                  </a:lnTo>
                  <a:lnTo>
                    <a:pt x="13455" y="14505"/>
                  </a:lnTo>
                  <a:lnTo>
                    <a:pt x="13173" y="14710"/>
                  </a:lnTo>
                  <a:lnTo>
                    <a:pt x="12865" y="14890"/>
                  </a:lnTo>
                  <a:lnTo>
                    <a:pt x="12558" y="15069"/>
                  </a:lnTo>
                  <a:lnTo>
                    <a:pt x="12250" y="15223"/>
                  </a:lnTo>
                  <a:lnTo>
                    <a:pt x="11917" y="15377"/>
                  </a:lnTo>
                  <a:lnTo>
                    <a:pt x="11584" y="15505"/>
                  </a:lnTo>
                  <a:lnTo>
                    <a:pt x="11251" y="15607"/>
                  </a:lnTo>
                  <a:lnTo>
                    <a:pt x="10892" y="15710"/>
                  </a:lnTo>
                  <a:lnTo>
                    <a:pt x="10533" y="15761"/>
                  </a:lnTo>
                  <a:lnTo>
                    <a:pt x="10174" y="15812"/>
                  </a:lnTo>
                  <a:lnTo>
                    <a:pt x="9790" y="15864"/>
                  </a:lnTo>
                  <a:lnTo>
                    <a:pt x="9431" y="15864"/>
                  </a:lnTo>
                  <a:lnTo>
                    <a:pt x="8995" y="15838"/>
                  </a:lnTo>
                  <a:lnTo>
                    <a:pt x="8585" y="15812"/>
                  </a:lnTo>
                  <a:lnTo>
                    <a:pt x="8175" y="15735"/>
                  </a:lnTo>
                  <a:lnTo>
                    <a:pt x="7765" y="15659"/>
                  </a:lnTo>
                  <a:lnTo>
                    <a:pt x="7355" y="15530"/>
                  </a:lnTo>
                  <a:lnTo>
                    <a:pt x="6971" y="15402"/>
                  </a:lnTo>
                  <a:lnTo>
                    <a:pt x="6586" y="15223"/>
                  </a:lnTo>
                  <a:lnTo>
                    <a:pt x="6228" y="15043"/>
                  </a:lnTo>
                  <a:lnTo>
                    <a:pt x="5869" y="14838"/>
                  </a:lnTo>
                  <a:lnTo>
                    <a:pt x="5536" y="14608"/>
                  </a:lnTo>
                  <a:lnTo>
                    <a:pt x="5202" y="14352"/>
                  </a:lnTo>
                  <a:lnTo>
                    <a:pt x="4895" y="14095"/>
                  </a:lnTo>
                  <a:lnTo>
                    <a:pt x="4587" y="13788"/>
                  </a:lnTo>
                  <a:lnTo>
                    <a:pt x="4331" y="13480"/>
                  </a:lnTo>
                  <a:lnTo>
                    <a:pt x="4075" y="13173"/>
                  </a:lnTo>
                  <a:lnTo>
                    <a:pt x="3819" y="12814"/>
                  </a:lnTo>
                  <a:lnTo>
                    <a:pt x="4357" y="12686"/>
                  </a:lnTo>
                  <a:lnTo>
                    <a:pt x="4459" y="12660"/>
                  </a:lnTo>
                  <a:lnTo>
                    <a:pt x="4536" y="12609"/>
                  </a:lnTo>
                  <a:lnTo>
                    <a:pt x="4587" y="12532"/>
                  </a:lnTo>
                  <a:lnTo>
                    <a:pt x="4639" y="12429"/>
                  </a:lnTo>
                  <a:lnTo>
                    <a:pt x="4664" y="12327"/>
                  </a:lnTo>
                  <a:lnTo>
                    <a:pt x="4639" y="12250"/>
                  </a:lnTo>
                  <a:lnTo>
                    <a:pt x="4613" y="12148"/>
                  </a:lnTo>
                  <a:lnTo>
                    <a:pt x="4562" y="12071"/>
                  </a:lnTo>
                  <a:lnTo>
                    <a:pt x="2845" y="10225"/>
                  </a:lnTo>
                  <a:lnTo>
                    <a:pt x="2793" y="9713"/>
                  </a:lnTo>
                  <a:lnTo>
                    <a:pt x="2768" y="9200"/>
                  </a:lnTo>
                  <a:lnTo>
                    <a:pt x="2768" y="8688"/>
                  </a:lnTo>
                  <a:lnTo>
                    <a:pt x="2845" y="8201"/>
                  </a:lnTo>
                  <a:lnTo>
                    <a:pt x="2845" y="8073"/>
                  </a:lnTo>
                  <a:lnTo>
                    <a:pt x="2793" y="7996"/>
                  </a:lnTo>
                  <a:lnTo>
                    <a:pt x="2717" y="7919"/>
                  </a:lnTo>
                  <a:lnTo>
                    <a:pt x="2614" y="7868"/>
                  </a:lnTo>
                  <a:lnTo>
                    <a:pt x="2486" y="7868"/>
                  </a:lnTo>
                  <a:lnTo>
                    <a:pt x="2409" y="7919"/>
                  </a:lnTo>
                  <a:lnTo>
                    <a:pt x="2332" y="7996"/>
                  </a:lnTo>
                  <a:lnTo>
                    <a:pt x="2281" y="8098"/>
                  </a:lnTo>
                  <a:lnTo>
                    <a:pt x="2255" y="8457"/>
                  </a:lnTo>
                  <a:lnTo>
                    <a:pt x="2230" y="8842"/>
                  </a:lnTo>
                  <a:lnTo>
                    <a:pt x="2204" y="9200"/>
                  </a:lnTo>
                  <a:lnTo>
                    <a:pt x="2230" y="9585"/>
                  </a:lnTo>
                  <a:lnTo>
                    <a:pt x="1820" y="9149"/>
                  </a:lnTo>
                  <a:lnTo>
                    <a:pt x="1743" y="9072"/>
                  </a:lnTo>
                  <a:lnTo>
                    <a:pt x="1640" y="9047"/>
                  </a:lnTo>
                  <a:lnTo>
                    <a:pt x="1538" y="9021"/>
                  </a:lnTo>
                  <a:lnTo>
                    <a:pt x="1461" y="9047"/>
                  </a:lnTo>
                  <a:lnTo>
                    <a:pt x="1358" y="9072"/>
                  </a:lnTo>
                  <a:lnTo>
                    <a:pt x="1281" y="9123"/>
                  </a:lnTo>
                  <a:lnTo>
                    <a:pt x="1230" y="9200"/>
                  </a:lnTo>
                  <a:lnTo>
                    <a:pt x="1179" y="9303"/>
                  </a:lnTo>
                  <a:lnTo>
                    <a:pt x="846" y="10354"/>
                  </a:lnTo>
                  <a:lnTo>
                    <a:pt x="794" y="9918"/>
                  </a:lnTo>
                  <a:lnTo>
                    <a:pt x="794" y="9508"/>
                  </a:lnTo>
                  <a:lnTo>
                    <a:pt x="769" y="9072"/>
                  </a:lnTo>
                  <a:lnTo>
                    <a:pt x="794" y="8637"/>
                  </a:lnTo>
                  <a:lnTo>
                    <a:pt x="846" y="8201"/>
                  </a:lnTo>
                  <a:lnTo>
                    <a:pt x="897" y="7791"/>
                  </a:lnTo>
                  <a:lnTo>
                    <a:pt x="974" y="7355"/>
                  </a:lnTo>
                  <a:lnTo>
                    <a:pt x="1076" y="6945"/>
                  </a:lnTo>
                  <a:lnTo>
                    <a:pt x="1205" y="6535"/>
                  </a:lnTo>
                  <a:lnTo>
                    <a:pt x="1333" y="6151"/>
                  </a:lnTo>
                  <a:lnTo>
                    <a:pt x="1486" y="5741"/>
                  </a:lnTo>
                  <a:lnTo>
                    <a:pt x="1666" y="5356"/>
                  </a:lnTo>
                  <a:lnTo>
                    <a:pt x="1871" y="4972"/>
                  </a:lnTo>
                  <a:lnTo>
                    <a:pt x="2101" y="4613"/>
                  </a:lnTo>
                  <a:lnTo>
                    <a:pt x="2332" y="4254"/>
                  </a:lnTo>
                  <a:lnTo>
                    <a:pt x="2588" y="3895"/>
                  </a:lnTo>
                  <a:lnTo>
                    <a:pt x="2973" y="3460"/>
                  </a:lnTo>
                  <a:lnTo>
                    <a:pt x="3383" y="3024"/>
                  </a:lnTo>
                  <a:lnTo>
                    <a:pt x="3793" y="2640"/>
                  </a:lnTo>
                  <a:lnTo>
                    <a:pt x="4229" y="2281"/>
                  </a:lnTo>
                  <a:lnTo>
                    <a:pt x="4690" y="1973"/>
                  </a:lnTo>
                  <a:lnTo>
                    <a:pt x="5151" y="1666"/>
                  </a:lnTo>
                  <a:lnTo>
                    <a:pt x="5638" y="1410"/>
                  </a:lnTo>
                  <a:lnTo>
                    <a:pt x="6151" y="1205"/>
                  </a:lnTo>
                  <a:lnTo>
                    <a:pt x="6638" y="1000"/>
                  </a:lnTo>
                  <a:lnTo>
                    <a:pt x="7150" y="846"/>
                  </a:lnTo>
                  <a:lnTo>
                    <a:pt x="7688" y="743"/>
                  </a:lnTo>
                  <a:lnTo>
                    <a:pt x="8201" y="641"/>
                  </a:lnTo>
                  <a:lnTo>
                    <a:pt x="8739" y="589"/>
                  </a:lnTo>
                  <a:lnTo>
                    <a:pt x="9252" y="564"/>
                  </a:lnTo>
                  <a:close/>
                  <a:moveTo>
                    <a:pt x="9252" y="0"/>
                  </a:moveTo>
                  <a:lnTo>
                    <a:pt x="8790" y="26"/>
                  </a:lnTo>
                  <a:lnTo>
                    <a:pt x="8355" y="77"/>
                  </a:lnTo>
                  <a:lnTo>
                    <a:pt x="7919" y="128"/>
                  </a:lnTo>
                  <a:lnTo>
                    <a:pt x="7483" y="205"/>
                  </a:lnTo>
                  <a:lnTo>
                    <a:pt x="7048" y="308"/>
                  </a:lnTo>
                  <a:lnTo>
                    <a:pt x="6586" y="436"/>
                  </a:lnTo>
                  <a:lnTo>
                    <a:pt x="6176" y="589"/>
                  </a:lnTo>
                  <a:lnTo>
                    <a:pt x="5741" y="769"/>
                  </a:lnTo>
                  <a:lnTo>
                    <a:pt x="5305" y="974"/>
                  </a:lnTo>
                  <a:lnTo>
                    <a:pt x="4972" y="1153"/>
                  </a:lnTo>
                  <a:lnTo>
                    <a:pt x="4613" y="1358"/>
                  </a:lnTo>
                  <a:lnTo>
                    <a:pt x="4305" y="1563"/>
                  </a:lnTo>
                  <a:lnTo>
                    <a:pt x="3972" y="1794"/>
                  </a:lnTo>
                  <a:lnTo>
                    <a:pt x="3665" y="2025"/>
                  </a:lnTo>
                  <a:lnTo>
                    <a:pt x="3357" y="2281"/>
                  </a:lnTo>
                  <a:lnTo>
                    <a:pt x="3075" y="2537"/>
                  </a:lnTo>
                  <a:lnTo>
                    <a:pt x="2819" y="2819"/>
                  </a:lnTo>
                  <a:lnTo>
                    <a:pt x="2537" y="3101"/>
                  </a:lnTo>
                  <a:lnTo>
                    <a:pt x="2307" y="3383"/>
                  </a:lnTo>
                  <a:lnTo>
                    <a:pt x="2076" y="3690"/>
                  </a:lnTo>
                  <a:lnTo>
                    <a:pt x="1845" y="3998"/>
                  </a:lnTo>
                  <a:lnTo>
                    <a:pt x="1640" y="4305"/>
                  </a:lnTo>
                  <a:lnTo>
                    <a:pt x="1435" y="4639"/>
                  </a:lnTo>
                  <a:lnTo>
                    <a:pt x="1256" y="4972"/>
                  </a:lnTo>
                  <a:lnTo>
                    <a:pt x="1076" y="5331"/>
                  </a:lnTo>
                  <a:lnTo>
                    <a:pt x="923" y="5664"/>
                  </a:lnTo>
                  <a:lnTo>
                    <a:pt x="794" y="6023"/>
                  </a:lnTo>
                  <a:lnTo>
                    <a:pt x="666" y="6381"/>
                  </a:lnTo>
                  <a:lnTo>
                    <a:pt x="564" y="6766"/>
                  </a:lnTo>
                  <a:lnTo>
                    <a:pt x="461" y="7125"/>
                  </a:lnTo>
                  <a:lnTo>
                    <a:pt x="384" y="7509"/>
                  </a:lnTo>
                  <a:lnTo>
                    <a:pt x="308" y="7893"/>
                  </a:lnTo>
                  <a:lnTo>
                    <a:pt x="282" y="8303"/>
                  </a:lnTo>
                  <a:lnTo>
                    <a:pt x="231" y="8688"/>
                  </a:lnTo>
                  <a:lnTo>
                    <a:pt x="231" y="9072"/>
                  </a:lnTo>
                  <a:lnTo>
                    <a:pt x="231" y="9482"/>
                  </a:lnTo>
                  <a:lnTo>
                    <a:pt x="256" y="9892"/>
                  </a:lnTo>
                  <a:lnTo>
                    <a:pt x="282" y="10277"/>
                  </a:lnTo>
                  <a:lnTo>
                    <a:pt x="333" y="10687"/>
                  </a:lnTo>
                  <a:lnTo>
                    <a:pt x="410" y="11097"/>
                  </a:lnTo>
                  <a:lnTo>
                    <a:pt x="513" y="11507"/>
                  </a:lnTo>
                  <a:lnTo>
                    <a:pt x="26" y="13121"/>
                  </a:lnTo>
                  <a:lnTo>
                    <a:pt x="0" y="13224"/>
                  </a:lnTo>
                  <a:lnTo>
                    <a:pt x="0" y="13326"/>
                  </a:lnTo>
                  <a:lnTo>
                    <a:pt x="51" y="13403"/>
                  </a:lnTo>
                  <a:lnTo>
                    <a:pt x="103" y="13480"/>
                  </a:lnTo>
                  <a:lnTo>
                    <a:pt x="179" y="13557"/>
                  </a:lnTo>
                  <a:lnTo>
                    <a:pt x="256" y="13583"/>
                  </a:lnTo>
                  <a:lnTo>
                    <a:pt x="359" y="13608"/>
                  </a:lnTo>
                  <a:lnTo>
                    <a:pt x="461" y="13608"/>
                  </a:lnTo>
                  <a:lnTo>
                    <a:pt x="1256" y="13429"/>
                  </a:lnTo>
                  <a:lnTo>
                    <a:pt x="1486" y="13890"/>
                  </a:lnTo>
                  <a:lnTo>
                    <a:pt x="1768" y="14326"/>
                  </a:lnTo>
                  <a:lnTo>
                    <a:pt x="2076" y="14736"/>
                  </a:lnTo>
                  <a:lnTo>
                    <a:pt x="2383" y="15146"/>
                  </a:lnTo>
                  <a:lnTo>
                    <a:pt x="2717" y="15530"/>
                  </a:lnTo>
                  <a:lnTo>
                    <a:pt x="3075" y="15864"/>
                  </a:lnTo>
                  <a:lnTo>
                    <a:pt x="3434" y="16197"/>
                  </a:lnTo>
                  <a:lnTo>
                    <a:pt x="3819" y="16504"/>
                  </a:lnTo>
                  <a:lnTo>
                    <a:pt x="4229" y="16812"/>
                  </a:lnTo>
                  <a:lnTo>
                    <a:pt x="4639" y="17068"/>
                  </a:lnTo>
                  <a:lnTo>
                    <a:pt x="5074" y="17299"/>
                  </a:lnTo>
                  <a:lnTo>
                    <a:pt x="5510" y="17529"/>
                  </a:lnTo>
                  <a:lnTo>
                    <a:pt x="5946" y="17709"/>
                  </a:lnTo>
                  <a:lnTo>
                    <a:pt x="6407" y="17888"/>
                  </a:lnTo>
                  <a:lnTo>
                    <a:pt x="6868" y="18042"/>
                  </a:lnTo>
                  <a:lnTo>
                    <a:pt x="7330" y="18170"/>
                  </a:lnTo>
                  <a:lnTo>
                    <a:pt x="7791" y="18247"/>
                  </a:lnTo>
                  <a:lnTo>
                    <a:pt x="8278" y="18324"/>
                  </a:lnTo>
                  <a:lnTo>
                    <a:pt x="8765" y="18375"/>
                  </a:lnTo>
                  <a:lnTo>
                    <a:pt x="9252" y="18401"/>
                  </a:lnTo>
                  <a:lnTo>
                    <a:pt x="9739" y="18401"/>
                  </a:lnTo>
                  <a:lnTo>
                    <a:pt x="10225" y="18375"/>
                  </a:lnTo>
                  <a:lnTo>
                    <a:pt x="10712" y="18324"/>
                  </a:lnTo>
                  <a:lnTo>
                    <a:pt x="11199" y="18221"/>
                  </a:lnTo>
                  <a:lnTo>
                    <a:pt x="11661" y="18119"/>
                  </a:lnTo>
                  <a:lnTo>
                    <a:pt x="12148" y="17991"/>
                  </a:lnTo>
                  <a:lnTo>
                    <a:pt x="12609" y="17837"/>
                  </a:lnTo>
                  <a:lnTo>
                    <a:pt x="13070" y="17632"/>
                  </a:lnTo>
                  <a:lnTo>
                    <a:pt x="13531" y="17427"/>
                  </a:lnTo>
                  <a:lnTo>
                    <a:pt x="13993" y="17171"/>
                  </a:lnTo>
                  <a:lnTo>
                    <a:pt x="14428" y="16914"/>
                  </a:lnTo>
                  <a:lnTo>
                    <a:pt x="14864" y="16607"/>
                  </a:lnTo>
                  <a:lnTo>
                    <a:pt x="15428" y="16171"/>
                  </a:lnTo>
                  <a:lnTo>
                    <a:pt x="15940" y="15684"/>
                  </a:lnTo>
                  <a:lnTo>
                    <a:pt x="16427" y="15146"/>
                  </a:lnTo>
                  <a:lnTo>
                    <a:pt x="16863" y="14608"/>
                  </a:lnTo>
                  <a:lnTo>
                    <a:pt x="17273" y="14018"/>
                  </a:lnTo>
                  <a:lnTo>
                    <a:pt x="17606" y="13378"/>
                  </a:lnTo>
                  <a:lnTo>
                    <a:pt x="17914" y="12737"/>
                  </a:lnTo>
                  <a:lnTo>
                    <a:pt x="18170" y="12071"/>
                  </a:lnTo>
                  <a:lnTo>
                    <a:pt x="18170" y="11968"/>
                  </a:lnTo>
                  <a:lnTo>
                    <a:pt x="18144" y="11866"/>
                  </a:lnTo>
                  <a:lnTo>
                    <a:pt x="18068" y="11789"/>
                  </a:lnTo>
                  <a:lnTo>
                    <a:pt x="17991" y="11712"/>
                  </a:lnTo>
                  <a:lnTo>
                    <a:pt x="17863" y="11712"/>
                  </a:lnTo>
                  <a:lnTo>
                    <a:pt x="17786" y="11738"/>
                  </a:lnTo>
                  <a:lnTo>
                    <a:pt x="17683" y="11814"/>
                  </a:lnTo>
                  <a:lnTo>
                    <a:pt x="17632" y="11891"/>
                  </a:lnTo>
                  <a:lnTo>
                    <a:pt x="17401" y="12558"/>
                  </a:lnTo>
                  <a:lnTo>
                    <a:pt x="17094" y="13173"/>
                  </a:lnTo>
                  <a:lnTo>
                    <a:pt x="16761" y="13762"/>
                  </a:lnTo>
                  <a:lnTo>
                    <a:pt x="16376" y="14326"/>
                  </a:lnTo>
                  <a:lnTo>
                    <a:pt x="15966" y="14864"/>
                  </a:lnTo>
                  <a:lnTo>
                    <a:pt x="15505" y="15351"/>
                  </a:lnTo>
                  <a:lnTo>
                    <a:pt x="15018" y="15787"/>
                  </a:lnTo>
                  <a:lnTo>
                    <a:pt x="14505" y="16197"/>
                  </a:lnTo>
                  <a:lnTo>
                    <a:pt x="13942" y="16581"/>
                  </a:lnTo>
                  <a:lnTo>
                    <a:pt x="13352" y="16914"/>
                  </a:lnTo>
                  <a:lnTo>
                    <a:pt x="12737" y="17196"/>
                  </a:lnTo>
                  <a:lnTo>
                    <a:pt x="12122" y="17427"/>
                  </a:lnTo>
                  <a:lnTo>
                    <a:pt x="11456" y="17606"/>
                  </a:lnTo>
                  <a:lnTo>
                    <a:pt x="10789" y="17734"/>
                  </a:lnTo>
                  <a:lnTo>
                    <a:pt x="10123" y="17811"/>
                  </a:lnTo>
                  <a:lnTo>
                    <a:pt x="9431" y="17837"/>
                  </a:lnTo>
                  <a:lnTo>
                    <a:pt x="8790" y="17837"/>
                  </a:lnTo>
                  <a:lnTo>
                    <a:pt x="8175" y="17760"/>
                  </a:lnTo>
                  <a:lnTo>
                    <a:pt x="7586" y="17658"/>
                  </a:lnTo>
                  <a:lnTo>
                    <a:pt x="6996" y="17504"/>
                  </a:lnTo>
                  <a:lnTo>
                    <a:pt x="6433" y="17324"/>
                  </a:lnTo>
                  <a:lnTo>
                    <a:pt x="5869" y="17094"/>
                  </a:lnTo>
                  <a:lnTo>
                    <a:pt x="5331" y="16837"/>
                  </a:lnTo>
                  <a:lnTo>
                    <a:pt x="4818" y="16530"/>
                  </a:lnTo>
                  <a:lnTo>
                    <a:pt x="4331" y="16197"/>
                  </a:lnTo>
                  <a:lnTo>
                    <a:pt x="3870" y="15838"/>
                  </a:lnTo>
                  <a:lnTo>
                    <a:pt x="3408" y="15454"/>
                  </a:lnTo>
                  <a:lnTo>
                    <a:pt x="2998" y="15018"/>
                  </a:lnTo>
                  <a:lnTo>
                    <a:pt x="2614" y="14557"/>
                  </a:lnTo>
                  <a:lnTo>
                    <a:pt x="2255" y="14044"/>
                  </a:lnTo>
                  <a:lnTo>
                    <a:pt x="1922" y="13531"/>
                  </a:lnTo>
                  <a:lnTo>
                    <a:pt x="1640" y="12993"/>
                  </a:lnTo>
                  <a:lnTo>
                    <a:pt x="1589" y="12916"/>
                  </a:lnTo>
                  <a:lnTo>
                    <a:pt x="1512" y="12865"/>
                  </a:lnTo>
                  <a:lnTo>
                    <a:pt x="1435" y="12840"/>
                  </a:lnTo>
                  <a:lnTo>
                    <a:pt x="1333" y="12840"/>
                  </a:lnTo>
                  <a:lnTo>
                    <a:pt x="641" y="12993"/>
                  </a:lnTo>
                  <a:lnTo>
                    <a:pt x="1615" y="9739"/>
                  </a:lnTo>
                  <a:lnTo>
                    <a:pt x="3947" y="12224"/>
                  </a:lnTo>
                  <a:lnTo>
                    <a:pt x="3332" y="12378"/>
                  </a:lnTo>
                  <a:lnTo>
                    <a:pt x="3255" y="12378"/>
                  </a:lnTo>
                  <a:lnTo>
                    <a:pt x="3203" y="12429"/>
                  </a:lnTo>
                  <a:lnTo>
                    <a:pt x="3127" y="12532"/>
                  </a:lnTo>
                  <a:lnTo>
                    <a:pt x="3127" y="12660"/>
                  </a:lnTo>
                  <a:lnTo>
                    <a:pt x="3127" y="12711"/>
                  </a:lnTo>
                  <a:lnTo>
                    <a:pt x="3152" y="12763"/>
                  </a:lnTo>
                  <a:lnTo>
                    <a:pt x="3408" y="13173"/>
                  </a:lnTo>
                  <a:lnTo>
                    <a:pt x="3690" y="13583"/>
                  </a:lnTo>
                  <a:lnTo>
                    <a:pt x="3972" y="13942"/>
                  </a:lnTo>
                  <a:lnTo>
                    <a:pt x="4305" y="14300"/>
                  </a:lnTo>
                  <a:lnTo>
                    <a:pt x="4639" y="14608"/>
                  </a:lnTo>
                  <a:lnTo>
                    <a:pt x="5023" y="14915"/>
                  </a:lnTo>
                  <a:lnTo>
                    <a:pt x="5407" y="15197"/>
                  </a:lnTo>
                  <a:lnTo>
                    <a:pt x="5792" y="15428"/>
                  </a:lnTo>
                  <a:lnTo>
                    <a:pt x="6202" y="15659"/>
                  </a:lnTo>
                  <a:lnTo>
                    <a:pt x="6638" y="15864"/>
                  </a:lnTo>
                  <a:lnTo>
                    <a:pt x="7073" y="16017"/>
                  </a:lnTo>
                  <a:lnTo>
                    <a:pt x="7535" y="16171"/>
                  </a:lnTo>
                  <a:lnTo>
                    <a:pt x="7996" y="16274"/>
                  </a:lnTo>
                  <a:lnTo>
                    <a:pt x="8457" y="16351"/>
                  </a:lnTo>
                  <a:lnTo>
                    <a:pt x="8944" y="16402"/>
                  </a:lnTo>
                  <a:lnTo>
                    <a:pt x="9431" y="16427"/>
                  </a:lnTo>
                  <a:lnTo>
                    <a:pt x="9815" y="16402"/>
                  </a:lnTo>
                  <a:lnTo>
                    <a:pt x="10174" y="16376"/>
                  </a:lnTo>
                  <a:lnTo>
                    <a:pt x="10559" y="16325"/>
                  </a:lnTo>
                  <a:lnTo>
                    <a:pt x="10917" y="16248"/>
                  </a:lnTo>
                  <a:lnTo>
                    <a:pt x="11276" y="16171"/>
                  </a:lnTo>
                  <a:lnTo>
                    <a:pt x="11635" y="16069"/>
                  </a:lnTo>
                  <a:lnTo>
                    <a:pt x="11968" y="15940"/>
                  </a:lnTo>
                  <a:lnTo>
                    <a:pt x="12301" y="15812"/>
                  </a:lnTo>
                  <a:lnTo>
                    <a:pt x="12635" y="15659"/>
                  </a:lnTo>
                  <a:lnTo>
                    <a:pt x="12968" y="15479"/>
                  </a:lnTo>
                  <a:lnTo>
                    <a:pt x="13275" y="15300"/>
                  </a:lnTo>
                  <a:lnTo>
                    <a:pt x="13557" y="15095"/>
                  </a:lnTo>
                  <a:lnTo>
                    <a:pt x="13839" y="14890"/>
                  </a:lnTo>
                  <a:lnTo>
                    <a:pt x="14121" y="14659"/>
                  </a:lnTo>
                  <a:lnTo>
                    <a:pt x="14377" y="14428"/>
                  </a:lnTo>
                  <a:lnTo>
                    <a:pt x="14633" y="14172"/>
                  </a:lnTo>
                  <a:lnTo>
                    <a:pt x="14890" y="13916"/>
                  </a:lnTo>
                  <a:lnTo>
                    <a:pt x="15120" y="13634"/>
                  </a:lnTo>
                  <a:lnTo>
                    <a:pt x="15325" y="13352"/>
                  </a:lnTo>
                  <a:lnTo>
                    <a:pt x="15530" y="13045"/>
                  </a:lnTo>
                  <a:lnTo>
                    <a:pt x="15710" y="12737"/>
                  </a:lnTo>
                  <a:lnTo>
                    <a:pt x="15864" y="12429"/>
                  </a:lnTo>
                  <a:lnTo>
                    <a:pt x="16017" y="12096"/>
                  </a:lnTo>
                  <a:lnTo>
                    <a:pt x="16171" y="11763"/>
                  </a:lnTo>
                  <a:lnTo>
                    <a:pt x="16274" y="11404"/>
                  </a:lnTo>
                  <a:lnTo>
                    <a:pt x="16376" y="11071"/>
                  </a:lnTo>
                  <a:lnTo>
                    <a:pt x="16479" y="10712"/>
                  </a:lnTo>
                  <a:lnTo>
                    <a:pt x="16530" y="10354"/>
                  </a:lnTo>
                  <a:lnTo>
                    <a:pt x="16581" y="9969"/>
                  </a:lnTo>
                  <a:lnTo>
                    <a:pt x="16632" y="9610"/>
                  </a:lnTo>
                  <a:lnTo>
                    <a:pt x="16632" y="9226"/>
                  </a:lnTo>
                  <a:lnTo>
                    <a:pt x="16632" y="8842"/>
                  </a:lnTo>
                  <a:lnTo>
                    <a:pt x="17017" y="9252"/>
                  </a:lnTo>
                  <a:lnTo>
                    <a:pt x="17094" y="9329"/>
                  </a:lnTo>
                  <a:lnTo>
                    <a:pt x="17196" y="9354"/>
                  </a:lnTo>
                  <a:lnTo>
                    <a:pt x="17299" y="9380"/>
                  </a:lnTo>
                  <a:lnTo>
                    <a:pt x="17376" y="9380"/>
                  </a:lnTo>
                  <a:lnTo>
                    <a:pt x="17478" y="9329"/>
                  </a:lnTo>
                  <a:lnTo>
                    <a:pt x="17555" y="9277"/>
                  </a:lnTo>
                  <a:lnTo>
                    <a:pt x="17632" y="9200"/>
                  </a:lnTo>
                  <a:lnTo>
                    <a:pt x="17658" y="9123"/>
                  </a:lnTo>
                  <a:lnTo>
                    <a:pt x="17991" y="8047"/>
                  </a:lnTo>
                  <a:lnTo>
                    <a:pt x="18042" y="8688"/>
                  </a:lnTo>
                  <a:lnTo>
                    <a:pt x="18068" y="9354"/>
                  </a:lnTo>
                  <a:lnTo>
                    <a:pt x="18042" y="9995"/>
                  </a:lnTo>
                  <a:lnTo>
                    <a:pt x="17939" y="10636"/>
                  </a:lnTo>
                  <a:lnTo>
                    <a:pt x="17939" y="10738"/>
                  </a:lnTo>
                  <a:lnTo>
                    <a:pt x="17991" y="10841"/>
                  </a:lnTo>
                  <a:lnTo>
                    <a:pt x="18068" y="10917"/>
                  </a:lnTo>
                  <a:lnTo>
                    <a:pt x="18170" y="10969"/>
                  </a:lnTo>
                  <a:lnTo>
                    <a:pt x="18273" y="10943"/>
                  </a:lnTo>
                  <a:lnTo>
                    <a:pt x="18375" y="10917"/>
                  </a:lnTo>
                  <a:lnTo>
                    <a:pt x="18452" y="10841"/>
                  </a:lnTo>
                  <a:lnTo>
                    <a:pt x="18478" y="10738"/>
                  </a:lnTo>
                  <a:lnTo>
                    <a:pt x="18555" y="10251"/>
                  </a:lnTo>
                  <a:lnTo>
                    <a:pt x="18606" y="9790"/>
                  </a:lnTo>
                  <a:lnTo>
                    <a:pt x="18606" y="9303"/>
                  </a:lnTo>
                  <a:lnTo>
                    <a:pt x="18606" y="8816"/>
                  </a:lnTo>
                  <a:lnTo>
                    <a:pt x="18580" y="8355"/>
                  </a:lnTo>
                  <a:lnTo>
                    <a:pt x="18529" y="7868"/>
                  </a:lnTo>
                  <a:lnTo>
                    <a:pt x="18452" y="7381"/>
                  </a:lnTo>
                  <a:lnTo>
                    <a:pt x="18324" y="6894"/>
                  </a:lnTo>
                  <a:lnTo>
                    <a:pt x="18811" y="5279"/>
                  </a:lnTo>
                  <a:lnTo>
                    <a:pt x="18836" y="5177"/>
                  </a:lnTo>
                  <a:lnTo>
                    <a:pt x="18836" y="5074"/>
                  </a:lnTo>
                  <a:lnTo>
                    <a:pt x="18785" y="4997"/>
                  </a:lnTo>
                  <a:lnTo>
                    <a:pt x="18734" y="4921"/>
                  </a:lnTo>
                  <a:lnTo>
                    <a:pt x="18657" y="4844"/>
                  </a:lnTo>
                  <a:lnTo>
                    <a:pt x="18580" y="4818"/>
                  </a:lnTo>
                  <a:lnTo>
                    <a:pt x="18478" y="4792"/>
                  </a:lnTo>
                  <a:lnTo>
                    <a:pt x="18375" y="4818"/>
                  </a:lnTo>
                  <a:lnTo>
                    <a:pt x="17606" y="4997"/>
                  </a:lnTo>
                  <a:lnTo>
                    <a:pt x="17376" y="4587"/>
                  </a:lnTo>
                  <a:lnTo>
                    <a:pt x="17119" y="4177"/>
                  </a:lnTo>
                  <a:lnTo>
                    <a:pt x="16863" y="3793"/>
                  </a:lnTo>
                  <a:lnTo>
                    <a:pt x="16581" y="3434"/>
                  </a:lnTo>
                  <a:lnTo>
                    <a:pt x="16299" y="3101"/>
                  </a:lnTo>
                  <a:lnTo>
                    <a:pt x="15992" y="2768"/>
                  </a:lnTo>
                  <a:lnTo>
                    <a:pt x="15659" y="2460"/>
                  </a:lnTo>
                  <a:lnTo>
                    <a:pt x="15325" y="2153"/>
                  </a:lnTo>
                  <a:lnTo>
                    <a:pt x="14992" y="1871"/>
                  </a:lnTo>
                  <a:lnTo>
                    <a:pt x="14633" y="1615"/>
                  </a:lnTo>
                  <a:lnTo>
                    <a:pt x="14249" y="1384"/>
                  </a:lnTo>
                  <a:lnTo>
                    <a:pt x="13890" y="1153"/>
                  </a:lnTo>
                  <a:lnTo>
                    <a:pt x="13480" y="948"/>
                  </a:lnTo>
                  <a:lnTo>
                    <a:pt x="13096" y="769"/>
                  </a:lnTo>
                  <a:lnTo>
                    <a:pt x="12686" y="615"/>
                  </a:lnTo>
                  <a:lnTo>
                    <a:pt x="12276" y="461"/>
                  </a:lnTo>
                  <a:lnTo>
                    <a:pt x="11840" y="333"/>
                  </a:lnTo>
                  <a:lnTo>
                    <a:pt x="11430" y="231"/>
                  </a:lnTo>
                  <a:lnTo>
                    <a:pt x="10994" y="154"/>
                  </a:lnTo>
                  <a:lnTo>
                    <a:pt x="10559" y="77"/>
                  </a:lnTo>
                  <a:lnTo>
                    <a:pt x="10123" y="26"/>
                  </a:lnTo>
                  <a:lnTo>
                    <a:pt x="9687" y="0"/>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971;p61">
              <a:extLst>
                <a:ext uri="{FF2B5EF4-FFF2-40B4-BE49-F238E27FC236}">
                  <a16:creationId xmlns:a16="http://schemas.microsoft.com/office/drawing/2014/main" id="{B3FDC01E-46BC-43AE-F4B4-B937B848F04F}"/>
                </a:ext>
              </a:extLst>
            </p:cNvPr>
            <p:cNvSpPr/>
            <p:nvPr/>
          </p:nvSpPr>
          <p:spPr>
            <a:xfrm>
              <a:off x="392525" y="1341600"/>
              <a:ext cx="162125" cy="271675"/>
            </a:xfrm>
            <a:custGeom>
              <a:avLst/>
              <a:gdLst/>
              <a:ahLst/>
              <a:cxnLst/>
              <a:rect l="l" t="t" r="r" b="b"/>
              <a:pathLst>
                <a:path w="6485" h="10867" extrusionOk="0">
                  <a:moveTo>
                    <a:pt x="2512" y="0"/>
                  </a:moveTo>
                  <a:lnTo>
                    <a:pt x="2409" y="26"/>
                  </a:lnTo>
                  <a:lnTo>
                    <a:pt x="2230" y="103"/>
                  </a:lnTo>
                  <a:lnTo>
                    <a:pt x="2102" y="257"/>
                  </a:lnTo>
                  <a:lnTo>
                    <a:pt x="2051" y="333"/>
                  </a:lnTo>
                  <a:lnTo>
                    <a:pt x="1999" y="436"/>
                  </a:lnTo>
                  <a:lnTo>
                    <a:pt x="52" y="5895"/>
                  </a:lnTo>
                  <a:lnTo>
                    <a:pt x="0" y="6048"/>
                  </a:lnTo>
                  <a:lnTo>
                    <a:pt x="26" y="6202"/>
                  </a:lnTo>
                  <a:lnTo>
                    <a:pt x="52" y="6356"/>
                  </a:lnTo>
                  <a:lnTo>
                    <a:pt x="128" y="6484"/>
                  </a:lnTo>
                  <a:lnTo>
                    <a:pt x="231" y="6612"/>
                  </a:lnTo>
                  <a:lnTo>
                    <a:pt x="359" y="6689"/>
                  </a:lnTo>
                  <a:lnTo>
                    <a:pt x="513" y="6740"/>
                  </a:lnTo>
                  <a:lnTo>
                    <a:pt x="667" y="6766"/>
                  </a:lnTo>
                  <a:lnTo>
                    <a:pt x="2281" y="6766"/>
                  </a:lnTo>
                  <a:lnTo>
                    <a:pt x="1077" y="10175"/>
                  </a:lnTo>
                  <a:lnTo>
                    <a:pt x="1051" y="10303"/>
                  </a:lnTo>
                  <a:lnTo>
                    <a:pt x="1051" y="10431"/>
                  </a:lnTo>
                  <a:lnTo>
                    <a:pt x="1077" y="10533"/>
                  </a:lnTo>
                  <a:lnTo>
                    <a:pt x="1154" y="10661"/>
                  </a:lnTo>
                  <a:lnTo>
                    <a:pt x="1230" y="10738"/>
                  </a:lnTo>
                  <a:lnTo>
                    <a:pt x="1333" y="10815"/>
                  </a:lnTo>
                  <a:lnTo>
                    <a:pt x="1461" y="10866"/>
                  </a:lnTo>
                  <a:lnTo>
                    <a:pt x="2537" y="10866"/>
                  </a:lnTo>
                  <a:lnTo>
                    <a:pt x="2666" y="10815"/>
                  </a:lnTo>
                  <a:lnTo>
                    <a:pt x="2768" y="10738"/>
                  </a:lnTo>
                  <a:lnTo>
                    <a:pt x="2871" y="10636"/>
                  </a:lnTo>
                  <a:lnTo>
                    <a:pt x="4178" y="8560"/>
                  </a:lnTo>
                  <a:lnTo>
                    <a:pt x="4203" y="8457"/>
                  </a:lnTo>
                  <a:lnTo>
                    <a:pt x="4203" y="8355"/>
                  </a:lnTo>
                  <a:lnTo>
                    <a:pt x="4178" y="8252"/>
                  </a:lnTo>
                  <a:lnTo>
                    <a:pt x="4101" y="8176"/>
                  </a:lnTo>
                  <a:lnTo>
                    <a:pt x="3998" y="8150"/>
                  </a:lnTo>
                  <a:lnTo>
                    <a:pt x="3896" y="8150"/>
                  </a:lnTo>
                  <a:lnTo>
                    <a:pt x="3793" y="8201"/>
                  </a:lnTo>
                  <a:lnTo>
                    <a:pt x="3716" y="8278"/>
                  </a:lnTo>
                  <a:lnTo>
                    <a:pt x="2409" y="10328"/>
                  </a:lnTo>
                  <a:lnTo>
                    <a:pt x="1615" y="10328"/>
                  </a:lnTo>
                  <a:lnTo>
                    <a:pt x="2896" y="6715"/>
                  </a:lnTo>
                  <a:lnTo>
                    <a:pt x="2922" y="6612"/>
                  </a:lnTo>
                  <a:lnTo>
                    <a:pt x="2922" y="6535"/>
                  </a:lnTo>
                  <a:lnTo>
                    <a:pt x="2896" y="6458"/>
                  </a:lnTo>
                  <a:lnTo>
                    <a:pt x="2845" y="6382"/>
                  </a:lnTo>
                  <a:lnTo>
                    <a:pt x="2794" y="6305"/>
                  </a:lnTo>
                  <a:lnTo>
                    <a:pt x="2717" y="6253"/>
                  </a:lnTo>
                  <a:lnTo>
                    <a:pt x="2640" y="6228"/>
                  </a:lnTo>
                  <a:lnTo>
                    <a:pt x="667" y="6228"/>
                  </a:lnTo>
                  <a:lnTo>
                    <a:pt x="615" y="6202"/>
                  </a:lnTo>
                  <a:lnTo>
                    <a:pt x="590" y="6177"/>
                  </a:lnTo>
                  <a:lnTo>
                    <a:pt x="564" y="6125"/>
                  </a:lnTo>
                  <a:lnTo>
                    <a:pt x="564" y="6074"/>
                  </a:lnTo>
                  <a:lnTo>
                    <a:pt x="2512" y="615"/>
                  </a:lnTo>
                  <a:lnTo>
                    <a:pt x="2563" y="564"/>
                  </a:lnTo>
                  <a:lnTo>
                    <a:pt x="2614" y="538"/>
                  </a:lnTo>
                  <a:lnTo>
                    <a:pt x="4895" y="538"/>
                  </a:lnTo>
                  <a:lnTo>
                    <a:pt x="4946" y="564"/>
                  </a:lnTo>
                  <a:lnTo>
                    <a:pt x="4972" y="590"/>
                  </a:lnTo>
                  <a:lnTo>
                    <a:pt x="4998" y="641"/>
                  </a:lnTo>
                  <a:lnTo>
                    <a:pt x="4998" y="692"/>
                  </a:lnTo>
                  <a:lnTo>
                    <a:pt x="3870" y="3793"/>
                  </a:lnTo>
                  <a:lnTo>
                    <a:pt x="3844" y="3947"/>
                  </a:lnTo>
                  <a:lnTo>
                    <a:pt x="3844" y="4101"/>
                  </a:lnTo>
                  <a:lnTo>
                    <a:pt x="3896" y="4255"/>
                  </a:lnTo>
                  <a:lnTo>
                    <a:pt x="3973" y="4383"/>
                  </a:lnTo>
                  <a:lnTo>
                    <a:pt x="4049" y="4485"/>
                  </a:lnTo>
                  <a:lnTo>
                    <a:pt x="4178" y="4588"/>
                  </a:lnTo>
                  <a:lnTo>
                    <a:pt x="4331" y="4639"/>
                  </a:lnTo>
                  <a:lnTo>
                    <a:pt x="4485" y="4665"/>
                  </a:lnTo>
                  <a:lnTo>
                    <a:pt x="5895" y="4665"/>
                  </a:lnTo>
                  <a:lnTo>
                    <a:pt x="5920" y="4716"/>
                  </a:lnTo>
                  <a:lnTo>
                    <a:pt x="5920" y="4741"/>
                  </a:lnTo>
                  <a:lnTo>
                    <a:pt x="5920" y="4818"/>
                  </a:lnTo>
                  <a:lnTo>
                    <a:pt x="4408" y="7202"/>
                  </a:lnTo>
                  <a:lnTo>
                    <a:pt x="4357" y="7304"/>
                  </a:lnTo>
                  <a:lnTo>
                    <a:pt x="4357" y="7407"/>
                  </a:lnTo>
                  <a:lnTo>
                    <a:pt x="4408" y="7484"/>
                  </a:lnTo>
                  <a:lnTo>
                    <a:pt x="4485" y="7560"/>
                  </a:lnTo>
                  <a:lnTo>
                    <a:pt x="4588" y="7612"/>
                  </a:lnTo>
                  <a:lnTo>
                    <a:pt x="4690" y="7612"/>
                  </a:lnTo>
                  <a:lnTo>
                    <a:pt x="4793" y="7560"/>
                  </a:lnTo>
                  <a:lnTo>
                    <a:pt x="4870" y="7484"/>
                  </a:lnTo>
                  <a:lnTo>
                    <a:pt x="6382" y="5100"/>
                  </a:lnTo>
                  <a:lnTo>
                    <a:pt x="6459" y="4946"/>
                  </a:lnTo>
                  <a:lnTo>
                    <a:pt x="6484" y="4793"/>
                  </a:lnTo>
                  <a:lnTo>
                    <a:pt x="6459" y="4613"/>
                  </a:lnTo>
                  <a:lnTo>
                    <a:pt x="6407" y="4434"/>
                  </a:lnTo>
                  <a:lnTo>
                    <a:pt x="6279" y="4306"/>
                  </a:lnTo>
                  <a:lnTo>
                    <a:pt x="6151" y="4203"/>
                  </a:lnTo>
                  <a:lnTo>
                    <a:pt x="5997" y="4126"/>
                  </a:lnTo>
                  <a:lnTo>
                    <a:pt x="5818" y="4101"/>
                  </a:lnTo>
                  <a:lnTo>
                    <a:pt x="4434" y="4101"/>
                  </a:lnTo>
                  <a:lnTo>
                    <a:pt x="4408" y="4049"/>
                  </a:lnTo>
                  <a:lnTo>
                    <a:pt x="4383" y="4024"/>
                  </a:lnTo>
                  <a:lnTo>
                    <a:pt x="4408" y="3973"/>
                  </a:lnTo>
                  <a:lnTo>
                    <a:pt x="5510" y="872"/>
                  </a:lnTo>
                  <a:lnTo>
                    <a:pt x="5536" y="718"/>
                  </a:lnTo>
                  <a:lnTo>
                    <a:pt x="5536" y="564"/>
                  </a:lnTo>
                  <a:lnTo>
                    <a:pt x="5485" y="410"/>
                  </a:lnTo>
                  <a:lnTo>
                    <a:pt x="5433" y="282"/>
                  </a:lnTo>
                  <a:lnTo>
                    <a:pt x="5331" y="154"/>
                  </a:lnTo>
                  <a:lnTo>
                    <a:pt x="5203" y="77"/>
                  </a:lnTo>
                  <a:lnTo>
                    <a:pt x="5049" y="26"/>
                  </a:lnTo>
                  <a:lnTo>
                    <a:pt x="4895" y="0"/>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 name="Google Shape;1028;p61">
            <a:extLst>
              <a:ext uri="{FF2B5EF4-FFF2-40B4-BE49-F238E27FC236}">
                <a16:creationId xmlns:a16="http://schemas.microsoft.com/office/drawing/2014/main" id="{12978DF7-2A5F-D4EA-9F38-43BEDAF6513C}"/>
              </a:ext>
            </a:extLst>
          </p:cNvPr>
          <p:cNvGrpSpPr/>
          <p:nvPr userDrawn="1"/>
        </p:nvGrpSpPr>
        <p:grpSpPr>
          <a:xfrm>
            <a:off x="4872767" y="101072"/>
            <a:ext cx="434664" cy="434664"/>
            <a:chOff x="6169675" y="1242300"/>
            <a:chExt cx="470925" cy="470925"/>
          </a:xfrm>
        </p:grpSpPr>
        <p:sp>
          <p:nvSpPr>
            <p:cNvPr id="28" name="Google Shape;1029;p61">
              <a:extLst>
                <a:ext uri="{FF2B5EF4-FFF2-40B4-BE49-F238E27FC236}">
                  <a16:creationId xmlns:a16="http://schemas.microsoft.com/office/drawing/2014/main" id="{48D5099E-5BCD-792B-6FC4-B532D73AF697}"/>
                </a:ext>
              </a:extLst>
            </p:cNvPr>
            <p:cNvSpPr/>
            <p:nvPr/>
          </p:nvSpPr>
          <p:spPr>
            <a:xfrm>
              <a:off x="6285625" y="1364650"/>
              <a:ext cx="238375" cy="348575"/>
            </a:xfrm>
            <a:custGeom>
              <a:avLst/>
              <a:gdLst/>
              <a:ahLst/>
              <a:cxnLst/>
              <a:rect l="l" t="t" r="r" b="b"/>
              <a:pathLst>
                <a:path w="9535" h="13943" extrusionOk="0">
                  <a:moveTo>
                    <a:pt x="1872" y="7382"/>
                  </a:moveTo>
                  <a:lnTo>
                    <a:pt x="2179" y="7407"/>
                  </a:lnTo>
                  <a:lnTo>
                    <a:pt x="2538" y="7459"/>
                  </a:lnTo>
                  <a:lnTo>
                    <a:pt x="2769" y="7535"/>
                  </a:lnTo>
                  <a:lnTo>
                    <a:pt x="2999" y="7638"/>
                  </a:lnTo>
                  <a:lnTo>
                    <a:pt x="3179" y="7766"/>
                  </a:lnTo>
                  <a:lnTo>
                    <a:pt x="3358" y="7894"/>
                  </a:lnTo>
                  <a:lnTo>
                    <a:pt x="3512" y="8022"/>
                  </a:lnTo>
                  <a:lnTo>
                    <a:pt x="3640" y="8176"/>
                  </a:lnTo>
                  <a:lnTo>
                    <a:pt x="3819" y="8458"/>
                  </a:lnTo>
                  <a:lnTo>
                    <a:pt x="3819" y="8458"/>
                  </a:lnTo>
                  <a:lnTo>
                    <a:pt x="2359" y="8048"/>
                  </a:lnTo>
                  <a:lnTo>
                    <a:pt x="2256" y="8048"/>
                  </a:lnTo>
                  <a:lnTo>
                    <a:pt x="2154" y="8099"/>
                  </a:lnTo>
                  <a:lnTo>
                    <a:pt x="2077" y="8151"/>
                  </a:lnTo>
                  <a:lnTo>
                    <a:pt x="2025" y="8253"/>
                  </a:lnTo>
                  <a:lnTo>
                    <a:pt x="2025" y="8356"/>
                  </a:lnTo>
                  <a:lnTo>
                    <a:pt x="2051" y="8458"/>
                  </a:lnTo>
                  <a:lnTo>
                    <a:pt x="2128" y="8535"/>
                  </a:lnTo>
                  <a:lnTo>
                    <a:pt x="2230" y="8586"/>
                  </a:lnTo>
                  <a:lnTo>
                    <a:pt x="3691" y="8996"/>
                  </a:lnTo>
                  <a:lnTo>
                    <a:pt x="3384" y="9124"/>
                  </a:lnTo>
                  <a:lnTo>
                    <a:pt x="3204" y="9176"/>
                  </a:lnTo>
                  <a:lnTo>
                    <a:pt x="2999" y="9227"/>
                  </a:lnTo>
                  <a:lnTo>
                    <a:pt x="2794" y="9253"/>
                  </a:lnTo>
                  <a:lnTo>
                    <a:pt x="2307" y="9253"/>
                  </a:lnTo>
                  <a:lnTo>
                    <a:pt x="2051" y="9176"/>
                  </a:lnTo>
                  <a:lnTo>
                    <a:pt x="1744" y="9073"/>
                  </a:lnTo>
                  <a:lnTo>
                    <a:pt x="1462" y="8919"/>
                  </a:lnTo>
                  <a:lnTo>
                    <a:pt x="1205" y="8740"/>
                  </a:lnTo>
                  <a:lnTo>
                    <a:pt x="1026" y="8561"/>
                  </a:lnTo>
                  <a:lnTo>
                    <a:pt x="872" y="8356"/>
                  </a:lnTo>
                  <a:lnTo>
                    <a:pt x="744" y="8176"/>
                  </a:lnTo>
                  <a:lnTo>
                    <a:pt x="667" y="8022"/>
                  </a:lnTo>
                  <a:lnTo>
                    <a:pt x="590" y="7869"/>
                  </a:lnTo>
                  <a:lnTo>
                    <a:pt x="718" y="7792"/>
                  </a:lnTo>
                  <a:lnTo>
                    <a:pt x="872" y="7689"/>
                  </a:lnTo>
                  <a:lnTo>
                    <a:pt x="1077" y="7587"/>
                  </a:lnTo>
                  <a:lnTo>
                    <a:pt x="1308" y="7484"/>
                  </a:lnTo>
                  <a:lnTo>
                    <a:pt x="1564" y="7433"/>
                  </a:lnTo>
                  <a:lnTo>
                    <a:pt x="1872" y="7382"/>
                  </a:lnTo>
                  <a:close/>
                  <a:moveTo>
                    <a:pt x="7689" y="8125"/>
                  </a:moveTo>
                  <a:lnTo>
                    <a:pt x="7971" y="8151"/>
                  </a:lnTo>
                  <a:lnTo>
                    <a:pt x="8253" y="8227"/>
                  </a:lnTo>
                  <a:lnTo>
                    <a:pt x="8484" y="8330"/>
                  </a:lnTo>
                  <a:lnTo>
                    <a:pt x="8663" y="8432"/>
                  </a:lnTo>
                  <a:lnTo>
                    <a:pt x="8945" y="8612"/>
                  </a:lnTo>
                  <a:lnTo>
                    <a:pt x="8894" y="8740"/>
                  </a:lnTo>
                  <a:lnTo>
                    <a:pt x="8791" y="8919"/>
                  </a:lnTo>
                  <a:lnTo>
                    <a:pt x="8689" y="9099"/>
                  </a:lnTo>
                  <a:lnTo>
                    <a:pt x="8535" y="9304"/>
                  </a:lnTo>
                  <a:lnTo>
                    <a:pt x="8330" y="9483"/>
                  </a:lnTo>
                  <a:lnTo>
                    <a:pt x="8099" y="9663"/>
                  </a:lnTo>
                  <a:lnTo>
                    <a:pt x="7817" y="9816"/>
                  </a:lnTo>
                  <a:lnTo>
                    <a:pt x="7484" y="9919"/>
                  </a:lnTo>
                  <a:lnTo>
                    <a:pt x="7228" y="9970"/>
                  </a:lnTo>
                  <a:lnTo>
                    <a:pt x="6997" y="9996"/>
                  </a:lnTo>
                  <a:lnTo>
                    <a:pt x="6767" y="9996"/>
                  </a:lnTo>
                  <a:lnTo>
                    <a:pt x="6562" y="9970"/>
                  </a:lnTo>
                  <a:lnTo>
                    <a:pt x="6357" y="9919"/>
                  </a:lnTo>
                  <a:lnTo>
                    <a:pt x="6177" y="9868"/>
                  </a:lnTo>
                  <a:lnTo>
                    <a:pt x="5870" y="9714"/>
                  </a:lnTo>
                  <a:lnTo>
                    <a:pt x="7330" y="9329"/>
                  </a:lnTo>
                  <a:lnTo>
                    <a:pt x="7433" y="9278"/>
                  </a:lnTo>
                  <a:lnTo>
                    <a:pt x="7484" y="9201"/>
                  </a:lnTo>
                  <a:lnTo>
                    <a:pt x="7535" y="9099"/>
                  </a:lnTo>
                  <a:lnTo>
                    <a:pt x="7535" y="8996"/>
                  </a:lnTo>
                  <a:lnTo>
                    <a:pt x="7484" y="8894"/>
                  </a:lnTo>
                  <a:lnTo>
                    <a:pt x="7407" y="8817"/>
                  </a:lnTo>
                  <a:lnTo>
                    <a:pt x="7305" y="8791"/>
                  </a:lnTo>
                  <a:lnTo>
                    <a:pt x="7177" y="8791"/>
                  </a:lnTo>
                  <a:lnTo>
                    <a:pt x="5716" y="9201"/>
                  </a:lnTo>
                  <a:lnTo>
                    <a:pt x="5921" y="8919"/>
                  </a:lnTo>
                  <a:lnTo>
                    <a:pt x="6049" y="8766"/>
                  </a:lnTo>
                  <a:lnTo>
                    <a:pt x="6203" y="8637"/>
                  </a:lnTo>
                  <a:lnTo>
                    <a:pt x="6357" y="8509"/>
                  </a:lnTo>
                  <a:lnTo>
                    <a:pt x="6562" y="8381"/>
                  </a:lnTo>
                  <a:lnTo>
                    <a:pt x="6767" y="8279"/>
                  </a:lnTo>
                  <a:lnTo>
                    <a:pt x="7023" y="8202"/>
                  </a:lnTo>
                  <a:lnTo>
                    <a:pt x="7382" y="8151"/>
                  </a:lnTo>
                  <a:lnTo>
                    <a:pt x="7689" y="8125"/>
                  </a:lnTo>
                  <a:close/>
                  <a:moveTo>
                    <a:pt x="4973" y="6228"/>
                  </a:moveTo>
                  <a:lnTo>
                    <a:pt x="4973" y="11098"/>
                  </a:lnTo>
                  <a:lnTo>
                    <a:pt x="4588" y="11098"/>
                  </a:lnTo>
                  <a:lnTo>
                    <a:pt x="4588" y="6818"/>
                  </a:lnTo>
                  <a:lnTo>
                    <a:pt x="4973" y="6228"/>
                  </a:lnTo>
                  <a:close/>
                  <a:moveTo>
                    <a:pt x="4383" y="1"/>
                  </a:moveTo>
                  <a:lnTo>
                    <a:pt x="4229" y="27"/>
                  </a:lnTo>
                  <a:lnTo>
                    <a:pt x="4101" y="78"/>
                  </a:lnTo>
                  <a:lnTo>
                    <a:pt x="3973" y="180"/>
                  </a:lnTo>
                  <a:lnTo>
                    <a:pt x="3896" y="334"/>
                  </a:lnTo>
                  <a:lnTo>
                    <a:pt x="2692" y="3743"/>
                  </a:lnTo>
                  <a:lnTo>
                    <a:pt x="2666" y="3845"/>
                  </a:lnTo>
                  <a:lnTo>
                    <a:pt x="2666" y="3973"/>
                  </a:lnTo>
                  <a:lnTo>
                    <a:pt x="2692" y="4101"/>
                  </a:lnTo>
                  <a:lnTo>
                    <a:pt x="2743" y="4204"/>
                  </a:lnTo>
                  <a:lnTo>
                    <a:pt x="2820" y="4281"/>
                  </a:lnTo>
                  <a:lnTo>
                    <a:pt x="2922" y="4358"/>
                  </a:lnTo>
                  <a:lnTo>
                    <a:pt x="3051" y="4409"/>
                  </a:lnTo>
                  <a:lnTo>
                    <a:pt x="4024" y="4409"/>
                  </a:lnTo>
                  <a:lnTo>
                    <a:pt x="3332" y="6382"/>
                  </a:lnTo>
                  <a:lnTo>
                    <a:pt x="3307" y="6485"/>
                  </a:lnTo>
                  <a:lnTo>
                    <a:pt x="3307" y="6587"/>
                  </a:lnTo>
                  <a:lnTo>
                    <a:pt x="3332" y="6690"/>
                  </a:lnTo>
                  <a:lnTo>
                    <a:pt x="3384" y="6792"/>
                  </a:lnTo>
                  <a:lnTo>
                    <a:pt x="3461" y="6869"/>
                  </a:lnTo>
                  <a:lnTo>
                    <a:pt x="3537" y="6920"/>
                  </a:lnTo>
                  <a:lnTo>
                    <a:pt x="3640" y="6972"/>
                  </a:lnTo>
                  <a:lnTo>
                    <a:pt x="4024" y="6972"/>
                  </a:lnTo>
                  <a:lnTo>
                    <a:pt x="4024" y="7792"/>
                  </a:lnTo>
                  <a:lnTo>
                    <a:pt x="3794" y="7535"/>
                  </a:lnTo>
                  <a:lnTo>
                    <a:pt x="3486" y="7305"/>
                  </a:lnTo>
                  <a:lnTo>
                    <a:pt x="3307" y="7177"/>
                  </a:lnTo>
                  <a:lnTo>
                    <a:pt x="3102" y="7100"/>
                  </a:lnTo>
                  <a:lnTo>
                    <a:pt x="2897" y="6997"/>
                  </a:lnTo>
                  <a:lnTo>
                    <a:pt x="2666" y="6920"/>
                  </a:lnTo>
                  <a:lnTo>
                    <a:pt x="2384" y="6869"/>
                  </a:lnTo>
                  <a:lnTo>
                    <a:pt x="2128" y="6844"/>
                  </a:lnTo>
                  <a:lnTo>
                    <a:pt x="1615" y="6844"/>
                  </a:lnTo>
                  <a:lnTo>
                    <a:pt x="1410" y="6895"/>
                  </a:lnTo>
                  <a:lnTo>
                    <a:pt x="1180" y="6946"/>
                  </a:lnTo>
                  <a:lnTo>
                    <a:pt x="821" y="7100"/>
                  </a:lnTo>
                  <a:lnTo>
                    <a:pt x="513" y="7254"/>
                  </a:lnTo>
                  <a:lnTo>
                    <a:pt x="283" y="7407"/>
                  </a:lnTo>
                  <a:lnTo>
                    <a:pt x="78" y="7587"/>
                  </a:lnTo>
                  <a:lnTo>
                    <a:pt x="52" y="7664"/>
                  </a:lnTo>
                  <a:lnTo>
                    <a:pt x="26" y="7715"/>
                  </a:lnTo>
                  <a:lnTo>
                    <a:pt x="1" y="7792"/>
                  </a:lnTo>
                  <a:lnTo>
                    <a:pt x="26" y="7843"/>
                  </a:lnTo>
                  <a:lnTo>
                    <a:pt x="103" y="8125"/>
                  </a:lnTo>
                  <a:lnTo>
                    <a:pt x="231" y="8356"/>
                  </a:lnTo>
                  <a:lnTo>
                    <a:pt x="411" y="8663"/>
                  </a:lnTo>
                  <a:lnTo>
                    <a:pt x="642" y="8971"/>
                  </a:lnTo>
                  <a:lnTo>
                    <a:pt x="795" y="9124"/>
                  </a:lnTo>
                  <a:lnTo>
                    <a:pt x="975" y="9253"/>
                  </a:lnTo>
                  <a:lnTo>
                    <a:pt x="1180" y="9406"/>
                  </a:lnTo>
                  <a:lnTo>
                    <a:pt x="1410" y="9534"/>
                  </a:lnTo>
                  <a:lnTo>
                    <a:pt x="1641" y="9637"/>
                  </a:lnTo>
                  <a:lnTo>
                    <a:pt x="1923" y="9714"/>
                  </a:lnTo>
                  <a:lnTo>
                    <a:pt x="2205" y="9791"/>
                  </a:lnTo>
                  <a:lnTo>
                    <a:pt x="2487" y="9816"/>
                  </a:lnTo>
                  <a:lnTo>
                    <a:pt x="2743" y="9816"/>
                  </a:lnTo>
                  <a:lnTo>
                    <a:pt x="3025" y="9791"/>
                  </a:lnTo>
                  <a:lnTo>
                    <a:pt x="3281" y="9739"/>
                  </a:lnTo>
                  <a:lnTo>
                    <a:pt x="3537" y="9663"/>
                  </a:lnTo>
                  <a:lnTo>
                    <a:pt x="3794" y="9560"/>
                  </a:lnTo>
                  <a:lnTo>
                    <a:pt x="4024" y="9406"/>
                  </a:lnTo>
                  <a:lnTo>
                    <a:pt x="4024" y="11149"/>
                  </a:lnTo>
                  <a:lnTo>
                    <a:pt x="3589" y="11277"/>
                  </a:lnTo>
                  <a:lnTo>
                    <a:pt x="3153" y="11431"/>
                  </a:lnTo>
                  <a:lnTo>
                    <a:pt x="2769" y="11610"/>
                  </a:lnTo>
                  <a:lnTo>
                    <a:pt x="2384" y="11867"/>
                  </a:lnTo>
                  <a:lnTo>
                    <a:pt x="2025" y="12148"/>
                  </a:lnTo>
                  <a:lnTo>
                    <a:pt x="1718" y="12456"/>
                  </a:lnTo>
                  <a:lnTo>
                    <a:pt x="1410" y="12815"/>
                  </a:lnTo>
                  <a:lnTo>
                    <a:pt x="1180" y="13199"/>
                  </a:lnTo>
                  <a:lnTo>
                    <a:pt x="1000" y="13532"/>
                  </a:lnTo>
                  <a:lnTo>
                    <a:pt x="975" y="13584"/>
                  </a:lnTo>
                  <a:lnTo>
                    <a:pt x="975" y="13660"/>
                  </a:lnTo>
                  <a:lnTo>
                    <a:pt x="975" y="13737"/>
                  </a:lnTo>
                  <a:lnTo>
                    <a:pt x="1000" y="13789"/>
                  </a:lnTo>
                  <a:lnTo>
                    <a:pt x="1052" y="13840"/>
                  </a:lnTo>
                  <a:lnTo>
                    <a:pt x="1103" y="13891"/>
                  </a:lnTo>
                  <a:lnTo>
                    <a:pt x="1154" y="13917"/>
                  </a:lnTo>
                  <a:lnTo>
                    <a:pt x="1231" y="13942"/>
                  </a:lnTo>
                  <a:lnTo>
                    <a:pt x="8304" y="13942"/>
                  </a:lnTo>
                  <a:lnTo>
                    <a:pt x="8381" y="13917"/>
                  </a:lnTo>
                  <a:lnTo>
                    <a:pt x="8458" y="13891"/>
                  </a:lnTo>
                  <a:lnTo>
                    <a:pt x="8509" y="13840"/>
                  </a:lnTo>
                  <a:lnTo>
                    <a:pt x="8561" y="13789"/>
                  </a:lnTo>
                  <a:lnTo>
                    <a:pt x="8586" y="13737"/>
                  </a:lnTo>
                  <a:lnTo>
                    <a:pt x="8586" y="13660"/>
                  </a:lnTo>
                  <a:lnTo>
                    <a:pt x="8586" y="13584"/>
                  </a:lnTo>
                  <a:lnTo>
                    <a:pt x="8561" y="13532"/>
                  </a:lnTo>
                  <a:lnTo>
                    <a:pt x="8381" y="13225"/>
                  </a:lnTo>
                  <a:lnTo>
                    <a:pt x="8227" y="12943"/>
                  </a:lnTo>
                  <a:lnTo>
                    <a:pt x="7997" y="12635"/>
                  </a:lnTo>
                  <a:lnTo>
                    <a:pt x="7715" y="12328"/>
                  </a:lnTo>
                  <a:lnTo>
                    <a:pt x="7638" y="12277"/>
                  </a:lnTo>
                  <a:lnTo>
                    <a:pt x="7535" y="12251"/>
                  </a:lnTo>
                  <a:lnTo>
                    <a:pt x="7433" y="12277"/>
                  </a:lnTo>
                  <a:lnTo>
                    <a:pt x="7330" y="12328"/>
                  </a:lnTo>
                  <a:lnTo>
                    <a:pt x="7279" y="12405"/>
                  </a:lnTo>
                  <a:lnTo>
                    <a:pt x="7254" y="12507"/>
                  </a:lnTo>
                  <a:lnTo>
                    <a:pt x="7254" y="12635"/>
                  </a:lnTo>
                  <a:lnTo>
                    <a:pt x="7330" y="12712"/>
                  </a:lnTo>
                  <a:lnTo>
                    <a:pt x="7612" y="13045"/>
                  </a:lnTo>
                  <a:lnTo>
                    <a:pt x="7843" y="13379"/>
                  </a:lnTo>
                  <a:lnTo>
                    <a:pt x="1718" y="13379"/>
                  </a:lnTo>
                  <a:lnTo>
                    <a:pt x="1974" y="12994"/>
                  </a:lnTo>
                  <a:lnTo>
                    <a:pt x="2282" y="12661"/>
                  </a:lnTo>
                  <a:lnTo>
                    <a:pt x="2641" y="12353"/>
                  </a:lnTo>
                  <a:lnTo>
                    <a:pt x="3025" y="12097"/>
                  </a:lnTo>
                  <a:lnTo>
                    <a:pt x="3435" y="11918"/>
                  </a:lnTo>
                  <a:lnTo>
                    <a:pt x="3845" y="11764"/>
                  </a:lnTo>
                  <a:lnTo>
                    <a:pt x="4306" y="11687"/>
                  </a:lnTo>
                  <a:lnTo>
                    <a:pt x="4537" y="11662"/>
                  </a:lnTo>
                  <a:lnTo>
                    <a:pt x="4768" y="11636"/>
                  </a:lnTo>
                  <a:lnTo>
                    <a:pt x="5178" y="11662"/>
                  </a:lnTo>
                  <a:lnTo>
                    <a:pt x="5588" y="11738"/>
                  </a:lnTo>
                  <a:lnTo>
                    <a:pt x="5972" y="11841"/>
                  </a:lnTo>
                  <a:lnTo>
                    <a:pt x="6357" y="12020"/>
                  </a:lnTo>
                  <a:lnTo>
                    <a:pt x="6459" y="12046"/>
                  </a:lnTo>
                  <a:lnTo>
                    <a:pt x="6562" y="12020"/>
                  </a:lnTo>
                  <a:lnTo>
                    <a:pt x="6664" y="11969"/>
                  </a:lnTo>
                  <a:lnTo>
                    <a:pt x="6715" y="11892"/>
                  </a:lnTo>
                  <a:lnTo>
                    <a:pt x="6767" y="11790"/>
                  </a:lnTo>
                  <a:lnTo>
                    <a:pt x="6741" y="11687"/>
                  </a:lnTo>
                  <a:lnTo>
                    <a:pt x="6690" y="11585"/>
                  </a:lnTo>
                  <a:lnTo>
                    <a:pt x="6613" y="11508"/>
                  </a:lnTo>
                  <a:lnTo>
                    <a:pt x="6331" y="11405"/>
                  </a:lnTo>
                  <a:lnTo>
                    <a:pt x="6075" y="11303"/>
                  </a:lnTo>
                  <a:lnTo>
                    <a:pt x="5793" y="11226"/>
                  </a:lnTo>
                  <a:lnTo>
                    <a:pt x="5511" y="11149"/>
                  </a:lnTo>
                  <a:lnTo>
                    <a:pt x="5511" y="10149"/>
                  </a:lnTo>
                  <a:lnTo>
                    <a:pt x="5767" y="10278"/>
                  </a:lnTo>
                  <a:lnTo>
                    <a:pt x="5998" y="10406"/>
                  </a:lnTo>
                  <a:lnTo>
                    <a:pt x="6254" y="10483"/>
                  </a:lnTo>
                  <a:lnTo>
                    <a:pt x="6536" y="10534"/>
                  </a:lnTo>
                  <a:lnTo>
                    <a:pt x="6792" y="10560"/>
                  </a:lnTo>
                  <a:lnTo>
                    <a:pt x="7074" y="10560"/>
                  </a:lnTo>
                  <a:lnTo>
                    <a:pt x="7356" y="10508"/>
                  </a:lnTo>
                  <a:lnTo>
                    <a:pt x="7638" y="10457"/>
                  </a:lnTo>
                  <a:lnTo>
                    <a:pt x="7894" y="10380"/>
                  </a:lnTo>
                  <a:lnTo>
                    <a:pt x="8150" y="10252"/>
                  </a:lnTo>
                  <a:lnTo>
                    <a:pt x="8381" y="10149"/>
                  </a:lnTo>
                  <a:lnTo>
                    <a:pt x="8561" y="9996"/>
                  </a:lnTo>
                  <a:lnTo>
                    <a:pt x="8740" y="9868"/>
                  </a:lnTo>
                  <a:lnTo>
                    <a:pt x="8894" y="9714"/>
                  </a:lnTo>
                  <a:lnTo>
                    <a:pt x="9150" y="9406"/>
                  </a:lnTo>
                  <a:lnTo>
                    <a:pt x="9329" y="9099"/>
                  </a:lnTo>
                  <a:lnTo>
                    <a:pt x="9457" y="8842"/>
                  </a:lnTo>
                  <a:lnTo>
                    <a:pt x="9534" y="8586"/>
                  </a:lnTo>
                  <a:lnTo>
                    <a:pt x="9534" y="8535"/>
                  </a:lnTo>
                  <a:lnTo>
                    <a:pt x="9534" y="8458"/>
                  </a:lnTo>
                  <a:lnTo>
                    <a:pt x="9509" y="8381"/>
                  </a:lnTo>
                  <a:lnTo>
                    <a:pt x="9457" y="8330"/>
                  </a:lnTo>
                  <a:lnTo>
                    <a:pt x="9252" y="8151"/>
                  </a:lnTo>
                  <a:lnTo>
                    <a:pt x="9022" y="7997"/>
                  </a:lnTo>
                  <a:lnTo>
                    <a:pt x="8740" y="7843"/>
                  </a:lnTo>
                  <a:lnTo>
                    <a:pt x="8356" y="7689"/>
                  </a:lnTo>
                  <a:lnTo>
                    <a:pt x="8150" y="7638"/>
                  </a:lnTo>
                  <a:lnTo>
                    <a:pt x="7920" y="7587"/>
                  </a:lnTo>
                  <a:lnTo>
                    <a:pt x="7433" y="7587"/>
                  </a:lnTo>
                  <a:lnTo>
                    <a:pt x="7177" y="7612"/>
                  </a:lnTo>
                  <a:lnTo>
                    <a:pt x="6895" y="7664"/>
                  </a:lnTo>
                  <a:lnTo>
                    <a:pt x="6664" y="7740"/>
                  </a:lnTo>
                  <a:lnTo>
                    <a:pt x="6433" y="7817"/>
                  </a:lnTo>
                  <a:lnTo>
                    <a:pt x="6254" y="7920"/>
                  </a:lnTo>
                  <a:lnTo>
                    <a:pt x="6075" y="8022"/>
                  </a:lnTo>
                  <a:lnTo>
                    <a:pt x="5767" y="8279"/>
                  </a:lnTo>
                  <a:lnTo>
                    <a:pt x="5511" y="8535"/>
                  </a:lnTo>
                  <a:lnTo>
                    <a:pt x="5511" y="5357"/>
                  </a:lnTo>
                  <a:lnTo>
                    <a:pt x="5639" y="5152"/>
                  </a:lnTo>
                  <a:lnTo>
                    <a:pt x="5690" y="5050"/>
                  </a:lnTo>
                  <a:lnTo>
                    <a:pt x="5690" y="4947"/>
                  </a:lnTo>
                  <a:lnTo>
                    <a:pt x="5639" y="4845"/>
                  </a:lnTo>
                  <a:lnTo>
                    <a:pt x="5562" y="4768"/>
                  </a:lnTo>
                  <a:lnTo>
                    <a:pt x="5460" y="4742"/>
                  </a:lnTo>
                  <a:lnTo>
                    <a:pt x="5357" y="4742"/>
                  </a:lnTo>
                  <a:lnTo>
                    <a:pt x="5255" y="4793"/>
                  </a:lnTo>
                  <a:lnTo>
                    <a:pt x="5178" y="4870"/>
                  </a:lnTo>
                  <a:lnTo>
                    <a:pt x="4204" y="6433"/>
                  </a:lnTo>
                  <a:lnTo>
                    <a:pt x="3896" y="6433"/>
                  </a:lnTo>
                  <a:lnTo>
                    <a:pt x="4665" y="4306"/>
                  </a:lnTo>
                  <a:lnTo>
                    <a:pt x="4665" y="4229"/>
                  </a:lnTo>
                  <a:lnTo>
                    <a:pt x="4665" y="4153"/>
                  </a:lnTo>
                  <a:lnTo>
                    <a:pt x="4665" y="4076"/>
                  </a:lnTo>
                  <a:lnTo>
                    <a:pt x="4614" y="3999"/>
                  </a:lnTo>
                  <a:lnTo>
                    <a:pt x="4563" y="3948"/>
                  </a:lnTo>
                  <a:lnTo>
                    <a:pt x="4511" y="3896"/>
                  </a:lnTo>
                  <a:lnTo>
                    <a:pt x="4434" y="3871"/>
                  </a:lnTo>
                  <a:lnTo>
                    <a:pt x="3230" y="3871"/>
                  </a:lnTo>
                  <a:lnTo>
                    <a:pt x="4409" y="539"/>
                  </a:lnTo>
                  <a:lnTo>
                    <a:pt x="5741" y="539"/>
                  </a:lnTo>
                  <a:lnTo>
                    <a:pt x="5075" y="2410"/>
                  </a:lnTo>
                  <a:lnTo>
                    <a:pt x="5050" y="2538"/>
                  </a:lnTo>
                  <a:lnTo>
                    <a:pt x="5050" y="2666"/>
                  </a:lnTo>
                  <a:lnTo>
                    <a:pt x="5075" y="2769"/>
                  </a:lnTo>
                  <a:lnTo>
                    <a:pt x="5126" y="2871"/>
                  </a:lnTo>
                  <a:lnTo>
                    <a:pt x="5203" y="2974"/>
                  </a:lnTo>
                  <a:lnTo>
                    <a:pt x="5306" y="3051"/>
                  </a:lnTo>
                  <a:lnTo>
                    <a:pt x="5434" y="3076"/>
                  </a:lnTo>
                  <a:lnTo>
                    <a:pt x="5562" y="3102"/>
                  </a:lnTo>
                  <a:lnTo>
                    <a:pt x="6305" y="3102"/>
                  </a:lnTo>
                  <a:lnTo>
                    <a:pt x="5895" y="3768"/>
                  </a:lnTo>
                  <a:lnTo>
                    <a:pt x="5844" y="3871"/>
                  </a:lnTo>
                  <a:lnTo>
                    <a:pt x="5844" y="3973"/>
                  </a:lnTo>
                  <a:lnTo>
                    <a:pt x="5895" y="4076"/>
                  </a:lnTo>
                  <a:lnTo>
                    <a:pt x="5972" y="4153"/>
                  </a:lnTo>
                  <a:lnTo>
                    <a:pt x="6075" y="4178"/>
                  </a:lnTo>
                  <a:lnTo>
                    <a:pt x="6177" y="4178"/>
                  </a:lnTo>
                  <a:lnTo>
                    <a:pt x="6280" y="4127"/>
                  </a:lnTo>
                  <a:lnTo>
                    <a:pt x="6357" y="4050"/>
                  </a:lnTo>
                  <a:lnTo>
                    <a:pt x="6818" y="3333"/>
                  </a:lnTo>
                  <a:lnTo>
                    <a:pt x="6869" y="3204"/>
                  </a:lnTo>
                  <a:lnTo>
                    <a:pt x="6895" y="3076"/>
                  </a:lnTo>
                  <a:lnTo>
                    <a:pt x="6869" y="2948"/>
                  </a:lnTo>
                  <a:lnTo>
                    <a:pt x="6818" y="2820"/>
                  </a:lnTo>
                  <a:lnTo>
                    <a:pt x="6741" y="2717"/>
                  </a:lnTo>
                  <a:lnTo>
                    <a:pt x="6638" y="2615"/>
                  </a:lnTo>
                  <a:lnTo>
                    <a:pt x="6536" y="2564"/>
                  </a:lnTo>
                  <a:lnTo>
                    <a:pt x="6382" y="2538"/>
                  </a:lnTo>
                  <a:lnTo>
                    <a:pt x="5613" y="2538"/>
                  </a:lnTo>
                  <a:lnTo>
                    <a:pt x="6280" y="667"/>
                  </a:lnTo>
                  <a:lnTo>
                    <a:pt x="6305" y="539"/>
                  </a:lnTo>
                  <a:lnTo>
                    <a:pt x="6305" y="437"/>
                  </a:lnTo>
                  <a:lnTo>
                    <a:pt x="6280" y="308"/>
                  </a:lnTo>
                  <a:lnTo>
                    <a:pt x="6228" y="206"/>
                  </a:lnTo>
                  <a:lnTo>
                    <a:pt x="6152" y="129"/>
                  </a:lnTo>
                  <a:lnTo>
                    <a:pt x="6049" y="52"/>
                  </a:lnTo>
                  <a:lnTo>
                    <a:pt x="5921" y="1"/>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030;p61">
              <a:extLst>
                <a:ext uri="{FF2B5EF4-FFF2-40B4-BE49-F238E27FC236}">
                  <a16:creationId xmlns:a16="http://schemas.microsoft.com/office/drawing/2014/main" id="{A444E2D7-0F4E-A9DA-65C8-B29456A0E214}"/>
                </a:ext>
              </a:extLst>
            </p:cNvPr>
            <p:cNvSpPr/>
            <p:nvPr/>
          </p:nvSpPr>
          <p:spPr>
            <a:xfrm>
              <a:off x="6169675" y="1242300"/>
              <a:ext cx="180050" cy="328700"/>
            </a:xfrm>
            <a:custGeom>
              <a:avLst/>
              <a:gdLst/>
              <a:ahLst/>
              <a:cxnLst/>
              <a:rect l="l" t="t" r="r" b="b"/>
              <a:pathLst>
                <a:path w="7202" h="13148" extrusionOk="0">
                  <a:moveTo>
                    <a:pt x="4331" y="9098"/>
                  </a:moveTo>
                  <a:lnTo>
                    <a:pt x="4331" y="9636"/>
                  </a:lnTo>
                  <a:lnTo>
                    <a:pt x="4331" y="9764"/>
                  </a:lnTo>
                  <a:lnTo>
                    <a:pt x="4306" y="9867"/>
                  </a:lnTo>
                  <a:lnTo>
                    <a:pt x="4254" y="9995"/>
                  </a:lnTo>
                  <a:lnTo>
                    <a:pt x="4178" y="10097"/>
                  </a:lnTo>
                  <a:lnTo>
                    <a:pt x="4126" y="10200"/>
                  </a:lnTo>
                  <a:lnTo>
                    <a:pt x="4024" y="10277"/>
                  </a:lnTo>
                  <a:lnTo>
                    <a:pt x="3921" y="10354"/>
                  </a:lnTo>
                  <a:lnTo>
                    <a:pt x="3819" y="10405"/>
                  </a:lnTo>
                  <a:lnTo>
                    <a:pt x="3819" y="9252"/>
                  </a:lnTo>
                  <a:lnTo>
                    <a:pt x="4075" y="9200"/>
                  </a:lnTo>
                  <a:lnTo>
                    <a:pt x="4331" y="9098"/>
                  </a:lnTo>
                  <a:close/>
                  <a:moveTo>
                    <a:pt x="2845" y="9021"/>
                  </a:moveTo>
                  <a:lnTo>
                    <a:pt x="3050" y="9149"/>
                  </a:lnTo>
                  <a:lnTo>
                    <a:pt x="3281" y="9226"/>
                  </a:lnTo>
                  <a:lnTo>
                    <a:pt x="3281" y="10687"/>
                  </a:lnTo>
                  <a:lnTo>
                    <a:pt x="3255" y="10815"/>
                  </a:lnTo>
                  <a:lnTo>
                    <a:pt x="3229" y="10943"/>
                  </a:lnTo>
                  <a:lnTo>
                    <a:pt x="3178" y="11046"/>
                  </a:lnTo>
                  <a:lnTo>
                    <a:pt x="3127" y="11148"/>
                  </a:lnTo>
                  <a:lnTo>
                    <a:pt x="3050" y="11251"/>
                  </a:lnTo>
                  <a:lnTo>
                    <a:pt x="2973" y="11327"/>
                  </a:lnTo>
                  <a:lnTo>
                    <a:pt x="2871" y="11404"/>
                  </a:lnTo>
                  <a:lnTo>
                    <a:pt x="2768" y="11456"/>
                  </a:lnTo>
                  <a:lnTo>
                    <a:pt x="2768" y="9380"/>
                  </a:lnTo>
                  <a:lnTo>
                    <a:pt x="2794" y="9200"/>
                  </a:lnTo>
                  <a:lnTo>
                    <a:pt x="2845" y="9021"/>
                  </a:lnTo>
                  <a:close/>
                  <a:moveTo>
                    <a:pt x="3152" y="0"/>
                  </a:moveTo>
                  <a:lnTo>
                    <a:pt x="3076" y="77"/>
                  </a:lnTo>
                  <a:lnTo>
                    <a:pt x="3024" y="154"/>
                  </a:lnTo>
                  <a:lnTo>
                    <a:pt x="2999" y="256"/>
                  </a:lnTo>
                  <a:lnTo>
                    <a:pt x="2999" y="3665"/>
                  </a:lnTo>
                  <a:lnTo>
                    <a:pt x="2999" y="3844"/>
                  </a:lnTo>
                  <a:lnTo>
                    <a:pt x="2973" y="4024"/>
                  </a:lnTo>
                  <a:lnTo>
                    <a:pt x="2922" y="4177"/>
                  </a:lnTo>
                  <a:lnTo>
                    <a:pt x="2871" y="4331"/>
                  </a:lnTo>
                  <a:lnTo>
                    <a:pt x="2794" y="4510"/>
                  </a:lnTo>
                  <a:lnTo>
                    <a:pt x="2691" y="4639"/>
                  </a:lnTo>
                  <a:lnTo>
                    <a:pt x="2589" y="4792"/>
                  </a:lnTo>
                  <a:lnTo>
                    <a:pt x="2486" y="4921"/>
                  </a:lnTo>
                  <a:lnTo>
                    <a:pt x="385" y="6996"/>
                  </a:lnTo>
                  <a:lnTo>
                    <a:pt x="231" y="7201"/>
                  </a:lnTo>
                  <a:lnTo>
                    <a:pt x="103" y="7432"/>
                  </a:lnTo>
                  <a:lnTo>
                    <a:pt x="26" y="7688"/>
                  </a:lnTo>
                  <a:lnTo>
                    <a:pt x="0" y="7945"/>
                  </a:lnTo>
                  <a:lnTo>
                    <a:pt x="0" y="11763"/>
                  </a:lnTo>
                  <a:lnTo>
                    <a:pt x="26" y="12019"/>
                  </a:lnTo>
                  <a:lnTo>
                    <a:pt x="103" y="12276"/>
                  </a:lnTo>
                  <a:lnTo>
                    <a:pt x="231" y="12532"/>
                  </a:lnTo>
                  <a:lnTo>
                    <a:pt x="410" y="12737"/>
                  </a:lnTo>
                  <a:lnTo>
                    <a:pt x="615" y="12891"/>
                  </a:lnTo>
                  <a:lnTo>
                    <a:pt x="846" y="13019"/>
                  </a:lnTo>
                  <a:lnTo>
                    <a:pt x="1102" y="13096"/>
                  </a:lnTo>
                  <a:lnTo>
                    <a:pt x="1384" y="13147"/>
                  </a:lnTo>
                  <a:lnTo>
                    <a:pt x="1615" y="13121"/>
                  </a:lnTo>
                  <a:lnTo>
                    <a:pt x="1845" y="13045"/>
                  </a:lnTo>
                  <a:lnTo>
                    <a:pt x="2050" y="12968"/>
                  </a:lnTo>
                  <a:lnTo>
                    <a:pt x="2255" y="12814"/>
                  </a:lnTo>
                  <a:lnTo>
                    <a:pt x="2409" y="12660"/>
                  </a:lnTo>
                  <a:lnTo>
                    <a:pt x="2563" y="12481"/>
                  </a:lnTo>
                  <a:lnTo>
                    <a:pt x="2665" y="12276"/>
                  </a:lnTo>
                  <a:lnTo>
                    <a:pt x="2717" y="12045"/>
                  </a:lnTo>
                  <a:lnTo>
                    <a:pt x="2922" y="11994"/>
                  </a:lnTo>
                  <a:lnTo>
                    <a:pt x="3101" y="11917"/>
                  </a:lnTo>
                  <a:lnTo>
                    <a:pt x="3281" y="11789"/>
                  </a:lnTo>
                  <a:lnTo>
                    <a:pt x="3409" y="11661"/>
                  </a:lnTo>
                  <a:lnTo>
                    <a:pt x="3537" y="11532"/>
                  </a:lnTo>
                  <a:lnTo>
                    <a:pt x="3665" y="11353"/>
                  </a:lnTo>
                  <a:lnTo>
                    <a:pt x="3742" y="11174"/>
                  </a:lnTo>
                  <a:lnTo>
                    <a:pt x="3793" y="10994"/>
                  </a:lnTo>
                  <a:lnTo>
                    <a:pt x="4024" y="10917"/>
                  </a:lnTo>
                  <a:lnTo>
                    <a:pt x="4229" y="10815"/>
                  </a:lnTo>
                  <a:lnTo>
                    <a:pt x="4408" y="10661"/>
                  </a:lnTo>
                  <a:lnTo>
                    <a:pt x="4562" y="10507"/>
                  </a:lnTo>
                  <a:lnTo>
                    <a:pt x="4716" y="10328"/>
                  </a:lnTo>
                  <a:lnTo>
                    <a:pt x="4793" y="10097"/>
                  </a:lnTo>
                  <a:lnTo>
                    <a:pt x="4869" y="9867"/>
                  </a:lnTo>
                  <a:lnTo>
                    <a:pt x="4895" y="9636"/>
                  </a:lnTo>
                  <a:lnTo>
                    <a:pt x="4895" y="8611"/>
                  </a:lnTo>
                  <a:lnTo>
                    <a:pt x="6202" y="7278"/>
                  </a:lnTo>
                  <a:lnTo>
                    <a:pt x="6433" y="7048"/>
                  </a:lnTo>
                  <a:lnTo>
                    <a:pt x="6612" y="6766"/>
                  </a:lnTo>
                  <a:lnTo>
                    <a:pt x="6792" y="6484"/>
                  </a:lnTo>
                  <a:lnTo>
                    <a:pt x="6945" y="6202"/>
                  </a:lnTo>
                  <a:lnTo>
                    <a:pt x="7048" y="5894"/>
                  </a:lnTo>
                  <a:lnTo>
                    <a:pt x="7125" y="5561"/>
                  </a:lnTo>
                  <a:lnTo>
                    <a:pt x="7176" y="5228"/>
                  </a:lnTo>
                  <a:lnTo>
                    <a:pt x="7202" y="4895"/>
                  </a:lnTo>
                  <a:lnTo>
                    <a:pt x="7202" y="2973"/>
                  </a:lnTo>
                  <a:lnTo>
                    <a:pt x="7176" y="2870"/>
                  </a:lnTo>
                  <a:lnTo>
                    <a:pt x="7099" y="2793"/>
                  </a:lnTo>
                  <a:lnTo>
                    <a:pt x="7022" y="2717"/>
                  </a:lnTo>
                  <a:lnTo>
                    <a:pt x="6817" y="2717"/>
                  </a:lnTo>
                  <a:lnTo>
                    <a:pt x="6715" y="2793"/>
                  </a:lnTo>
                  <a:lnTo>
                    <a:pt x="6663" y="2870"/>
                  </a:lnTo>
                  <a:lnTo>
                    <a:pt x="6638" y="2973"/>
                  </a:lnTo>
                  <a:lnTo>
                    <a:pt x="6638" y="4895"/>
                  </a:lnTo>
                  <a:lnTo>
                    <a:pt x="6612" y="5177"/>
                  </a:lnTo>
                  <a:lnTo>
                    <a:pt x="6587" y="5459"/>
                  </a:lnTo>
                  <a:lnTo>
                    <a:pt x="6510" y="5715"/>
                  </a:lnTo>
                  <a:lnTo>
                    <a:pt x="6433" y="5971"/>
                  </a:lnTo>
                  <a:lnTo>
                    <a:pt x="6305" y="6228"/>
                  </a:lnTo>
                  <a:lnTo>
                    <a:pt x="6177" y="6458"/>
                  </a:lnTo>
                  <a:lnTo>
                    <a:pt x="5997" y="6689"/>
                  </a:lnTo>
                  <a:lnTo>
                    <a:pt x="5818" y="6894"/>
                  </a:lnTo>
                  <a:lnTo>
                    <a:pt x="4229" y="8483"/>
                  </a:lnTo>
                  <a:lnTo>
                    <a:pt x="4101" y="8585"/>
                  </a:lnTo>
                  <a:lnTo>
                    <a:pt x="3947" y="8662"/>
                  </a:lnTo>
                  <a:lnTo>
                    <a:pt x="3793" y="8713"/>
                  </a:lnTo>
                  <a:lnTo>
                    <a:pt x="3486" y="8713"/>
                  </a:lnTo>
                  <a:lnTo>
                    <a:pt x="3332" y="8662"/>
                  </a:lnTo>
                  <a:lnTo>
                    <a:pt x="3178" y="8585"/>
                  </a:lnTo>
                  <a:lnTo>
                    <a:pt x="3050" y="8483"/>
                  </a:lnTo>
                  <a:lnTo>
                    <a:pt x="2947" y="8355"/>
                  </a:lnTo>
                  <a:lnTo>
                    <a:pt x="2871" y="8201"/>
                  </a:lnTo>
                  <a:lnTo>
                    <a:pt x="2819" y="8047"/>
                  </a:lnTo>
                  <a:lnTo>
                    <a:pt x="2794" y="7893"/>
                  </a:lnTo>
                  <a:lnTo>
                    <a:pt x="2819" y="7740"/>
                  </a:lnTo>
                  <a:lnTo>
                    <a:pt x="2871" y="7586"/>
                  </a:lnTo>
                  <a:lnTo>
                    <a:pt x="2947" y="7432"/>
                  </a:lnTo>
                  <a:lnTo>
                    <a:pt x="3050" y="7304"/>
                  </a:lnTo>
                  <a:lnTo>
                    <a:pt x="4459" y="5869"/>
                  </a:lnTo>
                  <a:lnTo>
                    <a:pt x="4536" y="5792"/>
                  </a:lnTo>
                  <a:lnTo>
                    <a:pt x="4562" y="5689"/>
                  </a:lnTo>
                  <a:lnTo>
                    <a:pt x="4536" y="5587"/>
                  </a:lnTo>
                  <a:lnTo>
                    <a:pt x="4459" y="5484"/>
                  </a:lnTo>
                  <a:lnTo>
                    <a:pt x="4383" y="5433"/>
                  </a:lnTo>
                  <a:lnTo>
                    <a:pt x="4280" y="5407"/>
                  </a:lnTo>
                  <a:lnTo>
                    <a:pt x="4178" y="5433"/>
                  </a:lnTo>
                  <a:lnTo>
                    <a:pt x="4075" y="5484"/>
                  </a:lnTo>
                  <a:lnTo>
                    <a:pt x="2665" y="6919"/>
                  </a:lnTo>
                  <a:lnTo>
                    <a:pt x="2512" y="7099"/>
                  </a:lnTo>
                  <a:lnTo>
                    <a:pt x="2384" y="7304"/>
                  </a:lnTo>
                  <a:lnTo>
                    <a:pt x="2307" y="7509"/>
                  </a:lnTo>
                  <a:lnTo>
                    <a:pt x="2255" y="7740"/>
                  </a:lnTo>
                  <a:lnTo>
                    <a:pt x="2255" y="7970"/>
                  </a:lnTo>
                  <a:lnTo>
                    <a:pt x="2281" y="8175"/>
                  </a:lnTo>
                  <a:lnTo>
                    <a:pt x="2358" y="8406"/>
                  </a:lnTo>
                  <a:lnTo>
                    <a:pt x="2460" y="8611"/>
                  </a:lnTo>
                  <a:lnTo>
                    <a:pt x="2358" y="8790"/>
                  </a:lnTo>
                  <a:lnTo>
                    <a:pt x="2281" y="8970"/>
                  </a:lnTo>
                  <a:lnTo>
                    <a:pt x="2230" y="9175"/>
                  </a:lnTo>
                  <a:lnTo>
                    <a:pt x="2204" y="9380"/>
                  </a:lnTo>
                  <a:lnTo>
                    <a:pt x="2204" y="11738"/>
                  </a:lnTo>
                  <a:lnTo>
                    <a:pt x="2204" y="11891"/>
                  </a:lnTo>
                  <a:lnTo>
                    <a:pt x="2153" y="12071"/>
                  </a:lnTo>
                  <a:lnTo>
                    <a:pt x="2076" y="12199"/>
                  </a:lnTo>
                  <a:lnTo>
                    <a:pt x="1974" y="12327"/>
                  </a:lnTo>
                  <a:lnTo>
                    <a:pt x="1845" y="12429"/>
                  </a:lnTo>
                  <a:lnTo>
                    <a:pt x="1692" y="12532"/>
                  </a:lnTo>
                  <a:lnTo>
                    <a:pt x="1538" y="12558"/>
                  </a:lnTo>
                  <a:lnTo>
                    <a:pt x="1358" y="12583"/>
                  </a:lnTo>
                  <a:lnTo>
                    <a:pt x="1205" y="12558"/>
                  </a:lnTo>
                  <a:lnTo>
                    <a:pt x="1051" y="12506"/>
                  </a:lnTo>
                  <a:lnTo>
                    <a:pt x="897" y="12429"/>
                  </a:lnTo>
                  <a:lnTo>
                    <a:pt x="795" y="12327"/>
                  </a:lnTo>
                  <a:lnTo>
                    <a:pt x="692" y="12199"/>
                  </a:lnTo>
                  <a:lnTo>
                    <a:pt x="615" y="12071"/>
                  </a:lnTo>
                  <a:lnTo>
                    <a:pt x="564" y="11917"/>
                  </a:lnTo>
                  <a:lnTo>
                    <a:pt x="538" y="11763"/>
                  </a:lnTo>
                  <a:lnTo>
                    <a:pt x="538" y="7945"/>
                  </a:lnTo>
                  <a:lnTo>
                    <a:pt x="564" y="7791"/>
                  </a:lnTo>
                  <a:lnTo>
                    <a:pt x="615" y="7663"/>
                  </a:lnTo>
                  <a:lnTo>
                    <a:pt x="667" y="7509"/>
                  </a:lnTo>
                  <a:lnTo>
                    <a:pt x="769" y="7406"/>
                  </a:lnTo>
                  <a:lnTo>
                    <a:pt x="2871" y="5305"/>
                  </a:lnTo>
                  <a:lnTo>
                    <a:pt x="3024" y="5126"/>
                  </a:lnTo>
                  <a:lnTo>
                    <a:pt x="3152" y="4946"/>
                  </a:lnTo>
                  <a:lnTo>
                    <a:pt x="3281" y="4767"/>
                  </a:lnTo>
                  <a:lnTo>
                    <a:pt x="3383" y="4562"/>
                  </a:lnTo>
                  <a:lnTo>
                    <a:pt x="3460" y="4331"/>
                  </a:lnTo>
                  <a:lnTo>
                    <a:pt x="3511" y="4126"/>
                  </a:lnTo>
                  <a:lnTo>
                    <a:pt x="3537" y="3895"/>
                  </a:lnTo>
                  <a:lnTo>
                    <a:pt x="3537" y="3665"/>
                  </a:lnTo>
                  <a:lnTo>
                    <a:pt x="3537" y="538"/>
                  </a:lnTo>
                  <a:lnTo>
                    <a:pt x="6638" y="538"/>
                  </a:lnTo>
                  <a:lnTo>
                    <a:pt x="6638" y="1691"/>
                  </a:lnTo>
                  <a:lnTo>
                    <a:pt x="6663" y="1794"/>
                  </a:lnTo>
                  <a:lnTo>
                    <a:pt x="6715" y="1896"/>
                  </a:lnTo>
                  <a:lnTo>
                    <a:pt x="6817" y="1948"/>
                  </a:lnTo>
                  <a:lnTo>
                    <a:pt x="6920" y="1973"/>
                  </a:lnTo>
                  <a:lnTo>
                    <a:pt x="7022" y="1948"/>
                  </a:lnTo>
                  <a:lnTo>
                    <a:pt x="7099" y="1896"/>
                  </a:lnTo>
                  <a:lnTo>
                    <a:pt x="7176" y="1794"/>
                  </a:lnTo>
                  <a:lnTo>
                    <a:pt x="7202" y="1691"/>
                  </a:lnTo>
                  <a:lnTo>
                    <a:pt x="7202" y="256"/>
                  </a:lnTo>
                  <a:lnTo>
                    <a:pt x="7176" y="154"/>
                  </a:lnTo>
                  <a:lnTo>
                    <a:pt x="7099" y="77"/>
                  </a:lnTo>
                  <a:lnTo>
                    <a:pt x="7022" y="0"/>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031;p61">
              <a:extLst>
                <a:ext uri="{FF2B5EF4-FFF2-40B4-BE49-F238E27FC236}">
                  <a16:creationId xmlns:a16="http://schemas.microsoft.com/office/drawing/2014/main" id="{47C393FA-0832-DB5F-F417-88AB6FC8F472}"/>
                </a:ext>
              </a:extLst>
            </p:cNvPr>
            <p:cNvSpPr/>
            <p:nvPr/>
          </p:nvSpPr>
          <p:spPr>
            <a:xfrm>
              <a:off x="6460550" y="1242300"/>
              <a:ext cx="180050" cy="328700"/>
            </a:xfrm>
            <a:custGeom>
              <a:avLst/>
              <a:gdLst/>
              <a:ahLst/>
              <a:cxnLst/>
              <a:rect l="l" t="t" r="r" b="b"/>
              <a:pathLst>
                <a:path w="7202" h="13148" extrusionOk="0">
                  <a:moveTo>
                    <a:pt x="2871" y="9098"/>
                  </a:moveTo>
                  <a:lnTo>
                    <a:pt x="3101" y="9200"/>
                  </a:lnTo>
                  <a:lnTo>
                    <a:pt x="3383" y="9277"/>
                  </a:lnTo>
                  <a:lnTo>
                    <a:pt x="3383" y="10405"/>
                  </a:lnTo>
                  <a:lnTo>
                    <a:pt x="3255" y="10354"/>
                  </a:lnTo>
                  <a:lnTo>
                    <a:pt x="3152" y="10277"/>
                  </a:lnTo>
                  <a:lnTo>
                    <a:pt x="3076" y="10200"/>
                  </a:lnTo>
                  <a:lnTo>
                    <a:pt x="2999" y="10097"/>
                  </a:lnTo>
                  <a:lnTo>
                    <a:pt x="2947" y="9995"/>
                  </a:lnTo>
                  <a:lnTo>
                    <a:pt x="2896" y="9867"/>
                  </a:lnTo>
                  <a:lnTo>
                    <a:pt x="2871" y="9764"/>
                  </a:lnTo>
                  <a:lnTo>
                    <a:pt x="2871" y="9636"/>
                  </a:lnTo>
                  <a:lnTo>
                    <a:pt x="2871" y="9098"/>
                  </a:lnTo>
                  <a:close/>
                  <a:moveTo>
                    <a:pt x="4357" y="9021"/>
                  </a:moveTo>
                  <a:lnTo>
                    <a:pt x="4408" y="9200"/>
                  </a:lnTo>
                  <a:lnTo>
                    <a:pt x="4434" y="9380"/>
                  </a:lnTo>
                  <a:lnTo>
                    <a:pt x="4434" y="11456"/>
                  </a:lnTo>
                  <a:lnTo>
                    <a:pt x="4331" y="11404"/>
                  </a:lnTo>
                  <a:lnTo>
                    <a:pt x="4229" y="11327"/>
                  </a:lnTo>
                  <a:lnTo>
                    <a:pt x="4152" y="11251"/>
                  </a:lnTo>
                  <a:lnTo>
                    <a:pt x="4075" y="11174"/>
                  </a:lnTo>
                  <a:lnTo>
                    <a:pt x="4024" y="11071"/>
                  </a:lnTo>
                  <a:lnTo>
                    <a:pt x="3973" y="10969"/>
                  </a:lnTo>
                  <a:lnTo>
                    <a:pt x="3947" y="10866"/>
                  </a:lnTo>
                  <a:lnTo>
                    <a:pt x="3921" y="10738"/>
                  </a:lnTo>
                  <a:lnTo>
                    <a:pt x="3921" y="9226"/>
                  </a:lnTo>
                  <a:lnTo>
                    <a:pt x="4152" y="9149"/>
                  </a:lnTo>
                  <a:lnTo>
                    <a:pt x="4357" y="9021"/>
                  </a:lnTo>
                  <a:close/>
                  <a:moveTo>
                    <a:pt x="3639" y="538"/>
                  </a:moveTo>
                  <a:lnTo>
                    <a:pt x="3639" y="3665"/>
                  </a:lnTo>
                  <a:lnTo>
                    <a:pt x="3665" y="3895"/>
                  </a:lnTo>
                  <a:lnTo>
                    <a:pt x="3691" y="4126"/>
                  </a:lnTo>
                  <a:lnTo>
                    <a:pt x="3742" y="4331"/>
                  </a:lnTo>
                  <a:lnTo>
                    <a:pt x="3819" y="4562"/>
                  </a:lnTo>
                  <a:lnTo>
                    <a:pt x="3921" y="4767"/>
                  </a:lnTo>
                  <a:lnTo>
                    <a:pt x="4024" y="4946"/>
                  </a:lnTo>
                  <a:lnTo>
                    <a:pt x="4178" y="5126"/>
                  </a:lnTo>
                  <a:lnTo>
                    <a:pt x="4331" y="5305"/>
                  </a:lnTo>
                  <a:lnTo>
                    <a:pt x="6407" y="7406"/>
                  </a:lnTo>
                  <a:lnTo>
                    <a:pt x="6510" y="7509"/>
                  </a:lnTo>
                  <a:lnTo>
                    <a:pt x="6587" y="7663"/>
                  </a:lnTo>
                  <a:lnTo>
                    <a:pt x="6638" y="7791"/>
                  </a:lnTo>
                  <a:lnTo>
                    <a:pt x="6638" y="7945"/>
                  </a:lnTo>
                  <a:lnTo>
                    <a:pt x="6638" y="11763"/>
                  </a:lnTo>
                  <a:lnTo>
                    <a:pt x="6638" y="11917"/>
                  </a:lnTo>
                  <a:lnTo>
                    <a:pt x="6587" y="12071"/>
                  </a:lnTo>
                  <a:lnTo>
                    <a:pt x="6510" y="12199"/>
                  </a:lnTo>
                  <a:lnTo>
                    <a:pt x="6407" y="12327"/>
                  </a:lnTo>
                  <a:lnTo>
                    <a:pt x="6279" y="12429"/>
                  </a:lnTo>
                  <a:lnTo>
                    <a:pt x="6151" y="12506"/>
                  </a:lnTo>
                  <a:lnTo>
                    <a:pt x="5997" y="12558"/>
                  </a:lnTo>
                  <a:lnTo>
                    <a:pt x="5818" y="12583"/>
                  </a:lnTo>
                  <a:lnTo>
                    <a:pt x="5664" y="12558"/>
                  </a:lnTo>
                  <a:lnTo>
                    <a:pt x="5485" y="12532"/>
                  </a:lnTo>
                  <a:lnTo>
                    <a:pt x="5356" y="12429"/>
                  </a:lnTo>
                  <a:lnTo>
                    <a:pt x="5228" y="12327"/>
                  </a:lnTo>
                  <a:lnTo>
                    <a:pt x="5126" y="12199"/>
                  </a:lnTo>
                  <a:lnTo>
                    <a:pt x="5049" y="12071"/>
                  </a:lnTo>
                  <a:lnTo>
                    <a:pt x="4998" y="11891"/>
                  </a:lnTo>
                  <a:lnTo>
                    <a:pt x="4972" y="11738"/>
                  </a:lnTo>
                  <a:lnTo>
                    <a:pt x="4972" y="9380"/>
                  </a:lnTo>
                  <a:lnTo>
                    <a:pt x="4972" y="9175"/>
                  </a:lnTo>
                  <a:lnTo>
                    <a:pt x="4921" y="8970"/>
                  </a:lnTo>
                  <a:lnTo>
                    <a:pt x="4844" y="8790"/>
                  </a:lnTo>
                  <a:lnTo>
                    <a:pt x="4741" y="8611"/>
                  </a:lnTo>
                  <a:lnTo>
                    <a:pt x="4844" y="8406"/>
                  </a:lnTo>
                  <a:lnTo>
                    <a:pt x="4921" y="8175"/>
                  </a:lnTo>
                  <a:lnTo>
                    <a:pt x="4946" y="7970"/>
                  </a:lnTo>
                  <a:lnTo>
                    <a:pt x="4946" y="7740"/>
                  </a:lnTo>
                  <a:lnTo>
                    <a:pt x="4895" y="7509"/>
                  </a:lnTo>
                  <a:lnTo>
                    <a:pt x="4818" y="7304"/>
                  </a:lnTo>
                  <a:lnTo>
                    <a:pt x="4690" y="7099"/>
                  </a:lnTo>
                  <a:lnTo>
                    <a:pt x="4536" y="6919"/>
                  </a:lnTo>
                  <a:lnTo>
                    <a:pt x="3101" y="5484"/>
                  </a:lnTo>
                  <a:lnTo>
                    <a:pt x="3024" y="5433"/>
                  </a:lnTo>
                  <a:lnTo>
                    <a:pt x="2922" y="5407"/>
                  </a:lnTo>
                  <a:lnTo>
                    <a:pt x="2819" y="5433"/>
                  </a:lnTo>
                  <a:lnTo>
                    <a:pt x="2717" y="5484"/>
                  </a:lnTo>
                  <a:lnTo>
                    <a:pt x="2666" y="5587"/>
                  </a:lnTo>
                  <a:lnTo>
                    <a:pt x="2640" y="5689"/>
                  </a:lnTo>
                  <a:lnTo>
                    <a:pt x="2666" y="5792"/>
                  </a:lnTo>
                  <a:lnTo>
                    <a:pt x="2717" y="5869"/>
                  </a:lnTo>
                  <a:lnTo>
                    <a:pt x="4152" y="7304"/>
                  </a:lnTo>
                  <a:lnTo>
                    <a:pt x="4254" y="7432"/>
                  </a:lnTo>
                  <a:lnTo>
                    <a:pt x="4331" y="7560"/>
                  </a:lnTo>
                  <a:lnTo>
                    <a:pt x="4383" y="7714"/>
                  </a:lnTo>
                  <a:lnTo>
                    <a:pt x="4383" y="7868"/>
                  </a:lnTo>
                  <a:lnTo>
                    <a:pt x="4383" y="8021"/>
                  </a:lnTo>
                  <a:lnTo>
                    <a:pt x="4357" y="8175"/>
                  </a:lnTo>
                  <a:lnTo>
                    <a:pt x="4280" y="8303"/>
                  </a:lnTo>
                  <a:lnTo>
                    <a:pt x="4178" y="8432"/>
                  </a:lnTo>
                  <a:lnTo>
                    <a:pt x="4049" y="8560"/>
                  </a:lnTo>
                  <a:lnTo>
                    <a:pt x="3896" y="8662"/>
                  </a:lnTo>
                  <a:lnTo>
                    <a:pt x="3742" y="8713"/>
                  </a:lnTo>
                  <a:lnTo>
                    <a:pt x="3409" y="8713"/>
                  </a:lnTo>
                  <a:lnTo>
                    <a:pt x="3255" y="8662"/>
                  </a:lnTo>
                  <a:lnTo>
                    <a:pt x="3101" y="8585"/>
                  </a:lnTo>
                  <a:lnTo>
                    <a:pt x="2973" y="8483"/>
                  </a:lnTo>
                  <a:lnTo>
                    <a:pt x="1384" y="6894"/>
                  </a:lnTo>
                  <a:lnTo>
                    <a:pt x="1205" y="6689"/>
                  </a:lnTo>
                  <a:lnTo>
                    <a:pt x="1025" y="6458"/>
                  </a:lnTo>
                  <a:lnTo>
                    <a:pt x="897" y="6228"/>
                  </a:lnTo>
                  <a:lnTo>
                    <a:pt x="769" y="5971"/>
                  </a:lnTo>
                  <a:lnTo>
                    <a:pt x="667" y="5715"/>
                  </a:lnTo>
                  <a:lnTo>
                    <a:pt x="615" y="5459"/>
                  </a:lnTo>
                  <a:lnTo>
                    <a:pt x="564" y="5177"/>
                  </a:lnTo>
                  <a:lnTo>
                    <a:pt x="564" y="4895"/>
                  </a:lnTo>
                  <a:lnTo>
                    <a:pt x="564" y="538"/>
                  </a:lnTo>
                  <a:close/>
                  <a:moveTo>
                    <a:pt x="180" y="0"/>
                  </a:moveTo>
                  <a:lnTo>
                    <a:pt x="77" y="77"/>
                  </a:lnTo>
                  <a:lnTo>
                    <a:pt x="26" y="154"/>
                  </a:lnTo>
                  <a:lnTo>
                    <a:pt x="0" y="256"/>
                  </a:lnTo>
                  <a:lnTo>
                    <a:pt x="0" y="4895"/>
                  </a:lnTo>
                  <a:lnTo>
                    <a:pt x="26" y="5228"/>
                  </a:lnTo>
                  <a:lnTo>
                    <a:pt x="77" y="5561"/>
                  </a:lnTo>
                  <a:lnTo>
                    <a:pt x="154" y="5894"/>
                  </a:lnTo>
                  <a:lnTo>
                    <a:pt x="257" y="6202"/>
                  </a:lnTo>
                  <a:lnTo>
                    <a:pt x="410" y="6484"/>
                  </a:lnTo>
                  <a:lnTo>
                    <a:pt x="564" y="6766"/>
                  </a:lnTo>
                  <a:lnTo>
                    <a:pt x="769" y="7048"/>
                  </a:lnTo>
                  <a:lnTo>
                    <a:pt x="1000" y="7278"/>
                  </a:lnTo>
                  <a:lnTo>
                    <a:pt x="2307" y="8611"/>
                  </a:lnTo>
                  <a:lnTo>
                    <a:pt x="2307" y="9636"/>
                  </a:lnTo>
                  <a:lnTo>
                    <a:pt x="2332" y="9867"/>
                  </a:lnTo>
                  <a:lnTo>
                    <a:pt x="2384" y="10097"/>
                  </a:lnTo>
                  <a:lnTo>
                    <a:pt x="2486" y="10328"/>
                  </a:lnTo>
                  <a:lnTo>
                    <a:pt x="2614" y="10507"/>
                  </a:lnTo>
                  <a:lnTo>
                    <a:pt x="2768" y="10661"/>
                  </a:lnTo>
                  <a:lnTo>
                    <a:pt x="2973" y="10815"/>
                  </a:lnTo>
                  <a:lnTo>
                    <a:pt x="3178" y="10917"/>
                  </a:lnTo>
                  <a:lnTo>
                    <a:pt x="3409" y="10994"/>
                  </a:lnTo>
                  <a:lnTo>
                    <a:pt x="3460" y="11174"/>
                  </a:lnTo>
                  <a:lnTo>
                    <a:pt x="3537" y="11353"/>
                  </a:lnTo>
                  <a:lnTo>
                    <a:pt x="3639" y="11532"/>
                  </a:lnTo>
                  <a:lnTo>
                    <a:pt x="3768" y="11661"/>
                  </a:lnTo>
                  <a:lnTo>
                    <a:pt x="3921" y="11789"/>
                  </a:lnTo>
                  <a:lnTo>
                    <a:pt x="4101" y="11917"/>
                  </a:lnTo>
                  <a:lnTo>
                    <a:pt x="4280" y="11994"/>
                  </a:lnTo>
                  <a:lnTo>
                    <a:pt x="4459" y="12045"/>
                  </a:lnTo>
                  <a:lnTo>
                    <a:pt x="4536" y="12276"/>
                  </a:lnTo>
                  <a:lnTo>
                    <a:pt x="4639" y="12481"/>
                  </a:lnTo>
                  <a:lnTo>
                    <a:pt x="4793" y="12686"/>
                  </a:lnTo>
                  <a:lnTo>
                    <a:pt x="4972" y="12839"/>
                  </a:lnTo>
                  <a:lnTo>
                    <a:pt x="5151" y="12968"/>
                  </a:lnTo>
                  <a:lnTo>
                    <a:pt x="5356" y="13070"/>
                  </a:lnTo>
                  <a:lnTo>
                    <a:pt x="5587" y="13121"/>
                  </a:lnTo>
                  <a:lnTo>
                    <a:pt x="5843" y="13147"/>
                  </a:lnTo>
                  <a:lnTo>
                    <a:pt x="6125" y="13096"/>
                  </a:lnTo>
                  <a:lnTo>
                    <a:pt x="6356" y="13019"/>
                  </a:lnTo>
                  <a:lnTo>
                    <a:pt x="6587" y="12891"/>
                  </a:lnTo>
                  <a:lnTo>
                    <a:pt x="6792" y="12711"/>
                  </a:lnTo>
                  <a:lnTo>
                    <a:pt x="6971" y="12506"/>
                  </a:lnTo>
                  <a:lnTo>
                    <a:pt x="7099" y="12276"/>
                  </a:lnTo>
                  <a:lnTo>
                    <a:pt x="7176" y="12019"/>
                  </a:lnTo>
                  <a:lnTo>
                    <a:pt x="7202" y="11763"/>
                  </a:lnTo>
                  <a:lnTo>
                    <a:pt x="7202" y="7945"/>
                  </a:lnTo>
                  <a:lnTo>
                    <a:pt x="7176" y="7688"/>
                  </a:lnTo>
                  <a:lnTo>
                    <a:pt x="7099" y="7432"/>
                  </a:lnTo>
                  <a:lnTo>
                    <a:pt x="6971" y="7201"/>
                  </a:lnTo>
                  <a:lnTo>
                    <a:pt x="6817" y="6996"/>
                  </a:lnTo>
                  <a:lnTo>
                    <a:pt x="4716" y="4921"/>
                  </a:lnTo>
                  <a:lnTo>
                    <a:pt x="4588" y="4792"/>
                  </a:lnTo>
                  <a:lnTo>
                    <a:pt x="4485" y="4639"/>
                  </a:lnTo>
                  <a:lnTo>
                    <a:pt x="4408" y="4510"/>
                  </a:lnTo>
                  <a:lnTo>
                    <a:pt x="4331" y="4331"/>
                  </a:lnTo>
                  <a:lnTo>
                    <a:pt x="4280" y="4177"/>
                  </a:lnTo>
                  <a:lnTo>
                    <a:pt x="4229" y="4024"/>
                  </a:lnTo>
                  <a:lnTo>
                    <a:pt x="4203" y="3844"/>
                  </a:lnTo>
                  <a:lnTo>
                    <a:pt x="4203" y="3665"/>
                  </a:lnTo>
                  <a:lnTo>
                    <a:pt x="4203" y="256"/>
                  </a:lnTo>
                  <a:lnTo>
                    <a:pt x="4178" y="154"/>
                  </a:lnTo>
                  <a:lnTo>
                    <a:pt x="4126" y="77"/>
                  </a:lnTo>
                  <a:lnTo>
                    <a:pt x="4024" y="0"/>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 name="Google Shape;1251;p61">
            <a:extLst>
              <a:ext uri="{FF2B5EF4-FFF2-40B4-BE49-F238E27FC236}">
                <a16:creationId xmlns:a16="http://schemas.microsoft.com/office/drawing/2014/main" id="{19F47915-AFD2-EDF0-F27E-9D275A61D9A1}"/>
              </a:ext>
            </a:extLst>
          </p:cNvPr>
          <p:cNvGrpSpPr/>
          <p:nvPr userDrawn="1"/>
        </p:nvGrpSpPr>
        <p:grpSpPr>
          <a:xfrm>
            <a:off x="6687003" y="106721"/>
            <a:ext cx="349517" cy="434664"/>
            <a:chOff x="6957075" y="3311725"/>
            <a:chExt cx="378675" cy="470925"/>
          </a:xfrm>
        </p:grpSpPr>
        <p:sp>
          <p:nvSpPr>
            <p:cNvPr id="32" name="Google Shape;1252;p61">
              <a:extLst>
                <a:ext uri="{FF2B5EF4-FFF2-40B4-BE49-F238E27FC236}">
                  <a16:creationId xmlns:a16="http://schemas.microsoft.com/office/drawing/2014/main" id="{77A36C1E-DE11-6626-3E18-5A69B83B9857}"/>
                </a:ext>
              </a:extLst>
            </p:cNvPr>
            <p:cNvSpPr/>
            <p:nvPr/>
          </p:nvSpPr>
          <p:spPr>
            <a:xfrm>
              <a:off x="7069850" y="3468050"/>
              <a:ext cx="66000" cy="66650"/>
            </a:xfrm>
            <a:custGeom>
              <a:avLst/>
              <a:gdLst/>
              <a:ahLst/>
              <a:cxnLst/>
              <a:rect l="l" t="t" r="r" b="b"/>
              <a:pathLst>
                <a:path w="2640" h="2666" extrusionOk="0">
                  <a:moveTo>
                    <a:pt x="1512" y="565"/>
                  </a:moveTo>
                  <a:lnTo>
                    <a:pt x="1512" y="872"/>
                  </a:lnTo>
                  <a:lnTo>
                    <a:pt x="1538" y="975"/>
                  </a:lnTo>
                  <a:lnTo>
                    <a:pt x="1589" y="1051"/>
                  </a:lnTo>
                  <a:lnTo>
                    <a:pt x="1692" y="1128"/>
                  </a:lnTo>
                  <a:lnTo>
                    <a:pt x="1794" y="1154"/>
                  </a:lnTo>
                  <a:lnTo>
                    <a:pt x="2102" y="1154"/>
                  </a:lnTo>
                  <a:lnTo>
                    <a:pt x="2102" y="1538"/>
                  </a:lnTo>
                  <a:lnTo>
                    <a:pt x="1794" y="1538"/>
                  </a:lnTo>
                  <a:lnTo>
                    <a:pt x="1692" y="1564"/>
                  </a:lnTo>
                  <a:lnTo>
                    <a:pt x="1589" y="1615"/>
                  </a:lnTo>
                  <a:lnTo>
                    <a:pt x="1538" y="1718"/>
                  </a:lnTo>
                  <a:lnTo>
                    <a:pt x="1512" y="1820"/>
                  </a:lnTo>
                  <a:lnTo>
                    <a:pt x="1512" y="2128"/>
                  </a:lnTo>
                  <a:lnTo>
                    <a:pt x="1128" y="2128"/>
                  </a:lnTo>
                  <a:lnTo>
                    <a:pt x="1128" y="1820"/>
                  </a:lnTo>
                  <a:lnTo>
                    <a:pt x="1102" y="1718"/>
                  </a:lnTo>
                  <a:lnTo>
                    <a:pt x="1025" y="1615"/>
                  </a:lnTo>
                  <a:lnTo>
                    <a:pt x="949" y="1564"/>
                  </a:lnTo>
                  <a:lnTo>
                    <a:pt x="846" y="1538"/>
                  </a:lnTo>
                  <a:lnTo>
                    <a:pt x="538" y="1538"/>
                  </a:lnTo>
                  <a:lnTo>
                    <a:pt x="538" y="1154"/>
                  </a:lnTo>
                  <a:lnTo>
                    <a:pt x="846" y="1154"/>
                  </a:lnTo>
                  <a:lnTo>
                    <a:pt x="949" y="1128"/>
                  </a:lnTo>
                  <a:lnTo>
                    <a:pt x="1025" y="1051"/>
                  </a:lnTo>
                  <a:lnTo>
                    <a:pt x="1102" y="975"/>
                  </a:lnTo>
                  <a:lnTo>
                    <a:pt x="1128" y="872"/>
                  </a:lnTo>
                  <a:lnTo>
                    <a:pt x="1128" y="565"/>
                  </a:lnTo>
                  <a:close/>
                  <a:moveTo>
                    <a:pt x="846" y="1"/>
                  </a:moveTo>
                  <a:lnTo>
                    <a:pt x="743" y="26"/>
                  </a:lnTo>
                  <a:lnTo>
                    <a:pt x="641" y="103"/>
                  </a:lnTo>
                  <a:lnTo>
                    <a:pt x="590" y="180"/>
                  </a:lnTo>
                  <a:lnTo>
                    <a:pt x="564" y="283"/>
                  </a:lnTo>
                  <a:lnTo>
                    <a:pt x="564" y="590"/>
                  </a:lnTo>
                  <a:lnTo>
                    <a:pt x="257" y="590"/>
                  </a:lnTo>
                  <a:lnTo>
                    <a:pt x="154" y="616"/>
                  </a:lnTo>
                  <a:lnTo>
                    <a:pt x="77" y="667"/>
                  </a:lnTo>
                  <a:lnTo>
                    <a:pt x="0" y="770"/>
                  </a:lnTo>
                  <a:lnTo>
                    <a:pt x="0" y="872"/>
                  </a:lnTo>
                  <a:lnTo>
                    <a:pt x="0" y="1820"/>
                  </a:lnTo>
                  <a:lnTo>
                    <a:pt x="0" y="1923"/>
                  </a:lnTo>
                  <a:lnTo>
                    <a:pt x="77" y="2025"/>
                  </a:lnTo>
                  <a:lnTo>
                    <a:pt x="154" y="2077"/>
                  </a:lnTo>
                  <a:lnTo>
                    <a:pt x="257" y="2102"/>
                  </a:lnTo>
                  <a:lnTo>
                    <a:pt x="564" y="2102"/>
                  </a:lnTo>
                  <a:lnTo>
                    <a:pt x="564" y="2384"/>
                  </a:lnTo>
                  <a:lnTo>
                    <a:pt x="590" y="2512"/>
                  </a:lnTo>
                  <a:lnTo>
                    <a:pt x="641" y="2589"/>
                  </a:lnTo>
                  <a:lnTo>
                    <a:pt x="743" y="2640"/>
                  </a:lnTo>
                  <a:lnTo>
                    <a:pt x="846" y="2666"/>
                  </a:lnTo>
                  <a:lnTo>
                    <a:pt x="1794" y="2666"/>
                  </a:lnTo>
                  <a:lnTo>
                    <a:pt x="1897" y="2640"/>
                  </a:lnTo>
                  <a:lnTo>
                    <a:pt x="1999" y="2589"/>
                  </a:lnTo>
                  <a:lnTo>
                    <a:pt x="2050" y="2512"/>
                  </a:lnTo>
                  <a:lnTo>
                    <a:pt x="2076" y="2384"/>
                  </a:lnTo>
                  <a:lnTo>
                    <a:pt x="2076" y="2102"/>
                  </a:lnTo>
                  <a:lnTo>
                    <a:pt x="2384" y="2102"/>
                  </a:lnTo>
                  <a:lnTo>
                    <a:pt x="2486" y="2077"/>
                  </a:lnTo>
                  <a:lnTo>
                    <a:pt x="2563" y="2025"/>
                  </a:lnTo>
                  <a:lnTo>
                    <a:pt x="2614" y="1923"/>
                  </a:lnTo>
                  <a:lnTo>
                    <a:pt x="2640" y="1820"/>
                  </a:lnTo>
                  <a:lnTo>
                    <a:pt x="2640" y="872"/>
                  </a:lnTo>
                  <a:lnTo>
                    <a:pt x="2614" y="770"/>
                  </a:lnTo>
                  <a:lnTo>
                    <a:pt x="2563" y="667"/>
                  </a:lnTo>
                  <a:lnTo>
                    <a:pt x="2486" y="616"/>
                  </a:lnTo>
                  <a:lnTo>
                    <a:pt x="2384" y="590"/>
                  </a:lnTo>
                  <a:lnTo>
                    <a:pt x="2076" y="590"/>
                  </a:lnTo>
                  <a:lnTo>
                    <a:pt x="2076" y="283"/>
                  </a:lnTo>
                  <a:lnTo>
                    <a:pt x="2050" y="180"/>
                  </a:lnTo>
                  <a:lnTo>
                    <a:pt x="1999" y="103"/>
                  </a:lnTo>
                  <a:lnTo>
                    <a:pt x="1897" y="26"/>
                  </a:lnTo>
                  <a:lnTo>
                    <a:pt x="1794" y="1"/>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253;p61">
              <a:extLst>
                <a:ext uri="{FF2B5EF4-FFF2-40B4-BE49-F238E27FC236}">
                  <a16:creationId xmlns:a16="http://schemas.microsoft.com/office/drawing/2014/main" id="{AF594E0A-4AD6-EF0E-B2CF-95684B53218C}"/>
                </a:ext>
              </a:extLst>
            </p:cNvPr>
            <p:cNvSpPr/>
            <p:nvPr/>
          </p:nvSpPr>
          <p:spPr>
            <a:xfrm>
              <a:off x="7083950" y="3690375"/>
              <a:ext cx="37825" cy="66650"/>
            </a:xfrm>
            <a:custGeom>
              <a:avLst/>
              <a:gdLst/>
              <a:ahLst/>
              <a:cxnLst/>
              <a:rect l="l" t="t" r="r" b="b"/>
              <a:pathLst>
                <a:path w="1513" h="2666" extrusionOk="0">
                  <a:moveTo>
                    <a:pt x="948" y="564"/>
                  </a:moveTo>
                  <a:lnTo>
                    <a:pt x="948" y="2102"/>
                  </a:lnTo>
                  <a:lnTo>
                    <a:pt x="564" y="2102"/>
                  </a:lnTo>
                  <a:lnTo>
                    <a:pt x="564" y="564"/>
                  </a:lnTo>
                  <a:close/>
                  <a:moveTo>
                    <a:pt x="282" y="1"/>
                  </a:moveTo>
                  <a:lnTo>
                    <a:pt x="179" y="26"/>
                  </a:lnTo>
                  <a:lnTo>
                    <a:pt x="77" y="77"/>
                  </a:lnTo>
                  <a:lnTo>
                    <a:pt x="26" y="180"/>
                  </a:lnTo>
                  <a:lnTo>
                    <a:pt x="0" y="282"/>
                  </a:lnTo>
                  <a:lnTo>
                    <a:pt x="0" y="2384"/>
                  </a:lnTo>
                  <a:lnTo>
                    <a:pt x="26" y="2486"/>
                  </a:lnTo>
                  <a:lnTo>
                    <a:pt x="77" y="2589"/>
                  </a:lnTo>
                  <a:lnTo>
                    <a:pt x="179" y="2640"/>
                  </a:lnTo>
                  <a:lnTo>
                    <a:pt x="282" y="2666"/>
                  </a:lnTo>
                  <a:lnTo>
                    <a:pt x="1230" y="2666"/>
                  </a:lnTo>
                  <a:lnTo>
                    <a:pt x="1333" y="2640"/>
                  </a:lnTo>
                  <a:lnTo>
                    <a:pt x="1435" y="2589"/>
                  </a:lnTo>
                  <a:lnTo>
                    <a:pt x="1486" y="2486"/>
                  </a:lnTo>
                  <a:lnTo>
                    <a:pt x="1512" y="2384"/>
                  </a:lnTo>
                  <a:lnTo>
                    <a:pt x="1512" y="282"/>
                  </a:lnTo>
                  <a:lnTo>
                    <a:pt x="1486" y="180"/>
                  </a:lnTo>
                  <a:lnTo>
                    <a:pt x="1435" y="77"/>
                  </a:lnTo>
                  <a:lnTo>
                    <a:pt x="1333" y="26"/>
                  </a:lnTo>
                  <a:lnTo>
                    <a:pt x="1230" y="1"/>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254;p61">
              <a:extLst>
                <a:ext uri="{FF2B5EF4-FFF2-40B4-BE49-F238E27FC236}">
                  <a16:creationId xmlns:a16="http://schemas.microsoft.com/office/drawing/2014/main" id="{0A9B164F-DFDA-A775-D2E4-534C6FA8A160}"/>
                </a:ext>
              </a:extLst>
            </p:cNvPr>
            <p:cNvSpPr/>
            <p:nvPr/>
          </p:nvSpPr>
          <p:spPr>
            <a:xfrm>
              <a:off x="6957075" y="3311725"/>
              <a:ext cx="378675" cy="470925"/>
            </a:xfrm>
            <a:custGeom>
              <a:avLst/>
              <a:gdLst/>
              <a:ahLst/>
              <a:cxnLst/>
              <a:rect l="l" t="t" r="r" b="b"/>
              <a:pathLst>
                <a:path w="15147" h="18837" extrusionOk="0">
                  <a:moveTo>
                    <a:pt x="6126" y="564"/>
                  </a:moveTo>
                  <a:lnTo>
                    <a:pt x="6408" y="616"/>
                  </a:lnTo>
                  <a:lnTo>
                    <a:pt x="6613" y="667"/>
                  </a:lnTo>
                  <a:lnTo>
                    <a:pt x="6818" y="744"/>
                  </a:lnTo>
                  <a:lnTo>
                    <a:pt x="6972" y="821"/>
                  </a:lnTo>
                  <a:lnTo>
                    <a:pt x="7074" y="898"/>
                  </a:lnTo>
                  <a:lnTo>
                    <a:pt x="7125" y="974"/>
                  </a:lnTo>
                  <a:lnTo>
                    <a:pt x="7151" y="1051"/>
                  </a:lnTo>
                  <a:lnTo>
                    <a:pt x="7125" y="1128"/>
                  </a:lnTo>
                  <a:lnTo>
                    <a:pt x="7074" y="1205"/>
                  </a:lnTo>
                  <a:lnTo>
                    <a:pt x="6972" y="1282"/>
                  </a:lnTo>
                  <a:lnTo>
                    <a:pt x="6818" y="1359"/>
                  </a:lnTo>
                  <a:lnTo>
                    <a:pt x="6613" y="1436"/>
                  </a:lnTo>
                  <a:lnTo>
                    <a:pt x="6408" y="1487"/>
                  </a:lnTo>
                  <a:lnTo>
                    <a:pt x="6126" y="1538"/>
                  </a:lnTo>
                  <a:lnTo>
                    <a:pt x="5536" y="1538"/>
                  </a:lnTo>
                  <a:lnTo>
                    <a:pt x="5254" y="1487"/>
                  </a:lnTo>
                  <a:lnTo>
                    <a:pt x="5024" y="1436"/>
                  </a:lnTo>
                  <a:lnTo>
                    <a:pt x="4844" y="1359"/>
                  </a:lnTo>
                  <a:lnTo>
                    <a:pt x="4691" y="1282"/>
                  </a:lnTo>
                  <a:lnTo>
                    <a:pt x="4588" y="1205"/>
                  </a:lnTo>
                  <a:lnTo>
                    <a:pt x="4537" y="1128"/>
                  </a:lnTo>
                  <a:lnTo>
                    <a:pt x="4511" y="1051"/>
                  </a:lnTo>
                  <a:lnTo>
                    <a:pt x="4537" y="974"/>
                  </a:lnTo>
                  <a:lnTo>
                    <a:pt x="4588" y="898"/>
                  </a:lnTo>
                  <a:lnTo>
                    <a:pt x="4691" y="821"/>
                  </a:lnTo>
                  <a:lnTo>
                    <a:pt x="4844" y="744"/>
                  </a:lnTo>
                  <a:lnTo>
                    <a:pt x="5024" y="667"/>
                  </a:lnTo>
                  <a:lnTo>
                    <a:pt x="5254" y="616"/>
                  </a:lnTo>
                  <a:lnTo>
                    <a:pt x="5536" y="564"/>
                  </a:lnTo>
                  <a:close/>
                  <a:moveTo>
                    <a:pt x="7151" y="1795"/>
                  </a:moveTo>
                  <a:lnTo>
                    <a:pt x="7151" y="2615"/>
                  </a:lnTo>
                  <a:lnTo>
                    <a:pt x="7125" y="2691"/>
                  </a:lnTo>
                  <a:lnTo>
                    <a:pt x="7074" y="2768"/>
                  </a:lnTo>
                  <a:lnTo>
                    <a:pt x="6972" y="2845"/>
                  </a:lnTo>
                  <a:lnTo>
                    <a:pt x="6818" y="2922"/>
                  </a:lnTo>
                  <a:lnTo>
                    <a:pt x="6613" y="2999"/>
                  </a:lnTo>
                  <a:lnTo>
                    <a:pt x="6408" y="3050"/>
                  </a:lnTo>
                  <a:lnTo>
                    <a:pt x="6126" y="3102"/>
                  </a:lnTo>
                  <a:lnTo>
                    <a:pt x="5536" y="3102"/>
                  </a:lnTo>
                  <a:lnTo>
                    <a:pt x="5254" y="3050"/>
                  </a:lnTo>
                  <a:lnTo>
                    <a:pt x="5024" y="2999"/>
                  </a:lnTo>
                  <a:lnTo>
                    <a:pt x="4844" y="2922"/>
                  </a:lnTo>
                  <a:lnTo>
                    <a:pt x="4691" y="2845"/>
                  </a:lnTo>
                  <a:lnTo>
                    <a:pt x="4588" y="2768"/>
                  </a:lnTo>
                  <a:lnTo>
                    <a:pt x="4537" y="2691"/>
                  </a:lnTo>
                  <a:lnTo>
                    <a:pt x="4511" y="2615"/>
                  </a:lnTo>
                  <a:lnTo>
                    <a:pt x="4511" y="1795"/>
                  </a:lnTo>
                  <a:lnTo>
                    <a:pt x="4793" y="1923"/>
                  </a:lnTo>
                  <a:lnTo>
                    <a:pt x="5126" y="2025"/>
                  </a:lnTo>
                  <a:lnTo>
                    <a:pt x="5460" y="2076"/>
                  </a:lnTo>
                  <a:lnTo>
                    <a:pt x="5818" y="2102"/>
                  </a:lnTo>
                  <a:lnTo>
                    <a:pt x="6177" y="2076"/>
                  </a:lnTo>
                  <a:lnTo>
                    <a:pt x="6536" y="2025"/>
                  </a:lnTo>
                  <a:lnTo>
                    <a:pt x="6869" y="1923"/>
                  </a:lnTo>
                  <a:lnTo>
                    <a:pt x="7151" y="1795"/>
                  </a:lnTo>
                  <a:close/>
                  <a:moveTo>
                    <a:pt x="7715" y="1871"/>
                  </a:moveTo>
                  <a:lnTo>
                    <a:pt x="7971" y="1974"/>
                  </a:lnTo>
                  <a:lnTo>
                    <a:pt x="8227" y="2076"/>
                  </a:lnTo>
                  <a:lnTo>
                    <a:pt x="8432" y="2205"/>
                  </a:lnTo>
                  <a:lnTo>
                    <a:pt x="8637" y="2358"/>
                  </a:lnTo>
                  <a:lnTo>
                    <a:pt x="8765" y="2486"/>
                  </a:lnTo>
                  <a:lnTo>
                    <a:pt x="8868" y="2640"/>
                  </a:lnTo>
                  <a:lnTo>
                    <a:pt x="8945" y="2794"/>
                  </a:lnTo>
                  <a:lnTo>
                    <a:pt x="8971" y="2948"/>
                  </a:lnTo>
                  <a:lnTo>
                    <a:pt x="8945" y="3076"/>
                  </a:lnTo>
                  <a:lnTo>
                    <a:pt x="8919" y="3178"/>
                  </a:lnTo>
                  <a:lnTo>
                    <a:pt x="8842" y="3307"/>
                  </a:lnTo>
                  <a:lnTo>
                    <a:pt x="8740" y="3435"/>
                  </a:lnTo>
                  <a:lnTo>
                    <a:pt x="8612" y="3537"/>
                  </a:lnTo>
                  <a:lnTo>
                    <a:pt x="8458" y="3665"/>
                  </a:lnTo>
                  <a:lnTo>
                    <a:pt x="8279" y="3768"/>
                  </a:lnTo>
                  <a:lnTo>
                    <a:pt x="8099" y="3870"/>
                  </a:lnTo>
                  <a:lnTo>
                    <a:pt x="7869" y="3973"/>
                  </a:lnTo>
                  <a:lnTo>
                    <a:pt x="7638" y="4050"/>
                  </a:lnTo>
                  <a:lnTo>
                    <a:pt x="7382" y="4127"/>
                  </a:lnTo>
                  <a:lnTo>
                    <a:pt x="7100" y="4178"/>
                  </a:lnTo>
                  <a:lnTo>
                    <a:pt x="6818" y="4229"/>
                  </a:lnTo>
                  <a:lnTo>
                    <a:pt x="6485" y="4280"/>
                  </a:lnTo>
                  <a:lnTo>
                    <a:pt x="6177" y="4306"/>
                  </a:lnTo>
                  <a:lnTo>
                    <a:pt x="5485" y="4306"/>
                  </a:lnTo>
                  <a:lnTo>
                    <a:pt x="5152" y="4280"/>
                  </a:lnTo>
                  <a:lnTo>
                    <a:pt x="4844" y="4229"/>
                  </a:lnTo>
                  <a:lnTo>
                    <a:pt x="4563" y="4178"/>
                  </a:lnTo>
                  <a:lnTo>
                    <a:pt x="4281" y="4127"/>
                  </a:lnTo>
                  <a:lnTo>
                    <a:pt x="4024" y="4050"/>
                  </a:lnTo>
                  <a:lnTo>
                    <a:pt x="3794" y="3973"/>
                  </a:lnTo>
                  <a:lnTo>
                    <a:pt x="3563" y="3870"/>
                  </a:lnTo>
                  <a:lnTo>
                    <a:pt x="3358" y="3768"/>
                  </a:lnTo>
                  <a:lnTo>
                    <a:pt x="3204" y="3665"/>
                  </a:lnTo>
                  <a:lnTo>
                    <a:pt x="3050" y="3537"/>
                  </a:lnTo>
                  <a:lnTo>
                    <a:pt x="2922" y="3435"/>
                  </a:lnTo>
                  <a:lnTo>
                    <a:pt x="2820" y="3307"/>
                  </a:lnTo>
                  <a:lnTo>
                    <a:pt x="2743" y="3178"/>
                  </a:lnTo>
                  <a:lnTo>
                    <a:pt x="2692" y="3076"/>
                  </a:lnTo>
                  <a:lnTo>
                    <a:pt x="2692" y="2948"/>
                  </a:lnTo>
                  <a:lnTo>
                    <a:pt x="2717" y="2794"/>
                  </a:lnTo>
                  <a:lnTo>
                    <a:pt x="2769" y="2640"/>
                  </a:lnTo>
                  <a:lnTo>
                    <a:pt x="2897" y="2486"/>
                  </a:lnTo>
                  <a:lnTo>
                    <a:pt x="3025" y="2358"/>
                  </a:lnTo>
                  <a:lnTo>
                    <a:pt x="3204" y="2205"/>
                  </a:lnTo>
                  <a:lnTo>
                    <a:pt x="3435" y="2076"/>
                  </a:lnTo>
                  <a:lnTo>
                    <a:pt x="3666" y="1974"/>
                  </a:lnTo>
                  <a:lnTo>
                    <a:pt x="3947" y="1871"/>
                  </a:lnTo>
                  <a:lnTo>
                    <a:pt x="3947" y="2615"/>
                  </a:lnTo>
                  <a:lnTo>
                    <a:pt x="3973" y="2717"/>
                  </a:lnTo>
                  <a:lnTo>
                    <a:pt x="3999" y="2820"/>
                  </a:lnTo>
                  <a:lnTo>
                    <a:pt x="4024" y="2922"/>
                  </a:lnTo>
                  <a:lnTo>
                    <a:pt x="4101" y="3025"/>
                  </a:lnTo>
                  <a:lnTo>
                    <a:pt x="4255" y="3204"/>
                  </a:lnTo>
                  <a:lnTo>
                    <a:pt x="4486" y="3358"/>
                  </a:lnTo>
                  <a:lnTo>
                    <a:pt x="4768" y="3486"/>
                  </a:lnTo>
                  <a:lnTo>
                    <a:pt x="5075" y="3588"/>
                  </a:lnTo>
                  <a:lnTo>
                    <a:pt x="5434" y="3640"/>
                  </a:lnTo>
                  <a:lnTo>
                    <a:pt x="5818" y="3665"/>
                  </a:lnTo>
                  <a:lnTo>
                    <a:pt x="6228" y="3640"/>
                  </a:lnTo>
                  <a:lnTo>
                    <a:pt x="6561" y="3588"/>
                  </a:lnTo>
                  <a:lnTo>
                    <a:pt x="6895" y="3486"/>
                  </a:lnTo>
                  <a:lnTo>
                    <a:pt x="7177" y="3358"/>
                  </a:lnTo>
                  <a:lnTo>
                    <a:pt x="7382" y="3204"/>
                  </a:lnTo>
                  <a:lnTo>
                    <a:pt x="7561" y="3025"/>
                  </a:lnTo>
                  <a:lnTo>
                    <a:pt x="7612" y="2922"/>
                  </a:lnTo>
                  <a:lnTo>
                    <a:pt x="7663" y="2820"/>
                  </a:lnTo>
                  <a:lnTo>
                    <a:pt x="7689" y="2717"/>
                  </a:lnTo>
                  <a:lnTo>
                    <a:pt x="7715" y="2615"/>
                  </a:lnTo>
                  <a:lnTo>
                    <a:pt x="7715" y="1871"/>
                  </a:lnTo>
                  <a:close/>
                  <a:moveTo>
                    <a:pt x="7612" y="693"/>
                  </a:moveTo>
                  <a:lnTo>
                    <a:pt x="8330" y="846"/>
                  </a:lnTo>
                  <a:lnTo>
                    <a:pt x="8663" y="949"/>
                  </a:lnTo>
                  <a:lnTo>
                    <a:pt x="8996" y="1051"/>
                  </a:lnTo>
                  <a:lnTo>
                    <a:pt x="9304" y="1179"/>
                  </a:lnTo>
                  <a:lnTo>
                    <a:pt x="9586" y="1282"/>
                  </a:lnTo>
                  <a:lnTo>
                    <a:pt x="9867" y="1436"/>
                  </a:lnTo>
                  <a:lnTo>
                    <a:pt x="10098" y="1564"/>
                  </a:lnTo>
                  <a:lnTo>
                    <a:pt x="10329" y="1718"/>
                  </a:lnTo>
                  <a:lnTo>
                    <a:pt x="10508" y="1871"/>
                  </a:lnTo>
                  <a:lnTo>
                    <a:pt x="10688" y="2051"/>
                  </a:lnTo>
                  <a:lnTo>
                    <a:pt x="10841" y="2205"/>
                  </a:lnTo>
                  <a:lnTo>
                    <a:pt x="10944" y="2384"/>
                  </a:lnTo>
                  <a:lnTo>
                    <a:pt x="11021" y="2563"/>
                  </a:lnTo>
                  <a:lnTo>
                    <a:pt x="11072" y="2743"/>
                  </a:lnTo>
                  <a:lnTo>
                    <a:pt x="11098" y="2948"/>
                  </a:lnTo>
                  <a:lnTo>
                    <a:pt x="11072" y="3178"/>
                  </a:lnTo>
                  <a:lnTo>
                    <a:pt x="10995" y="3409"/>
                  </a:lnTo>
                  <a:lnTo>
                    <a:pt x="10841" y="3640"/>
                  </a:lnTo>
                  <a:lnTo>
                    <a:pt x="10662" y="3870"/>
                  </a:lnTo>
                  <a:lnTo>
                    <a:pt x="10457" y="4075"/>
                  </a:lnTo>
                  <a:lnTo>
                    <a:pt x="10175" y="4255"/>
                  </a:lnTo>
                  <a:lnTo>
                    <a:pt x="9867" y="4460"/>
                  </a:lnTo>
                  <a:lnTo>
                    <a:pt x="9534" y="4614"/>
                  </a:lnTo>
                  <a:lnTo>
                    <a:pt x="9150" y="4767"/>
                  </a:lnTo>
                  <a:lnTo>
                    <a:pt x="8740" y="4921"/>
                  </a:lnTo>
                  <a:lnTo>
                    <a:pt x="8304" y="5049"/>
                  </a:lnTo>
                  <a:lnTo>
                    <a:pt x="7843" y="5152"/>
                  </a:lnTo>
                  <a:lnTo>
                    <a:pt x="7382" y="5229"/>
                  </a:lnTo>
                  <a:lnTo>
                    <a:pt x="6869" y="5280"/>
                  </a:lnTo>
                  <a:lnTo>
                    <a:pt x="6356" y="5306"/>
                  </a:lnTo>
                  <a:lnTo>
                    <a:pt x="5818" y="5331"/>
                  </a:lnTo>
                  <a:lnTo>
                    <a:pt x="5306" y="5306"/>
                  </a:lnTo>
                  <a:lnTo>
                    <a:pt x="4793" y="5280"/>
                  </a:lnTo>
                  <a:lnTo>
                    <a:pt x="4281" y="5229"/>
                  </a:lnTo>
                  <a:lnTo>
                    <a:pt x="3794" y="5152"/>
                  </a:lnTo>
                  <a:lnTo>
                    <a:pt x="3332" y="5049"/>
                  </a:lnTo>
                  <a:lnTo>
                    <a:pt x="2922" y="4921"/>
                  </a:lnTo>
                  <a:lnTo>
                    <a:pt x="2512" y="4767"/>
                  </a:lnTo>
                  <a:lnTo>
                    <a:pt x="2128" y="4614"/>
                  </a:lnTo>
                  <a:lnTo>
                    <a:pt x="1795" y="4460"/>
                  </a:lnTo>
                  <a:lnTo>
                    <a:pt x="1487" y="4255"/>
                  </a:lnTo>
                  <a:lnTo>
                    <a:pt x="1205" y="4075"/>
                  </a:lnTo>
                  <a:lnTo>
                    <a:pt x="975" y="3870"/>
                  </a:lnTo>
                  <a:lnTo>
                    <a:pt x="795" y="3640"/>
                  </a:lnTo>
                  <a:lnTo>
                    <a:pt x="667" y="3409"/>
                  </a:lnTo>
                  <a:lnTo>
                    <a:pt x="590" y="3178"/>
                  </a:lnTo>
                  <a:lnTo>
                    <a:pt x="565" y="2948"/>
                  </a:lnTo>
                  <a:lnTo>
                    <a:pt x="590" y="2743"/>
                  </a:lnTo>
                  <a:lnTo>
                    <a:pt x="641" y="2563"/>
                  </a:lnTo>
                  <a:lnTo>
                    <a:pt x="718" y="2384"/>
                  </a:lnTo>
                  <a:lnTo>
                    <a:pt x="821" y="2205"/>
                  </a:lnTo>
                  <a:lnTo>
                    <a:pt x="975" y="2051"/>
                  </a:lnTo>
                  <a:lnTo>
                    <a:pt x="1128" y="1871"/>
                  </a:lnTo>
                  <a:lnTo>
                    <a:pt x="1333" y="1718"/>
                  </a:lnTo>
                  <a:lnTo>
                    <a:pt x="1564" y="1564"/>
                  </a:lnTo>
                  <a:lnTo>
                    <a:pt x="1795" y="1436"/>
                  </a:lnTo>
                  <a:lnTo>
                    <a:pt x="2077" y="1282"/>
                  </a:lnTo>
                  <a:lnTo>
                    <a:pt x="2359" y="1179"/>
                  </a:lnTo>
                  <a:lnTo>
                    <a:pt x="2666" y="1051"/>
                  </a:lnTo>
                  <a:lnTo>
                    <a:pt x="2974" y="949"/>
                  </a:lnTo>
                  <a:lnTo>
                    <a:pt x="3332" y="846"/>
                  </a:lnTo>
                  <a:lnTo>
                    <a:pt x="4050" y="693"/>
                  </a:lnTo>
                  <a:lnTo>
                    <a:pt x="3973" y="872"/>
                  </a:lnTo>
                  <a:lnTo>
                    <a:pt x="3947" y="1051"/>
                  </a:lnTo>
                  <a:lnTo>
                    <a:pt x="3947" y="1282"/>
                  </a:lnTo>
                  <a:lnTo>
                    <a:pt x="3537" y="1410"/>
                  </a:lnTo>
                  <a:lnTo>
                    <a:pt x="3179" y="1589"/>
                  </a:lnTo>
                  <a:lnTo>
                    <a:pt x="2871" y="1769"/>
                  </a:lnTo>
                  <a:lnTo>
                    <a:pt x="2615" y="1974"/>
                  </a:lnTo>
                  <a:lnTo>
                    <a:pt x="2410" y="2205"/>
                  </a:lnTo>
                  <a:lnTo>
                    <a:pt x="2256" y="2435"/>
                  </a:lnTo>
                  <a:lnTo>
                    <a:pt x="2179" y="2691"/>
                  </a:lnTo>
                  <a:lnTo>
                    <a:pt x="2154" y="2820"/>
                  </a:lnTo>
                  <a:lnTo>
                    <a:pt x="2128" y="2948"/>
                  </a:lnTo>
                  <a:lnTo>
                    <a:pt x="2154" y="3153"/>
                  </a:lnTo>
                  <a:lnTo>
                    <a:pt x="2205" y="3358"/>
                  </a:lnTo>
                  <a:lnTo>
                    <a:pt x="2307" y="3537"/>
                  </a:lnTo>
                  <a:lnTo>
                    <a:pt x="2435" y="3717"/>
                  </a:lnTo>
                  <a:lnTo>
                    <a:pt x="2589" y="3896"/>
                  </a:lnTo>
                  <a:lnTo>
                    <a:pt x="2769" y="4050"/>
                  </a:lnTo>
                  <a:lnTo>
                    <a:pt x="2999" y="4204"/>
                  </a:lnTo>
                  <a:lnTo>
                    <a:pt x="3230" y="4332"/>
                  </a:lnTo>
                  <a:lnTo>
                    <a:pt x="3512" y="4434"/>
                  </a:lnTo>
                  <a:lnTo>
                    <a:pt x="3794" y="4562"/>
                  </a:lnTo>
                  <a:lnTo>
                    <a:pt x="4076" y="4639"/>
                  </a:lnTo>
                  <a:lnTo>
                    <a:pt x="4409" y="4716"/>
                  </a:lnTo>
                  <a:lnTo>
                    <a:pt x="4742" y="4793"/>
                  </a:lnTo>
                  <a:lnTo>
                    <a:pt x="5075" y="4819"/>
                  </a:lnTo>
                  <a:lnTo>
                    <a:pt x="5434" y="4844"/>
                  </a:lnTo>
                  <a:lnTo>
                    <a:pt x="5793" y="4870"/>
                  </a:lnTo>
                  <a:lnTo>
                    <a:pt x="6151" y="4844"/>
                  </a:lnTo>
                  <a:lnTo>
                    <a:pt x="6510" y="4819"/>
                  </a:lnTo>
                  <a:lnTo>
                    <a:pt x="6843" y="4793"/>
                  </a:lnTo>
                  <a:lnTo>
                    <a:pt x="7177" y="4742"/>
                  </a:lnTo>
                  <a:lnTo>
                    <a:pt x="7510" y="4665"/>
                  </a:lnTo>
                  <a:lnTo>
                    <a:pt x="7817" y="4562"/>
                  </a:lnTo>
                  <a:lnTo>
                    <a:pt x="8099" y="4460"/>
                  </a:lnTo>
                  <a:lnTo>
                    <a:pt x="8381" y="4357"/>
                  </a:lnTo>
                  <a:lnTo>
                    <a:pt x="8612" y="4229"/>
                  </a:lnTo>
                  <a:lnTo>
                    <a:pt x="8842" y="4075"/>
                  </a:lnTo>
                  <a:lnTo>
                    <a:pt x="9047" y="3922"/>
                  </a:lnTo>
                  <a:lnTo>
                    <a:pt x="9201" y="3742"/>
                  </a:lnTo>
                  <a:lnTo>
                    <a:pt x="9329" y="3563"/>
                  </a:lnTo>
                  <a:lnTo>
                    <a:pt x="9432" y="3358"/>
                  </a:lnTo>
                  <a:lnTo>
                    <a:pt x="9509" y="3153"/>
                  </a:lnTo>
                  <a:lnTo>
                    <a:pt x="9534" y="2948"/>
                  </a:lnTo>
                  <a:lnTo>
                    <a:pt x="9509" y="2820"/>
                  </a:lnTo>
                  <a:lnTo>
                    <a:pt x="9483" y="2691"/>
                  </a:lnTo>
                  <a:lnTo>
                    <a:pt x="9406" y="2435"/>
                  </a:lnTo>
                  <a:lnTo>
                    <a:pt x="9252" y="2205"/>
                  </a:lnTo>
                  <a:lnTo>
                    <a:pt x="9047" y="1974"/>
                  </a:lnTo>
                  <a:lnTo>
                    <a:pt x="8791" y="1769"/>
                  </a:lnTo>
                  <a:lnTo>
                    <a:pt x="8484" y="1589"/>
                  </a:lnTo>
                  <a:lnTo>
                    <a:pt x="8099" y="1410"/>
                  </a:lnTo>
                  <a:lnTo>
                    <a:pt x="7715" y="1282"/>
                  </a:lnTo>
                  <a:lnTo>
                    <a:pt x="7715" y="1051"/>
                  </a:lnTo>
                  <a:lnTo>
                    <a:pt x="7689" y="872"/>
                  </a:lnTo>
                  <a:lnTo>
                    <a:pt x="7612" y="693"/>
                  </a:lnTo>
                  <a:close/>
                  <a:moveTo>
                    <a:pt x="11098" y="4204"/>
                  </a:moveTo>
                  <a:lnTo>
                    <a:pt x="11098" y="5792"/>
                  </a:lnTo>
                  <a:lnTo>
                    <a:pt x="10893" y="5869"/>
                  </a:lnTo>
                  <a:lnTo>
                    <a:pt x="10688" y="5972"/>
                  </a:lnTo>
                  <a:lnTo>
                    <a:pt x="10483" y="6100"/>
                  </a:lnTo>
                  <a:lnTo>
                    <a:pt x="10278" y="6254"/>
                  </a:lnTo>
                  <a:lnTo>
                    <a:pt x="10098" y="6433"/>
                  </a:lnTo>
                  <a:lnTo>
                    <a:pt x="9919" y="6638"/>
                  </a:lnTo>
                  <a:lnTo>
                    <a:pt x="9560" y="7099"/>
                  </a:lnTo>
                  <a:lnTo>
                    <a:pt x="9227" y="7586"/>
                  </a:lnTo>
                  <a:lnTo>
                    <a:pt x="8945" y="8073"/>
                  </a:lnTo>
                  <a:lnTo>
                    <a:pt x="8689" y="8535"/>
                  </a:lnTo>
                  <a:lnTo>
                    <a:pt x="8484" y="8970"/>
                  </a:lnTo>
                  <a:lnTo>
                    <a:pt x="7869" y="9124"/>
                  </a:lnTo>
                  <a:lnTo>
                    <a:pt x="7202" y="9227"/>
                  </a:lnTo>
                  <a:lnTo>
                    <a:pt x="6536" y="9278"/>
                  </a:lnTo>
                  <a:lnTo>
                    <a:pt x="5818" y="9303"/>
                  </a:lnTo>
                  <a:lnTo>
                    <a:pt x="5306" y="9303"/>
                  </a:lnTo>
                  <a:lnTo>
                    <a:pt x="4793" y="9252"/>
                  </a:lnTo>
                  <a:lnTo>
                    <a:pt x="4281" y="9201"/>
                  </a:lnTo>
                  <a:lnTo>
                    <a:pt x="3794" y="9124"/>
                  </a:lnTo>
                  <a:lnTo>
                    <a:pt x="3332" y="9022"/>
                  </a:lnTo>
                  <a:lnTo>
                    <a:pt x="2922" y="8893"/>
                  </a:lnTo>
                  <a:lnTo>
                    <a:pt x="2512" y="8765"/>
                  </a:lnTo>
                  <a:lnTo>
                    <a:pt x="2128" y="8611"/>
                  </a:lnTo>
                  <a:lnTo>
                    <a:pt x="1795" y="8432"/>
                  </a:lnTo>
                  <a:lnTo>
                    <a:pt x="1487" y="8253"/>
                  </a:lnTo>
                  <a:lnTo>
                    <a:pt x="1205" y="8048"/>
                  </a:lnTo>
                  <a:lnTo>
                    <a:pt x="975" y="7843"/>
                  </a:lnTo>
                  <a:lnTo>
                    <a:pt x="795" y="7612"/>
                  </a:lnTo>
                  <a:lnTo>
                    <a:pt x="667" y="7381"/>
                  </a:lnTo>
                  <a:lnTo>
                    <a:pt x="590" y="7151"/>
                  </a:lnTo>
                  <a:lnTo>
                    <a:pt x="565" y="6920"/>
                  </a:lnTo>
                  <a:lnTo>
                    <a:pt x="565" y="4204"/>
                  </a:lnTo>
                  <a:lnTo>
                    <a:pt x="744" y="4409"/>
                  </a:lnTo>
                  <a:lnTo>
                    <a:pt x="949" y="4562"/>
                  </a:lnTo>
                  <a:lnTo>
                    <a:pt x="1180" y="4742"/>
                  </a:lnTo>
                  <a:lnTo>
                    <a:pt x="1436" y="4895"/>
                  </a:lnTo>
                  <a:lnTo>
                    <a:pt x="1718" y="5049"/>
                  </a:lnTo>
                  <a:lnTo>
                    <a:pt x="2025" y="5177"/>
                  </a:lnTo>
                  <a:lnTo>
                    <a:pt x="2333" y="5306"/>
                  </a:lnTo>
                  <a:lnTo>
                    <a:pt x="2666" y="5434"/>
                  </a:lnTo>
                  <a:lnTo>
                    <a:pt x="2999" y="5536"/>
                  </a:lnTo>
                  <a:lnTo>
                    <a:pt x="3384" y="5613"/>
                  </a:lnTo>
                  <a:lnTo>
                    <a:pt x="3742" y="5690"/>
                  </a:lnTo>
                  <a:lnTo>
                    <a:pt x="4152" y="5767"/>
                  </a:lnTo>
                  <a:lnTo>
                    <a:pt x="4537" y="5818"/>
                  </a:lnTo>
                  <a:lnTo>
                    <a:pt x="4973" y="5844"/>
                  </a:lnTo>
                  <a:lnTo>
                    <a:pt x="5383" y="5869"/>
                  </a:lnTo>
                  <a:lnTo>
                    <a:pt x="5818" y="5895"/>
                  </a:lnTo>
                  <a:lnTo>
                    <a:pt x="6254" y="5869"/>
                  </a:lnTo>
                  <a:lnTo>
                    <a:pt x="6690" y="5844"/>
                  </a:lnTo>
                  <a:lnTo>
                    <a:pt x="7100" y="5818"/>
                  </a:lnTo>
                  <a:lnTo>
                    <a:pt x="7510" y="5767"/>
                  </a:lnTo>
                  <a:lnTo>
                    <a:pt x="7920" y="5690"/>
                  </a:lnTo>
                  <a:lnTo>
                    <a:pt x="8279" y="5613"/>
                  </a:lnTo>
                  <a:lnTo>
                    <a:pt x="8637" y="5536"/>
                  </a:lnTo>
                  <a:lnTo>
                    <a:pt x="8996" y="5434"/>
                  </a:lnTo>
                  <a:lnTo>
                    <a:pt x="9329" y="5306"/>
                  </a:lnTo>
                  <a:lnTo>
                    <a:pt x="9637" y="5177"/>
                  </a:lnTo>
                  <a:lnTo>
                    <a:pt x="9944" y="5049"/>
                  </a:lnTo>
                  <a:lnTo>
                    <a:pt x="10201" y="4895"/>
                  </a:lnTo>
                  <a:lnTo>
                    <a:pt x="10457" y="4742"/>
                  </a:lnTo>
                  <a:lnTo>
                    <a:pt x="10688" y="4562"/>
                  </a:lnTo>
                  <a:lnTo>
                    <a:pt x="10918" y="4409"/>
                  </a:lnTo>
                  <a:lnTo>
                    <a:pt x="11098" y="4204"/>
                  </a:lnTo>
                  <a:close/>
                  <a:moveTo>
                    <a:pt x="11380" y="8253"/>
                  </a:moveTo>
                  <a:lnTo>
                    <a:pt x="11456" y="8278"/>
                  </a:lnTo>
                  <a:lnTo>
                    <a:pt x="11533" y="8330"/>
                  </a:lnTo>
                  <a:lnTo>
                    <a:pt x="11585" y="8406"/>
                  </a:lnTo>
                  <a:lnTo>
                    <a:pt x="11610" y="8483"/>
                  </a:lnTo>
                  <a:lnTo>
                    <a:pt x="11610" y="10969"/>
                  </a:lnTo>
                  <a:lnTo>
                    <a:pt x="11610" y="11046"/>
                  </a:lnTo>
                  <a:lnTo>
                    <a:pt x="11636" y="11123"/>
                  </a:lnTo>
                  <a:lnTo>
                    <a:pt x="11713" y="11174"/>
                  </a:lnTo>
                  <a:lnTo>
                    <a:pt x="11764" y="11226"/>
                  </a:lnTo>
                  <a:lnTo>
                    <a:pt x="11943" y="11226"/>
                  </a:lnTo>
                  <a:lnTo>
                    <a:pt x="11995" y="11200"/>
                  </a:lnTo>
                  <a:lnTo>
                    <a:pt x="12071" y="11149"/>
                  </a:lnTo>
                  <a:lnTo>
                    <a:pt x="12353" y="10867"/>
                  </a:lnTo>
                  <a:lnTo>
                    <a:pt x="12430" y="10815"/>
                  </a:lnTo>
                  <a:lnTo>
                    <a:pt x="12533" y="10790"/>
                  </a:lnTo>
                  <a:lnTo>
                    <a:pt x="12610" y="10815"/>
                  </a:lnTo>
                  <a:lnTo>
                    <a:pt x="12687" y="10867"/>
                  </a:lnTo>
                  <a:lnTo>
                    <a:pt x="12738" y="10944"/>
                  </a:lnTo>
                  <a:lnTo>
                    <a:pt x="12763" y="11046"/>
                  </a:lnTo>
                  <a:lnTo>
                    <a:pt x="12738" y="11123"/>
                  </a:lnTo>
                  <a:lnTo>
                    <a:pt x="12687" y="11200"/>
                  </a:lnTo>
                  <a:lnTo>
                    <a:pt x="11687" y="12199"/>
                  </a:lnTo>
                  <a:lnTo>
                    <a:pt x="11610" y="12302"/>
                  </a:lnTo>
                  <a:lnTo>
                    <a:pt x="11610" y="12404"/>
                  </a:lnTo>
                  <a:lnTo>
                    <a:pt x="11610" y="13455"/>
                  </a:lnTo>
                  <a:lnTo>
                    <a:pt x="11610" y="13532"/>
                  </a:lnTo>
                  <a:lnTo>
                    <a:pt x="11636" y="13609"/>
                  </a:lnTo>
                  <a:lnTo>
                    <a:pt x="11713" y="13660"/>
                  </a:lnTo>
                  <a:lnTo>
                    <a:pt x="11764" y="13711"/>
                  </a:lnTo>
                  <a:lnTo>
                    <a:pt x="11841" y="13737"/>
                  </a:lnTo>
                  <a:lnTo>
                    <a:pt x="11943" y="13711"/>
                  </a:lnTo>
                  <a:lnTo>
                    <a:pt x="11995" y="13686"/>
                  </a:lnTo>
                  <a:lnTo>
                    <a:pt x="12071" y="13635"/>
                  </a:lnTo>
                  <a:lnTo>
                    <a:pt x="12866" y="12840"/>
                  </a:lnTo>
                  <a:lnTo>
                    <a:pt x="12943" y="12789"/>
                  </a:lnTo>
                  <a:lnTo>
                    <a:pt x="13122" y="12789"/>
                  </a:lnTo>
                  <a:lnTo>
                    <a:pt x="13199" y="12840"/>
                  </a:lnTo>
                  <a:lnTo>
                    <a:pt x="13250" y="12917"/>
                  </a:lnTo>
                  <a:lnTo>
                    <a:pt x="13276" y="13019"/>
                  </a:lnTo>
                  <a:lnTo>
                    <a:pt x="13250" y="13096"/>
                  </a:lnTo>
                  <a:lnTo>
                    <a:pt x="13199" y="13173"/>
                  </a:lnTo>
                  <a:lnTo>
                    <a:pt x="11687" y="14685"/>
                  </a:lnTo>
                  <a:lnTo>
                    <a:pt x="11610" y="14788"/>
                  </a:lnTo>
                  <a:lnTo>
                    <a:pt x="11610" y="14890"/>
                  </a:lnTo>
                  <a:lnTo>
                    <a:pt x="11610" y="18068"/>
                  </a:lnTo>
                  <a:lnTo>
                    <a:pt x="11585" y="18145"/>
                  </a:lnTo>
                  <a:lnTo>
                    <a:pt x="11533" y="18222"/>
                  </a:lnTo>
                  <a:lnTo>
                    <a:pt x="11456" y="18273"/>
                  </a:lnTo>
                  <a:lnTo>
                    <a:pt x="11380" y="18299"/>
                  </a:lnTo>
                  <a:lnTo>
                    <a:pt x="11277" y="18273"/>
                  </a:lnTo>
                  <a:lnTo>
                    <a:pt x="11200" y="18222"/>
                  </a:lnTo>
                  <a:lnTo>
                    <a:pt x="11149" y="18145"/>
                  </a:lnTo>
                  <a:lnTo>
                    <a:pt x="11123" y="18068"/>
                  </a:lnTo>
                  <a:lnTo>
                    <a:pt x="11123" y="13891"/>
                  </a:lnTo>
                  <a:lnTo>
                    <a:pt x="11123" y="13788"/>
                  </a:lnTo>
                  <a:lnTo>
                    <a:pt x="11046" y="13686"/>
                  </a:lnTo>
                  <a:lnTo>
                    <a:pt x="9714" y="12328"/>
                  </a:lnTo>
                  <a:lnTo>
                    <a:pt x="9662" y="12251"/>
                  </a:lnTo>
                  <a:lnTo>
                    <a:pt x="9637" y="12174"/>
                  </a:lnTo>
                  <a:lnTo>
                    <a:pt x="9662" y="12097"/>
                  </a:lnTo>
                  <a:lnTo>
                    <a:pt x="9714" y="12020"/>
                  </a:lnTo>
                  <a:lnTo>
                    <a:pt x="9791" y="11969"/>
                  </a:lnTo>
                  <a:lnTo>
                    <a:pt x="9867" y="11943"/>
                  </a:lnTo>
                  <a:lnTo>
                    <a:pt x="9970" y="11969"/>
                  </a:lnTo>
                  <a:lnTo>
                    <a:pt x="10047" y="12020"/>
                  </a:lnTo>
                  <a:lnTo>
                    <a:pt x="10662" y="12635"/>
                  </a:lnTo>
                  <a:lnTo>
                    <a:pt x="10739" y="12686"/>
                  </a:lnTo>
                  <a:lnTo>
                    <a:pt x="10816" y="12712"/>
                  </a:lnTo>
                  <a:lnTo>
                    <a:pt x="10893" y="12712"/>
                  </a:lnTo>
                  <a:lnTo>
                    <a:pt x="10969" y="12686"/>
                  </a:lnTo>
                  <a:lnTo>
                    <a:pt x="11046" y="12661"/>
                  </a:lnTo>
                  <a:lnTo>
                    <a:pt x="11098" y="12584"/>
                  </a:lnTo>
                  <a:lnTo>
                    <a:pt x="11123" y="12533"/>
                  </a:lnTo>
                  <a:lnTo>
                    <a:pt x="11123" y="12430"/>
                  </a:lnTo>
                  <a:lnTo>
                    <a:pt x="11123" y="11482"/>
                  </a:lnTo>
                  <a:lnTo>
                    <a:pt x="11123" y="11379"/>
                  </a:lnTo>
                  <a:lnTo>
                    <a:pt x="11046" y="11302"/>
                  </a:lnTo>
                  <a:lnTo>
                    <a:pt x="10098" y="10329"/>
                  </a:lnTo>
                  <a:lnTo>
                    <a:pt x="10047" y="10252"/>
                  </a:lnTo>
                  <a:lnTo>
                    <a:pt x="10021" y="10175"/>
                  </a:lnTo>
                  <a:lnTo>
                    <a:pt x="10047" y="10072"/>
                  </a:lnTo>
                  <a:lnTo>
                    <a:pt x="10098" y="9995"/>
                  </a:lnTo>
                  <a:lnTo>
                    <a:pt x="10175" y="9944"/>
                  </a:lnTo>
                  <a:lnTo>
                    <a:pt x="10354" y="9944"/>
                  </a:lnTo>
                  <a:lnTo>
                    <a:pt x="10431" y="9995"/>
                  </a:lnTo>
                  <a:lnTo>
                    <a:pt x="10662" y="10252"/>
                  </a:lnTo>
                  <a:lnTo>
                    <a:pt x="10739" y="10303"/>
                  </a:lnTo>
                  <a:lnTo>
                    <a:pt x="10816" y="10329"/>
                  </a:lnTo>
                  <a:lnTo>
                    <a:pt x="10893" y="10329"/>
                  </a:lnTo>
                  <a:lnTo>
                    <a:pt x="10969" y="10303"/>
                  </a:lnTo>
                  <a:lnTo>
                    <a:pt x="11046" y="10252"/>
                  </a:lnTo>
                  <a:lnTo>
                    <a:pt x="11098" y="10200"/>
                  </a:lnTo>
                  <a:lnTo>
                    <a:pt x="11123" y="10124"/>
                  </a:lnTo>
                  <a:lnTo>
                    <a:pt x="11123" y="10047"/>
                  </a:lnTo>
                  <a:lnTo>
                    <a:pt x="11123" y="8483"/>
                  </a:lnTo>
                  <a:lnTo>
                    <a:pt x="11149" y="8406"/>
                  </a:lnTo>
                  <a:lnTo>
                    <a:pt x="11200" y="8330"/>
                  </a:lnTo>
                  <a:lnTo>
                    <a:pt x="11277" y="8278"/>
                  </a:lnTo>
                  <a:lnTo>
                    <a:pt x="11380" y="8253"/>
                  </a:lnTo>
                  <a:close/>
                  <a:moveTo>
                    <a:pt x="5818" y="1"/>
                  </a:moveTo>
                  <a:lnTo>
                    <a:pt x="5229" y="26"/>
                  </a:lnTo>
                  <a:lnTo>
                    <a:pt x="4639" y="52"/>
                  </a:lnTo>
                  <a:lnTo>
                    <a:pt x="4076" y="129"/>
                  </a:lnTo>
                  <a:lnTo>
                    <a:pt x="3537" y="231"/>
                  </a:lnTo>
                  <a:lnTo>
                    <a:pt x="3025" y="359"/>
                  </a:lnTo>
                  <a:lnTo>
                    <a:pt x="2564" y="487"/>
                  </a:lnTo>
                  <a:lnTo>
                    <a:pt x="2102" y="667"/>
                  </a:lnTo>
                  <a:lnTo>
                    <a:pt x="1692" y="846"/>
                  </a:lnTo>
                  <a:lnTo>
                    <a:pt x="1333" y="1051"/>
                  </a:lnTo>
                  <a:lnTo>
                    <a:pt x="1000" y="1282"/>
                  </a:lnTo>
                  <a:lnTo>
                    <a:pt x="693" y="1538"/>
                  </a:lnTo>
                  <a:lnTo>
                    <a:pt x="462" y="1795"/>
                  </a:lnTo>
                  <a:lnTo>
                    <a:pt x="283" y="2051"/>
                  </a:lnTo>
                  <a:lnTo>
                    <a:pt x="129" y="2333"/>
                  </a:lnTo>
                  <a:lnTo>
                    <a:pt x="52" y="2640"/>
                  </a:lnTo>
                  <a:lnTo>
                    <a:pt x="1" y="2948"/>
                  </a:lnTo>
                  <a:lnTo>
                    <a:pt x="1" y="13532"/>
                  </a:lnTo>
                  <a:lnTo>
                    <a:pt x="26" y="13660"/>
                  </a:lnTo>
                  <a:lnTo>
                    <a:pt x="103" y="13737"/>
                  </a:lnTo>
                  <a:lnTo>
                    <a:pt x="180" y="13788"/>
                  </a:lnTo>
                  <a:lnTo>
                    <a:pt x="283" y="13814"/>
                  </a:lnTo>
                  <a:lnTo>
                    <a:pt x="385" y="13788"/>
                  </a:lnTo>
                  <a:lnTo>
                    <a:pt x="488" y="13737"/>
                  </a:lnTo>
                  <a:lnTo>
                    <a:pt x="539" y="13660"/>
                  </a:lnTo>
                  <a:lnTo>
                    <a:pt x="565" y="13532"/>
                  </a:lnTo>
                  <a:lnTo>
                    <a:pt x="565" y="9995"/>
                  </a:lnTo>
                  <a:lnTo>
                    <a:pt x="770" y="10200"/>
                  </a:lnTo>
                  <a:lnTo>
                    <a:pt x="1000" y="10380"/>
                  </a:lnTo>
                  <a:lnTo>
                    <a:pt x="1231" y="10559"/>
                  </a:lnTo>
                  <a:lnTo>
                    <a:pt x="1513" y="10713"/>
                  </a:lnTo>
                  <a:lnTo>
                    <a:pt x="1769" y="10867"/>
                  </a:lnTo>
                  <a:lnTo>
                    <a:pt x="2077" y="10995"/>
                  </a:lnTo>
                  <a:lnTo>
                    <a:pt x="2666" y="11200"/>
                  </a:lnTo>
                  <a:lnTo>
                    <a:pt x="3307" y="11379"/>
                  </a:lnTo>
                  <a:lnTo>
                    <a:pt x="3947" y="11507"/>
                  </a:lnTo>
                  <a:lnTo>
                    <a:pt x="4563" y="11610"/>
                  </a:lnTo>
                  <a:lnTo>
                    <a:pt x="5152" y="11661"/>
                  </a:lnTo>
                  <a:lnTo>
                    <a:pt x="5254" y="11636"/>
                  </a:lnTo>
                  <a:lnTo>
                    <a:pt x="5357" y="11584"/>
                  </a:lnTo>
                  <a:lnTo>
                    <a:pt x="5408" y="11507"/>
                  </a:lnTo>
                  <a:lnTo>
                    <a:pt x="5434" y="11405"/>
                  </a:lnTo>
                  <a:lnTo>
                    <a:pt x="5434" y="11277"/>
                  </a:lnTo>
                  <a:lnTo>
                    <a:pt x="5383" y="11200"/>
                  </a:lnTo>
                  <a:lnTo>
                    <a:pt x="5280" y="11123"/>
                  </a:lnTo>
                  <a:lnTo>
                    <a:pt x="5178" y="11097"/>
                  </a:lnTo>
                  <a:lnTo>
                    <a:pt x="4691" y="11072"/>
                  </a:lnTo>
                  <a:lnTo>
                    <a:pt x="4229" y="10995"/>
                  </a:lnTo>
                  <a:lnTo>
                    <a:pt x="3794" y="10918"/>
                  </a:lnTo>
                  <a:lnTo>
                    <a:pt x="3358" y="10841"/>
                  </a:lnTo>
                  <a:lnTo>
                    <a:pt x="2974" y="10713"/>
                  </a:lnTo>
                  <a:lnTo>
                    <a:pt x="2589" y="10610"/>
                  </a:lnTo>
                  <a:lnTo>
                    <a:pt x="2230" y="10457"/>
                  </a:lnTo>
                  <a:lnTo>
                    <a:pt x="1897" y="10303"/>
                  </a:lnTo>
                  <a:lnTo>
                    <a:pt x="1615" y="10149"/>
                  </a:lnTo>
                  <a:lnTo>
                    <a:pt x="1333" y="9970"/>
                  </a:lnTo>
                  <a:lnTo>
                    <a:pt x="1103" y="9765"/>
                  </a:lnTo>
                  <a:lnTo>
                    <a:pt x="923" y="9585"/>
                  </a:lnTo>
                  <a:lnTo>
                    <a:pt x="770" y="9380"/>
                  </a:lnTo>
                  <a:lnTo>
                    <a:pt x="667" y="9175"/>
                  </a:lnTo>
                  <a:lnTo>
                    <a:pt x="590" y="8945"/>
                  </a:lnTo>
                  <a:lnTo>
                    <a:pt x="565" y="8740"/>
                  </a:lnTo>
                  <a:lnTo>
                    <a:pt x="565" y="8201"/>
                  </a:lnTo>
                  <a:lnTo>
                    <a:pt x="744" y="8381"/>
                  </a:lnTo>
                  <a:lnTo>
                    <a:pt x="949" y="8560"/>
                  </a:lnTo>
                  <a:lnTo>
                    <a:pt x="1180" y="8714"/>
                  </a:lnTo>
                  <a:lnTo>
                    <a:pt x="1436" y="8868"/>
                  </a:lnTo>
                  <a:lnTo>
                    <a:pt x="1718" y="9022"/>
                  </a:lnTo>
                  <a:lnTo>
                    <a:pt x="2025" y="9150"/>
                  </a:lnTo>
                  <a:lnTo>
                    <a:pt x="2333" y="9278"/>
                  </a:lnTo>
                  <a:lnTo>
                    <a:pt x="2666" y="9406"/>
                  </a:lnTo>
                  <a:lnTo>
                    <a:pt x="2999" y="9508"/>
                  </a:lnTo>
                  <a:lnTo>
                    <a:pt x="3384" y="9585"/>
                  </a:lnTo>
                  <a:lnTo>
                    <a:pt x="3742" y="9662"/>
                  </a:lnTo>
                  <a:lnTo>
                    <a:pt x="4152" y="9739"/>
                  </a:lnTo>
                  <a:lnTo>
                    <a:pt x="4537" y="9790"/>
                  </a:lnTo>
                  <a:lnTo>
                    <a:pt x="4973" y="9842"/>
                  </a:lnTo>
                  <a:lnTo>
                    <a:pt x="5383" y="9842"/>
                  </a:lnTo>
                  <a:lnTo>
                    <a:pt x="5818" y="9867"/>
                  </a:lnTo>
                  <a:lnTo>
                    <a:pt x="6459" y="9842"/>
                  </a:lnTo>
                  <a:lnTo>
                    <a:pt x="7048" y="9790"/>
                  </a:lnTo>
                  <a:lnTo>
                    <a:pt x="7663" y="9713"/>
                  </a:lnTo>
                  <a:lnTo>
                    <a:pt x="8227" y="9611"/>
                  </a:lnTo>
                  <a:lnTo>
                    <a:pt x="7971" y="10277"/>
                  </a:lnTo>
                  <a:lnTo>
                    <a:pt x="7792" y="10944"/>
                  </a:lnTo>
                  <a:lnTo>
                    <a:pt x="7151" y="11046"/>
                  </a:lnTo>
                  <a:lnTo>
                    <a:pt x="6459" y="11097"/>
                  </a:lnTo>
                  <a:lnTo>
                    <a:pt x="6356" y="11123"/>
                  </a:lnTo>
                  <a:lnTo>
                    <a:pt x="6280" y="11200"/>
                  </a:lnTo>
                  <a:lnTo>
                    <a:pt x="6228" y="11277"/>
                  </a:lnTo>
                  <a:lnTo>
                    <a:pt x="6203" y="11405"/>
                  </a:lnTo>
                  <a:lnTo>
                    <a:pt x="6228" y="11507"/>
                  </a:lnTo>
                  <a:lnTo>
                    <a:pt x="6280" y="11584"/>
                  </a:lnTo>
                  <a:lnTo>
                    <a:pt x="6382" y="11636"/>
                  </a:lnTo>
                  <a:lnTo>
                    <a:pt x="6485" y="11661"/>
                  </a:lnTo>
                  <a:lnTo>
                    <a:pt x="6895" y="11636"/>
                  </a:lnTo>
                  <a:lnTo>
                    <a:pt x="7663" y="11533"/>
                  </a:lnTo>
                  <a:lnTo>
                    <a:pt x="7612" y="11917"/>
                  </a:lnTo>
                  <a:lnTo>
                    <a:pt x="7587" y="12276"/>
                  </a:lnTo>
                  <a:lnTo>
                    <a:pt x="7612" y="12609"/>
                  </a:lnTo>
                  <a:lnTo>
                    <a:pt x="7663" y="12943"/>
                  </a:lnTo>
                  <a:lnTo>
                    <a:pt x="7715" y="13250"/>
                  </a:lnTo>
                  <a:lnTo>
                    <a:pt x="7817" y="13558"/>
                  </a:lnTo>
                  <a:lnTo>
                    <a:pt x="7945" y="13865"/>
                  </a:lnTo>
                  <a:lnTo>
                    <a:pt x="8099" y="14147"/>
                  </a:lnTo>
                  <a:lnTo>
                    <a:pt x="8253" y="14429"/>
                  </a:lnTo>
                  <a:lnTo>
                    <a:pt x="8432" y="14685"/>
                  </a:lnTo>
                  <a:lnTo>
                    <a:pt x="8663" y="14916"/>
                  </a:lnTo>
                  <a:lnTo>
                    <a:pt x="8868" y="15147"/>
                  </a:lnTo>
                  <a:lnTo>
                    <a:pt x="9124" y="15352"/>
                  </a:lnTo>
                  <a:lnTo>
                    <a:pt x="9381" y="15531"/>
                  </a:lnTo>
                  <a:lnTo>
                    <a:pt x="9662" y="15685"/>
                  </a:lnTo>
                  <a:lnTo>
                    <a:pt x="9970" y="15839"/>
                  </a:lnTo>
                  <a:lnTo>
                    <a:pt x="10252" y="15941"/>
                  </a:lnTo>
                  <a:lnTo>
                    <a:pt x="10585" y="16018"/>
                  </a:lnTo>
                  <a:lnTo>
                    <a:pt x="10585" y="16889"/>
                  </a:lnTo>
                  <a:lnTo>
                    <a:pt x="10406" y="17043"/>
                  </a:lnTo>
                  <a:lnTo>
                    <a:pt x="10201" y="17197"/>
                  </a:lnTo>
                  <a:lnTo>
                    <a:pt x="9996" y="17325"/>
                  </a:lnTo>
                  <a:lnTo>
                    <a:pt x="9739" y="17453"/>
                  </a:lnTo>
                  <a:lnTo>
                    <a:pt x="9227" y="17684"/>
                  </a:lnTo>
                  <a:lnTo>
                    <a:pt x="8637" y="17889"/>
                  </a:lnTo>
                  <a:lnTo>
                    <a:pt x="7997" y="18042"/>
                  </a:lnTo>
                  <a:lnTo>
                    <a:pt x="7305" y="18171"/>
                  </a:lnTo>
                  <a:lnTo>
                    <a:pt x="6587" y="18248"/>
                  </a:lnTo>
                  <a:lnTo>
                    <a:pt x="5818" y="18273"/>
                  </a:lnTo>
                  <a:lnTo>
                    <a:pt x="5306" y="18248"/>
                  </a:lnTo>
                  <a:lnTo>
                    <a:pt x="4793" y="18222"/>
                  </a:lnTo>
                  <a:lnTo>
                    <a:pt x="4281" y="18171"/>
                  </a:lnTo>
                  <a:lnTo>
                    <a:pt x="3794" y="18068"/>
                  </a:lnTo>
                  <a:lnTo>
                    <a:pt x="3332" y="17966"/>
                  </a:lnTo>
                  <a:lnTo>
                    <a:pt x="2922" y="17863"/>
                  </a:lnTo>
                  <a:lnTo>
                    <a:pt x="2512" y="17709"/>
                  </a:lnTo>
                  <a:lnTo>
                    <a:pt x="2128" y="17556"/>
                  </a:lnTo>
                  <a:lnTo>
                    <a:pt x="1795" y="17402"/>
                  </a:lnTo>
                  <a:lnTo>
                    <a:pt x="1487" y="17197"/>
                  </a:lnTo>
                  <a:lnTo>
                    <a:pt x="1205" y="17017"/>
                  </a:lnTo>
                  <a:lnTo>
                    <a:pt x="975" y="16812"/>
                  </a:lnTo>
                  <a:lnTo>
                    <a:pt x="795" y="16582"/>
                  </a:lnTo>
                  <a:lnTo>
                    <a:pt x="667" y="16351"/>
                  </a:lnTo>
                  <a:lnTo>
                    <a:pt x="590" y="16120"/>
                  </a:lnTo>
                  <a:lnTo>
                    <a:pt x="565" y="15890"/>
                  </a:lnTo>
                  <a:lnTo>
                    <a:pt x="565" y="14839"/>
                  </a:lnTo>
                  <a:lnTo>
                    <a:pt x="539" y="14737"/>
                  </a:lnTo>
                  <a:lnTo>
                    <a:pt x="488" y="14634"/>
                  </a:lnTo>
                  <a:lnTo>
                    <a:pt x="385" y="14583"/>
                  </a:lnTo>
                  <a:lnTo>
                    <a:pt x="283" y="14557"/>
                  </a:lnTo>
                  <a:lnTo>
                    <a:pt x="180" y="14583"/>
                  </a:lnTo>
                  <a:lnTo>
                    <a:pt x="103" y="14634"/>
                  </a:lnTo>
                  <a:lnTo>
                    <a:pt x="26" y="14737"/>
                  </a:lnTo>
                  <a:lnTo>
                    <a:pt x="1" y="14839"/>
                  </a:lnTo>
                  <a:lnTo>
                    <a:pt x="1" y="15890"/>
                  </a:lnTo>
                  <a:lnTo>
                    <a:pt x="52" y="16197"/>
                  </a:lnTo>
                  <a:lnTo>
                    <a:pt x="129" y="16479"/>
                  </a:lnTo>
                  <a:lnTo>
                    <a:pt x="283" y="16761"/>
                  </a:lnTo>
                  <a:lnTo>
                    <a:pt x="462" y="17043"/>
                  </a:lnTo>
                  <a:lnTo>
                    <a:pt x="693" y="17299"/>
                  </a:lnTo>
                  <a:lnTo>
                    <a:pt x="1000" y="17530"/>
                  </a:lnTo>
                  <a:lnTo>
                    <a:pt x="1333" y="17761"/>
                  </a:lnTo>
                  <a:lnTo>
                    <a:pt x="1692" y="17966"/>
                  </a:lnTo>
                  <a:lnTo>
                    <a:pt x="2102" y="18171"/>
                  </a:lnTo>
                  <a:lnTo>
                    <a:pt x="2564" y="18324"/>
                  </a:lnTo>
                  <a:lnTo>
                    <a:pt x="3025" y="18478"/>
                  </a:lnTo>
                  <a:lnTo>
                    <a:pt x="3537" y="18606"/>
                  </a:lnTo>
                  <a:lnTo>
                    <a:pt x="4076" y="18683"/>
                  </a:lnTo>
                  <a:lnTo>
                    <a:pt x="4639" y="18760"/>
                  </a:lnTo>
                  <a:lnTo>
                    <a:pt x="5229" y="18811"/>
                  </a:lnTo>
                  <a:lnTo>
                    <a:pt x="6536" y="18811"/>
                  </a:lnTo>
                  <a:lnTo>
                    <a:pt x="7228" y="18734"/>
                  </a:lnTo>
                  <a:lnTo>
                    <a:pt x="7894" y="18632"/>
                  </a:lnTo>
                  <a:lnTo>
                    <a:pt x="8535" y="18504"/>
                  </a:lnTo>
                  <a:lnTo>
                    <a:pt x="9124" y="18324"/>
                  </a:lnTo>
                  <a:lnTo>
                    <a:pt x="9662" y="18119"/>
                  </a:lnTo>
                  <a:lnTo>
                    <a:pt x="10149" y="17863"/>
                  </a:lnTo>
                  <a:lnTo>
                    <a:pt x="10585" y="17607"/>
                  </a:lnTo>
                  <a:lnTo>
                    <a:pt x="10585" y="18068"/>
                  </a:lnTo>
                  <a:lnTo>
                    <a:pt x="10611" y="18222"/>
                  </a:lnTo>
                  <a:lnTo>
                    <a:pt x="10636" y="18350"/>
                  </a:lnTo>
                  <a:lnTo>
                    <a:pt x="10713" y="18504"/>
                  </a:lnTo>
                  <a:lnTo>
                    <a:pt x="10816" y="18606"/>
                  </a:lnTo>
                  <a:lnTo>
                    <a:pt x="10918" y="18709"/>
                  </a:lnTo>
                  <a:lnTo>
                    <a:pt x="11072" y="18786"/>
                  </a:lnTo>
                  <a:lnTo>
                    <a:pt x="11200" y="18837"/>
                  </a:lnTo>
                  <a:lnTo>
                    <a:pt x="11533" y="18837"/>
                  </a:lnTo>
                  <a:lnTo>
                    <a:pt x="11661" y="18786"/>
                  </a:lnTo>
                  <a:lnTo>
                    <a:pt x="11815" y="18709"/>
                  </a:lnTo>
                  <a:lnTo>
                    <a:pt x="11918" y="18606"/>
                  </a:lnTo>
                  <a:lnTo>
                    <a:pt x="12020" y="18504"/>
                  </a:lnTo>
                  <a:lnTo>
                    <a:pt x="12097" y="18350"/>
                  </a:lnTo>
                  <a:lnTo>
                    <a:pt x="12148" y="18222"/>
                  </a:lnTo>
                  <a:lnTo>
                    <a:pt x="12148" y="18068"/>
                  </a:lnTo>
                  <a:lnTo>
                    <a:pt x="12148" y="16018"/>
                  </a:lnTo>
                  <a:lnTo>
                    <a:pt x="12482" y="15941"/>
                  </a:lnTo>
                  <a:lnTo>
                    <a:pt x="12789" y="15839"/>
                  </a:lnTo>
                  <a:lnTo>
                    <a:pt x="13071" y="15685"/>
                  </a:lnTo>
                  <a:lnTo>
                    <a:pt x="13353" y="15531"/>
                  </a:lnTo>
                  <a:lnTo>
                    <a:pt x="13609" y="15352"/>
                  </a:lnTo>
                  <a:lnTo>
                    <a:pt x="13865" y="15147"/>
                  </a:lnTo>
                  <a:lnTo>
                    <a:pt x="14096" y="14916"/>
                  </a:lnTo>
                  <a:lnTo>
                    <a:pt x="14301" y="14685"/>
                  </a:lnTo>
                  <a:lnTo>
                    <a:pt x="14480" y="14429"/>
                  </a:lnTo>
                  <a:lnTo>
                    <a:pt x="14660" y="14147"/>
                  </a:lnTo>
                  <a:lnTo>
                    <a:pt x="14788" y="13865"/>
                  </a:lnTo>
                  <a:lnTo>
                    <a:pt x="14916" y="13558"/>
                  </a:lnTo>
                  <a:lnTo>
                    <a:pt x="15019" y="13250"/>
                  </a:lnTo>
                  <a:lnTo>
                    <a:pt x="15070" y="12943"/>
                  </a:lnTo>
                  <a:lnTo>
                    <a:pt x="15121" y="12609"/>
                  </a:lnTo>
                  <a:lnTo>
                    <a:pt x="15147" y="12276"/>
                  </a:lnTo>
                  <a:lnTo>
                    <a:pt x="15121" y="12020"/>
                  </a:lnTo>
                  <a:lnTo>
                    <a:pt x="15096" y="11764"/>
                  </a:lnTo>
                  <a:lnTo>
                    <a:pt x="15019" y="11200"/>
                  </a:lnTo>
                  <a:lnTo>
                    <a:pt x="14865" y="10610"/>
                  </a:lnTo>
                  <a:lnTo>
                    <a:pt x="14634" y="9970"/>
                  </a:lnTo>
                  <a:lnTo>
                    <a:pt x="14404" y="9303"/>
                  </a:lnTo>
                  <a:lnTo>
                    <a:pt x="14096" y="8663"/>
                  </a:lnTo>
                  <a:lnTo>
                    <a:pt x="13789" y="8048"/>
                  </a:lnTo>
                  <a:lnTo>
                    <a:pt x="13430" y="7458"/>
                  </a:lnTo>
                  <a:lnTo>
                    <a:pt x="13353" y="7381"/>
                  </a:lnTo>
                  <a:lnTo>
                    <a:pt x="13250" y="7330"/>
                  </a:lnTo>
                  <a:lnTo>
                    <a:pt x="13148" y="7330"/>
                  </a:lnTo>
                  <a:lnTo>
                    <a:pt x="13045" y="7381"/>
                  </a:lnTo>
                  <a:lnTo>
                    <a:pt x="12968" y="7458"/>
                  </a:lnTo>
                  <a:lnTo>
                    <a:pt x="12917" y="7535"/>
                  </a:lnTo>
                  <a:lnTo>
                    <a:pt x="12917" y="7638"/>
                  </a:lnTo>
                  <a:lnTo>
                    <a:pt x="12968" y="7740"/>
                  </a:lnTo>
                  <a:lnTo>
                    <a:pt x="13302" y="8304"/>
                  </a:lnTo>
                  <a:lnTo>
                    <a:pt x="13609" y="8893"/>
                  </a:lnTo>
                  <a:lnTo>
                    <a:pt x="13865" y="9508"/>
                  </a:lnTo>
                  <a:lnTo>
                    <a:pt x="14122" y="10124"/>
                  </a:lnTo>
                  <a:lnTo>
                    <a:pt x="14301" y="10713"/>
                  </a:lnTo>
                  <a:lnTo>
                    <a:pt x="14455" y="11277"/>
                  </a:lnTo>
                  <a:lnTo>
                    <a:pt x="14557" y="11815"/>
                  </a:lnTo>
                  <a:lnTo>
                    <a:pt x="14583" y="12276"/>
                  </a:lnTo>
                  <a:lnTo>
                    <a:pt x="14583" y="12533"/>
                  </a:lnTo>
                  <a:lnTo>
                    <a:pt x="14532" y="12814"/>
                  </a:lnTo>
                  <a:lnTo>
                    <a:pt x="14480" y="13096"/>
                  </a:lnTo>
                  <a:lnTo>
                    <a:pt x="14404" y="13353"/>
                  </a:lnTo>
                  <a:lnTo>
                    <a:pt x="14301" y="13609"/>
                  </a:lnTo>
                  <a:lnTo>
                    <a:pt x="14199" y="13840"/>
                  </a:lnTo>
                  <a:lnTo>
                    <a:pt x="14045" y="14070"/>
                  </a:lnTo>
                  <a:lnTo>
                    <a:pt x="13891" y="14301"/>
                  </a:lnTo>
                  <a:lnTo>
                    <a:pt x="13737" y="14506"/>
                  </a:lnTo>
                  <a:lnTo>
                    <a:pt x="13532" y="14685"/>
                  </a:lnTo>
                  <a:lnTo>
                    <a:pt x="13353" y="14865"/>
                  </a:lnTo>
                  <a:lnTo>
                    <a:pt x="13122" y="15018"/>
                  </a:lnTo>
                  <a:lnTo>
                    <a:pt x="12892" y="15147"/>
                  </a:lnTo>
                  <a:lnTo>
                    <a:pt x="12661" y="15275"/>
                  </a:lnTo>
                  <a:lnTo>
                    <a:pt x="12405" y="15377"/>
                  </a:lnTo>
                  <a:lnTo>
                    <a:pt x="12148" y="15454"/>
                  </a:lnTo>
                  <a:lnTo>
                    <a:pt x="12148" y="15018"/>
                  </a:lnTo>
                  <a:lnTo>
                    <a:pt x="13584" y="13558"/>
                  </a:lnTo>
                  <a:lnTo>
                    <a:pt x="13686" y="13455"/>
                  </a:lnTo>
                  <a:lnTo>
                    <a:pt x="13763" y="13301"/>
                  </a:lnTo>
                  <a:lnTo>
                    <a:pt x="13814" y="13173"/>
                  </a:lnTo>
                  <a:lnTo>
                    <a:pt x="13814" y="13019"/>
                  </a:lnTo>
                  <a:lnTo>
                    <a:pt x="13814" y="12840"/>
                  </a:lnTo>
                  <a:lnTo>
                    <a:pt x="13763" y="12712"/>
                  </a:lnTo>
                  <a:lnTo>
                    <a:pt x="13686" y="12584"/>
                  </a:lnTo>
                  <a:lnTo>
                    <a:pt x="13584" y="12456"/>
                  </a:lnTo>
                  <a:lnTo>
                    <a:pt x="13481" y="12353"/>
                  </a:lnTo>
                  <a:lnTo>
                    <a:pt x="13353" y="12276"/>
                  </a:lnTo>
                  <a:lnTo>
                    <a:pt x="13199" y="12251"/>
                  </a:lnTo>
                  <a:lnTo>
                    <a:pt x="13045" y="12225"/>
                  </a:lnTo>
                  <a:lnTo>
                    <a:pt x="12892" y="12251"/>
                  </a:lnTo>
                  <a:lnTo>
                    <a:pt x="12738" y="12276"/>
                  </a:lnTo>
                  <a:lnTo>
                    <a:pt x="12610" y="12353"/>
                  </a:lnTo>
                  <a:lnTo>
                    <a:pt x="12482" y="12456"/>
                  </a:lnTo>
                  <a:lnTo>
                    <a:pt x="12148" y="12789"/>
                  </a:lnTo>
                  <a:lnTo>
                    <a:pt x="12148" y="12507"/>
                  </a:lnTo>
                  <a:lnTo>
                    <a:pt x="13071" y="11584"/>
                  </a:lnTo>
                  <a:lnTo>
                    <a:pt x="13173" y="11456"/>
                  </a:lnTo>
                  <a:lnTo>
                    <a:pt x="13250" y="11328"/>
                  </a:lnTo>
                  <a:lnTo>
                    <a:pt x="13302" y="11174"/>
                  </a:lnTo>
                  <a:lnTo>
                    <a:pt x="13302" y="11046"/>
                  </a:lnTo>
                  <a:lnTo>
                    <a:pt x="13302" y="10892"/>
                  </a:lnTo>
                  <a:lnTo>
                    <a:pt x="13250" y="10739"/>
                  </a:lnTo>
                  <a:lnTo>
                    <a:pt x="13173" y="10610"/>
                  </a:lnTo>
                  <a:lnTo>
                    <a:pt x="13071" y="10482"/>
                  </a:lnTo>
                  <a:lnTo>
                    <a:pt x="12968" y="10405"/>
                  </a:lnTo>
                  <a:lnTo>
                    <a:pt x="12866" y="10329"/>
                  </a:lnTo>
                  <a:lnTo>
                    <a:pt x="12738" y="10277"/>
                  </a:lnTo>
                  <a:lnTo>
                    <a:pt x="12635" y="10252"/>
                  </a:lnTo>
                  <a:lnTo>
                    <a:pt x="12379" y="10252"/>
                  </a:lnTo>
                  <a:lnTo>
                    <a:pt x="12276" y="10303"/>
                  </a:lnTo>
                  <a:lnTo>
                    <a:pt x="12148" y="10329"/>
                  </a:lnTo>
                  <a:lnTo>
                    <a:pt x="12148" y="8483"/>
                  </a:lnTo>
                  <a:lnTo>
                    <a:pt x="12148" y="8330"/>
                  </a:lnTo>
                  <a:lnTo>
                    <a:pt x="12097" y="8201"/>
                  </a:lnTo>
                  <a:lnTo>
                    <a:pt x="12020" y="8048"/>
                  </a:lnTo>
                  <a:lnTo>
                    <a:pt x="11918" y="7945"/>
                  </a:lnTo>
                  <a:lnTo>
                    <a:pt x="11815" y="7843"/>
                  </a:lnTo>
                  <a:lnTo>
                    <a:pt x="11661" y="7766"/>
                  </a:lnTo>
                  <a:lnTo>
                    <a:pt x="11533" y="7715"/>
                  </a:lnTo>
                  <a:lnTo>
                    <a:pt x="11200" y="7715"/>
                  </a:lnTo>
                  <a:lnTo>
                    <a:pt x="11072" y="7766"/>
                  </a:lnTo>
                  <a:lnTo>
                    <a:pt x="10918" y="7843"/>
                  </a:lnTo>
                  <a:lnTo>
                    <a:pt x="10816" y="7945"/>
                  </a:lnTo>
                  <a:lnTo>
                    <a:pt x="10713" y="8048"/>
                  </a:lnTo>
                  <a:lnTo>
                    <a:pt x="10636" y="8201"/>
                  </a:lnTo>
                  <a:lnTo>
                    <a:pt x="10611" y="8330"/>
                  </a:lnTo>
                  <a:lnTo>
                    <a:pt x="10585" y="8483"/>
                  </a:lnTo>
                  <a:lnTo>
                    <a:pt x="10585" y="9457"/>
                  </a:lnTo>
                  <a:lnTo>
                    <a:pt x="10483" y="9406"/>
                  </a:lnTo>
                  <a:lnTo>
                    <a:pt x="10354" y="9380"/>
                  </a:lnTo>
                  <a:lnTo>
                    <a:pt x="10252" y="9380"/>
                  </a:lnTo>
                  <a:lnTo>
                    <a:pt x="10124" y="9406"/>
                  </a:lnTo>
                  <a:lnTo>
                    <a:pt x="10021" y="9432"/>
                  </a:lnTo>
                  <a:lnTo>
                    <a:pt x="9893" y="9457"/>
                  </a:lnTo>
                  <a:lnTo>
                    <a:pt x="9791" y="9534"/>
                  </a:lnTo>
                  <a:lnTo>
                    <a:pt x="9714" y="9611"/>
                  </a:lnTo>
                  <a:lnTo>
                    <a:pt x="9611" y="9739"/>
                  </a:lnTo>
                  <a:lnTo>
                    <a:pt x="9534" y="9867"/>
                  </a:lnTo>
                  <a:lnTo>
                    <a:pt x="9483" y="10021"/>
                  </a:lnTo>
                  <a:lnTo>
                    <a:pt x="9483" y="10175"/>
                  </a:lnTo>
                  <a:lnTo>
                    <a:pt x="9483" y="10329"/>
                  </a:lnTo>
                  <a:lnTo>
                    <a:pt x="9534" y="10457"/>
                  </a:lnTo>
                  <a:lnTo>
                    <a:pt x="9611" y="10610"/>
                  </a:lnTo>
                  <a:lnTo>
                    <a:pt x="9714" y="10713"/>
                  </a:lnTo>
                  <a:lnTo>
                    <a:pt x="10585" y="11610"/>
                  </a:lnTo>
                  <a:lnTo>
                    <a:pt x="10585" y="11764"/>
                  </a:lnTo>
                  <a:lnTo>
                    <a:pt x="10431" y="11610"/>
                  </a:lnTo>
                  <a:lnTo>
                    <a:pt x="10303" y="11533"/>
                  </a:lnTo>
                  <a:lnTo>
                    <a:pt x="10175" y="11456"/>
                  </a:lnTo>
                  <a:lnTo>
                    <a:pt x="10021" y="11405"/>
                  </a:lnTo>
                  <a:lnTo>
                    <a:pt x="9867" y="11379"/>
                  </a:lnTo>
                  <a:lnTo>
                    <a:pt x="9714" y="11405"/>
                  </a:lnTo>
                  <a:lnTo>
                    <a:pt x="9560" y="11456"/>
                  </a:lnTo>
                  <a:lnTo>
                    <a:pt x="9432" y="11533"/>
                  </a:lnTo>
                  <a:lnTo>
                    <a:pt x="9329" y="11610"/>
                  </a:lnTo>
                  <a:lnTo>
                    <a:pt x="9227" y="11738"/>
                  </a:lnTo>
                  <a:lnTo>
                    <a:pt x="9150" y="11866"/>
                  </a:lnTo>
                  <a:lnTo>
                    <a:pt x="9099" y="12020"/>
                  </a:lnTo>
                  <a:lnTo>
                    <a:pt x="9099" y="12174"/>
                  </a:lnTo>
                  <a:lnTo>
                    <a:pt x="9099" y="12328"/>
                  </a:lnTo>
                  <a:lnTo>
                    <a:pt x="9150" y="12481"/>
                  </a:lnTo>
                  <a:lnTo>
                    <a:pt x="9227" y="12609"/>
                  </a:lnTo>
                  <a:lnTo>
                    <a:pt x="9329" y="12738"/>
                  </a:lnTo>
                  <a:lnTo>
                    <a:pt x="10585" y="13993"/>
                  </a:lnTo>
                  <a:lnTo>
                    <a:pt x="10585" y="15454"/>
                  </a:lnTo>
                  <a:lnTo>
                    <a:pt x="10329" y="15377"/>
                  </a:lnTo>
                  <a:lnTo>
                    <a:pt x="10073" y="15275"/>
                  </a:lnTo>
                  <a:lnTo>
                    <a:pt x="9842" y="15147"/>
                  </a:lnTo>
                  <a:lnTo>
                    <a:pt x="9611" y="15018"/>
                  </a:lnTo>
                  <a:lnTo>
                    <a:pt x="9406" y="14865"/>
                  </a:lnTo>
                  <a:lnTo>
                    <a:pt x="9201" y="14685"/>
                  </a:lnTo>
                  <a:lnTo>
                    <a:pt x="9022" y="14506"/>
                  </a:lnTo>
                  <a:lnTo>
                    <a:pt x="8842" y="14301"/>
                  </a:lnTo>
                  <a:lnTo>
                    <a:pt x="8689" y="14070"/>
                  </a:lnTo>
                  <a:lnTo>
                    <a:pt x="8560" y="13840"/>
                  </a:lnTo>
                  <a:lnTo>
                    <a:pt x="8432" y="13609"/>
                  </a:lnTo>
                  <a:lnTo>
                    <a:pt x="8330" y="13353"/>
                  </a:lnTo>
                  <a:lnTo>
                    <a:pt x="8253" y="13096"/>
                  </a:lnTo>
                  <a:lnTo>
                    <a:pt x="8202" y="12814"/>
                  </a:lnTo>
                  <a:lnTo>
                    <a:pt x="8176" y="12533"/>
                  </a:lnTo>
                  <a:lnTo>
                    <a:pt x="8150" y="12276"/>
                  </a:lnTo>
                  <a:lnTo>
                    <a:pt x="8150" y="12046"/>
                  </a:lnTo>
                  <a:lnTo>
                    <a:pt x="8176" y="11789"/>
                  </a:lnTo>
                  <a:lnTo>
                    <a:pt x="8279" y="11251"/>
                  </a:lnTo>
                  <a:lnTo>
                    <a:pt x="8279" y="11226"/>
                  </a:lnTo>
                  <a:lnTo>
                    <a:pt x="8484" y="10534"/>
                  </a:lnTo>
                  <a:lnTo>
                    <a:pt x="8714" y="9842"/>
                  </a:lnTo>
                  <a:lnTo>
                    <a:pt x="8996" y="9175"/>
                  </a:lnTo>
                  <a:lnTo>
                    <a:pt x="9329" y="8535"/>
                  </a:lnTo>
                  <a:lnTo>
                    <a:pt x="9586" y="8048"/>
                  </a:lnTo>
                  <a:lnTo>
                    <a:pt x="9867" y="7612"/>
                  </a:lnTo>
                  <a:lnTo>
                    <a:pt x="10149" y="7228"/>
                  </a:lnTo>
                  <a:lnTo>
                    <a:pt x="10406" y="6920"/>
                  </a:lnTo>
                  <a:lnTo>
                    <a:pt x="10688" y="6664"/>
                  </a:lnTo>
                  <a:lnTo>
                    <a:pt x="10918" y="6459"/>
                  </a:lnTo>
                  <a:lnTo>
                    <a:pt x="11149" y="6356"/>
                  </a:lnTo>
                  <a:lnTo>
                    <a:pt x="11277" y="6331"/>
                  </a:lnTo>
                  <a:lnTo>
                    <a:pt x="11380" y="6305"/>
                  </a:lnTo>
                  <a:lnTo>
                    <a:pt x="11559" y="6331"/>
                  </a:lnTo>
                  <a:lnTo>
                    <a:pt x="11738" y="6433"/>
                  </a:lnTo>
                  <a:lnTo>
                    <a:pt x="11969" y="6587"/>
                  </a:lnTo>
                  <a:lnTo>
                    <a:pt x="12200" y="6792"/>
                  </a:lnTo>
                  <a:lnTo>
                    <a:pt x="12276" y="6843"/>
                  </a:lnTo>
                  <a:lnTo>
                    <a:pt x="12379" y="6869"/>
                  </a:lnTo>
                  <a:lnTo>
                    <a:pt x="12507" y="6843"/>
                  </a:lnTo>
                  <a:lnTo>
                    <a:pt x="12584" y="6766"/>
                  </a:lnTo>
                  <a:lnTo>
                    <a:pt x="12635" y="6689"/>
                  </a:lnTo>
                  <a:lnTo>
                    <a:pt x="12661" y="6587"/>
                  </a:lnTo>
                  <a:lnTo>
                    <a:pt x="12635" y="6484"/>
                  </a:lnTo>
                  <a:lnTo>
                    <a:pt x="12584" y="6382"/>
                  </a:lnTo>
                  <a:lnTo>
                    <a:pt x="12353" y="6177"/>
                  </a:lnTo>
                  <a:lnTo>
                    <a:pt x="12097" y="5997"/>
                  </a:lnTo>
                  <a:lnTo>
                    <a:pt x="11866" y="5869"/>
                  </a:lnTo>
                  <a:lnTo>
                    <a:pt x="11636" y="5792"/>
                  </a:lnTo>
                  <a:lnTo>
                    <a:pt x="11636" y="2948"/>
                  </a:lnTo>
                  <a:lnTo>
                    <a:pt x="11610" y="2640"/>
                  </a:lnTo>
                  <a:lnTo>
                    <a:pt x="11533" y="2333"/>
                  </a:lnTo>
                  <a:lnTo>
                    <a:pt x="11380" y="2051"/>
                  </a:lnTo>
                  <a:lnTo>
                    <a:pt x="11200" y="1795"/>
                  </a:lnTo>
                  <a:lnTo>
                    <a:pt x="10944" y="1538"/>
                  </a:lnTo>
                  <a:lnTo>
                    <a:pt x="10662" y="1282"/>
                  </a:lnTo>
                  <a:lnTo>
                    <a:pt x="10329" y="1051"/>
                  </a:lnTo>
                  <a:lnTo>
                    <a:pt x="9970" y="846"/>
                  </a:lnTo>
                  <a:lnTo>
                    <a:pt x="9560" y="667"/>
                  </a:lnTo>
                  <a:lnTo>
                    <a:pt x="9099" y="487"/>
                  </a:lnTo>
                  <a:lnTo>
                    <a:pt x="8612" y="359"/>
                  </a:lnTo>
                  <a:lnTo>
                    <a:pt x="8125" y="231"/>
                  </a:lnTo>
                  <a:lnTo>
                    <a:pt x="7587" y="129"/>
                  </a:lnTo>
                  <a:lnTo>
                    <a:pt x="7023" y="52"/>
                  </a:lnTo>
                  <a:lnTo>
                    <a:pt x="6433" y="26"/>
                  </a:lnTo>
                  <a:lnTo>
                    <a:pt x="5818" y="1"/>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5" name="Google Shape;1308;p61">
            <a:extLst>
              <a:ext uri="{FF2B5EF4-FFF2-40B4-BE49-F238E27FC236}">
                <a16:creationId xmlns:a16="http://schemas.microsoft.com/office/drawing/2014/main" id="{6C5E0565-6E4B-0243-23DF-C322C38874E4}"/>
              </a:ext>
            </a:extLst>
          </p:cNvPr>
          <p:cNvGrpSpPr/>
          <p:nvPr userDrawn="1"/>
        </p:nvGrpSpPr>
        <p:grpSpPr>
          <a:xfrm>
            <a:off x="5744695" y="78318"/>
            <a:ext cx="434687" cy="434664"/>
            <a:chOff x="2462600" y="4001750"/>
            <a:chExt cx="470950" cy="470925"/>
          </a:xfrm>
        </p:grpSpPr>
        <p:sp>
          <p:nvSpPr>
            <p:cNvPr id="36" name="Google Shape;1309;p61">
              <a:extLst>
                <a:ext uri="{FF2B5EF4-FFF2-40B4-BE49-F238E27FC236}">
                  <a16:creationId xmlns:a16="http://schemas.microsoft.com/office/drawing/2014/main" id="{769FC5A0-A487-7FD7-A7B4-B1A5F5481A5E}"/>
                </a:ext>
              </a:extLst>
            </p:cNvPr>
            <p:cNvSpPr/>
            <p:nvPr/>
          </p:nvSpPr>
          <p:spPr>
            <a:xfrm>
              <a:off x="2462600" y="4001750"/>
              <a:ext cx="470950" cy="470925"/>
            </a:xfrm>
            <a:custGeom>
              <a:avLst/>
              <a:gdLst/>
              <a:ahLst/>
              <a:cxnLst/>
              <a:rect l="l" t="t" r="r" b="b"/>
              <a:pathLst>
                <a:path w="18838" h="18837" extrusionOk="0">
                  <a:moveTo>
                    <a:pt x="16300" y="539"/>
                  </a:moveTo>
                  <a:lnTo>
                    <a:pt x="16300" y="2025"/>
                  </a:lnTo>
                  <a:lnTo>
                    <a:pt x="15941" y="2025"/>
                  </a:lnTo>
                  <a:lnTo>
                    <a:pt x="15941" y="1205"/>
                  </a:lnTo>
                  <a:lnTo>
                    <a:pt x="15916" y="1077"/>
                  </a:lnTo>
                  <a:lnTo>
                    <a:pt x="15864" y="1000"/>
                  </a:lnTo>
                  <a:lnTo>
                    <a:pt x="15762" y="949"/>
                  </a:lnTo>
                  <a:lnTo>
                    <a:pt x="15659" y="923"/>
                  </a:lnTo>
                  <a:lnTo>
                    <a:pt x="14224" y="923"/>
                  </a:lnTo>
                  <a:lnTo>
                    <a:pt x="14122" y="949"/>
                  </a:lnTo>
                  <a:lnTo>
                    <a:pt x="14045" y="1000"/>
                  </a:lnTo>
                  <a:lnTo>
                    <a:pt x="13968" y="1077"/>
                  </a:lnTo>
                  <a:lnTo>
                    <a:pt x="13942" y="1205"/>
                  </a:lnTo>
                  <a:lnTo>
                    <a:pt x="13968" y="1308"/>
                  </a:lnTo>
                  <a:lnTo>
                    <a:pt x="14045" y="1385"/>
                  </a:lnTo>
                  <a:lnTo>
                    <a:pt x="14122" y="1436"/>
                  </a:lnTo>
                  <a:lnTo>
                    <a:pt x="14224" y="1461"/>
                  </a:lnTo>
                  <a:lnTo>
                    <a:pt x="15377" y="1461"/>
                  </a:lnTo>
                  <a:lnTo>
                    <a:pt x="15377" y="2025"/>
                  </a:lnTo>
                  <a:lnTo>
                    <a:pt x="15019" y="2025"/>
                  </a:lnTo>
                  <a:lnTo>
                    <a:pt x="14916" y="2051"/>
                  </a:lnTo>
                  <a:lnTo>
                    <a:pt x="14839" y="2102"/>
                  </a:lnTo>
                  <a:lnTo>
                    <a:pt x="14762" y="2205"/>
                  </a:lnTo>
                  <a:lnTo>
                    <a:pt x="14762" y="2307"/>
                  </a:lnTo>
                  <a:lnTo>
                    <a:pt x="14762" y="2897"/>
                  </a:lnTo>
                  <a:lnTo>
                    <a:pt x="13712" y="2897"/>
                  </a:lnTo>
                  <a:lnTo>
                    <a:pt x="13686" y="2820"/>
                  </a:lnTo>
                  <a:lnTo>
                    <a:pt x="13660" y="2743"/>
                  </a:lnTo>
                  <a:lnTo>
                    <a:pt x="13558" y="2615"/>
                  </a:lnTo>
                  <a:lnTo>
                    <a:pt x="13430" y="2538"/>
                  </a:lnTo>
                  <a:lnTo>
                    <a:pt x="13353" y="2512"/>
                  </a:lnTo>
                  <a:lnTo>
                    <a:pt x="5459" y="2512"/>
                  </a:lnTo>
                  <a:lnTo>
                    <a:pt x="5383" y="2538"/>
                  </a:lnTo>
                  <a:lnTo>
                    <a:pt x="5254" y="2615"/>
                  </a:lnTo>
                  <a:lnTo>
                    <a:pt x="5152" y="2743"/>
                  </a:lnTo>
                  <a:lnTo>
                    <a:pt x="5126" y="2820"/>
                  </a:lnTo>
                  <a:lnTo>
                    <a:pt x="5126" y="2897"/>
                  </a:lnTo>
                  <a:lnTo>
                    <a:pt x="4076" y="2897"/>
                  </a:lnTo>
                  <a:lnTo>
                    <a:pt x="4076" y="2307"/>
                  </a:lnTo>
                  <a:lnTo>
                    <a:pt x="4050" y="2205"/>
                  </a:lnTo>
                  <a:lnTo>
                    <a:pt x="3999" y="2102"/>
                  </a:lnTo>
                  <a:lnTo>
                    <a:pt x="3896" y="2051"/>
                  </a:lnTo>
                  <a:lnTo>
                    <a:pt x="3794" y="2025"/>
                  </a:lnTo>
                  <a:lnTo>
                    <a:pt x="3435" y="2025"/>
                  </a:lnTo>
                  <a:lnTo>
                    <a:pt x="3435" y="1461"/>
                  </a:lnTo>
                  <a:lnTo>
                    <a:pt x="12943" y="1461"/>
                  </a:lnTo>
                  <a:lnTo>
                    <a:pt x="13045" y="1436"/>
                  </a:lnTo>
                  <a:lnTo>
                    <a:pt x="13148" y="1385"/>
                  </a:lnTo>
                  <a:lnTo>
                    <a:pt x="13199" y="1308"/>
                  </a:lnTo>
                  <a:lnTo>
                    <a:pt x="13225" y="1205"/>
                  </a:lnTo>
                  <a:lnTo>
                    <a:pt x="13199" y="1077"/>
                  </a:lnTo>
                  <a:lnTo>
                    <a:pt x="13148" y="1000"/>
                  </a:lnTo>
                  <a:lnTo>
                    <a:pt x="13045" y="949"/>
                  </a:lnTo>
                  <a:lnTo>
                    <a:pt x="12943" y="923"/>
                  </a:lnTo>
                  <a:lnTo>
                    <a:pt x="3153" y="923"/>
                  </a:lnTo>
                  <a:lnTo>
                    <a:pt x="3050" y="949"/>
                  </a:lnTo>
                  <a:lnTo>
                    <a:pt x="2974" y="1000"/>
                  </a:lnTo>
                  <a:lnTo>
                    <a:pt x="2897" y="1077"/>
                  </a:lnTo>
                  <a:lnTo>
                    <a:pt x="2897" y="1205"/>
                  </a:lnTo>
                  <a:lnTo>
                    <a:pt x="2897" y="2025"/>
                  </a:lnTo>
                  <a:lnTo>
                    <a:pt x="2512" y="2025"/>
                  </a:lnTo>
                  <a:lnTo>
                    <a:pt x="2512" y="539"/>
                  </a:lnTo>
                  <a:close/>
                  <a:moveTo>
                    <a:pt x="2589" y="2563"/>
                  </a:moveTo>
                  <a:lnTo>
                    <a:pt x="2589" y="3845"/>
                  </a:lnTo>
                  <a:lnTo>
                    <a:pt x="2205" y="3845"/>
                  </a:lnTo>
                  <a:lnTo>
                    <a:pt x="2205" y="2563"/>
                  </a:lnTo>
                  <a:close/>
                  <a:moveTo>
                    <a:pt x="3512" y="2563"/>
                  </a:moveTo>
                  <a:lnTo>
                    <a:pt x="3512" y="3845"/>
                  </a:lnTo>
                  <a:lnTo>
                    <a:pt x="3153" y="3845"/>
                  </a:lnTo>
                  <a:lnTo>
                    <a:pt x="3153" y="2563"/>
                  </a:lnTo>
                  <a:close/>
                  <a:moveTo>
                    <a:pt x="15685" y="2563"/>
                  </a:moveTo>
                  <a:lnTo>
                    <a:pt x="15685" y="3845"/>
                  </a:lnTo>
                  <a:lnTo>
                    <a:pt x="15301" y="3845"/>
                  </a:lnTo>
                  <a:lnTo>
                    <a:pt x="15301" y="2563"/>
                  </a:lnTo>
                  <a:close/>
                  <a:moveTo>
                    <a:pt x="16608" y="2563"/>
                  </a:moveTo>
                  <a:lnTo>
                    <a:pt x="16608" y="3845"/>
                  </a:lnTo>
                  <a:lnTo>
                    <a:pt x="16223" y="3845"/>
                  </a:lnTo>
                  <a:lnTo>
                    <a:pt x="16223" y="2563"/>
                  </a:lnTo>
                  <a:close/>
                  <a:moveTo>
                    <a:pt x="12225" y="3050"/>
                  </a:moveTo>
                  <a:lnTo>
                    <a:pt x="12225" y="3922"/>
                  </a:lnTo>
                  <a:lnTo>
                    <a:pt x="6587" y="3922"/>
                  </a:lnTo>
                  <a:lnTo>
                    <a:pt x="6587" y="3050"/>
                  </a:lnTo>
                  <a:close/>
                  <a:moveTo>
                    <a:pt x="1667" y="3460"/>
                  </a:moveTo>
                  <a:lnTo>
                    <a:pt x="1667" y="3896"/>
                  </a:lnTo>
                  <a:lnTo>
                    <a:pt x="1564" y="3947"/>
                  </a:lnTo>
                  <a:lnTo>
                    <a:pt x="1487" y="3999"/>
                  </a:lnTo>
                  <a:lnTo>
                    <a:pt x="1333" y="4152"/>
                  </a:lnTo>
                  <a:lnTo>
                    <a:pt x="1282" y="4255"/>
                  </a:lnTo>
                  <a:lnTo>
                    <a:pt x="1256" y="4357"/>
                  </a:lnTo>
                  <a:lnTo>
                    <a:pt x="1231" y="4460"/>
                  </a:lnTo>
                  <a:lnTo>
                    <a:pt x="1205" y="4562"/>
                  </a:lnTo>
                  <a:lnTo>
                    <a:pt x="1205" y="4844"/>
                  </a:lnTo>
                  <a:lnTo>
                    <a:pt x="795" y="4844"/>
                  </a:lnTo>
                  <a:lnTo>
                    <a:pt x="795" y="3460"/>
                  </a:lnTo>
                  <a:close/>
                  <a:moveTo>
                    <a:pt x="3871" y="4409"/>
                  </a:moveTo>
                  <a:lnTo>
                    <a:pt x="3922" y="4460"/>
                  </a:lnTo>
                  <a:lnTo>
                    <a:pt x="3947" y="4511"/>
                  </a:lnTo>
                  <a:lnTo>
                    <a:pt x="3973" y="4562"/>
                  </a:lnTo>
                  <a:lnTo>
                    <a:pt x="3973" y="4844"/>
                  </a:lnTo>
                  <a:lnTo>
                    <a:pt x="1769" y="4844"/>
                  </a:lnTo>
                  <a:lnTo>
                    <a:pt x="1769" y="4562"/>
                  </a:lnTo>
                  <a:lnTo>
                    <a:pt x="1769" y="4511"/>
                  </a:lnTo>
                  <a:lnTo>
                    <a:pt x="1820" y="4460"/>
                  </a:lnTo>
                  <a:lnTo>
                    <a:pt x="1872" y="4409"/>
                  </a:lnTo>
                  <a:close/>
                  <a:moveTo>
                    <a:pt x="5126" y="3460"/>
                  </a:moveTo>
                  <a:lnTo>
                    <a:pt x="5126" y="4844"/>
                  </a:lnTo>
                  <a:lnTo>
                    <a:pt x="4511" y="4844"/>
                  </a:lnTo>
                  <a:lnTo>
                    <a:pt x="4511" y="4562"/>
                  </a:lnTo>
                  <a:lnTo>
                    <a:pt x="4511" y="4460"/>
                  </a:lnTo>
                  <a:lnTo>
                    <a:pt x="4486" y="4357"/>
                  </a:lnTo>
                  <a:lnTo>
                    <a:pt x="4460" y="4255"/>
                  </a:lnTo>
                  <a:lnTo>
                    <a:pt x="4383" y="4152"/>
                  </a:lnTo>
                  <a:lnTo>
                    <a:pt x="4255" y="3999"/>
                  </a:lnTo>
                  <a:lnTo>
                    <a:pt x="4178" y="3947"/>
                  </a:lnTo>
                  <a:lnTo>
                    <a:pt x="4076" y="3896"/>
                  </a:lnTo>
                  <a:lnTo>
                    <a:pt x="4076" y="3460"/>
                  </a:lnTo>
                  <a:close/>
                  <a:moveTo>
                    <a:pt x="13148" y="3050"/>
                  </a:moveTo>
                  <a:lnTo>
                    <a:pt x="13148" y="4844"/>
                  </a:lnTo>
                  <a:lnTo>
                    <a:pt x="5664" y="4844"/>
                  </a:lnTo>
                  <a:lnTo>
                    <a:pt x="5664" y="3050"/>
                  </a:lnTo>
                  <a:lnTo>
                    <a:pt x="6049" y="3050"/>
                  </a:lnTo>
                  <a:lnTo>
                    <a:pt x="6049" y="4204"/>
                  </a:lnTo>
                  <a:lnTo>
                    <a:pt x="6049" y="4306"/>
                  </a:lnTo>
                  <a:lnTo>
                    <a:pt x="6126" y="4383"/>
                  </a:lnTo>
                  <a:lnTo>
                    <a:pt x="6203" y="4460"/>
                  </a:lnTo>
                  <a:lnTo>
                    <a:pt x="6305" y="4485"/>
                  </a:lnTo>
                  <a:lnTo>
                    <a:pt x="12507" y="4485"/>
                  </a:lnTo>
                  <a:lnTo>
                    <a:pt x="12610" y="4460"/>
                  </a:lnTo>
                  <a:lnTo>
                    <a:pt x="12712" y="4383"/>
                  </a:lnTo>
                  <a:lnTo>
                    <a:pt x="12763" y="4306"/>
                  </a:lnTo>
                  <a:lnTo>
                    <a:pt x="12789" y="4204"/>
                  </a:lnTo>
                  <a:lnTo>
                    <a:pt x="12789" y="3050"/>
                  </a:lnTo>
                  <a:close/>
                  <a:moveTo>
                    <a:pt x="14762" y="3460"/>
                  </a:moveTo>
                  <a:lnTo>
                    <a:pt x="14762" y="3896"/>
                  </a:lnTo>
                  <a:lnTo>
                    <a:pt x="14660" y="3947"/>
                  </a:lnTo>
                  <a:lnTo>
                    <a:pt x="14583" y="3999"/>
                  </a:lnTo>
                  <a:lnTo>
                    <a:pt x="14429" y="4152"/>
                  </a:lnTo>
                  <a:lnTo>
                    <a:pt x="14378" y="4255"/>
                  </a:lnTo>
                  <a:lnTo>
                    <a:pt x="14327" y="4357"/>
                  </a:lnTo>
                  <a:lnTo>
                    <a:pt x="14301" y="4460"/>
                  </a:lnTo>
                  <a:lnTo>
                    <a:pt x="14301" y="4562"/>
                  </a:lnTo>
                  <a:lnTo>
                    <a:pt x="14301" y="4844"/>
                  </a:lnTo>
                  <a:lnTo>
                    <a:pt x="13712" y="4844"/>
                  </a:lnTo>
                  <a:lnTo>
                    <a:pt x="13712" y="3460"/>
                  </a:lnTo>
                  <a:close/>
                  <a:moveTo>
                    <a:pt x="16966" y="4409"/>
                  </a:moveTo>
                  <a:lnTo>
                    <a:pt x="17018" y="4460"/>
                  </a:lnTo>
                  <a:lnTo>
                    <a:pt x="17043" y="4511"/>
                  </a:lnTo>
                  <a:lnTo>
                    <a:pt x="17069" y="4562"/>
                  </a:lnTo>
                  <a:lnTo>
                    <a:pt x="17069" y="4844"/>
                  </a:lnTo>
                  <a:lnTo>
                    <a:pt x="14865" y="4844"/>
                  </a:lnTo>
                  <a:lnTo>
                    <a:pt x="14865" y="4562"/>
                  </a:lnTo>
                  <a:lnTo>
                    <a:pt x="14865" y="4511"/>
                  </a:lnTo>
                  <a:lnTo>
                    <a:pt x="14890" y="4460"/>
                  </a:lnTo>
                  <a:lnTo>
                    <a:pt x="14942" y="4409"/>
                  </a:lnTo>
                  <a:close/>
                  <a:moveTo>
                    <a:pt x="18017" y="3460"/>
                  </a:moveTo>
                  <a:lnTo>
                    <a:pt x="18017" y="4844"/>
                  </a:lnTo>
                  <a:lnTo>
                    <a:pt x="17607" y="4844"/>
                  </a:lnTo>
                  <a:lnTo>
                    <a:pt x="17607" y="4562"/>
                  </a:lnTo>
                  <a:lnTo>
                    <a:pt x="17607" y="4460"/>
                  </a:lnTo>
                  <a:lnTo>
                    <a:pt x="17581" y="4357"/>
                  </a:lnTo>
                  <a:lnTo>
                    <a:pt x="17530" y="4255"/>
                  </a:lnTo>
                  <a:lnTo>
                    <a:pt x="17479" y="4152"/>
                  </a:lnTo>
                  <a:lnTo>
                    <a:pt x="17351" y="3999"/>
                  </a:lnTo>
                  <a:lnTo>
                    <a:pt x="17248" y="3947"/>
                  </a:lnTo>
                  <a:lnTo>
                    <a:pt x="17171" y="3896"/>
                  </a:lnTo>
                  <a:lnTo>
                    <a:pt x="17171" y="3460"/>
                  </a:lnTo>
                  <a:close/>
                  <a:moveTo>
                    <a:pt x="1667" y="7381"/>
                  </a:moveTo>
                  <a:lnTo>
                    <a:pt x="1667" y="18273"/>
                  </a:lnTo>
                  <a:lnTo>
                    <a:pt x="898" y="18273"/>
                  </a:lnTo>
                  <a:lnTo>
                    <a:pt x="898" y="7381"/>
                  </a:lnTo>
                  <a:close/>
                  <a:moveTo>
                    <a:pt x="2589" y="7381"/>
                  </a:moveTo>
                  <a:lnTo>
                    <a:pt x="2589" y="18273"/>
                  </a:lnTo>
                  <a:lnTo>
                    <a:pt x="2205" y="18273"/>
                  </a:lnTo>
                  <a:lnTo>
                    <a:pt x="2205" y="7381"/>
                  </a:lnTo>
                  <a:close/>
                  <a:moveTo>
                    <a:pt x="3537" y="7381"/>
                  </a:moveTo>
                  <a:lnTo>
                    <a:pt x="3537" y="18273"/>
                  </a:lnTo>
                  <a:lnTo>
                    <a:pt x="3153" y="18273"/>
                  </a:lnTo>
                  <a:lnTo>
                    <a:pt x="3153" y="7381"/>
                  </a:lnTo>
                  <a:close/>
                  <a:moveTo>
                    <a:pt x="18273" y="5408"/>
                  </a:moveTo>
                  <a:lnTo>
                    <a:pt x="18273" y="6843"/>
                  </a:lnTo>
                  <a:lnTo>
                    <a:pt x="6920" y="6843"/>
                  </a:lnTo>
                  <a:lnTo>
                    <a:pt x="6792" y="6869"/>
                  </a:lnTo>
                  <a:lnTo>
                    <a:pt x="6715" y="6920"/>
                  </a:lnTo>
                  <a:lnTo>
                    <a:pt x="6664" y="6997"/>
                  </a:lnTo>
                  <a:lnTo>
                    <a:pt x="6638" y="7125"/>
                  </a:lnTo>
                  <a:lnTo>
                    <a:pt x="6664" y="7228"/>
                  </a:lnTo>
                  <a:lnTo>
                    <a:pt x="6715" y="7305"/>
                  </a:lnTo>
                  <a:lnTo>
                    <a:pt x="6792" y="7381"/>
                  </a:lnTo>
                  <a:lnTo>
                    <a:pt x="14737" y="7381"/>
                  </a:lnTo>
                  <a:lnTo>
                    <a:pt x="14737" y="18273"/>
                  </a:lnTo>
                  <a:lnTo>
                    <a:pt x="4076" y="18273"/>
                  </a:lnTo>
                  <a:lnTo>
                    <a:pt x="4076" y="7381"/>
                  </a:lnTo>
                  <a:lnTo>
                    <a:pt x="5741" y="7381"/>
                  </a:lnTo>
                  <a:lnTo>
                    <a:pt x="5818" y="7305"/>
                  </a:lnTo>
                  <a:lnTo>
                    <a:pt x="5870" y="7228"/>
                  </a:lnTo>
                  <a:lnTo>
                    <a:pt x="5895" y="7125"/>
                  </a:lnTo>
                  <a:lnTo>
                    <a:pt x="5870" y="6997"/>
                  </a:lnTo>
                  <a:lnTo>
                    <a:pt x="5818" y="6920"/>
                  </a:lnTo>
                  <a:lnTo>
                    <a:pt x="5741" y="6869"/>
                  </a:lnTo>
                  <a:lnTo>
                    <a:pt x="5613" y="6843"/>
                  </a:lnTo>
                  <a:lnTo>
                    <a:pt x="539" y="6843"/>
                  </a:lnTo>
                  <a:lnTo>
                    <a:pt x="539" y="5408"/>
                  </a:lnTo>
                  <a:close/>
                  <a:moveTo>
                    <a:pt x="15685" y="7381"/>
                  </a:moveTo>
                  <a:lnTo>
                    <a:pt x="15685" y="18273"/>
                  </a:lnTo>
                  <a:lnTo>
                    <a:pt x="15301" y="18273"/>
                  </a:lnTo>
                  <a:lnTo>
                    <a:pt x="15301" y="7381"/>
                  </a:lnTo>
                  <a:close/>
                  <a:moveTo>
                    <a:pt x="16608" y="7381"/>
                  </a:moveTo>
                  <a:lnTo>
                    <a:pt x="16608" y="18273"/>
                  </a:lnTo>
                  <a:lnTo>
                    <a:pt x="16223" y="18273"/>
                  </a:lnTo>
                  <a:lnTo>
                    <a:pt x="16223" y="7381"/>
                  </a:lnTo>
                  <a:close/>
                  <a:moveTo>
                    <a:pt x="17940" y="7381"/>
                  </a:moveTo>
                  <a:lnTo>
                    <a:pt x="17940" y="18273"/>
                  </a:lnTo>
                  <a:lnTo>
                    <a:pt x="17171" y="18273"/>
                  </a:lnTo>
                  <a:lnTo>
                    <a:pt x="17171" y="7381"/>
                  </a:lnTo>
                  <a:close/>
                  <a:moveTo>
                    <a:pt x="2230" y="1"/>
                  </a:moveTo>
                  <a:lnTo>
                    <a:pt x="2128" y="26"/>
                  </a:lnTo>
                  <a:lnTo>
                    <a:pt x="2051" y="78"/>
                  </a:lnTo>
                  <a:lnTo>
                    <a:pt x="2000" y="154"/>
                  </a:lnTo>
                  <a:lnTo>
                    <a:pt x="1974" y="283"/>
                  </a:lnTo>
                  <a:lnTo>
                    <a:pt x="1974" y="2025"/>
                  </a:lnTo>
                  <a:lnTo>
                    <a:pt x="1948" y="2025"/>
                  </a:lnTo>
                  <a:lnTo>
                    <a:pt x="1846" y="2051"/>
                  </a:lnTo>
                  <a:lnTo>
                    <a:pt x="1743" y="2102"/>
                  </a:lnTo>
                  <a:lnTo>
                    <a:pt x="1692" y="2205"/>
                  </a:lnTo>
                  <a:lnTo>
                    <a:pt x="1667" y="2307"/>
                  </a:lnTo>
                  <a:lnTo>
                    <a:pt x="1667" y="2897"/>
                  </a:lnTo>
                  <a:lnTo>
                    <a:pt x="590" y="2897"/>
                  </a:lnTo>
                  <a:lnTo>
                    <a:pt x="513" y="2922"/>
                  </a:lnTo>
                  <a:lnTo>
                    <a:pt x="436" y="2973"/>
                  </a:lnTo>
                  <a:lnTo>
                    <a:pt x="385" y="3025"/>
                  </a:lnTo>
                  <a:lnTo>
                    <a:pt x="334" y="3076"/>
                  </a:lnTo>
                  <a:lnTo>
                    <a:pt x="283" y="3153"/>
                  </a:lnTo>
                  <a:lnTo>
                    <a:pt x="257" y="3230"/>
                  </a:lnTo>
                  <a:lnTo>
                    <a:pt x="257" y="3332"/>
                  </a:lnTo>
                  <a:lnTo>
                    <a:pt x="257" y="4896"/>
                  </a:lnTo>
                  <a:lnTo>
                    <a:pt x="155" y="4947"/>
                  </a:lnTo>
                  <a:lnTo>
                    <a:pt x="78" y="5049"/>
                  </a:lnTo>
                  <a:lnTo>
                    <a:pt x="1" y="5177"/>
                  </a:lnTo>
                  <a:lnTo>
                    <a:pt x="1" y="5306"/>
                  </a:lnTo>
                  <a:lnTo>
                    <a:pt x="1" y="6946"/>
                  </a:lnTo>
                  <a:lnTo>
                    <a:pt x="26" y="7100"/>
                  </a:lnTo>
                  <a:lnTo>
                    <a:pt x="103" y="7228"/>
                  </a:lnTo>
                  <a:lnTo>
                    <a:pt x="206" y="7330"/>
                  </a:lnTo>
                  <a:lnTo>
                    <a:pt x="334" y="7381"/>
                  </a:lnTo>
                  <a:lnTo>
                    <a:pt x="334" y="18478"/>
                  </a:lnTo>
                  <a:lnTo>
                    <a:pt x="360" y="18606"/>
                  </a:lnTo>
                  <a:lnTo>
                    <a:pt x="436" y="18734"/>
                  </a:lnTo>
                  <a:lnTo>
                    <a:pt x="565" y="18811"/>
                  </a:lnTo>
                  <a:lnTo>
                    <a:pt x="693" y="18837"/>
                  </a:lnTo>
                  <a:lnTo>
                    <a:pt x="18120" y="18837"/>
                  </a:lnTo>
                  <a:lnTo>
                    <a:pt x="18273" y="18811"/>
                  </a:lnTo>
                  <a:lnTo>
                    <a:pt x="18376" y="18734"/>
                  </a:lnTo>
                  <a:lnTo>
                    <a:pt x="18453" y="18606"/>
                  </a:lnTo>
                  <a:lnTo>
                    <a:pt x="18478" y="18478"/>
                  </a:lnTo>
                  <a:lnTo>
                    <a:pt x="18478" y="7381"/>
                  </a:lnTo>
                  <a:lnTo>
                    <a:pt x="18632" y="7330"/>
                  </a:lnTo>
                  <a:lnTo>
                    <a:pt x="18735" y="7228"/>
                  </a:lnTo>
                  <a:lnTo>
                    <a:pt x="18812" y="7100"/>
                  </a:lnTo>
                  <a:lnTo>
                    <a:pt x="18837" y="6946"/>
                  </a:lnTo>
                  <a:lnTo>
                    <a:pt x="18837" y="5306"/>
                  </a:lnTo>
                  <a:lnTo>
                    <a:pt x="18812" y="5177"/>
                  </a:lnTo>
                  <a:lnTo>
                    <a:pt x="18760" y="5049"/>
                  </a:lnTo>
                  <a:lnTo>
                    <a:pt x="18683" y="4947"/>
                  </a:lnTo>
                  <a:lnTo>
                    <a:pt x="18555" y="4896"/>
                  </a:lnTo>
                  <a:lnTo>
                    <a:pt x="18555" y="3332"/>
                  </a:lnTo>
                  <a:lnTo>
                    <a:pt x="18555" y="3230"/>
                  </a:lnTo>
                  <a:lnTo>
                    <a:pt x="18530" y="3153"/>
                  </a:lnTo>
                  <a:lnTo>
                    <a:pt x="18504" y="3076"/>
                  </a:lnTo>
                  <a:lnTo>
                    <a:pt x="18453" y="3025"/>
                  </a:lnTo>
                  <a:lnTo>
                    <a:pt x="18376" y="2973"/>
                  </a:lnTo>
                  <a:lnTo>
                    <a:pt x="18299" y="2922"/>
                  </a:lnTo>
                  <a:lnTo>
                    <a:pt x="18222" y="2897"/>
                  </a:lnTo>
                  <a:lnTo>
                    <a:pt x="17171" y="2897"/>
                  </a:lnTo>
                  <a:lnTo>
                    <a:pt x="17171" y="2307"/>
                  </a:lnTo>
                  <a:lnTo>
                    <a:pt x="17146" y="2205"/>
                  </a:lnTo>
                  <a:lnTo>
                    <a:pt x="17069" y="2102"/>
                  </a:lnTo>
                  <a:lnTo>
                    <a:pt x="16992" y="2051"/>
                  </a:lnTo>
                  <a:lnTo>
                    <a:pt x="16889" y="2025"/>
                  </a:lnTo>
                  <a:lnTo>
                    <a:pt x="16864" y="2025"/>
                  </a:lnTo>
                  <a:lnTo>
                    <a:pt x="16864" y="283"/>
                  </a:lnTo>
                  <a:lnTo>
                    <a:pt x="16838" y="154"/>
                  </a:lnTo>
                  <a:lnTo>
                    <a:pt x="16787" y="78"/>
                  </a:lnTo>
                  <a:lnTo>
                    <a:pt x="16684" y="26"/>
                  </a:lnTo>
                  <a:lnTo>
                    <a:pt x="16582" y="1"/>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10;p61">
              <a:extLst>
                <a:ext uri="{FF2B5EF4-FFF2-40B4-BE49-F238E27FC236}">
                  <a16:creationId xmlns:a16="http://schemas.microsoft.com/office/drawing/2014/main" id="{D282A954-2C6E-10B5-633C-768C4D9968AA}"/>
                </a:ext>
              </a:extLst>
            </p:cNvPr>
            <p:cNvSpPr/>
            <p:nvPr/>
          </p:nvSpPr>
          <p:spPr>
            <a:xfrm>
              <a:off x="2636875" y="4220875"/>
              <a:ext cx="122400" cy="203750"/>
            </a:xfrm>
            <a:custGeom>
              <a:avLst/>
              <a:gdLst/>
              <a:ahLst/>
              <a:cxnLst/>
              <a:rect l="l" t="t" r="r" b="b"/>
              <a:pathLst>
                <a:path w="4896" h="8150" extrusionOk="0">
                  <a:moveTo>
                    <a:pt x="1974" y="0"/>
                  </a:moveTo>
                  <a:lnTo>
                    <a:pt x="1820" y="26"/>
                  </a:lnTo>
                  <a:lnTo>
                    <a:pt x="1666" y="103"/>
                  </a:lnTo>
                  <a:lnTo>
                    <a:pt x="1538" y="231"/>
                  </a:lnTo>
                  <a:lnTo>
                    <a:pt x="1461" y="385"/>
                  </a:lnTo>
                  <a:lnTo>
                    <a:pt x="26" y="4383"/>
                  </a:lnTo>
                  <a:lnTo>
                    <a:pt x="0" y="4511"/>
                  </a:lnTo>
                  <a:lnTo>
                    <a:pt x="0" y="4665"/>
                  </a:lnTo>
                  <a:lnTo>
                    <a:pt x="26" y="4767"/>
                  </a:lnTo>
                  <a:lnTo>
                    <a:pt x="103" y="4895"/>
                  </a:lnTo>
                  <a:lnTo>
                    <a:pt x="180" y="4998"/>
                  </a:lnTo>
                  <a:lnTo>
                    <a:pt x="282" y="5049"/>
                  </a:lnTo>
                  <a:lnTo>
                    <a:pt x="411" y="5100"/>
                  </a:lnTo>
                  <a:lnTo>
                    <a:pt x="539" y="5126"/>
                  </a:lnTo>
                  <a:lnTo>
                    <a:pt x="1641" y="5126"/>
                  </a:lnTo>
                  <a:lnTo>
                    <a:pt x="769" y="7509"/>
                  </a:lnTo>
                  <a:lnTo>
                    <a:pt x="744" y="7637"/>
                  </a:lnTo>
                  <a:lnTo>
                    <a:pt x="769" y="7740"/>
                  </a:lnTo>
                  <a:lnTo>
                    <a:pt x="795" y="7842"/>
                  </a:lnTo>
                  <a:lnTo>
                    <a:pt x="846" y="7945"/>
                  </a:lnTo>
                  <a:lnTo>
                    <a:pt x="923" y="8022"/>
                  </a:lnTo>
                  <a:lnTo>
                    <a:pt x="1000" y="8099"/>
                  </a:lnTo>
                  <a:lnTo>
                    <a:pt x="1102" y="8124"/>
                  </a:lnTo>
                  <a:lnTo>
                    <a:pt x="1231" y="8150"/>
                  </a:lnTo>
                  <a:lnTo>
                    <a:pt x="1820" y="8150"/>
                  </a:lnTo>
                  <a:lnTo>
                    <a:pt x="1948" y="8124"/>
                  </a:lnTo>
                  <a:lnTo>
                    <a:pt x="2051" y="8073"/>
                  </a:lnTo>
                  <a:lnTo>
                    <a:pt x="2153" y="8022"/>
                  </a:lnTo>
                  <a:lnTo>
                    <a:pt x="2230" y="7919"/>
                  </a:lnTo>
                  <a:lnTo>
                    <a:pt x="2538" y="7458"/>
                  </a:lnTo>
                  <a:lnTo>
                    <a:pt x="2563" y="7355"/>
                  </a:lnTo>
                  <a:lnTo>
                    <a:pt x="2563" y="7227"/>
                  </a:lnTo>
                  <a:lnTo>
                    <a:pt x="2512" y="7150"/>
                  </a:lnTo>
                  <a:lnTo>
                    <a:pt x="2435" y="7074"/>
                  </a:lnTo>
                  <a:lnTo>
                    <a:pt x="2333" y="7022"/>
                  </a:lnTo>
                  <a:lnTo>
                    <a:pt x="2230" y="7022"/>
                  </a:lnTo>
                  <a:lnTo>
                    <a:pt x="2128" y="7074"/>
                  </a:lnTo>
                  <a:lnTo>
                    <a:pt x="2051" y="7150"/>
                  </a:lnTo>
                  <a:lnTo>
                    <a:pt x="1769" y="7586"/>
                  </a:lnTo>
                  <a:lnTo>
                    <a:pt x="1333" y="7586"/>
                  </a:lnTo>
                  <a:lnTo>
                    <a:pt x="2256" y="5049"/>
                  </a:lnTo>
                  <a:lnTo>
                    <a:pt x="2281" y="4946"/>
                  </a:lnTo>
                  <a:lnTo>
                    <a:pt x="2281" y="4870"/>
                  </a:lnTo>
                  <a:lnTo>
                    <a:pt x="2256" y="4793"/>
                  </a:lnTo>
                  <a:lnTo>
                    <a:pt x="2204" y="4716"/>
                  </a:lnTo>
                  <a:lnTo>
                    <a:pt x="2153" y="4665"/>
                  </a:lnTo>
                  <a:lnTo>
                    <a:pt x="2102" y="4613"/>
                  </a:lnTo>
                  <a:lnTo>
                    <a:pt x="2025" y="4588"/>
                  </a:lnTo>
                  <a:lnTo>
                    <a:pt x="1923" y="4562"/>
                  </a:lnTo>
                  <a:lnTo>
                    <a:pt x="539" y="4562"/>
                  </a:lnTo>
                  <a:lnTo>
                    <a:pt x="1974" y="564"/>
                  </a:lnTo>
                  <a:lnTo>
                    <a:pt x="3640" y="564"/>
                  </a:lnTo>
                  <a:lnTo>
                    <a:pt x="2845" y="2845"/>
                  </a:lnTo>
                  <a:lnTo>
                    <a:pt x="2820" y="2973"/>
                  </a:lnTo>
                  <a:lnTo>
                    <a:pt x="2820" y="3101"/>
                  </a:lnTo>
                  <a:lnTo>
                    <a:pt x="2845" y="3229"/>
                  </a:lnTo>
                  <a:lnTo>
                    <a:pt x="2896" y="3332"/>
                  </a:lnTo>
                  <a:lnTo>
                    <a:pt x="2999" y="3434"/>
                  </a:lnTo>
                  <a:lnTo>
                    <a:pt x="3101" y="3511"/>
                  </a:lnTo>
                  <a:lnTo>
                    <a:pt x="3230" y="3563"/>
                  </a:lnTo>
                  <a:lnTo>
                    <a:pt x="3358" y="3563"/>
                  </a:lnTo>
                  <a:lnTo>
                    <a:pt x="4332" y="3588"/>
                  </a:lnTo>
                  <a:lnTo>
                    <a:pt x="2768" y="6048"/>
                  </a:lnTo>
                  <a:lnTo>
                    <a:pt x="2717" y="6151"/>
                  </a:lnTo>
                  <a:lnTo>
                    <a:pt x="2717" y="6253"/>
                  </a:lnTo>
                  <a:lnTo>
                    <a:pt x="2768" y="6356"/>
                  </a:lnTo>
                  <a:lnTo>
                    <a:pt x="2845" y="6433"/>
                  </a:lnTo>
                  <a:lnTo>
                    <a:pt x="2948" y="6458"/>
                  </a:lnTo>
                  <a:lnTo>
                    <a:pt x="3050" y="6458"/>
                  </a:lnTo>
                  <a:lnTo>
                    <a:pt x="3153" y="6433"/>
                  </a:lnTo>
                  <a:lnTo>
                    <a:pt x="3230" y="6356"/>
                  </a:lnTo>
                  <a:lnTo>
                    <a:pt x="4793" y="3870"/>
                  </a:lnTo>
                  <a:lnTo>
                    <a:pt x="4870" y="3742"/>
                  </a:lnTo>
                  <a:lnTo>
                    <a:pt x="4895" y="3588"/>
                  </a:lnTo>
                  <a:lnTo>
                    <a:pt x="4870" y="3434"/>
                  </a:lnTo>
                  <a:lnTo>
                    <a:pt x="4819" y="3306"/>
                  </a:lnTo>
                  <a:lnTo>
                    <a:pt x="4742" y="3204"/>
                  </a:lnTo>
                  <a:lnTo>
                    <a:pt x="4614" y="3101"/>
                  </a:lnTo>
                  <a:lnTo>
                    <a:pt x="4485" y="3050"/>
                  </a:lnTo>
                  <a:lnTo>
                    <a:pt x="4332" y="3024"/>
                  </a:lnTo>
                  <a:lnTo>
                    <a:pt x="3358" y="3024"/>
                  </a:lnTo>
                  <a:lnTo>
                    <a:pt x="4178" y="744"/>
                  </a:lnTo>
                  <a:lnTo>
                    <a:pt x="4203" y="615"/>
                  </a:lnTo>
                  <a:lnTo>
                    <a:pt x="4203" y="487"/>
                  </a:lnTo>
                  <a:lnTo>
                    <a:pt x="4152" y="359"/>
                  </a:lnTo>
                  <a:lnTo>
                    <a:pt x="4101" y="231"/>
                  </a:lnTo>
                  <a:lnTo>
                    <a:pt x="4024" y="154"/>
                  </a:lnTo>
                  <a:lnTo>
                    <a:pt x="3922" y="77"/>
                  </a:lnTo>
                  <a:lnTo>
                    <a:pt x="3793" y="26"/>
                  </a:lnTo>
                  <a:lnTo>
                    <a:pt x="3640" y="0"/>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 name="Google Shape;1216;p61">
            <a:extLst>
              <a:ext uri="{FF2B5EF4-FFF2-40B4-BE49-F238E27FC236}">
                <a16:creationId xmlns:a16="http://schemas.microsoft.com/office/drawing/2014/main" id="{EB046B6D-4B2E-3DD6-832F-405B9E5FDE6D}"/>
              </a:ext>
            </a:extLst>
          </p:cNvPr>
          <p:cNvGrpSpPr/>
          <p:nvPr userDrawn="1"/>
        </p:nvGrpSpPr>
        <p:grpSpPr>
          <a:xfrm>
            <a:off x="7490640" y="106721"/>
            <a:ext cx="351871" cy="434664"/>
            <a:chOff x="3248750" y="3311725"/>
            <a:chExt cx="381225" cy="470925"/>
          </a:xfrm>
        </p:grpSpPr>
        <p:sp>
          <p:nvSpPr>
            <p:cNvPr id="49" name="Google Shape;1217;p61">
              <a:extLst>
                <a:ext uri="{FF2B5EF4-FFF2-40B4-BE49-F238E27FC236}">
                  <a16:creationId xmlns:a16="http://schemas.microsoft.com/office/drawing/2014/main" id="{1A6D98A1-8676-B0CA-7AE4-64D81413D6FA}"/>
                </a:ext>
              </a:extLst>
            </p:cNvPr>
            <p:cNvSpPr/>
            <p:nvPr/>
          </p:nvSpPr>
          <p:spPr>
            <a:xfrm>
              <a:off x="3341000" y="3487275"/>
              <a:ext cx="121125" cy="60250"/>
            </a:xfrm>
            <a:custGeom>
              <a:avLst/>
              <a:gdLst/>
              <a:ahLst/>
              <a:cxnLst/>
              <a:rect l="l" t="t" r="r" b="b"/>
              <a:pathLst>
                <a:path w="4845" h="2410" extrusionOk="0">
                  <a:moveTo>
                    <a:pt x="4306" y="564"/>
                  </a:moveTo>
                  <a:lnTo>
                    <a:pt x="4306" y="1871"/>
                  </a:lnTo>
                  <a:lnTo>
                    <a:pt x="564" y="1871"/>
                  </a:lnTo>
                  <a:lnTo>
                    <a:pt x="564" y="564"/>
                  </a:lnTo>
                  <a:close/>
                  <a:moveTo>
                    <a:pt x="282" y="1"/>
                  </a:moveTo>
                  <a:lnTo>
                    <a:pt x="180" y="26"/>
                  </a:lnTo>
                  <a:lnTo>
                    <a:pt x="103" y="77"/>
                  </a:lnTo>
                  <a:lnTo>
                    <a:pt x="26" y="180"/>
                  </a:lnTo>
                  <a:lnTo>
                    <a:pt x="0" y="282"/>
                  </a:lnTo>
                  <a:lnTo>
                    <a:pt x="0" y="2153"/>
                  </a:lnTo>
                  <a:lnTo>
                    <a:pt x="26" y="2256"/>
                  </a:lnTo>
                  <a:lnTo>
                    <a:pt x="103" y="2333"/>
                  </a:lnTo>
                  <a:lnTo>
                    <a:pt x="180" y="2410"/>
                  </a:lnTo>
                  <a:lnTo>
                    <a:pt x="4690" y="2410"/>
                  </a:lnTo>
                  <a:lnTo>
                    <a:pt x="4767" y="2333"/>
                  </a:lnTo>
                  <a:lnTo>
                    <a:pt x="4818" y="2256"/>
                  </a:lnTo>
                  <a:lnTo>
                    <a:pt x="4844" y="2153"/>
                  </a:lnTo>
                  <a:lnTo>
                    <a:pt x="4844" y="282"/>
                  </a:lnTo>
                  <a:lnTo>
                    <a:pt x="4818" y="180"/>
                  </a:lnTo>
                  <a:lnTo>
                    <a:pt x="4767" y="77"/>
                  </a:lnTo>
                  <a:lnTo>
                    <a:pt x="4690" y="26"/>
                  </a:lnTo>
                  <a:lnTo>
                    <a:pt x="4588" y="1"/>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218;p61">
              <a:extLst>
                <a:ext uri="{FF2B5EF4-FFF2-40B4-BE49-F238E27FC236}">
                  <a16:creationId xmlns:a16="http://schemas.microsoft.com/office/drawing/2014/main" id="{E558E972-9834-EEBD-1521-3B91D9D6F239}"/>
                </a:ext>
              </a:extLst>
            </p:cNvPr>
            <p:cNvSpPr/>
            <p:nvPr/>
          </p:nvSpPr>
          <p:spPr>
            <a:xfrm>
              <a:off x="3296800" y="3334800"/>
              <a:ext cx="174275" cy="38450"/>
            </a:xfrm>
            <a:custGeom>
              <a:avLst/>
              <a:gdLst/>
              <a:ahLst/>
              <a:cxnLst/>
              <a:rect l="l" t="t" r="r" b="b"/>
              <a:pathLst>
                <a:path w="6971" h="1538" extrusionOk="0">
                  <a:moveTo>
                    <a:pt x="6407" y="538"/>
                  </a:moveTo>
                  <a:lnTo>
                    <a:pt x="6407" y="1000"/>
                  </a:lnTo>
                  <a:lnTo>
                    <a:pt x="564" y="1000"/>
                  </a:lnTo>
                  <a:lnTo>
                    <a:pt x="564" y="538"/>
                  </a:lnTo>
                  <a:close/>
                  <a:moveTo>
                    <a:pt x="282" y="0"/>
                  </a:moveTo>
                  <a:lnTo>
                    <a:pt x="180" y="26"/>
                  </a:lnTo>
                  <a:lnTo>
                    <a:pt x="77" y="77"/>
                  </a:lnTo>
                  <a:lnTo>
                    <a:pt x="26" y="180"/>
                  </a:lnTo>
                  <a:lnTo>
                    <a:pt x="0" y="282"/>
                  </a:lnTo>
                  <a:lnTo>
                    <a:pt x="0" y="1282"/>
                  </a:lnTo>
                  <a:lnTo>
                    <a:pt x="26" y="1384"/>
                  </a:lnTo>
                  <a:lnTo>
                    <a:pt x="77" y="1461"/>
                  </a:lnTo>
                  <a:lnTo>
                    <a:pt x="180" y="1538"/>
                  </a:lnTo>
                  <a:lnTo>
                    <a:pt x="6792" y="1538"/>
                  </a:lnTo>
                  <a:lnTo>
                    <a:pt x="6894" y="1461"/>
                  </a:lnTo>
                  <a:lnTo>
                    <a:pt x="6945" y="1384"/>
                  </a:lnTo>
                  <a:lnTo>
                    <a:pt x="6971" y="1282"/>
                  </a:lnTo>
                  <a:lnTo>
                    <a:pt x="6971" y="282"/>
                  </a:lnTo>
                  <a:lnTo>
                    <a:pt x="6945" y="180"/>
                  </a:lnTo>
                  <a:lnTo>
                    <a:pt x="6894" y="77"/>
                  </a:lnTo>
                  <a:lnTo>
                    <a:pt x="6792" y="26"/>
                  </a:lnTo>
                  <a:lnTo>
                    <a:pt x="6689" y="0"/>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219;p61">
              <a:extLst>
                <a:ext uri="{FF2B5EF4-FFF2-40B4-BE49-F238E27FC236}">
                  <a16:creationId xmlns:a16="http://schemas.microsoft.com/office/drawing/2014/main" id="{B9C76E1F-B9ED-7AED-23F8-09748BF90578}"/>
                </a:ext>
              </a:extLst>
            </p:cNvPr>
            <p:cNvSpPr/>
            <p:nvPr/>
          </p:nvSpPr>
          <p:spPr>
            <a:xfrm>
              <a:off x="3363425" y="3510975"/>
              <a:ext cx="34625" cy="13475"/>
            </a:xfrm>
            <a:custGeom>
              <a:avLst/>
              <a:gdLst/>
              <a:ahLst/>
              <a:cxnLst/>
              <a:rect l="l" t="t" r="r" b="b"/>
              <a:pathLst>
                <a:path w="1385" h="539" extrusionOk="0">
                  <a:moveTo>
                    <a:pt x="154" y="1"/>
                  </a:moveTo>
                  <a:lnTo>
                    <a:pt x="77" y="78"/>
                  </a:lnTo>
                  <a:lnTo>
                    <a:pt x="26" y="155"/>
                  </a:lnTo>
                  <a:lnTo>
                    <a:pt x="0" y="257"/>
                  </a:lnTo>
                  <a:lnTo>
                    <a:pt x="26" y="385"/>
                  </a:lnTo>
                  <a:lnTo>
                    <a:pt x="77" y="462"/>
                  </a:lnTo>
                  <a:lnTo>
                    <a:pt x="154" y="513"/>
                  </a:lnTo>
                  <a:lnTo>
                    <a:pt x="282" y="539"/>
                  </a:lnTo>
                  <a:lnTo>
                    <a:pt x="1102" y="539"/>
                  </a:lnTo>
                  <a:lnTo>
                    <a:pt x="1205" y="513"/>
                  </a:lnTo>
                  <a:lnTo>
                    <a:pt x="1307" y="462"/>
                  </a:lnTo>
                  <a:lnTo>
                    <a:pt x="1359" y="385"/>
                  </a:lnTo>
                  <a:lnTo>
                    <a:pt x="1384" y="257"/>
                  </a:lnTo>
                  <a:lnTo>
                    <a:pt x="1359" y="155"/>
                  </a:lnTo>
                  <a:lnTo>
                    <a:pt x="1307" y="78"/>
                  </a:lnTo>
                  <a:lnTo>
                    <a:pt x="1205" y="1"/>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220;p61">
              <a:extLst>
                <a:ext uri="{FF2B5EF4-FFF2-40B4-BE49-F238E27FC236}">
                  <a16:creationId xmlns:a16="http://schemas.microsoft.com/office/drawing/2014/main" id="{37807D07-231E-A371-97C0-3F79E5590108}"/>
                </a:ext>
              </a:extLst>
            </p:cNvPr>
            <p:cNvSpPr/>
            <p:nvPr/>
          </p:nvSpPr>
          <p:spPr>
            <a:xfrm>
              <a:off x="3405700" y="3510975"/>
              <a:ext cx="34625" cy="13475"/>
            </a:xfrm>
            <a:custGeom>
              <a:avLst/>
              <a:gdLst/>
              <a:ahLst/>
              <a:cxnLst/>
              <a:rect l="l" t="t" r="r" b="b"/>
              <a:pathLst>
                <a:path w="1385" h="539" extrusionOk="0">
                  <a:moveTo>
                    <a:pt x="155" y="1"/>
                  </a:moveTo>
                  <a:lnTo>
                    <a:pt x="78" y="78"/>
                  </a:lnTo>
                  <a:lnTo>
                    <a:pt x="26" y="155"/>
                  </a:lnTo>
                  <a:lnTo>
                    <a:pt x="1" y="257"/>
                  </a:lnTo>
                  <a:lnTo>
                    <a:pt x="26" y="385"/>
                  </a:lnTo>
                  <a:lnTo>
                    <a:pt x="78" y="462"/>
                  </a:lnTo>
                  <a:lnTo>
                    <a:pt x="155" y="513"/>
                  </a:lnTo>
                  <a:lnTo>
                    <a:pt x="257" y="539"/>
                  </a:lnTo>
                  <a:lnTo>
                    <a:pt x="1103" y="539"/>
                  </a:lnTo>
                  <a:lnTo>
                    <a:pt x="1205" y="513"/>
                  </a:lnTo>
                  <a:lnTo>
                    <a:pt x="1308" y="462"/>
                  </a:lnTo>
                  <a:lnTo>
                    <a:pt x="1359" y="385"/>
                  </a:lnTo>
                  <a:lnTo>
                    <a:pt x="1385" y="257"/>
                  </a:lnTo>
                  <a:lnTo>
                    <a:pt x="1359" y="155"/>
                  </a:lnTo>
                  <a:lnTo>
                    <a:pt x="1308" y="78"/>
                  </a:lnTo>
                  <a:lnTo>
                    <a:pt x="1205" y="1"/>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221;p61">
              <a:extLst>
                <a:ext uri="{FF2B5EF4-FFF2-40B4-BE49-F238E27FC236}">
                  <a16:creationId xmlns:a16="http://schemas.microsoft.com/office/drawing/2014/main" id="{12617639-CA5C-3BE8-B64A-F6B0A859A5F9}"/>
                </a:ext>
              </a:extLst>
            </p:cNvPr>
            <p:cNvSpPr/>
            <p:nvPr/>
          </p:nvSpPr>
          <p:spPr>
            <a:xfrm>
              <a:off x="3300000" y="3487275"/>
              <a:ext cx="33325" cy="14125"/>
            </a:xfrm>
            <a:custGeom>
              <a:avLst/>
              <a:gdLst/>
              <a:ahLst/>
              <a:cxnLst/>
              <a:rect l="l" t="t" r="r" b="b"/>
              <a:pathLst>
                <a:path w="1333" h="565" extrusionOk="0">
                  <a:moveTo>
                    <a:pt x="282" y="1"/>
                  </a:moveTo>
                  <a:lnTo>
                    <a:pt x="154" y="26"/>
                  </a:lnTo>
                  <a:lnTo>
                    <a:pt x="77" y="77"/>
                  </a:lnTo>
                  <a:lnTo>
                    <a:pt x="26" y="180"/>
                  </a:lnTo>
                  <a:lnTo>
                    <a:pt x="0" y="282"/>
                  </a:lnTo>
                  <a:lnTo>
                    <a:pt x="26" y="385"/>
                  </a:lnTo>
                  <a:lnTo>
                    <a:pt x="77" y="487"/>
                  </a:lnTo>
                  <a:lnTo>
                    <a:pt x="154" y="539"/>
                  </a:lnTo>
                  <a:lnTo>
                    <a:pt x="282" y="564"/>
                  </a:lnTo>
                  <a:lnTo>
                    <a:pt x="1077" y="564"/>
                  </a:lnTo>
                  <a:lnTo>
                    <a:pt x="1179" y="539"/>
                  </a:lnTo>
                  <a:lnTo>
                    <a:pt x="1256" y="487"/>
                  </a:lnTo>
                  <a:lnTo>
                    <a:pt x="1333" y="385"/>
                  </a:lnTo>
                  <a:lnTo>
                    <a:pt x="1333" y="282"/>
                  </a:lnTo>
                  <a:lnTo>
                    <a:pt x="1333" y="180"/>
                  </a:lnTo>
                  <a:lnTo>
                    <a:pt x="1256" y="77"/>
                  </a:lnTo>
                  <a:lnTo>
                    <a:pt x="1179" y="26"/>
                  </a:lnTo>
                  <a:lnTo>
                    <a:pt x="1077" y="1"/>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222;p61">
              <a:extLst>
                <a:ext uri="{FF2B5EF4-FFF2-40B4-BE49-F238E27FC236}">
                  <a16:creationId xmlns:a16="http://schemas.microsoft.com/office/drawing/2014/main" id="{DB009621-5BD4-A93B-1CD7-93DEC323BC90}"/>
                </a:ext>
              </a:extLst>
            </p:cNvPr>
            <p:cNvSpPr/>
            <p:nvPr/>
          </p:nvSpPr>
          <p:spPr>
            <a:xfrm>
              <a:off x="3300000" y="3510975"/>
              <a:ext cx="33325" cy="13475"/>
            </a:xfrm>
            <a:custGeom>
              <a:avLst/>
              <a:gdLst/>
              <a:ahLst/>
              <a:cxnLst/>
              <a:rect l="l" t="t" r="r" b="b"/>
              <a:pathLst>
                <a:path w="1333" h="539" extrusionOk="0">
                  <a:moveTo>
                    <a:pt x="154" y="1"/>
                  </a:moveTo>
                  <a:lnTo>
                    <a:pt x="77" y="78"/>
                  </a:lnTo>
                  <a:lnTo>
                    <a:pt x="26" y="155"/>
                  </a:lnTo>
                  <a:lnTo>
                    <a:pt x="0" y="257"/>
                  </a:lnTo>
                  <a:lnTo>
                    <a:pt x="26" y="385"/>
                  </a:lnTo>
                  <a:lnTo>
                    <a:pt x="77" y="462"/>
                  </a:lnTo>
                  <a:lnTo>
                    <a:pt x="154" y="513"/>
                  </a:lnTo>
                  <a:lnTo>
                    <a:pt x="282" y="539"/>
                  </a:lnTo>
                  <a:lnTo>
                    <a:pt x="1077" y="539"/>
                  </a:lnTo>
                  <a:lnTo>
                    <a:pt x="1179" y="513"/>
                  </a:lnTo>
                  <a:lnTo>
                    <a:pt x="1256" y="462"/>
                  </a:lnTo>
                  <a:lnTo>
                    <a:pt x="1333" y="385"/>
                  </a:lnTo>
                  <a:lnTo>
                    <a:pt x="1333" y="257"/>
                  </a:lnTo>
                  <a:lnTo>
                    <a:pt x="1333" y="155"/>
                  </a:lnTo>
                  <a:lnTo>
                    <a:pt x="1256" y="78"/>
                  </a:lnTo>
                  <a:lnTo>
                    <a:pt x="1179" y="1"/>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223;p61">
              <a:extLst>
                <a:ext uri="{FF2B5EF4-FFF2-40B4-BE49-F238E27FC236}">
                  <a16:creationId xmlns:a16="http://schemas.microsoft.com/office/drawing/2014/main" id="{2ADF48A3-41D2-55C2-122A-E2E503AC46E7}"/>
                </a:ext>
              </a:extLst>
            </p:cNvPr>
            <p:cNvSpPr/>
            <p:nvPr/>
          </p:nvSpPr>
          <p:spPr>
            <a:xfrm>
              <a:off x="3300000" y="3534050"/>
              <a:ext cx="33325" cy="13475"/>
            </a:xfrm>
            <a:custGeom>
              <a:avLst/>
              <a:gdLst/>
              <a:ahLst/>
              <a:cxnLst/>
              <a:rect l="l" t="t" r="r" b="b"/>
              <a:pathLst>
                <a:path w="1333" h="539" extrusionOk="0">
                  <a:moveTo>
                    <a:pt x="282" y="0"/>
                  </a:moveTo>
                  <a:lnTo>
                    <a:pt x="154" y="26"/>
                  </a:lnTo>
                  <a:lnTo>
                    <a:pt x="77" y="77"/>
                  </a:lnTo>
                  <a:lnTo>
                    <a:pt x="26" y="180"/>
                  </a:lnTo>
                  <a:lnTo>
                    <a:pt x="0" y="282"/>
                  </a:lnTo>
                  <a:lnTo>
                    <a:pt x="26" y="385"/>
                  </a:lnTo>
                  <a:lnTo>
                    <a:pt x="77" y="462"/>
                  </a:lnTo>
                  <a:lnTo>
                    <a:pt x="154" y="539"/>
                  </a:lnTo>
                  <a:lnTo>
                    <a:pt x="1179" y="539"/>
                  </a:lnTo>
                  <a:lnTo>
                    <a:pt x="1256" y="462"/>
                  </a:lnTo>
                  <a:lnTo>
                    <a:pt x="1333" y="385"/>
                  </a:lnTo>
                  <a:lnTo>
                    <a:pt x="1333" y="282"/>
                  </a:lnTo>
                  <a:lnTo>
                    <a:pt x="1333" y="180"/>
                  </a:lnTo>
                  <a:lnTo>
                    <a:pt x="1256" y="77"/>
                  </a:lnTo>
                  <a:lnTo>
                    <a:pt x="1179" y="26"/>
                  </a:lnTo>
                  <a:lnTo>
                    <a:pt x="1077" y="0"/>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224;p61">
              <a:extLst>
                <a:ext uri="{FF2B5EF4-FFF2-40B4-BE49-F238E27FC236}">
                  <a16:creationId xmlns:a16="http://schemas.microsoft.com/office/drawing/2014/main" id="{AEFB9366-2480-18F8-1C84-9AA60C4C887D}"/>
                </a:ext>
              </a:extLst>
            </p:cNvPr>
            <p:cNvSpPr/>
            <p:nvPr/>
          </p:nvSpPr>
          <p:spPr>
            <a:xfrm>
              <a:off x="3248750" y="3311725"/>
              <a:ext cx="381225" cy="470925"/>
            </a:xfrm>
            <a:custGeom>
              <a:avLst/>
              <a:gdLst/>
              <a:ahLst/>
              <a:cxnLst/>
              <a:rect l="l" t="t" r="r" b="b"/>
              <a:pathLst>
                <a:path w="15249" h="18837" extrusionOk="0">
                  <a:moveTo>
                    <a:pt x="9252" y="564"/>
                  </a:moveTo>
                  <a:lnTo>
                    <a:pt x="9252" y="2845"/>
                  </a:lnTo>
                  <a:lnTo>
                    <a:pt x="4101" y="2845"/>
                  </a:lnTo>
                  <a:lnTo>
                    <a:pt x="3998" y="2871"/>
                  </a:lnTo>
                  <a:lnTo>
                    <a:pt x="3895" y="2922"/>
                  </a:lnTo>
                  <a:lnTo>
                    <a:pt x="3844" y="2999"/>
                  </a:lnTo>
                  <a:lnTo>
                    <a:pt x="3819" y="3127"/>
                  </a:lnTo>
                  <a:lnTo>
                    <a:pt x="3844" y="3230"/>
                  </a:lnTo>
                  <a:lnTo>
                    <a:pt x="3895" y="3307"/>
                  </a:lnTo>
                  <a:lnTo>
                    <a:pt x="3998" y="3383"/>
                  </a:lnTo>
                  <a:lnTo>
                    <a:pt x="9252" y="3383"/>
                  </a:lnTo>
                  <a:lnTo>
                    <a:pt x="9252" y="6100"/>
                  </a:lnTo>
                  <a:lnTo>
                    <a:pt x="1563" y="6100"/>
                  </a:lnTo>
                  <a:lnTo>
                    <a:pt x="1563" y="3383"/>
                  </a:lnTo>
                  <a:lnTo>
                    <a:pt x="2922" y="3383"/>
                  </a:lnTo>
                  <a:lnTo>
                    <a:pt x="2999" y="3307"/>
                  </a:lnTo>
                  <a:lnTo>
                    <a:pt x="3075" y="3230"/>
                  </a:lnTo>
                  <a:lnTo>
                    <a:pt x="3075" y="3127"/>
                  </a:lnTo>
                  <a:lnTo>
                    <a:pt x="3075" y="2999"/>
                  </a:lnTo>
                  <a:lnTo>
                    <a:pt x="2999" y="2922"/>
                  </a:lnTo>
                  <a:lnTo>
                    <a:pt x="2922" y="2871"/>
                  </a:lnTo>
                  <a:lnTo>
                    <a:pt x="2819" y="2845"/>
                  </a:lnTo>
                  <a:lnTo>
                    <a:pt x="1563" y="2845"/>
                  </a:lnTo>
                  <a:lnTo>
                    <a:pt x="1563" y="564"/>
                  </a:lnTo>
                  <a:close/>
                  <a:moveTo>
                    <a:pt x="9252" y="6664"/>
                  </a:moveTo>
                  <a:lnTo>
                    <a:pt x="9252" y="9816"/>
                  </a:lnTo>
                  <a:lnTo>
                    <a:pt x="1563" y="9816"/>
                  </a:lnTo>
                  <a:lnTo>
                    <a:pt x="1563" y="6664"/>
                  </a:lnTo>
                  <a:close/>
                  <a:moveTo>
                    <a:pt x="11174" y="10175"/>
                  </a:moveTo>
                  <a:lnTo>
                    <a:pt x="11199" y="10200"/>
                  </a:lnTo>
                  <a:lnTo>
                    <a:pt x="11199" y="11046"/>
                  </a:lnTo>
                  <a:lnTo>
                    <a:pt x="10815" y="11046"/>
                  </a:lnTo>
                  <a:lnTo>
                    <a:pt x="10815" y="10175"/>
                  </a:lnTo>
                  <a:close/>
                  <a:moveTo>
                    <a:pt x="10815" y="8304"/>
                  </a:moveTo>
                  <a:lnTo>
                    <a:pt x="12225" y="8560"/>
                  </a:lnTo>
                  <a:lnTo>
                    <a:pt x="12276" y="8586"/>
                  </a:lnTo>
                  <a:lnTo>
                    <a:pt x="12327" y="8637"/>
                  </a:lnTo>
                  <a:lnTo>
                    <a:pt x="12378" y="8688"/>
                  </a:lnTo>
                  <a:lnTo>
                    <a:pt x="12378" y="8765"/>
                  </a:lnTo>
                  <a:lnTo>
                    <a:pt x="12378" y="9765"/>
                  </a:lnTo>
                  <a:lnTo>
                    <a:pt x="12301" y="9842"/>
                  </a:lnTo>
                  <a:lnTo>
                    <a:pt x="12225" y="9918"/>
                  </a:lnTo>
                  <a:lnTo>
                    <a:pt x="12173" y="10021"/>
                  </a:lnTo>
                  <a:lnTo>
                    <a:pt x="12122" y="10124"/>
                  </a:lnTo>
                  <a:lnTo>
                    <a:pt x="12122" y="10226"/>
                  </a:lnTo>
                  <a:lnTo>
                    <a:pt x="12122" y="11815"/>
                  </a:lnTo>
                  <a:lnTo>
                    <a:pt x="11738" y="11815"/>
                  </a:lnTo>
                  <a:lnTo>
                    <a:pt x="11738" y="10200"/>
                  </a:lnTo>
                  <a:lnTo>
                    <a:pt x="11738" y="10098"/>
                  </a:lnTo>
                  <a:lnTo>
                    <a:pt x="11686" y="9995"/>
                  </a:lnTo>
                  <a:lnTo>
                    <a:pt x="11635" y="9893"/>
                  </a:lnTo>
                  <a:lnTo>
                    <a:pt x="11558" y="9790"/>
                  </a:lnTo>
                  <a:lnTo>
                    <a:pt x="11481" y="9713"/>
                  </a:lnTo>
                  <a:lnTo>
                    <a:pt x="11379" y="9662"/>
                  </a:lnTo>
                  <a:lnTo>
                    <a:pt x="11276" y="9637"/>
                  </a:lnTo>
                  <a:lnTo>
                    <a:pt x="10815" y="9637"/>
                  </a:lnTo>
                  <a:lnTo>
                    <a:pt x="10815" y="8304"/>
                  </a:lnTo>
                  <a:close/>
                  <a:moveTo>
                    <a:pt x="1000" y="564"/>
                  </a:moveTo>
                  <a:lnTo>
                    <a:pt x="1000" y="15505"/>
                  </a:lnTo>
                  <a:lnTo>
                    <a:pt x="1025" y="15608"/>
                  </a:lnTo>
                  <a:lnTo>
                    <a:pt x="1076" y="15685"/>
                  </a:lnTo>
                  <a:lnTo>
                    <a:pt x="1179" y="15762"/>
                  </a:lnTo>
                  <a:lnTo>
                    <a:pt x="1384" y="15762"/>
                  </a:lnTo>
                  <a:lnTo>
                    <a:pt x="1486" y="15685"/>
                  </a:lnTo>
                  <a:lnTo>
                    <a:pt x="1538" y="15608"/>
                  </a:lnTo>
                  <a:lnTo>
                    <a:pt x="1563" y="15505"/>
                  </a:lnTo>
                  <a:lnTo>
                    <a:pt x="1563" y="10354"/>
                  </a:lnTo>
                  <a:lnTo>
                    <a:pt x="9252" y="10354"/>
                  </a:lnTo>
                  <a:lnTo>
                    <a:pt x="9252" y="17376"/>
                  </a:lnTo>
                  <a:lnTo>
                    <a:pt x="1563" y="17376"/>
                  </a:lnTo>
                  <a:lnTo>
                    <a:pt x="1563" y="16787"/>
                  </a:lnTo>
                  <a:lnTo>
                    <a:pt x="1538" y="16684"/>
                  </a:lnTo>
                  <a:lnTo>
                    <a:pt x="1486" y="16582"/>
                  </a:lnTo>
                  <a:lnTo>
                    <a:pt x="1384" y="16530"/>
                  </a:lnTo>
                  <a:lnTo>
                    <a:pt x="1281" y="16505"/>
                  </a:lnTo>
                  <a:lnTo>
                    <a:pt x="1179" y="16530"/>
                  </a:lnTo>
                  <a:lnTo>
                    <a:pt x="1076" y="16582"/>
                  </a:lnTo>
                  <a:lnTo>
                    <a:pt x="1025" y="16684"/>
                  </a:lnTo>
                  <a:lnTo>
                    <a:pt x="1000" y="16787"/>
                  </a:lnTo>
                  <a:lnTo>
                    <a:pt x="1000" y="18299"/>
                  </a:lnTo>
                  <a:lnTo>
                    <a:pt x="564" y="18299"/>
                  </a:lnTo>
                  <a:lnTo>
                    <a:pt x="564" y="564"/>
                  </a:lnTo>
                  <a:close/>
                  <a:moveTo>
                    <a:pt x="9252" y="17914"/>
                  </a:moveTo>
                  <a:lnTo>
                    <a:pt x="9252" y="18299"/>
                  </a:lnTo>
                  <a:lnTo>
                    <a:pt x="1563" y="18299"/>
                  </a:lnTo>
                  <a:lnTo>
                    <a:pt x="1563" y="17914"/>
                  </a:lnTo>
                  <a:close/>
                  <a:moveTo>
                    <a:pt x="11199" y="11610"/>
                  </a:moveTo>
                  <a:lnTo>
                    <a:pt x="11199" y="11917"/>
                  </a:lnTo>
                  <a:lnTo>
                    <a:pt x="11199" y="12020"/>
                  </a:lnTo>
                  <a:lnTo>
                    <a:pt x="11225" y="12097"/>
                  </a:lnTo>
                  <a:lnTo>
                    <a:pt x="11276" y="12174"/>
                  </a:lnTo>
                  <a:lnTo>
                    <a:pt x="11328" y="12225"/>
                  </a:lnTo>
                  <a:lnTo>
                    <a:pt x="11379" y="12302"/>
                  </a:lnTo>
                  <a:lnTo>
                    <a:pt x="11456" y="12328"/>
                  </a:lnTo>
                  <a:lnTo>
                    <a:pt x="11533" y="12353"/>
                  </a:lnTo>
                  <a:lnTo>
                    <a:pt x="11661" y="12353"/>
                  </a:lnTo>
                  <a:lnTo>
                    <a:pt x="11686" y="12738"/>
                  </a:lnTo>
                  <a:lnTo>
                    <a:pt x="11738" y="13096"/>
                  </a:lnTo>
                  <a:lnTo>
                    <a:pt x="11814" y="13455"/>
                  </a:lnTo>
                  <a:lnTo>
                    <a:pt x="11917" y="13814"/>
                  </a:lnTo>
                  <a:lnTo>
                    <a:pt x="12045" y="14147"/>
                  </a:lnTo>
                  <a:lnTo>
                    <a:pt x="12199" y="14480"/>
                  </a:lnTo>
                  <a:lnTo>
                    <a:pt x="12378" y="14788"/>
                  </a:lnTo>
                  <a:lnTo>
                    <a:pt x="12609" y="15095"/>
                  </a:lnTo>
                  <a:lnTo>
                    <a:pt x="14634" y="17837"/>
                  </a:lnTo>
                  <a:lnTo>
                    <a:pt x="14685" y="17889"/>
                  </a:lnTo>
                  <a:lnTo>
                    <a:pt x="14685" y="17991"/>
                  </a:lnTo>
                  <a:lnTo>
                    <a:pt x="14685" y="18068"/>
                  </a:lnTo>
                  <a:lnTo>
                    <a:pt x="14659" y="18119"/>
                  </a:lnTo>
                  <a:lnTo>
                    <a:pt x="14608" y="18196"/>
                  </a:lnTo>
                  <a:lnTo>
                    <a:pt x="14557" y="18248"/>
                  </a:lnTo>
                  <a:lnTo>
                    <a:pt x="14480" y="18273"/>
                  </a:lnTo>
                  <a:lnTo>
                    <a:pt x="14403" y="18299"/>
                  </a:lnTo>
                  <a:lnTo>
                    <a:pt x="12532" y="18299"/>
                  </a:lnTo>
                  <a:lnTo>
                    <a:pt x="12378" y="18273"/>
                  </a:lnTo>
                  <a:lnTo>
                    <a:pt x="12225" y="18222"/>
                  </a:lnTo>
                  <a:lnTo>
                    <a:pt x="12096" y="18145"/>
                  </a:lnTo>
                  <a:lnTo>
                    <a:pt x="11968" y="18042"/>
                  </a:lnTo>
                  <a:lnTo>
                    <a:pt x="11866" y="17940"/>
                  </a:lnTo>
                  <a:lnTo>
                    <a:pt x="11789" y="17786"/>
                  </a:lnTo>
                  <a:lnTo>
                    <a:pt x="11738" y="17658"/>
                  </a:lnTo>
                  <a:lnTo>
                    <a:pt x="11738" y="17479"/>
                  </a:lnTo>
                  <a:lnTo>
                    <a:pt x="11738" y="14429"/>
                  </a:lnTo>
                  <a:lnTo>
                    <a:pt x="11712" y="14173"/>
                  </a:lnTo>
                  <a:lnTo>
                    <a:pt x="11686" y="13942"/>
                  </a:lnTo>
                  <a:lnTo>
                    <a:pt x="11635" y="13711"/>
                  </a:lnTo>
                  <a:lnTo>
                    <a:pt x="11558" y="13506"/>
                  </a:lnTo>
                  <a:lnTo>
                    <a:pt x="11456" y="13276"/>
                  </a:lnTo>
                  <a:lnTo>
                    <a:pt x="11328" y="13071"/>
                  </a:lnTo>
                  <a:lnTo>
                    <a:pt x="11174" y="12891"/>
                  </a:lnTo>
                  <a:lnTo>
                    <a:pt x="11020" y="12712"/>
                  </a:lnTo>
                  <a:lnTo>
                    <a:pt x="10815" y="12507"/>
                  </a:lnTo>
                  <a:lnTo>
                    <a:pt x="10815" y="11610"/>
                  </a:lnTo>
                  <a:close/>
                  <a:moveTo>
                    <a:pt x="282" y="1"/>
                  </a:moveTo>
                  <a:lnTo>
                    <a:pt x="179" y="26"/>
                  </a:lnTo>
                  <a:lnTo>
                    <a:pt x="77" y="77"/>
                  </a:lnTo>
                  <a:lnTo>
                    <a:pt x="26" y="180"/>
                  </a:lnTo>
                  <a:lnTo>
                    <a:pt x="0" y="282"/>
                  </a:lnTo>
                  <a:lnTo>
                    <a:pt x="0" y="18555"/>
                  </a:lnTo>
                  <a:lnTo>
                    <a:pt x="26" y="18683"/>
                  </a:lnTo>
                  <a:lnTo>
                    <a:pt x="77" y="18760"/>
                  </a:lnTo>
                  <a:lnTo>
                    <a:pt x="179" y="18811"/>
                  </a:lnTo>
                  <a:lnTo>
                    <a:pt x="282" y="18837"/>
                  </a:lnTo>
                  <a:lnTo>
                    <a:pt x="10533" y="18837"/>
                  </a:lnTo>
                  <a:lnTo>
                    <a:pt x="10636" y="18811"/>
                  </a:lnTo>
                  <a:lnTo>
                    <a:pt x="10738" y="18760"/>
                  </a:lnTo>
                  <a:lnTo>
                    <a:pt x="10789" y="18683"/>
                  </a:lnTo>
                  <a:lnTo>
                    <a:pt x="10815" y="18555"/>
                  </a:lnTo>
                  <a:lnTo>
                    <a:pt x="10815" y="13301"/>
                  </a:lnTo>
                  <a:lnTo>
                    <a:pt x="10969" y="13558"/>
                  </a:lnTo>
                  <a:lnTo>
                    <a:pt x="11097" y="13840"/>
                  </a:lnTo>
                  <a:lnTo>
                    <a:pt x="11148" y="14121"/>
                  </a:lnTo>
                  <a:lnTo>
                    <a:pt x="11174" y="14429"/>
                  </a:lnTo>
                  <a:lnTo>
                    <a:pt x="11174" y="17479"/>
                  </a:lnTo>
                  <a:lnTo>
                    <a:pt x="11199" y="17761"/>
                  </a:lnTo>
                  <a:lnTo>
                    <a:pt x="11276" y="18017"/>
                  </a:lnTo>
                  <a:lnTo>
                    <a:pt x="11404" y="18248"/>
                  </a:lnTo>
                  <a:lnTo>
                    <a:pt x="11584" y="18453"/>
                  </a:lnTo>
                  <a:lnTo>
                    <a:pt x="11789" y="18606"/>
                  </a:lnTo>
                  <a:lnTo>
                    <a:pt x="12019" y="18734"/>
                  </a:lnTo>
                  <a:lnTo>
                    <a:pt x="12276" y="18811"/>
                  </a:lnTo>
                  <a:lnTo>
                    <a:pt x="12532" y="18837"/>
                  </a:lnTo>
                  <a:lnTo>
                    <a:pt x="14531" y="18837"/>
                  </a:lnTo>
                  <a:lnTo>
                    <a:pt x="14659" y="18811"/>
                  </a:lnTo>
                  <a:lnTo>
                    <a:pt x="14762" y="18760"/>
                  </a:lnTo>
                  <a:lnTo>
                    <a:pt x="14864" y="18709"/>
                  </a:lnTo>
                  <a:lnTo>
                    <a:pt x="14941" y="18632"/>
                  </a:lnTo>
                  <a:lnTo>
                    <a:pt x="15018" y="18555"/>
                  </a:lnTo>
                  <a:lnTo>
                    <a:pt x="15146" y="18376"/>
                  </a:lnTo>
                  <a:lnTo>
                    <a:pt x="15223" y="18171"/>
                  </a:lnTo>
                  <a:lnTo>
                    <a:pt x="15249" y="18042"/>
                  </a:lnTo>
                  <a:lnTo>
                    <a:pt x="15249" y="17940"/>
                  </a:lnTo>
                  <a:lnTo>
                    <a:pt x="15223" y="17837"/>
                  </a:lnTo>
                  <a:lnTo>
                    <a:pt x="15197" y="17709"/>
                  </a:lnTo>
                  <a:lnTo>
                    <a:pt x="15146" y="17607"/>
                  </a:lnTo>
                  <a:lnTo>
                    <a:pt x="15069" y="17504"/>
                  </a:lnTo>
                  <a:lnTo>
                    <a:pt x="13045" y="14762"/>
                  </a:lnTo>
                  <a:lnTo>
                    <a:pt x="12865" y="14506"/>
                  </a:lnTo>
                  <a:lnTo>
                    <a:pt x="12686" y="14224"/>
                  </a:lnTo>
                  <a:lnTo>
                    <a:pt x="12558" y="13942"/>
                  </a:lnTo>
                  <a:lnTo>
                    <a:pt x="12430" y="13635"/>
                  </a:lnTo>
                  <a:lnTo>
                    <a:pt x="12353" y="13327"/>
                  </a:lnTo>
                  <a:lnTo>
                    <a:pt x="12276" y="13019"/>
                  </a:lnTo>
                  <a:lnTo>
                    <a:pt x="12225" y="12686"/>
                  </a:lnTo>
                  <a:lnTo>
                    <a:pt x="12199" y="12353"/>
                  </a:lnTo>
                  <a:lnTo>
                    <a:pt x="12327" y="12353"/>
                  </a:lnTo>
                  <a:lnTo>
                    <a:pt x="12404" y="12328"/>
                  </a:lnTo>
                  <a:lnTo>
                    <a:pt x="12481" y="12302"/>
                  </a:lnTo>
                  <a:lnTo>
                    <a:pt x="12532" y="12225"/>
                  </a:lnTo>
                  <a:lnTo>
                    <a:pt x="12609" y="12174"/>
                  </a:lnTo>
                  <a:lnTo>
                    <a:pt x="12635" y="12097"/>
                  </a:lnTo>
                  <a:lnTo>
                    <a:pt x="12660" y="12020"/>
                  </a:lnTo>
                  <a:lnTo>
                    <a:pt x="12660" y="11917"/>
                  </a:lnTo>
                  <a:lnTo>
                    <a:pt x="12660" y="10252"/>
                  </a:lnTo>
                  <a:lnTo>
                    <a:pt x="12763" y="10175"/>
                  </a:lnTo>
                  <a:lnTo>
                    <a:pt x="12840" y="10098"/>
                  </a:lnTo>
                  <a:lnTo>
                    <a:pt x="12891" y="9995"/>
                  </a:lnTo>
                  <a:lnTo>
                    <a:pt x="12916" y="9893"/>
                  </a:lnTo>
                  <a:lnTo>
                    <a:pt x="12942" y="9790"/>
                  </a:lnTo>
                  <a:lnTo>
                    <a:pt x="12942" y="8765"/>
                  </a:lnTo>
                  <a:lnTo>
                    <a:pt x="12916" y="8637"/>
                  </a:lnTo>
                  <a:lnTo>
                    <a:pt x="12891" y="8509"/>
                  </a:lnTo>
                  <a:lnTo>
                    <a:pt x="12840" y="8381"/>
                  </a:lnTo>
                  <a:lnTo>
                    <a:pt x="12763" y="8278"/>
                  </a:lnTo>
                  <a:lnTo>
                    <a:pt x="12660" y="8201"/>
                  </a:lnTo>
                  <a:lnTo>
                    <a:pt x="12558" y="8125"/>
                  </a:lnTo>
                  <a:lnTo>
                    <a:pt x="12455" y="8073"/>
                  </a:lnTo>
                  <a:lnTo>
                    <a:pt x="12327" y="8022"/>
                  </a:lnTo>
                  <a:lnTo>
                    <a:pt x="10815" y="7740"/>
                  </a:lnTo>
                  <a:lnTo>
                    <a:pt x="10815" y="3102"/>
                  </a:lnTo>
                  <a:lnTo>
                    <a:pt x="10789" y="2999"/>
                  </a:lnTo>
                  <a:lnTo>
                    <a:pt x="10738" y="2896"/>
                  </a:lnTo>
                  <a:lnTo>
                    <a:pt x="10636" y="2845"/>
                  </a:lnTo>
                  <a:lnTo>
                    <a:pt x="10533" y="2820"/>
                  </a:lnTo>
                  <a:lnTo>
                    <a:pt x="10431" y="2845"/>
                  </a:lnTo>
                  <a:lnTo>
                    <a:pt x="10354" y="2896"/>
                  </a:lnTo>
                  <a:lnTo>
                    <a:pt x="10277" y="2999"/>
                  </a:lnTo>
                  <a:lnTo>
                    <a:pt x="10251" y="3102"/>
                  </a:lnTo>
                  <a:lnTo>
                    <a:pt x="10251" y="18299"/>
                  </a:lnTo>
                  <a:lnTo>
                    <a:pt x="9816" y="18299"/>
                  </a:lnTo>
                  <a:lnTo>
                    <a:pt x="9816" y="564"/>
                  </a:lnTo>
                  <a:lnTo>
                    <a:pt x="10251" y="564"/>
                  </a:lnTo>
                  <a:lnTo>
                    <a:pt x="10251" y="1820"/>
                  </a:lnTo>
                  <a:lnTo>
                    <a:pt x="10277" y="1923"/>
                  </a:lnTo>
                  <a:lnTo>
                    <a:pt x="10354" y="2000"/>
                  </a:lnTo>
                  <a:lnTo>
                    <a:pt x="10431" y="2051"/>
                  </a:lnTo>
                  <a:lnTo>
                    <a:pt x="10533" y="2076"/>
                  </a:lnTo>
                  <a:lnTo>
                    <a:pt x="10636" y="2051"/>
                  </a:lnTo>
                  <a:lnTo>
                    <a:pt x="10738" y="2000"/>
                  </a:lnTo>
                  <a:lnTo>
                    <a:pt x="10789" y="1923"/>
                  </a:lnTo>
                  <a:lnTo>
                    <a:pt x="10815" y="1820"/>
                  </a:lnTo>
                  <a:lnTo>
                    <a:pt x="10815" y="282"/>
                  </a:lnTo>
                  <a:lnTo>
                    <a:pt x="10789" y="180"/>
                  </a:lnTo>
                  <a:lnTo>
                    <a:pt x="10738" y="77"/>
                  </a:lnTo>
                  <a:lnTo>
                    <a:pt x="10636" y="26"/>
                  </a:lnTo>
                  <a:lnTo>
                    <a:pt x="10533" y="1"/>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225;p61">
              <a:extLst>
                <a:ext uri="{FF2B5EF4-FFF2-40B4-BE49-F238E27FC236}">
                  <a16:creationId xmlns:a16="http://schemas.microsoft.com/office/drawing/2014/main" id="{AA2B9D7C-F249-382F-C436-490232BC1FCF}"/>
                </a:ext>
              </a:extLst>
            </p:cNvPr>
            <p:cNvSpPr/>
            <p:nvPr/>
          </p:nvSpPr>
          <p:spPr>
            <a:xfrm>
              <a:off x="3313450" y="3587875"/>
              <a:ext cx="140975" cy="140975"/>
            </a:xfrm>
            <a:custGeom>
              <a:avLst/>
              <a:gdLst/>
              <a:ahLst/>
              <a:cxnLst/>
              <a:rect l="l" t="t" r="r" b="b"/>
              <a:pathLst>
                <a:path w="5639" h="5639" extrusionOk="0">
                  <a:moveTo>
                    <a:pt x="1051" y="538"/>
                  </a:moveTo>
                  <a:lnTo>
                    <a:pt x="1410" y="564"/>
                  </a:lnTo>
                  <a:lnTo>
                    <a:pt x="1794" y="641"/>
                  </a:lnTo>
                  <a:lnTo>
                    <a:pt x="2230" y="769"/>
                  </a:lnTo>
                  <a:lnTo>
                    <a:pt x="2640" y="923"/>
                  </a:lnTo>
                  <a:lnTo>
                    <a:pt x="3050" y="1102"/>
                  </a:lnTo>
                  <a:lnTo>
                    <a:pt x="3409" y="1282"/>
                  </a:lnTo>
                  <a:lnTo>
                    <a:pt x="3742" y="1487"/>
                  </a:lnTo>
                  <a:lnTo>
                    <a:pt x="3973" y="1692"/>
                  </a:lnTo>
                  <a:lnTo>
                    <a:pt x="4178" y="1922"/>
                  </a:lnTo>
                  <a:lnTo>
                    <a:pt x="4332" y="2178"/>
                  </a:lnTo>
                  <a:lnTo>
                    <a:pt x="4434" y="2460"/>
                  </a:lnTo>
                  <a:lnTo>
                    <a:pt x="4485" y="2742"/>
                  </a:lnTo>
                  <a:lnTo>
                    <a:pt x="4485" y="3024"/>
                  </a:lnTo>
                  <a:lnTo>
                    <a:pt x="4434" y="3280"/>
                  </a:lnTo>
                  <a:lnTo>
                    <a:pt x="4332" y="3562"/>
                  </a:lnTo>
                  <a:lnTo>
                    <a:pt x="4203" y="3793"/>
                  </a:lnTo>
                  <a:lnTo>
                    <a:pt x="4101" y="3716"/>
                  </a:lnTo>
                  <a:lnTo>
                    <a:pt x="4101" y="2178"/>
                  </a:lnTo>
                  <a:lnTo>
                    <a:pt x="4075" y="2076"/>
                  </a:lnTo>
                  <a:lnTo>
                    <a:pt x="4024" y="1973"/>
                  </a:lnTo>
                  <a:lnTo>
                    <a:pt x="3922" y="1922"/>
                  </a:lnTo>
                  <a:lnTo>
                    <a:pt x="3819" y="1897"/>
                  </a:lnTo>
                  <a:lnTo>
                    <a:pt x="3716" y="1922"/>
                  </a:lnTo>
                  <a:lnTo>
                    <a:pt x="3640" y="1973"/>
                  </a:lnTo>
                  <a:lnTo>
                    <a:pt x="3563" y="2076"/>
                  </a:lnTo>
                  <a:lnTo>
                    <a:pt x="3537" y="2178"/>
                  </a:lnTo>
                  <a:lnTo>
                    <a:pt x="3537" y="3152"/>
                  </a:lnTo>
                  <a:lnTo>
                    <a:pt x="3076" y="2691"/>
                  </a:lnTo>
                  <a:lnTo>
                    <a:pt x="3076" y="1845"/>
                  </a:lnTo>
                  <a:lnTo>
                    <a:pt x="3050" y="1743"/>
                  </a:lnTo>
                  <a:lnTo>
                    <a:pt x="2999" y="1640"/>
                  </a:lnTo>
                  <a:lnTo>
                    <a:pt x="2896" y="1589"/>
                  </a:lnTo>
                  <a:lnTo>
                    <a:pt x="2794" y="1563"/>
                  </a:lnTo>
                  <a:lnTo>
                    <a:pt x="2691" y="1589"/>
                  </a:lnTo>
                  <a:lnTo>
                    <a:pt x="2614" y="1640"/>
                  </a:lnTo>
                  <a:lnTo>
                    <a:pt x="2538" y="1743"/>
                  </a:lnTo>
                  <a:lnTo>
                    <a:pt x="2512" y="1845"/>
                  </a:lnTo>
                  <a:lnTo>
                    <a:pt x="2512" y="2127"/>
                  </a:lnTo>
                  <a:lnTo>
                    <a:pt x="1461" y="1076"/>
                  </a:lnTo>
                  <a:lnTo>
                    <a:pt x="1384" y="1025"/>
                  </a:lnTo>
                  <a:lnTo>
                    <a:pt x="1282" y="1000"/>
                  </a:lnTo>
                  <a:lnTo>
                    <a:pt x="1179" y="1025"/>
                  </a:lnTo>
                  <a:lnTo>
                    <a:pt x="1077" y="1076"/>
                  </a:lnTo>
                  <a:lnTo>
                    <a:pt x="1026" y="1179"/>
                  </a:lnTo>
                  <a:lnTo>
                    <a:pt x="1000" y="1282"/>
                  </a:lnTo>
                  <a:lnTo>
                    <a:pt x="1026" y="1384"/>
                  </a:lnTo>
                  <a:lnTo>
                    <a:pt x="1077" y="1461"/>
                  </a:lnTo>
                  <a:lnTo>
                    <a:pt x="1743" y="2153"/>
                  </a:lnTo>
                  <a:lnTo>
                    <a:pt x="1513" y="2153"/>
                  </a:lnTo>
                  <a:lnTo>
                    <a:pt x="1410" y="2178"/>
                  </a:lnTo>
                  <a:lnTo>
                    <a:pt x="1307" y="2230"/>
                  </a:lnTo>
                  <a:lnTo>
                    <a:pt x="1256" y="2307"/>
                  </a:lnTo>
                  <a:lnTo>
                    <a:pt x="1231" y="2435"/>
                  </a:lnTo>
                  <a:lnTo>
                    <a:pt x="1256" y="2537"/>
                  </a:lnTo>
                  <a:lnTo>
                    <a:pt x="1307" y="2614"/>
                  </a:lnTo>
                  <a:lnTo>
                    <a:pt x="1410" y="2665"/>
                  </a:lnTo>
                  <a:lnTo>
                    <a:pt x="1513" y="2691"/>
                  </a:lnTo>
                  <a:lnTo>
                    <a:pt x="2307" y="2691"/>
                  </a:lnTo>
                  <a:lnTo>
                    <a:pt x="2743" y="3127"/>
                  </a:lnTo>
                  <a:lnTo>
                    <a:pt x="2179" y="3127"/>
                  </a:lnTo>
                  <a:lnTo>
                    <a:pt x="2076" y="3152"/>
                  </a:lnTo>
                  <a:lnTo>
                    <a:pt x="1974" y="3204"/>
                  </a:lnTo>
                  <a:lnTo>
                    <a:pt x="1923" y="3306"/>
                  </a:lnTo>
                  <a:lnTo>
                    <a:pt x="1897" y="3409"/>
                  </a:lnTo>
                  <a:lnTo>
                    <a:pt x="1923" y="3511"/>
                  </a:lnTo>
                  <a:lnTo>
                    <a:pt x="1974" y="3614"/>
                  </a:lnTo>
                  <a:lnTo>
                    <a:pt x="2076" y="3665"/>
                  </a:lnTo>
                  <a:lnTo>
                    <a:pt x="2179" y="3691"/>
                  </a:lnTo>
                  <a:lnTo>
                    <a:pt x="3306" y="3691"/>
                  </a:lnTo>
                  <a:lnTo>
                    <a:pt x="3793" y="4203"/>
                  </a:lnTo>
                  <a:lnTo>
                    <a:pt x="3563" y="4331"/>
                  </a:lnTo>
                  <a:lnTo>
                    <a:pt x="3281" y="4434"/>
                  </a:lnTo>
                  <a:lnTo>
                    <a:pt x="2999" y="4485"/>
                  </a:lnTo>
                  <a:lnTo>
                    <a:pt x="2717" y="4485"/>
                  </a:lnTo>
                  <a:lnTo>
                    <a:pt x="2461" y="4434"/>
                  </a:lnTo>
                  <a:lnTo>
                    <a:pt x="2179" y="4331"/>
                  </a:lnTo>
                  <a:lnTo>
                    <a:pt x="1923" y="4177"/>
                  </a:lnTo>
                  <a:lnTo>
                    <a:pt x="1692" y="3998"/>
                  </a:lnTo>
                  <a:lnTo>
                    <a:pt x="1564" y="3844"/>
                  </a:lnTo>
                  <a:lnTo>
                    <a:pt x="1436" y="3665"/>
                  </a:lnTo>
                  <a:lnTo>
                    <a:pt x="1179" y="3229"/>
                  </a:lnTo>
                  <a:lnTo>
                    <a:pt x="949" y="2717"/>
                  </a:lnTo>
                  <a:lnTo>
                    <a:pt x="744" y="2153"/>
                  </a:lnTo>
                  <a:lnTo>
                    <a:pt x="667" y="1845"/>
                  </a:lnTo>
                  <a:lnTo>
                    <a:pt x="590" y="1589"/>
                  </a:lnTo>
                  <a:lnTo>
                    <a:pt x="564" y="1333"/>
                  </a:lnTo>
                  <a:lnTo>
                    <a:pt x="539" y="1128"/>
                  </a:lnTo>
                  <a:lnTo>
                    <a:pt x="539" y="948"/>
                  </a:lnTo>
                  <a:lnTo>
                    <a:pt x="564" y="820"/>
                  </a:lnTo>
                  <a:lnTo>
                    <a:pt x="590" y="718"/>
                  </a:lnTo>
                  <a:lnTo>
                    <a:pt x="641" y="641"/>
                  </a:lnTo>
                  <a:lnTo>
                    <a:pt x="692" y="590"/>
                  </a:lnTo>
                  <a:lnTo>
                    <a:pt x="795" y="564"/>
                  </a:lnTo>
                  <a:lnTo>
                    <a:pt x="923" y="538"/>
                  </a:lnTo>
                  <a:close/>
                  <a:moveTo>
                    <a:pt x="949" y="0"/>
                  </a:moveTo>
                  <a:lnTo>
                    <a:pt x="692" y="26"/>
                  </a:lnTo>
                  <a:lnTo>
                    <a:pt x="564" y="77"/>
                  </a:lnTo>
                  <a:lnTo>
                    <a:pt x="436" y="103"/>
                  </a:lnTo>
                  <a:lnTo>
                    <a:pt x="334" y="180"/>
                  </a:lnTo>
                  <a:lnTo>
                    <a:pt x="257" y="256"/>
                  </a:lnTo>
                  <a:lnTo>
                    <a:pt x="180" y="333"/>
                  </a:lnTo>
                  <a:lnTo>
                    <a:pt x="103" y="436"/>
                  </a:lnTo>
                  <a:lnTo>
                    <a:pt x="77" y="564"/>
                  </a:lnTo>
                  <a:lnTo>
                    <a:pt x="26" y="692"/>
                  </a:lnTo>
                  <a:lnTo>
                    <a:pt x="0" y="948"/>
                  </a:lnTo>
                  <a:lnTo>
                    <a:pt x="0" y="1230"/>
                  </a:lnTo>
                  <a:lnTo>
                    <a:pt x="26" y="1538"/>
                  </a:lnTo>
                  <a:lnTo>
                    <a:pt x="77" y="1820"/>
                  </a:lnTo>
                  <a:lnTo>
                    <a:pt x="205" y="2332"/>
                  </a:lnTo>
                  <a:lnTo>
                    <a:pt x="436" y="2947"/>
                  </a:lnTo>
                  <a:lnTo>
                    <a:pt x="718" y="3511"/>
                  </a:lnTo>
                  <a:lnTo>
                    <a:pt x="846" y="3767"/>
                  </a:lnTo>
                  <a:lnTo>
                    <a:pt x="1000" y="3998"/>
                  </a:lnTo>
                  <a:lnTo>
                    <a:pt x="1154" y="4203"/>
                  </a:lnTo>
                  <a:lnTo>
                    <a:pt x="1307" y="4382"/>
                  </a:lnTo>
                  <a:lnTo>
                    <a:pt x="1461" y="4511"/>
                  </a:lnTo>
                  <a:lnTo>
                    <a:pt x="1615" y="4639"/>
                  </a:lnTo>
                  <a:lnTo>
                    <a:pt x="1794" y="4741"/>
                  </a:lnTo>
                  <a:lnTo>
                    <a:pt x="1974" y="4844"/>
                  </a:lnTo>
                  <a:lnTo>
                    <a:pt x="2153" y="4921"/>
                  </a:lnTo>
                  <a:lnTo>
                    <a:pt x="2358" y="4972"/>
                  </a:lnTo>
                  <a:lnTo>
                    <a:pt x="2538" y="4998"/>
                  </a:lnTo>
                  <a:lnTo>
                    <a:pt x="2743" y="5023"/>
                  </a:lnTo>
                  <a:lnTo>
                    <a:pt x="3127" y="5023"/>
                  </a:lnTo>
                  <a:lnTo>
                    <a:pt x="3306" y="4998"/>
                  </a:lnTo>
                  <a:lnTo>
                    <a:pt x="3511" y="4946"/>
                  </a:lnTo>
                  <a:lnTo>
                    <a:pt x="3691" y="4869"/>
                  </a:lnTo>
                  <a:lnTo>
                    <a:pt x="3870" y="4793"/>
                  </a:lnTo>
                  <a:lnTo>
                    <a:pt x="4024" y="4690"/>
                  </a:lnTo>
                  <a:lnTo>
                    <a:pt x="4203" y="4587"/>
                  </a:lnTo>
                  <a:lnTo>
                    <a:pt x="5177" y="5561"/>
                  </a:lnTo>
                  <a:lnTo>
                    <a:pt x="5254" y="5613"/>
                  </a:lnTo>
                  <a:lnTo>
                    <a:pt x="5357" y="5638"/>
                  </a:lnTo>
                  <a:lnTo>
                    <a:pt x="5485" y="5613"/>
                  </a:lnTo>
                  <a:lnTo>
                    <a:pt x="5562" y="5561"/>
                  </a:lnTo>
                  <a:lnTo>
                    <a:pt x="5613" y="5484"/>
                  </a:lnTo>
                  <a:lnTo>
                    <a:pt x="5639" y="5382"/>
                  </a:lnTo>
                  <a:lnTo>
                    <a:pt x="5613" y="5254"/>
                  </a:lnTo>
                  <a:lnTo>
                    <a:pt x="5562" y="5177"/>
                  </a:lnTo>
                  <a:lnTo>
                    <a:pt x="4588" y="4203"/>
                  </a:lnTo>
                  <a:lnTo>
                    <a:pt x="4690" y="4024"/>
                  </a:lnTo>
                  <a:lnTo>
                    <a:pt x="4793" y="3870"/>
                  </a:lnTo>
                  <a:lnTo>
                    <a:pt x="4870" y="3691"/>
                  </a:lnTo>
                  <a:lnTo>
                    <a:pt x="4947" y="3511"/>
                  </a:lnTo>
                  <a:lnTo>
                    <a:pt x="4998" y="3306"/>
                  </a:lnTo>
                  <a:lnTo>
                    <a:pt x="5024" y="3127"/>
                  </a:lnTo>
                  <a:lnTo>
                    <a:pt x="5024" y="2922"/>
                  </a:lnTo>
                  <a:lnTo>
                    <a:pt x="5024" y="2742"/>
                  </a:lnTo>
                  <a:lnTo>
                    <a:pt x="4998" y="2537"/>
                  </a:lnTo>
                  <a:lnTo>
                    <a:pt x="4972" y="2358"/>
                  </a:lnTo>
                  <a:lnTo>
                    <a:pt x="4921" y="2153"/>
                  </a:lnTo>
                  <a:lnTo>
                    <a:pt x="4844" y="1973"/>
                  </a:lnTo>
                  <a:lnTo>
                    <a:pt x="4742" y="1794"/>
                  </a:lnTo>
                  <a:lnTo>
                    <a:pt x="4639" y="1615"/>
                  </a:lnTo>
                  <a:lnTo>
                    <a:pt x="4511" y="1461"/>
                  </a:lnTo>
                  <a:lnTo>
                    <a:pt x="4383" y="1307"/>
                  </a:lnTo>
                  <a:lnTo>
                    <a:pt x="4203" y="1153"/>
                  </a:lnTo>
                  <a:lnTo>
                    <a:pt x="3998" y="1000"/>
                  </a:lnTo>
                  <a:lnTo>
                    <a:pt x="3768" y="846"/>
                  </a:lnTo>
                  <a:lnTo>
                    <a:pt x="3511" y="718"/>
                  </a:lnTo>
                  <a:lnTo>
                    <a:pt x="2948" y="436"/>
                  </a:lnTo>
                  <a:lnTo>
                    <a:pt x="2333" y="205"/>
                  </a:lnTo>
                  <a:lnTo>
                    <a:pt x="1820" y="77"/>
                  </a:lnTo>
                  <a:lnTo>
                    <a:pt x="1538" y="26"/>
                  </a:lnTo>
                  <a:lnTo>
                    <a:pt x="1231" y="0"/>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7" name="Google Shape;1090;p61">
            <a:extLst>
              <a:ext uri="{FF2B5EF4-FFF2-40B4-BE49-F238E27FC236}">
                <a16:creationId xmlns:a16="http://schemas.microsoft.com/office/drawing/2014/main" id="{4B0E73EE-1E8D-B310-9C35-0106A103CC2E}"/>
              </a:ext>
            </a:extLst>
          </p:cNvPr>
          <p:cNvGrpSpPr/>
          <p:nvPr userDrawn="1"/>
        </p:nvGrpSpPr>
        <p:grpSpPr>
          <a:xfrm>
            <a:off x="8284507" y="94595"/>
            <a:ext cx="434664" cy="434664"/>
            <a:chOff x="6169675" y="1931675"/>
            <a:chExt cx="470925" cy="470925"/>
          </a:xfrm>
        </p:grpSpPr>
        <p:sp>
          <p:nvSpPr>
            <p:cNvPr id="68" name="Google Shape;1091;p61">
              <a:extLst>
                <a:ext uri="{FF2B5EF4-FFF2-40B4-BE49-F238E27FC236}">
                  <a16:creationId xmlns:a16="http://schemas.microsoft.com/office/drawing/2014/main" id="{2312B7D6-5705-CF0A-5E11-52D3E3362272}"/>
                </a:ext>
              </a:extLst>
            </p:cNvPr>
            <p:cNvSpPr/>
            <p:nvPr/>
          </p:nvSpPr>
          <p:spPr>
            <a:xfrm>
              <a:off x="6195300" y="2274450"/>
              <a:ext cx="102525" cy="102525"/>
            </a:xfrm>
            <a:custGeom>
              <a:avLst/>
              <a:gdLst/>
              <a:ahLst/>
              <a:cxnLst/>
              <a:rect l="l" t="t" r="r" b="b"/>
              <a:pathLst>
                <a:path w="4101" h="4101" extrusionOk="0">
                  <a:moveTo>
                    <a:pt x="2204" y="564"/>
                  </a:moveTo>
                  <a:lnTo>
                    <a:pt x="2358" y="590"/>
                  </a:lnTo>
                  <a:lnTo>
                    <a:pt x="2640" y="667"/>
                  </a:lnTo>
                  <a:lnTo>
                    <a:pt x="2896" y="820"/>
                  </a:lnTo>
                  <a:lnTo>
                    <a:pt x="3101" y="1000"/>
                  </a:lnTo>
                  <a:lnTo>
                    <a:pt x="3281" y="1230"/>
                  </a:lnTo>
                  <a:lnTo>
                    <a:pt x="3434" y="1461"/>
                  </a:lnTo>
                  <a:lnTo>
                    <a:pt x="3511" y="1743"/>
                  </a:lnTo>
                  <a:lnTo>
                    <a:pt x="3537" y="1897"/>
                  </a:lnTo>
                  <a:lnTo>
                    <a:pt x="3537" y="2050"/>
                  </a:lnTo>
                  <a:lnTo>
                    <a:pt x="3537" y="2204"/>
                  </a:lnTo>
                  <a:lnTo>
                    <a:pt x="3511" y="2358"/>
                  </a:lnTo>
                  <a:lnTo>
                    <a:pt x="3434" y="2640"/>
                  </a:lnTo>
                  <a:lnTo>
                    <a:pt x="3281" y="2896"/>
                  </a:lnTo>
                  <a:lnTo>
                    <a:pt x="3101" y="3101"/>
                  </a:lnTo>
                  <a:lnTo>
                    <a:pt x="2896" y="3281"/>
                  </a:lnTo>
                  <a:lnTo>
                    <a:pt x="2640" y="3434"/>
                  </a:lnTo>
                  <a:lnTo>
                    <a:pt x="2358" y="3511"/>
                  </a:lnTo>
                  <a:lnTo>
                    <a:pt x="2204" y="3537"/>
                  </a:lnTo>
                  <a:lnTo>
                    <a:pt x="1897" y="3537"/>
                  </a:lnTo>
                  <a:lnTo>
                    <a:pt x="1743" y="3511"/>
                  </a:lnTo>
                  <a:lnTo>
                    <a:pt x="1487" y="3434"/>
                  </a:lnTo>
                  <a:lnTo>
                    <a:pt x="1230" y="3281"/>
                  </a:lnTo>
                  <a:lnTo>
                    <a:pt x="1000" y="3101"/>
                  </a:lnTo>
                  <a:lnTo>
                    <a:pt x="820" y="2896"/>
                  </a:lnTo>
                  <a:lnTo>
                    <a:pt x="692" y="2640"/>
                  </a:lnTo>
                  <a:lnTo>
                    <a:pt x="590" y="2358"/>
                  </a:lnTo>
                  <a:lnTo>
                    <a:pt x="564" y="2204"/>
                  </a:lnTo>
                  <a:lnTo>
                    <a:pt x="564" y="2050"/>
                  </a:lnTo>
                  <a:lnTo>
                    <a:pt x="564" y="1897"/>
                  </a:lnTo>
                  <a:lnTo>
                    <a:pt x="590" y="1743"/>
                  </a:lnTo>
                  <a:lnTo>
                    <a:pt x="692" y="1461"/>
                  </a:lnTo>
                  <a:lnTo>
                    <a:pt x="820" y="1230"/>
                  </a:lnTo>
                  <a:lnTo>
                    <a:pt x="1000" y="1000"/>
                  </a:lnTo>
                  <a:lnTo>
                    <a:pt x="1230" y="820"/>
                  </a:lnTo>
                  <a:lnTo>
                    <a:pt x="1487" y="667"/>
                  </a:lnTo>
                  <a:lnTo>
                    <a:pt x="1743" y="590"/>
                  </a:lnTo>
                  <a:lnTo>
                    <a:pt x="1897" y="564"/>
                  </a:lnTo>
                  <a:close/>
                  <a:moveTo>
                    <a:pt x="2051" y="0"/>
                  </a:moveTo>
                  <a:lnTo>
                    <a:pt x="1846" y="26"/>
                  </a:lnTo>
                  <a:lnTo>
                    <a:pt x="1640" y="52"/>
                  </a:lnTo>
                  <a:lnTo>
                    <a:pt x="1435" y="103"/>
                  </a:lnTo>
                  <a:lnTo>
                    <a:pt x="1256" y="180"/>
                  </a:lnTo>
                  <a:lnTo>
                    <a:pt x="1077" y="257"/>
                  </a:lnTo>
                  <a:lnTo>
                    <a:pt x="923" y="359"/>
                  </a:lnTo>
                  <a:lnTo>
                    <a:pt x="744" y="487"/>
                  </a:lnTo>
                  <a:lnTo>
                    <a:pt x="615" y="615"/>
                  </a:lnTo>
                  <a:lnTo>
                    <a:pt x="487" y="743"/>
                  </a:lnTo>
                  <a:lnTo>
                    <a:pt x="359" y="923"/>
                  </a:lnTo>
                  <a:lnTo>
                    <a:pt x="257" y="1077"/>
                  </a:lnTo>
                  <a:lnTo>
                    <a:pt x="180" y="1256"/>
                  </a:lnTo>
                  <a:lnTo>
                    <a:pt x="103" y="1435"/>
                  </a:lnTo>
                  <a:lnTo>
                    <a:pt x="52" y="1640"/>
                  </a:lnTo>
                  <a:lnTo>
                    <a:pt x="26" y="1845"/>
                  </a:lnTo>
                  <a:lnTo>
                    <a:pt x="0" y="2050"/>
                  </a:lnTo>
                  <a:lnTo>
                    <a:pt x="26" y="2256"/>
                  </a:lnTo>
                  <a:lnTo>
                    <a:pt x="52" y="2461"/>
                  </a:lnTo>
                  <a:lnTo>
                    <a:pt x="103" y="2666"/>
                  </a:lnTo>
                  <a:lnTo>
                    <a:pt x="180" y="2845"/>
                  </a:lnTo>
                  <a:lnTo>
                    <a:pt x="257" y="3024"/>
                  </a:lnTo>
                  <a:lnTo>
                    <a:pt x="359" y="3204"/>
                  </a:lnTo>
                  <a:lnTo>
                    <a:pt x="487" y="3358"/>
                  </a:lnTo>
                  <a:lnTo>
                    <a:pt x="615" y="3486"/>
                  </a:lnTo>
                  <a:lnTo>
                    <a:pt x="744" y="3639"/>
                  </a:lnTo>
                  <a:lnTo>
                    <a:pt x="923" y="3742"/>
                  </a:lnTo>
                  <a:lnTo>
                    <a:pt x="1077" y="3844"/>
                  </a:lnTo>
                  <a:lnTo>
                    <a:pt x="1256" y="3947"/>
                  </a:lnTo>
                  <a:lnTo>
                    <a:pt x="1435" y="3998"/>
                  </a:lnTo>
                  <a:lnTo>
                    <a:pt x="1640" y="4049"/>
                  </a:lnTo>
                  <a:lnTo>
                    <a:pt x="1846" y="4075"/>
                  </a:lnTo>
                  <a:lnTo>
                    <a:pt x="2051" y="4101"/>
                  </a:lnTo>
                  <a:lnTo>
                    <a:pt x="2256" y="4075"/>
                  </a:lnTo>
                  <a:lnTo>
                    <a:pt x="2461" y="4049"/>
                  </a:lnTo>
                  <a:lnTo>
                    <a:pt x="2666" y="3998"/>
                  </a:lnTo>
                  <a:lnTo>
                    <a:pt x="2845" y="3947"/>
                  </a:lnTo>
                  <a:lnTo>
                    <a:pt x="3024" y="3844"/>
                  </a:lnTo>
                  <a:lnTo>
                    <a:pt x="3204" y="3742"/>
                  </a:lnTo>
                  <a:lnTo>
                    <a:pt x="3358" y="3639"/>
                  </a:lnTo>
                  <a:lnTo>
                    <a:pt x="3511" y="3486"/>
                  </a:lnTo>
                  <a:lnTo>
                    <a:pt x="3639" y="3358"/>
                  </a:lnTo>
                  <a:lnTo>
                    <a:pt x="3742" y="3204"/>
                  </a:lnTo>
                  <a:lnTo>
                    <a:pt x="3844" y="3024"/>
                  </a:lnTo>
                  <a:lnTo>
                    <a:pt x="3947" y="2845"/>
                  </a:lnTo>
                  <a:lnTo>
                    <a:pt x="3998" y="2666"/>
                  </a:lnTo>
                  <a:lnTo>
                    <a:pt x="4050" y="2461"/>
                  </a:lnTo>
                  <a:lnTo>
                    <a:pt x="4075" y="2256"/>
                  </a:lnTo>
                  <a:lnTo>
                    <a:pt x="4101" y="2050"/>
                  </a:lnTo>
                  <a:lnTo>
                    <a:pt x="4075" y="1845"/>
                  </a:lnTo>
                  <a:lnTo>
                    <a:pt x="4050" y="1640"/>
                  </a:lnTo>
                  <a:lnTo>
                    <a:pt x="3998" y="1435"/>
                  </a:lnTo>
                  <a:lnTo>
                    <a:pt x="3947" y="1256"/>
                  </a:lnTo>
                  <a:lnTo>
                    <a:pt x="3844" y="1077"/>
                  </a:lnTo>
                  <a:lnTo>
                    <a:pt x="3742" y="923"/>
                  </a:lnTo>
                  <a:lnTo>
                    <a:pt x="3639" y="743"/>
                  </a:lnTo>
                  <a:lnTo>
                    <a:pt x="3511" y="615"/>
                  </a:lnTo>
                  <a:lnTo>
                    <a:pt x="3358" y="487"/>
                  </a:lnTo>
                  <a:lnTo>
                    <a:pt x="3204" y="359"/>
                  </a:lnTo>
                  <a:lnTo>
                    <a:pt x="3024" y="257"/>
                  </a:lnTo>
                  <a:lnTo>
                    <a:pt x="2845" y="180"/>
                  </a:lnTo>
                  <a:lnTo>
                    <a:pt x="2666" y="103"/>
                  </a:lnTo>
                  <a:lnTo>
                    <a:pt x="2461" y="52"/>
                  </a:lnTo>
                  <a:lnTo>
                    <a:pt x="2256" y="26"/>
                  </a:lnTo>
                  <a:lnTo>
                    <a:pt x="2051" y="0"/>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092;p61">
              <a:extLst>
                <a:ext uri="{FF2B5EF4-FFF2-40B4-BE49-F238E27FC236}">
                  <a16:creationId xmlns:a16="http://schemas.microsoft.com/office/drawing/2014/main" id="{D7513F55-3EE1-A2E1-9048-01BD20972849}"/>
                </a:ext>
              </a:extLst>
            </p:cNvPr>
            <p:cNvSpPr/>
            <p:nvPr/>
          </p:nvSpPr>
          <p:spPr>
            <a:xfrm>
              <a:off x="6221575" y="2300725"/>
              <a:ext cx="50625" cy="49975"/>
            </a:xfrm>
            <a:custGeom>
              <a:avLst/>
              <a:gdLst/>
              <a:ahLst/>
              <a:cxnLst/>
              <a:rect l="l" t="t" r="r" b="b"/>
              <a:pathLst>
                <a:path w="2025" h="1999" extrusionOk="0">
                  <a:moveTo>
                    <a:pt x="1281" y="538"/>
                  </a:moveTo>
                  <a:lnTo>
                    <a:pt x="1333" y="564"/>
                  </a:lnTo>
                  <a:lnTo>
                    <a:pt x="1410" y="589"/>
                  </a:lnTo>
                  <a:lnTo>
                    <a:pt x="1461" y="666"/>
                  </a:lnTo>
                  <a:lnTo>
                    <a:pt x="1461" y="743"/>
                  </a:lnTo>
                  <a:lnTo>
                    <a:pt x="1435" y="794"/>
                  </a:lnTo>
                  <a:lnTo>
                    <a:pt x="1410" y="871"/>
                  </a:lnTo>
                  <a:lnTo>
                    <a:pt x="871" y="1410"/>
                  </a:lnTo>
                  <a:lnTo>
                    <a:pt x="795" y="1435"/>
                  </a:lnTo>
                  <a:lnTo>
                    <a:pt x="743" y="1461"/>
                  </a:lnTo>
                  <a:lnTo>
                    <a:pt x="666" y="1435"/>
                  </a:lnTo>
                  <a:lnTo>
                    <a:pt x="589" y="1410"/>
                  </a:lnTo>
                  <a:lnTo>
                    <a:pt x="564" y="1333"/>
                  </a:lnTo>
                  <a:lnTo>
                    <a:pt x="538" y="1281"/>
                  </a:lnTo>
                  <a:lnTo>
                    <a:pt x="564" y="1205"/>
                  </a:lnTo>
                  <a:lnTo>
                    <a:pt x="615" y="1153"/>
                  </a:lnTo>
                  <a:lnTo>
                    <a:pt x="1153" y="615"/>
                  </a:lnTo>
                  <a:lnTo>
                    <a:pt x="1205" y="564"/>
                  </a:lnTo>
                  <a:lnTo>
                    <a:pt x="1281" y="538"/>
                  </a:lnTo>
                  <a:close/>
                  <a:moveTo>
                    <a:pt x="1128" y="0"/>
                  </a:moveTo>
                  <a:lnTo>
                    <a:pt x="1000" y="51"/>
                  </a:lnTo>
                  <a:lnTo>
                    <a:pt x="871" y="128"/>
                  </a:lnTo>
                  <a:lnTo>
                    <a:pt x="743" y="205"/>
                  </a:lnTo>
                  <a:lnTo>
                    <a:pt x="205" y="743"/>
                  </a:lnTo>
                  <a:lnTo>
                    <a:pt x="128" y="871"/>
                  </a:lnTo>
                  <a:lnTo>
                    <a:pt x="51" y="999"/>
                  </a:lnTo>
                  <a:lnTo>
                    <a:pt x="0" y="1128"/>
                  </a:lnTo>
                  <a:lnTo>
                    <a:pt x="0" y="1281"/>
                  </a:lnTo>
                  <a:lnTo>
                    <a:pt x="0" y="1410"/>
                  </a:lnTo>
                  <a:lnTo>
                    <a:pt x="51" y="1563"/>
                  </a:lnTo>
                  <a:lnTo>
                    <a:pt x="103" y="1691"/>
                  </a:lnTo>
                  <a:lnTo>
                    <a:pt x="205" y="1794"/>
                  </a:lnTo>
                  <a:lnTo>
                    <a:pt x="333" y="1896"/>
                  </a:lnTo>
                  <a:lnTo>
                    <a:pt x="461" y="1948"/>
                  </a:lnTo>
                  <a:lnTo>
                    <a:pt x="589" y="1999"/>
                  </a:lnTo>
                  <a:lnTo>
                    <a:pt x="871" y="1999"/>
                  </a:lnTo>
                  <a:lnTo>
                    <a:pt x="1025" y="1948"/>
                  </a:lnTo>
                  <a:lnTo>
                    <a:pt x="1153" y="1896"/>
                  </a:lnTo>
                  <a:lnTo>
                    <a:pt x="1256" y="1794"/>
                  </a:lnTo>
                  <a:lnTo>
                    <a:pt x="1794" y="1256"/>
                  </a:lnTo>
                  <a:lnTo>
                    <a:pt x="1897" y="1153"/>
                  </a:lnTo>
                  <a:lnTo>
                    <a:pt x="1948" y="1025"/>
                  </a:lnTo>
                  <a:lnTo>
                    <a:pt x="1999" y="871"/>
                  </a:lnTo>
                  <a:lnTo>
                    <a:pt x="2025" y="743"/>
                  </a:lnTo>
                  <a:lnTo>
                    <a:pt x="1999" y="589"/>
                  </a:lnTo>
                  <a:lnTo>
                    <a:pt x="1973" y="461"/>
                  </a:lnTo>
                  <a:lnTo>
                    <a:pt x="1897" y="333"/>
                  </a:lnTo>
                  <a:lnTo>
                    <a:pt x="1794" y="205"/>
                  </a:lnTo>
                  <a:lnTo>
                    <a:pt x="1666" y="103"/>
                  </a:lnTo>
                  <a:lnTo>
                    <a:pt x="1538" y="51"/>
                  </a:lnTo>
                  <a:lnTo>
                    <a:pt x="1410" y="0"/>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093;p61">
              <a:extLst>
                <a:ext uri="{FF2B5EF4-FFF2-40B4-BE49-F238E27FC236}">
                  <a16:creationId xmlns:a16="http://schemas.microsoft.com/office/drawing/2014/main" id="{5C88C4C0-FF0A-0653-B084-C3E70EAEA22B}"/>
                </a:ext>
              </a:extLst>
            </p:cNvPr>
            <p:cNvSpPr/>
            <p:nvPr/>
          </p:nvSpPr>
          <p:spPr>
            <a:xfrm>
              <a:off x="6512450" y="2274450"/>
              <a:ext cx="101875" cy="102525"/>
            </a:xfrm>
            <a:custGeom>
              <a:avLst/>
              <a:gdLst/>
              <a:ahLst/>
              <a:cxnLst/>
              <a:rect l="l" t="t" r="r" b="b"/>
              <a:pathLst>
                <a:path w="4075" h="4101" extrusionOk="0">
                  <a:moveTo>
                    <a:pt x="2050" y="0"/>
                  </a:moveTo>
                  <a:lnTo>
                    <a:pt x="1820" y="26"/>
                  </a:lnTo>
                  <a:lnTo>
                    <a:pt x="1615" y="52"/>
                  </a:lnTo>
                  <a:lnTo>
                    <a:pt x="1435" y="103"/>
                  </a:lnTo>
                  <a:lnTo>
                    <a:pt x="1256" y="180"/>
                  </a:lnTo>
                  <a:lnTo>
                    <a:pt x="1076" y="257"/>
                  </a:lnTo>
                  <a:lnTo>
                    <a:pt x="897" y="359"/>
                  </a:lnTo>
                  <a:lnTo>
                    <a:pt x="743" y="487"/>
                  </a:lnTo>
                  <a:lnTo>
                    <a:pt x="590" y="615"/>
                  </a:lnTo>
                  <a:lnTo>
                    <a:pt x="461" y="743"/>
                  </a:lnTo>
                  <a:lnTo>
                    <a:pt x="333" y="923"/>
                  </a:lnTo>
                  <a:lnTo>
                    <a:pt x="231" y="1077"/>
                  </a:lnTo>
                  <a:lnTo>
                    <a:pt x="154" y="1256"/>
                  </a:lnTo>
                  <a:lnTo>
                    <a:pt x="77" y="1435"/>
                  </a:lnTo>
                  <a:lnTo>
                    <a:pt x="26" y="1640"/>
                  </a:lnTo>
                  <a:lnTo>
                    <a:pt x="0" y="1845"/>
                  </a:lnTo>
                  <a:lnTo>
                    <a:pt x="0" y="2050"/>
                  </a:lnTo>
                  <a:lnTo>
                    <a:pt x="0" y="2256"/>
                  </a:lnTo>
                  <a:lnTo>
                    <a:pt x="26" y="2461"/>
                  </a:lnTo>
                  <a:lnTo>
                    <a:pt x="77" y="2666"/>
                  </a:lnTo>
                  <a:lnTo>
                    <a:pt x="154" y="2845"/>
                  </a:lnTo>
                  <a:lnTo>
                    <a:pt x="231" y="3024"/>
                  </a:lnTo>
                  <a:lnTo>
                    <a:pt x="333" y="3204"/>
                  </a:lnTo>
                  <a:lnTo>
                    <a:pt x="461" y="3358"/>
                  </a:lnTo>
                  <a:lnTo>
                    <a:pt x="590" y="3486"/>
                  </a:lnTo>
                  <a:lnTo>
                    <a:pt x="743" y="3639"/>
                  </a:lnTo>
                  <a:lnTo>
                    <a:pt x="897" y="3742"/>
                  </a:lnTo>
                  <a:lnTo>
                    <a:pt x="1076" y="3844"/>
                  </a:lnTo>
                  <a:lnTo>
                    <a:pt x="1256" y="3947"/>
                  </a:lnTo>
                  <a:lnTo>
                    <a:pt x="1435" y="3998"/>
                  </a:lnTo>
                  <a:lnTo>
                    <a:pt x="1615" y="4049"/>
                  </a:lnTo>
                  <a:lnTo>
                    <a:pt x="1820" y="4075"/>
                  </a:lnTo>
                  <a:lnTo>
                    <a:pt x="2050" y="4101"/>
                  </a:lnTo>
                  <a:lnTo>
                    <a:pt x="2230" y="4101"/>
                  </a:lnTo>
                  <a:lnTo>
                    <a:pt x="2383" y="4075"/>
                  </a:lnTo>
                  <a:lnTo>
                    <a:pt x="2563" y="4024"/>
                  </a:lnTo>
                  <a:lnTo>
                    <a:pt x="2742" y="3973"/>
                  </a:lnTo>
                  <a:lnTo>
                    <a:pt x="2896" y="3896"/>
                  </a:lnTo>
                  <a:lnTo>
                    <a:pt x="3050" y="3819"/>
                  </a:lnTo>
                  <a:lnTo>
                    <a:pt x="3204" y="3716"/>
                  </a:lnTo>
                  <a:lnTo>
                    <a:pt x="3357" y="3614"/>
                  </a:lnTo>
                  <a:lnTo>
                    <a:pt x="3434" y="3537"/>
                  </a:lnTo>
                  <a:lnTo>
                    <a:pt x="3460" y="3434"/>
                  </a:lnTo>
                  <a:lnTo>
                    <a:pt x="3434" y="3332"/>
                  </a:lnTo>
                  <a:lnTo>
                    <a:pt x="3383" y="3229"/>
                  </a:lnTo>
                  <a:lnTo>
                    <a:pt x="3306" y="3152"/>
                  </a:lnTo>
                  <a:lnTo>
                    <a:pt x="3204" y="3127"/>
                  </a:lnTo>
                  <a:lnTo>
                    <a:pt x="3101" y="3152"/>
                  </a:lnTo>
                  <a:lnTo>
                    <a:pt x="2999" y="3204"/>
                  </a:lnTo>
                  <a:lnTo>
                    <a:pt x="2794" y="3358"/>
                  </a:lnTo>
                  <a:lnTo>
                    <a:pt x="2537" y="3460"/>
                  </a:lnTo>
                  <a:lnTo>
                    <a:pt x="2307" y="3511"/>
                  </a:lnTo>
                  <a:lnTo>
                    <a:pt x="2050" y="3537"/>
                  </a:lnTo>
                  <a:lnTo>
                    <a:pt x="1897" y="3537"/>
                  </a:lnTo>
                  <a:lnTo>
                    <a:pt x="1743" y="3511"/>
                  </a:lnTo>
                  <a:lnTo>
                    <a:pt x="1461" y="3434"/>
                  </a:lnTo>
                  <a:lnTo>
                    <a:pt x="1205" y="3281"/>
                  </a:lnTo>
                  <a:lnTo>
                    <a:pt x="974" y="3101"/>
                  </a:lnTo>
                  <a:lnTo>
                    <a:pt x="795" y="2896"/>
                  </a:lnTo>
                  <a:lnTo>
                    <a:pt x="666" y="2640"/>
                  </a:lnTo>
                  <a:lnTo>
                    <a:pt x="564" y="2358"/>
                  </a:lnTo>
                  <a:lnTo>
                    <a:pt x="564" y="2204"/>
                  </a:lnTo>
                  <a:lnTo>
                    <a:pt x="538" y="2050"/>
                  </a:lnTo>
                  <a:lnTo>
                    <a:pt x="564" y="1897"/>
                  </a:lnTo>
                  <a:lnTo>
                    <a:pt x="564" y="1743"/>
                  </a:lnTo>
                  <a:lnTo>
                    <a:pt x="666" y="1461"/>
                  </a:lnTo>
                  <a:lnTo>
                    <a:pt x="795" y="1230"/>
                  </a:lnTo>
                  <a:lnTo>
                    <a:pt x="974" y="1000"/>
                  </a:lnTo>
                  <a:lnTo>
                    <a:pt x="1205" y="820"/>
                  </a:lnTo>
                  <a:lnTo>
                    <a:pt x="1461" y="667"/>
                  </a:lnTo>
                  <a:lnTo>
                    <a:pt x="1743" y="590"/>
                  </a:lnTo>
                  <a:lnTo>
                    <a:pt x="1897" y="564"/>
                  </a:lnTo>
                  <a:lnTo>
                    <a:pt x="2204" y="564"/>
                  </a:lnTo>
                  <a:lnTo>
                    <a:pt x="2358" y="590"/>
                  </a:lnTo>
                  <a:lnTo>
                    <a:pt x="2512" y="641"/>
                  </a:lnTo>
                  <a:lnTo>
                    <a:pt x="2665" y="692"/>
                  </a:lnTo>
                  <a:lnTo>
                    <a:pt x="2794" y="769"/>
                  </a:lnTo>
                  <a:lnTo>
                    <a:pt x="2922" y="846"/>
                  </a:lnTo>
                  <a:lnTo>
                    <a:pt x="3050" y="948"/>
                  </a:lnTo>
                  <a:lnTo>
                    <a:pt x="3152" y="1077"/>
                  </a:lnTo>
                  <a:lnTo>
                    <a:pt x="3255" y="1179"/>
                  </a:lnTo>
                  <a:lnTo>
                    <a:pt x="3332" y="1307"/>
                  </a:lnTo>
                  <a:lnTo>
                    <a:pt x="3409" y="1461"/>
                  </a:lnTo>
                  <a:lnTo>
                    <a:pt x="3460" y="1615"/>
                  </a:lnTo>
                  <a:lnTo>
                    <a:pt x="3511" y="1769"/>
                  </a:lnTo>
                  <a:lnTo>
                    <a:pt x="3511" y="1922"/>
                  </a:lnTo>
                  <a:lnTo>
                    <a:pt x="3537" y="2076"/>
                  </a:lnTo>
                  <a:lnTo>
                    <a:pt x="3511" y="2256"/>
                  </a:lnTo>
                  <a:lnTo>
                    <a:pt x="3537" y="2358"/>
                  </a:lnTo>
                  <a:lnTo>
                    <a:pt x="3562" y="2461"/>
                  </a:lnTo>
                  <a:lnTo>
                    <a:pt x="3665" y="2512"/>
                  </a:lnTo>
                  <a:lnTo>
                    <a:pt x="3767" y="2563"/>
                  </a:lnTo>
                  <a:lnTo>
                    <a:pt x="3870" y="2537"/>
                  </a:lnTo>
                  <a:lnTo>
                    <a:pt x="3972" y="2512"/>
                  </a:lnTo>
                  <a:lnTo>
                    <a:pt x="4024" y="2409"/>
                  </a:lnTo>
                  <a:lnTo>
                    <a:pt x="4075" y="2307"/>
                  </a:lnTo>
                  <a:lnTo>
                    <a:pt x="4075" y="2076"/>
                  </a:lnTo>
                  <a:lnTo>
                    <a:pt x="4075" y="1871"/>
                  </a:lnTo>
                  <a:lnTo>
                    <a:pt x="4049" y="1640"/>
                  </a:lnTo>
                  <a:lnTo>
                    <a:pt x="3998" y="1435"/>
                  </a:lnTo>
                  <a:lnTo>
                    <a:pt x="3921" y="1230"/>
                  </a:lnTo>
                  <a:lnTo>
                    <a:pt x="3819" y="1051"/>
                  </a:lnTo>
                  <a:lnTo>
                    <a:pt x="3690" y="872"/>
                  </a:lnTo>
                  <a:lnTo>
                    <a:pt x="3562" y="692"/>
                  </a:lnTo>
                  <a:lnTo>
                    <a:pt x="3434" y="538"/>
                  </a:lnTo>
                  <a:lnTo>
                    <a:pt x="3255" y="410"/>
                  </a:lnTo>
                  <a:lnTo>
                    <a:pt x="3075" y="308"/>
                  </a:lnTo>
                  <a:lnTo>
                    <a:pt x="2896" y="205"/>
                  </a:lnTo>
                  <a:lnTo>
                    <a:pt x="2691" y="128"/>
                  </a:lnTo>
                  <a:lnTo>
                    <a:pt x="2486" y="52"/>
                  </a:lnTo>
                  <a:lnTo>
                    <a:pt x="2255" y="26"/>
                  </a:lnTo>
                  <a:lnTo>
                    <a:pt x="2050" y="0"/>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094;p61">
              <a:extLst>
                <a:ext uri="{FF2B5EF4-FFF2-40B4-BE49-F238E27FC236}">
                  <a16:creationId xmlns:a16="http://schemas.microsoft.com/office/drawing/2014/main" id="{D3FD0A2F-249C-96B4-0D3F-90A2FBFF8A8B}"/>
                </a:ext>
              </a:extLst>
            </p:cNvPr>
            <p:cNvSpPr/>
            <p:nvPr/>
          </p:nvSpPr>
          <p:spPr>
            <a:xfrm>
              <a:off x="6538075" y="2300725"/>
              <a:ext cx="50625" cy="49975"/>
            </a:xfrm>
            <a:custGeom>
              <a:avLst/>
              <a:gdLst/>
              <a:ahLst/>
              <a:cxnLst/>
              <a:rect l="l" t="t" r="r" b="b"/>
              <a:pathLst>
                <a:path w="2025" h="1999" extrusionOk="0">
                  <a:moveTo>
                    <a:pt x="1282" y="538"/>
                  </a:moveTo>
                  <a:lnTo>
                    <a:pt x="1358" y="564"/>
                  </a:lnTo>
                  <a:lnTo>
                    <a:pt x="1410" y="589"/>
                  </a:lnTo>
                  <a:lnTo>
                    <a:pt x="1461" y="666"/>
                  </a:lnTo>
                  <a:lnTo>
                    <a:pt x="1461" y="743"/>
                  </a:lnTo>
                  <a:lnTo>
                    <a:pt x="1461" y="794"/>
                  </a:lnTo>
                  <a:lnTo>
                    <a:pt x="1410" y="871"/>
                  </a:lnTo>
                  <a:lnTo>
                    <a:pt x="872" y="1410"/>
                  </a:lnTo>
                  <a:lnTo>
                    <a:pt x="820" y="1435"/>
                  </a:lnTo>
                  <a:lnTo>
                    <a:pt x="743" y="1461"/>
                  </a:lnTo>
                  <a:lnTo>
                    <a:pt x="667" y="1461"/>
                  </a:lnTo>
                  <a:lnTo>
                    <a:pt x="615" y="1410"/>
                  </a:lnTo>
                  <a:lnTo>
                    <a:pt x="564" y="1333"/>
                  </a:lnTo>
                  <a:lnTo>
                    <a:pt x="564" y="1281"/>
                  </a:lnTo>
                  <a:lnTo>
                    <a:pt x="564" y="1205"/>
                  </a:lnTo>
                  <a:lnTo>
                    <a:pt x="615" y="1153"/>
                  </a:lnTo>
                  <a:lnTo>
                    <a:pt x="1153" y="615"/>
                  </a:lnTo>
                  <a:lnTo>
                    <a:pt x="1205" y="564"/>
                  </a:lnTo>
                  <a:lnTo>
                    <a:pt x="1282" y="538"/>
                  </a:lnTo>
                  <a:close/>
                  <a:moveTo>
                    <a:pt x="1153" y="0"/>
                  </a:moveTo>
                  <a:lnTo>
                    <a:pt x="1000" y="51"/>
                  </a:lnTo>
                  <a:lnTo>
                    <a:pt x="872" y="128"/>
                  </a:lnTo>
                  <a:lnTo>
                    <a:pt x="769" y="205"/>
                  </a:lnTo>
                  <a:lnTo>
                    <a:pt x="231" y="743"/>
                  </a:lnTo>
                  <a:lnTo>
                    <a:pt x="128" y="871"/>
                  </a:lnTo>
                  <a:lnTo>
                    <a:pt x="51" y="999"/>
                  </a:lnTo>
                  <a:lnTo>
                    <a:pt x="26" y="1128"/>
                  </a:lnTo>
                  <a:lnTo>
                    <a:pt x="0" y="1281"/>
                  </a:lnTo>
                  <a:lnTo>
                    <a:pt x="26" y="1410"/>
                  </a:lnTo>
                  <a:lnTo>
                    <a:pt x="51" y="1538"/>
                  </a:lnTo>
                  <a:lnTo>
                    <a:pt x="128" y="1666"/>
                  </a:lnTo>
                  <a:lnTo>
                    <a:pt x="205" y="1794"/>
                  </a:lnTo>
                  <a:lnTo>
                    <a:pt x="333" y="1896"/>
                  </a:lnTo>
                  <a:lnTo>
                    <a:pt x="461" y="1948"/>
                  </a:lnTo>
                  <a:lnTo>
                    <a:pt x="615" y="1999"/>
                  </a:lnTo>
                  <a:lnTo>
                    <a:pt x="897" y="1999"/>
                  </a:lnTo>
                  <a:lnTo>
                    <a:pt x="1025" y="1948"/>
                  </a:lnTo>
                  <a:lnTo>
                    <a:pt x="1153" y="1896"/>
                  </a:lnTo>
                  <a:lnTo>
                    <a:pt x="1256" y="1794"/>
                  </a:lnTo>
                  <a:lnTo>
                    <a:pt x="1794" y="1256"/>
                  </a:lnTo>
                  <a:lnTo>
                    <a:pt x="1897" y="1153"/>
                  </a:lnTo>
                  <a:lnTo>
                    <a:pt x="1974" y="1025"/>
                  </a:lnTo>
                  <a:lnTo>
                    <a:pt x="1999" y="871"/>
                  </a:lnTo>
                  <a:lnTo>
                    <a:pt x="2025" y="743"/>
                  </a:lnTo>
                  <a:lnTo>
                    <a:pt x="1999" y="589"/>
                  </a:lnTo>
                  <a:lnTo>
                    <a:pt x="1974" y="461"/>
                  </a:lnTo>
                  <a:lnTo>
                    <a:pt x="1897" y="333"/>
                  </a:lnTo>
                  <a:lnTo>
                    <a:pt x="1794" y="205"/>
                  </a:lnTo>
                  <a:lnTo>
                    <a:pt x="1692" y="103"/>
                  </a:lnTo>
                  <a:lnTo>
                    <a:pt x="1563" y="51"/>
                  </a:lnTo>
                  <a:lnTo>
                    <a:pt x="1435" y="0"/>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095;p61">
              <a:extLst>
                <a:ext uri="{FF2B5EF4-FFF2-40B4-BE49-F238E27FC236}">
                  <a16:creationId xmlns:a16="http://schemas.microsoft.com/office/drawing/2014/main" id="{70064BE8-63F0-DC5E-0C31-F3A2699598DF}"/>
                </a:ext>
              </a:extLst>
            </p:cNvPr>
            <p:cNvSpPr/>
            <p:nvPr/>
          </p:nvSpPr>
          <p:spPr>
            <a:xfrm>
              <a:off x="6260650" y="2087350"/>
              <a:ext cx="276150" cy="217875"/>
            </a:xfrm>
            <a:custGeom>
              <a:avLst/>
              <a:gdLst/>
              <a:ahLst/>
              <a:cxnLst/>
              <a:rect l="l" t="t" r="r" b="b"/>
              <a:pathLst>
                <a:path w="11046" h="8715" extrusionOk="0">
                  <a:moveTo>
                    <a:pt x="3742" y="539"/>
                  </a:moveTo>
                  <a:lnTo>
                    <a:pt x="4716" y="4306"/>
                  </a:lnTo>
                  <a:lnTo>
                    <a:pt x="897" y="4306"/>
                  </a:lnTo>
                  <a:lnTo>
                    <a:pt x="769" y="4153"/>
                  </a:lnTo>
                  <a:lnTo>
                    <a:pt x="692" y="3999"/>
                  </a:lnTo>
                  <a:lnTo>
                    <a:pt x="641" y="3845"/>
                  </a:lnTo>
                  <a:lnTo>
                    <a:pt x="590" y="3666"/>
                  </a:lnTo>
                  <a:lnTo>
                    <a:pt x="564" y="3486"/>
                  </a:lnTo>
                  <a:lnTo>
                    <a:pt x="564" y="3307"/>
                  </a:lnTo>
                  <a:lnTo>
                    <a:pt x="590" y="3128"/>
                  </a:lnTo>
                  <a:lnTo>
                    <a:pt x="641" y="2974"/>
                  </a:lnTo>
                  <a:lnTo>
                    <a:pt x="974" y="1923"/>
                  </a:lnTo>
                  <a:lnTo>
                    <a:pt x="1102" y="1641"/>
                  </a:lnTo>
                  <a:lnTo>
                    <a:pt x="1282" y="1359"/>
                  </a:lnTo>
                  <a:lnTo>
                    <a:pt x="1487" y="1129"/>
                  </a:lnTo>
                  <a:lnTo>
                    <a:pt x="1717" y="924"/>
                  </a:lnTo>
                  <a:lnTo>
                    <a:pt x="1999" y="770"/>
                  </a:lnTo>
                  <a:lnTo>
                    <a:pt x="2281" y="642"/>
                  </a:lnTo>
                  <a:lnTo>
                    <a:pt x="2589" y="565"/>
                  </a:lnTo>
                  <a:lnTo>
                    <a:pt x="2896" y="539"/>
                  </a:lnTo>
                  <a:close/>
                  <a:moveTo>
                    <a:pt x="5152" y="539"/>
                  </a:moveTo>
                  <a:lnTo>
                    <a:pt x="6125" y="4306"/>
                  </a:lnTo>
                  <a:lnTo>
                    <a:pt x="5280" y="4306"/>
                  </a:lnTo>
                  <a:lnTo>
                    <a:pt x="4331" y="539"/>
                  </a:lnTo>
                  <a:close/>
                  <a:moveTo>
                    <a:pt x="5715" y="539"/>
                  </a:moveTo>
                  <a:lnTo>
                    <a:pt x="6049" y="565"/>
                  </a:lnTo>
                  <a:lnTo>
                    <a:pt x="6382" y="590"/>
                  </a:lnTo>
                  <a:lnTo>
                    <a:pt x="6689" y="642"/>
                  </a:lnTo>
                  <a:lnTo>
                    <a:pt x="6997" y="719"/>
                  </a:lnTo>
                  <a:lnTo>
                    <a:pt x="7304" y="795"/>
                  </a:lnTo>
                  <a:lnTo>
                    <a:pt x="7586" y="898"/>
                  </a:lnTo>
                  <a:lnTo>
                    <a:pt x="7868" y="1026"/>
                  </a:lnTo>
                  <a:lnTo>
                    <a:pt x="8124" y="1154"/>
                  </a:lnTo>
                  <a:lnTo>
                    <a:pt x="8406" y="1308"/>
                  </a:lnTo>
                  <a:lnTo>
                    <a:pt x="8663" y="1487"/>
                  </a:lnTo>
                  <a:lnTo>
                    <a:pt x="8893" y="1667"/>
                  </a:lnTo>
                  <a:lnTo>
                    <a:pt x="9124" y="1872"/>
                  </a:lnTo>
                  <a:lnTo>
                    <a:pt x="9329" y="2077"/>
                  </a:lnTo>
                  <a:lnTo>
                    <a:pt x="9534" y="2307"/>
                  </a:lnTo>
                  <a:lnTo>
                    <a:pt x="9713" y="2538"/>
                  </a:lnTo>
                  <a:lnTo>
                    <a:pt x="9893" y="2769"/>
                  </a:lnTo>
                  <a:lnTo>
                    <a:pt x="9073" y="2769"/>
                  </a:lnTo>
                  <a:lnTo>
                    <a:pt x="8919" y="2794"/>
                  </a:lnTo>
                  <a:lnTo>
                    <a:pt x="8791" y="2820"/>
                  </a:lnTo>
                  <a:lnTo>
                    <a:pt x="8663" y="2846"/>
                  </a:lnTo>
                  <a:lnTo>
                    <a:pt x="8534" y="2923"/>
                  </a:lnTo>
                  <a:lnTo>
                    <a:pt x="8432" y="2999"/>
                  </a:lnTo>
                  <a:lnTo>
                    <a:pt x="8329" y="3076"/>
                  </a:lnTo>
                  <a:lnTo>
                    <a:pt x="8227" y="3179"/>
                  </a:lnTo>
                  <a:lnTo>
                    <a:pt x="8150" y="3281"/>
                  </a:lnTo>
                  <a:lnTo>
                    <a:pt x="8099" y="3384"/>
                  </a:lnTo>
                  <a:lnTo>
                    <a:pt x="8047" y="3512"/>
                  </a:lnTo>
                  <a:lnTo>
                    <a:pt x="7996" y="3640"/>
                  </a:lnTo>
                  <a:lnTo>
                    <a:pt x="7971" y="3768"/>
                  </a:lnTo>
                  <a:lnTo>
                    <a:pt x="7971" y="3896"/>
                  </a:lnTo>
                  <a:lnTo>
                    <a:pt x="7996" y="4025"/>
                  </a:lnTo>
                  <a:lnTo>
                    <a:pt x="8022" y="4178"/>
                  </a:lnTo>
                  <a:lnTo>
                    <a:pt x="8073" y="4306"/>
                  </a:lnTo>
                  <a:lnTo>
                    <a:pt x="6689" y="4306"/>
                  </a:lnTo>
                  <a:lnTo>
                    <a:pt x="5715" y="539"/>
                  </a:lnTo>
                  <a:close/>
                  <a:moveTo>
                    <a:pt x="10072" y="3333"/>
                  </a:moveTo>
                  <a:lnTo>
                    <a:pt x="10175" y="3384"/>
                  </a:lnTo>
                  <a:lnTo>
                    <a:pt x="10251" y="3409"/>
                  </a:lnTo>
                  <a:lnTo>
                    <a:pt x="10328" y="3486"/>
                  </a:lnTo>
                  <a:lnTo>
                    <a:pt x="10405" y="3563"/>
                  </a:lnTo>
                  <a:lnTo>
                    <a:pt x="10456" y="3666"/>
                  </a:lnTo>
                  <a:lnTo>
                    <a:pt x="10482" y="3768"/>
                  </a:lnTo>
                  <a:lnTo>
                    <a:pt x="10482" y="3871"/>
                  </a:lnTo>
                  <a:lnTo>
                    <a:pt x="10482" y="3973"/>
                  </a:lnTo>
                  <a:lnTo>
                    <a:pt x="10456" y="4076"/>
                  </a:lnTo>
                  <a:lnTo>
                    <a:pt x="10405" y="4178"/>
                  </a:lnTo>
                  <a:lnTo>
                    <a:pt x="10328" y="4255"/>
                  </a:lnTo>
                  <a:lnTo>
                    <a:pt x="10251" y="4306"/>
                  </a:lnTo>
                  <a:lnTo>
                    <a:pt x="10175" y="4358"/>
                  </a:lnTo>
                  <a:lnTo>
                    <a:pt x="10072" y="4409"/>
                  </a:lnTo>
                  <a:lnTo>
                    <a:pt x="8970" y="4409"/>
                  </a:lnTo>
                  <a:lnTo>
                    <a:pt x="8868" y="4358"/>
                  </a:lnTo>
                  <a:lnTo>
                    <a:pt x="8765" y="4306"/>
                  </a:lnTo>
                  <a:lnTo>
                    <a:pt x="8688" y="4255"/>
                  </a:lnTo>
                  <a:lnTo>
                    <a:pt x="8611" y="4178"/>
                  </a:lnTo>
                  <a:lnTo>
                    <a:pt x="8560" y="4076"/>
                  </a:lnTo>
                  <a:lnTo>
                    <a:pt x="8534" y="3973"/>
                  </a:lnTo>
                  <a:lnTo>
                    <a:pt x="8534" y="3871"/>
                  </a:lnTo>
                  <a:lnTo>
                    <a:pt x="8534" y="3768"/>
                  </a:lnTo>
                  <a:lnTo>
                    <a:pt x="8560" y="3666"/>
                  </a:lnTo>
                  <a:lnTo>
                    <a:pt x="8611" y="3563"/>
                  </a:lnTo>
                  <a:lnTo>
                    <a:pt x="8688" y="3486"/>
                  </a:lnTo>
                  <a:lnTo>
                    <a:pt x="8765" y="3409"/>
                  </a:lnTo>
                  <a:lnTo>
                    <a:pt x="8868" y="3384"/>
                  </a:lnTo>
                  <a:lnTo>
                    <a:pt x="8970" y="3333"/>
                  </a:lnTo>
                  <a:close/>
                  <a:moveTo>
                    <a:pt x="8611" y="4870"/>
                  </a:moveTo>
                  <a:lnTo>
                    <a:pt x="8765" y="4921"/>
                  </a:lnTo>
                  <a:lnTo>
                    <a:pt x="8919" y="4947"/>
                  </a:lnTo>
                  <a:lnTo>
                    <a:pt x="8739" y="5101"/>
                  </a:lnTo>
                  <a:lnTo>
                    <a:pt x="8611" y="5255"/>
                  </a:lnTo>
                  <a:lnTo>
                    <a:pt x="8458" y="5434"/>
                  </a:lnTo>
                  <a:lnTo>
                    <a:pt x="8355" y="5639"/>
                  </a:lnTo>
                  <a:lnTo>
                    <a:pt x="6894" y="8151"/>
                  </a:lnTo>
                  <a:lnTo>
                    <a:pt x="4485" y="8151"/>
                  </a:lnTo>
                  <a:lnTo>
                    <a:pt x="4306" y="7638"/>
                  </a:lnTo>
                  <a:lnTo>
                    <a:pt x="4075" y="7125"/>
                  </a:lnTo>
                  <a:lnTo>
                    <a:pt x="3793" y="6664"/>
                  </a:lnTo>
                  <a:lnTo>
                    <a:pt x="3486" y="6229"/>
                  </a:lnTo>
                  <a:lnTo>
                    <a:pt x="3101" y="5818"/>
                  </a:lnTo>
                  <a:lnTo>
                    <a:pt x="2717" y="5460"/>
                  </a:lnTo>
                  <a:lnTo>
                    <a:pt x="2256" y="5127"/>
                  </a:lnTo>
                  <a:lnTo>
                    <a:pt x="1769" y="4870"/>
                  </a:lnTo>
                  <a:close/>
                  <a:moveTo>
                    <a:pt x="2691" y="1"/>
                  </a:moveTo>
                  <a:lnTo>
                    <a:pt x="2486" y="27"/>
                  </a:lnTo>
                  <a:lnTo>
                    <a:pt x="2307" y="78"/>
                  </a:lnTo>
                  <a:lnTo>
                    <a:pt x="2102" y="129"/>
                  </a:lnTo>
                  <a:lnTo>
                    <a:pt x="1922" y="180"/>
                  </a:lnTo>
                  <a:lnTo>
                    <a:pt x="1743" y="283"/>
                  </a:lnTo>
                  <a:lnTo>
                    <a:pt x="1410" y="488"/>
                  </a:lnTo>
                  <a:lnTo>
                    <a:pt x="1102" y="744"/>
                  </a:lnTo>
                  <a:lnTo>
                    <a:pt x="949" y="872"/>
                  </a:lnTo>
                  <a:lnTo>
                    <a:pt x="846" y="1026"/>
                  </a:lnTo>
                  <a:lnTo>
                    <a:pt x="718" y="1205"/>
                  </a:lnTo>
                  <a:lnTo>
                    <a:pt x="615" y="1385"/>
                  </a:lnTo>
                  <a:lnTo>
                    <a:pt x="539" y="1564"/>
                  </a:lnTo>
                  <a:lnTo>
                    <a:pt x="462" y="1744"/>
                  </a:lnTo>
                  <a:lnTo>
                    <a:pt x="103" y="2794"/>
                  </a:lnTo>
                  <a:lnTo>
                    <a:pt x="52" y="2974"/>
                  </a:lnTo>
                  <a:lnTo>
                    <a:pt x="26" y="3153"/>
                  </a:lnTo>
                  <a:lnTo>
                    <a:pt x="0" y="3358"/>
                  </a:lnTo>
                  <a:lnTo>
                    <a:pt x="0" y="3538"/>
                  </a:lnTo>
                  <a:lnTo>
                    <a:pt x="26" y="3717"/>
                  </a:lnTo>
                  <a:lnTo>
                    <a:pt x="77" y="3896"/>
                  </a:lnTo>
                  <a:lnTo>
                    <a:pt x="128" y="4076"/>
                  </a:lnTo>
                  <a:lnTo>
                    <a:pt x="180" y="4230"/>
                  </a:lnTo>
                  <a:lnTo>
                    <a:pt x="257" y="4383"/>
                  </a:lnTo>
                  <a:lnTo>
                    <a:pt x="359" y="4537"/>
                  </a:lnTo>
                  <a:lnTo>
                    <a:pt x="487" y="4691"/>
                  </a:lnTo>
                  <a:lnTo>
                    <a:pt x="590" y="4819"/>
                  </a:lnTo>
                  <a:lnTo>
                    <a:pt x="744" y="4921"/>
                  </a:lnTo>
                  <a:lnTo>
                    <a:pt x="872" y="5024"/>
                  </a:lnTo>
                  <a:lnTo>
                    <a:pt x="1025" y="5127"/>
                  </a:lnTo>
                  <a:lnTo>
                    <a:pt x="1205" y="5203"/>
                  </a:lnTo>
                  <a:lnTo>
                    <a:pt x="1461" y="5306"/>
                  </a:lnTo>
                  <a:lnTo>
                    <a:pt x="1692" y="5434"/>
                  </a:lnTo>
                  <a:lnTo>
                    <a:pt x="1948" y="5588"/>
                  </a:lnTo>
                  <a:lnTo>
                    <a:pt x="2153" y="5742"/>
                  </a:lnTo>
                  <a:lnTo>
                    <a:pt x="2384" y="5895"/>
                  </a:lnTo>
                  <a:lnTo>
                    <a:pt x="2589" y="6075"/>
                  </a:lnTo>
                  <a:lnTo>
                    <a:pt x="2768" y="6254"/>
                  </a:lnTo>
                  <a:lnTo>
                    <a:pt x="2973" y="6459"/>
                  </a:lnTo>
                  <a:lnTo>
                    <a:pt x="3127" y="6664"/>
                  </a:lnTo>
                  <a:lnTo>
                    <a:pt x="3306" y="6895"/>
                  </a:lnTo>
                  <a:lnTo>
                    <a:pt x="3434" y="7125"/>
                  </a:lnTo>
                  <a:lnTo>
                    <a:pt x="3588" y="7356"/>
                  </a:lnTo>
                  <a:lnTo>
                    <a:pt x="3691" y="7587"/>
                  </a:lnTo>
                  <a:lnTo>
                    <a:pt x="3793" y="7843"/>
                  </a:lnTo>
                  <a:lnTo>
                    <a:pt x="3896" y="8099"/>
                  </a:lnTo>
                  <a:lnTo>
                    <a:pt x="3973" y="8381"/>
                  </a:lnTo>
                  <a:lnTo>
                    <a:pt x="4024" y="8509"/>
                  </a:lnTo>
                  <a:lnTo>
                    <a:pt x="4126" y="8612"/>
                  </a:lnTo>
                  <a:lnTo>
                    <a:pt x="4255" y="8689"/>
                  </a:lnTo>
                  <a:lnTo>
                    <a:pt x="4383" y="8714"/>
                  </a:lnTo>
                  <a:lnTo>
                    <a:pt x="6971" y="8714"/>
                  </a:lnTo>
                  <a:lnTo>
                    <a:pt x="7074" y="8689"/>
                  </a:lnTo>
                  <a:lnTo>
                    <a:pt x="7176" y="8663"/>
                  </a:lnTo>
                  <a:lnTo>
                    <a:pt x="7279" y="8586"/>
                  </a:lnTo>
                  <a:lnTo>
                    <a:pt x="7330" y="8484"/>
                  </a:lnTo>
                  <a:lnTo>
                    <a:pt x="8816" y="5895"/>
                  </a:lnTo>
                  <a:lnTo>
                    <a:pt x="8944" y="5742"/>
                  </a:lnTo>
                  <a:lnTo>
                    <a:pt x="9047" y="5588"/>
                  </a:lnTo>
                  <a:lnTo>
                    <a:pt x="9175" y="5460"/>
                  </a:lnTo>
                  <a:lnTo>
                    <a:pt x="9329" y="5332"/>
                  </a:lnTo>
                  <a:lnTo>
                    <a:pt x="9483" y="5203"/>
                  </a:lnTo>
                  <a:lnTo>
                    <a:pt x="9636" y="5101"/>
                  </a:lnTo>
                  <a:lnTo>
                    <a:pt x="9816" y="5024"/>
                  </a:lnTo>
                  <a:lnTo>
                    <a:pt x="9995" y="4947"/>
                  </a:lnTo>
                  <a:lnTo>
                    <a:pt x="10200" y="4921"/>
                  </a:lnTo>
                  <a:lnTo>
                    <a:pt x="10405" y="4870"/>
                  </a:lnTo>
                  <a:lnTo>
                    <a:pt x="10585" y="4768"/>
                  </a:lnTo>
                  <a:lnTo>
                    <a:pt x="10738" y="4614"/>
                  </a:lnTo>
                  <a:lnTo>
                    <a:pt x="10867" y="4460"/>
                  </a:lnTo>
                  <a:lnTo>
                    <a:pt x="10969" y="4281"/>
                  </a:lnTo>
                  <a:lnTo>
                    <a:pt x="11020" y="4076"/>
                  </a:lnTo>
                  <a:lnTo>
                    <a:pt x="11046" y="3871"/>
                  </a:lnTo>
                  <a:lnTo>
                    <a:pt x="11020" y="3640"/>
                  </a:lnTo>
                  <a:lnTo>
                    <a:pt x="10943" y="3435"/>
                  </a:lnTo>
                  <a:lnTo>
                    <a:pt x="10841" y="3256"/>
                  </a:lnTo>
                  <a:lnTo>
                    <a:pt x="10713" y="3076"/>
                  </a:lnTo>
                  <a:lnTo>
                    <a:pt x="10533" y="2743"/>
                  </a:lnTo>
                  <a:lnTo>
                    <a:pt x="10328" y="2410"/>
                  </a:lnTo>
                  <a:lnTo>
                    <a:pt x="10098" y="2102"/>
                  </a:lnTo>
                  <a:lnTo>
                    <a:pt x="9841" y="1821"/>
                  </a:lnTo>
                  <a:lnTo>
                    <a:pt x="9585" y="1539"/>
                  </a:lnTo>
                  <a:lnTo>
                    <a:pt x="9303" y="1282"/>
                  </a:lnTo>
                  <a:lnTo>
                    <a:pt x="8996" y="1052"/>
                  </a:lnTo>
                  <a:lnTo>
                    <a:pt x="8688" y="847"/>
                  </a:lnTo>
                  <a:lnTo>
                    <a:pt x="8355" y="642"/>
                  </a:lnTo>
                  <a:lnTo>
                    <a:pt x="8022" y="488"/>
                  </a:lnTo>
                  <a:lnTo>
                    <a:pt x="7663" y="334"/>
                  </a:lnTo>
                  <a:lnTo>
                    <a:pt x="7304" y="206"/>
                  </a:lnTo>
                  <a:lnTo>
                    <a:pt x="6920" y="129"/>
                  </a:lnTo>
                  <a:lnTo>
                    <a:pt x="6535" y="52"/>
                  </a:lnTo>
                  <a:lnTo>
                    <a:pt x="6151" y="1"/>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096;p61">
              <a:extLst>
                <a:ext uri="{FF2B5EF4-FFF2-40B4-BE49-F238E27FC236}">
                  <a16:creationId xmlns:a16="http://schemas.microsoft.com/office/drawing/2014/main" id="{17AD74C1-418B-D2D0-5CE4-330296F7ABC2}"/>
                </a:ext>
              </a:extLst>
            </p:cNvPr>
            <p:cNvSpPr/>
            <p:nvPr/>
          </p:nvSpPr>
          <p:spPr>
            <a:xfrm>
              <a:off x="6376600" y="2223825"/>
              <a:ext cx="59625" cy="37200"/>
            </a:xfrm>
            <a:custGeom>
              <a:avLst/>
              <a:gdLst/>
              <a:ahLst/>
              <a:cxnLst/>
              <a:rect l="l" t="t" r="r" b="b"/>
              <a:pathLst>
                <a:path w="2385" h="1488" extrusionOk="0">
                  <a:moveTo>
                    <a:pt x="1718" y="564"/>
                  </a:moveTo>
                  <a:lnTo>
                    <a:pt x="1769" y="616"/>
                  </a:lnTo>
                  <a:lnTo>
                    <a:pt x="1795" y="667"/>
                  </a:lnTo>
                  <a:lnTo>
                    <a:pt x="1821" y="744"/>
                  </a:lnTo>
                  <a:lnTo>
                    <a:pt x="1795" y="821"/>
                  </a:lnTo>
                  <a:lnTo>
                    <a:pt x="1769" y="872"/>
                  </a:lnTo>
                  <a:lnTo>
                    <a:pt x="1718" y="923"/>
                  </a:lnTo>
                  <a:lnTo>
                    <a:pt x="667" y="923"/>
                  </a:lnTo>
                  <a:lnTo>
                    <a:pt x="616" y="872"/>
                  </a:lnTo>
                  <a:lnTo>
                    <a:pt x="590" y="821"/>
                  </a:lnTo>
                  <a:lnTo>
                    <a:pt x="565" y="744"/>
                  </a:lnTo>
                  <a:lnTo>
                    <a:pt x="590" y="667"/>
                  </a:lnTo>
                  <a:lnTo>
                    <a:pt x="616" y="616"/>
                  </a:lnTo>
                  <a:lnTo>
                    <a:pt x="667" y="564"/>
                  </a:lnTo>
                  <a:close/>
                  <a:moveTo>
                    <a:pt x="744" y="1"/>
                  </a:moveTo>
                  <a:lnTo>
                    <a:pt x="590" y="26"/>
                  </a:lnTo>
                  <a:lnTo>
                    <a:pt x="462" y="52"/>
                  </a:lnTo>
                  <a:lnTo>
                    <a:pt x="334" y="129"/>
                  </a:lnTo>
                  <a:lnTo>
                    <a:pt x="232" y="206"/>
                  </a:lnTo>
                  <a:lnTo>
                    <a:pt x="129" y="334"/>
                  </a:lnTo>
                  <a:lnTo>
                    <a:pt x="78" y="462"/>
                  </a:lnTo>
                  <a:lnTo>
                    <a:pt x="27" y="590"/>
                  </a:lnTo>
                  <a:lnTo>
                    <a:pt x="1" y="744"/>
                  </a:lnTo>
                  <a:lnTo>
                    <a:pt x="27" y="898"/>
                  </a:lnTo>
                  <a:lnTo>
                    <a:pt x="78" y="1026"/>
                  </a:lnTo>
                  <a:lnTo>
                    <a:pt x="129" y="1154"/>
                  </a:lnTo>
                  <a:lnTo>
                    <a:pt x="232" y="1256"/>
                  </a:lnTo>
                  <a:lnTo>
                    <a:pt x="334" y="1359"/>
                  </a:lnTo>
                  <a:lnTo>
                    <a:pt x="462" y="1410"/>
                  </a:lnTo>
                  <a:lnTo>
                    <a:pt x="590" y="1461"/>
                  </a:lnTo>
                  <a:lnTo>
                    <a:pt x="744" y="1487"/>
                  </a:lnTo>
                  <a:lnTo>
                    <a:pt x="1641" y="1487"/>
                  </a:lnTo>
                  <a:lnTo>
                    <a:pt x="1795" y="1461"/>
                  </a:lnTo>
                  <a:lnTo>
                    <a:pt x="1923" y="1410"/>
                  </a:lnTo>
                  <a:lnTo>
                    <a:pt x="2051" y="1359"/>
                  </a:lnTo>
                  <a:lnTo>
                    <a:pt x="2154" y="1256"/>
                  </a:lnTo>
                  <a:lnTo>
                    <a:pt x="2256" y="1154"/>
                  </a:lnTo>
                  <a:lnTo>
                    <a:pt x="2307" y="1026"/>
                  </a:lnTo>
                  <a:lnTo>
                    <a:pt x="2359" y="898"/>
                  </a:lnTo>
                  <a:lnTo>
                    <a:pt x="2384" y="744"/>
                  </a:lnTo>
                  <a:lnTo>
                    <a:pt x="2359" y="590"/>
                  </a:lnTo>
                  <a:lnTo>
                    <a:pt x="2307" y="462"/>
                  </a:lnTo>
                  <a:lnTo>
                    <a:pt x="2256" y="334"/>
                  </a:lnTo>
                  <a:lnTo>
                    <a:pt x="2154" y="206"/>
                  </a:lnTo>
                  <a:lnTo>
                    <a:pt x="2051" y="129"/>
                  </a:lnTo>
                  <a:lnTo>
                    <a:pt x="1923" y="52"/>
                  </a:lnTo>
                  <a:lnTo>
                    <a:pt x="1795" y="26"/>
                  </a:lnTo>
                  <a:lnTo>
                    <a:pt x="1641" y="1"/>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097;p61">
              <a:extLst>
                <a:ext uri="{FF2B5EF4-FFF2-40B4-BE49-F238E27FC236}">
                  <a16:creationId xmlns:a16="http://schemas.microsoft.com/office/drawing/2014/main" id="{5EECEA03-88B4-9A23-F545-1EAC668AE45F}"/>
                </a:ext>
              </a:extLst>
            </p:cNvPr>
            <p:cNvSpPr/>
            <p:nvPr/>
          </p:nvSpPr>
          <p:spPr>
            <a:xfrm>
              <a:off x="6533575" y="1980375"/>
              <a:ext cx="75000" cy="120475"/>
            </a:xfrm>
            <a:custGeom>
              <a:avLst/>
              <a:gdLst/>
              <a:ahLst/>
              <a:cxnLst/>
              <a:rect l="l" t="t" r="r" b="b"/>
              <a:pathLst>
                <a:path w="3000" h="4819" extrusionOk="0">
                  <a:moveTo>
                    <a:pt x="2000" y="564"/>
                  </a:moveTo>
                  <a:lnTo>
                    <a:pt x="1615" y="1666"/>
                  </a:lnTo>
                  <a:lnTo>
                    <a:pt x="1590" y="1794"/>
                  </a:lnTo>
                  <a:lnTo>
                    <a:pt x="1590" y="1897"/>
                  </a:lnTo>
                  <a:lnTo>
                    <a:pt x="1615" y="1973"/>
                  </a:lnTo>
                  <a:lnTo>
                    <a:pt x="1667" y="2076"/>
                  </a:lnTo>
                  <a:lnTo>
                    <a:pt x="1718" y="2153"/>
                  </a:lnTo>
                  <a:lnTo>
                    <a:pt x="1820" y="2204"/>
                  </a:lnTo>
                  <a:lnTo>
                    <a:pt x="1897" y="2230"/>
                  </a:lnTo>
                  <a:lnTo>
                    <a:pt x="2000" y="2255"/>
                  </a:lnTo>
                  <a:lnTo>
                    <a:pt x="2333" y="2255"/>
                  </a:lnTo>
                  <a:lnTo>
                    <a:pt x="1052" y="4280"/>
                  </a:lnTo>
                  <a:lnTo>
                    <a:pt x="1513" y="2999"/>
                  </a:lnTo>
                  <a:lnTo>
                    <a:pt x="1513" y="2922"/>
                  </a:lnTo>
                  <a:lnTo>
                    <a:pt x="1513" y="2845"/>
                  </a:lnTo>
                  <a:lnTo>
                    <a:pt x="1487" y="2768"/>
                  </a:lnTo>
                  <a:lnTo>
                    <a:pt x="1462" y="2717"/>
                  </a:lnTo>
                  <a:lnTo>
                    <a:pt x="1410" y="2665"/>
                  </a:lnTo>
                  <a:lnTo>
                    <a:pt x="1359" y="2614"/>
                  </a:lnTo>
                  <a:lnTo>
                    <a:pt x="1282" y="2589"/>
                  </a:lnTo>
                  <a:lnTo>
                    <a:pt x="590" y="2589"/>
                  </a:lnTo>
                  <a:lnTo>
                    <a:pt x="1308" y="564"/>
                  </a:lnTo>
                  <a:close/>
                  <a:moveTo>
                    <a:pt x="1231" y="0"/>
                  </a:moveTo>
                  <a:lnTo>
                    <a:pt x="1103" y="26"/>
                  </a:lnTo>
                  <a:lnTo>
                    <a:pt x="975" y="77"/>
                  </a:lnTo>
                  <a:lnTo>
                    <a:pt x="898" y="180"/>
                  </a:lnTo>
                  <a:lnTo>
                    <a:pt x="821" y="282"/>
                  </a:lnTo>
                  <a:lnTo>
                    <a:pt x="26" y="2563"/>
                  </a:lnTo>
                  <a:lnTo>
                    <a:pt x="1" y="2665"/>
                  </a:lnTo>
                  <a:lnTo>
                    <a:pt x="1" y="2768"/>
                  </a:lnTo>
                  <a:lnTo>
                    <a:pt x="26" y="2845"/>
                  </a:lnTo>
                  <a:lnTo>
                    <a:pt x="78" y="2947"/>
                  </a:lnTo>
                  <a:lnTo>
                    <a:pt x="155" y="3024"/>
                  </a:lnTo>
                  <a:lnTo>
                    <a:pt x="231" y="3075"/>
                  </a:lnTo>
                  <a:lnTo>
                    <a:pt x="334" y="3127"/>
                  </a:lnTo>
                  <a:lnTo>
                    <a:pt x="872" y="3127"/>
                  </a:lnTo>
                  <a:lnTo>
                    <a:pt x="436" y="4306"/>
                  </a:lnTo>
                  <a:lnTo>
                    <a:pt x="436" y="4408"/>
                  </a:lnTo>
                  <a:lnTo>
                    <a:pt x="436" y="4511"/>
                  </a:lnTo>
                  <a:lnTo>
                    <a:pt x="462" y="4588"/>
                  </a:lnTo>
                  <a:lnTo>
                    <a:pt x="488" y="4664"/>
                  </a:lnTo>
                  <a:lnTo>
                    <a:pt x="565" y="4741"/>
                  </a:lnTo>
                  <a:lnTo>
                    <a:pt x="616" y="4793"/>
                  </a:lnTo>
                  <a:lnTo>
                    <a:pt x="718" y="4818"/>
                  </a:lnTo>
                  <a:lnTo>
                    <a:pt x="1257" y="4818"/>
                  </a:lnTo>
                  <a:lnTo>
                    <a:pt x="1333" y="4793"/>
                  </a:lnTo>
                  <a:lnTo>
                    <a:pt x="1410" y="4716"/>
                  </a:lnTo>
                  <a:lnTo>
                    <a:pt x="1462" y="4639"/>
                  </a:lnTo>
                  <a:lnTo>
                    <a:pt x="2922" y="2358"/>
                  </a:lnTo>
                  <a:lnTo>
                    <a:pt x="2974" y="2255"/>
                  </a:lnTo>
                  <a:lnTo>
                    <a:pt x="2999" y="2153"/>
                  </a:lnTo>
                  <a:lnTo>
                    <a:pt x="2974" y="2025"/>
                  </a:lnTo>
                  <a:lnTo>
                    <a:pt x="2948" y="1922"/>
                  </a:lnTo>
                  <a:lnTo>
                    <a:pt x="2871" y="1845"/>
                  </a:lnTo>
                  <a:lnTo>
                    <a:pt x="2794" y="1768"/>
                  </a:lnTo>
                  <a:lnTo>
                    <a:pt x="2692" y="1717"/>
                  </a:lnTo>
                  <a:lnTo>
                    <a:pt x="2564" y="1692"/>
                  </a:lnTo>
                  <a:lnTo>
                    <a:pt x="2179" y="1692"/>
                  </a:lnTo>
                  <a:lnTo>
                    <a:pt x="2589" y="590"/>
                  </a:lnTo>
                  <a:lnTo>
                    <a:pt x="2615" y="487"/>
                  </a:lnTo>
                  <a:lnTo>
                    <a:pt x="2615" y="385"/>
                  </a:lnTo>
                  <a:lnTo>
                    <a:pt x="2589" y="282"/>
                  </a:lnTo>
                  <a:lnTo>
                    <a:pt x="2538" y="180"/>
                  </a:lnTo>
                  <a:lnTo>
                    <a:pt x="2461" y="103"/>
                  </a:lnTo>
                  <a:lnTo>
                    <a:pt x="2384" y="51"/>
                  </a:lnTo>
                  <a:lnTo>
                    <a:pt x="2282" y="26"/>
                  </a:lnTo>
                  <a:lnTo>
                    <a:pt x="2179" y="0"/>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1098;p61">
              <a:extLst>
                <a:ext uri="{FF2B5EF4-FFF2-40B4-BE49-F238E27FC236}">
                  <a16:creationId xmlns:a16="http://schemas.microsoft.com/office/drawing/2014/main" id="{DAFFAE5F-F990-39C4-336C-1DA7DD1C17E2}"/>
                </a:ext>
              </a:extLst>
            </p:cNvPr>
            <p:cNvSpPr/>
            <p:nvPr/>
          </p:nvSpPr>
          <p:spPr>
            <a:xfrm>
              <a:off x="6169675" y="1931675"/>
              <a:ext cx="470925" cy="470925"/>
            </a:xfrm>
            <a:custGeom>
              <a:avLst/>
              <a:gdLst/>
              <a:ahLst/>
              <a:cxnLst/>
              <a:rect l="l" t="t" r="r" b="b"/>
              <a:pathLst>
                <a:path w="18837" h="18837" extrusionOk="0">
                  <a:moveTo>
                    <a:pt x="16197" y="564"/>
                  </a:moveTo>
                  <a:lnTo>
                    <a:pt x="16197" y="923"/>
                  </a:lnTo>
                  <a:lnTo>
                    <a:pt x="15838" y="923"/>
                  </a:lnTo>
                  <a:lnTo>
                    <a:pt x="15838" y="564"/>
                  </a:lnTo>
                  <a:close/>
                  <a:moveTo>
                    <a:pt x="15274" y="7791"/>
                  </a:moveTo>
                  <a:lnTo>
                    <a:pt x="15274" y="8714"/>
                  </a:lnTo>
                  <a:lnTo>
                    <a:pt x="15018" y="8227"/>
                  </a:lnTo>
                  <a:lnTo>
                    <a:pt x="14711" y="7791"/>
                  </a:lnTo>
                  <a:close/>
                  <a:moveTo>
                    <a:pt x="16197" y="7791"/>
                  </a:moveTo>
                  <a:lnTo>
                    <a:pt x="16197" y="9970"/>
                  </a:lnTo>
                  <a:lnTo>
                    <a:pt x="16018" y="10047"/>
                  </a:lnTo>
                  <a:lnTo>
                    <a:pt x="15838" y="10149"/>
                  </a:lnTo>
                  <a:lnTo>
                    <a:pt x="15838" y="7791"/>
                  </a:lnTo>
                  <a:close/>
                  <a:moveTo>
                    <a:pt x="16966" y="10533"/>
                  </a:moveTo>
                  <a:lnTo>
                    <a:pt x="17120" y="10610"/>
                  </a:lnTo>
                  <a:lnTo>
                    <a:pt x="17222" y="10738"/>
                  </a:lnTo>
                  <a:lnTo>
                    <a:pt x="17299" y="10892"/>
                  </a:lnTo>
                  <a:lnTo>
                    <a:pt x="17325" y="11072"/>
                  </a:lnTo>
                  <a:lnTo>
                    <a:pt x="17299" y="11251"/>
                  </a:lnTo>
                  <a:lnTo>
                    <a:pt x="17222" y="11405"/>
                  </a:lnTo>
                  <a:lnTo>
                    <a:pt x="17120" y="11507"/>
                  </a:lnTo>
                  <a:lnTo>
                    <a:pt x="16966" y="11610"/>
                  </a:lnTo>
                  <a:lnTo>
                    <a:pt x="16966" y="10533"/>
                  </a:lnTo>
                  <a:close/>
                  <a:moveTo>
                    <a:pt x="16402" y="10508"/>
                  </a:moveTo>
                  <a:lnTo>
                    <a:pt x="16402" y="11635"/>
                  </a:lnTo>
                  <a:lnTo>
                    <a:pt x="16018" y="11635"/>
                  </a:lnTo>
                  <a:lnTo>
                    <a:pt x="16018" y="10918"/>
                  </a:lnTo>
                  <a:lnTo>
                    <a:pt x="16043" y="10841"/>
                  </a:lnTo>
                  <a:lnTo>
                    <a:pt x="16043" y="10764"/>
                  </a:lnTo>
                  <a:lnTo>
                    <a:pt x="16146" y="10636"/>
                  </a:lnTo>
                  <a:lnTo>
                    <a:pt x="16248" y="10533"/>
                  </a:lnTo>
                  <a:lnTo>
                    <a:pt x="16402" y="10508"/>
                  </a:lnTo>
                  <a:close/>
                  <a:moveTo>
                    <a:pt x="16223" y="12199"/>
                  </a:moveTo>
                  <a:lnTo>
                    <a:pt x="16376" y="12250"/>
                  </a:lnTo>
                  <a:lnTo>
                    <a:pt x="16530" y="12302"/>
                  </a:lnTo>
                  <a:lnTo>
                    <a:pt x="16658" y="12404"/>
                  </a:lnTo>
                  <a:lnTo>
                    <a:pt x="16786" y="12507"/>
                  </a:lnTo>
                  <a:lnTo>
                    <a:pt x="16889" y="12635"/>
                  </a:lnTo>
                  <a:lnTo>
                    <a:pt x="16966" y="12789"/>
                  </a:lnTo>
                  <a:lnTo>
                    <a:pt x="16991" y="12942"/>
                  </a:lnTo>
                  <a:lnTo>
                    <a:pt x="16710" y="12840"/>
                  </a:lnTo>
                  <a:lnTo>
                    <a:pt x="16402" y="12737"/>
                  </a:lnTo>
                  <a:lnTo>
                    <a:pt x="16069" y="12686"/>
                  </a:lnTo>
                  <a:lnTo>
                    <a:pt x="15428" y="12686"/>
                  </a:lnTo>
                  <a:lnTo>
                    <a:pt x="15121" y="12737"/>
                  </a:lnTo>
                  <a:lnTo>
                    <a:pt x="14839" y="12814"/>
                  </a:lnTo>
                  <a:lnTo>
                    <a:pt x="14557" y="12917"/>
                  </a:lnTo>
                  <a:lnTo>
                    <a:pt x="14275" y="13045"/>
                  </a:lnTo>
                  <a:lnTo>
                    <a:pt x="14019" y="13199"/>
                  </a:lnTo>
                  <a:lnTo>
                    <a:pt x="13788" y="13378"/>
                  </a:lnTo>
                  <a:lnTo>
                    <a:pt x="13557" y="13583"/>
                  </a:lnTo>
                  <a:lnTo>
                    <a:pt x="13378" y="13814"/>
                  </a:lnTo>
                  <a:lnTo>
                    <a:pt x="13199" y="14044"/>
                  </a:lnTo>
                  <a:lnTo>
                    <a:pt x="13045" y="14301"/>
                  </a:lnTo>
                  <a:lnTo>
                    <a:pt x="12917" y="14557"/>
                  </a:lnTo>
                  <a:lnTo>
                    <a:pt x="12814" y="14839"/>
                  </a:lnTo>
                  <a:lnTo>
                    <a:pt x="12737" y="15146"/>
                  </a:lnTo>
                  <a:lnTo>
                    <a:pt x="12686" y="15454"/>
                  </a:lnTo>
                  <a:lnTo>
                    <a:pt x="12660" y="15761"/>
                  </a:lnTo>
                  <a:lnTo>
                    <a:pt x="12686" y="16043"/>
                  </a:lnTo>
                  <a:lnTo>
                    <a:pt x="12712" y="16325"/>
                  </a:lnTo>
                  <a:lnTo>
                    <a:pt x="12788" y="16607"/>
                  </a:lnTo>
                  <a:lnTo>
                    <a:pt x="12865" y="16863"/>
                  </a:lnTo>
                  <a:lnTo>
                    <a:pt x="5971" y="16863"/>
                  </a:lnTo>
                  <a:lnTo>
                    <a:pt x="6048" y="16607"/>
                  </a:lnTo>
                  <a:lnTo>
                    <a:pt x="6100" y="16325"/>
                  </a:lnTo>
                  <a:lnTo>
                    <a:pt x="6151" y="16043"/>
                  </a:lnTo>
                  <a:lnTo>
                    <a:pt x="6177" y="15761"/>
                  </a:lnTo>
                  <a:lnTo>
                    <a:pt x="6151" y="15454"/>
                  </a:lnTo>
                  <a:lnTo>
                    <a:pt x="6100" y="15146"/>
                  </a:lnTo>
                  <a:lnTo>
                    <a:pt x="6023" y="14839"/>
                  </a:lnTo>
                  <a:lnTo>
                    <a:pt x="5920" y="14557"/>
                  </a:lnTo>
                  <a:lnTo>
                    <a:pt x="5792" y="14301"/>
                  </a:lnTo>
                  <a:lnTo>
                    <a:pt x="5638" y="14044"/>
                  </a:lnTo>
                  <a:lnTo>
                    <a:pt x="5459" y="13814"/>
                  </a:lnTo>
                  <a:lnTo>
                    <a:pt x="5254" y="13583"/>
                  </a:lnTo>
                  <a:lnTo>
                    <a:pt x="5049" y="13378"/>
                  </a:lnTo>
                  <a:lnTo>
                    <a:pt x="4793" y="13199"/>
                  </a:lnTo>
                  <a:lnTo>
                    <a:pt x="4536" y="13045"/>
                  </a:lnTo>
                  <a:lnTo>
                    <a:pt x="4280" y="12917"/>
                  </a:lnTo>
                  <a:lnTo>
                    <a:pt x="3998" y="12814"/>
                  </a:lnTo>
                  <a:lnTo>
                    <a:pt x="3691" y="12737"/>
                  </a:lnTo>
                  <a:lnTo>
                    <a:pt x="3383" y="12686"/>
                  </a:lnTo>
                  <a:lnTo>
                    <a:pt x="2794" y="12686"/>
                  </a:lnTo>
                  <a:lnTo>
                    <a:pt x="2537" y="12737"/>
                  </a:lnTo>
                  <a:lnTo>
                    <a:pt x="2255" y="12789"/>
                  </a:lnTo>
                  <a:lnTo>
                    <a:pt x="1999" y="12866"/>
                  </a:lnTo>
                  <a:lnTo>
                    <a:pt x="1769" y="12968"/>
                  </a:lnTo>
                  <a:lnTo>
                    <a:pt x="1538" y="13096"/>
                  </a:lnTo>
                  <a:lnTo>
                    <a:pt x="1307" y="13250"/>
                  </a:lnTo>
                  <a:lnTo>
                    <a:pt x="1102" y="13404"/>
                  </a:lnTo>
                  <a:lnTo>
                    <a:pt x="1077" y="13378"/>
                  </a:lnTo>
                  <a:lnTo>
                    <a:pt x="1025" y="13301"/>
                  </a:lnTo>
                  <a:lnTo>
                    <a:pt x="1000" y="13224"/>
                  </a:lnTo>
                  <a:lnTo>
                    <a:pt x="974" y="13147"/>
                  </a:lnTo>
                  <a:lnTo>
                    <a:pt x="974" y="13045"/>
                  </a:lnTo>
                  <a:lnTo>
                    <a:pt x="974" y="12968"/>
                  </a:lnTo>
                  <a:lnTo>
                    <a:pt x="1025" y="12891"/>
                  </a:lnTo>
                  <a:lnTo>
                    <a:pt x="1077" y="12814"/>
                  </a:lnTo>
                  <a:lnTo>
                    <a:pt x="1153" y="12763"/>
                  </a:lnTo>
                  <a:lnTo>
                    <a:pt x="1358" y="12635"/>
                  </a:lnTo>
                  <a:lnTo>
                    <a:pt x="1589" y="12507"/>
                  </a:lnTo>
                  <a:lnTo>
                    <a:pt x="1820" y="12404"/>
                  </a:lnTo>
                  <a:lnTo>
                    <a:pt x="2076" y="12327"/>
                  </a:lnTo>
                  <a:lnTo>
                    <a:pt x="2307" y="12276"/>
                  </a:lnTo>
                  <a:lnTo>
                    <a:pt x="2563" y="12225"/>
                  </a:lnTo>
                  <a:lnTo>
                    <a:pt x="2819" y="12199"/>
                  </a:lnTo>
                  <a:lnTo>
                    <a:pt x="3383" y="12199"/>
                  </a:lnTo>
                  <a:lnTo>
                    <a:pt x="3691" y="12250"/>
                  </a:lnTo>
                  <a:lnTo>
                    <a:pt x="3973" y="12302"/>
                  </a:lnTo>
                  <a:lnTo>
                    <a:pt x="4254" y="12379"/>
                  </a:lnTo>
                  <a:lnTo>
                    <a:pt x="4536" y="12507"/>
                  </a:lnTo>
                  <a:lnTo>
                    <a:pt x="4793" y="12635"/>
                  </a:lnTo>
                  <a:lnTo>
                    <a:pt x="5023" y="12763"/>
                  </a:lnTo>
                  <a:lnTo>
                    <a:pt x="5280" y="12942"/>
                  </a:lnTo>
                  <a:lnTo>
                    <a:pt x="5485" y="13122"/>
                  </a:lnTo>
                  <a:lnTo>
                    <a:pt x="5690" y="13327"/>
                  </a:lnTo>
                  <a:lnTo>
                    <a:pt x="5895" y="13558"/>
                  </a:lnTo>
                  <a:lnTo>
                    <a:pt x="6048" y="13788"/>
                  </a:lnTo>
                  <a:lnTo>
                    <a:pt x="6202" y="14044"/>
                  </a:lnTo>
                  <a:lnTo>
                    <a:pt x="6330" y="14301"/>
                  </a:lnTo>
                  <a:lnTo>
                    <a:pt x="6458" y="14583"/>
                  </a:lnTo>
                  <a:lnTo>
                    <a:pt x="6535" y="14865"/>
                  </a:lnTo>
                  <a:lnTo>
                    <a:pt x="6638" y="15121"/>
                  </a:lnTo>
                  <a:lnTo>
                    <a:pt x="6740" y="15351"/>
                  </a:lnTo>
                  <a:lnTo>
                    <a:pt x="6894" y="15556"/>
                  </a:lnTo>
                  <a:lnTo>
                    <a:pt x="7099" y="15710"/>
                  </a:lnTo>
                  <a:lnTo>
                    <a:pt x="7304" y="15864"/>
                  </a:lnTo>
                  <a:lnTo>
                    <a:pt x="7535" y="15967"/>
                  </a:lnTo>
                  <a:lnTo>
                    <a:pt x="7765" y="16018"/>
                  </a:lnTo>
                  <a:lnTo>
                    <a:pt x="8022" y="16043"/>
                  </a:lnTo>
                  <a:lnTo>
                    <a:pt x="10610" y="16043"/>
                  </a:lnTo>
                  <a:lnTo>
                    <a:pt x="10815" y="16018"/>
                  </a:lnTo>
                  <a:lnTo>
                    <a:pt x="10995" y="15992"/>
                  </a:lnTo>
                  <a:lnTo>
                    <a:pt x="11200" y="15915"/>
                  </a:lnTo>
                  <a:lnTo>
                    <a:pt x="11379" y="15838"/>
                  </a:lnTo>
                  <a:lnTo>
                    <a:pt x="11533" y="15736"/>
                  </a:lnTo>
                  <a:lnTo>
                    <a:pt x="11686" y="15582"/>
                  </a:lnTo>
                  <a:lnTo>
                    <a:pt x="11815" y="15428"/>
                  </a:lnTo>
                  <a:lnTo>
                    <a:pt x="11943" y="15275"/>
                  </a:lnTo>
                  <a:lnTo>
                    <a:pt x="13429" y="12686"/>
                  </a:lnTo>
                  <a:lnTo>
                    <a:pt x="13506" y="12584"/>
                  </a:lnTo>
                  <a:lnTo>
                    <a:pt x="13583" y="12481"/>
                  </a:lnTo>
                  <a:lnTo>
                    <a:pt x="13685" y="12404"/>
                  </a:lnTo>
                  <a:lnTo>
                    <a:pt x="13788" y="12327"/>
                  </a:lnTo>
                  <a:lnTo>
                    <a:pt x="13890" y="12276"/>
                  </a:lnTo>
                  <a:lnTo>
                    <a:pt x="14019" y="12225"/>
                  </a:lnTo>
                  <a:lnTo>
                    <a:pt x="14147" y="12199"/>
                  </a:lnTo>
                  <a:close/>
                  <a:moveTo>
                    <a:pt x="3076" y="13224"/>
                  </a:moveTo>
                  <a:lnTo>
                    <a:pt x="3332" y="13250"/>
                  </a:lnTo>
                  <a:lnTo>
                    <a:pt x="3588" y="13276"/>
                  </a:lnTo>
                  <a:lnTo>
                    <a:pt x="3844" y="13352"/>
                  </a:lnTo>
                  <a:lnTo>
                    <a:pt x="4075" y="13429"/>
                  </a:lnTo>
                  <a:lnTo>
                    <a:pt x="4280" y="13532"/>
                  </a:lnTo>
                  <a:lnTo>
                    <a:pt x="4485" y="13660"/>
                  </a:lnTo>
                  <a:lnTo>
                    <a:pt x="4690" y="13814"/>
                  </a:lnTo>
                  <a:lnTo>
                    <a:pt x="4869" y="13968"/>
                  </a:lnTo>
                  <a:lnTo>
                    <a:pt x="5023" y="14147"/>
                  </a:lnTo>
                  <a:lnTo>
                    <a:pt x="5177" y="14352"/>
                  </a:lnTo>
                  <a:lnTo>
                    <a:pt x="5305" y="14557"/>
                  </a:lnTo>
                  <a:lnTo>
                    <a:pt x="5408" y="14788"/>
                  </a:lnTo>
                  <a:lnTo>
                    <a:pt x="5510" y="15018"/>
                  </a:lnTo>
                  <a:lnTo>
                    <a:pt x="5561" y="15249"/>
                  </a:lnTo>
                  <a:lnTo>
                    <a:pt x="5587" y="15505"/>
                  </a:lnTo>
                  <a:lnTo>
                    <a:pt x="5613" y="15761"/>
                  </a:lnTo>
                  <a:lnTo>
                    <a:pt x="5587" y="16018"/>
                  </a:lnTo>
                  <a:lnTo>
                    <a:pt x="5561" y="16274"/>
                  </a:lnTo>
                  <a:lnTo>
                    <a:pt x="5510" y="16505"/>
                  </a:lnTo>
                  <a:lnTo>
                    <a:pt x="5408" y="16761"/>
                  </a:lnTo>
                  <a:lnTo>
                    <a:pt x="5305" y="16966"/>
                  </a:lnTo>
                  <a:lnTo>
                    <a:pt x="5177" y="17171"/>
                  </a:lnTo>
                  <a:lnTo>
                    <a:pt x="5023" y="17376"/>
                  </a:lnTo>
                  <a:lnTo>
                    <a:pt x="4869" y="17555"/>
                  </a:lnTo>
                  <a:lnTo>
                    <a:pt x="4690" y="17709"/>
                  </a:lnTo>
                  <a:lnTo>
                    <a:pt x="4485" y="17863"/>
                  </a:lnTo>
                  <a:lnTo>
                    <a:pt x="4280" y="17991"/>
                  </a:lnTo>
                  <a:lnTo>
                    <a:pt x="4075" y="18094"/>
                  </a:lnTo>
                  <a:lnTo>
                    <a:pt x="3844" y="18196"/>
                  </a:lnTo>
                  <a:lnTo>
                    <a:pt x="3588" y="18247"/>
                  </a:lnTo>
                  <a:lnTo>
                    <a:pt x="3332" y="18273"/>
                  </a:lnTo>
                  <a:lnTo>
                    <a:pt x="3076" y="18299"/>
                  </a:lnTo>
                  <a:lnTo>
                    <a:pt x="2819" y="18273"/>
                  </a:lnTo>
                  <a:lnTo>
                    <a:pt x="2563" y="18247"/>
                  </a:lnTo>
                  <a:lnTo>
                    <a:pt x="2332" y="18196"/>
                  </a:lnTo>
                  <a:lnTo>
                    <a:pt x="2102" y="18094"/>
                  </a:lnTo>
                  <a:lnTo>
                    <a:pt x="1871" y="17991"/>
                  </a:lnTo>
                  <a:lnTo>
                    <a:pt x="1666" y="17863"/>
                  </a:lnTo>
                  <a:lnTo>
                    <a:pt x="1461" y="17709"/>
                  </a:lnTo>
                  <a:lnTo>
                    <a:pt x="1282" y="17555"/>
                  </a:lnTo>
                  <a:lnTo>
                    <a:pt x="1128" y="17376"/>
                  </a:lnTo>
                  <a:lnTo>
                    <a:pt x="974" y="17171"/>
                  </a:lnTo>
                  <a:lnTo>
                    <a:pt x="846" y="16966"/>
                  </a:lnTo>
                  <a:lnTo>
                    <a:pt x="743" y="16761"/>
                  </a:lnTo>
                  <a:lnTo>
                    <a:pt x="667" y="16505"/>
                  </a:lnTo>
                  <a:lnTo>
                    <a:pt x="590" y="16274"/>
                  </a:lnTo>
                  <a:lnTo>
                    <a:pt x="564" y="16018"/>
                  </a:lnTo>
                  <a:lnTo>
                    <a:pt x="538" y="15761"/>
                  </a:lnTo>
                  <a:lnTo>
                    <a:pt x="564" y="15505"/>
                  </a:lnTo>
                  <a:lnTo>
                    <a:pt x="590" y="15249"/>
                  </a:lnTo>
                  <a:lnTo>
                    <a:pt x="667" y="15018"/>
                  </a:lnTo>
                  <a:lnTo>
                    <a:pt x="743" y="14788"/>
                  </a:lnTo>
                  <a:lnTo>
                    <a:pt x="846" y="14557"/>
                  </a:lnTo>
                  <a:lnTo>
                    <a:pt x="974" y="14352"/>
                  </a:lnTo>
                  <a:lnTo>
                    <a:pt x="1128" y="14147"/>
                  </a:lnTo>
                  <a:lnTo>
                    <a:pt x="1282" y="13968"/>
                  </a:lnTo>
                  <a:lnTo>
                    <a:pt x="1461" y="13814"/>
                  </a:lnTo>
                  <a:lnTo>
                    <a:pt x="1666" y="13660"/>
                  </a:lnTo>
                  <a:lnTo>
                    <a:pt x="1871" y="13532"/>
                  </a:lnTo>
                  <a:lnTo>
                    <a:pt x="2102" y="13429"/>
                  </a:lnTo>
                  <a:lnTo>
                    <a:pt x="2332" y="13352"/>
                  </a:lnTo>
                  <a:lnTo>
                    <a:pt x="2563" y="13276"/>
                  </a:lnTo>
                  <a:lnTo>
                    <a:pt x="2819" y="13250"/>
                  </a:lnTo>
                  <a:lnTo>
                    <a:pt x="3076" y="13224"/>
                  </a:lnTo>
                  <a:close/>
                  <a:moveTo>
                    <a:pt x="15761" y="13224"/>
                  </a:moveTo>
                  <a:lnTo>
                    <a:pt x="16018" y="13250"/>
                  </a:lnTo>
                  <a:lnTo>
                    <a:pt x="16248" y="13276"/>
                  </a:lnTo>
                  <a:lnTo>
                    <a:pt x="16505" y="13352"/>
                  </a:lnTo>
                  <a:lnTo>
                    <a:pt x="16735" y="13429"/>
                  </a:lnTo>
                  <a:lnTo>
                    <a:pt x="16966" y="13532"/>
                  </a:lnTo>
                  <a:lnTo>
                    <a:pt x="17171" y="13660"/>
                  </a:lnTo>
                  <a:lnTo>
                    <a:pt x="17350" y="13814"/>
                  </a:lnTo>
                  <a:lnTo>
                    <a:pt x="17530" y="13968"/>
                  </a:lnTo>
                  <a:lnTo>
                    <a:pt x="17709" y="14147"/>
                  </a:lnTo>
                  <a:lnTo>
                    <a:pt x="17837" y="14352"/>
                  </a:lnTo>
                  <a:lnTo>
                    <a:pt x="17965" y="14557"/>
                  </a:lnTo>
                  <a:lnTo>
                    <a:pt x="18093" y="14788"/>
                  </a:lnTo>
                  <a:lnTo>
                    <a:pt x="18170" y="15018"/>
                  </a:lnTo>
                  <a:lnTo>
                    <a:pt x="18222" y="15249"/>
                  </a:lnTo>
                  <a:lnTo>
                    <a:pt x="18273" y="15505"/>
                  </a:lnTo>
                  <a:lnTo>
                    <a:pt x="18273" y="15761"/>
                  </a:lnTo>
                  <a:lnTo>
                    <a:pt x="18273" y="16018"/>
                  </a:lnTo>
                  <a:lnTo>
                    <a:pt x="18222" y="16274"/>
                  </a:lnTo>
                  <a:lnTo>
                    <a:pt x="18170" y="16505"/>
                  </a:lnTo>
                  <a:lnTo>
                    <a:pt x="18093" y="16761"/>
                  </a:lnTo>
                  <a:lnTo>
                    <a:pt x="17965" y="16966"/>
                  </a:lnTo>
                  <a:lnTo>
                    <a:pt x="17837" y="17171"/>
                  </a:lnTo>
                  <a:lnTo>
                    <a:pt x="17709" y="17376"/>
                  </a:lnTo>
                  <a:lnTo>
                    <a:pt x="17530" y="17555"/>
                  </a:lnTo>
                  <a:lnTo>
                    <a:pt x="17350" y="17709"/>
                  </a:lnTo>
                  <a:lnTo>
                    <a:pt x="17171" y="17863"/>
                  </a:lnTo>
                  <a:lnTo>
                    <a:pt x="16966" y="17991"/>
                  </a:lnTo>
                  <a:lnTo>
                    <a:pt x="16735" y="18094"/>
                  </a:lnTo>
                  <a:lnTo>
                    <a:pt x="16505" y="18196"/>
                  </a:lnTo>
                  <a:lnTo>
                    <a:pt x="16248" y="18247"/>
                  </a:lnTo>
                  <a:lnTo>
                    <a:pt x="16018" y="18273"/>
                  </a:lnTo>
                  <a:lnTo>
                    <a:pt x="15761" y="18299"/>
                  </a:lnTo>
                  <a:lnTo>
                    <a:pt x="15479" y="18273"/>
                  </a:lnTo>
                  <a:lnTo>
                    <a:pt x="15249" y="18247"/>
                  </a:lnTo>
                  <a:lnTo>
                    <a:pt x="14992" y="18196"/>
                  </a:lnTo>
                  <a:lnTo>
                    <a:pt x="14762" y="18094"/>
                  </a:lnTo>
                  <a:lnTo>
                    <a:pt x="14531" y="17991"/>
                  </a:lnTo>
                  <a:lnTo>
                    <a:pt x="14326" y="17863"/>
                  </a:lnTo>
                  <a:lnTo>
                    <a:pt x="14147" y="17709"/>
                  </a:lnTo>
                  <a:lnTo>
                    <a:pt x="13967" y="17555"/>
                  </a:lnTo>
                  <a:lnTo>
                    <a:pt x="13788" y="17376"/>
                  </a:lnTo>
                  <a:lnTo>
                    <a:pt x="13660" y="17171"/>
                  </a:lnTo>
                  <a:lnTo>
                    <a:pt x="13532" y="16966"/>
                  </a:lnTo>
                  <a:lnTo>
                    <a:pt x="13404" y="16761"/>
                  </a:lnTo>
                  <a:lnTo>
                    <a:pt x="13327" y="16505"/>
                  </a:lnTo>
                  <a:lnTo>
                    <a:pt x="13275" y="16274"/>
                  </a:lnTo>
                  <a:lnTo>
                    <a:pt x="13224" y="16018"/>
                  </a:lnTo>
                  <a:lnTo>
                    <a:pt x="13224" y="15761"/>
                  </a:lnTo>
                  <a:lnTo>
                    <a:pt x="13224" y="15505"/>
                  </a:lnTo>
                  <a:lnTo>
                    <a:pt x="13275" y="15249"/>
                  </a:lnTo>
                  <a:lnTo>
                    <a:pt x="13327" y="15018"/>
                  </a:lnTo>
                  <a:lnTo>
                    <a:pt x="13404" y="14788"/>
                  </a:lnTo>
                  <a:lnTo>
                    <a:pt x="13532" y="14557"/>
                  </a:lnTo>
                  <a:lnTo>
                    <a:pt x="13660" y="14352"/>
                  </a:lnTo>
                  <a:lnTo>
                    <a:pt x="13788" y="14147"/>
                  </a:lnTo>
                  <a:lnTo>
                    <a:pt x="13967" y="13968"/>
                  </a:lnTo>
                  <a:lnTo>
                    <a:pt x="14147" y="13814"/>
                  </a:lnTo>
                  <a:lnTo>
                    <a:pt x="14326" y="13660"/>
                  </a:lnTo>
                  <a:lnTo>
                    <a:pt x="14531" y="13532"/>
                  </a:lnTo>
                  <a:lnTo>
                    <a:pt x="14762" y="13429"/>
                  </a:lnTo>
                  <a:lnTo>
                    <a:pt x="14992" y="13352"/>
                  </a:lnTo>
                  <a:lnTo>
                    <a:pt x="15249" y="13276"/>
                  </a:lnTo>
                  <a:lnTo>
                    <a:pt x="15479" y="13250"/>
                  </a:lnTo>
                  <a:lnTo>
                    <a:pt x="15761" y="13224"/>
                  </a:lnTo>
                  <a:close/>
                  <a:moveTo>
                    <a:pt x="15556" y="0"/>
                  </a:moveTo>
                  <a:lnTo>
                    <a:pt x="15454" y="26"/>
                  </a:lnTo>
                  <a:lnTo>
                    <a:pt x="15377" y="103"/>
                  </a:lnTo>
                  <a:lnTo>
                    <a:pt x="15300" y="180"/>
                  </a:lnTo>
                  <a:lnTo>
                    <a:pt x="15274" y="282"/>
                  </a:lnTo>
                  <a:lnTo>
                    <a:pt x="15274" y="923"/>
                  </a:lnTo>
                  <a:lnTo>
                    <a:pt x="13583" y="923"/>
                  </a:lnTo>
                  <a:lnTo>
                    <a:pt x="13429" y="949"/>
                  </a:lnTo>
                  <a:lnTo>
                    <a:pt x="13327" y="1051"/>
                  </a:lnTo>
                  <a:lnTo>
                    <a:pt x="13250" y="1154"/>
                  </a:lnTo>
                  <a:lnTo>
                    <a:pt x="13199" y="1307"/>
                  </a:lnTo>
                  <a:lnTo>
                    <a:pt x="13199" y="6330"/>
                  </a:lnTo>
                  <a:lnTo>
                    <a:pt x="12788" y="6049"/>
                  </a:lnTo>
                  <a:lnTo>
                    <a:pt x="12353" y="5818"/>
                  </a:lnTo>
                  <a:lnTo>
                    <a:pt x="11892" y="5613"/>
                  </a:lnTo>
                  <a:lnTo>
                    <a:pt x="11430" y="5434"/>
                  </a:lnTo>
                  <a:lnTo>
                    <a:pt x="10943" y="5305"/>
                  </a:lnTo>
                  <a:lnTo>
                    <a:pt x="10431" y="5203"/>
                  </a:lnTo>
                  <a:lnTo>
                    <a:pt x="9918" y="5152"/>
                  </a:lnTo>
                  <a:lnTo>
                    <a:pt x="9380" y="5126"/>
                  </a:lnTo>
                  <a:lnTo>
                    <a:pt x="4357" y="5126"/>
                  </a:lnTo>
                  <a:lnTo>
                    <a:pt x="4254" y="5152"/>
                  </a:lnTo>
                  <a:lnTo>
                    <a:pt x="4178" y="5203"/>
                  </a:lnTo>
                  <a:lnTo>
                    <a:pt x="4101" y="5280"/>
                  </a:lnTo>
                  <a:lnTo>
                    <a:pt x="4101" y="5408"/>
                  </a:lnTo>
                  <a:lnTo>
                    <a:pt x="4101" y="5510"/>
                  </a:lnTo>
                  <a:lnTo>
                    <a:pt x="4178" y="5587"/>
                  </a:lnTo>
                  <a:lnTo>
                    <a:pt x="4254" y="5639"/>
                  </a:lnTo>
                  <a:lnTo>
                    <a:pt x="4357" y="5664"/>
                  </a:lnTo>
                  <a:lnTo>
                    <a:pt x="9380" y="5664"/>
                  </a:lnTo>
                  <a:lnTo>
                    <a:pt x="9688" y="5690"/>
                  </a:lnTo>
                  <a:lnTo>
                    <a:pt x="9995" y="5715"/>
                  </a:lnTo>
                  <a:lnTo>
                    <a:pt x="10610" y="5792"/>
                  </a:lnTo>
                  <a:lnTo>
                    <a:pt x="11174" y="5946"/>
                  </a:lnTo>
                  <a:lnTo>
                    <a:pt x="11738" y="6151"/>
                  </a:lnTo>
                  <a:lnTo>
                    <a:pt x="12250" y="6382"/>
                  </a:lnTo>
                  <a:lnTo>
                    <a:pt x="12763" y="6689"/>
                  </a:lnTo>
                  <a:lnTo>
                    <a:pt x="13224" y="7022"/>
                  </a:lnTo>
                  <a:lnTo>
                    <a:pt x="13660" y="7407"/>
                  </a:lnTo>
                  <a:lnTo>
                    <a:pt x="14044" y="7843"/>
                  </a:lnTo>
                  <a:lnTo>
                    <a:pt x="14403" y="8304"/>
                  </a:lnTo>
                  <a:lnTo>
                    <a:pt x="14711" y="8791"/>
                  </a:lnTo>
                  <a:lnTo>
                    <a:pt x="14967" y="9303"/>
                  </a:lnTo>
                  <a:lnTo>
                    <a:pt x="15172" y="9867"/>
                  </a:lnTo>
                  <a:lnTo>
                    <a:pt x="15326" y="10431"/>
                  </a:lnTo>
                  <a:lnTo>
                    <a:pt x="15428" y="11020"/>
                  </a:lnTo>
                  <a:lnTo>
                    <a:pt x="15454" y="11328"/>
                  </a:lnTo>
                  <a:lnTo>
                    <a:pt x="15479" y="11635"/>
                  </a:lnTo>
                  <a:lnTo>
                    <a:pt x="14275" y="11635"/>
                  </a:lnTo>
                  <a:lnTo>
                    <a:pt x="14070" y="11661"/>
                  </a:lnTo>
                  <a:lnTo>
                    <a:pt x="13865" y="11687"/>
                  </a:lnTo>
                  <a:lnTo>
                    <a:pt x="13685" y="11764"/>
                  </a:lnTo>
                  <a:lnTo>
                    <a:pt x="13506" y="11840"/>
                  </a:lnTo>
                  <a:lnTo>
                    <a:pt x="13352" y="11943"/>
                  </a:lnTo>
                  <a:lnTo>
                    <a:pt x="13199" y="12097"/>
                  </a:lnTo>
                  <a:lnTo>
                    <a:pt x="13070" y="12250"/>
                  </a:lnTo>
                  <a:lnTo>
                    <a:pt x="12942" y="12404"/>
                  </a:lnTo>
                  <a:lnTo>
                    <a:pt x="11456" y="14993"/>
                  </a:lnTo>
                  <a:lnTo>
                    <a:pt x="11379" y="15095"/>
                  </a:lnTo>
                  <a:lnTo>
                    <a:pt x="11302" y="15198"/>
                  </a:lnTo>
                  <a:lnTo>
                    <a:pt x="11200" y="15275"/>
                  </a:lnTo>
                  <a:lnTo>
                    <a:pt x="11097" y="15351"/>
                  </a:lnTo>
                  <a:lnTo>
                    <a:pt x="10969" y="15403"/>
                  </a:lnTo>
                  <a:lnTo>
                    <a:pt x="10866" y="15454"/>
                  </a:lnTo>
                  <a:lnTo>
                    <a:pt x="10738" y="15480"/>
                  </a:lnTo>
                  <a:lnTo>
                    <a:pt x="7868" y="15480"/>
                  </a:lnTo>
                  <a:lnTo>
                    <a:pt x="7714" y="15428"/>
                  </a:lnTo>
                  <a:lnTo>
                    <a:pt x="7560" y="15377"/>
                  </a:lnTo>
                  <a:lnTo>
                    <a:pt x="7432" y="15275"/>
                  </a:lnTo>
                  <a:lnTo>
                    <a:pt x="7304" y="15172"/>
                  </a:lnTo>
                  <a:lnTo>
                    <a:pt x="7202" y="15044"/>
                  </a:lnTo>
                  <a:lnTo>
                    <a:pt x="7125" y="14890"/>
                  </a:lnTo>
                  <a:lnTo>
                    <a:pt x="7073" y="14736"/>
                  </a:lnTo>
                  <a:lnTo>
                    <a:pt x="6971" y="14403"/>
                  </a:lnTo>
                  <a:lnTo>
                    <a:pt x="6843" y="14096"/>
                  </a:lnTo>
                  <a:lnTo>
                    <a:pt x="6715" y="13788"/>
                  </a:lnTo>
                  <a:lnTo>
                    <a:pt x="6535" y="13506"/>
                  </a:lnTo>
                  <a:lnTo>
                    <a:pt x="6330" y="13224"/>
                  </a:lnTo>
                  <a:lnTo>
                    <a:pt x="6125" y="12968"/>
                  </a:lnTo>
                  <a:lnTo>
                    <a:pt x="5869" y="12737"/>
                  </a:lnTo>
                  <a:lnTo>
                    <a:pt x="5638" y="12507"/>
                  </a:lnTo>
                  <a:lnTo>
                    <a:pt x="5356" y="12327"/>
                  </a:lnTo>
                  <a:lnTo>
                    <a:pt x="5075" y="12148"/>
                  </a:lnTo>
                  <a:lnTo>
                    <a:pt x="4767" y="11994"/>
                  </a:lnTo>
                  <a:lnTo>
                    <a:pt x="4459" y="11866"/>
                  </a:lnTo>
                  <a:lnTo>
                    <a:pt x="4126" y="11764"/>
                  </a:lnTo>
                  <a:lnTo>
                    <a:pt x="3767" y="11687"/>
                  </a:lnTo>
                  <a:lnTo>
                    <a:pt x="3434" y="11661"/>
                  </a:lnTo>
                  <a:lnTo>
                    <a:pt x="3076" y="11635"/>
                  </a:lnTo>
                  <a:lnTo>
                    <a:pt x="2922" y="11610"/>
                  </a:lnTo>
                  <a:lnTo>
                    <a:pt x="2794" y="11584"/>
                  </a:lnTo>
                  <a:lnTo>
                    <a:pt x="2691" y="11507"/>
                  </a:lnTo>
                  <a:lnTo>
                    <a:pt x="2614" y="11405"/>
                  </a:lnTo>
                  <a:lnTo>
                    <a:pt x="2537" y="11302"/>
                  </a:lnTo>
                  <a:lnTo>
                    <a:pt x="2512" y="11174"/>
                  </a:lnTo>
                  <a:lnTo>
                    <a:pt x="2512" y="11046"/>
                  </a:lnTo>
                  <a:lnTo>
                    <a:pt x="2537" y="10918"/>
                  </a:lnTo>
                  <a:lnTo>
                    <a:pt x="2665" y="10431"/>
                  </a:lnTo>
                  <a:lnTo>
                    <a:pt x="2742" y="9970"/>
                  </a:lnTo>
                  <a:lnTo>
                    <a:pt x="2742" y="9508"/>
                  </a:lnTo>
                  <a:lnTo>
                    <a:pt x="2717" y="9021"/>
                  </a:lnTo>
                  <a:lnTo>
                    <a:pt x="2307" y="6074"/>
                  </a:lnTo>
                  <a:lnTo>
                    <a:pt x="2307" y="5997"/>
                  </a:lnTo>
                  <a:lnTo>
                    <a:pt x="2332" y="5920"/>
                  </a:lnTo>
                  <a:lnTo>
                    <a:pt x="2384" y="5792"/>
                  </a:lnTo>
                  <a:lnTo>
                    <a:pt x="2435" y="5741"/>
                  </a:lnTo>
                  <a:lnTo>
                    <a:pt x="2512" y="5715"/>
                  </a:lnTo>
                  <a:lnTo>
                    <a:pt x="2589" y="5690"/>
                  </a:lnTo>
                  <a:lnTo>
                    <a:pt x="2665" y="5664"/>
                  </a:lnTo>
                  <a:lnTo>
                    <a:pt x="3076" y="5664"/>
                  </a:lnTo>
                  <a:lnTo>
                    <a:pt x="3178" y="5639"/>
                  </a:lnTo>
                  <a:lnTo>
                    <a:pt x="3281" y="5587"/>
                  </a:lnTo>
                  <a:lnTo>
                    <a:pt x="3332" y="5510"/>
                  </a:lnTo>
                  <a:lnTo>
                    <a:pt x="3357" y="5408"/>
                  </a:lnTo>
                  <a:lnTo>
                    <a:pt x="3332" y="5280"/>
                  </a:lnTo>
                  <a:lnTo>
                    <a:pt x="3281" y="5203"/>
                  </a:lnTo>
                  <a:lnTo>
                    <a:pt x="3178" y="5152"/>
                  </a:lnTo>
                  <a:lnTo>
                    <a:pt x="3076" y="5126"/>
                  </a:lnTo>
                  <a:lnTo>
                    <a:pt x="2665" y="5126"/>
                  </a:lnTo>
                  <a:lnTo>
                    <a:pt x="2460" y="5152"/>
                  </a:lnTo>
                  <a:lnTo>
                    <a:pt x="2281" y="5203"/>
                  </a:lnTo>
                  <a:lnTo>
                    <a:pt x="2102" y="5305"/>
                  </a:lnTo>
                  <a:lnTo>
                    <a:pt x="1974" y="5434"/>
                  </a:lnTo>
                  <a:lnTo>
                    <a:pt x="1871" y="5587"/>
                  </a:lnTo>
                  <a:lnTo>
                    <a:pt x="1794" y="5767"/>
                  </a:lnTo>
                  <a:lnTo>
                    <a:pt x="1769" y="5946"/>
                  </a:lnTo>
                  <a:lnTo>
                    <a:pt x="1769" y="6151"/>
                  </a:lnTo>
                  <a:lnTo>
                    <a:pt x="2179" y="9098"/>
                  </a:lnTo>
                  <a:lnTo>
                    <a:pt x="2204" y="9508"/>
                  </a:lnTo>
                  <a:lnTo>
                    <a:pt x="2179" y="9918"/>
                  </a:lnTo>
                  <a:lnTo>
                    <a:pt x="2127" y="10303"/>
                  </a:lnTo>
                  <a:lnTo>
                    <a:pt x="2025" y="10687"/>
                  </a:lnTo>
                  <a:lnTo>
                    <a:pt x="1999" y="10738"/>
                  </a:lnTo>
                  <a:lnTo>
                    <a:pt x="1974" y="10867"/>
                  </a:lnTo>
                  <a:lnTo>
                    <a:pt x="1948" y="10995"/>
                  </a:lnTo>
                  <a:lnTo>
                    <a:pt x="1948" y="11123"/>
                  </a:lnTo>
                  <a:lnTo>
                    <a:pt x="1974" y="11251"/>
                  </a:lnTo>
                  <a:lnTo>
                    <a:pt x="1999" y="11379"/>
                  </a:lnTo>
                  <a:lnTo>
                    <a:pt x="2025" y="11507"/>
                  </a:lnTo>
                  <a:lnTo>
                    <a:pt x="2102" y="11635"/>
                  </a:lnTo>
                  <a:lnTo>
                    <a:pt x="2179" y="11738"/>
                  </a:lnTo>
                  <a:lnTo>
                    <a:pt x="1820" y="11840"/>
                  </a:lnTo>
                  <a:lnTo>
                    <a:pt x="1487" y="11969"/>
                  </a:lnTo>
                  <a:lnTo>
                    <a:pt x="1153" y="12122"/>
                  </a:lnTo>
                  <a:lnTo>
                    <a:pt x="846" y="12302"/>
                  </a:lnTo>
                  <a:lnTo>
                    <a:pt x="667" y="12430"/>
                  </a:lnTo>
                  <a:lnTo>
                    <a:pt x="538" y="12609"/>
                  </a:lnTo>
                  <a:lnTo>
                    <a:pt x="462" y="12789"/>
                  </a:lnTo>
                  <a:lnTo>
                    <a:pt x="410" y="12994"/>
                  </a:lnTo>
                  <a:lnTo>
                    <a:pt x="410" y="13199"/>
                  </a:lnTo>
                  <a:lnTo>
                    <a:pt x="462" y="13404"/>
                  </a:lnTo>
                  <a:lnTo>
                    <a:pt x="564" y="13609"/>
                  </a:lnTo>
                  <a:lnTo>
                    <a:pt x="692" y="13763"/>
                  </a:lnTo>
                  <a:lnTo>
                    <a:pt x="718" y="13788"/>
                  </a:lnTo>
                  <a:lnTo>
                    <a:pt x="564" y="13993"/>
                  </a:lnTo>
                  <a:lnTo>
                    <a:pt x="410" y="14224"/>
                  </a:lnTo>
                  <a:lnTo>
                    <a:pt x="282" y="14454"/>
                  </a:lnTo>
                  <a:lnTo>
                    <a:pt x="180" y="14685"/>
                  </a:lnTo>
                  <a:lnTo>
                    <a:pt x="103" y="14941"/>
                  </a:lnTo>
                  <a:lnTo>
                    <a:pt x="51" y="15223"/>
                  </a:lnTo>
                  <a:lnTo>
                    <a:pt x="0" y="15480"/>
                  </a:lnTo>
                  <a:lnTo>
                    <a:pt x="0" y="15761"/>
                  </a:lnTo>
                  <a:lnTo>
                    <a:pt x="0" y="16069"/>
                  </a:lnTo>
                  <a:lnTo>
                    <a:pt x="51" y="16377"/>
                  </a:lnTo>
                  <a:lnTo>
                    <a:pt x="128" y="16684"/>
                  </a:lnTo>
                  <a:lnTo>
                    <a:pt x="231" y="16966"/>
                  </a:lnTo>
                  <a:lnTo>
                    <a:pt x="359" y="17222"/>
                  </a:lnTo>
                  <a:lnTo>
                    <a:pt x="513" y="17479"/>
                  </a:lnTo>
                  <a:lnTo>
                    <a:pt x="692" y="17735"/>
                  </a:lnTo>
                  <a:lnTo>
                    <a:pt x="897" y="17940"/>
                  </a:lnTo>
                  <a:lnTo>
                    <a:pt x="1128" y="18145"/>
                  </a:lnTo>
                  <a:lnTo>
                    <a:pt x="1358" y="18324"/>
                  </a:lnTo>
                  <a:lnTo>
                    <a:pt x="1615" y="18478"/>
                  </a:lnTo>
                  <a:lnTo>
                    <a:pt x="1871" y="18606"/>
                  </a:lnTo>
                  <a:lnTo>
                    <a:pt x="2153" y="18709"/>
                  </a:lnTo>
                  <a:lnTo>
                    <a:pt x="2460" y="18786"/>
                  </a:lnTo>
                  <a:lnTo>
                    <a:pt x="2768" y="18837"/>
                  </a:lnTo>
                  <a:lnTo>
                    <a:pt x="3076" y="18837"/>
                  </a:lnTo>
                  <a:lnTo>
                    <a:pt x="3486" y="18811"/>
                  </a:lnTo>
                  <a:lnTo>
                    <a:pt x="3870" y="18734"/>
                  </a:lnTo>
                  <a:lnTo>
                    <a:pt x="4229" y="18632"/>
                  </a:lnTo>
                  <a:lnTo>
                    <a:pt x="4588" y="18452"/>
                  </a:lnTo>
                  <a:lnTo>
                    <a:pt x="4895" y="18247"/>
                  </a:lnTo>
                  <a:lnTo>
                    <a:pt x="5203" y="18017"/>
                  </a:lnTo>
                  <a:lnTo>
                    <a:pt x="5459" y="17735"/>
                  </a:lnTo>
                  <a:lnTo>
                    <a:pt x="5690" y="17427"/>
                  </a:lnTo>
                  <a:lnTo>
                    <a:pt x="13147" y="17427"/>
                  </a:lnTo>
                  <a:lnTo>
                    <a:pt x="13378" y="17735"/>
                  </a:lnTo>
                  <a:lnTo>
                    <a:pt x="13634" y="18017"/>
                  </a:lnTo>
                  <a:lnTo>
                    <a:pt x="13916" y="18247"/>
                  </a:lnTo>
                  <a:lnTo>
                    <a:pt x="14249" y="18452"/>
                  </a:lnTo>
                  <a:lnTo>
                    <a:pt x="14582" y="18632"/>
                  </a:lnTo>
                  <a:lnTo>
                    <a:pt x="14967" y="18734"/>
                  </a:lnTo>
                  <a:lnTo>
                    <a:pt x="15351" y="18811"/>
                  </a:lnTo>
                  <a:lnTo>
                    <a:pt x="15761" y="18837"/>
                  </a:lnTo>
                  <a:lnTo>
                    <a:pt x="16069" y="18837"/>
                  </a:lnTo>
                  <a:lnTo>
                    <a:pt x="16376" y="18786"/>
                  </a:lnTo>
                  <a:lnTo>
                    <a:pt x="16658" y="18709"/>
                  </a:lnTo>
                  <a:lnTo>
                    <a:pt x="16940" y="18606"/>
                  </a:lnTo>
                  <a:lnTo>
                    <a:pt x="17222" y="18478"/>
                  </a:lnTo>
                  <a:lnTo>
                    <a:pt x="17478" y="18324"/>
                  </a:lnTo>
                  <a:lnTo>
                    <a:pt x="17709" y="18145"/>
                  </a:lnTo>
                  <a:lnTo>
                    <a:pt x="17940" y="17940"/>
                  </a:lnTo>
                  <a:lnTo>
                    <a:pt x="18119" y="17735"/>
                  </a:lnTo>
                  <a:lnTo>
                    <a:pt x="18298" y="17479"/>
                  </a:lnTo>
                  <a:lnTo>
                    <a:pt x="18452" y="17222"/>
                  </a:lnTo>
                  <a:lnTo>
                    <a:pt x="18580" y="16966"/>
                  </a:lnTo>
                  <a:lnTo>
                    <a:pt x="18683" y="16684"/>
                  </a:lnTo>
                  <a:lnTo>
                    <a:pt x="18760" y="16377"/>
                  </a:lnTo>
                  <a:lnTo>
                    <a:pt x="18811" y="16069"/>
                  </a:lnTo>
                  <a:lnTo>
                    <a:pt x="18837" y="15761"/>
                  </a:lnTo>
                  <a:lnTo>
                    <a:pt x="18811" y="15403"/>
                  </a:lnTo>
                  <a:lnTo>
                    <a:pt x="18760" y="15044"/>
                  </a:lnTo>
                  <a:lnTo>
                    <a:pt x="18657" y="14711"/>
                  </a:lnTo>
                  <a:lnTo>
                    <a:pt x="18503" y="14403"/>
                  </a:lnTo>
                  <a:lnTo>
                    <a:pt x="18350" y="14096"/>
                  </a:lnTo>
                  <a:lnTo>
                    <a:pt x="18145" y="13814"/>
                  </a:lnTo>
                  <a:lnTo>
                    <a:pt x="17914" y="13558"/>
                  </a:lnTo>
                  <a:lnTo>
                    <a:pt x="17658" y="13352"/>
                  </a:lnTo>
                  <a:lnTo>
                    <a:pt x="17530" y="12814"/>
                  </a:lnTo>
                  <a:lnTo>
                    <a:pt x="17478" y="12635"/>
                  </a:lnTo>
                  <a:lnTo>
                    <a:pt x="17401" y="12430"/>
                  </a:lnTo>
                  <a:lnTo>
                    <a:pt x="17299" y="12276"/>
                  </a:lnTo>
                  <a:lnTo>
                    <a:pt x="17171" y="12122"/>
                  </a:lnTo>
                  <a:lnTo>
                    <a:pt x="17325" y="12045"/>
                  </a:lnTo>
                  <a:lnTo>
                    <a:pt x="17453" y="11943"/>
                  </a:lnTo>
                  <a:lnTo>
                    <a:pt x="17581" y="11840"/>
                  </a:lnTo>
                  <a:lnTo>
                    <a:pt x="17683" y="11712"/>
                  </a:lnTo>
                  <a:lnTo>
                    <a:pt x="17760" y="11559"/>
                  </a:lnTo>
                  <a:lnTo>
                    <a:pt x="17837" y="11405"/>
                  </a:lnTo>
                  <a:lnTo>
                    <a:pt x="17863" y="11251"/>
                  </a:lnTo>
                  <a:lnTo>
                    <a:pt x="17888" y="11072"/>
                  </a:lnTo>
                  <a:lnTo>
                    <a:pt x="17863" y="10841"/>
                  </a:lnTo>
                  <a:lnTo>
                    <a:pt x="17786" y="10636"/>
                  </a:lnTo>
                  <a:lnTo>
                    <a:pt x="17683" y="10431"/>
                  </a:lnTo>
                  <a:lnTo>
                    <a:pt x="17555" y="10277"/>
                  </a:lnTo>
                  <a:lnTo>
                    <a:pt x="17376" y="10149"/>
                  </a:lnTo>
                  <a:lnTo>
                    <a:pt x="17196" y="10047"/>
                  </a:lnTo>
                  <a:lnTo>
                    <a:pt x="16991" y="9970"/>
                  </a:lnTo>
                  <a:lnTo>
                    <a:pt x="16761" y="9944"/>
                  </a:lnTo>
                  <a:lnTo>
                    <a:pt x="16761" y="7791"/>
                  </a:lnTo>
                  <a:lnTo>
                    <a:pt x="18452" y="7791"/>
                  </a:lnTo>
                  <a:lnTo>
                    <a:pt x="18606" y="7766"/>
                  </a:lnTo>
                  <a:lnTo>
                    <a:pt x="18734" y="7689"/>
                  </a:lnTo>
                  <a:lnTo>
                    <a:pt x="18811" y="7561"/>
                  </a:lnTo>
                  <a:lnTo>
                    <a:pt x="18837" y="7407"/>
                  </a:lnTo>
                  <a:lnTo>
                    <a:pt x="18837" y="3460"/>
                  </a:lnTo>
                  <a:lnTo>
                    <a:pt x="18811" y="3358"/>
                  </a:lnTo>
                  <a:lnTo>
                    <a:pt x="18760" y="3281"/>
                  </a:lnTo>
                  <a:lnTo>
                    <a:pt x="18657" y="3204"/>
                  </a:lnTo>
                  <a:lnTo>
                    <a:pt x="18555" y="3178"/>
                  </a:lnTo>
                  <a:lnTo>
                    <a:pt x="18452" y="3204"/>
                  </a:lnTo>
                  <a:lnTo>
                    <a:pt x="18375" y="3281"/>
                  </a:lnTo>
                  <a:lnTo>
                    <a:pt x="18298" y="3358"/>
                  </a:lnTo>
                  <a:lnTo>
                    <a:pt x="18273" y="3460"/>
                  </a:lnTo>
                  <a:lnTo>
                    <a:pt x="18273" y="7227"/>
                  </a:lnTo>
                  <a:lnTo>
                    <a:pt x="14249" y="7227"/>
                  </a:lnTo>
                  <a:lnTo>
                    <a:pt x="14019" y="6997"/>
                  </a:lnTo>
                  <a:lnTo>
                    <a:pt x="13762" y="6766"/>
                  </a:lnTo>
                  <a:lnTo>
                    <a:pt x="13762" y="1487"/>
                  </a:lnTo>
                  <a:lnTo>
                    <a:pt x="18273" y="1487"/>
                  </a:lnTo>
                  <a:lnTo>
                    <a:pt x="18273" y="2179"/>
                  </a:lnTo>
                  <a:lnTo>
                    <a:pt x="18298" y="2281"/>
                  </a:lnTo>
                  <a:lnTo>
                    <a:pt x="18375" y="2358"/>
                  </a:lnTo>
                  <a:lnTo>
                    <a:pt x="18452" y="2435"/>
                  </a:lnTo>
                  <a:lnTo>
                    <a:pt x="18555" y="2461"/>
                  </a:lnTo>
                  <a:lnTo>
                    <a:pt x="18657" y="2435"/>
                  </a:lnTo>
                  <a:lnTo>
                    <a:pt x="18760" y="2358"/>
                  </a:lnTo>
                  <a:lnTo>
                    <a:pt x="18811" y="2281"/>
                  </a:lnTo>
                  <a:lnTo>
                    <a:pt x="18837" y="2179"/>
                  </a:lnTo>
                  <a:lnTo>
                    <a:pt x="18837" y="1307"/>
                  </a:lnTo>
                  <a:lnTo>
                    <a:pt x="18811" y="1154"/>
                  </a:lnTo>
                  <a:lnTo>
                    <a:pt x="18734" y="1051"/>
                  </a:lnTo>
                  <a:lnTo>
                    <a:pt x="18606" y="949"/>
                  </a:lnTo>
                  <a:lnTo>
                    <a:pt x="18452" y="923"/>
                  </a:lnTo>
                  <a:lnTo>
                    <a:pt x="16761" y="923"/>
                  </a:lnTo>
                  <a:lnTo>
                    <a:pt x="16761" y="282"/>
                  </a:lnTo>
                  <a:lnTo>
                    <a:pt x="16735" y="180"/>
                  </a:lnTo>
                  <a:lnTo>
                    <a:pt x="16684" y="103"/>
                  </a:lnTo>
                  <a:lnTo>
                    <a:pt x="16581" y="26"/>
                  </a:lnTo>
                  <a:lnTo>
                    <a:pt x="16479" y="0"/>
                  </a:lnTo>
                  <a:close/>
                </a:path>
              </a:pathLst>
            </a:custGeom>
            <a:solidFill>
              <a:srgbClr val="3172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27985678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9" r:id="rId3"/>
    <p:sldLayoutId id="2147483690" r:id="rId4"/>
    <p:sldLayoutId id="2147483691" r:id="rId5"/>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chart" Target="../charts/chart1.xml"/><Relationship Id="rId11" Type="http://schemas.openxmlformats.org/officeDocument/2006/relationships/image" Target="../media/image11.emf"/><Relationship Id="rId5" Type="http://schemas.openxmlformats.org/officeDocument/2006/relationships/image" Target="../media/image6.emf"/><Relationship Id="rId10" Type="http://schemas.openxmlformats.org/officeDocument/2006/relationships/image" Target="../media/image10.svg"/><Relationship Id="rId4" Type="http://schemas.openxmlformats.org/officeDocument/2006/relationships/oleObject" Target="../embeddings/oleObject3.bin"/><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tags" Target="../tags/tag29.xml"/><Relationship Id="rId3" Type="http://schemas.openxmlformats.org/officeDocument/2006/relationships/tags" Target="../tags/tag6.xml"/><Relationship Id="rId21" Type="http://schemas.openxmlformats.org/officeDocument/2006/relationships/tags" Target="../tags/tag24.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33" Type="http://schemas.openxmlformats.org/officeDocument/2006/relationships/image" Target="../media/image12.png"/><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notesSlide" Target="../notesSlides/notesSlide2.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chart" Target="../charts/chart2.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slideLayout" Target="../slideLayouts/slideLayout8.xml"/><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image" Target="../media/image4.emf"/><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tags" Target="../tags/tag30.xml"/><Relationship Id="rId30" Type="http://schemas.openxmlformats.org/officeDocument/2006/relationships/oleObject" Target="../embeddings/oleObject4.bin"/><Relationship Id="rId8" Type="http://schemas.openxmlformats.org/officeDocument/2006/relationships/tags" Target="../tags/tag1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3" Type="http://schemas.openxmlformats.org/officeDocument/2006/relationships/tags" Target="../tags/tag43.xml"/><Relationship Id="rId18" Type="http://schemas.openxmlformats.org/officeDocument/2006/relationships/tags" Target="../tags/tag48.xml"/><Relationship Id="rId26" Type="http://schemas.openxmlformats.org/officeDocument/2006/relationships/tags" Target="../tags/tag56.xml"/><Relationship Id="rId39" Type="http://schemas.openxmlformats.org/officeDocument/2006/relationships/tags" Target="../tags/tag69.xml"/><Relationship Id="rId21" Type="http://schemas.openxmlformats.org/officeDocument/2006/relationships/tags" Target="../tags/tag51.xml"/><Relationship Id="rId34" Type="http://schemas.openxmlformats.org/officeDocument/2006/relationships/tags" Target="../tags/tag64.xml"/><Relationship Id="rId42" Type="http://schemas.openxmlformats.org/officeDocument/2006/relationships/tags" Target="../tags/tag72.xml"/><Relationship Id="rId47" Type="http://schemas.openxmlformats.org/officeDocument/2006/relationships/tags" Target="../tags/tag77.xml"/><Relationship Id="rId50" Type="http://schemas.openxmlformats.org/officeDocument/2006/relationships/oleObject" Target="../embeddings/oleObject5.bin"/><Relationship Id="rId7" Type="http://schemas.openxmlformats.org/officeDocument/2006/relationships/tags" Target="../tags/tag37.xml"/><Relationship Id="rId2" Type="http://schemas.openxmlformats.org/officeDocument/2006/relationships/tags" Target="../tags/tag32.xml"/><Relationship Id="rId16" Type="http://schemas.openxmlformats.org/officeDocument/2006/relationships/tags" Target="../tags/tag46.xml"/><Relationship Id="rId29" Type="http://schemas.openxmlformats.org/officeDocument/2006/relationships/tags" Target="../tags/tag59.xml"/><Relationship Id="rId11" Type="http://schemas.openxmlformats.org/officeDocument/2006/relationships/tags" Target="../tags/tag41.xml"/><Relationship Id="rId24" Type="http://schemas.openxmlformats.org/officeDocument/2006/relationships/tags" Target="../tags/tag54.xml"/><Relationship Id="rId32" Type="http://schemas.openxmlformats.org/officeDocument/2006/relationships/tags" Target="../tags/tag62.xml"/><Relationship Id="rId37" Type="http://schemas.openxmlformats.org/officeDocument/2006/relationships/tags" Target="../tags/tag67.xml"/><Relationship Id="rId40" Type="http://schemas.openxmlformats.org/officeDocument/2006/relationships/tags" Target="../tags/tag70.xml"/><Relationship Id="rId45" Type="http://schemas.openxmlformats.org/officeDocument/2006/relationships/tags" Target="../tags/tag75.xml"/><Relationship Id="rId53" Type="http://schemas.openxmlformats.org/officeDocument/2006/relationships/chart" Target="../charts/chart4.xml"/><Relationship Id="rId5" Type="http://schemas.openxmlformats.org/officeDocument/2006/relationships/tags" Target="../tags/tag35.xml"/><Relationship Id="rId10" Type="http://schemas.openxmlformats.org/officeDocument/2006/relationships/tags" Target="../tags/tag40.xml"/><Relationship Id="rId19" Type="http://schemas.openxmlformats.org/officeDocument/2006/relationships/tags" Target="../tags/tag49.xml"/><Relationship Id="rId31" Type="http://schemas.openxmlformats.org/officeDocument/2006/relationships/tags" Target="../tags/tag61.xml"/><Relationship Id="rId44" Type="http://schemas.openxmlformats.org/officeDocument/2006/relationships/tags" Target="../tags/tag74.xml"/><Relationship Id="rId52" Type="http://schemas.openxmlformats.org/officeDocument/2006/relationships/chart" Target="../charts/chart3.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tags" Target="../tags/tag52.xml"/><Relationship Id="rId27" Type="http://schemas.openxmlformats.org/officeDocument/2006/relationships/tags" Target="../tags/tag57.xml"/><Relationship Id="rId30" Type="http://schemas.openxmlformats.org/officeDocument/2006/relationships/tags" Target="../tags/tag60.xml"/><Relationship Id="rId35" Type="http://schemas.openxmlformats.org/officeDocument/2006/relationships/tags" Target="../tags/tag65.xml"/><Relationship Id="rId43" Type="http://schemas.openxmlformats.org/officeDocument/2006/relationships/tags" Target="../tags/tag73.xml"/><Relationship Id="rId48" Type="http://schemas.openxmlformats.org/officeDocument/2006/relationships/slideLayout" Target="../slideLayouts/slideLayout8.xml"/><Relationship Id="rId8" Type="http://schemas.openxmlformats.org/officeDocument/2006/relationships/tags" Target="../tags/tag38.xml"/><Relationship Id="rId51" Type="http://schemas.openxmlformats.org/officeDocument/2006/relationships/image" Target="../media/image4.emf"/><Relationship Id="rId3" Type="http://schemas.openxmlformats.org/officeDocument/2006/relationships/tags" Target="../tags/tag33.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tags" Target="../tags/tag55.xml"/><Relationship Id="rId33" Type="http://schemas.openxmlformats.org/officeDocument/2006/relationships/tags" Target="../tags/tag63.xml"/><Relationship Id="rId38" Type="http://schemas.openxmlformats.org/officeDocument/2006/relationships/tags" Target="../tags/tag68.xml"/><Relationship Id="rId46" Type="http://schemas.openxmlformats.org/officeDocument/2006/relationships/tags" Target="../tags/tag76.xml"/><Relationship Id="rId20" Type="http://schemas.openxmlformats.org/officeDocument/2006/relationships/tags" Target="../tags/tag50.xml"/><Relationship Id="rId41" Type="http://schemas.openxmlformats.org/officeDocument/2006/relationships/tags" Target="../tags/tag71.xml"/><Relationship Id="rId1" Type="http://schemas.openxmlformats.org/officeDocument/2006/relationships/tags" Target="../tags/tag31.xml"/><Relationship Id="rId6" Type="http://schemas.openxmlformats.org/officeDocument/2006/relationships/tags" Target="../tags/tag36.xml"/><Relationship Id="rId15" Type="http://schemas.openxmlformats.org/officeDocument/2006/relationships/tags" Target="../tags/tag45.xml"/><Relationship Id="rId23" Type="http://schemas.openxmlformats.org/officeDocument/2006/relationships/tags" Target="../tags/tag53.xml"/><Relationship Id="rId28" Type="http://schemas.openxmlformats.org/officeDocument/2006/relationships/tags" Target="../tags/tag58.xml"/><Relationship Id="rId36" Type="http://schemas.openxmlformats.org/officeDocument/2006/relationships/tags" Target="../tags/tag66.xml"/><Relationship Id="rId49"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7731454-D80A-9B4C-23C4-B7D1762B5808}"/>
              </a:ext>
            </a:extLst>
          </p:cNvPr>
          <p:cNvSpPr txBox="1"/>
          <p:nvPr/>
        </p:nvSpPr>
        <p:spPr>
          <a:xfrm>
            <a:off x="424070" y="516092"/>
            <a:ext cx="3591339" cy="2062103"/>
          </a:xfrm>
          <a:prstGeom prst="rect">
            <a:avLst/>
          </a:prstGeom>
          <a:noFill/>
        </p:spPr>
        <p:txBody>
          <a:bodyPr wrap="square" rtlCol="0">
            <a:spAutoFit/>
          </a:bodyPr>
          <a:lstStyle/>
          <a:p>
            <a:pPr algn="ctr"/>
            <a:r>
              <a:rPr lang="fr-FR" sz="3200" b="1" i="1" dirty="0">
                <a:solidFill>
                  <a:srgbClr val="0369FD"/>
                </a:solidFill>
              </a:rPr>
              <a:t>Table ronde : Quelle vision partagée sur la décarbonation des mobilités ?  </a:t>
            </a:r>
          </a:p>
        </p:txBody>
      </p:sp>
    </p:spTree>
    <p:extLst>
      <p:ext uri="{BB962C8B-B14F-4D97-AF65-F5344CB8AC3E}">
        <p14:creationId xmlns:p14="http://schemas.microsoft.com/office/powerpoint/2010/main" val="4255816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4A5A81-11B8-671F-67F9-7C3584FE7BAB}"/>
              </a:ext>
            </a:extLst>
          </p:cNvPr>
          <p:cNvSpPr>
            <a:spLocks noGrp="1"/>
          </p:cNvSpPr>
          <p:nvPr>
            <p:ph type="title"/>
          </p:nvPr>
        </p:nvSpPr>
        <p:spPr>
          <a:xfrm>
            <a:off x="1261597" y="860165"/>
            <a:ext cx="6620806" cy="993775"/>
          </a:xfrm>
        </p:spPr>
        <p:txBody>
          <a:bodyPr/>
          <a:lstStyle/>
          <a:p>
            <a:r>
              <a:rPr lang="fr-FR" sz="2400" dirty="0"/>
              <a:t>Quelle vision partagée sur la décarbonation des mobilités ? </a:t>
            </a:r>
          </a:p>
        </p:txBody>
      </p:sp>
      <p:sp>
        <p:nvSpPr>
          <p:cNvPr id="3" name="ZoneTexte 2">
            <a:extLst>
              <a:ext uri="{FF2B5EF4-FFF2-40B4-BE49-F238E27FC236}">
                <a16:creationId xmlns:a16="http://schemas.microsoft.com/office/drawing/2014/main" id="{53292A30-6E69-BD6A-FEA8-49CA02337A7A}"/>
              </a:ext>
            </a:extLst>
          </p:cNvPr>
          <p:cNvSpPr txBox="1"/>
          <p:nvPr/>
        </p:nvSpPr>
        <p:spPr>
          <a:xfrm>
            <a:off x="0" y="92765"/>
            <a:ext cx="3485322" cy="369332"/>
          </a:xfrm>
          <a:prstGeom prst="rect">
            <a:avLst/>
          </a:prstGeom>
          <a:noFill/>
        </p:spPr>
        <p:txBody>
          <a:bodyPr wrap="square" rtlCol="0">
            <a:spAutoFit/>
          </a:bodyPr>
          <a:lstStyle/>
          <a:p>
            <a:pPr algn="ctr"/>
            <a:r>
              <a:rPr lang="fr-FR" b="1" i="1" dirty="0">
                <a:solidFill>
                  <a:schemeClr val="bg1"/>
                </a:solidFill>
              </a:rPr>
              <a:t>TABLE RONDE </a:t>
            </a:r>
          </a:p>
        </p:txBody>
      </p:sp>
      <p:sp>
        <p:nvSpPr>
          <p:cNvPr id="4" name="Titre 1">
            <a:extLst>
              <a:ext uri="{FF2B5EF4-FFF2-40B4-BE49-F238E27FC236}">
                <a16:creationId xmlns:a16="http://schemas.microsoft.com/office/drawing/2014/main" id="{9D778B41-04E8-D00C-412C-BE012C8B2FD1}"/>
              </a:ext>
            </a:extLst>
          </p:cNvPr>
          <p:cNvSpPr txBox="1">
            <a:spLocks/>
          </p:cNvSpPr>
          <p:nvPr/>
        </p:nvSpPr>
        <p:spPr>
          <a:xfrm>
            <a:off x="1261597" y="2165505"/>
            <a:ext cx="6620806" cy="993775"/>
          </a:xfrm>
          <a:prstGeom prst="rect">
            <a:avLst/>
          </a:prstGeom>
        </p:spPr>
        <p:txBody>
          <a:bodyPr/>
          <a:lstStyle>
            <a:lvl1pPr algn="ctr" defTabSz="457200" rtl="0" eaLnBrk="1" latinLnBrk="0" hangingPunct="1">
              <a:spcBef>
                <a:spcPct val="0"/>
              </a:spcBef>
              <a:buNone/>
              <a:defRPr sz="5000" kern="1200">
                <a:solidFill>
                  <a:schemeClr val="tx1">
                    <a:lumMod val="75000"/>
                    <a:lumOff val="25000"/>
                  </a:schemeClr>
                </a:solidFill>
                <a:latin typeface="+mj-lt"/>
                <a:ea typeface="+mj-ea"/>
                <a:cs typeface="+mj-cs"/>
              </a:defRPr>
            </a:lvl1pPr>
          </a:lstStyle>
          <a:p>
            <a:endParaRPr lang="fr-FR" sz="2400" dirty="0"/>
          </a:p>
        </p:txBody>
      </p:sp>
      <p:sp>
        <p:nvSpPr>
          <p:cNvPr id="5" name="ZoneTexte 4">
            <a:extLst>
              <a:ext uri="{FF2B5EF4-FFF2-40B4-BE49-F238E27FC236}">
                <a16:creationId xmlns:a16="http://schemas.microsoft.com/office/drawing/2014/main" id="{3D1EBCAE-8D32-E214-81EA-05CCFA5D16AD}"/>
              </a:ext>
            </a:extLst>
          </p:cNvPr>
          <p:cNvSpPr txBox="1"/>
          <p:nvPr/>
        </p:nvSpPr>
        <p:spPr>
          <a:xfrm>
            <a:off x="548640" y="1849081"/>
            <a:ext cx="8253454" cy="2995692"/>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fr-FR" sz="1400" b="1" dirty="0"/>
              <a:t>Patrick </a:t>
            </a:r>
            <a:r>
              <a:rPr lang="fr-FR" sz="1400" b="1" dirty="0" err="1"/>
              <a:t>Benammar</a:t>
            </a:r>
            <a:r>
              <a:rPr lang="fr-FR" sz="1400" dirty="0"/>
              <a:t>, vice-président </a:t>
            </a:r>
            <a:r>
              <a:rPr lang="fr-FR" sz="1400" dirty="0" err="1"/>
              <a:t>learning</a:t>
            </a:r>
            <a:r>
              <a:rPr lang="fr-FR" sz="1400" dirty="0"/>
              <a:t> &amp; </a:t>
            </a:r>
            <a:r>
              <a:rPr lang="fr-FR" sz="1400" dirty="0" err="1"/>
              <a:t>development</a:t>
            </a:r>
            <a:r>
              <a:rPr lang="fr-FR" sz="1400" dirty="0"/>
              <a:t>, </a:t>
            </a:r>
            <a:r>
              <a:rPr lang="fr-FR" sz="1400" b="1" dirty="0"/>
              <a:t>Renault Group </a:t>
            </a:r>
          </a:p>
          <a:p>
            <a:pPr marL="285750" indent="-285750">
              <a:spcAft>
                <a:spcPts val="1000"/>
              </a:spcAft>
              <a:buFont typeface="Arial" panose="020B0604020202020204" pitchFamily="34" charset="0"/>
              <a:buChar char="•"/>
            </a:pPr>
            <a:r>
              <a:rPr lang="fr-FR" sz="1400" b="1" dirty="0"/>
              <a:t>Stéphane Charuel</a:t>
            </a:r>
            <a:r>
              <a:rPr lang="fr-FR" sz="1400" dirty="0"/>
              <a:t>, chef de projet développement électrification? </a:t>
            </a:r>
            <a:r>
              <a:rPr lang="fr-FR" sz="1400" b="1" dirty="0"/>
              <a:t>Volkswagen Group France</a:t>
            </a:r>
          </a:p>
          <a:p>
            <a:pPr marL="285750" indent="-285750">
              <a:spcAft>
                <a:spcPts val="1000"/>
              </a:spcAft>
              <a:buFont typeface="Arial" panose="020B0604020202020204" pitchFamily="34" charset="0"/>
              <a:buChar char="•"/>
            </a:pPr>
            <a:r>
              <a:rPr lang="fr-FR" sz="1400" b="1" dirty="0"/>
              <a:t>Marie-Hélène </a:t>
            </a:r>
            <a:r>
              <a:rPr lang="fr-FR" sz="1400" b="1" dirty="0" err="1"/>
              <a:t>Delobbe</a:t>
            </a:r>
            <a:r>
              <a:rPr lang="fr-FR" sz="1400" dirty="0"/>
              <a:t>, chargée de missions à la direction générale de l’</a:t>
            </a:r>
            <a:r>
              <a:rPr lang="fr-FR" sz="1400" b="1" dirty="0"/>
              <a:t>ANFA</a:t>
            </a:r>
            <a:r>
              <a:rPr lang="fr-FR" sz="1400" dirty="0"/>
              <a:t> </a:t>
            </a:r>
          </a:p>
          <a:p>
            <a:pPr marL="285750" indent="-285750">
              <a:spcAft>
                <a:spcPts val="1000"/>
              </a:spcAft>
              <a:buFont typeface="Arial" panose="020B0604020202020204" pitchFamily="34" charset="0"/>
              <a:buChar char="•"/>
            </a:pPr>
            <a:r>
              <a:rPr lang="fr-FR" sz="1400" b="1" dirty="0"/>
              <a:t>Nicolas Le Bigot</a:t>
            </a:r>
            <a:r>
              <a:rPr lang="fr-FR" sz="1400" dirty="0"/>
              <a:t>, directeur affaires environnementales, techniques et réglementaires, </a:t>
            </a:r>
            <a:r>
              <a:rPr lang="fr-FR" sz="1400" b="1" dirty="0"/>
              <a:t>PFA</a:t>
            </a:r>
          </a:p>
          <a:p>
            <a:pPr marL="285750" indent="-285750">
              <a:spcAft>
                <a:spcPts val="1000"/>
              </a:spcAft>
              <a:buFont typeface="Arial" panose="020B0604020202020204" pitchFamily="34" charset="0"/>
              <a:buChar char="•"/>
            </a:pPr>
            <a:r>
              <a:rPr lang="fr-FR" sz="1400" b="1" dirty="0"/>
              <a:t>Isabelle </a:t>
            </a:r>
            <a:r>
              <a:rPr lang="fr-FR" sz="1400" b="1" dirty="0" err="1"/>
              <a:t>Maimbourg</a:t>
            </a:r>
            <a:r>
              <a:rPr lang="fr-FR" sz="1400" dirty="0"/>
              <a:t>, directrice générale adjointe, </a:t>
            </a:r>
            <a:r>
              <a:rPr lang="fr-FR" sz="1400" b="1" dirty="0"/>
              <a:t>OPCO Mobilités</a:t>
            </a:r>
          </a:p>
          <a:p>
            <a:pPr marL="285750" indent="-285750">
              <a:spcAft>
                <a:spcPts val="1000"/>
              </a:spcAft>
              <a:buFont typeface="Arial" panose="020B0604020202020204" pitchFamily="34" charset="0"/>
              <a:buChar char="•"/>
            </a:pPr>
            <a:r>
              <a:rPr lang="fr-FR" sz="1400" b="1" dirty="0"/>
              <a:t>Stéphanie Verhaeghe</a:t>
            </a:r>
            <a:r>
              <a:rPr lang="fr-FR" sz="1400" dirty="0"/>
              <a:t>, directrice appui aux branches et action prospective, </a:t>
            </a:r>
            <a:r>
              <a:rPr lang="fr-FR" sz="1400" b="1" dirty="0"/>
              <a:t>OPCO2I</a:t>
            </a:r>
          </a:p>
          <a:p>
            <a:pPr>
              <a:spcAft>
                <a:spcPts val="1000"/>
              </a:spcAft>
            </a:pPr>
            <a:endParaRPr lang="fr-FR" sz="1200" i="1" dirty="0"/>
          </a:p>
          <a:p>
            <a:pPr>
              <a:spcAft>
                <a:spcPts val="1000"/>
              </a:spcAft>
            </a:pPr>
            <a:r>
              <a:rPr lang="fr-FR" sz="1200" i="1" dirty="0"/>
              <a:t>Animation par Caroline Cohen, directrice emploi compétences et formation, PFA</a:t>
            </a:r>
          </a:p>
          <a:p>
            <a:endParaRPr lang="fr-FR" sz="1400" dirty="0"/>
          </a:p>
        </p:txBody>
      </p:sp>
    </p:spTree>
    <p:extLst>
      <p:ext uri="{BB962C8B-B14F-4D97-AF65-F5344CB8AC3E}">
        <p14:creationId xmlns:p14="http://schemas.microsoft.com/office/powerpoint/2010/main" val="1096256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4A5A81-11B8-671F-67F9-7C3584FE7BAB}"/>
              </a:ext>
            </a:extLst>
          </p:cNvPr>
          <p:cNvSpPr>
            <a:spLocks noGrp="1"/>
          </p:cNvSpPr>
          <p:nvPr>
            <p:ph type="title"/>
          </p:nvPr>
        </p:nvSpPr>
        <p:spPr>
          <a:xfrm>
            <a:off x="1261597" y="860165"/>
            <a:ext cx="6620806" cy="993775"/>
          </a:xfrm>
        </p:spPr>
        <p:txBody>
          <a:bodyPr/>
          <a:lstStyle/>
          <a:p>
            <a:r>
              <a:rPr lang="fr-FR" sz="2400" dirty="0"/>
              <a:t>Quelle vision partagée sur la décarbonation des mobilités ? </a:t>
            </a:r>
          </a:p>
        </p:txBody>
      </p:sp>
      <p:sp>
        <p:nvSpPr>
          <p:cNvPr id="3" name="ZoneTexte 2">
            <a:extLst>
              <a:ext uri="{FF2B5EF4-FFF2-40B4-BE49-F238E27FC236}">
                <a16:creationId xmlns:a16="http://schemas.microsoft.com/office/drawing/2014/main" id="{53292A30-6E69-BD6A-FEA8-49CA02337A7A}"/>
              </a:ext>
            </a:extLst>
          </p:cNvPr>
          <p:cNvSpPr txBox="1"/>
          <p:nvPr/>
        </p:nvSpPr>
        <p:spPr>
          <a:xfrm>
            <a:off x="0" y="92765"/>
            <a:ext cx="3485322" cy="369332"/>
          </a:xfrm>
          <a:prstGeom prst="rect">
            <a:avLst/>
          </a:prstGeom>
          <a:noFill/>
        </p:spPr>
        <p:txBody>
          <a:bodyPr wrap="square" rtlCol="0">
            <a:spAutoFit/>
          </a:bodyPr>
          <a:lstStyle/>
          <a:p>
            <a:pPr algn="ctr"/>
            <a:r>
              <a:rPr lang="fr-FR" b="1" i="1" dirty="0">
                <a:solidFill>
                  <a:schemeClr val="bg1"/>
                </a:solidFill>
              </a:rPr>
              <a:t>TABLE RONDE </a:t>
            </a:r>
          </a:p>
        </p:txBody>
      </p:sp>
      <p:sp>
        <p:nvSpPr>
          <p:cNvPr id="4" name="Titre 1">
            <a:extLst>
              <a:ext uri="{FF2B5EF4-FFF2-40B4-BE49-F238E27FC236}">
                <a16:creationId xmlns:a16="http://schemas.microsoft.com/office/drawing/2014/main" id="{9D778B41-04E8-D00C-412C-BE012C8B2FD1}"/>
              </a:ext>
            </a:extLst>
          </p:cNvPr>
          <p:cNvSpPr txBox="1">
            <a:spLocks/>
          </p:cNvSpPr>
          <p:nvPr/>
        </p:nvSpPr>
        <p:spPr>
          <a:xfrm>
            <a:off x="1261597" y="2165505"/>
            <a:ext cx="6620806" cy="993775"/>
          </a:xfrm>
          <a:prstGeom prst="rect">
            <a:avLst/>
          </a:prstGeom>
        </p:spPr>
        <p:txBody>
          <a:bodyPr/>
          <a:lstStyle>
            <a:lvl1pPr algn="ctr" defTabSz="457200" rtl="0" eaLnBrk="1" latinLnBrk="0" hangingPunct="1">
              <a:spcBef>
                <a:spcPct val="0"/>
              </a:spcBef>
              <a:buNone/>
              <a:defRPr sz="5000" kern="1200">
                <a:solidFill>
                  <a:schemeClr val="tx1">
                    <a:lumMod val="75000"/>
                    <a:lumOff val="25000"/>
                  </a:schemeClr>
                </a:solidFill>
                <a:latin typeface="+mj-lt"/>
                <a:ea typeface="+mj-ea"/>
                <a:cs typeface="+mj-cs"/>
              </a:defRPr>
            </a:lvl1pPr>
          </a:lstStyle>
          <a:p>
            <a:endParaRPr lang="fr-FR" sz="2400" dirty="0"/>
          </a:p>
        </p:txBody>
      </p:sp>
      <p:sp>
        <p:nvSpPr>
          <p:cNvPr id="5" name="ZoneTexte 4">
            <a:extLst>
              <a:ext uri="{FF2B5EF4-FFF2-40B4-BE49-F238E27FC236}">
                <a16:creationId xmlns:a16="http://schemas.microsoft.com/office/drawing/2014/main" id="{3D1EBCAE-8D32-E214-81EA-05CCFA5D16AD}"/>
              </a:ext>
            </a:extLst>
          </p:cNvPr>
          <p:cNvSpPr txBox="1"/>
          <p:nvPr/>
        </p:nvSpPr>
        <p:spPr>
          <a:xfrm>
            <a:off x="548640" y="1849081"/>
            <a:ext cx="8253454" cy="2995692"/>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fr-FR" sz="1400" b="1" dirty="0"/>
              <a:t>Patrick </a:t>
            </a:r>
            <a:r>
              <a:rPr lang="fr-FR" sz="1400" b="1" dirty="0" err="1"/>
              <a:t>Benammar</a:t>
            </a:r>
            <a:r>
              <a:rPr lang="fr-FR" sz="1400" dirty="0"/>
              <a:t>, vice-président </a:t>
            </a:r>
            <a:r>
              <a:rPr lang="fr-FR" sz="1400" dirty="0" err="1"/>
              <a:t>learning</a:t>
            </a:r>
            <a:r>
              <a:rPr lang="fr-FR" sz="1400" dirty="0"/>
              <a:t> &amp; </a:t>
            </a:r>
            <a:r>
              <a:rPr lang="fr-FR" sz="1400" dirty="0" err="1"/>
              <a:t>development</a:t>
            </a:r>
            <a:r>
              <a:rPr lang="fr-FR" sz="1400" dirty="0"/>
              <a:t>, </a:t>
            </a:r>
            <a:r>
              <a:rPr lang="fr-FR" sz="1400" b="1" dirty="0"/>
              <a:t>Renault Group </a:t>
            </a:r>
          </a:p>
          <a:p>
            <a:pPr marL="285750" indent="-285750">
              <a:spcAft>
                <a:spcPts val="1000"/>
              </a:spcAft>
              <a:buFont typeface="Arial" panose="020B0604020202020204" pitchFamily="34" charset="0"/>
              <a:buChar char="•"/>
            </a:pPr>
            <a:r>
              <a:rPr lang="fr-FR" sz="1400" b="1" dirty="0"/>
              <a:t>Stéphane Charuel</a:t>
            </a:r>
            <a:r>
              <a:rPr lang="fr-FR" sz="1400" dirty="0"/>
              <a:t>, chef de projet développement électrification? </a:t>
            </a:r>
            <a:r>
              <a:rPr lang="fr-FR" sz="1400" b="1" dirty="0"/>
              <a:t>Volkswagen Group France</a:t>
            </a:r>
          </a:p>
          <a:p>
            <a:pPr marL="285750" indent="-285750">
              <a:spcAft>
                <a:spcPts val="1000"/>
              </a:spcAft>
              <a:buFont typeface="Arial" panose="020B0604020202020204" pitchFamily="34" charset="0"/>
              <a:buChar char="•"/>
            </a:pPr>
            <a:r>
              <a:rPr lang="fr-FR" sz="1400" b="1" dirty="0"/>
              <a:t>Marie-Hélène </a:t>
            </a:r>
            <a:r>
              <a:rPr lang="fr-FR" sz="1400" b="1" dirty="0" err="1"/>
              <a:t>Delobbe</a:t>
            </a:r>
            <a:r>
              <a:rPr lang="fr-FR" sz="1400" dirty="0"/>
              <a:t>, chargée de missions à la direction générale de l’</a:t>
            </a:r>
            <a:r>
              <a:rPr lang="fr-FR" sz="1400" b="1" dirty="0"/>
              <a:t>ANFA</a:t>
            </a:r>
            <a:r>
              <a:rPr lang="fr-FR" sz="1400" dirty="0"/>
              <a:t> </a:t>
            </a:r>
          </a:p>
          <a:p>
            <a:pPr marL="285750" indent="-285750">
              <a:spcAft>
                <a:spcPts val="1000"/>
              </a:spcAft>
              <a:buFont typeface="Arial" panose="020B0604020202020204" pitchFamily="34" charset="0"/>
              <a:buChar char="•"/>
            </a:pPr>
            <a:r>
              <a:rPr lang="fr-FR" sz="1400" b="1" dirty="0"/>
              <a:t>Nicolas Le Bigot</a:t>
            </a:r>
            <a:r>
              <a:rPr lang="fr-FR" sz="1400" dirty="0"/>
              <a:t>, directeur affaires environnementales, techniques et réglementaires, </a:t>
            </a:r>
            <a:r>
              <a:rPr lang="fr-FR" sz="1400" b="1" dirty="0"/>
              <a:t>PFA</a:t>
            </a:r>
          </a:p>
          <a:p>
            <a:pPr marL="285750" indent="-285750">
              <a:spcAft>
                <a:spcPts val="1000"/>
              </a:spcAft>
              <a:buFont typeface="Arial" panose="020B0604020202020204" pitchFamily="34" charset="0"/>
              <a:buChar char="•"/>
            </a:pPr>
            <a:r>
              <a:rPr lang="fr-FR" sz="1400" b="1" dirty="0"/>
              <a:t>Isabelle </a:t>
            </a:r>
            <a:r>
              <a:rPr lang="fr-FR" sz="1400" b="1" dirty="0" err="1"/>
              <a:t>Maimbourg</a:t>
            </a:r>
            <a:r>
              <a:rPr lang="fr-FR" sz="1400" dirty="0"/>
              <a:t>, directrice générale adjointe, </a:t>
            </a:r>
            <a:r>
              <a:rPr lang="fr-FR" sz="1400" b="1" dirty="0"/>
              <a:t>OPCO Mobilités</a:t>
            </a:r>
          </a:p>
          <a:p>
            <a:pPr marL="285750" indent="-285750">
              <a:spcAft>
                <a:spcPts val="1000"/>
              </a:spcAft>
              <a:buFont typeface="Arial" panose="020B0604020202020204" pitchFamily="34" charset="0"/>
              <a:buChar char="•"/>
            </a:pPr>
            <a:r>
              <a:rPr lang="fr-FR" sz="1400" b="1" dirty="0"/>
              <a:t>Stéphanie Verhaeghe</a:t>
            </a:r>
            <a:r>
              <a:rPr lang="fr-FR" sz="1400" dirty="0"/>
              <a:t>, directrice appui aux branches et action prospective, </a:t>
            </a:r>
            <a:r>
              <a:rPr lang="fr-FR" sz="1400" b="1" dirty="0"/>
              <a:t>OPCO2I</a:t>
            </a:r>
          </a:p>
          <a:p>
            <a:pPr>
              <a:spcAft>
                <a:spcPts val="1000"/>
              </a:spcAft>
            </a:pPr>
            <a:endParaRPr lang="fr-FR" sz="1200" i="1" dirty="0"/>
          </a:p>
          <a:p>
            <a:pPr>
              <a:spcAft>
                <a:spcPts val="1000"/>
              </a:spcAft>
            </a:pPr>
            <a:r>
              <a:rPr lang="fr-FR" sz="1200" i="1" dirty="0"/>
              <a:t>Animation par Caroline Cohen, directrice emploi compétences et formation, PFA</a:t>
            </a:r>
          </a:p>
          <a:p>
            <a:endParaRPr lang="fr-FR" sz="1400" dirty="0"/>
          </a:p>
        </p:txBody>
      </p:sp>
    </p:spTree>
    <p:extLst>
      <p:ext uri="{BB962C8B-B14F-4D97-AF65-F5344CB8AC3E}">
        <p14:creationId xmlns:p14="http://schemas.microsoft.com/office/powerpoint/2010/main" val="1986968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6AC753E-8C07-40F8-8260-9E483CF38D67}"/>
              </a:ext>
            </a:extLst>
          </p:cNvPr>
          <p:cNvGraphicFramePr>
            <a:graphicFrameLocks noChangeAspect="1"/>
          </p:cNvGraphicFramePr>
          <p:nvPr>
            <p:custDataLst>
              <p:tags r:id="rId1"/>
            </p:custDataLst>
          </p:nvPr>
        </p:nvGraphicFramePr>
        <p:xfrm>
          <a:off x="1144192" y="1192"/>
          <a:ext cx="1191" cy="1191"/>
        </p:xfrm>
        <a:graphic>
          <a:graphicData uri="http://schemas.openxmlformats.org/presentationml/2006/ole">
            <mc:AlternateContent xmlns:mc="http://schemas.openxmlformats.org/markup-compatibility/2006">
              <mc:Choice xmlns:v="urn:schemas-microsoft-com:vml" Requires="v">
                <p:oleObj name="think-cell Slide" r:id="rId4" imgW="583" imgH="582" progId="TCLayout.ActiveDocument.1">
                  <p:embed/>
                </p:oleObj>
              </mc:Choice>
              <mc:Fallback>
                <p:oleObj name="think-cell Slide" r:id="rId4" imgW="583" imgH="582" progId="TCLayout.ActiveDocument.1">
                  <p:embed/>
                  <p:pic>
                    <p:nvPicPr>
                      <p:cNvPr id="5" name="Object 4" hidden="1">
                        <a:extLst>
                          <a:ext uri="{FF2B5EF4-FFF2-40B4-BE49-F238E27FC236}">
                            <a16:creationId xmlns:a16="http://schemas.microsoft.com/office/drawing/2014/main" id="{C6AC753E-8C07-40F8-8260-9E483CF38D67}"/>
                          </a:ext>
                        </a:extLst>
                      </p:cNvPr>
                      <p:cNvPicPr/>
                      <p:nvPr/>
                    </p:nvPicPr>
                    <p:blipFill>
                      <a:blip r:embed="rId5"/>
                      <a:stretch>
                        <a:fillRect/>
                      </a:stretch>
                    </p:blipFill>
                    <p:spPr>
                      <a:xfrm>
                        <a:off x="1144192" y="1192"/>
                        <a:ext cx="1191" cy="1191"/>
                      </a:xfrm>
                      <a:prstGeom prst="rect">
                        <a:avLst/>
                      </a:prstGeom>
                    </p:spPr>
                  </p:pic>
                </p:oleObj>
              </mc:Fallback>
            </mc:AlternateContent>
          </a:graphicData>
        </a:graphic>
      </p:graphicFrame>
      <p:sp>
        <p:nvSpPr>
          <p:cNvPr id="7" name="Titre 1">
            <a:extLst>
              <a:ext uri="{FF2B5EF4-FFF2-40B4-BE49-F238E27FC236}">
                <a16:creationId xmlns:a16="http://schemas.microsoft.com/office/drawing/2014/main" id="{49730DEE-BB5A-4E14-A459-DCEB33A75D13}"/>
              </a:ext>
            </a:extLst>
          </p:cNvPr>
          <p:cNvSpPr>
            <a:spLocks noGrp="1"/>
          </p:cNvSpPr>
          <p:nvPr>
            <p:ph type="title"/>
          </p:nvPr>
        </p:nvSpPr>
        <p:spPr>
          <a:xfrm>
            <a:off x="283997" y="589192"/>
            <a:ext cx="7876316" cy="665886"/>
          </a:xfrm>
        </p:spPr>
        <p:txBody>
          <a:bodyPr vert="horz" lIns="0" tIns="0" rIns="0" bIns="0" rtlCol="0" anchor="t" anchorCtr="0">
            <a:noAutofit/>
          </a:bodyPr>
          <a:lstStyle/>
          <a:p>
            <a:pPr marL="9525" marR="3810"/>
            <a:r>
              <a:rPr lang="fr-FR" sz="1900" b="1" dirty="0"/>
              <a:t>Trajectoire de baisse des émissions de CO2 des véhicules neufs mis sur le marché UE imposé par ‘Fit for 55’</a:t>
            </a:r>
            <a:endParaRPr lang="en-GB" sz="1900" b="1" dirty="0"/>
          </a:p>
        </p:txBody>
      </p:sp>
      <p:grpSp>
        <p:nvGrpSpPr>
          <p:cNvPr id="2" name="Groupe 1">
            <a:extLst>
              <a:ext uri="{FF2B5EF4-FFF2-40B4-BE49-F238E27FC236}">
                <a16:creationId xmlns:a16="http://schemas.microsoft.com/office/drawing/2014/main" id="{B0B19CC1-9CDA-9446-0B49-2D3A4912A16E}"/>
              </a:ext>
            </a:extLst>
          </p:cNvPr>
          <p:cNvGrpSpPr/>
          <p:nvPr/>
        </p:nvGrpSpPr>
        <p:grpSpPr>
          <a:xfrm>
            <a:off x="392499" y="1028016"/>
            <a:ext cx="8467160" cy="3737981"/>
            <a:chOff x="392499" y="803573"/>
            <a:chExt cx="8467160" cy="3962424"/>
          </a:xfrm>
        </p:grpSpPr>
        <p:graphicFrame>
          <p:nvGraphicFramePr>
            <p:cNvPr id="9" name="Graphique 8">
              <a:extLst>
                <a:ext uri="{FF2B5EF4-FFF2-40B4-BE49-F238E27FC236}">
                  <a16:creationId xmlns:a16="http://schemas.microsoft.com/office/drawing/2014/main" id="{93B74CC2-7038-40E3-9489-AAA50F1FB384}"/>
                </a:ext>
              </a:extLst>
            </p:cNvPr>
            <p:cNvGraphicFramePr/>
            <p:nvPr/>
          </p:nvGraphicFramePr>
          <p:xfrm>
            <a:off x="392499" y="803573"/>
            <a:ext cx="7991841" cy="3807188"/>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e 9">
              <a:extLst>
                <a:ext uri="{FF2B5EF4-FFF2-40B4-BE49-F238E27FC236}">
                  <a16:creationId xmlns:a16="http://schemas.microsoft.com/office/drawing/2014/main" id="{9B4DA33E-1187-413F-B9E0-1EFE16F0C60D}"/>
                </a:ext>
              </a:extLst>
            </p:cNvPr>
            <p:cNvGrpSpPr/>
            <p:nvPr/>
          </p:nvGrpSpPr>
          <p:grpSpPr>
            <a:xfrm>
              <a:off x="1493455" y="4318818"/>
              <a:ext cx="149456" cy="211782"/>
              <a:chOff x="1988527" y="5785285"/>
              <a:chExt cx="199275" cy="282376"/>
            </a:xfrm>
          </p:grpSpPr>
          <p:cxnSp>
            <p:nvCxnSpPr>
              <p:cNvPr id="11" name="Connecteur : en arc 10">
                <a:extLst>
                  <a:ext uri="{FF2B5EF4-FFF2-40B4-BE49-F238E27FC236}">
                    <a16:creationId xmlns:a16="http://schemas.microsoft.com/office/drawing/2014/main" id="{31C3D050-504D-4532-96BA-30B961FC57AE}"/>
                  </a:ext>
                </a:extLst>
              </p:cNvPr>
              <p:cNvCxnSpPr>
                <a:cxnSpLocks/>
              </p:cNvCxnSpPr>
              <p:nvPr/>
            </p:nvCxnSpPr>
            <p:spPr>
              <a:xfrm rot="5400000">
                <a:off x="1987960" y="5867819"/>
                <a:ext cx="269424" cy="130260"/>
              </a:xfrm>
              <a:prstGeom prst="curvedConnector3">
                <a:avLst/>
              </a:prstGeom>
              <a:noFill/>
              <a:ln w="28575" cap="flat" cmpd="sng" algn="ctr">
                <a:solidFill>
                  <a:srgbClr val="000000"/>
                </a:solidFill>
                <a:prstDash val="solid"/>
              </a:ln>
              <a:effectLst/>
            </p:spPr>
          </p:cxnSp>
          <p:cxnSp>
            <p:nvCxnSpPr>
              <p:cNvPr id="12" name="Connecteur : en arc 11">
                <a:extLst>
                  <a:ext uri="{FF2B5EF4-FFF2-40B4-BE49-F238E27FC236}">
                    <a16:creationId xmlns:a16="http://schemas.microsoft.com/office/drawing/2014/main" id="{B58F9D47-26D9-40E4-A7C4-2C2BD58D4CC2}"/>
                  </a:ext>
                </a:extLst>
              </p:cNvPr>
              <p:cNvCxnSpPr>
                <a:cxnSpLocks/>
              </p:cNvCxnSpPr>
              <p:nvPr/>
            </p:nvCxnSpPr>
            <p:spPr>
              <a:xfrm rot="5400000">
                <a:off x="1918945" y="5854867"/>
                <a:ext cx="269424" cy="130260"/>
              </a:xfrm>
              <a:prstGeom prst="curvedConnector3">
                <a:avLst/>
              </a:prstGeom>
              <a:noFill/>
              <a:ln w="28575" cap="flat" cmpd="sng" algn="ctr">
                <a:solidFill>
                  <a:srgbClr val="000000"/>
                </a:solidFill>
                <a:prstDash val="solid"/>
              </a:ln>
              <a:effectLst/>
            </p:spPr>
          </p:cxnSp>
        </p:grpSp>
        <p:sp>
          <p:nvSpPr>
            <p:cNvPr id="13" name="ZoneTexte 12">
              <a:extLst>
                <a:ext uri="{FF2B5EF4-FFF2-40B4-BE49-F238E27FC236}">
                  <a16:creationId xmlns:a16="http://schemas.microsoft.com/office/drawing/2014/main" id="{24F03B92-9A03-4C19-8A07-3982F99B8F43}"/>
                </a:ext>
              </a:extLst>
            </p:cNvPr>
            <p:cNvSpPr txBox="1"/>
            <p:nvPr/>
          </p:nvSpPr>
          <p:spPr>
            <a:xfrm>
              <a:off x="5202567" y="2839747"/>
              <a:ext cx="651074" cy="323165"/>
            </a:xfrm>
            <a:prstGeom prst="rect">
              <a:avLst/>
            </a:prstGeom>
            <a:noFill/>
          </p:spPr>
          <p:txBody>
            <a:bodyPr wrap="square" rtlCol="0">
              <a:spAutoFit/>
            </a:bodyPr>
            <a:lstStyle/>
            <a:p>
              <a:pPr defTabSz="912903">
                <a:defRPr/>
              </a:pPr>
              <a:r>
                <a:rPr lang="fr-FR" sz="1500" b="1" dirty="0">
                  <a:solidFill>
                    <a:srgbClr val="E5332A"/>
                  </a:solidFill>
                  <a:latin typeface="Calibri"/>
                  <a:cs typeface="Arial" panose="020B0604020202020204" pitchFamily="34" charset="0"/>
                </a:rPr>
                <a:t>95 g</a:t>
              </a:r>
              <a:endParaRPr lang="en-GB" sz="1500" b="1" dirty="0">
                <a:solidFill>
                  <a:srgbClr val="E5332A"/>
                </a:solidFill>
                <a:latin typeface="Calibri"/>
                <a:cs typeface="Arial" panose="020B0604020202020204" pitchFamily="34" charset="0"/>
              </a:endParaRPr>
            </a:p>
          </p:txBody>
        </p:sp>
        <p:sp>
          <p:nvSpPr>
            <p:cNvPr id="14" name="ZoneTexte 13">
              <a:extLst>
                <a:ext uri="{FF2B5EF4-FFF2-40B4-BE49-F238E27FC236}">
                  <a16:creationId xmlns:a16="http://schemas.microsoft.com/office/drawing/2014/main" id="{E48029C1-D8A2-4ED9-91BB-E87F85262AC9}"/>
                </a:ext>
              </a:extLst>
            </p:cNvPr>
            <p:cNvSpPr txBox="1"/>
            <p:nvPr/>
          </p:nvSpPr>
          <p:spPr>
            <a:xfrm>
              <a:off x="5363115" y="1545314"/>
              <a:ext cx="655634" cy="323165"/>
            </a:xfrm>
            <a:prstGeom prst="rect">
              <a:avLst/>
            </a:prstGeom>
            <a:noFill/>
          </p:spPr>
          <p:txBody>
            <a:bodyPr wrap="square" rtlCol="0">
              <a:spAutoFit/>
            </a:bodyPr>
            <a:lstStyle/>
            <a:p>
              <a:pPr defTabSz="912903">
                <a:defRPr/>
              </a:pPr>
              <a:r>
                <a:rPr lang="fr-FR" sz="1500" b="1" dirty="0">
                  <a:solidFill>
                    <a:srgbClr val="302783"/>
                  </a:solidFill>
                  <a:latin typeface="Calibri"/>
                  <a:cs typeface="Arial" panose="020B0604020202020204" pitchFamily="34" charset="0"/>
                </a:rPr>
                <a:t>147 g</a:t>
              </a:r>
              <a:endParaRPr lang="en-GB" sz="1500" b="1" dirty="0">
                <a:solidFill>
                  <a:srgbClr val="302783"/>
                </a:solidFill>
                <a:latin typeface="Calibri"/>
                <a:cs typeface="Arial" panose="020B0604020202020204" pitchFamily="34" charset="0"/>
              </a:endParaRPr>
            </a:p>
          </p:txBody>
        </p:sp>
        <p:sp>
          <p:nvSpPr>
            <p:cNvPr id="15" name="ZoneTexte 14">
              <a:extLst>
                <a:ext uri="{FF2B5EF4-FFF2-40B4-BE49-F238E27FC236}">
                  <a16:creationId xmlns:a16="http://schemas.microsoft.com/office/drawing/2014/main" id="{7B6145AC-F3D1-4E23-8B6D-A5D4DB4438A9}"/>
                </a:ext>
              </a:extLst>
            </p:cNvPr>
            <p:cNvSpPr txBox="1"/>
            <p:nvPr/>
          </p:nvSpPr>
          <p:spPr>
            <a:xfrm>
              <a:off x="5772778" y="3049719"/>
              <a:ext cx="651074" cy="323165"/>
            </a:xfrm>
            <a:prstGeom prst="rect">
              <a:avLst/>
            </a:prstGeom>
            <a:noFill/>
          </p:spPr>
          <p:txBody>
            <a:bodyPr wrap="square" rtlCol="0">
              <a:spAutoFit/>
            </a:bodyPr>
            <a:lstStyle/>
            <a:p>
              <a:pPr defTabSz="912903">
                <a:defRPr/>
              </a:pPr>
              <a:r>
                <a:rPr lang="fr-FR" sz="1500" b="1" dirty="0">
                  <a:solidFill>
                    <a:srgbClr val="E5332A"/>
                  </a:solidFill>
                  <a:latin typeface="Calibri"/>
                  <a:cs typeface="Arial" panose="020B0604020202020204" pitchFamily="34" charset="0"/>
                </a:rPr>
                <a:t>-15%</a:t>
              </a:r>
              <a:endParaRPr lang="en-GB" sz="1500" b="1" dirty="0">
                <a:solidFill>
                  <a:srgbClr val="E5332A"/>
                </a:solidFill>
                <a:latin typeface="Calibri"/>
                <a:cs typeface="Arial" panose="020B0604020202020204" pitchFamily="34" charset="0"/>
              </a:endParaRPr>
            </a:p>
          </p:txBody>
        </p:sp>
        <p:sp>
          <p:nvSpPr>
            <p:cNvPr id="16" name="ZoneTexte 15">
              <a:extLst>
                <a:ext uri="{FF2B5EF4-FFF2-40B4-BE49-F238E27FC236}">
                  <a16:creationId xmlns:a16="http://schemas.microsoft.com/office/drawing/2014/main" id="{B3A15779-F550-43F6-B88A-A034FB9EC5D1}"/>
                </a:ext>
              </a:extLst>
            </p:cNvPr>
            <p:cNvSpPr txBox="1"/>
            <p:nvPr/>
          </p:nvSpPr>
          <p:spPr>
            <a:xfrm>
              <a:off x="6743870" y="3691609"/>
              <a:ext cx="604285" cy="323165"/>
            </a:xfrm>
            <a:prstGeom prst="rect">
              <a:avLst/>
            </a:prstGeom>
            <a:noFill/>
          </p:spPr>
          <p:txBody>
            <a:bodyPr wrap="square" rtlCol="0">
              <a:spAutoFit/>
            </a:bodyPr>
            <a:lstStyle/>
            <a:p>
              <a:pPr defTabSz="912903">
                <a:defRPr/>
              </a:pPr>
              <a:r>
                <a:rPr lang="fr-FR" sz="1500" b="1" dirty="0">
                  <a:solidFill>
                    <a:srgbClr val="E5332A"/>
                  </a:solidFill>
                  <a:latin typeface="Calibri"/>
                  <a:cs typeface="Arial" panose="020B0604020202020204" pitchFamily="34" charset="0"/>
                </a:rPr>
                <a:t>-55%</a:t>
              </a:r>
              <a:endParaRPr lang="en-GB" sz="1500" b="1" dirty="0">
                <a:solidFill>
                  <a:srgbClr val="E5332A"/>
                </a:solidFill>
                <a:latin typeface="Calibri"/>
                <a:cs typeface="Arial" panose="020B0604020202020204" pitchFamily="34" charset="0"/>
              </a:endParaRPr>
            </a:p>
          </p:txBody>
        </p:sp>
        <p:sp>
          <p:nvSpPr>
            <p:cNvPr id="17" name="ZoneTexte 16">
              <a:extLst>
                <a:ext uri="{FF2B5EF4-FFF2-40B4-BE49-F238E27FC236}">
                  <a16:creationId xmlns:a16="http://schemas.microsoft.com/office/drawing/2014/main" id="{A1AD5655-BEAB-4BBA-A986-788A0F4C6544}"/>
                </a:ext>
              </a:extLst>
            </p:cNvPr>
            <p:cNvSpPr txBox="1"/>
            <p:nvPr/>
          </p:nvSpPr>
          <p:spPr>
            <a:xfrm>
              <a:off x="8128917" y="4016763"/>
              <a:ext cx="730742" cy="323165"/>
            </a:xfrm>
            <a:prstGeom prst="rect">
              <a:avLst/>
            </a:prstGeom>
            <a:noFill/>
          </p:spPr>
          <p:txBody>
            <a:bodyPr wrap="square" rtlCol="0">
              <a:spAutoFit/>
            </a:bodyPr>
            <a:lstStyle/>
            <a:p>
              <a:pPr defTabSz="912903">
                <a:defRPr/>
              </a:pPr>
              <a:r>
                <a:rPr lang="fr-FR" sz="1500" b="1" dirty="0">
                  <a:solidFill>
                    <a:srgbClr val="302783"/>
                  </a:solidFill>
                  <a:latin typeface="Calibri"/>
                  <a:cs typeface="Arial" panose="020B0604020202020204" pitchFamily="34" charset="0"/>
                </a:rPr>
                <a:t>-100%</a:t>
              </a:r>
              <a:endParaRPr lang="en-GB" sz="1500" b="1" dirty="0">
                <a:solidFill>
                  <a:srgbClr val="302783"/>
                </a:solidFill>
                <a:latin typeface="Calibri"/>
                <a:cs typeface="Arial" panose="020B0604020202020204" pitchFamily="34" charset="0"/>
              </a:endParaRPr>
            </a:p>
          </p:txBody>
        </p:sp>
        <p:sp>
          <p:nvSpPr>
            <p:cNvPr id="18" name="ZoneTexte 17">
              <a:extLst>
                <a:ext uri="{FF2B5EF4-FFF2-40B4-BE49-F238E27FC236}">
                  <a16:creationId xmlns:a16="http://schemas.microsoft.com/office/drawing/2014/main" id="{EF821CF1-9436-4D0D-92D4-917A3BD879D0}"/>
                </a:ext>
              </a:extLst>
            </p:cNvPr>
            <p:cNvSpPr txBox="1"/>
            <p:nvPr/>
          </p:nvSpPr>
          <p:spPr>
            <a:xfrm>
              <a:off x="7361056" y="3010888"/>
              <a:ext cx="733141" cy="323165"/>
            </a:xfrm>
            <a:prstGeom prst="rect">
              <a:avLst/>
            </a:prstGeom>
            <a:noFill/>
          </p:spPr>
          <p:txBody>
            <a:bodyPr wrap="square" rtlCol="0">
              <a:spAutoFit/>
            </a:bodyPr>
            <a:lstStyle/>
            <a:p>
              <a:pPr algn="ctr" defTabSz="912903">
                <a:defRPr/>
              </a:pPr>
              <a:r>
                <a:rPr lang="fr-FR" sz="1500" b="1" dirty="0">
                  <a:solidFill>
                    <a:srgbClr val="302783"/>
                  </a:solidFill>
                  <a:latin typeface="Calibri"/>
                  <a:cs typeface="Arial" panose="020B0604020202020204" pitchFamily="34" charset="0"/>
                </a:rPr>
                <a:t>-50%</a:t>
              </a:r>
              <a:endParaRPr lang="en-GB" sz="1500" b="1" dirty="0">
                <a:solidFill>
                  <a:srgbClr val="302783"/>
                </a:solidFill>
                <a:latin typeface="Calibri"/>
                <a:cs typeface="Arial" panose="020B0604020202020204" pitchFamily="34" charset="0"/>
              </a:endParaRPr>
            </a:p>
          </p:txBody>
        </p:sp>
        <p:sp>
          <p:nvSpPr>
            <p:cNvPr id="19" name="ZoneTexte 18">
              <a:extLst>
                <a:ext uri="{FF2B5EF4-FFF2-40B4-BE49-F238E27FC236}">
                  <a16:creationId xmlns:a16="http://schemas.microsoft.com/office/drawing/2014/main" id="{AEBBCC0E-8794-4880-9C46-5517F7F12637}"/>
                </a:ext>
              </a:extLst>
            </p:cNvPr>
            <p:cNvSpPr txBox="1"/>
            <p:nvPr/>
          </p:nvSpPr>
          <p:spPr>
            <a:xfrm>
              <a:off x="6233863" y="2082146"/>
              <a:ext cx="812150" cy="323165"/>
            </a:xfrm>
            <a:prstGeom prst="rect">
              <a:avLst/>
            </a:prstGeom>
            <a:noFill/>
          </p:spPr>
          <p:txBody>
            <a:bodyPr wrap="square" rtlCol="0">
              <a:spAutoFit/>
            </a:bodyPr>
            <a:lstStyle/>
            <a:p>
              <a:pPr algn="ctr" defTabSz="912903">
                <a:defRPr/>
              </a:pPr>
              <a:r>
                <a:rPr lang="fr-FR" sz="1500" b="1" dirty="0">
                  <a:solidFill>
                    <a:srgbClr val="302783"/>
                  </a:solidFill>
                  <a:latin typeface="Calibri"/>
                  <a:cs typeface="Arial" panose="020B0604020202020204" pitchFamily="34" charset="0"/>
                </a:rPr>
                <a:t>-15%</a:t>
              </a:r>
              <a:endParaRPr lang="en-GB" sz="1500" b="1" dirty="0">
                <a:solidFill>
                  <a:srgbClr val="302783"/>
                </a:solidFill>
                <a:latin typeface="Calibri"/>
                <a:cs typeface="Arial" panose="020B0604020202020204" pitchFamily="34" charset="0"/>
              </a:endParaRPr>
            </a:p>
          </p:txBody>
        </p:sp>
        <p:pic>
          <p:nvPicPr>
            <p:cNvPr id="20" name="Graphique 19">
              <a:extLst>
                <a:ext uri="{FF2B5EF4-FFF2-40B4-BE49-F238E27FC236}">
                  <a16:creationId xmlns:a16="http://schemas.microsoft.com/office/drawing/2014/main" id="{15135C1D-C35E-4FA5-BBF7-0E405889EA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2132046" y="1030603"/>
              <a:ext cx="873721" cy="873721"/>
            </a:xfrm>
            <a:prstGeom prst="rect">
              <a:avLst/>
            </a:prstGeom>
          </p:spPr>
        </p:pic>
        <p:pic>
          <p:nvPicPr>
            <p:cNvPr id="21" name="Graphique 20">
              <a:extLst>
                <a:ext uri="{FF2B5EF4-FFF2-40B4-BE49-F238E27FC236}">
                  <a16:creationId xmlns:a16="http://schemas.microsoft.com/office/drawing/2014/main" id="{FC4DD82F-3E2A-472F-A5E8-FBCD16766B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4306127" y="891829"/>
              <a:ext cx="918296" cy="918296"/>
            </a:xfrm>
            <a:prstGeom prst="rect">
              <a:avLst/>
            </a:prstGeom>
          </p:spPr>
        </p:pic>
        <p:sp>
          <p:nvSpPr>
            <p:cNvPr id="22" name="Forme libre 32">
              <a:extLst>
                <a:ext uri="{FF2B5EF4-FFF2-40B4-BE49-F238E27FC236}">
                  <a16:creationId xmlns:a16="http://schemas.microsoft.com/office/drawing/2014/main" id="{830F1933-6D72-461B-A4A5-5628B809B012}"/>
                </a:ext>
              </a:extLst>
            </p:cNvPr>
            <p:cNvSpPr/>
            <p:nvPr/>
          </p:nvSpPr>
          <p:spPr>
            <a:xfrm>
              <a:off x="981647" y="1300971"/>
              <a:ext cx="4239782" cy="1301097"/>
            </a:xfrm>
            <a:custGeom>
              <a:avLst/>
              <a:gdLst>
                <a:gd name="connsiteX0" fmla="*/ 0 w 5653043"/>
                <a:gd name="connsiteY0" fmla="*/ 0 h 1734796"/>
                <a:gd name="connsiteX1" fmla="*/ 1410056 w 5653043"/>
                <a:gd name="connsiteY1" fmla="*/ 440108 h 1734796"/>
                <a:gd name="connsiteX2" fmla="*/ 1696340 w 5653043"/>
                <a:gd name="connsiteY2" fmla="*/ 470018 h 1734796"/>
                <a:gd name="connsiteX3" fmla="*/ 1974078 w 5653043"/>
                <a:gd name="connsiteY3" fmla="*/ 534112 h 1734796"/>
                <a:gd name="connsiteX4" fmla="*/ 2268908 w 5653043"/>
                <a:gd name="connsiteY4" fmla="*/ 658026 h 1734796"/>
                <a:gd name="connsiteX5" fmla="*/ 2495372 w 5653043"/>
                <a:gd name="connsiteY5" fmla="*/ 807577 h 1734796"/>
                <a:gd name="connsiteX6" fmla="*/ 2832931 w 5653043"/>
                <a:gd name="connsiteY6" fmla="*/ 969947 h 1734796"/>
                <a:gd name="connsiteX7" fmla="*/ 3226037 w 5653043"/>
                <a:gd name="connsiteY7" fmla="*/ 1110953 h 1734796"/>
                <a:gd name="connsiteX8" fmla="*/ 3379862 w 5653043"/>
                <a:gd name="connsiteY8" fmla="*/ 1153682 h 1734796"/>
                <a:gd name="connsiteX9" fmla="*/ 3687510 w 5653043"/>
                <a:gd name="connsiteY9" fmla="*/ 1290414 h 1734796"/>
                <a:gd name="connsiteX10" fmla="*/ 3960976 w 5653043"/>
                <a:gd name="connsiteY10" fmla="*/ 1367327 h 1734796"/>
                <a:gd name="connsiteX11" fmla="*/ 4238714 w 5653043"/>
                <a:gd name="connsiteY11" fmla="*/ 1452785 h 1734796"/>
                <a:gd name="connsiteX12" fmla="*/ 4529271 w 5653043"/>
                <a:gd name="connsiteY12" fmla="*/ 1491241 h 1734796"/>
                <a:gd name="connsiteX13" fmla="*/ 4815555 w 5653043"/>
                <a:gd name="connsiteY13" fmla="*/ 1482695 h 1734796"/>
                <a:gd name="connsiteX14" fmla="*/ 5063383 w 5653043"/>
                <a:gd name="connsiteY14" fmla="*/ 1435693 h 1734796"/>
                <a:gd name="connsiteX15" fmla="*/ 5362486 w 5653043"/>
                <a:gd name="connsiteY15" fmla="*/ 1388691 h 1734796"/>
                <a:gd name="connsiteX16" fmla="*/ 5653043 w 5653043"/>
                <a:gd name="connsiteY16" fmla="*/ 1734796 h 173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53043" h="1734796">
                  <a:moveTo>
                    <a:pt x="0" y="0"/>
                  </a:moveTo>
                  <a:lnTo>
                    <a:pt x="1410056" y="440108"/>
                  </a:lnTo>
                  <a:lnTo>
                    <a:pt x="1696340" y="470018"/>
                  </a:lnTo>
                  <a:lnTo>
                    <a:pt x="1974078" y="534112"/>
                  </a:lnTo>
                  <a:lnTo>
                    <a:pt x="2268908" y="658026"/>
                  </a:lnTo>
                  <a:lnTo>
                    <a:pt x="2495372" y="807577"/>
                  </a:lnTo>
                  <a:lnTo>
                    <a:pt x="2832931" y="969947"/>
                  </a:lnTo>
                  <a:lnTo>
                    <a:pt x="3226037" y="1110953"/>
                  </a:lnTo>
                  <a:lnTo>
                    <a:pt x="3379862" y="1153682"/>
                  </a:lnTo>
                  <a:lnTo>
                    <a:pt x="3687510" y="1290414"/>
                  </a:lnTo>
                  <a:lnTo>
                    <a:pt x="3960976" y="1367327"/>
                  </a:lnTo>
                  <a:lnTo>
                    <a:pt x="4238714" y="1452785"/>
                  </a:lnTo>
                  <a:lnTo>
                    <a:pt x="4529271" y="1491241"/>
                  </a:lnTo>
                  <a:lnTo>
                    <a:pt x="4815555" y="1482695"/>
                  </a:lnTo>
                  <a:lnTo>
                    <a:pt x="5063383" y="1435693"/>
                  </a:lnTo>
                  <a:lnTo>
                    <a:pt x="5362486" y="1388691"/>
                  </a:lnTo>
                  <a:lnTo>
                    <a:pt x="5653043" y="1734796"/>
                  </a:lnTo>
                </a:path>
              </a:pathLst>
            </a:custGeom>
            <a:noFill/>
            <a:ln w="25400" cap="flat" cmpd="sng" algn="ctr">
              <a:solidFill>
                <a:srgbClr val="E5332A"/>
              </a:solidFill>
              <a:prstDash val="solid"/>
            </a:ln>
            <a:effectLst/>
          </p:spPr>
          <p:txBody>
            <a:bodyPr rtlCol="0" anchor="ctr"/>
            <a:lstStyle/>
            <a:p>
              <a:pPr algn="ctr" defTabSz="342900">
                <a:defRPr/>
              </a:pPr>
              <a:endParaRPr lang="fr-FR" sz="1350" kern="0" dirty="0">
                <a:solidFill>
                  <a:srgbClr val="FFFFFF"/>
                </a:solidFill>
                <a:latin typeface="Calibri"/>
              </a:endParaRPr>
            </a:p>
          </p:txBody>
        </p:sp>
        <p:sp>
          <p:nvSpPr>
            <p:cNvPr id="23" name="Ellipse 22">
              <a:extLst>
                <a:ext uri="{FF2B5EF4-FFF2-40B4-BE49-F238E27FC236}">
                  <a16:creationId xmlns:a16="http://schemas.microsoft.com/office/drawing/2014/main" id="{82761E63-7F82-4FF9-9DA0-5038A3322AC0}"/>
                </a:ext>
              </a:extLst>
            </p:cNvPr>
            <p:cNvSpPr/>
            <p:nvPr/>
          </p:nvSpPr>
          <p:spPr>
            <a:xfrm>
              <a:off x="5152744" y="2558308"/>
              <a:ext cx="100013" cy="100013"/>
            </a:xfrm>
            <a:prstGeom prst="ellipse">
              <a:avLst/>
            </a:prstGeom>
            <a:solidFill>
              <a:srgbClr val="FFFFFF"/>
            </a:solidFill>
            <a:ln w="25400" cap="flat" cmpd="sng" algn="ctr">
              <a:solidFill>
                <a:srgbClr val="E5332A"/>
              </a:solidFill>
              <a:prstDash val="solid"/>
            </a:ln>
            <a:effectLst/>
          </p:spPr>
          <p:txBody>
            <a:bodyPr rtlCol="0" anchor="ctr"/>
            <a:lstStyle/>
            <a:p>
              <a:pPr algn="ctr" defTabSz="342900">
                <a:defRPr/>
              </a:pPr>
              <a:endParaRPr lang="fr-FR" sz="1350" kern="0" dirty="0">
                <a:solidFill>
                  <a:srgbClr val="FFFFFF"/>
                </a:solidFill>
                <a:latin typeface="Arial" panose="020B0604020202020204" pitchFamily="34" charset="0"/>
                <a:cs typeface="Arial" panose="020B0604020202020204" pitchFamily="34" charset="0"/>
              </a:endParaRPr>
            </a:p>
          </p:txBody>
        </p:sp>
        <p:sp>
          <p:nvSpPr>
            <p:cNvPr id="24" name="Ellipse 23">
              <a:extLst>
                <a:ext uri="{FF2B5EF4-FFF2-40B4-BE49-F238E27FC236}">
                  <a16:creationId xmlns:a16="http://schemas.microsoft.com/office/drawing/2014/main" id="{F15A0781-BCE6-43BC-BB4B-41F1DCDAD6C4}"/>
                </a:ext>
              </a:extLst>
            </p:cNvPr>
            <p:cNvSpPr/>
            <p:nvPr/>
          </p:nvSpPr>
          <p:spPr>
            <a:xfrm>
              <a:off x="4098903" y="2345605"/>
              <a:ext cx="100013" cy="100013"/>
            </a:xfrm>
            <a:prstGeom prst="ellipse">
              <a:avLst/>
            </a:prstGeom>
            <a:solidFill>
              <a:srgbClr val="FFFFFF"/>
            </a:solidFill>
            <a:ln w="25400" cap="flat" cmpd="sng" algn="ctr">
              <a:solidFill>
                <a:srgbClr val="E5332A"/>
              </a:solidFill>
              <a:prstDash val="solid"/>
            </a:ln>
            <a:effectLst/>
          </p:spPr>
          <p:txBody>
            <a:bodyPr rtlCol="0" anchor="ctr"/>
            <a:lstStyle/>
            <a:p>
              <a:pPr algn="ctr" defTabSz="342900">
                <a:defRPr/>
              </a:pPr>
              <a:endParaRPr lang="fr-FR" sz="1350" kern="0" dirty="0">
                <a:solidFill>
                  <a:srgbClr val="FFFFFF"/>
                </a:solidFill>
                <a:latin typeface="Arial" panose="020B0604020202020204" pitchFamily="34" charset="0"/>
                <a:cs typeface="Arial" panose="020B0604020202020204" pitchFamily="34" charset="0"/>
              </a:endParaRPr>
            </a:p>
          </p:txBody>
        </p:sp>
        <p:sp>
          <p:nvSpPr>
            <p:cNvPr id="25" name="Ellipse 24">
              <a:extLst>
                <a:ext uri="{FF2B5EF4-FFF2-40B4-BE49-F238E27FC236}">
                  <a16:creationId xmlns:a16="http://schemas.microsoft.com/office/drawing/2014/main" id="{03343B01-8FED-4DFB-953A-E312E106B995}"/>
                </a:ext>
              </a:extLst>
            </p:cNvPr>
            <p:cNvSpPr/>
            <p:nvPr/>
          </p:nvSpPr>
          <p:spPr>
            <a:xfrm>
              <a:off x="3051531" y="1971502"/>
              <a:ext cx="100013" cy="100013"/>
            </a:xfrm>
            <a:prstGeom prst="ellipse">
              <a:avLst/>
            </a:prstGeom>
            <a:solidFill>
              <a:srgbClr val="FFFFFF"/>
            </a:solidFill>
            <a:ln w="25400" cap="flat" cmpd="sng" algn="ctr">
              <a:solidFill>
                <a:srgbClr val="E5332A"/>
              </a:solidFill>
              <a:prstDash val="solid"/>
            </a:ln>
            <a:effectLst/>
          </p:spPr>
          <p:txBody>
            <a:bodyPr rtlCol="0" anchor="ctr"/>
            <a:lstStyle/>
            <a:p>
              <a:pPr algn="ctr" defTabSz="342900">
                <a:defRPr/>
              </a:pPr>
              <a:endParaRPr lang="fr-FR" sz="1350" kern="0" dirty="0">
                <a:solidFill>
                  <a:srgbClr val="FFFFFF"/>
                </a:solidFill>
                <a:latin typeface="Calibri"/>
              </a:endParaRPr>
            </a:p>
          </p:txBody>
        </p:sp>
        <p:sp>
          <p:nvSpPr>
            <p:cNvPr id="26" name="Ellipse 25">
              <a:extLst>
                <a:ext uri="{FF2B5EF4-FFF2-40B4-BE49-F238E27FC236}">
                  <a16:creationId xmlns:a16="http://schemas.microsoft.com/office/drawing/2014/main" id="{D71EB6B1-211C-4A70-A002-74F074B63DDB}"/>
                </a:ext>
              </a:extLst>
            </p:cNvPr>
            <p:cNvSpPr/>
            <p:nvPr/>
          </p:nvSpPr>
          <p:spPr>
            <a:xfrm>
              <a:off x="1989106" y="1580441"/>
              <a:ext cx="100013" cy="100013"/>
            </a:xfrm>
            <a:prstGeom prst="ellipse">
              <a:avLst/>
            </a:prstGeom>
            <a:solidFill>
              <a:srgbClr val="FFFFFF"/>
            </a:solidFill>
            <a:ln w="25400" cap="flat" cmpd="sng" algn="ctr">
              <a:solidFill>
                <a:srgbClr val="E5332A"/>
              </a:solidFill>
              <a:prstDash val="solid"/>
            </a:ln>
            <a:effectLst/>
          </p:spPr>
          <p:txBody>
            <a:bodyPr rtlCol="0" anchor="ctr"/>
            <a:lstStyle/>
            <a:p>
              <a:pPr algn="ctr" defTabSz="342900">
                <a:defRPr/>
              </a:pPr>
              <a:endParaRPr lang="fr-FR" sz="1350" kern="0" dirty="0">
                <a:solidFill>
                  <a:srgbClr val="FFFFFF"/>
                </a:solidFill>
                <a:latin typeface="Calibri"/>
              </a:endParaRPr>
            </a:p>
          </p:txBody>
        </p:sp>
        <p:sp>
          <p:nvSpPr>
            <p:cNvPr id="27" name="Ellipse 26">
              <a:extLst>
                <a:ext uri="{FF2B5EF4-FFF2-40B4-BE49-F238E27FC236}">
                  <a16:creationId xmlns:a16="http://schemas.microsoft.com/office/drawing/2014/main" id="{4DA2F000-0B5B-4249-95D1-E5993F026E3A}"/>
                </a:ext>
              </a:extLst>
            </p:cNvPr>
            <p:cNvSpPr/>
            <p:nvPr/>
          </p:nvSpPr>
          <p:spPr>
            <a:xfrm>
              <a:off x="931640" y="1250965"/>
              <a:ext cx="100013" cy="100013"/>
            </a:xfrm>
            <a:prstGeom prst="ellipse">
              <a:avLst/>
            </a:prstGeom>
            <a:solidFill>
              <a:srgbClr val="FFFFFF"/>
            </a:solidFill>
            <a:ln w="25400" cap="flat" cmpd="sng" algn="ctr">
              <a:solidFill>
                <a:srgbClr val="E5332A"/>
              </a:solidFill>
              <a:prstDash val="solid"/>
            </a:ln>
            <a:effectLst/>
          </p:spPr>
          <p:txBody>
            <a:bodyPr rtlCol="0" anchor="ctr"/>
            <a:lstStyle/>
            <a:p>
              <a:pPr algn="ctr" defTabSz="342900">
                <a:defRPr/>
              </a:pPr>
              <a:endParaRPr lang="fr-FR" sz="1350" kern="0" dirty="0">
                <a:solidFill>
                  <a:srgbClr val="FFFFFF"/>
                </a:solidFill>
                <a:latin typeface="Calibri"/>
              </a:endParaRPr>
            </a:p>
          </p:txBody>
        </p:sp>
        <p:grpSp>
          <p:nvGrpSpPr>
            <p:cNvPr id="28" name="Groupe 27">
              <a:extLst>
                <a:ext uri="{FF2B5EF4-FFF2-40B4-BE49-F238E27FC236}">
                  <a16:creationId xmlns:a16="http://schemas.microsoft.com/office/drawing/2014/main" id="{1EC2D0E8-43EC-4064-B971-490961121005}"/>
                </a:ext>
              </a:extLst>
            </p:cNvPr>
            <p:cNvGrpSpPr/>
            <p:nvPr/>
          </p:nvGrpSpPr>
          <p:grpSpPr>
            <a:xfrm>
              <a:off x="1465515" y="1361572"/>
              <a:ext cx="149456" cy="211782"/>
              <a:chOff x="2269205" y="1890861"/>
              <a:chExt cx="199274" cy="282376"/>
            </a:xfrm>
          </p:grpSpPr>
          <p:cxnSp>
            <p:nvCxnSpPr>
              <p:cNvPr id="29" name="Connecteur : en arc 28">
                <a:extLst>
                  <a:ext uri="{FF2B5EF4-FFF2-40B4-BE49-F238E27FC236}">
                    <a16:creationId xmlns:a16="http://schemas.microsoft.com/office/drawing/2014/main" id="{B50BBE9C-69DA-46CD-BF10-DFD3DDDA6C71}"/>
                  </a:ext>
                </a:extLst>
              </p:cNvPr>
              <p:cNvCxnSpPr>
                <a:cxnSpLocks/>
              </p:cNvCxnSpPr>
              <p:nvPr/>
            </p:nvCxnSpPr>
            <p:spPr>
              <a:xfrm rot="5400000">
                <a:off x="2268637" y="1973395"/>
                <a:ext cx="269424" cy="130260"/>
              </a:xfrm>
              <a:prstGeom prst="curvedConnector3">
                <a:avLst/>
              </a:prstGeom>
              <a:noFill/>
              <a:ln w="28575" cap="flat" cmpd="sng" algn="ctr">
                <a:solidFill>
                  <a:srgbClr val="000000"/>
                </a:solidFill>
                <a:prstDash val="solid"/>
              </a:ln>
              <a:effectLst/>
            </p:spPr>
          </p:cxnSp>
          <p:cxnSp>
            <p:nvCxnSpPr>
              <p:cNvPr id="30" name="Connecteur : en arc 29">
                <a:extLst>
                  <a:ext uri="{FF2B5EF4-FFF2-40B4-BE49-F238E27FC236}">
                    <a16:creationId xmlns:a16="http://schemas.microsoft.com/office/drawing/2014/main" id="{8658A65F-CF91-49B1-81A5-FFD23A1455B7}"/>
                  </a:ext>
                </a:extLst>
              </p:cNvPr>
              <p:cNvCxnSpPr>
                <a:cxnSpLocks/>
              </p:cNvCxnSpPr>
              <p:nvPr/>
            </p:nvCxnSpPr>
            <p:spPr>
              <a:xfrm rot="5400000">
                <a:off x="2199623" y="1960443"/>
                <a:ext cx="269424" cy="130260"/>
              </a:xfrm>
              <a:prstGeom prst="curvedConnector3">
                <a:avLst/>
              </a:prstGeom>
              <a:noFill/>
              <a:ln w="28575" cap="flat" cmpd="sng" algn="ctr">
                <a:solidFill>
                  <a:srgbClr val="000000"/>
                </a:solidFill>
                <a:prstDash val="solid"/>
              </a:ln>
              <a:effectLst/>
            </p:spPr>
          </p:cxnSp>
        </p:grpSp>
        <p:sp>
          <p:nvSpPr>
            <p:cNvPr id="31" name="Forme libre 47">
              <a:extLst>
                <a:ext uri="{FF2B5EF4-FFF2-40B4-BE49-F238E27FC236}">
                  <a16:creationId xmlns:a16="http://schemas.microsoft.com/office/drawing/2014/main" id="{FFABC677-E72C-40F1-B12A-FFE81423A3E6}"/>
                </a:ext>
              </a:extLst>
            </p:cNvPr>
            <p:cNvSpPr/>
            <p:nvPr/>
          </p:nvSpPr>
          <p:spPr>
            <a:xfrm>
              <a:off x="3511801" y="1301664"/>
              <a:ext cx="1703639" cy="431340"/>
            </a:xfrm>
            <a:custGeom>
              <a:avLst/>
              <a:gdLst>
                <a:gd name="connsiteX0" fmla="*/ 0 w 2271519"/>
                <a:gd name="connsiteY0" fmla="*/ 0 h 575120"/>
                <a:gd name="connsiteX1" fmla="*/ 293767 w 2271519"/>
                <a:gd name="connsiteY1" fmla="*/ 177915 h 575120"/>
                <a:gd name="connsiteX2" fmla="*/ 583396 w 2271519"/>
                <a:gd name="connsiteY2" fmla="*/ 273079 h 575120"/>
                <a:gd name="connsiteX3" fmla="*/ 856474 w 2271519"/>
                <a:gd name="connsiteY3" fmla="*/ 297904 h 575120"/>
                <a:gd name="connsiteX4" fmla="*/ 1133691 w 2271519"/>
                <a:gd name="connsiteY4" fmla="*/ 393068 h 575120"/>
                <a:gd name="connsiteX5" fmla="*/ 1423320 w 2271519"/>
                <a:gd name="connsiteY5" fmla="*/ 575120 h 575120"/>
                <a:gd name="connsiteX6" fmla="*/ 1717086 w 2271519"/>
                <a:gd name="connsiteY6" fmla="*/ 525470 h 575120"/>
                <a:gd name="connsiteX7" fmla="*/ 1998440 w 2271519"/>
                <a:gd name="connsiteY7" fmla="*/ 517195 h 575120"/>
                <a:gd name="connsiteX8" fmla="*/ 2271519 w 2271519"/>
                <a:gd name="connsiteY8" fmla="*/ 537882 h 57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1519" h="575120">
                  <a:moveTo>
                    <a:pt x="0" y="0"/>
                  </a:moveTo>
                  <a:lnTo>
                    <a:pt x="293767" y="177915"/>
                  </a:lnTo>
                  <a:lnTo>
                    <a:pt x="583396" y="273079"/>
                  </a:lnTo>
                  <a:lnTo>
                    <a:pt x="856474" y="297904"/>
                  </a:lnTo>
                  <a:lnTo>
                    <a:pt x="1133691" y="393068"/>
                  </a:lnTo>
                  <a:lnTo>
                    <a:pt x="1423320" y="575120"/>
                  </a:lnTo>
                  <a:lnTo>
                    <a:pt x="1717086" y="525470"/>
                  </a:lnTo>
                  <a:lnTo>
                    <a:pt x="1998440" y="517195"/>
                  </a:lnTo>
                  <a:lnTo>
                    <a:pt x="2271519" y="537882"/>
                  </a:lnTo>
                </a:path>
              </a:pathLst>
            </a:custGeom>
            <a:noFill/>
            <a:ln w="25400" cap="flat" cmpd="sng" algn="ctr">
              <a:solidFill>
                <a:srgbClr val="FFFFFF"/>
              </a:solidFill>
              <a:prstDash val="solid"/>
            </a:ln>
            <a:effectLst/>
          </p:spPr>
          <p:txBody>
            <a:bodyPr rtlCol="0" anchor="ctr"/>
            <a:lstStyle/>
            <a:p>
              <a:pPr algn="ctr" defTabSz="342900">
                <a:defRPr/>
              </a:pPr>
              <a:endParaRPr lang="fr-FR" sz="1350" kern="0" dirty="0">
                <a:solidFill>
                  <a:srgbClr val="FFFFFF"/>
                </a:solidFill>
                <a:latin typeface="Calibri"/>
              </a:endParaRPr>
            </a:p>
          </p:txBody>
        </p:sp>
        <p:sp>
          <p:nvSpPr>
            <p:cNvPr id="32" name="Forme libre 52">
              <a:extLst>
                <a:ext uri="{FF2B5EF4-FFF2-40B4-BE49-F238E27FC236}">
                  <a16:creationId xmlns:a16="http://schemas.microsoft.com/office/drawing/2014/main" id="{F8DB2F21-56BE-48CA-B67A-F50FCB9FCEFE}"/>
                </a:ext>
              </a:extLst>
            </p:cNvPr>
            <p:cNvSpPr/>
            <p:nvPr/>
          </p:nvSpPr>
          <p:spPr>
            <a:xfrm>
              <a:off x="5418797" y="1886907"/>
              <a:ext cx="2811671" cy="2522801"/>
            </a:xfrm>
            <a:custGeom>
              <a:avLst/>
              <a:gdLst>
                <a:gd name="connsiteX0" fmla="*/ 0 w 3940629"/>
                <a:gd name="connsiteY0" fmla="*/ 0 h 3407229"/>
                <a:gd name="connsiteX1" fmla="*/ 1128486 w 3940629"/>
                <a:gd name="connsiteY1" fmla="*/ 515258 h 3407229"/>
                <a:gd name="connsiteX2" fmla="*/ 2536372 w 3940629"/>
                <a:gd name="connsiteY2" fmla="*/ 1709058 h 3407229"/>
                <a:gd name="connsiteX3" fmla="*/ 3940629 w 3940629"/>
                <a:gd name="connsiteY3" fmla="*/ 3407229 h 3407229"/>
              </a:gdLst>
              <a:ahLst/>
              <a:cxnLst>
                <a:cxn ang="0">
                  <a:pos x="connsiteX0" y="connsiteY0"/>
                </a:cxn>
                <a:cxn ang="0">
                  <a:pos x="connsiteX1" y="connsiteY1"/>
                </a:cxn>
                <a:cxn ang="0">
                  <a:pos x="connsiteX2" y="connsiteY2"/>
                </a:cxn>
                <a:cxn ang="0">
                  <a:pos x="connsiteX3" y="connsiteY3"/>
                </a:cxn>
              </a:cxnLst>
              <a:rect l="l" t="t" r="r" b="b"/>
              <a:pathLst>
                <a:path w="3940629" h="3407229">
                  <a:moveTo>
                    <a:pt x="0" y="0"/>
                  </a:moveTo>
                  <a:lnTo>
                    <a:pt x="1128486" y="515258"/>
                  </a:lnTo>
                  <a:lnTo>
                    <a:pt x="2536372" y="1709058"/>
                  </a:lnTo>
                  <a:lnTo>
                    <a:pt x="3940629" y="3407229"/>
                  </a:lnTo>
                </a:path>
              </a:pathLst>
            </a:custGeom>
            <a:noFill/>
            <a:ln w="25400" cap="flat" cmpd="sng" algn="ctr">
              <a:solidFill>
                <a:srgbClr val="302783"/>
              </a:solidFill>
              <a:prstDash val="sysDot"/>
            </a:ln>
            <a:effectLst/>
          </p:spPr>
          <p:txBody>
            <a:bodyPr rtlCol="0" anchor="ctr"/>
            <a:lstStyle/>
            <a:p>
              <a:pPr algn="ctr" defTabSz="342900">
                <a:defRPr/>
              </a:pPr>
              <a:endParaRPr lang="fr-FR" sz="1350" kern="0" dirty="0">
                <a:solidFill>
                  <a:srgbClr val="FFFFFF"/>
                </a:solidFill>
                <a:latin typeface="Calibri"/>
              </a:endParaRPr>
            </a:p>
          </p:txBody>
        </p:sp>
        <p:sp>
          <p:nvSpPr>
            <p:cNvPr id="33" name="Ellipse 32">
              <a:extLst>
                <a:ext uri="{FF2B5EF4-FFF2-40B4-BE49-F238E27FC236}">
                  <a16:creationId xmlns:a16="http://schemas.microsoft.com/office/drawing/2014/main" id="{186CE637-C8F8-49E2-9AFD-10061DA08F4F}"/>
                </a:ext>
              </a:extLst>
            </p:cNvPr>
            <p:cNvSpPr/>
            <p:nvPr/>
          </p:nvSpPr>
          <p:spPr>
            <a:xfrm>
              <a:off x="5370154" y="1838245"/>
              <a:ext cx="100013" cy="100013"/>
            </a:xfrm>
            <a:prstGeom prst="ellipse">
              <a:avLst/>
            </a:prstGeom>
            <a:solidFill>
              <a:srgbClr val="FFFFFF"/>
            </a:solidFill>
            <a:ln w="25400" cap="flat" cmpd="sng" algn="ctr">
              <a:solidFill>
                <a:srgbClr val="302783"/>
              </a:solidFill>
              <a:prstDash val="solid"/>
            </a:ln>
            <a:effectLst/>
          </p:spPr>
          <p:txBody>
            <a:bodyPr rtlCol="0" anchor="ctr"/>
            <a:lstStyle/>
            <a:p>
              <a:pPr algn="ctr" defTabSz="342900">
                <a:defRPr/>
              </a:pPr>
              <a:endParaRPr lang="fr-FR" sz="1350" kern="0" dirty="0">
                <a:solidFill>
                  <a:srgbClr val="FFFFFF"/>
                </a:solidFill>
                <a:latin typeface="Arial" panose="020B0604020202020204" pitchFamily="34" charset="0"/>
                <a:cs typeface="Arial" panose="020B0604020202020204" pitchFamily="34" charset="0"/>
              </a:endParaRPr>
            </a:p>
          </p:txBody>
        </p:sp>
        <p:sp>
          <p:nvSpPr>
            <p:cNvPr id="34" name="Ellipse 33">
              <a:extLst>
                <a:ext uri="{FF2B5EF4-FFF2-40B4-BE49-F238E27FC236}">
                  <a16:creationId xmlns:a16="http://schemas.microsoft.com/office/drawing/2014/main" id="{7A69A7A4-D170-47CF-B38C-EF1CF3C2B9FF}"/>
                </a:ext>
              </a:extLst>
            </p:cNvPr>
            <p:cNvSpPr/>
            <p:nvPr/>
          </p:nvSpPr>
          <p:spPr>
            <a:xfrm>
              <a:off x="6208882" y="2225408"/>
              <a:ext cx="100013" cy="100013"/>
            </a:xfrm>
            <a:prstGeom prst="ellipse">
              <a:avLst/>
            </a:prstGeom>
            <a:solidFill>
              <a:srgbClr val="FFFFFF"/>
            </a:solidFill>
            <a:ln w="25400" cap="flat" cmpd="sng" algn="ctr">
              <a:solidFill>
                <a:srgbClr val="302783"/>
              </a:solidFill>
              <a:prstDash val="solid"/>
            </a:ln>
            <a:effectLst/>
          </p:spPr>
          <p:txBody>
            <a:bodyPr rtlCol="0" anchor="ctr"/>
            <a:lstStyle/>
            <a:p>
              <a:pPr algn="ctr" defTabSz="342900">
                <a:defRPr/>
              </a:pPr>
              <a:endParaRPr lang="fr-FR" sz="1350" kern="0" dirty="0">
                <a:solidFill>
                  <a:srgbClr val="FFFFFF"/>
                </a:solidFill>
                <a:latin typeface="Arial" panose="020B0604020202020204" pitchFamily="34" charset="0"/>
                <a:cs typeface="Arial" panose="020B0604020202020204" pitchFamily="34" charset="0"/>
              </a:endParaRPr>
            </a:p>
          </p:txBody>
        </p:sp>
        <p:sp>
          <p:nvSpPr>
            <p:cNvPr id="35" name="Ellipse 34">
              <a:extLst>
                <a:ext uri="{FF2B5EF4-FFF2-40B4-BE49-F238E27FC236}">
                  <a16:creationId xmlns:a16="http://schemas.microsoft.com/office/drawing/2014/main" id="{71C6AA1C-97AF-4247-BEF5-4973F70560E5}"/>
                </a:ext>
              </a:extLst>
            </p:cNvPr>
            <p:cNvSpPr/>
            <p:nvPr/>
          </p:nvSpPr>
          <p:spPr>
            <a:xfrm>
              <a:off x="7264870" y="3179407"/>
              <a:ext cx="100013" cy="100013"/>
            </a:xfrm>
            <a:prstGeom prst="ellipse">
              <a:avLst/>
            </a:prstGeom>
            <a:solidFill>
              <a:srgbClr val="FFFFFF"/>
            </a:solidFill>
            <a:ln w="25400" cap="flat" cmpd="sng" algn="ctr">
              <a:solidFill>
                <a:srgbClr val="302783"/>
              </a:solidFill>
              <a:prstDash val="solid"/>
            </a:ln>
            <a:effectLst/>
          </p:spPr>
          <p:txBody>
            <a:bodyPr rtlCol="0" anchor="ctr"/>
            <a:lstStyle/>
            <a:p>
              <a:pPr algn="ctr" defTabSz="342900">
                <a:defRPr/>
              </a:pPr>
              <a:endParaRPr lang="fr-FR" sz="1350" kern="0" dirty="0">
                <a:solidFill>
                  <a:srgbClr val="FFFFFF"/>
                </a:solidFill>
                <a:latin typeface="Arial" panose="020B0604020202020204" pitchFamily="34" charset="0"/>
                <a:cs typeface="Arial" panose="020B0604020202020204" pitchFamily="34" charset="0"/>
              </a:endParaRPr>
            </a:p>
          </p:txBody>
        </p:sp>
        <p:sp>
          <p:nvSpPr>
            <p:cNvPr id="36" name="Forme libre 61">
              <a:extLst>
                <a:ext uri="{FF2B5EF4-FFF2-40B4-BE49-F238E27FC236}">
                  <a16:creationId xmlns:a16="http://schemas.microsoft.com/office/drawing/2014/main" id="{F3709756-0A2B-4870-AC28-B1161BDB1817}"/>
                </a:ext>
              </a:extLst>
            </p:cNvPr>
            <p:cNvSpPr/>
            <p:nvPr/>
          </p:nvSpPr>
          <p:spPr>
            <a:xfrm>
              <a:off x="5413353" y="2792122"/>
              <a:ext cx="2817115" cy="1631056"/>
            </a:xfrm>
            <a:custGeom>
              <a:avLst/>
              <a:gdLst>
                <a:gd name="connsiteX0" fmla="*/ 0 w 3943350"/>
                <a:gd name="connsiteY0" fmla="*/ 0 h 2197100"/>
                <a:gd name="connsiteX1" fmla="*/ 1136650 w 3943350"/>
                <a:gd name="connsiteY1" fmla="*/ 330200 h 2197100"/>
                <a:gd name="connsiteX2" fmla="*/ 2559050 w 3943350"/>
                <a:gd name="connsiteY2" fmla="*/ 1219200 h 2197100"/>
                <a:gd name="connsiteX3" fmla="*/ 3943350 w 3943350"/>
                <a:gd name="connsiteY3" fmla="*/ 2197100 h 2197100"/>
              </a:gdLst>
              <a:ahLst/>
              <a:cxnLst>
                <a:cxn ang="0">
                  <a:pos x="connsiteX0" y="connsiteY0"/>
                </a:cxn>
                <a:cxn ang="0">
                  <a:pos x="connsiteX1" y="connsiteY1"/>
                </a:cxn>
                <a:cxn ang="0">
                  <a:pos x="connsiteX2" y="connsiteY2"/>
                </a:cxn>
                <a:cxn ang="0">
                  <a:pos x="connsiteX3" y="connsiteY3"/>
                </a:cxn>
              </a:cxnLst>
              <a:rect l="l" t="t" r="r" b="b"/>
              <a:pathLst>
                <a:path w="3943350" h="2197100">
                  <a:moveTo>
                    <a:pt x="0" y="0"/>
                  </a:moveTo>
                  <a:lnTo>
                    <a:pt x="1136650" y="330200"/>
                  </a:lnTo>
                  <a:lnTo>
                    <a:pt x="2559050" y="1219200"/>
                  </a:lnTo>
                  <a:lnTo>
                    <a:pt x="3943350" y="2197100"/>
                  </a:lnTo>
                </a:path>
              </a:pathLst>
            </a:custGeom>
            <a:noFill/>
            <a:ln w="25400" cap="flat" cmpd="sng" algn="ctr">
              <a:solidFill>
                <a:srgbClr val="E5332A"/>
              </a:solidFill>
              <a:prstDash val="sysDot"/>
            </a:ln>
            <a:effectLst/>
          </p:spPr>
          <p:txBody>
            <a:bodyPr rtlCol="0" anchor="ctr"/>
            <a:lstStyle/>
            <a:p>
              <a:pPr algn="ctr" defTabSz="342900">
                <a:defRPr/>
              </a:pPr>
              <a:endParaRPr lang="fr-FR" sz="1350" kern="0" dirty="0">
                <a:solidFill>
                  <a:srgbClr val="FFFFFF"/>
                </a:solidFill>
                <a:latin typeface="Calibri"/>
              </a:endParaRPr>
            </a:p>
          </p:txBody>
        </p:sp>
        <p:sp>
          <p:nvSpPr>
            <p:cNvPr id="37" name="Ellipse 36">
              <a:extLst>
                <a:ext uri="{FF2B5EF4-FFF2-40B4-BE49-F238E27FC236}">
                  <a16:creationId xmlns:a16="http://schemas.microsoft.com/office/drawing/2014/main" id="{073FD6BD-2281-40C6-A211-71768A5E8B9D}"/>
                </a:ext>
              </a:extLst>
            </p:cNvPr>
            <p:cNvSpPr/>
            <p:nvPr/>
          </p:nvSpPr>
          <p:spPr>
            <a:xfrm>
              <a:off x="5370154" y="2739734"/>
              <a:ext cx="100013" cy="100013"/>
            </a:xfrm>
            <a:prstGeom prst="ellipse">
              <a:avLst/>
            </a:prstGeom>
            <a:solidFill>
              <a:srgbClr val="FFFFFF"/>
            </a:solidFill>
            <a:ln w="25400" cap="flat" cmpd="sng" algn="ctr">
              <a:solidFill>
                <a:srgbClr val="E5332A"/>
              </a:solidFill>
              <a:prstDash val="solid"/>
            </a:ln>
            <a:effectLst/>
          </p:spPr>
          <p:txBody>
            <a:bodyPr rtlCol="0" anchor="ctr"/>
            <a:lstStyle/>
            <a:p>
              <a:pPr algn="ctr" defTabSz="342900">
                <a:defRPr/>
              </a:pPr>
              <a:endParaRPr lang="fr-FR" sz="1350" kern="0" dirty="0">
                <a:solidFill>
                  <a:srgbClr val="FFFFFF"/>
                </a:solidFill>
                <a:latin typeface="Arial" panose="020B0604020202020204" pitchFamily="34" charset="0"/>
                <a:cs typeface="Arial" panose="020B0604020202020204" pitchFamily="34" charset="0"/>
              </a:endParaRPr>
            </a:p>
          </p:txBody>
        </p:sp>
        <p:sp>
          <p:nvSpPr>
            <p:cNvPr id="38" name="Ellipse 37">
              <a:extLst>
                <a:ext uri="{FF2B5EF4-FFF2-40B4-BE49-F238E27FC236}">
                  <a16:creationId xmlns:a16="http://schemas.microsoft.com/office/drawing/2014/main" id="{74E2E68D-7940-4D74-B816-6EE00107E07D}"/>
                </a:ext>
              </a:extLst>
            </p:cNvPr>
            <p:cNvSpPr/>
            <p:nvPr/>
          </p:nvSpPr>
          <p:spPr>
            <a:xfrm>
              <a:off x="6208882" y="2983304"/>
              <a:ext cx="100013" cy="100013"/>
            </a:xfrm>
            <a:prstGeom prst="ellipse">
              <a:avLst/>
            </a:prstGeom>
            <a:solidFill>
              <a:srgbClr val="FFFFFF"/>
            </a:solidFill>
            <a:ln w="25400" cap="flat" cmpd="sng" algn="ctr">
              <a:solidFill>
                <a:srgbClr val="E5332A"/>
              </a:solidFill>
              <a:prstDash val="solid"/>
            </a:ln>
            <a:effectLst/>
          </p:spPr>
          <p:txBody>
            <a:bodyPr rtlCol="0" anchor="ctr"/>
            <a:lstStyle/>
            <a:p>
              <a:pPr algn="ctr" defTabSz="342900">
                <a:defRPr/>
              </a:pPr>
              <a:endParaRPr lang="fr-FR" sz="1350" kern="0" dirty="0">
                <a:solidFill>
                  <a:srgbClr val="FFFFFF"/>
                </a:solidFill>
                <a:latin typeface="Arial" panose="020B0604020202020204" pitchFamily="34" charset="0"/>
                <a:cs typeface="Arial" panose="020B0604020202020204" pitchFamily="34" charset="0"/>
              </a:endParaRPr>
            </a:p>
          </p:txBody>
        </p:sp>
        <p:sp>
          <p:nvSpPr>
            <p:cNvPr id="39" name="Ellipse 38">
              <a:extLst>
                <a:ext uri="{FF2B5EF4-FFF2-40B4-BE49-F238E27FC236}">
                  <a16:creationId xmlns:a16="http://schemas.microsoft.com/office/drawing/2014/main" id="{809BCB6E-3916-4AD4-9B54-21E8EA321B34}"/>
                </a:ext>
              </a:extLst>
            </p:cNvPr>
            <p:cNvSpPr/>
            <p:nvPr/>
          </p:nvSpPr>
          <p:spPr>
            <a:xfrm>
              <a:off x="7262803" y="3686683"/>
              <a:ext cx="100013" cy="100013"/>
            </a:xfrm>
            <a:prstGeom prst="ellipse">
              <a:avLst/>
            </a:prstGeom>
            <a:solidFill>
              <a:srgbClr val="FFFFFF"/>
            </a:solidFill>
            <a:ln w="25400" cap="flat" cmpd="sng" algn="ctr">
              <a:solidFill>
                <a:srgbClr val="E5332A"/>
              </a:solidFill>
              <a:prstDash val="solid"/>
            </a:ln>
            <a:effectLst/>
          </p:spPr>
          <p:txBody>
            <a:bodyPr rtlCol="0" anchor="ctr"/>
            <a:lstStyle/>
            <a:p>
              <a:pPr algn="ctr" defTabSz="342900">
                <a:defRPr/>
              </a:pPr>
              <a:endParaRPr lang="fr-FR" sz="1350" kern="0" dirty="0">
                <a:solidFill>
                  <a:srgbClr val="FFFFFF"/>
                </a:solidFill>
                <a:latin typeface="Arial" panose="020B0604020202020204" pitchFamily="34" charset="0"/>
                <a:cs typeface="Arial" panose="020B0604020202020204" pitchFamily="34" charset="0"/>
              </a:endParaRPr>
            </a:p>
          </p:txBody>
        </p:sp>
        <p:sp>
          <p:nvSpPr>
            <p:cNvPr id="40" name="ZoneTexte 39">
              <a:extLst>
                <a:ext uri="{FF2B5EF4-FFF2-40B4-BE49-F238E27FC236}">
                  <a16:creationId xmlns:a16="http://schemas.microsoft.com/office/drawing/2014/main" id="{870F15AE-381A-416A-B939-B0025A28FBF9}"/>
                </a:ext>
              </a:extLst>
            </p:cNvPr>
            <p:cNvSpPr txBox="1"/>
            <p:nvPr/>
          </p:nvSpPr>
          <p:spPr>
            <a:xfrm>
              <a:off x="724056" y="4449381"/>
              <a:ext cx="508627" cy="253916"/>
            </a:xfrm>
            <a:prstGeom prst="rect">
              <a:avLst/>
            </a:prstGeom>
            <a:noFill/>
          </p:spPr>
          <p:txBody>
            <a:bodyPr wrap="square" rtlCol="0">
              <a:spAutoFit/>
            </a:bodyPr>
            <a:lstStyle/>
            <a:p>
              <a:pPr defTabSz="342900">
                <a:defRPr/>
              </a:pPr>
              <a:r>
                <a:rPr lang="fr-FR" sz="1050" b="1" dirty="0">
                  <a:solidFill>
                    <a:srgbClr val="000000"/>
                  </a:solidFill>
                  <a:latin typeface="Arial" panose="020B0604020202020204" pitchFamily="34" charset="0"/>
                  <a:cs typeface="Arial" panose="020B0604020202020204" pitchFamily="34" charset="0"/>
                </a:rPr>
                <a:t>1990</a:t>
              </a:r>
            </a:p>
          </p:txBody>
        </p:sp>
        <p:sp>
          <p:nvSpPr>
            <p:cNvPr id="41" name="ZoneTexte 40">
              <a:extLst>
                <a:ext uri="{FF2B5EF4-FFF2-40B4-BE49-F238E27FC236}">
                  <a16:creationId xmlns:a16="http://schemas.microsoft.com/office/drawing/2014/main" id="{AD0F400A-8A04-49DB-A7A7-FDA89B6DF46E}"/>
                </a:ext>
              </a:extLst>
            </p:cNvPr>
            <p:cNvSpPr txBox="1"/>
            <p:nvPr/>
          </p:nvSpPr>
          <p:spPr>
            <a:xfrm>
              <a:off x="1800659" y="4449218"/>
              <a:ext cx="644781" cy="253916"/>
            </a:xfrm>
            <a:prstGeom prst="rect">
              <a:avLst/>
            </a:prstGeom>
            <a:noFill/>
          </p:spPr>
          <p:txBody>
            <a:bodyPr wrap="square" rtlCol="0">
              <a:spAutoFit/>
            </a:bodyPr>
            <a:lstStyle/>
            <a:p>
              <a:pPr algn="ctr" defTabSz="342900">
                <a:defRPr/>
              </a:pPr>
              <a:r>
                <a:rPr lang="fr-FR" sz="1050" b="1" dirty="0">
                  <a:solidFill>
                    <a:srgbClr val="000000"/>
                  </a:solidFill>
                  <a:latin typeface="Arial" panose="020B0604020202020204" pitchFamily="34" charset="0"/>
                  <a:cs typeface="Arial" panose="020B0604020202020204" pitchFamily="34" charset="0"/>
                </a:rPr>
                <a:t>2005</a:t>
              </a:r>
            </a:p>
          </p:txBody>
        </p:sp>
        <p:sp>
          <p:nvSpPr>
            <p:cNvPr id="42" name="ZoneTexte 41">
              <a:extLst>
                <a:ext uri="{FF2B5EF4-FFF2-40B4-BE49-F238E27FC236}">
                  <a16:creationId xmlns:a16="http://schemas.microsoft.com/office/drawing/2014/main" id="{0D040C1A-C5DD-46D3-8F03-6FC7E20EDE47}"/>
                </a:ext>
              </a:extLst>
            </p:cNvPr>
            <p:cNvSpPr txBox="1"/>
            <p:nvPr/>
          </p:nvSpPr>
          <p:spPr>
            <a:xfrm>
              <a:off x="2856496" y="4449218"/>
              <a:ext cx="508627" cy="253916"/>
            </a:xfrm>
            <a:prstGeom prst="rect">
              <a:avLst/>
            </a:prstGeom>
            <a:noFill/>
          </p:spPr>
          <p:txBody>
            <a:bodyPr wrap="square" rtlCol="0">
              <a:spAutoFit/>
            </a:bodyPr>
            <a:lstStyle/>
            <a:p>
              <a:pPr algn="ctr" defTabSz="342900">
                <a:defRPr/>
              </a:pPr>
              <a:r>
                <a:rPr lang="fr-FR" sz="1050" b="1" dirty="0">
                  <a:solidFill>
                    <a:srgbClr val="000000"/>
                  </a:solidFill>
                  <a:latin typeface="Arial" panose="020B0604020202020204" pitchFamily="34" charset="0"/>
                  <a:cs typeface="Arial" panose="020B0604020202020204" pitchFamily="34" charset="0"/>
                </a:rPr>
                <a:t>2010</a:t>
              </a:r>
            </a:p>
          </p:txBody>
        </p:sp>
        <p:sp>
          <p:nvSpPr>
            <p:cNvPr id="43" name="ZoneTexte 42">
              <a:extLst>
                <a:ext uri="{FF2B5EF4-FFF2-40B4-BE49-F238E27FC236}">
                  <a16:creationId xmlns:a16="http://schemas.microsoft.com/office/drawing/2014/main" id="{2CD18E30-B309-43D1-9896-E1667A54CE30}"/>
                </a:ext>
              </a:extLst>
            </p:cNvPr>
            <p:cNvSpPr txBox="1"/>
            <p:nvPr/>
          </p:nvSpPr>
          <p:spPr>
            <a:xfrm>
              <a:off x="3912332" y="4449218"/>
              <a:ext cx="508627" cy="253916"/>
            </a:xfrm>
            <a:prstGeom prst="rect">
              <a:avLst/>
            </a:prstGeom>
            <a:noFill/>
          </p:spPr>
          <p:txBody>
            <a:bodyPr wrap="square" rtlCol="0">
              <a:spAutoFit/>
            </a:bodyPr>
            <a:lstStyle/>
            <a:p>
              <a:pPr algn="ctr" defTabSz="342900">
                <a:defRPr/>
              </a:pPr>
              <a:r>
                <a:rPr lang="fr-FR" sz="1050" b="1" dirty="0">
                  <a:solidFill>
                    <a:srgbClr val="000000"/>
                  </a:solidFill>
                  <a:latin typeface="Arial" panose="020B0604020202020204" pitchFamily="34" charset="0"/>
                  <a:cs typeface="Arial" panose="020B0604020202020204" pitchFamily="34" charset="0"/>
                </a:rPr>
                <a:t>2015</a:t>
              </a:r>
            </a:p>
          </p:txBody>
        </p:sp>
        <p:sp>
          <p:nvSpPr>
            <p:cNvPr id="44" name="ZoneTexte 43">
              <a:extLst>
                <a:ext uri="{FF2B5EF4-FFF2-40B4-BE49-F238E27FC236}">
                  <a16:creationId xmlns:a16="http://schemas.microsoft.com/office/drawing/2014/main" id="{B16F01F0-221B-41F2-9DA0-6C9F97F71F3F}"/>
                </a:ext>
              </a:extLst>
            </p:cNvPr>
            <p:cNvSpPr txBox="1"/>
            <p:nvPr/>
          </p:nvSpPr>
          <p:spPr>
            <a:xfrm>
              <a:off x="4921973" y="4449218"/>
              <a:ext cx="518293" cy="253916"/>
            </a:xfrm>
            <a:prstGeom prst="rect">
              <a:avLst/>
            </a:prstGeom>
            <a:noFill/>
          </p:spPr>
          <p:txBody>
            <a:bodyPr wrap="square" rtlCol="0">
              <a:spAutoFit/>
            </a:bodyPr>
            <a:lstStyle/>
            <a:p>
              <a:pPr algn="ctr" defTabSz="342900">
                <a:defRPr/>
              </a:pPr>
              <a:r>
                <a:rPr lang="fr-FR" sz="1050" b="1" dirty="0">
                  <a:solidFill>
                    <a:srgbClr val="000000"/>
                  </a:solidFill>
                  <a:latin typeface="Arial" panose="020B0604020202020204" pitchFamily="34" charset="0"/>
                  <a:cs typeface="Arial" panose="020B0604020202020204" pitchFamily="34" charset="0"/>
                </a:rPr>
                <a:t>2020</a:t>
              </a:r>
            </a:p>
          </p:txBody>
        </p:sp>
        <p:sp>
          <p:nvSpPr>
            <p:cNvPr id="45" name="ZoneTexte 44">
              <a:extLst>
                <a:ext uri="{FF2B5EF4-FFF2-40B4-BE49-F238E27FC236}">
                  <a16:creationId xmlns:a16="http://schemas.microsoft.com/office/drawing/2014/main" id="{BDF0EC6C-695F-423A-87C9-A8F2ABA79F79}"/>
                </a:ext>
              </a:extLst>
            </p:cNvPr>
            <p:cNvSpPr txBox="1"/>
            <p:nvPr/>
          </p:nvSpPr>
          <p:spPr>
            <a:xfrm>
              <a:off x="6033873" y="4449218"/>
              <a:ext cx="508627" cy="253916"/>
            </a:xfrm>
            <a:prstGeom prst="rect">
              <a:avLst/>
            </a:prstGeom>
            <a:noFill/>
          </p:spPr>
          <p:txBody>
            <a:bodyPr wrap="square" rtlCol="0">
              <a:spAutoFit/>
            </a:bodyPr>
            <a:lstStyle/>
            <a:p>
              <a:pPr algn="ctr" defTabSz="342900">
                <a:defRPr/>
              </a:pPr>
              <a:r>
                <a:rPr lang="fr-FR" sz="1050" b="1" dirty="0">
                  <a:solidFill>
                    <a:srgbClr val="000000"/>
                  </a:solidFill>
                  <a:latin typeface="Arial" panose="020B0604020202020204" pitchFamily="34" charset="0"/>
                  <a:cs typeface="Arial" panose="020B0604020202020204" pitchFamily="34" charset="0"/>
                </a:rPr>
                <a:t>2025</a:t>
              </a:r>
            </a:p>
          </p:txBody>
        </p:sp>
        <p:sp>
          <p:nvSpPr>
            <p:cNvPr id="46" name="ZoneTexte 45">
              <a:extLst>
                <a:ext uri="{FF2B5EF4-FFF2-40B4-BE49-F238E27FC236}">
                  <a16:creationId xmlns:a16="http://schemas.microsoft.com/office/drawing/2014/main" id="{64E260B8-E776-4A22-B1B2-A8E4B678DB09}"/>
                </a:ext>
              </a:extLst>
            </p:cNvPr>
            <p:cNvSpPr txBox="1"/>
            <p:nvPr/>
          </p:nvSpPr>
          <p:spPr>
            <a:xfrm>
              <a:off x="7074907" y="4449218"/>
              <a:ext cx="515993" cy="253916"/>
            </a:xfrm>
            <a:prstGeom prst="rect">
              <a:avLst/>
            </a:prstGeom>
            <a:noFill/>
          </p:spPr>
          <p:txBody>
            <a:bodyPr wrap="square" rtlCol="0">
              <a:spAutoFit/>
            </a:bodyPr>
            <a:lstStyle/>
            <a:p>
              <a:pPr algn="ctr" defTabSz="342900">
                <a:defRPr/>
              </a:pPr>
              <a:r>
                <a:rPr lang="fr-FR" sz="1050" b="1" dirty="0">
                  <a:solidFill>
                    <a:srgbClr val="000000"/>
                  </a:solidFill>
                  <a:latin typeface="Arial" panose="020B0604020202020204" pitchFamily="34" charset="0"/>
                  <a:cs typeface="Arial" panose="020B0604020202020204" pitchFamily="34" charset="0"/>
                </a:rPr>
                <a:t>2030</a:t>
              </a:r>
            </a:p>
          </p:txBody>
        </p:sp>
        <p:sp>
          <p:nvSpPr>
            <p:cNvPr id="47" name="ZoneTexte 46">
              <a:extLst>
                <a:ext uri="{FF2B5EF4-FFF2-40B4-BE49-F238E27FC236}">
                  <a16:creationId xmlns:a16="http://schemas.microsoft.com/office/drawing/2014/main" id="{C9F80538-2760-4DD4-91AB-90BEA469F036}"/>
                </a:ext>
              </a:extLst>
            </p:cNvPr>
            <p:cNvSpPr txBox="1"/>
            <p:nvPr/>
          </p:nvSpPr>
          <p:spPr>
            <a:xfrm>
              <a:off x="7958060" y="4449218"/>
              <a:ext cx="584028" cy="253916"/>
            </a:xfrm>
            <a:prstGeom prst="rect">
              <a:avLst/>
            </a:prstGeom>
            <a:noFill/>
          </p:spPr>
          <p:txBody>
            <a:bodyPr wrap="square" rtlCol="0">
              <a:spAutoFit/>
            </a:bodyPr>
            <a:lstStyle/>
            <a:p>
              <a:pPr algn="r" defTabSz="342900">
                <a:defRPr/>
              </a:pPr>
              <a:r>
                <a:rPr lang="fr-FR" sz="1050" b="1" dirty="0">
                  <a:solidFill>
                    <a:srgbClr val="000000"/>
                  </a:solidFill>
                  <a:latin typeface="Arial" panose="020B0604020202020204" pitchFamily="34" charset="0"/>
                  <a:cs typeface="Arial" panose="020B0604020202020204" pitchFamily="34" charset="0"/>
                </a:rPr>
                <a:t>2035</a:t>
              </a:r>
            </a:p>
          </p:txBody>
        </p:sp>
        <p:sp>
          <p:nvSpPr>
            <p:cNvPr id="48" name="Légende : encadrée 47">
              <a:extLst>
                <a:ext uri="{FF2B5EF4-FFF2-40B4-BE49-F238E27FC236}">
                  <a16:creationId xmlns:a16="http://schemas.microsoft.com/office/drawing/2014/main" id="{5AED496E-2983-4D63-B610-A6662B8C2199}"/>
                </a:ext>
              </a:extLst>
            </p:cNvPr>
            <p:cNvSpPr/>
            <p:nvPr/>
          </p:nvSpPr>
          <p:spPr>
            <a:xfrm>
              <a:off x="6000927" y="886692"/>
              <a:ext cx="2750574" cy="738664"/>
            </a:xfrm>
            <a:prstGeom prst="borderCallout1">
              <a:avLst>
                <a:gd name="adj1" fmla="val 269081"/>
                <a:gd name="adj2" fmla="val 47789"/>
                <a:gd name="adj3" fmla="val 99066"/>
                <a:gd name="adj4" fmla="val 47760"/>
              </a:avLst>
            </a:prstGeom>
            <a:solidFill>
              <a:srgbClr val="FFFFFF"/>
            </a:solidFill>
            <a:ln w="12700" cap="flat" cmpd="sng" algn="ctr">
              <a:solidFill>
                <a:srgbClr val="4BACC6"/>
              </a:solidFill>
              <a:prstDash val="solid"/>
              <a:headEnd type="none" w="med" len="med"/>
              <a:tailEnd type="triangle" w="med" len="med"/>
            </a:ln>
            <a:effectLst/>
          </p:spPr>
          <p:txBody>
            <a:bodyPr wrap="square" rtlCol="0" anchor="ctr">
              <a:spAutoFit/>
            </a:bodyPr>
            <a:lstStyle/>
            <a:p>
              <a:pPr algn="ctr" defTabSz="912903">
                <a:defRPr/>
              </a:pPr>
              <a:r>
                <a:rPr lang="fr-FR" sz="1050" b="1" kern="0" dirty="0">
                  <a:solidFill>
                    <a:srgbClr val="302783"/>
                  </a:solidFill>
                  <a:latin typeface="Arial" panose="020B0604020202020204" pitchFamily="34" charset="0"/>
                  <a:cs typeface="Arial" panose="020B0604020202020204" pitchFamily="34" charset="0"/>
                </a:rPr>
                <a:t>Objectifs 2030 du Règlement actuel :</a:t>
              </a:r>
            </a:p>
            <a:p>
              <a:pPr algn="ctr" defTabSz="912903">
                <a:defRPr/>
              </a:pPr>
              <a:endParaRPr lang="fr-FR" sz="1050" b="1" kern="0" dirty="0">
                <a:solidFill>
                  <a:srgbClr val="302783"/>
                </a:solidFill>
                <a:latin typeface="Arial" panose="020B0604020202020204" pitchFamily="34" charset="0"/>
                <a:cs typeface="Arial" panose="020B0604020202020204" pitchFamily="34" charset="0"/>
              </a:endParaRPr>
            </a:p>
            <a:p>
              <a:pPr algn="ctr" defTabSz="912903">
                <a:defRPr/>
              </a:pPr>
              <a:r>
                <a:rPr lang="fr-FR" sz="1050" b="1" kern="0" dirty="0">
                  <a:solidFill>
                    <a:srgbClr val="302783"/>
                  </a:solidFill>
                  <a:latin typeface="Arial" panose="020B0604020202020204" pitchFamily="34" charset="0"/>
                  <a:cs typeface="Arial" panose="020B0604020202020204" pitchFamily="34" charset="0"/>
                </a:rPr>
                <a:t>-37,5% pour les VP (par rapport à 2021)</a:t>
              </a:r>
            </a:p>
            <a:p>
              <a:pPr algn="ctr" defTabSz="912903">
                <a:defRPr/>
              </a:pPr>
              <a:r>
                <a:rPr lang="fr-FR" sz="1050" b="1" kern="0" dirty="0">
                  <a:solidFill>
                    <a:srgbClr val="302783"/>
                  </a:solidFill>
                  <a:latin typeface="Arial" panose="020B0604020202020204" pitchFamily="34" charset="0"/>
                  <a:cs typeface="Arial" panose="020B0604020202020204" pitchFamily="34" charset="0"/>
                </a:rPr>
                <a:t>-31% pour les VUL (par rapport à 2021)</a:t>
              </a:r>
              <a:endParaRPr lang="en-GB" sz="1050" b="1" kern="0" dirty="0">
                <a:solidFill>
                  <a:srgbClr val="302783"/>
                </a:solidFill>
                <a:latin typeface="Arial" panose="020B0604020202020204" pitchFamily="34" charset="0"/>
                <a:cs typeface="Arial" panose="020B0604020202020204" pitchFamily="34" charset="0"/>
              </a:endParaRPr>
            </a:p>
          </p:txBody>
        </p:sp>
        <p:sp>
          <p:nvSpPr>
            <p:cNvPr id="49" name="ZoneTexte 48">
              <a:extLst>
                <a:ext uri="{FF2B5EF4-FFF2-40B4-BE49-F238E27FC236}">
                  <a16:creationId xmlns:a16="http://schemas.microsoft.com/office/drawing/2014/main" id="{B119029A-BE68-4EDD-90BB-E1824931A4BD}"/>
                </a:ext>
              </a:extLst>
            </p:cNvPr>
            <p:cNvSpPr txBox="1"/>
            <p:nvPr/>
          </p:nvSpPr>
          <p:spPr>
            <a:xfrm>
              <a:off x="2350841" y="1028016"/>
              <a:ext cx="401072" cy="323165"/>
            </a:xfrm>
            <a:prstGeom prst="rect">
              <a:avLst/>
            </a:prstGeom>
            <a:noFill/>
          </p:spPr>
          <p:txBody>
            <a:bodyPr wrap="none" rtlCol="0">
              <a:spAutoFit/>
            </a:bodyPr>
            <a:lstStyle/>
            <a:p>
              <a:pPr defTabSz="342900">
                <a:defRPr/>
              </a:pPr>
              <a:r>
                <a:rPr lang="fr-FR" sz="1500" b="1" kern="0" dirty="0">
                  <a:solidFill>
                    <a:srgbClr val="E5332A"/>
                  </a:solidFill>
                  <a:latin typeface="Calibri"/>
                </a:rPr>
                <a:t>VP</a:t>
              </a:r>
            </a:p>
          </p:txBody>
        </p:sp>
        <p:sp>
          <p:nvSpPr>
            <p:cNvPr id="50" name="Forme libre 47">
              <a:extLst>
                <a:ext uri="{FF2B5EF4-FFF2-40B4-BE49-F238E27FC236}">
                  <a16:creationId xmlns:a16="http://schemas.microsoft.com/office/drawing/2014/main" id="{DDF7AA12-5C0A-46AB-8679-02E500F774FE}"/>
                </a:ext>
              </a:extLst>
            </p:cNvPr>
            <p:cNvSpPr/>
            <p:nvPr/>
          </p:nvSpPr>
          <p:spPr>
            <a:xfrm>
              <a:off x="3505813" y="1303684"/>
              <a:ext cx="1703639" cy="431340"/>
            </a:xfrm>
            <a:custGeom>
              <a:avLst/>
              <a:gdLst>
                <a:gd name="connsiteX0" fmla="*/ 0 w 2271519"/>
                <a:gd name="connsiteY0" fmla="*/ 0 h 575120"/>
                <a:gd name="connsiteX1" fmla="*/ 293767 w 2271519"/>
                <a:gd name="connsiteY1" fmla="*/ 177915 h 575120"/>
                <a:gd name="connsiteX2" fmla="*/ 583396 w 2271519"/>
                <a:gd name="connsiteY2" fmla="*/ 273079 h 575120"/>
                <a:gd name="connsiteX3" fmla="*/ 856474 w 2271519"/>
                <a:gd name="connsiteY3" fmla="*/ 297904 h 575120"/>
                <a:gd name="connsiteX4" fmla="*/ 1133691 w 2271519"/>
                <a:gd name="connsiteY4" fmla="*/ 393068 h 575120"/>
                <a:gd name="connsiteX5" fmla="*/ 1423320 w 2271519"/>
                <a:gd name="connsiteY5" fmla="*/ 575120 h 575120"/>
                <a:gd name="connsiteX6" fmla="*/ 1717086 w 2271519"/>
                <a:gd name="connsiteY6" fmla="*/ 525470 h 575120"/>
                <a:gd name="connsiteX7" fmla="*/ 1998440 w 2271519"/>
                <a:gd name="connsiteY7" fmla="*/ 517195 h 575120"/>
                <a:gd name="connsiteX8" fmla="*/ 2271519 w 2271519"/>
                <a:gd name="connsiteY8" fmla="*/ 537882 h 57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1519" h="575120">
                  <a:moveTo>
                    <a:pt x="0" y="0"/>
                  </a:moveTo>
                  <a:lnTo>
                    <a:pt x="293767" y="177915"/>
                  </a:lnTo>
                  <a:lnTo>
                    <a:pt x="583396" y="273079"/>
                  </a:lnTo>
                  <a:lnTo>
                    <a:pt x="856474" y="297904"/>
                  </a:lnTo>
                  <a:lnTo>
                    <a:pt x="1133691" y="393068"/>
                  </a:lnTo>
                  <a:lnTo>
                    <a:pt x="1423320" y="575120"/>
                  </a:lnTo>
                  <a:lnTo>
                    <a:pt x="1717086" y="525470"/>
                  </a:lnTo>
                  <a:lnTo>
                    <a:pt x="1998440" y="517195"/>
                  </a:lnTo>
                  <a:lnTo>
                    <a:pt x="2271519" y="537882"/>
                  </a:lnTo>
                </a:path>
              </a:pathLst>
            </a:custGeom>
            <a:noFill/>
            <a:ln w="25400" cap="flat" cmpd="sng" algn="ctr">
              <a:solidFill>
                <a:srgbClr val="302783"/>
              </a:solidFill>
              <a:prstDash val="solid"/>
            </a:ln>
            <a:effectLst/>
          </p:spPr>
          <p:txBody>
            <a:bodyPr rtlCol="0" anchor="ctr"/>
            <a:lstStyle/>
            <a:p>
              <a:pPr algn="ctr" defTabSz="342900">
                <a:defRPr/>
              </a:pPr>
              <a:endParaRPr lang="fr-FR" sz="1350" kern="0" dirty="0">
                <a:solidFill>
                  <a:srgbClr val="FFFFFF"/>
                </a:solidFill>
                <a:latin typeface="Calibri"/>
              </a:endParaRPr>
            </a:p>
          </p:txBody>
        </p:sp>
        <p:sp>
          <p:nvSpPr>
            <p:cNvPr id="51" name="ZoneTexte 50">
              <a:extLst>
                <a:ext uri="{FF2B5EF4-FFF2-40B4-BE49-F238E27FC236}">
                  <a16:creationId xmlns:a16="http://schemas.microsoft.com/office/drawing/2014/main" id="{35EAA0FE-7A03-42DF-B998-FCD65DE649AD}"/>
                </a:ext>
              </a:extLst>
            </p:cNvPr>
            <p:cNvSpPr txBox="1"/>
            <p:nvPr/>
          </p:nvSpPr>
          <p:spPr>
            <a:xfrm>
              <a:off x="4552068" y="855662"/>
              <a:ext cx="505267" cy="323165"/>
            </a:xfrm>
            <a:prstGeom prst="rect">
              <a:avLst/>
            </a:prstGeom>
            <a:noFill/>
          </p:spPr>
          <p:txBody>
            <a:bodyPr wrap="none" rtlCol="0">
              <a:spAutoFit/>
            </a:bodyPr>
            <a:lstStyle/>
            <a:p>
              <a:pPr defTabSz="342900">
                <a:defRPr/>
              </a:pPr>
              <a:r>
                <a:rPr lang="fr-FR" sz="1500" b="1" kern="0" dirty="0">
                  <a:solidFill>
                    <a:srgbClr val="302783"/>
                  </a:solidFill>
                  <a:latin typeface="Calibri"/>
                </a:rPr>
                <a:t>VUL</a:t>
              </a:r>
            </a:p>
          </p:txBody>
        </p:sp>
        <p:sp>
          <p:nvSpPr>
            <p:cNvPr id="52" name="Ellipse 51">
              <a:extLst>
                <a:ext uri="{FF2B5EF4-FFF2-40B4-BE49-F238E27FC236}">
                  <a16:creationId xmlns:a16="http://schemas.microsoft.com/office/drawing/2014/main" id="{AA8E8BC7-44E7-4C2C-A987-A1C91CF9EF34}"/>
                </a:ext>
              </a:extLst>
            </p:cNvPr>
            <p:cNvSpPr/>
            <p:nvPr/>
          </p:nvSpPr>
          <p:spPr>
            <a:xfrm>
              <a:off x="3470065" y="1250965"/>
              <a:ext cx="100013" cy="100013"/>
            </a:xfrm>
            <a:prstGeom prst="ellipse">
              <a:avLst/>
            </a:prstGeom>
            <a:solidFill>
              <a:srgbClr val="FFFFFF"/>
            </a:solidFill>
            <a:ln w="25400" cap="flat" cmpd="sng" algn="ctr">
              <a:solidFill>
                <a:srgbClr val="302783"/>
              </a:solidFill>
              <a:prstDash val="solid"/>
            </a:ln>
            <a:effectLst/>
          </p:spPr>
          <p:txBody>
            <a:bodyPr rtlCol="0" anchor="ctr"/>
            <a:lstStyle/>
            <a:p>
              <a:pPr algn="ctr" defTabSz="342900">
                <a:defRPr/>
              </a:pPr>
              <a:endParaRPr lang="fr-FR" sz="1350" kern="0" dirty="0">
                <a:solidFill>
                  <a:srgbClr val="FFFFFF"/>
                </a:solidFill>
                <a:latin typeface="Arial" panose="020B0604020202020204" pitchFamily="34" charset="0"/>
                <a:cs typeface="Arial" panose="020B0604020202020204" pitchFamily="34" charset="0"/>
              </a:endParaRPr>
            </a:p>
          </p:txBody>
        </p:sp>
        <p:sp>
          <p:nvSpPr>
            <p:cNvPr id="53" name="Ellipse 52">
              <a:extLst>
                <a:ext uri="{FF2B5EF4-FFF2-40B4-BE49-F238E27FC236}">
                  <a16:creationId xmlns:a16="http://schemas.microsoft.com/office/drawing/2014/main" id="{D081D45A-9CC8-4083-8A84-91E451353F13}"/>
                </a:ext>
              </a:extLst>
            </p:cNvPr>
            <p:cNvSpPr/>
            <p:nvPr/>
          </p:nvSpPr>
          <p:spPr>
            <a:xfrm>
              <a:off x="4094227" y="1478887"/>
              <a:ext cx="100013" cy="100013"/>
            </a:xfrm>
            <a:prstGeom prst="ellipse">
              <a:avLst/>
            </a:prstGeom>
            <a:solidFill>
              <a:srgbClr val="FFFFFF"/>
            </a:solidFill>
            <a:ln w="25400" cap="flat" cmpd="sng" algn="ctr">
              <a:solidFill>
                <a:srgbClr val="302783"/>
              </a:solidFill>
              <a:prstDash val="solid"/>
            </a:ln>
            <a:effectLst/>
          </p:spPr>
          <p:txBody>
            <a:bodyPr rtlCol="0" anchor="ctr"/>
            <a:lstStyle/>
            <a:p>
              <a:pPr algn="ctr" defTabSz="342900">
                <a:defRPr/>
              </a:pPr>
              <a:endParaRPr lang="fr-FR" sz="1350" kern="0" dirty="0">
                <a:solidFill>
                  <a:srgbClr val="FFFFFF"/>
                </a:solidFill>
                <a:latin typeface="Arial" panose="020B0604020202020204" pitchFamily="34" charset="0"/>
                <a:cs typeface="Arial" panose="020B0604020202020204" pitchFamily="34" charset="0"/>
              </a:endParaRPr>
            </a:p>
          </p:txBody>
        </p:sp>
        <p:sp>
          <p:nvSpPr>
            <p:cNvPr id="54" name="Ellipse 53">
              <a:extLst>
                <a:ext uri="{FF2B5EF4-FFF2-40B4-BE49-F238E27FC236}">
                  <a16:creationId xmlns:a16="http://schemas.microsoft.com/office/drawing/2014/main" id="{9883DA19-8770-423B-AF67-BD28326D4FBF}"/>
                </a:ext>
              </a:extLst>
            </p:cNvPr>
            <p:cNvSpPr/>
            <p:nvPr/>
          </p:nvSpPr>
          <p:spPr>
            <a:xfrm>
              <a:off x="5158201" y="1657555"/>
              <a:ext cx="100013" cy="100013"/>
            </a:xfrm>
            <a:prstGeom prst="ellipse">
              <a:avLst/>
            </a:prstGeom>
            <a:solidFill>
              <a:srgbClr val="FFFFFF"/>
            </a:solidFill>
            <a:ln w="25400" cap="flat" cmpd="sng" algn="ctr">
              <a:solidFill>
                <a:srgbClr val="302783"/>
              </a:solidFill>
              <a:prstDash val="solid"/>
            </a:ln>
            <a:effectLst/>
          </p:spPr>
          <p:txBody>
            <a:bodyPr rtlCol="0" anchor="ctr"/>
            <a:lstStyle/>
            <a:p>
              <a:pPr algn="ctr" defTabSz="342900">
                <a:defRPr/>
              </a:pPr>
              <a:endParaRPr lang="fr-FR" sz="1350" kern="0" dirty="0">
                <a:solidFill>
                  <a:srgbClr val="FFFFFF"/>
                </a:solidFill>
                <a:latin typeface="Arial" panose="020B0604020202020204" pitchFamily="34" charset="0"/>
                <a:cs typeface="Arial" panose="020B0604020202020204" pitchFamily="34" charset="0"/>
              </a:endParaRPr>
            </a:p>
          </p:txBody>
        </p:sp>
        <p:sp>
          <p:nvSpPr>
            <p:cNvPr id="55" name="ZoneTexte 54">
              <a:extLst>
                <a:ext uri="{FF2B5EF4-FFF2-40B4-BE49-F238E27FC236}">
                  <a16:creationId xmlns:a16="http://schemas.microsoft.com/office/drawing/2014/main" id="{BE3574ED-FEA7-49D1-8C6A-9AC161A212D9}"/>
                </a:ext>
              </a:extLst>
            </p:cNvPr>
            <p:cNvSpPr txBox="1"/>
            <p:nvPr/>
          </p:nvSpPr>
          <p:spPr>
            <a:xfrm>
              <a:off x="5302863" y="4451654"/>
              <a:ext cx="620725" cy="253916"/>
            </a:xfrm>
            <a:prstGeom prst="rect">
              <a:avLst/>
            </a:prstGeom>
            <a:noFill/>
          </p:spPr>
          <p:txBody>
            <a:bodyPr wrap="square" rtlCol="0">
              <a:spAutoFit/>
            </a:bodyPr>
            <a:lstStyle/>
            <a:p>
              <a:pPr algn="ctr" defTabSz="342900">
                <a:defRPr/>
              </a:pPr>
              <a:r>
                <a:rPr lang="fr-FR" sz="1050" b="1" dirty="0">
                  <a:solidFill>
                    <a:srgbClr val="000000"/>
                  </a:solidFill>
                  <a:latin typeface="Arial" panose="020B0604020202020204" pitchFamily="34" charset="0"/>
                  <a:cs typeface="Arial" panose="020B0604020202020204" pitchFamily="34" charset="0"/>
                </a:rPr>
                <a:t>2021</a:t>
              </a:r>
            </a:p>
          </p:txBody>
        </p:sp>
        <p:sp>
          <p:nvSpPr>
            <p:cNvPr id="56" name="ZoneTexte 55">
              <a:extLst>
                <a:ext uri="{FF2B5EF4-FFF2-40B4-BE49-F238E27FC236}">
                  <a16:creationId xmlns:a16="http://schemas.microsoft.com/office/drawing/2014/main" id="{C5954A93-53DF-4080-9899-0AB53293DA17}"/>
                </a:ext>
              </a:extLst>
            </p:cNvPr>
            <p:cNvSpPr txBox="1"/>
            <p:nvPr/>
          </p:nvSpPr>
          <p:spPr>
            <a:xfrm>
              <a:off x="2909280" y="3569419"/>
              <a:ext cx="3091648" cy="738664"/>
            </a:xfrm>
            <a:prstGeom prst="rect">
              <a:avLst/>
            </a:prstGeom>
            <a:solidFill>
              <a:srgbClr val="C8C8C8"/>
            </a:solidFill>
          </p:spPr>
          <p:txBody>
            <a:bodyPr wrap="square" rtlCol="0">
              <a:spAutoFit/>
            </a:bodyPr>
            <a:lstStyle/>
            <a:p>
              <a:pPr algn="ctr" defTabSz="342900">
                <a:defRPr/>
              </a:pPr>
              <a:r>
                <a:rPr lang="fr-FR" sz="1050" b="1" kern="0" dirty="0">
                  <a:solidFill>
                    <a:srgbClr val="302783">
                      <a:lumMod val="75000"/>
                    </a:srgbClr>
                  </a:solidFill>
                  <a:latin typeface="Arial" panose="020B0604020202020204" pitchFamily="34" charset="0"/>
                  <a:cs typeface="Arial" panose="020B0604020202020204" pitchFamily="34" charset="0"/>
                </a:rPr>
                <a:t>Objectifs 2030 du projet ‘Fit For 55’ :</a:t>
              </a:r>
            </a:p>
            <a:p>
              <a:pPr algn="ctr" defTabSz="342900">
                <a:defRPr/>
              </a:pPr>
              <a:endParaRPr lang="fr-FR" sz="1050" b="1" kern="0" dirty="0">
                <a:solidFill>
                  <a:srgbClr val="302783">
                    <a:lumMod val="75000"/>
                  </a:srgbClr>
                </a:solidFill>
                <a:latin typeface="Arial" panose="020B0604020202020204" pitchFamily="34" charset="0"/>
                <a:cs typeface="Arial" panose="020B0604020202020204" pitchFamily="34" charset="0"/>
              </a:endParaRPr>
            </a:p>
            <a:p>
              <a:pPr algn="ctr" defTabSz="342900">
                <a:defRPr/>
              </a:pPr>
              <a:r>
                <a:rPr lang="fr-FR" sz="1050" b="1" kern="0" dirty="0">
                  <a:solidFill>
                    <a:srgbClr val="302783">
                      <a:lumMod val="75000"/>
                    </a:srgbClr>
                  </a:solidFill>
                  <a:latin typeface="Arial" panose="020B0604020202020204" pitchFamily="34" charset="0"/>
                  <a:cs typeface="Arial" panose="020B0604020202020204" pitchFamily="34" charset="0"/>
                </a:rPr>
                <a:t>- 55% pour les VP (par rapport à 2021)</a:t>
              </a:r>
            </a:p>
            <a:p>
              <a:pPr algn="ctr" defTabSz="342900">
                <a:defRPr/>
              </a:pPr>
              <a:r>
                <a:rPr lang="fr-FR" sz="1050" b="1" kern="0" dirty="0">
                  <a:solidFill>
                    <a:srgbClr val="302783">
                      <a:lumMod val="75000"/>
                    </a:srgbClr>
                  </a:solidFill>
                  <a:latin typeface="Arial" panose="020B0604020202020204" pitchFamily="34" charset="0"/>
                  <a:cs typeface="Arial" panose="020B0604020202020204" pitchFamily="34" charset="0"/>
                </a:rPr>
                <a:t>- 50% pour les VUL (par rapport à 2021)</a:t>
              </a:r>
            </a:p>
          </p:txBody>
        </p:sp>
        <p:cxnSp>
          <p:nvCxnSpPr>
            <p:cNvPr id="57" name="Connecteur droit 56">
              <a:extLst>
                <a:ext uri="{FF2B5EF4-FFF2-40B4-BE49-F238E27FC236}">
                  <a16:creationId xmlns:a16="http://schemas.microsoft.com/office/drawing/2014/main" id="{DE901996-8F13-4FF6-9190-5C673E1E27B3}"/>
                </a:ext>
              </a:extLst>
            </p:cNvPr>
            <p:cNvCxnSpPr/>
            <p:nvPr/>
          </p:nvCxnSpPr>
          <p:spPr>
            <a:xfrm>
              <a:off x="811721" y="4409707"/>
              <a:ext cx="7733885" cy="0"/>
            </a:xfrm>
            <a:prstGeom prst="line">
              <a:avLst/>
            </a:prstGeom>
            <a:noFill/>
            <a:ln w="12700" cap="flat" cmpd="sng" algn="ctr">
              <a:solidFill>
                <a:srgbClr val="000000"/>
              </a:solidFill>
              <a:prstDash val="solid"/>
            </a:ln>
            <a:effectLst/>
          </p:spPr>
        </p:cxnSp>
        <p:sp>
          <p:nvSpPr>
            <p:cNvPr id="58" name="Ellipse 57">
              <a:extLst>
                <a:ext uri="{FF2B5EF4-FFF2-40B4-BE49-F238E27FC236}">
                  <a16:creationId xmlns:a16="http://schemas.microsoft.com/office/drawing/2014/main" id="{0FEEB134-07D1-4004-9DBE-429DCCD4453F}"/>
                </a:ext>
              </a:extLst>
            </p:cNvPr>
            <p:cNvSpPr/>
            <p:nvPr/>
          </p:nvSpPr>
          <p:spPr>
            <a:xfrm>
              <a:off x="8160313" y="4352620"/>
              <a:ext cx="100013" cy="100013"/>
            </a:xfrm>
            <a:prstGeom prst="ellipse">
              <a:avLst/>
            </a:prstGeom>
            <a:solidFill>
              <a:srgbClr val="FFFFFF"/>
            </a:solidFill>
            <a:ln w="25400" cap="flat" cmpd="sng" algn="ctr">
              <a:solidFill>
                <a:srgbClr val="E5332A"/>
              </a:solidFill>
              <a:prstDash val="solid"/>
            </a:ln>
            <a:effectLst/>
          </p:spPr>
          <p:txBody>
            <a:bodyPr rtlCol="0" anchor="ctr"/>
            <a:lstStyle/>
            <a:p>
              <a:pPr algn="ctr" defTabSz="342900">
                <a:defRPr/>
              </a:pPr>
              <a:endParaRPr lang="fr-FR" sz="1350" kern="0" dirty="0">
                <a:solidFill>
                  <a:srgbClr val="FFFFFF"/>
                </a:solidFill>
                <a:latin typeface="Arial" panose="020B0604020202020204" pitchFamily="34" charset="0"/>
                <a:cs typeface="Arial" panose="020B0604020202020204" pitchFamily="34" charset="0"/>
              </a:endParaRPr>
            </a:p>
          </p:txBody>
        </p:sp>
        <p:pic>
          <p:nvPicPr>
            <p:cNvPr id="59" name="Image 58">
              <a:extLst>
                <a:ext uri="{FF2B5EF4-FFF2-40B4-BE49-F238E27FC236}">
                  <a16:creationId xmlns:a16="http://schemas.microsoft.com/office/drawing/2014/main" id="{482B8CBD-F369-46B7-A76E-DC058ADBD336}"/>
                </a:ext>
              </a:extLst>
            </p:cNvPr>
            <p:cNvPicPr>
              <a:picLocks noChangeAspect="1"/>
            </p:cNvPicPr>
            <p:nvPr/>
          </p:nvPicPr>
          <p:blipFill>
            <a:blip r:embed="rId11"/>
            <a:stretch>
              <a:fillRect/>
            </a:stretch>
          </p:blipFill>
          <p:spPr>
            <a:xfrm>
              <a:off x="2389087" y="3179407"/>
              <a:ext cx="359637" cy="361175"/>
            </a:xfrm>
            <a:prstGeom prst="rect">
              <a:avLst/>
            </a:prstGeom>
          </p:spPr>
        </p:pic>
        <p:sp>
          <p:nvSpPr>
            <p:cNvPr id="60" name="Rectangle 59">
              <a:extLst>
                <a:ext uri="{FF2B5EF4-FFF2-40B4-BE49-F238E27FC236}">
                  <a16:creationId xmlns:a16="http://schemas.microsoft.com/office/drawing/2014/main" id="{CE82EBA0-5853-4C69-B9D9-48093E78A7F6}"/>
                </a:ext>
              </a:extLst>
            </p:cNvPr>
            <p:cNvSpPr/>
            <p:nvPr/>
          </p:nvSpPr>
          <p:spPr>
            <a:xfrm>
              <a:off x="413148" y="4650581"/>
              <a:ext cx="8317706" cy="115416"/>
            </a:xfrm>
            <a:prstGeom prst="rect">
              <a:avLst/>
            </a:prstGeom>
          </p:spPr>
          <p:txBody>
            <a:bodyPr wrap="square" lIns="0" tIns="0" rIns="0" bIns="0" anchor="b" anchorCtr="0">
              <a:spAutoFit/>
            </a:bodyPr>
            <a:lstStyle/>
            <a:p>
              <a:pPr defTabSz="912903">
                <a:defRPr/>
              </a:pPr>
              <a:r>
                <a:rPr lang="fr-FR" sz="750" dirty="0">
                  <a:solidFill>
                    <a:prstClr val="black"/>
                  </a:solidFill>
                  <a:latin typeface="Calibri"/>
                </a:rPr>
                <a:t>Source: EEA (historique), projection PFA</a:t>
              </a:r>
              <a:endParaRPr lang="en-GB" sz="750" dirty="0">
                <a:solidFill>
                  <a:prstClr val="black"/>
                </a:solidFill>
                <a:latin typeface="Calibri"/>
              </a:endParaRPr>
            </a:p>
          </p:txBody>
        </p:sp>
      </p:grpSp>
    </p:spTree>
    <p:extLst>
      <p:ext uri="{BB962C8B-B14F-4D97-AF65-F5344CB8AC3E}">
        <p14:creationId xmlns:p14="http://schemas.microsoft.com/office/powerpoint/2010/main" val="1005065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0A10ACB-448C-483C-88A4-4114661B7A2B}"/>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30" imgW="395" imgH="396" progId="TCLayout.ActiveDocument.1">
                  <p:embed/>
                </p:oleObj>
              </mc:Choice>
              <mc:Fallback>
                <p:oleObj name="think-cell Slide" r:id="rId30" imgW="395" imgH="396" progId="TCLayout.ActiveDocument.1">
                  <p:embed/>
                  <p:pic>
                    <p:nvPicPr>
                      <p:cNvPr id="6" name="Object 5" hidden="1">
                        <a:extLst>
                          <a:ext uri="{FF2B5EF4-FFF2-40B4-BE49-F238E27FC236}">
                            <a16:creationId xmlns:a16="http://schemas.microsoft.com/office/drawing/2014/main" id="{80A10ACB-448C-483C-88A4-4114661B7A2B}"/>
                          </a:ext>
                        </a:extLst>
                      </p:cNvPr>
                      <p:cNvPicPr/>
                      <p:nvPr/>
                    </p:nvPicPr>
                    <p:blipFill>
                      <a:blip r:embed="rId31"/>
                      <a:stretch>
                        <a:fillRect/>
                      </a:stretch>
                    </p:blipFill>
                    <p:spPr>
                      <a:xfrm>
                        <a:off x="1191" y="1191"/>
                        <a:ext cx="1191" cy="1191"/>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DEB5036F-2082-492E-AA20-FCC4A5BFF69E}"/>
              </a:ext>
            </a:extLst>
          </p:cNvPr>
          <p:cNvSpPr>
            <a:spLocks noGrp="1"/>
          </p:cNvSpPr>
          <p:nvPr>
            <p:ph type="title"/>
          </p:nvPr>
        </p:nvSpPr>
        <p:spPr>
          <a:xfrm>
            <a:off x="376237" y="683298"/>
            <a:ext cx="8371762" cy="250576"/>
          </a:xfrm>
        </p:spPr>
        <p:txBody>
          <a:bodyPr vert="horz"/>
          <a:lstStyle/>
          <a:p>
            <a:r>
              <a:rPr lang="fr-FR" sz="2000" b="1" dirty="0"/>
              <a:t>Une évolution très rapide du mix de motorisation des véhicules neufs avec de forts impacts pour la filière</a:t>
            </a:r>
          </a:p>
        </p:txBody>
      </p:sp>
      <p:sp>
        <p:nvSpPr>
          <p:cNvPr id="562" name="TextBox 561">
            <a:extLst>
              <a:ext uri="{FF2B5EF4-FFF2-40B4-BE49-F238E27FC236}">
                <a16:creationId xmlns:a16="http://schemas.microsoft.com/office/drawing/2014/main" id="{9443F46A-B6CC-42F9-B454-37B75C575E32}"/>
              </a:ext>
            </a:extLst>
          </p:cNvPr>
          <p:cNvSpPr txBox="1"/>
          <p:nvPr/>
        </p:nvSpPr>
        <p:spPr>
          <a:xfrm>
            <a:off x="376237" y="4966029"/>
            <a:ext cx="1187826" cy="92333"/>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450"/>
              </a:spcBef>
              <a:spcAft>
                <a:spcPts val="0"/>
              </a:spcAft>
              <a:buClrTx/>
              <a:buSzPct val="100000"/>
              <a:buFontTx/>
              <a:buNone/>
              <a:tabLst/>
              <a:defRPr/>
            </a:pPr>
            <a:r>
              <a:rPr kumimoji="0" lang="fr-FR" sz="600" b="0" i="0" u="none" strike="noStrike" kern="1200" cap="none" spc="0" normalizeH="0" baseline="0" noProof="0">
                <a:ln>
                  <a:noFill/>
                </a:ln>
                <a:solidFill>
                  <a:srgbClr val="313131"/>
                </a:solidFill>
                <a:effectLst/>
                <a:uLnTx/>
                <a:uFillTx/>
                <a:latin typeface="Verdana"/>
                <a:ea typeface="+mn-ea"/>
                <a:cs typeface="+mn-cs"/>
              </a:rPr>
              <a:t>Source: PFA data, </a:t>
            </a:r>
            <a:r>
              <a:rPr kumimoji="0" lang="fr-FR" sz="600" b="0" i="0" u="none" strike="noStrike" kern="1200" cap="none" spc="0" normalizeH="0" baseline="0" noProof="0" err="1">
                <a:ln>
                  <a:noFill/>
                </a:ln>
                <a:solidFill>
                  <a:srgbClr val="313131"/>
                </a:solidFill>
                <a:effectLst/>
                <a:uLnTx/>
                <a:uFillTx/>
                <a:latin typeface="Verdana"/>
                <a:ea typeface="+mn-ea"/>
                <a:cs typeface="+mn-cs"/>
              </a:rPr>
              <a:t>AlixPartners</a:t>
            </a:r>
            <a:endParaRPr kumimoji="0" lang="fr-FR" sz="600" b="0" i="0" u="none" strike="noStrike" kern="1200" cap="none" spc="0" normalizeH="0" baseline="0" noProof="0">
              <a:ln>
                <a:noFill/>
              </a:ln>
              <a:solidFill>
                <a:srgbClr val="313131"/>
              </a:solidFill>
              <a:effectLst/>
              <a:uLnTx/>
              <a:uFillTx/>
              <a:latin typeface="Verdana"/>
              <a:ea typeface="+mn-ea"/>
              <a:cs typeface="+mn-cs"/>
            </a:endParaRPr>
          </a:p>
        </p:txBody>
      </p:sp>
      <p:graphicFrame>
        <p:nvGraphicFramePr>
          <p:cNvPr id="56" name="Chart 55">
            <a:extLst>
              <a:ext uri="{FF2B5EF4-FFF2-40B4-BE49-F238E27FC236}">
                <a16:creationId xmlns:a16="http://schemas.microsoft.com/office/drawing/2014/main" id="{0953458C-7147-402C-854E-32328CC87CFE}"/>
              </a:ext>
            </a:extLst>
          </p:cNvPr>
          <p:cNvGraphicFramePr/>
          <p:nvPr>
            <p:custDataLst>
              <p:tags r:id="rId2"/>
            </p:custDataLst>
          </p:nvPr>
        </p:nvGraphicFramePr>
        <p:xfrm>
          <a:off x="796925" y="1657350"/>
          <a:ext cx="7404100" cy="3186113"/>
        </p:xfrm>
        <a:graphic>
          <a:graphicData uri="http://schemas.openxmlformats.org/drawingml/2006/chart">
            <c:chart xmlns:c="http://schemas.openxmlformats.org/drawingml/2006/chart" xmlns:r="http://schemas.openxmlformats.org/officeDocument/2006/relationships" r:id="rId32"/>
          </a:graphicData>
        </a:graphic>
      </p:graphicFrame>
      <p:sp>
        <p:nvSpPr>
          <p:cNvPr id="148" name="Text Placeholder 18">
            <a:extLst>
              <a:ext uri="{FF2B5EF4-FFF2-40B4-BE49-F238E27FC236}">
                <a16:creationId xmlns:a16="http://schemas.microsoft.com/office/drawing/2014/main" id="{3F0661C2-ACEC-450A-854F-07E1C944ABF5}"/>
              </a:ext>
            </a:extLst>
          </p:cNvPr>
          <p:cNvSpPr>
            <a:spLocks noGrp="1"/>
          </p:cNvSpPr>
          <p:nvPr>
            <p:custDataLst>
              <p:tags r:id="rId3"/>
            </p:custDataLst>
          </p:nvPr>
        </p:nvSpPr>
        <p:spPr bwMode="gray">
          <a:xfrm>
            <a:off x="3467100" y="2060575"/>
            <a:ext cx="255588" cy="114300"/>
          </a:xfrm>
          <a:prstGeom prst="rect">
            <a:avLst/>
          </a:prstGeom>
          <a:noFill/>
          <a:ln>
            <a:noFill/>
          </a:ln>
          <a:effectLst/>
          <a:extLst>
            <a:ext uri="{909E8E84-426E-40DD-AFC4-6F175D3DCCD1}">
              <a14:hiddenFill xmlns:a14="http://schemas.microsoft.com/office/drawing/2010/main">
                <a:solidFill>
                  <a:srgbClr val="004F59"/>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00567516-0F25-4575-93D0-2F35A761A613}" type="datetime'''''''''''''''''''''25''''''''''''''''''''''%'''''''''''''''''">
              <a:rPr kumimoji="0" lang="fr-FR" altLang="en-US" sz="750" b="0" i="0" u="none" strike="noStrike" kern="1200" cap="none" spc="0" normalizeH="0" baseline="0" noProof="0">
                <a:ln>
                  <a:noFill/>
                </a:ln>
                <a:solidFill>
                  <a:srgbClr val="FFFFFF"/>
                </a:solidFill>
                <a:effectLst/>
                <a:uLnTx/>
                <a:uFillTx/>
                <a:latin typeface="Verdana"/>
                <a:ea typeface="+mn-ea"/>
                <a:cs typeface="+mn-cs"/>
              </a:rPr>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t>25%</a:t>
            </a:fld>
            <a:endParaRPr kumimoji="0" lang="fr-FR" sz="750" b="0" i="0" u="none" strike="noStrike" kern="1200" cap="none" spc="0" normalizeH="0" baseline="0" noProof="0">
              <a:ln>
                <a:noFill/>
              </a:ln>
              <a:solidFill>
                <a:srgbClr val="FFFFFF"/>
              </a:solidFill>
              <a:effectLst/>
              <a:uLnTx/>
              <a:uFillTx/>
              <a:latin typeface="Verdana"/>
              <a:ea typeface="+mn-ea"/>
              <a:cs typeface="+mn-cs"/>
            </a:endParaRPr>
          </a:p>
        </p:txBody>
      </p:sp>
      <p:sp>
        <p:nvSpPr>
          <p:cNvPr id="77" name="Text Placeholder 18">
            <a:extLst>
              <a:ext uri="{FF2B5EF4-FFF2-40B4-BE49-F238E27FC236}">
                <a16:creationId xmlns:a16="http://schemas.microsoft.com/office/drawing/2014/main" id="{5062EC68-DD88-43E2-BB58-451503C5C1EA}"/>
              </a:ext>
            </a:extLst>
          </p:cNvPr>
          <p:cNvSpPr>
            <a:spLocks noGrp="1"/>
          </p:cNvSpPr>
          <p:nvPr>
            <p:custDataLst>
              <p:tags r:id="rId4"/>
            </p:custDataLst>
          </p:nvPr>
        </p:nvSpPr>
        <p:spPr bwMode="gray">
          <a:xfrm>
            <a:off x="1657350" y="2119313"/>
            <a:ext cx="255588" cy="114300"/>
          </a:xfrm>
          <a:prstGeom prst="rect">
            <a:avLst/>
          </a:prstGeom>
          <a:noFill/>
          <a:ln>
            <a:noFill/>
          </a:ln>
          <a:effectLst/>
          <a:extLst>
            <a:ext uri="{909E8E84-426E-40DD-AFC4-6F175D3DCCD1}">
              <a14:hiddenFill xmlns:a14="http://schemas.microsoft.com/office/drawing/2010/main">
                <a:solidFill>
                  <a:srgbClr val="63666A"/>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4335691A-E301-450B-AFE7-91B6A765812E}" type="datetime'''1''''''''''''''''''''''''''''''''''1''''''''%'''">
              <a:rPr kumimoji="0" lang="fr-FR" altLang="en-US" sz="750" b="0" i="0" u="none" strike="noStrike" kern="1200" cap="none" spc="0" normalizeH="0" baseline="0" noProof="0">
                <a:ln>
                  <a:noFill/>
                </a:ln>
                <a:solidFill>
                  <a:srgbClr val="FFFFFF"/>
                </a:solidFill>
                <a:effectLst/>
                <a:uLnTx/>
                <a:uFillTx/>
                <a:latin typeface="Verdana"/>
                <a:ea typeface="+mn-ea"/>
                <a:cs typeface="+mn-cs"/>
              </a:rPr>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t>11%</a:t>
            </a:fld>
            <a:endParaRPr kumimoji="0" lang="fr-FR" sz="750" b="0" i="0" u="none" strike="noStrike" kern="1200" cap="none" spc="0" normalizeH="0" baseline="0" noProof="0">
              <a:ln>
                <a:noFill/>
              </a:ln>
              <a:solidFill>
                <a:srgbClr val="FFFFFF"/>
              </a:solidFill>
              <a:effectLst/>
              <a:uLnTx/>
              <a:uFillTx/>
              <a:latin typeface="Verdana"/>
              <a:ea typeface="+mn-ea"/>
              <a:cs typeface="+mn-cs"/>
            </a:endParaRPr>
          </a:p>
        </p:txBody>
      </p:sp>
      <p:sp>
        <p:nvSpPr>
          <p:cNvPr id="173" name="Text Placeholder 18">
            <a:extLst>
              <a:ext uri="{FF2B5EF4-FFF2-40B4-BE49-F238E27FC236}">
                <a16:creationId xmlns:a16="http://schemas.microsoft.com/office/drawing/2014/main" id="{68AB5DF7-659C-4C36-AB79-16FB12E5153E}"/>
              </a:ext>
            </a:extLst>
          </p:cNvPr>
          <p:cNvSpPr>
            <a:spLocks noGrp="1"/>
          </p:cNvSpPr>
          <p:nvPr>
            <p:custDataLst>
              <p:tags r:id="rId5"/>
            </p:custDataLst>
          </p:nvPr>
        </p:nvSpPr>
        <p:spPr bwMode="auto">
          <a:xfrm>
            <a:off x="1657349" y="4792663"/>
            <a:ext cx="254000"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16D8BDC8-A96D-4E87-B7DA-786AADC2A11A}" type="datetime'''''''''''''2''''''''''0''''2''''''''''''''''''0'''''''">
              <a:rPr kumimoji="0" lang="fr-FR" altLang="en-US" sz="750" b="0" i="0" u="none" strike="noStrike" kern="1200" cap="none" spc="0" normalizeH="0" baseline="0" noProof="0">
                <a:ln>
                  <a:noFill/>
                </a:ln>
                <a:solidFill>
                  <a:prstClr val="black"/>
                </a:solidFill>
                <a:effectLst/>
                <a:uLnTx/>
                <a:uFillTx/>
                <a:latin typeface="Verdana"/>
                <a:ea typeface="+mn-ea"/>
                <a:cs typeface="+mn-cs"/>
              </a:rPr>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t>2020</a:t>
            </a:fld>
            <a:endParaRPr kumimoji="0" lang="fr-FR" sz="750" b="0" i="0" u="none" strike="noStrike" kern="1200" cap="none" spc="0" normalizeH="0" baseline="0" noProof="0">
              <a:ln>
                <a:noFill/>
              </a:ln>
              <a:solidFill>
                <a:prstClr val="black"/>
              </a:solidFill>
              <a:effectLst/>
              <a:uLnTx/>
              <a:uFillTx/>
              <a:latin typeface="Verdana"/>
              <a:ea typeface="+mn-ea"/>
              <a:cs typeface="+mn-cs"/>
            </a:endParaRPr>
          </a:p>
        </p:txBody>
      </p:sp>
      <p:sp>
        <p:nvSpPr>
          <p:cNvPr id="75" name="Text Placeholder 18">
            <a:extLst>
              <a:ext uri="{FF2B5EF4-FFF2-40B4-BE49-F238E27FC236}">
                <a16:creationId xmlns:a16="http://schemas.microsoft.com/office/drawing/2014/main" id="{C9438789-1D3E-45E6-86D0-05756CF2CD6A}"/>
              </a:ext>
            </a:extLst>
          </p:cNvPr>
          <p:cNvSpPr>
            <a:spLocks noGrp="1"/>
          </p:cNvSpPr>
          <p:nvPr>
            <p:custDataLst>
              <p:tags r:id="rId6"/>
            </p:custDataLst>
          </p:nvPr>
        </p:nvSpPr>
        <p:spPr bwMode="gray">
          <a:xfrm>
            <a:off x="1687513" y="1757363"/>
            <a:ext cx="195263" cy="114300"/>
          </a:xfrm>
          <a:prstGeom prst="rect">
            <a:avLst/>
          </a:prstGeom>
          <a:noFill/>
          <a:ln>
            <a:noFill/>
          </a:ln>
          <a:effectLst/>
          <a:extLst>
            <a:ext uri="{909E8E84-426E-40DD-AFC4-6F175D3DCCD1}">
              <a14:hiddenFill xmlns:a14="http://schemas.microsoft.com/office/drawing/2010/main">
                <a:solidFill>
                  <a:srgbClr val="004F59"/>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0E7A2392-E391-4C0A-B602-981934AC15EA}" type="datetime'5''''''''''''''''''''''''%'''">
              <a:rPr kumimoji="0" lang="fr-FR" altLang="en-US" sz="750" b="0" i="0" u="none" strike="noStrike" kern="1200" cap="none" spc="0" normalizeH="0" baseline="0" noProof="0">
                <a:ln>
                  <a:noFill/>
                </a:ln>
                <a:solidFill>
                  <a:srgbClr val="FFFFFF"/>
                </a:solidFill>
                <a:effectLst/>
                <a:uLnTx/>
                <a:uFillTx/>
                <a:latin typeface="Verdana"/>
                <a:ea typeface="+mn-ea"/>
                <a:cs typeface="+mn-cs"/>
              </a:rPr>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t>5%</a:t>
            </a:fld>
            <a:endParaRPr kumimoji="0" lang="fr-FR" sz="750" b="0" i="0" u="none" strike="noStrike" kern="1200" cap="none" spc="0" normalizeH="0" baseline="0" noProof="0">
              <a:ln>
                <a:noFill/>
              </a:ln>
              <a:solidFill>
                <a:srgbClr val="FFFFFF"/>
              </a:solidFill>
              <a:effectLst/>
              <a:uLnTx/>
              <a:uFillTx/>
              <a:latin typeface="Verdana"/>
              <a:ea typeface="+mn-ea"/>
              <a:cs typeface="+mn-cs"/>
            </a:endParaRPr>
          </a:p>
        </p:txBody>
      </p:sp>
      <p:sp>
        <p:nvSpPr>
          <p:cNvPr id="76" name="Text Placeholder 18">
            <a:extLst>
              <a:ext uri="{FF2B5EF4-FFF2-40B4-BE49-F238E27FC236}">
                <a16:creationId xmlns:a16="http://schemas.microsoft.com/office/drawing/2014/main" id="{944B3F51-BAD8-4F9C-9002-720B660CD59D}"/>
              </a:ext>
            </a:extLst>
          </p:cNvPr>
          <p:cNvSpPr>
            <a:spLocks noGrp="1"/>
          </p:cNvSpPr>
          <p:nvPr>
            <p:custDataLst>
              <p:tags r:id="rId7"/>
            </p:custDataLst>
          </p:nvPr>
        </p:nvSpPr>
        <p:spPr bwMode="gray">
          <a:xfrm>
            <a:off x="1687513" y="1893888"/>
            <a:ext cx="195263" cy="114300"/>
          </a:xfrm>
          <a:prstGeom prst="rect">
            <a:avLst/>
          </a:prstGeom>
          <a:noFill/>
          <a:ln>
            <a:noFill/>
          </a:ln>
          <a:effectLst/>
          <a:extLst>
            <a:ext uri="{909E8E84-426E-40DD-AFC4-6F175D3DCCD1}">
              <a14:hiddenFill xmlns:a14="http://schemas.microsoft.com/office/drawing/2010/main">
                <a:solidFill>
                  <a:srgbClr val="6FC2B4"/>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AD8F19B7-0C4C-48CE-9C66-3A8A906469FA}" type="datetime'4''''''''''''''''''''''%'">
              <a:rPr kumimoji="0" lang="fr-FR" altLang="en-US" sz="750" b="0" i="0" u="none" strike="noStrike" kern="1200" cap="none" spc="0" normalizeH="0" baseline="0" noProof="0">
                <a:ln>
                  <a:noFill/>
                </a:ln>
                <a:solidFill>
                  <a:srgbClr val="FFFFFF"/>
                </a:solidFill>
                <a:effectLst/>
                <a:uLnTx/>
                <a:uFillTx/>
                <a:latin typeface="Verdana"/>
                <a:ea typeface="+mn-ea"/>
                <a:cs typeface="+mn-cs"/>
              </a:rPr>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t>4%</a:t>
            </a:fld>
            <a:endParaRPr kumimoji="0" lang="fr-FR" sz="750" b="0" i="0" u="none" strike="noStrike" kern="1200" cap="none" spc="0" normalizeH="0" baseline="0" noProof="0">
              <a:ln>
                <a:noFill/>
              </a:ln>
              <a:solidFill>
                <a:srgbClr val="FFFFFF"/>
              </a:solidFill>
              <a:effectLst/>
              <a:uLnTx/>
              <a:uFillTx/>
              <a:latin typeface="Verdana"/>
              <a:ea typeface="+mn-ea"/>
              <a:cs typeface="+mn-cs"/>
            </a:endParaRPr>
          </a:p>
        </p:txBody>
      </p:sp>
      <p:sp>
        <p:nvSpPr>
          <p:cNvPr id="155" name="Text Placeholder 18">
            <a:extLst>
              <a:ext uri="{FF2B5EF4-FFF2-40B4-BE49-F238E27FC236}">
                <a16:creationId xmlns:a16="http://schemas.microsoft.com/office/drawing/2014/main" id="{53EC612A-C4E8-4679-B355-61EFF72D6197}"/>
              </a:ext>
            </a:extLst>
          </p:cNvPr>
          <p:cNvSpPr>
            <a:spLocks noGrp="1"/>
          </p:cNvSpPr>
          <p:nvPr>
            <p:custDataLst>
              <p:tags r:id="rId8"/>
            </p:custDataLst>
          </p:nvPr>
        </p:nvSpPr>
        <p:spPr bwMode="gray">
          <a:xfrm>
            <a:off x="5307013" y="3932238"/>
            <a:ext cx="195263" cy="114300"/>
          </a:xfrm>
          <a:prstGeom prst="rect">
            <a:avLst/>
          </a:prstGeom>
          <a:noFill/>
          <a:ln>
            <a:noFill/>
          </a:ln>
          <a:effectLst/>
          <a:extLst>
            <a:ext uri="{909E8E84-426E-40DD-AFC4-6F175D3DCCD1}">
              <a14:hiddenFill xmlns:a14="http://schemas.microsoft.com/office/drawing/2010/main">
                <a:solidFill>
                  <a:srgbClr val="63666A"/>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94FF748D-1C41-476F-8219-0E58A8792363}" type="datetime'''''''''''''''''''''''''''''''''''9''''''''%'''''''''''''">
              <a:rPr kumimoji="0" lang="fr-FR" altLang="en-US" sz="750" b="0" i="0" u="none" strike="noStrike" kern="1200" cap="none" spc="0" normalizeH="0" baseline="0" noProof="0">
                <a:ln>
                  <a:noFill/>
                </a:ln>
                <a:solidFill>
                  <a:srgbClr val="FFFFFF"/>
                </a:solidFill>
                <a:effectLst/>
                <a:uLnTx/>
                <a:uFillTx/>
                <a:latin typeface="Verdana"/>
                <a:ea typeface="+mn-ea"/>
                <a:cs typeface="+mn-cs"/>
              </a:rPr>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t>9%</a:t>
            </a:fld>
            <a:endParaRPr kumimoji="0" lang="fr-FR" sz="750" b="0" i="0" u="none" strike="noStrike" kern="1200" cap="none" spc="0" normalizeH="0" baseline="0" noProof="0">
              <a:ln>
                <a:noFill/>
              </a:ln>
              <a:solidFill>
                <a:srgbClr val="FFFFFF"/>
              </a:solidFill>
              <a:effectLst/>
              <a:uLnTx/>
              <a:uFillTx/>
              <a:latin typeface="Verdana"/>
              <a:ea typeface="+mn-ea"/>
              <a:cs typeface="+mn-cs"/>
            </a:endParaRPr>
          </a:p>
        </p:txBody>
      </p:sp>
      <p:sp>
        <p:nvSpPr>
          <p:cNvPr id="120" name="Text Placeholder 18">
            <a:extLst>
              <a:ext uri="{FF2B5EF4-FFF2-40B4-BE49-F238E27FC236}">
                <a16:creationId xmlns:a16="http://schemas.microsoft.com/office/drawing/2014/main" id="{C546F4AC-98B7-4BC2-907A-F56FB4803443}"/>
              </a:ext>
            </a:extLst>
          </p:cNvPr>
          <p:cNvSpPr>
            <a:spLocks noGrp="1"/>
          </p:cNvSpPr>
          <p:nvPr>
            <p:custDataLst>
              <p:tags r:id="rId9"/>
            </p:custDataLst>
          </p:nvPr>
        </p:nvSpPr>
        <p:spPr bwMode="gray">
          <a:xfrm>
            <a:off x="1657350" y="3494088"/>
            <a:ext cx="255588" cy="114300"/>
          </a:xfrm>
          <a:prstGeom prst="rect">
            <a:avLst/>
          </a:prstGeom>
          <a:noFill/>
          <a:ln>
            <a:noFill/>
          </a:ln>
          <a:effectLst/>
          <a:extLst>
            <a:ext uri="{909E8E84-426E-40DD-AFC4-6F175D3DCCD1}">
              <a14:hiddenFill xmlns:a14="http://schemas.microsoft.com/office/drawing/2010/main">
                <a:solidFill>
                  <a:srgbClr val="75787B"/>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EB55D8FD-771D-4130-8B64-6BD34ACB249D}" type="datetime'''''''''''''8''''0''''''''''''''''%'''">
              <a:rPr kumimoji="0" lang="fr-FR" altLang="en-US" sz="750" b="0" i="0" u="none" strike="noStrike" kern="1200" cap="none" spc="0" normalizeH="0" baseline="0" noProof="0">
                <a:ln>
                  <a:noFill/>
                </a:ln>
                <a:solidFill>
                  <a:srgbClr val="FFFFFF"/>
                </a:solidFill>
                <a:effectLst/>
                <a:uLnTx/>
                <a:uFillTx/>
                <a:latin typeface="Verdana"/>
                <a:ea typeface="+mn-ea"/>
                <a:cs typeface="+mn-cs"/>
              </a:rPr>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t>80%</a:t>
            </a:fld>
            <a:endParaRPr kumimoji="0" lang="fr-FR" sz="750" b="0" i="0" u="none" strike="noStrike" kern="1200" cap="none" spc="0" normalizeH="0" baseline="0" noProof="0">
              <a:ln>
                <a:noFill/>
              </a:ln>
              <a:solidFill>
                <a:srgbClr val="FFFFFF"/>
              </a:solidFill>
              <a:effectLst/>
              <a:uLnTx/>
              <a:uFillTx/>
              <a:latin typeface="Verdana"/>
              <a:ea typeface="+mn-ea"/>
              <a:cs typeface="+mn-cs"/>
            </a:endParaRPr>
          </a:p>
        </p:txBody>
      </p:sp>
      <p:sp>
        <p:nvSpPr>
          <p:cNvPr id="177" name="Text Placeholder 18">
            <a:extLst>
              <a:ext uri="{FF2B5EF4-FFF2-40B4-BE49-F238E27FC236}">
                <a16:creationId xmlns:a16="http://schemas.microsoft.com/office/drawing/2014/main" id="{E4CA3D9C-66D4-4172-93A2-C0E962C54942}"/>
              </a:ext>
            </a:extLst>
          </p:cNvPr>
          <p:cNvSpPr>
            <a:spLocks noGrp="1"/>
          </p:cNvSpPr>
          <p:nvPr>
            <p:custDataLst>
              <p:tags r:id="rId10"/>
            </p:custDataLst>
          </p:nvPr>
        </p:nvSpPr>
        <p:spPr bwMode="auto">
          <a:xfrm>
            <a:off x="7086599" y="4792663"/>
            <a:ext cx="254000"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DB1231F2-DB64-40F8-AF6C-B428A620D4EE}" type="datetime'''2''0''''''''''''''''''3''5'''''''''''''''''''''''''''''''''">
              <a:rPr kumimoji="0" lang="fr-FR" altLang="en-US" sz="750" b="0" i="0" u="none" strike="noStrike" kern="1200" cap="none" spc="0" normalizeH="0" baseline="0" noProof="0">
                <a:ln>
                  <a:noFill/>
                </a:ln>
                <a:solidFill>
                  <a:prstClr val="black"/>
                </a:solidFill>
                <a:effectLst/>
                <a:uLnTx/>
                <a:uFillTx/>
                <a:latin typeface="Verdana"/>
                <a:ea typeface="+mn-ea"/>
                <a:cs typeface="+mn-cs"/>
              </a:rPr>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t>2035</a:t>
            </a:fld>
            <a:endParaRPr kumimoji="0" lang="fr-FR" sz="750" b="0" i="0" u="none" strike="noStrike" kern="1200" cap="none" spc="0" normalizeH="0" baseline="0" noProof="0">
              <a:ln>
                <a:noFill/>
              </a:ln>
              <a:solidFill>
                <a:prstClr val="black"/>
              </a:solidFill>
              <a:effectLst/>
              <a:uLnTx/>
              <a:uFillTx/>
              <a:latin typeface="Verdana"/>
              <a:ea typeface="+mn-ea"/>
              <a:cs typeface="+mn-cs"/>
            </a:endParaRPr>
          </a:p>
        </p:txBody>
      </p:sp>
      <p:sp>
        <p:nvSpPr>
          <p:cNvPr id="145" name="Text Placeholder 18">
            <a:extLst>
              <a:ext uri="{FF2B5EF4-FFF2-40B4-BE49-F238E27FC236}">
                <a16:creationId xmlns:a16="http://schemas.microsoft.com/office/drawing/2014/main" id="{94A4166B-2088-485A-88B4-E6E4FF60F041}"/>
              </a:ext>
            </a:extLst>
          </p:cNvPr>
          <p:cNvSpPr>
            <a:spLocks noGrp="1"/>
          </p:cNvSpPr>
          <p:nvPr>
            <p:custDataLst>
              <p:tags r:id="rId11"/>
            </p:custDataLst>
          </p:nvPr>
        </p:nvSpPr>
        <p:spPr bwMode="gray">
          <a:xfrm>
            <a:off x="3467100" y="2619375"/>
            <a:ext cx="255588"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A5F4FB3B-5193-4AF7-8397-5AD44B4D413F}" type="datetime'1''''''''''''''''''''''''''''2''''''''%'''''''''">
              <a:rPr kumimoji="0" lang="fr-FR" altLang="en-US" sz="750" b="0" i="0" u="none" strike="noStrike" kern="1200" cap="none" spc="0" normalizeH="0" baseline="0" noProof="0">
                <a:ln>
                  <a:noFill/>
                </a:ln>
                <a:solidFill>
                  <a:srgbClr val="FFFFFF"/>
                </a:solidFill>
                <a:effectLst/>
                <a:uLnTx/>
                <a:uFillTx/>
                <a:latin typeface="Verdana"/>
                <a:ea typeface="+mn-ea"/>
                <a:cs typeface="+mn-cs"/>
              </a:rPr>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t>12%</a:t>
            </a:fld>
            <a:endParaRPr kumimoji="0" lang="fr-FR" sz="750" b="0" i="0" u="none" strike="noStrike" kern="1200" cap="none" spc="0" normalizeH="0" baseline="0" noProof="0">
              <a:ln>
                <a:noFill/>
              </a:ln>
              <a:solidFill>
                <a:srgbClr val="FFFFFF"/>
              </a:solidFill>
              <a:effectLst/>
              <a:uLnTx/>
              <a:uFillTx/>
              <a:latin typeface="Verdana"/>
              <a:ea typeface="+mn-ea"/>
              <a:cs typeface="+mn-cs"/>
            </a:endParaRPr>
          </a:p>
        </p:txBody>
      </p:sp>
      <p:sp>
        <p:nvSpPr>
          <p:cNvPr id="142" name="Text Placeholder 18">
            <a:extLst>
              <a:ext uri="{FF2B5EF4-FFF2-40B4-BE49-F238E27FC236}">
                <a16:creationId xmlns:a16="http://schemas.microsoft.com/office/drawing/2014/main" id="{A5EBF014-6A4B-451C-ADC5-14F2B04D5116}"/>
              </a:ext>
            </a:extLst>
          </p:cNvPr>
          <p:cNvSpPr>
            <a:spLocks noGrp="1"/>
          </p:cNvSpPr>
          <p:nvPr>
            <p:custDataLst>
              <p:tags r:id="rId12"/>
            </p:custDataLst>
          </p:nvPr>
        </p:nvSpPr>
        <p:spPr bwMode="gray">
          <a:xfrm>
            <a:off x="3467100" y="3071813"/>
            <a:ext cx="255588" cy="114300"/>
          </a:xfrm>
          <a:prstGeom prst="rect">
            <a:avLst/>
          </a:prstGeom>
          <a:noFill/>
          <a:ln>
            <a:noFill/>
          </a:ln>
          <a:effectLst/>
          <a:extLst>
            <a:ext uri="{909E8E84-426E-40DD-AFC4-6F175D3DCCD1}">
              <a14:hiddenFill xmlns:a14="http://schemas.microsoft.com/office/drawing/2010/main">
                <a:solidFill>
                  <a:srgbClr val="63666A"/>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4674D99F-F430-4DF3-83C6-0B761E9034C9}" type="datetime'''''''''''''''''''''''''1''8''''''''%'''''''''''''''''''''">
              <a:rPr kumimoji="0" lang="fr-FR" altLang="en-US" sz="750" b="0" i="0" u="none" strike="noStrike" kern="1200" cap="none" spc="0" normalizeH="0" baseline="0" noProof="0">
                <a:ln>
                  <a:noFill/>
                </a:ln>
                <a:solidFill>
                  <a:srgbClr val="FFFFFF"/>
                </a:solidFill>
                <a:effectLst/>
                <a:uLnTx/>
                <a:uFillTx/>
                <a:latin typeface="Verdana"/>
                <a:ea typeface="+mn-ea"/>
                <a:cs typeface="+mn-cs"/>
              </a:rPr>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t>18%</a:t>
            </a:fld>
            <a:endParaRPr kumimoji="0" lang="fr-FR" sz="750" b="0" i="0" u="none" strike="noStrike" kern="1200" cap="none" spc="0" normalizeH="0" baseline="0" noProof="0">
              <a:ln>
                <a:noFill/>
              </a:ln>
              <a:solidFill>
                <a:srgbClr val="FFFFFF"/>
              </a:solidFill>
              <a:effectLst/>
              <a:uLnTx/>
              <a:uFillTx/>
              <a:latin typeface="Verdana"/>
              <a:ea typeface="+mn-ea"/>
              <a:cs typeface="+mn-cs"/>
            </a:endParaRPr>
          </a:p>
        </p:txBody>
      </p:sp>
      <p:sp>
        <p:nvSpPr>
          <p:cNvPr id="141" name="Text Placeholder 18">
            <a:extLst>
              <a:ext uri="{FF2B5EF4-FFF2-40B4-BE49-F238E27FC236}">
                <a16:creationId xmlns:a16="http://schemas.microsoft.com/office/drawing/2014/main" id="{941854E1-6257-4C69-88BA-D0C3B9614324}"/>
              </a:ext>
            </a:extLst>
          </p:cNvPr>
          <p:cNvSpPr>
            <a:spLocks noGrp="1"/>
          </p:cNvSpPr>
          <p:nvPr>
            <p:custDataLst>
              <p:tags r:id="rId13"/>
            </p:custDataLst>
          </p:nvPr>
        </p:nvSpPr>
        <p:spPr bwMode="gray">
          <a:xfrm>
            <a:off x="3467100" y="4024313"/>
            <a:ext cx="255588" cy="114300"/>
          </a:xfrm>
          <a:prstGeom prst="rect">
            <a:avLst/>
          </a:prstGeom>
          <a:noFill/>
          <a:ln>
            <a:noFill/>
          </a:ln>
          <a:effectLst/>
          <a:extLst>
            <a:ext uri="{909E8E84-426E-40DD-AFC4-6F175D3DCCD1}">
              <a14:hiddenFill xmlns:a14="http://schemas.microsoft.com/office/drawing/2010/main">
                <a:solidFill>
                  <a:srgbClr val="75787B"/>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08619C3C-6ABB-4D96-B18E-8A31C5E1D121}" type="datetime'''''''''4''''''''''''''''''''''''''''''''''''''5%'''''">
              <a:rPr kumimoji="0" lang="fr-FR" altLang="en-US" sz="750" b="0" i="0" u="none" strike="noStrike" kern="1200" cap="none" spc="0" normalizeH="0" baseline="0" noProof="0">
                <a:ln>
                  <a:noFill/>
                </a:ln>
                <a:solidFill>
                  <a:srgbClr val="FFFFFF"/>
                </a:solidFill>
                <a:effectLst/>
                <a:uLnTx/>
                <a:uFillTx/>
                <a:latin typeface="Verdana"/>
                <a:ea typeface="+mn-ea"/>
                <a:cs typeface="+mn-cs"/>
              </a:rPr>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t>45%</a:t>
            </a:fld>
            <a:endParaRPr kumimoji="0" lang="fr-FR" sz="750" b="0" i="0" u="none" strike="noStrike" kern="1200" cap="none" spc="0" normalizeH="0" baseline="0" noProof="0">
              <a:ln>
                <a:noFill/>
              </a:ln>
              <a:solidFill>
                <a:srgbClr val="FFFFFF"/>
              </a:solidFill>
              <a:effectLst/>
              <a:uLnTx/>
              <a:uFillTx/>
              <a:latin typeface="Verdana"/>
              <a:ea typeface="+mn-ea"/>
              <a:cs typeface="+mn-cs"/>
            </a:endParaRPr>
          </a:p>
        </p:txBody>
      </p:sp>
      <p:sp>
        <p:nvSpPr>
          <p:cNvPr id="175" name="Text Placeholder 18">
            <a:extLst>
              <a:ext uri="{FF2B5EF4-FFF2-40B4-BE49-F238E27FC236}">
                <a16:creationId xmlns:a16="http://schemas.microsoft.com/office/drawing/2014/main" id="{54D90B3B-F72F-49D9-A48E-D08A21E4F314}"/>
              </a:ext>
            </a:extLst>
          </p:cNvPr>
          <p:cNvSpPr>
            <a:spLocks noGrp="1"/>
          </p:cNvSpPr>
          <p:nvPr>
            <p:custDataLst>
              <p:tags r:id="rId14"/>
            </p:custDataLst>
          </p:nvPr>
        </p:nvSpPr>
        <p:spPr bwMode="auto">
          <a:xfrm>
            <a:off x="3467099" y="4792663"/>
            <a:ext cx="254000"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8D98A49C-5C3F-42A9-B075-19984EBF9231}" type="datetime'''''''''2''''''0''''''''''''''''''2''''''''''5'''''''''''">
              <a:rPr kumimoji="0" lang="fr-FR" altLang="en-US" sz="750" b="0" i="0" u="none" strike="noStrike" kern="1200" cap="none" spc="0" normalizeH="0" baseline="0" noProof="0">
                <a:ln>
                  <a:noFill/>
                </a:ln>
                <a:solidFill>
                  <a:prstClr val="black"/>
                </a:solidFill>
                <a:effectLst/>
                <a:uLnTx/>
                <a:uFillTx/>
                <a:latin typeface="Verdana"/>
                <a:ea typeface="+mn-ea"/>
                <a:cs typeface="+mn-cs"/>
              </a:rPr>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t>2025</a:t>
            </a:fld>
            <a:endParaRPr kumimoji="0" lang="fr-FR" sz="750" b="0" i="0" u="none" strike="noStrike" kern="1200" cap="none" spc="0" normalizeH="0" baseline="0" noProof="0">
              <a:ln>
                <a:noFill/>
              </a:ln>
              <a:solidFill>
                <a:prstClr val="black"/>
              </a:solidFill>
              <a:effectLst/>
              <a:uLnTx/>
              <a:uFillTx/>
              <a:latin typeface="Verdana"/>
              <a:ea typeface="+mn-ea"/>
              <a:cs typeface="+mn-cs"/>
            </a:endParaRPr>
          </a:p>
        </p:txBody>
      </p:sp>
      <p:sp>
        <p:nvSpPr>
          <p:cNvPr id="162" name="Text Placeholder 18">
            <a:extLst>
              <a:ext uri="{FF2B5EF4-FFF2-40B4-BE49-F238E27FC236}">
                <a16:creationId xmlns:a16="http://schemas.microsoft.com/office/drawing/2014/main" id="{45E0E53C-F50A-421B-8361-EF4CD95B142F}"/>
              </a:ext>
            </a:extLst>
          </p:cNvPr>
          <p:cNvSpPr>
            <a:spLocks noGrp="1"/>
          </p:cNvSpPr>
          <p:nvPr>
            <p:custDataLst>
              <p:tags r:id="rId15"/>
            </p:custDataLst>
          </p:nvPr>
        </p:nvSpPr>
        <p:spPr bwMode="gray">
          <a:xfrm>
            <a:off x="5276850" y="2422525"/>
            <a:ext cx="255588" cy="114300"/>
          </a:xfrm>
          <a:prstGeom prst="rect">
            <a:avLst/>
          </a:prstGeom>
          <a:noFill/>
          <a:ln>
            <a:noFill/>
          </a:ln>
          <a:effectLst/>
          <a:extLst>
            <a:ext uri="{909E8E84-426E-40DD-AFC4-6F175D3DCCD1}">
              <a14:hiddenFill xmlns:a14="http://schemas.microsoft.com/office/drawing/2010/main">
                <a:solidFill>
                  <a:srgbClr val="004F59"/>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r>
              <a:rPr kumimoji="0" lang="fr-FR" altLang="en-US" sz="750" b="0" i="0" u="none" strike="noStrike" kern="1200" cap="none" spc="0" normalizeH="0" baseline="0" noProof="0" dirty="0">
                <a:ln>
                  <a:noFill/>
                </a:ln>
                <a:solidFill>
                  <a:srgbClr val="FFFFFF"/>
                </a:solidFill>
                <a:effectLst/>
                <a:uLnTx/>
                <a:uFillTx/>
                <a:latin typeface="Verdana"/>
                <a:ea typeface="+mn-ea"/>
                <a:cs typeface="+mn-cs"/>
              </a:rPr>
              <a:t>50%</a:t>
            </a:r>
            <a:endParaRPr kumimoji="0" lang="fr-FR" sz="750" b="0" i="0" u="none" strike="noStrike" kern="1200" cap="none" spc="0" normalizeH="0" baseline="0" noProof="0" dirty="0">
              <a:ln>
                <a:noFill/>
              </a:ln>
              <a:solidFill>
                <a:srgbClr val="FFFFFF"/>
              </a:solidFill>
              <a:effectLst/>
              <a:uLnTx/>
              <a:uFillTx/>
              <a:latin typeface="Verdana"/>
              <a:ea typeface="+mn-ea"/>
              <a:cs typeface="+mn-cs"/>
            </a:endParaRPr>
          </a:p>
        </p:txBody>
      </p:sp>
      <p:sp>
        <p:nvSpPr>
          <p:cNvPr id="159" name="Text Placeholder 18">
            <a:extLst>
              <a:ext uri="{FF2B5EF4-FFF2-40B4-BE49-F238E27FC236}">
                <a16:creationId xmlns:a16="http://schemas.microsoft.com/office/drawing/2014/main" id="{BD416B27-DBAA-44B8-B20E-59301EFE7093}"/>
              </a:ext>
            </a:extLst>
          </p:cNvPr>
          <p:cNvSpPr>
            <a:spLocks noGrp="1"/>
          </p:cNvSpPr>
          <p:nvPr>
            <p:custDataLst>
              <p:tags r:id="rId16"/>
            </p:custDataLst>
          </p:nvPr>
        </p:nvSpPr>
        <p:spPr bwMode="gray">
          <a:xfrm>
            <a:off x="5276850" y="3479800"/>
            <a:ext cx="255588"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r>
              <a:rPr kumimoji="0" lang="fr-FR" sz="750" b="0" i="0" u="none" strike="noStrike" kern="1200" cap="none" spc="0" normalizeH="0" baseline="0" noProof="0" dirty="0">
                <a:ln>
                  <a:noFill/>
                </a:ln>
                <a:solidFill>
                  <a:srgbClr val="FFFFFF"/>
                </a:solidFill>
                <a:effectLst/>
                <a:uLnTx/>
                <a:uFillTx/>
                <a:latin typeface="Verdana"/>
                <a:ea typeface="+mn-ea"/>
                <a:cs typeface="+mn-cs"/>
              </a:rPr>
              <a:t>20%</a:t>
            </a:r>
          </a:p>
        </p:txBody>
      </p:sp>
      <p:sp>
        <p:nvSpPr>
          <p:cNvPr id="154" name="Text Placeholder 18">
            <a:extLst>
              <a:ext uri="{FF2B5EF4-FFF2-40B4-BE49-F238E27FC236}">
                <a16:creationId xmlns:a16="http://schemas.microsoft.com/office/drawing/2014/main" id="{F87B8539-39E8-4972-9DE2-37996EA6E9B4}"/>
              </a:ext>
            </a:extLst>
          </p:cNvPr>
          <p:cNvSpPr>
            <a:spLocks noGrp="1"/>
          </p:cNvSpPr>
          <p:nvPr>
            <p:custDataLst>
              <p:tags r:id="rId17"/>
            </p:custDataLst>
          </p:nvPr>
        </p:nvSpPr>
        <p:spPr bwMode="gray">
          <a:xfrm>
            <a:off x="5276850" y="4386263"/>
            <a:ext cx="255588" cy="114300"/>
          </a:xfrm>
          <a:prstGeom prst="rect">
            <a:avLst/>
          </a:prstGeom>
          <a:noFill/>
          <a:ln>
            <a:noFill/>
          </a:ln>
          <a:effectLst/>
          <a:extLst>
            <a:ext uri="{909E8E84-426E-40DD-AFC4-6F175D3DCCD1}">
              <a14:hiddenFill xmlns:a14="http://schemas.microsoft.com/office/drawing/2010/main">
                <a:solidFill>
                  <a:srgbClr val="75787B"/>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5E278D11-2E47-456D-82CE-034AAA5F5EE7}" type="datetime'''''''''''''''''''''''''''''''2''1''''''''''''%'''''''''">
              <a:rPr kumimoji="0" lang="fr-FR" altLang="en-US" sz="750" b="0" i="0" u="none" strike="noStrike" kern="1200" cap="none" spc="0" normalizeH="0" baseline="0" noProof="0">
                <a:ln>
                  <a:noFill/>
                </a:ln>
                <a:solidFill>
                  <a:srgbClr val="FFFFFF"/>
                </a:solidFill>
                <a:effectLst/>
                <a:uLnTx/>
                <a:uFillTx/>
                <a:latin typeface="Verdana"/>
                <a:ea typeface="+mn-ea"/>
                <a:cs typeface="+mn-cs"/>
              </a:rPr>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t>21%</a:t>
            </a:fld>
            <a:endParaRPr kumimoji="0" lang="fr-FR" sz="750" b="0" i="0" u="none" strike="noStrike" kern="1200" cap="none" spc="0" normalizeH="0" baseline="0" noProof="0">
              <a:ln>
                <a:noFill/>
              </a:ln>
              <a:solidFill>
                <a:srgbClr val="FFFFFF"/>
              </a:solidFill>
              <a:effectLst/>
              <a:uLnTx/>
              <a:uFillTx/>
              <a:latin typeface="Verdana"/>
              <a:ea typeface="+mn-ea"/>
              <a:cs typeface="+mn-cs"/>
            </a:endParaRPr>
          </a:p>
        </p:txBody>
      </p:sp>
      <p:sp>
        <p:nvSpPr>
          <p:cNvPr id="176" name="Text Placeholder 18">
            <a:extLst>
              <a:ext uri="{FF2B5EF4-FFF2-40B4-BE49-F238E27FC236}">
                <a16:creationId xmlns:a16="http://schemas.microsoft.com/office/drawing/2014/main" id="{F3690260-5C0B-485A-B9E1-4070926D02F0}"/>
              </a:ext>
            </a:extLst>
          </p:cNvPr>
          <p:cNvSpPr>
            <a:spLocks noGrp="1"/>
          </p:cNvSpPr>
          <p:nvPr>
            <p:custDataLst>
              <p:tags r:id="rId18"/>
            </p:custDataLst>
          </p:nvPr>
        </p:nvSpPr>
        <p:spPr bwMode="auto">
          <a:xfrm>
            <a:off x="5276849" y="4792663"/>
            <a:ext cx="254000"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9002A8C0-CD9C-45AA-B5E4-29FCFE9F85A0}" type="datetime'2''''''0''''''''''''''3''''''0'''''''''''''''''''''''''''''''">
              <a:rPr kumimoji="0" lang="fr-FR" altLang="en-US" sz="750" b="0" i="0" u="none" strike="noStrike" kern="1200" cap="none" spc="0" normalizeH="0" baseline="0" noProof="0">
                <a:ln>
                  <a:noFill/>
                </a:ln>
                <a:solidFill>
                  <a:prstClr val="black"/>
                </a:solidFill>
                <a:effectLst/>
                <a:uLnTx/>
                <a:uFillTx/>
                <a:latin typeface="Verdana"/>
                <a:ea typeface="+mn-ea"/>
                <a:cs typeface="+mn-cs"/>
              </a:rPr>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t>2030</a:t>
            </a:fld>
            <a:endParaRPr kumimoji="0" lang="fr-FR" sz="750" b="0" i="0" u="none" strike="noStrike" kern="1200" cap="none" spc="0" normalizeH="0" baseline="0" noProof="0">
              <a:ln>
                <a:noFill/>
              </a:ln>
              <a:solidFill>
                <a:prstClr val="black"/>
              </a:solidFill>
              <a:effectLst/>
              <a:uLnTx/>
              <a:uFillTx/>
              <a:latin typeface="Verdana"/>
              <a:ea typeface="+mn-ea"/>
              <a:cs typeface="+mn-cs"/>
            </a:endParaRPr>
          </a:p>
        </p:txBody>
      </p:sp>
      <p:sp>
        <p:nvSpPr>
          <p:cNvPr id="46" name="Text Placeholder 18">
            <a:extLst>
              <a:ext uri="{FF2B5EF4-FFF2-40B4-BE49-F238E27FC236}">
                <a16:creationId xmlns:a16="http://schemas.microsoft.com/office/drawing/2014/main" id="{A5EF7590-634B-4779-AE3A-14BBB37B87F2}"/>
              </a:ext>
            </a:extLst>
          </p:cNvPr>
          <p:cNvSpPr>
            <a:spLocks noGrp="1"/>
          </p:cNvSpPr>
          <p:nvPr>
            <p:custDataLst>
              <p:tags r:id="rId19"/>
            </p:custDataLst>
          </p:nvPr>
        </p:nvSpPr>
        <p:spPr bwMode="gray">
          <a:xfrm>
            <a:off x="7056438" y="3192463"/>
            <a:ext cx="315913" cy="114300"/>
          </a:xfrm>
          <a:prstGeom prst="rect">
            <a:avLst/>
          </a:prstGeom>
          <a:noFill/>
          <a:ln>
            <a:noFill/>
          </a:ln>
          <a:effectLst/>
          <a:extLst>
            <a:ext uri="{909E8E84-426E-40DD-AFC4-6F175D3DCCD1}">
              <a14:hiddenFill xmlns:a14="http://schemas.microsoft.com/office/drawing/2010/main">
                <a:solidFill>
                  <a:srgbClr val="004F59"/>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6DA519B2-8444-4B73-BDD8-05BDE06A89BB}" type="datetime'''''''''''''''''''''''''''''''''''''''''1''''''''0''''0%'''''">
              <a:rPr kumimoji="0" lang="fr-FR" altLang="en-US" sz="750" b="0" i="0" u="none" strike="noStrike" kern="1200" cap="none" spc="0" normalizeH="0" baseline="0" noProof="0">
                <a:ln>
                  <a:noFill/>
                </a:ln>
                <a:solidFill>
                  <a:srgbClr val="FFFFFF"/>
                </a:solidFill>
                <a:effectLst/>
                <a:uLnTx/>
                <a:uFillTx/>
                <a:latin typeface="Verdana"/>
                <a:ea typeface="+mn-ea"/>
                <a:cs typeface="+mn-cs"/>
              </a:rPr>
              <a:pPr marL="0" marR="0" lvl="0" indent="0" algn="ctr"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t>100%</a:t>
            </a:fld>
            <a:endParaRPr kumimoji="0" lang="fr-FR" sz="750" b="0" i="0" u="none" strike="noStrike" kern="1200" cap="none" spc="0" normalizeH="0" baseline="0" noProof="0">
              <a:ln>
                <a:noFill/>
              </a:ln>
              <a:solidFill>
                <a:srgbClr val="FFFFFF"/>
              </a:solidFill>
              <a:effectLst/>
              <a:uLnTx/>
              <a:uFillTx/>
              <a:latin typeface="Verdana"/>
              <a:ea typeface="+mn-ea"/>
              <a:cs typeface="+mn-cs"/>
            </a:endParaRPr>
          </a:p>
        </p:txBody>
      </p:sp>
      <p:sp>
        <p:nvSpPr>
          <p:cNvPr id="58" name="Rectangle 57">
            <a:extLst>
              <a:ext uri="{FF2B5EF4-FFF2-40B4-BE49-F238E27FC236}">
                <a16:creationId xmlns:a16="http://schemas.microsoft.com/office/drawing/2014/main" id="{23E538FA-E37E-40AF-B516-6A8BAE231533}"/>
              </a:ext>
            </a:extLst>
          </p:cNvPr>
          <p:cNvSpPr/>
          <p:nvPr>
            <p:custDataLst>
              <p:tags r:id="rId20"/>
            </p:custDataLst>
          </p:nvPr>
        </p:nvSpPr>
        <p:spPr bwMode="auto">
          <a:xfrm>
            <a:off x="8070850" y="1946275"/>
            <a:ext cx="133350" cy="100013"/>
          </a:xfrm>
          <a:prstGeom prst="rect">
            <a:avLst/>
          </a:prstGeom>
          <a:solidFill>
            <a:srgbClr val="00ABAB"/>
          </a:solidFill>
          <a:ln w="19050" algn="ctr">
            <a:noFill/>
            <a:miter lim="800000"/>
            <a:headEnd/>
            <a:tailEnd/>
          </a:ln>
          <a:effectLst/>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1200" cap="none" spc="0" normalizeH="0" baseline="0" noProof="0">
              <a:ln>
                <a:noFill/>
              </a:ln>
              <a:solidFill>
                <a:prstClr val="white"/>
              </a:solidFill>
              <a:effectLst/>
              <a:uLnTx/>
              <a:uFillTx/>
              <a:latin typeface="Verdana"/>
              <a:ea typeface="+mn-ea"/>
              <a:cs typeface="+mn-cs"/>
            </a:endParaRPr>
          </a:p>
        </p:txBody>
      </p:sp>
      <p:sp>
        <p:nvSpPr>
          <p:cNvPr id="57" name="Rectangle 56">
            <a:extLst>
              <a:ext uri="{FF2B5EF4-FFF2-40B4-BE49-F238E27FC236}">
                <a16:creationId xmlns:a16="http://schemas.microsoft.com/office/drawing/2014/main" id="{825AE348-4E3E-4B90-9C13-7DFB6B05B342}"/>
              </a:ext>
            </a:extLst>
          </p:cNvPr>
          <p:cNvSpPr/>
          <p:nvPr>
            <p:custDataLst>
              <p:tags r:id="rId21"/>
            </p:custDataLst>
          </p:nvPr>
        </p:nvSpPr>
        <p:spPr bwMode="auto">
          <a:xfrm>
            <a:off x="8070850" y="1781175"/>
            <a:ext cx="133350" cy="100013"/>
          </a:xfrm>
          <a:prstGeom prst="rect">
            <a:avLst/>
          </a:prstGeom>
          <a:solidFill>
            <a:srgbClr val="6FC2B4"/>
          </a:solidFill>
          <a:ln w="19050" algn="ctr">
            <a:noFill/>
            <a:miter lim="800000"/>
            <a:headEnd/>
            <a:tailEnd/>
          </a:ln>
          <a:effectLst/>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1200" cap="none" spc="0" normalizeH="0" baseline="0" noProof="0">
              <a:ln>
                <a:noFill/>
              </a:ln>
              <a:solidFill>
                <a:prstClr val="white"/>
              </a:solidFill>
              <a:effectLst/>
              <a:uLnTx/>
              <a:uFillTx/>
              <a:latin typeface="Verdana"/>
              <a:ea typeface="+mn-ea"/>
              <a:cs typeface="+mn-cs"/>
            </a:endParaRPr>
          </a:p>
        </p:txBody>
      </p:sp>
      <p:sp>
        <p:nvSpPr>
          <p:cNvPr id="60" name="Rectangle 59">
            <a:extLst>
              <a:ext uri="{FF2B5EF4-FFF2-40B4-BE49-F238E27FC236}">
                <a16:creationId xmlns:a16="http://schemas.microsoft.com/office/drawing/2014/main" id="{1E59CA2A-3660-4C17-950F-AED2AF9880A1}"/>
              </a:ext>
            </a:extLst>
          </p:cNvPr>
          <p:cNvSpPr/>
          <p:nvPr>
            <p:custDataLst>
              <p:tags r:id="rId22"/>
            </p:custDataLst>
          </p:nvPr>
        </p:nvSpPr>
        <p:spPr bwMode="auto">
          <a:xfrm>
            <a:off x="8070850" y="2276475"/>
            <a:ext cx="133350" cy="100013"/>
          </a:xfrm>
          <a:prstGeom prst="rect">
            <a:avLst/>
          </a:prstGeom>
          <a:solidFill>
            <a:srgbClr val="97999B"/>
          </a:solidFill>
          <a:ln w="19050" algn="ctr">
            <a:noFill/>
            <a:miter lim="800000"/>
            <a:headEnd/>
            <a:tailEnd/>
          </a:ln>
          <a:effectLst/>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1200" cap="none" spc="0" normalizeH="0" baseline="0" noProof="0">
              <a:ln>
                <a:noFill/>
              </a:ln>
              <a:solidFill>
                <a:prstClr val="white"/>
              </a:solidFill>
              <a:effectLst/>
              <a:uLnTx/>
              <a:uFillTx/>
              <a:latin typeface="Verdana"/>
              <a:ea typeface="+mn-ea"/>
              <a:cs typeface="+mn-cs"/>
            </a:endParaRPr>
          </a:p>
        </p:txBody>
      </p:sp>
      <p:sp>
        <p:nvSpPr>
          <p:cNvPr id="59" name="Rectangle 58">
            <a:extLst>
              <a:ext uri="{FF2B5EF4-FFF2-40B4-BE49-F238E27FC236}">
                <a16:creationId xmlns:a16="http://schemas.microsoft.com/office/drawing/2014/main" id="{3779EA22-94A2-4FD1-854E-7C88B51933B2}"/>
              </a:ext>
            </a:extLst>
          </p:cNvPr>
          <p:cNvSpPr/>
          <p:nvPr>
            <p:custDataLst>
              <p:tags r:id="rId23"/>
            </p:custDataLst>
          </p:nvPr>
        </p:nvSpPr>
        <p:spPr bwMode="auto">
          <a:xfrm>
            <a:off x="8070850" y="2111375"/>
            <a:ext cx="133350" cy="100013"/>
          </a:xfrm>
          <a:prstGeom prst="rect">
            <a:avLst/>
          </a:prstGeom>
          <a:solidFill>
            <a:srgbClr val="A7A8AA"/>
          </a:solidFill>
          <a:ln w="19050" algn="ctr">
            <a:noFill/>
            <a:miter lim="800000"/>
            <a:headEnd/>
            <a:tailEnd/>
          </a:ln>
          <a:effectLst/>
        </p:spPr>
        <p:txBody>
          <a:bodyPr wrap="square" lIns="66675" tIns="66675" rIns="66675" bIns="66675"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1200" cap="none" spc="0" normalizeH="0" baseline="0" noProof="0">
              <a:ln>
                <a:noFill/>
              </a:ln>
              <a:solidFill>
                <a:prstClr val="white"/>
              </a:solidFill>
              <a:effectLst/>
              <a:uLnTx/>
              <a:uFillTx/>
              <a:latin typeface="Verdana"/>
              <a:ea typeface="+mn-ea"/>
              <a:cs typeface="+mn-cs"/>
            </a:endParaRPr>
          </a:p>
        </p:txBody>
      </p:sp>
      <p:sp>
        <p:nvSpPr>
          <p:cNvPr id="180" name="Text Placeholder 18">
            <a:extLst>
              <a:ext uri="{FF2B5EF4-FFF2-40B4-BE49-F238E27FC236}">
                <a16:creationId xmlns:a16="http://schemas.microsoft.com/office/drawing/2014/main" id="{460E4DC8-1338-4A60-820C-CFC22BA7AC3E}"/>
              </a:ext>
            </a:extLst>
          </p:cNvPr>
          <p:cNvSpPr>
            <a:spLocks noGrp="1"/>
          </p:cNvSpPr>
          <p:nvPr>
            <p:custDataLst>
              <p:tags r:id="rId24"/>
            </p:custDataLst>
          </p:nvPr>
        </p:nvSpPr>
        <p:spPr bwMode="auto">
          <a:xfrm>
            <a:off x="8255000" y="1777604"/>
            <a:ext cx="190500"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5D2A5077-992E-4F53-892A-9C25787AD56E}" type="datetime'B''''''''''''''''''''''''E''''''''''''''''''''''''''''''V'''''">
              <a:rPr kumimoji="0" lang="fr-FR" altLang="en-US" sz="750" b="0" i="0" u="none" strike="noStrike" kern="1200" cap="none" spc="0" normalizeH="0" baseline="0" noProof="0" smtClean="0">
                <a:ln>
                  <a:noFill/>
                </a:ln>
                <a:solidFill>
                  <a:prstClr val="black"/>
                </a:solidFill>
                <a:effectLst/>
                <a:uLnTx/>
                <a:uFillTx/>
                <a:latin typeface="Verdana"/>
                <a:ea typeface="+mn-ea"/>
                <a:cs typeface="+mn-cs"/>
              </a:rPr>
              <a:pPr marL="0" marR="0" lvl="0" indent="0" algn="l"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t>BEV</a:t>
            </a:fld>
            <a:r>
              <a:rPr kumimoji="0" lang="fr-FR" altLang="en-US" sz="750" b="0" i="0" u="none" strike="noStrike" kern="1200" cap="none" spc="0" normalizeH="0" baseline="0" noProof="0" dirty="0">
                <a:ln>
                  <a:noFill/>
                </a:ln>
                <a:solidFill>
                  <a:prstClr val="black"/>
                </a:solidFill>
                <a:effectLst/>
                <a:uLnTx/>
                <a:uFillTx/>
                <a:latin typeface="Verdana"/>
                <a:ea typeface="+mn-ea"/>
                <a:cs typeface="+mn-cs"/>
              </a:rPr>
              <a:t>+FCEV</a:t>
            </a:r>
            <a:endParaRPr kumimoji="0" lang="fr-FR" sz="750" b="0" i="0" u="none" strike="noStrike" kern="1200" cap="none" spc="0" normalizeH="0" baseline="0" noProof="0" dirty="0">
              <a:ln>
                <a:noFill/>
              </a:ln>
              <a:solidFill>
                <a:prstClr val="black"/>
              </a:solidFill>
              <a:effectLst/>
              <a:uLnTx/>
              <a:uFillTx/>
              <a:latin typeface="Verdana"/>
              <a:ea typeface="+mn-ea"/>
              <a:cs typeface="+mn-cs"/>
            </a:endParaRPr>
          </a:p>
        </p:txBody>
      </p:sp>
      <p:sp>
        <p:nvSpPr>
          <p:cNvPr id="182" name="Text Placeholder 18">
            <a:extLst>
              <a:ext uri="{FF2B5EF4-FFF2-40B4-BE49-F238E27FC236}">
                <a16:creationId xmlns:a16="http://schemas.microsoft.com/office/drawing/2014/main" id="{6FEE8B65-C098-4D97-A4A9-8EDD79217C31}"/>
              </a:ext>
            </a:extLst>
          </p:cNvPr>
          <p:cNvSpPr>
            <a:spLocks noGrp="1"/>
          </p:cNvSpPr>
          <p:nvPr>
            <p:custDataLst>
              <p:tags r:id="rId25"/>
            </p:custDataLst>
          </p:nvPr>
        </p:nvSpPr>
        <p:spPr bwMode="auto">
          <a:xfrm>
            <a:off x="8255000" y="1943100"/>
            <a:ext cx="254000"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02F03DA7-FB77-4CFD-9456-4F14A3D5A97A}" type="datetime'''''''''''''''P''''''''''''''''''''''HE''''''''''''V'''''''">
              <a:rPr kumimoji="0" lang="fr-FR" altLang="en-US" sz="750" b="0" i="0" u="none" strike="noStrike" kern="1200" cap="none" spc="0" normalizeH="0" baseline="0" noProof="0">
                <a:ln>
                  <a:noFill/>
                </a:ln>
                <a:solidFill>
                  <a:prstClr val="black"/>
                </a:solidFill>
                <a:effectLst/>
                <a:uLnTx/>
                <a:uFillTx/>
                <a:latin typeface="Verdana"/>
                <a:ea typeface="+mn-ea"/>
                <a:cs typeface="+mn-cs"/>
              </a:rPr>
              <a:pPr marL="0" marR="0" lvl="0" indent="0" algn="l"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t>PHEV</a:t>
            </a:fld>
            <a:endParaRPr kumimoji="0" lang="fr-FR" sz="750" b="0" i="0" u="none" strike="noStrike" kern="1200" cap="none" spc="0" normalizeH="0" baseline="0" noProof="0">
              <a:ln>
                <a:noFill/>
              </a:ln>
              <a:solidFill>
                <a:prstClr val="black"/>
              </a:solidFill>
              <a:effectLst/>
              <a:uLnTx/>
              <a:uFillTx/>
              <a:latin typeface="Verdana"/>
              <a:ea typeface="+mn-ea"/>
              <a:cs typeface="+mn-cs"/>
            </a:endParaRPr>
          </a:p>
        </p:txBody>
      </p:sp>
      <p:sp>
        <p:nvSpPr>
          <p:cNvPr id="183" name="Text Placeholder 18">
            <a:extLst>
              <a:ext uri="{FF2B5EF4-FFF2-40B4-BE49-F238E27FC236}">
                <a16:creationId xmlns:a16="http://schemas.microsoft.com/office/drawing/2014/main" id="{A28F5A1C-A6A3-4728-AF6E-9BD9A23403FC}"/>
              </a:ext>
            </a:extLst>
          </p:cNvPr>
          <p:cNvSpPr>
            <a:spLocks noGrp="1"/>
          </p:cNvSpPr>
          <p:nvPr>
            <p:custDataLst>
              <p:tags r:id="rId26"/>
            </p:custDataLst>
          </p:nvPr>
        </p:nvSpPr>
        <p:spPr bwMode="auto">
          <a:xfrm>
            <a:off x="8255000" y="2108200"/>
            <a:ext cx="196850"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13B51254-8A3E-468D-B7AD-B3459F36F9EF}" type="datetime'''H''E''V'''''''''''''''''''''''">
              <a:rPr kumimoji="0" lang="fr-FR" altLang="en-US" sz="750" b="0" i="0" u="none" strike="noStrike" kern="1200" cap="none" spc="0" normalizeH="0" baseline="0" noProof="0">
                <a:ln>
                  <a:noFill/>
                </a:ln>
                <a:solidFill>
                  <a:prstClr val="black"/>
                </a:solidFill>
                <a:effectLst/>
                <a:uLnTx/>
                <a:uFillTx/>
                <a:latin typeface="Verdana"/>
                <a:ea typeface="+mn-ea"/>
                <a:cs typeface="+mn-cs"/>
              </a:rPr>
              <a:pPr marL="0" marR="0" lvl="0" indent="0" algn="l"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t>HEV</a:t>
            </a:fld>
            <a:endParaRPr kumimoji="0" lang="fr-FR" sz="750" b="0" i="0" u="none" strike="noStrike" kern="1200" cap="none" spc="0" normalizeH="0" baseline="0" noProof="0">
              <a:ln>
                <a:noFill/>
              </a:ln>
              <a:solidFill>
                <a:prstClr val="black"/>
              </a:solidFill>
              <a:effectLst/>
              <a:uLnTx/>
              <a:uFillTx/>
              <a:latin typeface="Verdana"/>
              <a:ea typeface="+mn-ea"/>
              <a:cs typeface="+mn-cs"/>
            </a:endParaRPr>
          </a:p>
        </p:txBody>
      </p:sp>
      <p:sp>
        <p:nvSpPr>
          <p:cNvPr id="184" name="Text Placeholder 18">
            <a:extLst>
              <a:ext uri="{FF2B5EF4-FFF2-40B4-BE49-F238E27FC236}">
                <a16:creationId xmlns:a16="http://schemas.microsoft.com/office/drawing/2014/main" id="{780AC227-1DF2-43FE-8B0E-E943608FA378}"/>
              </a:ext>
            </a:extLst>
          </p:cNvPr>
          <p:cNvSpPr>
            <a:spLocks noGrp="1"/>
          </p:cNvSpPr>
          <p:nvPr>
            <p:custDataLst>
              <p:tags r:id="rId27"/>
            </p:custDataLst>
          </p:nvPr>
        </p:nvSpPr>
        <p:spPr bwMode="auto">
          <a:xfrm>
            <a:off x="8255000" y="2273300"/>
            <a:ext cx="166688"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l"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6E0C3018-97DF-4992-8F09-48BCAE55BD3F}" type="datetime'I''''''''''''''''''C''''''''''''''''''E'''''''''''''''''''''''">
              <a:rPr kumimoji="0" lang="fr-FR" altLang="en-US" sz="750" b="0" i="0" u="none" strike="noStrike" kern="1200" cap="none" spc="0" normalizeH="0" baseline="0" noProof="0">
                <a:ln>
                  <a:noFill/>
                </a:ln>
                <a:solidFill>
                  <a:prstClr val="black"/>
                </a:solidFill>
                <a:effectLst/>
                <a:uLnTx/>
                <a:uFillTx/>
                <a:latin typeface="Verdana"/>
                <a:ea typeface="+mn-ea"/>
                <a:cs typeface="+mn-cs"/>
              </a:rPr>
              <a:pPr marL="0" marR="0" lvl="0" indent="0" algn="l" defTabSz="914377" rtl="0" eaLnBrk="1" fontAlgn="auto" latinLnBrk="0" hangingPunct="1">
                <a:lnSpc>
                  <a:spcPct val="100000"/>
                </a:lnSpc>
                <a:spcBef>
                  <a:spcPct val="0"/>
                </a:spcBef>
                <a:spcAft>
                  <a:spcPct val="0"/>
                </a:spcAft>
                <a:buClrTx/>
                <a:buSzPct val="100000"/>
                <a:buFont typeface="Arial" panose="020B0604020202020204" pitchFamily="34" charset="0"/>
                <a:buNone/>
                <a:tabLst/>
                <a:defRPr/>
              </a:pPr>
              <a:t>ICE</a:t>
            </a:fld>
            <a:endParaRPr kumimoji="0" lang="fr-FR" sz="750" b="0" i="0" u="none" strike="noStrike" kern="1200" cap="none" spc="0" normalizeH="0" baseline="0" noProof="0">
              <a:ln>
                <a:noFill/>
              </a:ln>
              <a:solidFill>
                <a:prstClr val="black"/>
              </a:solidFill>
              <a:effectLst/>
              <a:uLnTx/>
              <a:uFillTx/>
              <a:latin typeface="Verdana"/>
              <a:ea typeface="+mn-ea"/>
              <a:cs typeface="+mn-cs"/>
            </a:endParaRPr>
          </a:p>
        </p:txBody>
      </p:sp>
      <p:sp>
        <p:nvSpPr>
          <p:cNvPr id="78" name="Oval 90">
            <a:extLst>
              <a:ext uri="{FF2B5EF4-FFF2-40B4-BE49-F238E27FC236}">
                <a16:creationId xmlns:a16="http://schemas.microsoft.com/office/drawing/2014/main" id="{01831E55-0C15-412A-B2FC-2C7795133ED4}"/>
              </a:ext>
            </a:extLst>
          </p:cNvPr>
          <p:cNvSpPr>
            <a:spLocks noChangeAspect="1"/>
          </p:cNvSpPr>
          <p:nvPr/>
        </p:nvSpPr>
        <p:spPr bwMode="gray">
          <a:xfrm>
            <a:off x="788520" y="1693069"/>
            <a:ext cx="594122" cy="594122"/>
          </a:xfrm>
          <a:prstGeom prst="ellipse">
            <a:avLst/>
          </a:prstGeom>
          <a:solidFill>
            <a:srgbClr val="6FC2B4"/>
          </a:solidFill>
        </p:spPr>
        <p:txBody>
          <a:bodyPr vert="horz" wrap="square" lIns="0" tIns="34290" rIns="0" bIns="34290" rtlCol="0" anchor="ctr" anchorCtr="0">
            <a:noAutofit/>
          </a:bodyPr>
          <a:lstStyle/>
          <a:p>
            <a:pPr marL="0" marR="0" lvl="0" indent="0" algn="ctr" defTabSz="274304" rtl="0" eaLnBrk="1" fontAlgn="base" latinLnBrk="0" hangingPunct="1">
              <a:lnSpc>
                <a:spcPct val="110000"/>
              </a:lnSpc>
              <a:spcBef>
                <a:spcPts val="0"/>
              </a:spcBef>
              <a:spcAft>
                <a:spcPts val="900"/>
              </a:spcAft>
              <a:buClrTx/>
              <a:buSzTx/>
              <a:buFontTx/>
              <a:buNone/>
              <a:tabLst/>
              <a:defRPr/>
            </a:pPr>
            <a:r>
              <a:rPr kumimoji="0" lang="en-US" sz="825" b="1" i="0" u="none" strike="noStrike" kern="0" cap="none" spc="0" normalizeH="0" baseline="0" noProof="0">
                <a:ln>
                  <a:noFill/>
                </a:ln>
                <a:solidFill>
                  <a:srgbClr val="FFFFFF"/>
                </a:solidFill>
                <a:effectLst/>
                <a:uLnTx/>
                <a:uFill>
                  <a:solidFill>
                    <a:srgbClr val="ADAFB2"/>
                  </a:solidFill>
                </a:uFill>
                <a:latin typeface="Verdana"/>
                <a:ea typeface="+mn-ea"/>
                <a:cs typeface="Arial" panose="020B0604020202020204" pitchFamily="34" charset="0"/>
              </a:rPr>
              <a:t>9% </a:t>
            </a:r>
            <a:r>
              <a:rPr kumimoji="0" lang="en-US" sz="600" b="0" i="0" u="none" strike="noStrike" kern="0" cap="none" spc="0" normalizeH="0" baseline="0" noProof="0">
                <a:ln>
                  <a:noFill/>
                </a:ln>
                <a:solidFill>
                  <a:srgbClr val="FFFFFF"/>
                </a:solidFill>
                <a:effectLst/>
                <a:uLnTx/>
                <a:uFill>
                  <a:solidFill>
                    <a:srgbClr val="ADAFB2"/>
                  </a:solidFill>
                </a:uFill>
                <a:latin typeface="Verdana"/>
                <a:ea typeface="+mn-ea"/>
                <a:cs typeface="Arial" panose="020B0604020202020204" pitchFamily="34" charset="0"/>
              </a:rPr>
              <a:t>VE+VEHR</a:t>
            </a:r>
            <a:endParaRPr kumimoji="0" lang="en-US" sz="825" b="0" i="0" u="none" strike="noStrike" kern="0" cap="none" spc="0" normalizeH="0" baseline="0" noProof="0">
              <a:ln>
                <a:noFill/>
              </a:ln>
              <a:solidFill>
                <a:srgbClr val="FFFFFF"/>
              </a:solidFill>
              <a:effectLst/>
              <a:uLnTx/>
              <a:uFill>
                <a:solidFill>
                  <a:srgbClr val="ADAFB2"/>
                </a:solidFill>
              </a:uFill>
              <a:latin typeface="Verdana"/>
              <a:ea typeface="+mn-ea"/>
              <a:cs typeface="Arial" panose="020B0604020202020204" pitchFamily="34" charset="0"/>
            </a:endParaRPr>
          </a:p>
        </p:txBody>
      </p:sp>
      <p:cxnSp>
        <p:nvCxnSpPr>
          <p:cNvPr id="79" name="Connecteur droit 49">
            <a:extLst>
              <a:ext uri="{FF2B5EF4-FFF2-40B4-BE49-F238E27FC236}">
                <a16:creationId xmlns:a16="http://schemas.microsoft.com/office/drawing/2014/main" id="{169042BB-2BD7-405E-A2F1-0CD7E314F543}"/>
              </a:ext>
            </a:extLst>
          </p:cNvPr>
          <p:cNvCxnSpPr>
            <a:cxnSpLocks/>
          </p:cNvCxnSpPr>
          <p:nvPr/>
        </p:nvCxnSpPr>
        <p:spPr>
          <a:xfrm>
            <a:off x="1458098" y="1746647"/>
            <a:ext cx="0" cy="271463"/>
          </a:xfrm>
          <a:prstGeom prst="line">
            <a:avLst/>
          </a:prstGeom>
          <a:ln w="12700">
            <a:solidFill>
              <a:srgbClr val="6FC2B4"/>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81" name="Oval 90">
            <a:extLst>
              <a:ext uri="{FF2B5EF4-FFF2-40B4-BE49-F238E27FC236}">
                <a16:creationId xmlns:a16="http://schemas.microsoft.com/office/drawing/2014/main" id="{1B597483-532D-4EE6-97F6-D3A018D3F01E}"/>
              </a:ext>
            </a:extLst>
          </p:cNvPr>
          <p:cNvSpPr>
            <a:spLocks noChangeAspect="1"/>
          </p:cNvSpPr>
          <p:nvPr/>
        </p:nvSpPr>
        <p:spPr bwMode="gray">
          <a:xfrm>
            <a:off x="2585056" y="1983582"/>
            <a:ext cx="594122" cy="594122"/>
          </a:xfrm>
          <a:prstGeom prst="ellipse">
            <a:avLst/>
          </a:prstGeom>
          <a:solidFill>
            <a:srgbClr val="6FC2B4"/>
          </a:solidFill>
        </p:spPr>
        <p:txBody>
          <a:bodyPr vert="horz" wrap="square" lIns="0" tIns="34290" rIns="0" bIns="34290" rtlCol="0" anchor="ctr" anchorCtr="0">
            <a:noAutofit/>
          </a:bodyPr>
          <a:lstStyle/>
          <a:p>
            <a:pPr marL="0" marR="0" lvl="0" indent="0" algn="ctr" defTabSz="274304" rtl="0" eaLnBrk="1" fontAlgn="base" latinLnBrk="0" hangingPunct="1">
              <a:lnSpc>
                <a:spcPct val="110000"/>
              </a:lnSpc>
              <a:spcBef>
                <a:spcPts val="0"/>
              </a:spcBef>
              <a:spcAft>
                <a:spcPts val="900"/>
              </a:spcAft>
              <a:buClrTx/>
              <a:buSzTx/>
              <a:buFontTx/>
              <a:buNone/>
              <a:tabLst/>
              <a:defRPr/>
            </a:pPr>
            <a:r>
              <a:rPr kumimoji="0" lang="en-US" sz="825" b="1" i="0" u="none" strike="noStrike" kern="0" cap="none" spc="0" normalizeH="0" baseline="0" noProof="0">
                <a:ln>
                  <a:noFill/>
                </a:ln>
                <a:solidFill>
                  <a:srgbClr val="FFFFFF"/>
                </a:solidFill>
                <a:effectLst/>
                <a:uLnTx/>
                <a:uFill>
                  <a:solidFill>
                    <a:srgbClr val="ADAFB2"/>
                  </a:solidFill>
                </a:uFill>
                <a:latin typeface="Verdana"/>
                <a:ea typeface="+mn-ea"/>
                <a:cs typeface="Arial" panose="020B0604020202020204" pitchFamily="34" charset="0"/>
              </a:rPr>
              <a:t>38% </a:t>
            </a:r>
            <a:r>
              <a:rPr kumimoji="0" lang="en-US" sz="600" b="0" i="0" u="none" strike="noStrike" kern="0" cap="none" spc="0" normalizeH="0" baseline="0" noProof="0">
                <a:ln>
                  <a:noFill/>
                </a:ln>
                <a:solidFill>
                  <a:srgbClr val="FFFFFF"/>
                </a:solidFill>
                <a:effectLst/>
                <a:uLnTx/>
                <a:uFill>
                  <a:solidFill>
                    <a:srgbClr val="ADAFB2"/>
                  </a:solidFill>
                </a:uFill>
                <a:latin typeface="Verdana"/>
                <a:ea typeface="+mn-ea"/>
                <a:cs typeface="Arial" panose="020B0604020202020204" pitchFamily="34" charset="0"/>
              </a:rPr>
              <a:t>VE+VEHR</a:t>
            </a:r>
            <a:endParaRPr kumimoji="0" lang="en-US" sz="825" b="0" i="0" u="none" strike="noStrike" kern="0" cap="none" spc="0" normalizeH="0" baseline="0" noProof="0">
              <a:ln>
                <a:noFill/>
              </a:ln>
              <a:solidFill>
                <a:srgbClr val="FFFFFF"/>
              </a:solidFill>
              <a:effectLst/>
              <a:uLnTx/>
              <a:uFill>
                <a:solidFill>
                  <a:srgbClr val="ADAFB2"/>
                </a:solidFill>
              </a:uFill>
              <a:latin typeface="Verdana"/>
              <a:ea typeface="+mn-ea"/>
              <a:cs typeface="Arial" panose="020B0604020202020204" pitchFamily="34" charset="0"/>
            </a:endParaRPr>
          </a:p>
        </p:txBody>
      </p:sp>
      <p:sp>
        <p:nvSpPr>
          <p:cNvPr id="82" name="Oval 90">
            <a:extLst>
              <a:ext uri="{FF2B5EF4-FFF2-40B4-BE49-F238E27FC236}">
                <a16:creationId xmlns:a16="http://schemas.microsoft.com/office/drawing/2014/main" id="{663B3595-3287-40B9-ADC6-6896780788DD}"/>
              </a:ext>
            </a:extLst>
          </p:cNvPr>
          <p:cNvSpPr>
            <a:spLocks noChangeAspect="1"/>
          </p:cNvSpPr>
          <p:nvPr/>
        </p:nvSpPr>
        <p:spPr bwMode="gray">
          <a:xfrm>
            <a:off x="4352045" y="2522935"/>
            <a:ext cx="623670" cy="594122"/>
          </a:xfrm>
          <a:prstGeom prst="ellipse">
            <a:avLst/>
          </a:prstGeom>
          <a:solidFill>
            <a:srgbClr val="6FC2B4"/>
          </a:solidFill>
        </p:spPr>
        <p:txBody>
          <a:bodyPr vert="horz" wrap="square" lIns="0" tIns="34290" rIns="0" bIns="34290" rtlCol="0" anchor="ctr" anchorCtr="0">
            <a:noAutofit/>
          </a:bodyPr>
          <a:lstStyle/>
          <a:p>
            <a:pPr marL="0" marR="0" lvl="0" indent="0" algn="ctr" defTabSz="274304" rtl="0" eaLnBrk="1" fontAlgn="base" latinLnBrk="0" hangingPunct="1">
              <a:lnSpc>
                <a:spcPct val="110000"/>
              </a:lnSpc>
              <a:spcBef>
                <a:spcPts val="0"/>
              </a:spcBef>
              <a:spcAft>
                <a:spcPts val="900"/>
              </a:spcAft>
              <a:buClrTx/>
              <a:buSzTx/>
              <a:buFontTx/>
              <a:buNone/>
              <a:tabLst/>
              <a:defRPr/>
            </a:pPr>
            <a:r>
              <a:rPr kumimoji="0" lang="en-US" sz="825" b="1" i="0" u="none" strike="noStrike" kern="0" cap="none" spc="0" normalizeH="0" baseline="0" noProof="0" dirty="0">
                <a:ln>
                  <a:noFill/>
                </a:ln>
                <a:solidFill>
                  <a:srgbClr val="FFFFFF"/>
                </a:solidFill>
                <a:effectLst/>
                <a:uLnTx/>
                <a:uFill>
                  <a:solidFill>
                    <a:srgbClr val="ADAFB2"/>
                  </a:solidFill>
                </a:uFill>
                <a:latin typeface="Verdana"/>
                <a:ea typeface="+mn-ea"/>
                <a:cs typeface="Arial" panose="020B0604020202020204" pitchFamily="34" charset="0"/>
              </a:rPr>
              <a:t>70% </a:t>
            </a:r>
            <a:r>
              <a:rPr lang="en-US" sz="600" kern="0" dirty="0">
                <a:solidFill>
                  <a:srgbClr val="FFFFFF"/>
                </a:solidFill>
                <a:uFill>
                  <a:solidFill>
                    <a:srgbClr val="ADAFB2"/>
                  </a:solidFill>
                </a:uFill>
                <a:latin typeface="Verdana"/>
                <a:cs typeface="Arial" panose="020B0604020202020204" pitchFamily="34" charset="0"/>
              </a:rPr>
              <a:t>ZEV</a:t>
            </a:r>
            <a:r>
              <a:rPr kumimoji="0" lang="en-US" sz="600" b="0" i="0" u="none" strike="noStrike" kern="0" cap="none" spc="0" normalizeH="0" baseline="0" noProof="0" dirty="0">
                <a:ln>
                  <a:noFill/>
                </a:ln>
                <a:solidFill>
                  <a:srgbClr val="FFFFFF"/>
                </a:solidFill>
                <a:effectLst/>
                <a:uLnTx/>
                <a:uFill>
                  <a:solidFill>
                    <a:srgbClr val="ADAFB2"/>
                  </a:solidFill>
                </a:uFill>
                <a:latin typeface="Verdana"/>
                <a:ea typeface="+mn-ea"/>
                <a:cs typeface="Arial" panose="020B0604020202020204" pitchFamily="34" charset="0"/>
              </a:rPr>
              <a:t>+VEHR</a:t>
            </a:r>
            <a:endParaRPr kumimoji="0" lang="en-US" sz="825" b="0" i="0" u="none" strike="noStrike" kern="0" cap="none" spc="0" normalizeH="0" baseline="0" noProof="0" dirty="0">
              <a:ln>
                <a:noFill/>
              </a:ln>
              <a:solidFill>
                <a:srgbClr val="FFFFFF"/>
              </a:solidFill>
              <a:effectLst/>
              <a:uLnTx/>
              <a:uFill>
                <a:solidFill>
                  <a:srgbClr val="ADAFB2"/>
                </a:solidFill>
              </a:uFill>
              <a:latin typeface="Verdana"/>
              <a:ea typeface="+mn-ea"/>
              <a:cs typeface="Arial" panose="020B0604020202020204" pitchFamily="34" charset="0"/>
            </a:endParaRPr>
          </a:p>
        </p:txBody>
      </p:sp>
      <p:cxnSp>
        <p:nvCxnSpPr>
          <p:cNvPr id="83" name="Connecteur droit 49">
            <a:extLst>
              <a:ext uri="{FF2B5EF4-FFF2-40B4-BE49-F238E27FC236}">
                <a16:creationId xmlns:a16="http://schemas.microsoft.com/office/drawing/2014/main" id="{5B3FEFBB-3554-43A6-8E4C-1E2A09AAB6F5}"/>
              </a:ext>
            </a:extLst>
          </p:cNvPr>
          <p:cNvCxnSpPr>
            <a:cxnSpLocks/>
          </p:cNvCxnSpPr>
          <p:nvPr/>
        </p:nvCxnSpPr>
        <p:spPr>
          <a:xfrm>
            <a:off x="5051171" y="1777604"/>
            <a:ext cx="0" cy="2085975"/>
          </a:xfrm>
          <a:prstGeom prst="line">
            <a:avLst/>
          </a:prstGeom>
          <a:ln w="12700">
            <a:solidFill>
              <a:srgbClr val="6FC2B4"/>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4" name="Connecteur droit 49">
            <a:extLst>
              <a:ext uri="{FF2B5EF4-FFF2-40B4-BE49-F238E27FC236}">
                <a16:creationId xmlns:a16="http://schemas.microsoft.com/office/drawing/2014/main" id="{C1BEEAAF-4E7B-45DC-BA6B-F3C29C32F101}"/>
              </a:ext>
            </a:extLst>
          </p:cNvPr>
          <p:cNvCxnSpPr>
            <a:cxnSpLocks/>
          </p:cNvCxnSpPr>
          <p:nvPr/>
        </p:nvCxnSpPr>
        <p:spPr>
          <a:xfrm>
            <a:off x="3259814" y="1777603"/>
            <a:ext cx="0" cy="1042988"/>
          </a:xfrm>
          <a:prstGeom prst="line">
            <a:avLst/>
          </a:prstGeom>
          <a:ln w="12700">
            <a:solidFill>
              <a:srgbClr val="6FC2B4"/>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85" name="Oval 90">
            <a:extLst>
              <a:ext uri="{FF2B5EF4-FFF2-40B4-BE49-F238E27FC236}">
                <a16:creationId xmlns:a16="http://schemas.microsoft.com/office/drawing/2014/main" id="{84C026DF-C54C-4D46-BA04-4F2D544C64BA}"/>
              </a:ext>
            </a:extLst>
          </p:cNvPr>
          <p:cNvSpPr>
            <a:spLocks noChangeAspect="1"/>
          </p:cNvSpPr>
          <p:nvPr/>
        </p:nvSpPr>
        <p:spPr bwMode="gray">
          <a:xfrm>
            <a:off x="6224039" y="3001567"/>
            <a:ext cx="575072" cy="575072"/>
          </a:xfrm>
          <a:prstGeom prst="ellipse">
            <a:avLst/>
          </a:prstGeom>
          <a:solidFill>
            <a:srgbClr val="6FC2B4"/>
          </a:solidFill>
        </p:spPr>
        <p:txBody>
          <a:bodyPr vert="horz" wrap="square" lIns="0" tIns="34290" rIns="0" bIns="34290" rtlCol="0" anchor="ctr" anchorCtr="0">
            <a:noAutofit/>
          </a:bodyPr>
          <a:lstStyle/>
          <a:p>
            <a:pPr marL="0" marR="0" lvl="0" indent="0" algn="ctr" defTabSz="274304" rtl="0" eaLnBrk="1" fontAlgn="base" latinLnBrk="0" hangingPunct="1">
              <a:lnSpc>
                <a:spcPct val="110000"/>
              </a:lnSpc>
              <a:spcBef>
                <a:spcPts val="0"/>
              </a:spcBef>
              <a:spcAft>
                <a:spcPts val="900"/>
              </a:spcAft>
              <a:buClrTx/>
              <a:buSzTx/>
              <a:buFontTx/>
              <a:buNone/>
              <a:tabLst/>
              <a:defRPr/>
            </a:pPr>
            <a:r>
              <a:rPr kumimoji="0" lang="en-US" sz="825" b="1" i="0" u="none" strike="noStrike" kern="0" cap="none" spc="0" normalizeH="0" baseline="0" noProof="0" dirty="0">
                <a:ln>
                  <a:noFill/>
                </a:ln>
                <a:solidFill>
                  <a:srgbClr val="FFFFFF"/>
                </a:solidFill>
                <a:effectLst/>
                <a:uLnTx/>
                <a:uFill>
                  <a:solidFill>
                    <a:srgbClr val="ADAFB2"/>
                  </a:solidFill>
                </a:uFill>
                <a:latin typeface="Verdana"/>
                <a:ea typeface="+mn-ea"/>
                <a:cs typeface="Arial" panose="020B0604020202020204" pitchFamily="34" charset="0"/>
              </a:rPr>
              <a:t>100%</a:t>
            </a:r>
            <a:r>
              <a:rPr kumimoji="0" lang="en-US" sz="600" b="0" i="0" u="none" strike="noStrike" kern="0" cap="none" spc="0" normalizeH="0" baseline="0" noProof="0" dirty="0">
                <a:ln>
                  <a:noFill/>
                </a:ln>
                <a:solidFill>
                  <a:srgbClr val="FFFFFF"/>
                </a:solidFill>
                <a:effectLst/>
                <a:uLnTx/>
                <a:uFill>
                  <a:solidFill>
                    <a:srgbClr val="ADAFB2"/>
                  </a:solidFill>
                </a:uFill>
                <a:latin typeface="Verdana"/>
                <a:ea typeface="+mn-ea"/>
                <a:cs typeface="Arial" panose="020B0604020202020204" pitchFamily="34" charset="0"/>
              </a:rPr>
              <a:t>ZEV</a:t>
            </a:r>
            <a:endParaRPr kumimoji="0" lang="en-US" sz="825" b="0" i="0" u="none" strike="noStrike" kern="0" cap="none" spc="0" normalizeH="0" baseline="0" noProof="0" dirty="0">
              <a:ln>
                <a:noFill/>
              </a:ln>
              <a:solidFill>
                <a:srgbClr val="FFFFFF"/>
              </a:solidFill>
              <a:effectLst/>
              <a:uLnTx/>
              <a:uFill>
                <a:solidFill>
                  <a:srgbClr val="ADAFB2"/>
                </a:solidFill>
              </a:uFill>
              <a:latin typeface="Verdana"/>
              <a:ea typeface="+mn-ea"/>
              <a:cs typeface="Arial" panose="020B0604020202020204" pitchFamily="34" charset="0"/>
            </a:endParaRPr>
          </a:p>
        </p:txBody>
      </p:sp>
      <p:cxnSp>
        <p:nvCxnSpPr>
          <p:cNvPr id="86" name="Connecteur droit 49">
            <a:extLst>
              <a:ext uri="{FF2B5EF4-FFF2-40B4-BE49-F238E27FC236}">
                <a16:creationId xmlns:a16="http://schemas.microsoft.com/office/drawing/2014/main" id="{5DDF29AA-8D85-4C46-8218-22CEF72F72B0}"/>
              </a:ext>
            </a:extLst>
          </p:cNvPr>
          <p:cNvCxnSpPr>
            <a:cxnSpLocks/>
          </p:cNvCxnSpPr>
          <p:nvPr/>
        </p:nvCxnSpPr>
        <p:spPr>
          <a:xfrm>
            <a:off x="6871954" y="1777604"/>
            <a:ext cx="0" cy="2983706"/>
          </a:xfrm>
          <a:prstGeom prst="line">
            <a:avLst/>
          </a:prstGeom>
          <a:ln w="12700">
            <a:solidFill>
              <a:srgbClr val="6FC2B4"/>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D99572A-4EA4-4C28-9D44-C988AC67419C}"/>
              </a:ext>
            </a:extLst>
          </p:cNvPr>
          <p:cNvCxnSpPr>
            <a:cxnSpLocks/>
          </p:cNvCxnSpPr>
          <p:nvPr/>
        </p:nvCxnSpPr>
        <p:spPr>
          <a:xfrm>
            <a:off x="376239" y="1485900"/>
            <a:ext cx="837176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0532B1D6-CEB2-4C87-AD8F-B5884DF1F279}"/>
              </a:ext>
            </a:extLst>
          </p:cNvPr>
          <p:cNvSpPr txBox="1"/>
          <p:nvPr/>
        </p:nvSpPr>
        <p:spPr>
          <a:xfrm>
            <a:off x="378433" y="1337072"/>
            <a:ext cx="8369567" cy="12125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450"/>
              </a:spcBef>
              <a:spcAft>
                <a:spcPts val="0"/>
              </a:spcAft>
              <a:buClrTx/>
              <a:buSzPct val="100000"/>
              <a:buFontTx/>
              <a:buNone/>
              <a:tabLst/>
              <a:defRPr/>
            </a:pPr>
            <a:r>
              <a:rPr kumimoji="0" lang="fr-FR" sz="788" b="1" i="0" u="none" strike="noStrike" kern="1200" cap="none" spc="0" normalizeH="0" baseline="0" noProof="0">
                <a:ln>
                  <a:noFill/>
                </a:ln>
                <a:solidFill>
                  <a:prstClr val="black"/>
                </a:solidFill>
                <a:effectLst/>
                <a:uLnTx/>
                <a:uFillTx/>
                <a:latin typeface="Verdana"/>
                <a:ea typeface="+mn-ea"/>
                <a:cs typeface="Calibri" panose="020F0502020204030204" pitchFamily="34" charset="0"/>
              </a:rPr>
              <a:t>Évolution attendue du volume des véhicules légers en Europe, par type de motorisation (% des ventes)</a:t>
            </a:r>
          </a:p>
        </p:txBody>
      </p:sp>
      <p:grpSp>
        <p:nvGrpSpPr>
          <p:cNvPr id="91" name="Group 90">
            <a:extLst>
              <a:ext uri="{FF2B5EF4-FFF2-40B4-BE49-F238E27FC236}">
                <a16:creationId xmlns:a16="http://schemas.microsoft.com/office/drawing/2014/main" id="{F1B4E97A-25EE-4404-960D-8424A1B0E24D}"/>
              </a:ext>
            </a:extLst>
          </p:cNvPr>
          <p:cNvGrpSpPr/>
          <p:nvPr/>
        </p:nvGrpSpPr>
        <p:grpSpPr>
          <a:xfrm>
            <a:off x="7938267" y="1172767"/>
            <a:ext cx="777125" cy="270272"/>
            <a:chOff x="9149738" y="6151583"/>
            <a:chExt cx="1036166" cy="360000"/>
          </a:xfrm>
        </p:grpSpPr>
        <p:sp>
          <p:nvSpPr>
            <p:cNvPr id="92" name="TextBox 91">
              <a:extLst>
                <a:ext uri="{FF2B5EF4-FFF2-40B4-BE49-F238E27FC236}">
                  <a16:creationId xmlns:a16="http://schemas.microsoft.com/office/drawing/2014/main" id="{67F7C7E3-E72D-4463-B347-DFCA1C5AE678}"/>
                </a:ext>
              </a:extLst>
            </p:cNvPr>
            <p:cNvSpPr txBox="1"/>
            <p:nvPr/>
          </p:nvSpPr>
          <p:spPr>
            <a:xfrm>
              <a:off x="9581037" y="6246720"/>
              <a:ext cx="604867" cy="184479"/>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450"/>
                </a:spcBef>
                <a:spcAft>
                  <a:spcPts val="0"/>
                </a:spcAft>
                <a:buClrTx/>
                <a:buSzPct val="100000"/>
                <a:buFontTx/>
                <a:buNone/>
                <a:tabLst/>
                <a:defRPr/>
              </a:pPr>
              <a:r>
                <a:rPr kumimoji="0" lang="fr-FR" sz="900" b="1" i="0" u="none" strike="noStrike" kern="1200" cap="none" spc="0" normalizeH="0" baseline="0" noProof="0">
                  <a:ln>
                    <a:noFill/>
                  </a:ln>
                  <a:solidFill>
                    <a:srgbClr val="313131"/>
                  </a:solidFill>
                  <a:effectLst/>
                  <a:uLnTx/>
                  <a:uFillTx/>
                  <a:latin typeface="Verdana"/>
                  <a:ea typeface="+mn-ea"/>
                  <a:cs typeface="+mn-cs"/>
                </a:rPr>
                <a:t>Europe</a:t>
              </a:r>
            </a:p>
          </p:txBody>
        </p:sp>
        <p:pic>
          <p:nvPicPr>
            <p:cNvPr id="93" name="Picture 92" descr="Icon&#10;&#10;Description automatically generated">
              <a:extLst>
                <a:ext uri="{FF2B5EF4-FFF2-40B4-BE49-F238E27FC236}">
                  <a16:creationId xmlns:a16="http://schemas.microsoft.com/office/drawing/2014/main" id="{6CEB194D-1D61-45B2-80A6-0E3E254E3E1F}"/>
                </a:ext>
              </a:extLst>
            </p:cNvPr>
            <p:cNvPicPr>
              <a:picLocks noChangeAspect="1"/>
            </p:cNvPicPr>
            <p:nvPr/>
          </p:nvPicPr>
          <p:blipFill>
            <a:blip r:embed="rId33"/>
            <a:stretch>
              <a:fillRect/>
            </a:stretch>
          </p:blipFill>
          <p:spPr>
            <a:xfrm>
              <a:off x="9149738" y="6151583"/>
              <a:ext cx="360000" cy="360000"/>
            </a:xfrm>
            <a:prstGeom prst="rect">
              <a:avLst/>
            </a:prstGeom>
          </p:spPr>
        </p:pic>
      </p:grpSp>
      <p:sp>
        <p:nvSpPr>
          <p:cNvPr id="64" name="Slide Number Placeholder 4">
            <a:extLst>
              <a:ext uri="{FF2B5EF4-FFF2-40B4-BE49-F238E27FC236}">
                <a16:creationId xmlns:a16="http://schemas.microsoft.com/office/drawing/2014/main" id="{BEABD8C9-75A4-4B2C-80F6-120CC5E140D9}"/>
              </a:ext>
            </a:extLst>
          </p:cNvPr>
          <p:cNvSpPr>
            <a:spLocks noGrp="1"/>
          </p:cNvSpPr>
          <p:nvPr>
            <p:ph type="sldNum" sz="quarter" idx="4"/>
          </p:nvPr>
        </p:nvSpPr>
        <p:spPr>
          <a:xfrm>
            <a:off x="8536785" y="4857750"/>
            <a:ext cx="230981" cy="75085"/>
          </a:xfrm>
        </p:spPr>
        <p:txBody>
          <a:bodyPr/>
          <a:lstStyle/>
          <a:p>
            <a:pPr marL="0" marR="0" lvl="0" indent="0" algn="r" defTabSz="685800" rtl="0" eaLnBrk="1" fontAlgn="auto" latinLnBrk="0" hangingPunct="1">
              <a:lnSpc>
                <a:spcPct val="100000"/>
              </a:lnSpc>
              <a:spcBef>
                <a:spcPts val="450"/>
              </a:spcBef>
              <a:spcAft>
                <a:spcPts val="0"/>
              </a:spcAft>
              <a:buClrTx/>
              <a:buSzPct val="100000"/>
              <a:buFontTx/>
              <a:buNone/>
              <a:tabLst/>
              <a:defRPr/>
            </a:pPr>
            <a:fld id="{4654C24A-AA93-4318-A7E9-AF587A936244}" type="slidenum">
              <a:rPr kumimoji="0" lang="fr-FR" sz="488" b="0" i="0" u="none" strike="noStrike" kern="1200" cap="none" spc="0" normalizeH="0" baseline="0" noProof="0">
                <a:ln>
                  <a:noFill/>
                </a:ln>
                <a:solidFill>
                  <a:prstClr val="black"/>
                </a:solidFill>
                <a:effectLst/>
                <a:uLnTx/>
                <a:uFillTx/>
                <a:latin typeface="Verdana"/>
                <a:ea typeface="+mn-ea"/>
                <a:cs typeface="+mn-cs"/>
              </a:rPr>
              <a:pPr marL="0" marR="0" lvl="0" indent="0" algn="r" defTabSz="685800" rtl="0" eaLnBrk="1" fontAlgn="auto" latinLnBrk="0" hangingPunct="1">
                <a:lnSpc>
                  <a:spcPct val="100000"/>
                </a:lnSpc>
                <a:spcBef>
                  <a:spcPts val="450"/>
                </a:spcBef>
                <a:spcAft>
                  <a:spcPts val="0"/>
                </a:spcAft>
                <a:buClrTx/>
                <a:buSzPct val="100000"/>
                <a:buFontTx/>
                <a:buNone/>
                <a:tabLst/>
                <a:defRPr/>
              </a:pPr>
              <a:t>4</a:t>
            </a:fld>
            <a:endParaRPr kumimoji="0" lang="fr-FR" sz="488" b="0" i="0" u="none" strike="noStrike" kern="1200" cap="none" spc="0" normalizeH="0" baseline="0" noProof="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383472831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304BFBD-3BB1-4DFF-81A7-071E29F14806}"/>
              </a:ext>
            </a:extLst>
          </p:cNvPr>
          <p:cNvSpPr>
            <a:spLocks noGrp="1"/>
          </p:cNvSpPr>
          <p:nvPr>
            <p:ph type="title"/>
          </p:nvPr>
        </p:nvSpPr>
        <p:spPr>
          <a:xfrm>
            <a:off x="208064" y="632504"/>
            <a:ext cx="8424863" cy="539991"/>
          </a:xfrm>
        </p:spPr>
        <p:txBody>
          <a:bodyPr/>
          <a:lstStyle/>
          <a:p>
            <a:r>
              <a:rPr lang="fr-FR" sz="2000" b="1" dirty="0"/>
              <a:t>Panorama des émissions de la chaîne de valeur automobile</a:t>
            </a:r>
          </a:p>
        </p:txBody>
      </p:sp>
      <p:sp>
        <p:nvSpPr>
          <p:cNvPr id="2" name="Espace réservé du numéro de diapositive 1">
            <a:extLst>
              <a:ext uri="{FF2B5EF4-FFF2-40B4-BE49-F238E27FC236}">
                <a16:creationId xmlns:a16="http://schemas.microsoft.com/office/drawing/2014/main" id="{9694B5E5-6CCB-4EB7-8288-DEE5C45E78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sym typeface="Marianne" panose="02000000000000000000" pitchFamily="50"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75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sym typeface="Marianne" panose="02000000000000000000" pitchFamily="50" charset="0"/>
            </a:endParaRPr>
          </a:p>
        </p:txBody>
      </p:sp>
      <p:sp>
        <p:nvSpPr>
          <p:cNvPr id="5" name="ZoneTexte 4">
            <a:extLst>
              <a:ext uri="{FF2B5EF4-FFF2-40B4-BE49-F238E27FC236}">
                <a16:creationId xmlns:a16="http://schemas.microsoft.com/office/drawing/2014/main" id="{211D7E7C-AC8C-426B-90DD-EE4DA1E7D617}"/>
              </a:ext>
            </a:extLst>
          </p:cNvPr>
          <p:cNvSpPr txBox="1"/>
          <p:nvPr/>
        </p:nvSpPr>
        <p:spPr>
          <a:xfrm>
            <a:off x="4179078" y="1114240"/>
            <a:ext cx="4603933" cy="286232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1200" b="0" i="0" u="none" strike="noStrike" kern="1200" cap="none" spc="0" normalizeH="0" baseline="0" noProof="0" dirty="0">
                <a:ln>
                  <a:noFill/>
                </a:ln>
                <a:solidFill>
                  <a:srgbClr val="000000"/>
                </a:solidFill>
                <a:effectLst/>
                <a:uLnTx/>
                <a:uFillTx/>
                <a:latin typeface="Marianne"/>
                <a:ea typeface="Times New Roman" panose="02020603050405020304" pitchFamily="18" charset="0"/>
                <a:cs typeface="Arial" panose="020B0604020202020204" pitchFamily="34" charset="0"/>
              </a:rPr>
              <a:t>Les émissions, évaluées sur l’ensemble de la chaîne de valeur </a:t>
            </a:r>
            <a:r>
              <a:rPr kumimoji="0" lang="fr-FR" altLang="fr-FR" sz="1200" b="1" i="0" u="none" strike="noStrike" kern="1200" cap="none" spc="0" normalizeH="0" baseline="0" noProof="0" dirty="0">
                <a:ln>
                  <a:noFill/>
                </a:ln>
                <a:solidFill>
                  <a:srgbClr val="005841">
                    <a:lumMod val="90000"/>
                    <a:lumOff val="10000"/>
                  </a:srgbClr>
                </a:solidFill>
                <a:effectLst/>
                <a:uLnTx/>
                <a:uFillTx/>
                <a:latin typeface="Marianne"/>
                <a:ea typeface="Times New Roman" panose="02020603050405020304" pitchFamily="18" charset="0"/>
                <a:cs typeface="Arial" panose="020B0604020202020204" pitchFamily="34" charset="0"/>
              </a:rPr>
              <a:t>ne sont que pour partie en France</a:t>
            </a:r>
            <a:r>
              <a:rPr kumimoji="0" lang="fr-FR" altLang="fr-FR" sz="1200" b="0" i="0" u="none" strike="noStrike" kern="1200" cap="none" spc="0" normalizeH="0" baseline="0" noProof="0" dirty="0">
                <a:ln>
                  <a:noFill/>
                </a:ln>
                <a:solidFill>
                  <a:srgbClr val="000000"/>
                </a:solidFill>
                <a:effectLst/>
                <a:uLnTx/>
                <a:uFillTx/>
                <a:latin typeface="Marianne"/>
                <a:ea typeface="Times New Roman" panose="02020603050405020304" pitchFamily="18" charset="0"/>
                <a:cs typeface="Arial" panose="020B0604020202020204" pitchFamily="34" charset="0"/>
              </a:rPr>
              <a:t>, puisqu’une partie de la chaine de valeur automobile est internationale. Ainsi ces émissions se retrouvent comptabilisées dans leur ensemble dans ce qu’on appelle </a:t>
            </a:r>
            <a:r>
              <a:rPr kumimoji="0" lang="fr-FR" altLang="fr-FR" sz="1200" b="1" i="0" u="none" strike="noStrike" kern="1200" cap="none" spc="0" normalizeH="0" baseline="0" noProof="0" dirty="0">
                <a:ln>
                  <a:noFill/>
                </a:ln>
                <a:solidFill>
                  <a:srgbClr val="005841">
                    <a:lumMod val="90000"/>
                    <a:lumOff val="10000"/>
                  </a:srgbClr>
                </a:solidFill>
                <a:effectLst/>
                <a:uLnTx/>
                <a:uFillTx/>
                <a:latin typeface="Marianne"/>
                <a:ea typeface="Times New Roman" panose="02020603050405020304" pitchFamily="18" charset="0"/>
                <a:cs typeface="Arial" panose="020B0604020202020204" pitchFamily="34" charset="0"/>
              </a:rPr>
              <a:t>l’empreinte carbone de la France.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altLang="fr-FR" sz="1200" b="1" i="0" u="none" strike="noStrike" kern="1200" cap="none" spc="0" normalizeH="0" baseline="0" noProof="0" dirty="0">
              <a:ln>
                <a:noFill/>
              </a:ln>
              <a:solidFill>
                <a:srgbClr val="005841">
                  <a:lumMod val="90000"/>
                  <a:lumOff val="10000"/>
                </a:srgbClr>
              </a:solidFill>
              <a:effectLst/>
              <a:uLnTx/>
              <a:uFillTx/>
              <a:latin typeface="Marianne"/>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1200" b="0" i="0" u="none" strike="noStrike" kern="1200" cap="none" spc="0" normalizeH="0" baseline="0" noProof="0" dirty="0">
                <a:ln>
                  <a:noFill/>
                </a:ln>
                <a:solidFill>
                  <a:srgbClr val="000000"/>
                </a:solidFill>
                <a:effectLst/>
                <a:uLnTx/>
                <a:uFillTx/>
                <a:latin typeface="Marianne"/>
                <a:ea typeface="Times New Roman" panose="02020603050405020304" pitchFamily="18" charset="0"/>
                <a:cs typeface="Arial" panose="020B0604020202020204" pitchFamily="34" charset="0"/>
              </a:rPr>
              <a:t>En empreinte, la phase la </a:t>
            </a:r>
            <a:r>
              <a:rPr kumimoji="0" lang="fr-FR" altLang="fr-FR" sz="1200" b="1" i="0" u="none" strike="noStrike" kern="1200" cap="none" spc="0" normalizeH="0" baseline="0" noProof="0" dirty="0">
                <a:ln>
                  <a:noFill/>
                </a:ln>
                <a:solidFill>
                  <a:srgbClr val="005841">
                    <a:lumMod val="90000"/>
                    <a:lumOff val="10000"/>
                  </a:srgbClr>
                </a:solidFill>
                <a:effectLst/>
                <a:uLnTx/>
                <a:uFillTx/>
                <a:latin typeface="Marianne"/>
                <a:ea typeface="Times New Roman" panose="02020603050405020304" pitchFamily="18" charset="0"/>
                <a:cs typeface="Arial" panose="020B0604020202020204" pitchFamily="34" charset="0"/>
              </a:rPr>
              <a:t>plus émettrice de GES </a:t>
            </a:r>
            <a:r>
              <a:rPr kumimoji="0" lang="fr-FR" altLang="fr-FR" sz="1200" b="0" i="0" u="none" strike="noStrike" kern="1200" cap="none" spc="0" normalizeH="0" baseline="0" noProof="0" dirty="0">
                <a:ln>
                  <a:noFill/>
                </a:ln>
                <a:solidFill>
                  <a:srgbClr val="000000"/>
                </a:solidFill>
                <a:effectLst/>
                <a:uLnTx/>
                <a:uFillTx/>
                <a:latin typeface="Marianne"/>
                <a:ea typeface="Times New Roman" panose="02020603050405020304" pitchFamily="18" charset="0"/>
                <a:cs typeface="Arial" panose="020B0604020202020204" pitchFamily="34" charset="0"/>
              </a:rPr>
              <a:t>est la </a:t>
            </a:r>
            <a:r>
              <a:rPr kumimoji="0" lang="fr-FR" altLang="fr-FR" sz="1200" b="1" i="0" u="none" strike="noStrike" kern="1200" cap="none" spc="0" normalizeH="0" baseline="0" noProof="0" dirty="0">
                <a:ln>
                  <a:noFill/>
                </a:ln>
                <a:solidFill>
                  <a:srgbClr val="005841">
                    <a:lumMod val="90000"/>
                    <a:lumOff val="10000"/>
                  </a:srgbClr>
                </a:solidFill>
                <a:effectLst/>
                <a:uLnTx/>
                <a:uFillTx/>
                <a:latin typeface="Marianne"/>
                <a:ea typeface="Times New Roman" panose="02020603050405020304" pitchFamily="18" charset="0"/>
                <a:cs typeface="Arial" panose="020B0604020202020204" pitchFamily="34" charset="0"/>
              </a:rPr>
              <a:t>phase d’utilisation du véhicule</a:t>
            </a:r>
            <a:r>
              <a:rPr kumimoji="0" lang="fr-FR" altLang="fr-FR" sz="1200" b="0" i="0" u="none" strike="noStrike" kern="1200" cap="none" spc="0" normalizeH="0" baseline="0" noProof="0" dirty="0">
                <a:ln>
                  <a:noFill/>
                </a:ln>
                <a:solidFill>
                  <a:srgbClr val="000000"/>
                </a:solidFill>
                <a:effectLst/>
                <a:uLnTx/>
                <a:uFillTx/>
                <a:latin typeface="Marianne"/>
                <a:ea typeface="Times New Roman" panose="02020603050405020304" pitchFamily="18" charset="0"/>
                <a:cs typeface="Arial" panose="020B0604020202020204" pitchFamily="34" charset="0"/>
              </a:rPr>
              <a:t>. Les </a:t>
            </a:r>
            <a:r>
              <a:rPr kumimoji="0" lang="fr-FR" altLang="fr-FR" sz="1200" b="1" i="0" u="none" strike="noStrike" kern="1200" cap="none" spc="0" normalizeH="0" baseline="0" noProof="0" dirty="0">
                <a:ln>
                  <a:noFill/>
                </a:ln>
                <a:solidFill>
                  <a:srgbClr val="005841">
                    <a:lumMod val="90000"/>
                    <a:lumOff val="10000"/>
                  </a:srgbClr>
                </a:solidFill>
                <a:effectLst/>
                <a:uLnTx/>
                <a:uFillTx/>
                <a:latin typeface="Marianne"/>
                <a:ea typeface="Times New Roman" panose="02020603050405020304" pitchFamily="18" charset="0"/>
                <a:cs typeface="Arial" panose="020B0604020202020204" pitchFamily="34" charset="0"/>
              </a:rPr>
              <a:t>deux tiers des émissions</a:t>
            </a:r>
            <a:r>
              <a:rPr kumimoji="0" lang="fr-FR" altLang="fr-FR" sz="1200" b="0" i="0" u="none" strike="noStrike" kern="1200" cap="none" spc="0" normalizeH="0" baseline="0" noProof="0" dirty="0">
                <a:ln>
                  <a:noFill/>
                </a:ln>
                <a:solidFill>
                  <a:srgbClr val="000000"/>
                </a:solidFill>
                <a:effectLst/>
                <a:uLnTx/>
                <a:uFillTx/>
                <a:latin typeface="Marianne"/>
                <a:ea typeface="Times New Roman" panose="02020603050405020304" pitchFamily="18" charset="0"/>
                <a:cs typeface="Arial" panose="020B0604020202020204" pitchFamily="34" charset="0"/>
              </a:rPr>
              <a:t> proviennent de la combustion du carburant dans le moteur (émissions à l’échappement ou à l’usage).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altLang="fr-FR" sz="1200" b="0" i="0" u="none" strike="noStrike" kern="1200" cap="none" spc="0" normalizeH="0" baseline="0" noProof="0" dirty="0">
              <a:ln>
                <a:noFill/>
              </a:ln>
              <a:solidFill>
                <a:srgbClr val="000000"/>
              </a:solidFill>
              <a:effectLst/>
              <a:uLnTx/>
              <a:uFillTx/>
              <a:latin typeface="Marianne"/>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1200" b="0" i="0" u="none" strike="noStrike" kern="1200" cap="none" spc="0" normalizeH="0" baseline="0" noProof="0" dirty="0">
                <a:ln>
                  <a:noFill/>
                </a:ln>
                <a:solidFill>
                  <a:srgbClr val="000000"/>
                </a:solidFill>
                <a:effectLst/>
                <a:uLnTx/>
                <a:uFillTx/>
                <a:latin typeface="Marianne"/>
                <a:ea typeface="Times New Roman" panose="02020603050405020304" pitchFamily="18" charset="0"/>
                <a:cs typeface="Arial" panose="020B0604020202020204" pitchFamily="34" charset="0"/>
              </a:rPr>
              <a:t>La </a:t>
            </a:r>
            <a:r>
              <a:rPr kumimoji="0" lang="fr-FR" altLang="fr-FR" sz="1200" b="1" i="0" u="none" strike="noStrike" kern="1200" cap="none" spc="0" normalizeH="0" baseline="0" noProof="0" dirty="0">
                <a:ln>
                  <a:noFill/>
                </a:ln>
                <a:solidFill>
                  <a:srgbClr val="005841">
                    <a:lumMod val="90000"/>
                    <a:lumOff val="10000"/>
                  </a:srgbClr>
                </a:solidFill>
                <a:effectLst/>
                <a:uLnTx/>
                <a:uFillTx/>
                <a:latin typeface="Marianne"/>
                <a:ea typeface="Times New Roman" panose="02020603050405020304" pitchFamily="18" charset="0"/>
                <a:cs typeface="Arial" panose="020B0604020202020204" pitchFamily="34" charset="0"/>
              </a:rPr>
              <a:t>phase de fabrication </a:t>
            </a:r>
            <a:r>
              <a:rPr kumimoji="0" lang="fr-FR" altLang="fr-FR" sz="1200" b="0" i="0" u="none" strike="noStrike" kern="1200" cap="none" spc="0" normalizeH="0" baseline="0" noProof="0" dirty="0">
                <a:ln>
                  <a:noFill/>
                </a:ln>
                <a:solidFill>
                  <a:srgbClr val="000000"/>
                </a:solidFill>
                <a:effectLst/>
                <a:uLnTx/>
                <a:uFillTx/>
                <a:latin typeface="Marianne"/>
                <a:ea typeface="Times New Roman" panose="02020603050405020304" pitchFamily="18" charset="0"/>
                <a:cs typeface="Arial" panose="020B0604020202020204" pitchFamily="34" charset="0"/>
              </a:rPr>
              <a:t>représente environ </a:t>
            </a:r>
            <a:r>
              <a:rPr kumimoji="0" lang="fr-FR" altLang="fr-FR" sz="1200" b="1" i="0" u="none" strike="noStrike" kern="1200" cap="none" spc="0" normalizeH="0" baseline="0" noProof="0" dirty="0">
                <a:ln>
                  <a:noFill/>
                </a:ln>
                <a:solidFill>
                  <a:srgbClr val="005841">
                    <a:lumMod val="90000"/>
                    <a:lumOff val="10000"/>
                  </a:srgbClr>
                </a:solidFill>
                <a:effectLst/>
                <a:uLnTx/>
                <a:uFillTx/>
                <a:latin typeface="Marianne"/>
                <a:ea typeface="Times New Roman" panose="02020603050405020304" pitchFamily="18" charset="0"/>
                <a:cs typeface="Arial" panose="020B0604020202020204" pitchFamily="34" charset="0"/>
              </a:rPr>
              <a:t>20 % des émissions à date</a:t>
            </a:r>
            <a:endParaRPr kumimoji="0" lang="fr-FR" sz="1200" b="0" i="0" u="none" strike="noStrike" kern="1200" cap="none" spc="0" normalizeH="0" baseline="0" noProof="0" dirty="0">
              <a:ln>
                <a:noFill/>
              </a:ln>
              <a:solidFill>
                <a:srgbClr val="000000"/>
              </a:solidFill>
              <a:effectLst/>
              <a:uLnTx/>
              <a:uFillTx/>
              <a:latin typeface="Marianne"/>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Marianne"/>
              <a:ea typeface="+mn-ea"/>
              <a:cs typeface="+mn-cs"/>
            </a:endParaRPr>
          </a:p>
        </p:txBody>
      </p:sp>
      <p:pic>
        <p:nvPicPr>
          <p:cNvPr id="7" name="Image 6">
            <a:extLst>
              <a:ext uri="{FF2B5EF4-FFF2-40B4-BE49-F238E27FC236}">
                <a16:creationId xmlns:a16="http://schemas.microsoft.com/office/drawing/2014/main" id="{B919C0F2-1476-4AC2-90CD-E31FE4665B53}"/>
              </a:ext>
            </a:extLst>
          </p:cNvPr>
          <p:cNvPicPr>
            <a:picLocks noChangeAspect="1"/>
          </p:cNvPicPr>
          <p:nvPr/>
        </p:nvPicPr>
        <p:blipFill>
          <a:blip r:embed="rId2"/>
          <a:stretch>
            <a:fillRect/>
          </a:stretch>
        </p:blipFill>
        <p:spPr>
          <a:xfrm>
            <a:off x="79277" y="1114240"/>
            <a:ext cx="4134531" cy="2270073"/>
          </a:xfrm>
          <a:prstGeom prst="rect">
            <a:avLst/>
          </a:prstGeom>
        </p:spPr>
      </p:pic>
      <p:sp>
        <p:nvSpPr>
          <p:cNvPr id="10" name="ZoneTexte 9">
            <a:extLst>
              <a:ext uri="{FF2B5EF4-FFF2-40B4-BE49-F238E27FC236}">
                <a16:creationId xmlns:a16="http://schemas.microsoft.com/office/drawing/2014/main" id="{EA6349F3-CBAA-4C46-B278-2A483F86E39D}"/>
              </a:ext>
            </a:extLst>
          </p:cNvPr>
          <p:cNvSpPr txBox="1"/>
          <p:nvPr/>
        </p:nvSpPr>
        <p:spPr>
          <a:xfrm>
            <a:off x="320693" y="3358289"/>
            <a:ext cx="3651697"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Figure 3 : Empreinte carbone par véhicule vendu à date (sur 10 ans, 150 000 km parcourus) (source : The Shift Project La transition bas-carbone, une opportunité pour l'industrie automobile ?, d’après les rapports Climat de Renault 2020 et PSA 2019)</a:t>
            </a:r>
            <a:endParaRPr kumimoji="0" lang="fr-FR" sz="700" b="0" i="1" u="none" strike="noStrike" kern="1200" cap="none" spc="0" normalizeH="0" baseline="0" noProof="0" dirty="0">
              <a:ln>
                <a:noFill/>
              </a:ln>
              <a:solidFill>
                <a:srgbClr val="000000"/>
              </a:solidFill>
              <a:effectLst/>
              <a:uLnTx/>
              <a:uFillTx/>
              <a:latin typeface="Marianne"/>
              <a:ea typeface="+mn-ea"/>
              <a:cs typeface="+mn-cs"/>
            </a:endParaRPr>
          </a:p>
        </p:txBody>
      </p:sp>
      <p:sp>
        <p:nvSpPr>
          <p:cNvPr id="6" name="ZoneTexte 5">
            <a:extLst>
              <a:ext uri="{FF2B5EF4-FFF2-40B4-BE49-F238E27FC236}">
                <a16:creationId xmlns:a16="http://schemas.microsoft.com/office/drawing/2014/main" id="{F7FD71DD-B03F-4C4E-0641-E3FFFDCE3751}"/>
              </a:ext>
            </a:extLst>
          </p:cNvPr>
          <p:cNvSpPr txBox="1"/>
          <p:nvPr/>
        </p:nvSpPr>
        <p:spPr>
          <a:xfrm>
            <a:off x="395536" y="4104242"/>
            <a:ext cx="8353177" cy="646331"/>
          </a:xfrm>
          <a:prstGeom prst="rect">
            <a:avLst/>
          </a:prstGeom>
          <a:noFill/>
        </p:spPr>
        <p:txBody>
          <a:bodyPr wrap="square" rtlCol="0">
            <a:spAutoFit/>
          </a:bodyPr>
          <a:lstStyle/>
          <a:p>
            <a:pPr marL="0" marR="0" lvl="0" indent="0" algn="l" defTabSz="912926"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latin typeface="Marianne"/>
                <a:ea typeface="+mn-ea"/>
                <a:cs typeface="+mn-cs"/>
              </a:rPr>
              <a:t>Au niveau de l’Europe, l’empreinte carbone des VL en Europe correspond au parc de 280 millions de VL fois 30t par véhicule, divisé par la durée de vie moyenne de 15 ans, soit 0,55 GtCO2e. Ramené à l’échelle de la France, cela fait 89 MtCO2e</a:t>
            </a:r>
          </a:p>
          <a:p>
            <a:pPr marL="0" marR="0" lvl="0" indent="0" algn="l" defTabSz="912926"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000000"/>
              </a:solidFill>
              <a:effectLst/>
              <a:uLnTx/>
              <a:uFillTx/>
              <a:latin typeface="Marianne"/>
              <a:ea typeface="+mn-ea"/>
              <a:cs typeface="+mn-cs"/>
            </a:endParaRPr>
          </a:p>
        </p:txBody>
      </p:sp>
    </p:spTree>
    <p:extLst>
      <p:ext uri="{BB962C8B-B14F-4D97-AF65-F5344CB8AC3E}">
        <p14:creationId xmlns:p14="http://schemas.microsoft.com/office/powerpoint/2010/main" val="2772554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sldNum" sz="quarter" idx="4294967295"/>
          </p:nvPr>
        </p:nvSpPr>
        <p:spPr>
          <a:xfrm>
            <a:off x="8585200" y="4719638"/>
            <a:ext cx="558800" cy="274637"/>
          </a:xfrm>
          <a:prstGeom prst="rect">
            <a:avLst/>
          </a:prstGeom>
        </p:spPr>
        <p:txBody>
          <a:bodyPr vert="horz" wrap="square" lIns="0" tIns="0" rIns="0" bIns="0" rtlCol="0">
            <a:spAutoFit/>
          </a:bodyPr>
          <a:lstStyle/>
          <a:p>
            <a:pPr marL="28575" marR="0" lvl="0" indent="0" algn="ctr" defTabSz="685800" rtl="0" eaLnBrk="1" fontAlgn="auto" latinLnBrk="0" hangingPunct="1">
              <a:lnSpc>
                <a:spcPts val="1069"/>
              </a:lnSpc>
              <a:spcBef>
                <a:spcPts val="0"/>
              </a:spcBef>
              <a:spcAft>
                <a:spcPts val="0"/>
              </a:spcAft>
              <a:buClrTx/>
              <a:buSzTx/>
              <a:buFontTx/>
              <a:buNone/>
              <a:tabLst/>
              <a:defRPr/>
            </a:pPr>
            <a:fld id="{81D60167-4931-47E6-BA6A-407CBD079E47}" type="slidenum">
              <a:rPr kumimoji="0" sz="750" b="0" i="0" u="none" strike="noStrike" kern="0" cap="none" spc="-19" normalizeH="0" baseline="0" noProof="0" dirty="0">
                <a:ln>
                  <a:noFill/>
                </a:ln>
                <a:solidFill>
                  <a:prstClr val="white"/>
                </a:solidFill>
                <a:effectLst/>
                <a:uLnTx/>
                <a:uFillTx/>
                <a:latin typeface="Arial Narrow"/>
                <a:ea typeface="+mn-ea"/>
              </a:rPr>
              <a:pPr marL="28575" marR="0" lvl="0" indent="0" algn="ctr" defTabSz="685800" rtl="0" eaLnBrk="1" fontAlgn="auto" latinLnBrk="0" hangingPunct="1">
                <a:lnSpc>
                  <a:spcPts val="1069"/>
                </a:lnSpc>
                <a:spcBef>
                  <a:spcPts val="0"/>
                </a:spcBef>
                <a:spcAft>
                  <a:spcPts val="0"/>
                </a:spcAft>
                <a:buClrTx/>
                <a:buSzTx/>
                <a:buFontTx/>
                <a:buNone/>
                <a:tabLst/>
                <a:defRPr/>
              </a:pPr>
              <a:t>6</a:t>
            </a:fld>
            <a:endParaRPr kumimoji="0" sz="750" b="0" i="0" u="none" strike="noStrike" kern="0" cap="none" spc="-19" normalizeH="0" baseline="0" noProof="0" dirty="0">
              <a:ln>
                <a:noFill/>
              </a:ln>
              <a:solidFill>
                <a:prstClr val="white"/>
              </a:solidFill>
              <a:effectLst/>
              <a:uLnTx/>
              <a:uFillTx/>
              <a:latin typeface="Arial Narrow"/>
              <a:ea typeface="+mn-ea"/>
            </a:endParaRPr>
          </a:p>
        </p:txBody>
      </p:sp>
      <p:pic>
        <p:nvPicPr>
          <p:cNvPr id="3" name="object 3"/>
          <p:cNvPicPr/>
          <p:nvPr/>
        </p:nvPicPr>
        <p:blipFill>
          <a:blip r:embed="rId3" cstate="print"/>
          <a:stretch>
            <a:fillRect/>
          </a:stretch>
        </p:blipFill>
        <p:spPr>
          <a:xfrm>
            <a:off x="222886" y="4703445"/>
            <a:ext cx="595502" cy="273167"/>
          </a:xfrm>
          <a:prstGeom prst="rect">
            <a:avLst/>
          </a:prstGeom>
        </p:spPr>
      </p:pic>
      <p:pic>
        <p:nvPicPr>
          <p:cNvPr id="4" name="object 4"/>
          <p:cNvPicPr/>
          <p:nvPr/>
        </p:nvPicPr>
        <p:blipFill>
          <a:blip r:embed="rId4" cstate="print"/>
          <a:stretch>
            <a:fillRect/>
          </a:stretch>
        </p:blipFill>
        <p:spPr>
          <a:xfrm>
            <a:off x="931546" y="4650866"/>
            <a:ext cx="1188710" cy="378333"/>
          </a:xfrm>
          <a:prstGeom prst="rect">
            <a:avLst/>
          </a:prstGeom>
        </p:spPr>
      </p:pic>
      <p:sp>
        <p:nvSpPr>
          <p:cNvPr id="5" name="object 5"/>
          <p:cNvSpPr txBox="1"/>
          <p:nvPr/>
        </p:nvSpPr>
        <p:spPr>
          <a:xfrm>
            <a:off x="399911" y="1727432"/>
            <a:ext cx="2381709" cy="1688636"/>
          </a:xfrm>
          <a:prstGeom prst="rect">
            <a:avLst/>
          </a:prstGeom>
        </p:spPr>
        <p:txBody>
          <a:bodyPr vert="horz" wrap="square" lIns="0" tIns="9049" rIns="0" bIns="0" rtlCol="0">
            <a:spAutoFit/>
          </a:bodyPr>
          <a:lstStyle/>
          <a:p>
            <a:pPr marL="224314" marR="0" lvl="0" indent="-215265" algn="l" defTabSz="685800" rtl="0" eaLnBrk="1" fontAlgn="auto" latinLnBrk="0" hangingPunct="1">
              <a:lnSpc>
                <a:spcPct val="100000"/>
              </a:lnSpc>
              <a:spcBef>
                <a:spcPts val="71"/>
              </a:spcBef>
              <a:spcAft>
                <a:spcPts val="0"/>
              </a:spcAft>
              <a:buClr>
                <a:srgbClr val="C00000"/>
              </a:buClr>
              <a:buSzTx/>
              <a:buFontTx/>
              <a:buChar char="•"/>
              <a:tabLst>
                <a:tab pos="224314" algn="l"/>
                <a:tab pos="224790" algn="l"/>
              </a:tabLst>
              <a:defRPr/>
            </a:pPr>
            <a:r>
              <a:rPr kumimoji="0" sz="1200" b="0" i="0" u="none" strike="noStrike" kern="0" cap="none" spc="0" normalizeH="0" baseline="0" noProof="0" dirty="0">
                <a:ln>
                  <a:noFill/>
                </a:ln>
                <a:solidFill>
                  <a:srgbClr val="5A7B90"/>
                </a:solidFill>
                <a:effectLst/>
                <a:uLnTx/>
                <a:uFillTx/>
                <a:latin typeface="Arial"/>
                <a:ea typeface="+mn-ea"/>
                <a:cs typeface="Arial"/>
              </a:rPr>
              <a:t>Objective</a:t>
            </a:r>
            <a:r>
              <a:rPr kumimoji="0" sz="1200" b="0" i="0" u="none" strike="noStrike" kern="0" cap="none" spc="-26" normalizeH="0" baseline="0" noProof="0" dirty="0">
                <a:ln>
                  <a:noFill/>
                </a:ln>
                <a:solidFill>
                  <a:srgbClr val="5A7B90"/>
                </a:solidFill>
                <a:effectLst/>
                <a:uLnTx/>
                <a:uFillTx/>
                <a:latin typeface="Arial"/>
                <a:ea typeface="+mn-ea"/>
                <a:cs typeface="Arial"/>
              </a:rPr>
              <a:t> </a:t>
            </a:r>
            <a:r>
              <a:rPr kumimoji="0" sz="1200" b="0" i="0" u="none" strike="noStrike" kern="0" cap="none" spc="0" normalizeH="0" baseline="0" noProof="0" dirty="0">
                <a:ln>
                  <a:noFill/>
                </a:ln>
                <a:solidFill>
                  <a:srgbClr val="5A7B90"/>
                </a:solidFill>
                <a:effectLst/>
                <a:uLnTx/>
                <a:uFillTx/>
                <a:latin typeface="Arial"/>
                <a:ea typeface="+mn-ea"/>
                <a:cs typeface="Arial"/>
              </a:rPr>
              <a:t>:</a:t>
            </a:r>
            <a:r>
              <a:rPr kumimoji="0" sz="1200" b="0" i="0" u="none" strike="noStrike" kern="0" cap="none" spc="-11" normalizeH="0" baseline="0" noProof="0" dirty="0">
                <a:ln>
                  <a:noFill/>
                </a:ln>
                <a:solidFill>
                  <a:srgbClr val="5A7B90"/>
                </a:solidFill>
                <a:effectLst/>
                <a:uLnTx/>
                <a:uFillTx/>
                <a:latin typeface="Arial"/>
                <a:ea typeface="+mn-ea"/>
                <a:cs typeface="Arial"/>
              </a:rPr>
              <a:t> </a:t>
            </a:r>
            <a:r>
              <a:rPr kumimoji="0" sz="1200" b="0" i="0" u="none" strike="noStrike" kern="0" cap="none" spc="0" normalizeH="0" baseline="0" noProof="0" dirty="0">
                <a:ln>
                  <a:noFill/>
                </a:ln>
                <a:solidFill>
                  <a:srgbClr val="5A7B90"/>
                </a:solidFill>
                <a:effectLst/>
                <a:uLnTx/>
                <a:uFillTx/>
                <a:latin typeface="Arial"/>
                <a:ea typeface="+mn-ea"/>
                <a:cs typeface="Arial"/>
              </a:rPr>
              <a:t>Bench</a:t>
            </a:r>
            <a:r>
              <a:rPr kumimoji="0" sz="1200" b="0" i="0" u="none" strike="noStrike" kern="0" cap="none" spc="-34" normalizeH="0" baseline="0" noProof="0" dirty="0">
                <a:ln>
                  <a:noFill/>
                </a:ln>
                <a:solidFill>
                  <a:srgbClr val="5A7B90"/>
                </a:solidFill>
                <a:effectLst/>
                <a:uLnTx/>
                <a:uFillTx/>
                <a:latin typeface="Arial"/>
                <a:ea typeface="+mn-ea"/>
                <a:cs typeface="Arial"/>
              </a:rPr>
              <a:t> </a:t>
            </a:r>
            <a:r>
              <a:rPr kumimoji="0" sz="1200" b="0" i="0" u="none" strike="noStrike" kern="0" cap="none" spc="0" normalizeH="0" baseline="0" noProof="0" dirty="0">
                <a:ln>
                  <a:noFill/>
                </a:ln>
                <a:solidFill>
                  <a:srgbClr val="5A7B90"/>
                </a:solidFill>
                <a:effectLst/>
                <a:uLnTx/>
                <a:uFillTx/>
                <a:latin typeface="Arial"/>
                <a:ea typeface="+mn-ea"/>
                <a:cs typeface="Arial"/>
              </a:rPr>
              <a:t>and</a:t>
            </a:r>
            <a:r>
              <a:rPr kumimoji="0" sz="1200" b="0" i="0" u="none" strike="noStrike" kern="0" cap="none" spc="-11" normalizeH="0" baseline="0" noProof="0" dirty="0">
                <a:ln>
                  <a:noFill/>
                </a:ln>
                <a:solidFill>
                  <a:srgbClr val="5A7B90"/>
                </a:solidFill>
                <a:effectLst/>
                <a:uLnTx/>
                <a:uFillTx/>
                <a:latin typeface="Arial"/>
                <a:ea typeface="+mn-ea"/>
                <a:cs typeface="Arial"/>
              </a:rPr>
              <a:t> </a:t>
            </a:r>
            <a:r>
              <a:rPr kumimoji="0" sz="1200" b="0" i="0" u="none" strike="noStrike" kern="0" cap="none" spc="-8" normalizeH="0" baseline="0" noProof="0" dirty="0">
                <a:ln>
                  <a:noFill/>
                </a:ln>
                <a:solidFill>
                  <a:srgbClr val="5A7B90"/>
                </a:solidFill>
                <a:effectLst/>
                <a:uLnTx/>
                <a:uFillTx/>
                <a:latin typeface="Arial"/>
                <a:ea typeface="+mn-ea"/>
                <a:cs typeface="Arial"/>
              </a:rPr>
              <a:t>identification</a:t>
            </a:r>
            <a:r>
              <a:rPr kumimoji="0" sz="1200" b="0" i="0" u="none" strike="noStrike" kern="0" cap="none" spc="-41" normalizeH="0" baseline="0" noProof="0" dirty="0">
                <a:ln>
                  <a:noFill/>
                </a:ln>
                <a:solidFill>
                  <a:srgbClr val="5A7B90"/>
                </a:solidFill>
                <a:effectLst/>
                <a:uLnTx/>
                <a:uFillTx/>
                <a:latin typeface="Arial"/>
                <a:ea typeface="+mn-ea"/>
                <a:cs typeface="Arial"/>
              </a:rPr>
              <a:t> </a:t>
            </a:r>
            <a:r>
              <a:rPr kumimoji="0" sz="1200" b="0" i="0" u="none" strike="noStrike" kern="0" cap="none" spc="0" normalizeH="0" baseline="0" noProof="0" dirty="0">
                <a:ln>
                  <a:noFill/>
                </a:ln>
                <a:solidFill>
                  <a:srgbClr val="5A7B90"/>
                </a:solidFill>
                <a:effectLst/>
                <a:uLnTx/>
                <a:uFillTx/>
                <a:latin typeface="Arial"/>
                <a:ea typeface="+mn-ea"/>
                <a:cs typeface="Arial"/>
              </a:rPr>
              <a:t>of</a:t>
            </a:r>
            <a:r>
              <a:rPr kumimoji="0" sz="1200" b="0" i="0" u="none" strike="noStrike" kern="0" cap="none" spc="-15" normalizeH="0" baseline="0" noProof="0" dirty="0">
                <a:ln>
                  <a:noFill/>
                </a:ln>
                <a:solidFill>
                  <a:srgbClr val="5A7B90"/>
                </a:solidFill>
                <a:effectLst/>
                <a:uLnTx/>
                <a:uFillTx/>
                <a:latin typeface="Arial"/>
                <a:ea typeface="+mn-ea"/>
                <a:cs typeface="Arial"/>
              </a:rPr>
              <a:t> </a:t>
            </a:r>
            <a:r>
              <a:rPr kumimoji="0" sz="1200" b="0" i="0" u="none" strike="noStrike" kern="0" cap="none" spc="0" normalizeH="0" baseline="0" noProof="0" dirty="0">
                <a:ln>
                  <a:noFill/>
                </a:ln>
                <a:solidFill>
                  <a:srgbClr val="5A7B90"/>
                </a:solidFill>
                <a:effectLst/>
                <a:uLnTx/>
                <a:uFillTx/>
                <a:latin typeface="Arial"/>
                <a:ea typeface="+mn-ea"/>
                <a:cs typeface="Arial"/>
              </a:rPr>
              <a:t>levers</a:t>
            </a:r>
            <a:r>
              <a:rPr kumimoji="0" sz="1200" b="0" i="0" u="none" strike="noStrike" kern="0" cap="none" spc="-26" normalizeH="0" baseline="0" noProof="0" dirty="0">
                <a:ln>
                  <a:noFill/>
                </a:ln>
                <a:solidFill>
                  <a:srgbClr val="5A7B90"/>
                </a:solidFill>
                <a:effectLst/>
                <a:uLnTx/>
                <a:uFillTx/>
                <a:latin typeface="Arial"/>
                <a:ea typeface="+mn-ea"/>
                <a:cs typeface="Arial"/>
              </a:rPr>
              <a:t> </a:t>
            </a:r>
            <a:r>
              <a:rPr kumimoji="0" sz="1200" b="0" i="0" u="none" strike="noStrike" kern="0" cap="none" spc="0" normalizeH="0" baseline="0" noProof="0" dirty="0">
                <a:ln>
                  <a:noFill/>
                </a:ln>
                <a:solidFill>
                  <a:srgbClr val="5A7B90"/>
                </a:solidFill>
                <a:effectLst/>
                <a:uLnTx/>
                <a:uFillTx/>
                <a:latin typeface="Arial"/>
                <a:ea typeface="+mn-ea"/>
                <a:cs typeface="Arial"/>
              </a:rPr>
              <a:t>for</a:t>
            </a:r>
            <a:r>
              <a:rPr kumimoji="0" sz="1200" b="0" i="0" u="none" strike="noStrike" kern="0" cap="none" spc="4" normalizeH="0" baseline="0" noProof="0" dirty="0">
                <a:ln>
                  <a:noFill/>
                </a:ln>
                <a:solidFill>
                  <a:srgbClr val="5A7B90"/>
                </a:solidFill>
                <a:effectLst/>
                <a:uLnTx/>
                <a:uFillTx/>
                <a:latin typeface="Arial"/>
                <a:ea typeface="+mn-ea"/>
                <a:cs typeface="Arial"/>
              </a:rPr>
              <a:t> </a:t>
            </a:r>
            <a:r>
              <a:rPr kumimoji="0" sz="1200" b="0" i="0" u="sng" strike="noStrike" kern="0" cap="none" spc="0" normalizeH="0" baseline="0" noProof="0" dirty="0">
                <a:ln>
                  <a:noFill/>
                </a:ln>
                <a:solidFill>
                  <a:srgbClr val="5A7B90"/>
                </a:solidFill>
                <a:effectLst/>
                <a:uLnTx/>
                <a:uFill>
                  <a:solidFill>
                    <a:srgbClr val="5A7B90"/>
                  </a:solidFill>
                </a:uFill>
                <a:latin typeface="Arial"/>
                <a:ea typeface="+mn-ea"/>
                <a:cs typeface="Arial"/>
              </a:rPr>
              <a:t>CO2</a:t>
            </a:r>
            <a:r>
              <a:rPr kumimoji="0" sz="1200" b="0" i="0" u="sng" strike="noStrike" kern="0" cap="none" spc="-4" normalizeH="0" baseline="0" noProof="0" dirty="0">
                <a:ln>
                  <a:noFill/>
                </a:ln>
                <a:solidFill>
                  <a:srgbClr val="5A7B90"/>
                </a:solidFill>
                <a:effectLst/>
                <a:uLnTx/>
                <a:uFill>
                  <a:solidFill>
                    <a:srgbClr val="5A7B90"/>
                  </a:solidFill>
                </a:uFill>
                <a:latin typeface="Arial"/>
                <a:ea typeface="+mn-ea"/>
                <a:cs typeface="Arial"/>
              </a:rPr>
              <a:t> </a:t>
            </a:r>
            <a:r>
              <a:rPr kumimoji="0" sz="1200" b="0" i="0" u="sng" strike="noStrike" kern="0" cap="none" spc="-8" normalizeH="0" baseline="0" noProof="0" dirty="0">
                <a:ln>
                  <a:noFill/>
                </a:ln>
                <a:solidFill>
                  <a:srgbClr val="5A7B90"/>
                </a:solidFill>
                <a:effectLst/>
                <a:uLnTx/>
                <a:uFill>
                  <a:solidFill>
                    <a:srgbClr val="5A7B90"/>
                  </a:solidFill>
                </a:uFill>
                <a:latin typeface="Arial"/>
                <a:ea typeface="+mn-ea"/>
                <a:cs typeface="Arial"/>
              </a:rPr>
              <a:t>emission</a:t>
            </a:r>
            <a:r>
              <a:rPr kumimoji="0" sz="1200" b="0" i="0" u="none" strike="noStrike" kern="0" cap="none" spc="-8" normalizeH="0" baseline="0" noProof="0" dirty="0">
                <a:ln>
                  <a:noFill/>
                </a:ln>
                <a:solidFill>
                  <a:srgbClr val="5A7B90"/>
                </a:solidFill>
                <a:effectLst/>
                <a:uLnTx/>
                <a:uFillTx/>
                <a:latin typeface="Arial"/>
                <a:ea typeface="+mn-ea"/>
                <a:cs typeface="Arial"/>
              </a:rPr>
              <a:t>.</a:t>
            </a:r>
            <a:endParaRPr kumimoji="0" sz="1200" b="0" i="0" u="none" strike="noStrike" kern="0" cap="none" spc="0" normalizeH="0" baseline="0" noProof="0" dirty="0">
              <a:ln>
                <a:noFill/>
              </a:ln>
              <a:solidFill>
                <a:sysClr val="windowText" lastClr="000000"/>
              </a:solidFill>
              <a:effectLst/>
              <a:uLnTx/>
              <a:uFillTx/>
              <a:latin typeface="Arial"/>
              <a:ea typeface="+mn-ea"/>
              <a:cs typeface="Arial"/>
            </a:endParaRPr>
          </a:p>
          <a:p>
            <a:pPr marL="0" marR="0" lvl="0" indent="0" algn="l" defTabSz="685800" rtl="0" eaLnBrk="1" fontAlgn="auto" latinLnBrk="0" hangingPunct="1">
              <a:lnSpc>
                <a:spcPct val="100000"/>
              </a:lnSpc>
              <a:spcBef>
                <a:spcPts val="15"/>
              </a:spcBef>
              <a:spcAft>
                <a:spcPts val="0"/>
              </a:spcAft>
              <a:buClrTx/>
              <a:buSzTx/>
              <a:buFontTx/>
              <a:buNone/>
              <a:tabLst/>
              <a:defRPr/>
            </a:pPr>
            <a:endParaRPr kumimoji="0" sz="1238" b="0" i="0" u="none" strike="noStrike" kern="0" cap="none" spc="0" normalizeH="0" baseline="0" noProof="0" dirty="0">
              <a:ln>
                <a:noFill/>
              </a:ln>
              <a:solidFill>
                <a:sysClr val="windowText" lastClr="000000"/>
              </a:solidFill>
              <a:effectLst/>
              <a:uLnTx/>
              <a:uFillTx/>
              <a:latin typeface="Arial"/>
              <a:ea typeface="+mn-ea"/>
              <a:cs typeface="Arial"/>
            </a:endParaRPr>
          </a:p>
          <a:p>
            <a:pPr marL="266224" marR="0" lvl="0" indent="-257175" algn="l" defTabSz="685800" rtl="0" eaLnBrk="1" fontAlgn="auto" latinLnBrk="0" hangingPunct="1">
              <a:lnSpc>
                <a:spcPct val="100000"/>
              </a:lnSpc>
              <a:spcBef>
                <a:spcPts val="0"/>
              </a:spcBef>
              <a:spcAft>
                <a:spcPts val="0"/>
              </a:spcAft>
              <a:buClr>
                <a:srgbClr val="C00000"/>
              </a:buClr>
              <a:buSzTx/>
              <a:buFontTx/>
              <a:buAutoNum type="arabicPeriod"/>
              <a:tabLst>
                <a:tab pos="266224" algn="l"/>
                <a:tab pos="267176" algn="l"/>
              </a:tabLst>
              <a:defRPr/>
            </a:pPr>
            <a:r>
              <a:rPr kumimoji="0" sz="1200" b="0" i="0" u="none" strike="noStrike" kern="0" cap="none" spc="0" normalizeH="0" baseline="0" noProof="0" dirty="0">
                <a:ln>
                  <a:noFill/>
                </a:ln>
                <a:solidFill>
                  <a:srgbClr val="5A7B90"/>
                </a:solidFill>
                <a:effectLst/>
                <a:uLnTx/>
                <a:uFillTx/>
                <a:latin typeface="Arial"/>
                <a:ea typeface="+mn-ea"/>
                <a:cs typeface="Arial"/>
              </a:rPr>
              <a:t>Segment</a:t>
            </a:r>
            <a:r>
              <a:rPr kumimoji="0" sz="1200" b="0" i="0" u="none" strike="noStrike" kern="0" cap="none" spc="-30" normalizeH="0" baseline="0" noProof="0" dirty="0">
                <a:ln>
                  <a:noFill/>
                </a:ln>
                <a:solidFill>
                  <a:srgbClr val="5A7B90"/>
                </a:solidFill>
                <a:effectLst/>
                <a:uLnTx/>
                <a:uFillTx/>
                <a:latin typeface="Arial"/>
                <a:ea typeface="+mn-ea"/>
                <a:cs typeface="Arial"/>
              </a:rPr>
              <a:t> </a:t>
            </a:r>
            <a:r>
              <a:rPr kumimoji="0" sz="1200" b="0" i="0" u="none" strike="noStrike" kern="0" cap="none" spc="0" normalizeH="0" baseline="0" noProof="0" dirty="0">
                <a:ln>
                  <a:noFill/>
                </a:ln>
                <a:solidFill>
                  <a:srgbClr val="5A7B90"/>
                </a:solidFill>
                <a:effectLst/>
                <a:uLnTx/>
                <a:uFillTx/>
                <a:latin typeface="Arial"/>
                <a:ea typeface="+mn-ea"/>
                <a:cs typeface="Arial"/>
              </a:rPr>
              <a:t>*</a:t>
            </a:r>
            <a:r>
              <a:rPr kumimoji="0" sz="1200" b="0" i="0" u="none" strike="noStrike" kern="0" cap="none" spc="-34" normalizeH="0" baseline="0" noProof="0" dirty="0">
                <a:ln>
                  <a:noFill/>
                </a:ln>
                <a:solidFill>
                  <a:srgbClr val="5A7B90"/>
                </a:solidFill>
                <a:effectLst/>
                <a:uLnTx/>
                <a:uFillTx/>
                <a:latin typeface="Arial"/>
                <a:ea typeface="+mn-ea"/>
                <a:cs typeface="Arial"/>
              </a:rPr>
              <a:t> </a:t>
            </a:r>
            <a:r>
              <a:rPr kumimoji="0" sz="1200" b="0" i="0" u="none" strike="noStrike" kern="0" cap="none" spc="-19" normalizeH="0" baseline="0" noProof="0" dirty="0">
                <a:ln>
                  <a:noFill/>
                </a:ln>
                <a:solidFill>
                  <a:srgbClr val="5A7B90"/>
                </a:solidFill>
                <a:effectLst/>
                <a:uLnTx/>
                <a:uFillTx/>
                <a:latin typeface="Arial"/>
                <a:ea typeface="+mn-ea"/>
                <a:cs typeface="Arial"/>
              </a:rPr>
              <a:t>PWT</a:t>
            </a:r>
            <a:endParaRPr kumimoji="0" sz="1200" b="0" i="0" u="none" strike="noStrike" kern="0" cap="none" spc="0" normalizeH="0" baseline="0" noProof="0" dirty="0">
              <a:ln>
                <a:noFill/>
              </a:ln>
              <a:solidFill>
                <a:sysClr val="windowText" lastClr="000000"/>
              </a:solidFill>
              <a:effectLst/>
              <a:uLnTx/>
              <a:uFillTx/>
              <a:latin typeface="Arial"/>
              <a:ea typeface="+mn-ea"/>
              <a:cs typeface="Arial"/>
            </a:endParaRPr>
          </a:p>
          <a:p>
            <a:pPr marL="0" marR="0" lvl="0" indent="0" algn="l" defTabSz="685800" rtl="0" eaLnBrk="1" fontAlgn="auto" latinLnBrk="0" hangingPunct="1">
              <a:lnSpc>
                <a:spcPct val="100000"/>
              </a:lnSpc>
              <a:spcBef>
                <a:spcPts val="19"/>
              </a:spcBef>
              <a:spcAft>
                <a:spcPts val="0"/>
              </a:spcAft>
              <a:buClr>
                <a:srgbClr val="C00000"/>
              </a:buClr>
              <a:buSzTx/>
              <a:buFont typeface="Arial"/>
              <a:buAutoNum type="arabicPeriod"/>
              <a:tabLst/>
              <a:defRPr/>
            </a:pPr>
            <a:endParaRPr kumimoji="0" sz="1238" b="0" i="0" u="none" strike="noStrike" kern="0" cap="none" spc="0" normalizeH="0" baseline="0" noProof="0" dirty="0">
              <a:ln>
                <a:noFill/>
              </a:ln>
              <a:solidFill>
                <a:sysClr val="windowText" lastClr="000000"/>
              </a:solidFill>
              <a:effectLst/>
              <a:uLnTx/>
              <a:uFillTx/>
              <a:latin typeface="Arial"/>
              <a:ea typeface="+mn-ea"/>
              <a:cs typeface="Arial"/>
            </a:endParaRPr>
          </a:p>
          <a:p>
            <a:pPr marL="266224" marR="0" lvl="0" indent="-257175" algn="l" defTabSz="685800" rtl="0" eaLnBrk="1" fontAlgn="auto" latinLnBrk="0" hangingPunct="1">
              <a:lnSpc>
                <a:spcPct val="100000"/>
              </a:lnSpc>
              <a:spcBef>
                <a:spcPts val="0"/>
              </a:spcBef>
              <a:spcAft>
                <a:spcPts val="0"/>
              </a:spcAft>
              <a:buClr>
                <a:srgbClr val="C00000"/>
              </a:buClr>
              <a:buSzTx/>
              <a:buFontTx/>
              <a:buAutoNum type="arabicPeriod"/>
              <a:tabLst>
                <a:tab pos="266224" algn="l"/>
                <a:tab pos="267176" algn="l"/>
              </a:tabLst>
              <a:defRPr/>
            </a:pPr>
            <a:r>
              <a:rPr kumimoji="0" sz="1200" b="0" i="0" u="none" strike="noStrike" kern="0" cap="none" spc="0" normalizeH="0" baseline="0" noProof="0" dirty="0">
                <a:ln>
                  <a:noFill/>
                </a:ln>
                <a:solidFill>
                  <a:srgbClr val="5A7B90"/>
                </a:solidFill>
                <a:effectLst/>
                <a:uLnTx/>
                <a:uFillTx/>
                <a:latin typeface="Arial"/>
                <a:ea typeface="+mn-ea"/>
                <a:cs typeface="Arial"/>
              </a:rPr>
              <a:t>Geographic</a:t>
            </a:r>
            <a:r>
              <a:rPr kumimoji="0" sz="1200" b="0" i="0" u="none" strike="noStrike" kern="0" cap="none" spc="-83" normalizeH="0" baseline="0" noProof="0" dirty="0">
                <a:ln>
                  <a:noFill/>
                </a:ln>
                <a:solidFill>
                  <a:srgbClr val="5A7B90"/>
                </a:solidFill>
                <a:effectLst/>
                <a:uLnTx/>
                <a:uFillTx/>
                <a:latin typeface="Arial"/>
                <a:ea typeface="+mn-ea"/>
                <a:cs typeface="Arial"/>
              </a:rPr>
              <a:t> </a:t>
            </a:r>
            <a:r>
              <a:rPr kumimoji="0" sz="1200" b="0" i="0" u="none" strike="noStrike" kern="0" cap="none" spc="-15" normalizeH="0" baseline="0" noProof="0" dirty="0">
                <a:ln>
                  <a:noFill/>
                </a:ln>
                <a:solidFill>
                  <a:srgbClr val="5A7B90"/>
                </a:solidFill>
                <a:effectLst/>
                <a:uLnTx/>
                <a:uFillTx/>
                <a:latin typeface="Arial"/>
                <a:ea typeface="+mn-ea"/>
                <a:cs typeface="Arial"/>
              </a:rPr>
              <a:t>area</a:t>
            </a:r>
            <a:endParaRPr kumimoji="0" sz="1200" b="0" i="0" u="none" strike="noStrike" kern="0" cap="none" spc="0" normalizeH="0" baseline="0" noProof="0" dirty="0">
              <a:ln>
                <a:noFill/>
              </a:ln>
              <a:solidFill>
                <a:sysClr val="windowText" lastClr="000000"/>
              </a:solidFill>
              <a:effectLst/>
              <a:uLnTx/>
              <a:uFillTx/>
              <a:latin typeface="Arial"/>
              <a:ea typeface="+mn-ea"/>
              <a:cs typeface="Arial"/>
            </a:endParaRPr>
          </a:p>
          <a:p>
            <a:pPr marL="0" marR="0" lvl="0" indent="0" algn="l" defTabSz="685800" rtl="0" eaLnBrk="1" fontAlgn="auto" latinLnBrk="0" hangingPunct="1">
              <a:lnSpc>
                <a:spcPct val="100000"/>
              </a:lnSpc>
              <a:spcBef>
                <a:spcPts val="15"/>
              </a:spcBef>
              <a:spcAft>
                <a:spcPts val="0"/>
              </a:spcAft>
              <a:buClr>
                <a:srgbClr val="C00000"/>
              </a:buClr>
              <a:buSzTx/>
              <a:buFont typeface="Arial"/>
              <a:buAutoNum type="arabicPeriod"/>
              <a:tabLst/>
              <a:defRPr/>
            </a:pPr>
            <a:endParaRPr kumimoji="0" sz="1238" b="0" i="0" u="none" strike="noStrike" kern="0" cap="none" spc="0" normalizeH="0" baseline="0" noProof="0" dirty="0">
              <a:ln>
                <a:noFill/>
              </a:ln>
              <a:solidFill>
                <a:sysClr val="windowText" lastClr="000000"/>
              </a:solidFill>
              <a:effectLst/>
              <a:uLnTx/>
              <a:uFillTx/>
              <a:latin typeface="Arial"/>
              <a:ea typeface="+mn-ea"/>
              <a:cs typeface="Arial"/>
            </a:endParaRPr>
          </a:p>
          <a:p>
            <a:pPr marL="266224" marR="0" lvl="0" indent="-257175" algn="l" defTabSz="685800" rtl="0" eaLnBrk="1" fontAlgn="auto" latinLnBrk="0" hangingPunct="1">
              <a:lnSpc>
                <a:spcPct val="100000"/>
              </a:lnSpc>
              <a:spcBef>
                <a:spcPts val="0"/>
              </a:spcBef>
              <a:spcAft>
                <a:spcPts val="0"/>
              </a:spcAft>
              <a:buClr>
                <a:srgbClr val="C00000"/>
              </a:buClr>
              <a:buSzTx/>
              <a:buFontTx/>
              <a:buAutoNum type="arabicPeriod"/>
              <a:tabLst>
                <a:tab pos="266224" algn="l"/>
                <a:tab pos="267176" algn="l"/>
              </a:tabLst>
              <a:defRPr/>
            </a:pPr>
            <a:r>
              <a:rPr kumimoji="0" sz="1200" b="0" i="0" u="none" strike="noStrike" kern="0" cap="none" spc="-8" normalizeH="0" baseline="0" noProof="0" dirty="0">
                <a:ln>
                  <a:noFill/>
                </a:ln>
                <a:solidFill>
                  <a:srgbClr val="5A7B90"/>
                </a:solidFill>
                <a:effectLst/>
                <a:uLnTx/>
                <a:uFillTx/>
                <a:latin typeface="Arial"/>
                <a:ea typeface="+mn-ea"/>
                <a:cs typeface="Arial"/>
              </a:rPr>
              <a:t>Trend</a:t>
            </a:r>
            <a:endParaRPr kumimoji="0" sz="1200" b="0" i="0" u="none" strike="noStrike" kern="0" cap="none" spc="0" normalizeH="0" baseline="0" noProof="0" dirty="0">
              <a:ln>
                <a:noFill/>
              </a:ln>
              <a:solidFill>
                <a:sysClr val="windowText" lastClr="000000"/>
              </a:solidFill>
              <a:effectLst/>
              <a:uLnTx/>
              <a:uFillTx/>
              <a:latin typeface="Arial"/>
              <a:ea typeface="+mn-ea"/>
              <a:cs typeface="Arial"/>
            </a:endParaRPr>
          </a:p>
        </p:txBody>
      </p:sp>
      <p:pic>
        <p:nvPicPr>
          <p:cNvPr id="6" name="object 6"/>
          <p:cNvPicPr/>
          <p:nvPr/>
        </p:nvPicPr>
        <p:blipFill>
          <a:blip r:embed="rId5" cstate="print"/>
          <a:stretch>
            <a:fillRect/>
          </a:stretch>
        </p:blipFill>
        <p:spPr>
          <a:xfrm>
            <a:off x="2916179" y="1018966"/>
            <a:ext cx="5088711" cy="3531958"/>
          </a:xfrm>
          <a:prstGeom prst="rect">
            <a:avLst/>
          </a:prstGeom>
        </p:spPr>
      </p:pic>
      <p:sp>
        <p:nvSpPr>
          <p:cNvPr id="7" name="object 7"/>
          <p:cNvSpPr txBox="1"/>
          <p:nvPr/>
        </p:nvSpPr>
        <p:spPr>
          <a:xfrm>
            <a:off x="3452687" y="4760515"/>
            <a:ext cx="4367689" cy="117020"/>
          </a:xfrm>
          <a:prstGeom prst="rect">
            <a:avLst/>
          </a:prstGeom>
        </p:spPr>
        <p:txBody>
          <a:bodyPr vert="horz" wrap="square" lIns="0" tIns="0" rIns="0" bIns="0" rtlCol="0">
            <a:spAutoFit/>
          </a:bodyPr>
          <a:lstStyle/>
          <a:p>
            <a:pPr marL="9525" marR="0" lvl="0" indent="0" algn="l" defTabSz="685800" rtl="0" eaLnBrk="1" fontAlgn="auto" latinLnBrk="0" hangingPunct="1">
              <a:lnSpc>
                <a:spcPts val="930"/>
              </a:lnSpc>
              <a:spcBef>
                <a:spcPts val="0"/>
              </a:spcBef>
              <a:spcAft>
                <a:spcPts val="0"/>
              </a:spcAft>
              <a:buClrTx/>
              <a:buSzTx/>
              <a:buFontTx/>
              <a:buNone/>
              <a:tabLst/>
              <a:defRPr/>
            </a:pPr>
            <a:r>
              <a:rPr kumimoji="0" sz="900" b="0" i="0" u="none" strike="noStrike" kern="0" cap="none" spc="0" normalizeH="0" baseline="0" noProof="0" dirty="0">
                <a:ln>
                  <a:noFill/>
                </a:ln>
                <a:solidFill>
                  <a:srgbClr val="C00000"/>
                </a:solidFill>
                <a:effectLst/>
                <a:uLnTx/>
                <a:uFillTx/>
                <a:latin typeface="Calibri"/>
                <a:ea typeface="+mn-ea"/>
                <a:cs typeface="Calibri"/>
              </a:rPr>
              <a:t>NB</a:t>
            </a:r>
            <a:r>
              <a:rPr kumimoji="0" sz="900" b="0" i="0" u="none" strike="noStrike" kern="0" cap="none" spc="-8" normalizeH="0" baseline="0" noProof="0" dirty="0">
                <a:ln>
                  <a:noFill/>
                </a:ln>
                <a:solidFill>
                  <a:srgbClr val="C00000"/>
                </a:solidFill>
                <a:effectLst/>
                <a:uLnTx/>
                <a:uFillTx/>
                <a:latin typeface="Calibri"/>
                <a:ea typeface="+mn-ea"/>
                <a:cs typeface="Calibri"/>
              </a:rPr>
              <a:t> </a:t>
            </a:r>
            <a:r>
              <a:rPr kumimoji="0" sz="900" b="0" i="0" u="none" strike="noStrike" kern="0" cap="none" spc="0" normalizeH="0" baseline="0" noProof="0" dirty="0">
                <a:ln>
                  <a:noFill/>
                </a:ln>
                <a:solidFill>
                  <a:srgbClr val="C00000"/>
                </a:solidFill>
                <a:effectLst/>
                <a:uLnTx/>
                <a:uFillTx/>
                <a:latin typeface="Calibri"/>
                <a:ea typeface="+mn-ea"/>
                <a:cs typeface="Calibri"/>
              </a:rPr>
              <a:t>:</a:t>
            </a:r>
            <a:r>
              <a:rPr kumimoji="0" sz="900" b="0" i="0" u="none" strike="noStrike" kern="0" cap="none" spc="-4" normalizeH="0" baseline="0" noProof="0" dirty="0">
                <a:ln>
                  <a:noFill/>
                </a:ln>
                <a:solidFill>
                  <a:srgbClr val="C00000"/>
                </a:solidFill>
                <a:effectLst/>
                <a:uLnTx/>
                <a:uFillTx/>
                <a:latin typeface="Calibri"/>
                <a:ea typeface="+mn-ea"/>
                <a:cs typeface="Calibri"/>
              </a:rPr>
              <a:t> </a:t>
            </a:r>
            <a:r>
              <a:rPr kumimoji="0" sz="900" b="0" i="0" u="none" strike="noStrike" kern="0" cap="none" spc="0" normalizeH="0" baseline="0" noProof="0" dirty="0">
                <a:ln>
                  <a:noFill/>
                </a:ln>
                <a:solidFill>
                  <a:srgbClr val="C00000"/>
                </a:solidFill>
                <a:effectLst/>
                <a:uLnTx/>
                <a:uFillTx/>
                <a:latin typeface="Calibri"/>
                <a:ea typeface="+mn-ea"/>
                <a:cs typeface="Calibri"/>
              </a:rPr>
              <a:t>internal</a:t>
            </a:r>
            <a:r>
              <a:rPr kumimoji="0" sz="900" b="0" i="0" u="none" strike="noStrike" kern="0" cap="none" spc="-26" normalizeH="0" baseline="0" noProof="0" dirty="0">
                <a:ln>
                  <a:noFill/>
                </a:ln>
                <a:solidFill>
                  <a:srgbClr val="C00000"/>
                </a:solidFill>
                <a:effectLst/>
                <a:uLnTx/>
                <a:uFillTx/>
                <a:latin typeface="Calibri"/>
                <a:ea typeface="+mn-ea"/>
                <a:cs typeface="Calibri"/>
              </a:rPr>
              <a:t> </a:t>
            </a:r>
            <a:r>
              <a:rPr kumimoji="0" sz="900" b="0" i="0" u="none" strike="noStrike" kern="0" cap="none" spc="0" normalizeH="0" baseline="0" noProof="0" dirty="0">
                <a:ln>
                  <a:noFill/>
                </a:ln>
                <a:solidFill>
                  <a:srgbClr val="C00000"/>
                </a:solidFill>
                <a:effectLst/>
                <a:uLnTx/>
                <a:uFillTx/>
                <a:latin typeface="Calibri"/>
                <a:ea typeface="+mn-ea"/>
                <a:cs typeface="Calibri"/>
              </a:rPr>
              <a:t>calculations</a:t>
            </a:r>
            <a:r>
              <a:rPr kumimoji="0" sz="900" b="0" i="0" u="none" strike="noStrike" kern="0" cap="none" spc="-8" normalizeH="0" baseline="0" noProof="0" dirty="0">
                <a:ln>
                  <a:noFill/>
                </a:ln>
                <a:solidFill>
                  <a:srgbClr val="C00000"/>
                </a:solidFill>
                <a:effectLst/>
                <a:uLnTx/>
                <a:uFillTx/>
                <a:latin typeface="Calibri"/>
                <a:ea typeface="+mn-ea"/>
                <a:cs typeface="Calibri"/>
              </a:rPr>
              <a:t> </a:t>
            </a:r>
            <a:r>
              <a:rPr kumimoji="0" sz="900" b="0" i="0" u="none" strike="noStrike" kern="0" cap="none" spc="0" normalizeH="0" baseline="0" noProof="0" dirty="0">
                <a:ln>
                  <a:noFill/>
                </a:ln>
                <a:solidFill>
                  <a:srgbClr val="C00000"/>
                </a:solidFill>
                <a:effectLst/>
                <a:uLnTx/>
                <a:uFillTx/>
                <a:latin typeface="Calibri"/>
                <a:ea typeface="+mn-ea"/>
                <a:cs typeface="Calibri"/>
              </a:rPr>
              <a:t>to</a:t>
            </a:r>
            <a:r>
              <a:rPr kumimoji="0" sz="900" b="0" i="0" u="none" strike="noStrike" kern="0" cap="none" spc="-11" normalizeH="0" baseline="0" noProof="0" dirty="0">
                <a:ln>
                  <a:noFill/>
                </a:ln>
                <a:solidFill>
                  <a:srgbClr val="C00000"/>
                </a:solidFill>
                <a:effectLst/>
                <a:uLnTx/>
                <a:uFillTx/>
                <a:latin typeface="Calibri"/>
                <a:ea typeface="+mn-ea"/>
                <a:cs typeface="Calibri"/>
              </a:rPr>
              <a:t> </a:t>
            </a:r>
            <a:r>
              <a:rPr kumimoji="0" sz="900" b="0" i="0" u="none" strike="noStrike" kern="0" cap="none" spc="-8" normalizeH="0" baseline="0" noProof="0" dirty="0">
                <a:ln>
                  <a:noFill/>
                </a:ln>
                <a:solidFill>
                  <a:srgbClr val="C00000"/>
                </a:solidFill>
                <a:effectLst/>
                <a:uLnTx/>
                <a:uFillTx/>
                <a:latin typeface="Calibri"/>
                <a:ea typeface="+mn-ea"/>
                <a:cs typeface="Calibri"/>
              </a:rPr>
              <a:t>illustrate</a:t>
            </a:r>
            <a:r>
              <a:rPr kumimoji="0" sz="900" b="0" i="0" u="none" strike="noStrike" kern="0" cap="none" spc="-26" normalizeH="0" baseline="0" noProof="0" dirty="0">
                <a:ln>
                  <a:noFill/>
                </a:ln>
                <a:solidFill>
                  <a:srgbClr val="C00000"/>
                </a:solidFill>
                <a:effectLst/>
                <a:uLnTx/>
                <a:uFillTx/>
                <a:latin typeface="Calibri"/>
                <a:ea typeface="+mn-ea"/>
                <a:cs typeface="Calibri"/>
              </a:rPr>
              <a:t> </a:t>
            </a:r>
            <a:r>
              <a:rPr kumimoji="0" sz="900" b="0" i="0" u="none" strike="noStrike" kern="0" cap="none" spc="0" normalizeH="0" baseline="0" noProof="0" dirty="0">
                <a:ln>
                  <a:noFill/>
                </a:ln>
                <a:solidFill>
                  <a:srgbClr val="C00000"/>
                </a:solidFill>
                <a:effectLst/>
                <a:uLnTx/>
                <a:uFillTx/>
                <a:latin typeface="Calibri"/>
                <a:ea typeface="+mn-ea"/>
                <a:cs typeface="Calibri"/>
              </a:rPr>
              <a:t>diversities.</a:t>
            </a:r>
            <a:r>
              <a:rPr kumimoji="0" sz="900" b="0" i="0" u="none" strike="noStrike" kern="0" cap="none" spc="-19" normalizeH="0" baseline="0" noProof="0" dirty="0">
                <a:ln>
                  <a:noFill/>
                </a:ln>
                <a:solidFill>
                  <a:srgbClr val="C00000"/>
                </a:solidFill>
                <a:effectLst/>
                <a:uLnTx/>
                <a:uFillTx/>
                <a:latin typeface="Calibri"/>
                <a:ea typeface="+mn-ea"/>
                <a:cs typeface="Calibri"/>
              </a:rPr>
              <a:t> </a:t>
            </a:r>
            <a:r>
              <a:rPr kumimoji="0" sz="900" b="0" i="0" u="none" strike="noStrike" kern="0" cap="none" spc="0" normalizeH="0" baseline="0" noProof="0" dirty="0">
                <a:ln>
                  <a:noFill/>
                </a:ln>
                <a:solidFill>
                  <a:srgbClr val="C00000"/>
                </a:solidFill>
                <a:effectLst/>
                <a:uLnTx/>
                <a:uFillTx/>
                <a:latin typeface="Calibri"/>
                <a:ea typeface="+mn-ea"/>
                <a:cs typeface="Calibri"/>
              </a:rPr>
              <a:t>Critical</a:t>
            </a:r>
            <a:r>
              <a:rPr kumimoji="0" sz="900" b="0" i="0" u="none" strike="noStrike" kern="0" cap="none" spc="-15" normalizeH="0" baseline="0" noProof="0" dirty="0">
                <a:ln>
                  <a:noFill/>
                </a:ln>
                <a:solidFill>
                  <a:srgbClr val="C00000"/>
                </a:solidFill>
                <a:effectLst/>
                <a:uLnTx/>
                <a:uFillTx/>
                <a:latin typeface="Calibri"/>
                <a:ea typeface="+mn-ea"/>
                <a:cs typeface="Calibri"/>
              </a:rPr>
              <a:t> </a:t>
            </a:r>
            <a:r>
              <a:rPr kumimoji="0" sz="900" b="0" i="0" u="none" strike="noStrike" kern="0" cap="none" spc="0" normalizeH="0" baseline="0" noProof="0" dirty="0">
                <a:ln>
                  <a:noFill/>
                </a:ln>
                <a:solidFill>
                  <a:srgbClr val="C00000"/>
                </a:solidFill>
                <a:effectLst/>
                <a:uLnTx/>
                <a:uFillTx/>
                <a:latin typeface="Calibri"/>
                <a:ea typeface="+mn-ea"/>
                <a:cs typeface="Calibri"/>
              </a:rPr>
              <a:t>reviews</a:t>
            </a:r>
            <a:r>
              <a:rPr kumimoji="0" sz="900" b="0" i="0" u="none" strike="noStrike" kern="0" cap="none" spc="-15" normalizeH="0" baseline="0" noProof="0" dirty="0">
                <a:ln>
                  <a:noFill/>
                </a:ln>
                <a:solidFill>
                  <a:srgbClr val="C00000"/>
                </a:solidFill>
                <a:effectLst/>
                <a:uLnTx/>
                <a:uFillTx/>
                <a:latin typeface="Calibri"/>
                <a:ea typeface="+mn-ea"/>
                <a:cs typeface="Calibri"/>
              </a:rPr>
              <a:t> </a:t>
            </a:r>
            <a:r>
              <a:rPr kumimoji="0" sz="900" b="0" i="0" u="none" strike="noStrike" kern="0" cap="none" spc="0" normalizeH="0" baseline="0" noProof="0" dirty="0">
                <a:ln>
                  <a:noFill/>
                </a:ln>
                <a:solidFill>
                  <a:srgbClr val="C00000"/>
                </a:solidFill>
                <a:effectLst/>
                <a:uLnTx/>
                <a:uFillTx/>
                <a:latin typeface="Calibri"/>
                <a:ea typeface="+mn-ea"/>
                <a:cs typeface="Calibri"/>
              </a:rPr>
              <a:t>not</a:t>
            </a:r>
            <a:r>
              <a:rPr kumimoji="0" sz="900" b="0" i="0" u="none" strike="noStrike" kern="0" cap="none" spc="-11" normalizeH="0" baseline="0" noProof="0" dirty="0">
                <a:ln>
                  <a:noFill/>
                </a:ln>
                <a:solidFill>
                  <a:srgbClr val="C00000"/>
                </a:solidFill>
                <a:effectLst/>
                <a:uLnTx/>
                <a:uFillTx/>
                <a:latin typeface="Calibri"/>
                <a:ea typeface="+mn-ea"/>
                <a:cs typeface="Calibri"/>
              </a:rPr>
              <a:t> </a:t>
            </a:r>
            <a:r>
              <a:rPr kumimoji="0" sz="900" b="0" i="0" u="none" strike="noStrike" kern="0" cap="none" spc="0" normalizeH="0" baseline="0" noProof="0" dirty="0">
                <a:ln>
                  <a:noFill/>
                </a:ln>
                <a:solidFill>
                  <a:srgbClr val="C00000"/>
                </a:solidFill>
                <a:effectLst/>
                <a:uLnTx/>
                <a:uFillTx/>
                <a:latin typeface="Calibri"/>
                <a:ea typeface="+mn-ea"/>
                <a:cs typeface="Calibri"/>
              </a:rPr>
              <a:t>yet</a:t>
            </a:r>
            <a:r>
              <a:rPr kumimoji="0" sz="900" b="0" i="0" u="none" strike="noStrike" kern="0" cap="none" spc="-11" normalizeH="0" baseline="0" noProof="0" dirty="0">
                <a:ln>
                  <a:noFill/>
                </a:ln>
                <a:solidFill>
                  <a:srgbClr val="C00000"/>
                </a:solidFill>
                <a:effectLst/>
                <a:uLnTx/>
                <a:uFillTx/>
                <a:latin typeface="Calibri"/>
                <a:ea typeface="+mn-ea"/>
                <a:cs typeface="Calibri"/>
              </a:rPr>
              <a:t> </a:t>
            </a:r>
            <a:r>
              <a:rPr kumimoji="0" sz="900" b="0" i="0" u="none" strike="noStrike" kern="0" cap="none" spc="0" normalizeH="0" baseline="0" noProof="0" dirty="0">
                <a:ln>
                  <a:noFill/>
                </a:ln>
                <a:solidFill>
                  <a:srgbClr val="C00000"/>
                </a:solidFill>
                <a:effectLst/>
                <a:uLnTx/>
                <a:uFillTx/>
                <a:latin typeface="Calibri"/>
                <a:ea typeface="+mn-ea"/>
                <a:cs typeface="Calibri"/>
              </a:rPr>
              <a:t>done</a:t>
            </a:r>
            <a:r>
              <a:rPr kumimoji="0" sz="900" b="0" i="0" u="none" strike="noStrike" kern="0" cap="none" spc="-19" normalizeH="0" baseline="0" noProof="0" dirty="0">
                <a:ln>
                  <a:noFill/>
                </a:ln>
                <a:solidFill>
                  <a:srgbClr val="C00000"/>
                </a:solidFill>
                <a:effectLst/>
                <a:uLnTx/>
                <a:uFillTx/>
                <a:latin typeface="Calibri"/>
                <a:ea typeface="+mn-ea"/>
                <a:cs typeface="Calibri"/>
              </a:rPr>
              <a:t> </a:t>
            </a:r>
            <a:r>
              <a:rPr kumimoji="0" sz="900" b="0" i="0" u="none" strike="noStrike" kern="0" cap="none" spc="0" normalizeH="0" baseline="0" noProof="0" dirty="0">
                <a:ln>
                  <a:noFill/>
                </a:ln>
                <a:solidFill>
                  <a:srgbClr val="C00000"/>
                </a:solidFill>
                <a:effectLst/>
                <a:uLnTx/>
                <a:uFillTx/>
                <a:latin typeface="Calibri"/>
                <a:ea typeface="+mn-ea"/>
                <a:cs typeface="Calibri"/>
              </a:rPr>
              <a:t>pour</a:t>
            </a:r>
            <a:r>
              <a:rPr kumimoji="0" sz="900" b="0" i="0" u="none" strike="noStrike" kern="0" cap="none" spc="-23" normalizeH="0" baseline="0" noProof="0" dirty="0">
                <a:ln>
                  <a:noFill/>
                </a:ln>
                <a:solidFill>
                  <a:srgbClr val="C00000"/>
                </a:solidFill>
                <a:effectLst/>
                <a:uLnTx/>
                <a:uFillTx/>
                <a:latin typeface="Calibri"/>
                <a:ea typeface="+mn-ea"/>
                <a:cs typeface="Calibri"/>
              </a:rPr>
              <a:t> </a:t>
            </a:r>
            <a:r>
              <a:rPr kumimoji="0" sz="900" b="0" i="0" u="none" strike="noStrike" kern="0" cap="none" spc="0" normalizeH="0" baseline="0" noProof="0" dirty="0">
                <a:ln>
                  <a:noFill/>
                </a:ln>
                <a:solidFill>
                  <a:srgbClr val="C00000"/>
                </a:solidFill>
                <a:effectLst/>
                <a:uLnTx/>
                <a:uFillTx/>
                <a:latin typeface="Calibri"/>
                <a:ea typeface="+mn-ea"/>
                <a:cs typeface="Calibri"/>
              </a:rPr>
              <a:t>all</a:t>
            </a:r>
            <a:r>
              <a:rPr kumimoji="0" sz="900" b="0" i="0" u="none" strike="noStrike" kern="0" cap="none" spc="-4" normalizeH="0" baseline="0" noProof="0" dirty="0">
                <a:ln>
                  <a:noFill/>
                </a:ln>
                <a:solidFill>
                  <a:srgbClr val="C00000"/>
                </a:solidFill>
                <a:effectLst/>
                <a:uLnTx/>
                <a:uFillTx/>
                <a:latin typeface="Calibri"/>
                <a:ea typeface="+mn-ea"/>
                <a:cs typeface="Calibri"/>
              </a:rPr>
              <a:t> </a:t>
            </a:r>
            <a:r>
              <a:rPr kumimoji="0" sz="900" b="0" i="0" u="none" strike="noStrike" kern="0" cap="none" spc="-8" normalizeH="0" baseline="0" noProof="0" dirty="0">
                <a:ln>
                  <a:noFill/>
                </a:ln>
                <a:solidFill>
                  <a:srgbClr val="C00000"/>
                </a:solidFill>
                <a:effectLst/>
                <a:uLnTx/>
                <a:uFillTx/>
                <a:latin typeface="Calibri"/>
                <a:ea typeface="+mn-ea"/>
                <a:cs typeface="Calibri"/>
              </a:rPr>
              <a:t>models.</a:t>
            </a:r>
            <a:endParaRPr kumimoji="0" sz="900" b="0" i="0" u="none" strike="noStrike" kern="0" cap="none" spc="0" normalizeH="0" baseline="0" noProof="0" dirty="0">
              <a:ln>
                <a:noFill/>
              </a:ln>
              <a:solidFill>
                <a:sysClr val="windowText" lastClr="000000"/>
              </a:solidFill>
              <a:effectLst/>
              <a:uLnTx/>
              <a:uFillTx/>
              <a:latin typeface="Calibri"/>
              <a:ea typeface="+mn-ea"/>
              <a:cs typeface="Calibri"/>
            </a:endParaRPr>
          </a:p>
        </p:txBody>
      </p:sp>
      <p:sp>
        <p:nvSpPr>
          <p:cNvPr id="9" name="Ellipse 8">
            <a:extLst>
              <a:ext uri="{FF2B5EF4-FFF2-40B4-BE49-F238E27FC236}">
                <a16:creationId xmlns:a16="http://schemas.microsoft.com/office/drawing/2014/main" id="{AFA0C911-9585-94EF-D413-ECAE803877A3}"/>
              </a:ext>
            </a:extLst>
          </p:cNvPr>
          <p:cNvSpPr/>
          <p:nvPr/>
        </p:nvSpPr>
        <p:spPr>
          <a:xfrm>
            <a:off x="351280" y="3600292"/>
            <a:ext cx="908050" cy="32385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ZoneTexte 9">
            <a:extLst>
              <a:ext uri="{FF2B5EF4-FFF2-40B4-BE49-F238E27FC236}">
                <a16:creationId xmlns:a16="http://schemas.microsoft.com/office/drawing/2014/main" id="{DE5D16CC-5317-20C3-2F05-9D344E6C2107}"/>
              </a:ext>
            </a:extLst>
          </p:cNvPr>
          <p:cNvSpPr txBox="1"/>
          <p:nvPr/>
        </p:nvSpPr>
        <p:spPr>
          <a:xfrm>
            <a:off x="291559" y="3906509"/>
            <a:ext cx="1587294"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solidFill>
                <a:effectLst/>
                <a:uLnTx/>
                <a:uFillTx/>
                <a:latin typeface="Calibri"/>
                <a:ea typeface="+mn-ea"/>
                <a:cs typeface="+mn-cs"/>
              </a:rPr>
              <a:t>Empreinte de production </a:t>
            </a:r>
          </a:p>
        </p:txBody>
      </p:sp>
      <p:sp>
        <p:nvSpPr>
          <p:cNvPr id="12" name="Ellipse 11">
            <a:extLst>
              <a:ext uri="{FF2B5EF4-FFF2-40B4-BE49-F238E27FC236}">
                <a16:creationId xmlns:a16="http://schemas.microsoft.com/office/drawing/2014/main" id="{3234FC09-848E-EA71-4035-607231C267DB}"/>
              </a:ext>
            </a:extLst>
          </p:cNvPr>
          <p:cNvSpPr/>
          <p:nvPr/>
        </p:nvSpPr>
        <p:spPr>
          <a:xfrm rot="5400000">
            <a:off x="3201862" y="3797300"/>
            <a:ext cx="501650" cy="32385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Ellipse 12">
            <a:extLst>
              <a:ext uri="{FF2B5EF4-FFF2-40B4-BE49-F238E27FC236}">
                <a16:creationId xmlns:a16="http://schemas.microsoft.com/office/drawing/2014/main" id="{56CF1207-A910-6B1D-BBF7-C8A29F2C3FC7}"/>
              </a:ext>
            </a:extLst>
          </p:cNvPr>
          <p:cNvSpPr/>
          <p:nvPr/>
        </p:nvSpPr>
        <p:spPr>
          <a:xfrm rot="5400000">
            <a:off x="4576126" y="3600292"/>
            <a:ext cx="844708" cy="32385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bject 2">
            <a:extLst>
              <a:ext uri="{FF2B5EF4-FFF2-40B4-BE49-F238E27FC236}">
                <a16:creationId xmlns:a16="http://schemas.microsoft.com/office/drawing/2014/main" id="{CCFF9C92-8411-8464-959F-5FE0DF6DF6F2}"/>
              </a:ext>
            </a:extLst>
          </p:cNvPr>
          <p:cNvSpPr txBox="1">
            <a:spLocks/>
          </p:cNvSpPr>
          <p:nvPr/>
        </p:nvSpPr>
        <p:spPr>
          <a:xfrm>
            <a:off x="399911" y="625123"/>
            <a:ext cx="7911193" cy="594393"/>
          </a:xfrm>
          <a:prstGeom prst="rect">
            <a:avLst/>
          </a:prstGeom>
        </p:spPr>
        <p:txBody>
          <a:bodyPr vert="horz" wrap="square" lIns="0" tIns="9525" rIns="0" bIns="0" rtlCol="0">
            <a:spAutoFit/>
          </a:bodyPr>
          <a:lst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a:lstStyle>
          <a:p>
            <a:pPr marL="9525" marR="3810"/>
            <a:r>
              <a:rPr lang="fr-FR" sz="1900" b="1" dirty="0"/>
              <a:t>Empreinte carbone d’un véhicule en analyse de cycle de vie selon le type de motorisation </a:t>
            </a:r>
          </a:p>
        </p:txBody>
      </p:sp>
    </p:spTree>
    <p:extLst>
      <p:ext uri="{BB962C8B-B14F-4D97-AF65-F5344CB8AC3E}">
        <p14:creationId xmlns:p14="http://schemas.microsoft.com/office/powerpoint/2010/main" val="2935621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0A10ACB-448C-483C-88A4-4114661B7A2B}"/>
              </a:ext>
            </a:extLst>
          </p:cNvPr>
          <p:cNvGraphicFramePr>
            <a:graphicFrameLocks noChangeAspect="1"/>
          </p:cNvGraphicFramePr>
          <p:nvPr>
            <p:custDataLst>
              <p:tags r:id="rId1"/>
            </p:custData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50" imgW="395" imgH="396" progId="TCLayout.ActiveDocument.1">
                  <p:embed/>
                </p:oleObj>
              </mc:Choice>
              <mc:Fallback>
                <p:oleObj name="think-cell Slide" r:id="rId50" imgW="395" imgH="396" progId="TCLayout.ActiveDocument.1">
                  <p:embed/>
                  <p:pic>
                    <p:nvPicPr>
                      <p:cNvPr id="6" name="Object 5" hidden="1">
                        <a:extLst>
                          <a:ext uri="{FF2B5EF4-FFF2-40B4-BE49-F238E27FC236}">
                            <a16:creationId xmlns:a16="http://schemas.microsoft.com/office/drawing/2014/main" id="{80A10ACB-448C-483C-88A4-4114661B7A2B}"/>
                          </a:ext>
                        </a:extLst>
                      </p:cNvPr>
                      <p:cNvPicPr/>
                      <p:nvPr/>
                    </p:nvPicPr>
                    <p:blipFill>
                      <a:blip r:embed="rId51"/>
                      <a:stretch>
                        <a:fillRect/>
                      </a:stretch>
                    </p:blipFill>
                    <p:spPr>
                      <a:xfrm>
                        <a:off x="1191" y="1191"/>
                        <a:ext cx="1191" cy="1191"/>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6CE67920-016D-44E2-A12D-71EEDEA952F9}"/>
              </a:ext>
            </a:extLst>
          </p:cNvPr>
          <p:cNvSpPr>
            <a:spLocks noGrp="1"/>
          </p:cNvSpPr>
          <p:nvPr>
            <p:ph type="body" sz="quarter" idx="13"/>
          </p:nvPr>
        </p:nvSpPr>
        <p:spPr>
          <a:xfrm>
            <a:off x="376237" y="1098236"/>
            <a:ext cx="8519567" cy="403126"/>
          </a:xfrm>
        </p:spPr>
        <p:txBody>
          <a:bodyPr/>
          <a:lstStyle/>
          <a:p>
            <a:r>
              <a:rPr lang="fr-FR" dirty="0"/>
              <a:t>Une production des véhicules électriques plus émettrice que celle des véhicules thermiques</a:t>
            </a:r>
          </a:p>
        </p:txBody>
      </p:sp>
      <p:sp>
        <p:nvSpPr>
          <p:cNvPr id="3" name="Title 2">
            <a:extLst>
              <a:ext uri="{FF2B5EF4-FFF2-40B4-BE49-F238E27FC236}">
                <a16:creationId xmlns:a16="http://schemas.microsoft.com/office/drawing/2014/main" id="{DEB5036F-2082-492E-AA20-FCC4A5BFF69E}"/>
              </a:ext>
            </a:extLst>
          </p:cNvPr>
          <p:cNvSpPr>
            <a:spLocks noGrp="1"/>
          </p:cNvSpPr>
          <p:nvPr>
            <p:ph type="title"/>
          </p:nvPr>
        </p:nvSpPr>
        <p:spPr>
          <a:xfrm>
            <a:off x="376237" y="501324"/>
            <a:ext cx="8371762" cy="250576"/>
          </a:xfrm>
        </p:spPr>
        <p:txBody>
          <a:bodyPr vert="horz"/>
          <a:lstStyle/>
          <a:p>
            <a:r>
              <a:rPr lang="fr-FR" sz="2000" b="1" dirty="0"/>
              <a:t>Quantification des émissions de production| Répartition des émissions par matériaux</a:t>
            </a:r>
          </a:p>
        </p:txBody>
      </p:sp>
      <p:grpSp>
        <p:nvGrpSpPr>
          <p:cNvPr id="23" name="Group 22">
            <a:extLst>
              <a:ext uri="{FF2B5EF4-FFF2-40B4-BE49-F238E27FC236}">
                <a16:creationId xmlns:a16="http://schemas.microsoft.com/office/drawing/2014/main" id="{6E400983-EAC2-4001-B62F-A16CB8CB53B7}"/>
              </a:ext>
            </a:extLst>
          </p:cNvPr>
          <p:cNvGrpSpPr/>
          <p:nvPr/>
        </p:nvGrpSpPr>
        <p:grpSpPr>
          <a:xfrm>
            <a:off x="376239" y="1395359"/>
            <a:ext cx="4105274" cy="148829"/>
            <a:chOff x="501651" y="1535205"/>
            <a:chExt cx="11162349" cy="198042"/>
          </a:xfrm>
        </p:grpSpPr>
        <p:cxnSp>
          <p:nvCxnSpPr>
            <p:cNvPr id="69" name="Straight Connector 68">
              <a:extLst>
                <a:ext uri="{FF2B5EF4-FFF2-40B4-BE49-F238E27FC236}">
                  <a16:creationId xmlns:a16="http://schemas.microsoft.com/office/drawing/2014/main" id="{85CA0345-8A5C-48C6-9974-F751B3556C5B}"/>
                </a:ext>
              </a:extLst>
            </p:cNvPr>
            <p:cNvCxnSpPr>
              <a:cxnSpLocks/>
            </p:cNvCxnSpPr>
            <p:nvPr/>
          </p:nvCxnSpPr>
          <p:spPr>
            <a:xfrm>
              <a:off x="501651" y="1733247"/>
              <a:ext cx="1116234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2DBA9268-707C-490A-9526-674F2FE4F157}"/>
                </a:ext>
              </a:extLst>
            </p:cNvPr>
            <p:cNvSpPr txBox="1"/>
            <p:nvPr/>
          </p:nvSpPr>
          <p:spPr>
            <a:xfrm>
              <a:off x="504577" y="1535205"/>
              <a:ext cx="11159423" cy="161346"/>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450"/>
                </a:spcBef>
                <a:spcAft>
                  <a:spcPts val="0"/>
                </a:spcAft>
                <a:buClrTx/>
                <a:buSzPct val="100000"/>
                <a:buFontTx/>
                <a:buNone/>
                <a:tabLst/>
                <a:defRPr/>
              </a:pPr>
              <a:r>
                <a:rPr kumimoji="0" lang="fr-FR" sz="788" b="1" i="0" u="none" strike="noStrike" kern="1200" cap="none" spc="0" normalizeH="0" baseline="0" noProof="0" dirty="0">
                  <a:ln>
                    <a:noFill/>
                  </a:ln>
                  <a:solidFill>
                    <a:prstClr val="black"/>
                  </a:solidFill>
                  <a:effectLst/>
                  <a:uLnTx/>
                  <a:uFillTx/>
                  <a:latin typeface="Verdana"/>
                  <a:ea typeface="+mn-ea"/>
                  <a:cs typeface="Calibri" panose="020F0502020204030204" pitchFamily="34" charset="0"/>
                </a:rPr>
                <a:t>Masse moyenne des véhicules Segment C (t)</a:t>
              </a:r>
            </a:p>
          </p:txBody>
        </p:sp>
      </p:grpSp>
      <p:grpSp>
        <p:nvGrpSpPr>
          <p:cNvPr id="72" name="Group 71">
            <a:extLst>
              <a:ext uri="{FF2B5EF4-FFF2-40B4-BE49-F238E27FC236}">
                <a16:creationId xmlns:a16="http://schemas.microsoft.com/office/drawing/2014/main" id="{EE541D7C-C381-40B6-90F3-671439D1C13D}"/>
              </a:ext>
            </a:extLst>
          </p:cNvPr>
          <p:cNvGrpSpPr/>
          <p:nvPr/>
        </p:nvGrpSpPr>
        <p:grpSpPr>
          <a:xfrm>
            <a:off x="4662489" y="1395359"/>
            <a:ext cx="4105274" cy="148829"/>
            <a:chOff x="501651" y="1535205"/>
            <a:chExt cx="11162349" cy="198042"/>
          </a:xfrm>
        </p:grpSpPr>
        <p:cxnSp>
          <p:nvCxnSpPr>
            <p:cNvPr id="73" name="Straight Connector 72">
              <a:extLst>
                <a:ext uri="{FF2B5EF4-FFF2-40B4-BE49-F238E27FC236}">
                  <a16:creationId xmlns:a16="http://schemas.microsoft.com/office/drawing/2014/main" id="{6FFE140E-7040-4C45-9231-DC98B2235ADC}"/>
                </a:ext>
              </a:extLst>
            </p:cNvPr>
            <p:cNvCxnSpPr>
              <a:cxnSpLocks/>
            </p:cNvCxnSpPr>
            <p:nvPr/>
          </p:nvCxnSpPr>
          <p:spPr>
            <a:xfrm>
              <a:off x="501651" y="1733247"/>
              <a:ext cx="1116234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5D78721E-7CE7-4979-8EDB-D98DA06EA2AF}"/>
                </a:ext>
              </a:extLst>
            </p:cNvPr>
            <p:cNvSpPr txBox="1"/>
            <p:nvPr/>
          </p:nvSpPr>
          <p:spPr>
            <a:xfrm>
              <a:off x="504577" y="1535205"/>
              <a:ext cx="11159423" cy="161346"/>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450"/>
                </a:spcBef>
                <a:spcAft>
                  <a:spcPts val="0"/>
                </a:spcAft>
                <a:buClrTx/>
                <a:buSzPct val="100000"/>
                <a:buFontTx/>
                <a:buNone/>
                <a:tabLst/>
                <a:defRPr/>
              </a:pPr>
              <a:r>
                <a:rPr kumimoji="0" lang="fr-FR" sz="788" b="1" i="0" u="none" strike="noStrike" kern="1200" cap="none" spc="0" normalizeH="0" baseline="0" noProof="0" dirty="0">
                  <a:ln>
                    <a:noFill/>
                  </a:ln>
                  <a:solidFill>
                    <a:prstClr val="black"/>
                  </a:solidFill>
                  <a:effectLst/>
                  <a:uLnTx/>
                  <a:uFillTx/>
                  <a:latin typeface="Verdana"/>
                  <a:ea typeface="+mn-ea"/>
                  <a:cs typeface="Calibri" panose="020F0502020204030204" pitchFamily="34" charset="0"/>
                </a:rPr>
                <a:t>Empreinte carbone moyenne des véhicules Segment C (tCO</a:t>
              </a:r>
              <a:r>
                <a:rPr kumimoji="0" lang="fr-FR" sz="788" b="1" i="0" u="none" strike="noStrike" kern="1200" cap="none" spc="0" normalizeH="0" baseline="-25000" noProof="0" dirty="0">
                  <a:ln>
                    <a:noFill/>
                  </a:ln>
                  <a:solidFill>
                    <a:prstClr val="black"/>
                  </a:solidFill>
                  <a:effectLst/>
                  <a:uLnTx/>
                  <a:uFillTx/>
                  <a:latin typeface="Verdana"/>
                  <a:ea typeface="+mn-ea"/>
                  <a:cs typeface="Calibri" panose="020F0502020204030204" pitchFamily="34" charset="0"/>
                </a:rPr>
                <a:t>2</a:t>
              </a:r>
              <a:r>
                <a:rPr kumimoji="0" lang="fr-FR" sz="788" b="1" i="0" u="none" strike="noStrike" kern="1200" cap="none" spc="0" normalizeH="0" baseline="0" noProof="0" dirty="0">
                  <a:ln>
                    <a:noFill/>
                  </a:ln>
                  <a:solidFill>
                    <a:prstClr val="black"/>
                  </a:solidFill>
                  <a:effectLst/>
                  <a:uLnTx/>
                  <a:uFillTx/>
                  <a:latin typeface="Verdana"/>
                  <a:ea typeface="+mn-ea"/>
                  <a:cs typeface="Calibri" panose="020F0502020204030204" pitchFamily="34" charset="0"/>
                </a:rPr>
                <a:t>e)</a:t>
              </a:r>
            </a:p>
          </p:txBody>
        </p:sp>
      </p:grpSp>
      <p:graphicFrame>
        <p:nvGraphicFramePr>
          <p:cNvPr id="76" name="Chart 75">
            <a:extLst>
              <a:ext uri="{FF2B5EF4-FFF2-40B4-BE49-F238E27FC236}">
                <a16:creationId xmlns:a16="http://schemas.microsoft.com/office/drawing/2014/main" id="{225F48A2-325D-484D-A2A5-CA27182D9C80}"/>
              </a:ext>
            </a:extLst>
          </p:cNvPr>
          <p:cNvGraphicFramePr/>
          <p:nvPr>
            <p:custDataLst>
              <p:tags r:id="rId2"/>
            </p:custDataLst>
          </p:nvPr>
        </p:nvGraphicFramePr>
        <p:xfrm>
          <a:off x="5262563" y="1893437"/>
          <a:ext cx="2771775" cy="2849563"/>
        </p:xfrm>
        <a:graphic>
          <a:graphicData uri="http://schemas.openxmlformats.org/drawingml/2006/chart">
            <c:chart xmlns:c="http://schemas.openxmlformats.org/drawingml/2006/chart" xmlns:r="http://schemas.openxmlformats.org/officeDocument/2006/relationships" r:id="rId52"/>
          </a:graphicData>
        </a:graphic>
      </p:graphicFrame>
      <p:cxnSp>
        <p:nvCxnSpPr>
          <p:cNvPr id="7" name="Straight Connector 6">
            <a:extLst>
              <a:ext uri="{FF2B5EF4-FFF2-40B4-BE49-F238E27FC236}">
                <a16:creationId xmlns:a16="http://schemas.microsoft.com/office/drawing/2014/main" id="{4296E3D8-B571-4B8F-96F0-9413ACB44F91}"/>
              </a:ext>
            </a:extLst>
          </p:cNvPr>
          <p:cNvCxnSpPr/>
          <p:nvPr>
            <p:custDataLst>
              <p:tags r:id="rId3"/>
            </p:custDataLst>
          </p:nvPr>
        </p:nvCxnSpPr>
        <p:spPr bwMode="auto">
          <a:xfrm flipV="1">
            <a:off x="5778500" y="1785487"/>
            <a:ext cx="0" cy="137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3967EE34-526E-4B8C-B4E3-602F83654B3E}"/>
              </a:ext>
            </a:extLst>
          </p:cNvPr>
          <p:cNvCxnSpPr/>
          <p:nvPr>
            <p:custDataLst>
              <p:tags r:id="rId4"/>
            </p:custDataLst>
          </p:nvPr>
        </p:nvCxnSpPr>
        <p:spPr bwMode="auto">
          <a:xfrm>
            <a:off x="7516416" y="1785487"/>
            <a:ext cx="0" cy="152400"/>
          </a:xfrm>
          <a:prstGeom prst="line">
            <a:avLst/>
          </a:prstGeom>
          <a:ln w="635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1598E581-EB08-4A3D-8FD7-AECA8FE43AC9}"/>
              </a:ext>
            </a:extLst>
          </p:cNvPr>
          <p:cNvCxnSpPr/>
          <p:nvPr>
            <p:custDataLst>
              <p:tags r:id="rId5"/>
            </p:custDataLst>
          </p:nvPr>
        </p:nvCxnSpPr>
        <p:spPr bwMode="auto">
          <a:xfrm>
            <a:off x="5778500" y="1785487"/>
            <a:ext cx="173831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8" name="Text Placeholder 18">
            <a:extLst>
              <a:ext uri="{FF2B5EF4-FFF2-40B4-BE49-F238E27FC236}">
                <a16:creationId xmlns:a16="http://schemas.microsoft.com/office/drawing/2014/main" id="{076D37FC-4886-4697-8144-4DC1DED3C7D3}"/>
              </a:ext>
            </a:extLst>
          </p:cNvPr>
          <p:cNvSpPr>
            <a:spLocks noGrp="1"/>
          </p:cNvSpPr>
          <p:nvPr>
            <p:custDataLst>
              <p:tags r:id="rId6"/>
            </p:custDataLst>
          </p:nvPr>
        </p:nvSpPr>
        <p:spPr bwMode="gray">
          <a:xfrm>
            <a:off x="5681664" y="3465062"/>
            <a:ext cx="195263"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43CD9559-475A-453E-9281-7FAACFF8F4FA}" type="datetime'''4''''''''''''''''''''''''''''5''''''%'''''''''''''''">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45%</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3" name="Text Placeholder 18">
            <a:extLst>
              <a:ext uri="{FF2B5EF4-FFF2-40B4-BE49-F238E27FC236}">
                <a16:creationId xmlns:a16="http://schemas.microsoft.com/office/drawing/2014/main" id="{439064BD-A417-497F-89CB-61A3B34670D7}"/>
              </a:ext>
            </a:extLst>
          </p:cNvPr>
          <p:cNvSpPr>
            <a:spLocks noGrp="1"/>
          </p:cNvSpPr>
          <p:nvPr>
            <p:custDataLst>
              <p:tags r:id="rId7"/>
            </p:custDataLst>
          </p:nvPr>
        </p:nvSpPr>
        <p:spPr bwMode="gray">
          <a:xfrm>
            <a:off x="5681664" y="4284212"/>
            <a:ext cx="195263"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14243A4D-0DD0-47AB-8089-2ABD6C34BCE8}" type="datetime'''''''''''''2''''''''1''''''''%'''''''''''''''''">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21%</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22" name="Text Placeholder 18">
            <a:extLst>
              <a:ext uri="{FF2B5EF4-FFF2-40B4-BE49-F238E27FC236}">
                <a16:creationId xmlns:a16="http://schemas.microsoft.com/office/drawing/2014/main" id="{8BDCB33E-7F7C-41DD-A147-79176F17DA68}"/>
              </a:ext>
            </a:extLst>
          </p:cNvPr>
          <p:cNvSpPr>
            <a:spLocks noGrp="1"/>
          </p:cNvSpPr>
          <p:nvPr>
            <p:custDataLst>
              <p:tags r:id="rId8"/>
            </p:custDataLst>
          </p:nvPr>
        </p:nvSpPr>
        <p:spPr bwMode="gray">
          <a:xfrm>
            <a:off x="6550026" y="3676200"/>
            <a:ext cx="195263"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4929B6CF-DB1E-4DE6-A9D7-3AD9186CBFD1}" type="datetime'''''''''''3''''''''''8''''''''''''''''''''''''''''''''%'''''">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38%</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29" name="Text Placeholder 18">
            <a:extLst>
              <a:ext uri="{FF2B5EF4-FFF2-40B4-BE49-F238E27FC236}">
                <a16:creationId xmlns:a16="http://schemas.microsoft.com/office/drawing/2014/main" id="{903EB13D-B3F0-465E-B619-9A6C579884E9}"/>
              </a:ext>
            </a:extLst>
          </p:cNvPr>
          <p:cNvSpPr>
            <a:spLocks noGrp="1"/>
          </p:cNvSpPr>
          <p:nvPr>
            <p:custDataLst>
              <p:tags r:id="rId9"/>
            </p:custDataLst>
          </p:nvPr>
        </p:nvSpPr>
        <p:spPr bwMode="gray">
          <a:xfrm>
            <a:off x="5681664" y="3960362"/>
            <a:ext cx="195263"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B85A3753-6A44-4045-B8AF-3506DDBE28D9}" type="datetime'''2''''''''''''3''''''''%'''''''''''''''''''''''''''">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23%</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30" name="Text Placeholder 18">
            <a:extLst>
              <a:ext uri="{FF2B5EF4-FFF2-40B4-BE49-F238E27FC236}">
                <a16:creationId xmlns:a16="http://schemas.microsoft.com/office/drawing/2014/main" id="{24613B85-254C-4A8C-96BB-F288D5FF5953}"/>
              </a:ext>
            </a:extLst>
          </p:cNvPr>
          <p:cNvSpPr>
            <a:spLocks noGrp="1"/>
          </p:cNvSpPr>
          <p:nvPr>
            <p:custDataLst>
              <p:tags r:id="rId10"/>
            </p:custDataLst>
          </p:nvPr>
        </p:nvSpPr>
        <p:spPr bwMode="gray">
          <a:xfrm>
            <a:off x="5826125" y="4452487"/>
            <a:ext cx="147638" cy="114300"/>
          </a:xfrm>
          <a:prstGeom prst="rect">
            <a:avLst/>
          </a:prstGeom>
          <a:solidFill>
            <a:srgbClr val="046A38"/>
          </a:solidFill>
          <a:ln>
            <a:noFill/>
          </a:ln>
          <a:effec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0D844536-E7DC-4017-8300-A5DA68040C50}" type="datetime'''2''''''''''%'''''''''''''''''''''''''''''''''''''''''">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2%</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32" name="Text Placeholder 18">
            <a:extLst>
              <a:ext uri="{FF2B5EF4-FFF2-40B4-BE49-F238E27FC236}">
                <a16:creationId xmlns:a16="http://schemas.microsoft.com/office/drawing/2014/main" id="{B4F3D02D-3F32-4528-9402-15DF9E8529C0}"/>
              </a:ext>
            </a:extLst>
          </p:cNvPr>
          <p:cNvSpPr>
            <a:spLocks noGrp="1"/>
          </p:cNvSpPr>
          <p:nvPr>
            <p:custDataLst>
              <p:tags r:id="rId11"/>
            </p:custDataLst>
          </p:nvPr>
        </p:nvSpPr>
        <p:spPr bwMode="auto">
          <a:xfrm>
            <a:off x="5711824" y="4692200"/>
            <a:ext cx="133350"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8BB936E3-75A2-47B6-9E98-A4A44707B7C5}" type="datetime'''I''C''''''''''''''''''''''''''E'''''''''">
              <a:rPr kumimoji="0" lang="fr-FR" altLang="en-US" sz="75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ICE</a:t>
            </a:fld>
            <a:endParaRPr kumimoji="0" lang="fr-FR" sz="75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31" name="Text Placeholder 18">
            <a:extLst>
              <a:ext uri="{FF2B5EF4-FFF2-40B4-BE49-F238E27FC236}">
                <a16:creationId xmlns:a16="http://schemas.microsoft.com/office/drawing/2014/main" id="{B55B435F-C53A-4AC1-88D4-0146D7C662EB}"/>
              </a:ext>
            </a:extLst>
          </p:cNvPr>
          <p:cNvSpPr>
            <a:spLocks noGrp="1"/>
          </p:cNvSpPr>
          <p:nvPr>
            <p:custDataLst>
              <p:tags r:id="rId12"/>
            </p:custDataLst>
          </p:nvPr>
        </p:nvSpPr>
        <p:spPr bwMode="gray">
          <a:xfrm>
            <a:off x="5584825" y="4535037"/>
            <a:ext cx="147638"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1FD7A02F-DD4D-4A95-8C07-ACCE2B2B6464}" type="datetime'''''''''''''''''''''9''''''''''%'''''''">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9%</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4" name="Text Placeholder 18">
            <a:extLst>
              <a:ext uri="{FF2B5EF4-FFF2-40B4-BE49-F238E27FC236}">
                <a16:creationId xmlns:a16="http://schemas.microsoft.com/office/drawing/2014/main" id="{153776CC-05E4-4969-9EC8-C3070EC3ACD3}"/>
              </a:ext>
            </a:extLst>
          </p:cNvPr>
          <p:cNvSpPr>
            <a:spLocks noGrp="1"/>
          </p:cNvSpPr>
          <p:nvPr>
            <p:custDataLst>
              <p:tags r:id="rId13"/>
            </p:custDataLst>
          </p:nvPr>
        </p:nvSpPr>
        <p:spPr bwMode="gray">
          <a:xfrm>
            <a:off x="6550026" y="2537962"/>
            <a:ext cx="195263" cy="114300"/>
          </a:xfrm>
          <a:prstGeom prst="rect">
            <a:avLst/>
          </a:prstGeom>
          <a:noFill/>
          <a:ln>
            <a:noFill/>
          </a:ln>
          <a:effectLst/>
          <a:extLst>
            <a:ext uri="{909E8E84-426E-40DD-AFC4-6F175D3DCCD1}">
              <a14:hiddenFill xmlns:a14="http://schemas.microsoft.com/office/drawing/2010/main">
                <a:solidFill>
                  <a:srgbClr val="86BC25"/>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B3E88D08-5D3A-4B96-BA64-BA6794836B66}" type="datetime'''''''''''''''1''''''''''''''''2''''''''%'''''''">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12%</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8" name="Text Placeholder 18">
            <a:extLst>
              <a:ext uri="{FF2B5EF4-FFF2-40B4-BE49-F238E27FC236}">
                <a16:creationId xmlns:a16="http://schemas.microsoft.com/office/drawing/2014/main" id="{6AD23F2B-B0EC-4FCE-BDA2-8FBCD889F237}"/>
              </a:ext>
            </a:extLst>
          </p:cNvPr>
          <p:cNvSpPr>
            <a:spLocks noGrp="1"/>
          </p:cNvSpPr>
          <p:nvPr>
            <p:custDataLst>
              <p:tags r:id="rId14"/>
            </p:custDataLst>
          </p:nvPr>
        </p:nvSpPr>
        <p:spPr bwMode="gray">
          <a:xfrm>
            <a:off x="6550026" y="2965000"/>
            <a:ext cx="195263"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CA0873DD-B7A0-42A5-8307-F1B65A2702BF}" type="datetime'''''''''''''''''''''''''''''''''''27''''''%'''''">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27%</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24" name="Text Placeholder 18">
            <a:extLst>
              <a:ext uri="{FF2B5EF4-FFF2-40B4-BE49-F238E27FC236}">
                <a16:creationId xmlns:a16="http://schemas.microsoft.com/office/drawing/2014/main" id="{A2F4DDBB-77F5-4347-910E-2947F5ED2FB5}"/>
              </a:ext>
            </a:extLst>
          </p:cNvPr>
          <p:cNvSpPr>
            <a:spLocks noGrp="1"/>
          </p:cNvSpPr>
          <p:nvPr>
            <p:custDataLst>
              <p:tags r:id="rId15"/>
            </p:custDataLst>
          </p:nvPr>
        </p:nvSpPr>
        <p:spPr bwMode="gray">
          <a:xfrm>
            <a:off x="6550026" y="4231825"/>
            <a:ext cx="195263"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7C18DD3A-D31B-4B31-BA39-8FC411766929}" type="datetime'1''''''''''''''''''''''''''3%'''''''''''''''''''''''''''''">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13%</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25" name="Text Placeholder 18">
            <a:extLst>
              <a:ext uri="{FF2B5EF4-FFF2-40B4-BE49-F238E27FC236}">
                <a16:creationId xmlns:a16="http://schemas.microsoft.com/office/drawing/2014/main" id="{D078285E-12DE-49FC-9AA4-74E3CB1DDC77}"/>
              </a:ext>
            </a:extLst>
          </p:cNvPr>
          <p:cNvSpPr>
            <a:spLocks noGrp="1"/>
          </p:cNvSpPr>
          <p:nvPr>
            <p:custDataLst>
              <p:tags r:id="rId16"/>
            </p:custDataLst>
          </p:nvPr>
        </p:nvSpPr>
        <p:spPr bwMode="gray">
          <a:xfrm>
            <a:off x="6573441" y="4384225"/>
            <a:ext cx="147638" cy="114300"/>
          </a:xfrm>
          <a:prstGeom prst="rect">
            <a:avLst/>
          </a:prstGeom>
          <a:solidFill>
            <a:srgbClr val="046A38"/>
          </a:solidFill>
          <a:ln>
            <a:noFill/>
          </a:ln>
          <a:effec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445FF233-1A93-448B-BE8D-0833FFE664C0}" type="datetime'''''''''''''''''''''''''1''''''''''''''''''%'''''">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1%</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26" name="Text Placeholder 18">
            <a:extLst>
              <a:ext uri="{FF2B5EF4-FFF2-40B4-BE49-F238E27FC236}">
                <a16:creationId xmlns:a16="http://schemas.microsoft.com/office/drawing/2014/main" id="{9FD357E3-1B95-43C5-8E8E-2E107FD031E9}"/>
              </a:ext>
            </a:extLst>
          </p:cNvPr>
          <p:cNvSpPr>
            <a:spLocks noGrp="1"/>
          </p:cNvSpPr>
          <p:nvPr>
            <p:custDataLst>
              <p:tags r:id="rId17"/>
            </p:custDataLst>
          </p:nvPr>
        </p:nvSpPr>
        <p:spPr bwMode="gray">
          <a:xfrm>
            <a:off x="6573441" y="4500112"/>
            <a:ext cx="147638"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35E9F852-AAE5-4076-BE44-09DF2B0F8B54}" type="datetime'''''''''''''''9%'''''">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9%</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27" name="Text Placeholder 18">
            <a:extLst>
              <a:ext uri="{FF2B5EF4-FFF2-40B4-BE49-F238E27FC236}">
                <a16:creationId xmlns:a16="http://schemas.microsoft.com/office/drawing/2014/main" id="{8334D467-2635-4C57-98A5-02ABAA0421E1}"/>
              </a:ext>
            </a:extLst>
          </p:cNvPr>
          <p:cNvSpPr>
            <a:spLocks noGrp="1"/>
          </p:cNvSpPr>
          <p:nvPr>
            <p:custDataLst>
              <p:tags r:id="rId18"/>
            </p:custDataLst>
          </p:nvPr>
        </p:nvSpPr>
        <p:spPr bwMode="auto">
          <a:xfrm>
            <a:off x="6537325" y="4692200"/>
            <a:ext cx="220663"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A8440B82-C078-4985-89E3-79D4DB7C0BD4}" type="datetime'''''''''''P''''H''E''''''V'''''''''''''''''''''''''">
              <a:rPr kumimoji="0" lang="fr-FR" altLang="en-US" sz="75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PHEV</a:t>
            </a:fld>
            <a:endParaRPr kumimoji="0" lang="fr-FR" sz="75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16" name="Text Placeholder 18">
            <a:extLst>
              <a:ext uri="{FF2B5EF4-FFF2-40B4-BE49-F238E27FC236}">
                <a16:creationId xmlns:a16="http://schemas.microsoft.com/office/drawing/2014/main" id="{D5C53DB4-2688-4C95-8928-1C03A550359B}"/>
              </a:ext>
            </a:extLst>
          </p:cNvPr>
          <p:cNvSpPr>
            <a:spLocks noGrp="1"/>
          </p:cNvSpPr>
          <p:nvPr>
            <p:custDataLst>
              <p:tags r:id="rId19"/>
            </p:custDataLst>
          </p:nvPr>
        </p:nvSpPr>
        <p:spPr bwMode="gray">
          <a:xfrm>
            <a:off x="7419976" y="2423662"/>
            <a:ext cx="195263"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85E1F235-F06F-4B9B-9CBD-FB4F66B6DB45}" type="datetime'''''''''''''''''''''''3''''''''''''8''''''''''''''''%'''">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38%</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5" name="Text Placeholder 18">
            <a:extLst>
              <a:ext uri="{FF2B5EF4-FFF2-40B4-BE49-F238E27FC236}">
                <a16:creationId xmlns:a16="http://schemas.microsoft.com/office/drawing/2014/main" id="{AB0D854E-08CC-4680-9DBD-14BBDD77052C}"/>
              </a:ext>
            </a:extLst>
          </p:cNvPr>
          <p:cNvSpPr>
            <a:spLocks noGrp="1"/>
          </p:cNvSpPr>
          <p:nvPr>
            <p:custDataLst>
              <p:tags r:id="rId20"/>
            </p:custDataLst>
          </p:nvPr>
        </p:nvSpPr>
        <p:spPr bwMode="gray">
          <a:xfrm>
            <a:off x="7419976" y="3182487"/>
            <a:ext cx="195263"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53AAC260-3CAF-47C2-A38A-B55BD3B1E437}" type="datetime'''''''''''''''''''''''''''19''''''''''%'''''''''''''''">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19%</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7" name="Text Placeholder 18">
            <a:extLst>
              <a:ext uri="{FF2B5EF4-FFF2-40B4-BE49-F238E27FC236}">
                <a16:creationId xmlns:a16="http://schemas.microsoft.com/office/drawing/2014/main" id="{714BD54E-2765-4310-970A-DFE59E0B8AB9}"/>
              </a:ext>
            </a:extLst>
          </p:cNvPr>
          <p:cNvSpPr>
            <a:spLocks noGrp="1"/>
          </p:cNvSpPr>
          <p:nvPr>
            <p:custDataLst>
              <p:tags r:id="rId21"/>
            </p:custDataLst>
          </p:nvPr>
        </p:nvSpPr>
        <p:spPr bwMode="gray">
          <a:xfrm>
            <a:off x="7419976" y="3798437"/>
            <a:ext cx="195263"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AFA31965-7660-4B82-B7FA-4EE6E1514292}" type="datetime'2''''''''''''''''''7''''''''''%'''''''''''''''">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27%</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9" name="Text Placeholder 18">
            <a:extLst>
              <a:ext uri="{FF2B5EF4-FFF2-40B4-BE49-F238E27FC236}">
                <a16:creationId xmlns:a16="http://schemas.microsoft.com/office/drawing/2014/main" id="{0C8201B6-F2D2-406F-8713-8C76528CDF88}"/>
              </a:ext>
            </a:extLst>
          </p:cNvPr>
          <p:cNvSpPr>
            <a:spLocks noGrp="1"/>
          </p:cNvSpPr>
          <p:nvPr>
            <p:custDataLst>
              <p:tags r:id="rId22"/>
            </p:custDataLst>
          </p:nvPr>
        </p:nvSpPr>
        <p:spPr bwMode="gray">
          <a:xfrm>
            <a:off x="7443788" y="4287387"/>
            <a:ext cx="147638"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97CD39FE-B1BF-4968-B599-377A969E79EC}" type="datetime'''''''''''''''''''''''9''''''''''''%'''''''''''''">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9%</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12" name="Text Placeholder 18">
            <a:extLst>
              <a:ext uri="{FF2B5EF4-FFF2-40B4-BE49-F238E27FC236}">
                <a16:creationId xmlns:a16="http://schemas.microsoft.com/office/drawing/2014/main" id="{4F64FFD1-7543-4A41-8478-DAB413AD1EC3}"/>
              </a:ext>
            </a:extLst>
          </p:cNvPr>
          <p:cNvSpPr>
            <a:spLocks noGrp="1"/>
          </p:cNvSpPr>
          <p:nvPr>
            <p:custDataLst>
              <p:tags r:id="rId23"/>
            </p:custDataLst>
          </p:nvPr>
        </p:nvSpPr>
        <p:spPr bwMode="gray">
          <a:xfrm>
            <a:off x="7564438" y="4427087"/>
            <a:ext cx="147638" cy="114300"/>
          </a:xfrm>
          <a:prstGeom prst="rect">
            <a:avLst/>
          </a:prstGeom>
          <a:solidFill>
            <a:srgbClr val="046A38"/>
          </a:solidFill>
          <a:ln>
            <a:noFill/>
          </a:ln>
          <a:effec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3CB6FA80-BB86-4469-A506-D6DA81A2E8E2}" type="datetime'''''''''1''''''''''''''%'">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1%</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20" name="Text Placeholder 18">
            <a:extLst>
              <a:ext uri="{FF2B5EF4-FFF2-40B4-BE49-F238E27FC236}">
                <a16:creationId xmlns:a16="http://schemas.microsoft.com/office/drawing/2014/main" id="{D71896E0-8F8C-4CAA-8B15-A8A30077C76C}"/>
              </a:ext>
            </a:extLst>
          </p:cNvPr>
          <p:cNvSpPr>
            <a:spLocks noGrp="1"/>
          </p:cNvSpPr>
          <p:nvPr>
            <p:custDataLst>
              <p:tags r:id="rId24"/>
            </p:custDataLst>
          </p:nvPr>
        </p:nvSpPr>
        <p:spPr bwMode="gray">
          <a:xfrm>
            <a:off x="7323138" y="4520750"/>
            <a:ext cx="147638"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711DD7A1-AA59-43A5-9513-633AB263B355}" type="datetime'''''''''''''''''''6%'''">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6%</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21" name="Text Placeholder 18">
            <a:extLst>
              <a:ext uri="{FF2B5EF4-FFF2-40B4-BE49-F238E27FC236}">
                <a16:creationId xmlns:a16="http://schemas.microsoft.com/office/drawing/2014/main" id="{57CD086A-FBAB-4016-B3A8-DC27C4F2C81B}"/>
              </a:ext>
            </a:extLst>
          </p:cNvPr>
          <p:cNvSpPr>
            <a:spLocks noGrp="1"/>
          </p:cNvSpPr>
          <p:nvPr>
            <p:custDataLst>
              <p:tags r:id="rId25"/>
            </p:custDataLst>
          </p:nvPr>
        </p:nvSpPr>
        <p:spPr bwMode="auto">
          <a:xfrm>
            <a:off x="7434262" y="4692200"/>
            <a:ext cx="165100"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EB045FCE-CA12-4646-9186-C0EBA76F2217}" type="datetime'B''''''''''''''''E''''''''''''V'''''''''''''''''">
              <a:rPr kumimoji="0" lang="fr-FR" altLang="en-US" sz="75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BEV</a:t>
            </a:fld>
            <a:endParaRPr kumimoji="0" lang="fr-FR" sz="75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77" name="Text Placeholder 18">
            <a:extLst>
              <a:ext uri="{FF2B5EF4-FFF2-40B4-BE49-F238E27FC236}">
                <a16:creationId xmlns:a16="http://schemas.microsoft.com/office/drawing/2014/main" id="{456E62AB-8CC8-4A97-9492-88D3580A5988}"/>
              </a:ext>
            </a:extLst>
          </p:cNvPr>
          <p:cNvSpPr>
            <a:spLocks noGrp="1"/>
          </p:cNvSpPr>
          <p:nvPr>
            <p:custDataLst>
              <p:tags r:id="rId26"/>
            </p:custDataLst>
          </p:nvPr>
        </p:nvSpPr>
        <p:spPr bwMode="auto">
          <a:xfrm>
            <a:off x="6407150" y="1704525"/>
            <a:ext cx="481013" cy="161925"/>
          </a:xfrm>
          <a:prstGeom prst="ellipse">
            <a:avLst/>
          </a:prstGeom>
          <a:solidFill>
            <a:srgbClr val="FFFFFF"/>
          </a:solidFill>
          <a:ln w="9525" algn="ctr">
            <a:solidFill>
              <a:schemeClr val="tx1"/>
            </a:solidFill>
          </a:ln>
          <a:effectLst/>
        </p:spPr>
        <p:txBody>
          <a:bodyPr vert="horz" wrap="none" lIns="0" tIns="0" rIns="0"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r>
              <a:rPr kumimoji="0" lang="fr-FR" altLang="en-US" sz="750" b="1" i="0" u="none" strike="noStrike" kern="1200" cap="none" spc="0" normalizeH="0" baseline="0" noProof="0" dirty="0">
                <a:ln>
                  <a:noFill/>
                </a:ln>
                <a:solidFill>
                  <a:prstClr val="black"/>
                </a:solidFill>
                <a:effectLst/>
                <a:uLnTx/>
                <a:uFillTx/>
                <a:latin typeface="Verdana"/>
                <a:ea typeface="+mn-ea"/>
                <a:cs typeface="+mn-cs"/>
              </a:rPr>
              <a:t>+80%</a:t>
            </a:r>
            <a:endParaRPr kumimoji="0" lang="fr-FR" sz="750" b="1"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97" name="Chart 96">
            <a:extLst>
              <a:ext uri="{FF2B5EF4-FFF2-40B4-BE49-F238E27FC236}">
                <a16:creationId xmlns:a16="http://schemas.microsoft.com/office/drawing/2014/main" id="{AFACD7F6-1C65-4B5C-BD32-728CC8D95236}"/>
              </a:ext>
            </a:extLst>
          </p:cNvPr>
          <p:cNvGraphicFramePr/>
          <p:nvPr>
            <p:custDataLst>
              <p:tags r:id="rId27"/>
            </p:custDataLst>
          </p:nvPr>
        </p:nvGraphicFramePr>
        <p:xfrm>
          <a:off x="1471613" y="1893437"/>
          <a:ext cx="2771775" cy="2849563"/>
        </p:xfrm>
        <a:graphic>
          <a:graphicData uri="http://schemas.openxmlformats.org/drawingml/2006/chart">
            <c:chart xmlns:c="http://schemas.openxmlformats.org/drawingml/2006/chart" xmlns:r="http://schemas.openxmlformats.org/officeDocument/2006/relationships" r:id="rId53"/>
          </a:graphicData>
        </a:graphic>
      </p:graphicFrame>
      <p:sp>
        <p:nvSpPr>
          <p:cNvPr id="50" name="Text Placeholder 18">
            <a:extLst>
              <a:ext uri="{FF2B5EF4-FFF2-40B4-BE49-F238E27FC236}">
                <a16:creationId xmlns:a16="http://schemas.microsoft.com/office/drawing/2014/main" id="{B8C3B22E-E2A0-4FD6-A707-C7D4FBD31B35}"/>
              </a:ext>
            </a:extLst>
          </p:cNvPr>
          <p:cNvSpPr>
            <a:spLocks noGrp="1"/>
          </p:cNvSpPr>
          <p:nvPr>
            <p:custDataLst>
              <p:tags r:id="rId28"/>
            </p:custDataLst>
          </p:nvPr>
        </p:nvSpPr>
        <p:spPr bwMode="gray">
          <a:xfrm>
            <a:off x="2782491" y="4333425"/>
            <a:ext cx="147638" cy="114300"/>
          </a:xfrm>
          <a:prstGeom prst="rect">
            <a:avLst/>
          </a:prstGeom>
          <a:solidFill>
            <a:srgbClr val="046A38"/>
          </a:solidFill>
          <a:ln>
            <a:noFill/>
          </a:ln>
          <a:effec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C43CD2A0-986C-4C95-B756-9CDEE9F88396}" type="datetime'''''''''''''''''2''''''''''''%'''''''">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2%</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34" name="Text Placeholder 18">
            <a:extLst>
              <a:ext uri="{FF2B5EF4-FFF2-40B4-BE49-F238E27FC236}">
                <a16:creationId xmlns:a16="http://schemas.microsoft.com/office/drawing/2014/main" id="{0A5F07B5-6089-4735-BB7F-96A1D46E526D}"/>
              </a:ext>
            </a:extLst>
          </p:cNvPr>
          <p:cNvSpPr>
            <a:spLocks noGrp="1"/>
          </p:cNvSpPr>
          <p:nvPr>
            <p:custDataLst>
              <p:tags r:id="rId29"/>
            </p:custDataLst>
          </p:nvPr>
        </p:nvSpPr>
        <p:spPr bwMode="gray">
          <a:xfrm>
            <a:off x="1890714" y="3107875"/>
            <a:ext cx="195263"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3B3210CD-9EC6-4C4E-BE06-975E1F0FE4A9}" type="datetime'''''6''''''''''''3''%'''''">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63%</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48" name="Text Placeholder 18">
            <a:extLst>
              <a:ext uri="{FF2B5EF4-FFF2-40B4-BE49-F238E27FC236}">
                <a16:creationId xmlns:a16="http://schemas.microsoft.com/office/drawing/2014/main" id="{0BBE5083-7662-4280-B746-4E77BE026D44}"/>
              </a:ext>
            </a:extLst>
          </p:cNvPr>
          <p:cNvSpPr>
            <a:spLocks noGrp="1"/>
          </p:cNvSpPr>
          <p:nvPr>
            <p:custDataLst>
              <p:tags r:id="rId30"/>
            </p:custDataLst>
          </p:nvPr>
        </p:nvSpPr>
        <p:spPr bwMode="gray">
          <a:xfrm>
            <a:off x="1890714" y="4203250"/>
            <a:ext cx="195263"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702CE0DF-34B2-4C45-B914-0CC432269322}" type="datetime'''''''''1''''''''''''8''''''''''''''%'''''''''''''''''''''''''">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18%</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3" name="Text Placeholder 18">
            <a:extLst>
              <a:ext uri="{FF2B5EF4-FFF2-40B4-BE49-F238E27FC236}">
                <a16:creationId xmlns:a16="http://schemas.microsoft.com/office/drawing/2014/main" id="{9A858E9D-ECC3-4FAB-B5C7-A365CD6DE720}"/>
              </a:ext>
            </a:extLst>
          </p:cNvPr>
          <p:cNvSpPr>
            <a:spLocks noGrp="1"/>
          </p:cNvSpPr>
          <p:nvPr>
            <p:custDataLst>
              <p:tags r:id="rId31"/>
            </p:custDataLst>
          </p:nvPr>
        </p:nvSpPr>
        <p:spPr bwMode="auto">
          <a:xfrm>
            <a:off x="1920874" y="4692200"/>
            <a:ext cx="133350"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CF38D3D4-5305-4364-9053-A38A85F81FEC}" type="datetime'''''''''''''''''''''''''''''''''I''''''''''''''''CE'''''">
              <a:rPr kumimoji="0" lang="fr-FR" altLang="en-US" sz="75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ICE</a:t>
            </a:fld>
            <a:endParaRPr kumimoji="0" lang="fr-FR" sz="75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5" name="Text Placeholder 18">
            <a:extLst>
              <a:ext uri="{FF2B5EF4-FFF2-40B4-BE49-F238E27FC236}">
                <a16:creationId xmlns:a16="http://schemas.microsoft.com/office/drawing/2014/main" id="{722A5088-178E-4421-966D-3B918EEC47AA}"/>
              </a:ext>
            </a:extLst>
          </p:cNvPr>
          <p:cNvSpPr>
            <a:spLocks noGrp="1"/>
          </p:cNvSpPr>
          <p:nvPr>
            <p:custDataLst>
              <p:tags r:id="rId32"/>
            </p:custDataLst>
          </p:nvPr>
        </p:nvSpPr>
        <p:spPr bwMode="gray">
          <a:xfrm>
            <a:off x="2759076" y="2747512"/>
            <a:ext cx="195263"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74CD61A4-C21A-4154-BC26-5F6FFBF0540D}" type="datetime'5''''''0''''''''''''''''''''''''''''''''''''%'''''''''''''''''">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50%</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1" name="Text Placeholder 18">
            <a:extLst>
              <a:ext uri="{FF2B5EF4-FFF2-40B4-BE49-F238E27FC236}">
                <a16:creationId xmlns:a16="http://schemas.microsoft.com/office/drawing/2014/main" id="{FEF75520-B0D9-4D35-BFC8-FE4C8B8ABD3F}"/>
              </a:ext>
            </a:extLst>
          </p:cNvPr>
          <p:cNvSpPr>
            <a:spLocks noGrp="1"/>
          </p:cNvSpPr>
          <p:nvPr>
            <p:custDataLst>
              <p:tags r:id="rId33"/>
            </p:custDataLst>
          </p:nvPr>
        </p:nvSpPr>
        <p:spPr bwMode="gray">
          <a:xfrm>
            <a:off x="1890714" y="3901625"/>
            <a:ext cx="195263"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CABDF55D-9F07-43A0-BA84-C69CA0A53911}" type="datetime'''10''''''''''%'''''''''''''''''''''''''''''''''''''''">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10%</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38" name="Text Placeholder 18">
            <a:extLst>
              <a:ext uri="{FF2B5EF4-FFF2-40B4-BE49-F238E27FC236}">
                <a16:creationId xmlns:a16="http://schemas.microsoft.com/office/drawing/2014/main" id="{43DB2957-5207-4126-8444-DC8A8A2502CB}"/>
              </a:ext>
            </a:extLst>
          </p:cNvPr>
          <p:cNvSpPr>
            <a:spLocks noGrp="1"/>
          </p:cNvSpPr>
          <p:nvPr>
            <p:custDataLst>
              <p:tags r:id="rId34"/>
            </p:custDataLst>
          </p:nvPr>
        </p:nvSpPr>
        <p:spPr bwMode="gray">
          <a:xfrm>
            <a:off x="2782491" y="4481062"/>
            <a:ext cx="147638"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6476C230-3D11-40BC-9C30-6808D741E827}" type="datetime'''''''9''''''''''''''''''%'''''''''''''''''''">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9%</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40" name="Text Placeholder 18">
            <a:extLst>
              <a:ext uri="{FF2B5EF4-FFF2-40B4-BE49-F238E27FC236}">
                <a16:creationId xmlns:a16="http://schemas.microsoft.com/office/drawing/2014/main" id="{AC7EF843-CE69-4A1A-BFB7-BEF33AFE0A06}"/>
              </a:ext>
            </a:extLst>
          </p:cNvPr>
          <p:cNvSpPr>
            <a:spLocks noGrp="1"/>
          </p:cNvSpPr>
          <p:nvPr>
            <p:custDataLst>
              <p:tags r:id="rId35"/>
            </p:custDataLst>
          </p:nvPr>
        </p:nvSpPr>
        <p:spPr bwMode="gray">
          <a:xfrm>
            <a:off x="1914525" y="4422325"/>
            <a:ext cx="147638" cy="114300"/>
          </a:xfrm>
          <a:prstGeom prst="rect">
            <a:avLst/>
          </a:prstGeom>
          <a:solidFill>
            <a:srgbClr val="046A38"/>
          </a:solidFill>
          <a:ln>
            <a:noFill/>
          </a:ln>
          <a:effec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8A132782-5F2D-400A-B4AE-457D4258F959}" type="datetime'''''''''''''''''''''''''''2%'''''''''''''''''''''''''">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2%</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44" name="Text Placeholder 18">
            <a:extLst>
              <a:ext uri="{FF2B5EF4-FFF2-40B4-BE49-F238E27FC236}">
                <a16:creationId xmlns:a16="http://schemas.microsoft.com/office/drawing/2014/main" id="{2CA6228D-577F-405A-A895-DDA65B315149}"/>
              </a:ext>
            </a:extLst>
          </p:cNvPr>
          <p:cNvSpPr>
            <a:spLocks noGrp="1"/>
          </p:cNvSpPr>
          <p:nvPr>
            <p:custDataLst>
              <p:tags r:id="rId36"/>
            </p:custDataLst>
          </p:nvPr>
        </p:nvSpPr>
        <p:spPr bwMode="auto">
          <a:xfrm>
            <a:off x="3643312" y="4692200"/>
            <a:ext cx="165100"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BE11D74D-1F1A-4F7E-BE81-B552C6C5E825}" type="datetime'''''''''B''''''EV'">
              <a:rPr kumimoji="0" lang="fr-FR" altLang="en-US" sz="75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BEV</a:t>
            </a:fld>
            <a:endParaRPr kumimoji="0" lang="fr-FR" sz="75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52" name="Text Placeholder 18">
            <a:extLst>
              <a:ext uri="{FF2B5EF4-FFF2-40B4-BE49-F238E27FC236}">
                <a16:creationId xmlns:a16="http://schemas.microsoft.com/office/drawing/2014/main" id="{3356A06C-BA66-4EEF-A36B-FD94ED326B28}"/>
              </a:ext>
            </a:extLst>
          </p:cNvPr>
          <p:cNvSpPr>
            <a:spLocks noGrp="1"/>
          </p:cNvSpPr>
          <p:nvPr>
            <p:custDataLst>
              <p:tags r:id="rId37"/>
            </p:custDataLst>
          </p:nvPr>
        </p:nvSpPr>
        <p:spPr bwMode="gray">
          <a:xfrm>
            <a:off x="1914525" y="4525512"/>
            <a:ext cx="147638"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930597B0-8C5B-4A83-B759-529DABD495B5}" type="datetime'''''7''%'''''''''''''''''''''''''''''''''''''''">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7%</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35" name="Text Placeholder 18">
            <a:extLst>
              <a:ext uri="{FF2B5EF4-FFF2-40B4-BE49-F238E27FC236}">
                <a16:creationId xmlns:a16="http://schemas.microsoft.com/office/drawing/2014/main" id="{DAB787EC-94EC-49CA-8CB8-2F0A3934FF53}"/>
              </a:ext>
            </a:extLst>
          </p:cNvPr>
          <p:cNvSpPr>
            <a:spLocks noGrp="1"/>
          </p:cNvSpPr>
          <p:nvPr>
            <p:custDataLst>
              <p:tags r:id="rId38"/>
            </p:custDataLst>
          </p:nvPr>
        </p:nvSpPr>
        <p:spPr bwMode="gray">
          <a:xfrm>
            <a:off x="2782491" y="2060125"/>
            <a:ext cx="147638" cy="114300"/>
          </a:xfrm>
          <a:prstGeom prst="rect">
            <a:avLst/>
          </a:prstGeom>
          <a:solidFill>
            <a:srgbClr val="86BC25"/>
          </a:solidFill>
          <a:ln>
            <a:noFill/>
          </a:ln>
          <a:effec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17B3A694-7C3F-4B66-AD1B-F02736F09128}" type="datetime'''''''''''''''3%'''''''''''''''''">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3%</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46" name="Text Placeholder 18">
            <a:extLst>
              <a:ext uri="{FF2B5EF4-FFF2-40B4-BE49-F238E27FC236}">
                <a16:creationId xmlns:a16="http://schemas.microsoft.com/office/drawing/2014/main" id="{452ABEBF-93B4-4170-920C-62C55B6A3418}"/>
              </a:ext>
            </a:extLst>
          </p:cNvPr>
          <p:cNvSpPr>
            <a:spLocks noGrp="1"/>
          </p:cNvSpPr>
          <p:nvPr>
            <p:custDataLst>
              <p:tags r:id="rId39"/>
            </p:custDataLst>
          </p:nvPr>
        </p:nvSpPr>
        <p:spPr bwMode="gray">
          <a:xfrm>
            <a:off x="2759076" y="3669850"/>
            <a:ext cx="195263"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3A4BA71B-E9D2-4219-A9DC-1DAED06E45F4}" type="datetime'2''''''''''''''''''1''''''''''''''''''''''''''''%'''''''">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21%</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47" name="Text Placeholder 18">
            <a:extLst>
              <a:ext uri="{FF2B5EF4-FFF2-40B4-BE49-F238E27FC236}">
                <a16:creationId xmlns:a16="http://schemas.microsoft.com/office/drawing/2014/main" id="{07DB567C-D9B0-42EF-872E-9AA6F5489DAD}"/>
              </a:ext>
            </a:extLst>
          </p:cNvPr>
          <p:cNvSpPr>
            <a:spLocks noGrp="1"/>
          </p:cNvSpPr>
          <p:nvPr>
            <p:custDataLst>
              <p:tags r:id="rId40"/>
            </p:custDataLst>
          </p:nvPr>
        </p:nvSpPr>
        <p:spPr bwMode="gray">
          <a:xfrm>
            <a:off x="2759076" y="4127050"/>
            <a:ext cx="195263"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22DD5E8C-93B1-4736-9AAB-4455E5AB0A18}" type="datetime'''1''''''''''''''''''''''''''''''''''''''4''''''%'''''''">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14%</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49" name="Text Placeholder 18">
            <a:extLst>
              <a:ext uri="{FF2B5EF4-FFF2-40B4-BE49-F238E27FC236}">
                <a16:creationId xmlns:a16="http://schemas.microsoft.com/office/drawing/2014/main" id="{049C042A-5DC5-464F-B36E-566A34BB4487}"/>
              </a:ext>
            </a:extLst>
          </p:cNvPr>
          <p:cNvSpPr>
            <a:spLocks noGrp="1"/>
          </p:cNvSpPr>
          <p:nvPr>
            <p:custDataLst>
              <p:tags r:id="rId41"/>
            </p:custDataLst>
          </p:nvPr>
        </p:nvSpPr>
        <p:spPr bwMode="auto">
          <a:xfrm>
            <a:off x="2746375" y="4692200"/>
            <a:ext cx="220663"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3E67FF61-FAD1-4641-8E36-CF1D65390D5F}" type="datetime'PH''''E''''''''''''''''''''''''''''''''''''''''''V'''''">
              <a:rPr kumimoji="0" lang="fr-FR" altLang="en-US" sz="750" b="0" i="0" u="none" strike="noStrike" kern="1200" cap="none" spc="0" normalizeH="0" baseline="0" noProof="0">
                <a:ln>
                  <a:noFill/>
                </a:ln>
                <a:solidFill>
                  <a:srgbClr val="000000"/>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PHEV</a:t>
            </a:fld>
            <a:endParaRPr kumimoji="0" lang="fr-FR" sz="75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36" name="Text Placeholder 18">
            <a:extLst>
              <a:ext uri="{FF2B5EF4-FFF2-40B4-BE49-F238E27FC236}">
                <a16:creationId xmlns:a16="http://schemas.microsoft.com/office/drawing/2014/main" id="{346A8B25-90A6-43CD-A7AC-54F42CACFA3B}"/>
              </a:ext>
            </a:extLst>
          </p:cNvPr>
          <p:cNvSpPr>
            <a:spLocks noGrp="1"/>
          </p:cNvSpPr>
          <p:nvPr>
            <p:custDataLst>
              <p:tags r:id="rId42"/>
            </p:custDataLst>
          </p:nvPr>
        </p:nvSpPr>
        <p:spPr bwMode="gray">
          <a:xfrm>
            <a:off x="3629026" y="2087112"/>
            <a:ext cx="195263"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032EE924-8578-4ABE-9FD2-E0741E71963D}" type="datetime'''''''''''''1''''''''''3''''''''''''''''''''''%'''''''''''''''">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13%</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41" name="Text Placeholder 18">
            <a:extLst>
              <a:ext uri="{FF2B5EF4-FFF2-40B4-BE49-F238E27FC236}">
                <a16:creationId xmlns:a16="http://schemas.microsoft.com/office/drawing/2014/main" id="{3D28194E-0013-4FAC-88E5-C116733636A2}"/>
              </a:ext>
            </a:extLst>
          </p:cNvPr>
          <p:cNvSpPr>
            <a:spLocks noGrp="1"/>
          </p:cNvSpPr>
          <p:nvPr>
            <p:custDataLst>
              <p:tags r:id="rId43"/>
            </p:custDataLst>
          </p:nvPr>
        </p:nvSpPr>
        <p:spPr bwMode="gray">
          <a:xfrm>
            <a:off x="3629026" y="2860225"/>
            <a:ext cx="195263"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7B109FDE-0440-4178-8031-206B91B980D2}" type="datetime'4''''''''''''''''''''''''5''''%'''''">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45%</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37" name="Text Placeholder 18">
            <a:extLst>
              <a:ext uri="{FF2B5EF4-FFF2-40B4-BE49-F238E27FC236}">
                <a16:creationId xmlns:a16="http://schemas.microsoft.com/office/drawing/2014/main" id="{53FABD4F-FAE0-42D4-8AE5-22ED120CF4D3}"/>
              </a:ext>
            </a:extLst>
          </p:cNvPr>
          <p:cNvSpPr>
            <a:spLocks noGrp="1"/>
          </p:cNvSpPr>
          <p:nvPr>
            <p:custDataLst>
              <p:tags r:id="rId44"/>
            </p:custDataLst>
          </p:nvPr>
        </p:nvSpPr>
        <p:spPr bwMode="gray">
          <a:xfrm>
            <a:off x="3652838" y="4498525"/>
            <a:ext cx="147638"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E1D15B7A-1E71-48E0-917E-20CDC8B906ED}" type="datetime'''8''''%'''''''''''''''''''''''''''''''''''''''''">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8%</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42" name="Text Placeholder 18">
            <a:extLst>
              <a:ext uri="{FF2B5EF4-FFF2-40B4-BE49-F238E27FC236}">
                <a16:creationId xmlns:a16="http://schemas.microsoft.com/office/drawing/2014/main" id="{7A482992-FE0A-40DB-B56E-15FDF9AC4B8E}"/>
              </a:ext>
            </a:extLst>
          </p:cNvPr>
          <p:cNvSpPr>
            <a:spLocks noGrp="1"/>
          </p:cNvSpPr>
          <p:nvPr>
            <p:custDataLst>
              <p:tags r:id="rId45"/>
            </p:custDataLst>
          </p:nvPr>
        </p:nvSpPr>
        <p:spPr bwMode="gray">
          <a:xfrm>
            <a:off x="3629026" y="3723825"/>
            <a:ext cx="195263"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21A5ED7F-0D77-44DE-A6CE-FC01F1865686}" type="datetime'''''''''''1''''''''''''''''''9''''''''%'''">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19%</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39" name="Text Placeholder 18">
            <a:extLst>
              <a:ext uri="{FF2B5EF4-FFF2-40B4-BE49-F238E27FC236}">
                <a16:creationId xmlns:a16="http://schemas.microsoft.com/office/drawing/2014/main" id="{F73ED3F6-E555-441F-8944-6CDB7B051569}"/>
              </a:ext>
            </a:extLst>
          </p:cNvPr>
          <p:cNvSpPr>
            <a:spLocks noGrp="1"/>
          </p:cNvSpPr>
          <p:nvPr>
            <p:custDataLst>
              <p:tags r:id="rId46"/>
            </p:custDataLst>
          </p:nvPr>
        </p:nvSpPr>
        <p:spPr bwMode="gray">
          <a:xfrm>
            <a:off x="3629026" y="4160387"/>
            <a:ext cx="195263" cy="1143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92A57E06-5207-4785-B2D8-85BFC6A1EDC9}" type="datetime'''''''''''''''''''''''''''1''''''''''''''''''''3''''''''%'">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13%</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43" name="Text Placeholder 18">
            <a:extLst>
              <a:ext uri="{FF2B5EF4-FFF2-40B4-BE49-F238E27FC236}">
                <a16:creationId xmlns:a16="http://schemas.microsoft.com/office/drawing/2014/main" id="{E9C27DF0-16AA-4A95-A7E9-D3429D9AA73B}"/>
              </a:ext>
            </a:extLst>
          </p:cNvPr>
          <p:cNvSpPr>
            <a:spLocks noGrp="1"/>
          </p:cNvSpPr>
          <p:nvPr>
            <p:custDataLst>
              <p:tags r:id="rId47"/>
            </p:custDataLst>
          </p:nvPr>
        </p:nvSpPr>
        <p:spPr bwMode="gray">
          <a:xfrm>
            <a:off x="3652838" y="4366762"/>
            <a:ext cx="147638" cy="114300"/>
          </a:xfrm>
          <a:prstGeom prst="rect">
            <a:avLst/>
          </a:prstGeom>
          <a:solidFill>
            <a:srgbClr val="046A38"/>
          </a:solidFill>
          <a:ln>
            <a:noFill/>
          </a:ln>
          <a:effectLst/>
        </p:spPr>
        <p:txBody>
          <a:bodyPr vert="horz" wrap="none" lIns="15479" tIns="0" rIns="15479" bIns="0" numCol="1" spcCol="0" rtlCol="0" anchor="ctr" anchorCtr="0">
            <a:noAutofit/>
          </a:bodyPr>
          <a:lstStyle>
            <a:lvl1pPr marL="0" indent="0" algn="l" defTabSz="914377"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fld id="{C6F8F71C-4E6E-4233-8666-75550606C57E}" type="datetime'''''''''''''''''''''2''''''%'''''''''''''''''''''''''''''">
              <a:rPr kumimoji="0" lang="fr-FR" altLang="en-US" sz="750" b="0" i="0" u="none" strike="noStrike" kern="1200" cap="none" spc="0" normalizeH="0" baseline="0" noProof="0">
                <a:ln>
                  <a:noFill/>
                </a:ln>
                <a:solidFill>
                  <a:srgbClr val="FFFFFF"/>
                </a:solidFill>
                <a:effectLst/>
                <a:uLnTx/>
                <a:uFillTx/>
                <a:latin typeface="Calibri" panose="020F0502020204030204" pitchFamily="34" charset="0"/>
                <a:ea typeface="+mn-ea"/>
                <a:cs typeface="+mn-cs"/>
              </a:rPr>
              <a:pPr marL="0" marR="0" lvl="0" indent="0" algn="ctr" defTabSz="685783" rtl="0" eaLnBrk="1" fontAlgn="auto" latinLnBrk="0" hangingPunct="1">
                <a:lnSpc>
                  <a:spcPct val="100000"/>
                </a:lnSpc>
                <a:spcBef>
                  <a:spcPct val="0"/>
                </a:spcBef>
                <a:spcAft>
                  <a:spcPct val="0"/>
                </a:spcAft>
                <a:buClrTx/>
                <a:buSzPct val="100000"/>
                <a:buFont typeface="Arial" panose="020B0604020202020204" pitchFamily="34" charset="0"/>
                <a:buNone/>
                <a:tabLst/>
                <a:defRPr/>
              </a:pPr>
              <a:t>2%</a:t>
            </a:fld>
            <a:endParaRPr kumimoji="0" lang="fr-FR" sz="75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sp>
        <p:nvSpPr>
          <p:cNvPr id="54" name="TextBox 53">
            <a:extLst>
              <a:ext uri="{FF2B5EF4-FFF2-40B4-BE49-F238E27FC236}">
                <a16:creationId xmlns:a16="http://schemas.microsoft.com/office/drawing/2014/main" id="{07CA77B7-0C85-4EF8-B62F-C3DB05F7B573}"/>
              </a:ext>
            </a:extLst>
          </p:cNvPr>
          <p:cNvSpPr txBox="1"/>
          <p:nvPr/>
        </p:nvSpPr>
        <p:spPr>
          <a:xfrm>
            <a:off x="3300413" y="1795409"/>
            <a:ext cx="850106" cy="115416"/>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450"/>
              </a:spcBef>
              <a:spcAft>
                <a:spcPts val="0"/>
              </a:spcAft>
              <a:buClrTx/>
              <a:buSzPct val="100000"/>
              <a:buFontTx/>
              <a:buNone/>
              <a:tabLst/>
              <a:defRPr/>
            </a:pPr>
            <a:r>
              <a:rPr kumimoji="0" lang="fr-FR" sz="750" b="1" i="0" u="none" strike="noStrike" kern="1200" cap="none" spc="0" normalizeH="0" baseline="0" noProof="0">
                <a:ln>
                  <a:noFill/>
                </a:ln>
                <a:solidFill>
                  <a:prstClr val="black"/>
                </a:solidFill>
                <a:effectLst/>
                <a:uLnTx/>
                <a:uFillTx/>
                <a:latin typeface="Verdana"/>
                <a:ea typeface="+mn-ea"/>
                <a:cs typeface="+mn-cs"/>
              </a:rPr>
              <a:t>~1,6 tonnes</a:t>
            </a:r>
          </a:p>
        </p:txBody>
      </p:sp>
      <p:sp>
        <p:nvSpPr>
          <p:cNvPr id="55" name="TextBox 54">
            <a:extLst>
              <a:ext uri="{FF2B5EF4-FFF2-40B4-BE49-F238E27FC236}">
                <a16:creationId xmlns:a16="http://schemas.microsoft.com/office/drawing/2014/main" id="{A40A5F8F-F0D4-4630-B445-6BA28E5BC59B}"/>
              </a:ext>
            </a:extLst>
          </p:cNvPr>
          <p:cNvSpPr txBox="1"/>
          <p:nvPr/>
        </p:nvSpPr>
        <p:spPr>
          <a:xfrm>
            <a:off x="7091363" y="1698683"/>
            <a:ext cx="850106" cy="115416"/>
          </a:xfrm>
          <a:prstGeom prst="rect">
            <a:avLst/>
          </a:prstGeom>
          <a:solidFill>
            <a:schemeClr val="bg1"/>
          </a:solidFill>
        </p:spPr>
        <p:txBody>
          <a:bodyPr wrap="square" lIns="0" tIns="0" rIns="0" bIns="0" rtlCol="0">
            <a:spAutoFit/>
          </a:bodyPr>
          <a:lstStyle/>
          <a:p>
            <a:pPr marL="0" marR="0" lvl="0" indent="0" algn="ctr" defTabSz="685800" rtl="0" eaLnBrk="1" fontAlgn="auto" latinLnBrk="0" hangingPunct="1">
              <a:lnSpc>
                <a:spcPct val="100000"/>
              </a:lnSpc>
              <a:spcBef>
                <a:spcPts val="450"/>
              </a:spcBef>
              <a:spcAft>
                <a:spcPts val="0"/>
              </a:spcAft>
              <a:buClrTx/>
              <a:buSzPct val="100000"/>
              <a:buFontTx/>
              <a:buNone/>
              <a:tabLst/>
              <a:defRPr/>
            </a:pPr>
            <a:r>
              <a:rPr kumimoji="0" lang="fr-FR" sz="750" b="1" i="0" u="none" strike="noStrike" kern="1200" cap="none" spc="0" normalizeH="0" baseline="0" noProof="0" dirty="0">
                <a:ln>
                  <a:noFill/>
                </a:ln>
                <a:solidFill>
                  <a:prstClr val="black"/>
                </a:solidFill>
                <a:effectLst/>
                <a:uLnTx/>
                <a:uFillTx/>
                <a:latin typeface="Verdana"/>
                <a:ea typeface="+mn-ea"/>
                <a:cs typeface="+mn-cs"/>
              </a:rPr>
              <a:t>~11 tCO</a:t>
            </a:r>
            <a:r>
              <a:rPr kumimoji="0" lang="fr-FR" sz="750" b="1" i="0" u="none" strike="noStrike" kern="1200" cap="none" spc="0" normalizeH="0" baseline="-25000" noProof="0" dirty="0">
                <a:ln>
                  <a:noFill/>
                </a:ln>
                <a:solidFill>
                  <a:prstClr val="black"/>
                </a:solidFill>
                <a:effectLst/>
                <a:uLnTx/>
                <a:uFillTx/>
                <a:latin typeface="Verdana"/>
                <a:ea typeface="+mn-ea"/>
                <a:cs typeface="+mn-cs"/>
              </a:rPr>
              <a:t>2</a:t>
            </a:r>
            <a:r>
              <a:rPr kumimoji="0" lang="fr-FR" sz="750" b="1" i="0" u="none" strike="noStrike" kern="1200" cap="none" spc="0" normalizeH="0" baseline="0" noProof="0" dirty="0">
                <a:ln>
                  <a:noFill/>
                </a:ln>
                <a:solidFill>
                  <a:prstClr val="black"/>
                </a:solidFill>
                <a:effectLst/>
                <a:uLnTx/>
                <a:uFillTx/>
                <a:latin typeface="Verdana"/>
                <a:ea typeface="+mn-ea"/>
                <a:cs typeface="+mn-cs"/>
              </a:rPr>
              <a:t>e</a:t>
            </a:r>
          </a:p>
        </p:txBody>
      </p:sp>
      <p:sp>
        <p:nvSpPr>
          <p:cNvPr id="56" name="TextBox 55">
            <a:extLst>
              <a:ext uri="{FF2B5EF4-FFF2-40B4-BE49-F238E27FC236}">
                <a16:creationId xmlns:a16="http://schemas.microsoft.com/office/drawing/2014/main" id="{73C5F508-25DE-4A62-8505-92087E023961}"/>
              </a:ext>
            </a:extLst>
          </p:cNvPr>
          <p:cNvSpPr txBox="1"/>
          <p:nvPr/>
        </p:nvSpPr>
        <p:spPr>
          <a:xfrm>
            <a:off x="1528762" y="2345478"/>
            <a:ext cx="850106" cy="115416"/>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450"/>
              </a:spcBef>
              <a:spcAft>
                <a:spcPts val="0"/>
              </a:spcAft>
              <a:buClrTx/>
              <a:buSzPct val="100000"/>
              <a:buFontTx/>
              <a:buNone/>
              <a:tabLst/>
              <a:defRPr/>
            </a:pPr>
            <a:r>
              <a:rPr kumimoji="0" lang="fr-FR" sz="750" b="1" i="0" u="none" strike="noStrike" kern="1200" cap="none" spc="0" normalizeH="0" baseline="0" noProof="0">
                <a:ln>
                  <a:noFill/>
                </a:ln>
                <a:solidFill>
                  <a:prstClr val="black"/>
                </a:solidFill>
                <a:effectLst/>
                <a:uLnTx/>
                <a:uFillTx/>
                <a:latin typeface="Verdana"/>
                <a:ea typeface="+mn-ea"/>
                <a:cs typeface="+mn-cs"/>
              </a:rPr>
              <a:t>~1,3 tonnes</a:t>
            </a:r>
          </a:p>
        </p:txBody>
      </p:sp>
      <p:sp>
        <p:nvSpPr>
          <p:cNvPr id="57" name="TextBox 56">
            <a:extLst>
              <a:ext uri="{FF2B5EF4-FFF2-40B4-BE49-F238E27FC236}">
                <a16:creationId xmlns:a16="http://schemas.microsoft.com/office/drawing/2014/main" id="{BCB74353-AEDB-4C48-B248-743CAEC7C60A}"/>
              </a:ext>
            </a:extLst>
          </p:cNvPr>
          <p:cNvSpPr txBox="1"/>
          <p:nvPr/>
        </p:nvSpPr>
        <p:spPr>
          <a:xfrm>
            <a:off x="5345906" y="3080713"/>
            <a:ext cx="850106" cy="115416"/>
          </a:xfrm>
          <a:prstGeom prst="rect">
            <a:avLst/>
          </a:prstGeom>
          <a:solidFill>
            <a:schemeClr val="bg1"/>
          </a:solidFill>
        </p:spPr>
        <p:txBody>
          <a:bodyPr wrap="square" lIns="0" tIns="0" rIns="0" bIns="0" rtlCol="0">
            <a:spAutoFit/>
          </a:bodyPr>
          <a:lstStyle/>
          <a:p>
            <a:pPr marL="0" marR="0" lvl="0" indent="0" algn="ctr" defTabSz="685800" rtl="0" eaLnBrk="1" fontAlgn="auto" latinLnBrk="0" hangingPunct="1">
              <a:lnSpc>
                <a:spcPct val="100000"/>
              </a:lnSpc>
              <a:spcBef>
                <a:spcPts val="450"/>
              </a:spcBef>
              <a:spcAft>
                <a:spcPts val="0"/>
              </a:spcAft>
              <a:buClrTx/>
              <a:buSzPct val="100000"/>
              <a:buFontTx/>
              <a:buNone/>
              <a:tabLst/>
              <a:defRPr/>
            </a:pPr>
            <a:r>
              <a:rPr kumimoji="0" lang="fr-FR" sz="750" b="1" i="0" u="none" strike="noStrike" kern="1200" cap="none" spc="0" normalizeH="0" baseline="0" noProof="0">
                <a:ln>
                  <a:noFill/>
                </a:ln>
                <a:solidFill>
                  <a:prstClr val="black"/>
                </a:solidFill>
                <a:effectLst/>
                <a:uLnTx/>
                <a:uFillTx/>
                <a:latin typeface="Verdana"/>
                <a:ea typeface="+mn-ea"/>
                <a:cs typeface="+mn-cs"/>
              </a:rPr>
              <a:t>~6 tCO</a:t>
            </a:r>
            <a:r>
              <a:rPr kumimoji="0" lang="fr-FR" sz="750" b="1" i="0" u="none" strike="noStrike" kern="1200" cap="none" spc="0" normalizeH="0" baseline="-25000" noProof="0">
                <a:ln>
                  <a:noFill/>
                </a:ln>
                <a:solidFill>
                  <a:prstClr val="black"/>
                </a:solidFill>
                <a:effectLst/>
                <a:uLnTx/>
                <a:uFillTx/>
                <a:latin typeface="Verdana"/>
                <a:ea typeface="+mn-ea"/>
                <a:cs typeface="+mn-cs"/>
              </a:rPr>
              <a:t>2</a:t>
            </a:r>
            <a:r>
              <a:rPr kumimoji="0" lang="fr-FR" sz="750" b="1" i="0" u="none" strike="noStrike" kern="1200" cap="none" spc="0" normalizeH="0" baseline="0" noProof="0">
                <a:ln>
                  <a:noFill/>
                </a:ln>
                <a:solidFill>
                  <a:prstClr val="black"/>
                </a:solidFill>
                <a:effectLst/>
                <a:uLnTx/>
                <a:uFillTx/>
                <a:latin typeface="Verdana"/>
                <a:ea typeface="+mn-ea"/>
                <a:cs typeface="+mn-cs"/>
              </a:rPr>
              <a:t>e</a:t>
            </a:r>
          </a:p>
        </p:txBody>
      </p:sp>
      <p:sp>
        <p:nvSpPr>
          <p:cNvPr id="58" name="TextBox 57">
            <a:extLst>
              <a:ext uri="{FF2B5EF4-FFF2-40B4-BE49-F238E27FC236}">
                <a16:creationId xmlns:a16="http://schemas.microsoft.com/office/drawing/2014/main" id="{830CAFB9-50BD-4D3A-AA5D-B3EFB5AEBF12}"/>
              </a:ext>
            </a:extLst>
          </p:cNvPr>
          <p:cNvSpPr txBox="1"/>
          <p:nvPr/>
        </p:nvSpPr>
        <p:spPr>
          <a:xfrm>
            <a:off x="2431256" y="1795409"/>
            <a:ext cx="850106" cy="115416"/>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450"/>
              </a:spcBef>
              <a:spcAft>
                <a:spcPts val="0"/>
              </a:spcAft>
              <a:buClrTx/>
              <a:buSzPct val="100000"/>
              <a:buFontTx/>
              <a:buNone/>
              <a:tabLst/>
              <a:defRPr/>
            </a:pPr>
            <a:r>
              <a:rPr kumimoji="0" lang="fr-FR" sz="750" b="1" i="0" u="none" strike="noStrike" kern="1200" cap="none" spc="0" normalizeH="0" baseline="0" noProof="0" dirty="0">
                <a:ln>
                  <a:noFill/>
                </a:ln>
                <a:solidFill>
                  <a:prstClr val="black"/>
                </a:solidFill>
                <a:effectLst/>
                <a:uLnTx/>
                <a:uFillTx/>
                <a:latin typeface="Verdana"/>
                <a:ea typeface="+mn-ea"/>
                <a:cs typeface="+mn-cs"/>
              </a:rPr>
              <a:t>~1,5 tonnes</a:t>
            </a:r>
          </a:p>
        </p:txBody>
      </p:sp>
      <p:sp>
        <p:nvSpPr>
          <p:cNvPr id="59" name="TextBox 58">
            <a:extLst>
              <a:ext uri="{FF2B5EF4-FFF2-40B4-BE49-F238E27FC236}">
                <a16:creationId xmlns:a16="http://schemas.microsoft.com/office/drawing/2014/main" id="{8577DCC0-B0C7-4C0F-8CE7-8A0C2161F6CC}"/>
              </a:ext>
            </a:extLst>
          </p:cNvPr>
          <p:cNvSpPr txBox="1"/>
          <p:nvPr/>
        </p:nvSpPr>
        <p:spPr>
          <a:xfrm>
            <a:off x="6196012" y="2322904"/>
            <a:ext cx="850106" cy="115416"/>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450"/>
              </a:spcBef>
              <a:spcAft>
                <a:spcPts val="0"/>
              </a:spcAft>
              <a:buClrTx/>
              <a:buSzPct val="100000"/>
              <a:buFontTx/>
              <a:buNone/>
              <a:tabLst/>
              <a:defRPr/>
            </a:pPr>
            <a:r>
              <a:rPr kumimoji="0" lang="fr-FR" sz="750" b="1" i="0" u="none" strike="noStrike" kern="1200" cap="none" spc="0" normalizeH="0" baseline="0" noProof="0">
                <a:ln>
                  <a:noFill/>
                </a:ln>
                <a:solidFill>
                  <a:prstClr val="black"/>
                </a:solidFill>
                <a:effectLst/>
                <a:uLnTx/>
                <a:uFillTx/>
                <a:latin typeface="Verdana"/>
                <a:ea typeface="+mn-ea"/>
                <a:cs typeface="+mn-cs"/>
              </a:rPr>
              <a:t>~9 tCO</a:t>
            </a:r>
            <a:r>
              <a:rPr kumimoji="0" lang="fr-FR" sz="750" b="1" i="0" u="none" strike="noStrike" kern="1200" cap="none" spc="0" normalizeH="0" baseline="-25000" noProof="0">
                <a:ln>
                  <a:noFill/>
                </a:ln>
                <a:solidFill>
                  <a:prstClr val="black"/>
                </a:solidFill>
                <a:effectLst/>
                <a:uLnTx/>
                <a:uFillTx/>
                <a:latin typeface="Verdana"/>
                <a:ea typeface="+mn-ea"/>
                <a:cs typeface="+mn-cs"/>
              </a:rPr>
              <a:t>2</a:t>
            </a:r>
            <a:r>
              <a:rPr kumimoji="0" lang="fr-FR" sz="750" b="1" i="0" u="none" strike="noStrike" kern="1200" cap="none" spc="0" normalizeH="0" baseline="0" noProof="0">
                <a:ln>
                  <a:noFill/>
                </a:ln>
                <a:solidFill>
                  <a:prstClr val="black"/>
                </a:solidFill>
                <a:effectLst/>
                <a:uLnTx/>
                <a:uFillTx/>
                <a:latin typeface="Verdana"/>
                <a:ea typeface="+mn-ea"/>
                <a:cs typeface="+mn-cs"/>
              </a:rPr>
              <a:t>e</a:t>
            </a:r>
          </a:p>
        </p:txBody>
      </p:sp>
      <p:sp>
        <p:nvSpPr>
          <p:cNvPr id="60" name="TextBox 59">
            <a:extLst>
              <a:ext uri="{FF2B5EF4-FFF2-40B4-BE49-F238E27FC236}">
                <a16:creationId xmlns:a16="http://schemas.microsoft.com/office/drawing/2014/main" id="{ED0B7832-BE8E-44C9-B293-3F93905BD0BE}"/>
              </a:ext>
            </a:extLst>
          </p:cNvPr>
          <p:cNvSpPr txBox="1"/>
          <p:nvPr/>
        </p:nvSpPr>
        <p:spPr>
          <a:xfrm>
            <a:off x="376238" y="2081159"/>
            <a:ext cx="961742" cy="230832"/>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450"/>
              </a:spcBef>
              <a:spcAft>
                <a:spcPts val="0"/>
              </a:spcAft>
              <a:buClrTx/>
              <a:buSzPct val="100000"/>
              <a:buFontTx/>
              <a:buNone/>
              <a:tabLst/>
              <a:defRPr/>
            </a:pPr>
            <a:r>
              <a:rPr kumimoji="0" lang="fr-FR" sz="750" b="1" i="0" u="none" strike="noStrike" kern="1200" cap="none" spc="0" normalizeH="0" baseline="0" noProof="0">
                <a:ln>
                  <a:noFill/>
                </a:ln>
                <a:solidFill>
                  <a:srgbClr val="86BC25"/>
                </a:solidFill>
                <a:effectLst/>
                <a:uLnTx/>
                <a:uFillTx/>
                <a:latin typeface="Verdana"/>
                <a:ea typeface="+mn-ea"/>
                <a:cs typeface="+mn-cs"/>
              </a:rPr>
              <a:t>Cellules Batterie (NMC)</a:t>
            </a:r>
          </a:p>
        </p:txBody>
      </p:sp>
      <p:sp>
        <p:nvSpPr>
          <p:cNvPr id="61" name="TextBox 60">
            <a:extLst>
              <a:ext uri="{FF2B5EF4-FFF2-40B4-BE49-F238E27FC236}">
                <a16:creationId xmlns:a16="http://schemas.microsoft.com/office/drawing/2014/main" id="{5680F581-9A6B-407D-B700-19550218B01E}"/>
              </a:ext>
            </a:extLst>
          </p:cNvPr>
          <p:cNvSpPr txBox="1"/>
          <p:nvPr/>
        </p:nvSpPr>
        <p:spPr>
          <a:xfrm>
            <a:off x="616309" y="3730175"/>
            <a:ext cx="721670" cy="230832"/>
          </a:xfrm>
          <a:prstGeom prst="rect">
            <a:avLst/>
          </a:prstGeom>
          <a:noFill/>
        </p:spPr>
        <p:txBody>
          <a:bodyPr wrap="square" lIns="0" tIns="0" rIns="0" bIns="0" rtlCol="0">
            <a:spAutoFit/>
          </a:bodyPr>
          <a:lstStyle>
            <a:defPPr>
              <a:defRPr lang="en-US"/>
            </a:defPPr>
            <a:lvl1pPr algn="r">
              <a:spcBef>
                <a:spcPts val="600"/>
              </a:spcBef>
              <a:buSzPct val="100000"/>
              <a:defRPr sz="900" b="1">
                <a:solidFill>
                  <a:srgbClr val="0097A9"/>
                </a:solidFill>
              </a:defRPr>
            </a:lvl1pPr>
          </a:lstStyle>
          <a:p>
            <a:pPr marL="0" marR="0" lvl="0" indent="0" algn="r" defTabSz="685800" rtl="0" eaLnBrk="1" fontAlgn="auto" latinLnBrk="0" hangingPunct="1">
              <a:lnSpc>
                <a:spcPct val="100000"/>
              </a:lnSpc>
              <a:spcBef>
                <a:spcPts val="450"/>
              </a:spcBef>
              <a:spcAft>
                <a:spcPts val="0"/>
              </a:spcAft>
              <a:buClrTx/>
              <a:buSzPct val="100000"/>
              <a:buFontTx/>
              <a:buNone/>
              <a:tabLst/>
              <a:defRPr/>
            </a:pPr>
            <a:r>
              <a:rPr kumimoji="0" lang="fr-FR" sz="750" b="1" i="0" u="none" strike="noStrike" kern="1200" cap="none" spc="0" normalizeH="0" baseline="0" noProof="0">
                <a:ln>
                  <a:noFill/>
                </a:ln>
                <a:solidFill>
                  <a:srgbClr val="0097A9"/>
                </a:solidFill>
                <a:effectLst/>
                <a:uLnTx/>
                <a:uFillTx/>
                <a:latin typeface="Verdana"/>
                <a:ea typeface="+mn-ea"/>
                <a:cs typeface="+mn-cs"/>
              </a:rPr>
              <a:t>Alliages Aluminium</a:t>
            </a:r>
          </a:p>
        </p:txBody>
      </p:sp>
      <p:sp>
        <p:nvSpPr>
          <p:cNvPr id="62" name="TextBox 61">
            <a:extLst>
              <a:ext uri="{FF2B5EF4-FFF2-40B4-BE49-F238E27FC236}">
                <a16:creationId xmlns:a16="http://schemas.microsoft.com/office/drawing/2014/main" id="{65F7736F-EEF5-4E88-9917-A06BE6B11EFE}"/>
              </a:ext>
            </a:extLst>
          </p:cNvPr>
          <p:cNvSpPr txBox="1"/>
          <p:nvPr/>
        </p:nvSpPr>
        <p:spPr>
          <a:xfrm>
            <a:off x="742893" y="2989606"/>
            <a:ext cx="595087" cy="115416"/>
          </a:xfrm>
          <a:prstGeom prst="rect">
            <a:avLst/>
          </a:prstGeom>
          <a:noFill/>
        </p:spPr>
        <p:txBody>
          <a:bodyPr wrap="square" lIns="0" tIns="0" rIns="0" bIns="0" rtlCol="0">
            <a:spAutoFit/>
          </a:bodyPr>
          <a:lstStyle>
            <a:defPPr>
              <a:defRPr lang="en-US"/>
            </a:defPPr>
            <a:lvl1pPr algn="r">
              <a:spcBef>
                <a:spcPts val="600"/>
              </a:spcBef>
              <a:buSzPct val="100000"/>
              <a:defRPr sz="900" b="1">
                <a:solidFill>
                  <a:srgbClr val="009A44"/>
                </a:solidFill>
              </a:defRPr>
            </a:lvl1pPr>
          </a:lstStyle>
          <a:p>
            <a:pPr marL="0" marR="0" lvl="0" indent="0" algn="r" defTabSz="685800" rtl="0" eaLnBrk="1" fontAlgn="auto" latinLnBrk="0" hangingPunct="1">
              <a:lnSpc>
                <a:spcPct val="100000"/>
              </a:lnSpc>
              <a:spcBef>
                <a:spcPts val="450"/>
              </a:spcBef>
              <a:spcAft>
                <a:spcPts val="0"/>
              </a:spcAft>
              <a:buClrTx/>
              <a:buSzPct val="100000"/>
              <a:buFontTx/>
              <a:buNone/>
              <a:tabLst/>
              <a:defRPr/>
            </a:pPr>
            <a:r>
              <a:rPr kumimoji="0" lang="fr-FR" sz="750" b="1" i="0" u="none" strike="noStrike" kern="1200" cap="none" spc="0" normalizeH="0" baseline="0" noProof="0">
                <a:ln>
                  <a:noFill/>
                </a:ln>
                <a:solidFill>
                  <a:srgbClr val="009A44"/>
                </a:solidFill>
                <a:effectLst/>
                <a:uLnTx/>
                <a:uFillTx/>
                <a:latin typeface="Verdana"/>
                <a:ea typeface="+mn-ea"/>
                <a:cs typeface="+mn-cs"/>
              </a:rPr>
              <a:t>Acier</a:t>
            </a:r>
          </a:p>
        </p:txBody>
      </p:sp>
      <p:sp>
        <p:nvSpPr>
          <p:cNvPr id="64" name="TextBox 63">
            <a:extLst>
              <a:ext uri="{FF2B5EF4-FFF2-40B4-BE49-F238E27FC236}">
                <a16:creationId xmlns:a16="http://schemas.microsoft.com/office/drawing/2014/main" id="{A233AA62-B5F5-418F-A71D-2E9840CDDC03}"/>
              </a:ext>
            </a:extLst>
          </p:cNvPr>
          <p:cNvSpPr txBox="1"/>
          <p:nvPr/>
        </p:nvSpPr>
        <p:spPr>
          <a:xfrm>
            <a:off x="616309" y="4364778"/>
            <a:ext cx="721670" cy="115416"/>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450"/>
              </a:spcBef>
              <a:spcAft>
                <a:spcPts val="0"/>
              </a:spcAft>
              <a:buClrTx/>
              <a:buSzPct val="100000"/>
              <a:buFontTx/>
              <a:buNone/>
              <a:tabLst/>
              <a:defRPr/>
            </a:pPr>
            <a:r>
              <a:rPr kumimoji="0" lang="fr-FR" sz="750" b="1" i="0" u="none" strike="noStrike" kern="1200" cap="none" spc="0" normalizeH="0" baseline="0" noProof="0">
                <a:ln>
                  <a:noFill/>
                </a:ln>
                <a:solidFill>
                  <a:srgbClr val="046A38"/>
                </a:solidFill>
                <a:effectLst/>
                <a:uLnTx/>
                <a:uFillTx/>
                <a:latin typeface="Verdana"/>
                <a:ea typeface="+mn-ea"/>
                <a:cs typeface="+mn-cs"/>
              </a:rPr>
              <a:t>Verre</a:t>
            </a:r>
          </a:p>
        </p:txBody>
      </p:sp>
      <p:sp>
        <p:nvSpPr>
          <p:cNvPr id="65" name="TextBox 64">
            <a:extLst>
              <a:ext uri="{FF2B5EF4-FFF2-40B4-BE49-F238E27FC236}">
                <a16:creationId xmlns:a16="http://schemas.microsoft.com/office/drawing/2014/main" id="{22C02EEF-F453-4F81-90DF-A1593DAA03FA}"/>
              </a:ext>
            </a:extLst>
          </p:cNvPr>
          <p:cNvSpPr txBox="1"/>
          <p:nvPr/>
        </p:nvSpPr>
        <p:spPr>
          <a:xfrm>
            <a:off x="616309" y="4545753"/>
            <a:ext cx="721670" cy="115416"/>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450"/>
              </a:spcBef>
              <a:spcAft>
                <a:spcPts val="0"/>
              </a:spcAft>
              <a:buClrTx/>
              <a:buSzPct val="100000"/>
              <a:buFontTx/>
              <a:buNone/>
              <a:tabLst/>
              <a:defRPr/>
            </a:pPr>
            <a:r>
              <a:rPr kumimoji="0" lang="fr-FR" sz="750" b="1" i="0" u="none" strike="noStrike" kern="1200" cap="none" spc="0" normalizeH="0" baseline="0" noProof="0">
                <a:ln>
                  <a:noFill/>
                </a:ln>
                <a:solidFill>
                  <a:srgbClr val="75787B"/>
                </a:solidFill>
                <a:effectLst/>
                <a:uLnTx/>
                <a:uFillTx/>
                <a:latin typeface="Verdana"/>
                <a:ea typeface="+mn-ea"/>
                <a:cs typeface="+mn-cs"/>
              </a:rPr>
              <a:t>Autres</a:t>
            </a:r>
          </a:p>
        </p:txBody>
      </p:sp>
      <p:sp>
        <p:nvSpPr>
          <p:cNvPr id="66" name="TextBox 65">
            <a:extLst>
              <a:ext uri="{FF2B5EF4-FFF2-40B4-BE49-F238E27FC236}">
                <a16:creationId xmlns:a16="http://schemas.microsoft.com/office/drawing/2014/main" id="{2FF5F033-B040-44F0-AFD7-2920F2A0CA41}"/>
              </a:ext>
            </a:extLst>
          </p:cNvPr>
          <p:cNvSpPr txBox="1"/>
          <p:nvPr/>
        </p:nvSpPr>
        <p:spPr>
          <a:xfrm>
            <a:off x="616309" y="4140941"/>
            <a:ext cx="721670" cy="115416"/>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450"/>
              </a:spcBef>
              <a:spcAft>
                <a:spcPts val="0"/>
              </a:spcAft>
              <a:buClrTx/>
              <a:buSzPct val="100000"/>
              <a:buFontTx/>
              <a:buNone/>
              <a:tabLst/>
              <a:defRPr/>
            </a:pPr>
            <a:r>
              <a:rPr kumimoji="0" lang="fr-FR" sz="750" b="1" i="0" u="none" strike="noStrike" kern="1200" cap="none" spc="0" normalizeH="0" baseline="0" noProof="0">
                <a:ln>
                  <a:noFill/>
                </a:ln>
                <a:solidFill>
                  <a:srgbClr val="012169"/>
                </a:solidFill>
                <a:effectLst/>
                <a:uLnTx/>
                <a:uFillTx/>
                <a:latin typeface="Verdana"/>
                <a:ea typeface="+mn-ea"/>
                <a:cs typeface="+mn-cs"/>
              </a:rPr>
              <a:t>Plastiques</a:t>
            </a:r>
          </a:p>
        </p:txBody>
      </p:sp>
      <p:sp>
        <p:nvSpPr>
          <p:cNvPr id="71" name="Slide Number Placeholder 4">
            <a:extLst>
              <a:ext uri="{FF2B5EF4-FFF2-40B4-BE49-F238E27FC236}">
                <a16:creationId xmlns:a16="http://schemas.microsoft.com/office/drawing/2014/main" id="{4941421D-8A1D-401E-9B1D-A1E09E10F668}"/>
              </a:ext>
            </a:extLst>
          </p:cNvPr>
          <p:cNvSpPr>
            <a:spLocks noGrp="1"/>
          </p:cNvSpPr>
          <p:nvPr>
            <p:ph type="sldNum" sz="quarter" idx="4"/>
          </p:nvPr>
        </p:nvSpPr>
        <p:spPr>
          <a:xfrm>
            <a:off x="8536785" y="4857750"/>
            <a:ext cx="230981" cy="75085"/>
          </a:xfrm>
        </p:spPr>
        <p:txBody>
          <a:bodyPr/>
          <a:lstStyle/>
          <a:p>
            <a:pPr marL="0" marR="0" lvl="0" indent="0" algn="r" defTabSz="685800" rtl="0" eaLnBrk="1" fontAlgn="auto" latinLnBrk="0" hangingPunct="1">
              <a:lnSpc>
                <a:spcPct val="100000"/>
              </a:lnSpc>
              <a:spcBef>
                <a:spcPts val="450"/>
              </a:spcBef>
              <a:spcAft>
                <a:spcPts val="0"/>
              </a:spcAft>
              <a:buClrTx/>
              <a:buSzPct val="100000"/>
              <a:buFontTx/>
              <a:buNone/>
              <a:tabLst/>
              <a:defRPr/>
            </a:pPr>
            <a:fld id="{4654C24A-AA93-4318-A7E9-AF587A936244}" type="slidenum">
              <a:rPr kumimoji="0" lang="fr-FR" sz="488" b="0" i="0" u="none" strike="noStrike" kern="1200" cap="none" spc="0" normalizeH="0" baseline="0" noProof="0">
                <a:ln>
                  <a:noFill/>
                </a:ln>
                <a:solidFill>
                  <a:prstClr val="black"/>
                </a:solidFill>
                <a:effectLst/>
                <a:uLnTx/>
                <a:uFillTx/>
                <a:latin typeface="Verdana"/>
                <a:ea typeface="+mn-ea"/>
                <a:cs typeface="+mn-cs"/>
              </a:rPr>
              <a:pPr marL="0" marR="0" lvl="0" indent="0" algn="r" defTabSz="685800" rtl="0" eaLnBrk="1" fontAlgn="auto" latinLnBrk="0" hangingPunct="1">
                <a:lnSpc>
                  <a:spcPct val="100000"/>
                </a:lnSpc>
                <a:spcBef>
                  <a:spcPts val="450"/>
                </a:spcBef>
                <a:spcAft>
                  <a:spcPts val="0"/>
                </a:spcAft>
                <a:buClrTx/>
                <a:buSzPct val="100000"/>
                <a:buFontTx/>
                <a:buNone/>
                <a:tabLst/>
                <a:defRPr/>
              </a:pPr>
              <a:t>7</a:t>
            </a:fld>
            <a:endParaRPr kumimoji="0" lang="fr-FR" sz="488" b="0" i="0" u="none" strike="noStrike" kern="1200" cap="none" spc="0" normalizeH="0" baseline="0" noProof="0">
              <a:ln>
                <a:noFill/>
              </a:ln>
              <a:solidFill>
                <a:prstClr val="black"/>
              </a:solidFill>
              <a:effectLst/>
              <a:uLnTx/>
              <a:uFillTx/>
              <a:latin typeface="Verdana"/>
              <a:ea typeface="+mn-ea"/>
              <a:cs typeface="+mn-cs"/>
            </a:endParaRPr>
          </a:p>
        </p:txBody>
      </p:sp>
      <p:sp>
        <p:nvSpPr>
          <p:cNvPr id="82" name="TextBox 81">
            <a:extLst>
              <a:ext uri="{FF2B5EF4-FFF2-40B4-BE49-F238E27FC236}">
                <a16:creationId xmlns:a16="http://schemas.microsoft.com/office/drawing/2014/main" id="{94958B07-5373-48B8-B6AE-C17F61CF3617}"/>
              </a:ext>
            </a:extLst>
          </p:cNvPr>
          <p:cNvSpPr txBox="1"/>
          <p:nvPr/>
        </p:nvSpPr>
        <p:spPr>
          <a:xfrm>
            <a:off x="376237" y="4966029"/>
            <a:ext cx="2983189" cy="92333"/>
          </a:xfrm>
          <a:prstGeom prst="rect">
            <a:avLst/>
          </a:prstGeom>
          <a:noFill/>
        </p:spPr>
        <p:txBody>
          <a:bodyPr wrap="none" lIns="0" tIns="0" rIns="0" bIns="0" rtlCol="0">
            <a:spAutoFit/>
          </a:bodyPr>
          <a:lstStyle/>
          <a:p>
            <a:pPr marL="0" marR="0" lvl="0" indent="0" algn="l" defTabSz="685800" rtl="0" eaLnBrk="1" fontAlgn="auto" latinLnBrk="0" hangingPunct="1">
              <a:lnSpc>
                <a:spcPct val="100000"/>
              </a:lnSpc>
              <a:spcBef>
                <a:spcPts val="450"/>
              </a:spcBef>
              <a:spcAft>
                <a:spcPts val="0"/>
              </a:spcAft>
              <a:buClrTx/>
              <a:buSzPct val="100000"/>
              <a:buFontTx/>
              <a:buNone/>
              <a:tabLst/>
              <a:defRPr/>
            </a:pPr>
            <a:r>
              <a:rPr kumimoji="0" lang="fr-FR" sz="600" b="0" i="0" u="none" strike="noStrike" kern="1200" cap="none" spc="0" normalizeH="0" baseline="0" noProof="0" dirty="0">
                <a:ln>
                  <a:noFill/>
                </a:ln>
                <a:solidFill>
                  <a:srgbClr val="313131"/>
                </a:solidFill>
                <a:effectLst/>
                <a:uLnTx/>
                <a:uFillTx/>
                <a:latin typeface="Verdana"/>
                <a:ea typeface="+mn-ea"/>
                <a:cs typeface="+mn-cs"/>
              </a:rPr>
              <a:t>Estimation moyennée pour des véhicules produits en Europe - Etude Deloitte</a:t>
            </a:r>
          </a:p>
        </p:txBody>
      </p:sp>
    </p:spTree>
    <p:extLst>
      <p:ext uri="{BB962C8B-B14F-4D97-AF65-F5344CB8AC3E}">
        <p14:creationId xmlns:p14="http://schemas.microsoft.com/office/powerpoint/2010/main" val="177465442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877BFE-DCA6-14E7-123E-AC8E36B63AD8}"/>
              </a:ext>
            </a:extLst>
          </p:cNvPr>
          <p:cNvSpPr>
            <a:spLocks noGrp="1"/>
          </p:cNvSpPr>
          <p:nvPr>
            <p:ph type="title"/>
          </p:nvPr>
        </p:nvSpPr>
        <p:spPr>
          <a:xfrm>
            <a:off x="295566" y="581561"/>
            <a:ext cx="8424863" cy="539991"/>
          </a:xfrm>
        </p:spPr>
        <p:txBody>
          <a:bodyPr>
            <a:noAutofit/>
          </a:bodyPr>
          <a:lstStyle/>
          <a:p>
            <a:r>
              <a:rPr lang="fr-FR" sz="2400" b="1" dirty="0"/>
              <a:t>Mix Parc Scénario de base PFA, VP+VUL</a:t>
            </a:r>
          </a:p>
        </p:txBody>
      </p:sp>
      <p:graphicFrame>
        <p:nvGraphicFramePr>
          <p:cNvPr id="7" name="Graphique 6">
            <a:extLst>
              <a:ext uri="{FF2B5EF4-FFF2-40B4-BE49-F238E27FC236}">
                <a16:creationId xmlns:a16="http://schemas.microsoft.com/office/drawing/2014/main" id="{209A49CE-2AFD-C073-B77E-7C15B1587C7F}"/>
              </a:ext>
            </a:extLst>
          </p:cNvPr>
          <p:cNvGraphicFramePr/>
          <p:nvPr/>
        </p:nvGraphicFramePr>
        <p:xfrm>
          <a:off x="115443" y="1244979"/>
          <a:ext cx="4770120" cy="37235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aphique 13">
            <a:extLst>
              <a:ext uri="{FF2B5EF4-FFF2-40B4-BE49-F238E27FC236}">
                <a16:creationId xmlns:a16="http://schemas.microsoft.com/office/drawing/2014/main" id="{EFDDA48D-830B-91D0-DFE9-F71E3007519C}"/>
              </a:ext>
            </a:extLst>
          </p:cNvPr>
          <p:cNvGraphicFramePr/>
          <p:nvPr/>
        </p:nvGraphicFramePr>
        <p:xfrm>
          <a:off x="4885563" y="1558392"/>
          <a:ext cx="4227957" cy="3286675"/>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descr="upload.wikimedia.org/wikipedia/commons/thumb/c/...">
            <a:extLst>
              <a:ext uri="{FF2B5EF4-FFF2-40B4-BE49-F238E27FC236}">
                <a16:creationId xmlns:a16="http://schemas.microsoft.com/office/drawing/2014/main" id="{3DB6460F-ABBC-80BB-ECF1-7DEDB4A0A2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2138" y="653316"/>
            <a:ext cx="594717" cy="396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249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aphique 10">
            <a:extLst>
              <a:ext uri="{FF2B5EF4-FFF2-40B4-BE49-F238E27FC236}">
                <a16:creationId xmlns:a16="http://schemas.microsoft.com/office/drawing/2014/main" id="{317E9B88-1C36-43F9-8FEB-5A470D4B19B0}"/>
              </a:ext>
            </a:extLst>
          </p:cNvPr>
          <p:cNvGraphicFramePr/>
          <p:nvPr/>
        </p:nvGraphicFramePr>
        <p:xfrm>
          <a:off x="502570" y="754642"/>
          <a:ext cx="7608367" cy="425283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a:extLst>
              <a:ext uri="{FF2B5EF4-FFF2-40B4-BE49-F238E27FC236}">
                <a16:creationId xmlns:a16="http://schemas.microsoft.com/office/drawing/2014/main" id="{7D6ED7E9-B9DD-7C1A-4520-96E3F2D6B5B9}"/>
              </a:ext>
            </a:extLst>
          </p:cNvPr>
          <p:cNvSpPr>
            <a:spLocks noGrp="1"/>
          </p:cNvSpPr>
          <p:nvPr>
            <p:ph type="title"/>
          </p:nvPr>
        </p:nvSpPr>
        <p:spPr>
          <a:xfrm>
            <a:off x="1099472" y="542913"/>
            <a:ext cx="7434928" cy="617372"/>
          </a:xfrm>
        </p:spPr>
        <p:txBody>
          <a:bodyPr>
            <a:noAutofit/>
          </a:bodyPr>
          <a:lstStyle/>
          <a:p>
            <a:r>
              <a:rPr lang="fr-FR" sz="1800" b="1" dirty="0"/>
              <a:t>Evaluation des leviers de réduction des émissions CO2 du parc VL (puits à la roue) - Scénario "volontariste"</a:t>
            </a:r>
          </a:p>
        </p:txBody>
      </p:sp>
      <p:sp>
        <p:nvSpPr>
          <p:cNvPr id="3" name="Espace réservé du numéro de diapositive 2">
            <a:extLst>
              <a:ext uri="{FF2B5EF4-FFF2-40B4-BE49-F238E27FC236}">
                <a16:creationId xmlns:a16="http://schemas.microsoft.com/office/drawing/2014/main" id="{5CB030EC-C99F-554F-8F9E-5E2453906DD8}"/>
              </a:ext>
            </a:extLst>
          </p:cNvPr>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E0E48C36-60D3-5A43-AA48-41867AFDBEE6}" type="slidenum">
              <a:rPr kumimoji="0" lang="fr-FR" sz="751" b="0" i="0" u="none" strike="noStrike" kern="1200" cap="none" spc="0" normalizeH="0" baseline="0" noProof="0" smtClean="0">
                <a:ln>
                  <a:noFill/>
                </a:ln>
                <a:solidFill>
                  <a:srgbClr val="24195D"/>
                </a:solidFill>
                <a:effectLst/>
                <a:uLnTx/>
                <a:uFillTx/>
                <a:latin typeface="Arial Narrow"/>
                <a:ea typeface="+mn-ea"/>
              </a:rPr>
              <a:pPr marL="0" marR="0" lvl="0" indent="0" algn="ctr" defTabSz="685800" rtl="0" eaLnBrk="1" fontAlgn="auto" latinLnBrk="0" hangingPunct="1">
                <a:lnSpc>
                  <a:spcPct val="100000"/>
                </a:lnSpc>
                <a:spcBef>
                  <a:spcPts val="0"/>
                </a:spcBef>
                <a:spcAft>
                  <a:spcPts val="0"/>
                </a:spcAft>
                <a:buClrTx/>
                <a:buSzTx/>
                <a:buFontTx/>
                <a:buNone/>
                <a:tabLst/>
                <a:defRPr/>
              </a:pPr>
              <a:t>9</a:t>
            </a:fld>
            <a:endParaRPr kumimoji="0" lang="fr-FR" sz="751" b="0" i="0" u="none" strike="noStrike" kern="1200" cap="none" spc="0" normalizeH="0" baseline="0" noProof="0">
              <a:ln>
                <a:noFill/>
              </a:ln>
              <a:solidFill>
                <a:srgbClr val="24195D"/>
              </a:solidFill>
              <a:effectLst/>
              <a:uLnTx/>
              <a:uFillTx/>
              <a:latin typeface="Arial Narrow"/>
              <a:ea typeface="+mn-ea"/>
            </a:endParaRPr>
          </a:p>
        </p:txBody>
      </p:sp>
      <p:pic>
        <p:nvPicPr>
          <p:cNvPr id="9" name="Picture 2" descr="upload.wikimedia.org/wikipedia/commons/thumb/c/...">
            <a:extLst>
              <a:ext uri="{FF2B5EF4-FFF2-40B4-BE49-F238E27FC236}">
                <a16:creationId xmlns:a16="http://schemas.microsoft.com/office/drawing/2014/main" id="{0757EEF2-E710-F9F4-5875-8B91128DF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4071" y="760113"/>
            <a:ext cx="594717" cy="39647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B9520FDA-5D80-268C-BC0F-2885697836C2}"/>
              </a:ext>
            </a:extLst>
          </p:cNvPr>
          <p:cNvSpPr txBox="1"/>
          <p:nvPr/>
        </p:nvSpPr>
        <p:spPr>
          <a:xfrm>
            <a:off x="744167" y="4740725"/>
            <a:ext cx="6612783" cy="392415"/>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975"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TTW : réservoir à la roue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975"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WTT : puits au réservoir</a:t>
            </a:r>
            <a:endParaRPr kumimoji="0" lang="fr-FR" sz="975"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6A8CC88B-DFF2-1745-A417-B5A199C4AE71}"/>
              </a:ext>
            </a:extLst>
          </p:cNvPr>
          <p:cNvSpPr/>
          <p:nvPr/>
        </p:nvSpPr>
        <p:spPr>
          <a:xfrm>
            <a:off x="609602" y="4802023"/>
            <a:ext cx="134567" cy="103617"/>
          </a:xfrm>
          <a:prstGeom prst="rect">
            <a:avLst/>
          </a:prstGeom>
          <a:solidFill>
            <a:srgbClr val="F79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1"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6A72C73E-D4C5-85A6-5A54-0B0133057051}"/>
              </a:ext>
            </a:extLst>
          </p:cNvPr>
          <p:cNvSpPr/>
          <p:nvPr/>
        </p:nvSpPr>
        <p:spPr>
          <a:xfrm>
            <a:off x="613683" y="4956040"/>
            <a:ext cx="134567" cy="103617"/>
          </a:xfrm>
          <a:prstGeom prst="rect">
            <a:avLst/>
          </a:prstGeom>
          <a:solidFill>
            <a:srgbClr val="4BA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1" b="0" i="0" u="none" strike="noStrike" kern="1200" cap="none" spc="0" normalizeH="0" baseline="0" noProof="0">
              <a:ln>
                <a:noFill/>
              </a:ln>
              <a:solidFill>
                <a:prstClr val="white"/>
              </a:solidFill>
              <a:effectLst/>
              <a:uLnTx/>
              <a:uFillTx/>
              <a:latin typeface="Calibri"/>
              <a:ea typeface="+mn-ea"/>
              <a:cs typeface="+mn-cs"/>
            </a:endParaRPr>
          </a:p>
        </p:txBody>
      </p:sp>
      <p:sp>
        <p:nvSpPr>
          <p:cNvPr id="10" name="Larme 9">
            <a:extLst>
              <a:ext uri="{FF2B5EF4-FFF2-40B4-BE49-F238E27FC236}">
                <a16:creationId xmlns:a16="http://schemas.microsoft.com/office/drawing/2014/main" id="{B5EF8AC3-4A34-9AAB-C751-F222E8959B75}"/>
              </a:ext>
            </a:extLst>
          </p:cNvPr>
          <p:cNvSpPr/>
          <p:nvPr/>
        </p:nvSpPr>
        <p:spPr>
          <a:xfrm>
            <a:off x="4914215" y="1186291"/>
            <a:ext cx="711200" cy="380247"/>
          </a:xfrm>
          <a:prstGeom prst="teardrop">
            <a:avLst/>
          </a:prstGeom>
          <a:solidFill>
            <a:srgbClr val="002395"/>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a:t>
            </a:r>
            <a:r>
              <a:rPr lang="fr-FR" sz="1200" b="1" dirty="0">
                <a:solidFill>
                  <a:prstClr val="white"/>
                </a:solidFill>
                <a:latin typeface="Calibri"/>
              </a:rPr>
              <a:t>35</a:t>
            </a:r>
            <a:r>
              <a:rPr kumimoji="0" lang="fr-FR" sz="1200" b="1" i="0" u="none" strike="noStrike" kern="1200" cap="none" spc="0" normalizeH="0" baseline="0" noProof="0" dirty="0">
                <a:ln>
                  <a:noFill/>
                </a:ln>
                <a:solidFill>
                  <a:prstClr val="white"/>
                </a:solidFill>
                <a:effectLst/>
                <a:uLnTx/>
                <a:uFillTx/>
                <a:latin typeface="Calibri"/>
                <a:ea typeface="+mn-ea"/>
                <a:cs typeface="+mn-cs"/>
              </a:rPr>
              <a:t>%</a:t>
            </a:r>
          </a:p>
        </p:txBody>
      </p:sp>
      <p:sp>
        <p:nvSpPr>
          <p:cNvPr id="14" name="Flèche : bas 13">
            <a:extLst>
              <a:ext uri="{FF2B5EF4-FFF2-40B4-BE49-F238E27FC236}">
                <a16:creationId xmlns:a16="http://schemas.microsoft.com/office/drawing/2014/main" id="{0E86FD9E-6BDE-AAE7-9C2B-02249412DCE7}"/>
              </a:ext>
            </a:extLst>
          </p:cNvPr>
          <p:cNvSpPr/>
          <p:nvPr/>
        </p:nvSpPr>
        <p:spPr>
          <a:xfrm>
            <a:off x="4593052" y="1324116"/>
            <a:ext cx="361221" cy="1095381"/>
          </a:xfrm>
          <a:prstGeom prst="downArrow">
            <a:avLst/>
          </a:prstGeom>
          <a:noFill/>
          <a:ln>
            <a:solidFill>
              <a:srgbClr val="002395"/>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1"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ZoneTexte 15">
            <a:extLst>
              <a:ext uri="{FF2B5EF4-FFF2-40B4-BE49-F238E27FC236}">
                <a16:creationId xmlns:a16="http://schemas.microsoft.com/office/drawing/2014/main" id="{8B633F23-77FD-7899-5E18-1E9528E29D4A}"/>
              </a:ext>
            </a:extLst>
          </p:cNvPr>
          <p:cNvSpPr txBox="1"/>
          <p:nvPr/>
        </p:nvSpPr>
        <p:spPr>
          <a:xfrm>
            <a:off x="2364374" y="2091085"/>
            <a:ext cx="648923" cy="679758"/>
          </a:xfrm>
          <a:prstGeom prst="snip1Rect">
            <a:avLst/>
          </a:prstGeom>
          <a:noFill/>
          <a:ln>
            <a:solidFill>
              <a:srgbClr val="009A44"/>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Calibri"/>
                <a:ea typeface="+mn-ea"/>
                <a:cs typeface="+mn-cs"/>
              </a:rPr>
              <a:t>Effets conjugués : mix PW, efficacité PW</a:t>
            </a:r>
          </a:p>
        </p:txBody>
      </p:sp>
      <p:sp>
        <p:nvSpPr>
          <p:cNvPr id="18" name="ZoneTexte 17">
            <a:extLst>
              <a:ext uri="{FF2B5EF4-FFF2-40B4-BE49-F238E27FC236}">
                <a16:creationId xmlns:a16="http://schemas.microsoft.com/office/drawing/2014/main" id="{96B1E71D-4E3D-CE0B-38AA-7A0970C3A1A8}"/>
              </a:ext>
            </a:extLst>
          </p:cNvPr>
          <p:cNvSpPr txBox="1"/>
          <p:nvPr/>
        </p:nvSpPr>
        <p:spPr>
          <a:xfrm>
            <a:off x="3126657" y="2643457"/>
            <a:ext cx="690501" cy="1115363"/>
          </a:xfrm>
          <a:prstGeom prst="snip1Rect">
            <a:avLst/>
          </a:prstGeom>
          <a:noFill/>
          <a:ln>
            <a:solidFill>
              <a:srgbClr val="009A44"/>
            </a:solidFill>
          </a:ln>
        </p:spPr>
        <p:txBody>
          <a:bodyPr wrap="square" lIns="91440" tIns="45720" rIns="91440" bIns="45720" rtlCol="0" anchor="t">
            <a:spAutoFit/>
          </a:bodyPr>
          <a:lstStyle/>
          <a:p>
            <a:pPr defTabSz="685800">
              <a:defRPr/>
            </a:pPr>
            <a:r>
              <a:rPr kumimoji="0" lang="fr-FR" sz="700" b="0" i="0" u="none" strike="noStrike" kern="1200" cap="none" spc="0" normalizeH="0" baseline="0" noProof="0" dirty="0">
                <a:ln>
                  <a:noFill/>
                </a:ln>
                <a:effectLst/>
                <a:uLnTx/>
                <a:uFillTx/>
                <a:latin typeface="Calibri"/>
                <a:ea typeface="+mn-ea"/>
                <a:cs typeface="+mn-cs"/>
              </a:rPr>
              <a:t>Effet baisse de véh.km lié à : report modal, autopartage, covoiturage </a:t>
            </a:r>
            <a:r>
              <a:rPr lang="fr-FR" sz="700" dirty="0">
                <a:latin typeface="Calibri"/>
              </a:rPr>
              <a:t>(-8% </a:t>
            </a:r>
            <a:r>
              <a:rPr kumimoji="0" lang="fr-FR" sz="700" b="0" i="0" u="none" strike="noStrike" kern="1200" cap="none" spc="0" normalizeH="0" baseline="0" noProof="0" dirty="0">
                <a:ln>
                  <a:noFill/>
                </a:ln>
                <a:effectLst/>
                <a:uLnTx/>
                <a:uFillTx/>
                <a:latin typeface="Calibri"/>
                <a:ea typeface="+mn-ea"/>
                <a:cs typeface="+mn-cs"/>
              </a:rPr>
              <a:t>vs 2019)</a:t>
            </a:r>
            <a:r>
              <a:rPr lang="fr-FR" sz="700" dirty="0">
                <a:latin typeface="Calibri"/>
              </a:rPr>
              <a:t> </a:t>
            </a:r>
            <a:endParaRPr kumimoji="0" lang="fr-FR" sz="700" b="0" i="0" u="none" strike="noStrike" kern="1200" cap="none" spc="0" normalizeH="0" baseline="0" noProof="0" dirty="0">
              <a:ln>
                <a:noFill/>
              </a:ln>
              <a:effectLst/>
              <a:uLnTx/>
              <a:uFillTx/>
              <a:latin typeface="Calibri"/>
              <a:ea typeface="+mn-ea"/>
              <a:cs typeface="+mn-cs"/>
            </a:endParaRPr>
          </a:p>
        </p:txBody>
      </p:sp>
      <p:sp>
        <p:nvSpPr>
          <p:cNvPr id="19" name="ZoneTexte 18">
            <a:extLst>
              <a:ext uri="{FF2B5EF4-FFF2-40B4-BE49-F238E27FC236}">
                <a16:creationId xmlns:a16="http://schemas.microsoft.com/office/drawing/2014/main" id="{AAE39692-02FB-505F-DAD7-5032A5B2FEAC}"/>
              </a:ext>
            </a:extLst>
          </p:cNvPr>
          <p:cNvSpPr txBox="1"/>
          <p:nvPr/>
        </p:nvSpPr>
        <p:spPr>
          <a:xfrm>
            <a:off x="3957375" y="3031341"/>
            <a:ext cx="506539" cy="1314331"/>
          </a:xfrm>
          <a:prstGeom prst="snip1Rect">
            <a:avLst/>
          </a:prstGeom>
          <a:noFill/>
          <a:ln>
            <a:solidFill>
              <a:srgbClr val="009A44"/>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Calibri"/>
                <a:ea typeface="+mn-ea"/>
                <a:cs typeface="+mn-cs"/>
              </a:rPr>
              <a:t>Effet réduction du contenu carbone des carburants (5% en 2030)</a:t>
            </a:r>
          </a:p>
        </p:txBody>
      </p:sp>
      <p:cxnSp>
        <p:nvCxnSpPr>
          <p:cNvPr id="13" name="Connecteur droit 12">
            <a:extLst>
              <a:ext uri="{FF2B5EF4-FFF2-40B4-BE49-F238E27FC236}">
                <a16:creationId xmlns:a16="http://schemas.microsoft.com/office/drawing/2014/main" id="{0A85C6D2-E5CE-CDB3-E2B0-720D736480AB}"/>
              </a:ext>
            </a:extLst>
          </p:cNvPr>
          <p:cNvCxnSpPr>
            <a:cxnSpLocks/>
          </p:cNvCxnSpPr>
          <p:nvPr/>
        </p:nvCxnSpPr>
        <p:spPr>
          <a:xfrm>
            <a:off x="1373502" y="1324116"/>
            <a:ext cx="459609" cy="0"/>
          </a:xfrm>
          <a:prstGeom prst="line">
            <a:avLst/>
          </a:prstGeom>
          <a:ln>
            <a:solidFill>
              <a:srgbClr val="002395"/>
            </a:solidFill>
            <a:prstDash val="dash"/>
          </a:ln>
        </p:spPr>
        <p:style>
          <a:lnRef idx="1">
            <a:schemeClr val="dk1"/>
          </a:lnRef>
          <a:fillRef idx="0">
            <a:schemeClr val="dk1"/>
          </a:fillRef>
          <a:effectRef idx="0">
            <a:schemeClr val="dk1"/>
          </a:effectRef>
          <a:fontRef idx="minor">
            <a:schemeClr val="tx1"/>
          </a:fontRef>
        </p:style>
      </p:cxnSp>
      <p:cxnSp>
        <p:nvCxnSpPr>
          <p:cNvPr id="21" name="Connecteur droit 20">
            <a:extLst>
              <a:ext uri="{FF2B5EF4-FFF2-40B4-BE49-F238E27FC236}">
                <a16:creationId xmlns:a16="http://schemas.microsoft.com/office/drawing/2014/main" id="{51210D79-72DF-7B69-215D-391BCDAC7FB4}"/>
              </a:ext>
            </a:extLst>
          </p:cNvPr>
          <p:cNvCxnSpPr>
            <a:cxnSpLocks/>
          </p:cNvCxnSpPr>
          <p:nvPr/>
        </p:nvCxnSpPr>
        <p:spPr>
          <a:xfrm>
            <a:off x="6351994" y="3836475"/>
            <a:ext cx="464205" cy="0"/>
          </a:xfrm>
          <a:prstGeom prst="line">
            <a:avLst/>
          </a:prstGeom>
          <a:ln>
            <a:solidFill>
              <a:srgbClr val="002395"/>
            </a:solidFill>
            <a:prstDash val="dash"/>
          </a:ln>
        </p:spPr>
        <p:style>
          <a:lnRef idx="1">
            <a:schemeClr val="dk1"/>
          </a:lnRef>
          <a:fillRef idx="0">
            <a:schemeClr val="dk1"/>
          </a:fillRef>
          <a:effectRef idx="0">
            <a:schemeClr val="dk1"/>
          </a:effectRef>
          <a:fontRef idx="minor">
            <a:schemeClr val="tx1"/>
          </a:fontRef>
        </p:style>
      </p:cxnSp>
      <p:cxnSp>
        <p:nvCxnSpPr>
          <p:cNvPr id="23" name="Connecteur droit 22">
            <a:extLst>
              <a:ext uri="{FF2B5EF4-FFF2-40B4-BE49-F238E27FC236}">
                <a16:creationId xmlns:a16="http://schemas.microsoft.com/office/drawing/2014/main" id="{BE051A5A-4DE0-86F6-5F25-0D9A05D8D609}"/>
              </a:ext>
            </a:extLst>
          </p:cNvPr>
          <p:cNvCxnSpPr>
            <a:cxnSpLocks/>
          </p:cNvCxnSpPr>
          <p:nvPr/>
        </p:nvCxnSpPr>
        <p:spPr>
          <a:xfrm>
            <a:off x="2071518" y="1156592"/>
            <a:ext cx="459609" cy="0"/>
          </a:xfrm>
          <a:prstGeom prst="line">
            <a:avLst/>
          </a:prstGeom>
          <a:ln>
            <a:solidFill>
              <a:srgbClr val="002395"/>
            </a:solidFill>
            <a:prstDash val="dash"/>
          </a:ln>
        </p:spPr>
        <p:style>
          <a:lnRef idx="1">
            <a:schemeClr val="dk1"/>
          </a:lnRef>
          <a:fillRef idx="0">
            <a:schemeClr val="dk1"/>
          </a:fillRef>
          <a:effectRef idx="0">
            <a:schemeClr val="dk1"/>
          </a:effectRef>
          <a:fontRef idx="minor">
            <a:schemeClr val="tx1"/>
          </a:fontRef>
        </p:style>
      </p:cxnSp>
      <p:cxnSp>
        <p:nvCxnSpPr>
          <p:cNvPr id="24" name="Connecteur droit 23">
            <a:extLst>
              <a:ext uri="{FF2B5EF4-FFF2-40B4-BE49-F238E27FC236}">
                <a16:creationId xmlns:a16="http://schemas.microsoft.com/office/drawing/2014/main" id="{E88662C0-D86D-FDE8-4F25-E281A308407B}"/>
              </a:ext>
            </a:extLst>
          </p:cNvPr>
          <p:cNvCxnSpPr>
            <a:cxnSpLocks/>
          </p:cNvCxnSpPr>
          <p:nvPr/>
        </p:nvCxnSpPr>
        <p:spPr>
          <a:xfrm>
            <a:off x="2783493" y="1953886"/>
            <a:ext cx="459609" cy="0"/>
          </a:xfrm>
          <a:prstGeom prst="line">
            <a:avLst/>
          </a:prstGeom>
          <a:ln>
            <a:solidFill>
              <a:srgbClr val="002395"/>
            </a:solidFill>
            <a:prstDash val="dash"/>
          </a:ln>
        </p:spPr>
        <p:style>
          <a:lnRef idx="1">
            <a:schemeClr val="dk1"/>
          </a:lnRef>
          <a:fillRef idx="0">
            <a:schemeClr val="dk1"/>
          </a:fillRef>
          <a:effectRef idx="0">
            <a:schemeClr val="dk1"/>
          </a:effectRef>
          <a:fontRef idx="minor">
            <a:schemeClr val="tx1"/>
          </a:fontRef>
        </p:style>
      </p:cxnSp>
      <p:cxnSp>
        <p:nvCxnSpPr>
          <p:cNvPr id="25" name="Connecteur droit 24">
            <a:extLst>
              <a:ext uri="{FF2B5EF4-FFF2-40B4-BE49-F238E27FC236}">
                <a16:creationId xmlns:a16="http://schemas.microsoft.com/office/drawing/2014/main" id="{F7E9E0A9-723D-2446-59C5-D99543C748F5}"/>
              </a:ext>
            </a:extLst>
          </p:cNvPr>
          <p:cNvCxnSpPr>
            <a:cxnSpLocks/>
          </p:cNvCxnSpPr>
          <p:nvPr/>
        </p:nvCxnSpPr>
        <p:spPr>
          <a:xfrm>
            <a:off x="3493170" y="2328755"/>
            <a:ext cx="464205" cy="0"/>
          </a:xfrm>
          <a:prstGeom prst="line">
            <a:avLst/>
          </a:prstGeom>
          <a:ln>
            <a:solidFill>
              <a:srgbClr val="002395"/>
            </a:solidFill>
            <a:prstDash val="dash"/>
          </a:ln>
        </p:spPr>
        <p:style>
          <a:lnRef idx="1">
            <a:schemeClr val="dk1"/>
          </a:lnRef>
          <a:fillRef idx="0">
            <a:schemeClr val="dk1"/>
          </a:fillRef>
          <a:effectRef idx="0">
            <a:schemeClr val="dk1"/>
          </a:effectRef>
          <a:fontRef idx="minor">
            <a:schemeClr val="tx1"/>
          </a:fontRef>
        </p:style>
      </p:cxnSp>
      <p:cxnSp>
        <p:nvCxnSpPr>
          <p:cNvPr id="26" name="Connecteur droit 25">
            <a:extLst>
              <a:ext uri="{FF2B5EF4-FFF2-40B4-BE49-F238E27FC236}">
                <a16:creationId xmlns:a16="http://schemas.microsoft.com/office/drawing/2014/main" id="{884FCA8C-2AD8-BB07-A5A3-0B55F6D6D215}"/>
              </a:ext>
            </a:extLst>
          </p:cNvPr>
          <p:cNvCxnSpPr>
            <a:cxnSpLocks/>
          </p:cNvCxnSpPr>
          <p:nvPr/>
        </p:nvCxnSpPr>
        <p:spPr>
          <a:xfrm>
            <a:off x="4219106" y="2419498"/>
            <a:ext cx="464205" cy="0"/>
          </a:xfrm>
          <a:prstGeom prst="line">
            <a:avLst/>
          </a:prstGeom>
          <a:ln>
            <a:solidFill>
              <a:srgbClr val="002395"/>
            </a:solidFill>
            <a:prstDash val="dash"/>
          </a:ln>
        </p:spPr>
        <p:style>
          <a:lnRef idx="1">
            <a:schemeClr val="dk1"/>
          </a:lnRef>
          <a:fillRef idx="0">
            <a:schemeClr val="dk1"/>
          </a:fillRef>
          <a:effectRef idx="0">
            <a:schemeClr val="dk1"/>
          </a:effectRef>
          <a:fontRef idx="minor">
            <a:schemeClr val="tx1"/>
          </a:fontRef>
        </p:style>
      </p:cxnSp>
      <p:sp>
        <p:nvSpPr>
          <p:cNvPr id="27" name="Larme 26">
            <a:extLst>
              <a:ext uri="{FF2B5EF4-FFF2-40B4-BE49-F238E27FC236}">
                <a16:creationId xmlns:a16="http://schemas.microsoft.com/office/drawing/2014/main" id="{9EFA803E-5035-7F84-97B6-0AF195E59103}"/>
              </a:ext>
            </a:extLst>
          </p:cNvPr>
          <p:cNvSpPr/>
          <p:nvPr/>
        </p:nvSpPr>
        <p:spPr>
          <a:xfrm>
            <a:off x="6287041" y="2562222"/>
            <a:ext cx="816738" cy="392407"/>
          </a:xfrm>
          <a:prstGeom prst="teardrop">
            <a:avLst/>
          </a:prstGeom>
          <a:solidFill>
            <a:srgbClr val="002395"/>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-76%</a:t>
            </a:r>
          </a:p>
        </p:txBody>
      </p:sp>
      <p:cxnSp>
        <p:nvCxnSpPr>
          <p:cNvPr id="29" name="Connecteur droit 28">
            <a:extLst>
              <a:ext uri="{FF2B5EF4-FFF2-40B4-BE49-F238E27FC236}">
                <a16:creationId xmlns:a16="http://schemas.microsoft.com/office/drawing/2014/main" id="{BEBBA086-DE48-8188-8EDB-5FA6501397EE}"/>
              </a:ext>
            </a:extLst>
          </p:cNvPr>
          <p:cNvCxnSpPr>
            <a:cxnSpLocks/>
          </p:cNvCxnSpPr>
          <p:nvPr/>
        </p:nvCxnSpPr>
        <p:spPr>
          <a:xfrm>
            <a:off x="5643920" y="3836475"/>
            <a:ext cx="450552" cy="0"/>
          </a:xfrm>
          <a:prstGeom prst="line">
            <a:avLst/>
          </a:prstGeom>
          <a:ln>
            <a:solidFill>
              <a:srgbClr val="002395"/>
            </a:solidFill>
            <a:prstDash val="dash"/>
          </a:ln>
        </p:spPr>
        <p:style>
          <a:lnRef idx="1">
            <a:schemeClr val="dk1"/>
          </a:lnRef>
          <a:fillRef idx="0">
            <a:schemeClr val="dk1"/>
          </a:fillRef>
          <a:effectRef idx="0">
            <a:schemeClr val="dk1"/>
          </a:effectRef>
          <a:fontRef idx="minor">
            <a:schemeClr val="tx1"/>
          </a:fontRef>
        </p:style>
      </p:cxnSp>
      <p:sp>
        <p:nvSpPr>
          <p:cNvPr id="32" name="Flèche : bas 31">
            <a:extLst>
              <a:ext uri="{FF2B5EF4-FFF2-40B4-BE49-F238E27FC236}">
                <a16:creationId xmlns:a16="http://schemas.microsoft.com/office/drawing/2014/main" id="{8935D214-5AF7-C7D3-56F7-4B17BD41B8DB}"/>
              </a:ext>
            </a:extLst>
          </p:cNvPr>
          <p:cNvSpPr/>
          <p:nvPr/>
        </p:nvSpPr>
        <p:spPr>
          <a:xfrm>
            <a:off x="5990773" y="1324117"/>
            <a:ext cx="361221" cy="2386692"/>
          </a:xfrm>
          <a:prstGeom prst="downArrow">
            <a:avLst/>
          </a:prstGeom>
          <a:noFill/>
          <a:ln>
            <a:solidFill>
              <a:srgbClr val="002395"/>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1" b="0"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Flèche : bas 33">
            <a:extLst>
              <a:ext uri="{FF2B5EF4-FFF2-40B4-BE49-F238E27FC236}">
                <a16:creationId xmlns:a16="http://schemas.microsoft.com/office/drawing/2014/main" id="{2EB9BEF5-4422-2FDE-8F8B-D3CD6993F218}"/>
              </a:ext>
            </a:extLst>
          </p:cNvPr>
          <p:cNvSpPr/>
          <p:nvPr/>
        </p:nvSpPr>
        <p:spPr>
          <a:xfrm>
            <a:off x="7430122" y="1329303"/>
            <a:ext cx="361221" cy="2614065"/>
          </a:xfrm>
          <a:prstGeom prst="downArrow">
            <a:avLst/>
          </a:prstGeom>
          <a:noFill/>
          <a:ln>
            <a:solidFill>
              <a:srgbClr val="002395"/>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1"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5" name="Connecteur droit 34">
            <a:extLst>
              <a:ext uri="{FF2B5EF4-FFF2-40B4-BE49-F238E27FC236}">
                <a16:creationId xmlns:a16="http://schemas.microsoft.com/office/drawing/2014/main" id="{D240DC6C-DD84-7D92-02C8-D7172B18B076}"/>
              </a:ext>
            </a:extLst>
          </p:cNvPr>
          <p:cNvCxnSpPr>
            <a:cxnSpLocks/>
          </p:cNvCxnSpPr>
          <p:nvPr/>
        </p:nvCxnSpPr>
        <p:spPr>
          <a:xfrm>
            <a:off x="7052078" y="4305536"/>
            <a:ext cx="464205" cy="0"/>
          </a:xfrm>
          <a:prstGeom prst="line">
            <a:avLst/>
          </a:prstGeom>
          <a:ln>
            <a:solidFill>
              <a:srgbClr val="002395"/>
            </a:solidFill>
            <a:prstDash val="dash"/>
          </a:ln>
        </p:spPr>
        <p:style>
          <a:lnRef idx="1">
            <a:schemeClr val="dk1"/>
          </a:lnRef>
          <a:fillRef idx="0">
            <a:schemeClr val="dk1"/>
          </a:fillRef>
          <a:effectRef idx="0">
            <a:schemeClr val="dk1"/>
          </a:effectRef>
          <a:fontRef idx="minor">
            <a:schemeClr val="tx1"/>
          </a:fontRef>
        </p:style>
      </p:cxnSp>
      <p:sp>
        <p:nvSpPr>
          <p:cNvPr id="36" name="Larme 35">
            <a:extLst>
              <a:ext uri="{FF2B5EF4-FFF2-40B4-BE49-F238E27FC236}">
                <a16:creationId xmlns:a16="http://schemas.microsoft.com/office/drawing/2014/main" id="{ACDD7389-3408-7ED0-AFE4-FDA96535D949}"/>
              </a:ext>
            </a:extLst>
          </p:cNvPr>
          <p:cNvSpPr/>
          <p:nvPr/>
        </p:nvSpPr>
        <p:spPr>
          <a:xfrm>
            <a:off x="8012236" y="3451417"/>
            <a:ext cx="850087" cy="396480"/>
          </a:xfrm>
          <a:prstGeom prst="teardrop">
            <a:avLst/>
          </a:prstGeom>
          <a:solidFill>
            <a:srgbClr val="002395"/>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a:ea typeface="+mn-ea"/>
                <a:cs typeface="+mn-cs"/>
              </a:rPr>
              <a:t>-84%</a:t>
            </a:r>
          </a:p>
        </p:txBody>
      </p:sp>
      <p:cxnSp>
        <p:nvCxnSpPr>
          <p:cNvPr id="37" name="Connecteur droit 36">
            <a:extLst>
              <a:ext uri="{FF2B5EF4-FFF2-40B4-BE49-F238E27FC236}">
                <a16:creationId xmlns:a16="http://schemas.microsoft.com/office/drawing/2014/main" id="{D759C6CD-D621-73C7-16AA-F0ED6FBCCF10}"/>
              </a:ext>
            </a:extLst>
          </p:cNvPr>
          <p:cNvCxnSpPr>
            <a:cxnSpLocks/>
          </p:cNvCxnSpPr>
          <p:nvPr/>
        </p:nvCxnSpPr>
        <p:spPr>
          <a:xfrm>
            <a:off x="4912400" y="2427010"/>
            <a:ext cx="450552" cy="0"/>
          </a:xfrm>
          <a:prstGeom prst="line">
            <a:avLst/>
          </a:prstGeom>
          <a:ln>
            <a:solidFill>
              <a:srgbClr val="002395"/>
            </a:solidFill>
            <a:prstDash val="dash"/>
          </a:ln>
        </p:spPr>
        <p:style>
          <a:lnRef idx="1">
            <a:schemeClr val="dk1"/>
          </a:lnRef>
          <a:fillRef idx="0">
            <a:schemeClr val="dk1"/>
          </a:fillRef>
          <a:effectRef idx="0">
            <a:schemeClr val="dk1"/>
          </a:effectRef>
          <a:fontRef idx="minor">
            <a:schemeClr val="tx1"/>
          </a:fontRef>
        </p:style>
      </p:cxnSp>
      <p:sp>
        <p:nvSpPr>
          <p:cNvPr id="41" name="ZoneTexte 40">
            <a:extLst>
              <a:ext uri="{FF2B5EF4-FFF2-40B4-BE49-F238E27FC236}">
                <a16:creationId xmlns:a16="http://schemas.microsoft.com/office/drawing/2014/main" id="{50BF6361-BF9E-3330-6904-FD96A6E067B8}"/>
              </a:ext>
            </a:extLst>
          </p:cNvPr>
          <p:cNvSpPr txBox="1"/>
          <p:nvPr/>
        </p:nvSpPr>
        <p:spPr>
          <a:xfrm>
            <a:off x="4499130" y="4467786"/>
            <a:ext cx="617065" cy="300082"/>
          </a:xfrm>
          <a:prstGeom prst="rect">
            <a:avLst/>
          </a:prstGeom>
          <a:solidFill>
            <a:schemeClr val="bg1"/>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prstClr val="black"/>
                </a:solidFill>
                <a:effectLst/>
                <a:uLnTx/>
                <a:uFillTx/>
                <a:latin typeface="Calibri"/>
                <a:ea typeface="+mn-ea"/>
                <a:cs typeface="+mn-cs"/>
              </a:rPr>
              <a:t>2030</a:t>
            </a:r>
          </a:p>
        </p:txBody>
      </p:sp>
      <p:sp>
        <p:nvSpPr>
          <p:cNvPr id="42" name="ZoneTexte 41">
            <a:extLst>
              <a:ext uri="{FF2B5EF4-FFF2-40B4-BE49-F238E27FC236}">
                <a16:creationId xmlns:a16="http://schemas.microsoft.com/office/drawing/2014/main" id="{6341ACA6-AA29-EA44-50AA-C4783A457FFF}"/>
              </a:ext>
            </a:extLst>
          </p:cNvPr>
          <p:cNvSpPr txBox="1"/>
          <p:nvPr/>
        </p:nvSpPr>
        <p:spPr>
          <a:xfrm>
            <a:off x="5912640" y="4474136"/>
            <a:ext cx="617065" cy="300082"/>
          </a:xfrm>
          <a:prstGeom prst="rect">
            <a:avLst/>
          </a:prstGeom>
          <a:solidFill>
            <a:schemeClr val="bg1"/>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prstClr val="black"/>
                </a:solidFill>
                <a:effectLst/>
                <a:uLnTx/>
                <a:uFillTx/>
                <a:latin typeface="Calibri"/>
                <a:ea typeface="+mn-ea"/>
                <a:cs typeface="+mn-cs"/>
              </a:rPr>
              <a:t>2040</a:t>
            </a:r>
          </a:p>
        </p:txBody>
      </p:sp>
      <p:sp>
        <p:nvSpPr>
          <p:cNvPr id="43" name="ZoneTexte 42">
            <a:extLst>
              <a:ext uri="{FF2B5EF4-FFF2-40B4-BE49-F238E27FC236}">
                <a16:creationId xmlns:a16="http://schemas.microsoft.com/office/drawing/2014/main" id="{A91F3669-06AE-3847-76B1-D06C61E466B5}"/>
              </a:ext>
            </a:extLst>
          </p:cNvPr>
          <p:cNvSpPr txBox="1"/>
          <p:nvPr/>
        </p:nvSpPr>
        <p:spPr>
          <a:xfrm>
            <a:off x="7333728" y="4471677"/>
            <a:ext cx="558800" cy="300082"/>
          </a:xfrm>
          <a:prstGeom prst="rect">
            <a:avLst/>
          </a:prstGeom>
          <a:solidFill>
            <a:schemeClr val="bg1"/>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prstClr val="black"/>
                </a:solidFill>
                <a:effectLst/>
                <a:uLnTx/>
                <a:uFillTx/>
                <a:latin typeface="Calibri"/>
                <a:ea typeface="+mn-ea"/>
                <a:cs typeface="+mn-cs"/>
              </a:rPr>
              <a:t>2050</a:t>
            </a:r>
          </a:p>
        </p:txBody>
      </p:sp>
      <p:sp>
        <p:nvSpPr>
          <p:cNvPr id="44" name="ZoneTexte 43">
            <a:extLst>
              <a:ext uri="{FF2B5EF4-FFF2-40B4-BE49-F238E27FC236}">
                <a16:creationId xmlns:a16="http://schemas.microsoft.com/office/drawing/2014/main" id="{B710BED1-BCB3-63B7-AD18-D401CC3019CD}"/>
              </a:ext>
            </a:extLst>
          </p:cNvPr>
          <p:cNvSpPr txBox="1"/>
          <p:nvPr/>
        </p:nvSpPr>
        <p:spPr>
          <a:xfrm>
            <a:off x="1702590" y="4467786"/>
            <a:ext cx="617065" cy="300082"/>
          </a:xfrm>
          <a:prstGeom prst="rect">
            <a:avLst/>
          </a:prstGeom>
          <a:solidFill>
            <a:schemeClr val="bg1"/>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prstClr val="black"/>
                </a:solidFill>
                <a:effectLst/>
                <a:uLnTx/>
                <a:uFillTx/>
                <a:latin typeface="Calibri"/>
                <a:ea typeface="+mn-ea"/>
                <a:cs typeface="+mn-cs"/>
              </a:rPr>
              <a:t>2019</a:t>
            </a:r>
          </a:p>
        </p:txBody>
      </p:sp>
      <p:sp>
        <p:nvSpPr>
          <p:cNvPr id="45" name="ZoneTexte 44">
            <a:extLst>
              <a:ext uri="{FF2B5EF4-FFF2-40B4-BE49-F238E27FC236}">
                <a16:creationId xmlns:a16="http://schemas.microsoft.com/office/drawing/2014/main" id="{77B332A0-E21A-8868-7B1E-02741F08DF09}"/>
              </a:ext>
            </a:extLst>
          </p:cNvPr>
          <p:cNvSpPr txBox="1"/>
          <p:nvPr/>
        </p:nvSpPr>
        <p:spPr>
          <a:xfrm>
            <a:off x="955830" y="4460166"/>
            <a:ext cx="617065" cy="300082"/>
          </a:xfrm>
          <a:prstGeom prst="rect">
            <a:avLst/>
          </a:prstGeom>
          <a:solidFill>
            <a:schemeClr val="bg1"/>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dirty="0">
                <a:ln>
                  <a:noFill/>
                </a:ln>
                <a:solidFill>
                  <a:prstClr val="black"/>
                </a:solidFill>
                <a:effectLst/>
                <a:uLnTx/>
                <a:uFillTx/>
                <a:latin typeface="Calibri"/>
                <a:ea typeface="+mn-ea"/>
                <a:cs typeface="+mn-cs"/>
              </a:rPr>
              <a:t>1990</a:t>
            </a:r>
          </a:p>
        </p:txBody>
      </p:sp>
    </p:spTree>
    <p:extLst>
      <p:ext uri="{BB962C8B-B14F-4D97-AF65-F5344CB8AC3E}">
        <p14:creationId xmlns:p14="http://schemas.microsoft.com/office/powerpoint/2010/main" val="40828903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YCJFoGk5ZGtRqKmgGvibQ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mnNKH80PoG8oQqhbJgSRM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c6I_PTsKPCghtjmW4SFcY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VkJFsaTNJfj0C2PUCdPr0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UyjZ3mZUYZk02fHWKufNw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DwadtHB9PXT8foEpiy3R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1KJwZ03NNIXooiMvK_ZiH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iy.QFfMNKzIAuoXfNJUy2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5hegOKPobI5clFibRCqST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5wSWc81A68cZViCJq1hz6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TanuohsKRAAnBr0J_RxDH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Q33nTVP1oemp.9sv9nX5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Yhq8UM9zJA3yGZYgS.N11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LR6skk8PN3XhabbQKnqNY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yGUja4F6TEbi2dO_ayN7s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qeC0jaV8aXqH9mmCIe3AM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sQ7mEyZYVhUBIcgvsytR.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4WU3je_fPp_lBXCd.RkzV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GpzzvLZ7Nh.ii05RhN4iT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Ny8Dx8wEnX4YtlSCHCd25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sukpAGTPyXM_f5ypPcIk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V3C1bmT7qwEFa0NKpPBps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rtNVEEwqm_zITtHUC2.27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3SzfgNjS6GXCzeqAGStEP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QsXILyaPNsggkOwYWdYnX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5r6acyUWYL8bHL7gif5Sh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N_n8eESMniIJV6dqXt_Dk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uqZfAZFGzJxQf0hF767Ul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1CLSyzo0MVVgmFiPtOpac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D05gZ73Z2gcYSbEBgZCXv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ZavBlj6_DjNyVDeiKAfZy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Zctbm6we50Pv1aYhBDPe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uJNmgzlHiwL544cUYNT7R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KMjnEhuSMW3n9fDWDqQS1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s7qI.T.gd_ob6TdNDaxkw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wKR6OBlRLedgp7kAvD4Mf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u_TeXZffZx8MK23Bv6jv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byeCp8eqDFtePr6xT9k80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Fk_.A_otXSZbH48wVEe3t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53yf4RD1teopN1XL2eVo3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aBpaRQBks2ZAqjD99vOXm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v8UDzG61skul8_r_q2bjK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xybeliFh_ZsKIt0jAEPgj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QuVrZa5bCzs.9lFgf_q.6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jKyfZIondMh.4gXFgLE.E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M0Mka6B.xntZRyO4BQ7yd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OrMCOiJRLqg.1a90UgwVh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5h.ufWkJFosQgc9e7cUL_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NRN8vuMrtrONLniGrPMAw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sRAM14E24DyfomOhz9eb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0Gk5TBumYfwaOkc2G9E7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UVj3fJipkLXJNWH_KIk8z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9zCjoltVK3Kth9Hi7q49w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u5X_PHXOgqCMnvlmsgpFc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jwhsMK5nTSDHpu16lW6bh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XDSkzpQpK39yuBt9cmUZB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nvzsIG9za5flU_JZqLXGF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IcYKjWZV7e_GHJbEj2dXx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1uGBiPLYwwxq3kZFyvSJd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CMJJNo.ngTHwXPxfOKhjv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aDvr0VMlsfJ4Zqn3AeZnU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Vn.Gi8r8jzo3wZgnfyNzB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svBLeWYHR5RlkiOAVEKtj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UqoT9Sglj70NR.N.QCIfE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N7Qlb4YuSFrpSJu5HwnuZ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_AiDNv01WIeCn_sJcCQLD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XasbQ2hI._KAkK5Rcjc35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b7CKHU3n9QJNFbu4J_f4h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4QpPUQzRu.sfN0lTLhvO6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8GdZUh4Y3cINEk9NyKXwr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cEI5onrlfT3YYb5BstaU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BrNd8SPDcnKsSn.9eotUjw"/>
</p:tagLst>
</file>

<file path=ppt/theme/theme1.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comauto">
    <a:dk1>
      <a:srgbClr val="000000"/>
    </a:dk1>
    <a:lt1>
      <a:srgbClr val="FFFFFF"/>
    </a:lt1>
    <a:dk2>
      <a:srgbClr val="302783"/>
    </a:dk2>
    <a:lt2>
      <a:srgbClr val="E5332A"/>
    </a:lt2>
    <a:accent1>
      <a:srgbClr val="C8C8C8"/>
    </a:accent1>
    <a:accent2>
      <a:srgbClr val="818280"/>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d9b8819f-644e-4e2e-bf09-8a76532e681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4B2C6109FE78734FA1BFBA370D2D27D9" ma:contentTypeVersion="2" ma:contentTypeDescription="Crée un document." ma:contentTypeScope="" ma:versionID="bb27ba1bbeb667412e9bb2d93099311f">
  <xsd:schema xmlns:xsd="http://www.w3.org/2001/XMLSchema" xmlns:xs="http://www.w3.org/2001/XMLSchema" xmlns:p="http://schemas.microsoft.com/office/2006/metadata/properties" xmlns:ns2="d9b8819f-644e-4e2e-bf09-8a76532e681c" targetNamespace="http://schemas.microsoft.com/office/2006/metadata/properties" ma:root="true" ma:fieldsID="974c2ac12628b5015b2945173a957d44" ns2:_="">
    <xsd:import namespace="d9b8819f-644e-4e2e-bf09-8a76532e681c"/>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8819f-644e-4e2e-bf09-8a76532e681c"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6BD7C5-AE49-4865-8DE9-44AE75ECC29A}">
  <ds:schemaRefs>
    <ds:schemaRef ds:uri="http://schemas.microsoft.com/sharepoint/v3/contenttype/forms"/>
  </ds:schemaRefs>
</ds:datastoreItem>
</file>

<file path=customXml/itemProps2.xml><?xml version="1.0" encoding="utf-8"?>
<ds:datastoreItem xmlns:ds="http://schemas.openxmlformats.org/officeDocument/2006/customXml" ds:itemID="{FA2790E1-966A-497A-ABBD-24ECAA34A18E}">
  <ds:schemaRefs>
    <ds:schemaRef ds:uri="http://purl.org/dc/elements/1.1/"/>
    <ds:schemaRef ds:uri="http://www.w3.org/XML/1998/namespace"/>
    <ds:schemaRef ds:uri="http://schemas.microsoft.com/office/2006/metadata/propertie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d9b8819f-644e-4e2e-bf09-8a76532e681c"/>
    <ds:schemaRef ds:uri="http://purl.org/dc/terms/"/>
  </ds:schemaRefs>
</ds:datastoreItem>
</file>

<file path=customXml/itemProps3.xml><?xml version="1.0" encoding="utf-8"?>
<ds:datastoreItem xmlns:ds="http://schemas.openxmlformats.org/officeDocument/2006/customXml" ds:itemID="{D28F9CF5-CB29-41B4-B267-475D20FB8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8819f-644e-4e2e-bf09-8a76532e6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6706</TotalTime>
  <Words>947</Words>
  <PresentationFormat>Affichage à l'écran (16:9)</PresentationFormat>
  <Paragraphs>205</Paragraphs>
  <Slides>10</Slides>
  <Notes>4</Notes>
  <HiddenSlides>0</HiddenSlides>
  <MMClips>0</MMClips>
  <ScaleCrop>false</ScaleCrop>
  <HeadingPairs>
    <vt:vector size="8" baseType="variant">
      <vt:variant>
        <vt:lpstr>Polices utilisées</vt:lpstr>
      </vt:variant>
      <vt:variant>
        <vt:i4>6</vt:i4>
      </vt:variant>
      <vt:variant>
        <vt:lpstr>Thème</vt:lpstr>
      </vt:variant>
      <vt:variant>
        <vt:i4>3</vt:i4>
      </vt:variant>
      <vt:variant>
        <vt:lpstr>Serveurs OLE incorporés</vt:lpstr>
      </vt:variant>
      <vt:variant>
        <vt:i4>2</vt:i4>
      </vt:variant>
      <vt:variant>
        <vt:lpstr>Titres des diapositives</vt:lpstr>
      </vt:variant>
      <vt:variant>
        <vt:i4>10</vt:i4>
      </vt:variant>
    </vt:vector>
  </HeadingPairs>
  <TitlesOfParts>
    <vt:vector size="21" baseType="lpstr">
      <vt:lpstr>Arial</vt:lpstr>
      <vt:lpstr>Arial Narrow</vt:lpstr>
      <vt:lpstr>Calibri</vt:lpstr>
      <vt:lpstr>Marianne</vt:lpstr>
      <vt:lpstr>Verdana</vt:lpstr>
      <vt:lpstr>Wingdings 2</vt:lpstr>
      <vt:lpstr>page de presentation et de partie</vt:lpstr>
      <vt:lpstr>2_page de presentation et de partie</vt:lpstr>
      <vt:lpstr>1_page de presentation et de partie</vt:lpstr>
      <vt:lpstr>think-cell Slide</vt:lpstr>
      <vt:lpstr>Diapositive think-cell</vt:lpstr>
      <vt:lpstr>Présentation PowerPoint</vt:lpstr>
      <vt:lpstr>Quelle vision partagée sur la décarbonation des mobilités ? </vt:lpstr>
      <vt:lpstr>Trajectoire de baisse des émissions de CO2 des véhicules neufs mis sur le marché UE imposé par ‘Fit for 55’</vt:lpstr>
      <vt:lpstr>Une évolution très rapide du mix de motorisation des véhicules neufs avec de forts impacts pour la filière</vt:lpstr>
      <vt:lpstr>Panorama des émissions de la chaîne de valeur automobile</vt:lpstr>
      <vt:lpstr>Présentation PowerPoint</vt:lpstr>
      <vt:lpstr>Quantification des émissions de production| Répartition des émissions par matériaux</vt:lpstr>
      <vt:lpstr>Mix Parc Scénario de base PFA, VP+VUL</vt:lpstr>
      <vt:lpstr>Evaluation des leviers de réduction des émissions CO2 du parc VL (puits à la roue) - Scénario "volontariste"</vt:lpstr>
      <vt:lpstr>Quelle vision partagée sur la décarbonation des mobilités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2015-02-04T16:19:06Z</cp:lastPrinted>
  <dcterms:created xsi:type="dcterms:W3CDTF">2015-02-04T10:43:31Z</dcterms:created>
  <dcterms:modified xsi:type="dcterms:W3CDTF">2023-05-09T19:21:54Z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0x010100873AB55E0CC5DA459F57F5A42893F46A005A087D358B12CA4E82A8A8BA9B8A8CF200D3544DBFAD4F664AA25DF68E6D1F0A9E00689F2856DFEDCE40890FDCED81A7DFC9004B2C6109FE78734FA1BFBA370D2D27D9</vt:lpwstr>
  </property>
</Properties>
</file>