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3" r:id="rId3"/>
  </p:sldMasterIdLst>
  <p:sldIdLst>
    <p:sldId id="342" r:id="rId4"/>
    <p:sldId id="257" r:id="rId5"/>
    <p:sldId id="276" r:id="rId6"/>
    <p:sldId id="277" r:id="rId7"/>
    <p:sldId id="278" r:id="rId8"/>
    <p:sldId id="274" r:id="rId9"/>
    <p:sldId id="275" r:id="rId10"/>
    <p:sldId id="280" r:id="rId11"/>
    <p:sldId id="281" r:id="rId12"/>
    <p:sldId id="282" r:id="rId13"/>
    <p:sldId id="283" r:id="rId14"/>
    <p:sldId id="284" r:id="rId15"/>
    <p:sldId id="285" r:id="rId16"/>
    <p:sldId id="286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8D8AE0-D1D8-3A44-8376-0DEA8B795B02}" v="6" dt="2023-05-09T17:47:22.5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9" autoAdjust="0"/>
    <p:restoredTop sz="96197"/>
  </p:normalViewPr>
  <p:slideViewPr>
    <p:cSldViewPr snapToGrid="0">
      <p:cViewPr varScale="1">
        <p:scale>
          <a:sx n="118" d="100"/>
          <a:sy n="118" d="100"/>
        </p:scale>
        <p:origin x="24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cale COSTA" userId="a9990527-e5a0-4976-9254-72d533a89fe6" providerId="ADAL" clId="{828D8AE0-D1D8-3A44-8376-0DEA8B795B02}"/>
    <pc:docChg chg="undo custSel addSld delSld modSld sldOrd">
      <pc:chgData name="Pascale COSTA" userId="a9990527-e5a0-4976-9254-72d533a89fe6" providerId="ADAL" clId="{828D8AE0-D1D8-3A44-8376-0DEA8B795B02}" dt="2023-05-10T06:46:36.651" v="101" actId="2696"/>
      <pc:docMkLst>
        <pc:docMk/>
      </pc:docMkLst>
      <pc:sldChg chg="del">
        <pc:chgData name="Pascale COSTA" userId="a9990527-e5a0-4976-9254-72d533a89fe6" providerId="ADAL" clId="{828D8AE0-D1D8-3A44-8376-0DEA8B795B02}" dt="2023-05-10T06:46:36.651" v="101" actId="2696"/>
        <pc:sldMkLst>
          <pc:docMk/>
          <pc:sldMk cId="1961880935" sldId="256"/>
        </pc:sldMkLst>
      </pc:sldChg>
      <pc:sldChg chg="add del">
        <pc:chgData name="Pascale COSTA" userId="a9990527-e5a0-4976-9254-72d533a89fe6" providerId="ADAL" clId="{828D8AE0-D1D8-3A44-8376-0DEA8B795B02}" dt="2023-05-10T06:46:32.904" v="100" actId="2696"/>
        <pc:sldMkLst>
          <pc:docMk/>
          <pc:sldMk cId="513529061" sldId="271"/>
        </pc:sldMkLst>
      </pc:sldChg>
      <pc:sldChg chg="addSp delSp modSp add del mod ord">
        <pc:chgData name="Pascale COSTA" userId="a9990527-e5a0-4976-9254-72d533a89fe6" providerId="ADAL" clId="{828D8AE0-D1D8-3A44-8376-0DEA8B795B02}" dt="2023-05-09T17:47:26.943" v="99" actId="1076"/>
        <pc:sldMkLst>
          <pc:docMk/>
          <pc:sldMk cId="4085706973" sldId="342"/>
        </pc:sldMkLst>
        <pc:spChg chg="mod">
          <ac:chgData name="Pascale COSTA" userId="a9990527-e5a0-4976-9254-72d533a89fe6" providerId="ADAL" clId="{828D8AE0-D1D8-3A44-8376-0DEA8B795B02}" dt="2023-05-09T17:41:18.005" v="84" actId="20577"/>
          <ac:spMkLst>
            <pc:docMk/>
            <pc:sldMk cId="4085706973" sldId="342"/>
            <ac:spMk id="2" creationId="{E7731454-D80A-9B4C-23C4-B7D1762B5808}"/>
          </ac:spMkLst>
        </pc:spChg>
        <pc:spChg chg="mod">
          <ac:chgData name="Pascale COSTA" userId="a9990527-e5a0-4976-9254-72d533a89fe6" providerId="ADAL" clId="{828D8AE0-D1D8-3A44-8376-0DEA8B795B02}" dt="2023-05-09T17:47:14.446" v="96" actId="20577"/>
          <ac:spMkLst>
            <pc:docMk/>
            <pc:sldMk cId="4085706973" sldId="342"/>
            <ac:spMk id="3" creationId="{3AA1849D-BFEC-941E-ABD5-3F85396252DC}"/>
          </ac:spMkLst>
        </pc:spChg>
        <pc:spChg chg="add del mod">
          <ac:chgData name="Pascale COSTA" userId="a9990527-e5a0-4976-9254-72d533a89fe6" providerId="ADAL" clId="{828D8AE0-D1D8-3A44-8376-0DEA8B795B02}" dt="2023-05-09T17:46:25.807" v="92"/>
          <ac:spMkLst>
            <pc:docMk/>
            <pc:sldMk cId="4085706973" sldId="342"/>
            <ac:spMk id="4" creationId="{FEDE8658-10D3-0868-A87A-84C7A3B39BB9}"/>
          </ac:spMkLst>
        </pc:spChg>
        <pc:picChg chg="add mod">
          <ac:chgData name="Pascale COSTA" userId="a9990527-e5a0-4976-9254-72d533a89fe6" providerId="ADAL" clId="{828D8AE0-D1D8-3A44-8376-0DEA8B795B02}" dt="2023-05-09T17:47:26.943" v="99" actId="1076"/>
          <ac:picMkLst>
            <pc:docMk/>
            <pc:sldMk cId="4085706973" sldId="342"/>
            <ac:picMk id="5" creationId="{433C5AC0-6443-98B8-B666-CD6FD6B797C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319E9-FD49-475C-921B-9DED41055021}" type="datetimeFigureOut">
              <a:rPr lang="fr-FR" smtClean="0"/>
              <a:t>10/05/2023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9237-9A7D-4212-8321-045DC3749B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217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319E9-FD49-475C-921B-9DED41055021}" type="datetimeFigureOut">
              <a:rPr lang="fr-FR" smtClean="0"/>
              <a:t>10/05/2023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9237-9A7D-4212-8321-045DC3749B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9627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319E9-FD49-475C-921B-9DED41055021}" type="datetimeFigureOut">
              <a:rPr lang="fr-FR" smtClean="0"/>
              <a:t>10/05/2023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9237-9A7D-4212-8321-045DC3749B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7603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253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4201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123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7688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319E9-FD49-475C-921B-9DED41055021}" type="datetimeFigureOut">
              <a:rPr lang="fr-FR" smtClean="0"/>
              <a:t>10/05/2023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9237-9A7D-4212-8321-045DC3749B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2349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319E9-FD49-475C-921B-9DED41055021}" type="datetimeFigureOut">
              <a:rPr lang="fr-FR" smtClean="0"/>
              <a:t>10/05/2023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9237-9A7D-4212-8321-045DC3749B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7568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319E9-FD49-475C-921B-9DED41055021}" type="datetimeFigureOut">
              <a:rPr lang="fr-FR" smtClean="0"/>
              <a:t>10/05/2023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9237-9A7D-4212-8321-045DC3749B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9286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319E9-FD49-475C-921B-9DED41055021}" type="datetimeFigureOut">
              <a:rPr lang="fr-FR" smtClean="0"/>
              <a:t>10/05/2023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9237-9A7D-4212-8321-045DC3749B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9186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319E9-FD49-475C-921B-9DED41055021}" type="datetimeFigureOut">
              <a:rPr lang="fr-FR" smtClean="0"/>
              <a:t>10/05/2023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9237-9A7D-4212-8321-045DC3749B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4932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319E9-FD49-475C-921B-9DED41055021}" type="datetimeFigureOut">
              <a:rPr lang="fr-FR" smtClean="0"/>
              <a:t>10/05/2023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9237-9A7D-4212-8321-045DC3749B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4708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319E9-FD49-475C-921B-9DED41055021}" type="datetimeFigureOut">
              <a:rPr lang="fr-FR" smtClean="0"/>
              <a:t>10/05/2023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9237-9A7D-4212-8321-045DC3749B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277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319E9-FD49-475C-921B-9DED41055021}" type="datetimeFigureOut">
              <a:rPr lang="fr-FR" smtClean="0"/>
              <a:t>10/05/2023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9237-9A7D-4212-8321-045DC3749B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8942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319E9-FD49-475C-921B-9DED41055021}" type="datetimeFigureOut">
              <a:rPr lang="fr-FR" smtClean="0"/>
              <a:t>10/05/2023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A9237-9A7D-4212-8321-045DC3749B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902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ZoneTexte 33">
            <a:extLst>
              <a:ext uri="{FF2B5EF4-FFF2-40B4-BE49-F238E27FC236}">
                <a16:creationId xmlns:a16="http://schemas.microsoft.com/office/drawing/2014/main" id="{10B26597-ED97-C945-B14D-9C763707C59F}"/>
              </a:ext>
            </a:extLst>
          </p:cNvPr>
          <p:cNvSpPr txBox="1"/>
          <p:nvPr userDrawn="1"/>
        </p:nvSpPr>
        <p:spPr>
          <a:xfrm>
            <a:off x="923682" y="4251713"/>
            <a:ext cx="1050201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sz="24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943ACAF-075C-61CC-8D16-F17B2233E34C}"/>
              </a:ext>
            </a:extLst>
          </p:cNvPr>
          <p:cNvSpPr txBox="1"/>
          <p:nvPr userDrawn="1"/>
        </p:nvSpPr>
        <p:spPr>
          <a:xfrm>
            <a:off x="0" y="655067"/>
            <a:ext cx="4656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baseline="0" dirty="0">
                <a:solidFill>
                  <a:schemeClr val="bg1"/>
                </a:solidFill>
              </a:rPr>
              <a:t>PNF – PARIS - Jeudi 10 MAI  2023</a:t>
            </a:r>
          </a:p>
        </p:txBody>
      </p:sp>
      <p:sp>
        <p:nvSpPr>
          <p:cNvPr id="4" name="Google Shape;237;p36">
            <a:extLst>
              <a:ext uri="{FF2B5EF4-FFF2-40B4-BE49-F238E27FC236}">
                <a16:creationId xmlns:a16="http://schemas.microsoft.com/office/drawing/2014/main" id="{F83EF9C7-E6AF-0B97-1E3B-139710F36F15}"/>
              </a:ext>
            </a:extLst>
          </p:cNvPr>
          <p:cNvSpPr txBox="1">
            <a:spLocks/>
          </p:cNvSpPr>
          <p:nvPr userDrawn="1"/>
        </p:nvSpPr>
        <p:spPr>
          <a:xfrm>
            <a:off x="2409191" y="1308765"/>
            <a:ext cx="4656400" cy="136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fr-FR" sz="5333" dirty="0"/>
          </a:p>
        </p:txBody>
      </p:sp>
      <p:pic>
        <p:nvPicPr>
          <p:cNvPr id="8" name="Google Shape;239;p36">
            <a:extLst>
              <a:ext uri="{FF2B5EF4-FFF2-40B4-BE49-F238E27FC236}">
                <a16:creationId xmlns:a16="http://schemas.microsoft.com/office/drawing/2014/main" id="{5CA1CC01-4067-E62A-AE36-D7A06973AB1C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 l="10386" r="28730"/>
          <a:stretch/>
        </p:blipFill>
        <p:spPr>
          <a:xfrm>
            <a:off x="4774576" y="-13671"/>
            <a:ext cx="7422800" cy="6921244"/>
          </a:xfrm>
          <a:prstGeom prst="parallelogram">
            <a:avLst>
              <a:gd name="adj" fmla="val 25000"/>
            </a:avLst>
          </a:prstGeom>
          <a:noFill/>
          <a:ln>
            <a:noFill/>
          </a:ln>
        </p:spPr>
      </p:pic>
      <p:sp>
        <p:nvSpPr>
          <p:cNvPr id="12" name="Google Shape;240;p36">
            <a:extLst>
              <a:ext uri="{FF2B5EF4-FFF2-40B4-BE49-F238E27FC236}">
                <a16:creationId xmlns:a16="http://schemas.microsoft.com/office/drawing/2014/main" id="{1DCFC89D-05F2-58A4-B5F0-AE218F93734E}"/>
              </a:ext>
            </a:extLst>
          </p:cNvPr>
          <p:cNvSpPr/>
          <p:nvPr userDrawn="1"/>
        </p:nvSpPr>
        <p:spPr>
          <a:xfrm>
            <a:off x="0" y="3515611"/>
            <a:ext cx="6240651" cy="2656605"/>
          </a:xfrm>
          <a:prstGeom prst="parallelogram">
            <a:avLst>
              <a:gd name="adj" fmla="val 2054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241;p36">
            <a:extLst>
              <a:ext uri="{FF2B5EF4-FFF2-40B4-BE49-F238E27FC236}">
                <a16:creationId xmlns:a16="http://schemas.microsoft.com/office/drawing/2014/main" id="{79643EAD-52F7-2629-3521-6935BC067146}"/>
              </a:ext>
            </a:extLst>
          </p:cNvPr>
          <p:cNvSpPr txBox="1">
            <a:spLocks/>
          </p:cNvSpPr>
          <p:nvPr userDrawn="1"/>
        </p:nvSpPr>
        <p:spPr>
          <a:xfrm>
            <a:off x="1022705" y="3402619"/>
            <a:ext cx="6732000" cy="2038144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 baseline="0">
                <a:solidFill>
                  <a:srgbClr val="407CC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fr-FR" sz="4267" dirty="0"/>
            </a:br>
            <a:r>
              <a:rPr lang="fr-FR" sz="4267" dirty="0"/>
              <a:t> </a:t>
            </a:r>
          </a:p>
        </p:txBody>
      </p:sp>
      <p:cxnSp>
        <p:nvCxnSpPr>
          <p:cNvPr id="14" name="Google Shape;242;p36">
            <a:extLst>
              <a:ext uri="{FF2B5EF4-FFF2-40B4-BE49-F238E27FC236}">
                <a16:creationId xmlns:a16="http://schemas.microsoft.com/office/drawing/2014/main" id="{155B66F6-A17B-CF6D-8F4D-96D703F88223}"/>
              </a:ext>
            </a:extLst>
          </p:cNvPr>
          <p:cNvCxnSpPr/>
          <p:nvPr userDrawn="1"/>
        </p:nvCxnSpPr>
        <p:spPr>
          <a:xfrm flipH="1">
            <a:off x="7945308" y="-217049"/>
            <a:ext cx="918000" cy="36640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" name="Google Shape;243;p36">
            <a:extLst>
              <a:ext uri="{FF2B5EF4-FFF2-40B4-BE49-F238E27FC236}">
                <a16:creationId xmlns:a16="http://schemas.microsoft.com/office/drawing/2014/main" id="{AD9898AA-CE63-34C3-ACBD-045B041258DA}"/>
              </a:ext>
            </a:extLst>
          </p:cNvPr>
          <p:cNvCxnSpPr/>
          <p:nvPr userDrawn="1"/>
        </p:nvCxnSpPr>
        <p:spPr>
          <a:xfrm flipH="1">
            <a:off x="7945287" y="3704351"/>
            <a:ext cx="918000" cy="36640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066FDEF7-A80B-A08C-CA7B-E21770C069EF}"/>
              </a:ext>
            </a:extLst>
          </p:cNvPr>
          <p:cNvSpPr txBox="1"/>
          <p:nvPr userDrawn="1"/>
        </p:nvSpPr>
        <p:spPr>
          <a:xfrm>
            <a:off x="7642821" y="29460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2400" dirty="0"/>
          </a:p>
        </p:txBody>
      </p:sp>
      <p:sp>
        <p:nvSpPr>
          <p:cNvPr id="17" name="Google Shape;240;p36">
            <a:extLst>
              <a:ext uri="{FF2B5EF4-FFF2-40B4-BE49-F238E27FC236}">
                <a16:creationId xmlns:a16="http://schemas.microsoft.com/office/drawing/2014/main" id="{CFAB46B5-7038-97B9-E3FE-130F49DFD5D3}"/>
              </a:ext>
            </a:extLst>
          </p:cNvPr>
          <p:cNvSpPr/>
          <p:nvPr userDrawn="1"/>
        </p:nvSpPr>
        <p:spPr>
          <a:xfrm>
            <a:off x="667639" y="499790"/>
            <a:ext cx="4840539" cy="2656605"/>
          </a:xfrm>
          <a:prstGeom prst="parallelogram">
            <a:avLst>
              <a:gd name="adj" fmla="val 2054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8E2A523F-34B0-6DCD-FCB7-2707F05C85D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1073" y="5626031"/>
            <a:ext cx="1203459" cy="109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814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/>
  <p:txStyles>
    <p:titleStyle>
      <a:lvl1pPr algn="l" defTabSz="609585" rtl="0" eaLnBrk="1" latinLnBrk="0" hangingPunct="1">
        <a:spcBef>
          <a:spcPct val="0"/>
        </a:spcBef>
        <a:buNone/>
        <a:defRPr sz="6667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609585" rtl="0" eaLnBrk="1" latinLnBrk="0" hangingPunct="1">
        <a:spcBef>
          <a:spcPct val="20000"/>
        </a:spcBef>
        <a:buFont typeface="Arial"/>
        <a:buNone/>
        <a:defRPr sz="4267" kern="1200" baseline="0">
          <a:solidFill>
            <a:srgbClr val="407CC9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24387902-D5AD-BF65-471D-BD175FFA0B5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75" y="105652"/>
            <a:ext cx="1203459" cy="1092371"/>
          </a:xfrm>
          <a:prstGeom prst="rect">
            <a:avLst/>
          </a:prstGeom>
        </p:spPr>
      </p:pic>
      <p:sp>
        <p:nvSpPr>
          <p:cNvPr id="3" name="Google Shape;191;p33">
            <a:extLst>
              <a:ext uri="{FF2B5EF4-FFF2-40B4-BE49-F238E27FC236}">
                <a16:creationId xmlns:a16="http://schemas.microsoft.com/office/drawing/2014/main" id="{8E44B14B-9E92-72A2-ACBC-B8B7BF6A3156}"/>
              </a:ext>
            </a:extLst>
          </p:cNvPr>
          <p:cNvSpPr txBox="1">
            <a:spLocks/>
          </p:cNvSpPr>
          <p:nvPr userDrawn="1"/>
        </p:nvSpPr>
        <p:spPr>
          <a:xfrm>
            <a:off x="5815981" y="1303056"/>
            <a:ext cx="5724000" cy="353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fr-FR" sz="4267" b="1" i="1" dirty="0">
                <a:solidFill>
                  <a:srgbClr val="000000"/>
                </a:solidFill>
                <a:latin typeface="Arial" panose="020B0604020202020204" pitchFamily="34" charset="0"/>
              </a:rPr>
              <a:t>Décarbonation et digitalisation des mobilités, quelles formations d’avenir ?</a:t>
            </a:r>
            <a:endParaRPr lang="fr-FR" sz="10666" i="1" dirty="0">
              <a:solidFill>
                <a:schemeClr val="dk1"/>
              </a:solidFill>
            </a:endParaRPr>
          </a:p>
        </p:txBody>
      </p:sp>
      <p:cxnSp>
        <p:nvCxnSpPr>
          <p:cNvPr id="5" name="Google Shape;194;p33">
            <a:extLst>
              <a:ext uri="{FF2B5EF4-FFF2-40B4-BE49-F238E27FC236}">
                <a16:creationId xmlns:a16="http://schemas.microsoft.com/office/drawing/2014/main" id="{EEC553F5-10FA-1D28-8690-60430E421022}"/>
              </a:ext>
            </a:extLst>
          </p:cNvPr>
          <p:cNvCxnSpPr>
            <a:cxnSpLocks/>
          </p:cNvCxnSpPr>
          <p:nvPr userDrawn="1"/>
        </p:nvCxnSpPr>
        <p:spPr>
          <a:xfrm flipH="1">
            <a:off x="11334568" y="4299538"/>
            <a:ext cx="857433" cy="2558463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Google Shape;195;p33">
            <a:extLst>
              <a:ext uri="{FF2B5EF4-FFF2-40B4-BE49-F238E27FC236}">
                <a16:creationId xmlns:a16="http://schemas.microsoft.com/office/drawing/2014/main" id="{9345E598-8A60-24C8-C00A-C4E06DBE8D23}"/>
              </a:ext>
            </a:extLst>
          </p:cNvPr>
          <p:cNvSpPr/>
          <p:nvPr userDrawn="1"/>
        </p:nvSpPr>
        <p:spPr>
          <a:xfrm>
            <a:off x="4381213" y="5129178"/>
            <a:ext cx="7386124" cy="929391"/>
          </a:xfrm>
          <a:prstGeom prst="parallelogram">
            <a:avLst>
              <a:gd name="adj" fmla="val 32427"/>
            </a:avLst>
          </a:prstGeom>
          <a:solidFill>
            <a:srgbClr val="0369F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96;p33">
            <a:extLst>
              <a:ext uri="{FF2B5EF4-FFF2-40B4-BE49-F238E27FC236}">
                <a16:creationId xmlns:a16="http://schemas.microsoft.com/office/drawing/2014/main" id="{C535D5A1-F514-D758-77A2-277DDA8F6E4B}"/>
              </a:ext>
            </a:extLst>
          </p:cNvPr>
          <p:cNvSpPr txBox="1">
            <a:spLocks/>
          </p:cNvSpPr>
          <p:nvPr userDrawn="1"/>
        </p:nvSpPr>
        <p:spPr>
          <a:xfrm>
            <a:off x="4463405" y="5218023"/>
            <a:ext cx="7076576" cy="731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 baseline="0">
                <a:solidFill>
                  <a:srgbClr val="407CC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fr-FR" sz="2133" b="1" dirty="0">
                <a:solidFill>
                  <a:schemeClr val="bg1"/>
                </a:solidFill>
              </a:rPr>
              <a:t>PNF au CNAM à Paris</a:t>
            </a:r>
          </a:p>
          <a:p>
            <a:pPr algn="ctr">
              <a:spcBef>
                <a:spcPts val="0"/>
              </a:spcBef>
            </a:pPr>
            <a:r>
              <a:rPr lang="fr-FR" sz="2133" b="1" dirty="0">
                <a:solidFill>
                  <a:schemeClr val="bg1"/>
                </a:solidFill>
              </a:rPr>
              <a:t> mercredi 10 mai 2023</a:t>
            </a:r>
          </a:p>
        </p:txBody>
      </p:sp>
      <p:pic>
        <p:nvPicPr>
          <p:cNvPr id="2" name="Google Shape;820;p51">
            <a:extLst>
              <a:ext uri="{FF2B5EF4-FFF2-40B4-BE49-F238E27FC236}">
                <a16:creationId xmlns:a16="http://schemas.microsoft.com/office/drawing/2014/main" id="{CCABA032-178A-4B0B-F479-7B40FEF8E4C2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 l="-34320" t="317" r="34319" b="327"/>
          <a:stretch/>
        </p:blipFill>
        <p:spPr>
          <a:xfrm>
            <a:off x="-3283111" y="-33600"/>
            <a:ext cx="9506000" cy="6925200"/>
          </a:xfrm>
          <a:prstGeom prst="parallelogram">
            <a:avLst>
              <a:gd name="adj" fmla="val 32406"/>
            </a:avLst>
          </a:prstGeom>
          <a:noFill/>
          <a:ln>
            <a:noFill/>
          </a:ln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8F19BD40-2011-2C9A-E227-B40AA51A92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8541" y="2079"/>
            <a:ext cx="1203459" cy="109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842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hf hdr="0"/>
  <p:txStyles>
    <p:titleStyle>
      <a:lvl1pPr algn="l" defTabSz="609585" rtl="0" eaLnBrk="1" latinLnBrk="0" hangingPunct="1">
        <a:spcBef>
          <a:spcPct val="0"/>
        </a:spcBef>
        <a:buNone/>
        <a:defRPr sz="6667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609585" rtl="0" eaLnBrk="1" latinLnBrk="0" hangingPunct="1">
        <a:spcBef>
          <a:spcPct val="20000"/>
        </a:spcBef>
        <a:buFont typeface="Arial"/>
        <a:buNone/>
        <a:defRPr sz="4267" kern="1200" baseline="0">
          <a:solidFill>
            <a:srgbClr val="407CC9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ue89strasbourg.com/eurometropole-120-kilometres-pistes-cyclables-2026-211146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lyonmag.com/article/117959/le-reseau-express-velo-devient-les-voies-lyonnaises-13-lignes-pour-355-km-de-pistes-cyclables-dans-la-metropole" TargetMode="Externa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partement13.fr/le-departement/linstitution/retour-sur/detail/article/une-nouvelle-voie-reservee-aux-bus-sur-la7/" TargetMode="External"/><Relationship Id="rId7" Type="http://schemas.openxmlformats.org/officeDocument/2006/relationships/hyperlink" Target="https://www.melunvaldeseine.fr/en-actions/le-pole-dechanges-multimodal-de-la-gare-de-melun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hyperlink" Target="https://www.bordeaux-metropole.fr/Actualites/Le-RER-metropolitain-recompense-au-national" TargetMode="Externa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hyperlink" Target="https://actu.fr/auvergne-rhone-alpes/grenoble_38185/grenoble-les-bus-et-les-tramways-sont-gratuits-on-vous-dit-quand_55686565.html" TargetMode="External"/><Relationship Id="rId7" Type="http://schemas.openxmlformats.org/officeDocument/2006/relationships/hyperlink" Target="https://sareco.eu/fr/nos-domaines-d-intervention/politiques-de-stationnement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hyperlink" Target="https://www.service-public.fr/particuliers/actualites/A14587" TargetMode="External"/><Relationship Id="rId4" Type="http://schemas.openxmlformats.org/officeDocument/2006/relationships/image" Target="../media/image21.jpeg"/><Relationship Id="rId9" Type="http://schemas.openxmlformats.org/officeDocument/2006/relationships/hyperlink" Target="https://www.challenges.fr/entreprise/transports/les-grandes-villes-bientot-autorisees-a-creer-des-peages_620021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antoine.fremont@lecnam.ne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limatorealiste.com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onpote.com/la-voiture-electrique-solution-ideale-pour-le-climat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tore.citroen.fr/ami/my-ami-orange?journey=finance&amp;gad=1&amp;gclid=Cj0KCQjwmN2iBhCrARIsAG_G2i4JeG1mUkubT9CGuv3tqFiU-JPdfUhFp5xTWapYbBJoO4eZy0eD3MoaAl5CEALw_wcB&amp;gclsrc=aw.ds" TargetMode="External"/><Relationship Id="rId5" Type="http://schemas.openxmlformats.org/officeDocument/2006/relationships/image" Target="../media/image13.png"/><Relationship Id="rId4" Type="http://schemas.openxmlformats.org/officeDocument/2006/relationships/hyperlink" Target="https://www.renaultgroup.com/news-onair/actualites/tout-savoir-sur-renault-twizy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arcelle.media/voies-reservees-covoiturage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7731454-D80A-9B4C-23C4-B7D1762B5808}"/>
              </a:ext>
            </a:extLst>
          </p:cNvPr>
          <p:cNvSpPr txBox="1"/>
          <p:nvPr/>
        </p:nvSpPr>
        <p:spPr>
          <a:xfrm>
            <a:off x="565427" y="688123"/>
            <a:ext cx="4788452" cy="2718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fr-FR" sz="4267" b="1" i="1" dirty="0">
                <a:solidFill>
                  <a:srgbClr val="0369FD"/>
                </a:solidFill>
                <a:latin typeface="Calibri"/>
              </a:rPr>
              <a:t>Quelle place pour le transport routier dans les mobilités urbaines demain 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AA1849D-BFEC-941E-ABD5-3F85396252DC}"/>
              </a:ext>
            </a:extLst>
          </p:cNvPr>
          <p:cNvSpPr txBox="1"/>
          <p:nvPr/>
        </p:nvSpPr>
        <p:spPr>
          <a:xfrm>
            <a:off x="1" y="3814419"/>
            <a:ext cx="5813288" cy="1344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474747"/>
              </a:buClr>
              <a:buSzPts val="1600"/>
              <a:defRPr/>
            </a:pPr>
            <a:r>
              <a:rPr lang="fr-FR" sz="2000" kern="0" dirty="0">
                <a:solidFill>
                  <a:srgbClr val="474747"/>
                </a:solidFill>
                <a:latin typeface="Comfortaa"/>
              </a:rPr>
              <a:t>Antoine Frémont</a:t>
            </a:r>
            <a:br>
              <a:rPr lang="fr-FR" sz="1867" kern="0" dirty="0">
                <a:solidFill>
                  <a:srgbClr val="474747"/>
                </a:solidFill>
                <a:latin typeface="Comfortaa"/>
              </a:rPr>
            </a:br>
            <a:r>
              <a:rPr lang="fr-FR" sz="1867" kern="0" dirty="0">
                <a:solidFill>
                  <a:srgbClr val="474747"/>
                </a:solidFill>
                <a:latin typeface="Comfortaa"/>
              </a:rPr>
              <a:t>Professeur du CNAM, </a:t>
            </a:r>
          </a:p>
          <a:p>
            <a:pPr algn="ctr" defTabSz="1219170">
              <a:buClr>
                <a:srgbClr val="474747"/>
              </a:buClr>
              <a:buSzPts val="1600"/>
              <a:defRPr/>
            </a:pPr>
            <a:r>
              <a:rPr lang="fr-FR" sz="1867" kern="0" dirty="0">
                <a:solidFill>
                  <a:srgbClr val="474747"/>
                </a:solidFill>
                <a:latin typeface="Comfortaa"/>
              </a:rPr>
              <a:t>Chaire transports, flux et mobilités durables</a:t>
            </a:r>
            <a:endParaRPr lang="fr-FR" sz="1867" kern="0" dirty="0">
              <a:solidFill>
                <a:srgbClr val="474747"/>
              </a:solidFill>
              <a:latin typeface="Comfortaa"/>
              <a:sym typeface="Comfortaa"/>
            </a:endParaRPr>
          </a:p>
          <a:p>
            <a:pPr algn="ctr" defTabSz="609585"/>
            <a:endParaRPr lang="fr-FR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33C5AC0-6443-98B8-B666-CD6FD6B797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868" y="5240172"/>
            <a:ext cx="2529554" cy="65136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85706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945" y="147012"/>
            <a:ext cx="7562273" cy="504151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597236" y="561812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/>
              <a:t>Dans l’</a:t>
            </a:r>
            <a:r>
              <a:rPr lang="fr-FR" b="1" dirty="0" err="1"/>
              <a:t>Eurométropole</a:t>
            </a:r>
            <a:r>
              <a:rPr lang="fr-FR" b="1" dirty="0"/>
              <a:t> de Strasbourg, 120 kilomètres de pistes cyclables supplémentaires d’ici 2026</a:t>
            </a:r>
          </a:p>
        </p:txBody>
      </p:sp>
      <p:sp>
        <p:nvSpPr>
          <p:cNvPr id="5" name="Rectangle 4"/>
          <p:cNvSpPr/>
          <p:nvPr/>
        </p:nvSpPr>
        <p:spPr>
          <a:xfrm>
            <a:off x="6160655" y="6432446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100" dirty="0">
                <a:hlinkClick r:id="rId3"/>
              </a:rPr>
              <a:t>https://www.rue89strasbourg.com/eurometropole-120-kilometres-pistes-cyclables-2026-211146</a:t>
            </a:r>
            <a:r>
              <a:rPr lang="fr-FR" sz="1100" dirty="0"/>
              <a:t>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" y="1163782"/>
            <a:ext cx="4786284" cy="35897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8618" y="4967650"/>
            <a:ext cx="422332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dirty="0">
                <a:hlinkClick r:id="rId5"/>
              </a:rPr>
              <a:t>https://www.lyonmag.com/article/117959/le-reseau-express-velo-devient-les-voies-lyonnaises-13-lignes-pour-355-km-de-pistes-cyclables-dans-la-metropole</a:t>
            </a:r>
            <a:r>
              <a:rPr lang="fr-FR" sz="1050" dirty="0"/>
              <a:t> 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81280" y="292766"/>
            <a:ext cx="5248564" cy="7252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/>
              <a:t>Vers plus de sobriété?</a:t>
            </a:r>
          </a:p>
        </p:txBody>
      </p:sp>
    </p:spTree>
    <p:extLst>
      <p:ext uri="{BB962C8B-B14F-4D97-AF65-F5344CB8AC3E}">
        <p14:creationId xmlns:p14="http://schemas.microsoft.com/office/powerpoint/2010/main" val="434059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546" y="12196"/>
            <a:ext cx="4932218" cy="32868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945746" y="337369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/>
              <a:t>Une nouvelle voie réservée aux bus sur l’A7</a:t>
            </a:r>
          </a:p>
          <a:p>
            <a:r>
              <a:rPr lang="fr-FR" dirty="0"/>
              <a:t>Liaison Marseille-Aix. 14/04/2022 </a:t>
            </a:r>
          </a:p>
        </p:txBody>
      </p:sp>
      <p:sp>
        <p:nvSpPr>
          <p:cNvPr id="4" name="Rectangle 3"/>
          <p:cNvSpPr/>
          <p:nvPr/>
        </p:nvSpPr>
        <p:spPr>
          <a:xfrm>
            <a:off x="7296728" y="4094669"/>
            <a:ext cx="43780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>
                <a:hlinkClick r:id="rId3"/>
              </a:rPr>
              <a:t>https://www.departement13.fr/le-departement/linstitution/retour-sur/detail/article/une-nouvelle-voie-reservee-aux-bus-sur-la7/</a:t>
            </a:r>
            <a:r>
              <a:rPr lang="fr-FR" sz="1000" dirty="0"/>
              <a:t>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16" y="1123554"/>
            <a:ext cx="6096719" cy="3293630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81280" y="292766"/>
            <a:ext cx="5248564" cy="7252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/>
              <a:t>Vers plus de sobriété?</a:t>
            </a:r>
          </a:p>
        </p:txBody>
      </p:sp>
      <p:sp>
        <p:nvSpPr>
          <p:cNvPr id="7" name="Rectangle 6"/>
          <p:cNvSpPr/>
          <p:nvPr/>
        </p:nvSpPr>
        <p:spPr>
          <a:xfrm>
            <a:off x="401635" y="449182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/>
              <a:t>RER : exemple de Bordeaux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429345" y="4861157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000" dirty="0">
                <a:hlinkClick r:id="rId5"/>
              </a:rPr>
              <a:t>https://www.bordeaux-metropole.fr/Actualites/Le-RER-metropolitain-recompense-au-national</a:t>
            </a:r>
            <a:r>
              <a:rPr lang="fr-FR" sz="1000" dirty="0"/>
              <a:t> 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5345" y="4568190"/>
            <a:ext cx="4807066" cy="224329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200728" y="6565266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000" dirty="0">
                <a:hlinkClick r:id="rId7"/>
              </a:rPr>
              <a:t>https://www.melunvaldeseine.fr/en-actions/le-pole-dechanges-multimodal-de-la-gare-de-melun</a:t>
            </a:r>
            <a:r>
              <a:rPr lang="fr-FR" sz="1000" dirty="0"/>
              <a:t>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728763" y="5631645"/>
            <a:ext cx="1796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Pôles d’échanges</a:t>
            </a:r>
          </a:p>
        </p:txBody>
      </p:sp>
    </p:spTree>
    <p:extLst>
      <p:ext uri="{BB962C8B-B14F-4D97-AF65-F5344CB8AC3E}">
        <p14:creationId xmlns:p14="http://schemas.microsoft.com/office/powerpoint/2010/main" val="4059185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81280" y="292766"/>
            <a:ext cx="5248564" cy="7252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/>
              <a:t>Vers plus de sobriété?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46" y="1150696"/>
            <a:ext cx="3278909" cy="21859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1746" y="3469303"/>
            <a:ext cx="31680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>
                <a:hlinkClick r:id="rId3"/>
              </a:rPr>
              <a:t>https://actu.fr/auvergne-rhone-alpes/grenoble_38185/grenoble-les-bus-et-les-tramways-sont-gratuits-on-vous-dit-quand_55686565.html</a:t>
            </a:r>
            <a:r>
              <a:rPr lang="fr-FR" sz="1000" dirty="0"/>
              <a:t>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035" y="908807"/>
            <a:ext cx="3629326" cy="51334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81142" y="5933001"/>
            <a:ext cx="33922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hlinkClick r:id="rId5"/>
              </a:rPr>
              <a:t>https://www.service-public.fr/particuliers/actualites/A14587</a:t>
            </a:r>
            <a:r>
              <a:rPr lang="fr-FR" sz="1000" dirty="0"/>
              <a:t> 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94" y="4155969"/>
            <a:ext cx="3349976" cy="190837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1280" y="6059636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000">
                <a:hlinkClick r:id="rId7"/>
              </a:rPr>
              <a:t>https://sareco.eu/fr/nos-domaines-d-intervention/politiques-de-stationnement</a:t>
            </a:r>
            <a:r>
              <a:rPr lang="fr-FR" sz="1000"/>
              <a:t> 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782" y="1919864"/>
            <a:ext cx="4341091" cy="326016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873417" y="5233649"/>
            <a:ext cx="4235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>
                <a:hlinkClick r:id="rId9"/>
              </a:rPr>
              <a:t>https://www.challenges.fr/entreprise/transports/les-grandes-villes-bientot-autorisees-a-creer-des-peages_620021</a:t>
            </a:r>
            <a:r>
              <a:rPr lang="fr-FR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4804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964" y="1118610"/>
            <a:ext cx="7692736" cy="5404810"/>
          </a:xfrm>
          <a:prstGeom prst="rect">
            <a:avLst/>
          </a:prstGeom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81280" y="292766"/>
            <a:ext cx="11196320" cy="7252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/>
              <a:t>Vers plus de sobriété? Partage de l’espace public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954982" y="6523420"/>
            <a:ext cx="1636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Source: ADEME</a:t>
            </a:r>
          </a:p>
        </p:txBody>
      </p:sp>
    </p:spTree>
    <p:extLst>
      <p:ext uri="{BB962C8B-B14F-4D97-AF65-F5344CB8AC3E}">
        <p14:creationId xmlns:p14="http://schemas.microsoft.com/office/powerpoint/2010/main" val="206287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90273" y="2387889"/>
            <a:ext cx="6670964" cy="1759238"/>
          </a:xfrm>
        </p:spPr>
        <p:txBody>
          <a:bodyPr>
            <a:normAutofit fontScale="90000"/>
          </a:bodyPr>
          <a:lstStyle/>
          <a:p>
            <a:r>
              <a:rPr lang="fr-FR" dirty="0"/>
              <a:t>Merci pour votre attention</a:t>
            </a:r>
            <a:br>
              <a:rPr lang="fr-FR" dirty="0"/>
            </a:br>
            <a:br>
              <a:rPr lang="fr-FR" dirty="0"/>
            </a:br>
            <a:r>
              <a:rPr lang="fr-FR" dirty="0">
                <a:hlinkClick r:id="rId2"/>
              </a:rPr>
              <a:t>antoine.fremont@lecnam.net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8125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1600" y="2567709"/>
            <a:ext cx="6742545" cy="412865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9254" y="6393934"/>
            <a:ext cx="2884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hlinkClick r:id="rId3"/>
              </a:rPr>
              <a:t>https://climatorealiste.com/</a:t>
            </a:r>
            <a:r>
              <a:rPr lang="fr-FR" dirty="0"/>
              <a:t>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551325" y="326807"/>
            <a:ext cx="31536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/>
              <a:t>L’urgence d’agir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5334647" cy="332509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9399" y="3354656"/>
            <a:ext cx="2508528" cy="181771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9398" y="5353225"/>
            <a:ext cx="1455965" cy="318263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308436" y="2198377"/>
            <a:ext cx="5292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Concentration de CO2 dans l’atmosphère depuis 1850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17760" y="5710146"/>
            <a:ext cx="337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Production d’énergie depuis 1900</a:t>
            </a:r>
          </a:p>
        </p:txBody>
      </p:sp>
    </p:spTree>
    <p:extLst>
      <p:ext uri="{BB962C8B-B14F-4D97-AF65-F5344CB8AC3E}">
        <p14:creationId xmlns:p14="http://schemas.microsoft.com/office/powerpoint/2010/main" val="2263339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Transports et émissions de gaz à effet de serre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39611"/>
          </a:xfrm>
        </p:spPr>
        <p:txBody>
          <a:bodyPr>
            <a:normAutofit lnSpcReduction="10000"/>
          </a:bodyPr>
          <a:lstStyle/>
          <a:p>
            <a:r>
              <a:rPr lang="fr-FR" dirty="0"/>
              <a:t>Produits pétroliers: 92 % de la consommation totale d'énergie finale des transports. </a:t>
            </a:r>
          </a:p>
          <a:p>
            <a:r>
              <a:rPr lang="fr-FR" dirty="0"/>
              <a:t> Dans les pays développés, environ 30% des émissions de gaz à effet de serre s’expliquent par les transports.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461444"/>
              </p:ext>
            </p:extLst>
          </p:nvPr>
        </p:nvGraphicFramePr>
        <p:xfrm>
          <a:off x="1921163" y="4432684"/>
          <a:ext cx="812799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23085985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3554962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194719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Tous secteurs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Transports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562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/>
                        <a:t>Monde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+60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+80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051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/>
                        <a:t>Union européenne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+29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9840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/>
                        <a:t>France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+15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4997234"/>
                  </a:ext>
                </a:extLst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3074878" y="3860799"/>
            <a:ext cx="5820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Evolution des émissions de CO2 depuis 1990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921163" y="6026264"/>
            <a:ext cx="2402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Sources: FIT, UE, CITEPA</a:t>
            </a:r>
          </a:p>
        </p:txBody>
      </p:sp>
    </p:spTree>
    <p:extLst>
      <p:ext uri="{BB962C8B-B14F-4D97-AF65-F5344CB8AC3E}">
        <p14:creationId xmlns:p14="http://schemas.microsoft.com/office/powerpoint/2010/main" val="1220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Du moteur à explosion au moteur électrique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Part des véhicules routiers dans les émissions de CO2 en France</a:t>
            </a:r>
          </a:p>
          <a:p>
            <a:pPr lvl="1"/>
            <a:r>
              <a:rPr lang="fr-FR" dirty="0"/>
              <a:t>voitures particulières: &gt; 50%</a:t>
            </a:r>
          </a:p>
          <a:p>
            <a:pPr lvl="1"/>
            <a:r>
              <a:rPr lang="fr-FR" dirty="0"/>
              <a:t>Véhicules utilitaires légers: 20%</a:t>
            </a:r>
          </a:p>
          <a:p>
            <a:pPr lvl="1"/>
            <a:r>
              <a:rPr lang="fr-FR" dirty="0"/>
              <a:t>Camions et autres véhicules lourds: 24%</a:t>
            </a:r>
          </a:p>
          <a:p>
            <a:pPr marL="457200" lvl="1" indent="0">
              <a:buNone/>
            </a:pPr>
            <a:endParaRPr lang="fr-FR" dirty="0"/>
          </a:p>
          <a:p>
            <a:r>
              <a:rPr lang="fr-FR" dirty="0"/>
              <a:t>2035: véhicule zéro émission</a:t>
            </a:r>
          </a:p>
          <a:p>
            <a:endParaRPr lang="fr-FR" dirty="0"/>
          </a:p>
          <a:p>
            <a:r>
              <a:rPr lang="fr-FR" dirty="0"/>
              <a:t>véhicule électrique: émissions 2 à 5 fois plus faibles que celles d’une voiture thermique sur l’ensemble du cycle de vie.</a:t>
            </a:r>
          </a:p>
          <a:p>
            <a:endParaRPr lang="fr-FR" dirty="0"/>
          </a:p>
          <a:p>
            <a:pPr marL="457200" lvl="1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8725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Ecosystème du véhicule électrique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fr-FR" dirty="0"/>
              <a:t>Maillage du territoire par des bornes de recharge</a:t>
            </a:r>
          </a:p>
          <a:p>
            <a:pPr marL="0" lvl="0" indent="0">
              <a:buNone/>
            </a:pPr>
            <a:endParaRPr lang="fr-FR" dirty="0"/>
          </a:p>
          <a:p>
            <a:r>
              <a:rPr lang="fr-FR" dirty="0"/>
              <a:t> Les batteries au cœur de l’écosystème</a:t>
            </a:r>
          </a:p>
          <a:p>
            <a:pPr lvl="1"/>
            <a:r>
              <a:rPr lang="fr-FR" dirty="0"/>
              <a:t>Les performances des batteries ne cessent de progresser.</a:t>
            </a:r>
          </a:p>
          <a:p>
            <a:pPr lvl="1"/>
            <a:r>
              <a:rPr lang="fr-FR" dirty="0"/>
              <a:t>Recherche de technologies alternatives.</a:t>
            </a:r>
          </a:p>
          <a:p>
            <a:pPr lvl="1"/>
            <a:r>
              <a:rPr lang="fr-FR" dirty="0"/>
              <a:t>Fabrication des batteries en Europe</a:t>
            </a:r>
          </a:p>
          <a:p>
            <a:pPr lvl="1"/>
            <a:r>
              <a:rPr lang="fr-FR" dirty="0"/>
              <a:t>Recyclage des batteries </a:t>
            </a:r>
          </a:p>
          <a:p>
            <a:pPr lvl="1"/>
            <a:r>
              <a:rPr lang="fr-FR" dirty="0"/>
              <a:t>Recyclage des voitures conventionnelles</a:t>
            </a:r>
          </a:p>
          <a:p>
            <a:pPr marL="0" indent="0">
              <a:buNone/>
            </a:pPr>
            <a:r>
              <a:rPr lang="fr-FR" dirty="0"/>
              <a:t> </a:t>
            </a:r>
          </a:p>
          <a:p>
            <a:pPr lvl="0"/>
            <a:r>
              <a:rPr lang="fr-FR" dirty="0"/>
              <a:t>L’adaptation du réseau électrique</a:t>
            </a:r>
          </a:p>
          <a:p>
            <a:endParaRPr lang="fr-FR" dirty="0"/>
          </a:p>
          <a:p>
            <a:pPr lvl="0"/>
            <a:r>
              <a:rPr lang="fr-FR" dirty="0"/>
              <a:t>L’adaptation des emplois et des formations</a:t>
            </a: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191491" y="19858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0141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8"/>
          <a:stretch/>
        </p:blipFill>
        <p:spPr>
          <a:xfrm>
            <a:off x="46184" y="828674"/>
            <a:ext cx="12109659" cy="561384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059592" y="15875"/>
            <a:ext cx="997035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Les cinq scénarios d’évolution des émissions de GES des transports terrestres</a:t>
            </a:r>
          </a:p>
          <a:p>
            <a:r>
              <a:rPr lang="fr-FR" b="1" dirty="0"/>
              <a:t>(en millions de tonnes)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37309" y="6474691"/>
            <a:ext cx="3767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Source: CGEDD-France Stratégie, 2022</a:t>
            </a:r>
          </a:p>
        </p:txBody>
      </p:sp>
    </p:spTree>
    <p:extLst>
      <p:ext uri="{BB962C8B-B14F-4D97-AF65-F5344CB8AC3E}">
        <p14:creationId xmlns:p14="http://schemas.microsoft.com/office/powerpoint/2010/main" val="64804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6937"/>
            <a:ext cx="12192000" cy="50641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69309" y="6211669"/>
            <a:ext cx="7527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Source: </a:t>
            </a:r>
            <a:r>
              <a:rPr lang="fr-FR" dirty="0"/>
              <a:t>Aurélien BIGO</a:t>
            </a:r>
          </a:p>
          <a:p>
            <a:r>
              <a:rPr lang="fr-FR" dirty="0">
                <a:hlinkClick r:id="rId3"/>
              </a:rPr>
              <a:t>https://bonpote.com/la-voiture-electrique-solution-ideale-pour-le-climat/</a:t>
            </a:r>
            <a:r>
              <a:rPr lang="fr-FR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383309" y="134643"/>
            <a:ext cx="114253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474746"/>
                </a:solidFill>
                <a:latin typeface="Arial Narrow" panose="020B0606020202030204" pitchFamily="34" charset="0"/>
              </a:rPr>
              <a:t>Décomposition des émissions de GES selon l’identité de Kaya </a:t>
            </a:r>
            <a:endParaRPr lang="fr-FR" sz="2400" dirty="0">
              <a:solidFill>
                <a:srgbClr val="474746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295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64" y="1969710"/>
            <a:ext cx="5061173" cy="346057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982" y="1106589"/>
            <a:ext cx="4959927" cy="24016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46982" y="357688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000" dirty="0">
                <a:hlinkClick r:id="rId4"/>
              </a:rPr>
              <a:t>https://www.renaultgroup.com/news-onair/actualites/tout-savoir-sur-renault-twizy/</a:t>
            </a:r>
            <a:r>
              <a:rPr lang="fr-FR" sz="1000" dirty="0"/>
              <a:t> 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019" y="3699999"/>
            <a:ext cx="3819525" cy="28860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061528" y="6309610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000" dirty="0">
                <a:hlinkClick r:id="rId6"/>
              </a:rPr>
              <a:t>https://store.citroen.fr/ami/my-ami-orange?journey=finance&amp;gad=1&amp;gclid=Cj0KCQjwmN2iBhCrARIsAG_G2i4JeG1mUkubT9CGuv3tqFiU-JPdfUhFp5xTWapYbBJoO4eZy0eD3MoaAl5CEALw_wcB&amp;gclsrc=aw.ds</a:t>
            </a:r>
            <a:r>
              <a:rPr lang="fr-FR" sz="1000" dirty="0"/>
              <a:t> 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838200" y="365126"/>
            <a:ext cx="5248564" cy="7252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/>
              <a:t>Vers plus de sobriété?</a:t>
            </a:r>
          </a:p>
        </p:txBody>
      </p:sp>
    </p:spTree>
    <p:extLst>
      <p:ext uri="{BB962C8B-B14F-4D97-AF65-F5344CB8AC3E}">
        <p14:creationId xmlns:p14="http://schemas.microsoft.com/office/powerpoint/2010/main" val="764588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439" y="495541"/>
            <a:ext cx="8631525" cy="579442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47353" y="6393934"/>
            <a:ext cx="5215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hlinkClick r:id="rId3"/>
              </a:rPr>
              <a:t>https://marcelle.media/voies-reservees-covoiturage/</a:t>
            </a:r>
            <a:r>
              <a:rPr lang="fr-FR" dirty="0"/>
              <a:t> 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71582" y="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/>
              <a:t>Vers plus de sobriété?</a:t>
            </a:r>
          </a:p>
        </p:txBody>
      </p:sp>
    </p:spTree>
    <p:extLst>
      <p:ext uri="{BB962C8B-B14F-4D97-AF65-F5344CB8AC3E}">
        <p14:creationId xmlns:p14="http://schemas.microsoft.com/office/powerpoint/2010/main" val="8314853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2448</TotalTime>
  <Words>545</Words>
  <Application>Microsoft Macintosh PowerPoint</Application>
  <PresentationFormat>Grand écran</PresentationFormat>
  <Paragraphs>76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14</vt:i4>
      </vt:variant>
    </vt:vector>
  </HeadingPairs>
  <TitlesOfParts>
    <vt:vector size="22" baseType="lpstr">
      <vt:lpstr>Arial</vt:lpstr>
      <vt:lpstr>Arial Narrow</vt:lpstr>
      <vt:lpstr>Calibri</vt:lpstr>
      <vt:lpstr>Calibri Light</vt:lpstr>
      <vt:lpstr>Comfortaa</vt:lpstr>
      <vt:lpstr>Thème Office</vt:lpstr>
      <vt:lpstr>2_page de presentation et de partie</vt:lpstr>
      <vt:lpstr>page de presentation et de partie</vt:lpstr>
      <vt:lpstr>Présentation PowerPoint</vt:lpstr>
      <vt:lpstr>Présentation PowerPoint</vt:lpstr>
      <vt:lpstr>Transports et émissions de gaz à effet de serre</vt:lpstr>
      <vt:lpstr>Du moteur à explosion au moteur électrique</vt:lpstr>
      <vt:lpstr>Ecosystème du véhicule électrique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pour votre attention  antoine.fremont@lecnam.net </vt:lpstr>
    </vt:vector>
  </TitlesOfParts>
  <Company>Conservatoire National des Arts et Métiers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Antoine FREMONT</dc:creator>
  <cp:lastModifiedBy>Pascale COSTA</cp:lastModifiedBy>
  <cp:revision>28</cp:revision>
  <dcterms:created xsi:type="dcterms:W3CDTF">2023-05-04T10:18:43Z</dcterms:created>
  <dcterms:modified xsi:type="dcterms:W3CDTF">2023-05-10T06:46:39Z</dcterms:modified>
</cp:coreProperties>
</file>