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2"/>
  </p:notesMasterIdLst>
  <p:sldIdLst>
    <p:sldId id="331" r:id="rId5"/>
    <p:sldId id="330" r:id="rId6"/>
    <p:sldId id="332" r:id="rId7"/>
    <p:sldId id="333" r:id="rId8"/>
    <p:sldId id="336" r:id="rId9"/>
    <p:sldId id="334" r:id="rId10"/>
    <p:sldId id="335" r:id="rId11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ÉRATEURS" id="{0B896E98-F45E-4768-8620-EDDF394BE181}">
          <p14:sldIdLst>
            <p14:sldId id="331"/>
            <p14:sldId id="330"/>
            <p14:sldId id="332"/>
            <p14:sldId id="333"/>
            <p14:sldId id="336"/>
            <p14:sldId id="334"/>
            <p14:sldId id="335"/>
          </p14:sldIdLst>
        </p14:section>
        <p14:section name="MÉTHODOLOGIE" id="{EB03BDE6-D677-4574-A7BF-9721F91BDE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0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89" y="7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21/03/2023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7176BF8-0E9B-6545-8201-9FD5D1F6C5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77075"/>
            <a:ext cx="3135919" cy="2844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52A0ED1-3FEF-0A43-8552-58B203600D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4208" y="544975"/>
            <a:ext cx="2016224" cy="12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D87260C3-EF3A-0B48-9C85-9F85D7A88D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00" y="180000"/>
            <a:ext cx="158780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5500"/>
          </a:xfrm>
          <a:solidFill>
            <a:srgbClr val="3D7CC9"/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360000" y="4783500"/>
            <a:ext cx="5436136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836000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7C9F8281-E0B1-E740-BC5A-01ADDF3A651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8001" y="179999"/>
            <a:ext cx="593680" cy="36772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1F3959E-B020-EA40-896C-0471D92513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88000" y="108000"/>
            <a:ext cx="555733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Document d’accompagnement du BTS TP</a:t>
            </a:r>
          </a:p>
          <a:p>
            <a:pPr lvl="1"/>
            <a:r>
              <a:rPr lang="fr-FR" dirty="0"/>
              <a:t>Carole FABRE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5076097" cy="807654"/>
          </a:xfrm>
        </p:spPr>
        <p:txBody>
          <a:bodyPr/>
          <a:lstStyle/>
          <a:p>
            <a:r>
              <a:rPr lang="fr-FR" dirty="0"/>
              <a:t>Un document technique et pédagogique 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8" y="1836000"/>
            <a:ext cx="5148106" cy="2895990"/>
          </a:xfrm>
        </p:spPr>
        <p:txBody>
          <a:bodyPr/>
          <a:lstStyle/>
          <a:p>
            <a:r>
              <a:rPr lang="fr-FR" sz="1200" dirty="0"/>
              <a:t>Le document d’accompagnement du BTS TP contient :</a:t>
            </a:r>
          </a:p>
          <a:p>
            <a:pPr lvl="1"/>
            <a:r>
              <a:rPr lang="fr-FR" sz="1050" dirty="0"/>
              <a:t>Des explications sur les attendus du diplôme en entreprise, en formation et en certification</a:t>
            </a:r>
          </a:p>
          <a:p>
            <a:pPr lvl="1"/>
            <a:r>
              <a:rPr lang="fr-FR" sz="1050" dirty="0"/>
              <a:t>Le détail des savoirs professionnels et de physique-chimie</a:t>
            </a:r>
          </a:p>
          <a:p>
            <a:pPr lvl="1"/>
            <a:r>
              <a:rPr lang="fr-FR" sz="1050" dirty="0"/>
              <a:t>Des recommandations pédagogiques et les liens envisagés entre </a:t>
            </a:r>
            <a:r>
              <a:rPr lang="fr-FR" sz="1050" dirty="0" err="1"/>
              <a:t>enseognement</a:t>
            </a:r>
            <a:r>
              <a:rPr lang="fr-FR" sz="1050" dirty="0"/>
              <a:t> général et enseignement professionnel</a:t>
            </a:r>
          </a:p>
          <a:p>
            <a:pPr lvl="1"/>
            <a:r>
              <a:rPr lang="fr-FR" sz="1050" dirty="0"/>
              <a:t>Une première liste de ressources pour enseigner</a:t>
            </a:r>
          </a:p>
          <a:p>
            <a:pPr lvl="1"/>
            <a:r>
              <a:rPr lang="fr-FR" sz="1050" dirty="0"/>
              <a:t>Des explications sur les épreuves de certification</a:t>
            </a:r>
          </a:p>
          <a:p>
            <a:pPr marL="180000" lvl="1" indent="0">
              <a:buNone/>
            </a:pPr>
            <a:endParaRPr lang="fr-FR" sz="1050" dirty="0"/>
          </a:p>
          <a:p>
            <a:r>
              <a:rPr lang="fr-FR" sz="1150" dirty="0"/>
              <a:t>Un document cité dans le référentiel du diplôme pour cadrer les attendus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Titre de partie</a:t>
            </a:r>
          </a:p>
          <a:p>
            <a:pPr lvl="1"/>
            <a:r>
              <a:rPr lang="fr-FR" dirty="0"/>
              <a:t>Sous-titre de partie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BE74F06-B4A2-2B89-4D48-D2A2F2F2A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123478"/>
            <a:ext cx="3080738" cy="4517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8EB0D-A733-9B4F-F556-B2B6A7CA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900000"/>
            <a:ext cx="3131881" cy="720000"/>
          </a:xfrm>
        </p:spPr>
        <p:txBody>
          <a:bodyPr/>
          <a:lstStyle/>
          <a:p>
            <a:r>
              <a:rPr lang="fr-FR" dirty="0"/>
              <a:t>Présentation du contenu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D94881-F66E-EAB2-9788-D9911836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202E91-68A8-7D18-B30B-92C43F3D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31367C4-8848-000F-0E95-59870C7A22F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59998" y="1836000"/>
            <a:ext cx="3275898" cy="2823982"/>
          </a:xfrm>
        </p:spPr>
        <p:txBody>
          <a:bodyPr/>
          <a:lstStyle/>
          <a:p>
            <a:r>
              <a:rPr lang="fr-FR" sz="1800" dirty="0">
                <a:solidFill>
                  <a:srgbClr val="0070C0"/>
                </a:solidFill>
              </a:rPr>
              <a:t>Partie 1 – Précisions sur les attendus du référentiel</a:t>
            </a:r>
          </a:p>
          <a:p>
            <a:endParaRPr lang="fr-FR" sz="1800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1400" dirty="0">
                <a:solidFill>
                  <a:srgbClr val="0070C0"/>
                </a:solidFill>
              </a:rPr>
              <a:t>Les évolutions du diplôme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1400" dirty="0">
                <a:solidFill>
                  <a:srgbClr val="0070C0"/>
                </a:solidFill>
              </a:rPr>
              <a:t>Des précisions sur les activités et tâches professionnelles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1400" dirty="0">
                <a:solidFill>
                  <a:srgbClr val="0070C0"/>
                </a:solidFill>
              </a:rPr>
              <a:t>Des précisions sur les compétences professionnelles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1400" dirty="0">
                <a:solidFill>
                  <a:srgbClr val="0070C0"/>
                </a:solidFill>
              </a:rPr>
              <a:t>Le croissement entre RAP et compétences</a:t>
            </a:r>
            <a:endParaRPr lang="fr-FR" sz="1400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3E3B442-85B0-4E45-D0AD-7B0DC78BC5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Document d’accompagnement du BTS TP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C20B4FC-C226-6F51-D8FF-5B4345FF8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403767"/>
            <a:ext cx="5230544" cy="4335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2142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8EB0D-A733-9B4F-F556-B2B6A7CA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900000"/>
            <a:ext cx="3131881" cy="720000"/>
          </a:xfrm>
        </p:spPr>
        <p:txBody>
          <a:bodyPr/>
          <a:lstStyle/>
          <a:p>
            <a:r>
              <a:rPr lang="fr-FR" dirty="0"/>
              <a:t>Présentation du contenu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D94881-F66E-EAB2-9788-D9911836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202E91-68A8-7D18-B30B-92C43F3D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2BE4060-CD3A-7D33-DF9B-34F01C133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1329602"/>
            <a:ext cx="5648415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0A692365-315F-CB48-05C3-4E6C6C777E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Document d’accompagnement du BTS TP</a:t>
            </a:r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9B9E6D3F-BC4B-596C-DD11-9E6DD1633596}"/>
              </a:ext>
            </a:extLst>
          </p:cNvPr>
          <p:cNvSpPr txBox="1">
            <a:spLocks/>
          </p:cNvSpPr>
          <p:nvPr/>
        </p:nvSpPr>
        <p:spPr bwMode="gray">
          <a:xfrm>
            <a:off x="179512" y="2139701"/>
            <a:ext cx="3131880" cy="23097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70C0"/>
                </a:solidFill>
              </a:rPr>
              <a:t>Parties 4 et 5 – Savoirs d’enseignement général et professionnels</a:t>
            </a:r>
          </a:p>
          <a:p>
            <a:endParaRPr lang="fr-FR" sz="1400" dirty="0">
              <a:solidFill>
                <a:srgbClr val="0070C0"/>
              </a:solidFill>
            </a:endParaRPr>
          </a:p>
          <a:p>
            <a:pPr algn="ctr"/>
            <a:r>
              <a:rPr lang="fr-FR" sz="1200" dirty="0"/>
              <a:t>Focus de Cédric </a:t>
            </a:r>
            <a:r>
              <a:rPr lang="fr-FR" sz="1200" dirty="0" err="1"/>
              <a:t>Dziubanowski</a:t>
            </a:r>
            <a:r>
              <a:rPr lang="fr-FR" sz="1200" dirty="0"/>
              <a:t> sur les nouveaux savoirs</a:t>
            </a:r>
          </a:p>
          <a:p>
            <a:endParaRPr lang="fr-FR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4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8EB0D-A733-9B4F-F556-B2B6A7CA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900000"/>
            <a:ext cx="3131881" cy="720000"/>
          </a:xfrm>
        </p:spPr>
        <p:txBody>
          <a:bodyPr/>
          <a:lstStyle/>
          <a:p>
            <a:r>
              <a:rPr lang="fr-FR" dirty="0"/>
              <a:t>Présentation du contenu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D94881-F66E-EAB2-9788-D9911836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202E91-68A8-7D18-B30B-92C43F3D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0A692365-315F-CB48-05C3-4E6C6C777E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Document d’accompagnement du BTS TP</a:t>
            </a:r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9B9E6D3F-BC4B-596C-DD11-9E6DD1633596}"/>
              </a:ext>
            </a:extLst>
          </p:cNvPr>
          <p:cNvSpPr txBox="1">
            <a:spLocks/>
          </p:cNvSpPr>
          <p:nvPr/>
        </p:nvSpPr>
        <p:spPr bwMode="gray">
          <a:xfrm>
            <a:off x="3383400" y="569757"/>
            <a:ext cx="5400600" cy="28239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70C0"/>
                </a:solidFill>
              </a:rPr>
              <a:t>Parties 4 et 5 – Savoirs d’enseignement général et professionnels</a:t>
            </a:r>
          </a:p>
          <a:p>
            <a:endParaRPr lang="fr-FR" sz="1800" dirty="0">
              <a:solidFill>
                <a:srgbClr val="0070C0"/>
              </a:solidFill>
            </a:endParaRPr>
          </a:p>
          <a:p>
            <a:r>
              <a:rPr lang="fr-FR" sz="1400" dirty="0"/>
              <a:t>Les connaissances professionnelles citées dans le référentiel sont définies dans leurs contenus, leurs niveaux taxonomiques et dans les limites des savoir-faire attendus.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32AC4A7-89B2-2446-91B5-F71D45DD9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980000"/>
            <a:ext cx="7772400" cy="28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69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8EB0D-A733-9B4F-F556-B2B6A7CA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900000"/>
            <a:ext cx="3131881" cy="720000"/>
          </a:xfrm>
        </p:spPr>
        <p:txBody>
          <a:bodyPr/>
          <a:lstStyle/>
          <a:p>
            <a:r>
              <a:rPr lang="fr-FR" dirty="0"/>
              <a:t>Présentation du contenu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D94881-F66E-EAB2-9788-D9911836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202E91-68A8-7D18-B30B-92C43F3D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16F9473-3874-504F-E47F-73DBB7E9E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2668" y="1352596"/>
            <a:ext cx="5773180" cy="12818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E826E08-2D10-5534-3322-61B15B560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769031"/>
            <a:ext cx="5940192" cy="16805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29E8CFC1-37AB-14DE-E032-1FA699696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Document d’accompagnement du BTS TP</a:t>
            </a:r>
          </a:p>
        </p:txBody>
      </p:sp>
      <p:sp>
        <p:nvSpPr>
          <p:cNvPr id="8" name="Espace réservé du contenu 5">
            <a:extLst>
              <a:ext uri="{FF2B5EF4-FFF2-40B4-BE49-F238E27FC236}">
                <a16:creationId xmlns:a16="http://schemas.microsoft.com/office/drawing/2014/main" id="{710B581F-B0CE-1F42-E379-9CC80B23987E}"/>
              </a:ext>
            </a:extLst>
          </p:cNvPr>
          <p:cNvSpPr txBox="1">
            <a:spLocks/>
          </p:cNvSpPr>
          <p:nvPr/>
        </p:nvSpPr>
        <p:spPr bwMode="gray">
          <a:xfrm>
            <a:off x="180120" y="1813417"/>
            <a:ext cx="2519672" cy="23097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70C0"/>
                </a:solidFill>
              </a:rPr>
              <a:t>Partie 6 – Liens entre enseignement général et professionnel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Présentation de Claire Delorme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Sur le coenseignement en mathématiques et les liens avec la physique-chimie</a:t>
            </a:r>
          </a:p>
          <a:p>
            <a:endParaRPr lang="fr-FR" sz="1400" dirty="0">
              <a:solidFill>
                <a:srgbClr val="0070C0"/>
              </a:solidFill>
            </a:endParaRPr>
          </a:p>
          <a:p>
            <a:r>
              <a:rPr lang="fr-FR" sz="1400" dirty="0">
                <a:solidFill>
                  <a:srgbClr val="0070C0"/>
                </a:solidFill>
              </a:rPr>
              <a:t>Partie 7 – Recommandations pédagogiques</a:t>
            </a:r>
          </a:p>
          <a:p>
            <a:endParaRPr lang="fr-FR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94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8EB0D-A733-9B4F-F556-B2B6A7CA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57" y="686123"/>
            <a:ext cx="3131881" cy="720000"/>
          </a:xfrm>
        </p:spPr>
        <p:txBody>
          <a:bodyPr/>
          <a:lstStyle/>
          <a:p>
            <a:r>
              <a:rPr lang="fr-FR" dirty="0"/>
              <a:t>Présentation du contenu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D94881-F66E-EAB2-9788-D9911836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Plan National de Formation Travaux Publics – mars 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202E91-68A8-7D18-B30B-92C43F3D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A1774A2-DA89-1958-9169-046201161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699542"/>
            <a:ext cx="5699256" cy="3672408"/>
          </a:xfrm>
          <a:prstGeom prst="rect">
            <a:avLst/>
          </a:prstGeom>
        </p:spPr>
      </p:pic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D8E514C4-EC89-6991-5F64-5F2377CAE6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Document d’accompagnement du BTS TP</a:t>
            </a:r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6367B917-BF16-6839-E29D-4E2B69A6E0F6}"/>
              </a:ext>
            </a:extLst>
          </p:cNvPr>
          <p:cNvSpPr txBox="1">
            <a:spLocks/>
          </p:cNvSpPr>
          <p:nvPr/>
        </p:nvSpPr>
        <p:spPr bwMode="gray">
          <a:xfrm>
            <a:off x="141917" y="1406123"/>
            <a:ext cx="2879712" cy="34183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70C0"/>
                </a:solidFill>
              </a:rPr>
              <a:t>Partie 7 – Compléments et ressources pour enseigner le BTS TP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Présentation de Cédric Dziubanowski</a:t>
            </a:r>
            <a:br>
              <a:rPr lang="fr-FR" sz="1200" dirty="0"/>
            </a:br>
            <a:r>
              <a:rPr lang="fr-FR" sz="1200" dirty="0"/>
              <a:t>et Carole Fabre</a:t>
            </a:r>
            <a:endParaRPr lang="fr-FR" sz="1400" dirty="0">
              <a:solidFill>
                <a:srgbClr val="0070C0"/>
              </a:solidFill>
            </a:endParaRPr>
          </a:p>
          <a:p>
            <a:r>
              <a:rPr lang="fr-FR" sz="1400" dirty="0">
                <a:solidFill>
                  <a:srgbClr val="0070C0"/>
                </a:solidFill>
              </a:rPr>
              <a:t>Partie 8 – Explicitation des épreuves de certification</a:t>
            </a:r>
          </a:p>
          <a:p>
            <a:pPr algn="ctr"/>
            <a:r>
              <a:rPr lang="fr-FR" sz="1200" dirty="0"/>
              <a:t>Présentation des épreuves et des sujets 0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Épreuve E4 : Arnaud Courcelles et Vincent </a:t>
            </a:r>
            <a:r>
              <a:rPr lang="fr-FR" sz="1200" dirty="0" err="1"/>
              <a:t>Lahitete</a:t>
            </a:r>
            <a:endParaRPr lang="fr-FR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Épreuve E5 : Kathy Rabaud-Frédéric </a:t>
            </a:r>
            <a:r>
              <a:rPr lang="fr-FR" sz="1200" dirty="0" err="1"/>
              <a:t>Chastanet</a:t>
            </a:r>
            <a:r>
              <a:rPr lang="fr-FR" sz="1200" dirty="0"/>
              <a:t> – David Cournet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Épreuve E62 : Christian </a:t>
            </a:r>
            <a:r>
              <a:rPr lang="fr-FR" sz="1200" dirty="0" err="1"/>
              <a:t>Bégonin</a:t>
            </a:r>
            <a:r>
              <a:rPr lang="fr-FR" sz="1200" dirty="0"/>
              <a:t> – Claire Delorme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Épreuve E61 : Carole Fabre</a:t>
            </a:r>
          </a:p>
          <a:p>
            <a:pPr marL="285750" indent="-285750">
              <a:buFontTx/>
              <a:buChar char="-"/>
            </a:pPr>
            <a:endParaRPr lang="fr-FR" sz="1200" dirty="0">
              <a:solidFill>
                <a:srgbClr val="0070C0"/>
              </a:solidFill>
            </a:endParaRPr>
          </a:p>
          <a:p>
            <a:endParaRPr lang="fr-FR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78472"/>
      </p:ext>
    </p:extLst>
  </p:cSld>
  <p:clrMapOvr>
    <a:masterClrMapping/>
  </p:clrMapOvr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operateurs_marianne" id="{1EB93FB9-5B2A-4444-9D92-666D34DD4FF3}" vid="{9879FAF7-A2DC-4F74-A711-29419AA131B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7610ABAE1D964E8A4FF3C25F700303" ma:contentTypeVersion="2" ma:contentTypeDescription="Crée un document." ma:contentTypeScope="" ma:versionID="8d33659d5efb2ffa56427a01f136b24f">
  <xsd:schema xmlns:xsd="http://www.w3.org/2001/XMLSchema" xmlns:xs="http://www.w3.org/2001/XMLSchema" xmlns:p="http://schemas.microsoft.com/office/2006/metadata/properties" xmlns:ns2="0b43fa5c-59c8-4fb2-997c-f2fa18c7f808" targetNamespace="http://schemas.microsoft.com/office/2006/metadata/properties" ma:root="true" ma:fieldsID="7ebe9e178723c3831ca8382ce03d39e6" ns2:_="">
    <xsd:import namespace="0b43fa5c-59c8-4fb2-997c-f2fa18c7f8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3fa5c-59c8-4fb2-997c-f2fa18c7f8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F101A3-795E-4B84-9669-833DC3E9B1E5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d9b8819f-644e-4e2e-bf09-8a76532e681c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54776FA-E67D-4BF1-A3EA-50886297A2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43fa5c-59c8-4fb2-997c-f2fa18c7f8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B4863D-849E-416B-A9C9-84764655C2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117</TotalTime>
  <Words>376</Words>
  <Application>Microsoft Office PowerPoint</Application>
  <PresentationFormat>Affichage à l'écran (16:9)</PresentationFormat>
  <Paragraphs>62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OPÉRATEURS</vt:lpstr>
      <vt:lpstr>Présentation PowerPoint</vt:lpstr>
      <vt:lpstr>Un document technique et pédagogique </vt:lpstr>
      <vt:lpstr>Présentation du contenu</vt:lpstr>
      <vt:lpstr>Présentation du contenu</vt:lpstr>
      <vt:lpstr>Présentation du contenu</vt:lpstr>
      <vt:lpstr>Présentation du contenu</vt:lpstr>
      <vt:lpstr>Présentation du contenu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format 16/9 standard</dc:title>
  <dc:subject>Client</dc:subject>
  <dc:creator>Microsoft Office User</dc:creator>
  <cp:lastModifiedBy>Cedric Dziubanowski</cp:lastModifiedBy>
  <cp:revision>20</cp:revision>
  <dcterms:created xsi:type="dcterms:W3CDTF">2020-08-05T13:45:51Z</dcterms:created>
  <dcterms:modified xsi:type="dcterms:W3CDTF">2023-03-21T17:16:30Z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0x0101008B7610ABAE1D964E8A4FF3C25F700303</vt:lpwstr>
  </property>
</Properties>
</file>