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  <p:sldMasterId id="2147483689" r:id="rId7"/>
  </p:sldMasterIdLst>
  <p:notesMasterIdLst>
    <p:notesMasterId r:id="rId21"/>
  </p:notesMasterIdLst>
  <p:handoutMasterIdLst>
    <p:handoutMasterId r:id="rId22"/>
  </p:handoutMasterIdLst>
  <p:sldIdLst>
    <p:sldId id="271" r:id="rId8"/>
    <p:sldId id="279" r:id="rId9"/>
    <p:sldId id="280" r:id="rId10"/>
    <p:sldId id="286" r:id="rId11"/>
    <p:sldId id="281" r:id="rId12"/>
    <p:sldId id="283" r:id="rId13"/>
    <p:sldId id="284" r:id="rId14"/>
    <p:sldId id="290" r:id="rId15"/>
    <p:sldId id="287" r:id="rId16"/>
    <p:sldId id="288" r:id="rId17"/>
    <p:sldId id="289" r:id="rId18"/>
    <p:sldId id="285" r:id="rId19"/>
    <p:sldId id="293" r:id="rId2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9"/>
    <a:srgbClr val="BDD6EE"/>
    <a:srgbClr val="FFFFFF"/>
    <a:srgbClr val="F4B083"/>
    <a:srgbClr val="C5E0B3"/>
    <a:srgbClr val="070A0F"/>
    <a:srgbClr val="3D7CC9"/>
    <a:srgbClr val="1A86D0"/>
    <a:srgbClr val="1FA1E5"/>
    <a:srgbClr val="9B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58F32-EA3E-7849-9DB6-7887613399A2}" v="1" dt="2023-02-02T14:19:41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0" autoAdjust="0"/>
    <p:restoredTop sz="95845" autoAdjust="0"/>
  </p:normalViewPr>
  <p:slideViewPr>
    <p:cSldViewPr snapToGrid="0" snapToObjects="1">
      <p:cViewPr varScale="1">
        <p:scale>
          <a:sx n="151" d="100"/>
          <a:sy n="151" d="100"/>
        </p:scale>
        <p:origin x="192" y="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COSTA" userId="a9990527-e5a0-4976-9254-72d533a89fe6" providerId="ADAL" clId="{62558F32-EA3E-7849-9DB6-7887613399A2}"/>
    <pc:docChg chg="modSld modMainMaster">
      <pc:chgData name="Pascale COSTA" userId="a9990527-e5a0-4976-9254-72d533a89fe6" providerId="ADAL" clId="{62558F32-EA3E-7849-9DB6-7887613399A2}" dt="2023-02-02T14:33:04.433" v="43" actId="20577"/>
      <pc:docMkLst>
        <pc:docMk/>
      </pc:docMkLst>
      <pc:sldChg chg="modSp mod">
        <pc:chgData name="Pascale COSTA" userId="a9990527-e5a0-4976-9254-72d533a89fe6" providerId="ADAL" clId="{62558F32-EA3E-7849-9DB6-7887613399A2}" dt="2023-02-02T14:16:34.809" v="21" actId="20577"/>
        <pc:sldMkLst>
          <pc:docMk/>
          <pc:sldMk cId="3906182401" sldId="283"/>
        </pc:sldMkLst>
        <pc:spChg chg="mod">
          <ac:chgData name="Pascale COSTA" userId="a9990527-e5a0-4976-9254-72d533a89fe6" providerId="ADAL" clId="{62558F32-EA3E-7849-9DB6-7887613399A2}" dt="2023-02-02T14:16:34.809" v="21" actId="20577"/>
          <ac:spMkLst>
            <pc:docMk/>
            <pc:sldMk cId="3906182401" sldId="283"/>
            <ac:spMk id="3" creationId="{00000000-0000-0000-0000-000000000000}"/>
          </ac:spMkLst>
        </pc:spChg>
        <pc:spChg chg="mod">
          <ac:chgData name="Pascale COSTA" userId="a9990527-e5a0-4976-9254-72d533a89fe6" providerId="ADAL" clId="{62558F32-EA3E-7849-9DB6-7887613399A2}" dt="2023-02-02T14:16:05.024" v="13" actId="20577"/>
          <ac:spMkLst>
            <pc:docMk/>
            <pc:sldMk cId="3906182401" sldId="283"/>
            <ac:spMk id="6" creationId="{00000000-0000-0000-0000-000000000000}"/>
          </ac:spMkLst>
        </pc:spChg>
        <pc:spChg chg="mod">
          <ac:chgData name="Pascale COSTA" userId="a9990527-e5a0-4976-9254-72d533a89fe6" providerId="ADAL" clId="{62558F32-EA3E-7849-9DB6-7887613399A2}" dt="2023-02-02T14:16:11.547" v="14" actId="20577"/>
          <ac:spMkLst>
            <pc:docMk/>
            <pc:sldMk cId="3906182401" sldId="283"/>
            <ac:spMk id="12" creationId="{00000000-0000-0000-0000-000000000000}"/>
          </ac:spMkLst>
        </pc:spChg>
      </pc:sldChg>
      <pc:sldChg chg="modSp mod">
        <pc:chgData name="Pascale COSTA" userId="a9990527-e5a0-4976-9254-72d533a89fe6" providerId="ADAL" clId="{62558F32-EA3E-7849-9DB6-7887613399A2}" dt="2023-02-02T14:33:04.433" v="43" actId="20577"/>
        <pc:sldMkLst>
          <pc:docMk/>
          <pc:sldMk cId="2960154491" sldId="285"/>
        </pc:sldMkLst>
        <pc:graphicFrameChg chg="modGraphic">
          <ac:chgData name="Pascale COSTA" userId="a9990527-e5a0-4976-9254-72d533a89fe6" providerId="ADAL" clId="{62558F32-EA3E-7849-9DB6-7887613399A2}" dt="2023-02-02T14:33:04.433" v="43" actId="20577"/>
          <ac:graphicFrameMkLst>
            <pc:docMk/>
            <pc:sldMk cId="2960154491" sldId="285"/>
            <ac:graphicFrameMk id="5" creationId="{00000000-0000-0000-0000-000000000000}"/>
          </ac:graphicFrameMkLst>
        </pc:graphicFrameChg>
      </pc:sldChg>
      <pc:sldChg chg="modSp mod">
        <pc:chgData name="Pascale COSTA" userId="a9990527-e5a0-4976-9254-72d533a89fe6" providerId="ADAL" clId="{62558F32-EA3E-7849-9DB6-7887613399A2}" dt="2023-02-02T14:24:07.219" v="23" actId="20577"/>
        <pc:sldMkLst>
          <pc:docMk/>
          <pc:sldMk cId="3656849131" sldId="287"/>
        </pc:sldMkLst>
        <pc:spChg chg="mod">
          <ac:chgData name="Pascale COSTA" userId="a9990527-e5a0-4976-9254-72d533a89fe6" providerId="ADAL" clId="{62558F32-EA3E-7849-9DB6-7887613399A2}" dt="2023-02-02T14:24:07.219" v="23" actId="20577"/>
          <ac:spMkLst>
            <pc:docMk/>
            <pc:sldMk cId="3656849131" sldId="287"/>
            <ac:spMk id="14" creationId="{00000000-0000-0000-0000-000000000000}"/>
          </ac:spMkLst>
        </pc:spChg>
      </pc:sldChg>
      <pc:sldChg chg="modSp mod">
        <pc:chgData name="Pascale COSTA" userId="a9990527-e5a0-4976-9254-72d533a89fe6" providerId="ADAL" clId="{62558F32-EA3E-7849-9DB6-7887613399A2}" dt="2023-02-02T14:27:07.569" v="33" actId="20577"/>
        <pc:sldMkLst>
          <pc:docMk/>
          <pc:sldMk cId="1186711595" sldId="288"/>
        </pc:sldMkLst>
        <pc:graphicFrameChg chg="modGraphic">
          <ac:chgData name="Pascale COSTA" userId="a9990527-e5a0-4976-9254-72d533a89fe6" providerId="ADAL" clId="{62558F32-EA3E-7849-9DB6-7887613399A2}" dt="2023-02-02T14:26:51.588" v="30" actId="20577"/>
          <ac:graphicFrameMkLst>
            <pc:docMk/>
            <pc:sldMk cId="1186711595" sldId="288"/>
            <ac:graphicFrameMk id="10" creationId="{00000000-0000-0000-0000-000000000000}"/>
          </ac:graphicFrameMkLst>
        </pc:graphicFrameChg>
        <pc:graphicFrameChg chg="modGraphic">
          <ac:chgData name="Pascale COSTA" userId="a9990527-e5a0-4976-9254-72d533a89fe6" providerId="ADAL" clId="{62558F32-EA3E-7849-9DB6-7887613399A2}" dt="2023-02-02T14:27:07.569" v="33" actId="20577"/>
          <ac:graphicFrameMkLst>
            <pc:docMk/>
            <pc:sldMk cId="1186711595" sldId="288"/>
            <ac:graphicFrameMk id="20" creationId="{00000000-0000-0000-0000-000000000000}"/>
          </ac:graphicFrameMkLst>
        </pc:graphicFrameChg>
      </pc:sldChg>
      <pc:sldChg chg="modSp">
        <pc:chgData name="Pascale COSTA" userId="a9990527-e5a0-4976-9254-72d533a89fe6" providerId="ADAL" clId="{62558F32-EA3E-7849-9DB6-7887613399A2}" dt="2023-02-02T14:19:41.485" v="22" actId="20577"/>
        <pc:sldMkLst>
          <pc:docMk/>
          <pc:sldMk cId="322230483" sldId="290"/>
        </pc:sldMkLst>
        <pc:spChg chg="mod">
          <ac:chgData name="Pascale COSTA" userId="a9990527-e5a0-4976-9254-72d533a89fe6" providerId="ADAL" clId="{62558F32-EA3E-7849-9DB6-7887613399A2}" dt="2023-02-02T14:19:41.485" v="22" actId="20577"/>
          <ac:spMkLst>
            <pc:docMk/>
            <pc:sldMk cId="322230483" sldId="290"/>
            <ac:spMk id="14" creationId="{00000000-0000-0000-0000-000000000000}"/>
          </ac:spMkLst>
        </pc:spChg>
      </pc:sldChg>
      <pc:sldMasterChg chg="modSp mod">
        <pc:chgData name="Pascale COSTA" userId="a9990527-e5a0-4976-9254-72d533a89fe6" providerId="ADAL" clId="{62558F32-EA3E-7849-9DB6-7887613399A2}" dt="2023-02-02T14:12:32.282" v="7" actId="20577"/>
        <pc:sldMasterMkLst>
          <pc:docMk/>
          <pc:sldMasterMk cId="3069642489" sldId="2147483659"/>
        </pc:sldMasterMkLst>
        <pc:spChg chg="mod">
          <ac:chgData name="Pascale COSTA" userId="a9990527-e5a0-4976-9254-72d533a89fe6" providerId="ADAL" clId="{62558F32-EA3E-7849-9DB6-7887613399A2}" dt="2023-02-02T14:12:32.282" v="7" actId="20577"/>
          <ac:spMkLst>
            <pc:docMk/>
            <pc:sldMasterMk cId="3069642489" sldId="2147483659"/>
            <ac:spMk id="3" creationId="{851A0AF8-BE0D-63B8-18CF-9AB84F0A4A1E}"/>
          </ac:spMkLst>
        </pc:spChg>
      </pc:sldMasterChg>
      <pc:sldMasterChg chg="modSp mod">
        <pc:chgData name="Pascale COSTA" userId="a9990527-e5a0-4976-9254-72d533a89fe6" providerId="ADAL" clId="{62558F32-EA3E-7849-9DB6-7887613399A2}" dt="2023-02-02T14:12:36.685" v="9" actId="20577"/>
        <pc:sldMasterMkLst>
          <pc:docMk/>
          <pc:sldMasterMk cId="2655624957" sldId="2147483686"/>
        </pc:sldMasterMkLst>
        <pc:spChg chg="mod">
          <ac:chgData name="Pascale COSTA" userId="a9990527-e5a0-4976-9254-72d533a89fe6" providerId="ADAL" clId="{62558F32-EA3E-7849-9DB6-7887613399A2}" dt="2023-02-02T14:12:36.685" v="9" actId="20577"/>
          <ac:spMkLst>
            <pc:docMk/>
            <pc:sldMasterMk cId="2655624957" sldId="2147483686"/>
            <ac:spMk id="2" creationId="{240EAE22-F484-3666-F76C-5CE1C3DB1762}"/>
          </ac:spMkLst>
        </pc:spChg>
      </pc:sldMasterChg>
      <pc:sldMasterChg chg="modSp mod">
        <pc:chgData name="Pascale COSTA" userId="a9990527-e5a0-4976-9254-72d533a89fe6" providerId="ADAL" clId="{62558F32-EA3E-7849-9DB6-7887613399A2}" dt="2023-02-02T14:13:01.139" v="11" actId="20577"/>
        <pc:sldMasterMkLst>
          <pc:docMk/>
          <pc:sldMasterMk cId="3702903786" sldId="2147483689"/>
        </pc:sldMasterMkLst>
        <pc:spChg chg="mod">
          <ac:chgData name="Pascale COSTA" userId="a9990527-e5a0-4976-9254-72d533a89fe6" providerId="ADAL" clId="{62558F32-EA3E-7849-9DB6-7887613399A2}" dt="2023-02-02T14:13:01.139" v="11" actId="20577"/>
          <ac:spMkLst>
            <pc:docMk/>
            <pc:sldMasterMk cId="3702903786" sldId="2147483689"/>
            <ac:spMk id="7" creationId="{F13D9B1D-1082-AC37-E0EC-278901B378F9}"/>
          </ac:spMkLst>
        </pc:spChg>
      </pc:sldMasterChg>
    </pc:docChg>
  </pc:docChgLst>
  <pc:docChgLst>
    <pc:chgData name="Pascale COSTA" userId="a9990527-e5a0-4976-9254-72d533a89fe6" providerId="ADAL" clId="{80B87F51-E2E2-3D4E-B165-5A03A9E2E435}"/>
    <pc:docChg chg="undo custSel modSld modMainMaster">
      <pc:chgData name="Pascale COSTA" userId="a9990527-e5a0-4976-9254-72d533a89fe6" providerId="ADAL" clId="{80B87F51-E2E2-3D4E-B165-5A03A9E2E435}" dt="2022-12-06T20:44:36.150" v="68" actId="20577"/>
      <pc:docMkLst>
        <pc:docMk/>
      </pc:docMkLst>
      <pc:sldChg chg="modSp mod">
        <pc:chgData name="Pascale COSTA" userId="a9990527-e5a0-4976-9254-72d533a89fe6" providerId="ADAL" clId="{80B87F51-E2E2-3D4E-B165-5A03A9E2E435}" dt="2022-12-06T20:44:30.488" v="66" actId="20577"/>
        <pc:sldMkLst>
          <pc:docMk/>
          <pc:sldMk cId="1502800288" sldId="279"/>
        </pc:sldMkLst>
        <pc:spChg chg="mod">
          <ac:chgData name="Pascale COSTA" userId="a9990527-e5a0-4976-9254-72d533a89fe6" providerId="ADAL" clId="{80B87F51-E2E2-3D4E-B165-5A03A9E2E435}" dt="2022-12-06T20:44:30.488" v="66" actId="20577"/>
          <ac:spMkLst>
            <pc:docMk/>
            <pc:sldMk cId="1502800288" sldId="279"/>
            <ac:spMk id="4" creationId="{E2E4DD65-9DC7-08D9-E68E-C8C6E5C50FC8}"/>
          </ac:spMkLst>
        </pc:spChg>
        <pc:spChg chg="mod">
          <ac:chgData name="Pascale COSTA" userId="a9990527-e5a0-4976-9254-72d533a89fe6" providerId="ADAL" clId="{80B87F51-E2E2-3D4E-B165-5A03A9E2E435}" dt="2022-12-06T20:44:24.974" v="64" actId="20577"/>
          <ac:spMkLst>
            <pc:docMk/>
            <pc:sldMk cId="1502800288" sldId="279"/>
            <ac:spMk id="6" creationId="{96083F75-F606-1622-FE07-58CC2F1F7D90}"/>
          </ac:spMkLst>
        </pc:spChg>
      </pc:sldChg>
      <pc:sldChg chg="modSp mod">
        <pc:chgData name="Pascale COSTA" userId="a9990527-e5a0-4976-9254-72d533a89fe6" providerId="ADAL" clId="{80B87F51-E2E2-3D4E-B165-5A03A9E2E435}" dt="2022-12-06T20:44:36.150" v="68" actId="20577"/>
        <pc:sldMkLst>
          <pc:docMk/>
          <pc:sldMk cId="2330742906" sldId="280"/>
        </pc:sldMkLst>
        <pc:spChg chg="mod">
          <ac:chgData name="Pascale COSTA" userId="a9990527-e5a0-4976-9254-72d533a89fe6" providerId="ADAL" clId="{80B87F51-E2E2-3D4E-B165-5A03A9E2E435}" dt="2022-12-06T20:44:36.150" v="68" actId="20577"/>
          <ac:spMkLst>
            <pc:docMk/>
            <pc:sldMk cId="2330742906" sldId="280"/>
            <ac:spMk id="2" creationId="{63FE7EAE-C43D-0949-8FAC-186D8B7B8A80}"/>
          </ac:spMkLst>
        </pc:spChg>
      </pc:sldChg>
      <pc:sldMasterChg chg="delSp modSp mod">
        <pc:chgData name="Pascale COSTA" userId="a9990527-e5a0-4976-9254-72d533a89fe6" providerId="ADAL" clId="{80B87F51-E2E2-3D4E-B165-5A03A9E2E435}" dt="2022-12-06T20:41:38.134" v="11" actId="20577"/>
        <pc:sldMasterMkLst>
          <pc:docMk/>
          <pc:sldMasterMk cId="3069642489" sldId="2147483659"/>
        </pc:sldMasterMkLst>
        <pc:spChg chg="mod">
          <ac:chgData name="Pascale COSTA" userId="a9990527-e5a0-4976-9254-72d533a89fe6" providerId="ADAL" clId="{80B87F51-E2E2-3D4E-B165-5A03A9E2E435}" dt="2022-12-06T20:41:38.134" v="11" actId="20577"/>
          <ac:spMkLst>
            <pc:docMk/>
            <pc:sldMasterMk cId="3069642489" sldId="2147483659"/>
            <ac:spMk id="7" creationId="{38E75FC0-218F-6543-AEDF-85999A11CED2}"/>
          </ac:spMkLst>
        </pc:spChg>
        <pc:spChg chg="mod">
          <ac:chgData name="Pascale COSTA" userId="a9990527-e5a0-4976-9254-72d533a89fe6" providerId="ADAL" clId="{80B87F51-E2E2-3D4E-B165-5A03A9E2E435}" dt="2022-12-06T20:41:07.102" v="3" actId="20577"/>
          <ac:spMkLst>
            <pc:docMk/>
            <pc:sldMasterMk cId="3069642489" sldId="2147483659"/>
            <ac:spMk id="43" creationId="{6A65DC45-55D0-B545-9B2B-7F51A723A414}"/>
          </ac:spMkLst>
        </pc:spChg>
        <pc:grpChg chg="del">
          <ac:chgData name="Pascale COSTA" userId="a9990527-e5a0-4976-9254-72d533a89fe6" providerId="ADAL" clId="{80B87F51-E2E2-3D4E-B165-5A03A9E2E435}" dt="2022-12-06T20:40:56.484" v="1" actId="478"/>
          <ac:grpSpMkLst>
            <pc:docMk/>
            <pc:sldMasterMk cId="3069642489" sldId="2147483659"/>
            <ac:grpSpMk id="4" creationId="{35C3E59C-FA07-6F43-910E-2CBD9EECEE74}"/>
          </ac:grpSpMkLst>
        </pc:grpChg>
        <pc:picChg chg="del">
          <ac:chgData name="Pascale COSTA" userId="a9990527-e5a0-4976-9254-72d533a89fe6" providerId="ADAL" clId="{80B87F51-E2E2-3D4E-B165-5A03A9E2E435}" dt="2022-12-06T20:40:53.174" v="0" actId="478"/>
          <ac:picMkLst>
            <pc:docMk/>
            <pc:sldMasterMk cId="3069642489" sldId="2147483659"/>
            <ac:picMk id="16" creationId="{484E5FE3-8DF9-8676-D639-906F5BFBCE8A}"/>
          </ac:picMkLst>
        </pc:picChg>
      </pc:sldMasterChg>
      <pc:sldMasterChg chg="delSp modSp mod">
        <pc:chgData name="Pascale COSTA" userId="a9990527-e5a0-4976-9254-72d533a89fe6" providerId="ADAL" clId="{80B87F51-E2E2-3D4E-B165-5A03A9E2E435}" dt="2022-12-06T20:43:29.716" v="56" actId="20577"/>
        <pc:sldMasterMkLst>
          <pc:docMk/>
          <pc:sldMasterMk cId="2655624957" sldId="2147483686"/>
        </pc:sldMasterMkLst>
        <pc:spChg chg="mod">
          <ac:chgData name="Pascale COSTA" userId="a9990527-e5a0-4976-9254-72d533a89fe6" providerId="ADAL" clId="{80B87F51-E2E2-3D4E-B165-5A03A9E2E435}" dt="2022-12-06T20:43:29.716" v="56" actId="20577"/>
          <ac:spMkLst>
            <pc:docMk/>
            <pc:sldMasterMk cId="2655624957" sldId="2147483686"/>
            <ac:spMk id="9" creationId="{C812CA52-75E2-8C45-8063-24057FEDA026}"/>
          </ac:spMkLst>
        </pc:spChg>
        <pc:spChg chg="mod">
          <ac:chgData name="Pascale COSTA" userId="a9990527-e5a0-4976-9254-72d533a89fe6" providerId="ADAL" clId="{80B87F51-E2E2-3D4E-B165-5A03A9E2E435}" dt="2022-12-06T20:42:13.368" v="21" actId="20577"/>
          <ac:spMkLst>
            <pc:docMk/>
            <pc:sldMasterMk cId="2655624957" sldId="2147483686"/>
            <ac:spMk id="10" creationId="{32627B64-766E-F047-97D6-D5A544058ED3}"/>
          </ac:spMkLst>
        </pc:spChg>
        <pc:spChg chg="mod">
          <ac:chgData name="Pascale COSTA" userId="a9990527-e5a0-4976-9254-72d533a89fe6" providerId="ADAL" clId="{80B87F51-E2E2-3D4E-B165-5A03A9E2E435}" dt="2022-12-06T20:43:00.458" v="27" actId="14100"/>
          <ac:spMkLst>
            <pc:docMk/>
            <pc:sldMasterMk cId="2655624957" sldId="2147483686"/>
            <ac:spMk id="11" creationId="{A6B122F1-A62C-814C-9DE9-B24714E450C9}"/>
          </ac:spMkLst>
        </pc:spChg>
        <pc:spChg chg="mod">
          <ac:chgData name="Pascale COSTA" userId="a9990527-e5a0-4976-9254-72d533a89fe6" providerId="ADAL" clId="{80B87F51-E2E2-3D4E-B165-5A03A9E2E435}" dt="2022-12-06T20:42:59.915" v="26" actId="1076"/>
          <ac:spMkLst>
            <pc:docMk/>
            <pc:sldMasterMk cId="2655624957" sldId="2147483686"/>
            <ac:spMk id="34" creationId="{10B26597-ED97-C945-B14D-9C763707C59F}"/>
          </ac:spMkLst>
        </pc:spChg>
        <pc:grpChg chg="del">
          <ac:chgData name="Pascale COSTA" userId="a9990527-e5a0-4976-9254-72d533a89fe6" providerId="ADAL" clId="{80B87F51-E2E2-3D4E-B165-5A03A9E2E435}" dt="2022-12-06T20:42:38.717" v="22" actId="478"/>
          <ac:grpSpMkLst>
            <pc:docMk/>
            <pc:sldMasterMk cId="2655624957" sldId="2147483686"/>
            <ac:grpSpMk id="4" creationId="{35C3E59C-FA07-6F43-910E-2CBD9EECEE74}"/>
          </ac:grpSpMkLst>
        </pc:grpChg>
        <pc:picChg chg="del">
          <ac:chgData name="Pascale COSTA" userId="a9990527-e5a0-4976-9254-72d533a89fe6" providerId="ADAL" clId="{80B87F51-E2E2-3D4E-B165-5A03A9E2E435}" dt="2022-12-06T20:42:43.075" v="23" actId="478"/>
          <ac:picMkLst>
            <pc:docMk/>
            <pc:sldMasterMk cId="2655624957" sldId="2147483686"/>
            <ac:picMk id="2" creationId="{5F9DADEE-3CE6-BDEA-50E4-A880D69C926D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pPr/>
              <a:t>02/02/2023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pPr/>
              <a:t>02/02/2023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892227" y="1356069"/>
            <a:ext cx="53595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  <a:p>
            <a:endParaRPr lang="fr-FR" sz="28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782595" y="2683201"/>
            <a:ext cx="7587967" cy="9731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656" y="79239"/>
            <a:ext cx="902594" cy="8192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FD1816-CF54-0C65-B3A0-11F45CF851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2407" y="2831085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CA61C5-E760-1018-6254-A8DFF0B7AA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50" y="2831085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Image 16" descr="Une image contenant rouge&#10;&#10;Description générée automatiquement">
            <a:extLst>
              <a:ext uri="{FF2B5EF4-FFF2-40B4-BE49-F238E27FC236}">
                <a16:creationId xmlns:a16="http://schemas.microsoft.com/office/drawing/2014/main" id="{298638E1-BC35-C66C-D600-888A2AB286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9282" y="2850761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4B19B6A-172B-D462-A3B1-F5858B5087F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20340" y="2850761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51A0AF8-BE0D-63B8-18CF-9AB84F0A4A1E}"/>
              </a:ext>
            </a:extLst>
          </p:cNvPr>
          <p:cNvSpPr txBox="1"/>
          <p:nvPr userDrawn="1"/>
        </p:nvSpPr>
        <p:spPr>
          <a:xfrm>
            <a:off x="776251" y="2737039"/>
            <a:ext cx="302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PNF 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Lycée Val de Bièvre - Gentilly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fr-FR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3727"/>
            <a:ext cx="3499471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1" y="117715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B498B4-EB9A-778E-7250-3EBACA76D8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2342" y="475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14DB85-00D8-E1D5-C48F-59D6C3E541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22" y="40103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Image 5" descr="Une image contenant rouge&#10;&#10;Description générée automatiquement">
            <a:extLst>
              <a:ext uri="{FF2B5EF4-FFF2-40B4-BE49-F238E27FC236}">
                <a16:creationId xmlns:a16="http://schemas.microsoft.com/office/drawing/2014/main" id="{1E90CC2B-BF8C-6954-12B7-B53F91FA3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9217" y="671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D4D1C5-80D7-A03C-0D43-38D2EA54E6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10275" y="671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40EAE22-F484-3666-F76C-5CE1C3DB1762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8EEF36-7CEB-C443-45DA-AEE262FD8A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9272" y="508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050C0C-21B8-3689-CDD6-358BF52F6E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15" y="5080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D5756090-F9B9-DFA9-2323-FBC6B3ADDD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6147" y="704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8A1D8E-8F04-AED6-7931-F60C3B1F28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17205" y="704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33D9510-E81D-7D22-2B1D-AECC4F3D0A26}"/>
              </a:ext>
            </a:extLst>
          </p:cNvPr>
          <p:cNvSpPr txBox="1"/>
          <p:nvPr userDrawn="1"/>
        </p:nvSpPr>
        <p:spPr>
          <a:xfrm>
            <a:off x="-162957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B5BCC7-243F-1585-89D5-0EDB474CCA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5835" y="3246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3715EA-5694-75DD-2F2A-12B3242862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78" y="3246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EBAC0554-2A0D-310D-A4D4-4BB4D5FE8E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2710" y="5214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0F66F8-AF74-50A6-4C3D-E0EB5B5693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13768" y="5214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13D9B1D-1082-AC37-E0EC-278901B378F9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emf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4659010" y="1278225"/>
            <a:ext cx="43156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construction mécanique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81837" y="1278225"/>
            <a:ext cx="43156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atelier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97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Activité de Collage / Rivetage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1837" y="865400"/>
            <a:ext cx="87928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Les activités élèves ciblées en atelier et en construction mécanique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13312" y="1273765"/>
            <a:ext cx="369195" cy="373792"/>
            <a:chOff x="213312" y="1273765"/>
            <a:chExt cx="369195" cy="373792"/>
          </a:xfrm>
        </p:grpSpPr>
        <p:pic>
          <p:nvPicPr>
            <p:cNvPr id="32" name="Image 31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15"/>
            <a:stretch/>
          </p:blipFill>
          <p:spPr>
            <a:xfrm>
              <a:off x="213312" y="1273765"/>
              <a:ext cx="369195" cy="186896"/>
            </a:xfrm>
            <a:prstGeom prst="rect">
              <a:avLst/>
            </a:prstGeom>
          </p:spPr>
        </p:pic>
        <p:pic>
          <p:nvPicPr>
            <p:cNvPr id="33" name="Image 3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385"/>
            <a:stretch/>
          </p:blipFill>
          <p:spPr>
            <a:xfrm>
              <a:off x="213312" y="1460661"/>
              <a:ext cx="369195" cy="186896"/>
            </a:xfrm>
            <a:prstGeom prst="rect">
              <a:avLst/>
            </a:prstGeom>
          </p:spPr>
        </p:pic>
      </p:grp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04874"/>
              </p:ext>
            </p:extLst>
          </p:nvPr>
        </p:nvGraphicFramePr>
        <p:xfrm>
          <a:off x="140071" y="1944077"/>
          <a:ext cx="4315656" cy="17021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6456">
                  <a:extLst>
                    <a:ext uri="{9D8B030D-6E8A-4147-A177-3AD203B41FA5}">
                      <a16:colId xmlns:a16="http://schemas.microsoft.com/office/drawing/2014/main" val="4290607787"/>
                    </a:ext>
                  </a:extLst>
                </a:gridCol>
                <a:gridCol w="854566">
                  <a:extLst>
                    <a:ext uri="{9D8B030D-6E8A-4147-A177-3AD203B41FA5}">
                      <a16:colId xmlns:a16="http://schemas.microsoft.com/office/drawing/2014/main" val="603918391"/>
                    </a:ext>
                  </a:extLst>
                </a:gridCol>
                <a:gridCol w="1029547">
                  <a:extLst>
                    <a:ext uri="{9D8B030D-6E8A-4147-A177-3AD203B41FA5}">
                      <a16:colId xmlns:a16="http://schemas.microsoft.com/office/drawing/2014/main" val="1251126011"/>
                    </a:ext>
                  </a:extLst>
                </a:gridCol>
                <a:gridCol w="1875087">
                  <a:extLst>
                    <a:ext uri="{9D8B030D-6E8A-4147-A177-3AD203B41FA5}">
                      <a16:colId xmlns:a16="http://schemas.microsoft.com/office/drawing/2014/main" val="8501327"/>
                    </a:ext>
                  </a:extLst>
                </a:gridCol>
              </a:tblGrid>
              <a:tr h="269569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Étape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Activité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Méthode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Points de vigilance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967867"/>
                  </a:ext>
                </a:extLst>
              </a:tr>
              <a:tr h="117856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Réalisation de la maquette en autonomie.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Lecture du plan et respect de la gamme opératoire.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/>
                        <a:t>Qualité traçage et pliage pour un ajustement correct.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dirty="0"/>
                        <a:t>Traitement anti- corrosion.</a:t>
                      </a:r>
                    </a:p>
                    <a:p>
                      <a:r>
                        <a:rPr lang="fr-FR" sz="1100" baseline="0" dirty="0"/>
                        <a:t>Mise et maintien en position.</a:t>
                      </a:r>
                    </a:p>
                    <a:p>
                      <a:r>
                        <a:rPr lang="fr-FR" sz="1100" baseline="0" dirty="0"/>
                        <a:t>Découverte du soyage.</a:t>
                      </a:r>
                    </a:p>
                    <a:p>
                      <a:r>
                        <a:rPr lang="fr-FR" sz="1100" baseline="0" dirty="0"/>
                        <a:t>Révision du bouchonnage. Point de chainette et SERP.</a:t>
                      </a:r>
                    </a:p>
                    <a:p>
                      <a:r>
                        <a:rPr lang="fr-FR" sz="1100" baseline="0" dirty="0"/>
                        <a:t>Rivetage/collage.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217089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81837" y="1667078"/>
            <a:ext cx="431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Réalisation d’une maquette type « bas de caisse »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44C941A-471D-5EF6-D609-9B9A62FFB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37"/>
          <a:stretch/>
        </p:blipFill>
        <p:spPr>
          <a:xfrm>
            <a:off x="2953174" y="3723949"/>
            <a:ext cx="1502554" cy="135174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6402969-760C-71B1-B679-2B7615E5B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0" y="3651645"/>
            <a:ext cx="1936703" cy="1417678"/>
          </a:xfrm>
          <a:prstGeom prst="rect">
            <a:avLst/>
          </a:prstGeom>
        </p:spPr>
      </p:pic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21125"/>
              </p:ext>
            </p:extLst>
          </p:nvPr>
        </p:nvGraphicFramePr>
        <p:xfrm>
          <a:off x="4659010" y="1999381"/>
          <a:ext cx="4315656" cy="30583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6456">
                  <a:extLst>
                    <a:ext uri="{9D8B030D-6E8A-4147-A177-3AD203B41FA5}">
                      <a16:colId xmlns:a16="http://schemas.microsoft.com/office/drawing/2014/main" val="4290607787"/>
                    </a:ext>
                  </a:extLst>
                </a:gridCol>
                <a:gridCol w="1368214">
                  <a:extLst>
                    <a:ext uri="{9D8B030D-6E8A-4147-A177-3AD203B41FA5}">
                      <a16:colId xmlns:a16="http://schemas.microsoft.com/office/drawing/2014/main" val="603918391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251126011"/>
                    </a:ext>
                  </a:extLst>
                </a:gridCol>
                <a:gridCol w="1131146">
                  <a:extLst>
                    <a:ext uri="{9D8B030D-6E8A-4147-A177-3AD203B41FA5}">
                      <a16:colId xmlns:a16="http://schemas.microsoft.com/office/drawing/2014/main" val="8501327"/>
                    </a:ext>
                  </a:extLst>
                </a:gridCol>
              </a:tblGrid>
              <a:tr h="269129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Étape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Étude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Savoirs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967867"/>
                  </a:ext>
                </a:extLst>
              </a:tr>
              <a:tr h="10544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Valider le comportement d’un élément et son dimensionnement.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RDM : Étude comparative de cisaillement avec deux matériaux déférents.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Maquette mécano-soudée de cisaillement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FR" sz="1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217089"/>
                  </a:ext>
                </a:extLst>
              </a:tr>
              <a:tr h="173484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Identifier la présence de forces et sollicitations simples.</a:t>
                      </a:r>
                    </a:p>
                    <a:p>
                      <a:endParaRPr lang="fr-FR" sz="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Valider par observation, manipulation, par relevés  sur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graphiques.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Notion d’équilibre. Relation effet / sollicitation.</a:t>
                      </a:r>
                    </a:p>
                    <a:p>
                      <a:endParaRPr lang="fr-FR" sz="600" dirty="0"/>
                    </a:p>
                    <a:p>
                      <a:r>
                        <a:rPr lang="fr-FR" sz="1100" dirty="0"/>
                        <a:t>Modélisation des actions mécaniques.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509768"/>
                  </a:ext>
                </a:extLst>
              </a:tr>
            </a:tbl>
          </a:graphicData>
        </a:graphic>
      </p:graphicFrame>
      <p:pic>
        <p:nvPicPr>
          <p:cNvPr id="23" name="Image 22" descr="Capture d’écran 2023-01-24 10553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994507" y="4301815"/>
            <a:ext cx="1200316" cy="347918"/>
          </a:xfrm>
          <a:prstGeom prst="rect">
            <a:avLst/>
          </a:prstGeom>
        </p:spPr>
      </p:pic>
      <p:pic>
        <p:nvPicPr>
          <p:cNvPr id="24" name="Image 23" descr="Capture d’écran 2023-01-24 10563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689" y="4600400"/>
            <a:ext cx="363038" cy="468923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4362450" y="1658971"/>
            <a:ext cx="4848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En laboratoire, modélisation maquettes et validation des caractéristiques</a:t>
            </a:r>
          </a:p>
        </p:txBody>
      </p:sp>
      <p:pic>
        <p:nvPicPr>
          <p:cNvPr id="28" name="Image 27" descr="Maquette avec rivets en impression 3D v1.png"/>
          <p:cNvPicPr>
            <a:picLocks noChangeAspect="1"/>
          </p:cNvPicPr>
          <p:nvPr/>
        </p:nvPicPr>
        <p:blipFill rotWithShape="1">
          <a:blip r:embed="rId7"/>
          <a:srcRect l="17271" t="7693" r="13765"/>
          <a:stretch/>
        </p:blipFill>
        <p:spPr>
          <a:xfrm>
            <a:off x="7866164" y="2898987"/>
            <a:ext cx="1070616" cy="976636"/>
          </a:xfrm>
          <a:prstGeom prst="rect">
            <a:avLst/>
          </a:prstGeom>
        </p:spPr>
      </p:pic>
      <p:pic>
        <p:nvPicPr>
          <p:cNvPr id="4098" name="Picture 2" descr="Comportement du solides déformable - ppt video online télécharg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4" t="32959" r="3130" b="32755"/>
          <a:stretch/>
        </p:blipFill>
        <p:spPr bwMode="auto">
          <a:xfrm>
            <a:off x="7940603" y="3988632"/>
            <a:ext cx="986651" cy="66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omportement du solides déformable - ppt video online télécharg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4" t="32959" r="3130" b="32755"/>
          <a:stretch/>
        </p:blipFill>
        <p:spPr bwMode="auto">
          <a:xfrm>
            <a:off x="4695367" y="1282429"/>
            <a:ext cx="538676" cy="36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4659010" y="1278225"/>
            <a:ext cx="43156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construction mécanique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81837" y="1278225"/>
            <a:ext cx="43156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atelier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97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Activité de Collage / Rivetage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1837" y="865400"/>
            <a:ext cx="87928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Les activités élèves ciblées en atelier et en construction mécanique</a:t>
            </a:r>
          </a:p>
        </p:txBody>
      </p:sp>
      <p:pic>
        <p:nvPicPr>
          <p:cNvPr id="1026" name="Picture 2" descr="Limite d'élasticité et limite d'élasticité conventionnelle Rp 0,2 |  ZwickRoe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b="6615"/>
          <a:stretch/>
        </p:blipFill>
        <p:spPr bwMode="auto">
          <a:xfrm>
            <a:off x="4688144" y="1277800"/>
            <a:ext cx="389121" cy="3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3"/>
          <a:srcRect l="23548" t="29113" r="2918" b="21833"/>
          <a:stretch/>
        </p:blipFill>
        <p:spPr>
          <a:xfrm>
            <a:off x="227712" y="1275731"/>
            <a:ext cx="418174" cy="371826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37272"/>
              </p:ext>
            </p:extLst>
          </p:nvPr>
        </p:nvGraphicFramePr>
        <p:xfrm>
          <a:off x="140071" y="1999380"/>
          <a:ext cx="4315656" cy="1211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716">
                  <a:extLst>
                    <a:ext uri="{9D8B030D-6E8A-4147-A177-3AD203B41FA5}">
                      <a16:colId xmlns:a16="http://schemas.microsoft.com/office/drawing/2014/main" val="4290607787"/>
                    </a:ext>
                  </a:extLst>
                </a:gridCol>
                <a:gridCol w="1063413">
                  <a:extLst>
                    <a:ext uri="{9D8B030D-6E8A-4147-A177-3AD203B41FA5}">
                      <a16:colId xmlns:a16="http://schemas.microsoft.com/office/drawing/2014/main" val="6039183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51126011"/>
                    </a:ext>
                  </a:extLst>
                </a:gridCol>
                <a:gridCol w="1814127">
                  <a:extLst>
                    <a:ext uri="{9D8B030D-6E8A-4147-A177-3AD203B41FA5}">
                      <a16:colId xmlns:a16="http://schemas.microsoft.com/office/drawing/2014/main" val="8501327"/>
                    </a:ext>
                  </a:extLst>
                </a:gridCol>
              </a:tblGrid>
              <a:tr h="249487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Étape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Activité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Méthode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Points de vigilance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967867"/>
                  </a:ext>
                </a:extLst>
              </a:tr>
              <a:tr h="9521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Remplacement d’une aile arrière.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Procédure du constructeur</a:t>
                      </a:r>
                    </a:p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(support BMW).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/>
                        <a:t>Respect de la procédure</a:t>
                      </a:r>
                    </a:p>
                    <a:p>
                      <a:r>
                        <a:rPr lang="fr-FR" sz="1100" baseline="0" dirty="0"/>
                        <a:t>Maitrise du processus de collage/rivetage.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217089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81837" y="1667078"/>
            <a:ext cx="431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Sur véhicule, changement d’une aile arrière.</a:t>
            </a: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858501"/>
              </p:ext>
            </p:extLst>
          </p:nvPr>
        </p:nvGraphicFramePr>
        <p:xfrm>
          <a:off x="4659010" y="1999379"/>
          <a:ext cx="4315656" cy="30127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6456">
                  <a:extLst>
                    <a:ext uri="{9D8B030D-6E8A-4147-A177-3AD203B41FA5}">
                      <a16:colId xmlns:a16="http://schemas.microsoft.com/office/drawing/2014/main" val="4290607787"/>
                    </a:ext>
                  </a:extLst>
                </a:gridCol>
                <a:gridCol w="1737784">
                  <a:extLst>
                    <a:ext uri="{9D8B030D-6E8A-4147-A177-3AD203B41FA5}">
                      <a16:colId xmlns:a16="http://schemas.microsoft.com/office/drawing/2014/main" val="603918391"/>
                    </a:ext>
                  </a:extLst>
                </a:gridCol>
                <a:gridCol w="1012190">
                  <a:extLst>
                    <a:ext uri="{9D8B030D-6E8A-4147-A177-3AD203B41FA5}">
                      <a16:colId xmlns:a16="http://schemas.microsoft.com/office/drawing/2014/main" val="1251126011"/>
                    </a:ext>
                  </a:extLst>
                </a:gridCol>
                <a:gridCol w="1009226">
                  <a:extLst>
                    <a:ext uri="{9D8B030D-6E8A-4147-A177-3AD203B41FA5}">
                      <a16:colId xmlns:a16="http://schemas.microsoft.com/office/drawing/2014/main" val="8501327"/>
                    </a:ext>
                  </a:extLst>
                </a:gridCol>
              </a:tblGrid>
              <a:tr h="269569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Étape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Étude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Savoirs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96786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Simulation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numérique des efforts en collage/rivetage.</a:t>
                      </a:r>
                    </a:p>
                    <a:p>
                      <a:endParaRPr lang="fr-FR" sz="11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9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Modélisation des contraintes en fonction des matériaux.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9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Modélisation des sollicitations en fonction des matériaux.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9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Justifier la solution retenue en atelier en fonction  de la simulation laboratoire.</a:t>
                      </a:r>
                      <a:endParaRPr lang="fr-FR" sz="9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RDM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217089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Évaluation sommative.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Choix contextuel des savoirs et compétences mobilisées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Évaluation partagée et </a:t>
                      </a:r>
                      <a:r>
                        <a:rPr lang="fr-FR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-construite avec le(s) professeur(s) de spécialité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509768"/>
                  </a:ext>
                </a:extLst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4659010" y="1671150"/>
            <a:ext cx="431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Modélisation des contraintes en fonction des matériaux.</a:t>
            </a:r>
          </a:p>
        </p:txBody>
      </p:sp>
      <p:pic>
        <p:nvPicPr>
          <p:cNvPr id="22" name="Image 21" descr="Capture d’écran 2023-01-23 1942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039" y="3182568"/>
            <a:ext cx="909011" cy="51843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93513B7-42AB-1CF7-DAB0-FE3499DD0F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4"/>
          <a:stretch/>
        </p:blipFill>
        <p:spPr bwMode="auto">
          <a:xfrm>
            <a:off x="2066430" y="3479532"/>
            <a:ext cx="2364527" cy="1511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 descr="Capture d’écran 2023-01-24 15154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508" y="2858135"/>
            <a:ext cx="692236" cy="49182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AFD9BCF-B74D-FCF5-8413-1BD4849DA1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7202"/>
          <a:stretch/>
        </p:blipFill>
        <p:spPr>
          <a:xfrm>
            <a:off x="140071" y="3404523"/>
            <a:ext cx="1698306" cy="16823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16084" y="3562383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constructeur</a:t>
            </a:r>
          </a:p>
        </p:txBody>
      </p:sp>
      <p:pic>
        <p:nvPicPr>
          <p:cNvPr id="18" name="Image 17" descr="Captur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0828" y="2359049"/>
            <a:ext cx="928222" cy="7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9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97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Activité de Collage / Rivetage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81837" y="865400"/>
            <a:ext cx="879282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Synthèse de la compétence - </a:t>
            </a:r>
            <a:r>
              <a:rPr lang="fr-FR" sz="1200" dirty="0"/>
              <a:t>C314 </a:t>
            </a:r>
            <a:r>
              <a:rPr 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Appliquer une méthode de collage / rivetage sur un élément de carrosserie</a:t>
            </a:r>
            <a:endParaRPr lang="fr-FR" b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59595"/>
              </p:ext>
            </p:extLst>
          </p:nvPr>
        </p:nvGraphicFramePr>
        <p:xfrm>
          <a:off x="181837" y="1304080"/>
          <a:ext cx="8790684" cy="37243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30228">
                  <a:extLst>
                    <a:ext uri="{9D8B030D-6E8A-4147-A177-3AD203B41FA5}">
                      <a16:colId xmlns:a16="http://schemas.microsoft.com/office/drawing/2014/main" val="3123596726"/>
                    </a:ext>
                  </a:extLst>
                </a:gridCol>
                <a:gridCol w="3422085">
                  <a:extLst>
                    <a:ext uri="{9D8B030D-6E8A-4147-A177-3AD203B41FA5}">
                      <a16:colId xmlns:a16="http://schemas.microsoft.com/office/drawing/2014/main" val="2725372255"/>
                    </a:ext>
                  </a:extLst>
                </a:gridCol>
                <a:gridCol w="2438371">
                  <a:extLst>
                    <a:ext uri="{9D8B030D-6E8A-4147-A177-3AD203B41FA5}">
                      <a16:colId xmlns:a16="http://schemas.microsoft.com/office/drawing/2014/main" val="3207614809"/>
                    </a:ext>
                  </a:extLst>
                </a:gridCol>
              </a:tblGrid>
              <a:tr h="36017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Pour réaliser un collage / rivetage conforme, il faut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121151"/>
                  </a:ext>
                </a:extLst>
              </a:tr>
              <a:tr h="338989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Appliquer le processus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Mobiliser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les savoirs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Mettre en œuvre les outils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934024"/>
                  </a:ext>
                </a:extLst>
              </a:tr>
              <a:tr h="2997383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Interpréter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appliquer correctement la procédure du constructeur.</a:t>
                      </a:r>
                    </a:p>
                    <a:p>
                      <a:pPr algn="l"/>
                      <a:endParaRPr lang="fr-FR" sz="14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Avant tout assemblage, réaliser des tests sur éprouvette et des tests de destruction.</a:t>
                      </a:r>
                    </a:p>
                    <a:p>
                      <a:pPr algn="l"/>
                      <a:endParaRPr lang="fr-FR" sz="14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Suivre les recommandations des fiches produits (péremption, température d’utilisation, …).</a:t>
                      </a:r>
                    </a:p>
                    <a:p>
                      <a:pPr algn="l"/>
                      <a:endParaRPr lang="fr-FR" sz="14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Respecter les règles de protection contre la corrosion.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Technique en carrosserie</a:t>
                      </a:r>
                    </a:p>
                    <a:p>
                      <a:pPr algn="ctr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</a:p>
                    <a:p>
                      <a:pPr algn="ctr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Scientifique en construction mécanique</a:t>
                      </a:r>
                    </a:p>
                    <a:p>
                      <a:pPr algn="ctr"/>
                      <a:endParaRPr lang="fr-FR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1463" indent="-184150" algn="l">
                        <a:buSzPct val="60000"/>
                        <a:buFont typeface="Courier New" panose="02070309020205020404" pitchFamily="49" charset="0"/>
                        <a:buChar char="o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L’hygiène, la santé, la sécurité,</a:t>
                      </a:r>
                      <a:r>
                        <a:rPr lang="fr-FR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l’environnement.</a:t>
                      </a:r>
                    </a:p>
                    <a:p>
                      <a:pPr marL="271463" indent="-184150" algn="l">
                        <a:buSzPct val="60000"/>
                        <a:buFont typeface="Courier New" panose="02070309020205020404" pitchFamily="49" charset="0"/>
                        <a:buChar char="o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L’organisation structurelle des véhicules.</a:t>
                      </a:r>
                    </a:p>
                    <a:p>
                      <a:pPr marL="271463" indent="-184150" algn="l">
                        <a:buSzPct val="60000"/>
                        <a:buFont typeface="Courier New" panose="02070309020205020404" pitchFamily="49" charset="0"/>
                        <a:buChar char="o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techniques d’assemblage.</a:t>
                      </a:r>
                    </a:p>
                    <a:p>
                      <a:pPr marL="271463" indent="-184150" algn="l">
                        <a:buSzPct val="60000"/>
                        <a:buFont typeface="Courier New" panose="02070309020205020404" pitchFamily="49" charset="0"/>
                        <a:buChar char="o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L’insonorisation et l’étanchéité structurelle.</a:t>
                      </a:r>
                    </a:p>
                    <a:p>
                      <a:pPr marL="271463" indent="-184150" algn="l">
                        <a:buSzPct val="60000"/>
                        <a:buFont typeface="Courier New" panose="02070309020205020404" pitchFamily="49" charset="0"/>
                        <a:buChar char="o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structure du véhicule.</a:t>
                      </a:r>
                    </a:p>
                    <a:p>
                      <a:pPr marL="271463" indent="-184150" algn="l">
                        <a:buSzPct val="60000"/>
                        <a:buFont typeface="Courier New" panose="02070309020205020404" pitchFamily="49" charset="0"/>
                        <a:buChar char="o"/>
                      </a:pP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comportement statique et cinématique des éléments ou des composants.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Riveteuse.</a:t>
                      </a:r>
                    </a:p>
                    <a:p>
                      <a:pPr algn="l"/>
                      <a:endParaRPr lang="fr-F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Pistolet à extruder.</a:t>
                      </a:r>
                    </a:p>
                    <a:p>
                      <a:pPr algn="l"/>
                      <a:endParaRPr lang="fr-F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Pince </a:t>
                      </a:r>
                      <a:r>
                        <a:rPr lang="fr-FR" sz="14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soyer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endParaRPr lang="fr-FR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Outils d’analyse et de modélisation.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770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1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860214" y="1403721"/>
            <a:ext cx="742357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Focus sur les nouvelles activités professionnelles de la filière</a:t>
            </a:r>
            <a:endParaRPr lang="fr-FR" sz="36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(Collage / Rivetage)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marL="446405" algn="just">
              <a:lnSpc>
                <a:spcPts val="1400"/>
              </a:lnSpc>
              <a:spcAft>
                <a:spcPts val="8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Sébastien JUSTE, </a:t>
            </a:r>
            <a:r>
              <a:rPr lang="fr-F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enseignant Gallieni de Toulouse, académie de Toulouse</a:t>
            </a:r>
            <a:endParaRPr lang="fr-FR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405" algn="just">
              <a:lnSpc>
                <a:spcPts val="1400"/>
              </a:lnSpc>
              <a:spcAft>
                <a:spcPts val="8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Pascal CASONATO,</a:t>
            </a:r>
            <a:r>
              <a:rPr lang="fr-F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enseignant lycée Gaston Monnerville de Cahors, académie de Toulouse</a:t>
            </a:r>
            <a:endParaRPr lang="fr-FR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405" algn="just">
              <a:lnSpc>
                <a:spcPts val="1400"/>
              </a:lnSpc>
              <a:spcAft>
                <a:spcPts val="8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Arnaud CHAMBON, </a:t>
            </a:r>
            <a:r>
              <a:rPr lang="fr-F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enseignant lycée Jules Raimu de Nîmes, académie de Montpellier</a:t>
            </a:r>
            <a:endParaRPr lang="fr-FR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36265" y="-55064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</p:txBody>
      </p:sp>
    </p:spTree>
    <p:extLst>
      <p:ext uri="{BB962C8B-B14F-4D97-AF65-F5344CB8AC3E}">
        <p14:creationId xmlns:p14="http://schemas.microsoft.com/office/powerpoint/2010/main" val="251454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860214" y="1403721"/>
            <a:ext cx="742357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Focus sur les nouvelles activités professionnelles de la filière</a:t>
            </a:r>
            <a:endParaRPr lang="fr-FR" sz="36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(Collage / Rivetage)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marL="446405" algn="just">
              <a:lnSpc>
                <a:spcPts val="1400"/>
              </a:lnSpc>
              <a:spcAft>
                <a:spcPts val="8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Sébastien JUSTE, </a:t>
            </a:r>
            <a:r>
              <a:rPr lang="fr-F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enseignant Gallieni de Toulouse, académie de Toulouse</a:t>
            </a:r>
            <a:endParaRPr lang="fr-FR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405" algn="just">
              <a:lnSpc>
                <a:spcPts val="1400"/>
              </a:lnSpc>
              <a:spcAft>
                <a:spcPts val="8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Pascal CASONATO,</a:t>
            </a:r>
            <a:r>
              <a:rPr lang="fr-F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enseignant lycée Gaston Monnerville de Cahors, académie de Toulouse</a:t>
            </a:r>
            <a:endParaRPr lang="fr-FR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405" algn="just">
              <a:lnSpc>
                <a:spcPts val="1400"/>
              </a:lnSpc>
              <a:spcAft>
                <a:spcPts val="8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Arnaud CHAMBON, </a:t>
            </a:r>
            <a:r>
              <a:rPr lang="fr-F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enseignant lycée Jules Raimu de Nîmes, académie de Montpellier</a:t>
            </a:r>
            <a:endParaRPr lang="fr-FR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36265" y="-55064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</p:txBody>
      </p:sp>
    </p:spTree>
    <p:extLst>
      <p:ext uri="{BB962C8B-B14F-4D97-AF65-F5344CB8AC3E}">
        <p14:creationId xmlns:p14="http://schemas.microsoft.com/office/powerpoint/2010/main" val="150280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97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Activité de Collage / Rivetage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1838" y="865400"/>
            <a:ext cx="870090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Illustration d’activités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4953" y="1351149"/>
            <a:ext cx="2071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Méthodologie et geste professionnel en atelier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83086" y="1478881"/>
            <a:ext cx="262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Apports en construction mécanique </a:t>
            </a:r>
          </a:p>
        </p:txBody>
      </p:sp>
      <p:sp>
        <p:nvSpPr>
          <p:cNvPr id="9" name="Double flèche horizontale 8"/>
          <p:cNvSpPr/>
          <p:nvPr/>
        </p:nvSpPr>
        <p:spPr>
          <a:xfrm>
            <a:off x="3873705" y="1611086"/>
            <a:ext cx="1317172" cy="29391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033" y="2804598"/>
            <a:ext cx="30153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Pascal CASONATO,</a:t>
            </a:r>
          </a:p>
          <a:p>
            <a:pPr algn="ctr"/>
            <a:r>
              <a:rPr lang="fr-FR" sz="1400" dirty="0"/>
              <a:t>Lycée G. Monnerville, CAHORS</a:t>
            </a:r>
          </a:p>
          <a:p>
            <a:pPr algn="ctr"/>
            <a:endParaRPr lang="fr-FR" sz="1200" dirty="0"/>
          </a:p>
          <a:p>
            <a:pPr algn="ctr"/>
            <a:r>
              <a:rPr lang="fr-FR" dirty="0"/>
              <a:t>Sébastien JUSTE,</a:t>
            </a:r>
          </a:p>
          <a:p>
            <a:pPr algn="ctr"/>
            <a:r>
              <a:rPr lang="fr-FR" sz="1400" dirty="0"/>
              <a:t>Lycée </a:t>
            </a:r>
            <a:r>
              <a:rPr lang="fr-FR" sz="1400" dirty="0" err="1"/>
              <a:t>Galliéni</a:t>
            </a:r>
            <a:r>
              <a:rPr lang="fr-FR" sz="1400" dirty="0"/>
              <a:t>, TOULOUSE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987143" y="3053011"/>
            <a:ext cx="301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Arnaud CHAMBON,</a:t>
            </a:r>
          </a:p>
          <a:p>
            <a:pPr algn="ctr"/>
            <a:r>
              <a:rPr lang="fr-FR" sz="1400" dirty="0"/>
              <a:t>Lycée J. Raimu, NÎMES</a:t>
            </a:r>
          </a:p>
        </p:txBody>
      </p:sp>
      <p:pic>
        <p:nvPicPr>
          <p:cNvPr id="1026" name="Picture 2" descr="BMW adepte du rivetage-co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80" y="2472153"/>
            <a:ext cx="2848340" cy="189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4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97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Activité de Collage / Rivetage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1836" y="853430"/>
            <a:ext cx="879960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Situation de la séquence dans la progression pédagogique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b="13381"/>
          <a:stretch/>
        </p:blipFill>
        <p:spPr>
          <a:xfrm>
            <a:off x="19569" y="1330484"/>
            <a:ext cx="2755824" cy="3589859"/>
          </a:xfrm>
          <a:prstGeom prst="rect">
            <a:avLst/>
          </a:prstGeom>
        </p:spPr>
      </p:pic>
      <p:sp>
        <p:nvSpPr>
          <p:cNvPr id="43" name="Hexagone 42"/>
          <p:cNvSpPr/>
          <p:nvPr/>
        </p:nvSpPr>
        <p:spPr>
          <a:xfrm>
            <a:off x="2236357" y="2133327"/>
            <a:ext cx="1515208" cy="1186794"/>
          </a:xfrm>
          <a:prstGeom prst="hexagon">
            <a:avLst/>
          </a:prstGeom>
          <a:solidFill>
            <a:srgbClr val="4472C4">
              <a:lumMod val="40000"/>
              <a:lumOff val="60000"/>
            </a:srgbClr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Remplacement d’un élément inamovible collé et/ou riveté</a:t>
            </a:r>
            <a:endParaRPr lang="fr-FR" sz="11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Bulle rectangulaire à coins arrondis 4"/>
          <p:cNvSpPr/>
          <p:nvPr/>
        </p:nvSpPr>
        <p:spPr>
          <a:xfrm>
            <a:off x="2163086" y="1301999"/>
            <a:ext cx="1698088" cy="558165"/>
          </a:xfrm>
          <a:prstGeom prst="wedgeRoundRectCallout">
            <a:avLst>
              <a:gd name="adj1" fmla="val -49784"/>
              <a:gd name="adj2" fmla="val -16155"/>
              <a:gd name="adj3" fmla="val 16667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Classe de première professionnelle</a:t>
            </a:r>
            <a:endParaRPr lang="fr-FR" sz="11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3829232" y="1330484"/>
            <a:ext cx="5251029" cy="3777489"/>
            <a:chOff x="3829232" y="1330484"/>
            <a:chExt cx="5251029" cy="3777489"/>
          </a:xfrm>
        </p:grpSpPr>
        <p:sp>
          <p:nvSpPr>
            <p:cNvPr id="14" name="ZoneTexte 13"/>
            <p:cNvSpPr txBox="1"/>
            <p:nvPr/>
          </p:nvSpPr>
          <p:spPr>
            <a:xfrm>
              <a:off x="3829233" y="1353863"/>
              <a:ext cx="5251028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200" b="1" dirty="0"/>
                <a:t>Le pôle 4 </a:t>
              </a:r>
              <a:r>
                <a:rPr lang="fr-FR" sz="1200" dirty="0"/>
                <a:t>sera développé durant toute la séquence par l’exploitation d’un dossier ressource comprenant des documents constructeur et de construction mécanique </a:t>
              </a:r>
            </a:p>
          </p:txBody>
        </p: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88E37AFF-386B-D944-849E-4AB82AB8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9112" y="1860165"/>
              <a:ext cx="1144180" cy="1492635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7971E7D7-C12E-34A3-94E3-135AFEB9D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1344" y="4160973"/>
              <a:ext cx="530240" cy="806277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2C583399-5EFC-6161-03FD-DAE6B076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1284" y="1860164"/>
              <a:ext cx="1105357" cy="1492635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1AFD9BCF-B74D-FCF5-8413-1BD4849DA1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7202"/>
            <a:stretch/>
          </p:blipFill>
          <p:spPr>
            <a:xfrm>
              <a:off x="5081283" y="3397435"/>
              <a:ext cx="1099147" cy="1088840"/>
            </a:xfrm>
            <a:prstGeom prst="rect">
              <a:avLst/>
            </a:prstGeom>
          </p:spPr>
        </p:pic>
        <p:pic>
          <p:nvPicPr>
            <p:cNvPr id="50" name="Image 49" descr="Capture d’écran 2023-01-23 193758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13332" y="3381284"/>
              <a:ext cx="1139959" cy="1559378"/>
            </a:xfrm>
            <a:prstGeom prst="rect">
              <a:avLst/>
            </a:prstGeom>
          </p:spPr>
        </p:pic>
        <p:pic>
          <p:nvPicPr>
            <p:cNvPr id="51" name="Image 50" descr="Capture d’écran 2023-01-23 194007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14632" y="1860164"/>
              <a:ext cx="1055681" cy="149263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829232" y="1330484"/>
              <a:ext cx="5240261" cy="3777489"/>
            </a:xfrm>
            <a:prstGeom prst="rect">
              <a:avLst/>
            </a:prstGeom>
            <a:noFill/>
            <a:ln>
              <a:solidFill>
                <a:srgbClr val="FFE59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4" name="Image 53" descr="Capture d’écran 2023-01-24 093922.png"/>
            <p:cNvPicPr>
              <a:picLocks noChangeAspect="1"/>
            </p:cNvPicPr>
            <p:nvPr/>
          </p:nvPicPr>
          <p:blipFill rotWithShape="1">
            <a:blip r:embed="rId9"/>
            <a:srcRect t="18060"/>
            <a:stretch/>
          </p:blipFill>
          <p:spPr>
            <a:xfrm>
              <a:off x="7347980" y="1860165"/>
              <a:ext cx="1677423" cy="1601008"/>
            </a:xfrm>
            <a:prstGeom prst="rect">
              <a:avLst/>
            </a:prstGeom>
          </p:spPr>
        </p:pic>
        <p:pic>
          <p:nvPicPr>
            <p:cNvPr id="61" name="Image 60" descr="Capture d’écran 2023-01-24 094554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23696" y="3403518"/>
              <a:ext cx="1709193" cy="1290401"/>
            </a:xfrm>
            <a:prstGeom prst="rect">
              <a:avLst/>
            </a:prstGeom>
          </p:spPr>
        </p:pic>
        <p:pic>
          <p:nvPicPr>
            <p:cNvPr id="62" name="Image 61" descr="Capture d’écran 2023-01-24 102036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11350" y="3381284"/>
              <a:ext cx="1170853" cy="1692870"/>
            </a:xfrm>
            <a:prstGeom prst="rect">
              <a:avLst/>
            </a:prstGeom>
          </p:spPr>
        </p:pic>
        <p:pic>
          <p:nvPicPr>
            <p:cNvPr id="64" name="Image 63" descr="Capture d’écran 2023-01-23 194204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13123" y="4107520"/>
              <a:ext cx="1601153" cy="913181"/>
            </a:xfrm>
            <a:prstGeom prst="rect">
              <a:avLst/>
            </a:prstGeom>
          </p:spPr>
        </p:pic>
      </p:grpSp>
      <p:sp>
        <p:nvSpPr>
          <p:cNvPr id="59" name="Rectangle 58"/>
          <p:cNvSpPr/>
          <p:nvPr/>
        </p:nvSpPr>
        <p:spPr>
          <a:xfrm>
            <a:off x="1397481" y="3562773"/>
            <a:ext cx="1135746" cy="148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1617549" y="3122507"/>
            <a:ext cx="736631" cy="588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1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97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Activité de Collage / Rivetage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08501" y="853430"/>
            <a:ext cx="45275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 guide d’accompagnement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94579"/>
              </p:ext>
            </p:extLst>
          </p:nvPr>
        </p:nvGraphicFramePr>
        <p:xfrm>
          <a:off x="181837" y="1312759"/>
          <a:ext cx="4234544" cy="971106"/>
        </p:xfrm>
        <a:graphic>
          <a:graphicData uri="http://schemas.openxmlformats.org/drawingml/2006/table">
            <a:tbl>
              <a:tblPr firstRow="1" firstCol="1" bandRow="1"/>
              <a:tblGrid>
                <a:gridCol w="1200649">
                  <a:extLst>
                    <a:ext uri="{9D8B030D-6E8A-4147-A177-3AD203B41FA5}">
                      <a16:colId xmlns:a16="http://schemas.microsoft.com/office/drawing/2014/main" val="1300058392"/>
                    </a:ext>
                  </a:extLst>
                </a:gridCol>
                <a:gridCol w="2399844">
                  <a:extLst>
                    <a:ext uri="{9D8B030D-6E8A-4147-A177-3AD203B41FA5}">
                      <a16:colId xmlns:a16="http://schemas.microsoft.com/office/drawing/2014/main" val="1422049385"/>
                    </a:ext>
                  </a:extLst>
                </a:gridCol>
                <a:gridCol w="634051">
                  <a:extLst>
                    <a:ext uri="{9D8B030D-6E8A-4147-A177-3AD203B41FA5}">
                      <a16:colId xmlns:a16="http://schemas.microsoft.com/office/drawing/2014/main" val="3513126378"/>
                    </a:ext>
                  </a:extLst>
                </a:gridCol>
              </a:tblGrid>
              <a:tr h="294640">
                <a:tc rowSpan="2"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415" algn="l"/>
                        </a:tabLs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Pôle 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415" algn="l"/>
                        </a:tabLs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Intervention sur les inamovibles et les vitrages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BLOC 3 : RÉPARER LES INAMOVIBLES ET LES VITR</a:t>
                      </a: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U33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160056"/>
                  </a:ext>
                </a:extLst>
              </a:tr>
              <a:tr h="5969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Remplacer un élément de structure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Mettre en conformité un vitrage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6841"/>
                  </a:ext>
                </a:extLst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1415143" y="1752403"/>
            <a:ext cx="2286000" cy="23750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63572"/>
              </p:ext>
            </p:extLst>
          </p:nvPr>
        </p:nvGraphicFramePr>
        <p:xfrm>
          <a:off x="181837" y="2387846"/>
          <a:ext cx="4234544" cy="1125220"/>
        </p:xfrm>
        <a:graphic>
          <a:graphicData uri="http://schemas.openxmlformats.org/drawingml/2006/table">
            <a:tbl>
              <a:tblPr firstRow="1" firstCol="1" bandRow="1"/>
              <a:tblGrid>
                <a:gridCol w="4234544">
                  <a:extLst>
                    <a:ext uri="{9D8B030D-6E8A-4147-A177-3AD203B41FA5}">
                      <a16:colId xmlns:a16="http://schemas.microsoft.com/office/drawing/2014/main" val="2986024861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ACTIVITÉ 3.1 : </a:t>
                      </a:r>
                      <a:r>
                        <a:rPr lang="fr-FR" sz="1200" b="1" cap="all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Remplacement </a:t>
                      </a:r>
                      <a:r>
                        <a:rPr lang="fr-FR" sz="1200" b="1" cap="all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d’ÉlÉments</a:t>
                      </a:r>
                      <a:r>
                        <a:rPr lang="fr-FR" sz="1200" b="1" cap="all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inamovibles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51755"/>
                  </a:ext>
                </a:extLst>
              </a:tr>
              <a:tr h="892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Tâches associées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T3.1.1 Découper un élément selon les préconisations du constructeur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T3.1.2 Réaliser un assemblage par soudage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T3.1.3 Réaliser un assemblage par collage et/ou rivetage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057718"/>
                  </a:ext>
                </a:extLst>
              </a:tr>
            </a:tbl>
          </a:graphicData>
        </a:graphic>
      </p:graphicFrame>
      <p:sp>
        <p:nvSpPr>
          <p:cNvPr id="21" name="Rectangle à coins arrondis 20"/>
          <p:cNvSpPr/>
          <p:nvPr/>
        </p:nvSpPr>
        <p:spPr>
          <a:xfrm>
            <a:off x="181836" y="3275525"/>
            <a:ext cx="4085364" cy="18257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18218"/>
              </p:ext>
            </p:extLst>
          </p:nvPr>
        </p:nvGraphicFramePr>
        <p:xfrm>
          <a:off x="181836" y="3642058"/>
          <a:ext cx="4234545" cy="1354786"/>
        </p:xfrm>
        <a:graphic>
          <a:graphicData uri="http://schemas.openxmlformats.org/drawingml/2006/table">
            <a:tbl>
              <a:tblPr firstRow="1" firstCol="1" bandRow="1"/>
              <a:tblGrid>
                <a:gridCol w="569278">
                  <a:extLst>
                    <a:ext uri="{9D8B030D-6E8A-4147-A177-3AD203B41FA5}">
                      <a16:colId xmlns:a16="http://schemas.microsoft.com/office/drawing/2014/main" val="1189757565"/>
                    </a:ext>
                  </a:extLst>
                </a:gridCol>
                <a:gridCol w="3665267">
                  <a:extLst>
                    <a:ext uri="{9D8B030D-6E8A-4147-A177-3AD203B41FA5}">
                      <a16:colId xmlns:a16="http://schemas.microsoft.com/office/drawing/2014/main" val="1974567552"/>
                    </a:ext>
                  </a:extLst>
                </a:gridCol>
              </a:tblGrid>
              <a:tr h="314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C3.1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Remplacer un élément de structure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49402"/>
                  </a:ext>
                </a:extLst>
              </a:tr>
              <a:tr h="288290">
                <a:tc gridSpan="2">
                  <a:txBody>
                    <a:bodyPr/>
                    <a:lstStyle/>
                    <a:p>
                      <a:pPr marL="2032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C3.1.1 Découper un élément selon les préconisations du constructeur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32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C3.1.2 Ajuster l’élément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32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C3.1.3 Assembler un élément de carrosserie par soudage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32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C3.1.4 Appliquer une méthode de collage/rivetage sur un élément de carrosserie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32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C3.1.5 Réaliser la finition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564728"/>
                  </a:ext>
                </a:extLst>
              </a:tr>
            </a:tbl>
          </a:graphicData>
        </a:graphic>
      </p:graphicFrame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269067"/>
              </p:ext>
            </p:extLst>
          </p:nvPr>
        </p:nvGraphicFramePr>
        <p:xfrm>
          <a:off x="4508501" y="1315180"/>
          <a:ext cx="4527571" cy="746760"/>
        </p:xfrm>
        <a:graphic>
          <a:graphicData uri="http://schemas.openxmlformats.org/drawingml/2006/table">
            <a:tbl>
              <a:tblPr firstRow="1" firstCol="1" bandRow="1"/>
              <a:tblGrid>
                <a:gridCol w="4527571">
                  <a:extLst>
                    <a:ext uri="{9D8B030D-6E8A-4147-A177-3AD203B41FA5}">
                      <a16:colId xmlns:a16="http://schemas.microsoft.com/office/drawing/2014/main" val="1999390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OBJECTIF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3602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 partir 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d’un véhicule ayant subi un choc du 2</a:t>
                      </a:r>
                      <a:r>
                        <a:rPr lang="fr-FR" sz="11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degré, a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ppliquer une méthodologie de remplacement d’un élément inamovible selon les préconisations constructeur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174775"/>
                  </a:ext>
                </a:extLst>
              </a:tr>
            </a:tbl>
          </a:graphicData>
        </a:graphic>
      </p:graphicFrame>
      <p:sp>
        <p:nvSpPr>
          <p:cNvPr id="39" name="Rectangle à coins arrondis 38"/>
          <p:cNvSpPr/>
          <p:nvPr/>
        </p:nvSpPr>
        <p:spPr>
          <a:xfrm>
            <a:off x="181837" y="4479857"/>
            <a:ext cx="4085363" cy="3443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98659"/>
              </p:ext>
            </p:extLst>
          </p:nvPr>
        </p:nvGraphicFramePr>
        <p:xfrm>
          <a:off x="4508502" y="2385783"/>
          <a:ext cx="4527571" cy="24227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29008">
                  <a:extLst>
                    <a:ext uri="{9D8B030D-6E8A-4147-A177-3AD203B41FA5}">
                      <a16:colId xmlns:a16="http://schemas.microsoft.com/office/drawing/2014/main" val="2696696108"/>
                    </a:ext>
                  </a:extLst>
                </a:gridCol>
                <a:gridCol w="2176958">
                  <a:extLst>
                    <a:ext uri="{9D8B030D-6E8A-4147-A177-3AD203B41FA5}">
                      <a16:colId xmlns:a16="http://schemas.microsoft.com/office/drawing/2014/main" val="561587045"/>
                    </a:ext>
                  </a:extLst>
                </a:gridCol>
                <a:gridCol w="1721605">
                  <a:extLst>
                    <a:ext uri="{9D8B030D-6E8A-4147-A177-3AD203B41FA5}">
                      <a16:colId xmlns:a16="http://schemas.microsoft.com/office/drawing/2014/main" val="1848567900"/>
                    </a:ext>
                  </a:extLst>
                </a:gridCol>
              </a:tblGrid>
              <a:tr h="167638">
                <a:tc gridSpan="3"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EXEMPLES D’ACTIVITÉS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96771"/>
                  </a:ext>
                </a:extLst>
              </a:tr>
              <a:tr h="725409"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Niveau 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Découpe de l’élément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5026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Niveau 4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0" lvl="0" indent="0" algn="just" defTabSz="457200" rtl="0" eaLnBrk="1" fontAlgn="auto" latinLnBrk="0" hangingPunct="1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Préparation des assemblages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831862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fr-FR" sz="12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Niveau 3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Assemblage par collage, rivetage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191622"/>
                  </a:ext>
                </a:extLst>
              </a:tr>
            </a:tbl>
          </a:graphicData>
        </a:graphic>
      </p:graphicFrame>
      <p:pic>
        <p:nvPicPr>
          <p:cNvPr id="2051" name="Image 347" descr="Une image contenant intérieur&#10;&#10;Description générée automatiqu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0" y="3322084"/>
            <a:ext cx="775345" cy="67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 341" descr="Une image contenant intérieur&#10;&#10;Description générée automatiqu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322084"/>
            <a:ext cx="738992" cy="6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349" descr="Une image contenant intérieur, personne&#10;&#10;Description générée automatiqu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0" y="4072982"/>
            <a:ext cx="785270" cy="6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3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072981"/>
            <a:ext cx="738992" cy="6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 descr="Une image contenant appareil&#10;&#10;Description générée automatiquemen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25" y="2606779"/>
            <a:ext cx="760967" cy="557197"/>
          </a:xfrm>
          <a:prstGeom prst="rect">
            <a:avLst/>
          </a:prstGeom>
        </p:spPr>
      </p:pic>
      <p:pic>
        <p:nvPicPr>
          <p:cNvPr id="24" name="Image 23" descr="Une image contenant appareil&#10;&#10;Description générée automatiquement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80" y="2599881"/>
            <a:ext cx="775345" cy="623003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81836" y="847211"/>
            <a:ext cx="423454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 référentiel</a:t>
            </a:r>
          </a:p>
        </p:txBody>
      </p:sp>
    </p:spTree>
    <p:extLst>
      <p:ext uri="{BB962C8B-B14F-4D97-AF65-F5344CB8AC3E}">
        <p14:creationId xmlns:p14="http://schemas.microsoft.com/office/powerpoint/2010/main" val="6003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97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Activité de Collage / Rivetage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1837" y="865400"/>
            <a:ext cx="882064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Contexte en entreprise – Évolutions techniques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6722" y="1461061"/>
            <a:ext cx="6774133" cy="328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Avantages de ce procédé :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Assemblage mixte acier/alu/composites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Simplicité de mise en œuvre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 de temps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Assemblage à froid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Santé et sécurité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Traitement anti corrosion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3"/>
          <p:cNvPicPr/>
          <p:nvPr/>
        </p:nvPicPr>
        <p:blipFill rotWithShape="1">
          <a:blip r:embed="rId2"/>
          <a:srcRect l="11305" t="20245" r="57776" b="14482"/>
          <a:stretch/>
        </p:blipFill>
        <p:spPr>
          <a:xfrm>
            <a:off x="6955973" y="1316380"/>
            <a:ext cx="2046514" cy="1785579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 rotWithShape="1">
          <a:blip r:embed="rId2"/>
          <a:srcRect l="57932" t="10496" r="790" b="3196"/>
          <a:stretch/>
        </p:blipFill>
        <p:spPr>
          <a:xfrm>
            <a:off x="6955974" y="3268714"/>
            <a:ext cx="2046513" cy="169063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035136" y="4820850"/>
            <a:ext cx="2467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Source texte et image : BMW</a:t>
            </a:r>
          </a:p>
        </p:txBody>
      </p:sp>
    </p:spTree>
    <p:extLst>
      <p:ext uri="{BB962C8B-B14F-4D97-AF65-F5344CB8AC3E}">
        <p14:creationId xmlns:p14="http://schemas.microsoft.com/office/powerpoint/2010/main" val="390618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6156973" y="1521916"/>
            <a:ext cx="2570401" cy="3519276"/>
            <a:chOff x="2108307" y="1534475"/>
            <a:chExt cx="2420855" cy="3519276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2108307" y="1670931"/>
              <a:ext cx="2347782" cy="3382820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isocèle 26"/>
            <p:cNvSpPr/>
            <p:nvPr/>
          </p:nvSpPr>
          <p:spPr>
            <a:xfrm rot="13613144">
              <a:off x="4056029" y="1782200"/>
              <a:ext cx="398746" cy="208355"/>
            </a:xfrm>
            <a:prstGeom prst="triangl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Triangle isocèle 27"/>
            <p:cNvSpPr/>
            <p:nvPr/>
          </p:nvSpPr>
          <p:spPr>
            <a:xfrm rot="2737621">
              <a:off x="4233461" y="1635975"/>
              <a:ext cx="397202" cy="194201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390121" y="1539954"/>
            <a:ext cx="2414476" cy="3512503"/>
            <a:chOff x="2108307" y="1541248"/>
            <a:chExt cx="2414476" cy="3512503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2108307" y="1670931"/>
              <a:ext cx="2347782" cy="3382820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riangle isocèle 20"/>
            <p:cNvSpPr/>
            <p:nvPr/>
          </p:nvSpPr>
          <p:spPr>
            <a:xfrm rot="13613144">
              <a:off x="4056029" y="1782200"/>
              <a:ext cx="398746" cy="208355"/>
            </a:xfrm>
            <a:prstGeom prst="triangl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Triangle isocèle 22"/>
            <p:cNvSpPr/>
            <p:nvPr/>
          </p:nvSpPr>
          <p:spPr>
            <a:xfrm rot="2737621">
              <a:off x="4227082" y="1642748"/>
              <a:ext cx="397202" cy="194201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97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Activité de Collage / Rivetage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1837" y="865400"/>
            <a:ext cx="878605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Organisation des enseignements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6201" y="1268168"/>
            <a:ext cx="896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Succession d’activités centrées autour de trois travaux respectant les fondamentaux du métier 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3831393" y="2087448"/>
            <a:ext cx="1540326" cy="1882194"/>
            <a:chOff x="2979420" y="2632710"/>
            <a:chExt cx="1272540" cy="1459230"/>
          </a:xfrm>
        </p:grpSpPr>
        <p:pic>
          <p:nvPicPr>
            <p:cNvPr id="9" name="Image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15"/>
            <a:stretch/>
          </p:blipFill>
          <p:spPr>
            <a:xfrm>
              <a:off x="2979420" y="2632710"/>
              <a:ext cx="1272540" cy="729615"/>
            </a:xfrm>
            <a:prstGeom prst="rect">
              <a:avLst/>
            </a:prstGeom>
          </p:spPr>
        </p:pic>
        <p:pic>
          <p:nvPicPr>
            <p:cNvPr id="11" name="Image 10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385"/>
            <a:stretch/>
          </p:blipFill>
          <p:spPr>
            <a:xfrm>
              <a:off x="3063240" y="3362325"/>
              <a:ext cx="1104900" cy="729615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3548" t="29113" r="2918" b="21833"/>
          <a:stretch/>
        </p:blipFill>
        <p:spPr>
          <a:xfrm>
            <a:off x="6261380" y="2037681"/>
            <a:ext cx="2228751" cy="198172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465210" y="4407420"/>
            <a:ext cx="227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Réalisation d’une maquette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36805" y="4407419"/>
            <a:ext cx="268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Remplacement sur véhicule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446446" y="1518977"/>
            <a:ext cx="2577174" cy="3526049"/>
            <a:chOff x="2108307" y="1527702"/>
            <a:chExt cx="2427234" cy="3526049"/>
          </a:xfrm>
          <a:solidFill>
            <a:schemeClr val="bg1"/>
          </a:solidFill>
        </p:grpSpPr>
        <p:sp>
          <p:nvSpPr>
            <p:cNvPr id="30" name="Rectangle 29"/>
            <p:cNvSpPr/>
            <p:nvPr/>
          </p:nvSpPr>
          <p:spPr>
            <a:xfrm>
              <a:off x="2108307" y="1670931"/>
              <a:ext cx="2347782" cy="3382820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Triangle isocèle 30"/>
            <p:cNvSpPr/>
            <p:nvPr/>
          </p:nvSpPr>
          <p:spPr>
            <a:xfrm rot="13613144">
              <a:off x="4062408" y="1775427"/>
              <a:ext cx="398746" cy="208355"/>
            </a:xfrm>
            <a:prstGeom prst="triangl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Triangle isocèle 31"/>
            <p:cNvSpPr/>
            <p:nvPr/>
          </p:nvSpPr>
          <p:spPr>
            <a:xfrm rot="2737621">
              <a:off x="4239840" y="1629202"/>
              <a:ext cx="397202" cy="194201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556506" y="4394861"/>
            <a:ext cx="227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Réalisation d’une éprouvette</a:t>
            </a:r>
          </a:p>
        </p:txBody>
      </p:sp>
      <p:pic>
        <p:nvPicPr>
          <p:cNvPr id="37" name="Image 3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2931" r="23771" b="3188"/>
          <a:stretch/>
        </p:blipFill>
        <p:spPr bwMode="auto">
          <a:xfrm>
            <a:off x="711818" y="2706635"/>
            <a:ext cx="1881596" cy="523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265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97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Activité de Collage / Rivetage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1837" y="865400"/>
            <a:ext cx="87906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Organisation de la séquence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1837" y="1268168"/>
            <a:ext cx="879068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Les trois activités s’appuient sur des prérequis développés précédemment durant la séquence 4 (Remplacement d’un élément inamovible)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7873621" y="2116408"/>
            <a:ext cx="1129341" cy="735858"/>
            <a:chOff x="7906485" y="1959796"/>
            <a:chExt cx="1129341" cy="735858"/>
          </a:xfrm>
        </p:grpSpPr>
        <p:pic>
          <p:nvPicPr>
            <p:cNvPr id="11" name="Image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385"/>
            <a:stretch/>
          </p:blipFill>
          <p:spPr>
            <a:xfrm>
              <a:off x="7906485" y="2298656"/>
              <a:ext cx="506460" cy="39699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/>
            <a:srcRect l="23548" t="29113" r="2918" b="21833"/>
            <a:stretch/>
          </p:blipFill>
          <p:spPr>
            <a:xfrm>
              <a:off x="8554651" y="2069309"/>
              <a:ext cx="481175" cy="427846"/>
            </a:xfrm>
            <a:prstGeom prst="rect">
              <a:avLst/>
            </a:prstGeom>
          </p:spPr>
        </p:pic>
        <p:pic>
          <p:nvPicPr>
            <p:cNvPr id="37" name="Image 36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16" t="2931" r="23771" b="5855"/>
            <a:stretch/>
          </p:blipFill>
          <p:spPr bwMode="auto">
            <a:xfrm>
              <a:off x="7906485" y="1959796"/>
              <a:ext cx="595499" cy="26876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4" name="ZoneTexte 33"/>
          <p:cNvSpPr txBox="1"/>
          <p:nvPr/>
        </p:nvSpPr>
        <p:spPr>
          <a:xfrm>
            <a:off x="178308" y="1581375"/>
            <a:ext cx="743139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Activités hors du temps de classe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747470" y="1581375"/>
            <a:ext cx="122505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Activités atelier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27649" y="4549521"/>
            <a:ext cx="747727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u="sng" dirty="0"/>
              <a:t>Supports d’exercice :</a:t>
            </a:r>
          </a:p>
          <a:p>
            <a:pPr algn="ctr"/>
            <a:r>
              <a:rPr lang="fr-FR" sz="1200" dirty="0"/>
              <a:t>Exploitation de vidéos « </a:t>
            </a:r>
            <a:r>
              <a:rPr lang="fr-FR" sz="1200" dirty="0" err="1"/>
              <a:t>Youtube</a:t>
            </a:r>
            <a:r>
              <a:rPr lang="fr-FR" sz="1200" dirty="0"/>
              <a:t> »    -    Questionnaire en </a:t>
            </a:r>
            <a:r>
              <a:rPr lang="fr-FR" sz="1200"/>
              <a:t>ligne     </a:t>
            </a:r>
            <a:r>
              <a:rPr lang="fr-FR" sz="1200" dirty="0"/>
              <a:t>-    Plateforme numérique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213498" y="1948922"/>
            <a:ext cx="7473020" cy="1385324"/>
            <a:chOff x="140208" y="1851593"/>
            <a:chExt cx="7473020" cy="1385324"/>
          </a:xfrm>
        </p:grpSpPr>
        <p:sp>
          <p:nvSpPr>
            <p:cNvPr id="35" name="ZoneTexte 34"/>
            <p:cNvSpPr txBox="1"/>
            <p:nvPr/>
          </p:nvSpPr>
          <p:spPr>
            <a:xfrm>
              <a:off x="140208" y="2215352"/>
              <a:ext cx="2622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En carrosserie 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/>
                <a:t>Le collage structural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/>
                <a:t>Les rivets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/>
                <a:t>Les riveteuses</a:t>
              </a:r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40AFEE2E-A1CD-E156-D805-2337623D0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94199" y="1889038"/>
              <a:ext cx="902042" cy="1347879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DFA2B462-2571-B5F3-A520-6189ED1FF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5632" y="1889038"/>
              <a:ext cx="897208" cy="1347879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C153FB4A-99E7-FDC2-8A3E-5ABAA679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4952" y="1889038"/>
              <a:ext cx="898276" cy="1344317"/>
            </a:xfrm>
            <a:prstGeom prst="rect">
              <a:avLst/>
            </a:prstGeom>
          </p:spPr>
        </p:pic>
        <p:sp>
          <p:nvSpPr>
            <p:cNvPr id="43" name="ZoneTexte 42"/>
            <p:cNvSpPr txBox="1"/>
            <p:nvPr/>
          </p:nvSpPr>
          <p:spPr>
            <a:xfrm>
              <a:off x="299580" y="1851593"/>
              <a:ext cx="249461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Réactiver les connaissances</a:t>
              </a:r>
              <a:endParaRPr lang="fr-FR" sz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7966867" y="3477011"/>
            <a:ext cx="1036095" cy="1170473"/>
            <a:chOff x="7847910" y="3447043"/>
            <a:chExt cx="1036095" cy="1170473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17C61203-2417-6463-893B-D0C90744A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1" b="9238"/>
            <a:stretch/>
          </p:blipFill>
          <p:spPr bwMode="auto">
            <a:xfrm>
              <a:off x="7959015" y="3447043"/>
              <a:ext cx="850235" cy="43170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Image 48" descr="Capture d’écran 2023-01-24 105532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7910" y="3916829"/>
              <a:ext cx="1036095" cy="300318"/>
            </a:xfrm>
            <a:prstGeom prst="rect">
              <a:avLst/>
            </a:prstGeom>
          </p:spPr>
        </p:pic>
        <p:pic>
          <p:nvPicPr>
            <p:cNvPr id="50" name="Image 49" descr="Capture d’écran 2023-01-24 105631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>
              <a:off x="8212657" y="4201535"/>
              <a:ext cx="363038" cy="468923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259165" y="3161750"/>
            <a:ext cx="7492121" cy="1580208"/>
            <a:chOff x="259165" y="3161750"/>
            <a:chExt cx="7492121" cy="1580208"/>
          </a:xfrm>
        </p:grpSpPr>
        <p:pic>
          <p:nvPicPr>
            <p:cNvPr id="44" name="Image 43" descr="Capture d’écran 2023-01-24 102036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43114" y="3161750"/>
              <a:ext cx="929780" cy="1344317"/>
            </a:xfrm>
            <a:prstGeom prst="rect">
              <a:avLst/>
            </a:prstGeom>
          </p:spPr>
        </p:pic>
        <p:grpSp>
          <p:nvGrpSpPr>
            <p:cNvPr id="3" name="Groupe 2"/>
            <p:cNvGrpSpPr/>
            <p:nvPr/>
          </p:nvGrpSpPr>
          <p:grpSpPr>
            <a:xfrm>
              <a:off x="259165" y="3453476"/>
              <a:ext cx="7492121" cy="1288482"/>
              <a:chOff x="259165" y="3453476"/>
              <a:chExt cx="7492121" cy="1288482"/>
            </a:xfrm>
          </p:grpSpPr>
          <p:sp>
            <p:nvSpPr>
              <p:cNvPr id="41" name="ZoneTexte 40"/>
              <p:cNvSpPr txBox="1"/>
              <p:nvPr/>
            </p:nvSpPr>
            <p:spPr>
              <a:xfrm>
                <a:off x="259165" y="3508647"/>
                <a:ext cx="26223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En construction mécanique 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dirty="0"/>
                  <a:t>Identifier/Justifier une solution de liaison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dirty="0"/>
                  <a:t>Choisir un composant en fonction de son comportement</a:t>
                </a:r>
              </a:p>
            </p:txBody>
          </p:sp>
          <p:grpSp>
            <p:nvGrpSpPr>
              <p:cNvPr id="12" name="Groupe 11"/>
              <p:cNvGrpSpPr/>
              <p:nvPr/>
            </p:nvGrpSpPr>
            <p:grpSpPr>
              <a:xfrm>
                <a:off x="6845428" y="3453476"/>
                <a:ext cx="905858" cy="935859"/>
                <a:chOff x="3792469" y="2791013"/>
                <a:chExt cx="905858" cy="935859"/>
              </a:xfrm>
            </p:grpSpPr>
            <p:pic>
              <p:nvPicPr>
                <p:cNvPr id="45" name="Image 44" descr="Capture d’écran 2023-01-24 075830.png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92469" y="2791013"/>
                  <a:ext cx="902042" cy="523767"/>
                </a:xfrm>
                <a:prstGeom prst="rect">
                  <a:avLst/>
                </a:prstGeom>
              </p:spPr>
            </p:pic>
            <p:pic>
              <p:nvPicPr>
                <p:cNvPr id="46" name="Image 45" descr="Capture d’écran 2023-01-24 075707.png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92469" y="3246387"/>
                  <a:ext cx="905858" cy="480485"/>
                </a:xfrm>
                <a:prstGeom prst="rect">
                  <a:avLst/>
                </a:prstGeom>
              </p:spPr>
            </p:pic>
          </p:grpSp>
          <p:pic>
            <p:nvPicPr>
              <p:cNvPr id="51" name="Image 50"/>
              <p:cNvPicPr>
                <a:picLocks noChangeAspect="1"/>
              </p:cNvPicPr>
              <p:nvPr/>
            </p:nvPicPr>
            <p:blipFill rotWithShape="1">
              <a:blip r:embed="rId15"/>
              <a:srcRect b="52455"/>
              <a:stretch/>
            </p:blipFill>
            <p:spPr>
              <a:xfrm>
                <a:off x="3088051" y="3965040"/>
                <a:ext cx="2373890" cy="322791"/>
              </a:xfrm>
              <a:prstGeom prst="rect">
                <a:avLst/>
              </a:prstGeom>
            </p:spPr>
          </p:pic>
          <p:pic>
            <p:nvPicPr>
              <p:cNvPr id="52" name="Image 51"/>
              <p:cNvPicPr>
                <a:picLocks noChangeAspect="1"/>
              </p:cNvPicPr>
              <p:nvPr/>
            </p:nvPicPr>
            <p:blipFill rotWithShape="1">
              <a:blip r:embed="rId15"/>
              <a:srcRect t="82958" r="40809" b="1444"/>
              <a:stretch/>
            </p:blipFill>
            <p:spPr>
              <a:xfrm>
                <a:off x="3088051" y="4283782"/>
                <a:ext cx="2292079" cy="172744"/>
              </a:xfrm>
              <a:prstGeom prst="rect">
                <a:avLst/>
              </a:prstGeom>
            </p:spPr>
          </p:pic>
          <p:pic>
            <p:nvPicPr>
              <p:cNvPr id="53" name="Image 52" descr="Capture d’écran 2023-01-24 102036.png"/>
              <p:cNvPicPr>
                <a:picLocks noChangeAspect="1"/>
              </p:cNvPicPr>
              <p:nvPr/>
            </p:nvPicPr>
            <p:blipFill rotWithShape="1">
              <a:blip r:embed="rId12"/>
              <a:srcRect b="87790"/>
              <a:stretch/>
            </p:blipFill>
            <p:spPr>
              <a:xfrm>
                <a:off x="3194180" y="3536081"/>
                <a:ext cx="2429805" cy="428959"/>
              </a:xfrm>
              <a:prstGeom prst="rect">
                <a:avLst/>
              </a:prstGeom>
            </p:spPr>
          </p:pic>
          <p:pic>
            <p:nvPicPr>
              <p:cNvPr id="33" name="Image 32" descr="Capture d’écran 2023-01-24 094554.png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17081" y="4389335"/>
                <a:ext cx="830389" cy="352623"/>
              </a:xfrm>
              <a:prstGeom prst="rect">
                <a:avLst/>
              </a:prstGeom>
            </p:spPr>
          </p:pic>
        </p:grpSp>
      </p:grpSp>
      <p:sp>
        <p:nvSpPr>
          <p:cNvPr id="14" name="ZoneTexte 13"/>
          <p:cNvSpPr txBox="1"/>
          <p:nvPr/>
        </p:nvSpPr>
        <p:spPr>
          <a:xfrm rot="663672">
            <a:off x="3896968" y="2882068"/>
            <a:ext cx="310965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Ressources pour l’élève : ensemble des documents des séquences précédentes</a:t>
            </a:r>
          </a:p>
        </p:txBody>
      </p:sp>
    </p:spTree>
    <p:extLst>
      <p:ext uri="{BB962C8B-B14F-4D97-AF65-F5344CB8AC3E}">
        <p14:creationId xmlns:p14="http://schemas.microsoft.com/office/powerpoint/2010/main" val="322230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4659010" y="1278225"/>
            <a:ext cx="43156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construction mécanique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81837" y="1278225"/>
            <a:ext cx="43156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atelier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297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Activité de Collage / Rivetage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1837" y="865400"/>
            <a:ext cx="87928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Les activités élèves ciblées en atelier et en construction mécanique</a:t>
            </a:r>
          </a:p>
        </p:txBody>
      </p:sp>
      <p:pic>
        <p:nvPicPr>
          <p:cNvPr id="35" name="Image 3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6" t="2930" r="32474" b="14904"/>
          <a:stretch/>
        </p:blipFill>
        <p:spPr bwMode="auto">
          <a:xfrm>
            <a:off x="232102" y="1278225"/>
            <a:ext cx="753418" cy="369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89070"/>
              </p:ext>
            </p:extLst>
          </p:nvPr>
        </p:nvGraphicFramePr>
        <p:xfrm>
          <a:off x="140071" y="2089246"/>
          <a:ext cx="4315656" cy="27634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6456">
                  <a:extLst>
                    <a:ext uri="{9D8B030D-6E8A-4147-A177-3AD203B41FA5}">
                      <a16:colId xmlns:a16="http://schemas.microsoft.com/office/drawing/2014/main" val="4290607787"/>
                    </a:ext>
                  </a:extLst>
                </a:gridCol>
                <a:gridCol w="1113223">
                  <a:extLst>
                    <a:ext uri="{9D8B030D-6E8A-4147-A177-3AD203B41FA5}">
                      <a16:colId xmlns:a16="http://schemas.microsoft.com/office/drawing/2014/main" val="60391839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251126011"/>
                    </a:ext>
                  </a:extLst>
                </a:gridCol>
                <a:gridCol w="1779202">
                  <a:extLst>
                    <a:ext uri="{9D8B030D-6E8A-4147-A177-3AD203B41FA5}">
                      <a16:colId xmlns:a16="http://schemas.microsoft.com/office/drawing/2014/main" val="8501327"/>
                    </a:ext>
                  </a:extLst>
                </a:gridCol>
              </a:tblGrid>
              <a:tr h="324379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Étape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Activité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Méthode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Points de vigilance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967867"/>
                  </a:ext>
                </a:extLst>
              </a:tr>
              <a:tr h="9047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Démonstration par l’enseignant.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Traçage,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pliage, préparation de surface, collage, rivetage.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 dirty="0"/>
                        <a:t>Choix de l’accessoire</a:t>
                      </a:r>
                      <a:r>
                        <a:rPr lang="fr-FR" sz="1100" baseline="0" dirty="0"/>
                        <a:t> adapté au diamètre du rivet et de l’épaisseur de la tôle.</a:t>
                      </a:r>
                    </a:p>
                    <a:p>
                      <a:r>
                        <a:rPr lang="fr-FR" sz="1100" baseline="0" dirty="0"/>
                        <a:t>Réglage de la pression.</a:t>
                      </a:r>
                    </a:p>
                    <a:p>
                      <a:r>
                        <a:rPr lang="fr-FR" sz="1100" baseline="0" dirty="0"/>
                        <a:t>Réglage de la vitesse du vérin.</a:t>
                      </a:r>
                    </a:p>
                    <a:p>
                      <a:r>
                        <a:rPr lang="fr-FR" sz="1100" baseline="0" dirty="0"/>
                        <a:t>Pose de la colle en serpentin et lissage.</a:t>
                      </a:r>
                    </a:p>
                    <a:p>
                      <a:r>
                        <a:rPr lang="fr-FR" sz="1100" baseline="0" dirty="0"/>
                        <a:t>Pose uniforme de la colle.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217089"/>
                  </a:ext>
                </a:extLst>
              </a:tr>
              <a:tr h="81912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Réalisation par les élèves.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746460"/>
                  </a:ext>
                </a:extLst>
              </a:tr>
              <a:tr h="71520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Test de pelage et d’arrachement.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Principe du 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SERP.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Conclusion sur l’efficacité du rivet dans le montage.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345093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81837" y="1714242"/>
            <a:ext cx="431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Réalisation de deux éprouvettes : une collée - une collée rivetée</a:t>
            </a:r>
          </a:p>
        </p:txBody>
      </p: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19088"/>
              </p:ext>
            </p:extLst>
          </p:nvPr>
        </p:nvGraphicFramePr>
        <p:xfrm>
          <a:off x="4659793" y="2094396"/>
          <a:ext cx="4315656" cy="27443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6456">
                  <a:extLst>
                    <a:ext uri="{9D8B030D-6E8A-4147-A177-3AD203B41FA5}">
                      <a16:colId xmlns:a16="http://schemas.microsoft.com/office/drawing/2014/main" val="4290607787"/>
                    </a:ext>
                  </a:extLst>
                </a:gridCol>
                <a:gridCol w="1488092">
                  <a:extLst>
                    <a:ext uri="{9D8B030D-6E8A-4147-A177-3AD203B41FA5}">
                      <a16:colId xmlns:a16="http://schemas.microsoft.com/office/drawing/2014/main" val="603918391"/>
                    </a:ext>
                  </a:extLst>
                </a:gridCol>
                <a:gridCol w="1011269">
                  <a:extLst>
                    <a:ext uri="{9D8B030D-6E8A-4147-A177-3AD203B41FA5}">
                      <a16:colId xmlns:a16="http://schemas.microsoft.com/office/drawing/2014/main" val="1251126011"/>
                    </a:ext>
                  </a:extLst>
                </a:gridCol>
                <a:gridCol w="1259839">
                  <a:extLst>
                    <a:ext uri="{9D8B030D-6E8A-4147-A177-3AD203B41FA5}">
                      <a16:colId xmlns:a16="http://schemas.microsoft.com/office/drawing/2014/main" val="8501327"/>
                    </a:ext>
                  </a:extLst>
                </a:gridCol>
              </a:tblGrid>
              <a:tr h="324954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Étape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Étude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Savoirs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967867"/>
                  </a:ext>
                </a:extLst>
              </a:tr>
              <a:tr h="793764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Caractéristiques physiques et techniques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sz="9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Exploiter les données dans la documentation</a:t>
                      </a:r>
                      <a:r>
                        <a:rPr lang="fr-FR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constructeur / fabriquant.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sz="9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Choisir un composant en fonction de son comportement.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Propriétés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physiques et performances du produit.</a:t>
                      </a:r>
                    </a:p>
                    <a:p>
                      <a:endParaRPr lang="fr-FR" sz="11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fr-FR" sz="11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fr-FR" sz="11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fr-FR" sz="11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fr-FR" sz="11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Les liaisons mécaniques.</a:t>
                      </a:r>
                    </a:p>
                    <a:p>
                      <a:endParaRPr lang="fr-FR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217089"/>
                  </a:ext>
                </a:extLst>
              </a:tr>
              <a:tr h="100203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Identifier et justifier une solution de liaison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sz="900" b="0" i="1" dirty="0">
                          <a:solidFill>
                            <a:schemeClr val="tx1"/>
                          </a:solidFill>
                          <a:latin typeface="+mn-lt"/>
                        </a:rPr>
                        <a:t>Identifier les surfaces</a:t>
                      </a:r>
                      <a:r>
                        <a:rPr lang="fr-FR" sz="9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fonctionnelles (MIP/MAP).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sz="900" b="0" i="1" dirty="0">
                          <a:solidFill>
                            <a:schemeClr val="tx1"/>
                          </a:solidFill>
                          <a:latin typeface="+mn-lt"/>
                        </a:rPr>
                        <a:t>Identifier la liaison fixe par élément standard.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692123"/>
                  </a:ext>
                </a:extLst>
              </a:tr>
            </a:tbl>
          </a:graphicData>
        </a:graphic>
      </p:graphicFrame>
      <p:sp>
        <p:nvSpPr>
          <p:cNvPr id="38" name="ZoneTexte 37"/>
          <p:cNvSpPr txBox="1"/>
          <p:nvPr/>
        </p:nvSpPr>
        <p:spPr>
          <a:xfrm>
            <a:off x="4659010" y="1714242"/>
            <a:ext cx="431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En laboratoire : appropriation des caractéristiques de l’assemblage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17C61203-2417-6463-893B-D0C90744A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1" b="9238"/>
          <a:stretch/>
        </p:blipFill>
        <p:spPr bwMode="auto">
          <a:xfrm>
            <a:off x="7781299" y="2843107"/>
            <a:ext cx="1136649" cy="577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17C61203-2417-6463-893B-D0C90744A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1" b="9238"/>
          <a:stretch/>
        </p:blipFill>
        <p:spPr bwMode="auto">
          <a:xfrm>
            <a:off x="4718500" y="1278225"/>
            <a:ext cx="705034" cy="357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e 19"/>
          <p:cNvGrpSpPr/>
          <p:nvPr/>
        </p:nvGrpSpPr>
        <p:grpSpPr>
          <a:xfrm>
            <a:off x="7781300" y="3997407"/>
            <a:ext cx="1128781" cy="702390"/>
            <a:chOff x="7809652" y="3997407"/>
            <a:chExt cx="1128781" cy="702390"/>
          </a:xfrm>
        </p:grpSpPr>
        <p:grpSp>
          <p:nvGrpSpPr>
            <p:cNvPr id="19" name="Groupe 18"/>
            <p:cNvGrpSpPr/>
            <p:nvPr/>
          </p:nvGrpSpPr>
          <p:grpSpPr>
            <a:xfrm>
              <a:off x="7809652" y="3997407"/>
              <a:ext cx="1128781" cy="692865"/>
              <a:chOff x="7809652" y="2833452"/>
              <a:chExt cx="1128781" cy="692865"/>
            </a:xfrm>
          </p:grpSpPr>
          <p:pic>
            <p:nvPicPr>
              <p:cNvPr id="42" name="Image 41" descr="Capture d’écran 2023-01-24 105532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9652" y="2833452"/>
                <a:ext cx="1128781" cy="327183"/>
              </a:xfrm>
              <a:prstGeom prst="rect">
                <a:avLst/>
              </a:prstGeom>
            </p:spPr>
          </p:pic>
          <p:pic>
            <p:nvPicPr>
              <p:cNvPr id="43" name="Image 42" descr="Capture d’écran 2023-01-24 105631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7898808" y="3088247"/>
                <a:ext cx="363038" cy="513102"/>
              </a:xfrm>
              <a:prstGeom prst="rect">
                <a:avLst/>
              </a:prstGeom>
            </p:spPr>
          </p:pic>
        </p:grpSp>
        <p:pic>
          <p:nvPicPr>
            <p:cNvPr id="18" name="Image 17" descr="Capture d’écran 2023-01-24 11051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25419" y="4337727"/>
              <a:ext cx="495359" cy="362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8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2790E1-966A-497A-ABBD-24ECAA34A18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9b8819f-644e-4e2e-bf09-8a76532e681c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6062</TotalTime>
  <Words>1189</Words>
  <PresentationFormat>Affichage à l'écran (16:9)</PresentationFormat>
  <Paragraphs>236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Verdana</vt:lpstr>
      <vt:lpstr>Wingdings</vt:lpstr>
      <vt:lpstr>page de presentation et de partie</vt:lpstr>
      <vt:lpstr>2_page de presentation et de partie</vt:lpstr>
      <vt:lpstr>1_page de presentation et de partie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2023-02-02T14:33:08Z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