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17"/>
  </p:notesMasterIdLst>
  <p:handoutMasterIdLst>
    <p:handoutMasterId r:id="rId18"/>
  </p:handoutMasterIdLst>
  <p:sldIdLst>
    <p:sldId id="271" r:id="rId8"/>
    <p:sldId id="279" r:id="rId9"/>
    <p:sldId id="280" r:id="rId10"/>
    <p:sldId id="281" r:id="rId11"/>
    <p:sldId id="289" r:id="rId12"/>
    <p:sldId id="288" r:id="rId13"/>
    <p:sldId id="287" r:id="rId14"/>
    <p:sldId id="286" r:id="rId15"/>
    <p:sldId id="291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9"/>
    <a:srgbClr val="FFFFFF"/>
    <a:srgbClr val="BDD6EE"/>
    <a:srgbClr val="F4B083"/>
    <a:srgbClr val="C5E0B3"/>
    <a:srgbClr val="070A0F"/>
    <a:srgbClr val="3D7CC9"/>
    <a:srgbClr val="1A86D0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1" autoAdjust="0"/>
    <p:restoredTop sz="94648"/>
  </p:normalViewPr>
  <p:slideViewPr>
    <p:cSldViewPr snapToGrid="0" snapToObjects="1">
      <p:cViewPr varScale="1">
        <p:scale>
          <a:sx n="137" d="100"/>
          <a:sy n="137" d="100"/>
        </p:scale>
        <p:origin x="208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BE045AE9-DC16-554C-8790-2E4AA2145DFF}"/>
    <pc:docChg chg="custSel modSld modMainMaster">
      <pc:chgData name="Pascale COSTA" userId="a9990527-e5a0-4976-9254-72d533a89fe6" providerId="ADAL" clId="{BE045AE9-DC16-554C-8790-2E4AA2145DFF}" dt="2023-02-02T13:48:00.924" v="40" actId="20577"/>
      <pc:docMkLst>
        <pc:docMk/>
      </pc:docMkLst>
      <pc:sldChg chg="modSp mod">
        <pc:chgData name="Pascale COSTA" userId="a9990527-e5a0-4976-9254-72d533a89fe6" providerId="ADAL" clId="{BE045AE9-DC16-554C-8790-2E4AA2145DFF}" dt="2023-02-02T13:48:00.924" v="40" actId="20577"/>
        <pc:sldMkLst>
          <pc:docMk/>
          <pc:sldMk cId="1502800288" sldId="279"/>
        </pc:sldMkLst>
        <pc:spChg chg="mod">
          <ac:chgData name="Pascale COSTA" userId="a9990527-e5a0-4976-9254-72d533a89fe6" providerId="ADAL" clId="{BE045AE9-DC16-554C-8790-2E4AA2145DFF}" dt="2023-02-02T13:48:00.924" v="40" actId="20577"/>
          <ac:spMkLst>
            <pc:docMk/>
            <pc:sldMk cId="1502800288" sldId="279"/>
            <ac:spMk id="6" creationId="{96083F75-F606-1622-FE07-58CC2F1F7D90}"/>
          </ac:spMkLst>
        </pc:spChg>
      </pc:sldChg>
      <pc:sldChg chg="modSp mod">
        <pc:chgData name="Pascale COSTA" userId="a9990527-e5a0-4976-9254-72d533a89fe6" providerId="ADAL" clId="{BE045AE9-DC16-554C-8790-2E4AA2145DFF}" dt="2023-02-02T13:47:38.878" v="32" actId="20577"/>
        <pc:sldMkLst>
          <pc:docMk/>
          <pc:sldMk cId="1296150350" sldId="291"/>
        </pc:sldMkLst>
        <pc:spChg chg="mod">
          <ac:chgData name="Pascale COSTA" userId="a9990527-e5a0-4976-9254-72d533a89fe6" providerId="ADAL" clId="{BE045AE9-DC16-554C-8790-2E4AA2145DFF}" dt="2023-02-02T13:47:38.878" v="32" actId="20577"/>
          <ac:spMkLst>
            <pc:docMk/>
            <pc:sldMk cId="1296150350" sldId="291"/>
            <ac:spMk id="6" creationId="{96083F75-F606-1622-FE07-58CC2F1F7D90}"/>
          </ac:spMkLst>
        </pc:spChg>
      </pc:sldChg>
      <pc:sldMasterChg chg="modSp mod">
        <pc:chgData name="Pascale COSTA" userId="a9990527-e5a0-4976-9254-72d533a89fe6" providerId="ADAL" clId="{BE045AE9-DC16-554C-8790-2E4AA2145DFF}" dt="2023-02-02T13:43:41.905" v="1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BE045AE9-DC16-554C-8790-2E4AA2145DFF}" dt="2023-02-02T13:43:41.905" v="1" actId="20577"/>
          <ac:spMkLst>
            <pc:docMk/>
            <pc:sldMasterMk cId="3069642489" sldId="2147483659"/>
            <ac:spMk id="3" creationId="{F8D68693-FFA2-1604-2902-1B54F6A0551E}"/>
          </ac:spMkLst>
        </pc:spChg>
      </pc:sldMasterChg>
      <pc:sldMasterChg chg="modSp mod">
        <pc:chgData name="Pascale COSTA" userId="a9990527-e5a0-4976-9254-72d533a89fe6" providerId="ADAL" clId="{BE045AE9-DC16-554C-8790-2E4AA2145DFF}" dt="2023-02-02T13:46:05.183" v="22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BE045AE9-DC16-554C-8790-2E4AA2145DFF}" dt="2023-02-02T13:46:05.183" v="22" actId="20577"/>
          <ac:spMkLst>
            <pc:docMk/>
            <pc:sldMasterMk cId="2279856783" sldId="2147483683"/>
            <ac:spMk id="6" creationId="{5017F882-5812-FA61-3AB1-945AD51D9A39}"/>
          </ac:spMkLst>
        </pc:spChg>
      </pc:sldMasterChg>
      <pc:sldMasterChg chg="delSp modSp mod">
        <pc:chgData name="Pascale COSTA" userId="a9990527-e5a0-4976-9254-72d533a89fe6" providerId="ADAL" clId="{BE045AE9-DC16-554C-8790-2E4AA2145DFF}" dt="2023-02-02T13:45:45.446" v="20" actId="478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BE045AE9-DC16-554C-8790-2E4AA2145DFF}" dt="2023-02-02T13:45:42.046" v="19" actId="20577"/>
          <ac:spMkLst>
            <pc:docMk/>
            <pc:sldMasterMk cId="2655624957" sldId="2147483686"/>
            <ac:spMk id="8" creationId="{8B897771-8DA7-0BC0-E6A0-621C502F886A}"/>
          </ac:spMkLst>
        </pc:spChg>
        <pc:spChg chg="mod">
          <ac:chgData name="Pascale COSTA" userId="a9990527-e5a0-4976-9254-72d533a89fe6" providerId="ADAL" clId="{BE045AE9-DC16-554C-8790-2E4AA2145DFF}" dt="2023-02-02T13:44:01.725" v="9" actId="20577"/>
          <ac:spMkLst>
            <pc:docMk/>
            <pc:sldMasterMk cId="2655624957" sldId="2147483686"/>
            <ac:spMk id="10" creationId="{32627B64-766E-F047-97D6-D5A544058ED3}"/>
          </ac:spMkLst>
        </pc:spChg>
        <pc:grpChg chg="del">
          <ac:chgData name="Pascale COSTA" userId="a9990527-e5a0-4976-9254-72d533a89fe6" providerId="ADAL" clId="{BE045AE9-DC16-554C-8790-2E4AA2145DFF}" dt="2023-02-02T13:45:45.446" v="20" actId="478"/>
          <ac:grpSpMkLst>
            <pc:docMk/>
            <pc:sldMasterMk cId="2655624957" sldId="2147483686"/>
            <ac:grpSpMk id="4" creationId="{35C3E59C-FA07-6F43-910E-2CBD9EECEE74}"/>
          </ac:grpSpMkLst>
        </pc:grpChg>
      </pc:sldMasterChg>
      <pc:sldMasterChg chg="modSp mod">
        <pc:chgData name="Pascale COSTA" userId="a9990527-e5a0-4976-9254-72d533a89fe6" providerId="ADAL" clId="{BE045AE9-DC16-554C-8790-2E4AA2145DFF}" dt="2023-02-02T13:46:23.106" v="24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BE045AE9-DC16-554C-8790-2E4AA2145DFF}" dt="2023-02-02T13:46:23.106" v="24" actId="20577"/>
          <ac:spMkLst>
            <pc:docMk/>
            <pc:sldMasterMk cId="3702903786" sldId="2147483689"/>
            <ac:spMk id="6" creationId="{6064BBF5-83F2-7F79-4EF0-89A7EC03E9AC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D68693-FFA2-1604-2902-1B54F6A0551E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1482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9DADEE-3CE6-BDEA-50E4-A880D69C9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6055" y="4368361"/>
            <a:ext cx="846430" cy="7682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897771-8DA7-0BC0-E6A0-621C502F886A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17F882-5812-FA61-3AB1-945AD51D9A39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64BBF5-83F2-7F79-4EF0-89A7EC03E9A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1898223" y="2176486"/>
            <a:ext cx="5347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RECHERCHE ACTION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« Carrossier expérimenté »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Patrick Mayen, chercheur en sciences de l’éducation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fr-FR"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FILIÈRE </a:t>
            </a:r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CARROSSERIE</a:t>
            </a:r>
          </a:p>
        </p:txBody>
      </p:sp>
    </p:spTree>
    <p:extLst>
      <p:ext uri="{BB962C8B-B14F-4D97-AF65-F5344CB8AC3E}">
        <p14:creationId xmlns:p14="http://schemas.microsoft.com/office/powerpoint/2010/main" val="15028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43A6D8-1CE1-2CAE-6F00-CBA91A971F75}"/>
              </a:ext>
            </a:extLst>
          </p:cNvPr>
          <p:cNvSpPr txBox="1"/>
          <p:nvPr/>
        </p:nvSpPr>
        <p:spPr>
          <a:xfrm>
            <a:off x="524933" y="1419704"/>
            <a:ext cx="80687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400" dirty="0"/>
              <a:t>Interroger la notion de « Carrossier expérimenté »</a:t>
            </a:r>
          </a:p>
          <a:p>
            <a:pPr lvl="0" algn="ctr"/>
            <a:endParaRPr lang="fr-F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/>
              <a:t>Un carrossier compétent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/>
              <a:t>Pour toutes les situations ou tâches du métier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/>
              <a:t>Notamment les plus complexes (aile arrière)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/>
              <a:t>Autonome et fiable sur la qualité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/>
              <a:t>« Savoir faire » comme « savoir comment faire », « savoir pourquoi on le fait », « savoir ce qu'on fait »</a:t>
            </a:r>
          </a:p>
        </p:txBody>
      </p:sp>
    </p:spTree>
    <p:extLst>
      <p:ext uri="{BB962C8B-B14F-4D97-AF65-F5344CB8AC3E}">
        <p14:creationId xmlns:p14="http://schemas.microsoft.com/office/powerpoint/2010/main" val="23307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358150-6256-5C14-16C1-6C0E93C6541E}"/>
              </a:ext>
            </a:extLst>
          </p:cNvPr>
          <p:cNvSpPr txBox="1"/>
          <p:nvPr/>
        </p:nvSpPr>
        <p:spPr>
          <a:xfrm>
            <a:off x="431800" y="1419704"/>
            <a:ext cx="8255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fr-FR" sz="2400" dirty="0"/>
              <a:t>« Longue durée d'expérience » (jusqu'à 8-10 ans)</a:t>
            </a:r>
          </a:p>
          <a:p>
            <a:pPr lvl="0">
              <a:buSzPct val="45000"/>
            </a:pP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/>
              <a:t>Pourquoi ?</a:t>
            </a:r>
          </a:p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fr-FR" sz="2400" dirty="0"/>
              <a:t>Un métier fait de la maîtrise de plusieurs domaines d'activité séparés</a:t>
            </a:r>
          </a:p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fr-FR" sz="2400" dirty="0"/>
              <a:t>L'apprentissage de l'un n'influence pas l'apprentissage de l'autre</a:t>
            </a:r>
          </a:p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fr-FR" sz="2400" dirty="0"/>
              <a:t>Des capacités perceptivo-</a:t>
            </a:r>
            <a:r>
              <a:rPr lang="fr-FR" sz="2400" dirty="0" err="1"/>
              <a:t>cognitivo</a:t>
            </a:r>
            <a:r>
              <a:rPr lang="fr-FR" sz="2400" dirty="0"/>
              <a:t>-gestuelles qui demandent pratique et entraînement</a:t>
            </a:r>
          </a:p>
        </p:txBody>
      </p:sp>
    </p:spTree>
    <p:extLst>
      <p:ext uri="{BB962C8B-B14F-4D97-AF65-F5344CB8AC3E}">
        <p14:creationId xmlns:p14="http://schemas.microsoft.com/office/powerpoint/2010/main" val="223153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B132D3-213C-4EEF-1316-7DDDCE5D16BD}"/>
              </a:ext>
            </a:extLst>
          </p:cNvPr>
          <p:cNvSpPr txBox="1"/>
          <p:nvPr/>
        </p:nvSpPr>
        <p:spPr>
          <a:xfrm>
            <a:off x="392700" y="1611372"/>
            <a:ext cx="835859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/>
              <a:t>Pratique et entraînement encadrés, et progressivement autonomes</a:t>
            </a:r>
          </a:p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/>
              <a:t>Actions plus complexes qu'il n'y paraît</a:t>
            </a:r>
          </a:p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 err="1"/>
              <a:t>Pré-requis</a:t>
            </a:r>
            <a:r>
              <a:rPr lang="fr-FR" sz="2000" dirty="0"/>
              <a:t> à reprendre pour ceux qui ne les maîtrisent pas (ex :les mesures)</a:t>
            </a:r>
          </a:p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/>
              <a:t>Si le carrossier sait ce qu'il fait et pourquoi il le fait : apprentissage des phénomènes en jeu, et donc de leur compréhension (et pas seulement des procédures) 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/>
              <a:t>Acquisition et appropriation de compétences telles que la minutie, le soin, l’inhibition des impulsions, la concentration et l’habileté manuelle fine...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2000" dirty="0"/>
              <a:t>Compréhension de la logique des clients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92A8735-0F71-360D-4799-0F76AB6BBCB0}"/>
              </a:ext>
            </a:extLst>
          </p:cNvPr>
          <p:cNvSpPr txBox="1">
            <a:spLocks/>
          </p:cNvSpPr>
          <p:nvPr/>
        </p:nvSpPr>
        <p:spPr>
          <a:xfrm>
            <a:off x="2232048" y="865861"/>
            <a:ext cx="4679904" cy="6598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Exigences et compétences</a:t>
            </a:r>
          </a:p>
        </p:txBody>
      </p:sp>
    </p:spTree>
    <p:extLst>
      <p:ext uri="{BB962C8B-B14F-4D97-AF65-F5344CB8AC3E}">
        <p14:creationId xmlns:p14="http://schemas.microsoft.com/office/powerpoint/2010/main" val="232333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BDD191D-C3AB-EEA7-29B9-CE80E57FE8B4}"/>
              </a:ext>
            </a:extLst>
          </p:cNvPr>
          <p:cNvSpPr txBox="1">
            <a:spLocks/>
          </p:cNvSpPr>
          <p:nvPr/>
        </p:nvSpPr>
        <p:spPr>
          <a:xfrm>
            <a:off x="1621598" y="990971"/>
            <a:ext cx="6066135" cy="6598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Analyse des parcours de formation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97F797ED-58D2-2C9E-14E5-DFCE57CDC4B9}"/>
              </a:ext>
            </a:extLst>
          </p:cNvPr>
          <p:cNvSpPr txBox="1">
            <a:spLocks/>
          </p:cNvSpPr>
          <p:nvPr/>
        </p:nvSpPr>
        <p:spPr>
          <a:xfrm>
            <a:off x="503999" y="1769043"/>
            <a:ext cx="8479134" cy="268442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Une préoccupation : quel temps EFFECTIF d'apprentissage de chacune des grandes situations du métier ?</a:t>
            </a:r>
          </a:p>
          <a:p>
            <a:pPr>
              <a:buSzPct val="45000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Rappel : apprendre = réaliser des activités au potentiel riche d'apprentissage</a:t>
            </a:r>
          </a:p>
          <a:p>
            <a:pPr marL="914400" lvl="2" indent="0">
              <a:buSzPct val="45000"/>
              <a:buNone/>
            </a:pPr>
            <a:r>
              <a:rPr lang="fr-FR" sz="2000" dirty="0">
                <a:solidFill>
                  <a:schemeClr val="tx1"/>
                </a:solidFill>
              </a:rPr>
              <a:t>- exigence d'effort cognitif</a:t>
            </a:r>
          </a:p>
          <a:p>
            <a:pPr marL="914400" lvl="2" indent="0">
              <a:buSzPct val="45000"/>
              <a:buNone/>
            </a:pPr>
            <a:r>
              <a:rPr lang="fr-FR" sz="2000" dirty="0">
                <a:solidFill>
                  <a:schemeClr val="tx1"/>
                </a:solidFill>
              </a:rPr>
              <a:t>- répétition et entraînement</a:t>
            </a:r>
          </a:p>
          <a:p>
            <a:pPr marL="914400" lvl="2" indent="0">
              <a:buSzPct val="45000"/>
              <a:buNone/>
            </a:pPr>
            <a:r>
              <a:rPr lang="fr-FR" sz="2000" dirty="0">
                <a:solidFill>
                  <a:schemeClr val="tx1"/>
                </a:solidFill>
              </a:rPr>
              <a:t>- accéder et interpréter les effets de l'action</a:t>
            </a:r>
          </a:p>
          <a:p>
            <a:pPr marL="914400" lvl="2" indent="0">
              <a:buSzPct val="45000"/>
              <a:buNone/>
            </a:pPr>
            <a:r>
              <a:rPr lang="fr-FR" sz="2000" dirty="0">
                <a:solidFill>
                  <a:schemeClr val="tx1"/>
                </a:solidFill>
              </a:rPr>
              <a:t>- guidage</a:t>
            </a:r>
          </a:p>
        </p:txBody>
      </p:sp>
    </p:spTree>
    <p:extLst>
      <p:ext uri="{BB962C8B-B14F-4D97-AF65-F5344CB8AC3E}">
        <p14:creationId xmlns:p14="http://schemas.microsoft.com/office/powerpoint/2010/main" val="131808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A3FA8ED-2331-E8EE-64E7-626814D7C84A}"/>
              </a:ext>
            </a:extLst>
          </p:cNvPr>
          <p:cNvSpPr txBox="1">
            <a:spLocks/>
          </p:cNvSpPr>
          <p:nvPr/>
        </p:nvSpPr>
        <p:spPr>
          <a:xfrm>
            <a:off x="3558232" y="845838"/>
            <a:ext cx="1722735" cy="6598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Constats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B4A37A8-0ECD-5905-A82D-0BF7BE83644F}"/>
              </a:ext>
            </a:extLst>
          </p:cNvPr>
          <p:cNvSpPr txBox="1">
            <a:spLocks/>
          </p:cNvSpPr>
          <p:nvPr/>
        </p:nvSpPr>
        <p:spPr>
          <a:xfrm>
            <a:off x="251999" y="1650510"/>
            <a:ext cx="8640002" cy="328555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Diversité du potentiel effectif d'apprentissage dans les parcours multifactoriels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Temps effectif, accès aux outils et aux tâches, nature et qualité des tâches et exigence de l'encadrement scolaire ou professionnel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Confrontation aux exigences cognitives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Clarification des enjeux, des exigences et explication du « pourquoi » des actions : raisons, causes et conséquences</a:t>
            </a:r>
          </a:p>
          <a:p>
            <a:pPr marL="34290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Valorisation du métier, et évaluations formatives pour accéder à ses propres progrès</a:t>
            </a:r>
          </a:p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Reconnaissance des progrès, droit à l'erreur, à la lenteur, au doute, au questionnement, aux hésitations, à la fatigue, aux difficultés motrices ou cognitives</a:t>
            </a:r>
          </a:p>
          <a:p>
            <a:pPr marL="342900" lvl="0" indent="-342900">
              <a:spcBef>
                <a:spcPts val="600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L'apprentissage/évaluation par les pairs est source d'apprentissage</a:t>
            </a: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26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7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« Carrossier expérimenté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148697A-366A-35C6-FC3D-3075DA77844F}"/>
              </a:ext>
            </a:extLst>
          </p:cNvPr>
          <p:cNvSpPr txBox="1">
            <a:spLocks/>
          </p:cNvSpPr>
          <p:nvPr/>
        </p:nvSpPr>
        <p:spPr>
          <a:xfrm>
            <a:off x="1568565" y="892847"/>
            <a:ext cx="6006869" cy="6598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Parcours de formation et de travail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8B05537-CDB6-9C1F-3A2B-C959FA8E605A}"/>
              </a:ext>
            </a:extLst>
          </p:cNvPr>
          <p:cNvSpPr txBox="1">
            <a:spLocks/>
          </p:cNvSpPr>
          <p:nvPr/>
        </p:nvSpPr>
        <p:spPr>
          <a:xfrm>
            <a:off x="503998" y="1687728"/>
            <a:ext cx="7962669" cy="311287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Modèle du carrossier expérimenté : </a:t>
            </a:r>
          </a:p>
          <a:p>
            <a:pPr marL="1085850" lvl="1" indent="-342900">
              <a:buSzPct val="45000"/>
              <a:buFont typeface="Wingdings" panose="05000000000000000000" pitchFamily="2" charset="2"/>
              <a:buChar char="è"/>
            </a:pPr>
            <a:r>
              <a:rPr lang="fr-FR" sz="1800" dirty="0">
                <a:solidFill>
                  <a:schemeClr val="tx1"/>
                </a:solidFill>
              </a:rPr>
              <a:t>signifie que le temps de formation n'est que le premier temps de la construction des compétences et de l'expérience,</a:t>
            </a:r>
          </a:p>
          <a:p>
            <a:pPr marL="1085850" lvl="1" indent="-342900">
              <a:buSzPct val="45000"/>
              <a:buFont typeface="Wingdings" panose="05000000000000000000" pitchFamily="2" charset="2"/>
              <a:buChar char="è"/>
            </a:pPr>
            <a:r>
              <a:rPr lang="fr-FR" sz="1800" dirty="0">
                <a:solidFill>
                  <a:schemeClr val="tx1"/>
                </a:solidFill>
              </a:rPr>
              <a:t>alors les temps de prise de fonction, d'entrée dans le métier, de premiers temps du métier doivent être considérés comme des temps de formation</a:t>
            </a:r>
          </a:p>
          <a:p>
            <a:pPr>
              <a:buSzPct val="45000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Quel potentiel d'apprentissage offre le travail ?</a:t>
            </a:r>
          </a:p>
          <a:p>
            <a:pPr>
              <a:buSzPct val="45000"/>
              <a:buFont typeface="StarSymbol"/>
              <a:buChar char="●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016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1898223" y="2176486"/>
            <a:ext cx="5347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RECHERCHE ACTION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« Carrossier expérimenté »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Patrick Mayen, chercheur en sciences de l’éducation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</p:txBody>
      </p:sp>
    </p:spTree>
    <p:extLst>
      <p:ext uri="{BB962C8B-B14F-4D97-AF65-F5344CB8AC3E}">
        <p14:creationId xmlns:p14="http://schemas.microsoft.com/office/powerpoint/2010/main" val="1296150350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purl.org/dc/terms/"/>
    <ds:schemaRef ds:uri="d9b8819f-644e-4e2e-bf09-8a76532e681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477</Words>
  <PresentationFormat>Affichage à l'écran (16:9)</PresentationFormat>
  <Paragraphs>59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StarSymbol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2023-02-02T13:48:04Z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