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6" r:id="rId5"/>
    <p:sldMasterId id="2147483683" r:id="rId6"/>
    <p:sldMasterId id="2147483689" r:id="rId7"/>
  </p:sldMasterIdLst>
  <p:notesMasterIdLst>
    <p:notesMasterId r:id="rId21"/>
  </p:notesMasterIdLst>
  <p:handoutMasterIdLst>
    <p:handoutMasterId r:id="rId22"/>
  </p:handoutMasterIdLst>
  <p:sldIdLst>
    <p:sldId id="302" r:id="rId8"/>
    <p:sldId id="303" r:id="rId9"/>
    <p:sldId id="306" r:id="rId10"/>
    <p:sldId id="294" r:id="rId11"/>
    <p:sldId id="295" r:id="rId12"/>
    <p:sldId id="296" r:id="rId13"/>
    <p:sldId id="322" r:id="rId14"/>
    <p:sldId id="320" r:id="rId15"/>
    <p:sldId id="321" r:id="rId16"/>
    <p:sldId id="323" r:id="rId17"/>
    <p:sldId id="312" r:id="rId18"/>
    <p:sldId id="325" r:id="rId19"/>
    <p:sldId id="326" r:id="rId20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D9E2F3"/>
    <a:srgbClr val="FFE599"/>
    <a:srgbClr val="FFFFFF"/>
    <a:srgbClr val="BDD6EE"/>
    <a:srgbClr val="F4B083"/>
    <a:srgbClr val="C5E0B3"/>
    <a:srgbClr val="070A0F"/>
    <a:srgbClr val="3D7CC9"/>
    <a:srgbClr val="1A8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EA8189-06CD-0140-A68B-EDABDC510E87}" v="1" dt="2023-02-05T17:06:27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26" autoAdjust="0"/>
    <p:restoredTop sz="94366" autoAdjust="0"/>
  </p:normalViewPr>
  <p:slideViewPr>
    <p:cSldViewPr snapToGrid="0" snapToObjects="1">
      <p:cViewPr varScale="1">
        <p:scale>
          <a:sx n="132" d="100"/>
          <a:sy n="132" d="100"/>
        </p:scale>
        <p:origin x="184" y="5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COSTA" userId="a9990527-e5a0-4976-9254-72d533a89fe6" providerId="ADAL" clId="{B0EA8189-06CD-0140-A68B-EDABDC510E87}"/>
    <pc:docChg chg="custSel modSld modMainMaster">
      <pc:chgData name="Pascale COSTA" userId="a9990527-e5a0-4976-9254-72d533a89fe6" providerId="ADAL" clId="{B0EA8189-06CD-0140-A68B-EDABDC510E87}" dt="2023-02-05T17:07:26.678" v="105" actId="20577"/>
      <pc:docMkLst>
        <pc:docMk/>
      </pc:docMkLst>
      <pc:sldChg chg="modNotesTx">
        <pc:chgData name="Pascale COSTA" userId="a9990527-e5a0-4976-9254-72d533a89fe6" providerId="ADAL" clId="{B0EA8189-06CD-0140-A68B-EDABDC510E87}" dt="2023-02-02T14:35:36.225" v="12" actId="20577"/>
        <pc:sldMkLst>
          <pc:docMk/>
          <pc:sldMk cId="2762146527" sldId="294"/>
        </pc:sldMkLst>
      </pc:sldChg>
      <pc:sldChg chg="modNotesTx">
        <pc:chgData name="Pascale COSTA" userId="a9990527-e5a0-4976-9254-72d533a89fe6" providerId="ADAL" clId="{B0EA8189-06CD-0140-A68B-EDABDC510E87}" dt="2023-02-02T14:35:48.613" v="13" actId="20577"/>
        <pc:sldMkLst>
          <pc:docMk/>
          <pc:sldMk cId="706388205" sldId="295"/>
        </pc:sldMkLst>
      </pc:sldChg>
      <pc:sldChg chg="modNotesTx">
        <pc:chgData name="Pascale COSTA" userId="a9990527-e5a0-4976-9254-72d533a89fe6" providerId="ADAL" clId="{B0EA8189-06CD-0140-A68B-EDABDC510E87}" dt="2023-02-02T14:36:01.858" v="15" actId="20577"/>
        <pc:sldMkLst>
          <pc:docMk/>
          <pc:sldMk cId="2433794325" sldId="296"/>
        </pc:sldMkLst>
      </pc:sldChg>
      <pc:sldChg chg="modSp mod modNotesTx">
        <pc:chgData name="Pascale COSTA" userId="a9990527-e5a0-4976-9254-72d533a89fe6" providerId="ADAL" clId="{B0EA8189-06CD-0140-A68B-EDABDC510E87}" dt="2023-02-05T17:06:16.260" v="98" actId="20577"/>
        <pc:sldMkLst>
          <pc:docMk/>
          <pc:sldMk cId="3744427694" sldId="303"/>
        </pc:sldMkLst>
        <pc:spChg chg="mod">
          <ac:chgData name="Pascale COSTA" userId="a9990527-e5a0-4976-9254-72d533a89fe6" providerId="ADAL" clId="{B0EA8189-06CD-0140-A68B-EDABDC510E87}" dt="2023-02-05T17:06:16.260" v="98" actId="20577"/>
          <ac:spMkLst>
            <pc:docMk/>
            <pc:sldMk cId="3744427694" sldId="303"/>
            <ac:spMk id="4" creationId="{E2E4DD65-9DC7-08D9-E68E-C8C6E5C50FC8}"/>
          </ac:spMkLst>
        </pc:spChg>
      </pc:sldChg>
      <pc:sldChg chg="modNotesTx">
        <pc:chgData name="Pascale COSTA" userId="a9990527-e5a0-4976-9254-72d533a89fe6" providerId="ADAL" clId="{B0EA8189-06CD-0140-A68B-EDABDC510E87}" dt="2023-02-02T14:35:22.787" v="10" actId="20577"/>
        <pc:sldMkLst>
          <pc:docMk/>
          <pc:sldMk cId="649082792" sldId="306"/>
        </pc:sldMkLst>
      </pc:sldChg>
      <pc:sldChg chg="modNotesTx">
        <pc:chgData name="Pascale COSTA" userId="a9990527-e5a0-4976-9254-72d533a89fe6" providerId="ADAL" clId="{B0EA8189-06CD-0140-A68B-EDABDC510E87}" dt="2023-02-02T14:37:06.635" v="24" actId="20577"/>
        <pc:sldMkLst>
          <pc:docMk/>
          <pc:sldMk cId="748548320" sldId="312"/>
        </pc:sldMkLst>
      </pc:sldChg>
      <pc:sldChg chg="modNotesTx">
        <pc:chgData name="Pascale COSTA" userId="a9990527-e5a0-4976-9254-72d533a89fe6" providerId="ADAL" clId="{B0EA8189-06CD-0140-A68B-EDABDC510E87}" dt="2023-02-02T14:36:31.293" v="19" actId="20577"/>
        <pc:sldMkLst>
          <pc:docMk/>
          <pc:sldMk cId="1671629377" sldId="320"/>
        </pc:sldMkLst>
      </pc:sldChg>
      <pc:sldChg chg="modSp mod modNotesTx">
        <pc:chgData name="Pascale COSTA" userId="a9990527-e5a0-4976-9254-72d533a89fe6" providerId="ADAL" clId="{B0EA8189-06CD-0140-A68B-EDABDC510E87}" dt="2023-02-05T17:07:26.678" v="105" actId="20577"/>
        <pc:sldMkLst>
          <pc:docMk/>
          <pc:sldMk cId="1176492519" sldId="321"/>
        </pc:sldMkLst>
        <pc:graphicFrameChg chg="modGraphic">
          <ac:chgData name="Pascale COSTA" userId="a9990527-e5a0-4976-9254-72d533a89fe6" providerId="ADAL" clId="{B0EA8189-06CD-0140-A68B-EDABDC510E87}" dt="2023-02-05T17:07:26.678" v="105" actId="20577"/>
          <ac:graphicFrameMkLst>
            <pc:docMk/>
            <pc:sldMk cId="1176492519" sldId="321"/>
            <ac:graphicFrameMk id="6" creationId="{32AD1465-750B-6ED7-368F-E390247A7704}"/>
          </ac:graphicFrameMkLst>
        </pc:graphicFrameChg>
      </pc:sldChg>
      <pc:sldChg chg="modSp mod modNotesTx">
        <pc:chgData name="Pascale COSTA" userId="a9990527-e5a0-4976-9254-72d533a89fe6" providerId="ADAL" clId="{B0EA8189-06CD-0140-A68B-EDABDC510E87}" dt="2023-02-02T14:40:29.513" v="60" actId="1035"/>
        <pc:sldMkLst>
          <pc:docMk/>
          <pc:sldMk cId="3932342709" sldId="322"/>
        </pc:sldMkLst>
        <pc:picChg chg="mod">
          <ac:chgData name="Pascale COSTA" userId="a9990527-e5a0-4976-9254-72d533a89fe6" providerId="ADAL" clId="{B0EA8189-06CD-0140-A68B-EDABDC510E87}" dt="2023-02-02T14:40:14.683" v="42" actId="1036"/>
          <ac:picMkLst>
            <pc:docMk/>
            <pc:sldMk cId="3932342709" sldId="322"/>
            <ac:picMk id="14" creationId="{AD6DE6D4-BA40-83D1-AEF2-9BE1BF5D9A2D}"/>
          </ac:picMkLst>
        </pc:picChg>
        <pc:picChg chg="mod">
          <ac:chgData name="Pascale COSTA" userId="a9990527-e5a0-4976-9254-72d533a89fe6" providerId="ADAL" clId="{B0EA8189-06CD-0140-A68B-EDABDC510E87}" dt="2023-02-02T14:40:17.702" v="47" actId="1036"/>
          <ac:picMkLst>
            <pc:docMk/>
            <pc:sldMk cId="3932342709" sldId="322"/>
            <ac:picMk id="16" creationId="{83E748A0-DE74-B9A6-47FE-0E46EDEBE035}"/>
          </ac:picMkLst>
        </pc:picChg>
        <pc:picChg chg="mod">
          <ac:chgData name="Pascale COSTA" userId="a9990527-e5a0-4976-9254-72d533a89fe6" providerId="ADAL" clId="{B0EA8189-06CD-0140-A68B-EDABDC510E87}" dt="2023-02-02T14:40:25.358" v="54" actId="1035"/>
          <ac:picMkLst>
            <pc:docMk/>
            <pc:sldMk cId="3932342709" sldId="322"/>
            <ac:picMk id="17" creationId="{515DDC46-21A3-E03B-6EC5-FB991E1A3CE1}"/>
          </ac:picMkLst>
        </pc:picChg>
        <pc:picChg chg="mod">
          <ac:chgData name="Pascale COSTA" userId="a9990527-e5a0-4976-9254-72d533a89fe6" providerId="ADAL" clId="{B0EA8189-06CD-0140-A68B-EDABDC510E87}" dt="2023-02-02T14:40:22.643" v="51" actId="1035"/>
          <ac:picMkLst>
            <pc:docMk/>
            <pc:sldMk cId="3932342709" sldId="322"/>
            <ac:picMk id="18" creationId="{3ED9B7E2-FE94-CF04-C9F3-1FCE75B4B9C1}"/>
          </ac:picMkLst>
        </pc:picChg>
        <pc:picChg chg="mod">
          <ac:chgData name="Pascale COSTA" userId="a9990527-e5a0-4976-9254-72d533a89fe6" providerId="ADAL" clId="{B0EA8189-06CD-0140-A68B-EDABDC510E87}" dt="2023-02-02T14:40:29.513" v="60" actId="1035"/>
          <ac:picMkLst>
            <pc:docMk/>
            <pc:sldMk cId="3932342709" sldId="322"/>
            <ac:picMk id="19" creationId="{C0D16D73-99BF-A95E-61A4-5DD5AAC88457}"/>
          </ac:picMkLst>
        </pc:picChg>
      </pc:sldChg>
      <pc:sldChg chg="modNotesTx">
        <pc:chgData name="Pascale COSTA" userId="a9990527-e5a0-4976-9254-72d533a89fe6" providerId="ADAL" clId="{B0EA8189-06CD-0140-A68B-EDABDC510E87}" dt="2023-02-02T14:36:57.449" v="23" actId="20577"/>
        <pc:sldMkLst>
          <pc:docMk/>
          <pc:sldMk cId="3947587271" sldId="323"/>
        </pc:sldMkLst>
      </pc:sldChg>
      <pc:sldChg chg="modSp mod modNotesTx">
        <pc:chgData name="Pascale COSTA" userId="a9990527-e5a0-4976-9254-72d533a89fe6" providerId="ADAL" clId="{B0EA8189-06CD-0140-A68B-EDABDC510E87}" dt="2023-02-02T14:49:32.106" v="84" actId="20577"/>
        <pc:sldMkLst>
          <pc:docMk/>
          <pc:sldMk cId="584428683" sldId="325"/>
        </pc:sldMkLst>
        <pc:graphicFrameChg chg="modGraphic">
          <ac:chgData name="Pascale COSTA" userId="a9990527-e5a0-4976-9254-72d533a89fe6" providerId="ADAL" clId="{B0EA8189-06CD-0140-A68B-EDABDC510E87}" dt="2023-02-02T14:49:32.106" v="84" actId="20577"/>
          <ac:graphicFrameMkLst>
            <pc:docMk/>
            <pc:sldMk cId="584428683" sldId="325"/>
            <ac:graphicFrameMk id="3" creationId="{AEF93F16-3933-D829-B7A9-D60E5ECE73EF}"/>
          </ac:graphicFrameMkLst>
        </pc:graphicFrameChg>
        <pc:graphicFrameChg chg="modGraphic">
          <ac:chgData name="Pascale COSTA" userId="a9990527-e5a0-4976-9254-72d533a89fe6" providerId="ADAL" clId="{B0EA8189-06CD-0140-A68B-EDABDC510E87}" dt="2023-02-02T14:49:15.998" v="83" actId="20577"/>
          <ac:graphicFrameMkLst>
            <pc:docMk/>
            <pc:sldMk cId="584428683" sldId="325"/>
            <ac:graphicFrameMk id="20" creationId="{B50AB0C2-827D-E0C0-BD76-354480001674}"/>
          </ac:graphicFrameMkLst>
        </pc:graphicFrameChg>
      </pc:sldChg>
      <pc:sldChg chg="addSp delSp modSp mod">
        <pc:chgData name="Pascale COSTA" userId="a9990527-e5a0-4976-9254-72d533a89fe6" providerId="ADAL" clId="{B0EA8189-06CD-0140-A68B-EDABDC510E87}" dt="2023-02-05T17:06:27.999" v="100"/>
        <pc:sldMkLst>
          <pc:docMk/>
          <pc:sldMk cId="2228745147" sldId="326"/>
        </pc:sldMkLst>
        <pc:spChg chg="add mod">
          <ac:chgData name="Pascale COSTA" userId="a9990527-e5a0-4976-9254-72d533a89fe6" providerId="ADAL" clId="{B0EA8189-06CD-0140-A68B-EDABDC510E87}" dt="2023-02-05T17:06:27.999" v="100"/>
          <ac:spMkLst>
            <pc:docMk/>
            <pc:sldMk cId="2228745147" sldId="326"/>
            <ac:spMk id="2" creationId="{7891FD50-1210-DE6F-BE3B-104B538FCD18}"/>
          </ac:spMkLst>
        </pc:spChg>
        <pc:spChg chg="del">
          <ac:chgData name="Pascale COSTA" userId="a9990527-e5a0-4976-9254-72d533a89fe6" providerId="ADAL" clId="{B0EA8189-06CD-0140-A68B-EDABDC510E87}" dt="2023-02-05T17:06:27.303" v="99" actId="478"/>
          <ac:spMkLst>
            <pc:docMk/>
            <pc:sldMk cId="2228745147" sldId="326"/>
            <ac:spMk id="4" creationId="{E2E4DD65-9DC7-08D9-E68E-C8C6E5C50FC8}"/>
          </ac:spMkLst>
        </pc:spChg>
      </pc:sldChg>
      <pc:sldMasterChg chg="modSp mod">
        <pc:chgData name="Pascale COSTA" userId="a9990527-e5a0-4976-9254-72d533a89fe6" providerId="ADAL" clId="{B0EA8189-06CD-0140-A68B-EDABDC510E87}" dt="2023-02-02T14:34:29.115" v="1" actId="20577"/>
        <pc:sldMasterMkLst>
          <pc:docMk/>
          <pc:sldMasterMk cId="3069642489" sldId="2147483659"/>
        </pc:sldMasterMkLst>
        <pc:spChg chg="mod">
          <ac:chgData name="Pascale COSTA" userId="a9990527-e5a0-4976-9254-72d533a89fe6" providerId="ADAL" clId="{B0EA8189-06CD-0140-A68B-EDABDC510E87}" dt="2023-02-02T14:34:29.115" v="1" actId="20577"/>
          <ac:spMkLst>
            <pc:docMk/>
            <pc:sldMasterMk cId="3069642489" sldId="2147483659"/>
            <ac:spMk id="3" creationId="{3AB6B01F-400E-C004-794F-851472CE5090}"/>
          </ac:spMkLst>
        </pc:spChg>
      </pc:sldMasterChg>
      <pc:sldMasterChg chg="modSp mod">
        <pc:chgData name="Pascale COSTA" userId="a9990527-e5a0-4976-9254-72d533a89fe6" providerId="ADAL" clId="{B0EA8189-06CD-0140-A68B-EDABDC510E87}" dt="2023-02-02T14:34:44.481" v="6" actId="20577"/>
        <pc:sldMasterMkLst>
          <pc:docMk/>
          <pc:sldMasterMk cId="2279856783" sldId="2147483683"/>
        </pc:sldMasterMkLst>
        <pc:spChg chg="mod">
          <ac:chgData name="Pascale COSTA" userId="a9990527-e5a0-4976-9254-72d533a89fe6" providerId="ADAL" clId="{B0EA8189-06CD-0140-A68B-EDABDC510E87}" dt="2023-02-02T14:34:44.481" v="6" actId="20577"/>
          <ac:spMkLst>
            <pc:docMk/>
            <pc:sldMasterMk cId="2279856783" sldId="2147483683"/>
            <ac:spMk id="6" creationId="{DB789245-14F1-F5AC-193C-446F35E1E4E3}"/>
          </ac:spMkLst>
        </pc:spChg>
      </pc:sldMasterChg>
      <pc:sldMasterChg chg="delSp modSp mod">
        <pc:chgData name="Pascale COSTA" userId="a9990527-e5a0-4976-9254-72d533a89fe6" providerId="ADAL" clId="{B0EA8189-06CD-0140-A68B-EDABDC510E87}" dt="2023-02-02T14:34:38.265" v="4" actId="478"/>
        <pc:sldMasterMkLst>
          <pc:docMk/>
          <pc:sldMasterMk cId="2655624957" sldId="2147483686"/>
        </pc:sldMasterMkLst>
        <pc:spChg chg="mod">
          <ac:chgData name="Pascale COSTA" userId="a9990527-e5a0-4976-9254-72d533a89fe6" providerId="ADAL" clId="{B0EA8189-06CD-0140-A68B-EDABDC510E87}" dt="2023-02-02T14:34:34.895" v="3" actId="20577"/>
          <ac:spMkLst>
            <pc:docMk/>
            <pc:sldMasterMk cId="2655624957" sldId="2147483686"/>
            <ac:spMk id="8" creationId="{63371D79-DE00-26F2-551C-277A352F5F01}"/>
          </ac:spMkLst>
        </pc:spChg>
        <pc:grpChg chg="del">
          <ac:chgData name="Pascale COSTA" userId="a9990527-e5a0-4976-9254-72d533a89fe6" providerId="ADAL" clId="{B0EA8189-06CD-0140-A68B-EDABDC510E87}" dt="2023-02-02T14:34:38.265" v="4" actId="478"/>
          <ac:grpSpMkLst>
            <pc:docMk/>
            <pc:sldMasterMk cId="2655624957" sldId="2147483686"/>
            <ac:grpSpMk id="4" creationId="{35C3E59C-FA07-6F43-910E-2CBD9EECEE74}"/>
          </ac:grpSpMkLst>
        </pc:grpChg>
      </pc:sldMasterChg>
      <pc:sldMasterChg chg="modSp mod">
        <pc:chgData name="Pascale COSTA" userId="a9990527-e5a0-4976-9254-72d533a89fe6" providerId="ADAL" clId="{B0EA8189-06CD-0140-A68B-EDABDC510E87}" dt="2023-02-02T14:34:48.933" v="8" actId="20577"/>
        <pc:sldMasterMkLst>
          <pc:docMk/>
          <pc:sldMasterMk cId="3702903786" sldId="2147483689"/>
        </pc:sldMasterMkLst>
        <pc:spChg chg="mod">
          <ac:chgData name="Pascale COSTA" userId="a9990527-e5a0-4976-9254-72d533a89fe6" providerId="ADAL" clId="{B0EA8189-06CD-0140-A68B-EDABDC510E87}" dt="2023-02-02T14:34:48.933" v="8" actId="20577"/>
          <ac:spMkLst>
            <pc:docMk/>
            <pc:sldMasterMk cId="3702903786" sldId="2147483689"/>
            <ac:spMk id="6" creationId="{CE0E08DC-F0F4-B2CB-2A7B-95F360BE3293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691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754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62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07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73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73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41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457200" rtl="0" eaLnBrk="1" latinLnBrk="0" hangingPunct="1"/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71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65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strike="noStrik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678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140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00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7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3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2037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595" y="914400"/>
            <a:ext cx="7588470" cy="34689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E75FC0-218F-6543-AEDF-85999A11CED2}"/>
              </a:ext>
            </a:extLst>
          </p:cNvPr>
          <p:cNvSpPr txBox="1"/>
          <p:nvPr userDrawn="1"/>
        </p:nvSpPr>
        <p:spPr>
          <a:xfrm>
            <a:off x="1892227" y="1356069"/>
            <a:ext cx="53595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DE LA FILIÈRE CARROSSERIE</a:t>
            </a:r>
          </a:p>
          <a:p>
            <a:endParaRPr lang="fr-FR" sz="28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3000E6B-5526-0B42-9BA5-4326BEFA07FF}"/>
              </a:ext>
            </a:extLst>
          </p:cNvPr>
          <p:cNvSpPr txBox="1"/>
          <p:nvPr userDrawn="1"/>
        </p:nvSpPr>
        <p:spPr>
          <a:xfrm>
            <a:off x="782595" y="2683201"/>
            <a:ext cx="7587967" cy="97314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387902-D5AD-BF65-471D-BD175FFA0B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656" y="79239"/>
            <a:ext cx="902594" cy="8192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FD1816-CF54-0C65-B3A0-11F45CF851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2407" y="2831085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CA61C5-E760-1018-6254-A8DFF0B7AA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50" y="2831085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7" name="Image 16" descr="Une image contenant rouge&#10;&#10;Description générée automatiquement">
            <a:extLst>
              <a:ext uri="{FF2B5EF4-FFF2-40B4-BE49-F238E27FC236}">
                <a16:creationId xmlns:a16="http://schemas.microsoft.com/office/drawing/2014/main" id="{298638E1-BC35-C66C-D600-888A2AB286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9282" y="2850761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4B19B6A-172B-D462-A3B1-F5858B5087F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20340" y="2850761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AB6B01F-400E-C004-794F-851472CE5090}"/>
              </a:ext>
            </a:extLst>
          </p:cNvPr>
          <p:cNvSpPr txBox="1"/>
          <p:nvPr userDrawn="1"/>
        </p:nvSpPr>
        <p:spPr>
          <a:xfrm>
            <a:off x="776251" y="2737039"/>
            <a:ext cx="3024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PNF 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Lycée Val de Bièvre - Gentilly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2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9471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RENOVATION DES REFERENTIELS </a:t>
            </a:r>
          </a:p>
          <a:p>
            <a:pPr algn="ctr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FILIERE CARROSSERIE</a:t>
            </a: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091" y="117715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0B26597-ED97-C945-B14D-9C763707C59F}"/>
              </a:ext>
            </a:extLst>
          </p:cNvPr>
          <p:cNvSpPr txBox="1"/>
          <p:nvPr userDrawn="1"/>
        </p:nvSpPr>
        <p:spPr>
          <a:xfrm>
            <a:off x="692762" y="3188784"/>
            <a:ext cx="7876508" cy="973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9DADEE-3CE6-BDEA-50E4-A880D69C92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46055" y="4368361"/>
            <a:ext cx="846430" cy="76829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8B498B4-EB9A-778E-7250-3EBACA76D8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52342" y="4750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F14DB85-00D8-E1D5-C48F-59D6C3E5417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22" y="40103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Image 5" descr="Une image contenant rouge&#10;&#10;Description générée automatiquement">
            <a:extLst>
              <a:ext uri="{FF2B5EF4-FFF2-40B4-BE49-F238E27FC236}">
                <a16:creationId xmlns:a16="http://schemas.microsoft.com/office/drawing/2014/main" id="{1E90CC2B-BF8C-6954-12B7-B53F91FA381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9217" y="6718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D4D1C5-80D7-A03C-0D43-38D2EA54E68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10275" y="6718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3371D79-DE00-26F2-551C-277A352F5F01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26556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90465" y="134903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8EEF36-7CEB-C443-45DA-AEE262FD8A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9272" y="5080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D050C0C-21B8-3689-CDD6-358BF52F6E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15" y="5080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D5756090-F9B9-DFA9-2323-FBC6B3ADDD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6147" y="7048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8A1D8E-8F04-AED6-7931-F60C3B1F28D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17205" y="7048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B789245-14F1-F5AC-193C-446F35E1E4E3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227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B5BCC7-243F-1585-89D5-0EDB474CCA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5835" y="3246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3715EA-5694-75DD-2F2A-12B3242862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78" y="3246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EBAC0554-2A0D-310D-A4D4-4BB4D5FE8E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2710" y="5214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0F66F8-AF74-50A6-4C3D-E0EB5B5693E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13768" y="5214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E0E08DC-F0F4-B2CB-2A7B-95F360BE3293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5.jp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12" Type="http://schemas.openxmlformats.org/officeDocument/2006/relationships/image" Target="../media/image30.jpg"/><Relationship Id="rId17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jpg"/><Relationship Id="rId5" Type="http://schemas.openxmlformats.org/officeDocument/2006/relationships/image" Target="../media/image23.png"/><Relationship Id="rId15" Type="http://schemas.openxmlformats.org/officeDocument/2006/relationships/image" Target="../media/image32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870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F4E9EF4-B38B-BBF0-8CB9-EE2BACE17201}"/>
              </a:ext>
            </a:extLst>
          </p:cNvPr>
          <p:cNvSpPr txBox="1"/>
          <p:nvPr/>
        </p:nvSpPr>
        <p:spPr>
          <a:xfrm>
            <a:off x="220436" y="783716"/>
            <a:ext cx="579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Évaluation de la séquence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1E2C4BC-68FA-2286-C3B8-43A44AED3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688561"/>
              </p:ext>
            </p:extLst>
          </p:nvPr>
        </p:nvGraphicFramePr>
        <p:xfrm>
          <a:off x="175465" y="1292970"/>
          <a:ext cx="8818127" cy="3666332"/>
        </p:xfrm>
        <a:graphic>
          <a:graphicData uri="http://schemas.openxmlformats.org/drawingml/2006/table">
            <a:tbl>
              <a:tblPr firstRow="1" firstCol="1" bandRow="1"/>
              <a:tblGrid>
                <a:gridCol w="485529">
                  <a:extLst>
                    <a:ext uri="{9D8B030D-6E8A-4147-A177-3AD203B41FA5}">
                      <a16:colId xmlns:a16="http://schemas.microsoft.com/office/drawing/2014/main" val="2958820970"/>
                    </a:ext>
                  </a:extLst>
                </a:gridCol>
                <a:gridCol w="772598">
                  <a:extLst>
                    <a:ext uri="{9D8B030D-6E8A-4147-A177-3AD203B41FA5}">
                      <a16:colId xmlns:a16="http://schemas.microsoft.com/office/drawing/2014/main" val="330517591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1208824519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323656845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21427510"/>
                    </a:ext>
                  </a:extLst>
                </a:gridCol>
              </a:tblGrid>
              <a:tr h="324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34" marR="4663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Phase(s)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34" marR="4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Activité(s) élève(s)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34" marR="4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Contexte de l’évaluation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34" marR="4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58819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 1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34" marR="4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 2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34" marR="4663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822643"/>
                  </a:ext>
                </a:extLst>
              </a:tr>
              <a:tr h="432000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Partie 1</a:t>
                      </a:r>
                    </a:p>
                  </a:txBody>
                  <a:tcPr marL="46634" marR="4663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634" marR="4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Remplacement d’un radar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Remplacement d’un lidar ou d’une caméra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Situation connue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34" marR="4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395108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634" marR="4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Analyse des données et procédure de calibrage constructeur, interprétation des mesures trains roulants, compte rendu oral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Analyse des données et procédure de calibrage constructeur, interprétation des mesures trains roulants, compte rendu oral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34" marR="4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956198"/>
                  </a:ext>
                </a:extLst>
              </a:tr>
              <a:tr h="3394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634" marR="4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Calibrage d’un radar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Calibrage d’un lidar ou d’une caméra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34" marR="4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634955"/>
                  </a:ext>
                </a:extLst>
              </a:tr>
              <a:tr h="468000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Partie 2</a:t>
                      </a:r>
                    </a:p>
                  </a:txBody>
                  <a:tcPr marL="46634" marR="4663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6634" marR="4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Remplacement d’un lidar ou d’une caméra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Remplacement d’un radar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situation nouvelle</a:t>
                      </a:r>
                    </a:p>
                  </a:txBody>
                  <a:tcPr marL="46634" marR="4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723057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6634" marR="4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Analyse des données et procédure de calibrage constructeur, interprétation des mesures trains roulants, compte rendu oral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Analyse des données et procédure de calibrage constructeur, interprétation des mesures trains roulants, compte rendu oral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34" marR="4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18503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6634" marR="4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Calibrage d’un lidar ou caméra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Calibrage d’un radar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34" marR="4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673785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4EFDB967-544B-AA16-B3F1-B68D1D330AD9}"/>
              </a:ext>
            </a:extLst>
          </p:cNvPr>
          <p:cNvSpPr txBox="1">
            <a:spLocks/>
          </p:cNvSpPr>
          <p:nvPr/>
        </p:nvSpPr>
        <p:spPr>
          <a:xfrm>
            <a:off x="9809" y="35375"/>
            <a:ext cx="3507748" cy="5412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Mise en œuvre de la séance 5</a:t>
            </a:r>
          </a:p>
        </p:txBody>
      </p:sp>
    </p:spTree>
    <p:extLst>
      <p:ext uri="{BB962C8B-B14F-4D97-AF65-F5344CB8AC3E}">
        <p14:creationId xmlns:p14="http://schemas.microsoft.com/office/powerpoint/2010/main" val="394758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BAE381AC-FBFB-F7DC-798E-5E4A29D1A013}"/>
              </a:ext>
            </a:extLst>
          </p:cNvPr>
          <p:cNvSpPr txBox="1">
            <a:spLocks/>
          </p:cNvSpPr>
          <p:nvPr/>
        </p:nvSpPr>
        <p:spPr>
          <a:xfrm>
            <a:off x="9809" y="75296"/>
            <a:ext cx="3507748" cy="374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chemeClr val="tx1"/>
                </a:solidFill>
              </a:rPr>
              <a:t>Documents extrait de l’évaluation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ADA0BD4-3CDE-12A8-466E-45F9C8797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246" y="976677"/>
            <a:ext cx="2815818" cy="3985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1C312E-7C00-6112-64C5-FCC5493A9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461" y="976678"/>
            <a:ext cx="2871477" cy="3985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B77E70B-AEF3-D741-3315-A56FB48D4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96" y="976677"/>
            <a:ext cx="2805274" cy="39853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854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BAE381AC-FBFB-F7DC-798E-5E4A29D1A013}"/>
              </a:ext>
            </a:extLst>
          </p:cNvPr>
          <p:cNvSpPr txBox="1">
            <a:spLocks/>
          </p:cNvSpPr>
          <p:nvPr/>
        </p:nvSpPr>
        <p:spPr>
          <a:xfrm>
            <a:off x="9809" y="35375"/>
            <a:ext cx="3507748" cy="54122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Mettre en œuvre des nouvelles activités professionnelles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EF93F16-3933-D829-B7A9-D60E5ECE7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593389"/>
              </p:ext>
            </p:extLst>
          </p:nvPr>
        </p:nvGraphicFramePr>
        <p:xfrm>
          <a:off x="538842" y="1315921"/>
          <a:ext cx="3192237" cy="3600000"/>
        </p:xfrm>
        <a:graphic>
          <a:graphicData uri="http://schemas.openxmlformats.org/drawingml/2006/table">
            <a:tbl>
              <a:tblPr firstRow="1" firstCol="1" bandRow="1"/>
              <a:tblGrid>
                <a:gridCol w="3192237">
                  <a:extLst>
                    <a:ext uri="{9D8B030D-6E8A-4147-A177-3AD203B41FA5}">
                      <a16:colId xmlns:a16="http://schemas.microsoft.com/office/drawing/2014/main" val="2424837330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cas de difficulté pour avoir un véhicule équipé de</a:t>
                      </a:r>
                      <a:r>
                        <a:rPr lang="fr-FR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systèmes d’aide à la conduite </a:t>
                      </a:r>
                      <a:r>
                        <a:rPr lang="fr-F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les plateaux techniques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Privilégier une approche en PFMP </a:t>
                      </a:r>
                      <a:r>
                        <a:rPr lang="fr-FR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(exemple : </a:t>
                      </a:r>
                      <a:r>
                        <a:rPr lang="fr-F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un centre de remplacement de vitrage)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69958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 des activités en centre de formation par le biais de nos partenaires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61136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Visite et formation en entreprise sur des jours banalisés (semaine de l’automobile…)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426153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1A650868-D2AC-C3CC-3D0C-37FB46901D35}"/>
              </a:ext>
            </a:extLst>
          </p:cNvPr>
          <p:cNvSpPr txBox="1"/>
          <p:nvPr/>
        </p:nvSpPr>
        <p:spPr>
          <a:xfrm>
            <a:off x="326572" y="860259"/>
            <a:ext cx="124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Les leviers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754CC56-77FF-0395-962E-C97EAFC75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687">
            <a:off x="604116" y="2564609"/>
            <a:ext cx="669471" cy="4708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0C5E907-1A80-4BDB-2EC7-5B669A31C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99" y="4359728"/>
            <a:ext cx="957009" cy="47645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392FBB4-89DF-4267-7180-2553529748FE}"/>
              </a:ext>
            </a:extLst>
          </p:cNvPr>
          <p:cNvSpPr txBox="1"/>
          <p:nvPr/>
        </p:nvSpPr>
        <p:spPr>
          <a:xfrm>
            <a:off x="5491844" y="860259"/>
            <a:ext cx="227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Conseils équipement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8BECB22-BFCD-0939-F688-B8878DCD2A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510"/>
          <a:stretch/>
        </p:blipFill>
        <p:spPr>
          <a:xfrm>
            <a:off x="5656562" y="1485196"/>
            <a:ext cx="1942956" cy="1314844"/>
          </a:xfrm>
          <a:prstGeom prst="rect">
            <a:avLst/>
          </a:prstGeom>
        </p:spPr>
      </p:pic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B50AB0C2-827D-E0C0-BD76-354480001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390820"/>
              </p:ext>
            </p:extLst>
          </p:nvPr>
        </p:nvGraphicFramePr>
        <p:xfrm>
          <a:off x="4894786" y="3055645"/>
          <a:ext cx="3600000" cy="1620000"/>
        </p:xfrm>
        <a:graphic>
          <a:graphicData uri="http://schemas.openxmlformats.org/drawingml/2006/table">
            <a:tbl>
              <a:tblPr firstRow="1" firstCol="1" bandRow="1"/>
              <a:tblGrid>
                <a:gridCol w="3600000">
                  <a:extLst>
                    <a:ext uri="{9D8B030D-6E8A-4147-A177-3AD203B41FA5}">
                      <a16:colId xmlns:a16="http://schemas.microsoft.com/office/drawing/2014/main" val="242483733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Être vigilant sur l’encombrement et le système d’exploitation de l’appareil (outil diagnostic)…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69958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Privilégier un achat groupé sur l’académie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61136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Partager les équipements entre les filières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426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42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508764" y="-61908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RENOVATION DES REFERENTIELS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FILIERE CARROSSERIE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891FD50-1210-DE6F-BE3B-104B538FCD18}"/>
              </a:ext>
            </a:extLst>
          </p:cNvPr>
          <p:cNvSpPr txBox="1"/>
          <p:nvPr/>
        </p:nvSpPr>
        <p:spPr>
          <a:xfrm>
            <a:off x="765208" y="1352719"/>
            <a:ext cx="7613583" cy="314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600" b="1" dirty="0">
                <a:solidFill>
                  <a:prstClr val="white"/>
                </a:solidFill>
                <a:latin typeface="Calibri"/>
              </a:rPr>
              <a:t>Focus sur les nouvelles activités professionnelles de la filière</a:t>
            </a:r>
          </a:p>
          <a:p>
            <a:pPr lvl="0" algn="ctr"/>
            <a:endParaRPr lang="fr-FR" sz="2400" b="1" dirty="0">
              <a:solidFill>
                <a:prstClr val="white"/>
              </a:solidFill>
              <a:latin typeface="Calibri"/>
            </a:endParaRPr>
          </a:p>
          <a:p>
            <a:pPr lvl="0" algn="ctr"/>
            <a:r>
              <a:rPr lang="fr-FR" sz="2400" b="1" dirty="0">
                <a:solidFill>
                  <a:prstClr val="white"/>
                </a:solidFill>
                <a:latin typeface="Calibri"/>
              </a:rPr>
              <a:t>Système d’aide à la conduite</a:t>
            </a:r>
          </a:p>
          <a:p>
            <a:pPr lvl="0" algn="ctr"/>
            <a:r>
              <a:rPr lang="fr-FR" sz="2400" b="1" dirty="0">
                <a:solidFill>
                  <a:prstClr val="white"/>
                </a:solidFill>
                <a:latin typeface="Calibri"/>
              </a:rPr>
              <a:t>(Advanced Driver Assistance </a:t>
            </a:r>
            <a:r>
              <a:rPr lang="fr-FR" sz="2400" b="1" dirty="0" err="1">
                <a:solidFill>
                  <a:prstClr val="white"/>
                </a:solidFill>
                <a:latin typeface="Calibri"/>
              </a:rPr>
              <a:t>Systems</a:t>
            </a:r>
            <a:r>
              <a:rPr lang="fr-FR" sz="2400" b="1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lvl="0" algn="ctr"/>
            <a:endParaRPr lang="fr-FR" sz="2400" b="1" dirty="0">
              <a:solidFill>
                <a:prstClr val="white"/>
              </a:solidFill>
              <a:latin typeface="Calibri"/>
            </a:endParaRPr>
          </a:p>
          <a:p>
            <a:pPr marL="446405" algn="ctr">
              <a:lnSpc>
                <a:spcPts val="1400"/>
              </a:lnSpc>
              <a:spcAft>
                <a:spcPts val="800"/>
              </a:spcAft>
            </a:pPr>
            <a:r>
              <a:rPr lang="fr-FR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Erol</a:t>
            </a:r>
            <a:r>
              <a:rPr lang="fr-F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AKCAM, </a:t>
            </a:r>
            <a:r>
              <a:rPr lang="fr-FR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enseignant Aragon Picasso de Givors</a:t>
            </a:r>
            <a:endParaRPr lang="fr-FR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405" algn="ctr">
              <a:lnSpc>
                <a:spcPts val="14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Yahya BELHOUA, </a:t>
            </a:r>
            <a:r>
              <a:rPr lang="fr-FR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enseignant lycée Gabriel Voisin de Bourg-en-Bresse</a:t>
            </a:r>
            <a:endParaRPr lang="fr-FR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4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765208" y="1352719"/>
            <a:ext cx="7613583" cy="314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600" b="1" dirty="0">
                <a:solidFill>
                  <a:prstClr val="white"/>
                </a:solidFill>
                <a:latin typeface="Calibri"/>
              </a:rPr>
              <a:t>Focus sur les nouvelles activités professionnelles de la filière</a:t>
            </a:r>
          </a:p>
          <a:p>
            <a:pPr lvl="0" algn="ctr"/>
            <a:endParaRPr lang="fr-FR" sz="2400" b="1" dirty="0">
              <a:solidFill>
                <a:prstClr val="white"/>
              </a:solidFill>
              <a:latin typeface="Calibri"/>
            </a:endParaRPr>
          </a:p>
          <a:p>
            <a:pPr lvl="0" algn="ctr"/>
            <a:r>
              <a:rPr lang="fr-FR" sz="2400" b="1" dirty="0">
                <a:solidFill>
                  <a:prstClr val="white"/>
                </a:solidFill>
                <a:latin typeface="Calibri"/>
              </a:rPr>
              <a:t>Système d’aide à la conduite</a:t>
            </a:r>
          </a:p>
          <a:p>
            <a:pPr lvl="0" algn="ctr"/>
            <a:r>
              <a:rPr lang="fr-FR" sz="2400" b="1" dirty="0">
                <a:solidFill>
                  <a:prstClr val="white"/>
                </a:solidFill>
                <a:latin typeface="Calibri"/>
              </a:rPr>
              <a:t>(Advanced Driver Assistance </a:t>
            </a:r>
            <a:r>
              <a:rPr lang="fr-FR" sz="2400" b="1" dirty="0" err="1">
                <a:solidFill>
                  <a:prstClr val="white"/>
                </a:solidFill>
                <a:latin typeface="Calibri"/>
              </a:rPr>
              <a:t>Systems</a:t>
            </a:r>
            <a:r>
              <a:rPr lang="fr-FR" sz="2400" b="1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lvl="0" algn="ctr"/>
            <a:endParaRPr lang="fr-FR" sz="2400" b="1" dirty="0">
              <a:solidFill>
                <a:prstClr val="white"/>
              </a:solidFill>
              <a:latin typeface="Calibri"/>
            </a:endParaRPr>
          </a:p>
          <a:p>
            <a:pPr marL="446405" algn="ctr">
              <a:lnSpc>
                <a:spcPts val="1400"/>
              </a:lnSpc>
              <a:spcAft>
                <a:spcPts val="800"/>
              </a:spcAft>
            </a:pPr>
            <a:r>
              <a:rPr lang="fr-FR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Erol</a:t>
            </a:r>
            <a:r>
              <a:rPr lang="fr-F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AKCAM, </a:t>
            </a:r>
            <a:r>
              <a:rPr lang="fr-FR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enseignant Aragon Picasso de Givors</a:t>
            </a:r>
            <a:endParaRPr lang="fr-FR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405" algn="ctr">
              <a:lnSpc>
                <a:spcPts val="14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Yahya BELHOUA, </a:t>
            </a:r>
            <a:r>
              <a:rPr lang="fr-FR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enseignant lycée Gabriel Voisin de Bourg-en-Bresse</a:t>
            </a:r>
            <a:endParaRPr lang="fr-FR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508764" y="-61908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RENOVATION DES REFERENTIELS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FILIERE CARROSSERIE</a:t>
            </a:r>
          </a:p>
        </p:txBody>
      </p:sp>
    </p:spTree>
    <p:extLst>
      <p:ext uri="{BB962C8B-B14F-4D97-AF65-F5344CB8AC3E}">
        <p14:creationId xmlns:p14="http://schemas.microsoft.com/office/powerpoint/2010/main" val="374442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xagone 10">
            <a:extLst>
              <a:ext uri="{FF2B5EF4-FFF2-40B4-BE49-F238E27FC236}">
                <a16:creationId xmlns:a16="http://schemas.microsoft.com/office/drawing/2014/main" id="{52C935B7-45F6-DFAA-9516-1F04B8A4165E}"/>
              </a:ext>
            </a:extLst>
          </p:cNvPr>
          <p:cNvSpPr/>
          <p:nvPr/>
        </p:nvSpPr>
        <p:spPr>
          <a:xfrm>
            <a:off x="3903594" y="1563921"/>
            <a:ext cx="1696922" cy="1323765"/>
          </a:xfrm>
          <a:prstGeom prst="hexagon">
            <a:avLst/>
          </a:prstGeom>
          <a:solidFill>
            <a:srgbClr val="70AD47">
              <a:lumMod val="40000"/>
              <a:lumOff val="60000"/>
            </a:srgbClr>
          </a:solidFill>
          <a:ln w="571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95"/>
              </a:spcAft>
            </a:pP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Mise en œuvre d’opérations de dépose repose d’un système complexe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BA16ADE-1423-41A6-1EEC-0BD8382517C7}"/>
              </a:ext>
            </a:extLst>
          </p:cNvPr>
          <p:cNvSpPr txBox="1"/>
          <p:nvPr/>
        </p:nvSpPr>
        <p:spPr>
          <a:xfrm>
            <a:off x="131810" y="4769409"/>
            <a:ext cx="309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336699"/>
                </a:solidFill>
              </a:rPr>
              <a:t>Proposition d’organisation en première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5BE5ED4-2E28-92C0-FE0D-4F181640134F}"/>
              </a:ext>
            </a:extLst>
          </p:cNvPr>
          <p:cNvSpPr txBox="1"/>
          <p:nvPr/>
        </p:nvSpPr>
        <p:spPr>
          <a:xfrm>
            <a:off x="3753765" y="828754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Séquence(s) ciblée(s)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96963B7-1EFB-2EBE-B5E2-D776BB30F2B3}"/>
              </a:ext>
            </a:extLst>
          </p:cNvPr>
          <p:cNvSpPr txBox="1"/>
          <p:nvPr/>
        </p:nvSpPr>
        <p:spPr>
          <a:xfrm>
            <a:off x="131810" y="70256"/>
            <a:ext cx="333660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900" b="1" dirty="0">
                <a:latin typeface="+mj-lt"/>
              </a:rPr>
              <a:t>Construire son enseignement</a:t>
            </a:r>
            <a:endParaRPr lang="fr-FR" sz="1900" dirty="0">
              <a:latin typeface="+mj-lt"/>
            </a:endParaRPr>
          </a:p>
        </p:txBody>
      </p:sp>
      <p:sp>
        <p:nvSpPr>
          <p:cNvPr id="15" name="Hexagone 14">
            <a:extLst>
              <a:ext uri="{FF2B5EF4-FFF2-40B4-BE49-F238E27FC236}">
                <a16:creationId xmlns:a16="http://schemas.microsoft.com/office/drawing/2014/main" id="{A2729CF6-5E2A-72F9-0C92-A63B7FBB35CA}"/>
              </a:ext>
            </a:extLst>
          </p:cNvPr>
          <p:cNvSpPr/>
          <p:nvPr/>
        </p:nvSpPr>
        <p:spPr>
          <a:xfrm>
            <a:off x="3826543" y="3231115"/>
            <a:ext cx="1851025" cy="1548765"/>
          </a:xfrm>
          <a:prstGeom prst="hexagon">
            <a:avLst/>
          </a:prstGeom>
          <a:solidFill>
            <a:srgbClr val="4472C4">
              <a:lumMod val="40000"/>
              <a:lumOff val="60000"/>
            </a:srgbClr>
          </a:solidFill>
          <a:ln w="571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95"/>
              </a:spcAft>
            </a:pP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Remplacement d’un élément inamovible collé et/ou riveté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B69C70FE-1258-6523-E8D1-5B9F7B645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255216"/>
              </p:ext>
            </p:extLst>
          </p:nvPr>
        </p:nvGraphicFramePr>
        <p:xfrm>
          <a:off x="6106205" y="1395206"/>
          <a:ext cx="2836083" cy="1008000"/>
        </p:xfrm>
        <a:graphic>
          <a:graphicData uri="http://schemas.openxmlformats.org/drawingml/2006/table">
            <a:tbl>
              <a:tblPr firstRow="1" firstCol="1" bandRow="1"/>
              <a:tblGrid>
                <a:gridCol w="2836083">
                  <a:extLst>
                    <a:ext uri="{9D8B030D-6E8A-4147-A177-3AD203B41FA5}">
                      <a16:colId xmlns:a16="http://schemas.microsoft.com/office/drawing/2014/main" val="2232587820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systèmes électriques et électroniques, </a:t>
                      </a: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règles de sauvegarde et les paramétrages, les vitrages, les éléments de confort et d’aide à la conduite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706286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91260DE5-4DA2-6C5E-4753-23B0944E1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122050"/>
              </p:ext>
            </p:extLst>
          </p:nvPr>
        </p:nvGraphicFramePr>
        <p:xfrm>
          <a:off x="6250548" y="3386784"/>
          <a:ext cx="2691740" cy="540000"/>
        </p:xfrm>
        <a:graphic>
          <a:graphicData uri="http://schemas.openxmlformats.org/drawingml/2006/table">
            <a:tbl>
              <a:tblPr firstRow="1" firstCol="1" bandRow="1"/>
              <a:tblGrid>
                <a:gridCol w="2691740">
                  <a:extLst>
                    <a:ext uri="{9D8B030D-6E8A-4147-A177-3AD203B41FA5}">
                      <a16:colId xmlns:a16="http://schemas.microsoft.com/office/drawing/2014/main" val="223258782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Déposer, reposer, stocker et calibrer un système d’aide à la conduite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706286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89880F23-B269-9CB2-5973-50C5F7EC2BDD}"/>
              </a:ext>
            </a:extLst>
          </p:cNvPr>
          <p:cNvSpPr txBox="1"/>
          <p:nvPr/>
        </p:nvSpPr>
        <p:spPr>
          <a:xfrm>
            <a:off x="6825336" y="957368"/>
            <a:ext cx="139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336699"/>
                </a:solidFill>
              </a:rPr>
              <a:t>Pré-requis</a:t>
            </a:r>
            <a:r>
              <a:rPr lang="fr-FR" b="1" dirty="0">
                <a:solidFill>
                  <a:srgbClr val="336699"/>
                </a:solidFill>
              </a:rPr>
              <a:t>(s)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A7D311F-4A12-8B9F-2D57-40563131521E}"/>
              </a:ext>
            </a:extLst>
          </p:cNvPr>
          <p:cNvSpPr txBox="1"/>
          <p:nvPr/>
        </p:nvSpPr>
        <p:spPr>
          <a:xfrm>
            <a:off x="6936487" y="2900418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Objectif(s)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3110391-F9F7-9C62-A73F-A13D560F3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10" y="1721327"/>
            <a:ext cx="938466" cy="13637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98AEAFB-E3CB-B5E7-E0A2-0A87F4C055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9361" y="1234415"/>
            <a:ext cx="2587134" cy="3590663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B5B64F9-3989-3694-0BF4-EC29D1D4B0F7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1951264" y="2225804"/>
            <a:ext cx="1952330" cy="12598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7652FEC-B32A-DAB5-02CF-DC28EE5D1C0C}"/>
              </a:ext>
            </a:extLst>
          </p:cNvPr>
          <p:cNvCxnSpPr>
            <a:cxnSpLocks/>
            <a:endCxn id="15" idx="3"/>
          </p:cNvCxnSpPr>
          <p:nvPr/>
        </p:nvCxnSpPr>
        <p:spPr>
          <a:xfrm>
            <a:off x="2522764" y="3800784"/>
            <a:ext cx="1303779" cy="204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8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22E5695-34F8-CEA8-FCC3-261BCAC9C290}"/>
              </a:ext>
            </a:extLst>
          </p:cNvPr>
          <p:cNvSpPr txBox="1"/>
          <p:nvPr/>
        </p:nvSpPr>
        <p:spPr>
          <a:xfrm>
            <a:off x="131810" y="70256"/>
            <a:ext cx="333660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900" b="1" dirty="0">
                <a:latin typeface="+mj-lt"/>
              </a:rPr>
              <a:t>Construire son enseignement</a:t>
            </a:r>
            <a:endParaRPr lang="fr-FR" sz="1900" dirty="0"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0DE6C8-26FC-ABCD-D706-63051D0AB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802" y="1218298"/>
            <a:ext cx="2932870" cy="36575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273909-9B46-4BA5-09D2-8C3A778FFB23}"/>
              </a:ext>
            </a:extLst>
          </p:cNvPr>
          <p:cNvSpPr/>
          <p:nvPr/>
        </p:nvSpPr>
        <p:spPr>
          <a:xfrm>
            <a:off x="2905148" y="1239616"/>
            <a:ext cx="2923524" cy="2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F1B5AF-4D60-9163-ED64-F57157E6F470}"/>
              </a:ext>
            </a:extLst>
          </p:cNvPr>
          <p:cNvSpPr/>
          <p:nvPr/>
        </p:nvSpPr>
        <p:spPr>
          <a:xfrm>
            <a:off x="2905148" y="3427487"/>
            <a:ext cx="1480234" cy="6860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372339-AF7D-D7AB-A337-8B2BE8CA463F}"/>
              </a:ext>
            </a:extLst>
          </p:cNvPr>
          <p:cNvSpPr/>
          <p:nvPr/>
        </p:nvSpPr>
        <p:spPr>
          <a:xfrm>
            <a:off x="2913550" y="2639101"/>
            <a:ext cx="1436788" cy="2594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77823E-E037-4FFB-88CF-B90651A7D9B9}"/>
              </a:ext>
            </a:extLst>
          </p:cNvPr>
          <p:cNvSpPr/>
          <p:nvPr/>
        </p:nvSpPr>
        <p:spPr>
          <a:xfrm>
            <a:off x="4334047" y="2760767"/>
            <a:ext cx="1436788" cy="1378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EAE8398-9ECF-76D2-515A-0EC3BB192EA3}"/>
              </a:ext>
            </a:extLst>
          </p:cNvPr>
          <p:cNvGrpSpPr/>
          <p:nvPr/>
        </p:nvGrpSpPr>
        <p:grpSpPr>
          <a:xfrm>
            <a:off x="4385382" y="3474979"/>
            <a:ext cx="1267690" cy="402168"/>
            <a:chOff x="1673719" y="3362932"/>
            <a:chExt cx="1217401" cy="37802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E06484-52BC-280A-59EB-1F5E6024CCEF}"/>
                </a:ext>
              </a:extLst>
            </p:cNvPr>
            <p:cNvSpPr/>
            <p:nvPr/>
          </p:nvSpPr>
          <p:spPr>
            <a:xfrm>
              <a:off x="1673719" y="3362932"/>
              <a:ext cx="1217400" cy="2184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4976AF8-8167-1066-76D9-7BF6EF8F08EE}"/>
                </a:ext>
              </a:extLst>
            </p:cNvPr>
            <p:cNvSpPr/>
            <p:nvPr/>
          </p:nvSpPr>
          <p:spPr>
            <a:xfrm>
              <a:off x="1678424" y="3630020"/>
              <a:ext cx="1212696" cy="1109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EEA8F483-65C4-310A-0C2F-542485C78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59" y="1471139"/>
            <a:ext cx="1167086" cy="72535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4CE33E1-DFA7-4FC0-5C95-F6485EBAB3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93" t="34166"/>
          <a:stretch/>
        </p:blipFill>
        <p:spPr>
          <a:xfrm>
            <a:off x="298239" y="2684369"/>
            <a:ext cx="2440955" cy="1241830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798570EC-F9F6-5029-ACD9-7C4010A64F0C}"/>
              </a:ext>
            </a:extLst>
          </p:cNvPr>
          <p:cNvSpPr/>
          <p:nvPr/>
        </p:nvSpPr>
        <p:spPr>
          <a:xfrm>
            <a:off x="1748379" y="3027482"/>
            <a:ext cx="156519" cy="1541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86FD0AF-60EA-FE17-0D72-1875C4C9FBE0}"/>
              </a:ext>
            </a:extLst>
          </p:cNvPr>
          <p:cNvCxnSpPr>
            <a:cxnSpLocks/>
            <a:stCxn id="21" idx="1"/>
            <a:endCxn id="23" idx="2"/>
          </p:cNvCxnSpPr>
          <p:nvPr/>
        </p:nvCxnSpPr>
        <p:spPr>
          <a:xfrm flipH="1" flipV="1">
            <a:off x="1356615" y="2433986"/>
            <a:ext cx="414686" cy="616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65DC318-3E40-7FE3-0136-95B6065A0A57}"/>
              </a:ext>
            </a:extLst>
          </p:cNvPr>
          <p:cNvSpPr/>
          <p:nvPr/>
        </p:nvSpPr>
        <p:spPr>
          <a:xfrm>
            <a:off x="245399" y="1471139"/>
            <a:ext cx="2222432" cy="96284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dirty="0"/>
              <a:t>Radar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05BF082-F0E1-A97A-AE4E-D1C15F3DC8E9}"/>
              </a:ext>
            </a:extLst>
          </p:cNvPr>
          <p:cNvSpPr/>
          <p:nvPr/>
        </p:nvSpPr>
        <p:spPr>
          <a:xfrm>
            <a:off x="765705" y="3367946"/>
            <a:ext cx="156519" cy="1541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3F70662-B895-868E-A28C-D8746CC429A5}"/>
              </a:ext>
            </a:extLst>
          </p:cNvPr>
          <p:cNvCxnSpPr>
            <a:cxnSpLocks/>
            <a:stCxn id="24" idx="7"/>
            <a:endCxn id="23" idx="2"/>
          </p:cNvCxnSpPr>
          <p:nvPr/>
        </p:nvCxnSpPr>
        <p:spPr>
          <a:xfrm flipV="1">
            <a:off x="899302" y="2433986"/>
            <a:ext cx="457313" cy="9565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5EED0A15-4443-B199-9EDD-9D2CC5BA8303}"/>
              </a:ext>
            </a:extLst>
          </p:cNvPr>
          <p:cNvSpPr/>
          <p:nvPr/>
        </p:nvSpPr>
        <p:spPr>
          <a:xfrm>
            <a:off x="2457428" y="3367946"/>
            <a:ext cx="156519" cy="1541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8A2AB9A-F9B9-06DC-F0BC-3E72B3819231}"/>
              </a:ext>
            </a:extLst>
          </p:cNvPr>
          <p:cNvCxnSpPr>
            <a:cxnSpLocks/>
            <a:stCxn id="26" idx="1"/>
            <a:endCxn id="23" idx="2"/>
          </p:cNvCxnSpPr>
          <p:nvPr/>
        </p:nvCxnSpPr>
        <p:spPr>
          <a:xfrm flipH="1" flipV="1">
            <a:off x="1356615" y="2433986"/>
            <a:ext cx="1123735" cy="9565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6121F998-1832-AAC9-AEDB-69EBAC4EDBE0}"/>
              </a:ext>
            </a:extLst>
          </p:cNvPr>
          <p:cNvGrpSpPr/>
          <p:nvPr/>
        </p:nvGrpSpPr>
        <p:grpSpPr>
          <a:xfrm>
            <a:off x="454453" y="4036591"/>
            <a:ext cx="1932654" cy="819964"/>
            <a:chOff x="276487" y="2065824"/>
            <a:chExt cx="1932654" cy="1131269"/>
          </a:xfrm>
        </p:grpSpPr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9F25D782-A5E6-6C02-7617-84C58A1F2C68}"/>
                </a:ext>
              </a:extLst>
            </p:cNvPr>
            <p:cNvSpPr/>
            <p:nvPr/>
          </p:nvSpPr>
          <p:spPr>
            <a:xfrm>
              <a:off x="276487" y="2065824"/>
              <a:ext cx="1932654" cy="1131269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r>
                <a:rPr lang="fr-FR" dirty="0"/>
                <a:t>Capteur ultrason</a:t>
              </a:r>
            </a:p>
          </p:txBody>
        </p:sp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72B3B036-8181-5DF4-EBBD-8EEB5F52B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2662" y="2132092"/>
              <a:ext cx="1037482" cy="702810"/>
            </a:xfrm>
            <a:prstGeom prst="rect">
              <a:avLst/>
            </a:prstGeom>
          </p:spPr>
        </p:pic>
      </p:grpSp>
      <p:sp>
        <p:nvSpPr>
          <p:cNvPr id="42" name="Ellipse 41">
            <a:extLst>
              <a:ext uri="{FF2B5EF4-FFF2-40B4-BE49-F238E27FC236}">
                <a16:creationId xmlns:a16="http://schemas.microsoft.com/office/drawing/2014/main" id="{13BA12D7-6BD0-A296-FFA1-63A4ECC239E8}"/>
              </a:ext>
            </a:extLst>
          </p:cNvPr>
          <p:cNvSpPr/>
          <p:nvPr/>
        </p:nvSpPr>
        <p:spPr>
          <a:xfrm>
            <a:off x="1371951" y="3282229"/>
            <a:ext cx="156519" cy="1541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EE5276A1-E49F-8F22-A3D3-E1B8142E4D4C}"/>
              </a:ext>
            </a:extLst>
          </p:cNvPr>
          <p:cNvSpPr/>
          <p:nvPr/>
        </p:nvSpPr>
        <p:spPr>
          <a:xfrm>
            <a:off x="1989947" y="3274598"/>
            <a:ext cx="156519" cy="1541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B33EB142-B020-69D3-E5F4-5880C3859B27}"/>
              </a:ext>
            </a:extLst>
          </p:cNvPr>
          <p:cNvCxnSpPr>
            <a:cxnSpLocks/>
          </p:cNvCxnSpPr>
          <p:nvPr/>
        </p:nvCxnSpPr>
        <p:spPr>
          <a:xfrm flipV="1">
            <a:off x="1426736" y="3414241"/>
            <a:ext cx="28559" cy="623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A771FE55-2A99-6D85-F0D1-7BF55CD2E019}"/>
              </a:ext>
            </a:extLst>
          </p:cNvPr>
          <p:cNvCxnSpPr>
            <a:cxnSpLocks/>
            <a:endCxn id="43" idx="3"/>
          </p:cNvCxnSpPr>
          <p:nvPr/>
        </p:nvCxnSpPr>
        <p:spPr>
          <a:xfrm flipV="1">
            <a:off x="1420780" y="3406203"/>
            <a:ext cx="592089" cy="63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101424" y="789014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Analyse du référentiel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6490788" y="881846"/>
            <a:ext cx="196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Activité(s) tâche(s)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6250155" y="3702275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Connaissances associées</a:t>
            </a:r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94774"/>
              </p:ext>
            </p:extLst>
          </p:nvPr>
        </p:nvGraphicFramePr>
        <p:xfrm>
          <a:off x="6038799" y="1214146"/>
          <a:ext cx="2870293" cy="611103"/>
        </p:xfrm>
        <a:graphic>
          <a:graphicData uri="http://schemas.openxmlformats.org/drawingml/2006/table">
            <a:tbl>
              <a:tblPr firstRow="1" firstCol="1" bandRow="1"/>
              <a:tblGrid>
                <a:gridCol w="2870293">
                  <a:extLst>
                    <a:ext uri="{9D8B030D-6E8A-4147-A177-3AD203B41FA5}">
                      <a16:colId xmlns:a16="http://schemas.microsoft.com/office/drawing/2014/main" val="8451505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A1.4 Dépose et repose des éléments mécaniques de collisions et électroniques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069092"/>
                  </a:ext>
                </a:extLst>
              </a:tr>
              <a:tr h="3049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T1.4.2 Intervenir sur les aides à la conduite automobile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204180"/>
                  </a:ext>
                </a:extLst>
              </a:tr>
            </a:tbl>
          </a:graphicData>
        </a:graphic>
      </p:graphicFrame>
      <p:graphicFrame>
        <p:nvGraphicFramePr>
          <p:cNvPr id="32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909516"/>
              </p:ext>
            </p:extLst>
          </p:nvPr>
        </p:nvGraphicFramePr>
        <p:xfrm>
          <a:off x="6074010" y="4042486"/>
          <a:ext cx="2869325" cy="616331"/>
        </p:xfrm>
        <a:graphic>
          <a:graphicData uri="http://schemas.openxmlformats.org/drawingml/2006/table">
            <a:tbl>
              <a:tblPr firstRow="1" firstCol="1" bandRow="1"/>
              <a:tblGrid>
                <a:gridCol w="2869325">
                  <a:extLst>
                    <a:ext uri="{9D8B030D-6E8A-4147-A177-3AD203B41FA5}">
                      <a16:colId xmlns:a16="http://schemas.microsoft.com/office/drawing/2014/main" val="743524498"/>
                    </a:ext>
                  </a:extLst>
                </a:gridCol>
              </a:tblGrid>
              <a:tr h="4537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 systèmes électriques et électroniques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 éléments de confort et d’aide à la conduite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 règles de sauvegarde et les paramétrages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869595"/>
                  </a:ext>
                </a:extLst>
              </a:tr>
            </a:tbl>
          </a:graphicData>
        </a:graphic>
      </p:graphicFrame>
      <p:sp>
        <p:nvSpPr>
          <p:cNvPr id="51" name="ZoneTexte 5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31810" y="780588"/>
            <a:ext cx="2568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336699"/>
                </a:solidFill>
              </a:rPr>
              <a:t>Technologies présentes sur un élément amovible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D1E649E-A95A-EE50-EC01-28FB9B36E88A}"/>
              </a:ext>
            </a:extLst>
          </p:cNvPr>
          <p:cNvSpPr txBox="1"/>
          <p:nvPr/>
        </p:nvSpPr>
        <p:spPr>
          <a:xfrm>
            <a:off x="2889263" y="4855652"/>
            <a:ext cx="29045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b="0" i="0" dirty="0">
                <a:solidFill>
                  <a:srgbClr val="C00000"/>
                </a:solidFill>
                <a:effectLst/>
                <a:latin typeface="+mj-lt"/>
              </a:rPr>
              <a:t>Niveau d’autonomie 2 </a:t>
            </a:r>
            <a:r>
              <a:rPr lang="fr-FR" sz="1050" dirty="0">
                <a:solidFill>
                  <a:srgbClr val="C00000"/>
                </a:solidFill>
                <a:latin typeface="+mj-lt"/>
              </a:rPr>
              <a:t>(participer à la réalisation)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6250155" y="1916239"/>
            <a:ext cx="239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Compétence(s) visée(s)</a:t>
            </a:r>
          </a:p>
        </p:txBody>
      </p:sp>
      <p:graphicFrame>
        <p:nvGraphicFramePr>
          <p:cNvPr id="55" name="Tableau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293637"/>
              </p:ext>
            </p:extLst>
          </p:nvPr>
        </p:nvGraphicFramePr>
        <p:xfrm>
          <a:off x="6038799" y="2280517"/>
          <a:ext cx="2869324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869324">
                  <a:extLst>
                    <a:ext uri="{9D8B030D-6E8A-4147-A177-3AD203B41FA5}">
                      <a16:colId xmlns:a16="http://schemas.microsoft.com/office/drawing/2014/main" val="3871674063"/>
                    </a:ext>
                  </a:extLst>
                </a:gridCol>
              </a:tblGrid>
              <a:tr h="1137728">
                <a:tc>
                  <a:txBody>
                    <a:bodyPr/>
                    <a:lstStyle/>
                    <a:p>
                      <a:pPr marL="635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C1.2 Appliquer la méthodologie de réparation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C1.2.1 Mettre en sécurité des systèmes électriques et pyrotechnique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C1.2.2 Déposer les éléments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C1.2.3 Stocker les éléments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C1.2.4</a:t>
                      </a:r>
                      <a:r>
                        <a:rPr lang="fr-F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Reposer les éléments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C1.2.5 Paramétrer le véhicule après intervention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502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14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BC50C04-043A-8823-F9E7-435930A86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94" r="17325" b="57536"/>
          <a:stretch/>
        </p:blipFill>
        <p:spPr>
          <a:xfrm>
            <a:off x="212464" y="3731468"/>
            <a:ext cx="2116286" cy="890586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91EC850-9F49-284C-E27B-28CCBB0616F6}"/>
              </a:ext>
            </a:extLst>
          </p:cNvPr>
          <p:cNvSpPr/>
          <p:nvPr/>
        </p:nvSpPr>
        <p:spPr>
          <a:xfrm>
            <a:off x="321269" y="1537294"/>
            <a:ext cx="1402977" cy="129952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Lidar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985A952-2E99-B198-84C6-9959CD689E5A}"/>
              </a:ext>
            </a:extLst>
          </p:cNvPr>
          <p:cNvSpPr/>
          <p:nvPr/>
        </p:nvSpPr>
        <p:spPr>
          <a:xfrm>
            <a:off x="1089367" y="2976474"/>
            <a:ext cx="1537661" cy="81045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Caméra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85366EC-586F-5926-739B-98098E363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214" y="3052209"/>
            <a:ext cx="1265967" cy="4910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F25C7B-400D-9775-F950-99DD9861A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79" y="1713416"/>
            <a:ext cx="918671" cy="878294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AB3B43D6-B091-2F4D-98E7-40F3D47AC6A7}"/>
              </a:ext>
            </a:extLst>
          </p:cNvPr>
          <p:cNvSpPr/>
          <p:nvPr/>
        </p:nvSpPr>
        <p:spPr>
          <a:xfrm>
            <a:off x="884232" y="3812921"/>
            <a:ext cx="138526" cy="148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30A4A2A-1609-0FD8-71E9-58FA92D7BE67}"/>
              </a:ext>
            </a:extLst>
          </p:cNvPr>
          <p:cNvCxnSpPr>
            <a:cxnSpLocks/>
            <a:stCxn id="16" idx="0"/>
            <a:endCxn id="6" idx="2"/>
          </p:cNvCxnSpPr>
          <p:nvPr/>
        </p:nvCxnSpPr>
        <p:spPr>
          <a:xfrm flipV="1">
            <a:off x="953495" y="2836820"/>
            <a:ext cx="69263" cy="976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40F497D-7502-E80E-B358-EFB2171F7844}"/>
              </a:ext>
            </a:extLst>
          </p:cNvPr>
          <p:cNvCxnSpPr>
            <a:cxnSpLocks/>
            <a:stCxn id="16" idx="6"/>
            <a:endCxn id="7" idx="2"/>
          </p:cNvCxnSpPr>
          <p:nvPr/>
        </p:nvCxnSpPr>
        <p:spPr>
          <a:xfrm flipV="1">
            <a:off x="1022758" y="3786929"/>
            <a:ext cx="835440" cy="100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3F5A86B3-7700-7C38-71EB-93277F82E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169" y="1308010"/>
            <a:ext cx="3171884" cy="269725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4C23F58-D335-B6CD-5C8B-A493A6D3734F}"/>
              </a:ext>
            </a:extLst>
          </p:cNvPr>
          <p:cNvSpPr/>
          <p:nvPr/>
        </p:nvSpPr>
        <p:spPr>
          <a:xfrm>
            <a:off x="2775958" y="1332658"/>
            <a:ext cx="3119830" cy="2634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21614F-7BCB-C8C0-BC2D-DB7546CA75F3}"/>
              </a:ext>
            </a:extLst>
          </p:cNvPr>
          <p:cNvSpPr/>
          <p:nvPr/>
        </p:nvSpPr>
        <p:spPr>
          <a:xfrm>
            <a:off x="2780051" y="3505616"/>
            <a:ext cx="1566338" cy="1205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01196A-F411-4196-7ABD-BB834CFCC2B9}"/>
              </a:ext>
            </a:extLst>
          </p:cNvPr>
          <p:cNvSpPr/>
          <p:nvPr/>
        </p:nvSpPr>
        <p:spPr>
          <a:xfrm>
            <a:off x="2775957" y="3800973"/>
            <a:ext cx="1513127" cy="186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7B6E72-F720-CA70-D564-F29DEAF130E6}"/>
              </a:ext>
            </a:extLst>
          </p:cNvPr>
          <p:cNvSpPr/>
          <p:nvPr/>
        </p:nvSpPr>
        <p:spPr>
          <a:xfrm>
            <a:off x="2775958" y="2370055"/>
            <a:ext cx="1566338" cy="186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86A4FA9-AC2A-7B32-39C7-007AA28C556F}"/>
              </a:ext>
            </a:extLst>
          </p:cNvPr>
          <p:cNvSpPr/>
          <p:nvPr/>
        </p:nvSpPr>
        <p:spPr>
          <a:xfrm>
            <a:off x="4349137" y="2249531"/>
            <a:ext cx="1546651" cy="3906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BAA94BA-1FE0-0EFC-EDFF-B4A565A5C791}"/>
              </a:ext>
            </a:extLst>
          </p:cNvPr>
          <p:cNvSpPr txBox="1"/>
          <p:nvPr/>
        </p:nvSpPr>
        <p:spPr>
          <a:xfrm>
            <a:off x="131810" y="70256"/>
            <a:ext cx="333660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900" b="1" dirty="0">
                <a:latin typeface="+mj-lt"/>
              </a:rPr>
              <a:t>Construire son enseignement</a:t>
            </a:r>
            <a:endParaRPr lang="fr-FR" sz="1900" dirty="0"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3C4A0BF-C60A-05C5-B535-11A08081604D}"/>
              </a:ext>
            </a:extLst>
          </p:cNvPr>
          <p:cNvSpPr txBox="1"/>
          <p:nvPr/>
        </p:nvSpPr>
        <p:spPr>
          <a:xfrm>
            <a:off x="3048027" y="864301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Analyse du référentiel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A635210-DDB3-DDB0-FA84-1017492750C7}"/>
              </a:ext>
            </a:extLst>
          </p:cNvPr>
          <p:cNvSpPr txBox="1"/>
          <p:nvPr/>
        </p:nvSpPr>
        <p:spPr>
          <a:xfrm>
            <a:off x="6490788" y="864301"/>
            <a:ext cx="196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Activité(s) tâche(s)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E43E111-75A0-8BA8-FDB6-313813F4874C}"/>
              </a:ext>
            </a:extLst>
          </p:cNvPr>
          <p:cNvSpPr txBox="1"/>
          <p:nvPr/>
        </p:nvSpPr>
        <p:spPr>
          <a:xfrm>
            <a:off x="6309472" y="2689486"/>
            <a:ext cx="239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Compétence(s) visée(s)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A7A47FD8-DCD0-335B-AB7C-AA54CB25A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167821"/>
              </p:ext>
            </p:extLst>
          </p:nvPr>
        </p:nvGraphicFramePr>
        <p:xfrm>
          <a:off x="6271437" y="3190788"/>
          <a:ext cx="2575840" cy="870704"/>
        </p:xfrm>
        <a:graphic>
          <a:graphicData uri="http://schemas.openxmlformats.org/drawingml/2006/table">
            <a:tbl>
              <a:tblPr firstRow="1" firstCol="1" bandRow="1"/>
              <a:tblGrid>
                <a:gridCol w="2575840">
                  <a:extLst>
                    <a:ext uri="{9D8B030D-6E8A-4147-A177-3AD203B41FA5}">
                      <a16:colId xmlns:a16="http://schemas.microsoft.com/office/drawing/2014/main" val="2348773065"/>
                    </a:ext>
                  </a:extLst>
                </a:gridCol>
              </a:tblGrid>
              <a:tr h="870704">
                <a:tc>
                  <a:txBody>
                    <a:bodyPr/>
                    <a:lstStyle/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C3.2 Mettre en conformité un vitrage</a:t>
                      </a:r>
                      <a:endParaRPr lang="fr-FR" sz="9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C3.2.3 Remplacer un vitrage</a:t>
                      </a:r>
                      <a:endParaRPr lang="fr-FR" sz="9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tabLst>
                          <a:tab pos="18034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C3.2.4 Paramétrer les systèmes d’aide à la conduite</a:t>
                      </a:r>
                      <a:endParaRPr lang="fr-FR" sz="9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02077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05C83097-6619-1591-C997-5223E2E50882}"/>
              </a:ext>
            </a:extLst>
          </p:cNvPr>
          <p:cNvSpPr txBox="1"/>
          <p:nvPr/>
        </p:nvSpPr>
        <p:spPr>
          <a:xfrm>
            <a:off x="2866843" y="4099109"/>
            <a:ext cx="29045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b="0" i="0" dirty="0">
                <a:solidFill>
                  <a:srgbClr val="C00000"/>
                </a:solidFill>
                <a:effectLst/>
                <a:latin typeface="+mj-lt"/>
              </a:rPr>
              <a:t>Niveau d’autonomie 2 </a:t>
            </a:r>
            <a:r>
              <a:rPr lang="fr-FR" sz="1050" dirty="0">
                <a:solidFill>
                  <a:srgbClr val="C00000"/>
                </a:solidFill>
                <a:latin typeface="+mj-lt"/>
              </a:rPr>
              <a:t>(participer à la réalisation)</a:t>
            </a:r>
          </a:p>
        </p:txBody>
      </p:sp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6ACDD728-8189-D2B0-0DB6-40613F562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620942"/>
              </p:ext>
            </p:extLst>
          </p:nvPr>
        </p:nvGraphicFramePr>
        <p:xfrm>
          <a:off x="6349056" y="1327898"/>
          <a:ext cx="2266554" cy="795122"/>
        </p:xfrm>
        <a:graphic>
          <a:graphicData uri="http://schemas.openxmlformats.org/drawingml/2006/table">
            <a:tbl>
              <a:tblPr firstRow="1" firstCol="1" bandRow="1"/>
              <a:tblGrid>
                <a:gridCol w="2266554">
                  <a:extLst>
                    <a:ext uri="{9D8B030D-6E8A-4147-A177-3AD203B41FA5}">
                      <a16:colId xmlns:a16="http://schemas.microsoft.com/office/drawing/2014/main" val="2180621333"/>
                    </a:ext>
                  </a:extLst>
                </a:gridCol>
              </a:tblGrid>
              <a:tr h="276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A3.2 Remplacement et réparation de vitrages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959567"/>
                  </a:ext>
                </a:extLst>
              </a:tr>
              <a:tr h="518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T3.2.1 Déposer un vitrage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T3.2.3 Poser un vitrage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44249"/>
                  </a:ext>
                </a:extLst>
              </a:tr>
            </a:tbl>
          </a:graphicData>
        </a:graphic>
      </p:graphicFrame>
      <p:sp>
        <p:nvSpPr>
          <p:cNvPr id="33" name="ZoneTexte 32">
            <a:extLst>
              <a:ext uri="{FF2B5EF4-FFF2-40B4-BE49-F238E27FC236}">
                <a16:creationId xmlns:a16="http://schemas.microsoft.com/office/drawing/2014/main" id="{FB20BB00-50F2-B145-DE96-9750403C7027}"/>
              </a:ext>
            </a:extLst>
          </p:cNvPr>
          <p:cNvSpPr txBox="1"/>
          <p:nvPr/>
        </p:nvSpPr>
        <p:spPr>
          <a:xfrm>
            <a:off x="-70691" y="858588"/>
            <a:ext cx="272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336699"/>
                </a:solidFill>
              </a:rPr>
              <a:t>Technologies présentes sur un élément inamovible</a:t>
            </a:r>
          </a:p>
        </p:txBody>
      </p:sp>
    </p:spTree>
    <p:extLst>
      <p:ext uri="{BB962C8B-B14F-4D97-AF65-F5344CB8AC3E}">
        <p14:creationId xmlns:p14="http://schemas.microsoft.com/office/powerpoint/2010/main" val="70638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>
            <a:extLst>
              <a:ext uri="{FF2B5EF4-FFF2-40B4-BE49-F238E27FC236}">
                <a16:creationId xmlns:a16="http://schemas.microsoft.com/office/drawing/2014/main" id="{808AC246-7621-6D34-F546-DFD6309B4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530" y="1384311"/>
            <a:ext cx="3727166" cy="279149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43BCF3E-7C13-748F-DD43-6DDC88A99EB6}"/>
              </a:ext>
            </a:extLst>
          </p:cNvPr>
          <p:cNvSpPr/>
          <p:nvPr/>
        </p:nvSpPr>
        <p:spPr>
          <a:xfrm>
            <a:off x="3744911" y="2324030"/>
            <a:ext cx="1791629" cy="1672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062B59E-227A-F3F8-D66C-450D1FBF7799}"/>
              </a:ext>
            </a:extLst>
          </p:cNvPr>
          <p:cNvSpPr/>
          <p:nvPr/>
        </p:nvSpPr>
        <p:spPr>
          <a:xfrm>
            <a:off x="1879192" y="1426183"/>
            <a:ext cx="3657349" cy="214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01316F7-14F5-D493-F3DB-FA641E7DEF42}"/>
              </a:ext>
            </a:extLst>
          </p:cNvPr>
          <p:cNvSpPr/>
          <p:nvPr/>
        </p:nvSpPr>
        <p:spPr>
          <a:xfrm>
            <a:off x="1879191" y="2324030"/>
            <a:ext cx="1865721" cy="5805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6C05ED0-7CC0-39B4-A309-8A126530F146}"/>
              </a:ext>
            </a:extLst>
          </p:cNvPr>
          <p:cNvSpPr/>
          <p:nvPr/>
        </p:nvSpPr>
        <p:spPr>
          <a:xfrm>
            <a:off x="3744912" y="3737194"/>
            <a:ext cx="1412489" cy="133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C6DC6B-5671-A11D-5B33-CF91ECB894DE}"/>
              </a:ext>
            </a:extLst>
          </p:cNvPr>
          <p:cNvSpPr/>
          <p:nvPr/>
        </p:nvSpPr>
        <p:spPr>
          <a:xfrm>
            <a:off x="1879190" y="3978550"/>
            <a:ext cx="1865721" cy="1972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978ED9A-B6A4-10F9-7620-CA75C3552A5A}"/>
              </a:ext>
            </a:extLst>
          </p:cNvPr>
          <p:cNvSpPr/>
          <p:nvPr/>
        </p:nvSpPr>
        <p:spPr>
          <a:xfrm>
            <a:off x="1879191" y="3514231"/>
            <a:ext cx="1865719" cy="1472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" name="Hexagone 3">
            <a:extLst>
              <a:ext uri="{FF2B5EF4-FFF2-40B4-BE49-F238E27FC236}">
                <a16:creationId xmlns:a16="http://schemas.microsoft.com/office/drawing/2014/main" id="{42A000B1-30E9-8606-6E02-A49EE5CB9B85}"/>
              </a:ext>
            </a:extLst>
          </p:cNvPr>
          <p:cNvSpPr/>
          <p:nvPr/>
        </p:nvSpPr>
        <p:spPr>
          <a:xfrm>
            <a:off x="158651" y="1820229"/>
            <a:ext cx="1560471" cy="1174874"/>
          </a:xfrm>
          <a:prstGeom prst="hexagon">
            <a:avLst/>
          </a:prstGeom>
          <a:solidFill>
            <a:srgbClr val="70AD47">
              <a:lumMod val="40000"/>
              <a:lumOff val="60000"/>
            </a:srgbClr>
          </a:solidFill>
          <a:ln w="571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95"/>
              </a:spcAft>
            </a:pPr>
            <a:r>
              <a:rPr lang="fr-FR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Mise en œuvre d’opérations de dépose repose d’un système complexe </a:t>
            </a:r>
            <a:endParaRPr lang="fr-FR" sz="10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9208BC-2F4B-E588-1999-9124DBC6DD29}"/>
              </a:ext>
            </a:extLst>
          </p:cNvPr>
          <p:cNvSpPr txBox="1"/>
          <p:nvPr/>
        </p:nvSpPr>
        <p:spPr>
          <a:xfrm>
            <a:off x="2527146" y="924405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Analyse du référentiel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9EC117-4D92-7FA1-A8F6-CE7366514C7C}"/>
              </a:ext>
            </a:extLst>
          </p:cNvPr>
          <p:cNvSpPr txBox="1"/>
          <p:nvPr/>
        </p:nvSpPr>
        <p:spPr>
          <a:xfrm>
            <a:off x="6464476" y="1022569"/>
            <a:ext cx="196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Activité(s) tâche(s)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C551AF-D233-13B3-7ABD-04DDF44F52CD}"/>
              </a:ext>
            </a:extLst>
          </p:cNvPr>
          <p:cNvSpPr txBox="1"/>
          <p:nvPr/>
        </p:nvSpPr>
        <p:spPr>
          <a:xfrm>
            <a:off x="131810" y="70256"/>
            <a:ext cx="333660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900" b="1" dirty="0">
                <a:latin typeface="+mj-lt"/>
              </a:rPr>
              <a:t>Construire son enseignement</a:t>
            </a:r>
            <a:endParaRPr lang="fr-FR" sz="1900" dirty="0"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E5AF52-5079-9C06-148B-CC12E13458CE}"/>
              </a:ext>
            </a:extLst>
          </p:cNvPr>
          <p:cNvSpPr txBox="1"/>
          <p:nvPr/>
        </p:nvSpPr>
        <p:spPr>
          <a:xfrm>
            <a:off x="2217979" y="4251564"/>
            <a:ext cx="29045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b="0" i="0" dirty="0">
                <a:solidFill>
                  <a:srgbClr val="C00000"/>
                </a:solidFill>
                <a:effectLst/>
                <a:latin typeface="+mj-lt"/>
              </a:rPr>
              <a:t>Niveau d’autonomie 2 </a:t>
            </a:r>
            <a:r>
              <a:rPr lang="fr-FR" sz="1050" dirty="0">
                <a:solidFill>
                  <a:srgbClr val="C00000"/>
                </a:solidFill>
                <a:latin typeface="+mj-lt"/>
              </a:rPr>
              <a:t>(participer à la réalisation)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3C51D683-064E-A5D6-0B6C-C2CBDE7C7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075527"/>
              </p:ext>
            </p:extLst>
          </p:nvPr>
        </p:nvGraphicFramePr>
        <p:xfrm>
          <a:off x="5881816" y="1426183"/>
          <a:ext cx="3006811" cy="576000"/>
        </p:xfrm>
        <a:graphic>
          <a:graphicData uri="http://schemas.openxmlformats.org/drawingml/2006/table">
            <a:tbl>
              <a:tblPr firstRow="1" firstCol="1" bandRow="1"/>
              <a:tblGrid>
                <a:gridCol w="3006811">
                  <a:extLst>
                    <a:ext uri="{9D8B030D-6E8A-4147-A177-3AD203B41FA5}">
                      <a16:colId xmlns:a16="http://schemas.microsoft.com/office/drawing/2014/main" val="277530411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A4.2 Analyse des trains roulants et de la structure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2384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T4.2.1 Contrôler les valeurs géométriques des trains roulants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359475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B3C308A-0400-2C1B-FF57-2B039E5B1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90161"/>
              </p:ext>
            </p:extLst>
          </p:nvPr>
        </p:nvGraphicFramePr>
        <p:xfrm>
          <a:off x="5727166" y="2724658"/>
          <a:ext cx="3285029" cy="774065"/>
        </p:xfrm>
        <a:graphic>
          <a:graphicData uri="http://schemas.openxmlformats.org/drawingml/2006/table">
            <a:tbl>
              <a:tblPr firstRow="1" firstCol="1" bandRow="1"/>
              <a:tblGrid>
                <a:gridCol w="3285029">
                  <a:extLst>
                    <a:ext uri="{9D8B030D-6E8A-4147-A177-3AD203B41FA5}">
                      <a16:colId xmlns:a16="http://schemas.microsoft.com/office/drawing/2014/main" val="2054794099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C4.3 Interpréter des valeurs à la suite d’un contrôle de la structure et des trains roulants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C4.3.4 Interpréter les résultats de mesure </a:t>
                      </a:r>
                      <a:endParaRPr lang="fr-FR" sz="9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tabLst>
                          <a:tab pos="180340" algn="l"/>
                        </a:tabLst>
                      </a:pPr>
                      <a:r>
                        <a:rPr lang="fr-FR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C4.3.5 Proposer des solutions de réparation</a:t>
                      </a:r>
                      <a:endParaRPr lang="fr-FR" sz="9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809795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4010A5B3-A9A0-B5E9-A275-5C7C97EDC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529698"/>
              </p:ext>
            </p:extLst>
          </p:nvPr>
        </p:nvGraphicFramePr>
        <p:xfrm>
          <a:off x="6682256" y="4386170"/>
          <a:ext cx="1529786" cy="360000"/>
        </p:xfrm>
        <a:graphic>
          <a:graphicData uri="http://schemas.openxmlformats.org/drawingml/2006/table">
            <a:tbl>
              <a:tblPr firstRow="1" firstCol="1" bandRow="1"/>
              <a:tblGrid>
                <a:gridCol w="1529786">
                  <a:extLst>
                    <a:ext uri="{9D8B030D-6E8A-4147-A177-3AD203B41FA5}">
                      <a16:colId xmlns:a16="http://schemas.microsoft.com/office/drawing/2014/main" val="167622162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 trains roulants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618692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F03F8ADC-FCBE-C7DE-9CBE-A311CE81642C}"/>
              </a:ext>
            </a:extLst>
          </p:cNvPr>
          <p:cNvSpPr txBox="1"/>
          <p:nvPr/>
        </p:nvSpPr>
        <p:spPr>
          <a:xfrm>
            <a:off x="6188631" y="3911608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Connaissances associées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4B8D4AB-48A7-7795-298D-84AF2A4C6A93}"/>
              </a:ext>
            </a:extLst>
          </p:cNvPr>
          <p:cNvSpPr txBox="1"/>
          <p:nvPr/>
        </p:nvSpPr>
        <p:spPr>
          <a:xfrm>
            <a:off x="6250155" y="2280158"/>
            <a:ext cx="239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Compétence(s) visée(s)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E48AC23-8DAE-EBD8-D082-90A0BAC13606}"/>
              </a:ext>
            </a:extLst>
          </p:cNvPr>
          <p:cNvSpPr txBox="1"/>
          <p:nvPr/>
        </p:nvSpPr>
        <p:spPr>
          <a:xfrm>
            <a:off x="-43786" y="874365"/>
            <a:ext cx="1965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336699"/>
                </a:solidFill>
              </a:rPr>
              <a:t>Séquence liée aux systèmes d’aide à la conduite</a:t>
            </a:r>
          </a:p>
        </p:txBody>
      </p:sp>
      <p:sp>
        <p:nvSpPr>
          <p:cNvPr id="18" name="Hexagone 17">
            <a:extLst>
              <a:ext uri="{FF2B5EF4-FFF2-40B4-BE49-F238E27FC236}">
                <a16:creationId xmlns:a16="http://schemas.microsoft.com/office/drawing/2014/main" id="{D4C5C13B-FD46-D619-730F-6118156E3BE7}"/>
              </a:ext>
            </a:extLst>
          </p:cNvPr>
          <p:cNvSpPr/>
          <p:nvPr/>
        </p:nvSpPr>
        <p:spPr>
          <a:xfrm>
            <a:off x="131810" y="3276528"/>
            <a:ext cx="1614154" cy="1289642"/>
          </a:xfrm>
          <a:prstGeom prst="hexagon">
            <a:avLst/>
          </a:prstGeom>
          <a:solidFill>
            <a:srgbClr val="4472C4">
              <a:lumMod val="40000"/>
              <a:lumOff val="60000"/>
            </a:srgbClr>
          </a:solidFill>
          <a:ln w="571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95"/>
              </a:spcAft>
            </a:pPr>
            <a:r>
              <a:rPr lang="fr-FR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Remplacement d’un élément inamovible collé et/ou riveté</a:t>
            </a:r>
            <a:endParaRPr lang="fr-FR" sz="10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9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50C7C77-9D72-5611-156C-5F2A092A28CE}"/>
              </a:ext>
            </a:extLst>
          </p:cNvPr>
          <p:cNvSpPr txBox="1"/>
          <p:nvPr/>
        </p:nvSpPr>
        <p:spPr>
          <a:xfrm>
            <a:off x="292573" y="750056"/>
            <a:ext cx="601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Processus de réparation d’un systèmes d’aide à la conduite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A1A8784F-65E3-6E66-3EBD-F0D6D7319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5243"/>
              </p:ext>
            </p:extLst>
          </p:nvPr>
        </p:nvGraphicFramePr>
        <p:xfrm>
          <a:off x="240176" y="1186455"/>
          <a:ext cx="8712967" cy="3639228"/>
        </p:xfrm>
        <a:graphic>
          <a:graphicData uri="http://schemas.openxmlformats.org/drawingml/2006/table">
            <a:tbl>
              <a:tblPr firstRow="1" firstCol="1" bandRow="1"/>
              <a:tblGrid>
                <a:gridCol w="1188000">
                  <a:extLst>
                    <a:ext uri="{9D8B030D-6E8A-4147-A177-3AD203B41FA5}">
                      <a16:colId xmlns:a16="http://schemas.microsoft.com/office/drawing/2014/main" val="423440702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83929379"/>
                    </a:ext>
                  </a:extLst>
                </a:gridCol>
                <a:gridCol w="1926772">
                  <a:extLst>
                    <a:ext uri="{9D8B030D-6E8A-4147-A177-3AD203B41FA5}">
                      <a16:colId xmlns:a16="http://schemas.microsoft.com/office/drawing/2014/main" val="577615512"/>
                    </a:ext>
                  </a:extLst>
                </a:gridCol>
                <a:gridCol w="2979057">
                  <a:extLst>
                    <a:ext uri="{9D8B030D-6E8A-4147-A177-3AD203B41FA5}">
                      <a16:colId xmlns:a16="http://schemas.microsoft.com/office/drawing/2014/main" val="2201507910"/>
                    </a:ext>
                  </a:extLst>
                </a:gridCol>
                <a:gridCol w="1603138">
                  <a:extLst>
                    <a:ext uri="{9D8B030D-6E8A-4147-A177-3AD203B41FA5}">
                      <a16:colId xmlns:a16="http://schemas.microsoft.com/office/drawing/2014/main" val="119039465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Chronologie (s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Activité(s) professionnelle(s)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Objectif(s)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 de l’activité pédagogique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71075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Remplacement de l’élément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Réaliser la dépose et la repose d’un système d’aide à la conduite endommagé.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TP</a:t>
                      </a:r>
                      <a:r>
                        <a:rPr lang="fr-FR" sz="14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ou en entreprise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43385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Contrôle de géométrie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des trains roulants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Analyser et interpréter les valeurs</a:t>
                      </a:r>
                      <a:r>
                        <a:rPr lang="fr-FR" sz="14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 de valider la procédure de réparation de l’élément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77183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Lecture et contrôle des paramètres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Contrôler les paramètres de fonctionnement de l’élément remplacé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TP ou en entreprise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1793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Calibration, validation des paramètres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Paramétrer un</a:t>
                      </a:r>
                      <a:r>
                        <a:rPr lang="fr-FR" sz="14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système d’aide à la conduite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TP et/ou TD, ou en entreprise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9748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Essai routier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Valider la remise en conformité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entreprise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199086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663AEDF3-C11A-2731-090E-3846A37A1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613" y="1868773"/>
            <a:ext cx="600193" cy="4630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D6DE6D4-BA40-83D1-AEF2-9BE1BF5D9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563" y="2616706"/>
            <a:ext cx="684780" cy="3836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3E748A0-DE74-B9A6-47FE-0E46EDEBE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480" y="3245936"/>
            <a:ext cx="570679" cy="44703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15DDC46-21A3-E03B-6EC5-FB991E1A3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412" y="3836053"/>
            <a:ext cx="489728" cy="38362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ED9B7E2-FE94-CF04-C9F3-1FCE75B4B9C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5932" y="3823792"/>
            <a:ext cx="570679" cy="42934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0D16D73-99BF-A95E-61A4-5DD5AAC884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0480" y="4360522"/>
            <a:ext cx="671002" cy="41648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BAA94BA-1FE0-0EFC-EDFF-B4A565A5C791}"/>
              </a:ext>
            </a:extLst>
          </p:cNvPr>
          <p:cNvSpPr txBox="1"/>
          <p:nvPr/>
        </p:nvSpPr>
        <p:spPr>
          <a:xfrm>
            <a:off x="48764" y="-42572"/>
            <a:ext cx="3635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+mj-lt"/>
              </a:rPr>
              <a:t>Identification des activités autour des systèmes d’aide à la conduite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234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5AED962-C3C7-78EE-FE16-A021948C2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1" y="1530683"/>
            <a:ext cx="942351" cy="67310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0F1BCD0-DED3-652D-C8D6-CCEC8EBF9D07}"/>
              </a:ext>
            </a:extLst>
          </p:cNvPr>
          <p:cNvSpPr txBox="1"/>
          <p:nvPr/>
        </p:nvSpPr>
        <p:spPr>
          <a:xfrm>
            <a:off x="38656" y="2273801"/>
            <a:ext cx="2586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Choix d’un support avec une problématique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6F075130-B0A8-907F-13EC-F1702710CE78}"/>
              </a:ext>
            </a:extLst>
          </p:cNvPr>
          <p:cNvGrpSpPr/>
          <p:nvPr/>
        </p:nvGrpSpPr>
        <p:grpSpPr>
          <a:xfrm>
            <a:off x="917840" y="3044495"/>
            <a:ext cx="692911" cy="641282"/>
            <a:chOff x="918088" y="2971424"/>
            <a:chExt cx="1330843" cy="1142325"/>
          </a:xfrm>
        </p:grpSpPr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7F3DF95C-D76C-8BA7-3CCC-4512133FA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453618">
              <a:off x="918088" y="3347755"/>
              <a:ext cx="1079376" cy="619082"/>
            </a:xfrm>
            <a:prstGeom prst="rect">
              <a:avLst/>
            </a:prstGeom>
          </p:spPr>
        </p:pic>
        <p:pic>
          <p:nvPicPr>
            <p:cNvPr id="43" name="Image 42" descr="Une image contenant table&#10;&#10;Description générée automatiquement">
              <a:extLst>
                <a:ext uri="{FF2B5EF4-FFF2-40B4-BE49-F238E27FC236}">
                  <a16:creationId xmlns:a16="http://schemas.microsoft.com/office/drawing/2014/main" id="{C68E2535-E701-2E82-D224-AF532C2FCE10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98432">
              <a:off x="980197" y="3012198"/>
              <a:ext cx="644629" cy="80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62443E6C-E89E-17F9-0629-CF448574F589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7472">
              <a:off x="1237867" y="2997394"/>
              <a:ext cx="525411" cy="83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0AE6C5D4-9B6B-77ED-43D1-2FA3439D9B85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196" y="2971424"/>
              <a:ext cx="509669" cy="78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28D3C29B-5B57-70DB-C044-B7BDAE4884FF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863">
              <a:off x="1643979" y="3071707"/>
              <a:ext cx="548813" cy="847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1726B460-88DA-A2BB-A668-5B7668513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4195" y="3509722"/>
              <a:ext cx="1164736" cy="604027"/>
            </a:xfrm>
            <a:prstGeom prst="rect">
              <a:avLst/>
            </a:prstGeom>
          </p:spPr>
        </p:pic>
      </p:grpSp>
      <p:sp>
        <p:nvSpPr>
          <p:cNvPr id="56" name="ZoneTexte 55">
            <a:extLst>
              <a:ext uri="{FF2B5EF4-FFF2-40B4-BE49-F238E27FC236}">
                <a16:creationId xmlns:a16="http://schemas.microsoft.com/office/drawing/2014/main" id="{501D6EBA-12B0-EBA2-8515-12C60F8401D1}"/>
              </a:ext>
            </a:extLst>
          </p:cNvPr>
          <p:cNvSpPr txBox="1"/>
          <p:nvPr/>
        </p:nvSpPr>
        <p:spPr>
          <a:xfrm>
            <a:off x="1970" y="3813412"/>
            <a:ext cx="27220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Constitution d’un dossier technique lié au véhicule à utiliser tout au long de la réparation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7DEC1014-E8D2-73D4-1404-686A08FFAC80}"/>
              </a:ext>
            </a:extLst>
          </p:cNvPr>
          <p:cNvSpPr txBox="1"/>
          <p:nvPr/>
        </p:nvSpPr>
        <p:spPr>
          <a:xfrm>
            <a:off x="4253593" y="926574"/>
            <a:ext cx="283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Pièces du dossier technique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5C9CAD-A8A9-6DF6-3118-9171ED1CD5B0}"/>
              </a:ext>
            </a:extLst>
          </p:cNvPr>
          <p:cNvSpPr txBox="1"/>
          <p:nvPr/>
        </p:nvSpPr>
        <p:spPr>
          <a:xfrm>
            <a:off x="281660" y="955233"/>
            <a:ext cx="244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Activité(s) enseignant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BAA94BA-1FE0-0EFC-EDFF-B4A565A5C791}"/>
              </a:ext>
            </a:extLst>
          </p:cNvPr>
          <p:cNvSpPr txBox="1"/>
          <p:nvPr/>
        </p:nvSpPr>
        <p:spPr>
          <a:xfrm>
            <a:off x="-29990" y="-37298"/>
            <a:ext cx="3336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+mj-lt"/>
              </a:rPr>
              <a:t>Diagnostic et communication technique</a:t>
            </a:r>
            <a:endParaRPr lang="fr-FR" dirty="0">
              <a:latin typeface="+mj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19B65D-8C0C-1BB4-EAE0-BD8E72DF75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4447" y="1404979"/>
            <a:ext cx="1131057" cy="15913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481168E-D358-158D-9110-9F4C22F76D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449960">
            <a:off x="5142057" y="1447452"/>
            <a:ext cx="1029956" cy="14558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0B30BD2-10AE-3372-F796-057C6CB1BC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61335">
            <a:off x="5348183" y="1447117"/>
            <a:ext cx="1066166" cy="15070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E6FB9FE-547C-2E3B-88FB-FECD115F4D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7745" y="1505667"/>
            <a:ext cx="1066165" cy="1507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066C0C1-A795-A89E-A575-6F3FB23714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4590" y="1693929"/>
            <a:ext cx="1761999" cy="11565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FAA78EB-0104-A176-E9CA-8F96A04CE86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36510"/>
          <a:stretch/>
        </p:blipFill>
        <p:spPr>
          <a:xfrm>
            <a:off x="3232456" y="3635629"/>
            <a:ext cx="1599504" cy="108242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18381DE-9B47-8E1C-58BC-60E2B5E9CF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92458">
            <a:off x="4426481" y="3822544"/>
            <a:ext cx="868366" cy="848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A1C75CE-B8CD-328A-67C4-F0B8AE7ECC2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0162694">
            <a:off x="6586501" y="3601140"/>
            <a:ext cx="795851" cy="10669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0D7BCCB-CB9D-0142-7D53-357F697353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74327">
            <a:off x="6919961" y="3613548"/>
            <a:ext cx="839796" cy="1206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FAFF6B22-9BBC-9A50-D3E0-77D5ACC2204D}"/>
              </a:ext>
            </a:extLst>
          </p:cNvPr>
          <p:cNvSpPr txBox="1"/>
          <p:nvPr/>
        </p:nvSpPr>
        <p:spPr>
          <a:xfrm>
            <a:off x="3162687" y="3061398"/>
            <a:ext cx="16504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Ordre de réparation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6D4929C-8C77-F549-0B83-5C920FB6A70B}"/>
              </a:ext>
            </a:extLst>
          </p:cNvPr>
          <p:cNvSpPr txBox="1"/>
          <p:nvPr/>
        </p:nvSpPr>
        <p:spPr>
          <a:xfrm>
            <a:off x="5118127" y="3045088"/>
            <a:ext cx="16504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Rapport d’expertise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8A499A0-6796-CB77-7C7E-116B639F0B1C}"/>
              </a:ext>
            </a:extLst>
          </p:cNvPr>
          <p:cNvSpPr txBox="1"/>
          <p:nvPr/>
        </p:nvSpPr>
        <p:spPr>
          <a:xfrm>
            <a:off x="6833324" y="2986897"/>
            <a:ext cx="2343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Relevé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d’un contrôle des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trains roulants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DE47125-9E6F-8EE5-CD09-E64361899402}"/>
              </a:ext>
            </a:extLst>
          </p:cNvPr>
          <p:cNvSpPr txBox="1"/>
          <p:nvPr/>
        </p:nvSpPr>
        <p:spPr>
          <a:xfrm>
            <a:off x="2988558" y="4810580"/>
            <a:ext cx="2530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Procédure d’utilisation de l’outil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DC10659-DDC1-C51D-572A-35F1965955F2}"/>
              </a:ext>
            </a:extLst>
          </p:cNvPr>
          <p:cNvSpPr txBox="1"/>
          <p:nvPr/>
        </p:nvSpPr>
        <p:spPr>
          <a:xfrm>
            <a:off x="5958126" y="4805587"/>
            <a:ext cx="28048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Procédure de calibrage de l’élément</a:t>
            </a:r>
          </a:p>
        </p:txBody>
      </p:sp>
    </p:spTree>
    <p:extLst>
      <p:ext uri="{BB962C8B-B14F-4D97-AF65-F5344CB8AC3E}">
        <p14:creationId xmlns:p14="http://schemas.microsoft.com/office/powerpoint/2010/main" val="167162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4EFDB967-544B-AA16-B3F1-B68D1D330AD9}"/>
              </a:ext>
            </a:extLst>
          </p:cNvPr>
          <p:cNvSpPr txBox="1">
            <a:spLocks/>
          </p:cNvSpPr>
          <p:nvPr/>
        </p:nvSpPr>
        <p:spPr>
          <a:xfrm>
            <a:off x="9809" y="35375"/>
            <a:ext cx="3507748" cy="5412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Organisation de la séquence 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7DEC1014-E8D2-73D4-1404-686A08FFAC80}"/>
              </a:ext>
            </a:extLst>
          </p:cNvPr>
          <p:cNvSpPr txBox="1"/>
          <p:nvPr/>
        </p:nvSpPr>
        <p:spPr>
          <a:xfrm>
            <a:off x="261726" y="796592"/>
            <a:ext cx="795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Objectif de la séquence : Remplacement d’un systèmes d’aide à la conduite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2AD1465-750B-6ED7-368F-E390247A7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008771"/>
              </p:ext>
            </p:extLst>
          </p:nvPr>
        </p:nvGraphicFramePr>
        <p:xfrm>
          <a:off x="98165" y="1231240"/>
          <a:ext cx="8931572" cy="3746073"/>
        </p:xfrm>
        <a:graphic>
          <a:graphicData uri="http://schemas.openxmlformats.org/drawingml/2006/table">
            <a:tbl>
              <a:tblPr firstRow="1" firstCol="1" bandRow="1"/>
              <a:tblGrid>
                <a:gridCol w="867572">
                  <a:extLst>
                    <a:ext uri="{9D8B030D-6E8A-4147-A177-3AD203B41FA5}">
                      <a16:colId xmlns:a16="http://schemas.microsoft.com/office/drawing/2014/main" val="658037357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571825063"/>
                    </a:ext>
                  </a:extLst>
                </a:gridCol>
                <a:gridCol w="4392000">
                  <a:extLst>
                    <a:ext uri="{9D8B030D-6E8A-4147-A177-3AD203B41FA5}">
                      <a16:colId xmlns:a16="http://schemas.microsoft.com/office/drawing/2014/main" val="291138014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70917413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060991524"/>
                    </a:ext>
                  </a:extLst>
                </a:gridCol>
              </a:tblGrid>
              <a:tr h="2777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Séance(s)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95" marR="5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Format(s)</a:t>
                      </a:r>
                      <a:endParaRPr lang="fr-FR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95" marR="5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Contenu(s)</a:t>
                      </a:r>
                      <a:endParaRPr lang="fr-FR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95" marR="5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Répartition de</a:t>
                      </a:r>
                      <a:r>
                        <a:rPr lang="fr-FR" sz="14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classe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95" marR="5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96183262"/>
                  </a:ext>
                </a:extLst>
              </a:tr>
              <a:tr h="2371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 1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95" marR="5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 2</a:t>
                      </a:r>
                      <a:endParaRPr lang="fr-FR" dirty="0"/>
                    </a:p>
                  </a:txBody>
                  <a:tcPr marL="59195" marR="5919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986978"/>
                  </a:ext>
                </a:extLst>
              </a:tr>
              <a:tr h="412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Exposé d’élèves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Présentation par des élèves d’activités vécues</a:t>
                      </a:r>
                      <a:r>
                        <a:rPr lang="fr-FR" sz="1400" baseline="0" dirty="0"/>
                        <a:t> en entreprise</a:t>
                      </a:r>
                      <a:endParaRPr lang="fr-FR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Remplacement / calibrage et contrôle de géométrie</a:t>
                      </a:r>
                    </a:p>
                  </a:txBody>
                  <a:tcPr marL="59195" marR="5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27420838"/>
                  </a:ext>
                </a:extLst>
              </a:tr>
              <a:tr h="60879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TD  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(anticipation de séance)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Approche sur les systèmes d’aide à la conduite </a:t>
                      </a:r>
                    </a:p>
                    <a:p>
                      <a:pPr algn="ctr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(film + support numérique remplissable,</a:t>
                      </a: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quizz en ligne 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radar </a:t>
                      </a:r>
                    </a:p>
                  </a:txBody>
                  <a:tcPr marL="59195" marR="5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Lidar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caméra </a:t>
                      </a:r>
                    </a:p>
                  </a:txBody>
                  <a:tcPr marL="59195" marR="5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428824"/>
                  </a:ext>
                </a:extLst>
              </a:tr>
              <a:tr h="483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TP (atelier)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Remplacement d’éléments 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d’aide à la conduite conformément au rapport d’expertise du véhicule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FR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95" marR="5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584916"/>
                  </a:ext>
                </a:extLst>
              </a:tr>
              <a:tr h="608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TD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(anticipation de séance)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1400" dirty="0">
                          <a:latin typeface="+mn-lt"/>
                        </a:rPr>
                        <a:t>Approche sur le c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alibrage des systèmes d’aide à la conduite </a:t>
                      </a:r>
                    </a:p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(film + support numérique remplissable, 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quizz en ligne </a:t>
                      </a:r>
                      <a:r>
                        <a:rPr lang="fr-FR" sz="1400" dirty="0">
                          <a:latin typeface="+mn-lt"/>
                        </a:rPr>
                        <a:t>….)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FR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95" marR="5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615099"/>
                  </a:ext>
                </a:extLst>
              </a:tr>
              <a:tr h="460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TP  (atelier)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1400" dirty="0">
                          <a:latin typeface="+mn-lt"/>
                        </a:rPr>
                        <a:t>C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alibrage de l’élément d’aide à la conduite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FR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95" marR="5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612183"/>
                  </a:ext>
                </a:extLst>
              </a:tr>
              <a:tr h="611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TP  (atelier)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É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valuation pratique en deux parties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radar &amp; lidar/camera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95" marR="5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Lidar/caméra &amp; radar</a:t>
                      </a:r>
                    </a:p>
                  </a:txBody>
                  <a:tcPr marL="59195" marR="5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821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492519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2790E1-966A-497A-ABBD-24ECAA34A18E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9b8819f-644e-4e2e-bf09-8a76532e681c"/>
  </ds:schemaRefs>
</ds:datastoreItem>
</file>

<file path=customXml/itemProps3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4500</TotalTime>
  <Words>1109</Words>
  <PresentationFormat>Affichage à l'écran (16:9)</PresentationFormat>
  <Paragraphs>213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Verdana</vt:lpstr>
      <vt:lpstr>page de presentation et de partie</vt:lpstr>
      <vt:lpstr>2_page de presentation et de partie</vt:lpstr>
      <vt:lpstr>1_page de presentation et de partie</vt:lpstr>
      <vt:lpstr>3_page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2023-02-05T17:07:32Z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