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2"/>
  </p:notesMasterIdLst>
  <p:handoutMasterIdLst>
    <p:handoutMasterId r:id="rId33"/>
  </p:handoutMasterIdLst>
  <p:sldIdLst>
    <p:sldId id="270" r:id="rId2"/>
    <p:sldId id="269" r:id="rId3"/>
    <p:sldId id="272" r:id="rId4"/>
    <p:sldId id="273" r:id="rId5"/>
    <p:sldId id="275" r:id="rId6"/>
    <p:sldId id="280" r:id="rId7"/>
    <p:sldId id="274" r:id="rId8"/>
    <p:sldId id="281" r:id="rId9"/>
    <p:sldId id="282" r:id="rId10"/>
    <p:sldId id="283" r:id="rId11"/>
    <p:sldId id="276" r:id="rId12"/>
    <p:sldId id="277" r:id="rId13"/>
    <p:sldId id="278" r:id="rId14"/>
    <p:sldId id="279" r:id="rId15"/>
    <p:sldId id="284" r:id="rId16"/>
    <p:sldId id="285" r:id="rId17"/>
    <p:sldId id="286" r:id="rId18"/>
    <p:sldId id="287" r:id="rId19"/>
    <p:sldId id="288" r:id="rId20"/>
    <p:sldId id="299" r:id="rId21"/>
    <p:sldId id="289" r:id="rId22"/>
    <p:sldId id="290" r:id="rId23"/>
    <p:sldId id="292" r:id="rId24"/>
    <p:sldId id="271" r:id="rId25"/>
    <p:sldId id="293" r:id="rId26"/>
    <p:sldId id="294" r:id="rId27"/>
    <p:sldId id="296" r:id="rId28"/>
    <p:sldId id="291" r:id="rId29"/>
    <p:sldId id="297" r:id="rId30"/>
    <p:sldId id="298"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8C292-7996-3952-2EA6-921784F2F0B0}" v="15" dt="2022-03-29T08:30:25.400"/>
    <p1510:client id="{24957666-804E-E120-DF80-0E5E0463CAA8}" v="4" dt="2022-03-02T14:56:09.386"/>
    <p1510:client id="{3A221016-E6E9-4D4B-A31A-8DD100CF705D}" v="2030" dt="2022-02-22T18:40:16.782"/>
    <p1510:client id="{5FFFE259-C84C-4C94-B864-AAA9FBFD7D42}" v="145" dt="2022-03-01T10:03:53.503"/>
    <p1510:client id="{906F5652-3321-6AEE-57EE-75922F615568}" v="63" dt="2022-03-01T14:22:28.527"/>
    <p1510:client id="{96597B54-7ABB-E812-2489-20CFCA8C6F9E}" v="27" dt="2022-03-01T14:19:19.014"/>
    <p1510:client id="{AE884DC7-5085-28B6-FEF1-55B18E76827D}" v="78" dt="2022-03-27T18:28:08.854"/>
    <p1510:client id="{B0FF5E38-DC93-D6A3-C53E-AFECBB0DF3EB}" v="13" dt="2022-03-01T14:14:08.019"/>
    <p1510:client id="{C495DD7F-7B7F-DF07-C2C5-3494229E82C5}" v="154" dt="2022-02-28T14:50:56.734"/>
    <p1510:client id="{F93A8201-76F1-2880-E997-AF18AE2B98BC}" v="48" dt="2022-03-28T18:13:12.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4b6ed537021520d65e399b853164bc6e0277b50c5b6684bc108cf62648c09595::" providerId="AD" clId="Web-{F93A8201-76F1-2880-E997-AF18AE2B98BC}"/>
    <pc:docChg chg="modSld sldOrd">
      <pc:chgData name="Utilisateur invité" userId="S::urn:spo:anon#4b6ed537021520d65e399b853164bc6e0277b50c5b6684bc108cf62648c09595::" providerId="AD" clId="Web-{F93A8201-76F1-2880-E997-AF18AE2B98BC}" dt="2022-03-28T18:13:12.304" v="45" actId="1076"/>
      <pc:docMkLst>
        <pc:docMk/>
      </pc:docMkLst>
      <pc:sldChg chg="addSp modSp ord">
        <pc:chgData name="Utilisateur invité" userId="S::urn:spo:anon#4b6ed537021520d65e399b853164bc6e0277b50c5b6684bc108cf62648c09595::" providerId="AD" clId="Web-{F93A8201-76F1-2880-E997-AF18AE2B98BC}" dt="2022-03-28T18:13:12.304" v="45" actId="1076"/>
        <pc:sldMkLst>
          <pc:docMk/>
          <pc:sldMk cId="709471319" sldId="271"/>
        </pc:sldMkLst>
        <pc:spChg chg="add mod">
          <ac:chgData name="Utilisateur invité" userId="S::urn:spo:anon#4b6ed537021520d65e399b853164bc6e0277b50c5b6684bc108cf62648c09595::" providerId="AD" clId="Web-{F93A8201-76F1-2880-E997-AF18AE2B98BC}" dt="2022-03-28T17:52:46.667" v="17" actId="1076"/>
          <ac:spMkLst>
            <pc:docMk/>
            <pc:sldMk cId="709471319" sldId="271"/>
            <ac:spMk id="2" creationId="{B7B1DAE8-3D17-88C3-FBCA-8C01853D2FC4}"/>
          </ac:spMkLst>
        </pc:spChg>
        <pc:spChg chg="add mod ord">
          <ac:chgData name="Utilisateur invité" userId="S::urn:spo:anon#4b6ed537021520d65e399b853164bc6e0277b50c5b6684bc108cf62648c09595::" providerId="AD" clId="Web-{F93A8201-76F1-2880-E997-AF18AE2B98BC}" dt="2022-03-28T17:52:35.916" v="15"/>
          <ac:spMkLst>
            <pc:docMk/>
            <pc:sldMk cId="709471319" sldId="271"/>
            <ac:spMk id="3" creationId="{C5991C8D-0414-3E50-0FC6-A8B179B2CE8E}"/>
          </ac:spMkLst>
        </pc:spChg>
        <pc:spChg chg="add mod ord">
          <ac:chgData name="Utilisateur invité" userId="S::urn:spo:anon#4b6ed537021520d65e399b853164bc6e0277b50c5b6684bc108cf62648c09595::" providerId="AD" clId="Web-{F93A8201-76F1-2880-E997-AF18AE2B98BC}" dt="2022-03-28T17:52:50.167" v="18" actId="1076"/>
          <ac:spMkLst>
            <pc:docMk/>
            <pc:sldMk cId="709471319" sldId="271"/>
            <ac:spMk id="4" creationId="{399C8749-65AD-DC62-1F34-5D3025B131B7}"/>
          </ac:spMkLst>
        </pc:spChg>
        <pc:spChg chg="add ord">
          <ac:chgData name="Utilisateur invité" userId="S::urn:spo:anon#4b6ed537021520d65e399b853164bc6e0277b50c5b6684bc108cf62648c09595::" providerId="AD" clId="Web-{F93A8201-76F1-2880-E997-AF18AE2B98BC}" dt="2022-03-28T17:52:41.416" v="16"/>
          <ac:spMkLst>
            <pc:docMk/>
            <pc:sldMk cId="709471319" sldId="271"/>
            <ac:spMk id="8" creationId="{1BBE5F67-4FB4-0B82-D50F-8B91D51DF4DF}"/>
          </ac:spMkLst>
        </pc:spChg>
        <pc:spChg chg="add">
          <ac:chgData name="Utilisateur invité" userId="S::urn:spo:anon#4b6ed537021520d65e399b853164bc6e0277b50c5b6684bc108cf62648c09595::" providerId="AD" clId="Web-{F93A8201-76F1-2880-E997-AF18AE2B98BC}" dt="2022-03-28T17:52:18.619" v="8"/>
          <ac:spMkLst>
            <pc:docMk/>
            <pc:sldMk cId="709471319" sldId="271"/>
            <ac:spMk id="10" creationId="{09DC0B30-652B-13F0-5E19-5821CF7D664D}"/>
          </ac:spMkLst>
        </pc:spChg>
        <pc:picChg chg="add mod ord">
          <ac:chgData name="Utilisateur invité" userId="S::urn:spo:anon#4b6ed537021520d65e399b853164bc6e0277b50c5b6684bc108cf62648c09595::" providerId="AD" clId="Web-{F93A8201-76F1-2880-E997-AF18AE2B98BC}" dt="2022-03-28T17:52:51.307" v="19" actId="1076"/>
          <ac:picMkLst>
            <pc:docMk/>
            <pc:sldMk cId="709471319" sldId="271"/>
            <ac:picMk id="5" creationId="{FE08C87B-9B80-A425-0273-84507B26A274}"/>
          </ac:picMkLst>
        </pc:picChg>
        <pc:picChg chg="add mod ord">
          <ac:chgData name="Utilisateur invité" userId="S::urn:spo:anon#4b6ed537021520d65e399b853164bc6e0277b50c5b6684bc108cf62648c09595::" providerId="AD" clId="Web-{F93A8201-76F1-2880-E997-AF18AE2B98BC}" dt="2022-03-28T17:52:28.338" v="9"/>
          <ac:picMkLst>
            <pc:docMk/>
            <pc:sldMk cId="709471319" sldId="271"/>
            <ac:picMk id="6" creationId="{28231B8F-ABC4-FD1A-1B67-A325F40E8471}"/>
          </ac:picMkLst>
        </pc:picChg>
        <pc:picChg chg="add mod">
          <ac:chgData name="Utilisateur invité" userId="S::urn:spo:anon#4b6ed537021520d65e399b853164bc6e0277b50c5b6684bc108cf62648c09595::" providerId="AD" clId="Web-{F93A8201-76F1-2880-E997-AF18AE2B98BC}" dt="2022-03-28T18:13:12.304" v="45" actId="1076"/>
          <ac:picMkLst>
            <pc:docMk/>
            <pc:sldMk cId="709471319" sldId="271"/>
            <ac:picMk id="12" creationId="{51BB360B-6765-3472-1F6C-1F9B759DDADC}"/>
          </ac:picMkLst>
        </pc:picChg>
      </pc:sldChg>
      <pc:sldChg chg="modSp">
        <pc:chgData name="Utilisateur invité" userId="S::urn:spo:anon#4b6ed537021520d65e399b853164bc6e0277b50c5b6684bc108cf62648c09595::" providerId="AD" clId="Web-{F93A8201-76F1-2880-E997-AF18AE2B98BC}" dt="2022-03-28T18:11:24.239" v="26" actId="1076"/>
        <pc:sldMkLst>
          <pc:docMk/>
          <pc:sldMk cId="2695583109" sldId="276"/>
        </pc:sldMkLst>
        <pc:picChg chg="mod">
          <ac:chgData name="Utilisateur invité" userId="S::urn:spo:anon#4b6ed537021520d65e399b853164bc6e0277b50c5b6684bc108cf62648c09595::" providerId="AD" clId="Web-{F93A8201-76F1-2880-E997-AF18AE2B98BC}" dt="2022-03-28T18:11:24.239" v="26" actId="1076"/>
          <ac:picMkLst>
            <pc:docMk/>
            <pc:sldMk cId="2695583109" sldId="276"/>
            <ac:picMk id="2" creationId="{2F7D6520-6D74-648F-834F-528ABC8A6341}"/>
          </ac:picMkLst>
        </pc:picChg>
      </pc:sldChg>
      <pc:sldChg chg="addSp modSp">
        <pc:chgData name="Utilisateur invité" userId="S::urn:spo:anon#4b6ed537021520d65e399b853164bc6e0277b50c5b6684bc108cf62648c09595::" providerId="AD" clId="Web-{F93A8201-76F1-2880-E997-AF18AE2B98BC}" dt="2022-03-28T18:11:13.832" v="24" actId="1076"/>
        <pc:sldMkLst>
          <pc:docMk/>
          <pc:sldMk cId="2485701849" sldId="277"/>
        </pc:sldMkLst>
        <pc:picChg chg="add mod">
          <ac:chgData name="Utilisateur invité" userId="S::urn:spo:anon#4b6ed537021520d65e399b853164bc6e0277b50c5b6684bc108cf62648c09595::" providerId="AD" clId="Web-{F93A8201-76F1-2880-E997-AF18AE2B98BC}" dt="2022-03-28T18:11:13.832" v="24" actId="1076"/>
          <ac:picMkLst>
            <pc:docMk/>
            <pc:sldMk cId="2485701849" sldId="277"/>
            <ac:picMk id="2" creationId="{FBD704DA-23F2-59E7-4446-38E81B8CCC65}"/>
          </ac:picMkLst>
        </pc:picChg>
      </pc:sldChg>
      <pc:sldChg chg="modSp">
        <pc:chgData name="Utilisateur invité" userId="S::urn:spo:anon#4b6ed537021520d65e399b853164bc6e0277b50c5b6684bc108cf62648c09595::" providerId="AD" clId="Web-{F93A8201-76F1-2880-E997-AF18AE2B98BC}" dt="2022-03-28T18:11:20.395" v="25" actId="1076"/>
        <pc:sldMkLst>
          <pc:docMk/>
          <pc:sldMk cId="3252082306" sldId="278"/>
        </pc:sldMkLst>
        <pc:picChg chg="mod">
          <ac:chgData name="Utilisateur invité" userId="S::urn:spo:anon#4b6ed537021520d65e399b853164bc6e0277b50c5b6684bc108cf62648c09595::" providerId="AD" clId="Web-{F93A8201-76F1-2880-E997-AF18AE2B98BC}" dt="2022-03-28T18:11:20.395" v="25" actId="1076"/>
          <ac:picMkLst>
            <pc:docMk/>
            <pc:sldMk cId="3252082306" sldId="278"/>
            <ac:picMk id="2" creationId="{020E0B8A-EDD2-22DC-7107-170C71EA2E34}"/>
          </ac:picMkLst>
        </pc:picChg>
      </pc:sldChg>
      <pc:sldChg chg="modSp">
        <pc:chgData name="Utilisateur invité" userId="S::urn:spo:anon#4b6ed537021520d65e399b853164bc6e0277b50c5b6684bc108cf62648c09595::" providerId="AD" clId="Web-{F93A8201-76F1-2880-E997-AF18AE2B98BC}" dt="2022-03-28T18:11:32.161" v="27" actId="1076"/>
        <pc:sldMkLst>
          <pc:docMk/>
          <pc:sldMk cId="1940219969" sldId="279"/>
        </pc:sldMkLst>
        <pc:picChg chg="mod">
          <ac:chgData name="Utilisateur invité" userId="S::urn:spo:anon#4b6ed537021520d65e399b853164bc6e0277b50c5b6684bc108cf62648c09595::" providerId="AD" clId="Web-{F93A8201-76F1-2880-E997-AF18AE2B98BC}" dt="2022-03-28T18:11:32.161" v="27" actId="1076"/>
          <ac:picMkLst>
            <pc:docMk/>
            <pc:sldMk cId="1940219969" sldId="279"/>
            <ac:picMk id="3" creationId="{930C49E4-3269-8F6B-1BB3-635695C8AF84}"/>
          </ac:picMkLst>
        </pc:picChg>
      </pc:sldChg>
      <pc:sldChg chg="addSp modSp">
        <pc:chgData name="Utilisateur invité" userId="S::urn:spo:anon#4b6ed537021520d65e399b853164bc6e0277b50c5b6684bc108cf62648c09595::" providerId="AD" clId="Web-{F93A8201-76F1-2880-E997-AF18AE2B98BC}" dt="2022-03-28T18:11:56.865" v="30" actId="1076"/>
        <pc:sldMkLst>
          <pc:docMk/>
          <pc:sldMk cId="212264501" sldId="286"/>
        </pc:sldMkLst>
        <pc:picChg chg="add mod">
          <ac:chgData name="Utilisateur invité" userId="S::urn:spo:anon#4b6ed537021520d65e399b853164bc6e0277b50c5b6684bc108cf62648c09595::" providerId="AD" clId="Web-{F93A8201-76F1-2880-E997-AF18AE2B98BC}" dt="2022-03-28T18:11:56.865" v="30" actId="1076"/>
          <ac:picMkLst>
            <pc:docMk/>
            <pc:sldMk cId="212264501" sldId="286"/>
            <ac:picMk id="2" creationId="{BE961F33-B52C-076B-817E-DD8F6137EC53}"/>
          </ac:picMkLst>
        </pc:picChg>
      </pc:sldChg>
      <pc:sldChg chg="addSp modSp">
        <pc:chgData name="Utilisateur invité" userId="S::urn:spo:anon#4b6ed537021520d65e399b853164bc6e0277b50c5b6684bc108cf62648c09595::" providerId="AD" clId="Web-{F93A8201-76F1-2880-E997-AF18AE2B98BC}" dt="2022-03-28T18:12:03.724" v="32" actId="1076"/>
        <pc:sldMkLst>
          <pc:docMk/>
          <pc:sldMk cId="2943078858" sldId="287"/>
        </pc:sldMkLst>
        <pc:picChg chg="add mod">
          <ac:chgData name="Utilisateur invité" userId="S::urn:spo:anon#4b6ed537021520d65e399b853164bc6e0277b50c5b6684bc108cf62648c09595::" providerId="AD" clId="Web-{F93A8201-76F1-2880-E997-AF18AE2B98BC}" dt="2022-03-28T18:12:03.724" v="32" actId="1076"/>
          <ac:picMkLst>
            <pc:docMk/>
            <pc:sldMk cId="2943078858" sldId="287"/>
            <ac:picMk id="2" creationId="{432BCA6F-4211-4B19-6E3C-936F2098E019}"/>
          </ac:picMkLst>
        </pc:picChg>
      </pc:sldChg>
      <pc:sldChg chg="addSp modSp">
        <pc:chgData name="Utilisateur invité" userId="S::urn:spo:anon#4b6ed537021520d65e399b853164bc6e0277b50c5b6684bc108cf62648c09595::" providerId="AD" clId="Web-{F93A8201-76F1-2880-E997-AF18AE2B98BC}" dt="2022-03-28T18:12:45.600" v="37" actId="1076"/>
        <pc:sldMkLst>
          <pc:docMk/>
          <pc:sldMk cId="1117764725" sldId="289"/>
        </pc:sldMkLst>
        <pc:picChg chg="add mod">
          <ac:chgData name="Utilisateur invité" userId="S::urn:spo:anon#4b6ed537021520d65e399b853164bc6e0277b50c5b6684bc108cf62648c09595::" providerId="AD" clId="Web-{F93A8201-76F1-2880-E997-AF18AE2B98BC}" dt="2022-03-28T18:12:45.600" v="37" actId="1076"/>
          <ac:picMkLst>
            <pc:docMk/>
            <pc:sldMk cId="1117764725" sldId="289"/>
            <ac:picMk id="2" creationId="{1D457C74-63DE-5B2F-B884-88CEA44C5293}"/>
          </ac:picMkLst>
        </pc:picChg>
      </pc:sldChg>
      <pc:sldChg chg="addSp modSp">
        <pc:chgData name="Utilisateur invité" userId="S::urn:spo:anon#4b6ed537021520d65e399b853164bc6e0277b50c5b6684bc108cf62648c09595::" providerId="AD" clId="Web-{F93A8201-76F1-2880-E997-AF18AE2B98BC}" dt="2022-03-28T18:12:52.491" v="39" actId="1076"/>
        <pc:sldMkLst>
          <pc:docMk/>
          <pc:sldMk cId="3127663537" sldId="290"/>
        </pc:sldMkLst>
        <pc:picChg chg="add mod">
          <ac:chgData name="Utilisateur invité" userId="S::urn:spo:anon#4b6ed537021520d65e399b853164bc6e0277b50c5b6684bc108cf62648c09595::" providerId="AD" clId="Web-{F93A8201-76F1-2880-E997-AF18AE2B98BC}" dt="2022-03-28T18:12:52.491" v="39" actId="1076"/>
          <ac:picMkLst>
            <pc:docMk/>
            <pc:sldMk cId="3127663537" sldId="290"/>
            <ac:picMk id="2" creationId="{E3C3C9EE-DD37-F83E-4189-BDB536623B8E}"/>
          </ac:picMkLst>
        </pc:picChg>
      </pc:sldChg>
      <pc:sldChg chg="addSp modSp">
        <pc:chgData name="Utilisateur invité" userId="S::urn:spo:anon#4b6ed537021520d65e399b853164bc6e0277b50c5b6684bc108cf62648c09595::" providerId="AD" clId="Web-{F93A8201-76F1-2880-E997-AF18AE2B98BC}" dt="2022-03-28T18:13:04.538" v="43" actId="1076"/>
        <pc:sldMkLst>
          <pc:docMk/>
          <pc:sldMk cId="3034510787" sldId="292"/>
        </pc:sldMkLst>
        <pc:picChg chg="add mod">
          <ac:chgData name="Utilisateur invité" userId="S::urn:spo:anon#4b6ed537021520d65e399b853164bc6e0277b50c5b6684bc108cf62648c09595::" providerId="AD" clId="Web-{F93A8201-76F1-2880-E997-AF18AE2B98BC}" dt="2022-03-28T18:13:04.538" v="43" actId="1076"/>
          <ac:picMkLst>
            <pc:docMk/>
            <pc:sldMk cId="3034510787" sldId="292"/>
            <ac:picMk id="2" creationId="{CC2C5186-041D-670A-B37B-1A40F0DE89B3}"/>
          </ac:picMkLst>
        </pc:picChg>
        <pc:picChg chg="mod">
          <ac:chgData name="Utilisateur invité" userId="S::urn:spo:anon#4b6ed537021520d65e399b853164bc6e0277b50c5b6684bc108cf62648c09595::" providerId="AD" clId="Web-{F93A8201-76F1-2880-E997-AF18AE2B98BC}" dt="2022-03-28T18:13:00.866" v="41" actId="1076"/>
          <ac:picMkLst>
            <pc:docMk/>
            <pc:sldMk cId="3034510787" sldId="292"/>
            <ac:picMk id="36" creationId="{00000000-0000-0000-0000-000000000000}"/>
          </ac:picMkLst>
        </pc:picChg>
      </pc:sldChg>
      <pc:sldChg chg="addSp modSp">
        <pc:chgData name="Utilisateur invité" userId="S::urn:spo:anon#4b6ed537021520d65e399b853164bc6e0277b50c5b6684bc108cf62648c09595::" providerId="AD" clId="Web-{F93A8201-76F1-2880-E997-AF18AE2B98BC}" dt="2022-03-28T18:12:35.897" v="35" actId="1076"/>
        <pc:sldMkLst>
          <pc:docMk/>
          <pc:sldMk cId="2006042411" sldId="299"/>
        </pc:sldMkLst>
        <pc:picChg chg="add mod">
          <ac:chgData name="Utilisateur invité" userId="S::urn:spo:anon#4b6ed537021520d65e399b853164bc6e0277b50c5b6684bc108cf62648c09595::" providerId="AD" clId="Web-{F93A8201-76F1-2880-E997-AF18AE2B98BC}" dt="2022-03-28T18:12:35.897" v="35" actId="1076"/>
          <ac:picMkLst>
            <pc:docMk/>
            <pc:sldMk cId="2006042411" sldId="299"/>
            <ac:picMk id="3" creationId="{882FD995-8898-C179-623E-AF2FAC39CEC5}"/>
          </ac:picMkLst>
        </pc:picChg>
      </pc:sldChg>
    </pc:docChg>
  </pc:docChgLst>
  <pc:docChgLst>
    <pc:chgData name="Utilisateur invité" userId="S::urn:spo:anon#4b6ed537021520d65e399b853164bc6e0277b50c5b6684bc108cf62648c09595::" providerId="AD" clId="Web-{AE884DC7-5085-28B6-FEF1-55B18E76827D}"/>
    <pc:docChg chg="modSld sldOrd">
      <pc:chgData name="Utilisateur invité" userId="S::urn:spo:anon#4b6ed537021520d65e399b853164bc6e0277b50c5b6684bc108cf62648c09595::" providerId="AD" clId="Web-{AE884DC7-5085-28B6-FEF1-55B18E76827D}" dt="2022-03-27T18:28:08.854" v="46"/>
      <pc:docMkLst>
        <pc:docMk/>
      </pc:docMkLst>
      <pc:sldChg chg="addSp modSp ord">
        <pc:chgData name="Utilisateur invité" userId="S::urn:spo:anon#4b6ed537021520d65e399b853164bc6e0277b50c5b6684bc108cf62648c09595::" providerId="AD" clId="Web-{AE884DC7-5085-28B6-FEF1-55B18E76827D}" dt="2022-03-27T15:11:47.086" v="11" actId="1076"/>
        <pc:sldMkLst>
          <pc:docMk/>
          <pc:sldMk cId="2695583109" sldId="276"/>
        </pc:sldMkLst>
        <pc:picChg chg="add mod">
          <ac:chgData name="Utilisateur invité" userId="S::urn:spo:anon#4b6ed537021520d65e399b853164bc6e0277b50c5b6684bc108cf62648c09595::" providerId="AD" clId="Web-{AE884DC7-5085-28B6-FEF1-55B18E76827D}" dt="2022-03-27T15:11:47.086" v="11" actId="1076"/>
          <ac:picMkLst>
            <pc:docMk/>
            <pc:sldMk cId="2695583109" sldId="276"/>
            <ac:picMk id="2" creationId="{2F7D6520-6D74-648F-834F-528ABC8A6341}"/>
          </ac:picMkLst>
        </pc:picChg>
      </pc:sldChg>
      <pc:sldChg chg="ord">
        <pc:chgData name="Utilisateur invité" userId="S::urn:spo:anon#4b6ed537021520d65e399b853164bc6e0277b50c5b6684bc108cf62648c09595::" providerId="AD" clId="Web-{AE884DC7-5085-28B6-FEF1-55B18E76827D}" dt="2022-03-27T15:08:57.425" v="9"/>
        <pc:sldMkLst>
          <pc:docMk/>
          <pc:sldMk cId="2485701849" sldId="277"/>
        </pc:sldMkLst>
      </pc:sldChg>
      <pc:sldChg chg="addSp modSp ord">
        <pc:chgData name="Utilisateur invité" userId="S::urn:spo:anon#4b6ed537021520d65e399b853164bc6e0277b50c5b6684bc108cf62648c09595::" providerId="AD" clId="Web-{AE884DC7-5085-28B6-FEF1-55B18E76827D}" dt="2022-03-27T15:12:23.618" v="14" actId="1076"/>
        <pc:sldMkLst>
          <pc:docMk/>
          <pc:sldMk cId="3252082306" sldId="278"/>
        </pc:sldMkLst>
        <pc:picChg chg="add mod">
          <ac:chgData name="Utilisateur invité" userId="S::urn:spo:anon#4b6ed537021520d65e399b853164bc6e0277b50c5b6684bc108cf62648c09595::" providerId="AD" clId="Web-{AE884DC7-5085-28B6-FEF1-55B18E76827D}" dt="2022-03-27T15:12:23.618" v="14" actId="1076"/>
          <ac:picMkLst>
            <pc:docMk/>
            <pc:sldMk cId="3252082306" sldId="278"/>
            <ac:picMk id="2" creationId="{020E0B8A-EDD2-22DC-7107-170C71EA2E34}"/>
          </ac:picMkLst>
        </pc:picChg>
      </pc:sldChg>
      <pc:sldChg chg="addSp modSp ord">
        <pc:chgData name="Utilisateur invité" userId="S::urn:spo:anon#4b6ed537021520d65e399b853164bc6e0277b50c5b6684bc108cf62648c09595::" providerId="AD" clId="Web-{AE884DC7-5085-28B6-FEF1-55B18E76827D}" dt="2022-03-27T15:12:36.962" v="16" actId="1076"/>
        <pc:sldMkLst>
          <pc:docMk/>
          <pc:sldMk cId="1940219969" sldId="279"/>
        </pc:sldMkLst>
        <pc:picChg chg="add mod">
          <ac:chgData name="Utilisateur invité" userId="S::urn:spo:anon#4b6ed537021520d65e399b853164bc6e0277b50c5b6684bc108cf62648c09595::" providerId="AD" clId="Web-{AE884DC7-5085-28B6-FEF1-55B18E76827D}" dt="2022-03-27T15:12:36.962" v="16" actId="1076"/>
          <ac:picMkLst>
            <pc:docMk/>
            <pc:sldMk cId="1940219969" sldId="279"/>
            <ac:picMk id="3" creationId="{930C49E4-3269-8F6B-1BB3-635695C8AF84}"/>
          </ac:picMkLst>
        </pc:picChg>
      </pc:sldChg>
      <pc:sldChg chg="ord">
        <pc:chgData name="Utilisateur invité" userId="S::urn:spo:anon#4b6ed537021520d65e399b853164bc6e0277b50c5b6684bc108cf62648c09595::" providerId="AD" clId="Web-{AE884DC7-5085-28B6-FEF1-55B18E76827D}" dt="2022-03-27T18:14:58.492" v="43"/>
        <pc:sldMkLst>
          <pc:docMk/>
          <pc:sldMk cId="53668063" sldId="291"/>
        </pc:sldMkLst>
      </pc:sldChg>
      <pc:sldChg chg="ord">
        <pc:chgData name="Utilisateur invité" userId="S::urn:spo:anon#4b6ed537021520d65e399b853164bc6e0277b50c5b6684bc108cf62648c09595::" providerId="AD" clId="Web-{AE884DC7-5085-28B6-FEF1-55B18E76827D}" dt="2022-03-27T18:28:08.854" v="46"/>
        <pc:sldMkLst>
          <pc:docMk/>
          <pc:sldMk cId="3034510787" sldId="292"/>
        </pc:sldMkLst>
      </pc:sldChg>
      <pc:sldChg chg="ord">
        <pc:chgData name="Utilisateur invité" userId="S::urn:spo:anon#4b6ed537021520d65e399b853164bc6e0277b50c5b6684bc108cf62648c09595::" providerId="AD" clId="Web-{AE884DC7-5085-28B6-FEF1-55B18E76827D}" dt="2022-03-27T18:27:52.729" v="45"/>
        <pc:sldMkLst>
          <pc:docMk/>
          <pc:sldMk cId="2936689031" sldId="296"/>
        </pc:sldMkLst>
      </pc:sldChg>
      <pc:sldChg chg="modSp">
        <pc:chgData name="Utilisateur invité" userId="S::urn:spo:anon#4b6ed537021520d65e399b853164bc6e0277b50c5b6684bc108cf62648c09595::" providerId="AD" clId="Web-{AE884DC7-5085-28B6-FEF1-55B18E76827D}" dt="2022-03-27T15:14:54.606" v="42" actId="20577"/>
        <pc:sldMkLst>
          <pc:docMk/>
          <pc:sldMk cId="2006042411" sldId="299"/>
        </pc:sldMkLst>
        <pc:spChg chg="mod">
          <ac:chgData name="Utilisateur invité" userId="S::urn:spo:anon#4b6ed537021520d65e399b853164bc6e0277b50c5b6684bc108cf62648c09595::" providerId="AD" clId="Web-{AE884DC7-5085-28B6-FEF1-55B18E76827D}" dt="2022-03-27T15:14:54.606" v="42" actId="20577"/>
          <ac:spMkLst>
            <pc:docMk/>
            <pc:sldMk cId="2006042411" sldId="299"/>
            <ac:spMk id="36" creationId="{00000000-0000-0000-0000-000000000000}"/>
          </ac:spMkLst>
        </pc:spChg>
      </pc:sldChg>
    </pc:docChg>
  </pc:docChgLst>
  <pc:docChgLst>
    <pc:chgData name="Frédéric DEDEKEN" userId="S::frederic.dedeken_ac-lille.fr#ext#@collaboratif-dne.fr::1a6cd013-56b4-42df-a993-d00a20b86342" providerId="AD" clId="Web-{24957666-804E-E120-DF80-0E5E0463CAA8}"/>
    <pc:docChg chg="modSld">
      <pc:chgData name="Frédéric DEDEKEN" userId="S::frederic.dedeken_ac-lille.fr#ext#@collaboratif-dne.fr::1a6cd013-56b4-42df-a993-d00a20b86342" providerId="AD" clId="Web-{24957666-804E-E120-DF80-0E5E0463CAA8}" dt="2022-03-02T14:56:08.589" v="0" actId="20577"/>
      <pc:docMkLst>
        <pc:docMk/>
      </pc:docMkLst>
      <pc:sldChg chg="modSp">
        <pc:chgData name="Frédéric DEDEKEN" userId="S::frederic.dedeken_ac-lille.fr#ext#@collaboratif-dne.fr::1a6cd013-56b4-42df-a993-d00a20b86342" providerId="AD" clId="Web-{24957666-804E-E120-DF80-0E5E0463CAA8}" dt="2022-03-02T14:56:08.589" v="0" actId="20577"/>
        <pc:sldMkLst>
          <pc:docMk/>
          <pc:sldMk cId="1126180928" sldId="281"/>
        </pc:sldMkLst>
        <pc:spChg chg="mod">
          <ac:chgData name="Frédéric DEDEKEN" userId="S::frederic.dedeken_ac-lille.fr#ext#@collaboratif-dne.fr::1a6cd013-56b4-42df-a993-d00a20b86342" providerId="AD" clId="Web-{24957666-804E-E120-DF80-0E5E0463CAA8}" dt="2022-03-02T14:56:08.589" v="0" actId="20577"/>
          <ac:spMkLst>
            <pc:docMk/>
            <pc:sldMk cId="1126180928" sldId="281"/>
            <ac:spMk id="51" creationId="{00000000-0000-0000-0000-000000000000}"/>
          </ac:spMkLst>
        </pc:spChg>
      </pc:sldChg>
    </pc:docChg>
  </pc:docChgLst>
  <pc:docChgLst>
    <pc:chgData name="Frédéric DEDEKEN" userId="S::frederic.dedeken_ac-lille.fr#ext#@collaboratif-dne.fr::1a6cd013-56b4-42df-a993-d00a20b86342" providerId="AD" clId="Web-{0CB8C292-7996-3952-2EA6-921784F2F0B0}"/>
    <pc:docChg chg="modSld">
      <pc:chgData name="Frédéric DEDEKEN" userId="S::frederic.dedeken_ac-lille.fr#ext#@collaboratif-dne.fr::1a6cd013-56b4-42df-a993-d00a20b86342" providerId="AD" clId="Web-{0CB8C292-7996-3952-2EA6-921784F2F0B0}" dt="2022-03-29T08:30:24.025" v="8" actId="20577"/>
      <pc:docMkLst>
        <pc:docMk/>
      </pc:docMkLst>
      <pc:sldChg chg="modSp">
        <pc:chgData name="Frédéric DEDEKEN" userId="S::frederic.dedeken_ac-lille.fr#ext#@collaboratif-dne.fr::1a6cd013-56b4-42df-a993-d00a20b86342" providerId="AD" clId="Web-{0CB8C292-7996-3952-2EA6-921784F2F0B0}" dt="2022-03-29T08:30:24.025" v="8" actId="20577"/>
        <pc:sldMkLst>
          <pc:docMk/>
          <pc:sldMk cId="3127663537" sldId="290"/>
        </pc:sldMkLst>
        <pc:spChg chg="mod">
          <ac:chgData name="Frédéric DEDEKEN" userId="S::frederic.dedeken_ac-lille.fr#ext#@collaboratif-dne.fr::1a6cd013-56b4-42df-a993-d00a20b86342" providerId="AD" clId="Web-{0CB8C292-7996-3952-2EA6-921784F2F0B0}" dt="2022-03-29T08:30:24.025" v="8" actId="20577"/>
          <ac:spMkLst>
            <pc:docMk/>
            <pc:sldMk cId="3127663537" sldId="290"/>
            <ac:spMk id="4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6D5D-0665-454B-BCF4-B383CE7A1F08}" type="datetimeFigureOut">
              <a:rPr lang="fr-FR" smtClean="0"/>
              <a:t>29/03/2022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3B8240-FEDB-4CE2-B4F1-B78FE9D0D7AC}" type="slidenum">
              <a:rPr lang="fr-FR" smtClean="0"/>
              <a:t>‹#›</a:t>
            </a:fld>
            <a:endParaRPr lang="fr-FR"/>
          </a:p>
        </p:txBody>
      </p:sp>
    </p:spTree>
    <p:extLst>
      <p:ext uri="{BB962C8B-B14F-4D97-AF65-F5344CB8AC3E}">
        <p14:creationId xmlns:p14="http://schemas.microsoft.com/office/powerpoint/2010/main" val="248971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CE415-9283-4E9C-BEE5-155A363ED630}" type="datetimeFigureOut">
              <a:rPr lang="fr-FR" smtClean="0"/>
              <a:t>29/03/2022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34D84-A501-4885-B7F2-09EC23F349A0}" type="slidenum">
              <a:rPr lang="fr-FR" smtClean="0"/>
              <a:t>‹#›</a:t>
            </a:fld>
            <a:endParaRPr lang="fr-FR"/>
          </a:p>
        </p:txBody>
      </p:sp>
    </p:spTree>
    <p:extLst>
      <p:ext uri="{BB962C8B-B14F-4D97-AF65-F5344CB8AC3E}">
        <p14:creationId xmlns:p14="http://schemas.microsoft.com/office/powerpoint/2010/main" val="315857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A ce stade, chaque groupe choisit un projet; un groupe sur le lecteur, un groupe sur l'emballage.</a:t>
            </a:r>
          </a:p>
          <a:p>
            <a:r>
              <a:rPr lang="fr-FR"/>
              <a:t>C'est la projet du lecteur qui est détaillé</a:t>
            </a:r>
            <a:r>
              <a:rPr lang="fr-FR" baseline="0"/>
              <a:t> par la suite</a:t>
            </a:r>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5</a:t>
            </a:fld>
            <a:endParaRPr lang="fr-FR"/>
          </a:p>
        </p:txBody>
      </p:sp>
    </p:spTree>
    <p:extLst>
      <p:ext uri="{BB962C8B-B14F-4D97-AF65-F5344CB8AC3E}">
        <p14:creationId xmlns:p14="http://schemas.microsoft.com/office/powerpoint/2010/main" val="351556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Faute de pouvoir vérifier exactement le comportement avec une caméra embarquée (il faut créer un support spécial), des</a:t>
            </a:r>
            <a:r>
              <a:rPr lang="fr-FR" baseline="0"/>
              <a:t> essais in-situ sont réalisés.</a:t>
            </a:r>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20</a:t>
            </a:fld>
            <a:endParaRPr lang="fr-FR"/>
          </a:p>
        </p:txBody>
      </p:sp>
    </p:spTree>
    <p:extLst>
      <p:ext uri="{BB962C8B-B14F-4D97-AF65-F5344CB8AC3E}">
        <p14:creationId xmlns:p14="http://schemas.microsoft.com/office/powerpoint/2010/main" val="71970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modification de la maquette virtuelle et</a:t>
            </a:r>
            <a:r>
              <a:rPr lang="fr-FR" baseline="0"/>
              <a:t> simulation</a:t>
            </a:r>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21</a:t>
            </a:fld>
            <a:endParaRPr lang="fr-FR"/>
          </a:p>
        </p:txBody>
      </p:sp>
    </p:spTree>
    <p:extLst>
      <p:ext uri="{BB962C8B-B14F-4D97-AF65-F5344CB8AC3E}">
        <p14:creationId xmlns:p14="http://schemas.microsoft.com/office/powerpoint/2010/main" val="246126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L'étude des impacts</a:t>
            </a:r>
            <a:r>
              <a:rPr lang="fr-FR" baseline="0"/>
              <a:t> environnementaux n'est ici pas faite, car la masse du fond d'origine et du fond modifé est sensiblement la même.</a:t>
            </a:r>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22</a:t>
            </a:fld>
            <a:endParaRPr lang="fr-FR"/>
          </a:p>
        </p:txBody>
      </p:sp>
    </p:spTree>
    <p:extLst>
      <p:ext uri="{BB962C8B-B14F-4D97-AF65-F5344CB8AC3E}">
        <p14:creationId xmlns:p14="http://schemas.microsoft.com/office/powerpoint/2010/main" val="74180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23</a:t>
            </a:fld>
            <a:endParaRPr lang="fr-FR"/>
          </a:p>
        </p:txBody>
      </p:sp>
    </p:spTree>
    <p:extLst>
      <p:ext uri="{BB962C8B-B14F-4D97-AF65-F5344CB8AC3E}">
        <p14:creationId xmlns:p14="http://schemas.microsoft.com/office/powerpoint/2010/main" val="275465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28</a:t>
            </a:fld>
            <a:endParaRPr lang="fr-FR"/>
          </a:p>
        </p:txBody>
      </p:sp>
    </p:spTree>
    <p:extLst>
      <p:ext uri="{BB962C8B-B14F-4D97-AF65-F5344CB8AC3E}">
        <p14:creationId xmlns:p14="http://schemas.microsoft.com/office/powerpoint/2010/main" val="355045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Attention, il fait rester humble et réaliste avec cette méthode.</a:t>
            </a: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6</a:t>
            </a:fld>
            <a:endParaRPr lang="fr-FR"/>
          </a:p>
        </p:txBody>
      </p:sp>
    </p:spTree>
    <p:extLst>
      <p:ext uri="{BB962C8B-B14F-4D97-AF65-F5344CB8AC3E}">
        <p14:creationId xmlns:p14="http://schemas.microsoft.com/office/powerpoint/2010/main" val="74484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Attention, il fait rester humble et réaliste avec cette méthode.</a:t>
            </a: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8</a:t>
            </a:fld>
            <a:endParaRPr lang="fr-FR"/>
          </a:p>
        </p:txBody>
      </p:sp>
    </p:spTree>
    <p:extLst>
      <p:ext uri="{BB962C8B-B14F-4D97-AF65-F5344CB8AC3E}">
        <p14:creationId xmlns:p14="http://schemas.microsoft.com/office/powerpoint/2010/main" val="231372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Identification du problème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Supprimer la chaussette tout en conservant le confort d’utilisation pour le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Formulation du problème technique : paramètres et contradictions</a:t>
            </a:r>
          </a:p>
          <a:p>
            <a:pPr lvl="0"/>
            <a:r>
              <a:rPr lang="fr-FR"/>
              <a:t>La suppression de la chaussette permet d’obtenir un gain quant à la quantité de matière consommée pour fabriquer le produit</a:t>
            </a:r>
          </a:p>
          <a:p>
            <a:pPr lvl="0"/>
            <a:r>
              <a:rPr lang="fr-FR"/>
              <a:t>Risque de glissement du lecteur MP3 pendant la phase d’utilisation</a:t>
            </a:r>
          </a:p>
          <a:p>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9</a:t>
            </a:fld>
            <a:endParaRPr lang="fr-FR"/>
          </a:p>
        </p:txBody>
      </p:sp>
    </p:spTree>
    <p:extLst>
      <p:ext uri="{BB962C8B-B14F-4D97-AF65-F5344CB8AC3E}">
        <p14:creationId xmlns:p14="http://schemas.microsoft.com/office/powerpoint/2010/main" val="282303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a:solidFill>
                  <a:schemeClr val="accent6">
                    <a:lumMod val="75000"/>
                  </a:schemeClr>
                </a:solidFill>
              </a:rPr>
              <a:t>Plusieurs méthodes de créativité sont utilisées et combinées pour élargir les champs de refléxion et obtenir un plus grand nombre de solutions</a:t>
            </a:r>
          </a:p>
          <a:p>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10</a:t>
            </a:fld>
            <a:endParaRPr lang="fr-FR"/>
          </a:p>
        </p:txBody>
      </p:sp>
    </p:spTree>
    <p:extLst>
      <p:ext uri="{BB962C8B-B14F-4D97-AF65-F5344CB8AC3E}">
        <p14:creationId xmlns:p14="http://schemas.microsoft.com/office/powerpoint/2010/main" val="116884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Faute de pouvoir vérifier exactement le comportement avec une caméra embarquée (il faut créer un support spécial), des</a:t>
            </a:r>
            <a:r>
              <a:rPr lang="fr-FR" baseline="0"/>
              <a:t> essais in-situ sont réalisés.</a:t>
            </a:r>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14</a:t>
            </a:fld>
            <a:endParaRPr lang="fr-FR"/>
          </a:p>
        </p:txBody>
      </p:sp>
    </p:spTree>
    <p:extLst>
      <p:ext uri="{BB962C8B-B14F-4D97-AF65-F5344CB8AC3E}">
        <p14:creationId xmlns:p14="http://schemas.microsoft.com/office/powerpoint/2010/main" val="329025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Cette étape demande un</a:t>
            </a:r>
            <a:r>
              <a:rPr lang="fr-FR" baseline="0"/>
              <a:t> peu de maîtrise de SW pour obtenir un corps bi-matériaux</a:t>
            </a:r>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16</a:t>
            </a:fld>
            <a:endParaRPr lang="fr-FR"/>
          </a:p>
        </p:txBody>
      </p:sp>
    </p:spTree>
    <p:extLst>
      <p:ext uri="{BB962C8B-B14F-4D97-AF65-F5344CB8AC3E}">
        <p14:creationId xmlns:p14="http://schemas.microsoft.com/office/powerpoint/2010/main" val="196369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utilisation de ces</a:t>
            </a: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17</a:t>
            </a:fld>
            <a:endParaRPr lang="fr-FR"/>
          </a:p>
        </p:txBody>
      </p:sp>
    </p:spTree>
    <p:extLst>
      <p:ext uri="{BB962C8B-B14F-4D97-AF65-F5344CB8AC3E}">
        <p14:creationId xmlns:p14="http://schemas.microsoft.com/office/powerpoint/2010/main" val="1617351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8CB45DD-5488-40D4-BC55-78B7EB21B092}" type="slidenum">
              <a:rPr lang="fr-FR" smtClean="0"/>
              <a:pPr/>
              <a:t>19</a:t>
            </a:fld>
            <a:endParaRPr lang="fr-FR"/>
          </a:p>
        </p:txBody>
      </p:sp>
    </p:spTree>
    <p:extLst>
      <p:ext uri="{BB962C8B-B14F-4D97-AF65-F5344CB8AC3E}">
        <p14:creationId xmlns:p14="http://schemas.microsoft.com/office/powerpoint/2010/main" val="121097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3/29/2022</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98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3/29/2022</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163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3/29/2022</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899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3/29/2022</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3025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3/29/2022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8087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3/29/2022</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1844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3/29/2022</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8812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3/29/2022</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7106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3/29/2022</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6" name="Picture 3" descr="Arrière-plan abstrait triangulaire">
            <a:extLst>
              <a:ext uri="{FF2B5EF4-FFF2-40B4-BE49-F238E27FC236}">
                <a16:creationId xmlns:a16="http://schemas.microsoft.com/office/drawing/2014/main" id="{9D5803FE-C094-4141-A2C6-5D0F4A3069C7}"/>
              </a:ext>
            </a:extLst>
          </p:cNvPr>
          <p:cNvPicPr>
            <a:picLocks noChangeAspect="1"/>
          </p:cNvPicPr>
          <p:nvPr userDrawn="1"/>
        </p:nvPicPr>
        <p:blipFill rotWithShape="1">
          <a:blip r:embed="rId2">
            <a:grayscl/>
          </a:blip>
          <a:srcRect t="15730"/>
          <a:stretch/>
        </p:blipFill>
        <p:spPr>
          <a:xfrm>
            <a:off x="1" y="1713"/>
            <a:ext cx="12191999" cy="6438890"/>
          </a:xfrm>
          <a:prstGeom prst="rect">
            <a:avLst/>
          </a:prstGeom>
        </p:spPr>
      </p:pic>
      <p:sp>
        <p:nvSpPr>
          <p:cNvPr id="7" name="TextBox 246">
            <a:extLst>
              <a:ext uri="{FF2B5EF4-FFF2-40B4-BE49-F238E27FC236}">
                <a16:creationId xmlns:a16="http://schemas.microsoft.com/office/drawing/2014/main" id="{526DF0A0-138D-48B2-B307-0D29A1CAA51D}"/>
              </a:ext>
            </a:extLst>
          </p:cNvPr>
          <p:cNvSpPr txBox="1"/>
          <p:nvPr userDrawn="1"/>
        </p:nvSpPr>
        <p:spPr>
          <a:xfrm>
            <a:off x="7232264" y="6440603"/>
            <a:ext cx="48991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BAC PRO MP3D - Modélisation et </a:t>
            </a:r>
            <a:r>
              <a:rPr lang="en-US" err="1"/>
              <a:t>Prototypage</a:t>
            </a:r>
            <a:r>
              <a:rPr lang="en-US"/>
              <a:t> 3D</a:t>
            </a:r>
          </a:p>
        </p:txBody>
      </p:sp>
      <p:pic>
        <p:nvPicPr>
          <p:cNvPr id="8" name="Picture 2">
            <a:extLst>
              <a:ext uri="{FF2B5EF4-FFF2-40B4-BE49-F238E27FC236}">
                <a16:creationId xmlns:a16="http://schemas.microsoft.com/office/drawing/2014/main" id="{16CA8E12-F9B5-4507-A961-314D91A95C3A}"/>
              </a:ext>
            </a:extLst>
          </p:cNvPr>
          <p:cNvPicPr>
            <a:picLocks noChangeAspect="1"/>
          </p:cNvPicPr>
          <p:nvPr userDrawn="1"/>
        </p:nvPicPr>
        <p:blipFill>
          <a:blip r:embed="rId3"/>
          <a:stretch>
            <a:fillRect/>
          </a:stretch>
        </p:blipFill>
        <p:spPr>
          <a:xfrm>
            <a:off x="224971" y="5747400"/>
            <a:ext cx="997332" cy="936991"/>
          </a:xfrm>
          <a:prstGeom prst="rect">
            <a:avLst/>
          </a:prstGeom>
          <a:ln>
            <a:noFill/>
          </a:ln>
          <a:effectLst>
            <a:outerShdw blurRad="190500" algn="tl" rotWithShape="0">
              <a:srgbClr val="000000">
                <a:alpha val="70000"/>
              </a:srgbClr>
            </a:outerShdw>
          </a:effectLst>
        </p:spPr>
      </p:pic>
      <p:pic>
        <p:nvPicPr>
          <p:cNvPr id="9" name="Picture 5">
            <a:extLst>
              <a:ext uri="{FF2B5EF4-FFF2-40B4-BE49-F238E27FC236}">
                <a16:creationId xmlns:a16="http://schemas.microsoft.com/office/drawing/2014/main" id="{F652471F-845B-43DC-8293-A3A5FF44D664}"/>
              </a:ext>
            </a:extLst>
          </p:cNvPr>
          <p:cNvPicPr>
            <a:picLocks noChangeAspect="1"/>
          </p:cNvPicPr>
          <p:nvPr userDrawn="1"/>
        </p:nvPicPr>
        <p:blipFill>
          <a:blip r:embed="rId4"/>
          <a:stretch>
            <a:fillRect/>
          </a:stretch>
        </p:blipFill>
        <p:spPr>
          <a:xfrm>
            <a:off x="71336" y="-33374"/>
            <a:ext cx="1650691" cy="542759"/>
          </a:xfrm>
          <a:prstGeom prst="rect">
            <a:avLst/>
          </a:prstGeom>
        </p:spPr>
      </p:pic>
      <p:pic>
        <p:nvPicPr>
          <p:cNvPr id="11" name="Picture 8">
            <a:extLst>
              <a:ext uri="{FF2B5EF4-FFF2-40B4-BE49-F238E27FC236}">
                <a16:creationId xmlns:a16="http://schemas.microsoft.com/office/drawing/2014/main" id="{AA17E07B-3751-46E3-8CE2-0C0A7EC03E9C}"/>
              </a:ext>
            </a:extLst>
          </p:cNvPr>
          <p:cNvPicPr>
            <a:picLocks noChangeAspect="1"/>
          </p:cNvPicPr>
          <p:nvPr userDrawn="1"/>
        </p:nvPicPr>
        <p:blipFill>
          <a:blip r:embed="rId5"/>
          <a:stretch>
            <a:fillRect/>
          </a:stretch>
        </p:blipFill>
        <p:spPr>
          <a:xfrm>
            <a:off x="68796" y="4447200"/>
            <a:ext cx="1294597" cy="1186035"/>
          </a:xfrm>
          <a:prstGeom prst="rect">
            <a:avLst/>
          </a:prstGeom>
        </p:spPr>
      </p:pic>
    </p:spTree>
    <p:extLst>
      <p:ext uri="{BB962C8B-B14F-4D97-AF65-F5344CB8AC3E}">
        <p14:creationId xmlns:p14="http://schemas.microsoft.com/office/powerpoint/2010/main" val="369334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3/29/2022</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91985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3/29/2022</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4181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3/29/2022</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116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7.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E:\S&#233;minaire%20S2I%202014\mp3_v_2012_documents\coulee_coque.wmv" TargetMode="External"/><Relationship Id="rId6" Type="http://schemas.openxmlformats.org/officeDocument/2006/relationships/image" Target="../media/image17.jpeg"/><Relationship Id="rId5" Type="http://schemas.openxmlformats.org/officeDocument/2006/relationships/image" Target="../media/image4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F1314C34-F582-4EEF-86CE-F88761E52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Arrière-plan abstrait triangulaire">
            <a:extLst>
              <a:ext uri="{FF2B5EF4-FFF2-40B4-BE49-F238E27FC236}">
                <a16:creationId xmlns:a16="http://schemas.microsoft.com/office/drawing/2014/main" id="{578DF2CB-D135-4DEA-8BBD-6F01847DF66D}"/>
              </a:ext>
            </a:extLst>
          </p:cNvPr>
          <p:cNvPicPr>
            <a:picLocks noChangeAspect="1"/>
          </p:cNvPicPr>
          <p:nvPr/>
        </p:nvPicPr>
        <p:blipFill rotWithShape="1">
          <a:blip r:embed="rId2"/>
          <a:srcRect t="15730"/>
          <a:stretch/>
        </p:blipFill>
        <p:spPr>
          <a:xfrm>
            <a:off x="-1" y="10"/>
            <a:ext cx="12191999" cy="6857990"/>
          </a:xfrm>
          <a:prstGeom prst="rect">
            <a:avLst/>
          </a:prstGeom>
        </p:spPr>
      </p:pic>
      <p:sp>
        <p:nvSpPr>
          <p:cNvPr id="112" name="Rectangle 111">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230821-4D66-449A-B545-0B227537699A}"/>
              </a:ext>
            </a:extLst>
          </p:cNvPr>
          <p:cNvSpPr txBox="1"/>
          <p:nvPr/>
        </p:nvSpPr>
        <p:spPr>
          <a:xfrm>
            <a:off x="1674352" y="3238517"/>
            <a:ext cx="4305497" cy="122930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77500" lnSpcReduction="20000"/>
          </a:bodyPr>
          <a:lstStyle/>
          <a:p>
            <a:pPr algn="ctr">
              <a:lnSpc>
                <a:spcPct val="90000"/>
              </a:lnSpc>
              <a:spcBef>
                <a:spcPct val="0"/>
              </a:spcBef>
              <a:spcAft>
                <a:spcPts val="600"/>
              </a:spcAft>
            </a:pPr>
            <a:r>
              <a:rPr lang="en-US" sz="3800" b="1" spc="-50">
                <a:latin typeface="+mj-lt"/>
                <a:ea typeface="+mj-ea"/>
                <a:cs typeface="+mj-cs"/>
              </a:rPr>
              <a:t>Proposition d’une solution technique, modélisation et optimisation d’une solution</a:t>
            </a:r>
            <a:endParaRPr lang="en-US" sz="3800" b="1" spc="-50">
              <a:ea typeface="+mj-ea"/>
              <a:cs typeface="+mj-cs"/>
            </a:endParaRPr>
          </a:p>
        </p:txBody>
      </p:sp>
      <p:cxnSp>
        <p:nvCxnSpPr>
          <p:cNvPr id="114" name="Straight Connector 113">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16" name="!!footer rectangle">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TextBox 246">
            <a:extLst>
              <a:ext uri="{FF2B5EF4-FFF2-40B4-BE49-F238E27FC236}">
                <a16:creationId xmlns:a16="http://schemas.microsoft.com/office/drawing/2014/main" id="{526DF0A0-138D-48B2-B307-0D29A1CAA51D}"/>
              </a:ext>
            </a:extLst>
          </p:cNvPr>
          <p:cNvSpPr txBox="1"/>
          <p:nvPr/>
        </p:nvSpPr>
        <p:spPr>
          <a:xfrm>
            <a:off x="7232264" y="6440603"/>
            <a:ext cx="48991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BAC PRO MP3D - Modélisation et </a:t>
            </a:r>
            <a:r>
              <a:rPr lang="en-US" err="1"/>
              <a:t>Prototypage</a:t>
            </a:r>
            <a:r>
              <a:rPr lang="en-US"/>
              <a:t> 3D</a:t>
            </a:r>
          </a:p>
        </p:txBody>
      </p:sp>
      <p:pic>
        <p:nvPicPr>
          <p:cNvPr id="2" name="Picture 2">
            <a:extLst>
              <a:ext uri="{FF2B5EF4-FFF2-40B4-BE49-F238E27FC236}">
                <a16:creationId xmlns:a16="http://schemas.microsoft.com/office/drawing/2014/main" id="{09202F27-A984-45BF-8D62-9C3B4CABFC70}"/>
              </a:ext>
            </a:extLst>
          </p:cNvPr>
          <p:cNvPicPr>
            <a:picLocks noChangeAspect="1"/>
          </p:cNvPicPr>
          <p:nvPr/>
        </p:nvPicPr>
        <p:blipFill>
          <a:blip r:embed="rId3"/>
          <a:stretch>
            <a:fillRect/>
          </a:stretch>
        </p:blipFill>
        <p:spPr>
          <a:xfrm>
            <a:off x="9024257" y="418537"/>
            <a:ext cx="2743200" cy="2582854"/>
          </a:xfrm>
          <a:prstGeom prst="rect">
            <a:avLst/>
          </a:prstGeom>
          <a:ln>
            <a:noFill/>
          </a:ln>
          <a:effectLst>
            <a:outerShdw blurRad="190500" algn="tl" rotWithShape="0">
              <a:srgbClr val="000000">
                <a:alpha val="70000"/>
              </a:srgbClr>
            </a:outerShdw>
          </a:effectLst>
        </p:spPr>
      </p:pic>
      <p:pic>
        <p:nvPicPr>
          <p:cNvPr id="3" name="Picture 3">
            <a:extLst>
              <a:ext uri="{FF2B5EF4-FFF2-40B4-BE49-F238E27FC236}">
                <a16:creationId xmlns:a16="http://schemas.microsoft.com/office/drawing/2014/main" id="{57439D6C-3BC9-4D70-BC1A-0C26409F4A71}"/>
              </a:ext>
            </a:extLst>
          </p:cNvPr>
          <p:cNvPicPr>
            <a:picLocks noChangeAspect="1"/>
          </p:cNvPicPr>
          <p:nvPr/>
        </p:nvPicPr>
        <p:blipFill>
          <a:blip r:embed="rId4"/>
          <a:stretch>
            <a:fillRect/>
          </a:stretch>
        </p:blipFill>
        <p:spPr>
          <a:xfrm>
            <a:off x="5953642" y="508669"/>
            <a:ext cx="2543175" cy="2333625"/>
          </a:xfrm>
          <a:prstGeom prst="rect">
            <a:avLst/>
          </a:prstGeom>
        </p:spPr>
      </p:pic>
      <p:pic>
        <p:nvPicPr>
          <p:cNvPr id="4" name="Picture 5">
            <a:extLst>
              <a:ext uri="{FF2B5EF4-FFF2-40B4-BE49-F238E27FC236}">
                <a16:creationId xmlns:a16="http://schemas.microsoft.com/office/drawing/2014/main" id="{0D7C033A-465C-4363-90A0-F60AF822384D}"/>
              </a:ext>
            </a:extLst>
          </p:cNvPr>
          <p:cNvPicPr>
            <a:picLocks noChangeAspect="1"/>
          </p:cNvPicPr>
          <p:nvPr/>
        </p:nvPicPr>
        <p:blipFill>
          <a:blip r:embed="rId5"/>
          <a:stretch>
            <a:fillRect/>
          </a:stretch>
        </p:blipFill>
        <p:spPr>
          <a:xfrm>
            <a:off x="98877" y="535831"/>
            <a:ext cx="5763655" cy="1910686"/>
          </a:xfrm>
          <a:prstGeom prst="rect">
            <a:avLst/>
          </a:prstGeom>
        </p:spPr>
      </p:pic>
      <p:sp>
        <p:nvSpPr>
          <p:cNvPr id="6" name="ZoneTexte 5"/>
          <p:cNvSpPr txBox="1"/>
          <p:nvPr/>
        </p:nvSpPr>
        <p:spPr>
          <a:xfrm>
            <a:off x="1730041" y="4686208"/>
            <a:ext cx="5681412" cy="923330"/>
          </a:xfrm>
          <a:prstGeom prst="rect">
            <a:avLst/>
          </a:prstGeom>
          <a:noFill/>
        </p:spPr>
        <p:txBody>
          <a:bodyPr wrap="square" rtlCol="0">
            <a:spAutoFit/>
          </a:bodyPr>
          <a:lstStyle/>
          <a:p>
            <a:r>
              <a:rPr lang="fr-FR"/>
              <a:t>Albin KREEL, professeur de construction au lycée Pierre Méchain à Laon d’après les travaux menés par Sylvain Cuvillier, professeur au lycée du Hainaut à Valenciennes </a:t>
            </a:r>
          </a:p>
        </p:txBody>
      </p:sp>
    </p:spTree>
    <p:extLst>
      <p:ext uri="{BB962C8B-B14F-4D97-AF65-F5344CB8AC3E}">
        <p14:creationId xmlns:p14="http://schemas.microsoft.com/office/powerpoint/2010/main" val="6532074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730206" y="118777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2" name="Rectangle à coins arrondis 31"/>
          <p:cNvSpPr/>
          <p:nvPr/>
        </p:nvSpPr>
        <p:spPr>
          <a:xfrm>
            <a:off x="2730206" y="1147178"/>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69" y="3091393"/>
            <a:ext cx="8737213" cy="2298754"/>
          </a:xfrm>
          <a:prstGeom prst="rect">
            <a:avLst/>
          </a:prstGeom>
        </p:spPr>
      </p:pic>
      <p:sp>
        <p:nvSpPr>
          <p:cNvPr id="39" name="Rectangle 38"/>
          <p:cNvSpPr/>
          <p:nvPr/>
        </p:nvSpPr>
        <p:spPr>
          <a:xfrm>
            <a:off x="2927974" y="1629062"/>
            <a:ext cx="8352928" cy="1477328"/>
          </a:xfrm>
          <a:prstGeom prst="rect">
            <a:avLst/>
          </a:prstGeom>
        </p:spPr>
        <p:txBody>
          <a:bodyPr wrap="square">
            <a:spAutoFit/>
          </a:bodyPr>
          <a:lstStyle/>
          <a:p>
            <a:r>
              <a:rPr lang="fr-FR" b="1">
                <a:solidFill>
                  <a:srgbClr val="C00000"/>
                </a:solidFill>
              </a:rPr>
              <a:t>La méthode ASIT</a:t>
            </a:r>
          </a:p>
          <a:p>
            <a:pPr>
              <a:buFont typeface="Arial" pitchFamily="34" charset="0"/>
              <a:buChar char="•"/>
            </a:pPr>
            <a:r>
              <a:rPr lang="fr-FR" b="1">
                <a:solidFill>
                  <a:srgbClr val="C00000"/>
                </a:solidFill>
              </a:rPr>
              <a:t> </a:t>
            </a:r>
            <a:r>
              <a:rPr lang="fr-FR" b="1"/>
              <a:t>Analyse du problème</a:t>
            </a:r>
            <a:r>
              <a:rPr lang="fr-FR"/>
              <a:t> : lors de cette phase, on utilise 5 outils de résolution créative ASIT pour considérer le problème et ses éléments afin de le résoudre. En prenant les éléments identifiés à l’étape de préparation, on applique chaque outil et on formule une phrase simple visant à répondre à l’objectif. </a:t>
            </a:r>
            <a:endParaRPr lang="fr-FR" i="1">
              <a:solidFill>
                <a:srgbClr val="C00000"/>
              </a:solidFill>
            </a:endParaRPr>
          </a:p>
        </p:txBody>
      </p:sp>
      <p:sp>
        <p:nvSpPr>
          <p:cNvPr id="8" name="ZoneTexte 7"/>
          <p:cNvSpPr txBox="1"/>
          <p:nvPr/>
        </p:nvSpPr>
        <p:spPr>
          <a:xfrm>
            <a:off x="288758" y="1841907"/>
            <a:ext cx="2457998" cy="1200329"/>
          </a:xfrm>
          <a:prstGeom prst="rect">
            <a:avLst/>
          </a:prstGeom>
          <a:noFill/>
        </p:spPr>
        <p:txBody>
          <a:bodyPr wrap="square" rtlCol="0">
            <a:spAutoFit/>
          </a:bodyPr>
          <a:lstStyle/>
          <a:p>
            <a:pPr algn="r"/>
            <a:r>
              <a:rPr lang="fr-FR"/>
              <a:t>L’enseignant mène par exemple la séance de créativité avec l’ensemble du groupe</a:t>
            </a:r>
          </a:p>
        </p:txBody>
      </p:sp>
    </p:spTree>
    <p:extLst>
      <p:ext uri="{BB962C8B-B14F-4D97-AF65-F5344CB8AC3E}">
        <p14:creationId xmlns:p14="http://schemas.microsoft.com/office/powerpoint/2010/main" val="339123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730206" y="125194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3" name="Rectangle 32"/>
          <p:cNvSpPr/>
          <p:nvPr/>
        </p:nvSpPr>
        <p:spPr>
          <a:xfrm>
            <a:off x="3594302" y="1715402"/>
            <a:ext cx="7200800" cy="400110"/>
          </a:xfrm>
          <a:prstGeom prst="rect">
            <a:avLst/>
          </a:prstGeom>
        </p:spPr>
        <p:txBody>
          <a:bodyPr wrap="square">
            <a:spAutoFit/>
          </a:bodyPr>
          <a:lstStyle/>
          <a:p>
            <a:r>
              <a:rPr lang="fr-FR" sz="2000" b="1">
                <a:solidFill>
                  <a:schemeClr val="accent2"/>
                </a:solidFill>
              </a:rPr>
              <a:t>Supprimer la chaussette en silicone:  vraie ou fausse bonne idée ?</a:t>
            </a:r>
          </a:p>
        </p:txBody>
      </p:sp>
      <p:pic>
        <p:nvPicPr>
          <p:cNvPr id="39" name="Image 38" descr="Edition d'éducation de SolidWorks - Usage éducatif uniquement - [mp3_2012.SLDASM_2014-02-07_22-22-53.jpg"/>
          <p:cNvPicPr>
            <a:picLocks noChangeAspect="1"/>
          </p:cNvPicPr>
          <p:nvPr/>
        </p:nvPicPr>
        <p:blipFill>
          <a:blip r:embed="rId2" cstate="print"/>
          <a:stretch>
            <a:fillRect/>
          </a:stretch>
        </p:blipFill>
        <p:spPr>
          <a:xfrm>
            <a:off x="5178479" y="2075442"/>
            <a:ext cx="3894077" cy="3610986"/>
          </a:xfrm>
          <a:prstGeom prst="rect">
            <a:avLst/>
          </a:prstGeom>
        </p:spPr>
      </p:pic>
      <p:sp>
        <p:nvSpPr>
          <p:cNvPr id="37" name="ZoneTexte 36"/>
          <p:cNvSpPr txBox="1"/>
          <p:nvPr/>
        </p:nvSpPr>
        <p:spPr>
          <a:xfrm>
            <a:off x="5394502" y="3011546"/>
            <a:ext cx="702436" cy="1107996"/>
          </a:xfrm>
          <a:prstGeom prst="rect">
            <a:avLst/>
          </a:prstGeom>
          <a:noFill/>
        </p:spPr>
        <p:txBody>
          <a:bodyPr wrap="none" rtlCol="0">
            <a:spAutoFit/>
          </a:bodyPr>
          <a:lstStyle/>
          <a:p>
            <a:r>
              <a:rPr lang="fr-FR" sz="6600">
                <a:solidFill>
                  <a:srgbClr val="C00000"/>
                </a:solidFill>
                <a:latin typeface="Arial Black" pitchFamily="34" charset="0"/>
              </a:rPr>
              <a:t>?</a:t>
            </a:r>
          </a:p>
        </p:txBody>
      </p:sp>
      <p:sp>
        <p:nvSpPr>
          <p:cNvPr id="40" name="Croix 39"/>
          <p:cNvSpPr/>
          <p:nvPr/>
        </p:nvSpPr>
        <p:spPr>
          <a:xfrm rot="2656930">
            <a:off x="5431937" y="4201109"/>
            <a:ext cx="1224136" cy="1224136"/>
          </a:xfrm>
          <a:prstGeom prst="plus">
            <a:avLst>
              <a:gd name="adj" fmla="val 47266"/>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2" name="Rectangle à coins arrondis 31"/>
          <p:cNvSpPr/>
          <p:nvPr/>
        </p:nvSpPr>
        <p:spPr>
          <a:xfrm>
            <a:off x="2730206" y="1211346"/>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04" y="2891377"/>
            <a:ext cx="2112545" cy="2112545"/>
          </a:xfrm>
          <a:prstGeom prst="rect">
            <a:avLst/>
          </a:prstGeom>
        </p:spPr>
      </p:pic>
      <p:pic>
        <p:nvPicPr>
          <p:cNvPr id="2" name="Image 3" descr="Une image contenant texte&#10;&#10;Description générée automatiquement">
            <a:extLst>
              <a:ext uri="{FF2B5EF4-FFF2-40B4-BE49-F238E27FC236}">
                <a16:creationId xmlns:a16="http://schemas.microsoft.com/office/drawing/2014/main" id="{2F7D6520-6D74-648F-834F-528ABC8A6341}"/>
              </a:ext>
            </a:extLst>
          </p:cNvPr>
          <p:cNvPicPr>
            <a:picLocks noChangeAspect="1"/>
          </p:cNvPicPr>
          <p:nvPr/>
        </p:nvPicPr>
        <p:blipFill>
          <a:blip r:embed="rId4"/>
          <a:stretch>
            <a:fillRect/>
          </a:stretch>
        </p:blipFill>
        <p:spPr>
          <a:xfrm>
            <a:off x="8686192" y="2033099"/>
            <a:ext cx="2743200" cy="510363"/>
          </a:xfrm>
          <a:prstGeom prst="rect">
            <a:avLst/>
          </a:prstGeom>
        </p:spPr>
      </p:pic>
    </p:spTree>
    <p:extLst>
      <p:ext uri="{BB962C8B-B14F-4D97-AF65-F5344CB8AC3E}">
        <p14:creationId xmlns:p14="http://schemas.microsoft.com/office/powerpoint/2010/main" val="269558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762290" y="1011303"/>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42" name="Rectangle 41"/>
          <p:cNvSpPr/>
          <p:nvPr/>
        </p:nvSpPr>
        <p:spPr>
          <a:xfrm>
            <a:off x="2906306" y="1465473"/>
            <a:ext cx="6264696" cy="369332"/>
          </a:xfrm>
          <a:prstGeom prst="rect">
            <a:avLst/>
          </a:prstGeom>
        </p:spPr>
        <p:txBody>
          <a:bodyPr wrap="square">
            <a:spAutoFit/>
          </a:bodyPr>
          <a:lstStyle/>
          <a:p>
            <a:r>
              <a:rPr lang="fr-FR" b="1">
                <a:solidFill>
                  <a:srgbClr val="C00000"/>
                </a:solidFill>
              </a:rPr>
              <a:t>Vérifier le gain environnemental de la modification envisagée.</a:t>
            </a:r>
          </a:p>
        </p:txBody>
      </p:sp>
      <p:sp>
        <p:nvSpPr>
          <p:cNvPr id="54" name="ZoneTexte 53"/>
          <p:cNvSpPr txBox="1"/>
          <p:nvPr/>
        </p:nvSpPr>
        <p:spPr>
          <a:xfrm>
            <a:off x="2834298" y="3635006"/>
            <a:ext cx="3024336" cy="1384995"/>
          </a:xfrm>
          <a:prstGeom prst="rect">
            <a:avLst/>
          </a:prstGeom>
          <a:noFill/>
        </p:spPr>
        <p:txBody>
          <a:bodyPr wrap="square" rtlCol="0">
            <a:spAutoFit/>
          </a:bodyPr>
          <a:lstStyle/>
          <a:p>
            <a:r>
              <a:rPr lang="fr-FR"/>
              <a:t>Masse volumique du silicone utilisé:  1.136 10</a:t>
            </a:r>
            <a:r>
              <a:rPr lang="fr-FR" baseline="30000"/>
              <a:t>3</a:t>
            </a:r>
            <a:r>
              <a:rPr lang="fr-FR"/>
              <a:t> kg/m</a:t>
            </a:r>
            <a:r>
              <a:rPr lang="fr-FR" baseline="30000"/>
              <a:t>3</a:t>
            </a:r>
          </a:p>
          <a:p>
            <a:endParaRPr lang="fr-FR"/>
          </a:p>
          <a:p>
            <a:r>
              <a:rPr lang="fr-FR"/>
              <a:t>14,5 g pour environ 11,5 cm</a:t>
            </a:r>
            <a:r>
              <a:rPr lang="fr-FR" baseline="30000"/>
              <a:t>3</a:t>
            </a:r>
          </a:p>
          <a:p>
            <a:endParaRPr lang="fr-FR" baseline="30000"/>
          </a:p>
        </p:txBody>
      </p:sp>
      <p:pic>
        <p:nvPicPr>
          <p:cNvPr id="37" name="Image 36" descr="Edition d'éducation de SolidWorks - Usage éducatif uniquement - [mp3_coque_v2-20_2014-02-07_22-30-28.jpg"/>
          <p:cNvPicPr>
            <a:picLocks noChangeAspect="1"/>
          </p:cNvPicPr>
          <p:nvPr/>
        </p:nvPicPr>
        <p:blipFill>
          <a:blip r:embed="rId2" cstate="print"/>
          <a:stretch>
            <a:fillRect/>
          </a:stretch>
        </p:blipFill>
        <p:spPr>
          <a:xfrm>
            <a:off x="2978315" y="2050829"/>
            <a:ext cx="2696439" cy="1521520"/>
          </a:xfrm>
          <a:prstGeom prst="rect">
            <a:avLst/>
          </a:prstGeom>
        </p:spPr>
      </p:pic>
      <p:pic>
        <p:nvPicPr>
          <p:cNvPr id="40" name="Image 39" descr="CES Edupack 2011 - [Univers des MatériauxPolymères et elastomèresElastomères]_2014-02-24_22-19-24.jpg"/>
          <p:cNvPicPr>
            <a:picLocks noChangeAspect="1"/>
          </p:cNvPicPr>
          <p:nvPr/>
        </p:nvPicPr>
        <p:blipFill>
          <a:blip r:embed="rId3" cstate="print"/>
          <a:stretch>
            <a:fillRect/>
          </a:stretch>
        </p:blipFill>
        <p:spPr>
          <a:xfrm>
            <a:off x="6290682" y="1899691"/>
            <a:ext cx="4716016" cy="32897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Rectangle à coins arrondis 31"/>
          <p:cNvSpPr/>
          <p:nvPr/>
        </p:nvSpPr>
        <p:spPr>
          <a:xfrm>
            <a:off x="2762290" y="970709"/>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43" name="Rectangle 42"/>
          <p:cNvSpPr/>
          <p:nvPr/>
        </p:nvSpPr>
        <p:spPr>
          <a:xfrm>
            <a:off x="3122331" y="4931149"/>
            <a:ext cx="2577565" cy="338554"/>
          </a:xfrm>
          <a:prstGeom prst="rect">
            <a:avLst/>
          </a:prstGeom>
          <a:solidFill>
            <a:schemeClr val="accent6">
              <a:lumMod val="20000"/>
              <a:lumOff val="80000"/>
            </a:schemeClr>
          </a:solidFill>
        </p:spPr>
        <p:txBody>
          <a:bodyPr wrap="none">
            <a:spAutoFit/>
          </a:bodyPr>
          <a:lstStyle/>
          <a:p>
            <a:r>
              <a:rPr lang="fr-FR" sz="1600" b="1" i="1">
                <a:solidFill>
                  <a:srgbClr val="FF0000"/>
                </a:solidFill>
              </a:rPr>
              <a:t>Le silicone n'est pas recyclable</a:t>
            </a:r>
          </a:p>
        </p:txBody>
      </p:sp>
      <p:pic>
        <p:nvPicPr>
          <p:cNvPr id="2" name="Image 3" descr="Une image contenant texte&#10;&#10;Description générée automatiquement">
            <a:extLst>
              <a:ext uri="{FF2B5EF4-FFF2-40B4-BE49-F238E27FC236}">
                <a16:creationId xmlns:a16="http://schemas.microsoft.com/office/drawing/2014/main" id="{FBD704DA-23F2-59E7-4446-38E81B8CCC65}"/>
              </a:ext>
            </a:extLst>
          </p:cNvPr>
          <p:cNvPicPr>
            <a:picLocks noChangeAspect="1"/>
          </p:cNvPicPr>
          <p:nvPr/>
        </p:nvPicPr>
        <p:blipFill>
          <a:blip r:embed="rId4"/>
          <a:stretch>
            <a:fillRect/>
          </a:stretch>
        </p:blipFill>
        <p:spPr>
          <a:xfrm>
            <a:off x="9140595" y="1396934"/>
            <a:ext cx="2316760" cy="433464"/>
          </a:xfrm>
          <a:prstGeom prst="rect">
            <a:avLst/>
          </a:prstGeom>
        </p:spPr>
      </p:pic>
    </p:spTree>
    <p:extLst>
      <p:ext uri="{BB962C8B-B14F-4D97-AF65-F5344CB8AC3E}">
        <p14:creationId xmlns:p14="http://schemas.microsoft.com/office/powerpoint/2010/main" val="248570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794377" y="97922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51" name="ZoneTexte 50"/>
          <p:cNvSpPr txBox="1"/>
          <p:nvPr/>
        </p:nvSpPr>
        <p:spPr>
          <a:xfrm>
            <a:off x="3154417" y="2090757"/>
            <a:ext cx="8136904" cy="2554545"/>
          </a:xfrm>
          <a:prstGeom prst="rect">
            <a:avLst/>
          </a:prstGeom>
          <a:noFill/>
        </p:spPr>
        <p:txBody>
          <a:bodyPr wrap="square" rtlCol="0">
            <a:spAutoFit/>
          </a:bodyPr>
          <a:lstStyle/>
          <a:p>
            <a:pPr algn="ctr"/>
            <a:r>
              <a:rPr lang="fr-FR" sz="4000" b="1">
                <a:solidFill>
                  <a:srgbClr val="C00000"/>
                </a:solidFill>
              </a:rPr>
              <a:t>Si je supprime des pièces,</a:t>
            </a:r>
          </a:p>
          <a:p>
            <a:pPr algn="ctr"/>
            <a:r>
              <a:rPr lang="fr-FR" sz="4000" b="1">
                <a:solidFill>
                  <a:srgbClr val="C00000"/>
                </a:solidFill>
              </a:rPr>
              <a:t>je gagne en quantité de matériau,</a:t>
            </a:r>
          </a:p>
          <a:p>
            <a:pPr algn="ctr"/>
            <a:r>
              <a:rPr lang="fr-FR" sz="4000" b="1">
                <a:solidFill>
                  <a:srgbClr val="C00000"/>
                </a:solidFill>
              </a:rPr>
              <a:t>mais le système est-il toujours performant ?</a:t>
            </a:r>
          </a:p>
        </p:txBody>
      </p:sp>
      <p:sp>
        <p:nvSpPr>
          <p:cNvPr id="32" name="Rectangle à coins arrondis 31"/>
          <p:cNvSpPr/>
          <p:nvPr/>
        </p:nvSpPr>
        <p:spPr>
          <a:xfrm>
            <a:off x="2794377" y="938628"/>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2" name="Image 2" descr="Une image contenant texte&#10;&#10;Description générée automatiquement">
            <a:extLst>
              <a:ext uri="{FF2B5EF4-FFF2-40B4-BE49-F238E27FC236}">
                <a16:creationId xmlns:a16="http://schemas.microsoft.com/office/drawing/2014/main" id="{020E0B8A-EDD2-22DC-7107-170C71EA2E34}"/>
              </a:ext>
            </a:extLst>
          </p:cNvPr>
          <p:cNvPicPr>
            <a:picLocks noChangeAspect="1"/>
          </p:cNvPicPr>
          <p:nvPr/>
        </p:nvPicPr>
        <p:blipFill>
          <a:blip r:embed="rId2"/>
          <a:stretch>
            <a:fillRect/>
          </a:stretch>
        </p:blipFill>
        <p:spPr>
          <a:xfrm>
            <a:off x="8550448" y="1353894"/>
            <a:ext cx="2743200" cy="510363"/>
          </a:xfrm>
          <a:prstGeom prst="rect">
            <a:avLst/>
          </a:prstGeom>
        </p:spPr>
      </p:pic>
    </p:spTree>
    <p:extLst>
      <p:ext uri="{BB962C8B-B14F-4D97-AF65-F5344CB8AC3E}">
        <p14:creationId xmlns:p14="http://schemas.microsoft.com/office/powerpoint/2010/main" val="325208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858543" y="1235898"/>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6" name="Rectangle 35"/>
          <p:cNvSpPr/>
          <p:nvPr/>
        </p:nvSpPr>
        <p:spPr>
          <a:xfrm>
            <a:off x="3002559" y="1699360"/>
            <a:ext cx="8280920" cy="369332"/>
          </a:xfrm>
          <a:prstGeom prst="rect">
            <a:avLst/>
          </a:prstGeom>
        </p:spPr>
        <p:txBody>
          <a:bodyPr wrap="square">
            <a:spAutoFit/>
          </a:bodyPr>
          <a:lstStyle/>
          <a:p>
            <a:r>
              <a:rPr lang="fr-FR" b="1">
                <a:solidFill>
                  <a:srgbClr val="C00000"/>
                </a:solidFill>
              </a:rPr>
              <a:t>Identifier les problèmes causés par la suppression de la chaussette de silicone.</a:t>
            </a:r>
          </a:p>
        </p:txBody>
      </p:sp>
      <p:pic>
        <p:nvPicPr>
          <p:cNvPr id="37" name="Picture 2"/>
          <p:cNvPicPr>
            <a:picLocks noChangeAspect="1" noChangeArrowheads="1"/>
          </p:cNvPicPr>
          <p:nvPr/>
        </p:nvPicPr>
        <p:blipFill>
          <a:blip r:embed="rId3" cstate="print"/>
          <a:srcRect/>
          <a:stretch>
            <a:fillRect/>
          </a:stretch>
        </p:blipFill>
        <p:spPr bwMode="auto">
          <a:xfrm>
            <a:off x="2930551" y="2347432"/>
            <a:ext cx="2016224" cy="2016224"/>
          </a:xfrm>
          <a:prstGeom prst="rect">
            <a:avLst/>
          </a:prstGeom>
          <a:noFill/>
          <a:ln w="9525">
            <a:noFill/>
            <a:miter lim="800000"/>
            <a:headEnd/>
            <a:tailEnd/>
          </a:ln>
        </p:spPr>
      </p:pic>
      <p:sp>
        <p:nvSpPr>
          <p:cNvPr id="54" name="ZoneTexte 53"/>
          <p:cNvSpPr txBox="1"/>
          <p:nvPr/>
        </p:nvSpPr>
        <p:spPr>
          <a:xfrm>
            <a:off x="5882879" y="3931608"/>
            <a:ext cx="4464496" cy="1600438"/>
          </a:xfrm>
          <a:prstGeom prst="rect">
            <a:avLst/>
          </a:prstGeom>
          <a:noFill/>
        </p:spPr>
        <p:txBody>
          <a:bodyPr wrap="square" rtlCol="0">
            <a:spAutoFit/>
          </a:bodyPr>
          <a:lstStyle/>
          <a:p>
            <a:r>
              <a:rPr lang="fr-FR" sz="1600" b="1">
                <a:solidFill>
                  <a:schemeClr val="accent2"/>
                </a:solidFill>
              </a:rPr>
              <a:t>Observation de différents cas d’utilisation : </a:t>
            </a:r>
          </a:p>
          <a:p>
            <a:r>
              <a:rPr lang="fr-FR" sz="1600" b="1">
                <a:solidFill>
                  <a:schemeClr val="accent2"/>
                </a:solidFill>
              </a:rPr>
              <a:t> - avec ou sans bonnet de bain,</a:t>
            </a:r>
          </a:p>
          <a:p>
            <a:r>
              <a:rPr lang="fr-FR" sz="1600" b="1">
                <a:solidFill>
                  <a:schemeClr val="accent2"/>
                </a:solidFill>
              </a:rPr>
              <a:t> - différents types de chevelure,… </a:t>
            </a:r>
          </a:p>
          <a:p>
            <a:pPr>
              <a:buFontTx/>
              <a:buChar char="-"/>
            </a:pPr>
            <a:r>
              <a:rPr lang="fr-FR" sz="1600" b="1">
                <a:solidFill>
                  <a:schemeClr val="accent2"/>
                </a:solidFill>
              </a:rPr>
              <a:t>  différents types de lunettes de piscine,</a:t>
            </a:r>
          </a:p>
          <a:p>
            <a:r>
              <a:rPr lang="fr-FR" sz="1600">
                <a:solidFill>
                  <a:srgbClr val="C00000"/>
                </a:solidFill>
              </a:rPr>
              <a:t>- …</a:t>
            </a:r>
          </a:p>
          <a:p>
            <a:endParaRPr lang="fr-FR"/>
          </a:p>
        </p:txBody>
      </p:sp>
      <p:sp>
        <p:nvSpPr>
          <p:cNvPr id="40" name="ZoneTexte 39"/>
          <p:cNvSpPr txBox="1"/>
          <p:nvPr/>
        </p:nvSpPr>
        <p:spPr>
          <a:xfrm rot="20036063">
            <a:off x="3556965" y="3995090"/>
            <a:ext cx="3131840" cy="954107"/>
          </a:xfrm>
          <a:prstGeom prst="rect">
            <a:avLst/>
          </a:prstGeom>
          <a:noFill/>
        </p:spPr>
        <p:txBody>
          <a:bodyPr wrap="square" rtlCol="0">
            <a:spAutoFit/>
          </a:bodyPr>
          <a:lstStyle/>
          <a:p>
            <a:r>
              <a:rPr lang="fr-FR" sz="2800" b="1">
                <a:solidFill>
                  <a:srgbClr val="FF0000"/>
                </a:solidFill>
              </a:rPr>
              <a:t>Le système n'est plus stable</a:t>
            </a:r>
          </a:p>
        </p:txBody>
      </p:sp>
      <p:pic>
        <p:nvPicPr>
          <p:cNvPr id="41" name="Picture 2" descr="http://fr.nabaiji.com/sites/default/files/nabaiji-conseil-natation-nager-en-musique-726x318.jpg"/>
          <p:cNvPicPr>
            <a:picLocks noChangeAspect="1" noChangeArrowheads="1"/>
          </p:cNvPicPr>
          <p:nvPr/>
        </p:nvPicPr>
        <p:blipFill>
          <a:blip r:embed="rId4" cstate="print"/>
          <a:srcRect l="10152" t="46353" r="23817" b="7131"/>
          <a:stretch>
            <a:fillRect/>
          </a:stretch>
        </p:blipFill>
        <p:spPr bwMode="auto">
          <a:xfrm>
            <a:off x="5162799" y="2275425"/>
            <a:ext cx="4856082" cy="1498445"/>
          </a:xfrm>
          <a:prstGeom prst="rect">
            <a:avLst/>
          </a:prstGeom>
          <a:noFill/>
        </p:spPr>
      </p:pic>
      <p:sp>
        <p:nvSpPr>
          <p:cNvPr id="32" name="Rectangle à coins arrondis 31"/>
          <p:cNvSpPr/>
          <p:nvPr/>
        </p:nvSpPr>
        <p:spPr>
          <a:xfrm>
            <a:off x="2858543" y="1195304"/>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2" name="ZoneTexte 1"/>
          <p:cNvSpPr txBox="1"/>
          <p:nvPr/>
        </p:nvSpPr>
        <p:spPr>
          <a:xfrm>
            <a:off x="810090" y="1841907"/>
            <a:ext cx="1936666" cy="2585323"/>
          </a:xfrm>
          <a:prstGeom prst="rect">
            <a:avLst/>
          </a:prstGeom>
          <a:noFill/>
        </p:spPr>
        <p:txBody>
          <a:bodyPr wrap="square" rtlCol="0">
            <a:spAutoFit/>
          </a:bodyPr>
          <a:lstStyle/>
          <a:p>
            <a:pPr algn="r"/>
            <a:r>
              <a:rPr lang="fr-FR" b="1"/>
              <a:t>Ecoute du besoin de l’utilisateur en collaboration avec le cours d’EPS : les élèves vivent et applique un protocole d’essai préalablement défini</a:t>
            </a:r>
          </a:p>
        </p:txBody>
      </p:sp>
      <p:pic>
        <p:nvPicPr>
          <p:cNvPr id="3" name="Image 3" descr="Une image contenant texte&#10;&#10;Description générée automatiquement">
            <a:extLst>
              <a:ext uri="{FF2B5EF4-FFF2-40B4-BE49-F238E27FC236}">
                <a16:creationId xmlns:a16="http://schemas.microsoft.com/office/drawing/2014/main" id="{930C49E4-3269-8F6B-1BB3-635695C8AF84}"/>
              </a:ext>
            </a:extLst>
          </p:cNvPr>
          <p:cNvPicPr>
            <a:picLocks noChangeAspect="1"/>
          </p:cNvPicPr>
          <p:nvPr/>
        </p:nvPicPr>
        <p:blipFill>
          <a:blip r:embed="rId5"/>
          <a:stretch>
            <a:fillRect/>
          </a:stretch>
        </p:blipFill>
        <p:spPr>
          <a:xfrm>
            <a:off x="8764732" y="2017901"/>
            <a:ext cx="2743200" cy="510363"/>
          </a:xfrm>
          <a:prstGeom prst="rect">
            <a:avLst/>
          </a:prstGeom>
        </p:spPr>
      </p:pic>
    </p:spTree>
    <p:extLst>
      <p:ext uri="{BB962C8B-B14F-4D97-AF65-F5344CB8AC3E}">
        <p14:creationId xmlns:p14="http://schemas.microsoft.com/office/powerpoint/2010/main" val="19402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954796" y="1155013"/>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9" name="ZoneTexte 38"/>
          <p:cNvSpPr txBox="1"/>
          <p:nvPr/>
        </p:nvSpPr>
        <p:spPr>
          <a:xfrm>
            <a:off x="8931460" y="3243246"/>
            <a:ext cx="2592288" cy="1169551"/>
          </a:xfrm>
          <a:prstGeom prst="rect">
            <a:avLst/>
          </a:prstGeom>
          <a:noFill/>
        </p:spPr>
        <p:txBody>
          <a:bodyPr wrap="square" rtlCol="0">
            <a:spAutoFit/>
          </a:bodyPr>
          <a:lstStyle/>
          <a:p>
            <a:r>
              <a:rPr lang="fr-FR" sz="1400" i="1">
                <a:solidFill>
                  <a:schemeClr val="tx2"/>
                </a:solidFill>
              </a:rPr>
              <a:t>Mise en évidence de problèmes techniques de fixation des patins:</a:t>
            </a:r>
          </a:p>
          <a:p>
            <a:pPr lvl="1">
              <a:buFontTx/>
              <a:buChar char="-"/>
            </a:pPr>
            <a:r>
              <a:rPr lang="fr-FR" sz="1400" i="1">
                <a:solidFill>
                  <a:schemeClr val="tx2"/>
                </a:solidFill>
              </a:rPr>
              <a:t> surmoulage ?</a:t>
            </a:r>
          </a:p>
          <a:p>
            <a:pPr lvl="1">
              <a:buFontTx/>
              <a:buChar char="-"/>
            </a:pPr>
            <a:r>
              <a:rPr lang="fr-FR" sz="1400" i="1">
                <a:solidFill>
                  <a:schemeClr val="tx2"/>
                </a:solidFill>
              </a:rPr>
              <a:t> clipsage ?</a:t>
            </a:r>
          </a:p>
          <a:p>
            <a:pPr lvl="1">
              <a:buFontTx/>
              <a:buChar char="-"/>
            </a:pPr>
            <a:r>
              <a:rPr lang="fr-FR" sz="1400" i="1">
                <a:solidFill>
                  <a:schemeClr val="tx2"/>
                </a:solidFill>
              </a:rPr>
              <a:t> collage ?</a:t>
            </a:r>
          </a:p>
        </p:txBody>
      </p:sp>
      <p:pic>
        <p:nvPicPr>
          <p:cNvPr id="40" name="Image 39" descr="Edition d'éducation de SolidWorks - Usage éducatif uniquement - [fond&amp;patins.SLD_2013-11-27_17-29-29.jpg"/>
          <p:cNvPicPr>
            <a:picLocks noChangeAspect="1"/>
          </p:cNvPicPr>
          <p:nvPr/>
        </p:nvPicPr>
        <p:blipFill>
          <a:blip r:embed="rId2" cstate="print"/>
          <a:stretch>
            <a:fillRect/>
          </a:stretch>
        </p:blipFill>
        <p:spPr>
          <a:xfrm>
            <a:off x="6411180" y="2379149"/>
            <a:ext cx="1944216" cy="1519938"/>
          </a:xfrm>
          <a:prstGeom prst="rect">
            <a:avLst/>
          </a:prstGeom>
        </p:spPr>
      </p:pic>
      <p:pic>
        <p:nvPicPr>
          <p:cNvPr id="41" name="Image 40" descr="Edition d'éducation de SolidWorks - Usage éducatif uniquement - [mp3-fond_s2i_v1_2013-11-27_17-29-19.jpg"/>
          <p:cNvPicPr>
            <a:picLocks noChangeAspect="1"/>
          </p:cNvPicPr>
          <p:nvPr/>
        </p:nvPicPr>
        <p:blipFill>
          <a:blip r:embed="rId3" cstate="print"/>
          <a:stretch>
            <a:fillRect/>
          </a:stretch>
        </p:blipFill>
        <p:spPr>
          <a:xfrm>
            <a:off x="6051140" y="4107341"/>
            <a:ext cx="1944216" cy="1383150"/>
          </a:xfrm>
          <a:prstGeom prst="rect">
            <a:avLst/>
          </a:prstGeom>
        </p:spPr>
      </p:pic>
      <p:sp>
        <p:nvSpPr>
          <p:cNvPr id="51" name="Flèche courbée vers le bas 50"/>
          <p:cNvSpPr/>
          <p:nvPr/>
        </p:nvSpPr>
        <p:spPr>
          <a:xfrm flipH="1">
            <a:off x="7923348" y="2595173"/>
            <a:ext cx="2448272" cy="288032"/>
          </a:xfrm>
          <a:prstGeom prst="curvedDownArrow">
            <a:avLst>
              <a:gd name="adj1" fmla="val 26042"/>
              <a:gd name="adj2" fmla="val 60000"/>
              <a:gd name="adj3" fmla="val 3492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pic>
        <p:nvPicPr>
          <p:cNvPr id="42" name="Image 41" descr="Edition d'éducation de SolidWorks - Usage éducatif uniquement - [patins^fond&amp;pat_2013-12-02_21-26-01.jpg"/>
          <p:cNvPicPr>
            <a:picLocks noChangeAspect="1"/>
          </p:cNvPicPr>
          <p:nvPr/>
        </p:nvPicPr>
        <p:blipFill>
          <a:blip r:embed="rId4" cstate="print"/>
          <a:stretch>
            <a:fillRect/>
          </a:stretch>
        </p:blipFill>
        <p:spPr>
          <a:xfrm>
            <a:off x="9435516" y="2307141"/>
            <a:ext cx="1028974" cy="837264"/>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rot="552385">
            <a:off x="3863338" y="3826160"/>
            <a:ext cx="2016224" cy="16180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cstate="print"/>
          <a:srcRect/>
          <a:stretch>
            <a:fillRect/>
          </a:stretch>
        </p:blipFill>
        <p:spPr bwMode="auto">
          <a:xfrm rot="21083680">
            <a:off x="3274379" y="2318140"/>
            <a:ext cx="2188530" cy="15488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 name="Rectangle 33"/>
          <p:cNvSpPr/>
          <p:nvPr/>
        </p:nvSpPr>
        <p:spPr>
          <a:xfrm>
            <a:off x="3098812" y="1588803"/>
            <a:ext cx="8496944" cy="646331"/>
          </a:xfrm>
          <a:prstGeom prst="rect">
            <a:avLst/>
          </a:prstGeom>
        </p:spPr>
        <p:txBody>
          <a:bodyPr wrap="square">
            <a:spAutoFit/>
          </a:bodyPr>
          <a:lstStyle/>
          <a:p>
            <a:r>
              <a:rPr lang="fr-FR" b="1">
                <a:solidFill>
                  <a:srgbClr val="C00000"/>
                </a:solidFill>
              </a:rPr>
              <a:t>Produire des croquis à main levée et implanter la solution sur le modèle par modification de la maquette numérique fournie.</a:t>
            </a:r>
          </a:p>
        </p:txBody>
      </p:sp>
      <p:sp>
        <p:nvSpPr>
          <p:cNvPr id="32" name="Rectangle à coins arrondis 31"/>
          <p:cNvSpPr/>
          <p:nvPr/>
        </p:nvSpPr>
        <p:spPr>
          <a:xfrm>
            <a:off x="2954796" y="1083005"/>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15" name="Image 14"/>
          <p:cNvPicPr>
            <a:picLocks noChangeAspect="1"/>
          </p:cNvPicPr>
          <p:nvPr/>
        </p:nvPicPr>
        <p:blipFill rotWithShape="1">
          <a:blip r:embed="rId7">
            <a:extLst>
              <a:ext uri="{28A0092B-C50C-407E-A947-70E740481C1C}">
                <a14:useLocalDpi xmlns:a14="http://schemas.microsoft.com/office/drawing/2010/main" val="0"/>
              </a:ext>
            </a:extLst>
          </a:blip>
          <a:srcRect l="59641" t="56733"/>
          <a:stretch/>
        </p:blipFill>
        <p:spPr>
          <a:xfrm>
            <a:off x="8069542" y="4495881"/>
            <a:ext cx="3526214" cy="994610"/>
          </a:xfrm>
          <a:prstGeom prst="rect">
            <a:avLst/>
          </a:prstGeom>
        </p:spPr>
      </p:pic>
      <p:sp>
        <p:nvSpPr>
          <p:cNvPr id="16" name="ZoneTexte 15"/>
          <p:cNvSpPr txBox="1"/>
          <p:nvPr/>
        </p:nvSpPr>
        <p:spPr>
          <a:xfrm>
            <a:off x="288758" y="1841907"/>
            <a:ext cx="2457998" cy="1754326"/>
          </a:xfrm>
          <a:prstGeom prst="rect">
            <a:avLst/>
          </a:prstGeom>
          <a:noFill/>
        </p:spPr>
        <p:txBody>
          <a:bodyPr wrap="square" rtlCol="0">
            <a:spAutoFit/>
          </a:bodyPr>
          <a:lstStyle/>
          <a:p>
            <a:pPr algn="r"/>
            <a:r>
              <a:rPr lang="fr-FR"/>
              <a:t>L’ébauche des différentes solutions techniques s’effectue en petit groupe d’élèves travaillant en mode projet</a:t>
            </a:r>
          </a:p>
        </p:txBody>
      </p:sp>
    </p:spTree>
    <p:extLst>
      <p:ext uri="{BB962C8B-B14F-4D97-AF65-F5344CB8AC3E}">
        <p14:creationId xmlns:p14="http://schemas.microsoft.com/office/powerpoint/2010/main" val="271783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3018965" y="1106889"/>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4" name="Rectangle 33"/>
          <p:cNvSpPr/>
          <p:nvPr/>
        </p:nvSpPr>
        <p:spPr>
          <a:xfrm>
            <a:off x="3162981" y="1540679"/>
            <a:ext cx="8496944" cy="646331"/>
          </a:xfrm>
          <a:prstGeom prst="rect">
            <a:avLst/>
          </a:prstGeom>
        </p:spPr>
        <p:txBody>
          <a:bodyPr wrap="square">
            <a:spAutoFit/>
          </a:bodyPr>
          <a:lstStyle/>
          <a:p>
            <a:r>
              <a:rPr lang="fr-FR" b="1">
                <a:solidFill>
                  <a:srgbClr val="C00000"/>
                </a:solidFill>
              </a:rPr>
              <a:t>Produire des croquis à main levée et implanter la solution sur le modèle par modification de la maquette numérique fournie.</a:t>
            </a:r>
          </a:p>
        </p:txBody>
      </p:sp>
      <p:pic>
        <p:nvPicPr>
          <p:cNvPr id="36" name="Image 35" descr="fond_complet.jpg"/>
          <p:cNvPicPr>
            <a:picLocks noChangeAspect="1"/>
          </p:cNvPicPr>
          <p:nvPr/>
        </p:nvPicPr>
        <p:blipFill>
          <a:blip r:embed="rId3" cstate="print"/>
          <a:stretch>
            <a:fillRect/>
          </a:stretch>
        </p:blipFill>
        <p:spPr>
          <a:xfrm>
            <a:off x="3234990" y="3339137"/>
            <a:ext cx="2332259" cy="1440160"/>
          </a:xfrm>
          <a:prstGeom prst="rect">
            <a:avLst/>
          </a:prstGeom>
        </p:spPr>
      </p:pic>
      <p:grpSp>
        <p:nvGrpSpPr>
          <p:cNvPr id="41" name="Groupe 40"/>
          <p:cNvGrpSpPr/>
          <p:nvPr/>
        </p:nvGrpSpPr>
        <p:grpSpPr>
          <a:xfrm>
            <a:off x="6187317" y="2691065"/>
            <a:ext cx="2304256" cy="2718048"/>
            <a:chOff x="3707904" y="3429000"/>
            <a:chExt cx="2304256" cy="2718048"/>
          </a:xfrm>
        </p:grpSpPr>
        <p:pic>
          <p:nvPicPr>
            <p:cNvPr id="40" name="Image 39" descr="fond_silicone.jpg"/>
            <p:cNvPicPr>
              <a:picLocks noChangeAspect="1"/>
            </p:cNvPicPr>
            <p:nvPr/>
          </p:nvPicPr>
          <p:blipFill>
            <a:blip r:embed="rId4" cstate="print"/>
            <a:stretch>
              <a:fillRect/>
            </a:stretch>
          </p:blipFill>
          <p:spPr>
            <a:xfrm>
              <a:off x="3707904" y="3429000"/>
              <a:ext cx="2304256" cy="1422868"/>
            </a:xfrm>
            <a:prstGeom prst="rect">
              <a:avLst/>
            </a:prstGeom>
          </p:spPr>
        </p:pic>
        <p:pic>
          <p:nvPicPr>
            <p:cNvPr id="37" name="Image 36" descr="fond_pmma.jpg"/>
            <p:cNvPicPr>
              <a:picLocks noChangeAspect="1"/>
            </p:cNvPicPr>
            <p:nvPr/>
          </p:nvPicPr>
          <p:blipFill>
            <a:blip r:embed="rId5" cstate="print"/>
            <a:stretch>
              <a:fillRect/>
            </a:stretch>
          </p:blipFill>
          <p:spPr>
            <a:xfrm>
              <a:off x="3709465" y="4725144"/>
              <a:ext cx="2302695" cy="1421904"/>
            </a:xfrm>
            <a:prstGeom prst="rect">
              <a:avLst/>
            </a:prstGeom>
          </p:spPr>
        </p:pic>
      </p:grpSp>
      <p:sp>
        <p:nvSpPr>
          <p:cNvPr id="42" name="ZoneTexte 41"/>
          <p:cNvSpPr txBox="1"/>
          <p:nvPr/>
        </p:nvSpPr>
        <p:spPr>
          <a:xfrm>
            <a:off x="3234989" y="2331026"/>
            <a:ext cx="2448272" cy="646331"/>
          </a:xfrm>
          <a:prstGeom prst="rect">
            <a:avLst/>
          </a:prstGeom>
          <a:noFill/>
        </p:spPr>
        <p:txBody>
          <a:bodyPr wrap="square" rtlCol="0">
            <a:spAutoFit/>
          </a:bodyPr>
          <a:lstStyle/>
          <a:p>
            <a:r>
              <a:rPr lang="fr-FR"/>
              <a:t>Réalisation d'un corps bi-matériaux</a:t>
            </a:r>
          </a:p>
        </p:txBody>
      </p:sp>
      <p:sp>
        <p:nvSpPr>
          <p:cNvPr id="59" name="ZoneTexte 58"/>
          <p:cNvSpPr txBox="1"/>
          <p:nvPr/>
        </p:nvSpPr>
        <p:spPr>
          <a:xfrm>
            <a:off x="8779605" y="4347250"/>
            <a:ext cx="2448272" cy="830997"/>
          </a:xfrm>
          <a:prstGeom prst="rect">
            <a:avLst/>
          </a:prstGeom>
          <a:noFill/>
        </p:spPr>
        <p:txBody>
          <a:bodyPr wrap="square" rtlCol="0">
            <a:spAutoFit/>
          </a:bodyPr>
          <a:lstStyle/>
          <a:p>
            <a:r>
              <a:rPr lang="fr-FR" sz="1600" i="1">
                <a:solidFill>
                  <a:schemeClr val="tx2"/>
                </a:solidFill>
              </a:rPr>
              <a:t>Le fond est modifié pour permettre l'implantation du surmoulage en silicone</a:t>
            </a:r>
          </a:p>
        </p:txBody>
      </p:sp>
      <p:sp>
        <p:nvSpPr>
          <p:cNvPr id="32" name="Rectangle à coins arrondis 31"/>
          <p:cNvSpPr/>
          <p:nvPr/>
        </p:nvSpPr>
        <p:spPr>
          <a:xfrm>
            <a:off x="3018965" y="1034881"/>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4" name="ZoneTexte 13"/>
          <p:cNvSpPr txBox="1"/>
          <p:nvPr/>
        </p:nvSpPr>
        <p:spPr>
          <a:xfrm>
            <a:off x="288758" y="1841907"/>
            <a:ext cx="2457998" cy="1754326"/>
          </a:xfrm>
          <a:prstGeom prst="rect">
            <a:avLst/>
          </a:prstGeom>
          <a:noFill/>
        </p:spPr>
        <p:txBody>
          <a:bodyPr wrap="square" rtlCol="0">
            <a:spAutoFit/>
          </a:bodyPr>
          <a:lstStyle/>
          <a:p>
            <a:pPr algn="r"/>
            <a:r>
              <a:rPr lang="fr-FR"/>
              <a:t>L’ébauche des différentes solutions techniques s’effectue en petit groupe d’élèves travaillant en mode projet</a:t>
            </a:r>
          </a:p>
        </p:txBody>
      </p:sp>
      <p:pic>
        <p:nvPicPr>
          <p:cNvPr id="15" name="Image 14"/>
          <p:cNvPicPr>
            <a:picLocks noChangeAspect="1"/>
          </p:cNvPicPr>
          <p:nvPr/>
        </p:nvPicPr>
        <p:blipFill rotWithShape="1">
          <a:blip r:embed="rId6">
            <a:extLst>
              <a:ext uri="{28A0092B-C50C-407E-A947-70E740481C1C}">
                <a14:useLocalDpi xmlns:a14="http://schemas.microsoft.com/office/drawing/2010/main" val="0"/>
              </a:ext>
            </a:extLst>
          </a:blip>
          <a:srcRect l="60376" t="32307" b="42570"/>
          <a:stretch/>
        </p:blipFill>
        <p:spPr>
          <a:xfrm>
            <a:off x="8341896" y="2209585"/>
            <a:ext cx="3462045" cy="577516"/>
          </a:xfrm>
          <a:prstGeom prst="rect">
            <a:avLst/>
          </a:prstGeom>
        </p:spPr>
      </p:pic>
    </p:spTree>
    <p:extLst>
      <p:ext uri="{BB962C8B-B14F-4D97-AF65-F5344CB8AC3E}">
        <p14:creationId xmlns:p14="http://schemas.microsoft.com/office/powerpoint/2010/main" val="253778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endParaRPr lang="fr-FR"/>
          </a:p>
        </p:txBody>
      </p:sp>
      <p:sp>
        <p:nvSpPr>
          <p:cNvPr id="30" name="Rectangle à coins arrondis 29"/>
          <p:cNvSpPr/>
          <p:nvPr/>
        </p:nvSpPr>
        <p:spPr>
          <a:xfrm>
            <a:off x="2762290" y="13481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8" name="Rectangle 37"/>
          <p:cNvSpPr/>
          <p:nvPr/>
        </p:nvSpPr>
        <p:spPr>
          <a:xfrm>
            <a:off x="2858661" y="1802362"/>
            <a:ext cx="4011291" cy="369332"/>
          </a:xfrm>
          <a:prstGeom prst="rect">
            <a:avLst/>
          </a:prstGeom>
        </p:spPr>
        <p:txBody>
          <a:bodyPr wrap="none">
            <a:spAutoFit/>
          </a:bodyPr>
          <a:lstStyle/>
          <a:p>
            <a:r>
              <a:rPr lang="fr-FR" b="1">
                <a:solidFill>
                  <a:schemeClr val="accent2"/>
                </a:solidFill>
              </a:rPr>
              <a:t>Faire des choix raisonnés de matériaux.</a:t>
            </a:r>
          </a:p>
        </p:txBody>
      </p:sp>
      <p:pic>
        <p:nvPicPr>
          <p:cNvPr id="39" name="Picture 5" descr="http://img.informer.com/screenshots/3132/3132923_1.jpg"/>
          <p:cNvPicPr>
            <a:picLocks noChangeAspect="1" noChangeArrowheads="1"/>
          </p:cNvPicPr>
          <p:nvPr/>
        </p:nvPicPr>
        <p:blipFill>
          <a:blip r:embed="rId3" cstate="print"/>
          <a:srcRect/>
          <a:stretch>
            <a:fillRect/>
          </a:stretch>
        </p:blipFill>
        <p:spPr bwMode="auto">
          <a:xfrm>
            <a:off x="3122330" y="2531735"/>
            <a:ext cx="3960440" cy="28297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7" name="ZoneTexte 36"/>
          <p:cNvSpPr txBox="1"/>
          <p:nvPr/>
        </p:nvSpPr>
        <p:spPr>
          <a:xfrm>
            <a:off x="7730843" y="3827878"/>
            <a:ext cx="3816425" cy="1477328"/>
          </a:xfrm>
          <a:prstGeom prst="rect">
            <a:avLst/>
          </a:prstGeom>
          <a:noFill/>
        </p:spPr>
        <p:txBody>
          <a:bodyPr wrap="square" rtlCol="0">
            <a:spAutoFit/>
          </a:bodyPr>
          <a:lstStyle/>
          <a:p>
            <a:r>
              <a:rPr lang="fr-FR"/>
              <a:t>Cette étape permet de reconduire ou non le type de matériau utilisé au départ, selon des critères tels que résistance aux UV, à l'eau salée, au chlore …</a:t>
            </a:r>
          </a:p>
        </p:txBody>
      </p:sp>
      <p:pic>
        <p:nvPicPr>
          <p:cNvPr id="36" name="Image 35" descr="fond_complet.jpg"/>
          <p:cNvPicPr>
            <a:picLocks noChangeAspect="1"/>
          </p:cNvPicPr>
          <p:nvPr/>
        </p:nvPicPr>
        <p:blipFill>
          <a:blip r:embed="rId4" cstate="print"/>
          <a:stretch>
            <a:fillRect/>
          </a:stretch>
        </p:blipFill>
        <p:spPr>
          <a:xfrm>
            <a:off x="8162891" y="2315710"/>
            <a:ext cx="2332259" cy="1440160"/>
          </a:xfrm>
          <a:prstGeom prst="rect">
            <a:avLst/>
          </a:prstGeom>
        </p:spPr>
      </p:pic>
      <p:sp>
        <p:nvSpPr>
          <p:cNvPr id="32" name="Rectangle à coins arrondis 31"/>
          <p:cNvSpPr/>
          <p:nvPr/>
        </p:nvSpPr>
        <p:spPr>
          <a:xfrm>
            <a:off x="2762290" y="1307598"/>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0" name="ZoneTexte 9"/>
          <p:cNvSpPr txBox="1"/>
          <p:nvPr/>
        </p:nvSpPr>
        <p:spPr>
          <a:xfrm>
            <a:off x="288758" y="1841907"/>
            <a:ext cx="2457998" cy="1754326"/>
          </a:xfrm>
          <a:prstGeom prst="rect">
            <a:avLst/>
          </a:prstGeom>
          <a:noFill/>
        </p:spPr>
        <p:txBody>
          <a:bodyPr wrap="square" rtlCol="0">
            <a:spAutoFit/>
          </a:bodyPr>
          <a:lstStyle/>
          <a:p>
            <a:pPr algn="r"/>
            <a:r>
              <a:rPr lang="fr-FR"/>
              <a:t>Les élèves mobilisent les aides au choix des matériaux préparées par l’enseignant  pour affiner la solution proposée </a:t>
            </a:r>
          </a:p>
        </p:txBody>
      </p:sp>
      <p:pic>
        <p:nvPicPr>
          <p:cNvPr id="2" name="Image 1" descr="Une image contenant texte&#10;&#10;Description générée automatiquement">
            <a:extLst>
              <a:ext uri="{FF2B5EF4-FFF2-40B4-BE49-F238E27FC236}">
                <a16:creationId xmlns:a16="http://schemas.microsoft.com/office/drawing/2014/main" id="{BE961F33-B52C-076B-817E-DD8F6137EC53}"/>
              </a:ext>
            </a:extLst>
          </p:cNvPr>
          <p:cNvPicPr>
            <a:picLocks noChangeAspect="1"/>
          </p:cNvPicPr>
          <p:nvPr/>
        </p:nvPicPr>
        <p:blipFill rotWithShape="1">
          <a:blip r:embed="rId5">
            <a:extLst>
              <a:ext uri="{28A0092B-C50C-407E-A947-70E740481C1C}">
                <a14:useLocalDpi xmlns:a14="http://schemas.microsoft.com/office/drawing/2010/main" val="0"/>
              </a:ext>
            </a:extLst>
          </a:blip>
          <a:srcRect l="60376" t="32307" b="42570"/>
          <a:stretch/>
        </p:blipFill>
        <p:spPr>
          <a:xfrm>
            <a:off x="7838556" y="1734209"/>
            <a:ext cx="3462045" cy="577516"/>
          </a:xfrm>
          <a:prstGeom prst="rect">
            <a:avLst/>
          </a:prstGeom>
        </p:spPr>
      </p:pic>
    </p:spTree>
    <p:extLst>
      <p:ext uri="{BB962C8B-B14F-4D97-AF65-F5344CB8AC3E}">
        <p14:creationId xmlns:p14="http://schemas.microsoft.com/office/powerpoint/2010/main" val="21226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746248" y="105876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grpSp>
        <p:nvGrpSpPr>
          <p:cNvPr id="3" name="Groupe 40"/>
          <p:cNvGrpSpPr/>
          <p:nvPr/>
        </p:nvGrpSpPr>
        <p:grpSpPr>
          <a:xfrm>
            <a:off x="6634680" y="2138882"/>
            <a:ext cx="2304256" cy="2718048"/>
            <a:chOff x="3707904" y="3429000"/>
            <a:chExt cx="2304256" cy="2718048"/>
          </a:xfrm>
        </p:grpSpPr>
        <p:pic>
          <p:nvPicPr>
            <p:cNvPr id="40" name="Image 39" descr="fond_silicone.jpg"/>
            <p:cNvPicPr>
              <a:picLocks noChangeAspect="1"/>
            </p:cNvPicPr>
            <p:nvPr/>
          </p:nvPicPr>
          <p:blipFill>
            <a:blip r:embed="rId2" cstate="print"/>
            <a:stretch>
              <a:fillRect/>
            </a:stretch>
          </p:blipFill>
          <p:spPr>
            <a:xfrm>
              <a:off x="3707904" y="3429000"/>
              <a:ext cx="2304256" cy="1422868"/>
            </a:xfrm>
            <a:prstGeom prst="rect">
              <a:avLst/>
            </a:prstGeom>
          </p:spPr>
        </p:pic>
        <p:pic>
          <p:nvPicPr>
            <p:cNvPr id="37" name="Image 36" descr="fond_pmma.jpg"/>
            <p:cNvPicPr>
              <a:picLocks noChangeAspect="1"/>
            </p:cNvPicPr>
            <p:nvPr/>
          </p:nvPicPr>
          <p:blipFill>
            <a:blip r:embed="rId3" cstate="print"/>
            <a:stretch>
              <a:fillRect/>
            </a:stretch>
          </p:blipFill>
          <p:spPr>
            <a:xfrm>
              <a:off x="3709465" y="4725144"/>
              <a:ext cx="2302695" cy="1421904"/>
            </a:xfrm>
            <a:prstGeom prst="rect">
              <a:avLst/>
            </a:prstGeom>
          </p:spPr>
        </p:pic>
      </p:grpSp>
      <p:sp>
        <p:nvSpPr>
          <p:cNvPr id="54" name="ZoneTexte 53"/>
          <p:cNvSpPr txBox="1"/>
          <p:nvPr/>
        </p:nvSpPr>
        <p:spPr>
          <a:xfrm>
            <a:off x="9010944" y="2354906"/>
            <a:ext cx="2448272" cy="923330"/>
          </a:xfrm>
          <a:prstGeom prst="rect">
            <a:avLst/>
          </a:prstGeom>
          <a:noFill/>
        </p:spPr>
        <p:txBody>
          <a:bodyPr wrap="square" rtlCol="0">
            <a:spAutoFit/>
          </a:bodyPr>
          <a:lstStyle/>
          <a:p>
            <a:r>
              <a:rPr lang="fr-FR"/>
              <a:t>Surmoulage en silicone</a:t>
            </a:r>
          </a:p>
          <a:p>
            <a:r>
              <a:rPr lang="fr-FR"/>
              <a:t>2g </a:t>
            </a:r>
          </a:p>
          <a:p>
            <a:r>
              <a:rPr lang="fr-FR"/>
              <a:t>1587 mm</a:t>
            </a:r>
            <a:r>
              <a:rPr lang="fr-FR" baseline="30000"/>
              <a:t>3</a:t>
            </a:r>
          </a:p>
        </p:txBody>
      </p:sp>
      <p:sp>
        <p:nvSpPr>
          <p:cNvPr id="57" name="ZoneTexte 56"/>
          <p:cNvSpPr txBox="1"/>
          <p:nvPr/>
        </p:nvSpPr>
        <p:spPr>
          <a:xfrm>
            <a:off x="9010944" y="3879848"/>
            <a:ext cx="2448272" cy="923330"/>
          </a:xfrm>
          <a:prstGeom prst="rect">
            <a:avLst/>
          </a:prstGeom>
          <a:noFill/>
        </p:spPr>
        <p:txBody>
          <a:bodyPr wrap="square" rtlCol="0">
            <a:spAutoFit/>
          </a:bodyPr>
          <a:lstStyle/>
          <a:p>
            <a:r>
              <a:rPr lang="fr-FR"/>
              <a:t>Fond en PMMA</a:t>
            </a:r>
          </a:p>
          <a:p>
            <a:r>
              <a:rPr lang="fr-FR"/>
              <a:t>9,15g</a:t>
            </a:r>
          </a:p>
          <a:p>
            <a:r>
              <a:rPr lang="fr-FR"/>
              <a:t>7691 mm</a:t>
            </a:r>
            <a:r>
              <a:rPr lang="fr-FR" baseline="30000"/>
              <a:t>3</a:t>
            </a:r>
          </a:p>
        </p:txBody>
      </p:sp>
      <p:pic>
        <p:nvPicPr>
          <p:cNvPr id="51" name="Picture 5" descr="http://img.informer.com/screenshots/3132/3132923_1.jpg"/>
          <p:cNvPicPr>
            <a:picLocks noChangeAspect="1" noChangeArrowheads="1"/>
          </p:cNvPicPr>
          <p:nvPr/>
        </p:nvPicPr>
        <p:blipFill>
          <a:blip r:embed="rId4" cstate="print"/>
          <a:srcRect/>
          <a:stretch>
            <a:fillRect/>
          </a:stretch>
        </p:blipFill>
        <p:spPr bwMode="auto">
          <a:xfrm>
            <a:off x="3034280" y="2282898"/>
            <a:ext cx="3325754" cy="2376264"/>
          </a:xfrm>
          <a:prstGeom prst="rect">
            <a:avLst/>
          </a:prstGeom>
          <a:noFill/>
        </p:spPr>
      </p:pic>
      <p:sp>
        <p:nvSpPr>
          <p:cNvPr id="39" name="Rectangle 38"/>
          <p:cNvSpPr/>
          <p:nvPr/>
        </p:nvSpPr>
        <p:spPr>
          <a:xfrm>
            <a:off x="2842619" y="1481518"/>
            <a:ext cx="4011291" cy="369332"/>
          </a:xfrm>
          <a:prstGeom prst="rect">
            <a:avLst/>
          </a:prstGeom>
        </p:spPr>
        <p:txBody>
          <a:bodyPr wrap="none">
            <a:spAutoFit/>
          </a:bodyPr>
          <a:lstStyle/>
          <a:p>
            <a:r>
              <a:rPr lang="fr-FR" b="1">
                <a:solidFill>
                  <a:schemeClr val="accent2"/>
                </a:solidFill>
              </a:rPr>
              <a:t>Faire des choix raisonnés de matériaux.</a:t>
            </a:r>
          </a:p>
        </p:txBody>
      </p:sp>
      <p:sp>
        <p:nvSpPr>
          <p:cNvPr id="32" name="Rectangle à coins arrondis 31"/>
          <p:cNvSpPr/>
          <p:nvPr/>
        </p:nvSpPr>
        <p:spPr>
          <a:xfrm>
            <a:off x="2746248" y="986754"/>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3" name="ZoneTexte 12"/>
          <p:cNvSpPr txBox="1"/>
          <p:nvPr/>
        </p:nvSpPr>
        <p:spPr>
          <a:xfrm>
            <a:off x="288758" y="1841907"/>
            <a:ext cx="2457998" cy="1754326"/>
          </a:xfrm>
          <a:prstGeom prst="rect">
            <a:avLst/>
          </a:prstGeom>
          <a:noFill/>
        </p:spPr>
        <p:txBody>
          <a:bodyPr wrap="square" rtlCol="0">
            <a:spAutoFit/>
          </a:bodyPr>
          <a:lstStyle/>
          <a:p>
            <a:pPr algn="r"/>
            <a:r>
              <a:rPr lang="fr-FR"/>
              <a:t>Les élèves mobilisent les aides au choix des matériaux préparées par l’enseignant  pour affiner la solution proposée </a:t>
            </a:r>
          </a:p>
        </p:txBody>
      </p:sp>
      <p:pic>
        <p:nvPicPr>
          <p:cNvPr id="2" name="Image 1" descr="Une image contenant texte&#10;&#10;Description générée automatiquement">
            <a:extLst>
              <a:ext uri="{FF2B5EF4-FFF2-40B4-BE49-F238E27FC236}">
                <a16:creationId xmlns:a16="http://schemas.microsoft.com/office/drawing/2014/main" id="{432BCA6F-4211-4B19-6E3C-936F2098E019}"/>
              </a:ext>
            </a:extLst>
          </p:cNvPr>
          <p:cNvPicPr>
            <a:picLocks noChangeAspect="1"/>
          </p:cNvPicPr>
          <p:nvPr/>
        </p:nvPicPr>
        <p:blipFill rotWithShape="1">
          <a:blip r:embed="rId5">
            <a:extLst>
              <a:ext uri="{28A0092B-C50C-407E-A947-70E740481C1C}">
                <a14:useLocalDpi xmlns:a14="http://schemas.microsoft.com/office/drawing/2010/main" val="0"/>
              </a:ext>
            </a:extLst>
          </a:blip>
          <a:srcRect l="60376" t="32307" b="42570"/>
          <a:stretch/>
        </p:blipFill>
        <p:spPr>
          <a:xfrm>
            <a:off x="7999346" y="1482539"/>
            <a:ext cx="3462045" cy="577516"/>
          </a:xfrm>
          <a:prstGeom prst="rect">
            <a:avLst/>
          </a:prstGeom>
        </p:spPr>
      </p:pic>
    </p:spTree>
    <p:extLst>
      <p:ext uri="{BB962C8B-B14F-4D97-AF65-F5344CB8AC3E}">
        <p14:creationId xmlns:p14="http://schemas.microsoft.com/office/powerpoint/2010/main" val="294307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842501" y="1075475"/>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57" name="ZoneTexte 56"/>
          <p:cNvSpPr txBox="1"/>
          <p:nvPr/>
        </p:nvSpPr>
        <p:spPr>
          <a:xfrm>
            <a:off x="6010853" y="2907090"/>
            <a:ext cx="2880320" cy="830997"/>
          </a:xfrm>
          <a:prstGeom prst="rect">
            <a:avLst/>
          </a:prstGeom>
          <a:noFill/>
        </p:spPr>
        <p:txBody>
          <a:bodyPr wrap="square" rtlCol="0">
            <a:spAutoFit/>
          </a:bodyPr>
          <a:lstStyle/>
          <a:p>
            <a:r>
              <a:rPr lang="fr-FR" sz="1600" i="1"/>
              <a:t>L'idée retenue est celle d'une broche.</a:t>
            </a:r>
          </a:p>
          <a:p>
            <a:endParaRPr lang="fr-FR" sz="1600" i="1"/>
          </a:p>
        </p:txBody>
      </p:sp>
      <p:pic>
        <p:nvPicPr>
          <p:cNvPr id="40" name="Image 39" descr="sim 30nbroche1.jpg"/>
          <p:cNvPicPr>
            <a:picLocks noChangeAspect="1"/>
          </p:cNvPicPr>
          <p:nvPr/>
        </p:nvPicPr>
        <p:blipFill>
          <a:blip r:embed="rId3" cstate="print"/>
          <a:stretch>
            <a:fillRect/>
          </a:stretch>
        </p:blipFill>
        <p:spPr>
          <a:xfrm>
            <a:off x="5938846" y="3915201"/>
            <a:ext cx="2987097" cy="1584176"/>
          </a:xfrm>
          <a:prstGeom prst="rect">
            <a:avLst/>
          </a:prstGeom>
        </p:spPr>
      </p:pic>
      <p:sp>
        <p:nvSpPr>
          <p:cNvPr id="41" name="ZoneTexte 40"/>
          <p:cNvSpPr txBox="1"/>
          <p:nvPr/>
        </p:nvSpPr>
        <p:spPr>
          <a:xfrm>
            <a:off x="3202541" y="4347249"/>
            <a:ext cx="2880320" cy="1077218"/>
          </a:xfrm>
          <a:prstGeom prst="rect">
            <a:avLst/>
          </a:prstGeom>
          <a:noFill/>
        </p:spPr>
        <p:txBody>
          <a:bodyPr wrap="square" rtlCol="0">
            <a:spAutoFit/>
          </a:bodyPr>
          <a:lstStyle/>
          <a:p>
            <a:r>
              <a:rPr lang="fr-FR" sz="1600" i="1"/>
              <a:t>• La ligne du lecteur n'est plus respectée.</a:t>
            </a:r>
          </a:p>
          <a:p>
            <a:r>
              <a:rPr lang="fr-FR" sz="1600" i="1"/>
              <a:t>• La broche ne résiste pas à l'arrachement .</a:t>
            </a:r>
          </a:p>
        </p:txBody>
      </p:sp>
      <p:pic>
        <p:nvPicPr>
          <p:cNvPr id="38" name="Image 37" descr="Edition d'éducation de SolidWorks - Usage éducatif uniquement - [mp3-fond_s2i_v5_2014-02-14_19-06-55.jpg"/>
          <p:cNvPicPr>
            <a:picLocks noChangeAspect="1"/>
          </p:cNvPicPr>
          <p:nvPr/>
        </p:nvPicPr>
        <p:blipFill>
          <a:blip r:embed="rId4" cstate="print"/>
          <a:stretch>
            <a:fillRect/>
          </a:stretch>
        </p:blipFill>
        <p:spPr>
          <a:xfrm>
            <a:off x="8931137" y="3267129"/>
            <a:ext cx="2624333" cy="1800200"/>
          </a:xfrm>
          <a:prstGeom prst="rect">
            <a:avLst/>
          </a:prstGeom>
        </p:spPr>
      </p:pic>
      <p:sp>
        <p:nvSpPr>
          <p:cNvPr id="56" name="Flèche courbée vers le haut 55"/>
          <p:cNvSpPr/>
          <p:nvPr/>
        </p:nvSpPr>
        <p:spPr>
          <a:xfrm rot="210599" flipV="1">
            <a:off x="4869941" y="2615370"/>
            <a:ext cx="4599727" cy="507297"/>
          </a:xfrm>
          <a:prstGeom prst="curvedUpArrow">
            <a:avLst>
              <a:gd name="adj1" fmla="val 15446"/>
              <a:gd name="adj2" fmla="val 35778"/>
              <a:gd name="adj3" fmla="val 3554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pic>
        <p:nvPicPr>
          <p:cNvPr id="36" name="Image 35" descr="solutions modifs lecteur.jpg"/>
          <p:cNvPicPr>
            <a:picLocks noChangeAspect="1"/>
          </p:cNvPicPr>
          <p:nvPr/>
        </p:nvPicPr>
        <p:blipFill>
          <a:blip r:embed="rId5" cstate="print"/>
          <a:srcRect l="19745" t="55510" r="9214" b="11485"/>
          <a:stretch>
            <a:fillRect/>
          </a:stretch>
        </p:blipFill>
        <p:spPr>
          <a:xfrm>
            <a:off x="3202541" y="2259018"/>
            <a:ext cx="2592288" cy="16563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 name="Rectangle 33"/>
          <p:cNvSpPr/>
          <p:nvPr/>
        </p:nvSpPr>
        <p:spPr>
          <a:xfrm>
            <a:off x="2986517" y="1540679"/>
            <a:ext cx="8496944" cy="646331"/>
          </a:xfrm>
          <a:prstGeom prst="rect">
            <a:avLst/>
          </a:prstGeom>
        </p:spPr>
        <p:txBody>
          <a:bodyPr wrap="square">
            <a:spAutoFit/>
          </a:bodyPr>
          <a:lstStyle/>
          <a:p>
            <a:r>
              <a:rPr lang="fr-FR" b="1">
                <a:solidFill>
                  <a:srgbClr val="C00000"/>
                </a:solidFill>
              </a:rPr>
              <a:t>Produire des croquis à main levée et implanter la solution par modification de la maquette numérique fournie.</a:t>
            </a:r>
          </a:p>
        </p:txBody>
      </p:sp>
      <p:sp>
        <p:nvSpPr>
          <p:cNvPr id="32" name="Rectangle à coins arrondis 31"/>
          <p:cNvSpPr/>
          <p:nvPr/>
        </p:nvSpPr>
        <p:spPr>
          <a:xfrm>
            <a:off x="2842501" y="1034881"/>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4" name="ZoneTexte 13"/>
          <p:cNvSpPr txBox="1"/>
          <p:nvPr/>
        </p:nvSpPr>
        <p:spPr>
          <a:xfrm>
            <a:off x="288758" y="1841907"/>
            <a:ext cx="2457998" cy="1754326"/>
          </a:xfrm>
          <a:prstGeom prst="rect">
            <a:avLst/>
          </a:prstGeom>
          <a:noFill/>
        </p:spPr>
        <p:txBody>
          <a:bodyPr wrap="square" rtlCol="0">
            <a:spAutoFit/>
          </a:bodyPr>
          <a:lstStyle/>
          <a:p>
            <a:pPr algn="r"/>
            <a:r>
              <a:rPr lang="fr-FR"/>
              <a:t>L’ébauche des différentes solutions techniques s’effectue en petit groupe d’élèves travaillant en mode projet</a:t>
            </a:r>
          </a:p>
        </p:txBody>
      </p:sp>
      <p:pic>
        <p:nvPicPr>
          <p:cNvPr id="15" name="Image 14"/>
          <p:cNvPicPr>
            <a:picLocks noChangeAspect="1"/>
          </p:cNvPicPr>
          <p:nvPr/>
        </p:nvPicPr>
        <p:blipFill rotWithShape="1">
          <a:blip r:embed="rId6">
            <a:extLst>
              <a:ext uri="{28A0092B-C50C-407E-A947-70E740481C1C}">
                <a14:useLocalDpi xmlns:a14="http://schemas.microsoft.com/office/drawing/2010/main" val="0"/>
              </a:ext>
            </a:extLst>
          </a:blip>
          <a:srcRect t="40682" r="55598" b="21634"/>
          <a:stretch/>
        </p:blipFill>
        <p:spPr>
          <a:xfrm>
            <a:off x="8021053" y="1896799"/>
            <a:ext cx="3462408" cy="773138"/>
          </a:xfrm>
          <a:prstGeom prst="rect">
            <a:avLst/>
          </a:prstGeom>
        </p:spPr>
      </p:pic>
    </p:spTree>
    <p:extLst>
      <p:ext uri="{BB962C8B-B14F-4D97-AF65-F5344CB8AC3E}">
        <p14:creationId xmlns:p14="http://schemas.microsoft.com/office/powerpoint/2010/main" val="144996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pic>
        <p:nvPicPr>
          <p:cNvPr id="7" name="Picture 3" descr="Arrière-plan abstrait triangulaire">
            <a:extLst>
              <a:ext uri="{FF2B5EF4-FFF2-40B4-BE49-F238E27FC236}">
                <a16:creationId xmlns:a16="http://schemas.microsoft.com/office/drawing/2014/main" id="{9D5803FE-C094-4141-A2C6-5D0F4A3069C7}"/>
              </a:ext>
            </a:extLst>
          </p:cNvPr>
          <p:cNvPicPr>
            <a:picLocks noChangeAspect="1"/>
          </p:cNvPicPr>
          <p:nvPr/>
        </p:nvPicPr>
        <p:blipFill rotWithShape="1">
          <a:blip r:embed="rId2">
            <a:grayscl/>
          </a:blip>
          <a:srcRect t="15730"/>
          <a:stretch/>
        </p:blipFill>
        <p:spPr>
          <a:xfrm>
            <a:off x="1" y="1713"/>
            <a:ext cx="12191999" cy="6438890"/>
          </a:xfrm>
          <a:prstGeom prst="rect">
            <a:avLst/>
          </a:prstGeom>
        </p:spPr>
      </p:pic>
      <p:sp>
        <p:nvSpPr>
          <p:cNvPr id="247" name="TextBox 246">
            <a:extLst>
              <a:ext uri="{FF2B5EF4-FFF2-40B4-BE49-F238E27FC236}">
                <a16:creationId xmlns:a16="http://schemas.microsoft.com/office/drawing/2014/main" id="{526DF0A0-138D-48B2-B307-0D29A1CAA51D}"/>
              </a:ext>
            </a:extLst>
          </p:cNvPr>
          <p:cNvSpPr txBox="1"/>
          <p:nvPr/>
        </p:nvSpPr>
        <p:spPr>
          <a:xfrm>
            <a:off x="7232264" y="6440603"/>
            <a:ext cx="48991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BAC PRO MP3D - Modélisation et </a:t>
            </a:r>
            <a:r>
              <a:rPr lang="en-US" err="1"/>
              <a:t>Prototypage</a:t>
            </a:r>
            <a:r>
              <a:rPr lang="en-US"/>
              <a:t> 3D</a:t>
            </a:r>
          </a:p>
        </p:txBody>
      </p:sp>
      <p:sp>
        <p:nvSpPr>
          <p:cNvPr id="16" name="TextBox 1">
            <a:extLst>
              <a:ext uri="{FF2B5EF4-FFF2-40B4-BE49-F238E27FC236}">
                <a16:creationId xmlns:a16="http://schemas.microsoft.com/office/drawing/2014/main" id="{6E22A1F0-3224-45F1-977B-33775ED99EB0}"/>
              </a:ext>
            </a:extLst>
          </p:cNvPr>
          <p:cNvSpPr txBox="1"/>
          <p:nvPr/>
        </p:nvSpPr>
        <p:spPr>
          <a:xfrm>
            <a:off x="4443663" y="5422266"/>
            <a:ext cx="7337616" cy="1229306"/>
          </a:xfrm>
          <a:prstGeom prst="rect">
            <a:avLst/>
          </a:prstGeom>
        </p:spPr>
        <p:txBody>
          <a:bodyPr rot="0" spcFirstLastPara="0" vert="horz" lIns="91440" tIns="45720" rIns="91440" bIns="45720" numCol="1" spcCol="0" rtlCol="0" fromWordArt="0" anchor="b" anchorCtr="0" forceAA="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Bef>
                <a:spcPct val="0"/>
              </a:spcBef>
              <a:spcAft>
                <a:spcPts val="600"/>
              </a:spcAft>
            </a:pPr>
            <a:r>
              <a:rPr lang="en-US" sz="4400" b="1" spc="-50" err="1"/>
              <a:t>Lecteur</a:t>
            </a:r>
            <a:r>
              <a:rPr lang="en-US" sz="4400" b="1" spc="-50"/>
              <a:t> MP3 </a:t>
            </a:r>
            <a:r>
              <a:rPr lang="en-US" sz="4400" b="1" spc="-50" err="1"/>
              <a:t>étanche</a:t>
            </a:r>
            <a:r>
              <a:rPr lang="en-US" sz="4400" b="1" spc="-50"/>
              <a:t>, </a:t>
            </a:r>
            <a:r>
              <a:rPr lang="en-US" sz="4400" b="1" spc="-50" err="1"/>
              <a:t>compteur</a:t>
            </a:r>
            <a:r>
              <a:rPr lang="en-US" sz="4400" b="1" spc="-50"/>
              <a:t> de </a:t>
            </a:r>
            <a:r>
              <a:rPr lang="en-US" sz="4400" b="1" spc="-50" err="1"/>
              <a:t>longueurs</a:t>
            </a:r>
            <a:r>
              <a:rPr lang="en-US" sz="4400" b="1" spc="-50"/>
              <a:t> de </a:t>
            </a:r>
            <a:r>
              <a:rPr lang="en-US" sz="4400" b="1" spc="-50" err="1"/>
              <a:t>bassin</a:t>
            </a:r>
            <a:endParaRPr lang="en-US" sz="4400" b="1" spc="-50"/>
          </a:p>
          <a:p>
            <a:pPr algn="r">
              <a:lnSpc>
                <a:spcPct val="90000"/>
              </a:lnSpc>
              <a:spcBef>
                <a:spcPct val="0"/>
              </a:spcBef>
              <a:spcAft>
                <a:spcPts val="600"/>
              </a:spcAft>
            </a:pPr>
            <a:endParaRPr lang="en-US" sz="4400">
              <a:ea typeface="+mj-ea"/>
              <a:cs typeface="+mj-cs"/>
            </a:endParaRPr>
          </a:p>
        </p:txBody>
      </p:sp>
      <p:pic>
        <p:nvPicPr>
          <p:cNvPr id="2" name="Picture 2">
            <a:extLst>
              <a:ext uri="{FF2B5EF4-FFF2-40B4-BE49-F238E27FC236}">
                <a16:creationId xmlns:a16="http://schemas.microsoft.com/office/drawing/2014/main" id="{16CA8E12-F9B5-4507-A961-314D91A95C3A}"/>
              </a:ext>
            </a:extLst>
          </p:cNvPr>
          <p:cNvPicPr>
            <a:picLocks noChangeAspect="1"/>
          </p:cNvPicPr>
          <p:nvPr/>
        </p:nvPicPr>
        <p:blipFill>
          <a:blip r:embed="rId3"/>
          <a:stretch>
            <a:fillRect/>
          </a:stretch>
        </p:blipFill>
        <p:spPr>
          <a:xfrm>
            <a:off x="224971" y="5747400"/>
            <a:ext cx="997332" cy="93699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652471F-845B-43DC-8293-A3A5FF44D664}"/>
              </a:ext>
            </a:extLst>
          </p:cNvPr>
          <p:cNvPicPr>
            <a:picLocks noChangeAspect="1"/>
          </p:cNvPicPr>
          <p:nvPr/>
        </p:nvPicPr>
        <p:blipFill>
          <a:blip r:embed="rId4"/>
          <a:stretch>
            <a:fillRect/>
          </a:stretch>
        </p:blipFill>
        <p:spPr>
          <a:xfrm>
            <a:off x="71336" y="-33374"/>
            <a:ext cx="1650691" cy="542759"/>
          </a:xfrm>
          <a:prstGeom prst="rect">
            <a:avLst/>
          </a:prstGeom>
        </p:spPr>
      </p:pic>
      <p:pic>
        <p:nvPicPr>
          <p:cNvPr id="9" name="Picture 8">
            <a:extLst>
              <a:ext uri="{FF2B5EF4-FFF2-40B4-BE49-F238E27FC236}">
                <a16:creationId xmlns:a16="http://schemas.microsoft.com/office/drawing/2014/main" id="{AA17E07B-3751-46E3-8CE2-0C0A7EC03E9C}"/>
              </a:ext>
            </a:extLst>
          </p:cNvPr>
          <p:cNvPicPr>
            <a:picLocks noChangeAspect="1"/>
          </p:cNvPicPr>
          <p:nvPr/>
        </p:nvPicPr>
        <p:blipFill>
          <a:blip r:embed="rId5"/>
          <a:stretch>
            <a:fillRect/>
          </a:stretch>
        </p:blipFill>
        <p:spPr>
          <a:xfrm>
            <a:off x="68796" y="4447200"/>
            <a:ext cx="1294597" cy="1186035"/>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2027" y="1101312"/>
            <a:ext cx="4925112" cy="3221355"/>
          </a:xfrm>
          <a:prstGeom prst="rect">
            <a:avLst/>
          </a:prstGeom>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7139" y="1121010"/>
            <a:ext cx="4887135" cy="3196516"/>
          </a:xfrm>
          <a:prstGeom prst="rect">
            <a:avLst/>
          </a:prstGeom>
        </p:spPr>
      </p:pic>
    </p:spTree>
    <p:extLst>
      <p:ext uri="{BB962C8B-B14F-4D97-AF65-F5344CB8AC3E}">
        <p14:creationId xmlns:p14="http://schemas.microsoft.com/office/powerpoint/2010/main" val="36032249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858543" y="1235898"/>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6" name="Rectangle 35"/>
          <p:cNvSpPr/>
          <p:nvPr/>
        </p:nvSpPr>
        <p:spPr>
          <a:xfrm>
            <a:off x="3002559" y="1699360"/>
            <a:ext cx="8280920" cy="369332"/>
          </a:xfrm>
          <a:prstGeom prst="rect">
            <a:avLst/>
          </a:prstGeom>
        </p:spPr>
        <p:txBody>
          <a:bodyPr wrap="square" lIns="91440" tIns="45720" rIns="91440" bIns="45720" anchor="t">
            <a:spAutoFit/>
          </a:bodyPr>
          <a:lstStyle/>
          <a:p>
            <a:r>
              <a:rPr lang="fr-FR" b="1">
                <a:solidFill>
                  <a:srgbClr val="C00000"/>
                </a:solidFill>
              </a:rPr>
              <a:t>Identifier les problèmes causés avec le prototype de la solution.</a:t>
            </a:r>
          </a:p>
        </p:txBody>
      </p:sp>
      <p:pic>
        <p:nvPicPr>
          <p:cNvPr id="37" name="Picture 2"/>
          <p:cNvPicPr>
            <a:picLocks noChangeAspect="1" noChangeArrowheads="1"/>
          </p:cNvPicPr>
          <p:nvPr/>
        </p:nvPicPr>
        <p:blipFill>
          <a:blip r:embed="rId3" cstate="print"/>
          <a:srcRect/>
          <a:stretch>
            <a:fillRect/>
          </a:stretch>
        </p:blipFill>
        <p:spPr bwMode="auto">
          <a:xfrm>
            <a:off x="2930551" y="2347432"/>
            <a:ext cx="2016224" cy="2016224"/>
          </a:xfrm>
          <a:prstGeom prst="rect">
            <a:avLst/>
          </a:prstGeom>
          <a:noFill/>
          <a:ln w="9525">
            <a:noFill/>
            <a:miter lim="800000"/>
            <a:headEnd/>
            <a:tailEnd/>
          </a:ln>
        </p:spPr>
      </p:pic>
      <p:sp>
        <p:nvSpPr>
          <p:cNvPr id="54" name="ZoneTexte 53"/>
          <p:cNvSpPr txBox="1"/>
          <p:nvPr/>
        </p:nvSpPr>
        <p:spPr>
          <a:xfrm>
            <a:off x="5882879" y="3931608"/>
            <a:ext cx="4464496" cy="1600438"/>
          </a:xfrm>
          <a:prstGeom prst="rect">
            <a:avLst/>
          </a:prstGeom>
          <a:noFill/>
        </p:spPr>
        <p:txBody>
          <a:bodyPr wrap="square" rtlCol="0">
            <a:spAutoFit/>
          </a:bodyPr>
          <a:lstStyle/>
          <a:p>
            <a:r>
              <a:rPr lang="fr-FR" sz="1600" b="1">
                <a:solidFill>
                  <a:schemeClr val="accent2"/>
                </a:solidFill>
              </a:rPr>
              <a:t>Observation de différents cas d’utilisation : </a:t>
            </a:r>
          </a:p>
          <a:p>
            <a:r>
              <a:rPr lang="fr-FR" sz="1600" b="1">
                <a:solidFill>
                  <a:schemeClr val="accent2"/>
                </a:solidFill>
              </a:rPr>
              <a:t> - avec ou sans bonnet de bain,</a:t>
            </a:r>
          </a:p>
          <a:p>
            <a:r>
              <a:rPr lang="fr-FR" sz="1600" b="1">
                <a:solidFill>
                  <a:schemeClr val="accent2"/>
                </a:solidFill>
              </a:rPr>
              <a:t> - différents types de chevelure,… </a:t>
            </a:r>
          </a:p>
          <a:p>
            <a:pPr>
              <a:buFontTx/>
              <a:buChar char="-"/>
            </a:pPr>
            <a:r>
              <a:rPr lang="fr-FR" sz="1600" b="1">
                <a:solidFill>
                  <a:schemeClr val="accent2"/>
                </a:solidFill>
              </a:rPr>
              <a:t>  différents types de lunettes de piscine,</a:t>
            </a:r>
          </a:p>
          <a:p>
            <a:r>
              <a:rPr lang="fr-FR" sz="1600">
                <a:solidFill>
                  <a:srgbClr val="C00000"/>
                </a:solidFill>
              </a:rPr>
              <a:t>- …</a:t>
            </a:r>
          </a:p>
          <a:p>
            <a:endParaRPr lang="fr-FR"/>
          </a:p>
        </p:txBody>
      </p:sp>
      <p:sp>
        <p:nvSpPr>
          <p:cNvPr id="40" name="ZoneTexte 39"/>
          <p:cNvSpPr txBox="1"/>
          <p:nvPr/>
        </p:nvSpPr>
        <p:spPr>
          <a:xfrm rot="20036063">
            <a:off x="3094159" y="3423574"/>
            <a:ext cx="3131840" cy="1815882"/>
          </a:xfrm>
          <a:prstGeom prst="rect">
            <a:avLst/>
          </a:prstGeom>
          <a:noFill/>
        </p:spPr>
        <p:txBody>
          <a:bodyPr wrap="square" rtlCol="0">
            <a:spAutoFit/>
          </a:bodyPr>
          <a:lstStyle/>
          <a:p>
            <a:r>
              <a:rPr lang="fr-FR" sz="2800" b="1">
                <a:solidFill>
                  <a:srgbClr val="FF0000"/>
                </a:solidFill>
              </a:rPr>
              <a:t>Le système est  stable mais inconfortable pour le nageur</a:t>
            </a:r>
          </a:p>
        </p:txBody>
      </p:sp>
      <p:pic>
        <p:nvPicPr>
          <p:cNvPr id="41" name="Picture 2" descr="http://fr.nabaiji.com/sites/default/files/nabaiji-conseil-natation-nager-en-musique-726x318.jpg"/>
          <p:cNvPicPr>
            <a:picLocks noChangeAspect="1" noChangeArrowheads="1"/>
          </p:cNvPicPr>
          <p:nvPr/>
        </p:nvPicPr>
        <p:blipFill>
          <a:blip r:embed="rId4" cstate="print"/>
          <a:srcRect l="10152" t="46353" r="23817" b="7131"/>
          <a:stretch>
            <a:fillRect/>
          </a:stretch>
        </p:blipFill>
        <p:spPr bwMode="auto">
          <a:xfrm>
            <a:off x="5162799" y="2275425"/>
            <a:ext cx="4856082" cy="1498445"/>
          </a:xfrm>
          <a:prstGeom prst="rect">
            <a:avLst/>
          </a:prstGeom>
          <a:noFill/>
        </p:spPr>
      </p:pic>
      <p:sp>
        <p:nvSpPr>
          <p:cNvPr id="32" name="Rectangle à coins arrondis 31"/>
          <p:cNvSpPr/>
          <p:nvPr/>
        </p:nvSpPr>
        <p:spPr>
          <a:xfrm>
            <a:off x="2858543" y="1195304"/>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2" name="ZoneTexte 1"/>
          <p:cNvSpPr txBox="1"/>
          <p:nvPr/>
        </p:nvSpPr>
        <p:spPr>
          <a:xfrm>
            <a:off x="810090" y="1841907"/>
            <a:ext cx="1936666" cy="2585323"/>
          </a:xfrm>
          <a:prstGeom prst="rect">
            <a:avLst/>
          </a:prstGeom>
          <a:noFill/>
        </p:spPr>
        <p:txBody>
          <a:bodyPr wrap="square" rtlCol="0">
            <a:spAutoFit/>
          </a:bodyPr>
          <a:lstStyle/>
          <a:p>
            <a:pPr algn="r"/>
            <a:r>
              <a:rPr lang="fr-FR" b="1"/>
              <a:t>Ecoute du besoin de l’utilisateur en collaboration avec le cours d’EPS : les élèves vivent et applique un protocole d’essai préalablement défini</a:t>
            </a:r>
          </a:p>
        </p:txBody>
      </p:sp>
      <p:pic>
        <p:nvPicPr>
          <p:cNvPr id="3" name="Image 2">
            <a:extLst>
              <a:ext uri="{FF2B5EF4-FFF2-40B4-BE49-F238E27FC236}">
                <a16:creationId xmlns:a16="http://schemas.microsoft.com/office/drawing/2014/main" id="{882FD995-8898-C179-623E-AF2FAC39CEC5}"/>
              </a:ext>
            </a:extLst>
          </p:cNvPr>
          <p:cNvPicPr>
            <a:picLocks noChangeAspect="1"/>
          </p:cNvPicPr>
          <p:nvPr/>
        </p:nvPicPr>
        <p:blipFill rotWithShape="1">
          <a:blip r:embed="rId5">
            <a:extLst>
              <a:ext uri="{28A0092B-C50C-407E-A947-70E740481C1C}">
                <a14:useLocalDpi xmlns:a14="http://schemas.microsoft.com/office/drawing/2010/main" val="0"/>
              </a:ext>
            </a:extLst>
          </a:blip>
          <a:srcRect t="40682" r="55598" b="21634"/>
          <a:stretch/>
        </p:blipFill>
        <p:spPr>
          <a:xfrm>
            <a:off x="9090649" y="1610176"/>
            <a:ext cx="2434757" cy="549431"/>
          </a:xfrm>
          <a:prstGeom prst="rect">
            <a:avLst/>
          </a:prstGeom>
        </p:spPr>
      </p:pic>
    </p:spTree>
    <p:extLst>
      <p:ext uri="{BB962C8B-B14F-4D97-AF65-F5344CB8AC3E}">
        <p14:creationId xmlns:p14="http://schemas.microsoft.com/office/powerpoint/2010/main" val="200604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842501" y="1075475"/>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4" name="Rectangle 33"/>
          <p:cNvSpPr/>
          <p:nvPr/>
        </p:nvSpPr>
        <p:spPr>
          <a:xfrm>
            <a:off x="2986517" y="1540679"/>
            <a:ext cx="8496944" cy="369332"/>
          </a:xfrm>
          <a:prstGeom prst="rect">
            <a:avLst/>
          </a:prstGeom>
        </p:spPr>
        <p:txBody>
          <a:bodyPr wrap="square">
            <a:spAutoFit/>
          </a:bodyPr>
          <a:lstStyle/>
          <a:p>
            <a:r>
              <a:rPr lang="fr-FR" b="1">
                <a:solidFill>
                  <a:srgbClr val="C00000"/>
                </a:solidFill>
              </a:rPr>
              <a:t>Optimisation de la solution grâce à la prise en compte des besoins des utilisateurs</a:t>
            </a:r>
          </a:p>
        </p:txBody>
      </p:sp>
      <p:sp>
        <p:nvSpPr>
          <p:cNvPr id="57" name="ZoneTexte 56"/>
          <p:cNvSpPr txBox="1"/>
          <p:nvPr/>
        </p:nvSpPr>
        <p:spPr>
          <a:xfrm>
            <a:off x="4858725" y="2538339"/>
            <a:ext cx="3384376" cy="584775"/>
          </a:xfrm>
          <a:prstGeom prst="rect">
            <a:avLst/>
          </a:prstGeom>
          <a:noFill/>
        </p:spPr>
        <p:txBody>
          <a:bodyPr wrap="square" rtlCol="0">
            <a:spAutoFit/>
          </a:bodyPr>
          <a:lstStyle/>
          <a:p>
            <a:r>
              <a:rPr lang="fr-FR" sz="1600" i="1"/>
              <a:t>Modification  de la broche pour garder la ligne générale du lecteur</a:t>
            </a:r>
          </a:p>
        </p:txBody>
      </p:sp>
      <p:pic>
        <p:nvPicPr>
          <p:cNvPr id="40" name="Image 39" descr="Edition d'éducation de SolidWorks - Usage éducatif uniquement - [mp3-fond_s2i_v6_2014-02-14_19-07-22.jpg"/>
          <p:cNvPicPr>
            <a:picLocks noChangeAspect="1"/>
          </p:cNvPicPr>
          <p:nvPr/>
        </p:nvPicPr>
        <p:blipFill>
          <a:blip r:embed="rId3" cstate="print"/>
          <a:stretch>
            <a:fillRect/>
          </a:stretch>
        </p:blipFill>
        <p:spPr>
          <a:xfrm>
            <a:off x="5794829" y="3627169"/>
            <a:ext cx="2468250" cy="1832422"/>
          </a:xfrm>
          <a:prstGeom prst="rect">
            <a:avLst/>
          </a:prstGeom>
        </p:spPr>
      </p:pic>
      <p:sp>
        <p:nvSpPr>
          <p:cNvPr id="56" name="Flèche courbée vers le haut 55"/>
          <p:cNvSpPr/>
          <p:nvPr/>
        </p:nvSpPr>
        <p:spPr>
          <a:xfrm rot="2553723">
            <a:off x="3139916" y="3941280"/>
            <a:ext cx="2727892" cy="451507"/>
          </a:xfrm>
          <a:prstGeom prst="curvedUpArrow">
            <a:avLst>
              <a:gd name="adj1" fmla="val 11111"/>
              <a:gd name="adj2" fmla="val 35778"/>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pic>
        <p:nvPicPr>
          <p:cNvPr id="54" name="Image 53" descr="Edition d'éducation de SolidWorks - Usage éducatif uniquement - [mp3-fond_s2i_v6_2014-02-14_21-16-45.jpg"/>
          <p:cNvPicPr>
            <a:picLocks noChangeAspect="1"/>
          </p:cNvPicPr>
          <p:nvPr/>
        </p:nvPicPr>
        <p:blipFill>
          <a:blip r:embed="rId4" cstate="print"/>
          <a:stretch>
            <a:fillRect/>
          </a:stretch>
        </p:blipFill>
        <p:spPr>
          <a:xfrm>
            <a:off x="3202541" y="3771185"/>
            <a:ext cx="2423520" cy="990034"/>
          </a:xfrm>
          <a:prstGeom prst="rect">
            <a:avLst/>
          </a:prstGeom>
        </p:spPr>
      </p:pic>
      <p:pic>
        <p:nvPicPr>
          <p:cNvPr id="39" name="Image 38" descr="Edition d'éducation de SolidWorks - Usage éducatif uniquement - [mp3-fond_s2i_v5_2014-02-14_19-06-55.jpg"/>
          <p:cNvPicPr>
            <a:picLocks noChangeAspect="1"/>
          </p:cNvPicPr>
          <p:nvPr/>
        </p:nvPicPr>
        <p:blipFill>
          <a:blip r:embed="rId5" cstate="print"/>
          <a:stretch>
            <a:fillRect/>
          </a:stretch>
        </p:blipFill>
        <p:spPr>
          <a:xfrm>
            <a:off x="3058525" y="2331025"/>
            <a:ext cx="1368152" cy="938504"/>
          </a:xfrm>
          <a:prstGeom prst="rect">
            <a:avLst/>
          </a:prstGeom>
        </p:spPr>
      </p:pic>
      <p:pic>
        <p:nvPicPr>
          <p:cNvPr id="38" name="Image 37" descr="sim 30nbroche2.jpg"/>
          <p:cNvPicPr>
            <a:picLocks noChangeAspect="1"/>
          </p:cNvPicPr>
          <p:nvPr/>
        </p:nvPicPr>
        <p:blipFill>
          <a:blip r:embed="rId6" cstate="print"/>
          <a:stretch>
            <a:fillRect/>
          </a:stretch>
        </p:blipFill>
        <p:spPr>
          <a:xfrm>
            <a:off x="8459126" y="2401099"/>
            <a:ext cx="3100149" cy="1802135"/>
          </a:xfrm>
          <a:prstGeom prst="rect">
            <a:avLst/>
          </a:prstGeom>
        </p:spPr>
      </p:pic>
      <p:sp>
        <p:nvSpPr>
          <p:cNvPr id="41" name="ZoneTexte 40"/>
          <p:cNvSpPr txBox="1"/>
          <p:nvPr/>
        </p:nvSpPr>
        <p:spPr>
          <a:xfrm>
            <a:off x="8891173" y="4491266"/>
            <a:ext cx="2448272" cy="584775"/>
          </a:xfrm>
          <a:prstGeom prst="rect">
            <a:avLst/>
          </a:prstGeom>
          <a:noFill/>
        </p:spPr>
        <p:txBody>
          <a:bodyPr wrap="square" rtlCol="0">
            <a:spAutoFit/>
          </a:bodyPr>
          <a:lstStyle/>
          <a:p>
            <a:r>
              <a:rPr lang="fr-FR" sz="1600" i="1"/>
              <a:t>Vérification de la résistance de la broche par simulation</a:t>
            </a:r>
          </a:p>
        </p:txBody>
      </p:sp>
      <p:sp>
        <p:nvSpPr>
          <p:cNvPr id="32" name="Rectangle à coins arrondis 31"/>
          <p:cNvSpPr/>
          <p:nvPr/>
        </p:nvSpPr>
        <p:spPr>
          <a:xfrm>
            <a:off x="2842501" y="1034881"/>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4" name="ZoneTexte 13"/>
          <p:cNvSpPr txBox="1"/>
          <p:nvPr/>
        </p:nvSpPr>
        <p:spPr>
          <a:xfrm>
            <a:off x="810090" y="1841907"/>
            <a:ext cx="1936666" cy="1200329"/>
          </a:xfrm>
          <a:prstGeom prst="rect">
            <a:avLst/>
          </a:prstGeom>
          <a:noFill/>
        </p:spPr>
        <p:txBody>
          <a:bodyPr wrap="square" rtlCol="0">
            <a:spAutoFit/>
          </a:bodyPr>
          <a:lstStyle/>
          <a:p>
            <a:pPr algn="r"/>
            <a:r>
              <a:rPr lang="fr-FR" b="1"/>
              <a:t>L’écoute du besoin client conduit à optimiser la solution</a:t>
            </a:r>
          </a:p>
        </p:txBody>
      </p:sp>
      <p:pic>
        <p:nvPicPr>
          <p:cNvPr id="2" name="Image 1">
            <a:extLst>
              <a:ext uri="{FF2B5EF4-FFF2-40B4-BE49-F238E27FC236}">
                <a16:creationId xmlns:a16="http://schemas.microsoft.com/office/drawing/2014/main" id="{1D457C74-63DE-5B2F-B884-88CEA44C5293}"/>
              </a:ext>
            </a:extLst>
          </p:cNvPr>
          <p:cNvPicPr>
            <a:picLocks noChangeAspect="1"/>
          </p:cNvPicPr>
          <p:nvPr/>
        </p:nvPicPr>
        <p:blipFill rotWithShape="1">
          <a:blip r:embed="rId7">
            <a:extLst>
              <a:ext uri="{28A0092B-C50C-407E-A947-70E740481C1C}">
                <a14:useLocalDpi xmlns:a14="http://schemas.microsoft.com/office/drawing/2010/main" val="0"/>
              </a:ext>
            </a:extLst>
          </a:blip>
          <a:srcRect t="40682" r="55598" b="21634"/>
          <a:stretch/>
        </p:blipFill>
        <p:spPr>
          <a:xfrm>
            <a:off x="8957823" y="1840873"/>
            <a:ext cx="2434757" cy="549431"/>
          </a:xfrm>
          <a:prstGeom prst="rect">
            <a:avLst/>
          </a:prstGeom>
        </p:spPr>
      </p:pic>
    </p:spTree>
    <p:extLst>
      <p:ext uri="{BB962C8B-B14F-4D97-AF65-F5344CB8AC3E}">
        <p14:creationId xmlns:p14="http://schemas.microsoft.com/office/powerpoint/2010/main" val="111776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842501" y="1284024"/>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4" name="Rectangle 33"/>
          <p:cNvSpPr/>
          <p:nvPr/>
        </p:nvSpPr>
        <p:spPr>
          <a:xfrm>
            <a:off x="2986516" y="1749227"/>
            <a:ext cx="4424935" cy="646331"/>
          </a:xfrm>
          <a:prstGeom prst="rect">
            <a:avLst/>
          </a:prstGeom>
        </p:spPr>
        <p:txBody>
          <a:bodyPr wrap="square">
            <a:spAutoFit/>
          </a:bodyPr>
          <a:lstStyle/>
          <a:p>
            <a:r>
              <a:rPr lang="fr-FR" b="1">
                <a:solidFill>
                  <a:srgbClr val="C00000"/>
                </a:solidFill>
              </a:rPr>
              <a:t>Etude rhéologique par simulation de l’injection plastique  de la coque inférieure</a:t>
            </a:r>
          </a:p>
        </p:txBody>
      </p:sp>
      <p:sp>
        <p:nvSpPr>
          <p:cNvPr id="32" name="Rectangle à coins arrondis 31"/>
          <p:cNvSpPr/>
          <p:nvPr/>
        </p:nvSpPr>
        <p:spPr>
          <a:xfrm>
            <a:off x="2842501" y="1243430"/>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43" name="coulee_coque.wmv">
            <a:hlinkClick r:id="" action="ppaction://media"/>
          </p:cNvPr>
          <p:cNvPicPr>
            <a:picLocks noRot="1" noChangeAspect="1"/>
          </p:cNvPicPr>
          <p:nvPr>
            <a:videoFile r:link="rId1"/>
          </p:nvPr>
        </p:nvPicPr>
        <p:blipFill>
          <a:blip r:embed="rId4" cstate="print"/>
          <a:stretch>
            <a:fillRect/>
          </a:stretch>
        </p:blipFill>
        <p:spPr>
          <a:xfrm>
            <a:off x="7667037" y="2179534"/>
            <a:ext cx="3840088" cy="2880066"/>
          </a:xfrm>
          <a:prstGeom prst="rect">
            <a:avLst/>
          </a:prstGeom>
        </p:spPr>
      </p:pic>
      <p:pic>
        <p:nvPicPr>
          <p:cNvPr id="48" name="Image 47" descr="coulee_coque2s.jpg"/>
          <p:cNvPicPr>
            <a:picLocks noChangeAspect="1"/>
          </p:cNvPicPr>
          <p:nvPr/>
        </p:nvPicPr>
        <p:blipFill>
          <a:blip r:embed="rId5" cstate="print"/>
          <a:stretch>
            <a:fillRect/>
          </a:stretch>
        </p:blipFill>
        <p:spPr>
          <a:xfrm>
            <a:off x="3706598" y="3691702"/>
            <a:ext cx="2936827" cy="1747412"/>
          </a:xfrm>
          <a:prstGeom prst="rect">
            <a:avLst/>
          </a:prstGeom>
          <a:ln>
            <a:noFill/>
          </a:ln>
          <a:effectLst>
            <a:outerShdw blurRad="190500" algn="tl" rotWithShape="0">
              <a:srgbClr val="000000">
                <a:alpha val="70000"/>
              </a:srgbClr>
            </a:outerShdw>
          </a:effectLst>
        </p:spPr>
      </p:pic>
      <p:sp>
        <p:nvSpPr>
          <p:cNvPr id="49" name="ZoneTexte 48"/>
          <p:cNvSpPr txBox="1"/>
          <p:nvPr/>
        </p:nvSpPr>
        <p:spPr>
          <a:xfrm>
            <a:off x="3418565" y="2395559"/>
            <a:ext cx="3384376" cy="830997"/>
          </a:xfrm>
          <a:prstGeom prst="rect">
            <a:avLst/>
          </a:prstGeom>
          <a:noFill/>
        </p:spPr>
        <p:txBody>
          <a:bodyPr wrap="square" lIns="91440" tIns="45720" rIns="91440" bIns="45720" rtlCol="0" anchor="t">
            <a:spAutoFit/>
          </a:bodyPr>
          <a:lstStyle/>
          <a:p>
            <a:r>
              <a:rPr lang="fr-FR" sz="1600" i="1"/>
              <a:t>La simulation d'injection permet de vérifier que les formes de la pièce sont réalisables.</a:t>
            </a:r>
          </a:p>
        </p:txBody>
      </p:sp>
      <p:sp>
        <p:nvSpPr>
          <p:cNvPr id="10" name="ZoneTexte 9"/>
          <p:cNvSpPr txBox="1"/>
          <p:nvPr/>
        </p:nvSpPr>
        <p:spPr>
          <a:xfrm>
            <a:off x="810090" y="1841907"/>
            <a:ext cx="1936666" cy="923330"/>
          </a:xfrm>
          <a:prstGeom prst="rect">
            <a:avLst/>
          </a:prstGeom>
          <a:noFill/>
        </p:spPr>
        <p:txBody>
          <a:bodyPr wrap="square" rtlCol="0">
            <a:spAutoFit/>
          </a:bodyPr>
          <a:lstStyle/>
          <a:p>
            <a:pPr algn="r"/>
            <a:r>
              <a:rPr lang="fr-FR" b="1"/>
              <a:t>Des simulations pour valider les choix. </a:t>
            </a:r>
          </a:p>
        </p:txBody>
      </p:sp>
      <p:pic>
        <p:nvPicPr>
          <p:cNvPr id="2" name="Image 1">
            <a:extLst>
              <a:ext uri="{FF2B5EF4-FFF2-40B4-BE49-F238E27FC236}">
                <a16:creationId xmlns:a16="http://schemas.microsoft.com/office/drawing/2014/main" id="{E3C3C9EE-DD37-F83E-4189-BDB536623B8E}"/>
              </a:ext>
            </a:extLst>
          </p:cNvPr>
          <p:cNvPicPr>
            <a:picLocks noChangeAspect="1"/>
          </p:cNvPicPr>
          <p:nvPr/>
        </p:nvPicPr>
        <p:blipFill rotWithShape="1">
          <a:blip r:embed="rId6">
            <a:extLst>
              <a:ext uri="{28A0092B-C50C-407E-A947-70E740481C1C}">
                <a14:useLocalDpi xmlns:a14="http://schemas.microsoft.com/office/drawing/2010/main" val="0"/>
              </a:ext>
            </a:extLst>
          </a:blip>
          <a:srcRect t="40682" r="55598" b="21634"/>
          <a:stretch/>
        </p:blipFill>
        <p:spPr>
          <a:xfrm>
            <a:off x="9006759" y="1603185"/>
            <a:ext cx="2434757" cy="549431"/>
          </a:xfrm>
          <a:prstGeom prst="rect">
            <a:avLst/>
          </a:prstGeom>
        </p:spPr>
      </p:pic>
    </p:spTree>
    <p:extLst>
      <p:ext uri="{BB962C8B-B14F-4D97-AF65-F5344CB8AC3E}">
        <p14:creationId xmlns:p14="http://schemas.microsoft.com/office/powerpoint/2010/main" val="31276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3"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3"/>
                </p:tgtEl>
              </p:cMediaNode>
            </p:video>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3"/>
                                        </p:tgtEl>
                                      </p:cBhvr>
                                    </p:cmd>
                                  </p:childTnLst>
                                </p:cTn>
                              </p:par>
                            </p:childTnLst>
                          </p:cTn>
                        </p:par>
                      </p:childTnLst>
                    </p:cTn>
                  </p:par>
                </p:childTnLst>
              </p:cTn>
              <p:nextCondLst>
                <p:cond evt="onClick" delay="0">
                  <p:tgtEl>
                    <p:spTgt spid="4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714158" y="1187768"/>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pic>
        <p:nvPicPr>
          <p:cNvPr id="36" name="Picture 4" descr="http://www.u-print.fr/img/hp-designjet-3d/img-designjet-3d-hp.jpg"/>
          <p:cNvPicPr>
            <a:picLocks noChangeAspect="1" noChangeArrowheads="1"/>
          </p:cNvPicPr>
          <p:nvPr/>
        </p:nvPicPr>
        <p:blipFill>
          <a:blip r:embed="rId3" cstate="print"/>
          <a:srcRect/>
          <a:stretch>
            <a:fillRect/>
          </a:stretch>
        </p:blipFill>
        <p:spPr bwMode="auto">
          <a:xfrm>
            <a:off x="8324124" y="2256640"/>
            <a:ext cx="2457747" cy="2527988"/>
          </a:xfrm>
          <a:prstGeom prst="rect">
            <a:avLst/>
          </a:prstGeom>
          <a:noFill/>
        </p:spPr>
      </p:pic>
      <p:sp>
        <p:nvSpPr>
          <p:cNvPr id="37" name="Rectangle 36"/>
          <p:cNvSpPr/>
          <p:nvPr/>
        </p:nvSpPr>
        <p:spPr>
          <a:xfrm>
            <a:off x="2858174" y="1641938"/>
            <a:ext cx="4680520" cy="369332"/>
          </a:xfrm>
          <a:prstGeom prst="rect">
            <a:avLst/>
          </a:prstGeom>
        </p:spPr>
        <p:txBody>
          <a:bodyPr wrap="square">
            <a:spAutoFit/>
          </a:bodyPr>
          <a:lstStyle/>
          <a:p>
            <a:r>
              <a:rPr lang="fr-FR" b="1">
                <a:solidFill>
                  <a:srgbClr val="C00000"/>
                </a:solidFill>
              </a:rPr>
              <a:t>Produire un prototype du corps du lecteur Mp3</a:t>
            </a:r>
          </a:p>
        </p:txBody>
      </p:sp>
      <p:sp>
        <p:nvSpPr>
          <p:cNvPr id="34" name="ZoneTexte 33"/>
          <p:cNvSpPr txBox="1"/>
          <p:nvPr/>
        </p:nvSpPr>
        <p:spPr>
          <a:xfrm>
            <a:off x="3290222" y="4891591"/>
            <a:ext cx="7488832" cy="646331"/>
          </a:xfrm>
          <a:prstGeom prst="rect">
            <a:avLst/>
          </a:prstGeom>
          <a:noFill/>
        </p:spPr>
        <p:txBody>
          <a:bodyPr wrap="square" rtlCol="0">
            <a:spAutoFit/>
          </a:bodyPr>
          <a:lstStyle/>
          <a:p>
            <a:r>
              <a:rPr lang="fr-FR" i="1"/>
              <a:t>Le prototype doit avant tout assurer une fonction, indépendamment d'autres  critères (esthétique par exemple)</a:t>
            </a:r>
          </a:p>
        </p:txBody>
      </p:sp>
      <p:pic>
        <p:nvPicPr>
          <p:cNvPr id="35" name="Image 34" descr="Edition d'éducation de SolidWorks - Usage éducatif uniquement - [mp3_2012_coque__2014-02-07_14-57-18.jpg"/>
          <p:cNvPicPr>
            <a:picLocks noChangeAspect="1"/>
          </p:cNvPicPr>
          <p:nvPr/>
        </p:nvPicPr>
        <p:blipFill>
          <a:blip r:embed="rId4" cstate="print"/>
          <a:stretch>
            <a:fillRect/>
          </a:stretch>
        </p:blipFill>
        <p:spPr>
          <a:xfrm>
            <a:off x="3074199" y="2227294"/>
            <a:ext cx="2139071" cy="1296144"/>
          </a:xfrm>
          <a:prstGeom prst="rect">
            <a:avLst/>
          </a:prstGeom>
        </p:spPr>
      </p:pic>
      <p:pic>
        <p:nvPicPr>
          <p:cNvPr id="39" name="Image 38" descr="Edition d'éducation de SolidWorks - Usage éducatif uniquement - [mp3_2012_coque__2014-02-07_14-58-19.jpg"/>
          <p:cNvPicPr>
            <a:picLocks noChangeAspect="1"/>
          </p:cNvPicPr>
          <p:nvPr/>
        </p:nvPicPr>
        <p:blipFill>
          <a:blip r:embed="rId5" cstate="print"/>
          <a:stretch>
            <a:fillRect/>
          </a:stretch>
        </p:blipFill>
        <p:spPr>
          <a:xfrm>
            <a:off x="5522471" y="2875366"/>
            <a:ext cx="2500027" cy="1584176"/>
          </a:xfrm>
          <a:prstGeom prst="rect">
            <a:avLst/>
          </a:prstGeom>
        </p:spPr>
      </p:pic>
      <p:sp>
        <p:nvSpPr>
          <p:cNvPr id="32" name="Rectangle à coins arrondis 31"/>
          <p:cNvSpPr/>
          <p:nvPr/>
        </p:nvSpPr>
        <p:spPr>
          <a:xfrm>
            <a:off x="2714158" y="1147174"/>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2" name="Image 1">
            <a:extLst>
              <a:ext uri="{FF2B5EF4-FFF2-40B4-BE49-F238E27FC236}">
                <a16:creationId xmlns:a16="http://schemas.microsoft.com/office/drawing/2014/main" id="{CC2C5186-041D-670A-B37B-1A40F0DE89B3}"/>
              </a:ext>
            </a:extLst>
          </p:cNvPr>
          <p:cNvPicPr>
            <a:picLocks noChangeAspect="1"/>
          </p:cNvPicPr>
          <p:nvPr/>
        </p:nvPicPr>
        <p:blipFill rotWithShape="1">
          <a:blip r:embed="rId6">
            <a:extLst>
              <a:ext uri="{28A0092B-C50C-407E-A947-70E740481C1C}">
                <a14:useLocalDpi xmlns:a14="http://schemas.microsoft.com/office/drawing/2010/main" val="0"/>
              </a:ext>
            </a:extLst>
          </a:blip>
          <a:srcRect t="40682" r="55598" b="21634"/>
          <a:stretch/>
        </p:blipFill>
        <p:spPr>
          <a:xfrm>
            <a:off x="9006759" y="1624158"/>
            <a:ext cx="2434757" cy="549431"/>
          </a:xfrm>
          <a:prstGeom prst="rect">
            <a:avLst/>
          </a:prstGeom>
        </p:spPr>
      </p:pic>
    </p:spTree>
    <p:extLst>
      <p:ext uri="{BB962C8B-B14F-4D97-AF65-F5344CB8AC3E}">
        <p14:creationId xmlns:p14="http://schemas.microsoft.com/office/powerpoint/2010/main" val="303451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29">
            <a:extLst>
              <a:ext uri="{FF2B5EF4-FFF2-40B4-BE49-F238E27FC236}">
                <a16:creationId xmlns:a16="http://schemas.microsoft.com/office/drawing/2014/main" id="{1BBE5F67-4FB4-0B82-D50F-8B91D51DF4DF}"/>
              </a:ext>
            </a:extLst>
          </p:cNvPr>
          <p:cNvSpPr/>
          <p:nvPr/>
        </p:nvSpPr>
        <p:spPr>
          <a:xfrm>
            <a:off x="2714158" y="1187768"/>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2" name="Rectangle 1">
            <a:extLst>
              <a:ext uri="{FF2B5EF4-FFF2-40B4-BE49-F238E27FC236}">
                <a16:creationId xmlns:a16="http://schemas.microsoft.com/office/drawing/2014/main" id="{B7B1DAE8-3D17-88C3-FBCA-8C01853D2FC4}"/>
              </a:ext>
            </a:extLst>
          </p:cNvPr>
          <p:cNvSpPr/>
          <p:nvPr/>
        </p:nvSpPr>
        <p:spPr>
          <a:xfrm>
            <a:off x="2929371" y="1526553"/>
            <a:ext cx="3558090" cy="3693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solidFill>
                  <a:srgbClr val="C00000"/>
                </a:solidFill>
              </a:rPr>
              <a:t>Validation des choix de conception.</a:t>
            </a:r>
          </a:p>
        </p:txBody>
      </p:sp>
      <p:sp>
        <p:nvSpPr>
          <p:cNvPr id="10" name="Rectangle à coins arrondis 31">
            <a:extLst>
              <a:ext uri="{FF2B5EF4-FFF2-40B4-BE49-F238E27FC236}">
                <a16:creationId xmlns:a16="http://schemas.microsoft.com/office/drawing/2014/main" id="{09DC0B30-652B-13F0-5E19-5821CF7D664D}"/>
              </a:ext>
            </a:extLst>
          </p:cNvPr>
          <p:cNvSpPr/>
          <p:nvPr/>
        </p:nvSpPr>
        <p:spPr>
          <a:xfrm>
            <a:off x="2714158" y="1147174"/>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3" name="ZoneTexte 2">
            <a:extLst>
              <a:ext uri="{FF2B5EF4-FFF2-40B4-BE49-F238E27FC236}">
                <a16:creationId xmlns:a16="http://schemas.microsoft.com/office/drawing/2014/main" id="{C5991C8D-0414-3E50-0FC6-A8B179B2CE8E}"/>
              </a:ext>
            </a:extLst>
          </p:cNvPr>
          <p:cNvSpPr txBox="1"/>
          <p:nvPr/>
        </p:nvSpPr>
        <p:spPr>
          <a:xfrm>
            <a:off x="5814242" y="3637367"/>
            <a:ext cx="3960440" cy="184665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a:solidFill>
                  <a:schemeClr val="accent2"/>
                </a:solidFill>
              </a:rPr>
              <a:t>Validation du comportement du lecteur par observation de différents cas d’utilisation : </a:t>
            </a:r>
          </a:p>
          <a:p>
            <a:pPr>
              <a:buFont typeface="Arial" pitchFamily="34" charset="0"/>
              <a:buChar char="•"/>
            </a:pPr>
            <a:r>
              <a:rPr lang="fr-FR" sz="1600" b="1">
                <a:solidFill>
                  <a:schemeClr val="accent2"/>
                </a:solidFill>
              </a:rPr>
              <a:t> avec ou sans bonnet de bain,</a:t>
            </a:r>
          </a:p>
          <a:p>
            <a:pPr>
              <a:buFont typeface="Arial" pitchFamily="34" charset="0"/>
              <a:buChar char="•"/>
            </a:pPr>
            <a:r>
              <a:rPr lang="fr-FR" sz="1600" b="1">
                <a:solidFill>
                  <a:schemeClr val="accent2"/>
                </a:solidFill>
              </a:rPr>
              <a:t> différents types de chevelure,… </a:t>
            </a:r>
          </a:p>
          <a:p>
            <a:pPr>
              <a:buFont typeface="Arial" pitchFamily="34" charset="0"/>
              <a:buChar char="•"/>
            </a:pPr>
            <a:r>
              <a:rPr lang="fr-FR" sz="1600" b="1">
                <a:solidFill>
                  <a:schemeClr val="accent2"/>
                </a:solidFill>
              </a:rPr>
              <a:t> différents types de lunettes de piscine. </a:t>
            </a:r>
          </a:p>
          <a:p>
            <a:pPr>
              <a:buFont typeface="Arial" pitchFamily="34" charset="0"/>
              <a:buChar char="•"/>
            </a:pPr>
            <a:r>
              <a:rPr lang="fr-FR" sz="1600" b="1">
                <a:solidFill>
                  <a:schemeClr val="accent2"/>
                </a:solidFill>
              </a:rPr>
              <a:t> facilité de mise en place à l'aveugle ….</a:t>
            </a:r>
          </a:p>
          <a:p>
            <a:endParaRPr lang="fr-FR" b="1">
              <a:solidFill>
                <a:schemeClr val="accent2"/>
              </a:solidFill>
            </a:endParaRPr>
          </a:p>
        </p:txBody>
      </p:sp>
      <p:sp>
        <p:nvSpPr>
          <p:cNvPr id="4" name="Rectangle 3">
            <a:extLst>
              <a:ext uri="{FF2B5EF4-FFF2-40B4-BE49-F238E27FC236}">
                <a16:creationId xmlns:a16="http://schemas.microsoft.com/office/drawing/2014/main" id="{399C8749-65AD-DC62-1F34-5D3025B131B7}"/>
              </a:ext>
            </a:extLst>
          </p:cNvPr>
          <p:cNvSpPr/>
          <p:nvPr/>
        </p:nvSpPr>
        <p:spPr>
          <a:xfrm>
            <a:off x="3219829" y="1779141"/>
            <a:ext cx="2208040" cy="3693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solidFill>
                  <a:schemeClr val="tx2"/>
                </a:solidFill>
              </a:rPr>
              <a:t>Solution de la broche</a:t>
            </a:r>
          </a:p>
        </p:txBody>
      </p:sp>
      <p:pic>
        <p:nvPicPr>
          <p:cNvPr id="5" name="Picture 2">
            <a:extLst>
              <a:ext uri="{FF2B5EF4-FFF2-40B4-BE49-F238E27FC236}">
                <a16:creationId xmlns:a16="http://schemas.microsoft.com/office/drawing/2014/main" id="{FE08C87B-9B80-A425-0273-84507B26A274}"/>
              </a:ext>
            </a:extLst>
          </p:cNvPr>
          <p:cNvPicPr>
            <a:picLocks noChangeAspect="1" noChangeArrowheads="1"/>
          </p:cNvPicPr>
          <p:nvPr/>
        </p:nvPicPr>
        <p:blipFill>
          <a:blip r:embed="rId2" cstate="print"/>
          <a:srcRect l="10152" t="46353"/>
          <a:stretch>
            <a:fillRect/>
          </a:stretch>
        </p:blipFill>
        <p:spPr bwMode="auto">
          <a:xfrm>
            <a:off x="4573308" y="2246143"/>
            <a:ext cx="4944096" cy="1293057"/>
          </a:xfrm>
          <a:prstGeom prst="rect">
            <a:avLst/>
          </a:prstGeom>
          <a:noFill/>
        </p:spPr>
      </p:pic>
      <p:pic>
        <p:nvPicPr>
          <p:cNvPr id="6" name="Image 5">
            <a:extLst>
              <a:ext uri="{FF2B5EF4-FFF2-40B4-BE49-F238E27FC236}">
                <a16:creationId xmlns:a16="http://schemas.microsoft.com/office/drawing/2014/main" id="{28231B8F-ABC4-FD1A-1B67-A325F40E8471}"/>
              </a:ext>
            </a:extLst>
          </p:cNvPr>
          <p:cNvPicPr>
            <a:picLocks noChangeAspect="1"/>
          </p:cNvPicPr>
          <p:nvPr/>
        </p:nvPicPr>
        <p:blipFill>
          <a:blip r:embed="rId3" cstate="print"/>
          <a:stretch>
            <a:fillRect/>
          </a:stretch>
        </p:blipFill>
        <p:spPr>
          <a:xfrm>
            <a:off x="3221954" y="3925399"/>
            <a:ext cx="1663722" cy="1008112"/>
          </a:xfrm>
          <a:prstGeom prst="rect">
            <a:avLst/>
          </a:prstGeom>
        </p:spPr>
      </p:pic>
      <p:pic>
        <p:nvPicPr>
          <p:cNvPr id="12" name="Image 11">
            <a:extLst>
              <a:ext uri="{FF2B5EF4-FFF2-40B4-BE49-F238E27FC236}">
                <a16:creationId xmlns:a16="http://schemas.microsoft.com/office/drawing/2014/main" id="{51BB360B-6765-3472-1F6C-1F9B759DDADC}"/>
              </a:ext>
            </a:extLst>
          </p:cNvPr>
          <p:cNvPicPr>
            <a:picLocks noChangeAspect="1"/>
          </p:cNvPicPr>
          <p:nvPr/>
        </p:nvPicPr>
        <p:blipFill rotWithShape="1">
          <a:blip r:embed="rId4">
            <a:extLst>
              <a:ext uri="{28A0092B-C50C-407E-A947-70E740481C1C}">
                <a14:useLocalDpi xmlns:a14="http://schemas.microsoft.com/office/drawing/2010/main" val="0"/>
              </a:ext>
            </a:extLst>
          </a:blip>
          <a:srcRect t="40682" r="55598" b="21634"/>
          <a:stretch/>
        </p:blipFill>
        <p:spPr>
          <a:xfrm>
            <a:off x="8957823" y="1596194"/>
            <a:ext cx="2434757" cy="549431"/>
          </a:xfrm>
          <a:prstGeom prst="rect">
            <a:avLst/>
          </a:prstGeom>
        </p:spPr>
      </p:pic>
    </p:spTree>
    <p:extLst>
      <p:ext uri="{BB962C8B-B14F-4D97-AF65-F5344CB8AC3E}">
        <p14:creationId xmlns:p14="http://schemas.microsoft.com/office/powerpoint/2010/main" val="70947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922713" y="128402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2" name="Rectangle 31"/>
          <p:cNvSpPr/>
          <p:nvPr/>
        </p:nvSpPr>
        <p:spPr>
          <a:xfrm>
            <a:off x="3037031" y="1738192"/>
            <a:ext cx="3558090" cy="369332"/>
          </a:xfrm>
          <a:prstGeom prst="rect">
            <a:avLst/>
          </a:prstGeom>
        </p:spPr>
        <p:txBody>
          <a:bodyPr wrap="none">
            <a:spAutoFit/>
          </a:bodyPr>
          <a:lstStyle/>
          <a:p>
            <a:r>
              <a:rPr lang="fr-FR" b="1">
                <a:solidFill>
                  <a:srgbClr val="C00000"/>
                </a:solidFill>
              </a:rPr>
              <a:t>Validation des choix de conception.</a:t>
            </a:r>
          </a:p>
        </p:txBody>
      </p:sp>
      <p:sp>
        <p:nvSpPr>
          <p:cNvPr id="40" name="ZoneTexte 39"/>
          <p:cNvSpPr txBox="1"/>
          <p:nvPr/>
        </p:nvSpPr>
        <p:spPr>
          <a:xfrm>
            <a:off x="3066729" y="2179533"/>
            <a:ext cx="5760640" cy="646331"/>
          </a:xfrm>
          <a:prstGeom prst="rect">
            <a:avLst/>
          </a:prstGeom>
          <a:noFill/>
        </p:spPr>
        <p:txBody>
          <a:bodyPr wrap="square" rtlCol="0">
            <a:spAutoFit/>
          </a:bodyPr>
          <a:lstStyle/>
          <a:p>
            <a:r>
              <a:rPr lang="fr-FR" b="1">
                <a:solidFill>
                  <a:schemeClr val="tx2"/>
                </a:solidFill>
              </a:rPr>
              <a:t>Solution du surmoulage:</a:t>
            </a:r>
          </a:p>
          <a:p>
            <a:endParaRPr lang="fr-FR"/>
          </a:p>
        </p:txBody>
      </p:sp>
      <p:sp>
        <p:nvSpPr>
          <p:cNvPr id="38" name="ZoneTexte 37"/>
          <p:cNvSpPr txBox="1"/>
          <p:nvPr/>
        </p:nvSpPr>
        <p:spPr>
          <a:xfrm>
            <a:off x="8971385" y="4699812"/>
            <a:ext cx="2448272" cy="923330"/>
          </a:xfrm>
          <a:prstGeom prst="rect">
            <a:avLst/>
          </a:prstGeom>
          <a:noFill/>
        </p:spPr>
        <p:txBody>
          <a:bodyPr wrap="square" rtlCol="0">
            <a:spAutoFit/>
          </a:bodyPr>
          <a:lstStyle/>
          <a:p>
            <a:r>
              <a:rPr lang="fr-FR"/>
              <a:t>Surmoulage en silicone</a:t>
            </a:r>
          </a:p>
          <a:p>
            <a:r>
              <a:rPr lang="fr-FR"/>
              <a:t>2 g</a:t>
            </a:r>
          </a:p>
          <a:p>
            <a:r>
              <a:rPr lang="fr-FR"/>
              <a:t>1,6 cm</a:t>
            </a:r>
            <a:r>
              <a:rPr lang="fr-FR" baseline="30000"/>
              <a:t>3</a:t>
            </a:r>
          </a:p>
        </p:txBody>
      </p:sp>
      <p:sp>
        <p:nvSpPr>
          <p:cNvPr id="41" name="ZoneTexte 40"/>
          <p:cNvSpPr txBox="1"/>
          <p:nvPr/>
        </p:nvSpPr>
        <p:spPr>
          <a:xfrm>
            <a:off x="3426769" y="4699812"/>
            <a:ext cx="2448272" cy="923330"/>
          </a:xfrm>
          <a:prstGeom prst="rect">
            <a:avLst/>
          </a:prstGeom>
          <a:noFill/>
        </p:spPr>
        <p:txBody>
          <a:bodyPr wrap="square" rtlCol="0">
            <a:spAutoFit/>
          </a:bodyPr>
          <a:lstStyle/>
          <a:p>
            <a:r>
              <a:rPr lang="fr-FR"/>
              <a:t>Coque en silicone</a:t>
            </a:r>
          </a:p>
          <a:p>
            <a:r>
              <a:rPr lang="fr-FR"/>
              <a:t>14,5 g</a:t>
            </a:r>
          </a:p>
          <a:p>
            <a:r>
              <a:rPr lang="fr-FR"/>
              <a:t>11,5 cm</a:t>
            </a:r>
            <a:r>
              <a:rPr lang="fr-FR" baseline="30000"/>
              <a:t>3</a:t>
            </a:r>
          </a:p>
        </p:txBody>
      </p:sp>
      <p:sp>
        <p:nvSpPr>
          <p:cNvPr id="42" name="Rectangle à coins arrondis 41"/>
          <p:cNvSpPr/>
          <p:nvPr/>
        </p:nvSpPr>
        <p:spPr>
          <a:xfrm>
            <a:off x="6091065" y="2179532"/>
            <a:ext cx="2448272" cy="18722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fr-FR" sz="2000" b="1">
                <a:solidFill>
                  <a:schemeClr val="tx2"/>
                </a:solidFill>
              </a:rPr>
              <a:t>Gain de matériau</a:t>
            </a:r>
          </a:p>
          <a:p>
            <a:pPr algn="ctr"/>
            <a:endParaRPr lang="fr-FR" sz="1000" b="1">
              <a:solidFill>
                <a:schemeClr val="tx2"/>
              </a:solidFill>
            </a:endParaRPr>
          </a:p>
          <a:p>
            <a:pPr algn="ctr"/>
            <a:r>
              <a:rPr lang="fr-FR" sz="2400" b="1">
                <a:solidFill>
                  <a:schemeClr val="tx2"/>
                </a:solidFill>
              </a:rPr>
              <a:t>12,5 g</a:t>
            </a:r>
          </a:p>
          <a:p>
            <a:pPr algn="ctr"/>
            <a:endParaRPr lang="fr-FR" sz="1000">
              <a:solidFill>
                <a:schemeClr val="tx2"/>
              </a:solidFill>
            </a:endParaRPr>
          </a:p>
          <a:p>
            <a:pPr algn="ctr"/>
            <a:r>
              <a:rPr lang="fr-FR">
                <a:solidFill>
                  <a:schemeClr val="tx2"/>
                </a:solidFill>
              </a:rPr>
              <a:t>soit 86% de la masse d'origine</a:t>
            </a:r>
          </a:p>
        </p:txBody>
      </p:sp>
      <p:pic>
        <p:nvPicPr>
          <p:cNvPr id="51" name="Image 50" descr="Edition d'éducation de SolidWorks - Usage éducatif uniquement - [mp3_coque_v2-20_2014-02-07_22-30-28.jpg"/>
          <p:cNvPicPr>
            <a:picLocks noChangeAspect="1"/>
          </p:cNvPicPr>
          <p:nvPr/>
        </p:nvPicPr>
        <p:blipFill>
          <a:blip r:embed="rId2" cstate="print"/>
          <a:stretch>
            <a:fillRect/>
          </a:stretch>
        </p:blipFill>
        <p:spPr>
          <a:xfrm>
            <a:off x="3066730" y="2755596"/>
            <a:ext cx="2696439" cy="1521520"/>
          </a:xfrm>
          <a:prstGeom prst="rect">
            <a:avLst/>
          </a:prstGeom>
        </p:spPr>
      </p:pic>
      <p:pic>
        <p:nvPicPr>
          <p:cNvPr id="54" name="Image 53" descr="Edition d'éducation de SolidWorks - Usage éducatif uniquement - [mp3_2012_s2i_fo_2014-02-14_18-08-35.jpg"/>
          <p:cNvPicPr>
            <a:picLocks noChangeAspect="1"/>
          </p:cNvPicPr>
          <p:nvPr/>
        </p:nvPicPr>
        <p:blipFill>
          <a:blip r:embed="rId3" cstate="print"/>
          <a:stretch>
            <a:fillRect/>
          </a:stretch>
        </p:blipFill>
        <p:spPr>
          <a:xfrm>
            <a:off x="8899377" y="2467564"/>
            <a:ext cx="2664296" cy="2093376"/>
          </a:xfrm>
          <a:prstGeom prst="rect">
            <a:avLst/>
          </a:prstGeom>
        </p:spPr>
      </p:pic>
      <p:sp>
        <p:nvSpPr>
          <p:cNvPr id="33" name="Rectangle à coins arrondis 32"/>
          <p:cNvSpPr/>
          <p:nvPr/>
        </p:nvSpPr>
        <p:spPr>
          <a:xfrm>
            <a:off x="2922713" y="1243428"/>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43" name="Rectangle à coins arrondis 42"/>
          <p:cNvSpPr/>
          <p:nvPr/>
        </p:nvSpPr>
        <p:spPr>
          <a:xfrm>
            <a:off x="5875041" y="4339772"/>
            <a:ext cx="2880320" cy="12961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fr-FR" sz="2000" b="1">
                <a:solidFill>
                  <a:schemeClr val="accent3">
                    <a:lumMod val="50000"/>
                  </a:schemeClr>
                </a:solidFill>
              </a:rPr>
              <a:t>Gain environnemental</a:t>
            </a:r>
          </a:p>
          <a:p>
            <a:pPr algn="ctr"/>
            <a:r>
              <a:rPr lang="fr-FR" sz="2000" b="1" i="1">
                <a:solidFill>
                  <a:schemeClr val="accent6">
                    <a:lumMod val="75000"/>
                  </a:schemeClr>
                </a:solidFill>
              </a:rPr>
              <a:t>CO2</a:t>
            </a:r>
          </a:p>
          <a:p>
            <a:pPr algn="ctr"/>
            <a:r>
              <a:rPr lang="fr-FR" sz="2000" b="1" i="1">
                <a:solidFill>
                  <a:schemeClr val="accent6">
                    <a:lumMod val="75000"/>
                  </a:schemeClr>
                </a:solidFill>
              </a:rPr>
              <a:t>Ressources en eau</a:t>
            </a:r>
          </a:p>
        </p:txBody>
      </p:sp>
    </p:spTree>
    <p:extLst>
      <p:ext uri="{BB962C8B-B14F-4D97-AF65-F5344CB8AC3E}">
        <p14:creationId xmlns:p14="http://schemas.microsoft.com/office/powerpoint/2010/main" val="408450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810416" y="97922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2" name="Rectangle 31"/>
          <p:cNvSpPr/>
          <p:nvPr/>
        </p:nvSpPr>
        <p:spPr>
          <a:xfrm>
            <a:off x="2924734" y="1433392"/>
            <a:ext cx="3558090" cy="369332"/>
          </a:xfrm>
          <a:prstGeom prst="rect">
            <a:avLst/>
          </a:prstGeom>
        </p:spPr>
        <p:txBody>
          <a:bodyPr wrap="none">
            <a:spAutoFit/>
          </a:bodyPr>
          <a:lstStyle/>
          <a:p>
            <a:r>
              <a:rPr lang="fr-FR" b="1">
                <a:solidFill>
                  <a:srgbClr val="C00000"/>
                </a:solidFill>
              </a:rPr>
              <a:t>Validation des choix de conception.</a:t>
            </a:r>
          </a:p>
        </p:txBody>
      </p:sp>
      <p:sp>
        <p:nvSpPr>
          <p:cNvPr id="38" name="Rectangle 37"/>
          <p:cNvSpPr/>
          <p:nvPr/>
        </p:nvSpPr>
        <p:spPr>
          <a:xfrm>
            <a:off x="2954432" y="1874732"/>
            <a:ext cx="2264146" cy="369332"/>
          </a:xfrm>
          <a:prstGeom prst="rect">
            <a:avLst/>
          </a:prstGeom>
        </p:spPr>
        <p:txBody>
          <a:bodyPr wrap="none">
            <a:spAutoFit/>
          </a:bodyPr>
          <a:lstStyle/>
          <a:p>
            <a:r>
              <a:rPr lang="fr-FR" b="1">
                <a:solidFill>
                  <a:schemeClr val="tx2"/>
                </a:solidFill>
              </a:rPr>
              <a:t>Solution de la broche</a:t>
            </a:r>
            <a:endParaRPr lang="fr-FR">
              <a:solidFill>
                <a:schemeClr val="accent2"/>
              </a:solidFill>
            </a:endParaRPr>
          </a:p>
        </p:txBody>
      </p:sp>
      <p:pic>
        <p:nvPicPr>
          <p:cNvPr id="54" name="Image 53" descr="Edition d'éducation de SolidWorks - Usage éducatif uniquement - [mp3-fond_s2i_v6_2014-02-14_19-07-22.jpg"/>
          <p:cNvPicPr>
            <a:picLocks noChangeAspect="1"/>
          </p:cNvPicPr>
          <p:nvPr/>
        </p:nvPicPr>
        <p:blipFill>
          <a:blip r:embed="rId2" cstate="print"/>
          <a:stretch>
            <a:fillRect/>
          </a:stretch>
        </p:blipFill>
        <p:spPr>
          <a:xfrm>
            <a:off x="8931097" y="2306780"/>
            <a:ext cx="2327853" cy="1728192"/>
          </a:xfrm>
          <a:prstGeom prst="rect">
            <a:avLst/>
          </a:prstGeom>
        </p:spPr>
      </p:pic>
      <p:pic>
        <p:nvPicPr>
          <p:cNvPr id="55" name="Image 54" descr="Edition d'éducation de SolidWorks - Usage éducatif uniquement - [mp3-fond_s2i.SL_2014-02-14_19-07-07.jpg"/>
          <p:cNvPicPr>
            <a:picLocks noChangeAspect="1"/>
          </p:cNvPicPr>
          <p:nvPr/>
        </p:nvPicPr>
        <p:blipFill>
          <a:blip r:embed="rId3" cstate="print"/>
          <a:stretch>
            <a:fillRect/>
          </a:stretch>
        </p:blipFill>
        <p:spPr>
          <a:xfrm>
            <a:off x="3170456" y="2378788"/>
            <a:ext cx="2232248" cy="1605806"/>
          </a:xfrm>
          <a:prstGeom prst="rect">
            <a:avLst/>
          </a:prstGeom>
        </p:spPr>
      </p:pic>
      <p:sp>
        <p:nvSpPr>
          <p:cNvPr id="56" name="ZoneTexte 55"/>
          <p:cNvSpPr txBox="1"/>
          <p:nvPr/>
        </p:nvSpPr>
        <p:spPr>
          <a:xfrm>
            <a:off x="3098448" y="4148818"/>
            <a:ext cx="2448272" cy="369332"/>
          </a:xfrm>
          <a:prstGeom prst="rect">
            <a:avLst/>
          </a:prstGeom>
          <a:noFill/>
        </p:spPr>
        <p:txBody>
          <a:bodyPr wrap="square" rtlCol="0">
            <a:spAutoFit/>
          </a:bodyPr>
          <a:lstStyle/>
          <a:p>
            <a:r>
              <a:rPr lang="fr-FR"/>
              <a:t>Fond d'origine: 9 cm</a:t>
            </a:r>
            <a:r>
              <a:rPr lang="fr-FR" baseline="30000"/>
              <a:t>3</a:t>
            </a:r>
          </a:p>
        </p:txBody>
      </p:sp>
      <p:sp>
        <p:nvSpPr>
          <p:cNvPr id="57" name="ZoneTexte 56"/>
          <p:cNvSpPr txBox="1"/>
          <p:nvPr/>
        </p:nvSpPr>
        <p:spPr>
          <a:xfrm>
            <a:off x="8859088" y="4178988"/>
            <a:ext cx="2448272" cy="369332"/>
          </a:xfrm>
          <a:prstGeom prst="rect">
            <a:avLst/>
          </a:prstGeom>
          <a:noFill/>
        </p:spPr>
        <p:txBody>
          <a:bodyPr wrap="square" rtlCol="0">
            <a:spAutoFit/>
          </a:bodyPr>
          <a:lstStyle/>
          <a:p>
            <a:r>
              <a:rPr lang="fr-FR"/>
              <a:t>Fond modifié: 8,9 cm</a:t>
            </a:r>
            <a:r>
              <a:rPr lang="fr-FR" baseline="30000"/>
              <a:t>3</a:t>
            </a:r>
          </a:p>
        </p:txBody>
      </p:sp>
      <p:sp>
        <p:nvSpPr>
          <p:cNvPr id="58" name="Rectangle à coins arrondis 57"/>
          <p:cNvSpPr/>
          <p:nvPr/>
        </p:nvSpPr>
        <p:spPr>
          <a:xfrm>
            <a:off x="5978768" y="1874732"/>
            <a:ext cx="2448272" cy="18722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fr-FR" sz="2000" b="1">
                <a:solidFill>
                  <a:schemeClr val="tx2"/>
                </a:solidFill>
              </a:rPr>
              <a:t>Gain de matériau</a:t>
            </a:r>
          </a:p>
          <a:p>
            <a:pPr algn="ctr"/>
            <a:endParaRPr lang="fr-FR" sz="1000" b="1">
              <a:solidFill>
                <a:schemeClr val="tx2"/>
              </a:solidFill>
            </a:endParaRPr>
          </a:p>
          <a:p>
            <a:pPr algn="ctr"/>
            <a:r>
              <a:rPr lang="fr-FR" sz="2400" b="1">
                <a:solidFill>
                  <a:schemeClr val="tx2"/>
                </a:solidFill>
              </a:rPr>
              <a:t>14,5 g*</a:t>
            </a:r>
          </a:p>
          <a:p>
            <a:pPr algn="ctr"/>
            <a:endParaRPr lang="fr-FR" sz="1000">
              <a:solidFill>
                <a:schemeClr val="tx2"/>
              </a:solidFill>
            </a:endParaRPr>
          </a:p>
          <a:p>
            <a:pPr algn="ctr"/>
            <a:r>
              <a:rPr lang="fr-FR">
                <a:solidFill>
                  <a:schemeClr val="tx2"/>
                </a:solidFill>
              </a:rPr>
              <a:t>*masse de la coque en silicone</a:t>
            </a:r>
          </a:p>
        </p:txBody>
      </p:sp>
      <p:sp>
        <p:nvSpPr>
          <p:cNvPr id="59" name="ZoneTexte 58"/>
          <p:cNvSpPr txBox="1"/>
          <p:nvPr/>
        </p:nvSpPr>
        <p:spPr>
          <a:xfrm>
            <a:off x="3098448" y="4539029"/>
            <a:ext cx="2448272" cy="830997"/>
          </a:xfrm>
          <a:prstGeom prst="rect">
            <a:avLst/>
          </a:prstGeom>
          <a:noFill/>
        </p:spPr>
        <p:txBody>
          <a:bodyPr wrap="square" rtlCol="0">
            <a:spAutoFit/>
          </a:bodyPr>
          <a:lstStyle/>
          <a:p>
            <a:r>
              <a:rPr lang="fr-FR" sz="1600" i="1">
                <a:solidFill>
                  <a:schemeClr val="tx2"/>
                </a:solidFill>
              </a:rPr>
              <a:t>Le gain se fait uniquement sur la suppression de la chaussette en silicone. </a:t>
            </a:r>
            <a:endParaRPr lang="fr-FR" sz="1600" i="1" baseline="30000">
              <a:solidFill>
                <a:schemeClr val="tx2"/>
              </a:solidFill>
            </a:endParaRPr>
          </a:p>
        </p:txBody>
      </p:sp>
      <p:sp>
        <p:nvSpPr>
          <p:cNvPr id="33" name="Rectangle à coins arrondis 32"/>
          <p:cNvSpPr/>
          <p:nvPr/>
        </p:nvSpPr>
        <p:spPr>
          <a:xfrm>
            <a:off x="2810416" y="938628"/>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43" name="Rectangle à coins arrondis 42"/>
          <p:cNvSpPr/>
          <p:nvPr/>
        </p:nvSpPr>
        <p:spPr>
          <a:xfrm>
            <a:off x="5762744" y="4034972"/>
            <a:ext cx="2880320" cy="12961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fr-FR" sz="2000" b="1">
                <a:solidFill>
                  <a:schemeClr val="accent3">
                    <a:lumMod val="50000"/>
                  </a:schemeClr>
                </a:solidFill>
              </a:rPr>
              <a:t>Gain environnemental</a:t>
            </a:r>
          </a:p>
          <a:p>
            <a:pPr algn="ctr"/>
            <a:r>
              <a:rPr lang="fr-FR" sz="2000" b="1" i="1">
                <a:solidFill>
                  <a:schemeClr val="accent6">
                    <a:lumMod val="75000"/>
                  </a:schemeClr>
                </a:solidFill>
              </a:rPr>
              <a:t>CO2</a:t>
            </a:r>
          </a:p>
          <a:p>
            <a:pPr algn="ctr"/>
            <a:r>
              <a:rPr lang="fr-FR" sz="2000" b="1" i="1">
                <a:solidFill>
                  <a:schemeClr val="accent6">
                    <a:lumMod val="75000"/>
                  </a:schemeClr>
                </a:solidFill>
              </a:rPr>
              <a:t>Ressources en eau</a:t>
            </a:r>
          </a:p>
        </p:txBody>
      </p:sp>
      <p:sp>
        <p:nvSpPr>
          <p:cNvPr id="44" name="ZoneTexte 43"/>
          <p:cNvSpPr txBox="1"/>
          <p:nvPr/>
        </p:nvSpPr>
        <p:spPr>
          <a:xfrm>
            <a:off x="8859088" y="4539029"/>
            <a:ext cx="2664296" cy="830997"/>
          </a:xfrm>
          <a:prstGeom prst="rect">
            <a:avLst/>
          </a:prstGeom>
          <a:noFill/>
        </p:spPr>
        <p:txBody>
          <a:bodyPr wrap="square" rtlCol="0">
            <a:spAutoFit/>
          </a:bodyPr>
          <a:lstStyle/>
          <a:p>
            <a:r>
              <a:rPr lang="fr-FR" sz="1600" i="1">
                <a:solidFill>
                  <a:schemeClr val="tx2"/>
                </a:solidFill>
              </a:rPr>
              <a:t>La différence entre le fond d'origine et le fond modifié est négligeable (0,1cm</a:t>
            </a:r>
            <a:r>
              <a:rPr lang="fr-FR" sz="1600" i="1" baseline="30000">
                <a:solidFill>
                  <a:schemeClr val="tx2"/>
                </a:solidFill>
              </a:rPr>
              <a:t>3</a:t>
            </a:r>
            <a:r>
              <a:rPr lang="fr-FR" sz="1600" i="1">
                <a:solidFill>
                  <a:schemeClr val="tx2"/>
                </a:solidFill>
              </a:rPr>
              <a:t>)</a:t>
            </a:r>
            <a:endParaRPr lang="fr-FR" sz="1600" i="1" baseline="30000">
              <a:solidFill>
                <a:schemeClr val="tx2"/>
              </a:solidFill>
            </a:endParaRPr>
          </a:p>
        </p:txBody>
      </p:sp>
    </p:spTree>
    <p:extLst>
      <p:ext uri="{BB962C8B-B14F-4D97-AF65-F5344CB8AC3E}">
        <p14:creationId xmlns:p14="http://schemas.microsoft.com/office/powerpoint/2010/main" val="4202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633953" y="1316105"/>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2" name="Rectangle 31"/>
          <p:cNvSpPr/>
          <p:nvPr/>
        </p:nvSpPr>
        <p:spPr>
          <a:xfrm>
            <a:off x="2748271" y="1770275"/>
            <a:ext cx="3558090" cy="369332"/>
          </a:xfrm>
          <a:prstGeom prst="rect">
            <a:avLst/>
          </a:prstGeom>
        </p:spPr>
        <p:txBody>
          <a:bodyPr wrap="none">
            <a:spAutoFit/>
          </a:bodyPr>
          <a:lstStyle/>
          <a:p>
            <a:r>
              <a:rPr lang="fr-FR" b="1">
                <a:solidFill>
                  <a:srgbClr val="C00000"/>
                </a:solidFill>
              </a:rPr>
              <a:t>Validation des choix de conception.</a:t>
            </a:r>
          </a:p>
        </p:txBody>
      </p:sp>
      <p:sp>
        <p:nvSpPr>
          <p:cNvPr id="38" name="Rectangle 37"/>
          <p:cNvSpPr/>
          <p:nvPr/>
        </p:nvSpPr>
        <p:spPr>
          <a:xfrm>
            <a:off x="5802306" y="2399763"/>
            <a:ext cx="2068387" cy="369332"/>
          </a:xfrm>
          <a:prstGeom prst="rect">
            <a:avLst/>
          </a:prstGeom>
        </p:spPr>
        <p:txBody>
          <a:bodyPr wrap="none">
            <a:spAutoFit/>
          </a:bodyPr>
          <a:lstStyle/>
          <a:p>
            <a:r>
              <a:rPr lang="fr-FR" b="1">
                <a:solidFill>
                  <a:srgbClr val="C00000"/>
                </a:solidFill>
              </a:rPr>
              <a:t>Au final, quel choix</a:t>
            </a:r>
            <a:endParaRPr lang="fr-FR">
              <a:solidFill>
                <a:srgbClr val="C00000"/>
              </a:solidFill>
            </a:endParaRPr>
          </a:p>
        </p:txBody>
      </p:sp>
      <p:pic>
        <p:nvPicPr>
          <p:cNvPr id="54" name="Image 53" descr="Edition d'éducation de SolidWorks - Usage éducatif uniquement - [mp3-fond_s2i_v6_2014-02-14_19-07-22.jpg"/>
          <p:cNvPicPr>
            <a:picLocks noChangeAspect="1"/>
          </p:cNvPicPr>
          <p:nvPr/>
        </p:nvPicPr>
        <p:blipFill>
          <a:blip r:embed="rId2" cstate="print"/>
          <a:stretch>
            <a:fillRect/>
          </a:stretch>
        </p:blipFill>
        <p:spPr>
          <a:xfrm>
            <a:off x="8754634" y="2706379"/>
            <a:ext cx="2327853" cy="1728192"/>
          </a:xfrm>
          <a:prstGeom prst="rect">
            <a:avLst/>
          </a:prstGeom>
        </p:spPr>
      </p:pic>
      <p:sp>
        <p:nvSpPr>
          <p:cNvPr id="57" name="ZoneTexte 56"/>
          <p:cNvSpPr txBox="1"/>
          <p:nvPr/>
        </p:nvSpPr>
        <p:spPr>
          <a:xfrm>
            <a:off x="8682625" y="4578587"/>
            <a:ext cx="2088232" cy="369332"/>
          </a:xfrm>
          <a:prstGeom prst="rect">
            <a:avLst/>
          </a:prstGeom>
          <a:noFill/>
        </p:spPr>
        <p:txBody>
          <a:bodyPr wrap="square" rtlCol="0">
            <a:spAutoFit/>
          </a:bodyPr>
          <a:lstStyle/>
          <a:p>
            <a:r>
              <a:rPr lang="fr-FR"/>
              <a:t>Fond  avec broche</a:t>
            </a:r>
            <a:endParaRPr lang="fr-FR" baseline="30000"/>
          </a:p>
        </p:txBody>
      </p:sp>
      <p:sp>
        <p:nvSpPr>
          <p:cNvPr id="59" name="ZoneTexte 58"/>
          <p:cNvSpPr txBox="1"/>
          <p:nvPr/>
        </p:nvSpPr>
        <p:spPr>
          <a:xfrm>
            <a:off x="3138009" y="5019928"/>
            <a:ext cx="7776864" cy="646331"/>
          </a:xfrm>
          <a:prstGeom prst="rect">
            <a:avLst/>
          </a:prstGeom>
          <a:noFill/>
        </p:spPr>
        <p:txBody>
          <a:bodyPr wrap="square" rtlCol="0">
            <a:spAutoFit/>
          </a:bodyPr>
          <a:lstStyle/>
          <a:p>
            <a:r>
              <a:rPr lang="fr-FR" i="1">
                <a:solidFill>
                  <a:schemeClr val="tx2"/>
                </a:solidFill>
              </a:rPr>
              <a:t>Les impacts sont similaires au niveau des matériaux, reste à voir au niveau de la fabrication …</a:t>
            </a:r>
            <a:endParaRPr lang="fr-FR" i="1" baseline="30000">
              <a:solidFill>
                <a:schemeClr val="tx2"/>
              </a:solidFill>
            </a:endParaRPr>
          </a:p>
        </p:txBody>
      </p:sp>
      <p:sp>
        <p:nvSpPr>
          <p:cNvPr id="40" name="ZoneTexte 39"/>
          <p:cNvSpPr txBox="1"/>
          <p:nvPr/>
        </p:nvSpPr>
        <p:spPr>
          <a:xfrm>
            <a:off x="3138009" y="4515871"/>
            <a:ext cx="2448272" cy="369332"/>
          </a:xfrm>
          <a:prstGeom prst="rect">
            <a:avLst/>
          </a:prstGeom>
          <a:noFill/>
        </p:spPr>
        <p:txBody>
          <a:bodyPr wrap="square" rtlCol="0">
            <a:spAutoFit/>
          </a:bodyPr>
          <a:lstStyle/>
          <a:p>
            <a:r>
              <a:rPr lang="fr-FR"/>
              <a:t>Surmoulage en silicone</a:t>
            </a:r>
            <a:endParaRPr lang="fr-FR" baseline="30000"/>
          </a:p>
        </p:txBody>
      </p:sp>
      <p:pic>
        <p:nvPicPr>
          <p:cNvPr id="41" name="Image 40" descr="Edition d'éducation de SolidWorks - Usage éducatif uniquement - [mp3_2012_s2i_fo_2014-02-14_18-08-35.jpg"/>
          <p:cNvPicPr>
            <a:picLocks noChangeAspect="1"/>
          </p:cNvPicPr>
          <p:nvPr/>
        </p:nvPicPr>
        <p:blipFill>
          <a:blip r:embed="rId3" cstate="print"/>
          <a:stretch>
            <a:fillRect/>
          </a:stretch>
        </p:blipFill>
        <p:spPr>
          <a:xfrm>
            <a:off x="2993993" y="2643664"/>
            <a:ext cx="2304256" cy="1810487"/>
          </a:xfrm>
          <a:prstGeom prst="rect">
            <a:avLst/>
          </a:prstGeom>
        </p:spPr>
      </p:pic>
      <p:sp>
        <p:nvSpPr>
          <p:cNvPr id="42" name="ZoneTexte 41"/>
          <p:cNvSpPr txBox="1"/>
          <p:nvPr/>
        </p:nvSpPr>
        <p:spPr>
          <a:xfrm>
            <a:off x="6450377" y="2831811"/>
            <a:ext cx="702436" cy="1107996"/>
          </a:xfrm>
          <a:prstGeom prst="rect">
            <a:avLst/>
          </a:prstGeom>
          <a:noFill/>
        </p:spPr>
        <p:txBody>
          <a:bodyPr wrap="none" rtlCol="0">
            <a:spAutoFit/>
          </a:bodyPr>
          <a:lstStyle/>
          <a:p>
            <a:r>
              <a:rPr lang="fr-FR" sz="6600">
                <a:solidFill>
                  <a:srgbClr val="C00000"/>
                </a:solidFill>
                <a:latin typeface="Arial Black" pitchFamily="34" charset="0"/>
              </a:rPr>
              <a:t>?</a:t>
            </a:r>
          </a:p>
        </p:txBody>
      </p:sp>
      <p:sp>
        <p:nvSpPr>
          <p:cNvPr id="33" name="Rectangle à coins arrondis 32"/>
          <p:cNvSpPr/>
          <p:nvPr/>
        </p:nvSpPr>
        <p:spPr>
          <a:xfrm>
            <a:off x="2633953" y="1275511"/>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Tree>
    <p:extLst>
      <p:ext uri="{BB962C8B-B14F-4D97-AF65-F5344CB8AC3E}">
        <p14:creationId xmlns:p14="http://schemas.microsoft.com/office/powerpoint/2010/main" val="2936689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954796" y="118777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pic>
        <p:nvPicPr>
          <p:cNvPr id="40" name="Image 39" descr="Edition d'éducation de SolidWorks - Usage éducatif uniquement - [mp3_2012_s2i_fo_2014-02-09_22-03-27.jpg"/>
          <p:cNvPicPr>
            <a:picLocks noChangeAspect="1"/>
          </p:cNvPicPr>
          <p:nvPr/>
        </p:nvPicPr>
        <p:blipFill>
          <a:blip r:embed="rId3" cstate="print"/>
          <a:stretch>
            <a:fillRect/>
          </a:stretch>
        </p:blipFill>
        <p:spPr>
          <a:xfrm>
            <a:off x="7635317" y="2083283"/>
            <a:ext cx="3600399" cy="3312869"/>
          </a:xfrm>
          <a:prstGeom prst="rect">
            <a:avLst/>
          </a:prstGeom>
        </p:spPr>
      </p:pic>
      <p:sp>
        <p:nvSpPr>
          <p:cNvPr id="37" name="Rectangle 36"/>
          <p:cNvSpPr/>
          <p:nvPr/>
        </p:nvSpPr>
        <p:spPr>
          <a:xfrm>
            <a:off x="3098812" y="1641942"/>
            <a:ext cx="5544616" cy="369332"/>
          </a:xfrm>
          <a:prstGeom prst="rect">
            <a:avLst/>
          </a:prstGeom>
        </p:spPr>
        <p:txBody>
          <a:bodyPr wrap="square">
            <a:spAutoFit/>
          </a:bodyPr>
          <a:lstStyle/>
          <a:p>
            <a:r>
              <a:rPr lang="fr-FR" b="1">
                <a:solidFill>
                  <a:srgbClr val="C00000"/>
                </a:solidFill>
              </a:rPr>
              <a:t>Réaliser un prototype virtuel du corps du lecteur Mp3</a:t>
            </a:r>
          </a:p>
        </p:txBody>
      </p:sp>
      <p:sp>
        <p:nvSpPr>
          <p:cNvPr id="32" name="Rectangle à coins arrondis 31"/>
          <p:cNvSpPr/>
          <p:nvPr/>
        </p:nvSpPr>
        <p:spPr>
          <a:xfrm>
            <a:off x="2954796" y="1147178"/>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1026" name="Picture 2"/>
          <p:cNvPicPr>
            <a:picLocks noChangeAspect="1" noChangeArrowheads="1"/>
          </p:cNvPicPr>
          <p:nvPr/>
        </p:nvPicPr>
        <p:blipFill>
          <a:blip r:embed="rId4" cstate="print"/>
          <a:srcRect/>
          <a:stretch>
            <a:fillRect/>
          </a:stretch>
        </p:blipFill>
        <p:spPr bwMode="auto">
          <a:xfrm>
            <a:off x="3602868" y="2227298"/>
            <a:ext cx="3313672" cy="3240360"/>
          </a:xfrm>
          <a:prstGeom prst="rect">
            <a:avLst/>
          </a:prstGeom>
          <a:noFill/>
          <a:ln w="9525">
            <a:noFill/>
            <a:miter lim="800000"/>
            <a:headEnd/>
            <a:tailEnd/>
          </a:ln>
        </p:spPr>
      </p:pic>
    </p:spTree>
    <p:extLst>
      <p:ext uri="{BB962C8B-B14F-4D97-AF65-F5344CB8AC3E}">
        <p14:creationId xmlns:p14="http://schemas.microsoft.com/office/powerpoint/2010/main" val="5366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3051045" y="1075475"/>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2" name="Rectangle 31"/>
          <p:cNvSpPr/>
          <p:nvPr/>
        </p:nvSpPr>
        <p:spPr>
          <a:xfrm>
            <a:off x="3165363" y="1529645"/>
            <a:ext cx="3558090" cy="369332"/>
          </a:xfrm>
          <a:prstGeom prst="rect">
            <a:avLst/>
          </a:prstGeom>
        </p:spPr>
        <p:txBody>
          <a:bodyPr wrap="none">
            <a:spAutoFit/>
          </a:bodyPr>
          <a:lstStyle/>
          <a:p>
            <a:r>
              <a:rPr lang="fr-FR" b="1">
                <a:solidFill>
                  <a:srgbClr val="C00000"/>
                </a:solidFill>
              </a:rPr>
              <a:t>Validation des choix de conception.</a:t>
            </a:r>
          </a:p>
        </p:txBody>
      </p:sp>
      <p:pic>
        <p:nvPicPr>
          <p:cNvPr id="70" name="Image 69" descr="depot model1.png"/>
          <p:cNvPicPr>
            <a:picLocks noChangeAspect="1"/>
          </p:cNvPicPr>
          <p:nvPr/>
        </p:nvPicPr>
        <p:blipFill>
          <a:blip r:embed="rId2" cstate="print"/>
          <a:stretch>
            <a:fillRect/>
          </a:stretch>
        </p:blipFill>
        <p:spPr>
          <a:xfrm rot="21139309">
            <a:off x="4323570" y="2323295"/>
            <a:ext cx="2243439" cy="30306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Rectangle 37"/>
          <p:cNvSpPr/>
          <p:nvPr/>
        </p:nvSpPr>
        <p:spPr>
          <a:xfrm>
            <a:off x="3195062" y="1970985"/>
            <a:ext cx="4036041" cy="369332"/>
          </a:xfrm>
          <a:prstGeom prst="rect">
            <a:avLst/>
          </a:prstGeom>
        </p:spPr>
        <p:txBody>
          <a:bodyPr wrap="none">
            <a:spAutoFit/>
          </a:bodyPr>
          <a:lstStyle/>
          <a:p>
            <a:r>
              <a:rPr lang="fr-FR" i="1">
                <a:solidFill>
                  <a:schemeClr val="tx2"/>
                </a:solidFill>
              </a:rPr>
              <a:t>Dépôt dessin et modèles du nouveau lecteur</a:t>
            </a:r>
            <a:endParaRPr lang="fr-FR" i="1">
              <a:solidFill>
                <a:schemeClr val="accent2"/>
              </a:solidFill>
            </a:endParaRPr>
          </a:p>
        </p:txBody>
      </p:sp>
      <p:sp>
        <p:nvSpPr>
          <p:cNvPr id="72" name="Rectangle 71"/>
          <p:cNvSpPr/>
          <p:nvPr/>
        </p:nvSpPr>
        <p:spPr>
          <a:xfrm>
            <a:off x="5859358" y="5067329"/>
            <a:ext cx="5386731" cy="369332"/>
          </a:xfrm>
          <a:prstGeom prst="rect">
            <a:avLst/>
          </a:prstGeom>
        </p:spPr>
        <p:txBody>
          <a:bodyPr wrap="none">
            <a:spAutoFit/>
          </a:bodyPr>
          <a:lstStyle/>
          <a:p>
            <a:r>
              <a:rPr lang="fr-FR" i="1">
                <a:solidFill>
                  <a:schemeClr val="tx2"/>
                </a:solidFill>
              </a:rPr>
              <a:t>Dans le cadre de la protection de la propriété intellectuelle</a:t>
            </a:r>
          </a:p>
        </p:txBody>
      </p:sp>
      <p:sp>
        <p:nvSpPr>
          <p:cNvPr id="33" name="Rectangle à coins arrondis 32"/>
          <p:cNvSpPr/>
          <p:nvPr/>
        </p:nvSpPr>
        <p:spPr>
          <a:xfrm>
            <a:off x="3051045" y="1034881"/>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71" name="Image 70" descr="depot model2.png"/>
          <p:cNvPicPr>
            <a:picLocks noChangeAspect="1"/>
          </p:cNvPicPr>
          <p:nvPr/>
        </p:nvPicPr>
        <p:blipFill>
          <a:blip r:embed="rId3" cstate="print"/>
          <a:stretch>
            <a:fillRect/>
          </a:stretch>
        </p:blipFill>
        <p:spPr>
          <a:xfrm rot="899761">
            <a:off x="7937305" y="1577628"/>
            <a:ext cx="2394543" cy="32347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3" name="ZoneTexte 42"/>
          <p:cNvSpPr txBox="1"/>
          <p:nvPr/>
        </p:nvSpPr>
        <p:spPr>
          <a:xfrm>
            <a:off x="810090" y="1841907"/>
            <a:ext cx="1936666" cy="2585323"/>
          </a:xfrm>
          <a:prstGeom prst="rect">
            <a:avLst/>
          </a:prstGeom>
          <a:noFill/>
        </p:spPr>
        <p:txBody>
          <a:bodyPr wrap="square" rtlCol="0">
            <a:spAutoFit/>
          </a:bodyPr>
          <a:lstStyle/>
          <a:p>
            <a:pPr algn="r"/>
            <a:r>
              <a:rPr lang="fr-FR" b="1"/>
              <a:t>Phase d’élaboration de documents techniques : ici finalisation fictive du dépôt de dessins et modèles auprès de l’INPI</a:t>
            </a:r>
          </a:p>
        </p:txBody>
      </p:sp>
    </p:spTree>
    <p:extLst>
      <p:ext uri="{BB962C8B-B14F-4D97-AF65-F5344CB8AC3E}">
        <p14:creationId xmlns:p14="http://schemas.microsoft.com/office/powerpoint/2010/main" val="140026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 47" descr="page1.jpg"/>
          <p:cNvPicPr>
            <a:picLocks noChangeAspect="1"/>
          </p:cNvPicPr>
          <p:nvPr/>
        </p:nvPicPr>
        <p:blipFill rotWithShape="1">
          <a:blip r:embed="rId2" cstate="print"/>
          <a:srcRect l="57940" t="50045" r="8712" b="13634"/>
          <a:stretch/>
        </p:blipFill>
        <p:spPr>
          <a:xfrm>
            <a:off x="9679474" y="4320779"/>
            <a:ext cx="2305483" cy="1693549"/>
          </a:xfrm>
          <a:prstGeom prst="rect">
            <a:avLst/>
          </a:prstGeom>
        </p:spPr>
      </p:pic>
      <p:sp>
        <p:nvSpPr>
          <p:cNvPr id="2" name="Rectangle 1"/>
          <p:cNvSpPr/>
          <p:nvPr/>
        </p:nvSpPr>
        <p:spPr>
          <a:xfrm>
            <a:off x="342650" y="527879"/>
            <a:ext cx="6156176" cy="3791807"/>
          </a:xfrm>
          <a:prstGeom prst="rect">
            <a:avLst/>
          </a:prstGeom>
          <a:solidFill>
            <a:schemeClr val="bg1"/>
          </a:solidFill>
          <a:ln w="57150">
            <a:solidFill>
              <a:srgbClr val="00B0F0"/>
            </a:solidFill>
          </a:ln>
        </p:spPr>
        <p:txBody>
          <a:bodyPr wrap="square">
            <a:spAutoFit/>
          </a:bodyPr>
          <a:lstStyle/>
          <a:p>
            <a:pPr>
              <a:lnSpc>
                <a:spcPct val="90000"/>
              </a:lnSpc>
              <a:spcBef>
                <a:spcPct val="0"/>
              </a:spcBef>
              <a:spcAft>
                <a:spcPts val="600"/>
              </a:spcAft>
            </a:pPr>
            <a:r>
              <a:rPr lang="fr-FR" sz="1400" b="1" spc="-50">
                <a:solidFill>
                  <a:srgbClr val="595959"/>
                </a:solidFill>
                <a:latin typeface="+mj-lt"/>
                <a:ea typeface="+mj-ea"/>
                <a:cs typeface="+mj-cs"/>
              </a:rPr>
              <a:t>LES CRITÈRES D‘ECODESIGN DE LA SOCIETE CONCEPTRICE DE PRODUITS SPORTIFS</a:t>
            </a:r>
          </a:p>
          <a:p>
            <a:pPr>
              <a:lnSpc>
                <a:spcPct val="90000"/>
              </a:lnSpc>
              <a:spcBef>
                <a:spcPct val="0"/>
              </a:spcBef>
              <a:spcAft>
                <a:spcPts val="600"/>
              </a:spcAft>
            </a:pPr>
            <a:endParaRPr lang="fr-FR" sz="1400" b="1" spc="-50">
              <a:solidFill>
                <a:srgbClr val="595959"/>
              </a:solidFill>
              <a:latin typeface="+mj-lt"/>
              <a:ea typeface="+mj-ea"/>
              <a:cs typeface="+mj-cs"/>
            </a:endParaRPr>
          </a:p>
          <a:p>
            <a:pPr>
              <a:lnSpc>
                <a:spcPct val="90000"/>
              </a:lnSpc>
              <a:spcBef>
                <a:spcPct val="0"/>
              </a:spcBef>
              <a:spcAft>
                <a:spcPts val="600"/>
              </a:spcAft>
            </a:pPr>
            <a:r>
              <a:rPr lang="fr-FR" sz="1600" spc="-50">
                <a:solidFill>
                  <a:srgbClr val="595959"/>
                </a:solidFill>
                <a:latin typeface="+mj-lt"/>
                <a:ea typeface="+mj-ea"/>
                <a:cs typeface="+mj-cs"/>
              </a:rPr>
              <a:t>L'</a:t>
            </a:r>
            <a:r>
              <a:rPr lang="fr-FR" sz="1600" spc="-50" err="1">
                <a:solidFill>
                  <a:srgbClr val="595959"/>
                </a:solidFill>
                <a:latin typeface="+mj-lt"/>
                <a:ea typeface="+mj-ea"/>
                <a:cs typeface="+mj-cs"/>
              </a:rPr>
              <a:t>ecodesign</a:t>
            </a:r>
            <a:r>
              <a:rPr lang="fr-FR" sz="1600" spc="-50">
                <a:solidFill>
                  <a:srgbClr val="595959"/>
                </a:solidFill>
                <a:latin typeface="+mj-lt"/>
                <a:ea typeface="+mj-ea"/>
                <a:cs typeface="+mj-cs"/>
              </a:rPr>
              <a:t> chez nous, c'est précis !</a:t>
            </a:r>
            <a:br>
              <a:rPr lang="fr-FR" sz="1600" spc="-50">
                <a:solidFill>
                  <a:srgbClr val="595959"/>
                </a:solidFill>
                <a:latin typeface="+mj-lt"/>
                <a:ea typeface="+mj-ea"/>
                <a:cs typeface="+mj-cs"/>
              </a:rPr>
            </a:br>
            <a:br>
              <a:rPr lang="fr-FR" sz="1600" spc="-50">
                <a:solidFill>
                  <a:srgbClr val="595959"/>
                </a:solidFill>
                <a:latin typeface="+mj-lt"/>
                <a:ea typeface="+mj-ea"/>
                <a:cs typeface="+mj-cs"/>
              </a:rPr>
            </a:br>
            <a:r>
              <a:rPr lang="fr-FR" sz="1600" spc="-50">
                <a:solidFill>
                  <a:srgbClr val="595959"/>
                </a:solidFill>
                <a:latin typeface="+mj-lt"/>
                <a:ea typeface="+mj-ea"/>
                <a:cs typeface="+mj-cs"/>
              </a:rPr>
              <a:t>Nos équipes de conception ont établi un cadre exigeant pour définir cette démarche. Les produits concernés doivent répondre à l'un de ces deux critères :</a:t>
            </a:r>
            <a:br>
              <a:rPr lang="fr-FR" sz="1600" spc="-50">
                <a:solidFill>
                  <a:srgbClr val="595959"/>
                </a:solidFill>
                <a:latin typeface="+mj-lt"/>
                <a:ea typeface="+mj-ea"/>
                <a:cs typeface="+mj-cs"/>
              </a:rPr>
            </a:br>
            <a:br>
              <a:rPr lang="fr-FR" sz="1600" spc="-50">
                <a:solidFill>
                  <a:srgbClr val="595959"/>
                </a:solidFill>
                <a:latin typeface="+mj-lt"/>
                <a:ea typeface="+mj-ea"/>
                <a:cs typeface="+mj-cs"/>
              </a:rPr>
            </a:br>
            <a:r>
              <a:rPr lang="fr-FR" sz="1600" spc="-50">
                <a:solidFill>
                  <a:srgbClr val="595959"/>
                </a:solidFill>
                <a:latin typeface="+mj-lt"/>
                <a:ea typeface="+mj-ea"/>
                <a:cs typeface="+mj-cs"/>
              </a:rPr>
              <a:t>1.Leur impact environnemental doit diminuer d'au moins 10% par rapport au modèle précédent, sur au moins deux des indicateurs suivants : changement climatique, pollution de l'air, pollution des eaux et épuisement des ressources.</a:t>
            </a:r>
            <a:br>
              <a:rPr lang="fr-FR" sz="1600" spc="-50">
                <a:solidFill>
                  <a:srgbClr val="595959"/>
                </a:solidFill>
                <a:latin typeface="+mj-lt"/>
                <a:ea typeface="+mj-ea"/>
                <a:cs typeface="+mj-cs"/>
              </a:rPr>
            </a:br>
            <a:br>
              <a:rPr lang="fr-FR" sz="1200" spc="-50">
                <a:solidFill>
                  <a:srgbClr val="595959"/>
                </a:solidFill>
                <a:latin typeface="+mj-lt"/>
                <a:ea typeface="+mj-ea"/>
                <a:cs typeface="+mj-cs"/>
              </a:rPr>
            </a:br>
            <a:r>
              <a:rPr lang="fr-FR" sz="1200" spc="-50">
                <a:solidFill>
                  <a:srgbClr val="595959"/>
                </a:solidFill>
                <a:latin typeface="+mj-lt"/>
                <a:ea typeface="+mj-ea"/>
                <a:cs typeface="+mj-cs"/>
              </a:rPr>
              <a:t>OU</a:t>
            </a:r>
            <a:br>
              <a:rPr lang="fr-FR" sz="1200" spc="-50">
                <a:solidFill>
                  <a:srgbClr val="595959"/>
                </a:solidFill>
                <a:latin typeface="+mj-lt"/>
                <a:ea typeface="+mj-ea"/>
                <a:cs typeface="+mj-cs"/>
              </a:rPr>
            </a:br>
            <a:br>
              <a:rPr lang="fr-FR" sz="1200" spc="-50">
                <a:solidFill>
                  <a:srgbClr val="595959"/>
                </a:solidFill>
                <a:latin typeface="+mj-lt"/>
                <a:ea typeface="+mj-ea"/>
                <a:cs typeface="+mj-cs"/>
              </a:rPr>
            </a:br>
            <a:r>
              <a:rPr lang="fr-FR" sz="1600" spc="-50">
                <a:solidFill>
                  <a:srgbClr val="595959"/>
                </a:solidFill>
                <a:latin typeface="+mj-lt"/>
                <a:ea typeface="+mj-ea"/>
                <a:cs typeface="+mj-cs"/>
              </a:rPr>
              <a:t>2. Ils doivent justifier de certaines actions de conception bien précises : au moins 70% du poids du produit en polyester recyclé, tissu composé d'au moins 90% de coton issu de l'agriculture biologique, utiliser des teintures moins consommatrices d'eau, etc.</a:t>
            </a:r>
          </a:p>
        </p:txBody>
      </p:sp>
      <p:sp>
        <p:nvSpPr>
          <p:cNvPr id="4" name="ZoneTexte 3"/>
          <p:cNvSpPr txBox="1"/>
          <p:nvPr/>
        </p:nvSpPr>
        <p:spPr>
          <a:xfrm>
            <a:off x="7390034" y="140802"/>
            <a:ext cx="4610966" cy="5909310"/>
          </a:xfrm>
          <a:prstGeom prst="rect">
            <a:avLst/>
          </a:prstGeom>
          <a:solidFill>
            <a:schemeClr val="bg1"/>
          </a:solidFill>
          <a:ln w="57150">
            <a:solidFill>
              <a:srgbClr val="00B0F0"/>
            </a:solidFill>
          </a:ln>
        </p:spPr>
        <p:txBody>
          <a:bodyPr wrap="square" rtlCol="0">
            <a:spAutoFit/>
          </a:bodyPr>
          <a:lstStyle/>
          <a:p>
            <a:r>
              <a:rPr lang="fr-FR" b="1"/>
              <a:t>Enjeu</a:t>
            </a:r>
          </a:p>
          <a:p>
            <a:r>
              <a:rPr lang="fr-FR"/>
              <a:t>Dans le cadre de sa politique environnementale, la société désire réduire l’impact environnemental de ses produits.</a:t>
            </a:r>
          </a:p>
          <a:p>
            <a:endParaRPr lang="fr-FR"/>
          </a:p>
          <a:p>
            <a:r>
              <a:rPr lang="fr-FR" b="1"/>
              <a:t>Problématique proposée aux élèves</a:t>
            </a:r>
          </a:p>
          <a:p>
            <a:r>
              <a:rPr lang="fr-FR"/>
              <a:t>Comment peut-on agir pour diminuer l’impact environnemental du lecteur MP3 étanche ?</a:t>
            </a:r>
          </a:p>
          <a:p>
            <a:endParaRPr lang="fr-FR"/>
          </a:p>
          <a:p>
            <a:r>
              <a:rPr lang="fr-FR" b="1"/>
              <a:t>Productions finales attendues</a:t>
            </a:r>
          </a:p>
          <a:p>
            <a:r>
              <a:rPr lang="fr-FR"/>
              <a:t>Bilan de l’impact environnemental obtenu, maquettes numériques et prototypes des solutions retenues, retour d’expérience et conclusion quant à la validation des solutions.</a:t>
            </a:r>
          </a:p>
          <a:p>
            <a:endParaRPr lang="fr-FR"/>
          </a:p>
          <a:p>
            <a:endParaRPr lang="fr-FR"/>
          </a:p>
          <a:p>
            <a:endParaRPr lang="fr-FR"/>
          </a:p>
          <a:p>
            <a:endParaRPr lang="fr-FR"/>
          </a:p>
          <a:p>
            <a:endParaRPr lang="fr-FR"/>
          </a:p>
          <a:p>
            <a:endParaRPr lang="fr-FR"/>
          </a:p>
          <a:p>
            <a:endParaRPr lang="fr-FR"/>
          </a:p>
        </p:txBody>
      </p:sp>
      <p:sp>
        <p:nvSpPr>
          <p:cNvPr id="5" name="Triangle isocèle 4"/>
          <p:cNvSpPr/>
          <p:nvPr/>
        </p:nvSpPr>
        <p:spPr>
          <a:xfrm rot="5400000">
            <a:off x="4909127" y="2095456"/>
            <a:ext cx="3813931" cy="634534"/>
          </a:xfrm>
          <a:prstGeom prst="triangle">
            <a:avLst>
              <a:gd name="adj" fmla="val 503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Edition d'éducation de SolidWorks - Usage éducatif uniquement - [mp3_2012.SLDASM_2014-02-07_22-34-07.jpg">
            <a:hlinkClick r:id="rId3" action="ppaction://hlinksldjump"/>
          </p:cNvPr>
          <p:cNvPicPr>
            <a:picLocks noChangeAspect="1"/>
          </p:cNvPicPr>
          <p:nvPr/>
        </p:nvPicPr>
        <p:blipFill>
          <a:blip r:embed="rId4" cstate="print"/>
          <a:stretch>
            <a:fillRect/>
          </a:stretch>
        </p:blipFill>
        <p:spPr>
          <a:xfrm>
            <a:off x="7422855" y="4320779"/>
            <a:ext cx="2256620" cy="1693549"/>
          </a:xfrm>
          <a:prstGeom prst="rect">
            <a:avLst/>
          </a:prstGeom>
        </p:spPr>
      </p:pic>
    </p:spTree>
    <p:extLst>
      <p:ext uri="{BB962C8B-B14F-4D97-AF65-F5344CB8AC3E}">
        <p14:creationId xmlns:p14="http://schemas.microsoft.com/office/powerpoint/2010/main" val="257678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954796" y="1316108"/>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pic>
        <p:nvPicPr>
          <p:cNvPr id="36" name="Image 35" descr="Edition d'éducation de SolidWorks - Usage éducatif uniquement - [mp3_2012_coque__2014-02-07_14-58-19.jpg"/>
          <p:cNvPicPr>
            <a:picLocks noChangeAspect="1"/>
          </p:cNvPicPr>
          <p:nvPr/>
        </p:nvPicPr>
        <p:blipFill>
          <a:blip r:embed="rId2" cstate="print"/>
          <a:stretch>
            <a:fillRect/>
          </a:stretch>
        </p:blipFill>
        <p:spPr>
          <a:xfrm>
            <a:off x="8643428" y="3795794"/>
            <a:ext cx="2664296" cy="1688268"/>
          </a:xfrm>
          <a:prstGeom prst="rect">
            <a:avLst/>
          </a:prstGeom>
          <a:ln>
            <a:noFill/>
          </a:ln>
          <a:effectLst>
            <a:outerShdw blurRad="190500" algn="tl" rotWithShape="0">
              <a:srgbClr val="000000">
                <a:alpha val="70000"/>
              </a:srgbClr>
            </a:outerShdw>
          </a:effectLst>
        </p:spPr>
      </p:pic>
      <p:sp>
        <p:nvSpPr>
          <p:cNvPr id="37" name="ZoneTexte 36"/>
          <p:cNvSpPr txBox="1"/>
          <p:nvPr/>
        </p:nvSpPr>
        <p:spPr>
          <a:xfrm>
            <a:off x="6267164" y="2067603"/>
            <a:ext cx="5328592" cy="1200329"/>
          </a:xfrm>
          <a:prstGeom prst="rect">
            <a:avLst/>
          </a:prstGeom>
          <a:noFill/>
        </p:spPr>
        <p:txBody>
          <a:bodyPr wrap="square" rtlCol="0">
            <a:spAutoFit/>
          </a:bodyPr>
          <a:lstStyle/>
          <a:p>
            <a:r>
              <a:rPr lang="fr-FR" b="1">
                <a:solidFill>
                  <a:schemeClr val="tx2"/>
                </a:solidFill>
              </a:rPr>
              <a:t>• Présentation des prototypes réalisés par le groupe 1</a:t>
            </a:r>
          </a:p>
          <a:p>
            <a:endParaRPr lang="fr-FR" b="1">
              <a:solidFill>
                <a:schemeClr val="tx2"/>
              </a:solidFill>
            </a:endParaRPr>
          </a:p>
          <a:p>
            <a:r>
              <a:rPr lang="fr-FR" b="1">
                <a:solidFill>
                  <a:schemeClr val="accent3">
                    <a:lumMod val="50000"/>
                  </a:schemeClr>
                </a:solidFill>
              </a:rPr>
              <a:t>• Rappel des gains environnementaux satisfaisants au cahier des charges.</a:t>
            </a:r>
          </a:p>
        </p:txBody>
      </p:sp>
      <p:pic>
        <p:nvPicPr>
          <p:cNvPr id="38" name="Image 37" descr="Edition d'éducation de SolidWorks - Usage éducatif uniquement - [mp3_2012_s2i_fo_2014-02-09_22-04-41.jpg"/>
          <p:cNvPicPr>
            <a:picLocks noChangeAspect="1"/>
          </p:cNvPicPr>
          <p:nvPr/>
        </p:nvPicPr>
        <p:blipFill>
          <a:blip r:embed="rId3" cstate="print"/>
          <a:stretch>
            <a:fillRect/>
          </a:stretch>
        </p:blipFill>
        <p:spPr>
          <a:xfrm rot="21202699">
            <a:off x="3102231" y="2169180"/>
            <a:ext cx="3096344" cy="1481037"/>
          </a:xfrm>
          <a:prstGeom prst="rect">
            <a:avLst/>
          </a:prstGeom>
          <a:ln>
            <a:noFill/>
          </a:ln>
          <a:effectLst>
            <a:outerShdw blurRad="190500" algn="tl" rotWithShape="0">
              <a:srgbClr val="000000">
                <a:alpha val="70000"/>
              </a:srgbClr>
            </a:outerShdw>
          </a:effectLst>
        </p:spPr>
      </p:pic>
      <p:sp>
        <p:nvSpPr>
          <p:cNvPr id="35" name="Rectangle 34"/>
          <p:cNvSpPr/>
          <p:nvPr/>
        </p:nvSpPr>
        <p:spPr>
          <a:xfrm>
            <a:off x="3069114" y="1770278"/>
            <a:ext cx="1242200" cy="369332"/>
          </a:xfrm>
          <a:prstGeom prst="rect">
            <a:avLst/>
          </a:prstGeom>
        </p:spPr>
        <p:txBody>
          <a:bodyPr wrap="none">
            <a:spAutoFit/>
          </a:bodyPr>
          <a:lstStyle/>
          <a:p>
            <a:r>
              <a:rPr lang="fr-FR" b="1">
                <a:solidFill>
                  <a:srgbClr val="C00000"/>
                </a:solidFill>
              </a:rPr>
              <a:t>Restitution.</a:t>
            </a:r>
          </a:p>
        </p:txBody>
      </p:sp>
      <p:sp>
        <p:nvSpPr>
          <p:cNvPr id="32" name="Rectangle à coins arrondis 31"/>
          <p:cNvSpPr/>
          <p:nvPr/>
        </p:nvSpPr>
        <p:spPr>
          <a:xfrm>
            <a:off x="2954796" y="1275514"/>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43" name="ZoneTexte 42"/>
          <p:cNvSpPr txBox="1"/>
          <p:nvPr/>
        </p:nvSpPr>
        <p:spPr>
          <a:xfrm>
            <a:off x="3170820" y="4083826"/>
            <a:ext cx="5328592" cy="1446550"/>
          </a:xfrm>
          <a:prstGeom prst="rect">
            <a:avLst/>
          </a:prstGeom>
          <a:noFill/>
        </p:spPr>
        <p:txBody>
          <a:bodyPr wrap="square" rtlCol="0">
            <a:spAutoFit/>
          </a:bodyPr>
          <a:lstStyle/>
          <a:p>
            <a:pPr>
              <a:buFontTx/>
              <a:buChar char="-"/>
            </a:pPr>
            <a:r>
              <a:rPr lang="fr-FR" i="1"/>
              <a:t> Création de différents prototypes:</a:t>
            </a:r>
          </a:p>
          <a:p>
            <a:pPr lvl="1">
              <a:buFontTx/>
              <a:buChar char="-"/>
            </a:pPr>
            <a:r>
              <a:rPr lang="fr-FR" i="1"/>
              <a:t> Maquette virtuelle </a:t>
            </a:r>
            <a:r>
              <a:rPr lang="fr-FR" sz="1600" i="1"/>
              <a:t>(Réalisation du surmoulage impossible en établissement)</a:t>
            </a:r>
          </a:p>
          <a:p>
            <a:pPr lvl="1">
              <a:buFontTx/>
              <a:buChar char="-"/>
            </a:pPr>
            <a:r>
              <a:rPr lang="fr-FR" i="1"/>
              <a:t> Prototype physique obtenu par impression 3D qui permet de valider la fonction d'accrochage.</a:t>
            </a:r>
          </a:p>
        </p:txBody>
      </p:sp>
      <p:sp>
        <p:nvSpPr>
          <p:cNvPr id="44" name="ZoneTexte 43"/>
          <p:cNvSpPr txBox="1"/>
          <p:nvPr/>
        </p:nvSpPr>
        <p:spPr>
          <a:xfrm>
            <a:off x="810090" y="1841907"/>
            <a:ext cx="1936666" cy="1754326"/>
          </a:xfrm>
          <a:prstGeom prst="rect">
            <a:avLst/>
          </a:prstGeom>
          <a:noFill/>
        </p:spPr>
        <p:txBody>
          <a:bodyPr wrap="square" rtlCol="0">
            <a:spAutoFit/>
          </a:bodyPr>
          <a:lstStyle/>
          <a:p>
            <a:pPr algn="r"/>
            <a:r>
              <a:rPr lang="fr-FR" b="1"/>
              <a:t>Les élèves restituent oralement leurs travaux. Ils racontent leur aventure !</a:t>
            </a:r>
          </a:p>
        </p:txBody>
      </p:sp>
    </p:spTree>
    <p:extLst>
      <p:ext uri="{BB962C8B-B14F-4D97-AF65-F5344CB8AC3E}">
        <p14:creationId xmlns:p14="http://schemas.microsoft.com/office/powerpoint/2010/main" val="208328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2742328" y="972361"/>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cxnSp>
        <p:nvCxnSpPr>
          <p:cNvPr id="77" name="Connecteur droit 76"/>
          <p:cNvCxnSpPr/>
          <p:nvPr/>
        </p:nvCxnSpPr>
        <p:spPr>
          <a:xfrm rot="5400000" flipH="1" flipV="1">
            <a:off x="8652284" y="224644"/>
            <a:ext cx="216024" cy="0"/>
          </a:xfrm>
          <a:prstGeom prst="line">
            <a:avLst/>
          </a:prstGeom>
          <a:ln w="6350" cmpd="sng"/>
        </p:spPr>
        <p:style>
          <a:lnRef idx="2">
            <a:schemeClr val="accent1"/>
          </a:lnRef>
          <a:fillRef idx="0">
            <a:schemeClr val="accent1"/>
          </a:fillRef>
          <a:effectRef idx="1">
            <a:schemeClr val="accent1"/>
          </a:effectRef>
          <a:fontRef idx="minor">
            <a:schemeClr val="tx1"/>
          </a:fontRef>
        </p:style>
      </p:cxnSp>
      <p:pic>
        <p:nvPicPr>
          <p:cNvPr id="43" name="Image 42" descr="Mission du système.jpg"/>
          <p:cNvPicPr>
            <a:picLocks noChangeAspect="1"/>
          </p:cNvPicPr>
          <p:nvPr/>
        </p:nvPicPr>
        <p:blipFill>
          <a:blip r:embed="rId2" cstate="print"/>
          <a:stretch>
            <a:fillRect/>
          </a:stretch>
        </p:blipFill>
        <p:spPr>
          <a:xfrm>
            <a:off x="3138372" y="1874369"/>
            <a:ext cx="4965110" cy="3312368"/>
          </a:xfrm>
          <a:prstGeom prst="rect">
            <a:avLst/>
          </a:prstGeom>
          <a:ln>
            <a:noFill/>
          </a:ln>
          <a:effectLst>
            <a:outerShdw blurRad="190500" algn="tl" rotWithShape="0">
              <a:srgbClr val="000000">
                <a:alpha val="70000"/>
              </a:srgbClr>
            </a:outerShdw>
          </a:effectLst>
        </p:spPr>
      </p:pic>
      <p:pic>
        <p:nvPicPr>
          <p:cNvPr id="44" name="Image 43" descr="Phase de production contexte.jpg"/>
          <p:cNvPicPr>
            <a:picLocks noChangeAspect="1"/>
          </p:cNvPicPr>
          <p:nvPr/>
        </p:nvPicPr>
        <p:blipFill>
          <a:blip r:embed="rId3" cstate="print"/>
          <a:stretch>
            <a:fillRect/>
          </a:stretch>
        </p:blipFill>
        <p:spPr>
          <a:xfrm rot="820409">
            <a:off x="8103771" y="2121816"/>
            <a:ext cx="3423245" cy="3093699"/>
          </a:xfrm>
          <a:prstGeom prst="rect">
            <a:avLst/>
          </a:prstGeom>
          <a:ln>
            <a:noFill/>
          </a:ln>
          <a:effectLst>
            <a:outerShdw blurRad="190500" algn="tl" rotWithShape="0">
              <a:srgbClr val="000000">
                <a:alpha val="70000"/>
              </a:srgbClr>
            </a:outerShdw>
          </a:effectLst>
        </p:spPr>
      </p:pic>
      <p:sp>
        <p:nvSpPr>
          <p:cNvPr id="45" name="Rectangle 44"/>
          <p:cNvSpPr/>
          <p:nvPr/>
        </p:nvSpPr>
        <p:spPr>
          <a:xfrm>
            <a:off x="2922348" y="1258235"/>
            <a:ext cx="8424936" cy="400110"/>
          </a:xfrm>
          <a:prstGeom prst="rect">
            <a:avLst/>
          </a:prstGeom>
        </p:spPr>
        <p:txBody>
          <a:bodyPr wrap="square">
            <a:spAutoFit/>
          </a:bodyPr>
          <a:lstStyle/>
          <a:p>
            <a:r>
              <a:rPr lang="fr-FR" sz="2000" b="1">
                <a:solidFill>
                  <a:schemeClr val="accent2"/>
                </a:solidFill>
              </a:rPr>
              <a:t>Les éléments du cahier des charges en langage SYSML </a:t>
            </a:r>
          </a:p>
        </p:txBody>
      </p:sp>
      <p:sp>
        <p:nvSpPr>
          <p:cNvPr id="9" name="Rectangle à coins arrondis 8"/>
          <p:cNvSpPr/>
          <p:nvPr/>
        </p:nvSpPr>
        <p:spPr>
          <a:xfrm>
            <a:off x="2742328" y="843170"/>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0" name="ZoneTexte 9"/>
          <p:cNvSpPr txBox="1"/>
          <p:nvPr/>
        </p:nvSpPr>
        <p:spPr>
          <a:xfrm>
            <a:off x="810090" y="1841907"/>
            <a:ext cx="1936666" cy="2585323"/>
          </a:xfrm>
          <a:prstGeom prst="rect">
            <a:avLst/>
          </a:prstGeom>
          <a:noFill/>
        </p:spPr>
        <p:txBody>
          <a:bodyPr wrap="square" rtlCol="0">
            <a:spAutoFit/>
          </a:bodyPr>
          <a:lstStyle/>
          <a:p>
            <a:pPr algn="r"/>
            <a:r>
              <a:rPr lang="fr-FR" b="1"/>
              <a:t>Les diagrammes élémentaires de contexte, d’exigences, de blocs et de blocs internes seront les seuls mobilisés dans cette formation </a:t>
            </a:r>
          </a:p>
        </p:txBody>
      </p:sp>
    </p:spTree>
    <p:extLst>
      <p:ext uri="{BB962C8B-B14F-4D97-AF65-F5344CB8AC3E}">
        <p14:creationId xmlns:p14="http://schemas.microsoft.com/office/powerpoint/2010/main" val="124366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2826460" y="915051"/>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7" name="Rectangle 36"/>
          <p:cNvSpPr/>
          <p:nvPr/>
        </p:nvSpPr>
        <p:spPr>
          <a:xfrm>
            <a:off x="4914692" y="1450522"/>
            <a:ext cx="4608512" cy="461665"/>
          </a:xfrm>
          <a:prstGeom prst="rect">
            <a:avLst/>
          </a:prstGeom>
        </p:spPr>
        <p:txBody>
          <a:bodyPr wrap="square">
            <a:spAutoFit/>
          </a:bodyPr>
          <a:lstStyle/>
          <a:p>
            <a:r>
              <a:rPr lang="fr-FR" sz="2400" b="1">
                <a:solidFill>
                  <a:schemeClr val="accent2"/>
                </a:solidFill>
              </a:rPr>
              <a:t>Les différentes pistes du projet:</a:t>
            </a:r>
          </a:p>
        </p:txBody>
      </p:sp>
      <p:sp>
        <p:nvSpPr>
          <p:cNvPr id="38" name="Flèche droite 37"/>
          <p:cNvSpPr/>
          <p:nvPr/>
        </p:nvSpPr>
        <p:spPr>
          <a:xfrm rot="5400000">
            <a:off x="6714183" y="2513092"/>
            <a:ext cx="1006408"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9" name="Flèche droite 38"/>
          <p:cNvSpPr/>
          <p:nvPr/>
        </p:nvSpPr>
        <p:spPr>
          <a:xfrm rot="7908790">
            <a:off x="4884228" y="2341727"/>
            <a:ext cx="974452"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1" name="ZoneTexte 40"/>
          <p:cNvSpPr txBox="1"/>
          <p:nvPr/>
        </p:nvSpPr>
        <p:spPr>
          <a:xfrm>
            <a:off x="6227531" y="3078865"/>
            <a:ext cx="1979712" cy="646331"/>
          </a:xfrm>
          <a:prstGeom prst="rect">
            <a:avLst/>
          </a:prstGeom>
          <a:noFill/>
        </p:spPr>
        <p:txBody>
          <a:bodyPr wrap="square" rtlCol="0">
            <a:spAutoFit/>
          </a:bodyPr>
          <a:lstStyle/>
          <a:p>
            <a:r>
              <a:rPr lang="fr-FR"/>
              <a:t>Réduire la quantité d'emballage.</a:t>
            </a:r>
          </a:p>
        </p:txBody>
      </p:sp>
      <p:pic>
        <p:nvPicPr>
          <p:cNvPr id="54" name="Image 53" descr="Edition d'éducation de SolidWorks - Usage éducatif uniquement - [mp3_2012.SLDASM_2014-02-07_22-34-07.jpg">
            <a:hlinkClick r:id="rId3" action="ppaction://hlinksldjump"/>
          </p:cNvPr>
          <p:cNvPicPr>
            <a:picLocks noChangeAspect="1"/>
          </p:cNvPicPr>
          <p:nvPr/>
        </p:nvPicPr>
        <p:blipFill>
          <a:blip r:embed="rId4" cstate="print"/>
          <a:stretch>
            <a:fillRect/>
          </a:stretch>
        </p:blipFill>
        <p:spPr>
          <a:xfrm>
            <a:off x="3010661" y="3528157"/>
            <a:ext cx="2256620" cy="1639397"/>
          </a:xfrm>
          <a:prstGeom prst="rect">
            <a:avLst/>
          </a:prstGeom>
        </p:spPr>
      </p:pic>
      <p:sp>
        <p:nvSpPr>
          <p:cNvPr id="51" name="ZoneTexte 50"/>
          <p:cNvSpPr txBox="1"/>
          <p:nvPr/>
        </p:nvSpPr>
        <p:spPr>
          <a:xfrm>
            <a:off x="3042484" y="2314618"/>
            <a:ext cx="1979712" cy="1200329"/>
          </a:xfrm>
          <a:prstGeom prst="rect">
            <a:avLst/>
          </a:prstGeom>
          <a:noFill/>
        </p:spPr>
        <p:txBody>
          <a:bodyPr wrap="square" rtlCol="0">
            <a:spAutoFit/>
          </a:bodyPr>
          <a:lstStyle/>
          <a:p>
            <a:r>
              <a:rPr lang="fr-FR"/>
              <a:t>Réduire le nombre de pièces ou la quantité de matériau.</a:t>
            </a:r>
          </a:p>
        </p:txBody>
      </p:sp>
      <p:sp>
        <p:nvSpPr>
          <p:cNvPr id="65" name="Rectangle à coins arrondis 64"/>
          <p:cNvSpPr/>
          <p:nvPr/>
        </p:nvSpPr>
        <p:spPr>
          <a:xfrm>
            <a:off x="2826460" y="874457"/>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40" name="Image 39" descr="P2150867-2.jpg"/>
          <p:cNvPicPr>
            <a:picLocks noChangeAspect="1"/>
          </p:cNvPicPr>
          <p:nvPr/>
        </p:nvPicPr>
        <p:blipFill>
          <a:blip r:embed="rId5" cstate="print"/>
          <a:stretch>
            <a:fillRect/>
          </a:stretch>
        </p:blipFill>
        <p:spPr>
          <a:xfrm>
            <a:off x="6309709" y="3720105"/>
            <a:ext cx="1897535" cy="1516130"/>
          </a:xfrm>
          <a:prstGeom prst="rect">
            <a:avLst/>
          </a:prstGeom>
        </p:spPr>
      </p:pic>
      <p:sp>
        <p:nvSpPr>
          <p:cNvPr id="42" name="Flèche droite 41"/>
          <p:cNvSpPr/>
          <p:nvPr/>
        </p:nvSpPr>
        <p:spPr>
          <a:xfrm rot="2170657">
            <a:off x="8712922" y="2237310"/>
            <a:ext cx="974452"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3" name="ZoneTexte 42"/>
          <p:cNvSpPr txBox="1"/>
          <p:nvPr/>
        </p:nvSpPr>
        <p:spPr>
          <a:xfrm>
            <a:off x="9342403" y="2760708"/>
            <a:ext cx="1979712" cy="646331"/>
          </a:xfrm>
          <a:prstGeom prst="rect">
            <a:avLst/>
          </a:prstGeom>
          <a:noFill/>
        </p:spPr>
        <p:txBody>
          <a:bodyPr wrap="square" rtlCol="0">
            <a:spAutoFit/>
          </a:bodyPr>
          <a:lstStyle/>
          <a:p>
            <a:r>
              <a:rPr lang="fr-FR"/>
              <a:t>Dématérialiser la notice d’utilisation.</a:t>
            </a: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1346" y="3596349"/>
            <a:ext cx="1571205" cy="1571205"/>
          </a:xfrm>
          <a:prstGeom prst="rect">
            <a:avLst/>
          </a:prstGeom>
        </p:spPr>
      </p:pic>
      <p:sp>
        <p:nvSpPr>
          <p:cNvPr id="16" name="ZoneTexte 15"/>
          <p:cNvSpPr txBox="1"/>
          <p:nvPr/>
        </p:nvSpPr>
        <p:spPr>
          <a:xfrm>
            <a:off x="810090" y="1841907"/>
            <a:ext cx="1936666" cy="923330"/>
          </a:xfrm>
          <a:prstGeom prst="rect">
            <a:avLst/>
          </a:prstGeom>
          <a:noFill/>
        </p:spPr>
        <p:txBody>
          <a:bodyPr wrap="square" rtlCol="0">
            <a:spAutoFit/>
          </a:bodyPr>
          <a:lstStyle/>
          <a:p>
            <a:pPr algn="r"/>
            <a:r>
              <a:rPr lang="fr-FR" b="1" err="1"/>
              <a:t>Brainstormer</a:t>
            </a:r>
            <a:r>
              <a:rPr lang="fr-FR" b="1"/>
              <a:t> avec les élèves sur les pistes à envisager</a:t>
            </a:r>
          </a:p>
        </p:txBody>
      </p:sp>
    </p:spTree>
    <p:extLst>
      <p:ext uri="{BB962C8B-B14F-4D97-AF65-F5344CB8AC3E}">
        <p14:creationId xmlns:p14="http://schemas.microsoft.com/office/powerpoint/2010/main" val="396963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954797" y="947138"/>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8" name="Rectangle 37"/>
          <p:cNvSpPr/>
          <p:nvPr/>
        </p:nvSpPr>
        <p:spPr>
          <a:xfrm>
            <a:off x="3098813" y="1401308"/>
            <a:ext cx="6506974" cy="369332"/>
          </a:xfrm>
          <a:prstGeom prst="rect">
            <a:avLst/>
          </a:prstGeom>
        </p:spPr>
        <p:txBody>
          <a:bodyPr wrap="none">
            <a:spAutoFit/>
          </a:bodyPr>
          <a:lstStyle/>
          <a:p>
            <a:r>
              <a:rPr lang="fr-FR" b="1">
                <a:solidFill>
                  <a:srgbClr val="C00000"/>
                </a:solidFill>
              </a:rPr>
              <a:t>Dérouler une démarche de créativité rationnelle : la méthode ASIT.</a:t>
            </a:r>
          </a:p>
        </p:txBody>
      </p:sp>
      <p:sp>
        <p:nvSpPr>
          <p:cNvPr id="35" name="ZoneTexte 34"/>
          <p:cNvSpPr txBox="1"/>
          <p:nvPr/>
        </p:nvSpPr>
        <p:spPr>
          <a:xfrm>
            <a:off x="6915237" y="1986664"/>
            <a:ext cx="4608512" cy="1569660"/>
          </a:xfrm>
          <a:prstGeom prst="rect">
            <a:avLst/>
          </a:prstGeom>
          <a:solidFill>
            <a:schemeClr val="accent5">
              <a:lumMod val="20000"/>
              <a:lumOff val="80000"/>
            </a:schemeClr>
          </a:solidFill>
        </p:spPr>
        <p:txBody>
          <a:bodyPr wrap="square" rtlCol="0">
            <a:spAutoFit/>
          </a:bodyPr>
          <a:lstStyle/>
          <a:p>
            <a:r>
              <a:rPr lang="fr-FR" sz="1600" b="1">
                <a:solidFill>
                  <a:schemeClr val="accent1">
                    <a:lumMod val="75000"/>
                  </a:schemeClr>
                </a:solidFill>
              </a:rPr>
              <a:t>Un espace de créativité</a:t>
            </a:r>
          </a:p>
          <a:p>
            <a:endParaRPr lang="fr-FR" sz="1600"/>
          </a:p>
          <a:p>
            <a:r>
              <a:rPr lang="fr-FR" sz="1600"/>
              <a:t>Un espace spécialement dédié pour trouver  des idées, imaginer ou construire et mettre en œuvre un concept neuf, un objet nouveau ou  découvrir une solution originale à un problème.</a:t>
            </a:r>
          </a:p>
        </p:txBody>
      </p:sp>
      <p:sp>
        <p:nvSpPr>
          <p:cNvPr id="39" name="ZoneTexte 38"/>
          <p:cNvSpPr txBox="1"/>
          <p:nvPr/>
        </p:nvSpPr>
        <p:spPr>
          <a:xfrm>
            <a:off x="6915237" y="3642849"/>
            <a:ext cx="4716016" cy="830997"/>
          </a:xfrm>
          <a:prstGeom prst="rect">
            <a:avLst/>
          </a:prstGeom>
          <a:noFill/>
        </p:spPr>
        <p:txBody>
          <a:bodyPr wrap="square" rtlCol="0">
            <a:spAutoFit/>
          </a:bodyPr>
          <a:lstStyle/>
          <a:p>
            <a:r>
              <a:rPr lang="fr-FR" sz="1600" i="1">
                <a:solidFill>
                  <a:schemeClr val="accent6">
                    <a:lumMod val="75000"/>
                  </a:schemeClr>
                </a:solidFill>
              </a:rPr>
              <a:t>Les démarches de créativité ne donnent pas de solutions toutes faites, mais des indications sur des champs de solutions à explorer</a:t>
            </a:r>
          </a:p>
        </p:txBody>
      </p:sp>
      <p:sp>
        <p:nvSpPr>
          <p:cNvPr id="32" name="Rectangle à coins arrondis 31"/>
          <p:cNvSpPr/>
          <p:nvPr/>
        </p:nvSpPr>
        <p:spPr>
          <a:xfrm>
            <a:off x="2954797" y="906544"/>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9608">
            <a:off x="3410844" y="2560331"/>
            <a:ext cx="3421517" cy="2245762"/>
          </a:xfrm>
          <a:prstGeom prst="rect">
            <a:avLst/>
          </a:prstGeom>
        </p:spPr>
      </p:pic>
    </p:spTree>
    <p:extLst>
      <p:ext uri="{BB962C8B-B14F-4D97-AF65-F5344CB8AC3E}">
        <p14:creationId xmlns:p14="http://schemas.microsoft.com/office/powerpoint/2010/main" val="420374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40"/>
          <p:cNvSpPr/>
          <p:nvPr/>
        </p:nvSpPr>
        <p:spPr>
          <a:xfrm>
            <a:off x="2633953" y="1556738"/>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38" name="Rectangle 37"/>
          <p:cNvSpPr/>
          <p:nvPr/>
        </p:nvSpPr>
        <p:spPr>
          <a:xfrm>
            <a:off x="2777969" y="1786320"/>
            <a:ext cx="5544616" cy="369332"/>
          </a:xfrm>
          <a:prstGeom prst="rect">
            <a:avLst/>
          </a:prstGeom>
        </p:spPr>
        <p:txBody>
          <a:bodyPr wrap="square">
            <a:spAutoFit/>
          </a:bodyPr>
          <a:lstStyle/>
          <a:p>
            <a:r>
              <a:rPr lang="fr-FR" b="1">
                <a:solidFill>
                  <a:schemeClr val="accent2"/>
                </a:solidFill>
              </a:rPr>
              <a:t>Carte mentale des éléments composant le produit</a:t>
            </a:r>
          </a:p>
        </p:txBody>
      </p:sp>
      <p:sp>
        <p:nvSpPr>
          <p:cNvPr id="40" name="ZoneTexte 39"/>
          <p:cNvSpPr txBox="1"/>
          <p:nvPr/>
        </p:nvSpPr>
        <p:spPr>
          <a:xfrm>
            <a:off x="3714074" y="5314712"/>
            <a:ext cx="6429965" cy="369332"/>
          </a:xfrm>
          <a:prstGeom prst="rect">
            <a:avLst/>
          </a:prstGeom>
          <a:noFill/>
        </p:spPr>
        <p:txBody>
          <a:bodyPr wrap="none" rtlCol="0">
            <a:spAutoFit/>
          </a:bodyPr>
          <a:lstStyle/>
          <a:p>
            <a:r>
              <a:rPr lang="fr-FR" i="1">
                <a:solidFill>
                  <a:schemeClr val="tx2"/>
                </a:solidFill>
              </a:rPr>
              <a:t>Une première réflexion permet de définir ce qui est modifiable ou non.</a:t>
            </a:r>
          </a:p>
        </p:txBody>
      </p:sp>
      <p:pic>
        <p:nvPicPr>
          <p:cNvPr id="31746" name="Picture 2" descr="https://encrypted-tbn3.gstatic.com/images?q=tbn:ANd9GcRyxQ0qPWhX62fWPeV6xrAvNOl-Xz8EWni07qfEJRgGxSbquaOmIw"/>
          <p:cNvPicPr>
            <a:picLocks noChangeAspect="1" noChangeArrowheads="1"/>
          </p:cNvPicPr>
          <p:nvPr/>
        </p:nvPicPr>
        <p:blipFill>
          <a:blip r:embed="rId2" cstate="print"/>
          <a:srcRect/>
          <a:stretch>
            <a:fillRect/>
          </a:stretch>
        </p:blipFill>
        <p:spPr bwMode="auto">
          <a:xfrm>
            <a:off x="3741206" y="2203483"/>
            <a:ext cx="2016224" cy="3029844"/>
          </a:xfrm>
          <a:prstGeom prst="rect">
            <a:avLst/>
          </a:prstGeom>
          <a:noFill/>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660" y="2273265"/>
            <a:ext cx="4880331" cy="2960063"/>
          </a:xfrm>
          <a:prstGeom prst="rect">
            <a:avLst/>
          </a:prstGeom>
        </p:spPr>
      </p:pic>
      <p:sp>
        <p:nvSpPr>
          <p:cNvPr id="10" name="Rectangle à coins arrondis 9"/>
          <p:cNvSpPr/>
          <p:nvPr/>
        </p:nvSpPr>
        <p:spPr>
          <a:xfrm>
            <a:off x="2633953" y="1453945"/>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1" name="ZoneTexte 10"/>
          <p:cNvSpPr txBox="1"/>
          <p:nvPr/>
        </p:nvSpPr>
        <p:spPr>
          <a:xfrm>
            <a:off x="288758" y="1841907"/>
            <a:ext cx="2457998" cy="2031325"/>
          </a:xfrm>
          <a:prstGeom prst="rect">
            <a:avLst/>
          </a:prstGeom>
          <a:noFill/>
        </p:spPr>
        <p:txBody>
          <a:bodyPr wrap="square" rtlCol="0">
            <a:spAutoFit/>
          </a:bodyPr>
          <a:lstStyle/>
          <a:p>
            <a:r>
              <a:rPr lang="fr-FR" b="1">
                <a:solidFill>
                  <a:srgbClr val="00B0F0"/>
                </a:solidFill>
              </a:rPr>
              <a:t>Méthode ASIT : phase de préparation</a:t>
            </a:r>
          </a:p>
          <a:p>
            <a:r>
              <a:rPr lang="fr-FR"/>
              <a:t>Cette phase consiste à </a:t>
            </a:r>
            <a:r>
              <a:rPr lang="fr-FR" b="1"/>
              <a:t>lister les éléments du problème </a:t>
            </a:r>
            <a:r>
              <a:rPr lang="fr-FR"/>
              <a:t>et de l’environnement du problème. </a:t>
            </a:r>
            <a:endParaRPr lang="fr-FR" i="1"/>
          </a:p>
        </p:txBody>
      </p:sp>
    </p:spTree>
    <p:extLst>
      <p:ext uri="{BB962C8B-B14F-4D97-AF65-F5344CB8AC3E}">
        <p14:creationId xmlns:p14="http://schemas.microsoft.com/office/powerpoint/2010/main" val="183503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3018966" y="113964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51" name="ZoneTexte 50"/>
          <p:cNvSpPr txBox="1"/>
          <p:nvPr/>
        </p:nvSpPr>
        <p:spPr>
          <a:xfrm>
            <a:off x="3242706" y="2161878"/>
            <a:ext cx="5473714" cy="2308324"/>
          </a:xfrm>
          <a:prstGeom prst="rect">
            <a:avLst/>
          </a:prstGeom>
          <a:noFill/>
        </p:spPr>
        <p:txBody>
          <a:bodyPr wrap="square" lIns="91440" tIns="45720" rIns="91440" bIns="45720" rtlCol="0" anchor="t">
            <a:spAutoFit/>
          </a:bodyPr>
          <a:lstStyle/>
          <a:p>
            <a:r>
              <a:rPr lang="fr-FR"/>
              <a:t>Dans un souci de réduction des coûts et de l’impact environnemental, on souhaite réduire la quantité de matière mobilisée sans porter atteinte aux performances du lecteur MP3 en matière de stabilité pendant l’effort du nageur.</a:t>
            </a:r>
          </a:p>
          <a:p>
            <a:endParaRPr lang="fr-FR"/>
          </a:p>
          <a:p>
            <a:r>
              <a:rPr lang="fr-FR"/>
              <a:t>Quelles solutions peut-on envisager pour modifier le lecteur?</a:t>
            </a:r>
          </a:p>
        </p:txBody>
      </p:sp>
      <p:pic>
        <p:nvPicPr>
          <p:cNvPr id="54" name="Image 53" descr="Edition d'éducation de SolidWorks - Usage éducatif uniquement - [mp3_2012.SLDASM_2014-02-07_22-22-53.jpg"/>
          <p:cNvPicPr>
            <a:picLocks noChangeAspect="1"/>
          </p:cNvPicPr>
          <p:nvPr/>
        </p:nvPicPr>
        <p:blipFill>
          <a:blip r:embed="rId3" cstate="print"/>
          <a:stretch>
            <a:fillRect/>
          </a:stretch>
        </p:blipFill>
        <p:spPr>
          <a:xfrm>
            <a:off x="8654031" y="1747120"/>
            <a:ext cx="2795516" cy="2592288"/>
          </a:xfrm>
          <a:prstGeom prst="rect">
            <a:avLst/>
          </a:prstGeom>
        </p:spPr>
      </p:pic>
      <p:sp>
        <p:nvSpPr>
          <p:cNvPr id="55" name="ZoneTexte 54"/>
          <p:cNvSpPr txBox="1"/>
          <p:nvPr/>
        </p:nvSpPr>
        <p:spPr>
          <a:xfrm>
            <a:off x="8716420" y="2083025"/>
            <a:ext cx="702436" cy="1107996"/>
          </a:xfrm>
          <a:prstGeom prst="rect">
            <a:avLst/>
          </a:prstGeom>
          <a:noFill/>
        </p:spPr>
        <p:txBody>
          <a:bodyPr wrap="none" rtlCol="0">
            <a:spAutoFit/>
          </a:bodyPr>
          <a:lstStyle/>
          <a:p>
            <a:r>
              <a:rPr lang="fr-FR" sz="6600">
                <a:solidFill>
                  <a:srgbClr val="C00000"/>
                </a:solidFill>
                <a:latin typeface="Arial Black" pitchFamily="34" charset="0"/>
              </a:rPr>
              <a:t>?</a:t>
            </a:r>
          </a:p>
        </p:txBody>
      </p:sp>
      <p:sp>
        <p:nvSpPr>
          <p:cNvPr id="56" name="Croix 55"/>
          <p:cNvSpPr/>
          <p:nvPr/>
        </p:nvSpPr>
        <p:spPr>
          <a:xfrm rot="2656930">
            <a:off x="8780586" y="3079740"/>
            <a:ext cx="1224136" cy="1224136"/>
          </a:xfrm>
          <a:prstGeom prst="plus">
            <a:avLst>
              <a:gd name="adj" fmla="val 47266"/>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2" name="Rectangle à coins arrondis 31"/>
          <p:cNvSpPr/>
          <p:nvPr/>
        </p:nvSpPr>
        <p:spPr>
          <a:xfrm>
            <a:off x="3018966" y="1099048"/>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12" name="ZoneTexte 11"/>
          <p:cNvSpPr txBox="1"/>
          <p:nvPr/>
        </p:nvSpPr>
        <p:spPr>
          <a:xfrm>
            <a:off x="288758" y="1841907"/>
            <a:ext cx="2457998" cy="2031325"/>
          </a:xfrm>
          <a:prstGeom prst="rect">
            <a:avLst/>
          </a:prstGeom>
          <a:noFill/>
        </p:spPr>
        <p:txBody>
          <a:bodyPr wrap="square" rtlCol="0">
            <a:spAutoFit/>
          </a:bodyPr>
          <a:lstStyle/>
          <a:p>
            <a:r>
              <a:rPr lang="fr-FR" b="1">
                <a:solidFill>
                  <a:srgbClr val="00B0F0"/>
                </a:solidFill>
              </a:rPr>
              <a:t>Méthode ASIT : phase de préparation</a:t>
            </a:r>
          </a:p>
          <a:p>
            <a:r>
              <a:rPr lang="fr-FR" b="1"/>
              <a:t>Puis à reformuler le problème</a:t>
            </a:r>
            <a:r>
              <a:rPr lang="fr-FR"/>
              <a:t> du point de vue de sa résolution en définissant l’objectif à atteindre.</a:t>
            </a:r>
          </a:p>
        </p:txBody>
      </p:sp>
    </p:spTree>
    <p:extLst>
      <p:ext uri="{BB962C8B-B14F-4D97-AF65-F5344CB8AC3E}">
        <p14:creationId xmlns:p14="http://schemas.microsoft.com/office/powerpoint/2010/main" val="112618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2730206" y="1075475"/>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a:p>
        </p:txBody>
      </p:sp>
      <p:sp>
        <p:nvSpPr>
          <p:cNvPr id="41" name="Rectangle 40"/>
          <p:cNvSpPr/>
          <p:nvPr/>
        </p:nvSpPr>
        <p:spPr>
          <a:xfrm>
            <a:off x="2874222" y="1529645"/>
            <a:ext cx="8352928" cy="1477328"/>
          </a:xfrm>
          <a:prstGeom prst="rect">
            <a:avLst/>
          </a:prstGeom>
        </p:spPr>
        <p:txBody>
          <a:bodyPr wrap="square">
            <a:spAutoFit/>
          </a:bodyPr>
          <a:lstStyle/>
          <a:p>
            <a:r>
              <a:rPr lang="fr-FR" b="1">
                <a:solidFill>
                  <a:srgbClr val="C00000"/>
                </a:solidFill>
              </a:rPr>
              <a:t>La méthode ASIT</a:t>
            </a:r>
          </a:p>
          <a:p>
            <a:pPr>
              <a:buFont typeface="Arial" pitchFamily="34" charset="0"/>
              <a:buChar char="•"/>
            </a:pPr>
            <a:r>
              <a:rPr lang="fr-FR" b="1">
                <a:solidFill>
                  <a:srgbClr val="C00000"/>
                </a:solidFill>
              </a:rPr>
              <a:t> </a:t>
            </a:r>
            <a:r>
              <a:rPr lang="fr-FR" b="1"/>
              <a:t>Analyse du problème</a:t>
            </a:r>
            <a:r>
              <a:rPr lang="fr-FR"/>
              <a:t> : lors de cette phase, on utilise 5 outils de résolution créative ASIT pour considérer le problème et ses éléments afin de le résoudre. En prenant les éléments identifiés à l’étape de préparation, on applique chaque outil et on formule une phrase simple visant à répondre à l’objectif. </a:t>
            </a:r>
            <a:endParaRPr lang="fr-FR" i="1">
              <a:solidFill>
                <a:srgbClr val="C00000"/>
              </a:solidFill>
            </a:endParaRPr>
          </a:p>
        </p:txBody>
      </p:sp>
      <p:sp>
        <p:nvSpPr>
          <p:cNvPr id="32" name="Rectangle à coins arrondis 31"/>
          <p:cNvSpPr/>
          <p:nvPr/>
        </p:nvSpPr>
        <p:spPr>
          <a:xfrm>
            <a:off x="2730206" y="1034881"/>
            <a:ext cx="8784976" cy="360040"/>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a:solidFill>
                  <a:schemeClr val="bg1"/>
                </a:solidFill>
              </a:rPr>
              <a:t>Lecteur Mp3 compteur de longueurs de bassin</a:t>
            </a:r>
          </a:p>
        </p:txBody>
      </p:sp>
      <p:sp>
        <p:nvSpPr>
          <p:cNvPr id="2" name="Rectangle 1"/>
          <p:cNvSpPr/>
          <p:nvPr/>
        </p:nvSpPr>
        <p:spPr>
          <a:xfrm>
            <a:off x="3018238" y="3150311"/>
            <a:ext cx="8208912" cy="2308324"/>
          </a:xfrm>
          <a:prstGeom prst="rect">
            <a:avLst/>
          </a:prstGeom>
        </p:spPr>
        <p:txBody>
          <a:bodyPr wrap="square">
            <a:spAutoFit/>
          </a:bodyPr>
          <a:lstStyle/>
          <a:p>
            <a:pPr>
              <a:buFont typeface="Arial" panose="020B0604020202020204" pitchFamily="34" charset="0"/>
              <a:buChar char="•"/>
            </a:pPr>
            <a:r>
              <a:rPr lang="fr-FR" b="1"/>
              <a:t>L’unification</a:t>
            </a:r>
            <a:r>
              <a:rPr lang="fr-FR"/>
              <a:t> : transposition des éléments du problème, optimisation de l’existant</a:t>
            </a:r>
          </a:p>
          <a:p>
            <a:pPr>
              <a:buFont typeface="Arial" panose="020B0604020202020204" pitchFamily="34" charset="0"/>
              <a:buChar char="•"/>
            </a:pPr>
            <a:r>
              <a:rPr lang="fr-FR" b="1"/>
              <a:t>La multiplication</a:t>
            </a:r>
            <a:r>
              <a:rPr lang="fr-FR"/>
              <a:t> : utilisation d’éléments similaires aux éléments identifiés ou ajout d’éléments avec une contrainte pour ne pas s’éloigner du problème</a:t>
            </a:r>
          </a:p>
          <a:p>
            <a:pPr>
              <a:buFont typeface="Arial" panose="020B0604020202020204" pitchFamily="34" charset="0"/>
              <a:buChar char="•"/>
            </a:pPr>
            <a:r>
              <a:rPr lang="fr-FR" b="1"/>
              <a:t>La division</a:t>
            </a:r>
            <a:r>
              <a:rPr lang="fr-FR"/>
              <a:t> : segmentation et réorganisation de l’existant</a:t>
            </a:r>
          </a:p>
          <a:p>
            <a:pPr>
              <a:buFont typeface="Arial" panose="020B0604020202020204" pitchFamily="34" charset="0"/>
              <a:buChar char="•"/>
            </a:pPr>
            <a:r>
              <a:rPr lang="fr-FR" b="1"/>
              <a:t>La rupture de symétrie</a:t>
            </a:r>
            <a:r>
              <a:rPr lang="fr-FR"/>
              <a:t> : suppression des circonstances de temps, d’espace et de groupes</a:t>
            </a:r>
          </a:p>
          <a:p>
            <a:pPr>
              <a:buFont typeface="Arial" panose="020B0604020202020204" pitchFamily="34" charset="0"/>
              <a:buChar char="•"/>
            </a:pPr>
            <a:r>
              <a:rPr lang="fr-FR" b="1"/>
              <a:t>La suppression</a:t>
            </a:r>
            <a:r>
              <a:rPr lang="fr-FR"/>
              <a:t> : suppression de plusieurs éléments pour favoriser la résolution du problème</a:t>
            </a:r>
          </a:p>
        </p:txBody>
      </p:sp>
    </p:spTree>
    <p:extLst>
      <p:ext uri="{BB962C8B-B14F-4D97-AF65-F5344CB8AC3E}">
        <p14:creationId xmlns:p14="http://schemas.microsoft.com/office/powerpoint/2010/main" val="3096878820"/>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14</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RetrospectVTI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revision>1</cp:revision>
  <dcterms:created xsi:type="dcterms:W3CDTF">2022-02-22T16:08:11Z</dcterms:created>
  <dcterms:modified xsi:type="dcterms:W3CDTF">2022-03-29T08:30:36Z</dcterms:modified>
</cp:coreProperties>
</file>