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373" r:id="rId2"/>
    <p:sldId id="364" r:id="rId3"/>
    <p:sldId id="377" r:id="rId4"/>
    <p:sldId id="378" r:id="rId5"/>
    <p:sldId id="379" r:id="rId6"/>
    <p:sldId id="381" r:id="rId7"/>
    <p:sldId id="382" r:id="rId8"/>
    <p:sldId id="365" r:id="rId9"/>
    <p:sldId id="367" r:id="rId10"/>
    <p:sldId id="383" r:id="rId11"/>
    <p:sldId id="370" r:id="rId12"/>
    <p:sldId id="372" r:id="rId13"/>
    <p:sldId id="355" r:id="rId14"/>
    <p:sldId id="384" r:id="rId15"/>
    <p:sldId id="385" r:id="rId16"/>
    <p:sldId id="386" r:id="rId17"/>
  </p:sldIdLst>
  <p:sldSz cx="9144000" cy="6858000" type="screen4x3"/>
  <p:notesSz cx="9906000" cy="6745288"/>
  <p:defaultTextStyle>
    <a:defPPr>
      <a:defRPr lang="en-GB"/>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208">
          <p15:clr>
            <a:srgbClr val="A4A3A4"/>
          </p15:clr>
        </p15:guide>
        <p15:guide id="2" pos="2832">
          <p15:clr>
            <a:srgbClr val="A4A3A4"/>
          </p15:clr>
        </p15:guide>
      </p15:sldGuideLst>
    </p:ext>
    <p:ext uri="{2D200454-40CA-4A62-9FC3-DE9A4176ACB9}">
      <p15:notesGuideLst xmlns:p15="http://schemas.microsoft.com/office/powerpoint/2012/main">
        <p15:guide id="1" orient="horz" pos="2124">
          <p15:clr>
            <a:srgbClr val="A4A3A4"/>
          </p15:clr>
        </p15:guide>
        <p15:guide id="2" pos="31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85"/>
    <a:srgbClr val="004644"/>
    <a:srgbClr val="00807D"/>
    <a:srgbClr val="00AAA6"/>
    <a:srgbClr val="004A48"/>
    <a:srgbClr val="969696"/>
    <a:srgbClr val="00706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42" autoAdjust="0"/>
  </p:normalViewPr>
  <p:slideViewPr>
    <p:cSldViewPr>
      <p:cViewPr varScale="1">
        <p:scale>
          <a:sx n="35" d="100"/>
          <a:sy n="35" d="100"/>
        </p:scale>
        <p:origin x="1536" y="48"/>
      </p:cViewPr>
      <p:guideLst>
        <p:guide orient="horz" pos="2208"/>
        <p:guide pos="2832"/>
      </p:guideLst>
    </p:cSldViewPr>
  </p:slideViewPr>
  <p:outlineViewPr>
    <p:cViewPr>
      <p:scale>
        <a:sx n="33" d="100"/>
        <a:sy n="33" d="100"/>
      </p:scale>
      <p:origin x="0" y="222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1518" y="-84"/>
      </p:cViewPr>
      <p:guideLst>
        <p:guide orient="horz" pos="2124"/>
        <p:guide pos="3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3B88E-5A5B-473C-8CD4-E2BEB0C1FD07}" type="doc">
      <dgm:prSet loTypeId="urn:microsoft.com/office/officeart/2009/layout/CircleArrowProcess" loCatId="process" qsTypeId="urn:microsoft.com/office/officeart/2005/8/quickstyle/simple1" qsCatId="simple" csTypeId="urn:microsoft.com/office/officeart/2005/8/colors/accent1_2" csCatId="accent1" phldr="0"/>
      <dgm:spPr/>
      <dgm:t>
        <a:bodyPr/>
        <a:lstStyle/>
        <a:p>
          <a:endParaRPr lang="fr-FR"/>
        </a:p>
      </dgm:t>
    </dgm:pt>
    <dgm:pt modelId="{A57BE05B-74CE-4FA6-8B31-FF5BBB29CFAA}">
      <dgm:prSet phldrT="[Texte]" phldr="1"/>
      <dgm:spPr/>
      <dgm:t>
        <a:bodyPr/>
        <a:lstStyle/>
        <a:p>
          <a:endParaRPr lang="fr-FR"/>
        </a:p>
      </dgm:t>
    </dgm:pt>
    <dgm:pt modelId="{26E77D42-C1B6-408C-8D71-46B268E871CE}" type="parTrans" cxnId="{313E1A98-A19F-4E09-BD67-ADFC3A39BE1E}">
      <dgm:prSet/>
      <dgm:spPr/>
      <dgm:t>
        <a:bodyPr/>
        <a:lstStyle/>
        <a:p>
          <a:endParaRPr lang="fr-FR"/>
        </a:p>
      </dgm:t>
    </dgm:pt>
    <dgm:pt modelId="{F8C2E545-4734-4D37-8243-11254687683A}" type="sibTrans" cxnId="{313E1A98-A19F-4E09-BD67-ADFC3A39BE1E}">
      <dgm:prSet/>
      <dgm:spPr/>
      <dgm:t>
        <a:bodyPr/>
        <a:lstStyle/>
        <a:p>
          <a:endParaRPr lang="fr-FR"/>
        </a:p>
      </dgm:t>
    </dgm:pt>
    <dgm:pt modelId="{FB42C52A-3BAC-405E-9ED1-46030A1535ED}">
      <dgm:prSet phldrT="[Texte]" phldr="1"/>
      <dgm:spPr/>
      <dgm:t>
        <a:bodyPr/>
        <a:lstStyle/>
        <a:p>
          <a:endParaRPr lang="fr-FR"/>
        </a:p>
      </dgm:t>
    </dgm:pt>
    <dgm:pt modelId="{FE71F453-79D9-4CA1-8A98-449EB5ECC4B4}" type="parTrans" cxnId="{79CBFA64-AB8E-4428-83B1-5BD0741A23B5}">
      <dgm:prSet/>
      <dgm:spPr/>
      <dgm:t>
        <a:bodyPr/>
        <a:lstStyle/>
        <a:p>
          <a:endParaRPr lang="fr-FR"/>
        </a:p>
      </dgm:t>
    </dgm:pt>
    <dgm:pt modelId="{FBB9E9DB-1DBF-4ACC-AF5B-0BB8F0753ACF}" type="sibTrans" cxnId="{79CBFA64-AB8E-4428-83B1-5BD0741A23B5}">
      <dgm:prSet/>
      <dgm:spPr/>
      <dgm:t>
        <a:bodyPr/>
        <a:lstStyle/>
        <a:p>
          <a:endParaRPr lang="fr-FR"/>
        </a:p>
      </dgm:t>
    </dgm:pt>
    <dgm:pt modelId="{D7C26559-21D2-4A63-94F4-ED07BF2090EF}">
      <dgm:prSet phldrT="[Texte]" phldr="1"/>
      <dgm:spPr/>
      <dgm:t>
        <a:bodyPr/>
        <a:lstStyle/>
        <a:p>
          <a:endParaRPr lang="fr-FR" dirty="0"/>
        </a:p>
      </dgm:t>
    </dgm:pt>
    <dgm:pt modelId="{F9457847-8540-4D6A-8738-8531006F274F}" type="sibTrans" cxnId="{05792A7F-257D-4C6B-B680-064B9FD893C5}">
      <dgm:prSet/>
      <dgm:spPr/>
      <dgm:t>
        <a:bodyPr/>
        <a:lstStyle/>
        <a:p>
          <a:endParaRPr lang="fr-FR"/>
        </a:p>
      </dgm:t>
    </dgm:pt>
    <dgm:pt modelId="{9BA0DF0F-9117-49EF-A702-036101AA045F}" type="parTrans" cxnId="{05792A7F-257D-4C6B-B680-064B9FD893C5}">
      <dgm:prSet/>
      <dgm:spPr/>
      <dgm:t>
        <a:bodyPr/>
        <a:lstStyle/>
        <a:p>
          <a:endParaRPr lang="fr-FR"/>
        </a:p>
      </dgm:t>
    </dgm:pt>
    <dgm:pt modelId="{DAFB1E52-4F19-4A03-AE26-29940BC7EAE4}" type="pres">
      <dgm:prSet presAssocID="{07E3B88E-5A5B-473C-8CD4-E2BEB0C1FD07}" presName="Name0" presStyleCnt="0">
        <dgm:presLayoutVars>
          <dgm:chMax val="7"/>
          <dgm:chPref val="7"/>
          <dgm:dir/>
          <dgm:animLvl val="lvl"/>
        </dgm:presLayoutVars>
      </dgm:prSet>
      <dgm:spPr/>
      <dgm:t>
        <a:bodyPr/>
        <a:lstStyle/>
        <a:p>
          <a:endParaRPr lang="fr-FR"/>
        </a:p>
      </dgm:t>
    </dgm:pt>
    <dgm:pt modelId="{931CD236-55C0-464C-A169-6E359152CF52}" type="pres">
      <dgm:prSet presAssocID="{A57BE05B-74CE-4FA6-8B31-FF5BBB29CFAA}" presName="Accent1" presStyleCnt="0"/>
      <dgm:spPr/>
    </dgm:pt>
    <dgm:pt modelId="{65CCFE20-913A-4E26-9C59-B10BE69E46BB}" type="pres">
      <dgm:prSet presAssocID="{A57BE05B-74CE-4FA6-8B31-FF5BBB29CFAA}" presName="Accent" presStyleLbl="node1" presStyleIdx="0" presStyleCnt="3"/>
      <dgm:spPr/>
    </dgm:pt>
    <dgm:pt modelId="{DDEB631E-DD82-4FB2-92C1-916A6DB5319C}" type="pres">
      <dgm:prSet presAssocID="{A57BE05B-74CE-4FA6-8B31-FF5BBB29CFAA}" presName="Parent1" presStyleLbl="revTx" presStyleIdx="0" presStyleCnt="3">
        <dgm:presLayoutVars>
          <dgm:chMax val="1"/>
          <dgm:chPref val="1"/>
          <dgm:bulletEnabled val="1"/>
        </dgm:presLayoutVars>
      </dgm:prSet>
      <dgm:spPr/>
      <dgm:t>
        <a:bodyPr/>
        <a:lstStyle/>
        <a:p>
          <a:endParaRPr lang="fr-FR"/>
        </a:p>
      </dgm:t>
    </dgm:pt>
    <dgm:pt modelId="{DFE3268E-5E2A-4F03-840A-F9838DB4527E}" type="pres">
      <dgm:prSet presAssocID="{FB42C52A-3BAC-405E-9ED1-46030A1535ED}" presName="Accent2" presStyleCnt="0"/>
      <dgm:spPr/>
    </dgm:pt>
    <dgm:pt modelId="{413DCDAD-97D1-4202-8A6A-C006751C2349}" type="pres">
      <dgm:prSet presAssocID="{FB42C52A-3BAC-405E-9ED1-46030A1535ED}" presName="Accent" presStyleLbl="node1" presStyleIdx="1" presStyleCnt="3"/>
      <dgm:spPr/>
    </dgm:pt>
    <dgm:pt modelId="{924B7D1B-F483-412E-8325-EEE6795652BE}" type="pres">
      <dgm:prSet presAssocID="{FB42C52A-3BAC-405E-9ED1-46030A1535ED}" presName="Parent2" presStyleLbl="revTx" presStyleIdx="1" presStyleCnt="3">
        <dgm:presLayoutVars>
          <dgm:chMax val="1"/>
          <dgm:chPref val="1"/>
          <dgm:bulletEnabled val="1"/>
        </dgm:presLayoutVars>
      </dgm:prSet>
      <dgm:spPr/>
      <dgm:t>
        <a:bodyPr/>
        <a:lstStyle/>
        <a:p>
          <a:endParaRPr lang="fr-FR"/>
        </a:p>
      </dgm:t>
    </dgm:pt>
    <dgm:pt modelId="{B5F5388C-6ECB-4817-AC64-AC15DCEFB1AC}" type="pres">
      <dgm:prSet presAssocID="{D7C26559-21D2-4A63-94F4-ED07BF2090EF}" presName="Accent3" presStyleCnt="0"/>
      <dgm:spPr/>
    </dgm:pt>
    <dgm:pt modelId="{EEEDED4C-8539-4D5A-8E61-A8E1A192BB55}" type="pres">
      <dgm:prSet presAssocID="{D7C26559-21D2-4A63-94F4-ED07BF2090EF}" presName="Accent" presStyleLbl="node1" presStyleIdx="2" presStyleCnt="3"/>
      <dgm:spPr/>
    </dgm:pt>
    <dgm:pt modelId="{8BCBAF1F-4114-4533-9D10-A3FBCECD5D83}" type="pres">
      <dgm:prSet presAssocID="{D7C26559-21D2-4A63-94F4-ED07BF2090EF}" presName="Parent3" presStyleLbl="revTx" presStyleIdx="2" presStyleCnt="3">
        <dgm:presLayoutVars>
          <dgm:chMax val="1"/>
          <dgm:chPref val="1"/>
          <dgm:bulletEnabled val="1"/>
        </dgm:presLayoutVars>
      </dgm:prSet>
      <dgm:spPr/>
      <dgm:t>
        <a:bodyPr/>
        <a:lstStyle/>
        <a:p>
          <a:endParaRPr lang="fr-FR"/>
        </a:p>
      </dgm:t>
    </dgm:pt>
  </dgm:ptLst>
  <dgm:cxnLst>
    <dgm:cxn modelId="{313E1A98-A19F-4E09-BD67-ADFC3A39BE1E}" srcId="{07E3B88E-5A5B-473C-8CD4-E2BEB0C1FD07}" destId="{A57BE05B-74CE-4FA6-8B31-FF5BBB29CFAA}" srcOrd="0" destOrd="0" parTransId="{26E77D42-C1B6-408C-8D71-46B268E871CE}" sibTransId="{F8C2E545-4734-4D37-8243-11254687683A}"/>
    <dgm:cxn modelId="{CA746FA9-FEF5-4816-91A8-95BFA6A05E04}" type="presOf" srcId="{FB42C52A-3BAC-405E-9ED1-46030A1535ED}" destId="{924B7D1B-F483-412E-8325-EEE6795652BE}" srcOrd="0" destOrd="0" presId="urn:microsoft.com/office/officeart/2009/layout/CircleArrowProcess"/>
    <dgm:cxn modelId="{DC682FC8-F6C5-4554-B546-1587CE3C33AE}" type="presOf" srcId="{07E3B88E-5A5B-473C-8CD4-E2BEB0C1FD07}" destId="{DAFB1E52-4F19-4A03-AE26-29940BC7EAE4}" srcOrd="0" destOrd="0" presId="urn:microsoft.com/office/officeart/2009/layout/CircleArrowProcess"/>
    <dgm:cxn modelId="{A1D77471-178D-4BE6-9EE9-E9FEF047522B}" type="presOf" srcId="{A57BE05B-74CE-4FA6-8B31-FF5BBB29CFAA}" destId="{DDEB631E-DD82-4FB2-92C1-916A6DB5319C}" srcOrd="0" destOrd="0" presId="urn:microsoft.com/office/officeart/2009/layout/CircleArrowProcess"/>
    <dgm:cxn modelId="{ACDBDA6D-BA83-4A1B-AC4D-AB1033CEDB97}" type="presOf" srcId="{D7C26559-21D2-4A63-94F4-ED07BF2090EF}" destId="{8BCBAF1F-4114-4533-9D10-A3FBCECD5D83}" srcOrd="0" destOrd="0" presId="urn:microsoft.com/office/officeart/2009/layout/CircleArrowProcess"/>
    <dgm:cxn modelId="{79CBFA64-AB8E-4428-83B1-5BD0741A23B5}" srcId="{07E3B88E-5A5B-473C-8CD4-E2BEB0C1FD07}" destId="{FB42C52A-3BAC-405E-9ED1-46030A1535ED}" srcOrd="1" destOrd="0" parTransId="{FE71F453-79D9-4CA1-8A98-449EB5ECC4B4}" sibTransId="{FBB9E9DB-1DBF-4ACC-AF5B-0BB8F0753ACF}"/>
    <dgm:cxn modelId="{05792A7F-257D-4C6B-B680-064B9FD893C5}" srcId="{07E3B88E-5A5B-473C-8CD4-E2BEB0C1FD07}" destId="{D7C26559-21D2-4A63-94F4-ED07BF2090EF}" srcOrd="2" destOrd="0" parTransId="{9BA0DF0F-9117-49EF-A702-036101AA045F}" sibTransId="{F9457847-8540-4D6A-8738-8531006F274F}"/>
    <dgm:cxn modelId="{279251EE-3510-4587-AF4A-C493B6BB26E0}" type="presParOf" srcId="{DAFB1E52-4F19-4A03-AE26-29940BC7EAE4}" destId="{931CD236-55C0-464C-A169-6E359152CF52}" srcOrd="0" destOrd="0" presId="urn:microsoft.com/office/officeart/2009/layout/CircleArrowProcess"/>
    <dgm:cxn modelId="{C01CD45F-F244-4FD7-95D9-90C91015AB82}" type="presParOf" srcId="{931CD236-55C0-464C-A169-6E359152CF52}" destId="{65CCFE20-913A-4E26-9C59-B10BE69E46BB}" srcOrd="0" destOrd="0" presId="urn:microsoft.com/office/officeart/2009/layout/CircleArrowProcess"/>
    <dgm:cxn modelId="{9A3536CC-A635-4E50-82B7-F3A2D6DFC083}" type="presParOf" srcId="{DAFB1E52-4F19-4A03-AE26-29940BC7EAE4}" destId="{DDEB631E-DD82-4FB2-92C1-916A6DB5319C}" srcOrd="1" destOrd="0" presId="urn:microsoft.com/office/officeart/2009/layout/CircleArrowProcess"/>
    <dgm:cxn modelId="{060B59D9-6492-4A42-B113-21E0347DB766}" type="presParOf" srcId="{DAFB1E52-4F19-4A03-AE26-29940BC7EAE4}" destId="{DFE3268E-5E2A-4F03-840A-F9838DB4527E}" srcOrd="2" destOrd="0" presId="urn:microsoft.com/office/officeart/2009/layout/CircleArrowProcess"/>
    <dgm:cxn modelId="{0A8DE576-A9CC-4B77-B689-1CD0E623BCC9}" type="presParOf" srcId="{DFE3268E-5E2A-4F03-840A-F9838DB4527E}" destId="{413DCDAD-97D1-4202-8A6A-C006751C2349}" srcOrd="0" destOrd="0" presId="urn:microsoft.com/office/officeart/2009/layout/CircleArrowProcess"/>
    <dgm:cxn modelId="{166406E8-4B23-4AE0-A454-6B6BDEC9D67B}" type="presParOf" srcId="{DAFB1E52-4F19-4A03-AE26-29940BC7EAE4}" destId="{924B7D1B-F483-412E-8325-EEE6795652BE}" srcOrd="3" destOrd="0" presId="urn:microsoft.com/office/officeart/2009/layout/CircleArrowProcess"/>
    <dgm:cxn modelId="{2FDB5853-DDCF-4F4C-8768-516444FBB707}" type="presParOf" srcId="{DAFB1E52-4F19-4A03-AE26-29940BC7EAE4}" destId="{B5F5388C-6ECB-4817-AC64-AC15DCEFB1AC}" srcOrd="4" destOrd="0" presId="urn:microsoft.com/office/officeart/2009/layout/CircleArrowProcess"/>
    <dgm:cxn modelId="{71CAB458-F9DE-4BCD-B470-E5DF71EC490D}" type="presParOf" srcId="{B5F5388C-6ECB-4817-AC64-AC15DCEFB1AC}" destId="{EEEDED4C-8539-4D5A-8E61-A8E1A192BB55}" srcOrd="0" destOrd="0" presId="urn:microsoft.com/office/officeart/2009/layout/CircleArrowProcess"/>
    <dgm:cxn modelId="{85045005-8A3A-45A6-963E-3A705748567B}" type="presParOf" srcId="{DAFB1E52-4F19-4A03-AE26-29940BC7EAE4}" destId="{8BCBAF1F-4114-4533-9D10-A3FBCECD5D83}"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CFE20-913A-4E26-9C59-B10BE69E46BB}">
      <dsp:nvSpPr>
        <dsp:cNvPr id="0" name=""/>
        <dsp:cNvSpPr/>
      </dsp:nvSpPr>
      <dsp:spPr>
        <a:xfrm>
          <a:off x="1317742" y="0"/>
          <a:ext cx="1232459" cy="123264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B631E-DD82-4FB2-92C1-916A6DB5319C}">
      <dsp:nvSpPr>
        <dsp:cNvPr id="0" name=""/>
        <dsp:cNvSpPr/>
      </dsp:nvSpPr>
      <dsp:spPr>
        <a:xfrm>
          <a:off x="1590156" y="445023"/>
          <a:ext cx="684854" cy="342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fr-FR" sz="1700" kern="1200"/>
        </a:p>
      </dsp:txBody>
      <dsp:txXfrm>
        <a:off x="1590156" y="445023"/>
        <a:ext cx="684854" cy="342345"/>
      </dsp:txXfrm>
    </dsp:sp>
    <dsp:sp modelId="{413DCDAD-97D1-4202-8A6A-C006751C2349}">
      <dsp:nvSpPr>
        <dsp:cNvPr id="0" name=""/>
        <dsp:cNvSpPr/>
      </dsp:nvSpPr>
      <dsp:spPr>
        <a:xfrm>
          <a:off x="975430" y="708247"/>
          <a:ext cx="1232459" cy="123264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B7D1B-F483-412E-8325-EEE6795652BE}">
      <dsp:nvSpPr>
        <dsp:cNvPr id="0" name=""/>
        <dsp:cNvSpPr/>
      </dsp:nvSpPr>
      <dsp:spPr>
        <a:xfrm>
          <a:off x="1249233" y="1157367"/>
          <a:ext cx="684854" cy="342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fr-FR" sz="1700" kern="1200"/>
        </a:p>
      </dsp:txBody>
      <dsp:txXfrm>
        <a:off x="1249233" y="1157367"/>
        <a:ext cx="684854" cy="342345"/>
      </dsp:txXfrm>
    </dsp:sp>
    <dsp:sp modelId="{EEEDED4C-8539-4D5A-8E61-A8E1A192BB55}">
      <dsp:nvSpPr>
        <dsp:cNvPr id="0" name=""/>
        <dsp:cNvSpPr/>
      </dsp:nvSpPr>
      <dsp:spPr>
        <a:xfrm>
          <a:off x="1405461" y="1501248"/>
          <a:ext cx="1058873" cy="1059298"/>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CBAF1F-4114-4533-9D10-A3FBCECD5D83}">
      <dsp:nvSpPr>
        <dsp:cNvPr id="0" name=""/>
        <dsp:cNvSpPr/>
      </dsp:nvSpPr>
      <dsp:spPr>
        <a:xfrm>
          <a:off x="1591776" y="1870735"/>
          <a:ext cx="684854" cy="342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fr-FR" sz="1700" kern="1200" dirty="0"/>
        </a:p>
      </dsp:txBody>
      <dsp:txXfrm>
        <a:off x="1591776" y="1870735"/>
        <a:ext cx="684854" cy="34234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4292600"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GB"/>
          </a:p>
        </p:txBody>
      </p:sp>
      <p:sp>
        <p:nvSpPr>
          <p:cNvPr id="50179" name="Rectangle 3"/>
          <p:cNvSpPr>
            <a:spLocks noGrp="1" noChangeArrowheads="1"/>
          </p:cNvSpPr>
          <p:nvPr>
            <p:ph type="dt" sz="quarter" idx="1"/>
          </p:nvPr>
        </p:nvSpPr>
        <p:spPr bwMode="auto">
          <a:xfrm>
            <a:off x="5613400" y="0"/>
            <a:ext cx="4292600"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GB"/>
          </a:p>
        </p:txBody>
      </p:sp>
      <p:sp>
        <p:nvSpPr>
          <p:cNvPr id="50180" name="Rectangle 4"/>
          <p:cNvSpPr>
            <a:spLocks noGrp="1" noChangeArrowheads="1"/>
          </p:cNvSpPr>
          <p:nvPr>
            <p:ph type="ftr" sz="quarter" idx="2"/>
          </p:nvPr>
        </p:nvSpPr>
        <p:spPr bwMode="auto">
          <a:xfrm>
            <a:off x="0" y="6408738"/>
            <a:ext cx="4292600"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GB"/>
          </a:p>
        </p:txBody>
      </p:sp>
      <p:sp>
        <p:nvSpPr>
          <p:cNvPr id="50181" name="Rectangle 5"/>
          <p:cNvSpPr>
            <a:spLocks noGrp="1" noChangeArrowheads="1"/>
          </p:cNvSpPr>
          <p:nvPr>
            <p:ph type="sldNum" sz="quarter" idx="3"/>
          </p:nvPr>
        </p:nvSpPr>
        <p:spPr bwMode="auto">
          <a:xfrm>
            <a:off x="5613400" y="6408738"/>
            <a:ext cx="4292600"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59341D0-68B4-423D-B1F4-6C5C61E1D20D}" type="slidenum">
              <a:rPr lang="en-GB"/>
              <a:pPr>
                <a:defRPr/>
              </a:pPr>
              <a:t>‹N°›</a:t>
            </a:fld>
            <a:endParaRPr lang="en-GB"/>
          </a:p>
        </p:txBody>
      </p:sp>
    </p:spTree>
    <p:extLst>
      <p:ext uri="{BB962C8B-B14F-4D97-AF65-F5344CB8AC3E}">
        <p14:creationId xmlns:p14="http://schemas.microsoft.com/office/powerpoint/2010/main" val="3380403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4292600"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fr-FR"/>
          </a:p>
        </p:txBody>
      </p:sp>
      <p:sp>
        <p:nvSpPr>
          <p:cNvPr id="12291" name="Rectangle 3"/>
          <p:cNvSpPr>
            <a:spLocks noGrp="1" noChangeArrowheads="1"/>
          </p:cNvSpPr>
          <p:nvPr>
            <p:ph type="dt" idx="1"/>
          </p:nvPr>
        </p:nvSpPr>
        <p:spPr bwMode="auto">
          <a:xfrm>
            <a:off x="5613400" y="0"/>
            <a:ext cx="4292600"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fr-FR"/>
          </a:p>
        </p:txBody>
      </p:sp>
      <p:sp>
        <p:nvSpPr>
          <p:cNvPr id="28676" name="Rectangle 4"/>
          <p:cNvSpPr>
            <a:spLocks noGrp="1" noRot="1" noChangeAspect="1" noChangeArrowheads="1" noTextEdit="1"/>
          </p:cNvSpPr>
          <p:nvPr>
            <p:ph type="sldImg" idx="2"/>
          </p:nvPr>
        </p:nvSpPr>
        <p:spPr bwMode="auto">
          <a:xfrm>
            <a:off x="49213" y="0"/>
            <a:ext cx="6911975" cy="5183188"/>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342900" y="5189538"/>
            <a:ext cx="9220200" cy="3109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Tree>
    <p:extLst>
      <p:ext uri="{BB962C8B-B14F-4D97-AF65-F5344CB8AC3E}">
        <p14:creationId xmlns:p14="http://schemas.microsoft.com/office/powerpoint/2010/main" val="17517581"/>
      </p:ext>
    </p:extLst>
  </p:cSld>
  <p:clrMap bg1="lt1" tx1="dk1" bg2="lt2" tx2="dk2" accent1="accent1" accent2="accent2" accent3="accent3" accent4="accent4" accent5="accent5" accent6="accent6" hlink="hlink" folHlink="folHlink"/>
  <p:notesStyle>
    <a:lvl1pPr algn="l" rtl="0" eaLnBrk="0" fontAlgn="base" hangingPunct="0">
      <a:lnSpc>
        <a:spcPct val="80000"/>
      </a:lnSpc>
      <a:spcBef>
        <a:spcPct val="0"/>
      </a:spcBef>
      <a:spcAft>
        <a:spcPct val="0"/>
      </a:spcAft>
      <a:defRPr sz="1600" kern="1200">
        <a:solidFill>
          <a:schemeClr val="tx1"/>
        </a:solidFill>
        <a:latin typeface="Arial" charset="0"/>
        <a:ea typeface="ＭＳ Ｐゴシック" charset="-128"/>
        <a:cs typeface="ＭＳ Ｐゴシック" charset="-128"/>
      </a:defRPr>
    </a:lvl1pPr>
    <a:lvl2pPr marL="457200" algn="l" rtl="0" eaLnBrk="0" fontAlgn="base" hangingPunct="0">
      <a:lnSpc>
        <a:spcPct val="80000"/>
      </a:lnSpc>
      <a:spcBef>
        <a:spcPct val="0"/>
      </a:spcBef>
      <a:spcAft>
        <a:spcPct val="0"/>
      </a:spcAft>
      <a:defRPr sz="1600" kern="1200">
        <a:solidFill>
          <a:schemeClr val="tx1"/>
        </a:solidFill>
        <a:latin typeface="Arial" charset="0"/>
        <a:ea typeface="ＭＳ Ｐゴシック" charset="-128"/>
        <a:cs typeface="+mn-cs"/>
      </a:defRPr>
    </a:lvl2pPr>
    <a:lvl3pPr marL="914400" algn="l" rtl="0" eaLnBrk="0" fontAlgn="base" hangingPunct="0">
      <a:lnSpc>
        <a:spcPct val="80000"/>
      </a:lnSpc>
      <a:spcBef>
        <a:spcPct val="0"/>
      </a:spcBef>
      <a:spcAft>
        <a:spcPct val="0"/>
      </a:spcAft>
      <a:defRPr sz="1600" kern="1200">
        <a:solidFill>
          <a:schemeClr val="tx1"/>
        </a:solidFill>
        <a:latin typeface="Arial" charset="0"/>
        <a:ea typeface="ＭＳ Ｐゴシック" charset="-128"/>
        <a:cs typeface="+mn-cs"/>
      </a:defRPr>
    </a:lvl3pPr>
    <a:lvl4pPr marL="1371600" algn="l" rtl="0" eaLnBrk="0" fontAlgn="base" hangingPunct="0">
      <a:lnSpc>
        <a:spcPct val="80000"/>
      </a:lnSpc>
      <a:spcBef>
        <a:spcPct val="0"/>
      </a:spcBef>
      <a:spcAft>
        <a:spcPct val="0"/>
      </a:spcAft>
      <a:defRPr sz="1600" kern="1200">
        <a:solidFill>
          <a:schemeClr val="tx1"/>
        </a:solidFill>
        <a:latin typeface="Arial" charset="0"/>
        <a:ea typeface="ＭＳ Ｐゴシック" charset="-128"/>
        <a:cs typeface="+mn-cs"/>
      </a:defRPr>
    </a:lvl4pPr>
    <a:lvl5pPr marL="1828800" algn="l" rtl="0" eaLnBrk="0" fontAlgn="base" hangingPunct="0">
      <a:lnSpc>
        <a:spcPct val="80000"/>
      </a:lnSpc>
      <a:spcBef>
        <a:spcPct val="0"/>
      </a:spcBef>
      <a:spcAft>
        <a:spcPct val="0"/>
      </a:spcAft>
      <a:defRPr sz="16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461963" y="0"/>
            <a:ext cx="6911975" cy="5183188"/>
          </a:xfrm>
          <a:ln/>
        </p:spPr>
      </p:sp>
      <p:sp>
        <p:nvSpPr>
          <p:cNvPr id="29699" name="Rectangle 3"/>
          <p:cNvSpPr>
            <a:spLocks noGrp="1" noChangeArrowheads="1"/>
          </p:cNvSpPr>
          <p:nvPr>
            <p:ph type="body" idx="1"/>
          </p:nvPr>
        </p:nvSpPr>
        <p:spPr>
          <a:noFill/>
          <a:ln/>
        </p:spPr>
        <p:txBody>
          <a:bodyPr/>
          <a:lstStyle/>
          <a:p>
            <a:pPr eaLnBrk="1" hangingPunct="1"/>
            <a:r>
              <a:rPr lang="fr-FR" dirty="0" smtClean="0"/>
              <a:t>Figures ACTUELLES SOUHAITEES d’une éducation scientifique et technologique à l’école obligatoire </a:t>
            </a:r>
          </a:p>
          <a:p>
            <a:pPr eaLnBrk="1" hangingPunct="1"/>
            <a:r>
              <a:rPr lang="fr-FR" dirty="0" smtClean="0"/>
              <a:t>« Cadres » structurants,</a:t>
            </a:r>
            <a:r>
              <a:rPr lang="fr-FR" baseline="0" dirty="0" smtClean="0"/>
              <a:t> sous tendus travaux avec le CSP en 2015-2016</a:t>
            </a:r>
            <a:endParaRPr lang="fr-FR" dirty="0" smtClean="0"/>
          </a:p>
        </p:txBody>
      </p:sp>
    </p:spTree>
    <p:extLst>
      <p:ext uri="{BB962C8B-B14F-4D97-AF65-F5344CB8AC3E}">
        <p14:creationId xmlns:p14="http://schemas.microsoft.com/office/powerpoint/2010/main" val="2729234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fr-FR" dirty="0" smtClean="0"/>
              <a:t>Redécouvrir</a:t>
            </a:r>
            <a:r>
              <a:rPr lang="fr-FR" baseline="0" dirty="0" smtClean="0"/>
              <a:t> le linteau</a:t>
            </a:r>
          </a:p>
          <a:p>
            <a:pPr eaLnBrk="1" hangingPunct="1"/>
            <a:r>
              <a:rPr lang="fr-FR" baseline="0" dirty="0" smtClean="0"/>
              <a:t>clé de voute</a:t>
            </a:r>
          </a:p>
          <a:p>
            <a:pPr eaLnBrk="1" hangingPunct="1"/>
            <a:r>
              <a:rPr lang="fr-FR" dirty="0" smtClean="0"/>
              <a:t>Maurice COMBARNOUS</a:t>
            </a:r>
          </a:p>
          <a:p>
            <a:pPr eaLnBrk="1" hangingPunct="1"/>
            <a:r>
              <a:rPr lang="fr-FR" dirty="0" smtClean="0"/>
              <a:t>Les Techniques et la technicité</a:t>
            </a:r>
          </a:p>
          <a:p>
            <a:pPr eaLnBrk="1" hangingPunct="1"/>
            <a:r>
              <a:rPr lang="fr-FR" dirty="0" smtClean="0"/>
              <a:t>Karl POPPER</a:t>
            </a:r>
          </a:p>
          <a:p>
            <a:pPr eaLnBrk="1" hangingPunct="1"/>
            <a:r>
              <a:rPr lang="fr-FR" dirty="0" smtClean="0"/>
              <a:t>Critères de la scientificité</a:t>
            </a:r>
          </a:p>
          <a:p>
            <a:pPr eaLnBrk="1" hangingPunct="1"/>
            <a:endParaRPr lang="fr-FR" dirty="0" smtClean="0"/>
          </a:p>
        </p:txBody>
      </p:sp>
    </p:spTree>
    <p:extLst>
      <p:ext uri="{BB962C8B-B14F-4D97-AF65-F5344CB8AC3E}">
        <p14:creationId xmlns:p14="http://schemas.microsoft.com/office/powerpoint/2010/main" val="4669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fr-FR" dirty="0" smtClean="0">
                <a:solidFill>
                  <a:schemeClr val="bg1"/>
                </a:solidFill>
              </a:rPr>
              <a:t>Le projet technique est</a:t>
            </a:r>
            <a:r>
              <a:rPr lang="fr-FR" baseline="0" dirty="0" smtClean="0">
                <a:solidFill>
                  <a:schemeClr val="bg1"/>
                </a:solidFill>
              </a:rPr>
              <a:t> PLUS qu’une somme de résolution de problème. En réalisant un projet, l’élève se réalise aussi. Activité emblématique.</a:t>
            </a:r>
            <a:endParaRPr lang="fr-FR" dirty="0" smtClean="0">
              <a:solidFill>
                <a:schemeClr val="bg1"/>
              </a:solidFill>
            </a:endParaRPr>
          </a:p>
          <a:p>
            <a:pPr>
              <a:buFontTx/>
              <a:buChar char="-"/>
            </a:pPr>
            <a:r>
              <a:rPr lang="fr-FR" dirty="0" smtClean="0">
                <a:solidFill>
                  <a:schemeClr val="bg1"/>
                </a:solidFill>
              </a:rPr>
              <a:t> production,</a:t>
            </a:r>
          </a:p>
          <a:p>
            <a:pPr>
              <a:buFontTx/>
              <a:buChar char="-"/>
            </a:pPr>
            <a:r>
              <a:rPr lang="fr-FR" dirty="0" smtClean="0">
                <a:solidFill>
                  <a:schemeClr val="bg1"/>
                </a:solidFill>
              </a:rPr>
              <a:t> logique d’action,</a:t>
            </a:r>
          </a:p>
          <a:p>
            <a:pPr>
              <a:buFontTx/>
              <a:buChar char="-"/>
            </a:pPr>
            <a:r>
              <a:rPr lang="fr-FR" dirty="0" smtClean="0">
                <a:solidFill>
                  <a:schemeClr val="bg1"/>
                </a:solidFill>
              </a:rPr>
              <a:t> dans un contexte donné, sous contraintes,</a:t>
            </a:r>
          </a:p>
          <a:p>
            <a:pPr>
              <a:buFontTx/>
              <a:buChar char="-"/>
            </a:pPr>
            <a:r>
              <a:rPr lang="fr-FR" dirty="0" smtClean="0">
                <a:solidFill>
                  <a:schemeClr val="bg1"/>
                </a:solidFill>
              </a:rPr>
              <a:t> pas de solution prédéterminée,</a:t>
            </a:r>
          </a:p>
          <a:p>
            <a:pPr>
              <a:buFontTx/>
              <a:buChar char="-"/>
            </a:pPr>
            <a:r>
              <a:rPr lang="fr-FR" dirty="0" smtClean="0">
                <a:solidFill>
                  <a:schemeClr val="bg1"/>
                </a:solidFill>
              </a:rPr>
              <a:t> situations scolaires très ouvertes.</a:t>
            </a:r>
          </a:p>
          <a:p>
            <a:pPr>
              <a:buFontTx/>
              <a:buNone/>
            </a:pPr>
            <a:r>
              <a:rPr lang="fr-FR" dirty="0" smtClean="0">
                <a:solidFill>
                  <a:schemeClr val="bg1"/>
                </a:solidFill>
              </a:rPr>
              <a:t>Une</a:t>
            </a:r>
            <a:r>
              <a:rPr lang="fr-FR" baseline="0" dirty="0" smtClean="0">
                <a:solidFill>
                  <a:schemeClr val="bg1"/>
                </a:solidFill>
              </a:rPr>
              <a:t> question demeure : la conception s’enseigne ?</a:t>
            </a:r>
            <a:endParaRPr lang="fr-FR" dirty="0" smtClean="0">
              <a:solidFill>
                <a:schemeClr val="bg1"/>
              </a:solidFill>
            </a:endParaRPr>
          </a:p>
          <a:p>
            <a:pPr eaLnBrk="1" hangingPunct="1"/>
            <a:endParaRPr lang="fr-FR" dirty="0" smtClean="0"/>
          </a:p>
        </p:txBody>
      </p:sp>
    </p:spTree>
    <p:extLst>
      <p:ext uri="{BB962C8B-B14F-4D97-AF65-F5344CB8AC3E}">
        <p14:creationId xmlns:p14="http://schemas.microsoft.com/office/powerpoint/2010/main" val="236189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ln/>
        </p:spPr>
        <p:txBody>
          <a:bodyPr/>
          <a:lstStyle/>
          <a:p>
            <a:pPr marL="0" indent="0">
              <a:spcBef>
                <a:spcPct val="20000"/>
              </a:spcBef>
              <a:buFontTx/>
              <a:buNone/>
            </a:pPr>
            <a:r>
              <a:rPr lang="fr-FR" dirty="0" smtClean="0">
                <a:solidFill>
                  <a:srgbClr val="FFFFFF"/>
                </a:solidFill>
              </a:rPr>
              <a:t>On sait, c’est compliqué</a:t>
            </a:r>
          </a:p>
          <a:p>
            <a:pPr marL="0" indent="0">
              <a:spcBef>
                <a:spcPct val="20000"/>
              </a:spcBef>
              <a:buFontTx/>
              <a:buNone/>
            </a:pPr>
            <a:r>
              <a:rPr lang="fr-FR" baseline="0" dirty="0" smtClean="0">
                <a:solidFill>
                  <a:srgbClr val="FFFFFF"/>
                </a:solidFill>
              </a:rPr>
              <a:t>Danger : démarche enseignée pour elle-même</a:t>
            </a:r>
          </a:p>
          <a:p>
            <a:pPr marL="0" indent="0">
              <a:spcBef>
                <a:spcPct val="20000"/>
              </a:spcBef>
              <a:buFontTx/>
              <a:buNone/>
            </a:pPr>
            <a:r>
              <a:rPr lang="fr-FR" baseline="0" dirty="0" smtClean="0">
                <a:solidFill>
                  <a:srgbClr val="FFFFFF"/>
                </a:solidFill>
              </a:rPr>
              <a:t>Qui tourne à vide, sans acquisition de savoirs</a:t>
            </a:r>
          </a:p>
          <a:p>
            <a:pPr marL="0" indent="0">
              <a:spcBef>
                <a:spcPct val="20000"/>
              </a:spcBef>
              <a:buFontTx/>
              <a:buNone/>
            </a:pPr>
            <a:r>
              <a:rPr lang="fr-FR" baseline="0" dirty="0" smtClean="0">
                <a:solidFill>
                  <a:srgbClr val="FFFFFF"/>
                </a:solidFill>
              </a:rPr>
              <a:t>Ici, perspective ergonomique </a:t>
            </a:r>
          </a:p>
          <a:p>
            <a:pPr marL="0" indent="0">
              <a:spcBef>
                <a:spcPct val="20000"/>
              </a:spcBef>
              <a:buFontTx/>
              <a:buNone/>
            </a:pPr>
            <a:r>
              <a:rPr lang="fr-FR" baseline="0" dirty="0" smtClean="0">
                <a:solidFill>
                  <a:srgbClr val="FFFFFF"/>
                </a:solidFill>
              </a:rPr>
              <a:t>3 grands ensemble pour nous agir</a:t>
            </a:r>
          </a:p>
          <a:p>
            <a:pPr marL="0" indent="0">
              <a:spcBef>
                <a:spcPct val="20000"/>
              </a:spcBef>
              <a:buFontTx/>
              <a:buNone/>
            </a:pPr>
            <a:endParaRPr lang="fr-FR" dirty="0" smtClean="0">
              <a:solidFill>
                <a:srgbClr val="FFFFFF"/>
              </a:solidFill>
            </a:endParaRPr>
          </a:p>
          <a:p>
            <a:pPr marL="342900" indent="-342900">
              <a:spcBef>
                <a:spcPct val="20000"/>
              </a:spcBef>
              <a:buFontTx/>
              <a:buChar char="•"/>
            </a:pPr>
            <a:endParaRPr lang="fr-FR" dirty="0" smtClean="0">
              <a:solidFill>
                <a:srgbClr val="FFFFFF"/>
              </a:solidFill>
            </a:endParaRPr>
          </a:p>
          <a:p>
            <a:pPr eaLnBrk="1" hangingPunct="1">
              <a:defRPr/>
            </a:pPr>
            <a:endParaRPr lang="fr-FR" dirty="0" smtClean="0"/>
          </a:p>
          <a:p>
            <a:pPr eaLnBrk="1" hangingPunct="1">
              <a:defRPr/>
            </a:pPr>
            <a:endParaRPr lang="fr-FR" dirty="0" smtClean="0"/>
          </a:p>
        </p:txBody>
      </p:sp>
    </p:spTree>
    <p:extLst>
      <p:ext uri="{BB962C8B-B14F-4D97-AF65-F5344CB8AC3E}">
        <p14:creationId xmlns:p14="http://schemas.microsoft.com/office/powerpoint/2010/main" val="3646657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fr-FR" dirty="0" smtClean="0"/>
              <a:t>Exemples</a:t>
            </a:r>
            <a:r>
              <a:rPr lang="fr-FR" baseline="0" dirty="0" smtClean="0"/>
              <a:t> en S &amp; T au collège</a:t>
            </a:r>
          </a:p>
          <a:p>
            <a:pPr eaLnBrk="1" hangingPunct="1"/>
            <a:r>
              <a:rPr lang="fr-FR" baseline="0" dirty="0" smtClean="0"/>
              <a:t>Dénominations communes</a:t>
            </a:r>
            <a:endParaRPr lang="fr-FR" dirty="0" smtClean="0"/>
          </a:p>
        </p:txBody>
      </p:sp>
    </p:spTree>
    <p:extLst>
      <p:ext uri="{BB962C8B-B14F-4D97-AF65-F5344CB8AC3E}">
        <p14:creationId xmlns:p14="http://schemas.microsoft.com/office/powerpoint/2010/main" val="3368115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fr-FR" dirty="0" smtClean="0"/>
              <a:t>Exemples</a:t>
            </a:r>
            <a:r>
              <a:rPr lang="fr-FR" baseline="0" dirty="0" smtClean="0"/>
              <a:t> en S &amp; T au collège</a:t>
            </a:r>
          </a:p>
          <a:p>
            <a:pPr eaLnBrk="1" hangingPunct="1"/>
            <a:r>
              <a:rPr lang="fr-FR" baseline="0" dirty="0" smtClean="0"/>
              <a:t>Dénominations communes</a:t>
            </a:r>
            <a:endParaRPr lang="fr-FR" dirty="0" smtClean="0"/>
          </a:p>
        </p:txBody>
      </p:sp>
    </p:spTree>
    <p:extLst>
      <p:ext uri="{BB962C8B-B14F-4D97-AF65-F5344CB8AC3E}">
        <p14:creationId xmlns:p14="http://schemas.microsoft.com/office/powerpoint/2010/main" val="4115322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fr-FR" dirty="0" smtClean="0"/>
              <a:t>/ dernier . :</a:t>
            </a:r>
          </a:p>
          <a:p>
            <a:pPr eaLnBrk="1" hangingPunct="1"/>
            <a:r>
              <a:rPr lang="fr-FR" dirty="0" smtClean="0"/>
              <a:t>Eviter concepts</a:t>
            </a:r>
            <a:r>
              <a:rPr lang="fr-FR" baseline="0" dirty="0" smtClean="0"/>
              <a:t> quotidiens &gt; concepts scientifiques</a:t>
            </a:r>
          </a:p>
          <a:p>
            <a:pPr eaLnBrk="1" hangingPunct="1"/>
            <a:endParaRPr lang="fr-FR" dirty="0" smtClean="0"/>
          </a:p>
        </p:txBody>
      </p:sp>
    </p:spTree>
    <p:extLst>
      <p:ext uri="{BB962C8B-B14F-4D97-AF65-F5344CB8AC3E}">
        <p14:creationId xmlns:p14="http://schemas.microsoft.com/office/powerpoint/2010/main" val="1629373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461963" y="0"/>
            <a:ext cx="6911975" cy="5183188"/>
          </a:xfrm>
          <a:ln/>
        </p:spPr>
      </p:sp>
      <p:sp>
        <p:nvSpPr>
          <p:cNvPr id="29699" name="Rectangle 3"/>
          <p:cNvSpPr>
            <a:spLocks noGrp="1" noChangeArrowheads="1"/>
          </p:cNvSpPr>
          <p:nvPr>
            <p:ph type="body" idx="1"/>
          </p:nvPr>
        </p:nvSpPr>
        <p:spPr>
          <a:noFill/>
          <a:ln/>
        </p:spPr>
        <p:txBody>
          <a:bodyPr/>
          <a:lstStyle/>
          <a:p>
            <a:pPr eaLnBrk="1" hangingPunct="1"/>
            <a:r>
              <a:rPr lang="fr-FR" dirty="0" smtClean="0"/>
              <a:t>Merci</a:t>
            </a:r>
            <a:r>
              <a:rPr lang="fr-FR" baseline="0" dirty="0" smtClean="0"/>
              <a:t> de votre attention</a:t>
            </a:r>
            <a:endParaRPr lang="fr-FR" dirty="0" smtClean="0"/>
          </a:p>
        </p:txBody>
      </p:sp>
    </p:spTree>
    <p:extLst>
      <p:ext uri="{BB962C8B-B14F-4D97-AF65-F5344CB8AC3E}">
        <p14:creationId xmlns:p14="http://schemas.microsoft.com/office/powerpoint/2010/main" val="1944129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050"/>
          <p:cNvSpPr>
            <a:spLocks noGrp="1" noRot="1" noChangeAspect="1" noChangeArrowheads="1" noTextEdit="1"/>
          </p:cNvSpPr>
          <p:nvPr>
            <p:ph type="sldImg"/>
          </p:nvPr>
        </p:nvSpPr>
        <p:spPr>
          <a:ln/>
        </p:spPr>
      </p:sp>
      <p:sp>
        <p:nvSpPr>
          <p:cNvPr id="30723" name="Rectangle 2051"/>
          <p:cNvSpPr>
            <a:spLocks noGrp="1" noChangeArrowheads="1"/>
          </p:cNvSpPr>
          <p:nvPr>
            <p:ph type="body" idx="1"/>
          </p:nvPr>
        </p:nvSpPr>
        <p:spPr>
          <a:noFill/>
          <a:ln/>
        </p:spPr>
        <p:txBody>
          <a:bodyPr/>
          <a:lstStyle/>
          <a:p>
            <a:pPr eaLnBrk="1" hangingPunct="1"/>
            <a:r>
              <a:rPr lang="fr-FR" dirty="0" smtClean="0"/>
              <a:t>Matières</a:t>
            </a:r>
            <a:r>
              <a:rPr lang="fr-FR" baseline="0" dirty="0" smtClean="0"/>
              <a:t> à enseigner et manières d’enseigner sont toujours liées (sens profond des didactiques)</a:t>
            </a:r>
          </a:p>
          <a:p>
            <a:pPr eaLnBrk="1" hangingPunct="1"/>
            <a:r>
              <a:rPr lang="fr-FR" baseline="0" dirty="0" smtClean="0"/>
              <a:t>Il n’y a pas d’itinéraire sans destination</a:t>
            </a:r>
            <a:endParaRPr lang="fr-FR" dirty="0" smtClean="0"/>
          </a:p>
          <a:p>
            <a:pPr eaLnBrk="1" hangingPunct="1"/>
            <a:r>
              <a:rPr lang="fr-FR" dirty="0" smtClean="0"/>
              <a:t>Proximité</a:t>
            </a:r>
            <a:r>
              <a:rPr lang="fr-FR" baseline="0" dirty="0" smtClean="0"/>
              <a:t> et porosité des démarches</a:t>
            </a:r>
          </a:p>
          <a:p>
            <a:pPr eaLnBrk="1" hangingPunct="1"/>
            <a:r>
              <a:rPr lang="fr-FR" dirty="0" smtClean="0"/>
              <a:t>S’oppose aux démarches de présentation, d’illustration, de communication de l’enseignement</a:t>
            </a:r>
            <a:r>
              <a:rPr lang="fr-FR" baseline="0" dirty="0" smtClean="0"/>
              <a:t> « classique » voire des humanités classiques</a:t>
            </a:r>
            <a:endParaRPr lang="fr-FR" dirty="0" smtClean="0"/>
          </a:p>
          <a:p>
            <a:pPr marL="0" marR="0" indent="0" algn="l" defTabSz="914400" rtl="0" eaLnBrk="1" fontAlgn="base" latinLnBrk="0" hangingPunct="1">
              <a:lnSpc>
                <a:spcPct val="80000"/>
              </a:lnSpc>
              <a:spcBef>
                <a:spcPct val="0"/>
              </a:spcBef>
              <a:spcAft>
                <a:spcPct val="0"/>
              </a:spcAft>
              <a:buClrTx/>
              <a:buSzTx/>
              <a:buFontTx/>
              <a:buNone/>
              <a:tabLst/>
              <a:defRPr/>
            </a:pPr>
            <a:r>
              <a:rPr lang="fr-FR" baseline="0" dirty="0" smtClean="0"/>
              <a:t>Structures proches MAIS VISEES DIFFERENTES</a:t>
            </a:r>
            <a:endParaRPr lang="fr-FR" dirty="0" smtClean="0"/>
          </a:p>
          <a:p>
            <a:pPr eaLnBrk="1" hangingPunct="1"/>
            <a:endParaRPr lang="fr-FR" dirty="0" smtClean="0"/>
          </a:p>
        </p:txBody>
      </p:sp>
    </p:spTree>
    <p:extLst>
      <p:ext uri="{BB962C8B-B14F-4D97-AF65-F5344CB8AC3E}">
        <p14:creationId xmlns:p14="http://schemas.microsoft.com/office/powerpoint/2010/main" val="716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baseline="0" dirty="0" smtClean="0"/>
              <a:t>Pour rentrer, pas nettement tranché</a:t>
            </a:r>
          </a:p>
          <a:p>
            <a:pPr>
              <a:defRPr/>
            </a:pPr>
            <a:r>
              <a:rPr lang="fr-FR" baseline="0" dirty="0" smtClean="0"/>
              <a:t>Que veut on à l’école obligatoire ?</a:t>
            </a:r>
          </a:p>
          <a:p>
            <a:pPr>
              <a:defRPr/>
            </a:pPr>
            <a:r>
              <a:rPr lang="fr-FR" baseline="0" dirty="0" smtClean="0"/>
              <a:t>ROSE (Redevance of Science Education) = PISA pour l’éducation scientifique (40 pays, initiative : Norvège)</a:t>
            </a:r>
          </a:p>
          <a:p>
            <a:pPr>
              <a:defRPr/>
            </a:pPr>
            <a:endParaRPr lang="fr-FR" baseline="0" dirty="0" smtClean="0"/>
          </a:p>
          <a:p>
            <a:pPr>
              <a:defRPr/>
            </a:pPr>
            <a:endParaRPr lang="fr-FR" baseline="0" dirty="0" smtClean="0"/>
          </a:p>
          <a:p>
            <a:pPr>
              <a:defRPr/>
            </a:pPr>
            <a:endParaRPr lang="fr-FR" baseline="0" dirty="0" smtClean="0"/>
          </a:p>
        </p:txBody>
      </p:sp>
      <p:sp>
        <p:nvSpPr>
          <p:cNvPr id="4" name="Espace réservé du numéro de diapositive 3"/>
          <p:cNvSpPr>
            <a:spLocks noGrp="1"/>
          </p:cNvSpPr>
          <p:nvPr>
            <p:ph type="sldNum" sz="quarter" idx="5"/>
          </p:nvPr>
        </p:nvSpPr>
        <p:spPr/>
        <p:txBody>
          <a:bodyPr/>
          <a:lstStyle/>
          <a:p>
            <a:pPr>
              <a:defRPr/>
            </a:pPr>
            <a:fld id="{3F62F0BF-294B-4C46-AAD0-905FB5FBB7CA}" type="slidenum">
              <a:rPr lang="fr-FR" smtClean="0"/>
              <a:pPr>
                <a:defRPr/>
              </a:pPr>
              <a:t>3</a:t>
            </a:fld>
            <a:endParaRPr lang="fr-FR"/>
          </a:p>
        </p:txBody>
      </p:sp>
    </p:spTree>
    <p:extLst>
      <p:ext uri="{BB962C8B-B14F-4D97-AF65-F5344CB8AC3E}">
        <p14:creationId xmlns:p14="http://schemas.microsoft.com/office/powerpoint/2010/main" val="247079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baseline="0" dirty="0" smtClean="0"/>
              <a:t>Technologie (2009) déjà présente de ce point de vue</a:t>
            </a:r>
          </a:p>
          <a:p>
            <a:pPr>
              <a:defRPr/>
            </a:pPr>
            <a:r>
              <a:rPr lang="fr-FR" baseline="0" dirty="0" smtClean="0"/>
              <a:t>L’approche STS met l’accent sur la nature et les conditions de production du savoir scientifique (différent de l’opinion, de la croyance individuelle ou collective) et développe des compétences associées à une compréhension critique. Elle « travaille » les interrelations sciences-technologies-société. Elle privilégie les activités de résolution de problèmes contextualisés.</a:t>
            </a:r>
          </a:p>
          <a:p>
            <a:pPr>
              <a:defRPr/>
            </a:pPr>
            <a:endParaRPr lang="fr-FR" baseline="0" dirty="0" smtClean="0"/>
          </a:p>
          <a:p>
            <a:pPr>
              <a:defRPr/>
            </a:pPr>
            <a:r>
              <a:rPr lang="fr-FR" baseline="0" dirty="0" smtClean="0"/>
              <a:t>Curriculum interdisciplinaire : ici, l’hypothèse et de changer le « rapport » des élèves (particulièrement ceux considérés en difficulté)  aux savoirs scientifiques. Un corpus de données </a:t>
            </a:r>
            <a:r>
              <a:rPr lang="fr-FR" baseline="0" dirty="0" err="1" smtClean="0"/>
              <a:t>scientifico</a:t>
            </a:r>
            <a:r>
              <a:rPr lang="fr-FR" baseline="0" dirty="0" smtClean="0"/>
              <a:t>-techniques n’a pas de finalité en lui-même pour un futur citoyen. Il ne faut pas – au moins au collège – traiter les questions comme elles se posent aux scientifiques. La priorité serait plutôt de permettre aux élèves de de repérer la façon dont les savoirs technico-scientifiques sous-tendent et éclairent les choix technologiques ou sociétaux. </a:t>
            </a:r>
          </a:p>
          <a:p>
            <a:pPr>
              <a:defRPr/>
            </a:pPr>
            <a:endParaRPr lang="fr-FR" baseline="0" dirty="0" smtClean="0"/>
          </a:p>
          <a:p>
            <a:pPr>
              <a:defRPr/>
            </a:pPr>
            <a:r>
              <a:rPr lang="fr-FR" baseline="0" dirty="0" smtClean="0"/>
              <a:t>L’idéal éducatif est de rendre ici conscient l’élève que les choix techniques influencent leur mode de vie avec l’idée d’acquérir le réflexe de considérer qu’une technologie implique toujours une manière de vivre et de s’organiser (tout système technique s’inscrit dans un système d’usage qu’il influence et dont il est lui-même en partie le fruit =&gt; écosystème numérique [J. de Rosnay]). Chaque choix devrait être éclairé – sur le plan personnel comme sur le plan social – par des savoirs scientifiques et technologiques.</a:t>
            </a:r>
          </a:p>
          <a:p>
            <a:pPr>
              <a:defRPr/>
            </a:pPr>
            <a:endParaRPr lang="fr-FR" baseline="0" dirty="0" smtClean="0"/>
          </a:p>
          <a:p>
            <a:pPr>
              <a:defRPr/>
            </a:pPr>
            <a:r>
              <a:rPr lang="fr-FR" b="1" baseline="0" dirty="0" smtClean="0"/>
              <a:t>Passer d’une pédagogie de la réponse à une pédagogie de la question où l’offre de savoirs est quasi-infinie et disponible partout mais disparate, fractionnée, et ambigüe.</a:t>
            </a:r>
          </a:p>
          <a:p>
            <a:pPr>
              <a:defRPr/>
            </a:pPr>
            <a:endParaRPr lang="fr-FR" b="1" baseline="0" dirty="0" smtClean="0"/>
          </a:p>
          <a:p>
            <a:pPr>
              <a:defRPr/>
            </a:pPr>
            <a:r>
              <a:rPr lang="fr-FR" b="1" baseline="0" dirty="0" smtClean="0"/>
              <a:t>Dans cette perspective, l’interdisciplinarité doit être appréhendée comme un pas en avant dans la construction des savoirs modernes et non pas un saut en arrière ou un effacement des disciplines.  </a:t>
            </a:r>
          </a:p>
          <a:p>
            <a:pPr>
              <a:defRPr/>
            </a:pPr>
            <a:endParaRPr lang="fr-FR" b="1" baseline="0" dirty="0" smtClean="0"/>
          </a:p>
          <a:p>
            <a:pPr>
              <a:defRPr/>
            </a:pPr>
            <a:r>
              <a:rPr lang="fr-FR" b="1" baseline="0" dirty="0" smtClean="0"/>
              <a:t>Le mode actuel : complexe, multifactoriel, sortir de ce que l’on connaît pour apprendre </a:t>
            </a:r>
            <a:r>
              <a:rPr lang="fr-FR" b="1" baseline="0" dirty="0" err="1" smtClean="0"/>
              <a:t>qulquechose</a:t>
            </a:r>
            <a:r>
              <a:rPr lang="fr-FR" b="1" baseline="0" dirty="0" smtClean="0"/>
              <a:t>. Interdisciplinarité = « moteur de découverte ».</a:t>
            </a:r>
          </a:p>
          <a:p>
            <a:pPr>
              <a:defRPr/>
            </a:pPr>
            <a:endParaRPr lang="fr-FR" b="1" baseline="0" dirty="0" smtClean="0"/>
          </a:p>
          <a:p>
            <a:pPr>
              <a:defRPr/>
            </a:pPr>
            <a:endParaRPr lang="fr-FR" baseline="0" dirty="0" smtClean="0"/>
          </a:p>
          <a:p>
            <a:pPr>
              <a:defRPr/>
            </a:pPr>
            <a:endParaRPr lang="fr-FR" baseline="0" dirty="0" smtClean="0"/>
          </a:p>
          <a:p>
            <a:pPr>
              <a:defRPr/>
            </a:pPr>
            <a:endParaRPr lang="fr-FR" baseline="0" dirty="0" smtClean="0"/>
          </a:p>
          <a:p>
            <a:pPr>
              <a:defRPr/>
            </a:pPr>
            <a:endParaRPr lang="fr-FR" baseline="0" dirty="0" smtClean="0"/>
          </a:p>
          <a:p>
            <a:pPr>
              <a:defRPr/>
            </a:pPr>
            <a:endParaRPr lang="fr-FR" baseline="0" dirty="0" smtClean="0"/>
          </a:p>
          <a:p>
            <a:pPr>
              <a:defRPr/>
            </a:pPr>
            <a:endParaRPr lang="fr-FR" baseline="0" dirty="0" smtClean="0"/>
          </a:p>
        </p:txBody>
      </p:sp>
      <p:sp>
        <p:nvSpPr>
          <p:cNvPr id="4" name="Espace réservé du numéro de diapositive 3"/>
          <p:cNvSpPr>
            <a:spLocks noGrp="1"/>
          </p:cNvSpPr>
          <p:nvPr>
            <p:ph type="sldNum" sz="quarter" idx="5"/>
          </p:nvPr>
        </p:nvSpPr>
        <p:spPr/>
        <p:txBody>
          <a:bodyPr/>
          <a:lstStyle/>
          <a:p>
            <a:pPr>
              <a:defRPr/>
            </a:pPr>
            <a:fld id="{3F62F0BF-294B-4C46-AAD0-905FB5FBB7CA}" type="slidenum">
              <a:rPr lang="fr-FR" smtClean="0"/>
              <a:pPr>
                <a:defRPr/>
              </a:pPr>
              <a:t>4</a:t>
            </a:fld>
            <a:endParaRPr lang="fr-FR"/>
          </a:p>
        </p:txBody>
      </p:sp>
    </p:spTree>
    <p:extLst>
      <p:ext uri="{BB962C8B-B14F-4D97-AF65-F5344CB8AC3E}">
        <p14:creationId xmlns:p14="http://schemas.microsoft.com/office/powerpoint/2010/main" val="1159909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fr-FR" dirty="0" err="1" smtClean="0"/>
              <a:t>Pbmatisation</a:t>
            </a:r>
            <a:r>
              <a:rPr lang="fr-FR" dirty="0" smtClean="0"/>
              <a:t> surtout</a:t>
            </a:r>
          </a:p>
        </p:txBody>
      </p:sp>
    </p:spTree>
    <p:extLst>
      <p:ext uri="{BB962C8B-B14F-4D97-AF65-F5344CB8AC3E}">
        <p14:creationId xmlns:p14="http://schemas.microsoft.com/office/powerpoint/2010/main" val="36731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ln/>
        </p:spPr>
        <p:txBody>
          <a:bodyPr/>
          <a:lstStyle/>
          <a:p>
            <a:pPr eaLnBrk="1" hangingPunct="1">
              <a:defRPr/>
            </a:pPr>
            <a:r>
              <a:rPr lang="fr-FR" dirty="0" smtClean="0"/>
              <a:t>Croquis </a:t>
            </a:r>
          </a:p>
          <a:p>
            <a:pPr eaLnBrk="1" hangingPunct="1">
              <a:defRPr/>
            </a:pPr>
            <a:r>
              <a:rPr lang="fr-FR" dirty="0" smtClean="0">
                <a:solidFill>
                  <a:schemeClr val="bg1"/>
                </a:solidFill>
              </a:rPr>
              <a:t>Echanges</a:t>
            </a:r>
          </a:p>
          <a:p>
            <a:pPr eaLnBrk="1" hangingPunct="1">
              <a:defRPr/>
            </a:pPr>
            <a:r>
              <a:rPr lang="fr-FR" dirty="0" smtClean="0">
                <a:solidFill>
                  <a:schemeClr val="bg1"/>
                </a:solidFill>
              </a:rPr>
              <a:t>Place des filles</a:t>
            </a:r>
          </a:p>
          <a:p>
            <a:pPr eaLnBrk="1" hangingPunct="1">
              <a:defRPr/>
            </a:pPr>
            <a:endParaRPr lang="fr-FR" dirty="0" smtClean="0"/>
          </a:p>
          <a:p>
            <a:pPr eaLnBrk="1" hangingPunct="1">
              <a:defRPr/>
            </a:pPr>
            <a:endParaRPr lang="fr-FR" dirty="0" smtClean="0"/>
          </a:p>
        </p:txBody>
      </p:sp>
    </p:spTree>
    <p:extLst>
      <p:ext uri="{BB962C8B-B14F-4D97-AF65-F5344CB8AC3E}">
        <p14:creationId xmlns:p14="http://schemas.microsoft.com/office/powerpoint/2010/main" val="3793627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r>
              <a:rPr lang="fr-FR" dirty="0" smtClean="0"/>
              <a:t>Geste professionnel rarement effectué</a:t>
            </a:r>
          </a:p>
          <a:p>
            <a:pPr eaLnBrk="1" hangingPunct="1"/>
            <a:endParaRPr lang="fr-FR" dirty="0" smtClean="0"/>
          </a:p>
        </p:txBody>
      </p:sp>
    </p:spTree>
    <p:extLst>
      <p:ext uri="{BB962C8B-B14F-4D97-AF65-F5344CB8AC3E}">
        <p14:creationId xmlns:p14="http://schemas.microsoft.com/office/powerpoint/2010/main" val="306256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050"/>
          <p:cNvSpPr>
            <a:spLocks noGrp="1" noRot="1" noChangeAspect="1" noChangeArrowheads="1" noTextEdit="1"/>
          </p:cNvSpPr>
          <p:nvPr>
            <p:ph type="sldImg"/>
          </p:nvPr>
        </p:nvSpPr>
        <p:spPr>
          <a:ln/>
        </p:spPr>
      </p:sp>
      <p:sp>
        <p:nvSpPr>
          <p:cNvPr id="30723" name="Rectangle 2051"/>
          <p:cNvSpPr>
            <a:spLocks noGrp="1" noChangeArrowheads="1"/>
          </p:cNvSpPr>
          <p:nvPr>
            <p:ph type="body" idx="1"/>
          </p:nvPr>
        </p:nvSpPr>
        <p:spPr>
          <a:noFill/>
          <a:ln/>
        </p:spPr>
        <p:txBody>
          <a:bodyPr/>
          <a:lstStyle/>
          <a:p>
            <a:pPr eaLnBrk="1" hangingPunct="1"/>
            <a:r>
              <a:rPr lang="fr-FR" dirty="0" smtClean="0"/>
              <a:t>-3 : la crise a montré un peu sur les phases de test</a:t>
            </a:r>
            <a:r>
              <a:rPr lang="fr-FR" baseline="0" dirty="0" smtClean="0"/>
              <a:t> des vaccins. Données massives</a:t>
            </a:r>
            <a:endParaRPr lang="fr-FR" dirty="0" smtClean="0"/>
          </a:p>
        </p:txBody>
      </p:sp>
    </p:spTree>
    <p:extLst>
      <p:ext uri="{BB962C8B-B14F-4D97-AF65-F5344CB8AC3E}">
        <p14:creationId xmlns:p14="http://schemas.microsoft.com/office/powerpoint/2010/main" val="2804806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050"/>
          <p:cNvSpPr>
            <a:spLocks noGrp="1" noRot="1" noChangeAspect="1" noChangeArrowheads="1" noTextEdit="1"/>
          </p:cNvSpPr>
          <p:nvPr>
            <p:ph type="sldImg"/>
          </p:nvPr>
        </p:nvSpPr>
        <p:spPr>
          <a:ln/>
        </p:spPr>
      </p:sp>
      <p:sp>
        <p:nvSpPr>
          <p:cNvPr id="30723" name="Rectangle 2051"/>
          <p:cNvSpPr>
            <a:spLocks noGrp="1" noChangeArrowheads="1"/>
          </p:cNvSpPr>
          <p:nvPr>
            <p:ph type="body" idx="1"/>
          </p:nvPr>
        </p:nvSpPr>
        <p:spPr>
          <a:noFill/>
          <a:ln/>
        </p:spPr>
        <p:txBody>
          <a:bodyPr/>
          <a:lstStyle/>
          <a:p>
            <a:pPr eaLnBrk="1" hangingPunct="1"/>
            <a:endParaRPr lang="fr-FR" dirty="0" smtClean="0"/>
          </a:p>
        </p:txBody>
      </p:sp>
    </p:spTree>
    <p:extLst>
      <p:ext uri="{BB962C8B-B14F-4D97-AF65-F5344CB8AC3E}">
        <p14:creationId xmlns:p14="http://schemas.microsoft.com/office/powerpoint/2010/main" val="711179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1162" descr="F:\oiral\fondtnega2.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5" name="Group 1108"/>
          <p:cNvGrpSpPr>
            <a:grpSpLocks/>
          </p:cNvGrpSpPr>
          <p:nvPr userDrawn="1"/>
        </p:nvGrpSpPr>
        <p:grpSpPr bwMode="auto">
          <a:xfrm>
            <a:off x="0" y="0"/>
            <a:ext cx="9144000" cy="6858000"/>
            <a:chOff x="0" y="0"/>
            <a:chExt cx="5760" cy="4320"/>
          </a:xfrm>
        </p:grpSpPr>
        <p:grpSp>
          <p:nvGrpSpPr>
            <p:cNvPr id="6" name="Group 1109"/>
            <p:cNvGrpSpPr>
              <a:grpSpLocks/>
            </p:cNvGrpSpPr>
            <p:nvPr userDrawn="1"/>
          </p:nvGrpSpPr>
          <p:grpSpPr bwMode="auto">
            <a:xfrm>
              <a:off x="0" y="192"/>
              <a:ext cx="5760" cy="4032"/>
              <a:chOff x="0" y="192"/>
              <a:chExt cx="5760" cy="4032"/>
            </a:xfrm>
          </p:grpSpPr>
          <p:sp>
            <p:nvSpPr>
              <p:cNvPr id="37" name="Line 1110"/>
              <p:cNvSpPr>
                <a:spLocks noChangeShapeType="1"/>
              </p:cNvSpPr>
              <p:nvPr userDrawn="1"/>
            </p:nvSpPr>
            <p:spPr bwMode="white">
              <a:xfrm>
                <a:off x="0" y="192"/>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38" name="Line 1111"/>
              <p:cNvSpPr>
                <a:spLocks noChangeShapeType="1"/>
              </p:cNvSpPr>
              <p:nvPr userDrawn="1"/>
            </p:nvSpPr>
            <p:spPr bwMode="white">
              <a:xfrm>
                <a:off x="0" y="384"/>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39" name="Line 1112"/>
              <p:cNvSpPr>
                <a:spLocks noChangeShapeType="1"/>
              </p:cNvSpPr>
              <p:nvPr userDrawn="1"/>
            </p:nvSpPr>
            <p:spPr bwMode="white">
              <a:xfrm>
                <a:off x="0" y="576"/>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40" name="Line 1113"/>
              <p:cNvSpPr>
                <a:spLocks noChangeShapeType="1"/>
              </p:cNvSpPr>
              <p:nvPr userDrawn="1"/>
            </p:nvSpPr>
            <p:spPr bwMode="white">
              <a:xfrm>
                <a:off x="0" y="768"/>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41" name="Line 1114"/>
              <p:cNvSpPr>
                <a:spLocks noChangeShapeType="1"/>
              </p:cNvSpPr>
              <p:nvPr userDrawn="1"/>
            </p:nvSpPr>
            <p:spPr bwMode="white">
              <a:xfrm>
                <a:off x="0" y="960"/>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42" name="Line 1115"/>
              <p:cNvSpPr>
                <a:spLocks noChangeShapeType="1"/>
              </p:cNvSpPr>
              <p:nvPr userDrawn="1"/>
            </p:nvSpPr>
            <p:spPr bwMode="white">
              <a:xfrm>
                <a:off x="0" y="1152"/>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43" name="Line 1116"/>
              <p:cNvSpPr>
                <a:spLocks noChangeShapeType="1"/>
              </p:cNvSpPr>
              <p:nvPr userDrawn="1"/>
            </p:nvSpPr>
            <p:spPr bwMode="white">
              <a:xfrm>
                <a:off x="0" y="1344"/>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44" name="Line 1117"/>
              <p:cNvSpPr>
                <a:spLocks noChangeShapeType="1"/>
              </p:cNvSpPr>
              <p:nvPr userDrawn="1"/>
            </p:nvSpPr>
            <p:spPr bwMode="white">
              <a:xfrm>
                <a:off x="0" y="1536"/>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45" name="Line 1118"/>
              <p:cNvSpPr>
                <a:spLocks noChangeShapeType="1"/>
              </p:cNvSpPr>
              <p:nvPr userDrawn="1"/>
            </p:nvSpPr>
            <p:spPr bwMode="white">
              <a:xfrm>
                <a:off x="0" y="1728"/>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46" name="Line 1119"/>
              <p:cNvSpPr>
                <a:spLocks noChangeShapeType="1"/>
              </p:cNvSpPr>
              <p:nvPr userDrawn="1"/>
            </p:nvSpPr>
            <p:spPr bwMode="white">
              <a:xfrm>
                <a:off x="0" y="1920"/>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47" name="Line 1120"/>
              <p:cNvSpPr>
                <a:spLocks noChangeShapeType="1"/>
              </p:cNvSpPr>
              <p:nvPr userDrawn="1"/>
            </p:nvSpPr>
            <p:spPr bwMode="white">
              <a:xfrm>
                <a:off x="0" y="2112"/>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48" name="Line 1121"/>
              <p:cNvSpPr>
                <a:spLocks noChangeShapeType="1"/>
              </p:cNvSpPr>
              <p:nvPr userDrawn="1"/>
            </p:nvSpPr>
            <p:spPr bwMode="white">
              <a:xfrm>
                <a:off x="0" y="2304"/>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49" name="Line 1122"/>
              <p:cNvSpPr>
                <a:spLocks noChangeShapeType="1"/>
              </p:cNvSpPr>
              <p:nvPr userDrawn="1"/>
            </p:nvSpPr>
            <p:spPr bwMode="white">
              <a:xfrm>
                <a:off x="0" y="2496"/>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50" name="Line 1123"/>
              <p:cNvSpPr>
                <a:spLocks noChangeShapeType="1"/>
              </p:cNvSpPr>
              <p:nvPr userDrawn="1"/>
            </p:nvSpPr>
            <p:spPr bwMode="white">
              <a:xfrm>
                <a:off x="0" y="2688"/>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51" name="Line 1124"/>
              <p:cNvSpPr>
                <a:spLocks noChangeShapeType="1"/>
              </p:cNvSpPr>
              <p:nvPr userDrawn="1"/>
            </p:nvSpPr>
            <p:spPr bwMode="white">
              <a:xfrm>
                <a:off x="0" y="2880"/>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52" name="Line 1125"/>
              <p:cNvSpPr>
                <a:spLocks noChangeShapeType="1"/>
              </p:cNvSpPr>
              <p:nvPr userDrawn="1"/>
            </p:nvSpPr>
            <p:spPr bwMode="white">
              <a:xfrm>
                <a:off x="0" y="3072"/>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53" name="Line 1126"/>
              <p:cNvSpPr>
                <a:spLocks noChangeShapeType="1"/>
              </p:cNvSpPr>
              <p:nvPr userDrawn="1"/>
            </p:nvSpPr>
            <p:spPr bwMode="white">
              <a:xfrm>
                <a:off x="0" y="3264"/>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54" name="Line 1127"/>
              <p:cNvSpPr>
                <a:spLocks noChangeShapeType="1"/>
              </p:cNvSpPr>
              <p:nvPr userDrawn="1"/>
            </p:nvSpPr>
            <p:spPr bwMode="white">
              <a:xfrm>
                <a:off x="0" y="3456"/>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55" name="Line 1128"/>
              <p:cNvSpPr>
                <a:spLocks noChangeShapeType="1"/>
              </p:cNvSpPr>
              <p:nvPr userDrawn="1"/>
            </p:nvSpPr>
            <p:spPr bwMode="white">
              <a:xfrm>
                <a:off x="0" y="3648"/>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56" name="Line 1129"/>
              <p:cNvSpPr>
                <a:spLocks noChangeShapeType="1"/>
              </p:cNvSpPr>
              <p:nvPr userDrawn="1"/>
            </p:nvSpPr>
            <p:spPr bwMode="white">
              <a:xfrm>
                <a:off x="0" y="3840"/>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57" name="Line 1130"/>
              <p:cNvSpPr>
                <a:spLocks noChangeShapeType="1"/>
              </p:cNvSpPr>
              <p:nvPr userDrawn="1"/>
            </p:nvSpPr>
            <p:spPr bwMode="white">
              <a:xfrm>
                <a:off x="0" y="4032"/>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58" name="Line 1131"/>
              <p:cNvSpPr>
                <a:spLocks noChangeShapeType="1"/>
              </p:cNvSpPr>
              <p:nvPr userDrawn="1"/>
            </p:nvSpPr>
            <p:spPr bwMode="white">
              <a:xfrm>
                <a:off x="0" y="4224"/>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grpSp>
        <p:grpSp>
          <p:nvGrpSpPr>
            <p:cNvPr id="7" name="Group 1132"/>
            <p:cNvGrpSpPr>
              <a:grpSpLocks/>
            </p:cNvGrpSpPr>
            <p:nvPr userDrawn="1"/>
          </p:nvGrpSpPr>
          <p:grpSpPr bwMode="auto">
            <a:xfrm>
              <a:off x="192" y="0"/>
              <a:ext cx="5376" cy="4320"/>
              <a:chOff x="192" y="0"/>
              <a:chExt cx="5376" cy="4320"/>
            </a:xfrm>
          </p:grpSpPr>
          <p:sp>
            <p:nvSpPr>
              <p:cNvPr id="8" name="Line 1133"/>
              <p:cNvSpPr>
                <a:spLocks noChangeShapeType="1"/>
              </p:cNvSpPr>
              <p:nvPr userDrawn="1"/>
            </p:nvSpPr>
            <p:spPr bwMode="white">
              <a:xfrm>
                <a:off x="192"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9" name="Line 1134"/>
              <p:cNvSpPr>
                <a:spLocks noChangeShapeType="1"/>
              </p:cNvSpPr>
              <p:nvPr userDrawn="1"/>
            </p:nvSpPr>
            <p:spPr bwMode="white">
              <a:xfrm>
                <a:off x="384"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0" name="Line 1135"/>
              <p:cNvSpPr>
                <a:spLocks noChangeShapeType="1"/>
              </p:cNvSpPr>
              <p:nvPr userDrawn="1"/>
            </p:nvSpPr>
            <p:spPr bwMode="white">
              <a:xfrm>
                <a:off x="576"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 name="Line 1136"/>
              <p:cNvSpPr>
                <a:spLocks noChangeShapeType="1"/>
              </p:cNvSpPr>
              <p:nvPr userDrawn="1"/>
            </p:nvSpPr>
            <p:spPr bwMode="white">
              <a:xfrm>
                <a:off x="768"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2" name="Line 1137"/>
              <p:cNvSpPr>
                <a:spLocks noChangeShapeType="1"/>
              </p:cNvSpPr>
              <p:nvPr userDrawn="1"/>
            </p:nvSpPr>
            <p:spPr bwMode="white">
              <a:xfrm>
                <a:off x="960"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3" name="Line 1138"/>
              <p:cNvSpPr>
                <a:spLocks noChangeShapeType="1"/>
              </p:cNvSpPr>
              <p:nvPr userDrawn="1"/>
            </p:nvSpPr>
            <p:spPr bwMode="white">
              <a:xfrm>
                <a:off x="1152"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4" name="Line 1139"/>
              <p:cNvSpPr>
                <a:spLocks noChangeShapeType="1"/>
              </p:cNvSpPr>
              <p:nvPr userDrawn="1"/>
            </p:nvSpPr>
            <p:spPr bwMode="white">
              <a:xfrm>
                <a:off x="1344"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5" name="Line 1140"/>
              <p:cNvSpPr>
                <a:spLocks noChangeShapeType="1"/>
              </p:cNvSpPr>
              <p:nvPr userDrawn="1"/>
            </p:nvSpPr>
            <p:spPr bwMode="white">
              <a:xfrm>
                <a:off x="1536"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6" name="Line 1141"/>
              <p:cNvSpPr>
                <a:spLocks noChangeShapeType="1"/>
              </p:cNvSpPr>
              <p:nvPr userDrawn="1"/>
            </p:nvSpPr>
            <p:spPr bwMode="white">
              <a:xfrm>
                <a:off x="1728"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7" name="Line 1142"/>
              <p:cNvSpPr>
                <a:spLocks noChangeShapeType="1"/>
              </p:cNvSpPr>
              <p:nvPr userDrawn="1"/>
            </p:nvSpPr>
            <p:spPr bwMode="white">
              <a:xfrm>
                <a:off x="1920"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8" name="Line 1143"/>
              <p:cNvSpPr>
                <a:spLocks noChangeShapeType="1"/>
              </p:cNvSpPr>
              <p:nvPr userDrawn="1"/>
            </p:nvSpPr>
            <p:spPr bwMode="white">
              <a:xfrm>
                <a:off x="2112"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9" name="Line 1144"/>
              <p:cNvSpPr>
                <a:spLocks noChangeShapeType="1"/>
              </p:cNvSpPr>
              <p:nvPr userDrawn="1"/>
            </p:nvSpPr>
            <p:spPr bwMode="white">
              <a:xfrm>
                <a:off x="2304"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20" name="Line 1145"/>
              <p:cNvSpPr>
                <a:spLocks noChangeShapeType="1"/>
              </p:cNvSpPr>
              <p:nvPr userDrawn="1"/>
            </p:nvSpPr>
            <p:spPr bwMode="white">
              <a:xfrm>
                <a:off x="2496"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21" name="Line 1146"/>
              <p:cNvSpPr>
                <a:spLocks noChangeShapeType="1"/>
              </p:cNvSpPr>
              <p:nvPr userDrawn="1"/>
            </p:nvSpPr>
            <p:spPr bwMode="white">
              <a:xfrm>
                <a:off x="2688"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22" name="Line 1147"/>
              <p:cNvSpPr>
                <a:spLocks noChangeShapeType="1"/>
              </p:cNvSpPr>
              <p:nvPr userDrawn="1"/>
            </p:nvSpPr>
            <p:spPr bwMode="white">
              <a:xfrm>
                <a:off x="2880"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23" name="Line 1148"/>
              <p:cNvSpPr>
                <a:spLocks noChangeShapeType="1"/>
              </p:cNvSpPr>
              <p:nvPr userDrawn="1"/>
            </p:nvSpPr>
            <p:spPr bwMode="white">
              <a:xfrm>
                <a:off x="3072"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24" name="Line 1149"/>
              <p:cNvSpPr>
                <a:spLocks noChangeShapeType="1"/>
              </p:cNvSpPr>
              <p:nvPr userDrawn="1"/>
            </p:nvSpPr>
            <p:spPr bwMode="white">
              <a:xfrm>
                <a:off x="3264"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25" name="Line 1150"/>
              <p:cNvSpPr>
                <a:spLocks noChangeShapeType="1"/>
              </p:cNvSpPr>
              <p:nvPr userDrawn="1"/>
            </p:nvSpPr>
            <p:spPr bwMode="white">
              <a:xfrm>
                <a:off x="3456"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26" name="Line 1151"/>
              <p:cNvSpPr>
                <a:spLocks noChangeShapeType="1"/>
              </p:cNvSpPr>
              <p:nvPr userDrawn="1"/>
            </p:nvSpPr>
            <p:spPr bwMode="white">
              <a:xfrm>
                <a:off x="3648"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27" name="Line 1152"/>
              <p:cNvSpPr>
                <a:spLocks noChangeShapeType="1"/>
              </p:cNvSpPr>
              <p:nvPr userDrawn="1"/>
            </p:nvSpPr>
            <p:spPr bwMode="white">
              <a:xfrm>
                <a:off x="3840"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28" name="Line 1153"/>
              <p:cNvSpPr>
                <a:spLocks noChangeShapeType="1"/>
              </p:cNvSpPr>
              <p:nvPr userDrawn="1"/>
            </p:nvSpPr>
            <p:spPr bwMode="white">
              <a:xfrm>
                <a:off x="4032"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29" name="Line 1154"/>
              <p:cNvSpPr>
                <a:spLocks noChangeShapeType="1"/>
              </p:cNvSpPr>
              <p:nvPr userDrawn="1"/>
            </p:nvSpPr>
            <p:spPr bwMode="white">
              <a:xfrm>
                <a:off x="4224"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30" name="Line 1155"/>
              <p:cNvSpPr>
                <a:spLocks noChangeShapeType="1"/>
              </p:cNvSpPr>
              <p:nvPr userDrawn="1"/>
            </p:nvSpPr>
            <p:spPr bwMode="white">
              <a:xfrm>
                <a:off x="4416"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31" name="Line 1156"/>
              <p:cNvSpPr>
                <a:spLocks noChangeShapeType="1"/>
              </p:cNvSpPr>
              <p:nvPr userDrawn="1"/>
            </p:nvSpPr>
            <p:spPr bwMode="white">
              <a:xfrm>
                <a:off x="4608"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32" name="Line 1157"/>
              <p:cNvSpPr>
                <a:spLocks noChangeShapeType="1"/>
              </p:cNvSpPr>
              <p:nvPr userDrawn="1"/>
            </p:nvSpPr>
            <p:spPr bwMode="white">
              <a:xfrm>
                <a:off x="4800"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33" name="Line 1158"/>
              <p:cNvSpPr>
                <a:spLocks noChangeShapeType="1"/>
              </p:cNvSpPr>
              <p:nvPr userDrawn="1"/>
            </p:nvSpPr>
            <p:spPr bwMode="white">
              <a:xfrm>
                <a:off x="4992"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34" name="Line 1159"/>
              <p:cNvSpPr>
                <a:spLocks noChangeShapeType="1"/>
              </p:cNvSpPr>
              <p:nvPr userDrawn="1"/>
            </p:nvSpPr>
            <p:spPr bwMode="white">
              <a:xfrm>
                <a:off x="5184"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35" name="Line 1160"/>
              <p:cNvSpPr>
                <a:spLocks noChangeShapeType="1"/>
              </p:cNvSpPr>
              <p:nvPr userDrawn="1"/>
            </p:nvSpPr>
            <p:spPr bwMode="white">
              <a:xfrm>
                <a:off x="5376"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36" name="Line 1161"/>
              <p:cNvSpPr>
                <a:spLocks noChangeShapeType="1"/>
              </p:cNvSpPr>
              <p:nvPr userDrawn="1"/>
            </p:nvSpPr>
            <p:spPr bwMode="white">
              <a:xfrm>
                <a:off x="5568"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grpSp>
      </p:grpSp>
      <p:sp>
        <p:nvSpPr>
          <p:cNvPr id="123906" name="Rectangle 1026"/>
          <p:cNvSpPr>
            <a:spLocks noGrp="1" noChangeArrowheads="1"/>
          </p:cNvSpPr>
          <p:nvPr>
            <p:ph type="ctrTitle"/>
          </p:nvPr>
        </p:nvSpPr>
        <p:spPr bwMode="auto">
          <a:xfrm>
            <a:off x="685800" y="2286000"/>
            <a:ext cx="77724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solidFill>
                  <a:schemeClr val="bg1"/>
                </a:solidFill>
              </a:defRPr>
            </a:lvl1pPr>
          </a:lstStyle>
          <a:p>
            <a:r>
              <a:rPr lang="fr-FR"/>
              <a:t>Cliquez pour modifier le style du titre du masque</a:t>
            </a:r>
          </a:p>
        </p:txBody>
      </p:sp>
      <p:sp>
        <p:nvSpPr>
          <p:cNvPr id="123907"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FR"/>
              <a:t>Cliquez pour modifier le style des sous-titres du masque</a:t>
            </a:r>
          </a:p>
        </p:txBody>
      </p:sp>
      <p:sp>
        <p:nvSpPr>
          <p:cNvPr id="59" name="Rectangle 1028"/>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GB"/>
          </a:p>
        </p:txBody>
      </p:sp>
      <p:sp>
        <p:nvSpPr>
          <p:cNvPr id="60" name="Rectangle 1029"/>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91300" y="274638"/>
            <a:ext cx="2095500" cy="6278562"/>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304800" y="274638"/>
            <a:ext cx="6134100" cy="627856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smtClean="0"/>
              <a:t>Cliquez et modifiez le titre</a:t>
            </a:r>
            <a:endParaRPr lang="fr-FR"/>
          </a:p>
        </p:txBody>
      </p:sp>
      <p:sp>
        <p:nvSpPr>
          <p:cNvPr id="3" name="Espace réservé du contenu 2"/>
          <p:cNvSpPr>
            <a:spLocks noGrp="1"/>
          </p:cNvSpPr>
          <p:nvPr>
            <p:ph sz="half" idx="1"/>
          </p:nvPr>
        </p:nvSpPr>
        <p:spPr>
          <a:xfrm>
            <a:off x="304800" y="609600"/>
            <a:ext cx="19050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362200" y="609600"/>
            <a:ext cx="19050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smtClean="0"/>
              <a:t>Cliquez et modifiez le titre</a:t>
            </a:r>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A48"/>
        </a:solidFill>
        <a:effectLst/>
      </p:bgPr>
    </p:bg>
    <p:spTree>
      <p:nvGrpSpPr>
        <p:cNvPr id="1" name=""/>
        <p:cNvGrpSpPr/>
        <p:nvPr/>
      </p:nvGrpSpPr>
      <p:grpSpPr>
        <a:xfrm>
          <a:off x="0" y="0"/>
          <a:ext cx="0" cy="0"/>
          <a:chOff x="0" y="0"/>
          <a:chExt cx="0" cy="0"/>
        </a:xfrm>
      </p:grpSpPr>
      <p:grpSp>
        <p:nvGrpSpPr>
          <p:cNvPr id="2050" name="Group 121"/>
          <p:cNvGrpSpPr>
            <a:grpSpLocks/>
          </p:cNvGrpSpPr>
          <p:nvPr userDrawn="1"/>
        </p:nvGrpSpPr>
        <p:grpSpPr bwMode="auto">
          <a:xfrm>
            <a:off x="0" y="0"/>
            <a:ext cx="9144000" cy="6858000"/>
            <a:chOff x="0" y="0"/>
            <a:chExt cx="5760" cy="4320"/>
          </a:xfrm>
        </p:grpSpPr>
        <p:grpSp>
          <p:nvGrpSpPr>
            <p:cNvPr id="2068" name="Group 122"/>
            <p:cNvGrpSpPr>
              <a:grpSpLocks/>
            </p:cNvGrpSpPr>
            <p:nvPr userDrawn="1"/>
          </p:nvGrpSpPr>
          <p:grpSpPr bwMode="auto">
            <a:xfrm>
              <a:off x="0" y="192"/>
              <a:ext cx="5760" cy="4032"/>
              <a:chOff x="0" y="192"/>
              <a:chExt cx="5760" cy="4032"/>
            </a:xfrm>
          </p:grpSpPr>
          <p:sp>
            <p:nvSpPr>
              <p:cNvPr id="1147" name="Line 123"/>
              <p:cNvSpPr>
                <a:spLocks noChangeShapeType="1"/>
              </p:cNvSpPr>
              <p:nvPr userDrawn="1"/>
            </p:nvSpPr>
            <p:spPr bwMode="white">
              <a:xfrm>
                <a:off x="0" y="192"/>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48" name="Line 124"/>
              <p:cNvSpPr>
                <a:spLocks noChangeShapeType="1"/>
              </p:cNvSpPr>
              <p:nvPr userDrawn="1"/>
            </p:nvSpPr>
            <p:spPr bwMode="white">
              <a:xfrm>
                <a:off x="0" y="384"/>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49" name="Line 125"/>
              <p:cNvSpPr>
                <a:spLocks noChangeShapeType="1"/>
              </p:cNvSpPr>
              <p:nvPr userDrawn="1"/>
            </p:nvSpPr>
            <p:spPr bwMode="white">
              <a:xfrm>
                <a:off x="0" y="576"/>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50" name="Line 126"/>
              <p:cNvSpPr>
                <a:spLocks noChangeShapeType="1"/>
              </p:cNvSpPr>
              <p:nvPr userDrawn="1"/>
            </p:nvSpPr>
            <p:spPr bwMode="white">
              <a:xfrm>
                <a:off x="0" y="768"/>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51" name="Line 127"/>
              <p:cNvSpPr>
                <a:spLocks noChangeShapeType="1"/>
              </p:cNvSpPr>
              <p:nvPr userDrawn="1"/>
            </p:nvSpPr>
            <p:spPr bwMode="white">
              <a:xfrm>
                <a:off x="0" y="960"/>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52" name="Line 128"/>
              <p:cNvSpPr>
                <a:spLocks noChangeShapeType="1"/>
              </p:cNvSpPr>
              <p:nvPr userDrawn="1"/>
            </p:nvSpPr>
            <p:spPr bwMode="white">
              <a:xfrm>
                <a:off x="0" y="1152"/>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53" name="Line 129"/>
              <p:cNvSpPr>
                <a:spLocks noChangeShapeType="1"/>
              </p:cNvSpPr>
              <p:nvPr userDrawn="1"/>
            </p:nvSpPr>
            <p:spPr bwMode="white">
              <a:xfrm>
                <a:off x="0" y="1344"/>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54" name="Line 130"/>
              <p:cNvSpPr>
                <a:spLocks noChangeShapeType="1"/>
              </p:cNvSpPr>
              <p:nvPr userDrawn="1"/>
            </p:nvSpPr>
            <p:spPr bwMode="white">
              <a:xfrm>
                <a:off x="0" y="1536"/>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55" name="Line 131"/>
              <p:cNvSpPr>
                <a:spLocks noChangeShapeType="1"/>
              </p:cNvSpPr>
              <p:nvPr userDrawn="1"/>
            </p:nvSpPr>
            <p:spPr bwMode="white">
              <a:xfrm>
                <a:off x="0" y="1728"/>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56" name="Line 132"/>
              <p:cNvSpPr>
                <a:spLocks noChangeShapeType="1"/>
              </p:cNvSpPr>
              <p:nvPr userDrawn="1"/>
            </p:nvSpPr>
            <p:spPr bwMode="white">
              <a:xfrm>
                <a:off x="0" y="1920"/>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57" name="Line 133"/>
              <p:cNvSpPr>
                <a:spLocks noChangeShapeType="1"/>
              </p:cNvSpPr>
              <p:nvPr userDrawn="1"/>
            </p:nvSpPr>
            <p:spPr bwMode="white">
              <a:xfrm>
                <a:off x="0" y="2112"/>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58" name="Line 134"/>
              <p:cNvSpPr>
                <a:spLocks noChangeShapeType="1"/>
              </p:cNvSpPr>
              <p:nvPr userDrawn="1"/>
            </p:nvSpPr>
            <p:spPr bwMode="white">
              <a:xfrm>
                <a:off x="0" y="2304"/>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59" name="Line 135"/>
              <p:cNvSpPr>
                <a:spLocks noChangeShapeType="1"/>
              </p:cNvSpPr>
              <p:nvPr userDrawn="1"/>
            </p:nvSpPr>
            <p:spPr bwMode="white">
              <a:xfrm>
                <a:off x="0" y="2496"/>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60" name="Line 136"/>
              <p:cNvSpPr>
                <a:spLocks noChangeShapeType="1"/>
              </p:cNvSpPr>
              <p:nvPr userDrawn="1"/>
            </p:nvSpPr>
            <p:spPr bwMode="white">
              <a:xfrm>
                <a:off x="0" y="2688"/>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61" name="Line 137"/>
              <p:cNvSpPr>
                <a:spLocks noChangeShapeType="1"/>
              </p:cNvSpPr>
              <p:nvPr userDrawn="1"/>
            </p:nvSpPr>
            <p:spPr bwMode="white">
              <a:xfrm>
                <a:off x="0" y="2880"/>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62" name="Line 138"/>
              <p:cNvSpPr>
                <a:spLocks noChangeShapeType="1"/>
              </p:cNvSpPr>
              <p:nvPr userDrawn="1"/>
            </p:nvSpPr>
            <p:spPr bwMode="white">
              <a:xfrm>
                <a:off x="0" y="3072"/>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63" name="Line 139"/>
              <p:cNvSpPr>
                <a:spLocks noChangeShapeType="1"/>
              </p:cNvSpPr>
              <p:nvPr userDrawn="1"/>
            </p:nvSpPr>
            <p:spPr bwMode="white">
              <a:xfrm>
                <a:off x="0" y="3264"/>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64" name="Line 140"/>
              <p:cNvSpPr>
                <a:spLocks noChangeShapeType="1"/>
              </p:cNvSpPr>
              <p:nvPr userDrawn="1"/>
            </p:nvSpPr>
            <p:spPr bwMode="white">
              <a:xfrm>
                <a:off x="0" y="3456"/>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65" name="Line 141"/>
              <p:cNvSpPr>
                <a:spLocks noChangeShapeType="1"/>
              </p:cNvSpPr>
              <p:nvPr userDrawn="1"/>
            </p:nvSpPr>
            <p:spPr bwMode="white">
              <a:xfrm>
                <a:off x="0" y="3648"/>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66" name="Line 142"/>
              <p:cNvSpPr>
                <a:spLocks noChangeShapeType="1"/>
              </p:cNvSpPr>
              <p:nvPr userDrawn="1"/>
            </p:nvSpPr>
            <p:spPr bwMode="white">
              <a:xfrm>
                <a:off x="0" y="3840"/>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67" name="Line 143"/>
              <p:cNvSpPr>
                <a:spLocks noChangeShapeType="1"/>
              </p:cNvSpPr>
              <p:nvPr userDrawn="1"/>
            </p:nvSpPr>
            <p:spPr bwMode="white">
              <a:xfrm>
                <a:off x="0" y="4032"/>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68" name="Line 144"/>
              <p:cNvSpPr>
                <a:spLocks noChangeShapeType="1"/>
              </p:cNvSpPr>
              <p:nvPr userDrawn="1"/>
            </p:nvSpPr>
            <p:spPr bwMode="white">
              <a:xfrm>
                <a:off x="0" y="4224"/>
                <a:ext cx="5760" cy="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grpSp>
        <p:grpSp>
          <p:nvGrpSpPr>
            <p:cNvPr id="2069" name="Group 145"/>
            <p:cNvGrpSpPr>
              <a:grpSpLocks/>
            </p:cNvGrpSpPr>
            <p:nvPr userDrawn="1"/>
          </p:nvGrpSpPr>
          <p:grpSpPr bwMode="auto">
            <a:xfrm>
              <a:off x="192" y="0"/>
              <a:ext cx="5376" cy="4320"/>
              <a:chOff x="192" y="0"/>
              <a:chExt cx="5376" cy="4320"/>
            </a:xfrm>
          </p:grpSpPr>
          <p:sp>
            <p:nvSpPr>
              <p:cNvPr id="1170" name="Line 146"/>
              <p:cNvSpPr>
                <a:spLocks noChangeShapeType="1"/>
              </p:cNvSpPr>
              <p:nvPr userDrawn="1"/>
            </p:nvSpPr>
            <p:spPr bwMode="white">
              <a:xfrm>
                <a:off x="192"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71" name="Line 147"/>
              <p:cNvSpPr>
                <a:spLocks noChangeShapeType="1"/>
              </p:cNvSpPr>
              <p:nvPr userDrawn="1"/>
            </p:nvSpPr>
            <p:spPr bwMode="white">
              <a:xfrm>
                <a:off x="384"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72" name="Line 148"/>
              <p:cNvSpPr>
                <a:spLocks noChangeShapeType="1"/>
              </p:cNvSpPr>
              <p:nvPr userDrawn="1"/>
            </p:nvSpPr>
            <p:spPr bwMode="white">
              <a:xfrm>
                <a:off x="576"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73" name="Line 149"/>
              <p:cNvSpPr>
                <a:spLocks noChangeShapeType="1"/>
              </p:cNvSpPr>
              <p:nvPr userDrawn="1"/>
            </p:nvSpPr>
            <p:spPr bwMode="white">
              <a:xfrm>
                <a:off x="768"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74" name="Line 150"/>
              <p:cNvSpPr>
                <a:spLocks noChangeShapeType="1"/>
              </p:cNvSpPr>
              <p:nvPr userDrawn="1"/>
            </p:nvSpPr>
            <p:spPr bwMode="white">
              <a:xfrm>
                <a:off x="960"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75" name="Line 151"/>
              <p:cNvSpPr>
                <a:spLocks noChangeShapeType="1"/>
              </p:cNvSpPr>
              <p:nvPr userDrawn="1"/>
            </p:nvSpPr>
            <p:spPr bwMode="white">
              <a:xfrm>
                <a:off x="1152"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76" name="Line 152"/>
              <p:cNvSpPr>
                <a:spLocks noChangeShapeType="1"/>
              </p:cNvSpPr>
              <p:nvPr userDrawn="1"/>
            </p:nvSpPr>
            <p:spPr bwMode="white">
              <a:xfrm>
                <a:off x="1344"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77" name="Line 153"/>
              <p:cNvSpPr>
                <a:spLocks noChangeShapeType="1"/>
              </p:cNvSpPr>
              <p:nvPr userDrawn="1"/>
            </p:nvSpPr>
            <p:spPr bwMode="white">
              <a:xfrm>
                <a:off x="1536"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78" name="Line 154"/>
              <p:cNvSpPr>
                <a:spLocks noChangeShapeType="1"/>
              </p:cNvSpPr>
              <p:nvPr userDrawn="1"/>
            </p:nvSpPr>
            <p:spPr bwMode="white">
              <a:xfrm>
                <a:off x="1728"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79" name="Line 155"/>
              <p:cNvSpPr>
                <a:spLocks noChangeShapeType="1"/>
              </p:cNvSpPr>
              <p:nvPr userDrawn="1"/>
            </p:nvSpPr>
            <p:spPr bwMode="white">
              <a:xfrm>
                <a:off x="1920"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80" name="Line 156"/>
              <p:cNvSpPr>
                <a:spLocks noChangeShapeType="1"/>
              </p:cNvSpPr>
              <p:nvPr userDrawn="1"/>
            </p:nvSpPr>
            <p:spPr bwMode="white">
              <a:xfrm>
                <a:off x="2112"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81" name="Line 157"/>
              <p:cNvSpPr>
                <a:spLocks noChangeShapeType="1"/>
              </p:cNvSpPr>
              <p:nvPr userDrawn="1"/>
            </p:nvSpPr>
            <p:spPr bwMode="white">
              <a:xfrm>
                <a:off x="2304"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82" name="Line 158"/>
              <p:cNvSpPr>
                <a:spLocks noChangeShapeType="1"/>
              </p:cNvSpPr>
              <p:nvPr userDrawn="1"/>
            </p:nvSpPr>
            <p:spPr bwMode="white">
              <a:xfrm>
                <a:off x="2496"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83" name="Line 159"/>
              <p:cNvSpPr>
                <a:spLocks noChangeShapeType="1"/>
              </p:cNvSpPr>
              <p:nvPr userDrawn="1"/>
            </p:nvSpPr>
            <p:spPr bwMode="white">
              <a:xfrm>
                <a:off x="2688"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84" name="Line 160"/>
              <p:cNvSpPr>
                <a:spLocks noChangeShapeType="1"/>
              </p:cNvSpPr>
              <p:nvPr userDrawn="1"/>
            </p:nvSpPr>
            <p:spPr bwMode="white">
              <a:xfrm>
                <a:off x="2880"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85" name="Line 161"/>
              <p:cNvSpPr>
                <a:spLocks noChangeShapeType="1"/>
              </p:cNvSpPr>
              <p:nvPr userDrawn="1"/>
            </p:nvSpPr>
            <p:spPr bwMode="white">
              <a:xfrm>
                <a:off x="3072"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86" name="Line 162"/>
              <p:cNvSpPr>
                <a:spLocks noChangeShapeType="1"/>
              </p:cNvSpPr>
              <p:nvPr userDrawn="1"/>
            </p:nvSpPr>
            <p:spPr bwMode="white">
              <a:xfrm>
                <a:off x="3264"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87" name="Line 163"/>
              <p:cNvSpPr>
                <a:spLocks noChangeShapeType="1"/>
              </p:cNvSpPr>
              <p:nvPr userDrawn="1"/>
            </p:nvSpPr>
            <p:spPr bwMode="white">
              <a:xfrm>
                <a:off x="3456"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88" name="Line 164"/>
              <p:cNvSpPr>
                <a:spLocks noChangeShapeType="1"/>
              </p:cNvSpPr>
              <p:nvPr userDrawn="1"/>
            </p:nvSpPr>
            <p:spPr bwMode="white">
              <a:xfrm>
                <a:off x="3648"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89" name="Line 165"/>
              <p:cNvSpPr>
                <a:spLocks noChangeShapeType="1"/>
              </p:cNvSpPr>
              <p:nvPr userDrawn="1"/>
            </p:nvSpPr>
            <p:spPr bwMode="white">
              <a:xfrm>
                <a:off x="3840"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90" name="Line 166"/>
              <p:cNvSpPr>
                <a:spLocks noChangeShapeType="1"/>
              </p:cNvSpPr>
              <p:nvPr userDrawn="1"/>
            </p:nvSpPr>
            <p:spPr bwMode="white">
              <a:xfrm>
                <a:off x="4032"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91" name="Line 167"/>
              <p:cNvSpPr>
                <a:spLocks noChangeShapeType="1"/>
              </p:cNvSpPr>
              <p:nvPr userDrawn="1"/>
            </p:nvSpPr>
            <p:spPr bwMode="white">
              <a:xfrm>
                <a:off x="4224"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92" name="Line 168"/>
              <p:cNvSpPr>
                <a:spLocks noChangeShapeType="1"/>
              </p:cNvSpPr>
              <p:nvPr userDrawn="1"/>
            </p:nvSpPr>
            <p:spPr bwMode="white">
              <a:xfrm>
                <a:off x="4416"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93" name="Line 169"/>
              <p:cNvSpPr>
                <a:spLocks noChangeShapeType="1"/>
              </p:cNvSpPr>
              <p:nvPr userDrawn="1"/>
            </p:nvSpPr>
            <p:spPr bwMode="white">
              <a:xfrm>
                <a:off x="4608"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94" name="Line 170"/>
              <p:cNvSpPr>
                <a:spLocks noChangeShapeType="1"/>
              </p:cNvSpPr>
              <p:nvPr userDrawn="1"/>
            </p:nvSpPr>
            <p:spPr bwMode="white">
              <a:xfrm>
                <a:off x="4800"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95" name="Line 171"/>
              <p:cNvSpPr>
                <a:spLocks noChangeShapeType="1"/>
              </p:cNvSpPr>
              <p:nvPr userDrawn="1"/>
            </p:nvSpPr>
            <p:spPr bwMode="white">
              <a:xfrm>
                <a:off x="4992"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96" name="Line 172"/>
              <p:cNvSpPr>
                <a:spLocks noChangeShapeType="1"/>
              </p:cNvSpPr>
              <p:nvPr userDrawn="1"/>
            </p:nvSpPr>
            <p:spPr bwMode="white">
              <a:xfrm>
                <a:off x="5184"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97" name="Line 173"/>
              <p:cNvSpPr>
                <a:spLocks noChangeShapeType="1"/>
              </p:cNvSpPr>
              <p:nvPr userDrawn="1"/>
            </p:nvSpPr>
            <p:spPr bwMode="white">
              <a:xfrm>
                <a:off x="5376"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1198" name="Line 174"/>
              <p:cNvSpPr>
                <a:spLocks noChangeShapeType="1"/>
              </p:cNvSpPr>
              <p:nvPr userDrawn="1"/>
            </p:nvSpPr>
            <p:spPr bwMode="white">
              <a:xfrm>
                <a:off x="5568" y="0"/>
                <a:ext cx="0" cy="432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grpSp>
      </p:grpSp>
      <p:sp>
        <p:nvSpPr>
          <p:cNvPr id="1200" name="Line 176"/>
          <p:cNvSpPr>
            <a:spLocks noChangeShapeType="1"/>
          </p:cNvSpPr>
          <p:nvPr userDrawn="1"/>
        </p:nvSpPr>
        <p:spPr bwMode="ltGray">
          <a:xfrm>
            <a:off x="8839200" y="0"/>
            <a:ext cx="0" cy="2362200"/>
          </a:xfrm>
          <a:prstGeom prst="line">
            <a:avLst/>
          </a:prstGeom>
          <a:noFill/>
          <a:ln w="9525">
            <a:solidFill>
              <a:srgbClr val="00706D"/>
            </a:solidFill>
            <a:round/>
            <a:headEnd/>
            <a:tailEnd/>
          </a:ln>
          <a:effectLst/>
        </p:spPr>
        <p:txBody>
          <a:bodyPr wrap="none" anchor="ctr"/>
          <a:lstStyle/>
          <a:p>
            <a:pPr>
              <a:defRPr/>
            </a:pPr>
            <a:endParaRPr lang="fr-FR">
              <a:ea typeface="+mn-ea"/>
            </a:endParaRPr>
          </a:p>
        </p:txBody>
      </p:sp>
      <p:sp>
        <p:nvSpPr>
          <p:cNvPr id="2052" name="Rectangle 3"/>
          <p:cNvSpPr>
            <a:spLocks noGrp="1" noChangeArrowheads="1"/>
          </p:cNvSpPr>
          <p:nvPr>
            <p:ph type="body" idx="1"/>
          </p:nvPr>
        </p:nvSpPr>
        <p:spPr bwMode="auto">
          <a:xfrm>
            <a:off x="304800" y="609600"/>
            <a:ext cx="39624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pic>
        <p:nvPicPr>
          <p:cNvPr id="2053" name="Picture 184" descr="F:\oiral\fondtnega2.png"/>
          <p:cNvPicPr>
            <a:picLocks noChangeAspect="1" noChangeArrowheads="1"/>
          </p:cNvPicPr>
          <p:nvPr userDrawn="1"/>
        </p:nvPicPr>
        <p:blipFill>
          <a:blip r:embed="rId12">
            <a:lum bright="-12000" contrast="-24000"/>
          </a:blip>
          <a:srcRect/>
          <a:stretch>
            <a:fillRect/>
          </a:stretch>
        </p:blipFill>
        <p:spPr bwMode="auto">
          <a:xfrm>
            <a:off x="-762000" y="1752600"/>
            <a:ext cx="9144000" cy="6858000"/>
          </a:xfrm>
          <a:prstGeom prst="rect">
            <a:avLst/>
          </a:prstGeom>
          <a:noFill/>
          <a:ln w="9525">
            <a:noFill/>
            <a:miter lim="800000"/>
            <a:headEnd/>
            <a:tailEnd/>
          </a:ln>
        </p:spPr>
      </p:pic>
      <p:graphicFrame>
        <p:nvGraphicFramePr>
          <p:cNvPr id="1290" name="Group 266"/>
          <p:cNvGraphicFramePr>
            <a:graphicFrameLocks noGrp="1"/>
          </p:cNvGraphicFramePr>
          <p:nvPr/>
        </p:nvGraphicFramePr>
        <p:xfrm>
          <a:off x="0" y="0"/>
          <a:ext cx="9144000" cy="304800"/>
        </p:xfrm>
        <a:graphic>
          <a:graphicData uri="http://schemas.openxmlformats.org/drawingml/2006/table">
            <a:tbl>
              <a:tblPr/>
              <a:tblGrid>
                <a:gridCol w="9144000">
                  <a:extLst>
                    <a:ext uri="{9D8B030D-6E8A-4147-A177-3AD203B41FA5}">
                      <a16:colId xmlns:a16="http://schemas.microsoft.com/office/drawing/2014/main" val="20000"/>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bg1"/>
                        </a:solidFill>
                        <a:effectLst>
                          <a:outerShdw blurRad="38100" dist="38100" dir="2700000" algn="tl">
                            <a:srgbClr val="000000"/>
                          </a:outerShdw>
                        </a:effectLst>
                        <a:latin typeface="Arial" charset="0"/>
                      </a:endParaRPr>
                    </a:p>
                  </a:txBody>
                  <a:tcPr horzOverflow="overflow">
                    <a:lnL w="12700" cap="flat" cmpd="sng" algn="ctr">
                      <a:solidFill>
                        <a:schemeClr val="hlink"/>
                      </a:solidFill>
                      <a:prstDash val="solid"/>
                      <a:miter lim="800000"/>
                      <a:headEnd type="none" w="med" len="med"/>
                      <a:tailEnd type="none" w="med" len="med"/>
                    </a:lnL>
                    <a:lnR w="12700" cap="flat" cmpd="sng" algn="ctr">
                      <a:solidFill>
                        <a:schemeClr val="hlink"/>
                      </a:solidFill>
                      <a:prstDash val="solid"/>
                      <a:miter lim="800000"/>
                      <a:headEnd type="none" w="med" len="med"/>
                      <a:tailEnd type="none" w="med" len="med"/>
                    </a:lnR>
                    <a:lnT w="12700" cap="flat" cmpd="sng" algn="ctr">
                      <a:solidFill>
                        <a:schemeClr val="hlink"/>
                      </a:solidFill>
                      <a:prstDash val="solid"/>
                      <a:miter lim="800000"/>
                      <a:headEnd type="none" w="med" len="med"/>
                      <a:tailEnd type="none" w="med" len="med"/>
                    </a:lnT>
                    <a:lnB w="12700" cap="flat" cmpd="sng" algn="ctr">
                      <a:solidFill>
                        <a:schemeClr val="hlink"/>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4" r:id="rId9"/>
    <p:sldLayoutId id="2147483935" r:id="rId10"/>
  </p:sldLayoutIdLst>
  <p:transition/>
  <p:hf hdr="0" ftr="0" dt="0"/>
  <p:txStyles>
    <p:titleStyle>
      <a:lvl1pPr algn="l" rtl="0" eaLnBrk="0" fontAlgn="base" hangingPunct="0">
        <a:spcBef>
          <a:spcPct val="0"/>
        </a:spcBef>
        <a:spcAft>
          <a:spcPct val="0"/>
        </a:spcAft>
        <a:defRPr>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a:solidFill>
            <a:schemeClr val="tx2"/>
          </a:solidFill>
          <a:latin typeface="Arial" charset="0"/>
        </a:defRPr>
      </a:lvl6pPr>
      <a:lvl7pPr marL="914400" algn="l" rtl="0" fontAlgn="base">
        <a:spcBef>
          <a:spcPct val="0"/>
        </a:spcBef>
        <a:spcAft>
          <a:spcPct val="0"/>
        </a:spcAft>
        <a:defRPr>
          <a:solidFill>
            <a:schemeClr val="tx2"/>
          </a:solidFill>
          <a:latin typeface="Arial" charset="0"/>
        </a:defRPr>
      </a:lvl7pPr>
      <a:lvl8pPr marL="1371600" algn="l" rtl="0" fontAlgn="base">
        <a:spcBef>
          <a:spcPct val="0"/>
        </a:spcBef>
        <a:spcAft>
          <a:spcPct val="0"/>
        </a:spcAft>
        <a:defRPr>
          <a:solidFill>
            <a:schemeClr val="tx2"/>
          </a:solidFill>
          <a:latin typeface="Arial" charset="0"/>
        </a:defRPr>
      </a:lvl8pPr>
      <a:lvl9pPr marL="1828800" algn="l" rtl="0" fontAlgn="base">
        <a:spcBef>
          <a:spcPct val="0"/>
        </a:spcBef>
        <a:spcAft>
          <a:spcPct val="0"/>
        </a:spcAft>
        <a:defRPr>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ea typeface="ＭＳ Ｐゴシック" charset="-128"/>
        </a:defRPr>
      </a:lvl6pPr>
      <a:lvl7pPr marL="2971800" indent="-228600" algn="l" rtl="0" fontAlgn="base">
        <a:spcBef>
          <a:spcPct val="20000"/>
        </a:spcBef>
        <a:spcAft>
          <a:spcPct val="0"/>
        </a:spcAft>
        <a:buChar char="»"/>
        <a:defRPr sz="2000">
          <a:solidFill>
            <a:schemeClr val="bg1"/>
          </a:solidFill>
          <a:latin typeface="+mn-lt"/>
          <a:ea typeface="ＭＳ Ｐゴシック" charset="-128"/>
        </a:defRPr>
      </a:lvl7pPr>
      <a:lvl8pPr marL="3429000" indent="-228600" algn="l" rtl="0" fontAlgn="base">
        <a:spcBef>
          <a:spcPct val="20000"/>
        </a:spcBef>
        <a:spcAft>
          <a:spcPct val="0"/>
        </a:spcAft>
        <a:buChar char="»"/>
        <a:defRPr sz="2000">
          <a:solidFill>
            <a:schemeClr val="bg1"/>
          </a:solidFill>
          <a:latin typeface="+mn-lt"/>
          <a:ea typeface="ＭＳ Ｐゴシック" charset="-128"/>
        </a:defRPr>
      </a:lvl8pPr>
      <a:lvl9pPr marL="3886200" indent="-228600" algn="l" rtl="0" fontAlgn="base">
        <a:spcBef>
          <a:spcPct val="20000"/>
        </a:spcBef>
        <a:spcAft>
          <a:spcPct val="0"/>
        </a:spcAft>
        <a:buChar char="»"/>
        <a:defRPr sz="2000">
          <a:solidFill>
            <a:schemeClr val="bg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990600" y="1196752"/>
            <a:ext cx="6934200" cy="3096344"/>
          </a:xfrm>
          <a:noFill/>
        </p:spPr>
        <p:txBody>
          <a:bodyPr/>
          <a:lstStyle/>
          <a:p>
            <a:pPr algn="ctr" eaLnBrk="1" hangingPunct="1"/>
            <a:r>
              <a:rPr lang="fr-FR" sz="2800" i="1" dirty="0" smtClean="0"/>
              <a:t>Figures d’une éducation scientifique et technologique à l’école obligatoire</a:t>
            </a:r>
            <a:br>
              <a:rPr lang="fr-FR" sz="2800" i="1" dirty="0" smtClean="0"/>
            </a:br>
            <a:r>
              <a:rPr lang="fr-FR" sz="2800" i="1" dirty="0"/>
              <a:t/>
            </a:r>
            <a:br>
              <a:rPr lang="fr-FR" sz="2800" i="1" dirty="0"/>
            </a:br>
            <a:r>
              <a:rPr lang="fr-FR" sz="2800" dirty="0" smtClean="0"/>
              <a:t>Point de vue « enseignement »</a:t>
            </a:r>
          </a:p>
        </p:txBody>
      </p:sp>
      <p:sp>
        <p:nvSpPr>
          <p:cNvPr id="14339" name="Rectangle 3"/>
          <p:cNvSpPr>
            <a:spLocks noGrp="1" noChangeArrowheads="1"/>
          </p:cNvSpPr>
          <p:nvPr>
            <p:ph type="subTitle" idx="1"/>
          </p:nvPr>
        </p:nvSpPr>
        <p:spPr>
          <a:xfrm>
            <a:off x="0" y="4495800"/>
            <a:ext cx="9144000" cy="1752600"/>
          </a:xfrm>
        </p:spPr>
        <p:txBody>
          <a:bodyPr/>
          <a:lstStyle/>
          <a:p>
            <a:pPr eaLnBrk="1" hangingPunct="1"/>
            <a:endParaRPr lang="fr-FR" sz="1800" dirty="0" smtClean="0"/>
          </a:p>
          <a:p>
            <a:pPr eaLnBrk="1" hangingPunct="1"/>
            <a:endParaRPr lang="fr-FR" sz="1800" dirty="0" smtClean="0"/>
          </a:p>
          <a:p>
            <a:pPr>
              <a:defRPr/>
            </a:pPr>
            <a:endParaRPr lang="fr-FR" sz="1800" b="1" dirty="0">
              <a:effectLst>
                <a:outerShdw blurRad="38100" dist="38100" dir="2700000" algn="tl">
                  <a:srgbClr val="000000"/>
                </a:outerShdw>
              </a:effectLst>
            </a:endParaRPr>
          </a:p>
          <a:p>
            <a:pPr algn="r">
              <a:defRPr/>
            </a:pPr>
            <a:r>
              <a:rPr lang="fr-FR" sz="1400" b="1" i="1" dirty="0" smtClean="0">
                <a:effectLst>
                  <a:outerShdw blurRad="38100" dist="38100" dir="2700000" algn="tl">
                    <a:srgbClr val="000000"/>
                  </a:outerShdw>
                </a:effectLst>
              </a:rPr>
              <a:t>Christophe LASSON, IA-IPR Sciences et Techniques Industrielles</a:t>
            </a:r>
            <a:endParaRPr lang="fr-FR" sz="1400" b="1" i="1" dirty="0">
              <a:effectLst>
                <a:outerShdw blurRad="38100" dist="38100" dir="2700000" algn="tl">
                  <a:srgbClr val="000000"/>
                </a:outerShdw>
              </a:effectLst>
            </a:endParaRPr>
          </a:p>
          <a:p>
            <a:pPr algn="r" eaLnBrk="1" hangingPunct="1"/>
            <a:r>
              <a:rPr lang="fr-FR" sz="1400" b="1" i="1" dirty="0">
                <a:effectLst>
                  <a:outerShdw blurRad="38100" dist="38100" dir="2700000" algn="tl">
                    <a:srgbClr val="000000"/>
                  </a:outerShdw>
                </a:effectLst>
              </a:rPr>
              <a:t>Académie de Lille</a:t>
            </a:r>
          </a:p>
          <a:p>
            <a:pPr eaLnBrk="1" hangingPunct="1"/>
            <a:endParaRPr lang="fr-FR" sz="1800" dirty="0" smtClean="0"/>
          </a:p>
          <a:p>
            <a:pPr algn="r" eaLnBrk="1" hangingPunct="1"/>
            <a:r>
              <a:rPr lang="fr-FR" sz="1800" dirty="0" smtClean="0"/>
              <a:t>PNF STI – Lycée Raspail – Paris – 24/11/2021</a:t>
            </a:r>
          </a:p>
        </p:txBody>
      </p:sp>
    </p:spTree>
    <p:extLst>
      <p:ext uri="{BB962C8B-B14F-4D97-AF65-F5344CB8AC3E}">
        <p14:creationId xmlns:p14="http://schemas.microsoft.com/office/powerpoint/2010/main" val="270852956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body" idx="1"/>
          </p:nvPr>
        </p:nvSpPr>
        <p:spPr>
          <a:xfrm>
            <a:off x="0" y="609600"/>
            <a:ext cx="4495800" cy="5943600"/>
          </a:xfrm>
        </p:spPr>
        <p:txBody>
          <a:bodyPr/>
          <a:lstStyle/>
          <a:p>
            <a:pPr eaLnBrk="1" hangingPunct="1"/>
            <a:r>
              <a:rPr lang="fr-FR" sz="2400" dirty="0" smtClean="0"/>
              <a:t>Confronter une </a:t>
            </a:r>
            <a:r>
              <a:rPr lang="fr-FR" sz="2400" i="1" dirty="0" smtClean="0"/>
              <a:t>hypothèse de construction </a:t>
            </a:r>
            <a:r>
              <a:rPr lang="fr-FR" sz="2400" dirty="0" smtClean="0"/>
              <a:t>à la possibilité de sa réalisation matérielle</a:t>
            </a:r>
          </a:p>
          <a:p>
            <a:pPr eaLnBrk="1" hangingPunct="1">
              <a:buFontTx/>
              <a:buNone/>
            </a:pPr>
            <a:r>
              <a:rPr lang="fr-FR" sz="2400" i="1" dirty="0" smtClean="0">
                <a:solidFill>
                  <a:srgbClr val="FFFF00"/>
                </a:solidFill>
              </a:rPr>
              <a:t>On peut créer une ouverture dans un mur de brique sans qu’il s’écroule.</a:t>
            </a:r>
          </a:p>
          <a:p>
            <a:pPr eaLnBrk="1" hangingPunct="1">
              <a:buFontTx/>
              <a:buNone/>
            </a:pPr>
            <a:endParaRPr lang="fr-FR" sz="2400" i="1" dirty="0" smtClean="0">
              <a:solidFill>
                <a:schemeClr val="tx1"/>
              </a:solidFill>
            </a:endParaRPr>
          </a:p>
          <a:p>
            <a:pPr eaLnBrk="1" hangingPunct="1"/>
            <a:r>
              <a:rPr lang="fr-FR" sz="2400" dirty="0" smtClean="0"/>
              <a:t>Passage d’un choix technique aux conditions de sa matérialisation</a:t>
            </a:r>
          </a:p>
          <a:p>
            <a:pPr eaLnBrk="1" hangingPunct="1">
              <a:buNone/>
            </a:pPr>
            <a:endParaRPr lang="fr-FR" sz="2400" dirty="0" smtClean="0"/>
          </a:p>
          <a:p>
            <a:pPr eaLnBrk="1" hangingPunct="1">
              <a:buNone/>
            </a:pPr>
            <a:endParaRPr lang="fr-FR" sz="2000" dirty="0" smtClean="0"/>
          </a:p>
          <a:p>
            <a:pPr eaLnBrk="1" hangingPunct="1">
              <a:buNone/>
            </a:pPr>
            <a:r>
              <a:rPr lang="fr-FR" sz="2800" dirty="0" smtClean="0"/>
              <a:t>	Technicité des tâches scolaires </a:t>
            </a:r>
            <a:r>
              <a:rPr lang="fr-FR" sz="1400" dirty="0" smtClean="0"/>
              <a:t>(rationalité, engins, rôles) </a:t>
            </a:r>
          </a:p>
        </p:txBody>
      </p:sp>
      <p:sp>
        <p:nvSpPr>
          <p:cNvPr id="19460" name="Rectangle 3"/>
          <p:cNvSpPr>
            <a:spLocks noChangeArrowheads="1"/>
          </p:cNvSpPr>
          <p:nvPr/>
        </p:nvSpPr>
        <p:spPr bwMode="auto">
          <a:xfrm>
            <a:off x="4648200" y="609600"/>
            <a:ext cx="4495800" cy="5943600"/>
          </a:xfrm>
          <a:prstGeom prst="rect">
            <a:avLst/>
          </a:prstGeom>
          <a:noFill/>
          <a:ln w="9525">
            <a:noFill/>
            <a:miter lim="800000"/>
            <a:headEnd/>
            <a:tailEnd/>
          </a:ln>
        </p:spPr>
        <p:txBody>
          <a:bodyPr/>
          <a:lstStyle/>
          <a:p>
            <a:pPr marL="342900" indent="-342900">
              <a:spcBef>
                <a:spcPct val="20000"/>
              </a:spcBef>
              <a:buFontTx/>
              <a:buChar char="•"/>
            </a:pPr>
            <a:r>
              <a:rPr lang="fr-FR" dirty="0">
                <a:solidFill>
                  <a:schemeClr val="bg1"/>
                </a:solidFill>
              </a:rPr>
              <a:t>Soumettre une théorie à une expérience pouvant la contredire</a:t>
            </a:r>
          </a:p>
          <a:p>
            <a:pPr marL="342900" indent="-342900">
              <a:spcBef>
                <a:spcPct val="20000"/>
              </a:spcBef>
            </a:pPr>
            <a:r>
              <a:rPr lang="fr-FR" i="1" dirty="0">
                <a:solidFill>
                  <a:srgbClr val="FFFF00"/>
                </a:solidFill>
              </a:rPr>
              <a:t>Les grains de blé ont besoin de lumière pour se développer.</a:t>
            </a:r>
          </a:p>
          <a:p>
            <a:pPr marL="342900" indent="-342900">
              <a:spcBef>
                <a:spcPct val="20000"/>
              </a:spcBef>
            </a:pPr>
            <a:endParaRPr lang="fr-FR" i="1" dirty="0"/>
          </a:p>
          <a:p>
            <a:pPr marL="342900" indent="-342900">
              <a:spcBef>
                <a:spcPct val="20000"/>
              </a:spcBef>
            </a:pPr>
            <a:endParaRPr lang="fr-FR" sz="2000" dirty="0">
              <a:solidFill>
                <a:schemeClr val="bg1"/>
              </a:solidFill>
            </a:endParaRPr>
          </a:p>
          <a:p>
            <a:pPr marL="342900" indent="-342900">
              <a:spcBef>
                <a:spcPct val="20000"/>
              </a:spcBef>
              <a:buFontTx/>
              <a:buChar char="•"/>
            </a:pPr>
            <a:r>
              <a:rPr lang="fr-FR" dirty="0">
                <a:solidFill>
                  <a:schemeClr val="bg1"/>
                </a:solidFill>
              </a:rPr>
              <a:t>Confrontation d’une théorie aux phénomènes réels qu’elle a observés puis </a:t>
            </a:r>
            <a:r>
              <a:rPr lang="fr-FR" dirty="0" smtClean="0">
                <a:solidFill>
                  <a:schemeClr val="bg1"/>
                </a:solidFill>
              </a:rPr>
              <a:t>expliqués</a:t>
            </a:r>
          </a:p>
          <a:p>
            <a:pPr marL="342900" indent="-342900">
              <a:spcBef>
                <a:spcPct val="20000"/>
              </a:spcBef>
            </a:pPr>
            <a:endParaRPr lang="fr-FR" sz="2000" dirty="0" smtClean="0">
              <a:solidFill>
                <a:schemeClr val="bg1"/>
              </a:solidFill>
            </a:endParaRPr>
          </a:p>
          <a:p>
            <a:pPr marL="342900" indent="-342900">
              <a:spcBef>
                <a:spcPct val="20000"/>
              </a:spcBef>
            </a:pPr>
            <a:endParaRPr lang="fr-FR" sz="800" dirty="0" smtClean="0">
              <a:solidFill>
                <a:schemeClr val="bg1"/>
              </a:solidFill>
            </a:endParaRPr>
          </a:p>
          <a:p>
            <a:r>
              <a:rPr lang="fr-FR" sz="2800" dirty="0" smtClean="0">
                <a:solidFill>
                  <a:schemeClr val="bg1"/>
                </a:solidFill>
                <a:latin typeface="+mn-lt"/>
                <a:cs typeface="ＭＳ Ｐゴシック" charset="-128"/>
              </a:rPr>
              <a:t>Scientificité des tâches scolaires </a:t>
            </a:r>
            <a:r>
              <a:rPr lang="fr-FR" sz="1400" dirty="0" smtClean="0">
                <a:solidFill>
                  <a:schemeClr val="bg1"/>
                </a:solidFill>
                <a:latin typeface="+mn-lt"/>
                <a:cs typeface="ＭＳ Ｐゴシック" charset="-128"/>
              </a:rPr>
              <a:t>(généralisation, </a:t>
            </a:r>
            <a:r>
              <a:rPr lang="fr-FR" sz="1400" dirty="0" err="1" smtClean="0">
                <a:solidFill>
                  <a:schemeClr val="bg1"/>
                </a:solidFill>
                <a:latin typeface="+mn-lt"/>
                <a:cs typeface="ＭＳ Ｐゴシック" charset="-128"/>
              </a:rPr>
              <a:t>prédictivité</a:t>
            </a:r>
            <a:r>
              <a:rPr lang="fr-FR" sz="1400" dirty="0" smtClean="0">
                <a:solidFill>
                  <a:schemeClr val="bg1"/>
                </a:solidFill>
                <a:latin typeface="+mn-lt"/>
                <a:cs typeface="ＭＳ Ｐゴシック" charset="-128"/>
              </a:rPr>
              <a:t>, validité, etc.)</a:t>
            </a:r>
          </a:p>
        </p:txBody>
      </p:sp>
      <p:sp>
        <p:nvSpPr>
          <p:cNvPr id="250884" name="Rectangle 4"/>
          <p:cNvSpPr>
            <a:spLocks noChangeArrowheads="1"/>
          </p:cNvSpPr>
          <p:nvPr/>
        </p:nvSpPr>
        <p:spPr bwMode="auto">
          <a:xfrm>
            <a:off x="0" y="0"/>
            <a:ext cx="7377341" cy="566309"/>
          </a:xfrm>
          <a:prstGeom prst="rect">
            <a:avLst/>
          </a:prstGeom>
          <a:noFill/>
          <a:ln w="9525">
            <a:noFill/>
            <a:miter lim="800000"/>
            <a:headEnd/>
            <a:tailEnd/>
          </a:ln>
          <a:effectLst/>
        </p:spPr>
        <p:txBody>
          <a:bodyPr wrap="none">
            <a:spAutoFit/>
          </a:bodyPr>
          <a:lstStyle/>
          <a:p>
            <a:pPr>
              <a:spcBef>
                <a:spcPct val="20000"/>
              </a:spcBef>
              <a:defRPr/>
            </a:pPr>
            <a:r>
              <a:rPr lang="fr-FR" sz="1400" b="1" dirty="0" smtClean="0">
                <a:solidFill>
                  <a:schemeClr val="bg1"/>
                </a:solidFill>
                <a:effectLst>
                  <a:outerShdw blurRad="38100" dist="38100" dir="2700000" algn="tl">
                    <a:srgbClr val="000000"/>
                  </a:outerShdw>
                </a:effectLst>
              </a:rPr>
              <a:t>3 </a:t>
            </a:r>
            <a:r>
              <a:rPr lang="fr-FR" sz="1400" b="1" dirty="0">
                <a:solidFill>
                  <a:schemeClr val="bg1"/>
                </a:solidFill>
                <a:effectLst>
                  <a:outerShdw blurRad="38100" dist="38100" dir="2700000" algn="tl">
                    <a:srgbClr val="000000"/>
                  </a:outerShdw>
                </a:effectLst>
              </a:rPr>
              <a:t>- Démarches en sciences expérimentales et en technologie : quelles distinctions ? </a:t>
            </a:r>
          </a:p>
          <a:p>
            <a:pPr>
              <a:spcBef>
                <a:spcPct val="20000"/>
              </a:spcBef>
              <a:defRPr/>
            </a:pPr>
            <a:endParaRPr lang="fr-FR" sz="1400" b="1" dirty="0">
              <a:solidFill>
                <a:schemeClr val="bg1"/>
              </a:solidFill>
              <a:effectLst>
                <a:outerShdw blurRad="38100" dist="38100" dir="2700000" algn="tl">
                  <a:srgbClr val="000000"/>
                </a:outerShdw>
              </a:effectLst>
            </a:endParaRPr>
          </a:p>
        </p:txBody>
      </p:sp>
      <p:sp>
        <p:nvSpPr>
          <p:cNvPr id="250887" name="Rectangle 7"/>
          <p:cNvSpPr>
            <a:spLocks noChangeArrowheads="1"/>
          </p:cNvSpPr>
          <p:nvPr/>
        </p:nvSpPr>
        <p:spPr bwMode="auto">
          <a:xfrm>
            <a:off x="4343400" y="2438400"/>
            <a:ext cx="450850" cy="641350"/>
          </a:xfrm>
          <a:prstGeom prst="rect">
            <a:avLst/>
          </a:prstGeom>
          <a:noFill/>
          <a:ln w="9525">
            <a:noFill/>
            <a:miter lim="800000"/>
            <a:headEnd/>
            <a:tailEnd/>
          </a:ln>
          <a:effectLst/>
        </p:spPr>
        <p:txBody>
          <a:bodyPr wrap="none">
            <a:spAutoFit/>
          </a:bodyPr>
          <a:lstStyle/>
          <a:p>
            <a:pPr>
              <a:spcBef>
                <a:spcPct val="20000"/>
              </a:spcBef>
              <a:defRPr/>
            </a:pPr>
            <a:r>
              <a:rPr lang="fr-FR" sz="3600" b="1">
                <a:solidFill>
                  <a:schemeClr val="bg1"/>
                </a:solidFill>
                <a:effectLst>
                  <a:outerShdw blurRad="38100" dist="38100" dir="2700000" algn="tl">
                    <a:srgbClr val="000000"/>
                  </a:outerShdw>
                </a:effectLst>
                <a:cs typeface="Arial Unicode MS" charset="0"/>
              </a:rPr>
              <a:t>≠</a:t>
            </a:r>
          </a:p>
        </p:txBody>
      </p:sp>
      <p:sp>
        <p:nvSpPr>
          <p:cNvPr id="250888" name="Rectangle 8"/>
          <p:cNvSpPr>
            <a:spLocks noChangeArrowheads="1"/>
          </p:cNvSpPr>
          <p:nvPr/>
        </p:nvSpPr>
        <p:spPr bwMode="auto">
          <a:xfrm>
            <a:off x="2987824" y="4869160"/>
            <a:ext cx="3244850" cy="366713"/>
          </a:xfrm>
          <a:prstGeom prst="rect">
            <a:avLst/>
          </a:prstGeom>
          <a:noFill/>
          <a:ln w="9525">
            <a:noFill/>
            <a:miter lim="800000"/>
            <a:headEnd/>
            <a:tailEnd/>
          </a:ln>
          <a:effectLst/>
        </p:spPr>
        <p:txBody>
          <a:bodyPr wrap="none">
            <a:spAutoFit/>
          </a:bodyPr>
          <a:lstStyle/>
          <a:p>
            <a:pPr>
              <a:spcBef>
                <a:spcPct val="20000"/>
              </a:spcBef>
              <a:defRPr/>
            </a:pPr>
            <a:r>
              <a:rPr lang="fr-FR" sz="1800" b="1" i="1" dirty="0">
                <a:solidFill>
                  <a:schemeClr val="bg1"/>
                </a:solidFill>
                <a:effectLst>
                  <a:outerShdw blurRad="38100" dist="38100" dir="2700000" algn="tl">
                    <a:srgbClr val="000000"/>
                  </a:outerShdw>
                </a:effectLst>
              </a:rPr>
              <a:t>Ce n’est pas du même ordre</a:t>
            </a:r>
          </a:p>
        </p:txBody>
      </p:sp>
      <p:cxnSp>
        <p:nvCxnSpPr>
          <p:cNvPr id="10" name="Connecteur droit 9"/>
          <p:cNvCxnSpPr/>
          <p:nvPr/>
        </p:nvCxnSpPr>
        <p:spPr bwMode="auto">
          <a:xfrm>
            <a:off x="4572000" y="332656"/>
            <a:ext cx="0" cy="652534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extLst>
      <p:ext uri="{BB962C8B-B14F-4D97-AF65-F5344CB8AC3E}">
        <p14:creationId xmlns:p14="http://schemas.microsoft.com/office/powerpoint/2010/main" val="429371827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ChangeArrowheads="1"/>
          </p:cNvSpPr>
          <p:nvPr/>
        </p:nvSpPr>
        <p:spPr bwMode="auto">
          <a:xfrm>
            <a:off x="4648200" y="609600"/>
            <a:ext cx="4495800" cy="5943600"/>
          </a:xfrm>
          <a:prstGeom prst="rect">
            <a:avLst/>
          </a:prstGeom>
          <a:noFill/>
          <a:ln w="9525">
            <a:noFill/>
            <a:miter lim="800000"/>
            <a:headEnd/>
            <a:tailEnd/>
          </a:ln>
        </p:spPr>
        <p:txBody>
          <a:bodyPr/>
          <a:lstStyle/>
          <a:p>
            <a:pPr marL="342900" indent="-342900">
              <a:spcBef>
                <a:spcPct val="20000"/>
              </a:spcBef>
            </a:pPr>
            <a:endParaRPr lang="fr-FR">
              <a:solidFill>
                <a:schemeClr val="bg1"/>
              </a:solidFill>
            </a:endParaRPr>
          </a:p>
        </p:txBody>
      </p:sp>
      <p:sp>
        <p:nvSpPr>
          <p:cNvPr id="250884" name="Rectangle 4"/>
          <p:cNvSpPr>
            <a:spLocks noChangeArrowheads="1"/>
          </p:cNvSpPr>
          <p:nvPr/>
        </p:nvSpPr>
        <p:spPr bwMode="auto">
          <a:xfrm>
            <a:off x="0" y="0"/>
            <a:ext cx="3433953" cy="307777"/>
          </a:xfrm>
          <a:prstGeom prst="rect">
            <a:avLst/>
          </a:prstGeom>
          <a:noFill/>
          <a:ln w="9525">
            <a:noFill/>
            <a:miter lim="800000"/>
            <a:headEnd/>
            <a:tailEnd/>
          </a:ln>
          <a:effectLst/>
        </p:spPr>
        <p:txBody>
          <a:bodyPr wrap="none">
            <a:spAutoFit/>
          </a:bodyPr>
          <a:lstStyle/>
          <a:p>
            <a:pPr>
              <a:spcBef>
                <a:spcPct val="20000"/>
              </a:spcBef>
              <a:defRPr/>
            </a:pPr>
            <a:r>
              <a:rPr lang="fr-FR" sz="1400" b="1" dirty="0">
                <a:solidFill>
                  <a:schemeClr val="bg1"/>
                </a:solidFill>
                <a:effectLst>
                  <a:outerShdw blurRad="38100" dist="38100" dir="2700000" algn="tl">
                    <a:srgbClr val="000000"/>
                  </a:outerShdw>
                </a:effectLst>
              </a:rPr>
              <a:t>3</a:t>
            </a:r>
            <a:r>
              <a:rPr lang="fr-FR" sz="1400" b="1" dirty="0" smtClean="0">
                <a:solidFill>
                  <a:schemeClr val="bg1"/>
                </a:solidFill>
                <a:effectLst>
                  <a:outerShdw blurRad="38100" dist="38100" dir="2700000" algn="tl">
                    <a:srgbClr val="000000"/>
                  </a:outerShdw>
                </a:effectLst>
              </a:rPr>
              <a:t> - Démarche technologique, de projet</a:t>
            </a:r>
            <a:endParaRPr lang="fr-FR" sz="1400" b="1" dirty="0">
              <a:solidFill>
                <a:schemeClr val="bg1"/>
              </a:solidFill>
              <a:effectLst>
                <a:outerShdw blurRad="38100" dist="38100" dir="2700000" algn="tl">
                  <a:srgbClr val="000000"/>
                </a:outerShdw>
              </a:effectLst>
            </a:endParaRPr>
          </a:p>
        </p:txBody>
      </p:sp>
      <p:sp>
        <p:nvSpPr>
          <p:cNvPr id="20487" name="AutoShape 2071"/>
          <p:cNvSpPr>
            <a:spLocks noChangeArrowheads="1"/>
          </p:cNvSpPr>
          <p:nvPr/>
        </p:nvSpPr>
        <p:spPr bwMode="auto">
          <a:xfrm rot="-3829">
            <a:off x="2709863" y="6302375"/>
            <a:ext cx="6434137" cy="5524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tx1"/>
            </a:solidFill>
            <a:miter lim="800000"/>
            <a:headEnd/>
            <a:tailEnd/>
          </a:ln>
        </p:spPr>
        <p:txBody>
          <a:bodyPr wrap="none" anchor="ctr"/>
          <a:lstStyle/>
          <a:p>
            <a:r>
              <a:rPr lang="fr-FR" sz="1800" b="1"/>
              <a:t>temps</a:t>
            </a:r>
          </a:p>
        </p:txBody>
      </p:sp>
      <p:sp>
        <p:nvSpPr>
          <p:cNvPr id="20488" name="Text Box 2053">
            <a:hlinkClick r:id="" action="ppaction://hlinkshowjump?jump=nextslide"/>
          </p:cNvPr>
          <p:cNvSpPr txBox="1">
            <a:spLocks noChangeArrowheads="1"/>
          </p:cNvSpPr>
          <p:nvPr/>
        </p:nvSpPr>
        <p:spPr bwMode="auto">
          <a:xfrm>
            <a:off x="2667000" y="4800600"/>
            <a:ext cx="3816350" cy="2066925"/>
          </a:xfrm>
          <a:prstGeom prst="rect">
            <a:avLst/>
          </a:prstGeom>
          <a:noFill/>
          <a:ln w="22225">
            <a:solidFill>
              <a:schemeClr val="accent2"/>
            </a:solidFill>
            <a:miter lim="800000"/>
            <a:headEnd/>
            <a:tailEnd/>
          </a:ln>
        </p:spPr>
        <p:txBody>
          <a:bodyPr>
            <a:spAutoFit/>
          </a:bodyPr>
          <a:lstStyle/>
          <a:p>
            <a:pPr>
              <a:spcBef>
                <a:spcPct val="50000"/>
              </a:spcBef>
            </a:pPr>
            <a:r>
              <a:rPr lang="fr-FR" sz="2000">
                <a:solidFill>
                  <a:schemeClr val="bg1"/>
                </a:solidFill>
              </a:rPr>
              <a:t>Étape 1</a:t>
            </a:r>
          </a:p>
          <a:p>
            <a:pPr>
              <a:buFont typeface="Wingdings" charset="2"/>
              <a:buChar char="§"/>
            </a:pPr>
            <a:r>
              <a:rPr lang="fr-FR" sz="1800" i="1">
                <a:solidFill>
                  <a:srgbClr val="FFFF00"/>
                </a:solidFill>
              </a:rPr>
              <a:t>Découverte du besoin et de ses contraintes (fonctionnement, sécurité, impact environnemental,….)</a:t>
            </a:r>
          </a:p>
          <a:p>
            <a:pPr>
              <a:buFont typeface="Wingdings" charset="2"/>
              <a:buChar char="§"/>
            </a:pPr>
            <a:r>
              <a:rPr lang="fr-FR" sz="1800" i="1">
                <a:solidFill>
                  <a:srgbClr val="FFFF00"/>
                </a:solidFill>
              </a:rPr>
              <a:t>Mise en évidence de la problématique</a:t>
            </a:r>
            <a:r>
              <a:rPr lang="fr-FR" sz="1600" b="1"/>
              <a:t> </a:t>
            </a:r>
          </a:p>
        </p:txBody>
      </p:sp>
      <p:sp>
        <p:nvSpPr>
          <p:cNvPr id="20489" name="Text Box 2054"/>
          <p:cNvSpPr txBox="1">
            <a:spLocks noChangeArrowheads="1"/>
          </p:cNvSpPr>
          <p:nvPr/>
        </p:nvSpPr>
        <p:spPr bwMode="auto">
          <a:xfrm>
            <a:off x="3154363" y="3824288"/>
            <a:ext cx="3960812" cy="968375"/>
          </a:xfrm>
          <a:prstGeom prst="rect">
            <a:avLst/>
          </a:prstGeom>
          <a:noFill/>
          <a:ln w="22225">
            <a:solidFill>
              <a:schemeClr val="accent2"/>
            </a:solidFill>
            <a:miter lim="800000"/>
            <a:headEnd/>
            <a:tailEnd/>
          </a:ln>
        </p:spPr>
        <p:txBody>
          <a:bodyPr>
            <a:spAutoFit/>
          </a:bodyPr>
          <a:lstStyle/>
          <a:p>
            <a:pPr>
              <a:spcBef>
                <a:spcPct val="50000"/>
              </a:spcBef>
            </a:pPr>
            <a:r>
              <a:rPr lang="fr-FR" sz="2000">
                <a:solidFill>
                  <a:schemeClr val="bg1"/>
                </a:solidFill>
              </a:rPr>
              <a:t>Étape 2</a:t>
            </a:r>
          </a:p>
          <a:p>
            <a:pPr>
              <a:buFont typeface="Wingdings" charset="2"/>
              <a:buChar char="§"/>
            </a:pPr>
            <a:r>
              <a:rPr lang="fr-FR" sz="1600"/>
              <a:t> </a:t>
            </a:r>
            <a:r>
              <a:rPr lang="fr-FR" sz="1800" i="1">
                <a:solidFill>
                  <a:srgbClr val="FFFF00"/>
                </a:solidFill>
              </a:rPr>
              <a:t>Étude du cahier des charges</a:t>
            </a:r>
          </a:p>
          <a:p>
            <a:pPr>
              <a:buFont typeface="Wingdings" charset="2"/>
              <a:buChar char="§"/>
            </a:pPr>
            <a:r>
              <a:rPr lang="fr-FR" sz="1800" i="1">
                <a:solidFill>
                  <a:srgbClr val="FFFF00"/>
                </a:solidFill>
              </a:rPr>
              <a:t> Recherche documentaire</a:t>
            </a:r>
          </a:p>
        </p:txBody>
      </p:sp>
      <p:sp>
        <p:nvSpPr>
          <p:cNvPr id="20490" name="Text Box 2055"/>
          <p:cNvSpPr txBox="1">
            <a:spLocks noChangeArrowheads="1"/>
          </p:cNvSpPr>
          <p:nvPr/>
        </p:nvSpPr>
        <p:spPr bwMode="auto">
          <a:xfrm>
            <a:off x="3886200" y="2286000"/>
            <a:ext cx="4176713" cy="1517650"/>
          </a:xfrm>
          <a:prstGeom prst="rect">
            <a:avLst/>
          </a:prstGeom>
          <a:noFill/>
          <a:ln w="22225">
            <a:solidFill>
              <a:schemeClr val="accent2"/>
            </a:solidFill>
            <a:miter lim="800000"/>
            <a:headEnd/>
            <a:tailEnd/>
          </a:ln>
        </p:spPr>
        <p:txBody>
          <a:bodyPr>
            <a:spAutoFit/>
          </a:bodyPr>
          <a:lstStyle/>
          <a:p>
            <a:pPr>
              <a:spcBef>
                <a:spcPct val="50000"/>
              </a:spcBef>
            </a:pPr>
            <a:r>
              <a:rPr lang="fr-FR" sz="2000">
                <a:solidFill>
                  <a:schemeClr val="bg1"/>
                </a:solidFill>
              </a:rPr>
              <a:t>Étape 3</a:t>
            </a:r>
          </a:p>
          <a:p>
            <a:pPr>
              <a:buFont typeface="Wingdings" charset="2"/>
              <a:buChar char="§"/>
            </a:pPr>
            <a:r>
              <a:rPr lang="fr-FR" sz="1600"/>
              <a:t> </a:t>
            </a:r>
            <a:r>
              <a:rPr lang="fr-FR" sz="1800" i="1">
                <a:solidFill>
                  <a:srgbClr val="FFFF00"/>
                </a:solidFill>
              </a:rPr>
              <a:t>Analyse et recherche de solutions, conception, expérimentations, contraintes liées au procédés</a:t>
            </a:r>
          </a:p>
          <a:p>
            <a:pPr>
              <a:buFont typeface="Wingdings" charset="2"/>
              <a:buChar char="§"/>
            </a:pPr>
            <a:r>
              <a:rPr lang="fr-FR" sz="1800" i="1">
                <a:solidFill>
                  <a:srgbClr val="FFFF00"/>
                </a:solidFill>
              </a:rPr>
              <a:t> planification</a:t>
            </a:r>
          </a:p>
        </p:txBody>
      </p:sp>
      <p:sp>
        <p:nvSpPr>
          <p:cNvPr id="20491" name="Text Box 2056"/>
          <p:cNvSpPr txBox="1">
            <a:spLocks noChangeArrowheads="1"/>
          </p:cNvSpPr>
          <p:nvPr/>
        </p:nvSpPr>
        <p:spPr bwMode="auto">
          <a:xfrm>
            <a:off x="5257800" y="1524000"/>
            <a:ext cx="3176588" cy="693738"/>
          </a:xfrm>
          <a:prstGeom prst="rect">
            <a:avLst/>
          </a:prstGeom>
          <a:noFill/>
          <a:ln w="22225">
            <a:solidFill>
              <a:schemeClr val="accent2"/>
            </a:solidFill>
            <a:miter lim="800000"/>
            <a:headEnd/>
            <a:tailEnd/>
          </a:ln>
        </p:spPr>
        <p:txBody>
          <a:bodyPr>
            <a:spAutoFit/>
          </a:bodyPr>
          <a:lstStyle/>
          <a:p>
            <a:pPr>
              <a:spcBef>
                <a:spcPct val="50000"/>
              </a:spcBef>
            </a:pPr>
            <a:r>
              <a:rPr lang="fr-FR" sz="2000">
                <a:solidFill>
                  <a:schemeClr val="bg1"/>
                </a:solidFill>
              </a:rPr>
              <a:t>Étape 4</a:t>
            </a:r>
          </a:p>
          <a:p>
            <a:r>
              <a:rPr lang="fr-FR" sz="1800" i="1">
                <a:solidFill>
                  <a:srgbClr val="FFFF00"/>
                </a:solidFill>
              </a:rPr>
              <a:t>Réalisation, mise en œuvre</a:t>
            </a:r>
            <a:r>
              <a:rPr lang="fr-FR" sz="1600"/>
              <a:t> </a:t>
            </a:r>
          </a:p>
        </p:txBody>
      </p:sp>
      <p:sp>
        <p:nvSpPr>
          <p:cNvPr id="20492" name="Text Box 2070"/>
          <p:cNvSpPr txBox="1">
            <a:spLocks noChangeArrowheads="1"/>
          </p:cNvSpPr>
          <p:nvPr/>
        </p:nvSpPr>
        <p:spPr bwMode="auto">
          <a:xfrm>
            <a:off x="7010400" y="533400"/>
            <a:ext cx="1905000" cy="693738"/>
          </a:xfrm>
          <a:prstGeom prst="rect">
            <a:avLst/>
          </a:prstGeom>
          <a:noFill/>
          <a:ln w="22225">
            <a:solidFill>
              <a:schemeClr val="accent2"/>
            </a:solidFill>
            <a:miter lim="800000"/>
            <a:headEnd/>
            <a:tailEnd/>
          </a:ln>
        </p:spPr>
        <p:txBody>
          <a:bodyPr>
            <a:spAutoFit/>
          </a:bodyPr>
          <a:lstStyle/>
          <a:p>
            <a:pPr>
              <a:spcBef>
                <a:spcPct val="50000"/>
              </a:spcBef>
            </a:pPr>
            <a:r>
              <a:rPr lang="fr-FR" sz="2000">
                <a:solidFill>
                  <a:schemeClr val="bg1"/>
                </a:solidFill>
              </a:rPr>
              <a:t>Étape 5</a:t>
            </a:r>
          </a:p>
          <a:p>
            <a:r>
              <a:rPr lang="fr-FR" sz="1800" i="1">
                <a:solidFill>
                  <a:srgbClr val="FFFF00"/>
                </a:solidFill>
              </a:rPr>
              <a:t>Validation, bilan</a:t>
            </a:r>
            <a:r>
              <a:rPr lang="fr-FR" sz="1600"/>
              <a:t> </a:t>
            </a:r>
          </a:p>
        </p:txBody>
      </p:sp>
      <p:sp>
        <p:nvSpPr>
          <p:cNvPr id="20493" name="AutoShape 10"/>
          <p:cNvSpPr>
            <a:spLocks noChangeArrowheads="1"/>
          </p:cNvSpPr>
          <p:nvPr/>
        </p:nvSpPr>
        <p:spPr bwMode="auto">
          <a:xfrm rot="-3318988">
            <a:off x="6440487" y="5105401"/>
            <a:ext cx="823913" cy="157162"/>
          </a:xfrm>
          <a:prstGeom prst="curvedUpArrow">
            <a:avLst>
              <a:gd name="adj1" fmla="val 104849"/>
              <a:gd name="adj2" fmla="val 209698"/>
              <a:gd name="adj3" fmla="val 33333"/>
            </a:avLst>
          </a:prstGeom>
          <a:solidFill>
            <a:srgbClr val="FF6600"/>
          </a:solidFill>
          <a:ln w="9525">
            <a:solidFill>
              <a:srgbClr val="FF6600"/>
            </a:solidFill>
            <a:miter lim="800000"/>
            <a:headEnd/>
            <a:tailEnd/>
          </a:ln>
        </p:spPr>
        <p:txBody>
          <a:bodyPr wrap="none" anchor="ctr"/>
          <a:lstStyle/>
          <a:p>
            <a:endParaRPr lang="fr-FR" sz="1800"/>
          </a:p>
        </p:txBody>
      </p:sp>
      <p:sp>
        <p:nvSpPr>
          <p:cNvPr id="20494" name="Oval 13"/>
          <p:cNvSpPr>
            <a:spLocks noChangeArrowheads="1"/>
          </p:cNvSpPr>
          <p:nvPr/>
        </p:nvSpPr>
        <p:spPr bwMode="auto">
          <a:xfrm>
            <a:off x="7127875" y="3705225"/>
            <a:ext cx="2016125" cy="2533650"/>
          </a:xfrm>
          <a:prstGeom prst="ellipse">
            <a:avLst/>
          </a:prstGeom>
          <a:noFill/>
          <a:ln w="25400">
            <a:solidFill>
              <a:srgbClr val="FF6600"/>
            </a:solidFill>
            <a:round/>
            <a:headEnd/>
            <a:tailEnd/>
          </a:ln>
        </p:spPr>
        <p:txBody>
          <a:bodyPr anchor="ctr">
            <a:spAutoFit/>
          </a:bodyPr>
          <a:lstStyle/>
          <a:p>
            <a:r>
              <a:rPr lang="fr-FR" sz="2000">
                <a:solidFill>
                  <a:schemeClr val="bg1"/>
                </a:solidFill>
              </a:rPr>
              <a:t>Revue de projet</a:t>
            </a:r>
          </a:p>
          <a:p>
            <a:r>
              <a:rPr lang="fr-FR" sz="1800" i="1">
                <a:solidFill>
                  <a:srgbClr val="FFFF00"/>
                </a:solidFill>
              </a:rPr>
              <a:t>Création d’un </a:t>
            </a:r>
          </a:p>
          <a:p>
            <a:r>
              <a:rPr lang="fr-FR" sz="1800" i="1">
                <a:solidFill>
                  <a:srgbClr val="FFFF00"/>
                </a:solidFill>
              </a:rPr>
              <a:t>document multimédia</a:t>
            </a:r>
          </a:p>
        </p:txBody>
      </p:sp>
      <p:sp>
        <p:nvSpPr>
          <p:cNvPr id="20495" name="AutoShape 18"/>
          <p:cNvSpPr>
            <a:spLocks noChangeArrowheads="1"/>
          </p:cNvSpPr>
          <p:nvPr/>
        </p:nvSpPr>
        <p:spPr bwMode="auto">
          <a:xfrm rot="-3318988">
            <a:off x="7964487" y="2438401"/>
            <a:ext cx="823913" cy="157162"/>
          </a:xfrm>
          <a:prstGeom prst="curvedUpArrow">
            <a:avLst>
              <a:gd name="adj1" fmla="val 104849"/>
              <a:gd name="adj2" fmla="val 209698"/>
              <a:gd name="adj3" fmla="val 33333"/>
            </a:avLst>
          </a:prstGeom>
          <a:solidFill>
            <a:srgbClr val="FF6600"/>
          </a:solidFill>
          <a:ln w="9525">
            <a:solidFill>
              <a:srgbClr val="FF6600"/>
            </a:solidFill>
            <a:miter lim="800000"/>
            <a:headEnd/>
            <a:tailEnd/>
          </a:ln>
        </p:spPr>
        <p:txBody>
          <a:bodyPr vert="eaVert" wrap="none" anchor="ctr"/>
          <a:lstStyle/>
          <a:p>
            <a:endParaRPr lang="fr-FR" sz="1800"/>
          </a:p>
        </p:txBody>
      </p:sp>
      <p:sp>
        <p:nvSpPr>
          <p:cNvPr id="20496" name="AutoShape 19"/>
          <p:cNvSpPr>
            <a:spLocks noChangeArrowheads="1"/>
          </p:cNvSpPr>
          <p:nvPr/>
        </p:nvSpPr>
        <p:spPr bwMode="auto">
          <a:xfrm rot="-3318988">
            <a:off x="8269287" y="1524001"/>
            <a:ext cx="823913" cy="157162"/>
          </a:xfrm>
          <a:prstGeom prst="curvedUpArrow">
            <a:avLst>
              <a:gd name="adj1" fmla="val 104849"/>
              <a:gd name="adj2" fmla="val 209698"/>
              <a:gd name="adj3" fmla="val 33333"/>
            </a:avLst>
          </a:prstGeom>
          <a:solidFill>
            <a:srgbClr val="FF6600"/>
          </a:solidFill>
          <a:ln w="9525">
            <a:solidFill>
              <a:srgbClr val="FF6600"/>
            </a:solidFill>
            <a:miter lim="800000"/>
            <a:headEnd/>
            <a:tailEnd/>
          </a:ln>
        </p:spPr>
        <p:txBody>
          <a:bodyPr wrap="none" anchor="ctr"/>
          <a:lstStyle/>
          <a:p>
            <a:endParaRPr lang="fr-FR" sz="1800"/>
          </a:p>
        </p:txBody>
      </p:sp>
      <p:sp>
        <p:nvSpPr>
          <p:cNvPr id="20497" name="AutoShape 20"/>
          <p:cNvSpPr>
            <a:spLocks noChangeArrowheads="1"/>
          </p:cNvSpPr>
          <p:nvPr/>
        </p:nvSpPr>
        <p:spPr bwMode="auto">
          <a:xfrm rot="-3318988">
            <a:off x="7050087" y="3962401"/>
            <a:ext cx="823913" cy="157162"/>
          </a:xfrm>
          <a:prstGeom prst="curvedUpArrow">
            <a:avLst>
              <a:gd name="adj1" fmla="val 104849"/>
              <a:gd name="adj2" fmla="val 209698"/>
              <a:gd name="adj3" fmla="val 33333"/>
            </a:avLst>
          </a:prstGeom>
          <a:solidFill>
            <a:srgbClr val="FF6600"/>
          </a:solidFill>
          <a:ln w="9525">
            <a:solidFill>
              <a:srgbClr val="FF6600"/>
            </a:solidFill>
            <a:miter lim="800000"/>
            <a:headEnd/>
            <a:tailEnd/>
          </a:ln>
        </p:spPr>
        <p:txBody>
          <a:bodyPr vert="eaVert" wrap="none" anchor="ctr"/>
          <a:lstStyle/>
          <a:p>
            <a:endParaRPr lang="fr-FR" sz="1800"/>
          </a:p>
        </p:txBody>
      </p:sp>
      <p:pic>
        <p:nvPicPr>
          <p:cNvPr id="2" name="Image 1"/>
          <p:cNvPicPr>
            <a:picLocks noChangeAspect="1"/>
          </p:cNvPicPr>
          <p:nvPr/>
        </p:nvPicPr>
        <p:blipFill>
          <a:blip r:embed="rId3"/>
          <a:stretch>
            <a:fillRect/>
          </a:stretch>
        </p:blipFill>
        <p:spPr>
          <a:xfrm>
            <a:off x="142233" y="3284984"/>
            <a:ext cx="2304488" cy="1767993"/>
          </a:xfrm>
          <a:prstGeom prst="rect">
            <a:avLst/>
          </a:prstGeom>
        </p:spPr>
      </p:pic>
      <p:pic>
        <p:nvPicPr>
          <p:cNvPr id="3" name="Image 2"/>
          <p:cNvPicPr>
            <a:picLocks noChangeAspect="1"/>
          </p:cNvPicPr>
          <p:nvPr/>
        </p:nvPicPr>
        <p:blipFill>
          <a:blip r:embed="rId4"/>
          <a:stretch>
            <a:fillRect/>
          </a:stretch>
        </p:blipFill>
        <p:spPr>
          <a:xfrm>
            <a:off x="1926186" y="374500"/>
            <a:ext cx="1731414" cy="1731414"/>
          </a:xfrm>
          <a:prstGeom prst="rect">
            <a:avLst/>
          </a:prstGeom>
        </p:spPr>
      </p:pic>
      <p:graphicFrame>
        <p:nvGraphicFramePr>
          <p:cNvPr id="6" name="Diagramme 5"/>
          <p:cNvGraphicFramePr/>
          <p:nvPr>
            <p:extLst>
              <p:ext uri="{D42A27DB-BD31-4B8C-83A1-F6EECF244321}">
                <p14:modId xmlns:p14="http://schemas.microsoft.com/office/powerpoint/2010/main" val="3670331173"/>
              </p:ext>
            </p:extLst>
          </p:nvPr>
        </p:nvGraphicFramePr>
        <p:xfrm>
          <a:off x="-646599" y="653594"/>
          <a:ext cx="3525633" cy="25605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1" y="307777"/>
            <a:ext cx="9144000" cy="6289575"/>
          </a:xfrm>
          <a:prstGeom prst="rect">
            <a:avLst/>
          </a:prstGeom>
          <a:noFill/>
          <a:ln w="9525">
            <a:noFill/>
            <a:miter lim="800000"/>
            <a:headEnd/>
            <a:tailEnd/>
          </a:ln>
        </p:spPr>
        <p:txBody>
          <a:bodyPr/>
          <a:lstStyle/>
          <a:p>
            <a:pPr marL="342900" indent="-342900">
              <a:spcBef>
                <a:spcPct val="20000"/>
              </a:spcBef>
              <a:buFontTx/>
              <a:buChar char="•"/>
            </a:pPr>
            <a:endParaRPr lang="fr-FR" sz="2000" dirty="0">
              <a:solidFill>
                <a:srgbClr val="FFFFFF"/>
              </a:solidFill>
            </a:endParaRPr>
          </a:p>
        </p:txBody>
      </p:sp>
      <p:sp>
        <p:nvSpPr>
          <p:cNvPr id="244740" name="Rectangle 4"/>
          <p:cNvSpPr>
            <a:spLocks noChangeArrowheads="1"/>
          </p:cNvSpPr>
          <p:nvPr/>
        </p:nvSpPr>
        <p:spPr bwMode="auto">
          <a:xfrm>
            <a:off x="0" y="0"/>
            <a:ext cx="3459601" cy="566309"/>
          </a:xfrm>
          <a:prstGeom prst="rect">
            <a:avLst/>
          </a:prstGeom>
          <a:noFill/>
          <a:ln w="9525">
            <a:noFill/>
            <a:miter lim="800000"/>
            <a:headEnd/>
            <a:tailEnd/>
          </a:ln>
          <a:effectLst/>
        </p:spPr>
        <p:txBody>
          <a:bodyPr wrap="none">
            <a:spAutoFit/>
          </a:bodyPr>
          <a:lstStyle/>
          <a:p>
            <a:pPr>
              <a:spcBef>
                <a:spcPct val="20000"/>
              </a:spcBef>
              <a:defRPr/>
            </a:pPr>
            <a:r>
              <a:rPr lang="fr-FR" sz="1400" b="1" dirty="0">
                <a:solidFill>
                  <a:srgbClr val="FFFFFF"/>
                </a:solidFill>
                <a:effectLst>
                  <a:outerShdw blurRad="38100" dist="38100" dir="2700000" algn="tl">
                    <a:srgbClr val="000000"/>
                  </a:outerShdw>
                </a:effectLst>
                <a:ea typeface="ＭＳ Ｐゴシック" pitchFamily="34" charset="-128"/>
              </a:rPr>
              <a:t>4</a:t>
            </a:r>
            <a:r>
              <a:rPr lang="fr-FR" sz="1400" b="1" dirty="0" smtClean="0">
                <a:solidFill>
                  <a:srgbClr val="FFFFFF"/>
                </a:solidFill>
                <a:effectLst>
                  <a:outerShdw blurRad="38100" dist="38100" dir="2700000" algn="tl">
                    <a:srgbClr val="000000"/>
                  </a:outerShdw>
                </a:effectLst>
                <a:ea typeface="ＭＳ Ｐゴシック" pitchFamily="34" charset="-128"/>
              </a:rPr>
              <a:t> – </a:t>
            </a:r>
            <a:r>
              <a:rPr lang="fr-FR" sz="1400" b="1" dirty="0">
                <a:solidFill>
                  <a:srgbClr val="FFFFFF"/>
                </a:solidFill>
                <a:effectLst>
                  <a:outerShdw blurRad="38100" dist="38100" dir="2700000" algn="tl">
                    <a:srgbClr val="000000"/>
                  </a:outerShdw>
                </a:effectLst>
                <a:ea typeface="ＭＳ Ｐゴシック" pitchFamily="34" charset="-128"/>
              </a:rPr>
              <a:t>Quelques attentions pédagogiques</a:t>
            </a:r>
          </a:p>
          <a:p>
            <a:pPr>
              <a:spcBef>
                <a:spcPct val="20000"/>
              </a:spcBef>
              <a:defRPr/>
            </a:pPr>
            <a:r>
              <a:rPr lang="fr-FR" sz="1400" b="1" dirty="0" smtClean="0">
                <a:solidFill>
                  <a:srgbClr val="FFFFFF"/>
                </a:solidFill>
                <a:effectLst>
                  <a:outerShdw blurRad="38100" dist="38100" dir="2700000" algn="tl">
                    <a:srgbClr val="000000"/>
                  </a:outerShdw>
                </a:effectLst>
                <a:ea typeface="ＭＳ Ｐゴシック" pitchFamily="34" charset="-128"/>
              </a:rPr>
              <a:t> </a:t>
            </a:r>
            <a:endParaRPr lang="fr-FR" sz="1400" b="1" dirty="0">
              <a:solidFill>
                <a:srgbClr val="FFFFFF"/>
              </a:solidFill>
              <a:effectLst>
                <a:outerShdw blurRad="38100" dist="38100" dir="2700000" algn="tl">
                  <a:srgbClr val="000000"/>
                </a:outerShdw>
              </a:effectLst>
              <a:ea typeface="ＭＳ Ｐゴシック" pitchFamily="34" charset="-128"/>
            </a:endParaRPr>
          </a:p>
        </p:txBody>
      </p:sp>
      <p:sp>
        <p:nvSpPr>
          <p:cNvPr id="2" name="Rectangle 1"/>
          <p:cNvSpPr/>
          <p:nvPr/>
        </p:nvSpPr>
        <p:spPr>
          <a:xfrm>
            <a:off x="107504" y="1772816"/>
            <a:ext cx="9144000" cy="2677656"/>
          </a:xfrm>
          <a:prstGeom prst="rect">
            <a:avLst/>
          </a:prstGeom>
        </p:spPr>
        <p:txBody>
          <a:bodyPr wrap="square">
            <a:spAutoFit/>
          </a:bodyPr>
          <a:lstStyle/>
          <a:p>
            <a:endParaRPr lang="fr-FR" dirty="0">
              <a:solidFill>
                <a:schemeClr val="bg1"/>
              </a:solidFill>
            </a:endParaRPr>
          </a:p>
          <a:p>
            <a:r>
              <a:rPr lang="fr-FR" dirty="0" smtClean="0">
                <a:solidFill>
                  <a:schemeClr val="bg1"/>
                </a:solidFill>
              </a:rPr>
              <a:t>Proposition : </a:t>
            </a:r>
          </a:p>
          <a:p>
            <a:endParaRPr lang="fr-FR" dirty="0">
              <a:solidFill>
                <a:schemeClr val="bg1"/>
              </a:solidFill>
            </a:endParaRPr>
          </a:p>
          <a:p>
            <a:r>
              <a:rPr lang="fr-FR" dirty="0" smtClean="0">
                <a:solidFill>
                  <a:schemeClr val="bg1"/>
                </a:solidFill>
              </a:rPr>
              <a:t>Réduire les difficultés de mise en œuvre et ADAPTER les démarches aux enseignants et non l’inverse sans réduire les enjeux d’apprentissage</a:t>
            </a:r>
          </a:p>
          <a:p>
            <a:r>
              <a:rPr lang="fr-FR" dirty="0">
                <a:solidFill>
                  <a:schemeClr val="bg1"/>
                </a:solidFill>
              </a:rPr>
              <a:t>	</a:t>
            </a:r>
            <a:r>
              <a:rPr lang="fr-FR" dirty="0" smtClean="0">
                <a:solidFill>
                  <a:schemeClr val="bg1"/>
                </a:solidFill>
              </a:rPr>
              <a:t>	 </a:t>
            </a:r>
            <a:endParaRPr lang="fr-FR" dirty="0">
              <a:solidFill>
                <a:schemeClr val="bg1"/>
              </a:solidFill>
            </a:endParaRPr>
          </a:p>
        </p:txBody>
      </p:sp>
    </p:spTree>
    <p:extLst>
      <p:ext uri="{BB962C8B-B14F-4D97-AF65-F5344CB8AC3E}">
        <p14:creationId xmlns:p14="http://schemas.microsoft.com/office/powerpoint/2010/main" val="79947284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body" idx="1"/>
          </p:nvPr>
        </p:nvSpPr>
        <p:spPr>
          <a:xfrm>
            <a:off x="0" y="307777"/>
            <a:ext cx="9144000" cy="6361583"/>
          </a:xfrm>
        </p:spPr>
        <p:txBody>
          <a:bodyPr/>
          <a:lstStyle/>
          <a:p>
            <a:pPr marL="0" indent="0" eaLnBrk="1" hangingPunct="1">
              <a:buNone/>
              <a:defRPr/>
            </a:pPr>
            <a:r>
              <a:rPr lang="fr-FR" sz="2400" b="1" i="1" dirty="0" smtClean="0">
                <a:effectLst>
                  <a:outerShdw blurRad="38100" dist="38100" dir="2700000" algn="tl">
                    <a:srgbClr val="000000"/>
                  </a:outerShdw>
                </a:effectLst>
              </a:rPr>
              <a:t>Jouer sur la diversité de différents types d’investigation et de projets – Faire varier la géométrie des séances</a:t>
            </a:r>
          </a:p>
          <a:p>
            <a:pPr marL="0" indent="0" eaLnBrk="1" hangingPunct="1">
              <a:buNone/>
              <a:defRPr/>
            </a:pPr>
            <a:endParaRPr lang="fr-FR" sz="2000" b="1" dirty="0" smtClean="0">
              <a:effectLst>
                <a:outerShdw blurRad="38100" dist="38100" dir="2700000" algn="tl">
                  <a:srgbClr val="000000"/>
                </a:outerShdw>
              </a:effectLst>
            </a:endParaRPr>
          </a:p>
          <a:p>
            <a:pPr eaLnBrk="1" hangingPunct="1">
              <a:defRPr/>
            </a:pPr>
            <a:r>
              <a:rPr lang="fr-FR" sz="2000" b="1" dirty="0" smtClean="0">
                <a:effectLst>
                  <a:outerShdw blurRad="38100" dist="38100" dir="2700000" algn="tl">
                    <a:srgbClr val="000000"/>
                  </a:outerShdw>
                </a:effectLst>
              </a:rPr>
              <a:t>Comment créer une ouverture stable dans un mur de brique sans liant ? (Résolution problème)</a:t>
            </a:r>
          </a:p>
          <a:p>
            <a:pPr eaLnBrk="1" hangingPunct="1">
              <a:defRPr/>
            </a:pPr>
            <a:r>
              <a:rPr lang="fr-FR" sz="2000" b="1" dirty="0" smtClean="0">
                <a:effectLst>
                  <a:outerShdw blurRad="38100" dist="38100" dir="2700000" algn="tl">
                    <a:srgbClr val="000000"/>
                  </a:outerShdw>
                </a:effectLst>
              </a:rPr>
              <a:t>Comment enjamber un canal ? (Projet)</a:t>
            </a:r>
          </a:p>
          <a:p>
            <a:pPr eaLnBrk="1" hangingPunct="1">
              <a:defRPr/>
            </a:pPr>
            <a:r>
              <a:rPr lang="fr-FR" sz="2000" b="1" dirty="0" smtClean="0">
                <a:effectLst>
                  <a:outerShdw blurRad="38100" dist="38100" dir="2700000" algn="tl">
                    <a:srgbClr val="000000"/>
                  </a:outerShdw>
                </a:effectLst>
              </a:rPr>
              <a:t>Comment améliorer le contact roue-rail d’un train en cas de pluie, d’intempéries, de présence de feuilles mortes, … ? (Situation problème)</a:t>
            </a:r>
          </a:p>
          <a:p>
            <a:pPr>
              <a:defRPr/>
            </a:pPr>
            <a:r>
              <a:rPr lang="fr-FR" sz="2000" b="1" dirty="0" smtClean="0">
                <a:effectLst>
                  <a:outerShdw blurRad="38100" dist="38100" dir="2700000" algn="tl">
                    <a:srgbClr val="000000"/>
                  </a:outerShdw>
                </a:effectLst>
              </a:rPr>
              <a:t>Comment et pourquoi le maillon d’une chaîne de vélo repasse-t-il le moins souvent possible sur la même dent de plateau ou de pignon ? (prévision-argumentation-confrontation-hypothèse) </a:t>
            </a:r>
          </a:p>
          <a:p>
            <a:pPr>
              <a:defRPr/>
            </a:pPr>
            <a:r>
              <a:rPr lang="fr-FR" sz="2000" b="1" dirty="0" smtClean="0">
                <a:effectLst>
                  <a:outerShdw blurRad="38100" dist="38100" dir="2700000" algn="tl">
                    <a:srgbClr val="000000"/>
                  </a:outerShdw>
                </a:effectLst>
              </a:rPr>
              <a:t>Comment les objets communiquent-ils entre eux ? (Modélisation)</a:t>
            </a:r>
          </a:p>
          <a:p>
            <a:pPr>
              <a:defRPr/>
            </a:pPr>
            <a:r>
              <a:rPr lang="fr-FR" sz="2000" b="1" dirty="0" smtClean="0">
                <a:solidFill>
                  <a:srgbClr val="00B0F0"/>
                </a:solidFill>
                <a:effectLst>
                  <a:outerShdw blurRad="38100" dist="38100" dir="2700000" algn="tl">
                    <a:srgbClr val="000000"/>
                  </a:outerShdw>
                </a:effectLst>
              </a:rPr>
              <a:t>Comment </a:t>
            </a:r>
            <a:r>
              <a:rPr lang="fr-FR" sz="2000" b="1" dirty="0">
                <a:solidFill>
                  <a:srgbClr val="00B0F0"/>
                </a:solidFill>
                <a:effectLst>
                  <a:outerShdw blurRad="38100" dist="38100" dir="2700000" algn="tl">
                    <a:srgbClr val="000000"/>
                  </a:outerShdw>
                </a:effectLst>
              </a:rPr>
              <a:t>expliquer la disparition des feuilles sur le sol d’une forêt </a:t>
            </a:r>
            <a:r>
              <a:rPr lang="fr-FR" sz="2000" b="1" dirty="0" smtClean="0">
                <a:solidFill>
                  <a:srgbClr val="00B0F0"/>
                </a:solidFill>
                <a:effectLst>
                  <a:outerShdw blurRad="38100" dist="38100" dir="2700000" algn="tl">
                    <a:srgbClr val="000000"/>
                  </a:outerShdw>
                </a:effectLst>
              </a:rPr>
              <a:t>?</a:t>
            </a:r>
          </a:p>
          <a:p>
            <a:r>
              <a:rPr lang="fr-FR" sz="2000" b="1" dirty="0">
                <a:solidFill>
                  <a:srgbClr val="00B0F0"/>
                </a:solidFill>
                <a:effectLst>
                  <a:outerShdw blurRad="38100" dist="38100" dir="2700000" algn="tl">
                    <a:srgbClr val="000000"/>
                  </a:outerShdw>
                </a:effectLst>
              </a:rPr>
              <a:t>Quel est le trajet du sang ? (Modélisation)</a:t>
            </a:r>
          </a:p>
          <a:p>
            <a:r>
              <a:rPr lang="fr-FR" sz="2000" b="1" dirty="0">
                <a:solidFill>
                  <a:srgbClr val="00B0F0"/>
                </a:solidFill>
                <a:effectLst>
                  <a:outerShdw blurRad="38100" dist="38100" dir="2700000" algn="tl">
                    <a:srgbClr val="000000"/>
                  </a:outerShdw>
                </a:effectLst>
              </a:rPr>
              <a:t>Comment ce que j’ai mangé peut me donner des forces ? (Modélisation)</a:t>
            </a:r>
          </a:p>
          <a:p>
            <a:r>
              <a:rPr lang="fr-FR" sz="2000" b="1" dirty="0">
                <a:solidFill>
                  <a:srgbClr val="00B0F0"/>
                </a:solidFill>
                <a:effectLst>
                  <a:outerShdw blurRad="38100" dist="38100" dir="2700000" algn="tl">
                    <a:srgbClr val="000000"/>
                  </a:outerShdw>
                </a:effectLst>
              </a:rPr>
              <a:t>Où va l’air que je respire ? </a:t>
            </a:r>
            <a:r>
              <a:rPr lang="fr-FR" sz="2000" b="1" dirty="0" smtClean="0">
                <a:solidFill>
                  <a:srgbClr val="00B0F0"/>
                </a:solidFill>
                <a:effectLst>
                  <a:outerShdw blurRad="38100" dist="38100" dir="2700000" algn="tl">
                    <a:srgbClr val="000000"/>
                  </a:outerShdw>
                </a:effectLst>
              </a:rPr>
              <a:t>(Situation problème)</a:t>
            </a:r>
            <a:endParaRPr lang="fr-FR" sz="2000" b="1" dirty="0">
              <a:solidFill>
                <a:srgbClr val="00B0F0"/>
              </a:solidFill>
              <a:effectLst>
                <a:outerShdw blurRad="38100" dist="38100" dir="2700000" algn="tl">
                  <a:srgbClr val="000000"/>
                </a:outerShdw>
              </a:effectLst>
            </a:endParaRPr>
          </a:p>
          <a:p>
            <a:pPr eaLnBrk="1" hangingPunct="1">
              <a:defRPr/>
            </a:pPr>
            <a:endParaRPr lang="fr-FR" sz="2000" b="1" dirty="0" smtClean="0">
              <a:effectLst>
                <a:outerShdw blurRad="38100" dist="38100" dir="2700000" algn="tl">
                  <a:srgbClr val="000000"/>
                </a:outerShdw>
              </a:effectLst>
            </a:endParaRPr>
          </a:p>
          <a:p>
            <a:pPr eaLnBrk="1" hangingPunct="1">
              <a:defRPr/>
            </a:pPr>
            <a:endParaRPr lang="fr-FR" sz="2400" dirty="0" smtClean="0"/>
          </a:p>
        </p:txBody>
      </p:sp>
      <p:sp>
        <p:nvSpPr>
          <p:cNvPr id="244740" name="Rectangle 4"/>
          <p:cNvSpPr>
            <a:spLocks noChangeArrowheads="1"/>
          </p:cNvSpPr>
          <p:nvPr/>
        </p:nvSpPr>
        <p:spPr bwMode="auto">
          <a:xfrm>
            <a:off x="0" y="0"/>
            <a:ext cx="3459601" cy="307777"/>
          </a:xfrm>
          <a:prstGeom prst="rect">
            <a:avLst/>
          </a:prstGeom>
          <a:noFill/>
          <a:ln w="9525">
            <a:noFill/>
            <a:miter lim="800000"/>
            <a:headEnd/>
            <a:tailEnd/>
          </a:ln>
          <a:effectLst/>
        </p:spPr>
        <p:txBody>
          <a:bodyPr wrap="none">
            <a:spAutoFit/>
          </a:bodyPr>
          <a:lstStyle/>
          <a:p>
            <a:pPr>
              <a:spcBef>
                <a:spcPct val="20000"/>
              </a:spcBef>
              <a:defRPr/>
            </a:pPr>
            <a:r>
              <a:rPr lang="fr-FR" sz="1400" b="1" dirty="0">
                <a:solidFill>
                  <a:srgbClr val="FFFFFF"/>
                </a:solidFill>
                <a:effectLst>
                  <a:outerShdw blurRad="38100" dist="38100" dir="2700000" algn="tl">
                    <a:srgbClr val="000000"/>
                  </a:outerShdw>
                </a:effectLst>
                <a:ea typeface="ＭＳ Ｐゴシック" pitchFamily="34" charset="-128"/>
              </a:rPr>
              <a:t>4 – Quelques attentions pédagogiques</a:t>
            </a:r>
          </a:p>
        </p:txBody>
      </p:sp>
      <p:sp>
        <p:nvSpPr>
          <p:cNvPr id="7" name="Rectangle 2"/>
          <p:cNvSpPr txBox="1">
            <a:spLocks noChangeArrowheads="1"/>
          </p:cNvSpPr>
          <p:nvPr/>
        </p:nvSpPr>
        <p:spPr bwMode="auto">
          <a:xfrm>
            <a:off x="9144000" y="260648"/>
            <a:ext cx="4495800" cy="5943600"/>
          </a:xfrm>
          <a:prstGeom prst="rect">
            <a:avLst/>
          </a:prstGeom>
          <a:noFill/>
          <a:ln w="9525">
            <a:noFill/>
            <a:miter lim="800000"/>
            <a:headEnd/>
            <a:tailEnd/>
          </a:ln>
        </p:spPr>
        <p:txBody>
          <a:bodyPr/>
          <a:lstStyle/>
          <a:p>
            <a:pPr marL="342900" indent="-342900">
              <a:spcBef>
                <a:spcPct val="20000"/>
              </a:spcBef>
              <a:buFontTx/>
              <a:buChar char="•"/>
              <a:defRPr/>
            </a:pPr>
            <a:endParaRPr lang="fr-FR" sz="3200" b="1" dirty="0">
              <a:solidFill>
                <a:schemeClr val="bg1"/>
              </a:solidFill>
              <a:effectLst>
                <a:outerShdw blurRad="38100" dist="38100" dir="2700000" algn="tl">
                  <a:srgbClr val="000000"/>
                </a:outerShdw>
              </a:effectLst>
            </a:endParaRPr>
          </a:p>
          <a:p>
            <a:pPr marL="342900" indent="-342900">
              <a:spcBef>
                <a:spcPct val="20000"/>
              </a:spcBef>
              <a:defRPr/>
            </a:pPr>
            <a:endParaRPr lang="fr-FR" sz="3200" b="1" dirty="0">
              <a:solidFill>
                <a:schemeClr val="bg1"/>
              </a:solidFill>
              <a:effectLst>
                <a:outerShdw blurRad="38100" dist="38100" dir="2700000" algn="tl">
                  <a:srgbClr val="000000"/>
                </a:outerShdw>
              </a:effectLst>
            </a:endParaRPr>
          </a:p>
          <a:p>
            <a:pPr marL="342900" indent="-342900">
              <a:spcBef>
                <a:spcPct val="20000"/>
              </a:spcBef>
              <a:buFontTx/>
              <a:buChar char="•"/>
              <a:defRPr/>
            </a:pPr>
            <a:endParaRPr lang="fr-FR" sz="2800" dirty="0">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body" idx="1"/>
          </p:nvPr>
        </p:nvSpPr>
        <p:spPr>
          <a:xfrm>
            <a:off x="0" y="307777"/>
            <a:ext cx="9144000" cy="6361583"/>
          </a:xfrm>
        </p:spPr>
        <p:txBody>
          <a:bodyPr/>
          <a:lstStyle/>
          <a:p>
            <a:pPr marL="0" indent="0" eaLnBrk="1" hangingPunct="1">
              <a:buNone/>
              <a:defRPr/>
            </a:pPr>
            <a:r>
              <a:rPr lang="fr-FR" sz="2400" b="1" i="1" dirty="0" smtClean="0">
                <a:effectLst>
                  <a:outerShdw blurRad="38100" dist="38100" dir="2700000" algn="tl">
                    <a:srgbClr val="000000"/>
                  </a:outerShdw>
                </a:effectLst>
              </a:rPr>
              <a:t>Jouer sur les réglages pédagogiques</a:t>
            </a:r>
          </a:p>
          <a:p>
            <a:pPr marL="0" indent="0" eaLnBrk="1" hangingPunct="1">
              <a:buNone/>
              <a:defRPr/>
            </a:pPr>
            <a:endParaRPr lang="fr-FR" sz="2000" b="1" dirty="0" smtClean="0">
              <a:effectLst>
                <a:outerShdw blurRad="38100" dist="38100" dir="2700000" algn="tl">
                  <a:srgbClr val="000000"/>
                </a:outerShdw>
              </a:effectLst>
            </a:endParaRPr>
          </a:p>
          <a:p>
            <a:pPr eaLnBrk="1" hangingPunct="1">
              <a:defRPr/>
            </a:pPr>
            <a:r>
              <a:rPr lang="fr-FR" sz="2000" b="1" dirty="0" smtClean="0">
                <a:effectLst>
                  <a:outerShdw blurRad="38100" dist="38100" dir="2700000" algn="tl">
                    <a:srgbClr val="000000"/>
                  </a:outerShdw>
                </a:effectLst>
              </a:rPr>
              <a:t>Degré d’autonomie laissé aux élèves</a:t>
            </a:r>
          </a:p>
          <a:p>
            <a:pPr eaLnBrk="1" hangingPunct="1">
              <a:defRPr/>
            </a:pPr>
            <a:endParaRPr lang="fr-FR" sz="2000" b="1" dirty="0" smtClean="0">
              <a:effectLst>
                <a:outerShdw blurRad="38100" dist="38100" dir="2700000" algn="tl">
                  <a:srgbClr val="000000"/>
                </a:outerShdw>
              </a:effectLst>
            </a:endParaRPr>
          </a:p>
          <a:p>
            <a:pPr eaLnBrk="1" hangingPunct="1">
              <a:defRPr/>
            </a:pPr>
            <a:r>
              <a:rPr lang="fr-FR" sz="2000" b="1" dirty="0" smtClean="0">
                <a:effectLst>
                  <a:outerShdw blurRad="38100" dist="38100" dir="2700000" algn="tl">
                    <a:srgbClr val="000000"/>
                  </a:outerShdw>
                </a:effectLst>
              </a:rPr>
              <a:t>Focalisation +/- forte sur telle ou telle étape</a:t>
            </a:r>
          </a:p>
          <a:p>
            <a:pPr eaLnBrk="1" hangingPunct="1">
              <a:defRPr/>
            </a:pPr>
            <a:endParaRPr lang="fr-FR" sz="2000" b="1" dirty="0" smtClean="0">
              <a:effectLst>
                <a:outerShdw blurRad="38100" dist="38100" dir="2700000" algn="tl">
                  <a:srgbClr val="000000"/>
                </a:outerShdw>
              </a:effectLst>
            </a:endParaRPr>
          </a:p>
          <a:p>
            <a:pPr eaLnBrk="1" hangingPunct="1">
              <a:defRPr/>
            </a:pPr>
            <a:r>
              <a:rPr lang="fr-FR" sz="2000" b="1" dirty="0" smtClean="0">
                <a:effectLst>
                  <a:outerShdw blurRad="38100" dist="38100" dir="2700000" algn="tl">
                    <a:srgbClr val="000000"/>
                  </a:outerShdw>
                </a:effectLst>
              </a:rPr>
              <a:t>Rôle de l’enseignant : retrait, surveillance, médiateur, apport de connaissances/modèles au moment opportun, …</a:t>
            </a:r>
          </a:p>
          <a:p>
            <a:pPr eaLnBrk="1" hangingPunct="1">
              <a:defRPr/>
            </a:pPr>
            <a:endParaRPr lang="fr-FR" sz="2000" b="1" dirty="0" smtClean="0">
              <a:effectLst>
                <a:outerShdw blurRad="38100" dist="38100" dir="2700000" algn="tl">
                  <a:srgbClr val="000000"/>
                </a:outerShdw>
              </a:effectLst>
            </a:endParaRPr>
          </a:p>
          <a:p>
            <a:pPr eaLnBrk="1" hangingPunct="1">
              <a:defRPr/>
            </a:pPr>
            <a:endParaRPr lang="fr-FR" sz="2400" dirty="0" smtClean="0"/>
          </a:p>
        </p:txBody>
      </p:sp>
      <p:sp>
        <p:nvSpPr>
          <p:cNvPr id="244740" name="Rectangle 4"/>
          <p:cNvSpPr>
            <a:spLocks noChangeArrowheads="1"/>
          </p:cNvSpPr>
          <p:nvPr/>
        </p:nvSpPr>
        <p:spPr bwMode="auto">
          <a:xfrm>
            <a:off x="0" y="0"/>
            <a:ext cx="3459601" cy="307777"/>
          </a:xfrm>
          <a:prstGeom prst="rect">
            <a:avLst/>
          </a:prstGeom>
          <a:noFill/>
          <a:ln w="9525">
            <a:noFill/>
            <a:miter lim="800000"/>
            <a:headEnd/>
            <a:tailEnd/>
          </a:ln>
          <a:effectLst/>
        </p:spPr>
        <p:txBody>
          <a:bodyPr wrap="none">
            <a:spAutoFit/>
          </a:bodyPr>
          <a:lstStyle/>
          <a:p>
            <a:pPr>
              <a:spcBef>
                <a:spcPct val="20000"/>
              </a:spcBef>
              <a:defRPr/>
            </a:pPr>
            <a:r>
              <a:rPr lang="fr-FR" sz="1400" b="1" dirty="0">
                <a:solidFill>
                  <a:srgbClr val="FFFFFF"/>
                </a:solidFill>
                <a:effectLst>
                  <a:outerShdw blurRad="38100" dist="38100" dir="2700000" algn="tl">
                    <a:srgbClr val="000000"/>
                  </a:outerShdw>
                </a:effectLst>
                <a:ea typeface="ＭＳ Ｐゴシック" pitchFamily="34" charset="-128"/>
              </a:rPr>
              <a:t>4 – Quelques attentions pédagogiques</a:t>
            </a:r>
          </a:p>
        </p:txBody>
      </p:sp>
      <p:sp>
        <p:nvSpPr>
          <p:cNvPr id="7" name="Rectangle 2"/>
          <p:cNvSpPr txBox="1">
            <a:spLocks noChangeArrowheads="1"/>
          </p:cNvSpPr>
          <p:nvPr/>
        </p:nvSpPr>
        <p:spPr bwMode="auto">
          <a:xfrm>
            <a:off x="9144000" y="260648"/>
            <a:ext cx="4495800" cy="5943600"/>
          </a:xfrm>
          <a:prstGeom prst="rect">
            <a:avLst/>
          </a:prstGeom>
          <a:noFill/>
          <a:ln w="9525">
            <a:noFill/>
            <a:miter lim="800000"/>
            <a:headEnd/>
            <a:tailEnd/>
          </a:ln>
        </p:spPr>
        <p:txBody>
          <a:bodyPr/>
          <a:lstStyle/>
          <a:p>
            <a:pPr marL="342900" indent="-342900">
              <a:spcBef>
                <a:spcPct val="20000"/>
              </a:spcBef>
              <a:buFontTx/>
              <a:buChar char="•"/>
              <a:defRPr/>
            </a:pPr>
            <a:endParaRPr lang="fr-FR" sz="3200" b="1" dirty="0">
              <a:solidFill>
                <a:schemeClr val="bg1"/>
              </a:solidFill>
              <a:effectLst>
                <a:outerShdw blurRad="38100" dist="38100" dir="2700000" algn="tl">
                  <a:srgbClr val="000000"/>
                </a:outerShdw>
              </a:effectLst>
            </a:endParaRPr>
          </a:p>
          <a:p>
            <a:pPr marL="342900" indent="-342900">
              <a:spcBef>
                <a:spcPct val="20000"/>
              </a:spcBef>
              <a:defRPr/>
            </a:pPr>
            <a:endParaRPr lang="fr-FR" sz="3200" b="1" dirty="0">
              <a:solidFill>
                <a:schemeClr val="bg1"/>
              </a:solidFill>
              <a:effectLst>
                <a:outerShdw blurRad="38100" dist="38100" dir="2700000" algn="tl">
                  <a:srgbClr val="000000"/>
                </a:outerShdw>
              </a:effectLst>
            </a:endParaRPr>
          </a:p>
          <a:p>
            <a:pPr marL="342900" indent="-342900">
              <a:spcBef>
                <a:spcPct val="20000"/>
              </a:spcBef>
              <a:buFontTx/>
              <a:buChar char="•"/>
              <a:defRPr/>
            </a:pPr>
            <a:endParaRPr lang="fr-FR" sz="2800" dirty="0">
              <a:solidFill>
                <a:schemeClr val="bg1"/>
              </a:solidFill>
            </a:endParaRPr>
          </a:p>
        </p:txBody>
      </p:sp>
    </p:spTree>
    <p:extLst>
      <p:ext uri="{BB962C8B-B14F-4D97-AF65-F5344CB8AC3E}">
        <p14:creationId xmlns:p14="http://schemas.microsoft.com/office/powerpoint/2010/main" val="336723835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body" idx="1"/>
          </p:nvPr>
        </p:nvSpPr>
        <p:spPr>
          <a:xfrm>
            <a:off x="0" y="307777"/>
            <a:ext cx="9144000" cy="6361583"/>
          </a:xfrm>
        </p:spPr>
        <p:txBody>
          <a:bodyPr/>
          <a:lstStyle/>
          <a:p>
            <a:pPr marL="0" indent="0" eaLnBrk="1" hangingPunct="1">
              <a:buNone/>
              <a:defRPr/>
            </a:pPr>
            <a:r>
              <a:rPr lang="fr-FR" sz="2400" b="1" i="1" dirty="0" smtClean="0">
                <a:effectLst>
                  <a:outerShdw blurRad="38100" dist="38100" dir="2700000" algn="tl">
                    <a:srgbClr val="000000"/>
                  </a:outerShdw>
                </a:effectLst>
              </a:rPr>
              <a:t>Se départir de pratiques liées à des normes professionnelles</a:t>
            </a:r>
          </a:p>
          <a:p>
            <a:pPr marL="0" indent="0" eaLnBrk="1" hangingPunct="1">
              <a:buNone/>
              <a:defRPr/>
            </a:pPr>
            <a:endParaRPr lang="fr-FR" sz="2000" b="1" dirty="0" smtClean="0">
              <a:effectLst>
                <a:outerShdw blurRad="38100" dist="38100" dir="2700000" algn="tl">
                  <a:srgbClr val="000000"/>
                </a:outerShdw>
              </a:effectLst>
            </a:endParaRPr>
          </a:p>
          <a:p>
            <a:pPr eaLnBrk="1" hangingPunct="1">
              <a:defRPr/>
            </a:pPr>
            <a:r>
              <a:rPr lang="fr-FR" sz="2000" b="1" dirty="0" smtClean="0">
                <a:effectLst>
                  <a:outerShdw blurRad="38100" dist="38100" dir="2700000" algn="tl">
                    <a:srgbClr val="000000"/>
                  </a:outerShdw>
                </a:effectLst>
              </a:rPr>
              <a:t>Eviter de surinvestir :</a:t>
            </a:r>
          </a:p>
          <a:p>
            <a:pPr lvl="1" eaLnBrk="1" hangingPunct="1">
              <a:defRPr/>
            </a:pPr>
            <a:r>
              <a:rPr lang="fr-FR" sz="1600" b="1" dirty="0">
                <a:effectLst>
                  <a:outerShdw blurRad="38100" dist="38100" dir="2700000" algn="tl">
                    <a:srgbClr val="000000"/>
                  </a:outerShdw>
                </a:effectLst>
              </a:rPr>
              <a:t>l</a:t>
            </a:r>
            <a:r>
              <a:rPr lang="fr-FR" sz="1600" b="1" dirty="0" smtClean="0">
                <a:effectLst>
                  <a:outerShdw blurRad="38100" dist="38100" dir="2700000" algn="tl">
                    <a:srgbClr val="000000"/>
                  </a:outerShdw>
                </a:effectLst>
              </a:rPr>
              <a:t>a mise en situation</a:t>
            </a:r>
          </a:p>
          <a:p>
            <a:pPr lvl="1" eaLnBrk="1" hangingPunct="1">
              <a:defRPr/>
            </a:pPr>
            <a:r>
              <a:rPr lang="fr-FR" sz="1600" b="1" dirty="0" smtClean="0">
                <a:effectLst>
                  <a:outerShdw blurRad="38100" dist="38100" dir="2700000" algn="tl">
                    <a:srgbClr val="000000"/>
                  </a:outerShdw>
                </a:effectLst>
              </a:rPr>
              <a:t>l’émergence de représentations </a:t>
            </a:r>
            <a:endParaRPr lang="fr-FR" sz="1600" b="1" dirty="0">
              <a:effectLst>
                <a:outerShdw blurRad="38100" dist="38100" dir="2700000" algn="tl">
                  <a:srgbClr val="000000"/>
                </a:outerShdw>
              </a:effectLst>
            </a:endParaRPr>
          </a:p>
          <a:p>
            <a:pPr lvl="1" eaLnBrk="1" hangingPunct="1">
              <a:defRPr/>
            </a:pPr>
            <a:endParaRPr lang="fr-FR" sz="1600" b="1" dirty="0" smtClean="0">
              <a:effectLst>
                <a:outerShdw blurRad="38100" dist="38100" dir="2700000" algn="tl">
                  <a:srgbClr val="000000"/>
                </a:outerShdw>
              </a:effectLst>
            </a:endParaRPr>
          </a:p>
          <a:p>
            <a:pPr eaLnBrk="1" hangingPunct="1">
              <a:defRPr/>
            </a:pPr>
            <a:r>
              <a:rPr lang="fr-FR" sz="2000" b="1" dirty="0">
                <a:effectLst>
                  <a:outerShdw blurRad="38100" dist="38100" dir="2700000" algn="tl">
                    <a:srgbClr val="000000"/>
                  </a:outerShdw>
                </a:effectLst>
              </a:rPr>
              <a:t>Eviter de surinvestir </a:t>
            </a:r>
            <a:r>
              <a:rPr lang="fr-FR" sz="2000" b="1" dirty="0" smtClean="0">
                <a:effectLst>
                  <a:outerShdw blurRad="38100" dist="38100" dir="2700000" algn="tl">
                    <a:srgbClr val="000000"/>
                  </a:outerShdw>
                </a:effectLst>
              </a:rPr>
              <a:t>l’apprentissage </a:t>
            </a:r>
            <a:r>
              <a:rPr lang="fr-FR" sz="2000" b="1" dirty="0">
                <a:effectLst>
                  <a:outerShdw blurRad="38100" dist="38100" dir="2700000" algn="tl">
                    <a:srgbClr val="000000"/>
                  </a:outerShdw>
                </a:effectLst>
              </a:rPr>
              <a:t>d’un lexique au détriment du temps </a:t>
            </a:r>
            <a:r>
              <a:rPr lang="fr-FR" sz="2000" b="1" dirty="0" smtClean="0">
                <a:effectLst>
                  <a:outerShdw blurRad="38100" dist="38100" dir="2700000" algn="tl">
                    <a:srgbClr val="000000"/>
                  </a:outerShdw>
                </a:effectLst>
              </a:rPr>
              <a:t>accordé </a:t>
            </a:r>
            <a:r>
              <a:rPr lang="fr-FR" sz="2000" b="1" dirty="0">
                <a:effectLst>
                  <a:outerShdw blurRad="38100" dist="38100" dir="2700000" algn="tl">
                    <a:srgbClr val="000000"/>
                  </a:outerShdw>
                </a:effectLst>
              </a:rPr>
              <a:t>à l’argumentation</a:t>
            </a:r>
          </a:p>
          <a:p>
            <a:pPr marL="0" indent="0" eaLnBrk="1" hangingPunct="1">
              <a:buNone/>
              <a:defRPr/>
            </a:pPr>
            <a:endParaRPr lang="fr-FR" sz="2000" b="1" dirty="0">
              <a:effectLst>
                <a:outerShdw blurRad="38100" dist="38100" dir="2700000" algn="tl">
                  <a:srgbClr val="000000"/>
                </a:outerShdw>
              </a:effectLst>
            </a:endParaRPr>
          </a:p>
          <a:p>
            <a:pPr eaLnBrk="1" hangingPunct="1">
              <a:defRPr/>
            </a:pPr>
            <a:r>
              <a:rPr lang="fr-FR" sz="2000" b="1" dirty="0" smtClean="0">
                <a:effectLst>
                  <a:outerShdw blurRad="38100" dist="38100" dir="2700000" algn="tl">
                    <a:srgbClr val="000000"/>
                  </a:outerShdw>
                </a:effectLst>
              </a:rPr>
              <a:t>Eviter la surenchère de situations du quotidien qui provoque un </a:t>
            </a:r>
            <a:r>
              <a:rPr lang="fr-FR" sz="2000" b="1" dirty="0" err="1" smtClean="0">
                <a:effectLst>
                  <a:outerShdw blurRad="38100" dist="38100" dir="2700000" algn="tl">
                    <a:srgbClr val="000000"/>
                  </a:outerShdw>
                </a:effectLst>
              </a:rPr>
              <a:t>surhabillage</a:t>
            </a:r>
            <a:r>
              <a:rPr lang="fr-FR" sz="2000" b="1" dirty="0" smtClean="0">
                <a:effectLst>
                  <a:outerShdw blurRad="38100" dist="38100" dir="2700000" algn="tl">
                    <a:srgbClr val="000000"/>
                  </a:outerShdw>
                </a:effectLst>
              </a:rPr>
              <a:t> des situations d’enseignement =&gt; opacités des objectifs d’apprentissage (risque majeur pour les élèves les plus éloignés de la langue scolaire)</a:t>
            </a:r>
          </a:p>
          <a:p>
            <a:pPr eaLnBrk="1" hangingPunct="1">
              <a:defRPr/>
            </a:pPr>
            <a:endParaRPr lang="fr-FR" sz="2000" b="1" dirty="0" smtClean="0">
              <a:effectLst>
                <a:outerShdw blurRad="38100" dist="38100" dir="2700000" algn="tl">
                  <a:srgbClr val="000000"/>
                </a:outerShdw>
              </a:effectLst>
            </a:endParaRPr>
          </a:p>
          <a:p>
            <a:pPr eaLnBrk="1" hangingPunct="1">
              <a:defRPr/>
            </a:pPr>
            <a:endParaRPr lang="fr-FR" sz="2400" dirty="0" smtClean="0"/>
          </a:p>
        </p:txBody>
      </p:sp>
      <p:sp>
        <p:nvSpPr>
          <p:cNvPr id="244740" name="Rectangle 4"/>
          <p:cNvSpPr>
            <a:spLocks noChangeArrowheads="1"/>
          </p:cNvSpPr>
          <p:nvPr/>
        </p:nvSpPr>
        <p:spPr bwMode="auto">
          <a:xfrm>
            <a:off x="0" y="0"/>
            <a:ext cx="3459601" cy="307777"/>
          </a:xfrm>
          <a:prstGeom prst="rect">
            <a:avLst/>
          </a:prstGeom>
          <a:noFill/>
          <a:ln w="9525">
            <a:noFill/>
            <a:miter lim="800000"/>
            <a:headEnd/>
            <a:tailEnd/>
          </a:ln>
          <a:effectLst/>
        </p:spPr>
        <p:txBody>
          <a:bodyPr wrap="none">
            <a:spAutoFit/>
          </a:bodyPr>
          <a:lstStyle/>
          <a:p>
            <a:pPr>
              <a:spcBef>
                <a:spcPct val="20000"/>
              </a:spcBef>
              <a:defRPr/>
            </a:pPr>
            <a:r>
              <a:rPr lang="fr-FR" sz="1400" b="1" dirty="0">
                <a:solidFill>
                  <a:srgbClr val="FFFFFF"/>
                </a:solidFill>
                <a:effectLst>
                  <a:outerShdw blurRad="38100" dist="38100" dir="2700000" algn="tl">
                    <a:srgbClr val="000000"/>
                  </a:outerShdw>
                </a:effectLst>
                <a:ea typeface="ＭＳ Ｐゴシック" pitchFamily="34" charset="-128"/>
              </a:rPr>
              <a:t>4 – Quelques attentions pédagogiques</a:t>
            </a:r>
          </a:p>
        </p:txBody>
      </p:sp>
      <p:sp>
        <p:nvSpPr>
          <p:cNvPr id="7" name="Rectangle 2"/>
          <p:cNvSpPr txBox="1">
            <a:spLocks noChangeArrowheads="1"/>
          </p:cNvSpPr>
          <p:nvPr/>
        </p:nvSpPr>
        <p:spPr bwMode="auto">
          <a:xfrm>
            <a:off x="9144000" y="260648"/>
            <a:ext cx="4495800" cy="5943600"/>
          </a:xfrm>
          <a:prstGeom prst="rect">
            <a:avLst/>
          </a:prstGeom>
          <a:noFill/>
          <a:ln w="9525">
            <a:noFill/>
            <a:miter lim="800000"/>
            <a:headEnd/>
            <a:tailEnd/>
          </a:ln>
        </p:spPr>
        <p:txBody>
          <a:bodyPr/>
          <a:lstStyle/>
          <a:p>
            <a:pPr marL="342900" indent="-342900">
              <a:spcBef>
                <a:spcPct val="20000"/>
              </a:spcBef>
              <a:buFontTx/>
              <a:buChar char="•"/>
              <a:defRPr/>
            </a:pPr>
            <a:endParaRPr lang="fr-FR" sz="3200" b="1" dirty="0">
              <a:solidFill>
                <a:schemeClr val="bg1"/>
              </a:solidFill>
              <a:effectLst>
                <a:outerShdw blurRad="38100" dist="38100" dir="2700000" algn="tl">
                  <a:srgbClr val="000000"/>
                </a:outerShdw>
              </a:effectLst>
            </a:endParaRPr>
          </a:p>
          <a:p>
            <a:pPr marL="342900" indent="-342900">
              <a:spcBef>
                <a:spcPct val="20000"/>
              </a:spcBef>
              <a:defRPr/>
            </a:pPr>
            <a:endParaRPr lang="fr-FR" sz="3200" b="1" dirty="0">
              <a:solidFill>
                <a:schemeClr val="bg1"/>
              </a:solidFill>
              <a:effectLst>
                <a:outerShdw blurRad="38100" dist="38100" dir="2700000" algn="tl">
                  <a:srgbClr val="000000"/>
                </a:outerShdw>
              </a:effectLst>
            </a:endParaRPr>
          </a:p>
          <a:p>
            <a:pPr marL="342900" indent="-342900">
              <a:spcBef>
                <a:spcPct val="20000"/>
              </a:spcBef>
              <a:buFontTx/>
              <a:buChar char="•"/>
              <a:defRPr/>
            </a:pPr>
            <a:endParaRPr lang="fr-FR" sz="2800" dirty="0">
              <a:solidFill>
                <a:schemeClr val="bg1"/>
              </a:solidFill>
            </a:endParaRPr>
          </a:p>
        </p:txBody>
      </p:sp>
    </p:spTree>
    <p:extLst>
      <p:ext uri="{BB962C8B-B14F-4D97-AF65-F5344CB8AC3E}">
        <p14:creationId xmlns:p14="http://schemas.microsoft.com/office/powerpoint/2010/main" val="6457255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990600" y="1196752"/>
            <a:ext cx="6934200" cy="3096344"/>
          </a:xfrm>
          <a:noFill/>
        </p:spPr>
        <p:txBody>
          <a:bodyPr/>
          <a:lstStyle/>
          <a:p>
            <a:pPr algn="ctr" eaLnBrk="1" hangingPunct="1"/>
            <a:r>
              <a:rPr lang="fr-FR" sz="2800" i="1" dirty="0" smtClean="0"/>
              <a:t>Figures d’une éducation scientifique et technologique à l’école obligatoire</a:t>
            </a:r>
            <a:br>
              <a:rPr lang="fr-FR" sz="2800" i="1" dirty="0" smtClean="0"/>
            </a:br>
            <a:r>
              <a:rPr lang="fr-FR" sz="2800" i="1" dirty="0"/>
              <a:t/>
            </a:r>
            <a:br>
              <a:rPr lang="fr-FR" sz="2800" i="1" dirty="0"/>
            </a:br>
            <a:r>
              <a:rPr lang="fr-FR" sz="2800" dirty="0" smtClean="0"/>
              <a:t>Point de vue « enseignement »</a:t>
            </a:r>
          </a:p>
        </p:txBody>
      </p:sp>
      <p:sp>
        <p:nvSpPr>
          <p:cNvPr id="14339" name="Rectangle 3"/>
          <p:cNvSpPr>
            <a:spLocks noGrp="1" noChangeArrowheads="1"/>
          </p:cNvSpPr>
          <p:nvPr>
            <p:ph type="subTitle" idx="1"/>
          </p:nvPr>
        </p:nvSpPr>
        <p:spPr>
          <a:xfrm>
            <a:off x="0" y="4495800"/>
            <a:ext cx="9144000" cy="1752600"/>
          </a:xfrm>
        </p:spPr>
        <p:txBody>
          <a:bodyPr/>
          <a:lstStyle/>
          <a:p>
            <a:pPr eaLnBrk="1" hangingPunct="1"/>
            <a:endParaRPr lang="fr-FR" sz="1800" dirty="0" smtClean="0"/>
          </a:p>
          <a:p>
            <a:pPr eaLnBrk="1" hangingPunct="1"/>
            <a:endParaRPr lang="fr-FR" sz="1800" dirty="0" smtClean="0"/>
          </a:p>
          <a:p>
            <a:pPr>
              <a:defRPr/>
            </a:pPr>
            <a:endParaRPr lang="fr-FR" sz="1800" b="1" dirty="0">
              <a:effectLst>
                <a:outerShdw blurRad="38100" dist="38100" dir="2700000" algn="tl">
                  <a:srgbClr val="000000"/>
                </a:outerShdw>
              </a:effectLst>
            </a:endParaRPr>
          </a:p>
          <a:p>
            <a:pPr algn="r">
              <a:defRPr/>
            </a:pPr>
            <a:r>
              <a:rPr lang="fr-FR" sz="1400" b="1" i="1" dirty="0" smtClean="0">
                <a:effectLst>
                  <a:outerShdw blurRad="38100" dist="38100" dir="2700000" algn="tl">
                    <a:srgbClr val="000000"/>
                  </a:outerShdw>
                </a:effectLst>
              </a:rPr>
              <a:t>Christophe LASSON, IA-IPR Sciences et Techniques Industrielles</a:t>
            </a:r>
            <a:endParaRPr lang="fr-FR" sz="1400" b="1" i="1" dirty="0">
              <a:effectLst>
                <a:outerShdw blurRad="38100" dist="38100" dir="2700000" algn="tl">
                  <a:srgbClr val="000000"/>
                </a:outerShdw>
              </a:effectLst>
            </a:endParaRPr>
          </a:p>
          <a:p>
            <a:pPr algn="r" eaLnBrk="1" hangingPunct="1"/>
            <a:r>
              <a:rPr lang="fr-FR" sz="1400" b="1" i="1" dirty="0">
                <a:effectLst>
                  <a:outerShdw blurRad="38100" dist="38100" dir="2700000" algn="tl">
                    <a:srgbClr val="000000"/>
                  </a:outerShdw>
                </a:effectLst>
              </a:rPr>
              <a:t>Académie de Lille</a:t>
            </a:r>
          </a:p>
          <a:p>
            <a:pPr eaLnBrk="1" hangingPunct="1"/>
            <a:endParaRPr lang="fr-FR" sz="1800" dirty="0" smtClean="0"/>
          </a:p>
          <a:p>
            <a:pPr algn="r" eaLnBrk="1" hangingPunct="1"/>
            <a:r>
              <a:rPr lang="fr-FR" sz="1800" dirty="0" smtClean="0"/>
              <a:t>PNF STI – Lycée Raspail – Paris – 24/11/2021</a:t>
            </a:r>
          </a:p>
        </p:txBody>
      </p:sp>
    </p:spTree>
    <p:extLst>
      <p:ext uri="{BB962C8B-B14F-4D97-AF65-F5344CB8AC3E}">
        <p14:creationId xmlns:p14="http://schemas.microsoft.com/office/powerpoint/2010/main" val="18819789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73" name="Rectangle 21"/>
          <p:cNvSpPr>
            <a:spLocks noChangeArrowheads="1"/>
          </p:cNvSpPr>
          <p:nvPr/>
        </p:nvSpPr>
        <p:spPr bwMode="auto">
          <a:xfrm>
            <a:off x="467544" y="476672"/>
            <a:ext cx="8135938" cy="523220"/>
          </a:xfrm>
          <a:prstGeom prst="rect">
            <a:avLst/>
          </a:prstGeom>
          <a:noFill/>
          <a:ln w="9525">
            <a:noFill/>
            <a:miter lim="800000"/>
            <a:headEnd/>
            <a:tailEnd/>
          </a:ln>
          <a:effectLst/>
        </p:spPr>
        <p:txBody>
          <a:bodyPr>
            <a:spAutoFit/>
          </a:bodyPr>
          <a:lstStyle/>
          <a:p>
            <a:pPr algn="ctr">
              <a:spcBef>
                <a:spcPct val="20000"/>
              </a:spcBef>
              <a:defRPr/>
            </a:pPr>
            <a:r>
              <a:rPr lang="fr-FR" sz="2800" b="1" dirty="0" smtClean="0">
                <a:solidFill>
                  <a:schemeClr val="bg1"/>
                </a:solidFill>
                <a:effectLst>
                  <a:outerShdw blurRad="38100" dist="38100" dir="2700000" algn="tl">
                    <a:srgbClr val="000000"/>
                  </a:outerShdw>
                </a:effectLst>
              </a:rPr>
              <a:t>Plan </a:t>
            </a:r>
            <a:endParaRPr lang="fr-FR" sz="2800" b="1" dirty="0">
              <a:solidFill>
                <a:schemeClr val="bg1"/>
              </a:solidFill>
              <a:effectLst>
                <a:outerShdw blurRad="38100" dist="38100" dir="2700000" algn="tl">
                  <a:srgbClr val="000000"/>
                </a:outerShdw>
              </a:effectLst>
            </a:endParaRPr>
          </a:p>
        </p:txBody>
      </p:sp>
      <p:sp>
        <p:nvSpPr>
          <p:cNvPr id="15368" name="ZoneTexte 7"/>
          <p:cNvSpPr txBox="1">
            <a:spLocks noChangeArrowheads="1"/>
          </p:cNvSpPr>
          <p:nvPr/>
        </p:nvSpPr>
        <p:spPr bwMode="auto">
          <a:xfrm>
            <a:off x="395536" y="1556792"/>
            <a:ext cx="8351838" cy="3785652"/>
          </a:xfrm>
          <a:prstGeom prst="rect">
            <a:avLst/>
          </a:prstGeom>
          <a:noFill/>
          <a:ln w="9525">
            <a:noFill/>
            <a:miter lim="800000"/>
            <a:headEnd/>
            <a:tailEnd/>
          </a:ln>
        </p:spPr>
        <p:txBody>
          <a:bodyPr wrap="square">
            <a:spAutoFit/>
          </a:bodyPr>
          <a:lstStyle/>
          <a:p>
            <a:pPr marL="457200" indent="-457200">
              <a:buFont typeface="+mj-lt"/>
              <a:buAutoNum type="arabicPeriod"/>
            </a:pPr>
            <a:r>
              <a:rPr lang="fr-FR" dirty="0" smtClean="0">
                <a:solidFill>
                  <a:schemeClr val="bg1"/>
                </a:solidFill>
              </a:rPr>
              <a:t>Des obstacles à l’éducation scientifique et technologique</a:t>
            </a:r>
          </a:p>
          <a:p>
            <a:pPr marL="457200" indent="-457200">
              <a:buFont typeface="+mj-lt"/>
              <a:buAutoNum type="arabicPeriod"/>
            </a:pPr>
            <a:endParaRPr lang="fr-FR" dirty="0" smtClean="0">
              <a:solidFill>
                <a:schemeClr val="bg1"/>
              </a:solidFill>
            </a:endParaRPr>
          </a:p>
          <a:p>
            <a:pPr marL="457200" indent="-457200">
              <a:buFont typeface="+mj-lt"/>
              <a:buAutoNum type="arabicPeriod"/>
            </a:pPr>
            <a:r>
              <a:rPr lang="fr-FR" dirty="0" smtClean="0">
                <a:solidFill>
                  <a:schemeClr val="bg1"/>
                </a:solidFill>
              </a:rPr>
              <a:t>Repères communs qui font « consensus »</a:t>
            </a:r>
            <a:endParaRPr lang="fr-FR" dirty="0">
              <a:solidFill>
                <a:schemeClr val="bg1"/>
              </a:solidFill>
            </a:endParaRPr>
          </a:p>
          <a:p>
            <a:pPr marL="457200" indent="-457200">
              <a:buFont typeface="+mj-lt"/>
              <a:buAutoNum type="arabicPeriod"/>
            </a:pPr>
            <a:endParaRPr lang="fr-FR" dirty="0" smtClean="0">
              <a:solidFill>
                <a:schemeClr val="bg1"/>
              </a:solidFill>
            </a:endParaRPr>
          </a:p>
          <a:p>
            <a:pPr marL="457200" indent="-457200">
              <a:buFont typeface="+mj-lt"/>
              <a:buAutoNum type="arabicPeriod"/>
            </a:pPr>
            <a:r>
              <a:rPr lang="fr-FR" dirty="0" smtClean="0">
                <a:solidFill>
                  <a:schemeClr val="bg1"/>
                </a:solidFill>
              </a:rPr>
              <a:t>Démarches en sciences expérimentales et en technologie : quelles distinctions ? </a:t>
            </a:r>
          </a:p>
          <a:p>
            <a:pPr marL="457200" indent="-457200">
              <a:buFont typeface="+mj-lt"/>
              <a:buAutoNum type="arabicPeriod"/>
            </a:pPr>
            <a:endParaRPr lang="fr-FR" dirty="0" smtClean="0">
              <a:solidFill>
                <a:schemeClr val="bg1"/>
              </a:solidFill>
            </a:endParaRPr>
          </a:p>
          <a:p>
            <a:pPr marL="457200" indent="-457200">
              <a:buFont typeface="+mj-lt"/>
              <a:buAutoNum type="arabicPeriod"/>
            </a:pPr>
            <a:r>
              <a:rPr lang="fr-FR" dirty="0" smtClean="0">
                <a:solidFill>
                  <a:schemeClr val="bg1"/>
                </a:solidFill>
              </a:rPr>
              <a:t>Quelques attentions pédagogiques</a:t>
            </a:r>
          </a:p>
          <a:p>
            <a:endParaRPr lang="fr-FR" dirty="0">
              <a:solidFill>
                <a:schemeClr val="bg1"/>
              </a:solidFill>
            </a:endParaRPr>
          </a:p>
          <a:p>
            <a:endParaRPr lang="fr-FR"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748" y="332656"/>
            <a:ext cx="9144000" cy="6525343"/>
          </a:xfrm>
        </p:spPr>
        <p:txBody>
          <a:bodyPr/>
          <a:lstStyle/>
          <a:p>
            <a:pPr marL="0" indent="0">
              <a:buNone/>
              <a:defRPr/>
            </a:pPr>
            <a:r>
              <a:rPr lang="fr-FR" sz="2400" dirty="0"/>
              <a:t>Que veut-on ? </a:t>
            </a:r>
            <a:endParaRPr lang="fr-FR" sz="2400" dirty="0" smtClean="0"/>
          </a:p>
          <a:p>
            <a:pPr>
              <a:defRPr/>
            </a:pPr>
            <a:r>
              <a:rPr lang="fr-FR" sz="2000" dirty="0" smtClean="0"/>
              <a:t>Apprendre </a:t>
            </a:r>
            <a:r>
              <a:rPr lang="fr-FR" sz="2000" dirty="0"/>
              <a:t>des sciences </a:t>
            </a:r>
            <a:r>
              <a:rPr lang="fr-FR" sz="2000" dirty="0" smtClean="0"/>
              <a:t>et de la technologie ? </a:t>
            </a:r>
          </a:p>
          <a:p>
            <a:pPr>
              <a:defRPr/>
            </a:pPr>
            <a:r>
              <a:rPr lang="fr-FR" sz="2000" dirty="0" smtClean="0"/>
              <a:t>Apprendre </a:t>
            </a:r>
            <a:r>
              <a:rPr lang="fr-FR" sz="2000" dirty="0"/>
              <a:t>sur </a:t>
            </a:r>
            <a:r>
              <a:rPr lang="fr-FR" sz="2000" dirty="0" smtClean="0"/>
              <a:t>les sciences et la technologie  </a:t>
            </a:r>
            <a:r>
              <a:rPr lang="fr-FR" sz="2000" dirty="0"/>
              <a:t>? </a:t>
            </a:r>
            <a:endParaRPr lang="fr-FR" sz="2000" dirty="0" smtClean="0"/>
          </a:p>
          <a:p>
            <a:pPr>
              <a:defRPr/>
            </a:pPr>
            <a:r>
              <a:rPr lang="fr-FR" sz="2000" dirty="0" smtClean="0"/>
              <a:t>Apprendre </a:t>
            </a:r>
            <a:r>
              <a:rPr lang="fr-FR" sz="2000" dirty="0"/>
              <a:t>à faire des </a:t>
            </a:r>
            <a:r>
              <a:rPr lang="fr-FR" sz="2000" dirty="0" smtClean="0"/>
              <a:t>sciences et de la technologie ?</a:t>
            </a:r>
            <a:endParaRPr lang="fr-FR" sz="2000" dirty="0"/>
          </a:p>
          <a:p>
            <a:pPr marL="0" indent="0">
              <a:buNone/>
              <a:defRPr/>
            </a:pPr>
            <a:r>
              <a:rPr lang="fr-FR" sz="2400" dirty="0" smtClean="0"/>
              <a:t>Des obstacles </a:t>
            </a:r>
          </a:p>
          <a:p>
            <a:pPr>
              <a:defRPr/>
            </a:pPr>
            <a:r>
              <a:rPr lang="fr-FR" sz="2000" dirty="0" smtClean="0"/>
              <a:t>Diminution des étudiants scientifiques</a:t>
            </a:r>
          </a:p>
          <a:p>
            <a:pPr>
              <a:defRPr/>
            </a:pPr>
            <a:r>
              <a:rPr lang="fr-FR" sz="2000" dirty="0" smtClean="0"/>
              <a:t>Diminution de l’intérêt pour les sciences</a:t>
            </a:r>
          </a:p>
          <a:p>
            <a:pPr marL="0" indent="0">
              <a:buNone/>
              <a:defRPr/>
            </a:pPr>
            <a:r>
              <a:rPr lang="fr-FR" sz="2000" dirty="0" smtClean="0"/>
              <a:t>Selon ROSE :</a:t>
            </a:r>
          </a:p>
          <a:p>
            <a:pPr marL="0" indent="0">
              <a:buNone/>
              <a:defRPr/>
            </a:pPr>
            <a:r>
              <a:rPr lang="fr-FR" sz="2000" dirty="0"/>
              <a:t>	</a:t>
            </a:r>
            <a:r>
              <a:rPr lang="fr-FR" sz="2000" dirty="0" smtClean="0"/>
              <a:t>- en physique : trop grande formalisation mathématique au dépend de la compréhension</a:t>
            </a:r>
          </a:p>
          <a:p>
            <a:pPr marL="0" indent="0">
              <a:buNone/>
              <a:defRPr/>
            </a:pPr>
            <a:r>
              <a:rPr lang="fr-FR" sz="2000" dirty="0" smtClean="0"/>
              <a:t>	- accumulation de mécanismes de détails non situés en biologie</a:t>
            </a:r>
          </a:p>
          <a:p>
            <a:pPr marL="0" indent="0">
              <a:buNone/>
              <a:defRPr/>
            </a:pPr>
            <a:r>
              <a:rPr lang="fr-FR" sz="2000" dirty="0"/>
              <a:t>	</a:t>
            </a:r>
            <a:r>
              <a:rPr lang="fr-FR" sz="2000" dirty="0" smtClean="0"/>
              <a:t>- apprentissage de définitions et de procédés (UNESCO, 2003)</a:t>
            </a:r>
          </a:p>
          <a:p>
            <a:pPr lvl="0">
              <a:defRPr/>
            </a:pPr>
            <a:r>
              <a:rPr lang="fr-FR" sz="2000" dirty="0" smtClean="0"/>
              <a:t>Image sociale des sciences mal défendue : Tchernobyl, </a:t>
            </a:r>
            <a:r>
              <a:rPr lang="fr-FR" sz="2000" dirty="0" err="1" smtClean="0"/>
              <a:t>Bophal</a:t>
            </a:r>
            <a:r>
              <a:rPr lang="fr-FR" sz="2000" dirty="0" smtClean="0"/>
              <a:t>, sang contaminé, vache folle, OGM, crise sanitaire, etc.</a:t>
            </a:r>
          </a:p>
          <a:p>
            <a:pPr lvl="0">
              <a:defRPr/>
            </a:pPr>
            <a:r>
              <a:rPr lang="fr-FR" sz="2000" dirty="0" smtClean="0"/>
              <a:t>Rapport fragile entre progrès scientifique et progrès humain </a:t>
            </a:r>
          </a:p>
          <a:p>
            <a:pPr lvl="0">
              <a:defRPr/>
            </a:pPr>
            <a:r>
              <a:rPr lang="fr-FR" sz="2000" dirty="0" smtClean="0"/>
              <a:t>Très faible médiatisation de scientifiques et d’ingénieurs </a:t>
            </a:r>
          </a:p>
          <a:p>
            <a:pPr lvl="0">
              <a:defRPr/>
            </a:pPr>
            <a:r>
              <a:rPr lang="fr-FR" sz="2000" dirty="0" smtClean="0"/>
              <a:t>Pays profondément ancré sur une culture fondée sur les humanités classiques</a:t>
            </a:r>
            <a:endParaRPr lang="fr-FR" sz="2000" dirty="0"/>
          </a:p>
          <a:p>
            <a:pPr marL="0" indent="0">
              <a:buNone/>
              <a:defRPr/>
            </a:pPr>
            <a:endParaRPr lang="fr-FR" dirty="0"/>
          </a:p>
          <a:p>
            <a:pPr marL="0" indent="0">
              <a:buFontTx/>
              <a:buNone/>
              <a:defRPr/>
            </a:pPr>
            <a:endParaRPr lang="fr-FR" dirty="0" smtClean="0"/>
          </a:p>
        </p:txBody>
      </p:sp>
      <p:sp>
        <p:nvSpPr>
          <p:cNvPr id="6" name="Rectangle 19"/>
          <p:cNvSpPr>
            <a:spLocks noChangeArrowheads="1"/>
          </p:cNvSpPr>
          <p:nvPr/>
        </p:nvSpPr>
        <p:spPr bwMode="auto">
          <a:xfrm>
            <a:off x="0" y="0"/>
            <a:ext cx="1763688" cy="566309"/>
          </a:xfrm>
          <a:prstGeom prst="rect">
            <a:avLst/>
          </a:prstGeom>
          <a:noFill/>
          <a:ln w="9525">
            <a:noFill/>
            <a:miter lim="800000"/>
            <a:headEnd/>
            <a:tailEnd/>
          </a:ln>
          <a:effectLst/>
        </p:spPr>
        <p:txBody>
          <a:bodyPr wrap="square">
            <a:spAutoFit/>
          </a:bodyPr>
          <a:lstStyle/>
          <a:p>
            <a:pPr>
              <a:spcBef>
                <a:spcPct val="20000"/>
              </a:spcBef>
              <a:defRPr/>
            </a:pPr>
            <a:r>
              <a:rPr lang="fr-FR" sz="1400" b="1" dirty="0" smtClean="0">
                <a:solidFill>
                  <a:schemeClr val="bg1"/>
                </a:solidFill>
                <a:effectLst>
                  <a:outerShdw blurRad="38100" dist="38100" dir="2700000" algn="tl">
                    <a:srgbClr val="000000"/>
                  </a:outerShdw>
                </a:effectLst>
              </a:rPr>
              <a:t>1 - Obstacles…</a:t>
            </a:r>
          </a:p>
          <a:p>
            <a:pPr>
              <a:spcBef>
                <a:spcPct val="20000"/>
              </a:spcBef>
              <a:defRPr/>
            </a:pPr>
            <a:endParaRPr lang="fr-FR" sz="14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872183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0" y="404664"/>
            <a:ext cx="9144000" cy="6048672"/>
          </a:xfrm>
        </p:spPr>
        <p:txBody>
          <a:bodyPr/>
          <a:lstStyle/>
          <a:p>
            <a:pPr marL="0" indent="0">
              <a:buNone/>
              <a:defRPr/>
            </a:pPr>
            <a:r>
              <a:rPr lang="fr-FR" sz="2400" dirty="0" smtClean="0"/>
              <a:t>Des innovations</a:t>
            </a:r>
          </a:p>
          <a:p>
            <a:pPr>
              <a:defRPr/>
            </a:pPr>
            <a:r>
              <a:rPr lang="fr-FR" sz="1800" dirty="0" smtClean="0"/>
              <a:t>Des thèmes d’études transversaux « citoyens » (France [2008], Belgique, Suisse, Québec)</a:t>
            </a:r>
          </a:p>
          <a:p>
            <a:pPr>
              <a:defRPr/>
            </a:pPr>
            <a:r>
              <a:rPr lang="fr-FR" sz="1800" dirty="0" smtClean="0"/>
              <a:t>Nouvelles stratégies pédagogiques : méthodes actives, </a:t>
            </a:r>
            <a:r>
              <a:rPr lang="fr-FR" sz="1800" i="1" dirty="0" smtClean="0"/>
              <a:t>Hands-On </a:t>
            </a:r>
            <a:r>
              <a:rPr lang="fr-FR" sz="1800" dirty="0" smtClean="0"/>
              <a:t>(USA, 1992), « La Main à la Pâte » (France, 2005), « Penser avec les Mains » (Suisse)</a:t>
            </a:r>
          </a:p>
          <a:p>
            <a:pPr marL="0" indent="0">
              <a:buNone/>
              <a:defRPr/>
            </a:pPr>
            <a:r>
              <a:rPr lang="fr-FR" sz="1800" dirty="0" smtClean="0"/>
              <a:t>Mouvement : </a:t>
            </a:r>
            <a:r>
              <a:rPr lang="fr-FR" sz="1800" i="1" dirty="0" err="1" smtClean="0"/>
              <a:t>Inquiry</a:t>
            </a:r>
            <a:r>
              <a:rPr lang="fr-FR" sz="1800" i="1" dirty="0" smtClean="0"/>
              <a:t> </a:t>
            </a:r>
            <a:r>
              <a:rPr lang="fr-FR" sz="1800" i="1" dirty="0" err="1" smtClean="0"/>
              <a:t>Based</a:t>
            </a:r>
            <a:r>
              <a:rPr lang="fr-FR" sz="1800" i="1" dirty="0" smtClean="0"/>
              <a:t> Science Education </a:t>
            </a:r>
            <a:r>
              <a:rPr lang="fr-FR" sz="1800" dirty="0" smtClean="0"/>
              <a:t>(démarches par questionnement)</a:t>
            </a:r>
            <a:endParaRPr lang="fr-FR" sz="1800" dirty="0"/>
          </a:p>
          <a:p>
            <a:pPr lvl="0">
              <a:defRPr/>
            </a:pPr>
            <a:r>
              <a:rPr lang="fr-FR" sz="1800" dirty="0" smtClean="0"/>
              <a:t>Des tentatives de nouveaux curriculums : les « thèmes de convergence » en France (2008)</a:t>
            </a:r>
          </a:p>
          <a:p>
            <a:pPr lvl="0">
              <a:defRPr/>
            </a:pPr>
            <a:r>
              <a:rPr lang="fr-FR" sz="1800" dirty="0"/>
              <a:t>Septième programme-cadre (2007-2013</a:t>
            </a:r>
            <a:r>
              <a:rPr lang="fr-FR" sz="1800" dirty="0" smtClean="0"/>
              <a:t>) de l’UE : </a:t>
            </a:r>
          </a:p>
          <a:p>
            <a:pPr marL="0" lvl="0" indent="0">
              <a:buNone/>
              <a:defRPr/>
            </a:pPr>
            <a:r>
              <a:rPr lang="fr-FR" sz="1800" dirty="0"/>
              <a:t>	</a:t>
            </a:r>
            <a:r>
              <a:rPr lang="fr-FR" sz="1800" dirty="0" smtClean="0"/>
              <a:t>- approche Sciences-Techniques-Sociétés</a:t>
            </a:r>
          </a:p>
          <a:p>
            <a:pPr marL="0" lvl="0" indent="0">
              <a:buNone/>
              <a:defRPr/>
            </a:pPr>
            <a:r>
              <a:rPr lang="fr-FR" sz="1800" dirty="0" smtClean="0"/>
              <a:t>Mettre la science en culture, en lien avec des questions d’actualité</a:t>
            </a:r>
          </a:p>
          <a:p>
            <a:pPr marL="0" lvl="0" indent="0">
              <a:buNone/>
              <a:defRPr/>
            </a:pPr>
            <a:r>
              <a:rPr lang="fr-FR" sz="1800" dirty="0" smtClean="0"/>
              <a:t>Mettre l’accent sur la nature et les conditions de production du savoir scientifique </a:t>
            </a:r>
          </a:p>
          <a:p>
            <a:pPr marL="0" lvl="0" indent="0">
              <a:buNone/>
              <a:defRPr/>
            </a:pPr>
            <a:r>
              <a:rPr lang="fr-FR" sz="1800" dirty="0"/>
              <a:t>	</a:t>
            </a:r>
            <a:r>
              <a:rPr lang="fr-FR" sz="1800" dirty="0" smtClean="0"/>
              <a:t>- les « éducations à… »</a:t>
            </a:r>
          </a:p>
          <a:p>
            <a:pPr>
              <a:defRPr/>
            </a:pPr>
            <a:r>
              <a:rPr lang="fr-FR" sz="1800" dirty="0" smtClean="0"/>
              <a:t>Approche STEM</a:t>
            </a:r>
            <a:endParaRPr lang="fr-FR" sz="1800" dirty="0"/>
          </a:p>
          <a:p>
            <a:pPr marL="457200" lvl="1" indent="0">
              <a:buNone/>
              <a:defRPr/>
            </a:pPr>
            <a:endParaRPr lang="fr-FR" sz="2800" dirty="0" smtClean="0">
              <a:cs typeface="ＭＳ Ｐゴシック" charset="0"/>
            </a:endParaRPr>
          </a:p>
          <a:p>
            <a:pPr lvl="1">
              <a:buFont typeface="Wingdings" panose="05000000000000000000" pitchFamily="2" charset="2"/>
              <a:buChar char="Ø"/>
              <a:defRPr/>
            </a:pPr>
            <a:r>
              <a:rPr lang="fr-FR" sz="2800" dirty="0" smtClean="0">
                <a:cs typeface="ＭＳ Ｐゴシック" charset="0"/>
              </a:rPr>
              <a:t>Enjeu </a:t>
            </a:r>
            <a:r>
              <a:rPr lang="fr-FR" sz="2800" dirty="0">
                <a:cs typeface="ＭＳ Ｐゴシック" charset="0"/>
              </a:rPr>
              <a:t>: </a:t>
            </a:r>
            <a:r>
              <a:rPr lang="fr-FR" sz="2800" dirty="0" smtClean="0">
                <a:cs typeface="ＭＳ Ｐゴシック" charset="0"/>
              </a:rPr>
              <a:t>curriculum interdisciplinaire (6</a:t>
            </a:r>
            <a:r>
              <a:rPr lang="fr-FR" sz="2800" baseline="30000" dirty="0" smtClean="0">
                <a:cs typeface="ＭＳ Ｐゴシック" charset="0"/>
              </a:rPr>
              <a:t>ème</a:t>
            </a:r>
            <a:r>
              <a:rPr lang="fr-FR" sz="2800" dirty="0" smtClean="0">
                <a:cs typeface="ＭＳ Ｐゴシック" charset="0"/>
              </a:rPr>
              <a:t>, EPI) comme « matière » à relier et contextualiser</a:t>
            </a:r>
            <a:endParaRPr lang="fr-FR" sz="2800" dirty="0">
              <a:cs typeface="ＭＳ Ｐゴシック" charset="0"/>
            </a:endParaRPr>
          </a:p>
          <a:p>
            <a:pPr marL="0" indent="0">
              <a:buNone/>
              <a:defRPr/>
            </a:pPr>
            <a:endParaRPr lang="fr-FR" dirty="0"/>
          </a:p>
          <a:p>
            <a:pPr marL="0" indent="0">
              <a:buFontTx/>
              <a:buNone/>
              <a:defRPr/>
            </a:pPr>
            <a:endParaRPr lang="fr-FR" dirty="0" smtClean="0"/>
          </a:p>
        </p:txBody>
      </p:sp>
      <p:sp>
        <p:nvSpPr>
          <p:cNvPr id="4" name="Rectangle 19"/>
          <p:cNvSpPr>
            <a:spLocks noChangeArrowheads="1"/>
          </p:cNvSpPr>
          <p:nvPr/>
        </p:nvSpPr>
        <p:spPr bwMode="auto">
          <a:xfrm>
            <a:off x="0" y="0"/>
            <a:ext cx="3131840" cy="307777"/>
          </a:xfrm>
          <a:prstGeom prst="rect">
            <a:avLst/>
          </a:prstGeom>
          <a:noFill/>
          <a:ln w="9525">
            <a:noFill/>
            <a:miter lim="800000"/>
            <a:headEnd/>
            <a:tailEnd/>
          </a:ln>
          <a:effectLst/>
        </p:spPr>
        <p:txBody>
          <a:bodyPr wrap="square">
            <a:spAutoFit/>
          </a:bodyPr>
          <a:lstStyle/>
          <a:p>
            <a:pPr>
              <a:spcBef>
                <a:spcPct val="20000"/>
              </a:spcBef>
              <a:defRPr/>
            </a:pPr>
            <a:r>
              <a:rPr lang="fr-FR" sz="1400" b="1" dirty="0">
                <a:solidFill>
                  <a:schemeClr val="bg1"/>
                </a:solidFill>
                <a:effectLst>
                  <a:outerShdw blurRad="38100" dist="38100" dir="2700000" algn="tl">
                    <a:srgbClr val="000000"/>
                  </a:outerShdw>
                </a:effectLst>
              </a:rPr>
              <a:t>1</a:t>
            </a:r>
            <a:r>
              <a:rPr lang="fr-FR" sz="1400" b="1" dirty="0" smtClean="0">
                <a:solidFill>
                  <a:schemeClr val="bg1"/>
                </a:solidFill>
                <a:effectLst>
                  <a:outerShdw blurRad="38100" dist="38100" dir="2700000" algn="tl">
                    <a:srgbClr val="000000"/>
                  </a:outerShdw>
                </a:effectLst>
              </a:rPr>
              <a:t> - … et initiatives…</a:t>
            </a:r>
          </a:p>
        </p:txBody>
      </p:sp>
    </p:spTree>
    <p:extLst>
      <p:ext uri="{BB962C8B-B14F-4D97-AF65-F5344CB8AC3E}">
        <p14:creationId xmlns:p14="http://schemas.microsoft.com/office/powerpoint/2010/main" val="2332130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250825" y="609600"/>
            <a:ext cx="5545138" cy="5943600"/>
          </a:xfrm>
          <a:prstGeom prst="rect">
            <a:avLst/>
          </a:prstGeom>
          <a:noFill/>
          <a:ln w="9525">
            <a:noFill/>
            <a:miter lim="800000"/>
            <a:headEnd/>
            <a:tailEnd/>
          </a:ln>
        </p:spPr>
        <p:txBody>
          <a:bodyPr/>
          <a:lstStyle/>
          <a:p>
            <a:pPr marL="342900" indent="-342900">
              <a:spcBef>
                <a:spcPct val="20000"/>
              </a:spcBef>
              <a:buFontTx/>
              <a:buChar char="•"/>
            </a:pPr>
            <a:r>
              <a:rPr lang="fr-FR" sz="1800" dirty="0" smtClean="0">
                <a:solidFill>
                  <a:schemeClr val="bg1"/>
                </a:solidFill>
              </a:rPr>
              <a:t>On ne pose pas de problème sur ce que l’on ignore</a:t>
            </a:r>
          </a:p>
          <a:p>
            <a:pPr marL="342900" indent="-342900">
              <a:spcBef>
                <a:spcPct val="20000"/>
              </a:spcBef>
              <a:buFontTx/>
              <a:buChar char="•"/>
            </a:pPr>
            <a:r>
              <a:rPr lang="fr-FR" sz="1800" dirty="0" smtClean="0">
                <a:solidFill>
                  <a:schemeClr val="bg1"/>
                </a:solidFill>
              </a:rPr>
              <a:t>Problème posé par l’enseignant ≠ problème construit par l’élève</a:t>
            </a:r>
          </a:p>
          <a:p>
            <a:pPr marL="342900" indent="-342900">
              <a:spcBef>
                <a:spcPct val="20000"/>
              </a:spcBef>
              <a:buFontTx/>
              <a:buChar char="•"/>
            </a:pPr>
            <a:r>
              <a:rPr lang="fr-FR" sz="1800" dirty="0" smtClean="0">
                <a:solidFill>
                  <a:schemeClr val="bg1"/>
                </a:solidFill>
              </a:rPr>
              <a:t>On ne pose un problème qu’avec des concepts</a:t>
            </a:r>
          </a:p>
          <a:p>
            <a:pPr marL="342900" indent="-342900">
              <a:spcBef>
                <a:spcPct val="20000"/>
              </a:spcBef>
              <a:buFontTx/>
              <a:buChar char="•"/>
            </a:pPr>
            <a:r>
              <a:rPr lang="fr-FR" sz="1800" dirty="0" smtClean="0">
                <a:solidFill>
                  <a:schemeClr val="bg1"/>
                </a:solidFill>
              </a:rPr>
              <a:t>Problématiser la réalité, c’est se demander pourquoi elle est ainsi</a:t>
            </a:r>
          </a:p>
          <a:p>
            <a:pPr marL="342900" indent="-342900">
              <a:spcBef>
                <a:spcPct val="20000"/>
              </a:spcBef>
              <a:buFontTx/>
              <a:buChar char="•"/>
            </a:pPr>
            <a:r>
              <a:rPr lang="fr-FR" sz="1800" dirty="0" smtClean="0">
                <a:solidFill>
                  <a:schemeClr val="bg1"/>
                </a:solidFill>
              </a:rPr>
              <a:t>C’est réinterroger des évidences</a:t>
            </a:r>
          </a:p>
          <a:p>
            <a:pPr marL="342900" indent="-342900">
              <a:spcBef>
                <a:spcPct val="20000"/>
              </a:spcBef>
              <a:buFontTx/>
              <a:buChar char="•"/>
            </a:pPr>
            <a:endParaRPr lang="fr-FR" sz="1800" i="1" dirty="0" smtClean="0">
              <a:solidFill>
                <a:schemeClr val="bg1"/>
              </a:solidFill>
            </a:endParaRPr>
          </a:p>
          <a:p>
            <a:pPr marL="342900" indent="-342900">
              <a:spcBef>
                <a:spcPct val="20000"/>
              </a:spcBef>
              <a:buFontTx/>
              <a:buChar char="•"/>
            </a:pPr>
            <a:r>
              <a:rPr lang="fr-FR" sz="1800" i="1" dirty="0" smtClean="0">
                <a:solidFill>
                  <a:schemeClr val="bg1"/>
                </a:solidFill>
              </a:rPr>
              <a:t>Au collège </a:t>
            </a:r>
            <a:r>
              <a:rPr lang="fr-FR" sz="1800" i="1" dirty="0" smtClean="0">
                <a:solidFill>
                  <a:schemeClr val="bg1"/>
                </a:solidFill>
                <a:sym typeface="Wingdings" charset="2"/>
              </a:rPr>
              <a:t> souvent des faits contradictoires</a:t>
            </a:r>
            <a:endParaRPr lang="fr-FR" sz="1800" dirty="0" smtClean="0">
              <a:solidFill>
                <a:schemeClr val="bg1"/>
              </a:solidFill>
            </a:endParaRPr>
          </a:p>
          <a:p>
            <a:pPr marL="342900" indent="-342900">
              <a:spcBef>
                <a:spcPct val="20000"/>
              </a:spcBef>
              <a:buFontTx/>
              <a:buChar char="•"/>
            </a:pPr>
            <a:endParaRPr lang="fr-FR" sz="1800" dirty="0" smtClean="0">
              <a:solidFill>
                <a:schemeClr val="bg1"/>
              </a:solidFill>
            </a:endParaRPr>
          </a:p>
          <a:p>
            <a:pPr marL="342900" indent="-342900">
              <a:spcBef>
                <a:spcPct val="20000"/>
              </a:spcBef>
              <a:buFontTx/>
              <a:buChar char="•"/>
            </a:pPr>
            <a:r>
              <a:rPr lang="fr-FR" sz="1800" dirty="0" smtClean="0">
                <a:solidFill>
                  <a:schemeClr val="bg1"/>
                </a:solidFill>
              </a:rPr>
              <a:t>Au </a:t>
            </a:r>
            <a:r>
              <a:rPr lang="fr-FR" sz="1800" dirty="0">
                <a:solidFill>
                  <a:schemeClr val="bg1"/>
                </a:solidFill>
              </a:rPr>
              <a:t>moins ponctuellement, permettre :</a:t>
            </a:r>
          </a:p>
          <a:p>
            <a:pPr marL="800100" lvl="1" indent="-342900">
              <a:spcBef>
                <a:spcPct val="20000"/>
              </a:spcBef>
              <a:buFont typeface="Wingdings" charset="2"/>
              <a:buChar char="Ø"/>
            </a:pPr>
            <a:r>
              <a:rPr lang="fr-FR" sz="1600" dirty="0">
                <a:solidFill>
                  <a:schemeClr val="bg1"/>
                </a:solidFill>
              </a:rPr>
              <a:t>problématiser,</a:t>
            </a:r>
          </a:p>
          <a:p>
            <a:pPr marL="800100" lvl="1" indent="-342900">
              <a:spcBef>
                <a:spcPct val="20000"/>
              </a:spcBef>
              <a:buFont typeface="Wingdings" charset="2"/>
              <a:buChar char="Ø"/>
            </a:pPr>
            <a:r>
              <a:rPr lang="fr-FR" sz="1600" dirty="0">
                <a:solidFill>
                  <a:schemeClr val="bg1"/>
                </a:solidFill>
              </a:rPr>
              <a:t>construire des hypothèses réfutables,</a:t>
            </a:r>
          </a:p>
          <a:p>
            <a:pPr marL="800100" lvl="1" indent="-342900">
              <a:spcBef>
                <a:spcPct val="20000"/>
              </a:spcBef>
              <a:buFont typeface="Wingdings" charset="2"/>
              <a:buChar char="Ø"/>
            </a:pPr>
            <a:r>
              <a:rPr lang="fr-FR" sz="1600" dirty="0">
                <a:solidFill>
                  <a:schemeClr val="bg1"/>
                </a:solidFill>
              </a:rPr>
              <a:t>discuter des choix méthodologiques, </a:t>
            </a:r>
            <a:r>
              <a:rPr lang="fr-FR" sz="1600" dirty="0" smtClean="0">
                <a:solidFill>
                  <a:schemeClr val="bg1"/>
                </a:solidFill>
              </a:rPr>
              <a:t>…</a:t>
            </a:r>
          </a:p>
          <a:p>
            <a:pPr marL="800100" lvl="1" indent="-342900">
              <a:spcBef>
                <a:spcPct val="20000"/>
              </a:spcBef>
              <a:buFont typeface="Wingdings" charset="2"/>
              <a:buChar char="Ø"/>
            </a:pPr>
            <a:r>
              <a:rPr lang="fr-FR" sz="1600" dirty="0" smtClean="0">
                <a:solidFill>
                  <a:schemeClr val="bg1"/>
                </a:solidFill>
              </a:rPr>
              <a:t>Prouver, invalider, tester</a:t>
            </a:r>
            <a:endParaRPr lang="fr-FR" sz="1600" dirty="0">
              <a:solidFill>
                <a:schemeClr val="bg1"/>
              </a:solidFill>
            </a:endParaRPr>
          </a:p>
          <a:p>
            <a:pPr marL="800100" lvl="1" indent="-342900">
              <a:spcBef>
                <a:spcPct val="20000"/>
              </a:spcBef>
            </a:pPr>
            <a:r>
              <a:rPr lang="fr-FR" sz="1600" dirty="0">
                <a:solidFill>
                  <a:schemeClr val="bg1"/>
                </a:solidFill>
                <a:sym typeface="Wingdings" charset="2"/>
              </a:rPr>
              <a:t> Enjeux : faits/opinions/croyances</a:t>
            </a:r>
            <a:r>
              <a:rPr lang="fr-FR" sz="1600" dirty="0">
                <a:solidFill>
                  <a:schemeClr val="bg1"/>
                </a:solidFill>
              </a:rPr>
              <a:t> </a:t>
            </a:r>
          </a:p>
          <a:p>
            <a:pPr marL="342900" indent="-342900">
              <a:spcBef>
                <a:spcPct val="20000"/>
              </a:spcBef>
            </a:pPr>
            <a:endParaRPr lang="fr-FR" sz="1050" dirty="0">
              <a:solidFill>
                <a:schemeClr val="bg1"/>
              </a:solidFill>
            </a:endParaRPr>
          </a:p>
        </p:txBody>
      </p:sp>
      <p:sp>
        <p:nvSpPr>
          <p:cNvPr id="244740" name="Rectangle 4"/>
          <p:cNvSpPr>
            <a:spLocks noChangeArrowheads="1"/>
          </p:cNvSpPr>
          <p:nvPr/>
        </p:nvSpPr>
        <p:spPr bwMode="auto">
          <a:xfrm>
            <a:off x="0" y="0"/>
            <a:ext cx="3943708" cy="307777"/>
          </a:xfrm>
          <a:prstGeom prst="rect">
            <a:avLst/>
          </a:prstGeom>
          <a:noFill/>
          <a:ln w="9525">
            <a:noFill/>
            <a:miter lim="800000"/>
            <a:headEnd/>
            <a:tailEnd/>
          </a:ln>
          <a:effectLst/>
        </p:spPr>
        <p:txBody>
          <a:bodyPr wrap="none">
            <a:spAutoFit/>
          </a:bodyPr>
          <a:lstStyle/>
          <a:p>
            <a:pPr>
              <a:spcBef>
                <a:spcPct val="20000"/>
              </a:spcBef>
              <a:defRPr/>
            </a:pPr>
            <a:r>
              <a:rPr lang="fr-FR" sz="1400" b="1" dirty="0" smtClean="0">
                <a:solidFill>
                  <a:schemeClr val="bg1"/>
                </a:solidFill>
                <a:effectLst>
                  <a:outerShdw blurRad="38100" dist="38100" dir="2700000" algn="tl">
                    <a:srgbClr val="000000"/>
                  </a:outerShdw>
                </a:effectLst>
                <a:ea typeface="ＭＳ Ｐゴシック" pitchFamily="34" charset="-128"/>
              </a:rPr>
              <a:t>1 - … mais cela reste compliqué à enseigner</a:t>
            </a:r>
            <a:endParaRPr lang="fr-FR" sz="1400" b="1" dirty="0">
              <a:solidFill>
                <a:schemeClr val="bg1"/>
              </a:solidFill>
              <a:effectLst>
                <a:outerShdw blurRad="38100" dist="38100" dir="2700000" algn="tl">
                  <a:srgbClr val="000000"/>
                </a:outerShdw>
              </a:effectLst>
              <a:ea typeface="ＭＳ Ｐゴシック" pitchFamily="34" charset="-128"/>
            </a:endParaRPr>
          </a:p>
        </p:txBody>
      </p:sp>
      <p:pic>
        <p:nvPicPr>
          <p:cNvPr id="24583" name="Picture 8" descr="C:\Users\Christophe Lasson\Pictures\vlcsnap-2011-02-13-17h58m45s73.png"/>
          <p:cNvPicPr>
            <a:picLocks noChangeAspect="1" noChangeArrowheads="1"/>
          </p:cNvPicPr>
          <p:nvPr/>
        </p:nvPicPr>
        <p:blipFill>
          <a:blip r:embed="rId3"/>
          <a:srcRect/>
          <a:stretch>
            <a:fillRect/>
          </a:stretch>
        </p:blipFill>
        <p:spPr bwMode="auto">
          <a:xfrm>
            <a:off x="5652120" y="2564904"/>
            <a:ext cx="2916237" cy="2139950"/>
          </a:xfrm>
          <a:prstGeom prst="rect">
            <a:avLst/>
          </a:prstGeom>
          <a:noFill/>
          <a:ln w="9525">
            <a:noFill/>
            <a:miter lim="800000"/>
            <a:headEnd/>
            <a:tailEnd/>
          </a:ln>
        </p:spPr>
      </p:pic>
      <p:pic>
        <p:nvPicPr>
          <p:cNvPr id="24584" name="Picture 9" descr="C:\Users\Christophe Lasson\Pictures\vlcsnap-2011-02-13-18h03m50s42.png"/>
          <p:cNvPicPr>
            <a:picLocks noChangeAspect="1" noChangeArrowheads="1"/>
          </p:cNvPicPr>
          <p:nvPr/>
        </p:nvPicPr>
        <p:blipFill>
          <a:blip r:embed="rId4"/>
          <a:srcRect/>
          <a:stretch>
            <a:fillRect/>
          </a:stretch>
        </p:blipFill>
        <p:spPr bwMode="auto">
          <a:xfrm>
            <a:off x="5651500" y="333375"/>
            <a:ext cx="2881313" cy="2112963"/>
          </a:xfrm>
          <a:prstGeom prst="rect">
            <a:avLst/>
          </a:prstGeom>
          <a:noFill/>
          <a:ln w="9525">
            <a:noFill/>
            <a:miter lim="800000"/>
            <a:headEnd/>
            <a:tailEnd/>
          </a:ln>
        </p:spPr>
      </p:pic>
      <p:pic>
        <p:nvPicPr>
          <p:cNvPr id="30722" name="Picture 2" descr="C:\Users\Christophe Lasson\Pictures\vlcsnap-2012-05-13-15h53m24s117.png"/>
          <p:cNvPicPr>
            <a:picLocks noChangeAspect="1" noChangeArrowheads="1"/>
          </p:cNvPicPr>
          <p:nvPr/>
        </p:nvPicPr>
        <p:blipFill>
          <a:blip r:embed="rId5"/>
          <a:srcRect/>
          <a:stretch>
            <a:fillRect/>
          </a:stretch>
        </p:blipFill>
        <p:spPr bwMode="auto">
          <a:xfrm>
            <a:off x="4716016" y="4941168"/>
            <a:ext cx="2116832" cy="1587624"/>
          </a:xfrm>
          <a:prstGeom prst="rect">
            <a:avLst/>
          </a:prstGeom>
          <a:noFill/>
        </p:spPr>
      </p:pic>
      <p:pic>
        <p:nvPicPr>
          <p:cNvPr id="30723" name="Picture 3" descr="C:\Users\Christophe Lasson\Pictures\vlcsnap-2012-05-13-15h52m25s37.png"/>
          <p:cNvPicPr>
            <a:picLocks noChangeAspect="1" noChangeArrowheads="1"/>
          </p:cNvPicPr>
          <p:nvPr/>
        </p:nvPicPr>
        <p:blipFill>
          <a:blip r:embed="rId6"/>
          <a:srcRect/>
          <a:stretch>
            <a:fillRect/>
          </a:stretch>
        </p:blipFill>
        <p:spPr bwMode="auto">
          <a:xfrm>
            <a:off x="6935754" y="4869160"/>
            <a:ext cx="2208245" cy="1656184"/>
          </a:xfrm>
          <a:prstGeom prst="rect">
            <a:avLst/>
          </a:prstGeom>
          <a:noFill/>
        </p:spPr>
      </p:pic>
      <p:sp>
        <p:nvSpPr>
          <p:cNvPr id="2" name="ZoneTexte 1"/>
          <p:cNvSpPr txBox="1"/>
          <p:nvPr/>
        </p:nvSpPr>
        <p:spPr>
          <a:xfrm>
            <a:off x="3789800" y="6531460"/>
            <a:ext cx="6848889" cy="338554"/>
          </a:xfrm>
          <a:prstGeom prst="rect">
            <a:avLst/>
          </a:prstGeom>
          <a:noFill/>
        </p:spPr>
        <p:txBody>
          <a:bodyPr wrap="square" rtlCol="0">
            <a:spAutoFit/>
          </a:bodyPr>
          <a:lstStyle/>
          <a:p>
            <a:r>
              <a:rPr lang="fr-FR" sz="1600" dirty="0" smtClean="0">
                <a:solidFill>
                  <a:schemeClr val="bg1"/>
                </a:solidFill>
              </a:rPr>
              <a:t>Rôle d’un différentiel sur un modèle réduit en Technologie</a:t>
            </a:r>
            <a:endParaRPr lang="fr-FR" sz="1600" dirty="0">
              <a:solidFill>
                <a:schemeClr val="bg1"/>
              </a:solidFill>
            </a:endParaRPr>
          </a:p>
        </p:txBody>
      </p:sp>
    </p:spTree>
    <p:extLst>
      <p:ext uri="{BB962C8B-B14F-4D97-AF65-F5344CB8AC3E}">
        <p14:creationId xmlns:p14="http://schemas.microsoft.com/office/powerpoint/2010/main" val="14377862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0" name="Rectangle 4"/>
          <p:cNvSpPr>
            <a:spLocks noChangeArrowheads="1"/>
          </p:cNvSpPr>
          <p:nvPr/>
        </p:nvSpPr>
        <p:spPr bwMode="auto">
          <a:xfrm>
            <a:off x="0" y="0"/>
            <a:ext cx="3943708" cy="307777"/>
          </a:xfrm>
          <a:prstGeom prst="rect">
            <a:avLst/>
          </a:prstGeom>
          <a:noFill/>
          <a:ln w="9525">
            <a:noFill/>
            <a:miter lim="800000"/>
            <a:headEnd/>
            <a:tailEnd/>
          </a:ln>
          <a:effectLst/>
        </p:spPr>
        <p:txBody>
          <a:bodyPr wrap="none">
            <a:spAutoFit/>
          </a:bodyPr>
          <a:lstStyle/>
          <a:p>
            <a:pPr>
              <a:spcBef>
                <a:spcPct val="20000"/>
              </a:spcBef>
              <a:defRPr/>
            </a:pPr>
            <a:r>
              <a:rPr lang="fr-FR" sz="1400" b="1" dirty="0">
                <a:solidFill>
                  <a:schemeClr val="bg1"/>
                </a:solidFill>
                <a:effectLst>
                  <a:outerShdw blurRad="38100" dist="38100" dir="2700000" algn="tl">
                    <a:srgbClr val="000000"/>
                  </a:outerShdw>
                </a:effectLst>
                <a:ea typeface="ＭＳ Ｐゴシック" pitchFamily="34" charset="-128"/>
              </a:rPr>
              <a:t>1</a:t>
            </a:r>
            <a:r>
              <a:rPr lang="fr-FR" sz="1400" b="1" dirty="0" smtClean="0">
                <a:solidFill>
                  <a:schemeClr val="bg1"/>
                </a:solidFill>
                <a:effectLst>
                  <a:outerShdw blurRad="38100" dist="38100" dir="2700000" algn="tl">
                    <a:srgbClr val="000000"/>
                  </a:outerShdw>
                </a:effectLst>
                <a:ea typeface="ＭＳ Ｐゴシック" pitchFamily="34" charset="-128"/>
              </a:rPr>
              <a:t> - … </a:t>
            </a:r>
            <a:r>
              <a:rPr lang="fr-FR" sz="1400" b="1" dirty="0">
                <a:solidFill>
                  <a:schemeClr val="bg1"/>
                </a:solidFill>
                <a:effectLst>
                  <a:outerShdw blurRad="38100" dist="38100" dir="2700000" algn="tl">
                    <a:srgbClr val="000000"/>
                  </a:outerShdw>
                </a:effectLst>
                <a:ea typeface="ＭＳ Ｐゴシック" pitchFamily="34" charset="-128"/>
              </a:rPr>
              <a:t>mais cela reste compliqué à enseigner</a:t>
            </a:r>
          </a:p>
        </p:txBody>
      </p:sp>
      <p:pic>
        <p:nvPicPr>
          <p:cNvPr id="31746" name="Picture 2" descr="C:\Users\Christophe Lasson\Pictures\vlcsnap-2012-05-13-15h58m28s84.png"/>
          <p:cNvPicPr>
            <a:picLocks noChangeAspect="1" noChangeArrowheads="1"/>
          </p:cNvPicPr>
          <p:nvPr/>
        </p:nvPicPr>
        <p:blipFill>
          <a:blip r:embed="rId3"/>
          <a:srcRect/>
          <a:stretch>
            <a:fillRect/>
          </a:stretch>
        </p:blipFill>
        <p:spPr bwMode="auto">
          <a:xfrm>
            <a:off x="539552" y="620688"/>
            <a:ext cx="3657600" cy="2743200"/>
          </a:xfrm>
          <a:prstGeom prst="rect">
            <a:avLst/>
          </a:prstGeom>
          <a:noFill/>
        </p:spPr>
      </p:pic>
      <p:pic>
        <p:nvPicPr>
          <p:cNvPr id="31747" name="Picture 3" descr="C:\Users\Christophe Lasson\Pictures\vlcsnap-2012-05-13-16h05m44s96.png"/>
          <p:cNvPicPr>
            <a:picLocks noChangeAspect="1" noChangeArrowheads="1"/>
          </p:cNvPicPr>
          <p:nvPr/>
        </p:nvPicPr>
        <p:blipFill>
          <a:blip r:embed="rId4"/>
          <a:srcRect/>
          <a:stretch>
            <a:fillRect/>
          </a:stretch>
        </p:blipFill>
        <p:spPr bwMode="auto">
          <a:xfrm>
            <a:off x="539552" y="3717032"/>
            <a:ext cx="3657600" cy="2743200"/>
          </a:xfrm>
          <a:prstGeom prst="rect">
            <a:avLst/>
          </a:prstGeom>
          <a:noFill/>
        </p:spPr>
      </p:pic>
      <p:pic>
        <p:nvPicPr>
          <p:cNvPr id="31748" name="Picture 4" descr="C:\Users\Christophe Lasson\Desktop\vlcsnap-2012-05-13-16h10m13s215.png"/>
          <p:cNvPicPr>
            <a:picLocks noChangeAspect="1" noChangeArrowheads="1"/>
          </p:cNvPicPr>
          <p:nvPr/>
        </p:nvPicPr>
        <p:blipFill>
          <a:blip r:embed="rId5"/>
          <a:srcRect/>
          <a:stretch>
            <a:fillRect/>
          </a:stretch>
        </p:blipFill>
        <p:spPr bwMode="auto">
          <a:xfrm>
            <a:off x="5004048" y="620688"/>
            <a:ext cx="3672408" cy="2754306"/>
          </a:xfrm>
          <a:prstGeom prst="rect">
            <a:avLst/>
          </a:prstGeom>
          <a:noFill/>
        </p:spPr>
      </p:pic>
      <p:pic>
        <p:nvPicPr>
          <p:cNvPr id="31749" name="Picture 5" descr="C:\Users\Christophe Lasson\Desktop\vlcsnap-2012-05-13-16h13m02s112.png"/>
          <p:cNvPicPr>
            <a:picLocks noChangeAspect="1" noChangeArrowheads="1"/>
          </p:cNvPicPr>
          <p:nvPr/>
        </p:nvPicPr>
        <p:blipFill>
          <a:blip r:embed="rId6"/>
          <a:srcRect/>
          <a:stretch>
            <a:fillRect/>
          </a:stretch>
        </p:blipFill>
        <p:spPr bwMode="auto">
          <a:xfrm>
            <a:off x="5076056" y="3717032"/>
            <a:ext cx="3600400" cy="2700300"/>
          </a:xfrm>
          <a:prstGeom prst="rect">
            <a:avLst/>
          </a:prstGeom>
          <a:noFill/>
        </p:spPr>
      </p:pic>
      <p:sp>
        <p:nvSpPr>
          <p:cNvPr id="11" name="Ellipse 10"/>
          <p:cNvSpPr/>
          <p:nvPr/>
        </p:nvSpPr>
        <p:spPr bwMode="auto">
          <a:xfrm>
            <a:off x="6732240" y="5589240"/>
            <a:ext cx="1656184" cy="504056"/>
          </a:xfrm>
          <a:prstGeom prst="ellipse">
            <a:avLst/>
          </a:prstGeom>
          <a:solidFill>
            <a:schemeClr val="accent1">
              <a:alpha val="0"/>
            </a:schemeClr>
          </a:solid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9981731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250825" y="609600"/>
            <a:ext cx="5545311" cy="5943600"/>
          </a:xfrm>
          <a:prstGeom prst="rect">
            <a:avLst/>
          </a:prstGeom>
          <a:noFill/>
          <a:ln w="9525">
            <a:noFill/>
            <a:miter lim="800000"/>
            <a:headEnd/>
            <a:tailEnd/>
          </a:ln>
        </p:spPr>
        <p:txBody>
          <a:bodyPr/>
          <a:lstStyle/>
          <a:p>
            <a:pPr marL="342900" indent="-342900">
              <a:spcBef>
                <a:spcPct val="20000"/>
              </a:spcBef>
            </a:pPr>
            <a:r>
              <a:rPr lang="fr-FR" sz="2000" dirty="0" smtClean="0">
                <a:solidFill>
                  <a:schemeClr val="bg1"/>
                </a:solidFill>
              </a:rPr>
              <a:t>Structurer :</a:t>
            </a:r>
          </a:p>
          <a:p>
            <a:pPr marL="342900" indent="-342900">
              <a:spcBef>
                <a:spcPct val="20000"/>
              </a:spcBef>
            </a:pPr>
            <a:endParaRPr lang="fr-FR" sz="2000" dirty="0">
              <a:solidFill>
                <a:schemeClr val="bg1"/>
              </a:solidFill>
            </a:endParaRPr>
          </a:p>
          <a:p>
            <a:pPr marL="342900" indent="-342900">
              <a:spcBef>
                <a:spcPct val="20000"/>
              </a:spcBef>
            </a:pPr>
            <a:r>
              <a:rPr lang="fr-FR" sz="2000" dirty="0">
                <a:solidFill>
                  <a:schemeClr val="bg1"/>
                </a:solidFill>
              </a:rPr>
              <a:t>		</a:t>
            </a:r>
            <a:r>
              <a:rPr lang="fr-FR" sz="2000" dirty="0" smtClean="0">
                <a:solidFill>
                  <a:schemeClr val="bg1"/>
                </a:solidFill>
              </a:rPr>
              <a:t>- partir des expériences pratiques…</a:t>
            </a:r>
          </a:p>
          <a:p>
            <a:pPr marL="342900" indent="-342900">
              <a:spcBef>
                <a:spcPct val="20000"/>
              </a:spcBef>
            </a:pPr>
            <a:r>
              <a:rPr lang="fr-FR" sz="2000" dirty="0" smtClean="0">
                <a:solidFill>
                  <a:schemeClr val="bg1"/>
                </a:solidFill>
              </a:rPr>
              <a:t>		- …mise à distance des expériences pratiques</a:t>
            </a:r>
          </a:p>
          <a:p>
            <a:pPr marL="342900" indent="-342900">
              <a:spcBef>
                <a:spcPct val="20000"/>
              </a:spcBef>
            </a:pPr>
            <a:r>
              <a:rPr lang="fr-FR" sz="2000" dirty="0" smtClean="0">
                <a:solidFill>
                  <a:schemeClr val="bg1"/>
                </a:solidFill>
              </a:rPr>
              <a:t>		- </a:t>
            </a:r>
            <a:r>
              <a:rPr lang="fr-FR" sz="2000" dirty="0">
                <a:solidFill>
                  <a:schemeClr val="bg1"/>
                </a:solidFill>
              </a:rPr>
              <a:t>confronter,</a:t>
            </a:r>
          </a:p>
          <a:p>
            <a:pPr marL="342900" indent="-342900">
              <a:spcBef>
                <a:spcPct val="20000"/>
              </a:spcBef>
            </a:pPr>
            <a:r>
              <a:rPr lang="fr-FR" sz="2000" dirty="0">
                <a:solidFill>
                  <a:schemeClr val="bg1"/>
                </a:solidFill>
              </a:rPr>
              <a:t>		- comparer,</a:t>
            </a:r>
          </a:p>
          <a:p>
            <a:pPr marL="342900" indent="-342900">
              <a:spcBef>
                <a:spcPct val="20000"/>
              </a:spcBef>
            </a:pPr>
            <a:r>
              <a:rPr lang="fr-FR" sz="2000" dirty="0">
                <a:solidFill>
                  <a:schemeClr val="bg1"/>
                </a:solidFill>
              </a:rPr>
              <a:t>		- réinvestir,</a:t>
            </a:r>
          </a:p>
          <a:p>
            <a:pPr marL="342900" indent="-342900">
              <a:spcBef>
                <a:spcPct val="20000"/>
              </a:spcBef>
            </a:pPr>
            <a:r>
              <a:rPr lang="fr-FR" sz="2000" dirty="0">
                <a:solidFill>
                  <a:schemeClr val="bg1"/>
                </a:solidFill>
              </a:rPr>
              <a:t>		- « généraliser » ou au moins repérer les régularités,</a:t>
            </a:r>
          </a:p>
          <a:p>
            <a:pPr marL="342900" indent="-342900">
              <a:spcBef>
                <a:spcPct val="20000"/>
              </a:spcBef>
            </a:pPr>
            <a:r>
              <a:rPr lang="fr-FR" sz="2000" dirty="0">
                <a:solidFill>
                  <a:schemeClr val="bg1"/>
                </a:solidFill>
              </a:rPr>
              <a:t>		- mise en relation avec d’autres concepts : matériaux/formes/procédés, chaîne d’énergie, </a:t>
            </a:r>
            <a:r>
              <a:rPr lang="fr-FR" sz="2000" dirty="0" smtClean="0">
                <a:solidFill>
                  <a:schemeClr val="bg1"/>
                </a:solidFill>
              </a:rPr>
              <a:t>chaîne d’information, fonction/solutions</a:t>
            </a:r>
            <a:r>
              <a:rPr lang="fr-FR" sz="2000" dirty="0">
                <a:solidFill>
                  <a:schemeClr val="bg1"/>
                </a:solidFill>
              </a:rPr>
              <a:t>, famille/lignée/principe </a:t>
            </a:r>
            <a:r>
              <a:rPr lang="fr-FR" sz="2000" dirty="0" smtClean="0">
                <a:solidFill>
                  <a:schemeClr val="bg1"/>
                </a:solidFill>
              </a:rPr>
              <a:t>technique, interface</a:t>
            </a:r>
          </a:p>
          <a:p>
            <a:pPr marL="342900" indent="-342900">
              <a:spcBef>
                <a:spcPct val="20000"/>
              </a:spcBef>
            </a:pPr>
            <a:r>
              <a:rPr lang="fr-FR" sz="2000" dirty="0" smtClean="0">
                <a:solidFill>
                  <a:schemeClr val="bg1"/>
                </a:solidFill>
              </a:rPr>
              <a:t>		- trace écrite, fondement de l’évaluation</a:t>
            </a:r>
            <a:endParaRPr lang="fr-FR" sz="2000" dirty="0">
              <a:solidFill>
                <a:schemeClr val="bg1"/>
              </a:solidFill>
            </a:endParaRPr>
          </a:p>
          <a:p>
            <a:pPr marL="342900" indent="-342900">
              <a:spcBef>
                <a:spcPct val="20000"/>
              </a:spcBef>
            </a:pPr>
            <a:endParaRPr lang="fr-FR" sz="2000" dirty="0">
              <a:solidFill>
                <a:schemeClr val="bg1"/>
              </a:solidFill>
            </a:endParaRPr>
          </a:p>
          <a:p>
            <a:pPr marL="342900" indent="-342900">
              <a:spcBef>
                <a:spcPct val="20000"/>
              </a:spcBef>
              <a:buFontTx/>
              <a:buChar char="•"/>
            </a:pPr>
            <a:endParaRPr lang="fr-FR" sz="2000" dirty="0">
              <a:solidFill>
                <a:schemeClr val="bg1"/>
              </a:solidFill>
            </a:endParaRPr>
          </a:p>
          <a:p>
            <a:pPr marL="342900" indent="-342900">
              <a:spcBef>
                <a:spcPct val="20000"/>
              </a:spcBef>
              <a:buFontTx/>
              <a:buChar char="•"/>
            </a:pPr>
            <a:endParaRPr lang="fr-FR" sz="1600" dirty="0">
              <a:solidFill>
                <a:schemeClr val="bg1"/>
              </a:solidFill>
            </a:endParaRPr>
          </a:p>
          <a:p>
            <a:pPr marL="342900" indent="-342900">
              <a:spcBef>
                <a:spcPct val="20000"/>
              </a:spcBef>
            </a:pPr>
            <a:r>
              <a:rPr lang="fr-FR" sz="1600" dirty="0">
                <a:solidFill>
                  <a:schemeClr val="bg1"/>
                </a:solidFill>
              </a:rPr>
              <a:t>	</a:t>
            </a:r>
          </a:p>
          <a:p>
            <a:pPr marL="342900" indent="-342900">
              <a:spcBef>
                <a:spcPct val="20000"/>
              </a:spcBef>
            </a:pPr>
            <a:endParaRPr lang="fr-FR" sz="1100" dirty="0">
              <a:solidFill>
                <a:schemeClr val="bg1"/>
              </a:solidFill>
            </a:endParaRPr>
          </a:p>
        </p:txBody>
      </p:sp>
      <p:sp>
        <p:nvSpPr>
          <p:cNvPr id="244740" name="Rectangle 4"/>
          <p:cNvSpPr>
            <a:spLocks noChangeArrowheads="1"/>
          </p:cNvSpPr>
          <p:nvPr/>
        </p:nvSpPr>
        <p:spPr bwMode="auto">
          <a:xfrm>
            <a:off x="0" y="0"/>
            <a:ext cx="3544560" cy="566309"/>
          </a:xfrm>
          <a:prstGeom prst="rect">
            <a:avLst/>
          </a:prstGeom>
          <a:noFill/>
          <a:ln w="9525">
            <a:noFill/>
            <a:miter lim="800000"/>
            <a:headEnd/>
            <a:tailEnd/>
          </a:ln>
          <a:effectLst/>
        </p:spPr>
        <p:txBody>
          <a:bodyPr wrap="none">
            <a:spAutoFit/>
          </a:bodyPr>
          <a:lstStyle/>
          <a:p>
            <a:pPr>
              <a:spcBef>
                <a:spcPct val="20000"/>
              </a:spcBef>
              <a:defRPr/>
            </a:pPr>
            <a:r>
              <a:rPr lang="fr-FR" sz="1400" b="1" dirty="0" smtClean="0">
                <a:solidFill>
                  <a:schemeClr val="bg1"/>
                </a:solidFill>
                <a:effectLst>
                  <a:outerShdw blurRad="38100" dist="38100" dir="2700000" algn="tl">
                    <a:srgbClr val="000000"/>
                  </a:outerShdw>
                </a:effectLst>
                <a:ea typeface="ＭＳ Ｐゴシック" pitchFamily="34" charset="-128"/>
              </a:rPr>
              <a:t>1 - Une structuration rarement conduite</a:t>
            </a:r>
          </a:p>
          <a:p>
            <a:pPr>
              <a:spcBef>
                <a:spcPct val="20000"/>
              </a:spcBef>
              <a:defRPr/>
            </a:pPr>
            <a:endParaRPr lang="fr-FR" sz="1400" b="1" dirty="0">
              <a:solidFill>
                <a:schemeClr val="bg1"/>
              </a:solidFill>
              <a:effectLst>
                <a:outerShdw blurRad="38100" dist="38100" dir="2700000" algn="tl">
                  <a:srgbClr val="000000"/>
                </a:outerShdw>
              </a:effectLst>
              <a:ea typeface="ＭＳ Ｐゴシック" pitchFamily="34" charset="-128"/>
            </a:endParaRPr>
          </a:p>
        </p:txBody>
      </p:sp>
      <p:graphicFrame>
        <p:nvGraphicFramePr>
          <p:cNvPr id="111618" name="Object 2"/>
          <p:cNvGraphicFramePr>
            <a:graphicFrameLocks noChangeAspect="1"/>
          </p:cNvGraphicFramePr>
          <p:nvPr/>
        </p:nvGraphicFramePr>
        <p:xfrm>
          <a:off x="6084168" y="692696"/>
          <a:ext cx="2871787" cy="4064000"/>
        </p:xfrm>
        <a:graphic>
          <a:graphicData uri="http://schemas.openxmlformats.org/presentationml/2006/ole">
            <mc:AlternateContent xmlns:mc="http://schemas.openxmlformats.org/markup-compatibility/2006">
              <mc:Choice xmlns:v="urn:schemas-microsoft-com:vml" Requires="v">
                <p:oleObj spid="_x0000_s112659" name="Acrobat Document" r:id="rId4" imgW="7557840" imgH="10695960" progId="AcroExch.Document.7">
                  <p:embed/>
                </p:oleObj>
              </mc:Choice>
              <mc:Fallback>
                <p:oleObj name="Acrobat Document" r:id="rId4" imgW="7557840" imgH="10695960" progId="AcroExch.Document.7">
                  <p:embed/>
                  <p:pic>
                    <p:nvPicPr>
                      <p:cNvPr id="11161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692696"/>
                        <a:ext cx="2871787"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2"/>
          <p:cNvPicPr>
            <a:picLocks noChangeAspect="1" noChangeArrowheads="1"/>
          </p:cNvPicPr>
          <p:nvPr/>
        </p:nvPicPr>
        <p:blipFill>
          <a:blip r:embed="rId6"/>
          <a:srcRect/>
          <a:stretch>
            <a:fillRect/>
          </a:stretch>
        </p:blipFill>
        <p:spPr bwMode="auto">
          <a:xfrm>
            <a:off x="6084168" y="4869160"/>
            <a:ext cx="2894534" cy="1627381"/>
          </a:xfrm>
          <a:prstGeom prst="rect">
            <a:avLst/>
          </a:prstGeom>
          <a:noFill/>
          <a:ln w="9525">
            <a:noFill/>
            <a:miter lim="800000"/>
            <a:headEnd/>
            <a:tailEnd/>
          </a:ln>
        </p:spPr>
      </p:pic>
    </p:spTree>
    <p:extLst>
      <p:ext uri="{BB962C8B-B14F-4D97-AF65-F5344CB8AC3E}">
        <p14:creationId xmlns:p14="http://schemas.microsoft.com/office/powerpoint/2010/main" val="12923435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71" name="Rectangle 19"/>
          <p:cNvSpPr>
            <a:spLocks noChangeArrowheads="1"/>
          </p:cNvSpPr>
          <p:nvPr/>
        </p:nvSpPr>
        <p:spPr bwMode="auto">
          <a:xfrm>
            <a:off x="0" y="0"/>
            <a:ext cx="3283271" cy="566309"/>
          </a:xfrm>
          <a:prstGeom prst="rect">
            <a:avLst/>
          </a:prstGeom>
          <a:noFill/>
          <a:ln w="9525">
            <a:noFill/>
            <a:miter lim="800000"/>
            <a:headEnd/>
            <a:tailEnd/>
          </a:ln>
          <a:effectLst/>
        </p:spPr>
        <p:txBody>
          <a:bodyPr wrap="none">
            <a:spAutoFit/>
          </a:bodyPr>
          <a:lstStyle/>
          <a:p>
            <a:pPr>
              <a:spcBef>
                <a:spcPct val="20000"/>
              </a:spcBef>
              <a:defRPr/>
            </a:pPr>
            <a:r>
              <a:rPr lang="fr-FR" sz="1400" b="1" dirty="0" smtClean="0">
                <a:solidFill>
                  <a:schemeClr val="bg1"/>
                </a:solidFill>
                <a:effectLst>
                  <a:outerShdw blurRad="38100" dist="38100" dir="2700000" algn="tl">
                    <a:srgbClr val="000000"/>
                  </a:outerShdw>
                </a:effectLst>
              </a:rPr>
              <a:t>2 – Repères qui font « consensus »</a:t>
            </a:r>
          </a:p>
          <a:p>
            <a:pPr>
              <a:spcBef>
                <a:spcPct val="20000"/>
              </a:spcBef>
              <a:defRPr/>
            </a:pPr>
            <a:endParaRPr lang="fr-FR" sz="1400" b="1" dirty="0">
              <a:solidFill>
                <a:schemeClr val="bg1"/>
              </a:solidFill>
              <a:effectLst>
                <a:outerShdw blurRad="38100" dist="38100" dir="2700000" algn="tl">
                  <a:srgbClr val="000000"/>
                </a:outerShdw>
              </a:effectLst>
            </a:endParaRPr>
          </a:p>
        </p:txBody>
      </p:sp>
      <p:sp>
        <p:nvSpPr>
          <p:cNvPr id="15368" name="ZoneTexte 7"/>
          <p:cNvSpPr txBox="1">
            <a:spLocks noChangeArrowheads="1"/>
          </p:cNvSpPr>
          <p:nvPr/>
        </p:nvSpPr>
        <p:spPr bwMode="auto">
          <a:xfrm>
            <a:off x="0" y="317374"/>
            <a:ext cx="9144000" cy="6370975"/>
          </a:xfrm>
          <a:prstGeom prst="rect">
            <a:avLst/>
          </a:prstGeom>
          <a:noFill/>
          <a:ln w="9525">
            <a:noFill/>
            <a:miter lim="800000"/>
            <a:headEnd/>
            <a:tailEnd/>
          </a:ln>
        </p:spPr>
        <p:txBody>
          <a:bodyPr wrap="square">
            <a:spAutoFit/>
          </a:bodyPr>
          <a:lstStyle/>
          <a:p>
            <a:pPr marL="457200" indent="-457200">
              <a:buFontTx/>
              <a:buChar char="-"/>
            </a:pPr>
            <a:r>
              <a:rPr lang="fr-FR" sz="1600" i="1" dirty="0">
                <a:solidFill>
                  <a:schemeClr val="bg1"/>
                </a:solidFill>
              </a:rPr>
              <a:t>Rendez votre élève attentif aux phénomènes de la nature, bientôt vous le rendrez curieux; mais, pour nourrir sa curiosité, ne vous pressez jamais de la satisfaire. Mettez les questions à sa portée, et laissez-les lui résoudre. Qu’il ne sache rien parce que vous le lui avez dit, mais parce qu’il l’a compris lui-même; qu’il n’apprenne pas la science, qu’il l’invente. Si jamais vous substituez dans son esprit l’autorité à la raison, il ne raisonnera plus; il ne sera plus que le jouet de l’opinion des autres.</a:t>
            </a:r>
          </a:p>
          <a:p>
            <a:r>
              <a:rPr lang="fr-FR" sz="1600" dirty="0" smtClean="0">
                <a:solidFill>
                  <a:schemeClr val="bg1"/>
                </a:solidFill>
              </a:rPr>
              <a:t>		Jean-Jacques </a:t>
            </a:r>
            <a:r>
              <a:rPr lang="fr-FR" sz="1600" dirty="0">
                <a:solidFill>
                  <a:schemeClr val="bg1"/>
                </a:solidFill>
              </a:rPr>
              <a:t>Rousseau, Émile ou de l’éducation (1762), livre III, p. </a:t>
            </a:r>
            <a:r>
              <a:rPr lang="fr-FR" sz="1600" dirty="0" smtClean="0">
                <a:solidFill>
                  <a:schemeClr val="bg1"/>
                </a:solidFill>
              </a:rPr>
              <a:t>495</a:t>
            </a:r>
            <a:endParaRPr lang="fr-FR" sz="1600" dirty="0">
              <a:solidFill>
                <a:schemeClr val="bg1"/>
              </a:solidFill>
            </a:endParaRPr>
          </a:p>
          <a:p>
            <a:endParaRPr lang="fr-FR" sz="1600" dirty="0">
              <a:solidFill>
                <a:schemeClr val="bg1"/>
              </a:solidFill>
            </a:endParaRPr>
          </a:p>
          <a:p>
            <a:pPr marL="457200" indent="-457200">
              <a:buFontTx/>
              <a:buChar char="-"/>
            </a:pPr>
            <a:r>
              <a:rPr lang="fr-FR" sz="1600" dirty="0" smtClean="0">
                <a:solidFill>
                  <a:schemeClr val="bg1"/>
                </a:solidFill>
              </a:rPr>
              <a:t>« </a:t>
            </a:r>
            <a:r>
              <a:rPr lang="fr-FR" sz="1600" dirty="0">
                <a:solidFill>
                  <a:schemeClr val="bg1"/>
                </a:solidFill>
              </a:rPr>
              <a:t>D</a:t>
            </a:r>
            <a:r>
              <a:rPr lang="fr-FR" sz="1600" dirty="0" smtClean="0">
                <a:solidFill>
                  <a:schemeClr val="bg1"/>
                </a:solidFill>
              </a:rPr>
              <a:t>u </a:t>
            </a:r>
            <a:r>
              <a:rPr lang="fr-FR" sz="1600" dirty="0">
                <a:solidFill>
                  <a:schemeClr val="bg1"/>
                </a:solidFill>
              </a:rPr>
              <a:t>début à la fin, l’élève devrait être un investigateur </a:t>
            </a:r>
            <a:r>
              <a:rPr lang="fr-FR" sz="1600" dirty="0" smtClean="0">
                <a:solidFill>
                  <a:schemeClr val="bg1"/>
                </a:solidFill>
              </a:rPr>
              <a:t>», « </a:t>
            </a:r>
            <a:r>
              <a:rPr lang="fr-FR" sz="1600" dirty="0">
                <a:solidFill>
                  <a:schemeClr val="bg1"/>
                </a:solidFill>
              </a:rPr>
              <a:t>l’esprit d’investigation », </a:t>
            </a:r>
            <a:r>
              <a:rPr lang="fr-FR" sz="1600" dirty="0" smtClean="0">
                <a:solidFill>
                  <a:schemeClr val="bg1"/>
                </a:solidFill>
              </a:rPr>
              <a:t>Mills (1893) ; Dewey (1910)</a:t>
            </a:r>
          </a:p>
          <a:p>
            <a:pPr marL="457200" indent="-457200">
              <a:buFontTx/>
              <a:buChar char="-"/>
            </a:pPr>
            <a:endParaRPr lang="fr-FR" sz="1600" dirty="0" smtClean="0">
              <a:solidFill>
                <a:schemeClr val="bg1"/>
              </a:solidFill>
            </a:endParaRPr>
          </a:p>
          <a:p>
            <a:pPr marL="457200" indent="-457200">
              <a:buFontTx/>
              <a:buChar char="-"/>
            </a:pPr>
            <a:r>
              <a:rPr lang="fr-FR" sz="1600" dirty="0" smtClean="0">
                <a:solidFill>
                  <a:schemeClr val="bg1"/>
                </a:solidFill>
              </a:rPr>
              <a:t>Conditions réelles de production de savoirs scientifiques/technologiques ≠ conditions scolaires ordinaires (d’où l’importance de confronter les élèves à des situations de constructions de savoirs scientifiques/technologiques) </a:t>
            </a:r>
          </a:p>
          <a:p>
            <a:endParaRPr lang="fr-FR" sz="1600" dirty="0" smtClean="0">
              <a:solidFill>
                <a:schemeClr val="bg1"/>
              </a:solidFill>
            </a:endParaRPr>
          </a:p>
          <a:p>
            <a:pPr marL="457200" indent="-457200">
              <a:buFontTx/>
              <a:buChar char="-"/>
            </a:pPr>
            <a:r>
              <a:rPr lang="fr-FR" sz="1600" dirty="0" smtClean="0">
                <a:solidFill>
                  <a:schemeClr val="bg1"/>
                </a:solidFill>
              </a:rPr>
              <a:t>Pas de savoir scientifique/technologique sans problématisation (d’où l’importance d’apprendre à problématiser dans les curriculums scientifique/technologique : ajustement réciproque entre modèles explicatifs et faits) </a:t>
            </a:r>
          </a:p>
          <a:p>
            <a:pPr marL="457200" indent="-457200"/>
            <a:r>
              <a:rPr lang="fr-FR" sz="1600" dirty="0" smtClean="0">
                <a:solidFill>
                  <a:schemeClr val="bg1"/>
                </a:solidFill>
              </a:rPr>
              <a:t>	!! PROJETS !!</a:t>
            </a:r>
          </a:p>
          <a:p>
            <a:r>
              <a:rPr lang="fr-FR" sz="1600" i="1" dirty="0" smtClean="0">
                <a:solidFill>
                  <a:srgbClr val="00B0F0"/>
                </a:solidFill>
              </a:rPr>
              <a:t>	Passage </a:t>
            </a:r>
            <a:r>
              <a:rPr lang="fr-FR" sz="1600" i="1" dirty="0">
                <a:solidFill>
                  <a:srgbClr val="00B0F0"/>
                </a:solidFill>
              </a:rPr>
              <a:t>d’un enseignement de la réponse à un enseignement par problèmes </a:t>
            </a:r>
          </a:p>
          <a:p>
            <a:pPr marL="457200" indent="-457200">
              <a:buFontTx/>
              <a:buChar char="-"/>
            </a:pPr>
            <a:endParaRPr lang="fr-FR" sz="1600" dirty="0" smtClean="0">
              <a:solidFill>
                <a:schemeClr val="bg1"/>
              </a:solidFill>
            </a:endParaRPr>
          </a:p>
          <a:p>
            <a:pPr marL="457200" indent="-457200">
              <a:buFontTx/>
              <a:buChar char="-"/>
            </a:pPr>
            <a:r>
              <a:rPr lang="fr-FR" sz="1600" dirty="0" smtClean="0">
                <a:solidFill>
                  <a:schemeClr val="bg1"/>
                </a:solidFill>
              </a:rPr>
              <a:t>La démarche de construction des problèmes scientifiques et technologiques est plus significative des savoirs scientifiques/technologiques que l’énoncé des résultats auxquels elle conduit</a:t>
            </a:r>
            <a:endParaRPr lang="fr-FR" sz="2800" dirty="0">
              <a:solidFill>
                <a:schemeClr val="bg1"/>
              </a:solidFill>
            </a:endParaRPr>
          </a:p>
          <a:p>
            <a:endParaRPr lang="fr-FR"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9" name="Rectangle 17"/>
          <p:cNvSpPr>
            <a:spLocks noGrp="1" noChangeArrowheads="1"/>
          </p:cNvSpPr>
          <p:nvPr>
            <p:ph type="body" idx="1"/>
          </p:nvPr>
        </p:nvSpPr>
        <p:spPr>
          <a:xfrm>
            <a:off x="0" y="3356992"/>
            <a:ext cx="4267200" cy="1019175"/>
          </a:xfrm>
        </p:spPr>
        <p:txBody>
          <a:bodyPr/>
          <a:lstStyle/>
          <a:p>
            <a:pPr eaLnBrk="1" hangingPunct="1">
              <a:defRPr/>
            </a:pPr>
            <a:r>
              <a:rPr lang="fr-FR" sz="2800" b="1" dirty="0" smtClean="0">
                <a:effectLst>
                  <a:outerShdw blurRad="38100" dist="38100" dir="2700000" algn="tl">
                    <a:srgbClr val="000000"/>
                  </a:outerShdw>
                </a:effectLst>
              </a:rPr>
              <a:t>Action sur le monde : agir, transformer</a:t>
            </a:r>
          </a:p>
          <a:p>
            <a:pPr eaLnBrk="1" hangingPunct="1">
              <a:buFontTx/>
              <a:buNone/>
              <a:defRPr/>
            </a:pPr>
            <a:r>
              <a:rPr lang="fr-FR" sz="2400" b="1" i="1" dirty="0" smtClean="0">
                <a:solidFill>
                  <a:schemeClr val="bg1">
                    <a:lumMod val="85000"/>
                  </a:schemeClr>
                </a:solidFill>
                <a:effectLst>
                  <a:outerShdw blurRad="38100" dist="38100" dir="2700000" algn="tl">
                    <a:srgbClr val="000000">
                      <a:alpha val="43137"/>
                    </a:srgbClr>
                  </a:outerShdw>
                </a:effectLst>
              </a:rPr>
              <a:t>Rationalité technique</a:t>
            </a:r>
          </a:p>
          <a:p>
            <a:pPr eaLnBrk="1" hangingPunct="1">
              <a:buFontTx/>
              <a:buNone/>
              <a:defRPr/>
            </a:pPr>
            <a:endParaRPr lang="fr-FR" sz="2400" b="1" i="1" dirty="0" smtClean="0">
              <a:solidFill>
                <a:schemeClr val="bg1">
                  <a:lumMod val="85000"/>
                </a:schemeClr>
              </a:solidFill>
              <a:effectLst>
                <a:outerShdw blurRad="38100" dist="38100" dir="2700000" algn="tl">
                  <a:srgbClr val="000000">
                    <a:alpha val="43137"/>
                  </a:srgbClr>
                </a:outerShdw>
              </a:effectLst>
            </a:endParaRPr>
          </a:p>
          <a:p>
            <a:pPr eaLnBrk="1" hangingPunct="1">
              <a:buFontTx/>
              <a:buNone/>
              <a:defRPr/>
            </a:pPr>
            <a:endParaRPr lang="fr-FR" sz="2400" b="1" i="1" dirty="0" smtClean="0">
              <a:solidFill>
                <a:schemeClr val="bg1">
                  <a:lumMod val="85000"/>
                </a:schemeClr>
              </a:solidFill>
              <a:effectLst>
                <a:outerShdw blurRad="38100" dist="38100" dir="2700000" algn="tl">
                  <a:srgbClr val="000000">
                    <a:alpha val="43137"/>
                  </a:srgbClr>
                </a:outerShdw>
              </a:effectLst>
            </a:endParaRPr>
          </a:p>
          <a:p>
            <a:pPr eaLnBrk="1" hangingPunct="1">
              <a:buFontTx/>
              <a:buNone/>
              <a:defRPr/>
            </a:pPr>
            <a:r>
              <a:rPr lang="fr-FR" sz="2400" b="1" i="1" dirty="0" smtClean="0">
                <a:solidFill>
                  <a:schemeClr val="bg1">
                    <a:lumMod val="85000"/>
                  </a:schemeClr>
                </a:solidFill>
                <a:effectLst>
                  <a:outerShdw blurRad="38100" dist="38100" dir="2700000" algn="tl">
                    <a:srgbClr val="000000">
                      <a:alpha val="43137"/>
                    </a:srgbClr>
                  </a:outerShdw>
                </a:effectLst>
              </a:rPr>
              <a:t>Démarche de résolution </a:t>
            </a:r>
          </a:p>
          <a:p>
            <a:pPr eaLnBrk="1" hangingPunct="1">
              <a:buFontTx/>
              <a:buNone/>
              <a:defRPr/>
            </a:pPr>
            <a:r>
              <a:rPr lang="fr-FR" sz="2400" b="1" i="1" dirty="0" smtClean="0">
                <a:solidFill>
                  <a:schemeClr val="bg1">
                    <a:lumMod val="85000"/>
                  </a:schemeClr>
                </a:solidFill>
                <a:effectLst>
                  <a:outerShdw blurRad="38100" dist="38100" dir="2700000" algn="tl">
                    <a:srgbClr val="000000">
                      <a:alpha val="43137"/>
                    </a:srgbClr>
                  </a:outerShdw>
                </a:effectLst>
              </a:rPr>
              <a:t>de problème technique</a:t>
            </a:r>
          </a:p>
          <a:p>
            <a:pPr eaLnBrk="1" hangingPunct="1">
              <a:buFontTx/>
              <a:buNone/>
              <a:defRPr/>
            </a:pPr>
            <a:endParaRPr lang="fr-FR" sz="2800" b="1" dirty="0" smtClean="0">
              <a:effectLst>
                <a:outerShdw blurRad="38100" dist="38100" dir="2700000" algn="tl">
                  <a:srgbClr val="000000"/>
                </a:outerShdw>
              </a:effectLst>
            </a:endParaRPr>
          </a:p>
          <a:p>
            <a:pPr eaLnBrk="1" hangingPunct="1">
              <a:buFontTx/>
              <a:buNone/>
              <a:defRPr/>
            </a:pPr>
            <a:endParaRPr lang="fr-FR" sz="2400" dirty="0" smtClean="0"/>
          </a:p>
        </p:txBody>
      </p:sp>
      <p:sp>
        <p:nvSpPr>
          <p:cNvPr id="100370" name="Rectangle 18"/>
          <p:cNvSpPr>
            <a:spLocks noChangeArrowheads="1"/>
          </p:cNvSpPr>
          <p:nvPr/>
        </p:nvSpPr>
        <p:spPr bwMode="auto">
          <a:xfrm>
            <a:off x="4648200" y="3356992"/>
            <a:ext cx="4495800" cy="1611560"/>
          </a:xfrm>
          <a:prstGeom prst="rect">
            <a:avLst/>
          </a:prstGeom>
          <a:noFill/>
          <a:ln w="9525">
            <a:noFill/>
            <a:miter lim="800000"/>
            <a:headEnd/>
            <a:tailEnd/>
          </a:ln>
          <a:effectLst/>
        </p:spPr>
        <p:txBody>
          <a:bodyPr/>
          <a:lstStyle/>
          <a:p>
            <a:pPr marL="342900" indent="-342900">
              <a:spcBef>
                <a:spcPct val="20000"/>
              </a:spcBef>
              <a:buFontTx/>
              <a:buChar char="•"/>
              <a:defRPr/>
            </a:pPr>
            <a:r>
              <a:rPr lang="fr-FR" sz="2800" b="1" dirty="0">
                <a:solidFill>
                  <a:schemeClr val="bg1"/>
                </a:solidFill>
                <a:effectLst>
                  <a:outerShdw blurRad="38100" dist="38100" dir="2700000" algn="tl">
                    <a:srgbClr val="000000"/>
                  </a:outerShdw>
                </a:effectLst>
              </a:rPr>
              <a:t>Intelligibilité du monde: comprendre</a:t>
            </a:r>
          </a:p>
          <a:p>
            <a:pPr marL="342900" indent="-342900">
              <a:spcBef>
                <a:spcPct val="20000"/>
              </a:spcBef>
              <a:defRPr/>
            </a:pPr>
            <a:r>
              <a:rPr lang="fr-FR" b="1" i="1" dirty="0">
                <a:solidFill>
                  <a:schemeClr val="bg1">
                    <a:lumMod val="85000"/>
                  </a:schemeClr>
                </a:solidFill>
                <a:effectLst>
                  <a:outerShdw blurRad="38100" dist="38100" dir="2700000" algn="tl">
                    <a:srgbClr val="000000">
                      <a:alpha val="43137"/>
                    </a:srgbClr>
                  </a:outerShdw>
                </a:effectLst>
                <a:latin typeface="+mn-lt"/>
                <a:cs typeface="ＭＳ Ｐゴシック" charset="-128"/>
              </a:rPr>
              <a:t>Rationalité scientifique </a:t>
            </a:r>
            <a:endParaRPr lang="fr-FR" b="1" i="1" dirty="0" smtClean="0">
              <a:solidFill>
                <a:schemeClr val="bg1">
                  <a:lumMod val="85000"/>
                </a:schemeClr>
              </a:solidFill>
              <a:effectLst>
                <a:outerShdw blurRad="38100" dist="38100" dir="2700000" algn="tl">
                  <a:srgbClr val="000000">
                    <a:alpha val="43137"/>
                  </a:srgbClr>
                </a:outerShdw>
              </a:effectLst>
              <a:latin typeface="+mn-lt"/>
              <a:cs typeface="ＭＳ Ｐゴシック" charset="-128"/>
            </a:endParaRPr>
          </a:p>
          <a:p>
            <a:pPr marL="342900" indent="-342900">
              <a:spcBef>
                <a:spcPct val="20000"/>
              </a:spcBef>
              <a:defRPr/>
            </a:pPr>
            <a:endParaRPr lang="fr-FR" b="1" i="1" dirty="0" smtClean="0">
              <a:solidFill>
                <a:schemeClr val="bg1">
                  <a:lumMod val="85000"/>
                </a:schemeClr>
              </a:solidFill>
              <a:effectLst>
                <a:outerShdw blurRad="38100" dist="38100" dir="2700000" algn="tl">
                  <a:srgbClr val="000000">
                    <a:alpha val="43137"/>
                  </a:srgbClr>
                </a:outerShdw>
              </a:effectLst>
              <a:latin typeface="+mn-lt"/>
              <a:cs typeface="ＭＳ Ｐゴシック" charset="-128"/>
            </a:endParaRPr>
          </a:p>
          <a:p>
            <a:pPr marL="342900" indent="-342900">
              <a:spcBef>
                <a:spcPct val="20000"/>
              </a:spcBef>
              <a:defRPr/>
            </a:pPr>
            <a:endParaRPr lang="fr-FR" b="1" i="1" dirty="0" smtClean="0">
              <a:solidFill>
                <a:schemeClr val="bg1">
                  <a:lumMod val="85000"/>
                </a:schemeClr>
              </a:solidFill>
              <a:effectLst>
                <a:outerShdw blurRad="38100" dist="38100" dir="2700000" algn="tl">
                  <a:srgbClr val="000000">
                    <a:alpha val="43137"/>
                  </a:srgbClr>
                </a:outerShdw>
              </a:effectLst>
              <a:latin typeface="+mn-lt"/>
              <a:cs typeface="ＭＳ Ｐゴシック" charset="-128"/>
            </a:endParaRPr>
          </a:p>
          <a:p>
            <a:pPr marL="342900" indent="-342900">
              <a:spcBef>
                <a:spcPct val="20000"/>
              </a:spcBef>
              <a:defRPr/>
            </a:pPr>
            <a:r>
              <a:rPr lang="fr-FR" b="1" i="1" dirty="0" smtClean="0">
                <a:solidFill>
                  <a:schemeClr val="bg1">
                    <a:lumMod val="85000"/>
                  </a:schemeClr>
                </a:solidFill>
                <a:effectLst>
                  <a:outerShdw blurRad="38100" dist="38100" dir="2700000" algn="tl">
                    <a:srgbClr val="000000">
                      <a:alpha val="43137"/>
                    </a:srgbClr>
                  </a:outerShdw>
                </a:effectLst>
                <a:latin typeface="+mn-lt"/>
                <a:cs typeface="ＭＳ Ｐゴシック" charset="-128"/>
              </a:rPr>
              <a:t>Démarche d’investigation technologique d’objet</a:t>
            </a:r>
            <a:endParaRPr lang="fr-FR" b="1" i="1" dirty="0">
              <a:solidFill>
                <a:schemeClr val="bg1">
                  <a:lumMod val="85000"/>
                </a:schemeClr>
              </a:solidFill>
              <a:effectLst>
                <a:outerShdw blurRad="38100" dist="38100" dir="2700000" algn="tl">
                  <a:srgbClr val="000000">
                    <a:alpha val="43137"/>
                  </a:srgbClr>
                </a:outerShdw>
              </a:effectLst>
              <a:latin typeface="+mn-lt"/>
              <a:cs typeface="ＭＳ Ｐゴシック" charset="-128"/>
            </a:endParaRPr>
          </a:p>
          <a:p>
            <a:pPr marL="342900" indent="-342900">
              <a:spcBef>
                <a:spcPct val="20000"/>
              </a:spcBef>
              <a:defRPr/>
            </a:pPr>
            <a:endParaRPr lang="fr-FR" dirty="0">
              <a:solidFill>
                <a:schemeClr val="bg1"/>
              </a:solidFill>
            </a:endParaRPr>
          </a:p>
          <a:p>
            <a:pPr marL="342900" indent="-342900">
              <a:spcBef>
                <a:spcPct val="20000"/>
              </a:spcBef>
              <a:buFontTx/>
              <a:buChar char="•"/>
              <a:defRPr/>
            </a:pPr>
            <a:endParaRPr lang="fr-FR" sz="3200" dirty="0">
              <a:solidFill>
                <a:schemeClr val="bg1"/>
              </a:solidFill>
            </a:endParaRPr>
          </a:p>
        </p:txBody>
      </p:sp>
      <p:sp>
        <p:nvSpPr>
          <p:cNvPr id="100371" name="Rectangle 19"/>
          <p:cNvSpPr>
            <a:spLocks noChangeArrowheads="1"/>
          </p:cNvSpPr>
          <p:nvPr/>
        </p:nvSpPr>
        <p:spPr bwMode="auto">
          <a:xfrm>
            <a:off x="0" y="0"/>
            <a:ext cx="7377341" cy="566309"/>
          </a:xfrm>
          <a:prstGeom prst="rect">
            <a:avLst/>
          </a:prstGeom>
          <a:noFill/>
          <a:ln w="9525">
            <a:noFill/>
            <a:miter lim="800000"/>
            <a:headEnd/>
            <a:tailEnd/>
          </a:ln>
          <a:effectLst/>
        </p:spPr>
        <p:txBody>
          <a:bodyPr wrap="none">
            <a:spAutoFit/>
          </a:bodyPr>
          <a:lstStyle/>
          <a:p>
            <a:pPr>
              <a:spcBef>
                <a:spcPct val="20000"/>
              </a:spcBef>
              <a:defRPr/>
            </a:pPr>
            <a:r>
              <a:rPr lang="fr-FR" sz="1400" b="1" dirty="0" smtClean="0">
                <a:solidFill>
                  <a:schemeClr val="bg1"/>
                </a:solidFill>
                <a:effectLst>
                  <a:outerShdw blurRad="38100" dist="38100" dir="2700000" algn="tl">
                    <a:srgbClr val="000000"/>
                  </a:outerShdw>
                </a:effectLst>
              </a:rPr>
              <a:t>3 </a:t>
            </a:r>
            <a:r>
              <a:rPr lang="fr-FR" sz="1400" b="1" dirty="0">
                <a:solidFill>
                  <a:schemeClr val="bg1"/>
                </a:solidFill>
                <a:effectLst>
                  <a:outerShdw blurRad="38100" dist="38100" dir="2700000" algn="tl">
                    <a:srgbClr val="000000"/>
                  </a:outerShdw>
                </a:effectLst>
              </a:rPr>
              <a:t>- Démarches en sciences expérimentales et en technologie : quelles distinctions ? </a:t>
            </a:r>
          </a:p>
          <a:p>
            <a:pPr>
              <a:spcBef>
                <a:spcPct val="20000"/>
              </a:spcBef>
              <a:defRPr/>
            </a:pPr>
            <a:endParaRPr lang="fr-FR" sz="1400" b="1" dirty="0">
              <a:solidFill>
                <a:schemeClr val="bg1"/>
              </a:solidFill>
              <a:effectLst>
                <a:outerShdw blurRad="38100" dist="38100" dir="2700000" algn="tl">
                  <a:srgbClr val="000000"/>
                </a:outerShdw>
              </a:effectLst>
            </a:endParaRPr>
          </a:p>
        </p:txBody>
      </p:sp>
      <p:sp>
        <p:nvSpPr>
          <p:cNvPr id="100373" name="Rectangle 21"/>
          <p:cNvSpPr>
            <a:spLocks noChangeArrowheads="1"/>
          </p:cNvSpPr>
          <p:nvPr/>
        </p:nvSpPr>
        <p:spPr bwMode="auto">
          <a:xfrm>
            <a:off x="0" y="1052736"/>
            <a:ext cx="9144000" cy="904863"/>
          </a:xfrm>
          <a:prstGeom prst="rect">
            <a:avLst/>
          </a:prstGeom>
          <a:noFill/>
          <a:ln w="9525">
            <a:noFill/>
            <a:miter lim="800000"/>
            <a:headEnd/>
            <a:tailEnd/>
          </a:ln>
          <a:effectLst/>
        </p:spPr>
        <p:txBody>
          <a:bodyPr wrap="square">
            <a:spAutoFit/>
          </a:bodyPr>
          <a:lstStyle/>
          <a:p>
            <a:pPr algn="ctr">
              <a:spcBef>
                <a:spcPct val="20000"/>
              </a:spcBef>
              <a:defRPr/>
            </a:pPr>
            <a:r>
              <a:rPr lang="fr-FR" b="1" i="1" dirty="0">
                <a:solidFill>
                  <a:schemeClr val="bg1"/>
                </a:solidFill>
                <a:effectLst>
                  <a:outerShdw blurRad="38100" dist="38100" dir="2700000" algn="tl">
                    <a:srgbClr val="000000">
                      <a:alpha val="43137"/>
                    </a:srgbClr>
                  </a:outerShdw>
                </a:effectLst>
              </a:rPr>
              <a:t>Processus commun : </a:t>
            </a:r>
          </a:p>
          <a:p>
            <a:pPr algn="ctr">
              <a:spcBef>
                <a:spcPct val="20000"/>
              </a:spcBef>
              <a:defRPr/>
            </a:pPr>
            <a:r>
              <a:rPr lang="fr-FR" b="1" dirty="0">
                <a:solidFill>
                  <a:schemeClr val="bg1"/>
                </a:solidFill>
                <a:effectLst>
                  <a:outerShdw blurRad="38100" dist="38100" dir="2700000" algn="tl">
                    <a:srgbClr val="000000">
                      <a:alpha val="43137"/>
                    </a:srgbClr>
                  </a:outerShdw>
                </a:effectLst>
              </a:rPr>
              <a:t>problématisation, médiation, </a:t>
            </a:r>
            <a:r>
              <a:rPr lang="fr-FR" b="1" dirty="0" smtClean="0">
                <a:solidFill>
                  <a:schemeClr val="bg1"/>
                </a:solidFill>
                <a:effectLst>
                  <a:outerShdw blurRad="38100" dist="38100" dir="2700000" algn="tl">
                    <a:srgbClr val="000000">
                      <a:alpha val="43137"/>
                    </a:srgbClr>
                  </a:outerShdw>
                </a:effectLst>
              </a:rPr>
              <a:t>structuration, évaluation</a:t>
            </a:r>
            <a:endParaRPr lang="fr-FR" b="1" dirty="0">
              <a:solidFill>
                <a:schemeClr val="bg1"/>
              </a:solidFill>
              <a:effectLst>
                <a:outerShdw blurRad="38100" dist="38100" dir="2700000" algn="tl">
                  <a:srgbClr val="000000">
                    <a:alpha val="43137"/>
                  </a:srgbClr>
                </a:outerShdw>
              </a:effectLst>
            </a:endParaRPr>
          </a:p>
        </p:txBody>
      </p:sp>
      <p:sp>
        <p:nvSpPr>
          <p:cNvPr id="10" name="Rectangle 9"/>
          <p:cNvSpPr/>
          <p:nvPr/>
        </p:nvSpPr>
        <p:spPr>
          <a:xfrm>
            <a:off x="683568" y="2708920"/>
            <a:ext cx="7848872" cy="461665"/>
          </a:xfrm>
          <a:prstGeom prst="rect">
            <a:avLst/>
          </a:prstGeom>
        </p:spPr>
        <p:txBody>
          <a:bodyPr wrap="square">
            <a:spAutoFit/>
          </a:bodyPr>
          <a:lstStyle/>
          <a:p>
            <a:pPr algn="ctr">
              <a:spcBef>
                <a:spcPct val="20000"/>
              </a:spcBef>
              <a:defRPr/>
            </a:pPr>
            <a:r>
              <a:rPr lang="fr-FR" b="1" i="1" dirty="0" smtClean="0">
                <a:solidFill>
                  <a:schemeClr val="bg1"/>
                </a:solidFill>
                <a:effectLst>
                  <a:outerShdw blurRad="38100" dist="38100" dir="2700000" algn="tl">
                    <a:srgbClr val="000000">
                      <a:alpha val="43137"/>
                    </a:srgbClr>
                  </a:outerShdw>
                </a:effectLst>
              </a:rPr>
              <a:t>Différence majeure :</a:t>
            </a:r>
            <a:endParaRPr lang="fr-FR" b="1" i="1" dirty="0">
              <a:solidFill>
                <a:schemeClr val="bg1"/>
              </a:solidFill>
              <a:effectLst>
                <a:outerShdw blurRad="38100" dist="38100" dir="2700000" algn="tl">
                  <a:srgbClr val="000000">
                    <a:alpha val="43137"/>
                  </a:srgbClr>
                </a:outerShdw>
              </a:effectLst>
            </a:endParaRPr>
          </a:p>
        </p:txBody>
      </p:sp>
      <p:sp>
        <p:nvSpPr>
          <p:cNvPr id="11" name="Flèche vers le bas 10"/>
          <p:cNvSpPr/>
          <p:nvPr/>
        </p:nvSpPr>
        <p:spPr bwMode="auto">
          <a:xfrm>
            <a:off x="1619672" y="4869160"/>
            <a:ext cx="288032" cy="720080"/>
          </a:xfrm>
          <a:prstGeom prst="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ndParaRPr>
          </a:p>
        </p:txBody>
      </p:sp>
      <p:sp>
        <p:nvSpPr>
          <p:cNvPr id="12" name="Flèche vers le bas 11"/>
          <p:cNvSpPr/>
          <p:nvPr/>
        </p:nvSpPr>
        <p:spPr bwMode="auto">
          <a:xfrm>
            <a:off x="6444208" y="4869160"/>
            <a:ext cx="288032" cy="720080"/>
          </a:xfrm>
          <a:prstGeom prst="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Designs\Usine.pot</Template>
  <TotalTime>8071</TotalTime>
  <Words>2013</Words>
  <Application>Microsoft Office PowerPoint</Application>
  <PresentationFormat>Affichage à l'écran (4:3)</PresentationFormat>
  <Paragraphs>253</Paragraphs>
  <Slides>16</Slides>
  <Notes>16</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16</vt:i4>
      </vt:variant>
    </vt:vector>
  </HeadingPairs>
  <TitlesOfParts>
    <vt:vector size="22" baseType="lpstr">
      <vt:lpstr>ＭＳ Ｐゴシック</vt:lpstr>
      <vt:lpstr>Arial</vt:lpstr>
      <vt:lpstr>Arial Unicode MS</vt:lpstr>
      <vt:lpstr>Wingdings</vt:lpstr>
      <vt:lpstr>Modèle par défaut</vt:lpstr>
      <vt:lpstr>Acrobat Document</vt:lpstr>
      <vt:lpstr>Figures d’une éducation scientifique et technologique à l’école obligatoire  Point de vue « enseignement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Figures d’une éducation scientifique et technologique à l’école obligatoire  Point de vue « enseignement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Démarche d’investigation en technologie au collège   …parmi d’autres démarches en technologie et sciences empiriques  Articulation école/collège</dc:title>
  <dc:creator>C. Lasson</dc:creator>
  <cp:lastModifiedBy>JEAN-MARC DESPREZ</cp:lastModifiedBy>
  <cp:revision>315</cp:revision>
  <dcterms:created xsi:type="dcterms:W3CDTF">2010-12-15T20:09:04Z</dcterms:created>
  <dcterms:modified xsi:type="dcterms:W3CDTF">2021-11-21T20:10:59Z</dcterms:modified>
</cp:coreProperties>
</file>