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3.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ustomXml" Target="../customXml/item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6" name="Shape 216"/>
          <p:cNvSpPr/>
          <p:nvPr>
            <p:ph type="sldImg"/>
          </p:nvPr>
        </p:nvSpPr>
        <p:spPr>
          <a:xfrm>
            <a:off x="1143000" y="685800"/>
            <a:ext cx="4572000" cy="3429000"/>
          </a:xfrm>
          <a:prstGeom prst="rect">
            <a:avLst/>
          </a:prstGeom>
        </p:spPr>
        <p:txBody>
          <a:bodyPr/>
          <a:lstStyle/>
          <a:p>
            <a:pPr/>
          </a:p>
        </p:txBody>
      </p:sp>
      <p:sp>
        <p:nvSpPr>
          <p:cNvPr id="217" name="Shape 2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jpeg"/><Relationship Id="rId4"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jpe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p:spTree>
      <p:nvGrpSpPr>
        <p:cNvPr id="1" name=""/>
        <p:cNvGrpSpPr/>
        <p:nvPr/>
      </p:nvGrpSpPr>
      <p:grpSpPr>
        <a:xfrm>
          <a:off x="0" y="0"/>
          <a:ext cx="0" cy="0"/>
          <a:chOff x="0" y="0"/>
          <a:chExt cx="0" cy="0"/>
        </a:xfrm>
      </p:grpSpPr>
      <p:pic>
        <p:nvPicPr>
          <p:cNvPr id="15" name="Image 10" descr="Image 10"/>
          <p:cNvPicPr>
            <a:picLocks noChangeAspect="1"/>
          </p:cNvPicPr>
          <p:nvPr/>
        </p:nvPicPr>
        <p:blipFill>
          <a:blip r:embed="rId2">
            <a:extLst/>
          </a:blip>
          <a:stretch>
            <a:fillRect/>
          </a:stretch>
        </p:blipFill>
        <p:spPr>
          <a:xfrm>
            <a:off x="2500515" y="3064748"/>
            <a:ext cx="8365211" cy="7586504"/>
          </a:xfrm>
          <a:prstGeom prst="rect">
            <a:avLst/>
          </a:prstGeom>
          <a:ln w="12700">
            <a:miter lim="400000"/>
          </a:ln>
        </p:spPr>
      </p:pic>
      <p:pic>
        <p:nvPicPr>
          <p:cNvPr id="16" name="Image 9" descr="Image 9"/>
          <p:cNvPicPr>
            <a:picLocks noChangeAspect="1"/>
          </p:cNvPicPr>
          <p:nvPr/>
        </p:nvPicPr>
        <p:blipFill>
          <a:blip r:embed="rId3">
            <a:extLst/>
          </a:blip>
          <a:stretch>
            <a:fillRect/>
          </a:stretch>
        </p:blipFill>
        <p:spPr>
          <a:xfrm>
            <a:off x="13918448" y="4741630"/>
            <a:ext cx="6833580" cy="4232740"/>
          </a:xfrm>
          <a:prstGeom prst="rect">
            <a:avLst/>
          </a:prstGeom>
          <a:ln w="12700">
            <a:miter lim="400000"/>
          </a:ln>
        </p:spPr>
      </p:pic>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20"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1"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2"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0"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13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3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147"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148"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149"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50"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158"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159"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160"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pic>
        <p:nvPicPr>
          <p:cNvPr id="161"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162"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16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17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7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17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173" name="Slide Title"/>
          <p:cNvSpPr txBox="1"/>
          <p:nvPr>
            <p:ph type="title" hasCustomPrompt="1"/>
          </p:nvPr>
        </p:nvSpPr>
        <p:spPr>
          <a:xfrm>
            <a:off x="1206500" y="1079500"/>
            <a:ext cx="9779000" cy="1435100"/>
          </a:xfrm>
          <a:prstGeom prst="rect">
            <a:avLst/>
          </a:prstGeom>
        </p:spPr>
        <p:txBody>
          <a:bodyPr/>
          <a:lstStyle>
            <a:lvl1pPr>
              <a:defRPr>
                <a:solidFill>
                  <a:srgbClr val="000000"/>
                </a:solidFill>
              </a:defRPr>
            </a:lvl1pPr>
          </a:lstStyle>
          <a:p>
            <a:pPr/>
            <a:r>
              <a:t>Slide Title</a:t>
            </a:r>
          </a:p>
        </p:txBody>
      </p:sp>
      <p:sp>
        <p:nvSpPr>
          <p:cNvPr id="1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81" name="Slide Title"/>
          <p:cNvSpPr txBox="1"/>
          <p:nvPr>
            <p:ph type="title" hasCustomPrompt="1"/>
          </p:nvPr>
        </p:nvSpPr>
        <p:spPr>
          <a:xfrm>
            <a:off x="1206500" y="1079500"/>
            <a:ext cx="21971000" cy="1434949"/>
          </a:xfrm>
          <a:prstGeom prst="rect">
            <a:avLst/>
          </a:prstGeom>
        </p:spPr>
        <p:txBody>
          <a:bodyPr/>
          <a:lstStyle>
            <a:lvl1pPr>
              <a:defRPr>
                <a:solidFill>
                  <a:srgbClr val="000000"/>
                </a:solidFill>
              </a:defRPr>
            </a:lvl1pPr>
          </a:lstStyle>
          <a:p>
            <a:pPr/>
            <a:r>
              <a:t>Slide Title</a:t>
            </a:r>
          </a:p>
        </p:txBody>
      </p:sp>
      <p:sp>
        <p:nvSpPr>
          <p:cNvPr id="18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190" name="Agenda Title"/>
          <p:cNvSpPr txBox="1"/>
          <p:nvPr>
            <p:ph type="title" hasCustomPrompt="1"/>
          </p:nvPr>
        </p:nvSpPr>
        <p:spPr>
          <a:xfrm>
            <a:off x="1206500" y="1079500"/>
            <a:ext cx="21971000" cy="1435100"/>
          </a:xfrm>
          <a:prstGeom prst="rect">
            <a:avLst/>
          </a:prstGeom>
        </p:spPr>
        <p:txBody>
          <a:bodyPr/>
          <a:lstStyle>
            <a:lvl1pPr>
              <a:defRPr>
                <a:solidFill>
                  <a:srgbClr val="000000"/>
                </a:solidFill>
              </a:defRPr>
            </a:lvl1pPr>
          </a:lstStyle>
          <a:p>
            <a:pPr/>
            <a:r>
              <a:t>Agenda Title</a:t>
            </a:r>
          </a:p>
        </p:txBody>
      </p:sp>
      <p:sp>
        <p:nvSpPr>
          <p:cNvPr id="19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9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20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2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24" name="Date"/>
          <p:cNvSpPr txBox="1"/>
          <p:nvPr>
            <p:ph type="body" sz="quarter" idx="21" hasCustomPrompt="1"/>
          </p:nvPr>
        </p:nvSpPr>
        <p:spPr>
          <a:xfrm>
            <a:off x="18078042" y="12175752"/>
            <a:ext cx="5760125" cy="636979"/>
          </a:xfrm>
          <a:prstGeom prst="rect">
            <a:avLst/>
          </a:prstGeom>
        </p:spPr>
        <p:txBody>
          <a:bodyPr lIns="45719" tIns="45719" rIns="45719" bIns="45719"/>
          <a:lstStyle>
            <a:lvl1pPr marL="0" indent="0" algn="r" defTabSz="825500">
              <a:lnSpc>
                <a:spcPct val="100000"/>
              </a:lnSpc>
              <a:spcBef>
                <a:spcPts val="0"/>
              </a:spcBef>
              <a:buSzTx/>
              <a:buNone/>
              <a:defRPr sz="3600">
                <a:solidFill>
                  <a:srgbClr val="5E5E5E"/>
                </a:solidFill>
              </a:defRPr>
            </a:lvl1pPr>
          </a:lstStyle>
          <a:p>
            <a:pPr/>
            <a:r>
              <a:t>Date</a:t>
            </a:r>
          </a:p>
        </p:txBody>
      </p:sp>
      <p:sp>
        <p:nvSpPr>
          <p:cNvPr id="25" name="Titre de la présentation"/>
          <p:cNvSpPr txBox="1"/>
          <p:nvPr>
            <p:ph type="title" hasCustomPrompt="1"/>
          </p:nvPr>
        </p:nvSpPr>
        <p:spPr>
          <a:xfrm>
            <a:off x="1206498" y="4318284"/>
            <a:ext cx="21971004" cy="4237637"/>
          </a:xfrm>
          <a:prstGeom prst="rect">
            <a:avLst/>
          </a:prstGeom>
        </p:spPr>
        <p:txBody>
          <a:bodyPr anchor="ctr"/>
          <a:lstStyle>
            <a:lvl1pPr>
              <a:defRPr spc="-232" sz="11600">
                <a:solidFill>
                  <a:srgbClr val="000000"/>
                </a:solidFill>
              </a:defRPr>
            </a:lvl1pPr>
          </a:lstStyle>
          <a:p>
            <a:pPr/>
            <a:r>
              <a:t>Titre de la présentation</a:t>
            </a:r>
          </a:p>
        </p:txBody>
      </p:sp>
      <p:pic>
        <p:nvPicPr>
          <p:cNvPr id="26" name="Image 13" descr="Image 13"/>
          <p:cNvPicPr>
            <a:picLocks noChangeAspect="1"/>
          </p:cNvPicPr>
          <p:nvPr/>
        </p:nvPicPr>
        <p:blipFill>
          <a:blip r:embed="rId2">
            <a:extLst/>
          </a:blip>
          <a:stretch>
            <a:fillRect/>
          </a:stretch>
        </p:blipFill>
        <p:spPr>
          <a:xfrm>
            <a:off x="179999" y="179999"/>
            <a:ext cx="4060968" cy="3682946"/>
          </a:xfrm>
          <a:prstGeom prst="rect">
            <a:avLst/>
          </a:prstGeom>
          <a:ln w="12700">
            <a:miter lim="400000"/>
          </a:ln>
        </p:spPr>
      </p:pic>
      <p:pic>
        <p:nvPicPr>
          <p:cNvPr id="27" name="Image 12" descr="Image 12"/>
          <p:cNvPicPr>
            <a:picLocks noChangeAspect="1"/>
          </p:cNvPicPr>
          <p:nvPr/>
        </p:nvPicPr>
        <p:blipFill>
          <a:blip r:embed="rId3">
            <a:extLst/>
          </a:blip>
          <a:stretch>
            <a:fillRect/>
          </a:stretch>
        </p:blipFill>
        <p:spPr>
          <a:xfrm>
            <a:off x="19280585" y="625727"/>
            <a:ext cx="4506744" cy="2791491"/>
          </a:xfrm>
          <a:prstGeom prst="rect">
            <a:avLst/>
          </a:prstGeom>
          <a:ln w="12700">
            <a:miter lim="400000"/>
          </a:ln>
        </p:spPr>
      </p:pic>
      <p:sp>
        <p:nvSpPr>
          <p:cNvPr id="28" name="Line"/>
          <p:cNvSpPr/>
          <p:nvPr/>
        </p:nvSpPr>
        <p:spPr>
          <a:xfrm>
            <a:off x="528909" y="12946864"/>
            <a:ext cx="23326182" cy="1"/>
          </a:xfrm>
          <a:prstGeom prst="line">
            <a:avLst/>
          </a:prstGeom>
          <a:ln w="25400">
            <a:solidFill>
              <a:srgbClr val="000000"/>
            </a:solidFill>
            <a:miter lim="400000"/>
          </a:ln>
        </p:spPr>
        <p:txBody>
          <a:bodyPr lIns="50800" tIns="50800" rIns="50800" bIns="50800" anchor="ctr"/>
          <a:lstStyle/>
          <a:p>
            <a:pPr/>
          </a:p>
        </p:txBody>
      </p:sp>
      <p:sp>
        <p:nvSpPr>
          <p:cNvPr id="29" name="Session"/>
          <p:cNvSpPr txBox="1"/>
          <p:nvPr>
            <p:ph type="body" sz="quarter" idx="22"/>
          </p:nvPr>
        </p:nvSpPr>
        <p:spPr>
          <a:xfrm>
            <a:off x="500256" y="12175752"/>
            <a:ext cx="7097242" cy="636979"/>
          </a:xfrm>
          <a:prstGeom prst="rect">
            <a:avLst/>
          </a:prstGeom>
        </p:spPr>
        <p:txBody>
          <a:bodyPr lIns="45719" tIns="45719" rIns="45719" bIns="45719"/>
          <a:lstStyle>
            <a:lvl1pPr marL="0" indent="0" defTabSz="825500">
              <a:lnSpc>
                <a:spcPct val="100000"/>
              </a:lnSpc>
              <a:spcBef>
                <a:spcPts val="0"/>
              </a:spcBef>
              <a:buSzTx/>
              <a:buNone/>
              <a:defRPr sz="3600">
                <a:solidFill>
                  <a:srgbClr val="5E5E5E"/>
                </a:solidFill>
              </a:defRPr>
            </a:lvl1pPr>
          </a:lstStyle>
          <a:p>
            <a:pPr/>
            <a:r>
              <a:t>Session</a:t>
            </a:r>
          </a:p>
        </p:txBody>
      </p:sp>
      <p:sp>
        <p:nvSpPr>
          <p:cNvPr id="30" name="Body Level One…"/>
          <p:cNvSpPr txBox="1"/>
          <p:nvPr>
            <p:ph type="body" sz="quarter" idx="1" hasCustomPrompt="1"/>
          </p:nvPr>
        </p:nvSpPr>
        <p:spPr>
          <a:xfrm>
            <a:off x="1206500" y="7446054"/>
            <a:ext cx="21971000" cy="1905001"/>
          </a:xfrm>
          <a:prstGeom prst="rect">
            <a:avLst/>
          </a:prstGeom>
        </p:spPr>
        <p:txBody>
          <a:bodyPr/>
          <a:lstStyle>
            <a:lvl1pPr marL="0" indent="0">
              <a:lnSpc>
                <a:spcPct val="80000"/>
              </a:lnSpc>
              <a:spcBef>
                <a:spcPts val="0"/>
              </a:spcBef>
              <a:buSzTx/>
              <a:buNone/>
              <a:defRPr b="1" spc="-170" sz="8500">
                <a:solidFill>
                  <a:srgbClr val="3B79C8"/>
                </a:solidFill>
              </a:defRPr>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a:t>
            </a:r>
          </a:p>
          <a:p>
            <a:pPr lvl="1"/>
            <a:r>
              <a:t/>
            </a:r>
          </a:p>
          <a:p>
            <a:pPr lvl="2"/>
            <a:r>
              <a:t/>
            </a:r>
          </a:p>
          <a:p>
            <a:pPr lvl="3"/>
            <a:r>
              <a:t/>
            </a:r>
          </a:p>
          <a:p>
            <a:pPr lvl="4"/>
            <a:r>
              <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208"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209"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2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mmaire">
    <p:spTree>
      <p:nvGrpSpPr>
        <p:cNvPr id="1" name=""/>
        <p:cNvGrpSpPr/>
        <p:nvPr/>
      </p:nvGrpSpPr>
      <p:grpSpPr>
        <a:xfrm>
          <a:off x="0" y="0"/>
          <a:ext cx="0" cy="0"/>
          <a:chOff x="0" y="0"/>
          <a:chExt cx="0" cy="0"/>
        </a:xfrm>
      </p:grpSpPr>
      <p:sp>
        <p:nvSpPr>
          <p:cNvPr id="38"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46" name="Rectangle"/>
          <p:cNvSpPr/>
          <p:nvPr/>
        </p:nvSpPr>
        <p:spPr>
          <a:xfrm>
            <a:off x="19857" y="1628007"/>
            <a:ext cx="24344286" cy="12094279"/>
          </a:xfrm>
          <a:prstGeom prst="rect">
            <a:avLst/>
          </a:prstGeom>
          <a:blipFill>
            <a:blip r:embed="rId2">
              <a:alphaModFix amt="73163"/>
            </a:blip>
            <a:stretch>
              <a:fillRect/>
            </a:stretch>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 name="Section"/>
          <p:cNvSpPr txBox="1"/>
          <p:nvPr>
            <p:ph type="title" hasCustomPrompt="1"/>
          </p:nvPr>
        </p:nvSpPr>
        <p:spPr>
          <a:xfrm>
            <a:off x="1848230"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a:t>
            </a:r>
          </a:p>
        </p:txBody>
      </p:sp>
      <p:pic>
        <p:nvPicPr>
          <p:cNvPr id="48" name="Image 8" descr="Image 8"/>
          <p:cNvPicPr>
            <a:picLocks noChangeAspect="1"/>
          </p:cNvPicPr>
          <p:nvPr/>
        </p:nvPicPr>
        <p:blipFill>
          <a:blip r:embed="rId3">
            <a:extLst/>
          </a:blip>
          <a:stretch>
            <a:fillRect/>
          </a:stretch>
        </p:blipFill>
        <p:spPr>
          <a:xfrm>
            <a:off x="2080095" y="225585"/>
            <a:ext cx="1761810" cy="1091271"/>
          </a:xfrm>
          <a:prstGeom prst="rect">
            <a:avLst/>
          </a:prstGeom>
          <a:ln w="12700">
            <a:miter lim="400000"/>
          </a:ln>
        </p:spPr>
      </p:pic>
      <p:pic>
        <p:nvPicPr>
          <p:cNvPr id="49" name="Image 11" descr="Image 11"/>
          <p:cNvPicPr>
            <a:picLocks noChangeAspect="1"/>
          </p:cNvPicPr>
          <p:nvPr/>
        </p:nvPicPr>
        <p:blipFill>
          <a:blip r:embed="rId4">
            <a:extLst/>
          </a:blip>
          <a:stretch>
            <a:fillRect/>
          </a:stretch>
        </p:blipFill>
        <p:spPr>
          <a:xfrm>
            <a:off x="104526" y="23820"/>
            <a:ext cx="1580270" cy="1433164"/>
          </a:xfrm>
          <a:prstGeom prst="rect">
            <a:avLst/>
          </a:prstGeom>
          <a:ln w="12700">
            <a:miter lim="400000"/>
          </a:ln>
        </p:spPr>
      </p:pic>
      <p:sp>
        <p:nvSpPr>
          <p:cNvPr id="50"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with photo">
    <p:spTree>
      <p:nvGrpSpPr>
        <p:cNvPr id="1" name=""/>
        <p:cNvGrpSpPr/>
        <p:nvPr/>
      </p:nvGrpSpPr>
      <p:grpSpPr>
        <a:xfrm>
          <a:off x="0" y="0"/>
          <a:ext cx="0" cy="0"/>
          <a:chOff x="0" y="0"/>
          <a:chExt cx="0" cy="0"/>
        </a:xfrm>
      </p:grpSpPr>
      <p:sp>
        <p:nvSpPr>
          <p:cNvPr id="57" name="canon-eos-6d-mark-ii.jpg"/>
          <p:cNvSpPr/>
          <p:nvPr>
            <p:ph type="pic" idx="21"/>
          </p:nvPr>
        </p:nvSpPr>
        <p:spPr>
          <a:xfrm>
            <a:off x="-57070" y="1552681"/>
            <a:ext cx="28089800" cy="15800513"/>
          </a:xfrm>
          <a:prstGeom prst="rect">
            <a:avLst/>
          </a:prstGeom>
        </p:spPr>
        <p:txBody>
          <a:bodyPr lIns="91439" tIns="45719" rIns="91439" bIns="45719">
            <a:noAutofit/>
          </a:bodyPr>
          <a:lstStyle/>
          <a:p>
            <a:pPr/>
          </a:p>
        </p:txBody>
      </p:sp>
      <p:pic>
        <p:nvPicPr>
          <p:cNvPr id="58"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59"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60" name="Section with photo"/>
          <p:cNvSpPr txBox="1"/>
          <p:nvPr>
            <p:ph type="title" hasCustomPrompt="1"/>
          </p:nvPr>
        </p:nvSpPr>
        <p:spPr>
          <a:xfrm>
            <a:off x="1848230"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with photo</a:t>
            </a:r>
          </a:p>
        </p:txBody>
      </p:sp>
      <p:sp>
        <p:nvSpPr>
          <p:cNvPr id="61"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8" name="Slide Title"/>
          <p:cNvSpPr txBox="1"/>
          <p:nvPr>
            <p:ph type="title" hasCustomPrompt="1"/>
          </p:nvPr>
        </p:nvSpPr>
        <p:spPr>
          <a:xfrm>
            <a:off x="1206500" y="1625348"/>
            <a:ext cx="21971000" cy="1433164"/>
          </a:xfrm>
          <a:prstGeom prst="rect">
            <a:avLst/>
          </a:prstGeom>
        </p:spPr>
        <p:txBody>
          <a:bodyPr/>
          <a:lstStyle>
            <a:lvl1pPr>
              <a:defRPr>
                <a:solidFill>
                  <a:srgbClr val="000000"/>
                </a:solidFill>
              </a:defRPr>
            </a:lvl1pPr>
          </a:lstStyle>
          <a:p>
            <a:pPr/>
            <a:r>
              <a:t>Slide Title</a:t>
            </a:r>
          </a:p>
        </p:txBody>
      </p:sp>
      <p:sp>
        <p:nvSpPr>
          <p:cNvPr id="69" name="Body Level One…"/>
          <p:cNvSpPr txBox="1"/>
          <p:nvPr>
            <p:ph type="body" idx="1" hasCustomPrompt="1"/>
          </p:nvPr>
        </p:nvSpPr>
        <p:spPr>
          <a:xfrm>
            <a:off x="1206500" y="3634995"/>
            <a:ext cx="21971000" cy="8869521"/>
          </a:xfrm>
          <a:prstGeom prst="rect">
            <a:avLst/>
          </a:prstGeom>
        </p:spPr>
        <p:txBody>
          <a:bodyPr/>
          <a:lstStyle/>
          <a:p>
            <a:pPr/>
            <a:r>
              <a:t>Slide bullet text</a:t>
            </a:r>
          </a:p>
          <a:p>
            <a:pPr lvl="1"/>
            <a:r>
              <a:t/>
            </a:r>
          </a:p>
          <a:p>
            <a:pPr lvl="2"/>
            <a:r>
              <a:t/>
            </a:r>
          </a:p>
          <a:p>
            <a:pPr lvl="3"/>
            <a:r>
              <a:t/>
            </a:r>
          </a:p>
          <a:p>
            <a:pPr lvl="4"/>
            <a:r>
              <a:t/>
            </a:r>
          </a:p>
        </p:txBody>
      </p:sp>
      <p:pic>
        <p:nvPicPr>
          <p:cNvPr id="70"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71"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Sub &amp; Bullets">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625348"/>
            <a:ext cx="21971000" cy="1433164"/>
          </a:xfrm>
          <a:prstGeom prst="rect">
            <a:avLst/>
          </a:prstGeom>
        </p:spPr>
        <p:txBody>
          <a:bodyPr/>
          <a:lstStyle>
            <a:lvl1pPr>
              <a:defRPr>
                <a:solidFill>
                  <a:srgbClr val="000000"/>
                </a:solidFill>
              </a:defRPr>
            </a:lvl1pPr>
          </a:lstStyle>
          <a:p>
            <a:pPr/>
            <a:r>
              <a:t>Slide Title</a:t>
            </a:r>
          </a:p>
        </p:txBody>
      </p:sp>
      <p:sp>
        <p:nvSpPr>
          <p:cNvPr id="80" name="Slide Subtitle"/>
          <p:cNvSpPr txBox="1"/>
          <p:nvPr>
            <p:ph type="body" sz="quarter" idx="21" hasCustomPrompt="1"/>
          </p:nvPr>
        </p:nvSpPr>
        <p:spPr>
          <a:xfrm>
            <a:off x="1206500" y="2918811"/>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pic>
        <p:nvPicPr>
          <p:cNvPr id="82"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83"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91"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pic>
        <p:nvPicPr>
          <p:cNvPr id="92"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93"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e end.">
    <p:spTree>
      <p:nvGrpSpPr>
        <p:cNvPr id="1" name=""/>
        <p:cNvGrpSpPr/>
        <p:nvPr/>
      </p:nvGrpSpPr>
      <p:grpSpPr>
        <a:xfrm>
          <a:off x="0" y="0"/>
          <a:ext cx="0" cy="0"/>
          <a:chOff x="0" y="0"/>
          <a:chExt cx="0" cy="0"/>
        </a:xfrm>
      </p:grpSpPr>
      <p:pic>
        <p:nvPicPr>
          <p:cNvPr id="101" name="cirrus-beau-temps.jpg" descr="cirrus-beau-temps.jpg"/>
          <p:cNvPicPr>
            <a:picLocks noChangeAspect="1"/>
          </p:cNvPicPr>
          <p:nvPr/>
        </p:nvPicPr>
        <p:blipFill>
          <a:blip r:embed="rId2">
            <a:extLst/>
          </a:blip>
          <a:stretch>
            <a:fillRect/>
          </a:stretch>
        </p:blipFill>
        <p:spPr>
          <a:xfrm>
            <a:off x="-1" y="-2293988"/>
            <a:ext cx="24384001" cy="13716001"/>
          </a:xfrm>
          <a:prstGeom prst="rect">
            <a:avLst/>
          </a:prstGeom>
          <a:ln w="12700">
            <a:miter lim="400000"/>
          </a:ln>
        </p:spPr>
      </p:pic>
      <p:pic>
        <p:nvPicPr>
          <p:cNvPr id="102" name="Image 9" descr="Image 9"/>
          <p:cNvPicPr>
            <a:picLocks noChangeAspect="1"/>
          </p:cNvPicPr>
          <p:nvPr/>
        </p:nvPicPr>
        <p:blipFill>
          <a:blip r:embed="rId3">
            <a:extLst/>
          </a:blip>
          <a:stretch>
            <a:fillRect/>
          </a:stretch>
        </p:blipFill>
        <p:spPr>
          <a:xfrm>
            <a:off x="21901652" y="11816094"/>
            <a:ext cx="2164707" cy="1340826"/>
          </a:xfrm>
          <a:prstGeom prst="rect">
            <a:avLst/>
          </a:prstGeom>
          <a:ln w="12700">
            <a:miter lim="400000"/>
          </a:ln>
        </p:spPr>
      </p:pic>
      <p:sp>
        <p:nvSpPr>
          <p:cNvPr id="103" name="Federico BERERA…"/>
          <p:cNvSpPr txBox="1"/>
          <p:nvPr/>
        </p:nvSpPr>
        <p:spPr>
          <a:xfrm>
            <a:off x="17305605" y="12134462"/>
            <a:ext cx="3403093" cy="704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t>Federico BERERA</a:t>
            </a:r>
          </a:p>
          <a:p>
            <a:pPr algn="r">
              <a:defRPr sz="2000"/>
            </a:pPr>
            <a:r>
              <a:t>federico.berera@igesr.gouv.fr</a:t>
            </a:r>
          </a:p>
        </p:txBody>
      </p:sp>
      <p:pic>
        <p:nvPicPr>
          <p:cNvPr id="104" name="Image 10" descr="Image 10"/>
          <p:cNvPicPr>
            <a:picLocks noChangeAspect="1"/>
          </p:cNvPicPr>
          <p:nvPr/>
        </p:nvPicPr>
        <p:blipFill>
          <a:blip r:embed="rId4">
            <a:extLst/>
          </a:blip>
          <a:stretch>
            <a:fillRect/>
          </a:stretch>
        </p:blipFill>
        <p:spPr>
          <a:xfrm>
            <a:off x="2027039" y="2059486"/>
            <a:ext cx="8224868" cy="7459225"/>
          </a:xfrm>
          <a:prstGeom prst="rect">
            <a:avLst/>
          </a:prstGeom>
          <a:ln w="12700">
            <a:miter lim="400000"/>
          </a:ln>
        </p:spPr>
      </p:pic>
      <p:sp>
        <p:nvSpPr>
          <p:cNvPr id="105" name="Line"/>
          <p:cNvSpPr/>
          <p:nvPr/>
        </p:nvSpPr>
        <p:spPr>
          <a:xfrm flipV="1">
            <a:off x="21305174" y="11638378"/>
            <a:ext cx="1" cy="1696258"/>
          </a:xfrm>
          <a:prstGeom prst="line">
            <a:avLst/>
          </a:prstGeom>
          <a:ln w="25400">
            <a:solidFill>
              <a:srgbClr val="5E5E5E"/>
            </a:solidFill>
            <a:miter lim="400000"/>
          </a:ln>
        </p:spPr>
        <p:txBody>
          <a:bodyPr lIns="50800" tIns="50800" rIns="50800" bIns="50800" anchor="ctr"/>
          <a:lstStyle/>
          <a:p>
            <a:pP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447538" y="1605227"/>
            <a:ext cx="25279076" cy="1484880"/>
          </a:xfrm>
          <a:prstGeom prst="rect">
            <a:avLst/>
          </a:prstGeom>
          <a:solidFill>
            <a:srgbClr val="2768B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pic>
        <p:nvPicPr>
          <p:cNvPr id="4" name="Image 8" descr="Image 8"/>
          <p:cNvPicPr>
            <a:picLocks noChangeAspect="1"/>
          </p:cNvPicPr>
          <p:nvPr/>
        </p:nvPicPr>
        <p:blipFill>
          <a:blip r:embed="rId2">
            <a:extLst/>
          </a:blip>
          <a:stretch>
            <a:fillRect/>
          </a:stretch>
        </p:blipFill>
        <p:spPr>
          <a:xfrm>
            <a:off x="2080095" y="225585"/>
            <a:ext cx="1761810" cy="1091271"/>
          </a:xfrm>
          <a:prstGeom prst="rect">
            <a:avLst/>
          </a:prstGeom>
          <a:ln w="12700">
            <a:miter lim="400000"/>
          </a:ln>
        </p:spPr>
      </p:pic>
      <p:pic>
        <p:nvPicPr>
          <p:cNvPr id="5" name="Image 11" descr="Image 11"/>
          <p:cNvPicPr>
            <a:picLocks noChangeAspect="1"/>
          </p:cNvPicPr>
          <p:nvPr/>
        </p:nvPicPr>
        <p:blipFill>
          <a:blip r:embed="rId3">
            <a:extLst/>
          </a:blip>
          <a:stretch>
            <a:fillRect/>
          </a:stretch>
        </p:blipFill>
        <p:spPr>
          <a:xfrm>
            <a:off x="104526" y="23820"/>
            <a:ext cx="1580270" cy="1433164"/>
          </a:xfrm>
          <a:prstGeom prst="rect">
            <a:avLst/>
          </a:prstGeom>
          <a:ln w="12700">
            <a:miter lim="400000"/>
          </a:ln>
        </p:spPr>
      </p:pic>
      <p:sp>
        <p:nvSpPr>
          <p:cNvPr id="6"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
        <p:nvSpPr>
          <p:cNvPr id="7" name="Sommaire"/>
          <p:cNvSpPr txBox="1"/>
          <p:nvPr/>
        </p:nvSpPr>
        <p:spPr>
          <a:xfrm>
            <a:off x="1136423" y="1607673"/>
            <a:ext cx="5176076" cy="13783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170" sz="8500">
                <a:solidFill>
                  <a:srgbClr val="FFFFFF"/>
                </a:solidFill>
              </a:defRPr>
            </a:lvl1pPr>
          </a:lstStyle>
          <a:p>
            <a:pPr/>
            <a:r>
              <a:t>Sommaire</a:t>
            </a:r>
          </a:p>
        </p:txBody>
      </p:sp>
      <p:sp>
        <p:nvSpPr>
          <p:cNvPr id="8" name="Sommaire"/>
          <p:cNvSpPr txBox="1"/>
          <p:nvPr>
            <p:ph type="title" hasCustomPrompt="1"/>
          </p:nvPr>
        </p:nvSpPr>
        <p:spPr>
          <a:xfrm>
            <a:off x="1206500" y="2066098"/>
            <a:ext cx="21971000" cy="1433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Sommaire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hyperlink" Target="https://www.dicocitations.com/citation.php?mot=que" TargetMode="External"/><Relationship Id="rId4" Type="http://schemas.openxmlformats.org/officeDocument/2006/relationships/hyperlink" Target="https://www.dicocitations.com/citation.php?mot=bien" TargetMode="External"/><Relationship Id="rId5" Type="http://schemas.openxmlformats.org/officeDocument/2006/relationships/hyperlink" Target="https://www.dicocitations.com/citation.php?mot=s_enonce" TargetMode="External"/><Relationship Id="rId6" Type="http://schemas.openxmlformats.org/officeDocument/2006/relationships/hyperlink" Target="https://www.dicocitations.com/citation.php?mot=clairement" TargetMode="External"/><Relationship Id="rId7" Type="http://schemas.openxmlformats.org/officeDocument/2006/relationships/hyperlink" Target="https://www.dicocitations.com/citation.php?mot=les" TargetMode="External"/><Relationship Id="rId8" Type="http://schemas.openxmlformats.org/officeDocument/2006/relationships/hyperlink" Target="https://www.dicocitations.com/citation.php?mot=pour" TargetMode="External"/><Relationship Id="rId9" Type="http://schemas.openxmlformats.org/officeDocument/2006/relationships/hyperlink" Target="https://www.dicocitations.com/citation.php?mot=dire" TargetMode="External"/><Relationship Id="rId10" Type="http://schemas.openxmlformats.org/officeDocument/2006/relationships/hyperlink" Target="https://www.dicocitations.com/citation.php?mot=arrivent" TargetMode="External"/><Relationship Id="rId11" Type="http://schemas.openxmlformats.org/officeDocument/2006/relationships/hyperlink" Target="https://www.dicocitations.com/citation.php?mot=aisement"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Collège : construire les bases"/>
          <p:cNvSpPr txBox="1"/>
          <p:nvPr>
            <p:ph type="title"/>
          </p:nvPr>
        </p:nvSpPr>
        <p:spPr>
          <a:prstGeom prst="rect">
            <a:avLst/>
          </a:prstGeom>
        </p:spPr>
        <p:txBody>
          <a:bodyPr/>
          <a:lstStyle/>
          <a:p>
            <a:pPr/>
            <a:r>
              <a:t>Collège : construire les bases</a:t>
            </a:r>
          </a:p>
        </p:txBody>
      </p:sp>
      <p:sp>
        <p:nvSpPr>
          <p:cNvPr id="252" name="Le cycle 3 (CM1, CM2, 6ème) assure la transition vers le collège et le cycle 4…"/>
          <p:cNvSpPr txBox="1"/>
          <p:nvPr>
            <p:ph type="body" sz="half" idx="1"/>
          </p:nvPr>
        </p:nvSpPr>
        <p:spPr>
          <a:xfrm>
            <a:off x="1206500" y="3634995"/>
            <a:ext cx="8300265" cy="8869521"/>
          </a:xfrm>
          <a:prstGeom prst="rect">
            <a:avLst/>
          </a:prstGeom>
        </p:spPr>
        <p:txBody>
          <a:bodyPr/>
          <a:lstStyle/>
          <a:p>
            <a:pPr marL="554736" indent="-554736" defTabSz="2218888">
              <a:spcBef>
                <a:spcPts val="4000"/>
              </a:spcBef>
              <a:defRPr sz="4368"/>
            </a:pPr>
            <a:r>
              <a:t>Le cycle 3 (CM1, CM2, 6ème) assure la transition vers le collège et le cycle 4</a:t>
            </a:r>
          </a:p>
          <a:p>
            <a:pPr marL="554736" indent="-554736" defTabSz="2218888">
              <a:spcBef>
                <a:spcPts val="4000"/>
              </a:spcBef>
              <a:defRPr sz="4368"/>
            </a:pPr>
            <a:r>
              <a:t>La technologie apparait comme une discipline à part entière</a:t>
            </a:r>
          </a:p>
          <a:p>
            <a:pPr marL="554736" indent="-554736" defTabSz="2218888">
              <a:spcBef>
                <a:spcPts val="4000"/>
              </a:spcBef>
              <a:defRPr sz="4368"/>
            </a:pPr>
            <a:r>
              <a:t>Quelle est la place relative des 3 dimensions du programme de cycle 4 ?</a:t>
            </a:r>
          </a:p>
          <a:p>
            <a:pPr marL="554736" indent="-554736" defTabSz="2218888">
              <a:spcBef>
                <a:spcPts val="4000"/>
              </a:spcBef>
              <a:defRPr sz="4368"/>
            </a:pPr>
            <a:r>
              <a:t>Quels objectifs de diffusion d’une CSTI à l’issue de la scolarité obligatoire? </a:t>
            </a:r>
          </a:p>
        </p:txBody>
      </p:sp>
      <p:sp>
        <p:nvSpPr>
          <p:cNvPr id="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4" name="Screenshot 2021-10-14 at 15.29.42.png" descr="Screenshot 2021-10-14 at 15.29.42.png"/>
          <p:cNvPicPr>
            <a:picLocks noChangeAspect="1"/>
          </p:cNvPicPr>
          <p:nvPr/>
        </p:nvPicPr>
        <p:blipFill>
          <a:blip r:embed="rId2">
            <a:extLst/>
          </a:blip>
          <a:stretch>
            <a:fillRect/>
          </a:stretch>
        </p:blipFill>
        <p:spPr>
          <a:xfrm>
            <a:off x="10266283" y="4125991"/>
            <a:ext cx="12813985" cy="713355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a:extLst/>
          </a:blip>
          <a:stretch>
            <a:fillRect/>
          </a:stretch>
        </p:blipFill>
        <p:spPr>
          <a:xfrm>
            <a:off x="15775055" y="3591126"/>
            <a:ext cx="5195969" cy="6940948"/>
          </a:xfrm>
          <a:prstGeom prst="rect">
            <a:avLst/>
          </a:prstGeom>
          <a:ln w="12700">
            <a:miter lim="400000"/>
          </a:ln>
        </p:spPr>
      </p:pic>
      <p:pic>
        <p:nvPicPr>
          <p:cNvPr id="257" name="Image" descr="Image"/>
          <p:cNvPicPr>
            <a:picLocks noChangeAspect="1"/>
          </p:cNvPicPr>
          <p:nvPr/>
        </p:nvPicPr>
        <p:blipFill>
          <a:blip r:embed="rId3">
            <a:extLst/>
          </a:blip>
          <a:srcRect l="4720" t="0" r="4720" b="0"/>
          <a:stretch>
            <a:fillRect/>
          </a:stretch>
        </p:blipFill>
        <p:spPr>
          <a:xfrm>
            <a:off x="3307246" y="3607398"/>
            <a:ext cx="5202561" cy="6908357"/>
          </a:xfrm>
          <a:prstGeom prst="rect">
            <a:avLst/>
          </a:prstGeom>
          <a:ln w="12700">
            <a:miter lim="400000"/>
          </a:ln>
        </p:spPr>
      </p:pic>
      <p:pic>
        <p:nvPicPr>
          <p:cNvPr id="258" name="Image" descr="Image"/>
          <p:cNvPicPr>
            <a:picLocks noChangeAspect="1"/>
          </p:cNvPicPr>
          <p:nvPr/>
        </p:nvPicPr>
        <p:blipFill>
          <a:blip r:embed="rId4">
            <a:extLst/>
          </a:blip>
          <a:stretch>
            <a:fillRect/>
          </a:stretch>
        </p:blipFill>
        <p:spPr>
          <a:xfrm>
            <a:off x="9544484" y="3604283"/>
            <a:ext cx="5195968" cy="6914635"/>
          </a:xfrm>
          <a:prstGeom prst="rect">
            <a:avLst/>
          </a:prstGeom>
          <a:ln w="12700">
            <a:miter lim="400000"/>
          </a:ln>
        </p:spPr>
      </p:pic>
      <p:sp>
        <p:nvSpPr>
          <p:cNvPr id="259" name="Sciences politiques"/>
          <p:cNvSpPr txBox="1"/>
          <p:nvPr/>
        </p:nvSpPr>
        <p:spPr>
          <a:xfrm>
            <a:off x="4154488" y="11181111"/>
            <a:ext cx="3423667"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Sciences politiques</a:t>
            </a:r>
          </a:p>
        </p:txBody>
      </p:sp>
      <p:sp>
        <p:nvSpPr>
          <p:cNvPr id="260" name="Sciences sociales &amp; littérature"/>
          <p:cNvSpPr txBox="1"/>
          <p:nvPr/>
        </p:nvSpPr>
        <p:spPr>
          <a:xfrm>
            <a:off x="9545433" y="11181111"/>
            <a:ext cx="5208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Sciences sociales &amp; littérature</a:t>
            </a:r>
          </a:p>
        </p:txBody>
      </p:sp>
      <p:sp>
        <p:nvSpPr>
          <p:cNvPr id="261" name="Sciences industrielles"/>
          <p:cNvSpPr txBox="1"/>
          <p:nvPr/>
        </p:nvSpPr>
        <p:spPr>
          <a:xfrm>
            <a:off x="16432084" y="11181111"/>
            <a:ext cx="379742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Sciences industrielles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image de l’industrie, sa place dans la société"/>
          <p:cNvSpPr txBox="1"/>
          <p:nvPr>
            <p:ph type="title"/>
          </p:nvPr>
        </p:nvSpPr>
        <p:spPr>
          <a:prstGeom prst="rect">
            <a:avLst/>
          </a:prstGeom>
        </p:spPr>
        <p:txBody>
          <a:bodyPr/>
          <a:lstStyle>
            <a:lvl1pPr defTabSz="2316421">
              <a:defRPr spc="-161" sz="8075"/>
            </a:lvl1pPr>
          </a:lstStyle>
          <a:p>
            <a:pPr/>
            <a:r>
              <a:t>L’image de l’industrie, sa place dans la société</a:t>
            </a:r>
          </a:p>
        </p:txBody>
      </p:sp>
      <p:sp>
        <p:nvSpPr>
          <p:cNvPr id="2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5" name="Image" descr="Image"/>
          <p:cNvPicPr>
            <a:picLocks noChangeAspect="1"/>
          </p:cNvPicPr>
          <p:nvPr/>
        </p:nvPicPr>
        <p:blipFill>
          <a:blip r:embed="rId2">
            <a:extLst/>
          </a:blip>
          <a:stretch>
            <a:fillRect/>
          </a:stretch>
        </p:blipFill>
        <p:spPr>
          <a:xfrm>
            <a:off x="929562" y="5984593"/>
            <a:ext cx="4610101" cy="3403601"/>
          </a:xfrm>
          <a:prstGeom prst="rect">
            <a:avLst/>
          </a:prstGeom>
          <a:ln w="12700">
            <a:miter lim="400000"/>
          </a:ln>
        </p:spPr>
      </p:pic>
      <p:pic>
        <p:nvPicPr>
          <p:cNvPr id="266" name="Image" descr="Image"/>
          <p:cNvPicPr>
            <a:picLocks noChangeAspect="1"/>
          </p:cNvPicPr>
          <p:nvPr/>
        </p:nvPicPr>
        <p:blipFill>
          <a:blip r:embed="rId3">
            <a:extLst/>
          </a:blip>
          <a:stretch>
            <a:fillRect/>
          </a:stretch>
        </p:blipFill>
        <p:spPr>
          <a:xfrm>
            <a:off x="17251266" y="5993994"/>
            <a:ext cx="6017419" cy="3384799"/>
          </a:xfrm>
          <a:prstGeom prst="rect">
            <a:avLst/>
          </a:prstGeom>
          <a:ln w="12700">
            <a:miter lim="400000"/>
          </a:ln>
        </p:spPr>
      </p:pic>
      <p:pic>
        <p:nvPicPr>
          <p:cNvPr id="267" name="Image" descr="Image"/>
          <p:cNvPicPr>
            <a:picLocks noChangeAspect="1"/>
          </p:cNvPicPr>
          <p:nvPr/>
        </p:nvPicPr>
        <p:blipFill>
          <a:blip r:embed="rId4">
            <a:extLst/>
          </a:blip>
          <a:stretch>
            <a:fillRect/>
          </a:stretch>
        </p:blipFill>
        <p:spPr>
          <a:xfrm>
            <a:off x="9790283" y="8265428"/>
            <a:ext cx="5483389" cy="3647979"/>
          </a:xfrm>
          <a:prstGeom prst="rect">
            <a:avLst/>
          </a:prstGeom>
          <a:ln w="12700">
            <a:miter lim="400000"/>
          </a:ln>
        </p:spPr>
      </p:pic>
      <p:pic>
        <p:nvPicPr>
          <p:cNvPr id="268" name="Image" descr="Image"/>
          <p:cNvPicPr>
            <a:picLocks noChangeAspect="1"/>
          </p:cNvPicPr>
          <p:nvPr/>
        </p:nvPicPr>
        <p:blipFill>
          <a:blip r:embed="rId5">
            <a:extLst/>
          </a:blip>
          <a:stretch>
            <a:fillRect/>
          </a:stretch>
        </p:blipFill>
        <p:spPr>
          <a:xfrm>
            <a:off x="6880474" y="3367004"/>
            <a:ext cx="5733452" cy="3730831"/>
          </a:xfrm>
          <a:prstGeom prst="rect">
            <a:avLst/>
          </a:prstGeom>
          <a:ln w="12700">
            <a:miter lim="400000"/>
          </a:ln>
        </p:spPr>
      </p:pic>
      <p:sp>
        <p:nvSpPr>
          <p:cNvPr id="269" name="Arrow"/>
          <p:cNvSpPr/>
          <p:nvPr/>
        </p:nvSpPr>
        <p:spPr>
          <a:xfrm>
            <a:off x="5942368" y="7051393"/>
            <a:ext cx="1090619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Leviers"/>
          <p:cNvSpPr txBox="1"/>
          <p:nvPr>
            <p:ph type="title"/>
          </p:nvPr>
        </p:nvSpPr>
        <p:spPr>
          <a:prstGeom prst="rect">
            <a:avLst/>
          </a:prstGeom>
        </p:spPr>
        <p:txBody>
          <a:bodyPr/>
          <a:lstStyle/>
          <a:p>
            <a:pPr/>
            <a:r>
              <a:t>Leviers</a:t>
            </a:r>
          </a:p>
        </p:txBody>
      </p:sp>
      <p:sp>
        <p:nvSpPr>
          <p:cNvPr id="272" name="Une prise de conscience du besoin de renforcer la CSTI au sein de l’école et du collège…"/>
          <p:cNvSpPr txBox="1"/>
          <p:nvPr>
            <p:ph type="body" idx="1"/>
          </p:nvPr>
        </p:nvSpPr>
        <p:spPr>
          <a:prstGeom prst="rect">
            <a:avLst/>
          </a:prstGeom>
        </p:spPr>
        <p:txBody>
          <a:bodyPr/>
          <a:lstStyle/>
          <a:p>
            <a:pPr/>
            <a:r>
              <a:t>Une prise de conscience du besoin de renforcer la CSTI au sein de l’école et du collège</a:t>
            </a:r>
          </a:p>
          <a:p>
            <a:pPr/>
            <a:r>
              <a:t>Des avancées dans le champs de la formation initiale dans le premier degré (PPPE) et dans le recrutement des professeurs des écoles (CRPE)</a:t>
            </a:r>
          </a:p>
          <a:p>
            <a:pPr/>
            <a:r>
              <a:t>Une réflexion de fond sur les contenus des programmes de l’école primaire et du collège et l’accompagnement des enseignants.</a:t>
            </a:r>
          </a:p>
        </p:txBody>
      </p:sp>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Lycée professionnel,…"/>
          <p:cNvSpPr txBox="1"/>
          <p:nvPr>
            <p:ph type="title"/>
          </p:nvPr>
        </p:nvSpPr>
        <p:spPr>
          <a:prstGeom prst="rect">
            <a:avLst/>
          </a:prstGeom>
        </p:spPr>
        <p:txBody>
          <a:bodyPr/>
          <a:lstStyle/>
          <a:p>
            <a:pPr defTabSz="1804370">
              <a:defRPr spc="-171" sz="8584"/>
            </a:pPr>
            <a:r>
              <a:t>Lycée professionnel,</a:t>
            </a:r>
          </a:p>
          <a:p>
            <a:pPr defTabSz="1804370">
              <a:defRPr spc="-171" sz="8584"/>
            </a:pPr>
            <a:r>
              <a:t>Lycée technologique,</a:t>
            </a:r>
          </a:p>
          <a:p>
            <a:pPr defTabSz="1804370">
              <a:defRPr spc="-171" sz="8584"/>
            </a:pPr>
            <a:r>
              <a:t>Lycée général,</a:t>
            </a:r>
          </a:p>
          <a:p>
            <a:pPr defTabSz="1804370">
              <a:defRPr spc="-171" sz="8584"/>
            </a:pPr>
            <a:r>
              <a:t>Post-Bac.</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Lycées : construire un parcours de formation initiale vers l’insertion"/>
          <p:cNvSpPr txBox="1"/>
          <p:nvPr>
            <p:ph type="title"/>
          </p:nvPr>
        </p:nvSpPr>
        <p:spPr>
          <a:prstGeom prst="rect">
            <a:avLst/>
          </a:prstGeom>
        </p:spPr>
        <p:txBody>
          <a:bodyPr/>
          <a:lstStyle>
            <a:lvl1pPr defTabSz="1609303">
              <a:defRPr spc="-112" sz="5610"/>
            </a:lvl1pPr>
          </a:lstStyle>
          <a:p>
            <a:pPr/>
            <a:r>
              <a:t>Lycées : construire un parcours de formation initiale vers l’insertion</a:t>
            </a:r>
          </a:p>
        </p:txBody>
      </p:sp>
      <p:sp>
        <p:nvSpPr>
          <p:cNvPr id="278" name="Des compétences du socle à consolider pour préparer l’élève dans une perspective d’insertion dans la société et dans le monde du travail d’aujourd’hui…"/>
          <p:cNvSpPr txBox="1"/>
          <p:nvPr>
            <p:ph type="body" idx="1"/>
          </p:nvPr>
        </p:nvSpPr>
        <p:spPr>
          <a:prstGeom prst="rect">
            <a:avLst/>
          </a:prstGeom>
        </p:spPr>
        <p:txBody>
          <a:bodyPr/>
          <a:lstStyle/>
          <a:p>
            <a:pPr marL="487680" indent="-487680" defTabSz="1950671">
              <a:spcBef>
                <a:spcPts val="3600"/>
              </a:spcBef>
              <a:defRPr sz="3840"/>
            </a:pPr>
            <a:r>
              <a:t>Des compétences du socle à consolider pour préparer l’élève dans une perspective d’insertion dans la société et dans le monde du travail d’aujourd’hui</a:t>
            </a:r>
          </a:p>
          <a:p>
            <a:pPr marL="487680" indent="-487680" defTabSz="1950671">
              <a:spcBef>
                <a:spcPts val="3600"/>
              </a:spcBef>
              <a:defRPr sz="3840"/>
            </a:pPr>
            <a:r>
              <a:t>Les bases étant posées, l’enjeu est de passer d’une culture scientifique à une maitrise de contenus propres au champ des STI, et de compétences transversales permettant de maîtriser son parcours professionnel</a:t>
            </a:r>
          </a:p>
          <a:p>
            <a:pPr marL="487680" indent="-487680" defTabSz="1950671">
              <a:spcBef>
                <a:spcPts val="3600"/>
              </a:spcBef>
              <a:defRPr sz="3840"/>
            </a:pPr>
            <a:r>
              <a:t>Une voie professionnelle identifiée, une voie technologique réaffirmée, une voie générale dont la réorganisation interroge sur la place de l’enseignement des sciences de l’ingénieur</a:t>
            </a:r>
          </a:p>
          <a:p>
            <a:pPr marL="487680" indent="-487680" defTabSz="1950671">
              <a:spcBef>
                <a:spcPts val="3600"/>
              </a:spcBef>
              <a:defRPr sz="3840"/>
            </a:pPr>
            <a:r>
              <a:t>L’intégration des domaines scientifiques dans les produits à forte valeur ajoutée conduit à développer une approche STIM dans l’approfondissement d’un parcours scientifique</a:t>
            </a:r>
          </a:p>
          <a:p>
            <a:pPr marL="487680" indent="-487680" defTabSz="1950671">
              <a:spcBef>
                <a:spcPts val="3600"/>
              </a:spcBef>
              <a:defRPr sz="3840"/>
            </a:pPr>
            <a:r>
              <a:t>Quelle approche adopter dans notre système scolaire pour concilier un modèle fondamentalement disciplinaire et une nécessité d’appréhender un monde technologique “STIM”? Comment définir la complémentarité de la voie générale et de la voie technologique? Comment adapter les contenus d’enseignement des diplômes professionnels pour plus d’agilité?</a:t>
            </a:r>
          </a:p>
        </p:txBody>
      </p:sp>
      <p:sp>
        <p:nvSpPr>
          <p:cNvPr id="2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Voie professionnelle, post-bac"/>
          <p:cNvSpPr txBox="1"/>
          <p:nvPr>
            <p:ph type="title"/>
          </p:nvPr>
        </p:nvSpPr>
        <p:spPr>
          <a:prstGeom prst="rect">
            <a:avLst/>
          </a:prstGeom>
        </p:spPr>
        <p:txBody>
          <a:bodyPr/>
          <a:lstStyle/>
          <a:p>
            <a:pPr/>
            <a:r>
              <a:t>Voie professionnelle, post-bac</a:t>
            </a:r>
          </a:p>
        </p:txBody>
      </p:sp>
      <p:sp>
        <p:nvSpPr>
          <p:cNvPr id="282" name="L’enjeu à terme est l’insertion professionnelle, avec une diversité de parcours possibles…"/>
          <p:cNvSpPr txBox="1"/>
          <p:nvPr>
            <p:ph type="body" idx="1"/>
          </p:nvPr>
        </p:nvSpPr>
        <p:spPr>
          <a:prstGeom prst="rect">
            <a:avLst/>
          </a:prstGeom>
        </p:spPr>
        <p:txBody>
          <a:bodyPr/>
          <a:lstStyle/>
          <a:p>
            <a:pPr/>
            <a:r>
              <a:t>L’enjeu à terme est l’insertion professionnelle, avec une diversité de parcours possibles</a:t>
            </a:r>
          </a:p>
          <a:p>
            <a:pPr/>
            <a:r>
              <a:t>Mais une visibilité sur l’emploi de demain  limitée par l’avènement des transitions disruptives</a:t>
            </a:r>
          </a:p>
          <a:p>
            <a:pPr/>
            <a:r>
              <a:t>L’enjeu est de développer des formes de programmes ou référentiels en phase avec cette réalité, donc plus souples, adaptatifs, modulaires…</a:t>
            </a:r>
          </a:p>
          <a:p>
            <a:pPr/>
            <a:r>
              <a:t>Viser une maîtrise de compétences dans un environnement technologique à l’instant t, pour pouvoir transférer ces compétences dans un contexte de forte évolution des technologies.</a:t>
            </a:r>
          </a:p>
        </p:txBody>
      </p:sp>
      <p:sp>
        <p:nvSpPr>
          <p:cNvPr id="2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Un enjeu de lisibilité de la discipline et des diplômes"/>
          <p:cNvSpPr txBox="1"/>
          <p:nvPr>
            <p:ph type="title"/>
          </p:nvPr>
        </p:nvSpPr>
        <p:spPr>
          <a:prstGeom prst="rect">
            <a:avLst/>
          </a:prstGeom>
        </p:spPr>
        <p:txBody>
          <a:bodyPr/>
          <a:lstStyle>
            <a:lvl1pPr defTabSz="2072588">
              <a:defRPr spc="-144" sz="7225"/>
            </a:lvl1pPr>
          </a:lstStyle>
          <a:p>
            <a:pPr/>
            <a:r>
              <a:t>Un enjeu de lisibilité de la discipline et des diplômes</a:t>
            </a:r>
          </a:p>
        </p:txBody>
      </p:sp>
      <p:sp>
        <p:nvSpPr>
          <p:cNvPr id="2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 name="nuage-de-mots.png" descr="nuage-de-mots.png"/>
          <p:cNvPicPr>
            <a:picLocks noChangeAspect="1"/>
          </p:cNvPicPr>
          <p:nvPr/>
        </p:nvPicPr>
        <p:blipFill>
          <a:blip r:embed="rId2">
            <a:extLst/>
          </a:blip>
          <a:srcRect l="34531" t="25429" r="32101" b="27459"/>
          <a:stretch>
            <a:fillRect/>
          </a:stretch>
        </p:blipFill>
        <p:spPr>
          <a:xfrm>
            <a:off x="13052766" y="5485804"/>
            <a:ext cx="12200650" cy="8613162"/>
          </a:xfrm>
          <a:prstGeom prst="rect">
            <a:avLst/>
          </a:prstGeom>
          <a:ln w="12700">
            <a:miter lim="400000"/>
          </a:ln>
        </p:spPr>
      </p:pic>
      <p:sp>
        <p:nvSpPr>
          <p:cNvPr id="288" name="“Ce que l'on  conçoit bien s’énonce clairement,…"/>
          <p:cNvSpPr txBox="1"/>
          <p:nvPr/>
        </p:nvSpPr>
        <p:spPr>
          <a:xfrm>
            <a:off x="1151969" y="4863678"/>
            <a:ext cx="17630528" cy="1808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5500">
              <a:defRPr b="1" sz="5500">
                <a:solidFill>
                  <a:srgbClr val="000000"/>
                </a:solidFill>
              </a:defRPr>
            </a:pPr>
            <a:r>
              <a:t>“</a:t>
            </a:r>
            <a:r>
              <a:t>Ce </a:t>
            </a:r>
            <a:r>
              <a:rPr>
                <a:hlinkClick r:id="rId3" invalidUrl="" action="" tgtFrame="" tooltip="" history="1" highlightClick="0" endSnd="0"/>
              </a:rPr>
              <a:t>que</a:t>
            </a:r>
            <a:r>
              <a:t> l'on </a:t>
            </a:r>
            <a:r>
              <a:t> conçoit</a:t>
            </a:r>
            <a:r>
              <a:t> </a:t>
            </a:r>
            <a:r>
              <a:rPr>
                <a:hlinkClick r:id="rId4" invalidUrl="" action="" tgtFrame="" tooltip="" history="1" highlightClick="0" endSnd="0"/>
              </a:rPr>
              <a:t>bien</a:t>
            </a:r>
            <a:r>
              <a:t> </a:t>
            </a:r>
            <a:r>
              <a:rPr>
                <a:hlinkClick r:id="rId5" invalidUrl="" action="" tgtFrame="" tooltip="" history="1" highlightClick="0" endSnd="0"/>
              </a:rPr>
              <a:t>s’énonce</a:t>
            </a:r>
            <a:r>
              <a:t> </a:t>
            </a:r>
            <a:r>
              <a:rPr>
                <a:hlinkClick r:id="rId6" invalidUrl="" action="" tgtFrame="" tooltip="" history="1" highlightClick="0" endSnd="0"/>
              </a:rPr>
              <a:t>clairement</a:t>
            </a:r>
            <a:r>
              <a:t>,</a:t>
            </a:r>
          </a:p>
          <a:p>
            <a:pPr algn="l" defTabSz="825500">
              <a:defRPr b="1" sz="5500">
                <a:solidFill>
                  <a:srgbClr val="000000"/>
                </a:solidFill>
              </a:defRPr>
            </a:pPr>
            <a:r>
              <a:t>Et </a:t>
            </a:r>
            <a:r>
              <a:rPr>
                <a:hlinkClick r:id="rId7" invalidUrl="" action="" tgtFrame="" tooltip="" history="1" highlightClick="0" endSnd="0"/>
              </a:rPr>
              <a:t>les</a:t>
            </a:r>
            <a:r>
              <a:t> </a:t>
            </a:r>
            <a:r>
              <a:t>mots</a:t>
            </a:r>
            <a:r>
              <a:t> </a:t>
            </a:r>
            <a:r>
              <a:rPr>
                <a:hlinkClick r:id="rId8" invalidUrl="" action="" tgtFrame="" tooltip="" history="1" highlightClick="0" endSnd="0"/>
              </a:rPr>
              <a:t>pour</a:t>
            </a:r>
            <a:r>
              <a:t> le </a:t>
            </a:r>
            <a:r>
              <a:rPr>
                <a:hlinkClick r:id="rId9" invalidUrl="" action="" tgtFrame="" tooltip="" history="1" highlightClick="0" endSnd="0"/>
              </a:rPr>
              <a:t>dire</a:t>
            </a:r>
            <a:r>
              <a:t> </a:t>
            </a:r>
            <a:r>
              <a:rPr>
                <a:hlinkClick r:id="rId10" invalidUrl="" action="" tgtFrame="" tooltip="" history="1" highlightClick="0" endSnd="0"/>
              </a:rPr>
              <a:t>arrivent</a:t>
            </a:r>
            <a:r>
              <a:t> </a:t>
            </a:r>
            <a:r>
              <a:rPr>
                <a:hlinkClick r:id="rId11" invalidUrl="" action="" tgtFrame="" tooltip="" history="1" highlightClick="0" endSnd="0"/>
              </a:rPr>
              <a:t>aisément</a:t>
            </a:r>
            <a:r>
              <a:t>"</a:t>
            </a:r>
          </a:p>
        </p:txBody>
      </p:sp>
      <p:sp>
        <p:nvSpPr>
          <p:cNvPr id="289" name="600+"/>
          <p:cNvSpPr txBox="1"/>
          <p:nvPr/>
        </p:nvSpPr>
        <p:spPr>
          <a:xfrm>
            <a:off x="2346550" y="8477383"/>
            <a:ext cx="5567612" cy="320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Impact"/>
                <a:ea typeface="Impact"/>
                <a:cs typeface="Impact"/>
                <a:sym typeface="Impact"/>
              </a:defRPr>
            </a:lvl1pPr>
          </a:lstStyle>
          <a:p>
            <a:pPr/>
            <a:r>
              <a:t>600+</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La ressource humaine"/>
          <p:cNvSpPr txBox="1"/>
          <p:nvPr>
            <p:ph type="title"/>
          </p:nvPr>
        </p:nvSpPr>
        <p:spPr>
          <a:prstGeom prst="rect">
            <a:avLst/>
          </a:prstGeom>
        </p:spPr>
        <p:txBody>
          <a:bodyPr/>
          <a:lstStyle/>
          <a:p>
            <a:pPr/>
            <a:r>
              <a:t>La ressource humaine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La formation des professeurs"/>
          <p:cNvSpPr txBox="1"/>
          <p:nvPr>
            <p:ph type="title"/>
          </p:nvPr>
        </p:nvSpPr>
        <p:spPr>
          <a:prstGeom prst="rect">
            <a:avLst/>
          </a:prstGeom>
        </p:spPr>
        <p:txBody>
          <a:bodyPr/>
          <a:lstStyle/>
          <a:p>
            <a:pPr/>
            <a:r>
              <a:t>La formation des professeurs</a:t>
            </a:r>
          </a:p>
        </p:txBody>
      </p:sp>
      <p:sp>
        <p:nvSpPr>
          <p:cNvPr id="294" name="Les préparations : quel état des lieux ? Comment soutenir, développer des initiatives prometteuses?…"/>
          <p:cNvSpPr txBox="1"/>
          <p:nvPr>
            <p:ph type="body" idx="1"/>
          </p:nvPr>
        </p:nvSpPr>
        <p:spPr>
          <a:prstGeom prst="rect">
            <a:avLst/>
          </a:prstGeom>
        </p:spPr>
        <p:txBody>
          <a:bodyPr/>
          <a:lstStyle/>
          <a:p>
            <a:pPr/>
            <a:r>
              <a:t>Les préparations : quel état des lieux ? Comment soutenir, développer des initiatives prometteuses?</a:t>
            </a:r>
          </a:p>
          <a:p>
            <a:pPr/>
            <a:r>
              <a:t>Le recrutement : quels profils pour quels enseignements?</a:t>
            </a:r>
          </a:p>
          <a:p>
            <a:pPr/>
            <a:r>
              <a:t>La formation continue : une brique essentielle dans la formation des enseignants STI</a:t>
            </a:r>
          </a:p>
          <a:p>
            <a:pPr/>
            <a:r>
              <a:t>L’encadrement : comment accompagner le premier niveau de management des équipes (DDFPT et équipes de direction)</a:t>
            </a:r>
          </a:p>
        </p:txBody>
      </p:sp>
      <p:sp>
        <p:nvSpPr>
          <p:cNvPr id="2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Orage.jpeg" descr="Orage.jpeg"/>
          <p:cNvPicPr>
            <a:picLocks noChangeAspect="0"/>
          </p:cNvPicPr>
          <p:nvPr>
            <p:ph type="pic" idx="21"/>
          </p:nvPr>
        </p:nvPicPr>
        <p:blipFill>
          <a:blip r:embed="rId2">
            <a:extLst/>
          </a:blip>
          <a:srcRect l="0" t="12896" r="0" b="12896"/>
          <a:stretch>
            <a:fillRect/>
          </a:stretch>
        </p:blipFill>
        <p:spPr>
          <a:xfrm>
            <a:off x="-21513" y="1611362"/>
            <a:ext cx="24427026" cy="12091492"/>
          </a:xfrm>
          <a:prstGeom prst="rect">
            <a:avLst/>
          </a:prstGeom>
        </p:spPr>
      </p:pic>
      <p:sp>
        <p:nvSpPr>
          <p:cNvPr id="221" name="Quelles orientations pour les Sciences &amp; Techniques Industrielles?"/>
          <p:cNvSpPr txBox="1"/>
          <p:nvPr>
            <p:ph type="title"/>
          </p:nvPr>
        </p:nvSpPr>
        <p:spPr>
          <a:xfrm>
            <a:off x="1540171" y="1595497"/>
            <a:ext cx="21971005" cy="4648201"/>
          </a:xfrm>
          <a:prstGeom prst="rect">
            <a:avLst/>
          </a:prstGeom>
        </p:spPr>
        <p:txBody>
          <a:bodyPr/>
          <a:lstStyle>
            <a:lvl1pPr>
              <a:defRPr spc="-206" sz="10300">
                <a:solidFill>
                  <a:srgbClr val="FFFFFF"/>
                </a:solidFill>
              </a:defRPr>
            </a:lvl1pPr>
          </a:lstStyle>
          <a:p>
            <a:pPr/>
            <a:r>
              <a:t>Quelles orientations pour les Sciences &amp; Techniques Industrielles?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Trois axes prioritaires"/>
          <p:cNvSpPr txBox="1"/>
          <p:nvPr>
            <p:ph type="title"/>
          </p:nvPr>
        </p:nvSpPr>
        <p:spPr>
          <a:prstGeom prst="rect">
            <a:avLst/>
          </a:prstGeom>
        </p:spPr>
        <p:txBody>
          <a:bodyPr/>
          <a:lstStyle/>
          <a:p>
            <a:pPr/>
            <a:r>
              <a:t>Trois axes prioritaires</a:t>
            </a:r>
          </a:p>
        </p:txBody>
      </p:sp>
      <p:sp>
        <p:nvSpPr>
          <p:cNvPr id="2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1" name="L’enjeu des ressources humaines : répondre au besoin en compétences d’enseignants et de l’encadrement en lien avec les enjeux ci-dessus"/>
          <p:cNvGrpSpPr/>
          <p:nvPr/>
        </p:nvGrpSpPr>
        <p:grpSpPr>
          <a:xfrm>
            <a:off x="1108733" y="7869459"/>
            <a:ext cx="21971001" cy="3492834"/>
            <a:chOff x="0" y="0"/>
            <a:chExt cx="21971000" cy="3492833"/>
          </a:xfrm>
        </p:grpSpPr>
        <p:sp>
          <p:nvSpPr>
            <p:cNvPr id="300" name="L’enjeu des ressources humaines : répondre au besoin en compétences d’enseignants et de l’encadrement en lien avec les enjeux ci-dessus"/>
            <p:cNvSpPr/>
            <p:nvPr/>
          </p:nvSpPr>
          <p:spPr>
            <a:xfrm>
              <a:off x="179605" y="179605"/>
              <a:ext cx="21611790" cy="3133624"/>
            </a:xfrm>
            <a:prstGeom prst="rect">
              <a:avLst/>
            </a:prstGeom>
            <a:solidFill>
              <a:schemeClr val="accent3">
                <a:hueOff val="-274225"/>
                <a:satOff val="26768"/>
                <a:lumOff val="11368"/>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ct val="90000"/>
                </a:lnSpc>
                <a:spcBef>
                  <a:spcPts val="4500"/>
                </a:spcBef>
                <a:defRPr sz="4800">
                  <a:solidFill>
                    <a:srgbClr val="000000"/>
                  </a:solidFill>
                </a:defRPr>
              </a:pPr>
              <a:r>
                <a:t>L’enjeu des </a:t>
              </a:r>
              <a:r>
                <a:rPr b="1"/>
                <a:t>ressources humaines</a:t>
              </a:r>
              <a:r>
                <a:t> : répondre au besoin en compétences d’enseignants et de l’encadrement en lien avec les enjeux ci-dessus</a:t>
              </a:r>
            </a:p>
          </p:txBody>
        </p:sp>
        <p:pic>
          <p:nvPicPr>
            <p:cNvPr id="299" name="L’enjeu des ressources humaines : répondre au besoin en compétences d’enseignants et de l’encadrement en lien avec les enjeux ci-dessus L’enjeu des ressources humaines : répondre au besoin en compétences d’enseignants et de l’encadrement en lien avec les" descr="L’enjeu des ressources humaines : répondre au besoin en compétences d’enseignants et de l’encadrement en lien avec les enjeux ci-dessus L’enjeu des ressources humaines : répondre au besoin en compétences d’enseignants et de l’encadrement en lien avec les enjeux ci-dessus"/>
            <p:cNvPicPr>
              <a:picLocks noChangeAspect="0"/>
            </p:cNvPicPr>
            <p:nvPr/>
          </p:nvPicPr>
          <p:blipFill>
            <a:blip r:embed="rId2">
              <a:extLst/>
            </a:blip>
            <a:stretch>
              <a:fillRect/>
            </a:stretch>
          </p:blipFill>
          <p:spPr>
            <a:xfrm>
              <a:off x="-1" y="-1"/>
              <a:ext cx="21971001" cy="3492835"/>
            </a:xfrm>
            <a:prstGeom prst="rect">
              <a:avLst/>
            </a:prstGeom>
            <a:effectLst/>
          </p:spPr>
        </p:pic>
      </p:grpSp>
      <p:grpSp>
        <p:nvGrpSpPr>
          <p:cNvPr id="304" name="L’enjeu de l’école primaire et du collège : une culture scientifique, technologique et industrielle pour tous"/>
          <p:cNvGrpSpPr/>
          <p:nvPr/>
        </p:nvGrpSpPr>
        <p:grpSpPr>
          <a:xfrm>
            <a:off x="1121589" y="3771783"/>
            <a:ext cx="10487275" cy="4039723"/>
            <a:chOff x="0" y="0"/>
            <a:chExt cx="10487274" cy="4039722"/>
          </a:xfrm>
        </p:grpSpPr>
        <p:sp>
          <p:nvSpPr>
            <p:cNvPr id="303" name="L’enjeu de l’école primaire et du collège : une culture scientifique, technologique et industrielle pour tous"/>
            <p:cNvSpPr/>
            <p:nvPr/>
          </p:nvSpPr>
          <p:spPr>
            <a:xfrm>
              <a:off x="179605" y="179605"/>
              <a:ext cx="10128065" cy="3680512"/>
            </a:xfrm>
            <a:prstGeom prst="rect">
              <a:avLst/>
            </a:prstGeom>
            <a:solidFill>
              <a:schemeClr val="accent4">
                <a:hueOff val="-1247790"/>
                <a:lumOff val="-12326"/>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lnSpc>
                  <a:spcPct val="90000"/>
                </a:lnSpc>
                <a:spcBef>
                  <a:spcPts val="4500"/>
                </a:spcBef>
                <a:defRPr sz="4400">
                  <a:solidFill>
                    <a:srgbClr val="000000"/>
                  </a:solidFill>
                </a:defRPr>
              </a:pPr>
              <a:r>
                <a:t>L’enjeu de l’</a:t>
              </a:r>
              <a:r>
                <a:rPr b="1"/>
                <a:t>école primaire et du collège</a:t>
              </a:r>
              <a:r>
                <a:t> : une culture scientifique, technologique et industrielle pour tous</a:t>
              </a:r>
            </a:p>
          </p:txBody>
        </p:sp>
        <p:pic>
          <p:nvPicPr>
            <p:cNvPr id="302" name="L’enjeu de l’école primaire et du collège : une culture scientifique, technologique et industrielle pour tous L’enjeu de l’école primaire et du collège : une culture scientifique, technologique et industrielle pour tous" descr="L’enjeu de l’école primaire et du collège : une culture scientifique, technologique et industrielle pour tous L’enjeu de l’école primaire et du collège : une culture scientifique, technologique et industrielle pour tous"/>
            <p:cNvPicPr>
              <a:picLocks noChangeAspect="0"/>
            </p:cNvPicPr>
            <p:nvPr/>
          </p:nvPicPr>
          <p:blipFill>
            <a:blip r:embed="rId3">
              <a:extLst/>
            </a:blip>
            <a:stretch>
              <a:fillRect/>
            </a:stretch>
          </p:blipFill>
          <p:spPr>
            <a:xfrm>
              <a:off x="-1" y="0"/>
              <a:ext cx="10487276" cy="4039723"/>
            </a:xfrm>
            <a:prstGeom prst="rect">
              <a:avLst/>
            </a:prstGeom>
            <a:effectLst/>
          </p:spPr>
        </p:pic>
      </p:grpSp>
      <p:grpSp>
        <p:nvGrpSpPr>
          <p:cNvPr id="307" name="L’enjeu du lycée et du post-bac : une formation initiale pour affronter les défis de demain et soutenir l’activité industrielle de pays"/>
          <p:cNvGrpSpPr/>
          <p:nvPr/>
        </p:nvGrpSpPr>
        <p:grpSpPr>
          <a:xfrm>
            <a:off x="11638059" y="3789052"/>
            <a:ext cx="11375906" cy="4005185"/>
            <a:chOff x="0" y="0"/>
            <a:chExt cx="11375904" cy="4005183"/>
          </a:xfrm>
        </p:grpSpPr>
        <p:sp>
          <p:nvSpPr>
            <p:cNvPr id="306" name="L’enjeu du lycée et du post-bac : une formation initiale pour affronter les défis de demain et soutenir l’activité industrielle de pays"/>
            <p:cNvSpPr/>
            <p:nvPr/>
          </p:nvSpPr>
          <p:spPr>
            <a:xfrm>
              <a:off x="179605" y="179605"/>
              <a:ext cx="11016695" cy="3645974"/>
            </a:xfrm>
            <a:prstGeom prst="rect">
              <a:avLst/>
            </a:prstGeom>
            <a:solidFill>
              <a:schemeClr val="accent1"/>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lnSpc>
                  <a:spcPct val="90000"/>
                </a:lnSpc>
                <a:spcBef>
                  <a:spcPts val="4500"/>
                </a:spcBef>
                <a:defRPr sz="4300">
                  <a:solidFill>
                    <a:srgbClr val="000000"/>
                  </a:solidFill>
                </a:defRPr>
              </a:pPr>
              <a:r>
                <a:t>L’enjeu du </a:t>
              </a:r>
              <a:r>
                <a:rPr b="1"/>
                <a:t>lycée et du post-bac</a:t>
              </a:r>
              <a:r>
                <a:t> : une formation initiale pour affronter les défis de demain et soutenir l’activité industrielle de pays</a:t>
              </a:r>
            </a:p>
          </p:txBody>
        </p:sp>
        <p:pic>
          <p:nvPicPr>
            <p:cNvPr id="305" name="L’enjeu du lycée et du post-bac : une formation initiale pour affronter les défis de demain et soutenir l’activité industrielle de pays L’enjeu du lycée et du post-bac : une formation initiale pour affronter les défis de demain et soutenir l’activité ind" descr="L’enjeu du lycée et du post-bac : une formation initiale pour affronter les défis de demain et soutenir l’activité industrielle de pays L’enjeu du lycée et du post-bac : une formation initiale pour affronter les défis de demain et soutenir l’activité industrielle de pays"/>
            <p:cNvPicPr>
              <a:picLocks noChangeAspect="0"/>
            </p:cNvPicPr>
            <p:nvPr/>
          </p:nvPicPr>
          <p:blipFill>
            <a:blip r:embed="rId4">
              <a:extLst/>
            </a:blip>
            <a:stretch>
              <a:fillRect/>
            </a:stretch>
          </p:blipFill>
          <p:spPr>
            <a:xfrm>
              <a:off x="-1" y="0"/>
              <a:ext cx="11375906" cy="4005184"/>
            </a:xfrm>
            <a:prstGeom prst="rect">
              <a:avLst/>
            </a:prstGeom>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Pilotage collaboratif"/>
          <p:cNvSpPr txBox="1"/>
          <p:nvPr>
            <p:ph type="title"/>
          </p:nvPr>
        </p:nvSpPr>
        <p:spPr>
          <a:prstGeom prst="rect">
            <a:avLst/>
          </a:prstGeom>
        </p:spPr>
        <p:txBody>
          <a:bodyPr/>
          <a:lstStyle/>
          <a:p>
            <a:pPr/>
            <a:r>
              <a:t>Pilotage collaboratif</a:t>
            </a:r>
          </a:p>
        </p:txBody>
      </p:sp>
      <p:sp>
        <p:nvSpPr>
          <p:cNvPr id="310" name="Des “think tank” sur les enjeux STI, avec IG / IEN / IA-IPR / DDFPT / PFA?…"/>
          <p:cNvSpPr txBox="1"/>
          <p:nvPr>
            <p:ph type="body" idx="1"/>
          </p:nvPr>
        </p:nvSpPr>
        <p:spPr>
          <a:prstGeom prst="rect">
            <a:avLst/>
          </a:prstGeom>
        </p:spPr>
        <p:txBody>
          <a:bodyPr/>
          <a:lstStyle/>
          <a:p>
            <a:pPr/>
            <a:r>
              <a:t>Des “think tank” sur les enjeux STI, avec IG / IEN / IA-IPR / DDFPT / PFA?</a:t>
            </a:r>
          </a:p>
          <a:p>
            <a:pPr/>
            <a:r>
              <a:t>Des modalités d’échanges plus “agiles” (visio, espaces collaboratifs, …)</a:t>
            </a:r>
          </a:p>
          <a:p>
            <a:pPr/>
            <a:r>
              <a:t>Des stratégies de détection RH</a:t>
            </a:r>
          </a:p>
          <a:p>
            <a:pPr/>
            <a:r>
              <a:t>Une mutualisation des outils, initiatives, réussites, …</a:t>
            </a:r>
          </a:p>
          <a:p>
            <a:pPr/>
            <a:r>
              <a:t>Renouveler les collaborations avec le monde économique</a:t>
            </a: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2">
            <a:extLst/>
          </a:blip>
          <a:stretch>
            <a:fillRect/>
          </a:stretch>
        </p:blipFill>
        <p:spPr>
          <a:xfrm>
            <a:off x="10388600" y="2061047"/>
            <a:ext cx="11963464" cy="745610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rcRect l="0" t="0" r="0" b="18947"/>
          <a:stretch>
            <a:fillRect/>
          </a:stretch>
        </p:blipFill>
        <p:spPr>
          <a:xfrm>
            <a:off x="5295106" y="1267817"/>
            <a:ext cx="13793903" cy="1118031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À chaque étape ses enjeux…"/>
          <p:cNvSpPr txBox="1"/>
          <p:nvPr>
            <p:ph type="title"/>
          </p:nvPr>
        </p:nvSpPr>
        <p:spPr>
          <a:prstGeom prst="rect">
            <a:avLst/>
          </a:prstGeom>
        </p:spPr>
        <p:txBody>
          <a:bodyPr/>
          <a:lstStyle/>
          <a:p>
            <a:pPr/>
            <a:r>
              <a:t>À chaque étape ses enjeux…</a:t>
            </a:r>
          </a:p>
        </p:txBody>
      </p:sp>
      <p:sp>
        <p:nvSpPr>
          <p:cNvPr id="226"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Une large diffusion d’une culture scientifique, technologique et industrielle est nécessaire, ce qui fait de l’”école du socle” (école, collège) un lieu essentiel pour toucher toute la société en devenir"/>
          <p:cNvSpPr txBox="1"/>
          <p:nvPr/>
        </p:nvSpPr>
        <p:spPr>
          <a:xfrm>
            <a:off x="2425177" y="3275860"/>
            <a:ext cx="19533646" cy="2055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600">
                <a:solidFill>
                  <a:srgbClr val="000000"/>
                </a:solidFill>
              </a:defRPr>
            </a:pPr>
            <a:r>
              <a:t>Une large diffusion d’une culture scientifique, technologique et industrielle est nécessaire, ce qui fait de l’</a:t>
            </a:r>
            <a:r>
              <a:rPr b="1"/>
              <a:t>”école du socle”</a:t>
            </a:r>
            <a:r>
              <a:t> (école, collège) un lieu essentiel pour toucher toute la société en devenir</a:t>
            </a:r>
          </a:p>
        </p:txBody>
      </p:sp>
      <p:sp>
        <p:nvSpPr>
          <p:cNvPr id="228" name="Le lycée est le lieu des premiers choix : insertion professionnelle directe ou poursuite d’étude, orientation vers les humanités, les sciences, les technologies…?"/>
          <p:cNvSpPr txBox="1"/>
          <p:nvPr/>
        </p:nvSpPr>
        <p:spPr>
          <a:xfrm>
            <a:off x="6649177" y="5830098"/>
            <a:ext cx="17625684" cy="2055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600">
                <a:solidFill>
                  <a:srgbClr val="000000"/>
                </a:solidFill>
              </a:defRPr>
            </a:pPr>
            <a:r>
              <a:t>Le </a:t>
            </a:r>
            <a:r>
              <a:rPr b="1"/>
              <a:t>lycée</a:t>
            </a:r>
            <a:r>
              <a:t> est le lieu des premiers choix : insertion professionnelle directe ou poursuite d’étude, orientation vers les humanités, les sciences, les technologies…?</a:t>
            </a:r>
          </a:p>
        </p:txBody>
      </p:sp>
      <p:sp>
        <p:nvSpPr>
          <p:cNvPr id="229" name="L’enseignement supérieur va compléter le parcours pour une partie des élèves, en apportant par une spécialisation progressive une expertise et des facteurs de compétitivité"/>
          <p:cNvSpPr txBox="1"/>
          <p:nvPr/>
        </p:nvSpPr>
        <p:spPr>
          <a:xfrm>
            <a:off x="740160" y="8589751"/>
            <a:ext cx="17625683" cy="2055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600">
                <a:solidFill>
                  <a:srgbClr val="000000"/>
                </a:solidFill>
              </a:defRPr>
            </a:pPr>
            <a:r>
              <a:t>L’</a:t>
            </a:r>
            <a:r>
              <a:rPr b="1"/>
              <a:t>enseignement supérieur</a:t>
            </a:r>
            <a:r>
              <a:t> va compléter le parcours pour une partie des élèves, en apportant par une spécialisation progressive une expertise et des facteurs de compétitivité</a:t>
            </a:r>
          </a:p>
        </p:txBody>
      </p:sp>
      <p:sp>
        <p:nvSpPr>
          <p:cNvPr id="230" name="La formation tout au long de la vie est enfin un enjeu permanent pour le développement de compétences nouvelles et le maintien de la compétitivité des entreprises"/>
          <p:cNvSpPr txBox="1"/>
          <p:nvPr/>
        </p:nvSpPr>
        <p:spPr>
          <a:xfrm>
            <a:off x="4836002" y="11349405"/>
            <a:ext cx="19533646" cy="2055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4500"/>
              </a:spcBef>
              <a:defRPr sz="4600">
                <a:solidFill>
                  <a:srgbClr val="000000"/>
                </a:solidFill>
              </a:defRPr>
            </a:pPr>
            <a:r>
              <a:t>La </a:t>
            </a:r>
            <a:r>
              <a:rPr b="1"/>
              <a:t>formation tout au long de la vie</a:t>
            </a:r>
            <a:r>
              <a:t> est enfin un enjeu permanent pour le développement de compétences nouvelles et le maintien de la compétitivité des entreprises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Ecole et collège"/>
          <p:cNvSpPr txBox="1"/>
          <p:nvPr>
            <p:ph type="title"/>
          </p:nvPr>
        </p:nvSpPr>
        <p:spPr>
          <a:prstGeom prst="rect">
            <a:avLst/>
          </a:prstGeom>
        </p:spPr>
        <p:txBody>
          <a:bodyPr/>
          <a:lstStyle/>
          <a:p>
            <a:pPr/>
            <a:r>
              <a:t>Ecole et collège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L’enjeu de l’ “école du socle”"/>
          <p:cNvSpPr txBox="1"/>
          <p:nvPr>
            <p:ph type="title"/>
          </p:nvPr>
        </p:nvSpPr>
        <p:spPr>
          <a:prstGeom prst="rect">
            <a:avLst/>
          </a:prstGeom>
        </p:spPr>
        <p:txBody>
          <a:bodyPr/>
          <a:lstStyle/>
          <a:p>
            <a:pPr/>
            <a:r>
              <a:t>L’enjeu de l’ “école du socle”</a:t>
            </a:r>
          </a:p>
        </p:txBody>
      </p:sp>
      <p:sp>
        <p:nvSpPr>
          <p:cNvPr id="235" name="Elle touche toutes les couches de la population puisqu’inscrite dans le cadre de l’instruction obligatoire…"/>
          <p:cNvSpPr txBox="1"/>
          <p:nvPr>
            <p:ph type="body" idx="1"/>
          </p:nvPr>
        </p:nvSpPr>
        <p:spPr>
          <a:prstGeom prst="rect">
            <a:avLst/>
          </a:prstGeom>
        </p:spPr>
        <p:txBody>
          <a:bodyPr/>
          <a:lstStyle/>
          <a:p>
            <a:pPr/>
          </a:p>
          <a:p>
            <a:pPr/>
            <a:r>
              <a:t>Elle touche toutes les couches de la population puisqu’inscrite dans le cadre de l’instruction obligatoire</a:t>
            </a:r>
          </a:p>
          <a:p>
            <a:pPr/>
            <a:r>
              <a:t>Elle a vocation à amener les élèves à une conscience progressive de leur environnement naturel et technologique</a:t>
            </a:r>
          </a:p>
          <a:p>
            <a:pPr/>
            <a:r>
              <a:t>Elle conditionne l’image des technologies dans la société et le rôle qu’elles peuvent jouer, et par conséquent influe sur les choix d’orientation des élèves</a:t>
            </a:r>
          </a:p>
        </p:txBody>
      </p:sp>
      <p:sp>
        <p:nvSpPr>
          <p:cNvPr id="236"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Ecole : susciter l’intérêt"/>
          <p:cNvSpPr txBox="1"/>
          <p:nvPr>
            <p:ph type="title"/>
          </p:nvPr>
        </p:nvSpPr>
        <p:spPr>
          <a:prstGeom prst="rect">
            <a:avLst/>
          </a:prstGeom>
        </p:spPr>
        <p:txBody>
          <a:bodyPr/>
          <a:lstStyle/>
          <a:p>
            <a:pPr/>
            <a:r>
              <a:t>Ecole : susciter l’intérêt</a:t>
            </a:r>
          </a:p>
        </p:txBody>
      </p:sp>
      <p:sp>
        <p:nvSpPr>
          <p:cNvPr id="239" name="Des représentations du monde en construction, mais très vite des stéréotypes……"/>
          <p:cNvSpPr txBox="1"/>
          <p:nvPr>
            <p:ph type="body" idx="1"/>
          </p:nvPr>
        </p:nvSpPr>
        <p:spPr>
          <a:prstGeom prst="rect">
            <a:avLst/>
          </a:prstGeom>
        </p:spPr>
        <p:txBody>
          <a:bodyPr/>
          <a:lstStyle/>
          <a:p>
            <a:pPr marL="603504" indent="-603504" defTabSz="2413955">
              <a:spcBef>
                <a:spcPts val="4400"/>
              </a:spcBef>
              <a:defRPr sz="4752"/>
            </a:pPr>
            <a:r>
              <a:t>Des représentations du monde en construction, mais très vite des stéréotypes…</a:t>
            </a:r>
          </a:p>
          <a:p>
            <a:pPr marL="603504" indent="-603504" defTabSz="2413955">
              <a:spcBef>
                <a:spcPts val="4400"/>
              </a:spcBef>
              <a:defRPr sz="4752"/>
            </a:pPr>
            <a:r>
              <a:t>Des élèves caractérisés par une curiosité permanente</a:t>
            </a:r>
          </a:p>
          <a:p>
            <a:pPr marL="603504" indent="-603504" defTabSz="2413955">
              <a:spcBef>
                <a:spcPts val="4400"/>
              </a:spcBef>
              <a:defRPr sz="4752"/>
            </a:pPr>
            <a:r>
              <a:t>Un environnement proche truffé de technologie, et pourtant une prédominance de l’observation de faits ou objets naturels</a:t>
            </a:r>
          </a:p>
          <a:p>
            <a:pPr marL="603504" indent="-603504" defTabSz="2413955">
              <a:spcBef>
                <a:spcPts val="4400"/>
              </a:spcBef>
              <a:defRPr sz="4752"/>
            </a:pPr>
            <a:r>
              <a:t>Des “objets techniques” technologiquement complexes délaissés pour des objets plus “abordables” en école primaire, un bon calcul? Qu’est-ce qui est plus complexe entre une libellule et un téléphone portable….</a:t>
            </a:r>
          </a:p>
          <a:p>
            <a:pPr marL="603504" indent="-603504" defTabSz="2413955">
              <a:spcBef>
                <a:spcPts val="4400"/>
              </a:spcBef>
              <a:defRPr b="1" sz="4752"/>
            </a:pPr>
            <a:r>
              <a:t>Il nous faut nous questionner sur comment la technologie est découverte en école primaire.</a:t>
            </a:r>
          </a:p>
        </p:txBody>
      </p:sp>
      <p:sp>
        <p:nvSpPr>
          <p:cNvPr id="240"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Constats"/>
          <p:cNvSpPr txBox="1"/>
          <p:nvPr>
            <p:ph type="title"/>
          </p:nvPr>
        </p:nvSpPr>
        <p:spPr>
          <a:prstGeom prst="rect">
            <a:avLst/>
          </a:prstGeom>
        </p:spPr>
        <p:txBody>
          <a:bodyPr/>
          <a:lstStyle/>
          <a:p>
            <a:pPr/>
            <a:r>
              <a:t>Constats</a:t>
            </a:r>
          </a:p>
        </p:txBody>
      </p:sp>
      <p:sp>
        <p:nvSpPr>
          <p:cNvPr id="243"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4" name="Screenshot 2021-11-11 at 15.57.33.png" descr="Screenshot 2021-11-11 at 15.57.33.png"/>
          <p:cNvPicPr>
            <a:picLocks noChangeAspect="1"/>
          </p:cNvPicPr>
          <p:nvPr/>
        </p:nvPicPr>
        <p:blipFill>
          <a:blip r:embed="rId2">
            <a:extLst/>
          </a:blip>
          <a:stretch>
            <a:fillRect/>
          </a:stretch>
        </p:blipFill>
        <p:spPr>
          <a:xfrm>
            <a:off x="912719" y="4480754"/>
            <a:ext cx="7730350" cy="6409340"/>
          </a:xfrm>
          <a:prstGeom prst="rect">
            <a:avLst/>
          </a:prstGeom>
          <a:ln w="12700">
            <a:miter lim="400000"/>
          </a:ln>
        </p:spPr>
      </p:pic>
      <p:pic>
        <p:nvPicPr>
          <p:cNvPr id="245" name="Screenshot 2021-11-11 at 15.54.19.png" descr="Screenshot 2021-11-11 at 15.54.19.png"/>
          <p:cNvPicPr>
            <a:picLocks noChangeAspect="1"/>
          </p:cNvPicPr>
          <p:nvPr/>
        </p:nvPicPr>
        <p:blipFill>
          <a:blip r:embed="rId3">
            <a:extLst/>
          </a:blip>
          <a:stretch>
            <a:fillRect/>
          </a:stretch>
        </p:blipFill>
        <p:spPr>
          <a:xfrm>
            <a:off x="9123815" y="5367126"/>
            <a:ext cx="15140779" cy="540525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nvPicPr>
        <p:blipFill>
          <a:blip r:embed="rId2">
            <a:extLst/>
          </a:blip>
          <a:stretch>
            <a:fillRect/>
          </a:stretch>
        </p:blipFill>
        <p:spPr>
          <a:xfrm>
            <a:off x="1102271" y="2019889"/>
            <a:ext cx="9001329" cy="8353235"/>
          </a:xfrm>
          <a:prstGeom prst="rect">
            <a:avLst/>
          </a:prstGeom>
          <a:ln w="12700">
            <a:miter lim="400000"/>
          </a:ln>
        </p:spPr>
      </p:pic>
      <p:pic>
        <p:nvPicPr>
          <p:cNvPr id="248" name="Image" descr="Image"/>
          <p:cNvPicPr>
            <a:picLocks noChangeAspect="1"/>
          </p:cNvPicPr>
          <p:nvPr/>
        </p:nvPicPr>
        <p:blipFill>
          <a:blip r:embed="rId3">
            <a:extLst/>
          </a:blip>
          <a:stretch>
            <a:fillRect/>
          </a:stretch>
        </p:blipFill>
        <p:spPr>
          <a:xfrm>
            <a:off x="12427190" y="1320133"/>
            <a:ext cx="8534401" cy="6146801"/>
          </a:xfrm>
          <a:prstGeom prst="rect">
            <a:avLst/>
          </a:prstGeom>
          <a:ln w="12700">
            <a:miter lim="400000"/>
          </a:ln>
        </p:spPr>
      </p:pic>
      <p:pic>
        <p:nvPicPr>
          <p:cNvPr id="249" name="Image" descr="Image"/>
          <p:cNvPicPr>
            <a:picLocks noChangeAspect="1"/>
          </p:cNvPicPr>
          <p:nvPr/>
        </p:nvPicPr>
        <p:blipFill>
          <a:blip r:embed="rId4">
            <a:extLst/>
          </a:blip>
          <a:stretch>
            <a:fillRect/>
          </a:stretch>
        </p:blipFill>
        <p:spPr>
          <a:xfrm>
            <a:off x="8925934" y="10016490"/>
            <a:ext cx="14229526" cy="250952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CC415616A63B489F811FEBA23B2106" ma:contentTypeVersion="13" ma:contentTypeDescription="Crée un document." ma:contentTypeScope="" ma:versionID="cc79fd93ce9880588328160a3268d077">
  <xsd:schema xmlns:xsd="http://www.w3.org/2001/XMLSchema" xmlns:xs="http://www.w3.org/2001/XMLSchema" xmlns:p="http://schemas.microsoft.com/office/2006/metadata/properties" xmlns:ns2="29085bd2-8046-4e2c-88d4-34a20d7200ff" xmlns:ns3="6d965604-aafa-48a8-992f-4060985e3362" targetNamespace="http://schemas.microsoft.com/office/2006/metadata/properties" ma:root="true" ma:fieldsID="526ba9edddb67ef34383965f253d88b4" ns2:_="" ns3:_="">
    <xsd:import namespace="29085bd2-8046-4e2c-88d4-34a20d7200ff"/>
    <xsd:import namespace="6d965604-aafa-48a8-992f-4060985e33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85bd2-8046-4e2c-88d4-34a20d720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965604-aafa-48a8-992f-4060985e3362"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71280D-BC10-4CA9-A3C8-CCD982C61541}"/>
</file>

<file path=customXml/itemProps2.xml><?xml version="1.0" encoding="utf-8"?>
<ds:datastoreItem xmlns:ds="http://schemas.openxmlformats.org/officeDocument/2006/customXml" ds:itemID="{0D43F76B-4C52-4800-92B5-F34A840FB2E4}"/>
</file>

<file path=customXml/itemProps3.xml><?xml version="1.0" encoding="utf-8"?>
<ds:datastoreItem xmlns:ds="http://schemas.openxmlformats.org/officeDocument/2006/customXml" ds:itemID="{DE376E3F-F67A-445E-AC1A-530C9A3684E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0x010100ECCC415616A63B489F811FEBA23B2106</vt:lpwstr>
  </property>
</Properties>
</file>