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slides/slide55.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slides/slide5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Masters/slideMaster4.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75.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Layouts/slideLayout49.xml" ContentType="application/vnd.openxmlformats-officedocument.presentationml.slideLayout+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65.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notesSlides/notesSlide3.xml" ContentType="application/vnd.openxmlformats-officedocument.presentationml.notesSlid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notesSlides/notesSlide7.xml" ContentType="application/vnd.openxmlformats-officedocument.presentationml.notesSlide+xml"/>
  <Override PartName="/ppt/slideLayouts/slideLayout6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6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charts/chart5.xml" ContentType="application/vnd.openxmlformats-officedocument.drawingml.chart+xml"/>
  <Override PartName="/ppt/charts/chart6.xml" ContentType="application/vnd.openxmlformats-officedocument.drawingml.chart+xml"/>
  <Override PartName="/ppt/theme/theme7.xml" ContentType="application/vnd.openxmlformats-officedocument.theme+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26" r:id="rId6"/>
    <p:sldMasterId id="2147483753" r:id="rId7"/>
  </p:sldMasterIdLst>
  <p:notesMasterIdLst>
    <p:notesMasterId r:id="rId64"/>
  </p:notesMasterIdLst>
  <p:sldIdLst>
    <p:sldId id="301" r:id="rId8"/>
    <p:sldId id="305" r:id="rId9"/>
    <p:sldId id="257" r:id="rId10"/>
    <p:sldId id="306" r:id="rId11"/>
    <p:sldId id="308" r:id="rId12"/>
    <p:sldId id="299" r:id="rId13"/>
    <p:sldId id="298" r:id="rId14"/>
    <p:sldId id="258" r:id="rId15"/>
    <p:sldId id="260" r:id="rId16"/>
    <p:sldId id="309" r:id="rId17"/>
    <p:sldId id="307" r:id="rId18"/>
    <p:sldId id="302" r:id="rId19"/>
    <p:sldId id="303" r:id="rId20"/>
    <p:sldId id="317" r:id="rId21"/>
    <p:sldId id="304" r:id="rId22"/>
    <p:sldId id="310" r:id="rId23"/>
    <p:sldId id="312" r:id="rId24"/>
    <p:sldId id="313" r:id="rId25"/>
    <p:sldId id="314" r:id="rId26"/>
    <p:sldId id="262" r:id="rId27"/>
    <p:sldId id="265" r:id="rId28"/>
    <p:sldId id="267" r:id="rId29"/>
    <p:sldId id="271" r:id="rId30"/>
    <p:sldId id="316" r:id="rId31"/>
    <p:sldId id="322" r:id="rId32"/>
    <p:sldId id="315" r:id="rId33"/>
    <p:sldId id="323" r:id="rId34"/>
    <p:sldId id="318" r:id="rId35"/>
    <p:sldId id="326" r:id="rId36"/>
    <p:sldId id="327" r:id="rId37"/>
    <p:sldId id="325" r:id="rId38"/>
    <p:sldId id="328" r:id="rId39"/>
    <p:sldId id="331" r:id="rId40"/>
    <p:sldId id="329" r:id="rId41"/>
    <p:sldId id="330" r:id="rId42"/>
    <p:sldId id="332" r:id="rId43"/>
    <p:sldId id="333" r:id="rId44"/>
    <p:sldId id="340" r:id="rId45"/>
    <p:sldId id="324" r:id="rId46"/>
    <p:sldId id="339" r:id="rId47"/>
    <p:sldId id="321" r:id="rId48"/>
    <p:sldId id="341" r:id="rId49"/>
    <p:sldId id="297" r:id="rId50"/>
    <p:sldId id="268" r:id="rId51"/>
    <p:sldId id="272" r:id="rId52"/>
    <p:sldId id="276" r:id="rId53"/>
    <p:sldId id="277" r:id="rId54"/>
    <p:sldId id="293" r:id="rId55"/>
    <p:sldId id="294" r:id="rId56"/>
    <p:sldId id="300" r:id="rId57"/>
    <p:sldId id="295" r:id="rId58"/>
    <p:sldId id="334" r:id="rId59"/>
    <p:sldId id="335" r:id="rId60"/>
    <p:sldId id="336" r:id="rId61"/>
    <p:sldId id="337" r:id="rId62"/>
    <p:sldId id="338" r:id="rId6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autoTitleDeleted val="1"/>
    <c:view3D>
      <c:rotX val="15"/>
      <c:rotY val="20"/>
      <c:rAngAx val="0"/>
    </c:view3D>
    <c:floor>
      <c:thickness val="0"/>
      <c:spPr>
        <a:noFill/>
        <a:ln w="9360">
          <a:solidFill>
            <a:srgbClr val="878787"/>
          </a:solidFill>
          <a:round/>
        </a:ln>
      </c:spPr>
    </c:floor>
    <c:sideWall>
      <c:thickness val="0"/>
      <c:spPr>
        <a:noFill/>
        <a:ln w="9360">
          <a:solidFill>
            <a:srgbClr val="878787"/>
          </a:solidFill>
          <a:round/>
        </a:ln>
      </c:spPr>
    </c:sideWall>
    <c:backWall>
      <c:thickness val="0"/>
      <c:spPr>
        <a:noFill/>
        <a:ln w="9360">
          <a:solidFill>
            <a:srgbClr val="878787"/>
          </a:solidFill>
          <a:round/>
        </a:ln>
      </c:spPr>
    </c:backWall>
    <c:plotArea>
      <c:layout/>
      <c:bar3DChart>
        <c:barDir val="col"/>
        <c:grouping val="clustered"/>
        <c:varyColors val="0"/>
        <c:ser>
          <c:idx val="0"/>
          <c:order val="0"/>
          <c:tx>
            <c:strRef>
              <c:f>label 0</c:f>
              <c:strCache>
                <c:ptCount val="1"/>
                <c:pt idx="0">
                  <c:v>Marché national cyber (en Mds €)</c:v>
                </c:pt>
              </c:strCache>
            </c:strRef>
          </c:tx>
          <c:spPr>
            <a:solidFill>
              <a:srgbClr val="C02846"/>
            </a:solidFill>
            <a:ln>
              <a:noFill/>
            </a:ln>
          </c:spPr>
          <c:invertIfNegative val="0"/>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6"/>
                <c:pt idx="0">
                  <c:v>Etats-Unis</c:v>
                </c:pt>
                <c:pt idx="1">
                  <c:v>Royaume-Uni</c:v>
                </c:pt>
                <c:pt idx="2">
                  <c:v>Allemagne</c:v>
                </c:pt>
                <c:pt idx="3">
                  <c:v>Israël</c:v>
                </c:pt>
                <c:pt idx="4">
                  <c:v>Japon</c:v>
                </c:pt>
                <c:pt idx="5">
                  <c:v>France</c:v>
                </c:pt>
              </c:strCache>
            </c:strRef>
          </c:cat>
          <c:val>
            <c:numRef>
              <c:f>0</c:f>
              <c:numCache>
                <c:formatCode>General</c:formatCode>
                <c:ptCount val="6"/>
                <c:pt idx="0">
                  <c:v>27.3</c:v>
                </c:pt>
                <c:pt idx="1">
                  <c:v>3.7</c:v>
                </c:pt>
                <c:pt idx="2">
                  <c:v>3.5</c:v>
                </c:pt>
                <c:pt idx="3">
                  <c:v>3.2</c:v>
                </c:pt>
                <c:pt idx="4">
                  <c:v>2.4</c:v>
                </c:pt>
                <c:pt idx="5">
                  <c:v>1.8</c:v>
                </c:pt>
              </c:numCache>
            </c:numRef>
          </c:val>
        </c:ser>
        <c:ser>
          <c:idx val="1"/>
          <c:order val="1"/>
          <c:tx>
            <c:strRef>
              <c:f>label 1</c:f>
              <c:strCache>
                <c:ptCount val="1"/>
                <c:pt idx="0">
                  <c:v>Part cyber du marché national TIC (%) </c:v>
                </c:pt>
              </c:strCache>
            </c:strRef>
          </c:tx>
          <c:spPr>
            <a:solidFill>
              <a:srgbClr val="5A5A5A"/>
            </a:solidFill>
            <a:ln>
              <a:noFill/>
            </a:ln>
          </c:spPr>
          <c:invertIfNegative val="0"/>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6"/>
                <c:pt idx="0">
                  <c:v>Etats-Unis</c:v>
                </c:pt>
                <c:pt idx="1">
                  <c:v>Royaume-Uni</c:v>
                </c:pt>
                <c:pt idx="2">
                  <c:v>Allemagne</c:v>
                </c:pt>
                <c:pt idx="3">
                  <c:v>Israël</c:v>
                </c:pt>
                <c:pt idx="4">
                  <c:v>Japon</c:v>
                </c:pt>
                <c:pt idx="5">
                  <c:v>France</c:v>
                </c:pt>
              </c:strCache>
            </c:strRef>
          </c:cat>
          <c:val>
            <c:numRef>
              <c:f>1</c:f>
              <c:numCache>
                <c:formatCode>General</c:formatCode>
                <c:ptCount val="6"/>
                <c:pt idx="0">
                  <c:v>5.78</c:v>
                </c:pt>
                <c:pt idx="1">
                  <c:v>4.83</c:v>
                </c:pt>
                <c:pt idx="2">
                  <c:v>2.7</c:v>
                </c:pt>
                <c:pt idx="3">
                  <c:v>18.149999999999999</c:v>
                </c:pt>
                <c:pt idx="4">
                  <c:v>0.73</c:v>
                </c:pt>
                <c:pt idx="5">
                  <c:v>1.71</c:v>
                </c:pt>
              </c:numCache>
            </c:numRef>
          </c:val>
        </c:ser>
        <c:dLbls>
          <c:showLegendKey val="0"/>
          <c:showVal val="0"/>
          <c:showCatName val="0"/>
          <c:showSerName val="0"/>
          <c:showPercent val="0"/>
          <c:showBubbleSize val="0"/>
        </c:dLbls>
        <c:gapWidth val="150"/>
        <c:shape val="box"/>
        <c:axId val="607678360"/>
        <c:axId val="607676008"/>
        <c:axId val="0"/>
      </c:bar3DChart>
      <c:catAx>
        <c:axId val="607678360"/>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6008"/>
        <c:crosses val="autoZero"/>
        <c:auto val="1"/>
        <c:lblAlgn val="ctr"/>
        <c:lblOffset val="100"/>
        <c:noMultiLvlLbl val="1"/>
      </c:catAx>
      <c:valAx>
        <c:axId val="607676008"/>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8360"/>
        <c:crosses val="autoZero"/>
        <c:crossBetween val="between"/>
      </c:valAx>
    </c:plotArea>
    <c:legend>
      <c:legendPos val="r"/>
      <c:layout>
        <c:manualLayout>
          <c:xMode val="edge"/>
          <c:yMode val="edge"/>
          <c:x val="0.67545711846893397"/>
          <c:y val="0.29943181818181802"/>
          <c:w val="0.29917333093719101"/>
          <c:h val="0.42754858506648502"/>
        </c:manualLayout>
      </c:layout>
      <c:overlay val="1"/>
      <c:spPr>
        <a:noFill/>
        <a:ln>
          <a:noFill/>
        </a:ln>
      </c:spPr>
      <c:txPr>
        <a:bodyPr/>
        <a:lstStyle/>
        <a:p>
          <a:pPr>
            <a:defRPr sz="1800" b="0" strike="noStrike" spc="-1">
              <a:solidFill>
                <a:srgbClr val="000000"/>
              </a:solidFill>
              <a:latin typeface="Times New Roman"/>
              <a:ea typeface="DejaVu Sans"/>
            </a:defRPr>
          </a:pPr>
          <a:endParaRPr lang="fr-FR"/>
        </a:p>
      </c:txPr>
    </c:legend>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Hoja1!$B$1</c:f>
              <c:strCache>
                <c:ptCount val="1"/>
                <c:pt idx="0">
                  <c:v>Search Engines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CB4-46F5-BB07-6C8A95F4C556}"/>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CB4-46F5-BB07-6C8A95F4C556}"/>
              </c:ext>
            </c:extLst>
          </c:dPt>
          <c:cat>
            <c:strRef>
              <c:f>Hoja1!$A$2:$A$3</c:f>
              <c:strCache>
                <c:ptCount val="2"/>
                <c:pt idx="0">
                  <c:v>Google</c:v>
                </c:pt>
                <c:pt idx="1">
                  <c:v>Rest</c:v>
                </c:pt>
              </c:strCache>
            </c:strRef>
          </c:cat>
          <c:val>
            <c:numRef>
              <c:f>Hoja1!$B$2:$B$3</c:f>
              <c:numCache>
                <c:formatCode>0.00%</c:formatCode>
                <c:ptCount val="2"/>
                <c:pt idx="0">
                  <c:v>0.95599999999999996</c:v>
                </c:pt>
                <c:pt idx="1">
                  <c:v>4.4000000000000039E-2</c:v>
                </c:pt>
              </c:numCache>
            </c:numRef>
          </c:val>
          <c:extLst xmlns:c16r2="http://schemas.microsoft.com/office/drawing/2015/06/chart">
            <c:ext xmlns:c16="http://schemas.microsoft.com/office/drawing/2014/chart" uri="{C3380CC4-5D6E-409C-BE32-E72D297353CC}">
              <c16:uniqueId val="{00000004-8CB4-46F5-BB07-6C8A95F4C55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Hoja1!$B$1</c:f>
              <c:strCache>
                <c:ptCount val="1"/>
                <c:pt idx="0">
                  <c:v>Social Media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6D0-49A9-B075-2607141B33FF}"/>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6D0-49A9-B075-2607141B33FF}"/>
              </c:ext>
            </c:extLst>
          </c:dPt>
          <c:cat>
            <c:strRef>
              <c:f>Hoja1!$A$2:$A$3</c:f>
              <c:strCache>
                <c:ptCount val="2"/>
                <c:pt idx="0">
                  <c:v>Facebook</c:v>
                </c:pt>
                <c:pt idx="1">
                  <c:v>Rest</c:v>
                </c:pt>
              </c:strCache>
            </c:strRef>
          </c:cat>
          <c:val>
            <c:numRef>
              <c:f>Hoja1!$B$2:$B$3</c:f>
              <c:numCache>
                <c:formatCode>0.00%</c:formatCode>
                <c:ptCount val="2"/>
                <c:pt idx="0">
                  <c:v>0.78300000000000003</c:v>
                </c:pt>
                <c:pt idx="1">
                  <c:v>0.21699999999999997</c:v>
                </c:pt>
              </c:numCache>
            </c:numRef>
          </c:val>
          <c:extLst xmlns:c16r2="http://schemas.microsoft.com/office/drawing/2015/06/chart">
            <c:ext xmlns:c16="http://schemas.microsoft.com/office/drawing/2014/chart" uri="{C3380CC4-5D6E-409C-BE32-E72D297353CC}">
              <c16:uniqueId val="{00000004-66D0-49A9-B075-2607141B33F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Hoja1!$B$1</c:f>
              <c:strCache>
                <c:ptCount val="1"/>
                <c:pt idx="0">
                  <c:v>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665-4515-AB5B-6DFDCBCCF3E1}"/>
              </c:ext>
            </c:extLst>
          </c:dPt>
          <c:dPt>
            <c:idx val="1"/>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3-F665-4515-AB5B-6DFDCBCCF3E1}"/>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665-4515-AB5B-6DFDCBCCF3E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665-4515-AB5B-6DFDCBCCF3E1}"/>
              </c:ext>
            </c:extLst>
          </c:dPt>
          <c:cat>
            <c:strRef>
              <c:f>Hoja1!$A$2:$A$4</c:f>
              <c:strCache>
                <c:ptCount val="3"/>
                <c:pt idx="0">
                  <c:v>Android</c:v>
                </c:pt>
                <c:pt idx="1">
                  <c:v>iOS</c:v>
                </c:pt>
                <c:pt idx="2">
                  <c:v>Rest</c:v>
                </c:pt>
              </c:strCache>
            </c:strRef>
          </c:cat>
          <c:val>
            <c:numRef>
              <c:f>Hoja1!$B$2:$B$4</c:f>
              <c:numCache>
                <c:formatCode>0%</c:formatCode>
                <c:ptCount val="3"/>
                <c:pt idx="0">
                  <c:v>0.76</c:v>
                </c:pt>
                <c:pt idx="1">
                  <c:v>0.22</c:v>
                </c:pt>
                <c:pt idx="2" formatCode="0.00%">
                  <c:v>1.999999999999999E-2</c:v>
                </c:pt>
              </c:numCache>
            </c:numRef>
          </c:val>
          <c:extLst xmlns:c16r2="http://schemas.microsoft.com/office/drawing/2015/06/chart">
            <c:ext xmlns:c16="http://schemas.microsoft.com/office/drawing/2014/chart" uri="{C3380CC4-5D6E-409C-BE32-E72D297353CC}">
              <c16:uniqueId val="{00000008-F665-4515-AB5B-6DFDCBCCF3E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autoTitleDeleted val="1"/>
    <c:plotArea>
      <c:layout/>
      <c:lineChart>
        <c:grouping val="standard"/>
        <c:varyColors val="0"/>
        <c:ser>
          <c:idx val="0"/>
          <c:order val="0"/>
          <c:tx>
            <c:strRef>
              <c:f>label 0</c:f>
              <c:strCache>
                <c:ptCount val="1"/>
                <c:pt idx="0">
                  <c:v>Chine</c:v>
                </c:pt>
              </c:strCache>
            </c:strRef>
          </c:tx>
          <c:spPr>
            <a:ln w="28440">
              <a:solidFill>
                <a:srgbClr val="BF2342"/>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2013</c:v>
                </c:pt>
                <c:pt idx="1">
                  <c:v>2014</c:v>
                </c:pt>
                <c:pt idx="2">
                  <c:v>2015</c:v>
                </c:pt>
                <c:pt idx="3">
                  <c:v>2016</c:v>
                </c:pt>
                <c:pt idx="4">
                  <c:v>2017</c:v>
                </c:pt>
              </c:strCache>
            </c:strRef>
          </c:cat>
          <c:val>
            <c:numRef>
              <c:f>0</c:f>
              <c:numCache>
                <c:formatCode>General</c:formatCode>
                <c:ptCount val="5"/>
                <c:pt idx="0">
                  <c:v>1</c:v>
                </c:pt>
                <c:pt idx="1">
                  <c:v>4</c:v>
                </c:pt>
                <c:pt idx="2">
                  <c:v>14</c:v>
                </c:pt>
                <c:pt idx="3">
                  <c:v>19</c:v>
                </c:pt>
                <c:pt idx="4">
                  <c:v>31</c:v>
                </c:pt>
              </c:numCache>
            </c:numRef>
          </c:val>
          <c:smooth val="0"/>
        </c:ser>
        <c:ser>
          <c:idx val="1"/>
          <c:order val="1"/>
          <c:tx>
            <c:strRef>
              <c:f>label 1</c:f>
              <c:strCache>
                <c:ptCount val="1"/>
                <c:pt idx="0">
                  <c:v>Etats-Unis</c:v>
                </c:pt>
              </c:strCache>
            </c:strRef>
          </c:tx>
          <c:spPr>
            <a:ln w="28440">
              <a:solidFill>
                <a:srgbClr val="585858"/>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2013</c:v>
                </c:pt>
                <c:pt idx="1">
                  <c:v>2014</c:v>
                </c:pt>
                <c:pt idx="2">
                  <c:v>2015</c:v>
                </c:pt>
                <c:pt idx="3">
                  <c:v>2016</c:v>
                </c:pt>
                <c:pt idx="4">
                  <c:v>2017</c:v>
                </c:pt>
              </c:strCache>
            </c:strRef>
          </c:cat>
          <c:val>
            <c:numRef>
              <c:f>1</c:f>
              <c:numCache>
                <c:formatCode>General</c:formatCode>
                <c:ptCount val="5"/>
                <c:pt idx="0">
                  <c:v>1</c:v>
                </c:pt>
                <c:pt idx="1">
                  <c:v>3.5</c:v>
                </c:pt>
                <c:pt idx="2">
                  <c:v>3</c:v>
                </c:pt>
                <c:pt idx="3">
                  <c:v>5</c:v>
                </c:pt>
                <c:pt idx="4">
                  <c:v>20</c:v>
                </c:pt>
              </c:numCache>
            </c:numRef>
          </c:val>
          <c:smooth val="0"/>
        </c:ser>
        <c:dLbls>
          <c:showLegendKey val="0"/>
          <c:showVal val="0"/>
          <c:showCatName val="0"/>
          <c:showSerName val="0"/>
          <c:showPercent val="0"/>
          <c:showBubbleSize val="0"/>
        </c:dLbls>
        <c:hiLowLines>
          <c:spPr>
            <a:ln>
              <a:noFill/>
            </a:ln>
          </c:spPr>
        </c:hiLowLines>
        <c:smooth val="0"/>
        <c:axId val="607672872"/>
        <c:axId val="607679536"/>
      </c:lineChart>
      <c:catAx>
        <c:axId val="607672872"/>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9536"/>
        <c:crosses val="autoZero"/>
        <c:auto val="1"/>
        <c:lblAlgn val="ctr"/>
        <c:lblOffset val="100"/>
        <c:noMultiLvlLbl val="1"/>
      </c:catAx>
      <c:valAx>
        <c:axId val="607679536"/>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2872"/>
        <c:crosses val="autoZero"/>
        <c:crossBetween val="midCat"/>
      </c:valAx>
      <c:spPr>
        <a:solidFill>
          <a:srgbClr val="FFFFFF"/>
        </a:solidFill>
        <a:ln>
          <a:noFill/>
        </a:ln>
      </c:spPr>
    </c:plotArea>
    <c:legend>
      <c:legendPos val="r"/>
      <c:overlay val="0"/>
      <c:spPr>
        <a:noFill/>
        <a:ln>
          <a:noFill/>
        </a:ln>
      </c:spPr>
      <c:txPr>
        <a:bodyPr/>
        <a:lstStyle/>
        <a:p>
          <a:pPr>
            <a:defRPr sz="1800" b="0" strike="noStrike" spc="-1">
              <a:solidFill>
                <a:srgbClr val="000000"/>
              </a:solidFill>
              <a:latin typeface="Times New Roman"/>
              <a:ea typeface="DejaVu Sans"/>
            </a:defRPr>
          </a:pPr>
          <a:endParaRPr lang="fr-FR"/>
        </a:p>
      </c:txPr>
    </c:legend>
    <c:plotVisOnly val="1"/>
    <c:dispBlanksAs val="zero"/>
    <c:showDLblsOverMax val="1"/>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Chine</c:v>
                </c:pt>
              </c:strCache>
            </c:strRef>
          </c:tx>
          <c:spPr>
            <a:ln w="28440">
              <a:solidFill>
                <a:srgbClr val="BF2342"/>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2013</c:v>
                </c:pt>
                <c:pt idx="1">
                  <c:v>2014</c:v>
                </c:pt>
                <c:pt idx="2">
                  <c:v>2015</c:v>
                </c:pt>
                <c:pt idx="3">
                  <c:v>2016</c:v>
                </c:pt>
                <c:pt idx="4">
                  <c:v>2017</c:v>
                </c:pt>
              </c:strCache>
            </c:strRef>
          </c:cat>
          <c:val>
            <c:numRef>
              <c:f>0</c:f>
              <c:numCache>
                <c:formatCode>General</c:formatCode>
                <c:ptCount val="5"/>
                <c:pt idx="0">
                  <c:v>1</c:v>
                </c:pt>
                <c:pt idx="1">
                  <c:v>4</c:v>
                </c:pt>
                <c:pt idx="2">
                  <c:v>14</c:v>
                </c:pt>
                <c:pt idx="3">
                  <c:v>19</c:v>
                </c:pt>
                <c:pt idx="4">
                  <c:v>31</c:v>
                </c:pt>
              </c:numCache>
            </c:numRef>
          </c:val>
          <c:smooth val="0"/>
        </c:ser>
        <c:ser>
          <c:idx val="1"/>
          <c:order val="1"/>
          <c:tx>
            <c:strRef>
              <c:f>label 1</c:f>
              <c:strCache>
                <c:ptCount val="1"/>
                <c:pt idx="0">
                  <c:v>Etats-Unis</c:v>
                </c:pt>
              </c:strCache>
            </c:strRef>
          </c:tx>
          <c:spPr>
            <a:ln w="28440">
              <a:solidFill>
                <a:srgbClr val="585858"/>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2013</c:v>
                </c:pt>
                <c:pt idx="1">
                  <c:v>2014</c:v>
                </c:pt>
                <c:pt idx="2">
                  <c:v>2015</c:v>
                </c:pt>
                <c:pt idx="3">
                  <c:v>2016</c:v>
                </c:pt>
                <c:pt idx="4">
                  <c:v>2017</c:v>
                </c:pt>
              </c:strCache>
            </c:strRef>
          </c:cat>
          <c:val>
            <c:numRef>
              <c:f>1</c:f>
              <c:numCache>
                <c:formatCode>General</c:formatCode>
                <c:ptCount val="5"/>
                <c:pt idx="0">
                  <c:v>1</c:v>
                </c:pt>
                <c:pt idx="1">
                  <c:v>3.5</c:v>
                </c:pt>
                <c:pt idx="2">
                  <c:v>3</c:v>
                </c:pt>
                <c:pt idx="3">
                  <c:v>5</c:v>
                </c:pt>
                <c:pt idx="4">
                  <c:v>20</c:v>
                </c:pt>
              </c:numCache>
            </c:numRef>
          </c:val>
          <c:smooth val="0"/>
        </c:ser>
        <c:dLbls>
          <c:showLegendKey val="0"/>
          <c:showVal val="0"/>
          <c:showCatName val="0"/>
          <c:showSerName val="0"/>
          <c:showPercent val="0"/>
          <c:showBubbleSize val="0"/>
        </c:dLbls>
        <c:hiLowLines>
          <c:spPr>
            <a:ln>
              <a:noFill/>
            </a:ln>
          </c:spPr>
        </c:hiLowLines>
        <c:smooth val="0"/>
        <c:axId val="607677576"/>
        <c:axId val="607672480"/>
      </c:lineChart>
      <c:catAx>
        <c:axId val="607677576"/>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2480"/>
        <c:crosses val="autoZero"/>
        <c:auto val="1"/>
        <c:lblAlgn val="ctr"/>
        <c:lblOffset val="100"/>
        <c:noMultiLvlLbl val="1"/>
      </c:catAx>
      <c:valAx>
        <c:axId val="607672480"/>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800" b="0" strike="noStrike" spc="-1">
                <a:solidFill>
                  <a:srgbClr val="000000"/>
                </a:solidFill>
                <a:latin typeface="Times New Roman"/>
                <a:ea typeface="DejaVu Sans"/>
              </a:defRPr>
            </a:pPr>
            <a:endParaRPr lang="fr-FR"/>
          </a:p>
        </c:txPr>
        <c:crossAx val="607677576"/>
        <c:crosses val="autoZero"/>
        <c:crossBetween val="midCat"/>
      </c:valAx>
      <c:spPr>
        <a:solidFill>
          <a:srgbClr val="FFFFFF"/>
        </a:solidFill>
        <a:ln>
          <a:noFill/>
        </a:ln>
      </c:spPr>
    </c:plotArea>
    <c:legend>
      <c:legendPos val="r"/>
      <c:overlay val="0"/>
      <c:spPr>
        <a:noFill/>
        <a:ln>
          <a:noFill/>
        </a:ln>
      </c:spPr>
      <c:txPr>
        <a:bodyPr/>
        <a:lstStyle/>
        <a:p>
          <a:pPr>
            <a:defRPr sz="1800" b="0" strike="noStrike" spc="-1">
              <a:solidFill>
                <a:srgbClr val="000000"/>
              </a:solidFill>
              <a:latin typeface="Times New Roman"/>
              <a:ea typeface="DejaVu Sans"/>
            </a:defRPr>
          </a:pPr>
          <a:endParaRPr lang="fr-FR"/>
        </a:p>
      </c:txPr>
    </c:legend>
    <c:plotVisOnly val="1"/>
    <c:dispBlanksAs val="zero"/>
    <c:showDLblsOverMax val="1"/>
  </c:chart>
  <c:spPr>
    <a:noFill/>
    <a:ln>
      <a:noFill/>
    </a:ln>
  </c:sp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fr-FR" sz="4400" b="0" strike="noStrike" spc="-1">
                <a:latin typeface="Arial"/>
              </a:rPr>
              <a:t>Cliquez pour déplacer la diapo</a:t>
            </a:r>
          </a:p>
        </p:txBody>
      </p:sp>
      <p:sp>
        <p:nvSpPr>
          <p:cNvPr id="364"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365"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366"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367"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368" name="PlaceHolder 6"/>
          <p:cNvSpPr>
            <a:spLocks noGrp="1"/>
          </p:cNvSpPr>
          <p:nvPr>
            <p:ph type="sldNum"/>
          </p:nvPr>
        </p:nvSpPr>
        <p:spPr>
          <a:xfrm>
            <a:off x="4278960" y="10157400"/>
            <a:ext cx="3280680" cy="534240"/>
          </a:xfrm>
          <a:prstGeom prst="rect">
            <a:avLst/>
          </a:prstGeom>
        </p:spPr>
        <p:txBody>
          <a:bodyPr lIns="0" tIns="0" rIns="0" bIns="0" anchor="b"/>
          <a:lstStyle/>
          <a:p>
            <a:pPr algn="r"/>
            <a:fld id="{7D459D51-9009-4BA9-828D-31ABF5315BF8}"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69267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noRot="1" noChangeAspect="1"/>
          </p:cNvSpPr>
          <p:nvPr>
            <p:ph type="sldImg"/>
          </p:nvPr>
        </p:nvSpPr>
        <p:spPr>
          <a:xfrm>
            <a:off x="917575" y="744538"/>
            <a:ext cx="4962525" cy="3722687"/>
          </a:xfrm>
          <a:prstGeom prst="rect">
            <a:avLst/>
          </a:prstGeom>
        </p:spPr>
      </p:sp>
      <p:sp>
        <p:nvSpPr>
          <p:cNvPr id="520"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21"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B7ECDA3-E859-4FA1-A988-0CDD0B4E95B0}" type="slidenum">
              <a:rPr lang="fr-FR" sz="1200" b="0" strike="noStrike" spc="-1">
                <a:solidFill>
                  <a:srgbClr val="000000"/>
                </a:solidFill>
                <a:latin typeface="+mn-lt"/>
                <a:ea typeface="+mn-ea"/>
              </a:rPr>
              <a:t>1</a:t>
            </a:fld>
            <a:endParaRPr lang="fr-FR" sz="1200" b="0" strike="noStrike" spc="-1">
              <a:latin typeface="Arial"/>
            </a:endParaRPr>
          </a:p>
        </p:txBody>
      </p:sp>
    </p:spTree>
    <p:extLst>
      <p:ext uri="{BB962C8B-B14F-4D97-AF65-F5344CB8AC3E}">
        <p14:creationId xmlns:p14="http://schemas.microsoft.com/office/powerpoint/2010/main" val="295863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92721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30264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noRot="1" noChangeAspect="1"/>
          </p:cNvSpPr>
          <p:nvPr>
            <p:ph type="sldImg"/>
          </p:nvPr>
        </p:nvSpPr>
        <p:spPr>
          <a:xfrm>
            <a:off x="917575" y="744538"/>
            <a:ext cx="4962525" cy="3722687"/>
          </a:xfrm>
          <a:prstGeom prst="rect">
            <a:avLst/>
          </a:prstGeom>
        </p:spPr>
      </p:sp>
      <p:sp>
        <p:nvSpPr>
          <p:cNvPr id="532" name="PlaceHolder 2"/>
          <p:cNvSpPr>
            <a:spLocks noGrp="1"/>
          </p:cNvSpPr>
          <p:nvPr>
            <p:ph type="body"/>
          </p:nvPr>
        </p:nvSpPr>
        <p:spPr>
          <a:xfrm>
            <a:off x="679680" y="4715280"/>
            <a:ext cx="5437440" cy="4466160"/>
          </a:xfrm>
          <a:prstGeom prst="rect">
            <a:avLst/>
          </a:prstGeom>
        </p:spPr>
        <p:txBody>
          <a:bodyPr lIns="0" tIns="0" rIns="0" bIns="0"/>
          <a:lstStyle/>
          <a:p>
            <a:pPr marL="216000" indent="-215640">
              <a:lnSpc>
                <a:spcPct val="100000"/>
              </a:lnSpc>
            </a:pPr>
            <a:r>
              <a:rPr lang="fr-FR" sz="2000" b="0" strike="noStrike" spc="-1">
                <a:latin typeface="Arial"/>
              </a:rPr>
              <a:t>Un marché français (1,8 Mds) présentant des opportunités de croissance (1,71% du marché TIC).</a:t>
            </a:r>
          </a:p>
        </p:txBody>
      </p:sp>
      <p:sp>
        <p:nvSpPr>
          <p:cNvPr id="533"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04CDF20-D0B3-4DC4-939A-454CC2E5017B}" type="slidenum">
              <a:rPr lang="fr-FR" sz="1200" b="0" strike="noStrike" spc="-1">
                <a:solidFill>
                  <a:srgbClr val="000000"/>
                </a:solidFill>
                <a:latin typeface="+mn-lt"/>
                <a:ea typeface="+mn-ea"/>
              </a:rPr>
              <a:t>20</a:t>
            </a:fld>
            <a:endParaRPr lang="fr-FR" sz="1200" b="0" strike="noStrike" spc="-1">
              <a:latin typeface="Arial"/>
            </a:endParaRPr>
          </a:p>
        </p:txBody>
      </p:sp>
    </p:spTree>
    <p:extLst>
      <p:ext uri="{BB962C8B-B14F-4D97-AF65-F5344CB8AC3E}">
        <p14:creationId xmlns:p14="http://schemas.microsoft.com/office/powerpoint/2010/main" val="167737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183960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87924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09398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426326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2940834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157768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1454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noRot="1" noChangeAspect="1"/>
          </p:cNvSpPr>
          <p:nvPr>
            <p:ph type="sldImg"/>
          </p:nvPr>
        </p:nvSpPr>
        <p:spPr>
          <a:xfrm>
            <a:off x="917575" y="744538"/>
            <a:ext cx="4962525" cy="3722687"/>
          </a:xfrm>
          <a:prstGeom prst="rect">
            <a:avLst/>
          </a:prstGeom>
        </p:spPr>
      </p:sp>
      <p:sp>
        <p:nvSpPr>
          <p:cNvPr id="523"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24"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3B5ECDE-8E8E-4ED7-AADB-488558CCFF43}" type="slidenum">
              <a:rPr lang="fr-FR" sz="1200" b="0" strike="noStrike" spc="-1">
                <a:solidFill>
                  <a:srgbClr val="000000"/>
                </a:solidFill>
                <a:latin typeface="+mn-lt"/>
                <a:ea typeface="+mn-ea"/>
              </a:rPr>
              <a:t>2</a:t>
            </a:fld>
            <a:endParaRPr lang="fr-FR" sz="1200" b="0" strike="noStrike" spc="-1">
              <a:latin typeface="Arial"/>
            </a:endParaRPr>
          </a:p>
        </p:txBody>
      </p:sp>
    </p:spTree>
    <p:extLst>
      <p:ext uri="{BB962C8B-B14F-4D97-AF65-F5344CB8AC3E}">
        <p14:creationId xmlns:p14="http://schemas.microsoft.com/office/powerpoint/2010/main" val="305904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84699-2B44-4FFC-838E-642280D6188E}" type="slidenum">
              <a:rPr lang="fr-FR" altLang="fr-FR">
                <a:solidFill>
                  <a:srgbClr val="000000"/>
                </a:solidFill>
              </a:rPr>
              <a:pPr/>
              <a:t>36</a:t>
            </a:fld>
            <a:endParaRPr lang="fr-FR" altLang="fr-FR">
              <a:solidFill>
                <a:srgbClr val="000000"/>
              </a:solidFill>
            </a:endParaRPr>
          </a:p>
        </p:txBody>
      </p:sp>
      <p:sp>
        <p:nvSpPr>
          <p:cNvPr id="79874" name="Rectangle 2"/>
          <p:cNvSpPr>
            <a:spLocks noGrp="1" noRot="1" noChangeAspect="1" noChangeArrowheads="1" noTextEdit="1"/>
          </p:cNvSpPr>
          <p:nvPr>
            <p:ph type="sldImg"/>
          </p:nvPr>
        </p:nvSpPr>
        <p:spPr>
          <a:xfrm>
            <a:off x="1108075" y="812800"/>
            <a:ext cx="5343525" cy="4008438"/>
          </a:xfrm>
          <a:ln/>
        </p:spPr>
      </p:sp>
      <p:sp>
        <p:nvSpPr>
          <p:cNvPr id="79875" name="Rectangle 3"/>
          <p:cNvSpPr>
            <a:spLocks noGrp="1" noChangeArrowheads="1"/>
          </p:cNvSpPr>
          <p:nvPr>
            <p:ph type="body" idx="1"/>
          </p:nvPr>
        </p:nvSpPr>
        <p:spPr/>
        <p:txBody>
          <a:bodyPr/>
          <a:lstStyle/>
          <a:p>
            <a:pPr marL="228600" indent="-228600"/>
            <a:endParaRPr lang="fr-FR" altLang="fr-FR"/>
          </a:p>
        </p:txBody>
      </p:sp>
    </p:spTree>
    <p:extLst>
      <p:ext uri="{BB962C8B-B14F-4D97-AF65-F5344CB8AC3E}">
        <p14:creationId xmlns:p14="http://schemas.microsoft.com/office/powerpoint/2010/main" val="171068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250543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97397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b="1" i="1"/>
              <a:t>Headlines and body copies</a:t>
            </a:r>
            <a:r>
              <a:rPr lang="es-ES" b="1" i="1"/>
              <a:t>: </a:t>
            </a:r>
            <a:r>
              <a:rPr lang="es-ES" b="0" i="0" err="1"/>
              <a:t>Adjust</a:t>
            </a:r>
            <a:r>
              <a:rPr lang="es-ES" b="0" i="0"/>
              <a:t> </a:t>
            </a:r>
            <a:r>
              <a:rPr lang="es-ES" b="0" i="0" err="1"/>
              <a:t>the</a:t>
            </a:r>
            <a:r>
              <a:rPr lang="es-ES" b="0" i="0"/>
              <a:t> </a:t>
            </a:r>
            <a:r>
              <a:rPr lang="es-ES" b="0" i="0" err="1"/>
              <a:t>body</a:t>
            </a:r>
            <a:r>
              <a:rPr lang="es-ES" b="0" i="0"/>
              <a:t> </a:t>
            </a:r>
            <a:r>
              <a:rPr lang="es-ES" b="0" i="0" err="1"/>
              <a:t>copy</a:t>
            </a:r>
            <a:r>
              <a:rPr lang="es-ES" b="0" i="0"/>
              <a:t> </a:t>
            </a:r>
            <a:r>
              <a:rPr lang="es-ES" b="0" i="0" err="1"/>
              <a:t>using</a:t>
            </a:r>
            <a:r>
              <a:rPr lang="es-ES" b="0" i="0"/>
              <a:t> 14, 16, 18 </a:t>
            </a:r>
            <a:r>
              <a:rPr lang="es-ES" b="0" i="0" err="1"/>
              <a:t>or</a:t>
            </a:r>
            <a:r>
              <a:rPr lang="es-ES" b="0" i="0"/>
              <a:t> 20 </a:t>
            </a:r>
            <a:r>
              <a:rPr lang="es-ES" b="0" i="0" err="1"/>
              <a:t>pts</a:t>
            </a:r>
            <a:r>
              <a:rPr lang="es-ES" b="0" i="0"/>
              <a:t> </a:t>
            </a:r>
            <a:r>
              <a:rPr lang="es-ES" b="0" i="0" err="1"/>
              <a:t>size</a:t>
            </a:r>
            <a:endParaRPr lang="es-ES"/>
          </a:p>
        </p:txBody>
      </p:sp>
      <p:sp>
        <p:nvSpPr>
          <p:cNvPr id="4" name="Slide Number Placeholder 3"/>
          <p:cNvSpPr>
            <a:spLocks noGrp="1"/>
          </p:cNvSpPr>
          <p:nvPr>
            <p:ph type="sldNum" sz="quarter" idx="10"/>
          </p:nvPr>
        </p:nvSpPr>
        <p:spPr/>
        <p:txBody>
          <a:bodyPr/>
          <a:lstStyle/>
          <a:p>
            <a:fld id="{F96C3898-AFF7-6245-8B5C-06211330E494}" type="slidenum">
              <a:rPr lang="en-US" smtClean="0"/>
              <a:t>43</a:t>
            </a:fld>
            <a:endParaRPr lang="en-US"/>
          </a:p>
        </p:txBody>
      </p:sp>
    </p:spTree>
    <p:extLst>
      <p:ext uri="{BB962C8B-B14F-4D97-AF65-F5344CB8AC3E}">
        <p14:creationId xmlns:p14="http://schemas.microsoft.com/office/powerpoint/2010/main" val="254081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noRot="1" noChangeAspect="1"/>
          </p:cNvSpPr>
          <p:nvPr>
            <p:ph type="sldImg"/>
          </p:nvPr>
        </p:nvSpPr>
        <p:spPr>
          <a:xfrm>
            <a:off x="917575" y="744538"/>
            <a:ext cx="4962525" cy="3722687"/>
          </a:xfrm>
          <a:prstGeom prst="rect">
            <a:avLst/>
          </a:prstGeom>
        </p:spPr>
      </p:sp>
      <p:sp>
        <p:nvSpPr>
          <p:cNvPr id="535"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36"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56E5923-E8ED-40E3-B601-10339336BC8C}" type="slidenum">
              <a:rPr lang="fr-FR" sz="1200" b="0" strike="noStrike" spc="-1">
                <a:solidFill>
                  <a:srgbClr val="000000"/>
                </a:solidFill>
                <a:latin typeface="+mn-lt"/>
                <a:ea typeface="+mn-ea"/>
              </a:rPr>
              <a:t>47</a:t>
            </a:fld>
            <a:endParaRPr lang="fr-FR" sz="1200" b="0" strike="noStrike" spc="-1">
              <a:latin typeface="Arial"/>
            </a:endParaRPr>
          </a:p>
        </p:txBody>
      </p:sp>
    </p:spTree>
    <p:extLst>
      <p:ext uri="{BB962C8B-B14F-4D97-AF65-F5344CB8AC3E}">
        <p14:creationId xmlns:p14="http://schemas.microsoft.com/office/powerpoint/2010/main" val="407047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2F80C2CE-22CB-409D-80E4-41C105018FC4}" type="slidenum">
              <a:rPr lang="en-GB" smtClean="0"/>
              <a:t>49</a:t>
            </a:fld>
            <a:endParaRPr lang="en-GB" dirty="0"/>
          </a:p>
        </p:txBody>
      </p:sp>
    </p:spTree>
    <p:extLst>
      <p:ext uri="{BB962C8B-B14F-4D97-AF65-F5344CB8AC3E}">
        <p14:creationId xmlns:p14="http://schemas.microsoft.com/office/powerpoint/2010/main" val="990037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noRot="1" noChangeAspect="1"/>
          </p:cNvSpPr>
          <p:nvPr>
            <p:ph type="sldImg"/>
          </p:nvPr>
        </p:nvSpPr>
        <p:spPr>
          <a:xfrm>
            <a:off x="917575" y="744538"/>
            <a:ext cx="4962525" cy="3722687"/>
          </a:xfrm>
          <a:prstGeom prst="rect">
            <a:avLst/>
          </a:prstGeom>
        </p:spPr>
      </p:sp>
      <p:sp>
        <p:nvSpPr>
          <p:cNvPr id="535"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36"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56E5923-E8ED-40E3-B601-10339336BC8C}" type="slidenum">
              <a:rPr lang="fr-FR" sz="1200" b="0" strike="noStrike" spc="-1">
                <a:solidFill>
                  <a:srgbClr val="000000"/>
                </a:solidFill>
                <a:latin typeface="+mn-lt"/>
                <a:ea typeface="+mn-ea"/>
              </a:rPr>
              <a:t>54</a:t>
            </a:fld>
            <a:endParaRPr lang="fr-FR" sz="1200" b="0" strike="noStrike" spc="-1">
              <a:latin typeface="Arial"/>
            </a:endParaRPr>
          </a:p>
        </p:txBody>
      </p:sp>
    </p:spTree>
    <p:extLst>
      <p:ext uri="{BB962C8B-B14F-4D97-AF65-F5344CB8AC3E}">
        <p14:creationId xmlns:p14="http://schemas.microsoft.com/office/powerpoint/2010/main" val="216235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noRot="1" noChangeAspect="1"/>
          </p:cNvSpPr>
          <p:nvPr>
            <p:ph type="sldImg"/>
          </p:nvPr>
        </p:nvSpPr>
        <p:spPr>
          <a:xfrm>
            <a:off x="917575" y="744538"/>
            <a:ext cx="4962525" cy="3722687"/>
          </a:xfrm>
          <a:prstGeom prst="rect">
            <a:avLst/>
          </a:prstGeom>
        </p:spPr>
      </p:sp>
      <p:sp>
        <p:nvSpPr>
          <p:cNvPr id="523"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24"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3B5ECDE-8E8E-4ED7-AADB-488558CCFF43}" type="slidenum">
              <a:rPr lang="fr-FR" sz="1200" b="0" strike="noStrike" spc="-1">
                <a:solidFill>
                  <a:srgbClr val="000000"/>
                </a:solidFill>
                <a:latin typeface="+mn-lt"/>
                <a:ea typeface="+mn-ea"/>
              </a:rPr>
              <a:t>3</a:t>
            </a:fld>
            <a:endParaRPr lang="fr-FR" sz="1200" b="0" strike="noStrike" spc="-1">
              <a:latin typeface="Arial"/>
            </a:endParaRPr>
          </a:p>
        </p:txBody>
      </p:sp>
    </p:spTree>
    <p:extLst>
      <p:ext uri="{BB962C8B-B14F-4D97-AF65-F5344CB8AC3E}">
        <p14:creationId xmlns:p14="http://schemas.microsoft.com/office/powerpoint/2010/main" val="96971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noRot="1" noChangeAspect="1"/>
          </p:cNvSpPr>
          <p:nvPr>
            <p:ph type="sldImg"/>
          </p:nvPr>
        </p:nvSpPr>
        <p:spPr>
          <a:xfrm>
            <a:off x="917575" y="744538"/>
            <a:ext cx="4962525" cy="3722687"/>
          </a:xfrm>
          <a:prstGeom prst="rect">
            <a:avLst/>
          </a:prstGeom>
        </p:spPr>
      </p:sp>
      <p:sp>
        <p:nvSpPr>
          <p:cNvPr id="526" name="PlaceHolder 2"/>
          <p:cNvSpPr>
            <a:spLocks noGrp="1"/>
          </p:cNvSpPr>
          <p:nvPr>
            <p:ph type="body"/>
          </p:nvPr>
        </p:nvSpPr>
        <p:spPr>
          <a:xfrm>
            <a:off x="679680" y="4715280"/>
            <a:ext cx="5437440" cy="4466160"/>
          </a:xfrm>
          <a:prstGeom prst="rect">
            <a:avLst/>
          </a:prstGeom>
        </p:spPr>
        <p:txBody>
          <a:bodyPr lIns="0" tIns="0" rIns="0" bIns="0"/>
          <a:lstStyle/>
          <a:p>
            <a:endParaRPr lang="fr-FR" sz="2000" b="0" strike="noStrike" spc="-1">
              <a:latin typeface="Arial"/>
            </a:endParaRPr>
          </a:p>
        </p:txBody>
      </p:sp>
      <p:sp>
        <p:nvSpPr>
          <p:cNvPr id="527" name="CustomShape 3"/>
          <p:cNvSpPr/>
          <p:nvPr/>
        </p:nvSpPr>
        <p:spPr>
          <a:xfrm>
            <a:off x="3850560" y="9428760"/>
            <a:ext cx="2944800" cy="4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5677FD5-E8A8-4EBC-9B33-5745DAB666BB}" type="slidenum">
              <a:rPr lang="fr-FR" sz="1200" b="0" strike="noStrike" spc="-1">
                <a:solidFill>
                  <a:srgbClr val="000000"/>
                </a:solidFill>
                <a:latin typeface="+mn-lt"/>
                <a:ea typeface="+mn-ea"/>
              </a:rPr>
              <a:t>8</a:t>
            </a:fld>
            <a:endParaRPr lang="fr-FR" sz="1200" b="0" strike="noStrike" spc="-1">
              <a:latin typeface="Arial"/>
            </a:endParaRPr>
          </a:p>
        </p:txBody>
      </p:sp>
    </p:spTree>
    <p:extLst>
      <p:ext uri="{BB962C8B-B14F-4D97-AF65-F5344CB8AC3E}">
        <p14:creationId xmlns:p14="http://schemas.microsoft.com/office/powerpoint/2010/main" val="17734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xfrm>
            <a:off x="1108075" y="812800"/>
            <a:ext cx="5343525" cy="4008438"/>
          </a:xfrm>
          <a:ln/>
        </p:spPr>
      </p:sp>
      <p:sp>
        <p:nvSpPr>
          <p:cNvPr id="12291" name="Rectangle 2"/>
          <p:cNvSpPr txBox="1">
            <a:spLocks noGrp="1" noChangeArrowheads="1"/>
          </p:cNvSpPr>
          <p:nvPr>
            <p:ph type="body" idx="1"/>
          </p:nvPr>
        </p:nvSpPr>
        <p:spPr>
          <a:noFill/>
        </p:spPr>
        <p:txBody>
          <a:bodyPr wrap="none" anchor="ctr"/>
          <a:lstStyle/>
          <a:p>
            <a:endParaRPr lang="fr-FR" altLang="fr-FR" smtClean="0"/>
          </a:p>
        </p:txBody>
      </p:sp>
    </p:spTree>
    <p:extLst>
      <p:ext uri="{BB962C8B-B14F-4D97-AF65-F5344CB8AC3E}">
        <p14:creationId xmlns:p14="http://schemas.microsoft.com/office/powerpoint/2010/main" val="326262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317300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218047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227142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909638" y="742950"/>
            <a:ext cx="4951412" cy="3713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901700" y="4703763"/>
            <a:ext cx="4968875" cy="4456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415358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3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4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4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4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4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4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8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8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8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8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9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sp>
        <p:nvSpPr>
          <p:cNvPr id="6" name="2 Marcador de contenido"/>
          <p:cNvSpPr>
            <a:spLocks noGrp="1"/>
          </p:cNvSpPr>
          <p:nvPr>
            <p:ph sz="half" idx="12"/>
          </p:nvPr>
        </p:nvSpPr>
        <p:spPr>
          <a:xfrm>
            <a:off x="278887" y="1591042"/>
            <a:ext cx="8424863" cy="4458066"/>
          </a:xfrm>
          <a:prstGeom prst="rect">
            <a:avLst/>
          </a:prstGeom>
        </p:spPr>
        <p:txBody>
          <a:bodyPr/>
          <a:lstStyle>
            <a:lvl1pPr marL="0" indent="0">
              <a:buClr>
                <a:schemeClr val="bg1"/>
              </a:buClr>
              <a:buSzPct val="100000"/>
              <a:buFont typeface="Arial" panose="020B0604020202020204" pitchFamily="34" charset="0"/>
              <a:buNone/>
              <a:defRPr sz="1350" b="0" i="0">
                <a:solidFill>
                  <a:schemeClr val="tx1"/>
                </a:solidFill>
                <a:latin typeface="Arial Regular"/>
                <a:cs typeface="Arial" panose="020B0604020202020204" pitchFamily="34" charset="0"/>
              </a:defRPr>
            </a:lvl1pPr>
            <a:lvl2pPr marL="800080" indent="-342892">
              <a:buClr>
                <a:schemeClr val="bg1"/>
              </a:buClr>
              <a:buFont typeface="Courier New" panose="02070309020205020404" pitchFamily="49" charset="0"/>
              <a:buChar char="o"/>
              <a:defRPr sz="1350">
                <a:solidFill>
                  <a:schemeClr val="bg1"/>
                </a:solidFill>
                <a:latin typeface="Arial" panose="020B0604020202020204" pitchFamily="34" charset="0"/>
                <a:cs typeface="Arial" panose="020B0604020202020204" pitchFamily="34" charset="0"/>
              </a:defRPr>
            </a:lvl2pPr>
            <a:lvl3pPr marL="1257269" indent="-342892">
              <a:buClr>
                <a:schemeClr val="bg1"/>
              </a:buClr>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3pPr>
            <a:lvl4pPr>
              <a:buClr>
                <a:schemeClr val="bg1"/>
              </a:buClr>
              <a:defRPr sz="1200">
                <a:solidFill>
                  <a:schemeClr val="bg1"/>
                </a:solidFill>
                <a:latin typeface="Arial" panose="020B0604020202020204" pitchFamily="34" charset="0"/>
                <a:cs typeface="Arial" panose="020B0604020202020204" pitchFamily="34" charset="0"/>
              </a:defRPr>
            </a:lvl4pPr>
            <a:lvl5pPr>
              <a:buClr>
                <a:schemeClr val="tx2"/>
              </a:buClr>
              <a:defRPr sz="2000">
                <a:solidFill>
                  <a:schemeClr val="tx2"/>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endParaRPr lang="es-ES"/>
          </a:p>
        </p:txBody>
      </p:sp>
      <p:sp>
        <p:nvSpPr>
          <p:cNvPr id="11" name="Content Placeholder 6">
            <a:extLst>
              <a:ext uri="{FF2B5EF4-FFF2-40B4-BE49-F238E27FC236}">
                <a16:creationId xmlns="" xmlns:a16="http://schemas.microsoft.com/office/drawing/2014/main" id="{20D6A149-3323-AD45-A0FF-DA3190C58AA3}"/>
              </a:ext>
            </a:extLst>
          </p:cNvPr>
          <p:cNvSpPr>
            <a:spLocks noGrp="1"/>
          </p:cNvSpPr>
          <p:nvPr>
            <p:ph sz="half" idx="15" hasCustomPrompt="1"/>
          </p:nvPr>
        </p:nvSpPr>
        <p:spPr>
          <a:xfrm>
            <a:off x="278887" y="1045754"/>
            <a:ext cx="5562599" cy="545288"/>
          </a:xfrm>
          <a:prstGeom prst="rect">
            <a:avLst/>
          </a:prstGeom>
        </p:spPr>
        <p:txBody>
          <a:bodyPr/>
          <a:lstStyle>
            <a:lvl1pPr marL="0" indent="0">
              <a:buNone/>
              <a:defRPr sz="1500" b="0" i="0">
                <a:solidFill>
                  <a:schemeClr val="tx2"/>
                </a:solidFill>
                <a:latin typeface="Arial Regular"/>
                <a:cs typeface="Arial" panose="020B0604020202020204" pitchFamily="34" charset="0"/>
              </a:defRPr>
            </a:lvl1pPr>
          </a:lstStyle>
          <a:p>
            <a:r>
              <a:rPr lang="es-ES" altLang="es-ES" err="1"/>
              <a:t>Subtitle</a:t>
            </a:r>
            <a:endParaRPr lang="en-US"/>
          </a:p>
        </p:txBody>
      </p:sp>
      <p:sp>
        <p:nvSpPr>
          <p:cNvPr id="12" name="Content Placeholder 5">
            <a:extLst>
              <a:ext uri="{FF2B5EF4-FFF2-40B4-BE49-F238E27FC236}">
                <a16:creationId xmlns="" xmlns:a16="http://schemas.microsoft.com/office/drawing/2014/main" id="{99D519E4-86D7-0040-9207-F996F68FD6B8}"/>
              </a:ext>
            </a:extLst>
          </p:cNvPr>
          <p:cNvSpPr>
            <a:spLocks noGrp="1"/>
          </p:cNvSpPr>
          <p:nvPr>
            <p:ph sz="half" idx="14" hasCustomPrompt="1"/>
          </p:nvPr>
        </p:nvSpPr>
        <p:spPr>
          <a:xfrm>
            <a:off x="278887" y="333375"/>
            <a:ext cx="5562599" cy="707932"/>
          </a:xfrm>
          <a:prstGeom prst="rect">
            <a:avLst/>
          </a:prstGeom>
        </p:spPr>
        <p:txBody>
          <a:bodyPr/>
          <a:lstStyle>
            <a:lvl1pPr marL="0" indent="0">
              <a:buNone/>
              <a:defRPr b="0" i="0">
                <a:solidFill>
                  <a:schemeClr val="tx1"/>
                </a:solidFill>
                <a:latin typeface="Arial Regular"/>
                <a:cs typeface="Arial" panose="020B0604020202020204" pitchFamily="34" charset="0"/>
              </a:defRPr>
            </a:lvl1pPr>
          </a:lstStyle>
          <a:p>
            <a:r>
              <a:rPr lang="es-ES" altLang="es-ES" sz="2700" b="0" err="1"/>
              <a:t>Main</a:t>
            </a:r>
            <a:r>
              <a:rPr lang="es-ES" altLang="es-ES" sz="2700" b="0"/>
              <a:t> </a:t>
            </a:r>
            <a:r>
              <a:rPr lang="es-ES" altLang="es-ES" sz="2700" b="0" err="1"/>
              <a:t>title</a:t>
            </a:r>
            <a:endParaRPr lang="en-US" sz="2700" b="0"/>
          </a:p>
        </p:txBody>
      </p:sp>
    </p:spTree>
    <p:extLst>
      <p:ext uri="{BB962C8B-B14F-4D97-AF65-F5344CB8AC3E}">
        <p14:creationId xmlns:p14="http://schemas.microsoft.com/office/powerpoint/2010/main" val="333429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9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0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1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1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21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2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22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22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8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8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8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8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9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9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9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9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9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0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30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30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1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1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1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1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31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1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041FB02-6675-43F4-95A5-75CDFE4932D7}"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034364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92C4274-C513-4E57-AD8F-7CA3BAD9A6D3}"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2775225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1F46E73-C0F9-4A17-BB1F-D57A62760200}"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3483149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8745913-D59A-4A5E-B9AF-95B0BB0A0AC0}"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4807403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AD5EC335-E484-44CA-A8E7-C582135B9102}"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367599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478820B9-5C4D-4FED-9D71-38BE59F89830}"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42855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25C94219-DC1F-4110-B4BC-0C73E425E2DD}"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720937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9CDC3AD2-4E44-4046-A757-5CF6ED36497B}"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34512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BE063AB0-A443-4BC2-A062-10FFABC8BC61}"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608803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686B332-71A3-4FBB-B3B5-EC5ECFE97753}"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2923701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D8728B8-7857-4784-AB45-AD87C3116D61}"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57098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jpeg"/><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5.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6.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5.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hidden="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11" name="CustomShape 2" hidden="1"/>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 name="CustomShape 3" hidden="1"/>
          <p:cNvSpPr/>
          <p:nvPr/>
        </p:nvSpPr>
        <p:spPr>
          <a:xfrm>
            <a:off x="-6120" y="5791320"/>
            <a:ext cx="3401640" cy="1080000"/>
          </a:xfrm>
          <a:prstGeom prst="rtTriangle">
            <a:avLst/>
          </a:prstGeom>
          <a:blipFill rotWithShape="0">
            <a:blip r:embed="rId14">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3"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sp>
        <p:nvSpPr>
          <p:cNvPr id="4" name="CustomShape 5"/>
          <p:cNvSpPr/>
          <p:nvPr/>
        </p:nvSpPr>
        <p:spPr>
          <a:xfrm>
            <a:off x="0" y="4664160"/>
            <a:ext cx="9150480" cy="360"/>
          </a:xfrm>
          <a:prstGeom prst="rtTriangle">
            <a:avLst/>
          </a:prstGeom>
          <a:gradFill rotWithShape="0">
            <a:gsLst>
              <a:gs pos="0">
                <a:srgbClr val="92001D"/>
              </a:gs>
              <a:gs pos="100000">
                <a:srgbClr val="E0495B"/>
              </a:gs>
            </a:gsLst>
            <a:lin ang="3000000"/>
          </a:grad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pic>
        <p:nvPicPr>
          <p:cNvPr id="5" name="Image 3"/>
          <p:cNvPicPr/>
          <p:nvPr/>
        </p:nvPicPr>
        <p:blipFill>
          <a:blip r:embed="rId15"/>
          <a:stretch/>
        </p:blipFill>
        <p:spPr>
          <a:xfrm>
            <a:off x="251640" y="5788080"/>
            <a:ext cx="1980360" cy="898560"/>
          </a:xfrm>
          <a:prstGeom prst="rect">
            <a:avLst/>
          </a:prstGeom>
          <a:ln>
            <a:noFill/>
          </a:ln>
        </p:spPr>
      </p:pic>
      <p:pic>
        <p:nvPicPr>
          <p:cNvPr id="6" name="Image 4"/>
          <p:cNvPicPr/>
          <p:nvPr/>
        </p:nvPicPr>
        <p:blipFill>
          <a:blip r:embed="rId16"/>
          <a:stretch/>
        </p:blipFill>
        <p:spPr>
          <a:xfrm>
            <a:off x="5062680" y="34920"/>
            <a:ext cx="4057200" cy="1344960"/>
          </a:xfrm>
          <a:prstGeom prst="rect">
            <a:avLst/>
          </a:prstGeom>
          <a:ln>
            <a:noFill/>
          </a:ln>
        </p:spPr>
      </p:pic>
      <p:pic>
        <p:nvPicPr>
          <p:cNvPr id="7" name="Image 12"/>
          <p:cNvPicPr/>
          <p:nvPr/>
        </p:nvPicPr>
        <p:blipFill>
          <a:blip r:embed="rId17"/>
          <a:stretch/>
        </p:blipFill>
        <p:spPr>
          <a:xfrm>
            <a:off x="35280" y="70920"/>
            <a:ext cx="3780360" cy="1308960"/>
          </a:xfrm>
          <a:prstGeom prst="rect">
            <a:avLst/>
          </a:prstGeom>
          <a:ln>
            <a:noFill/>
          </a:ln>
        </p:spPr>
      </p:pic>
      <p:sp>
        <p:nvSpPr>
          <p:cNvPr id="8" name="PlaceHolder 6"/>
          <p:cNvSpPr>
            <a:spLocks noGrp="1"/>
          </p:cNvSpPr>
          <p:nvPr>
            <p:ph type="title"/>
          </p:nvPr>
        </p:nvSpPr>
        <p:spPr>
          <a:xfrm>
            <a:off x="457200" y="274680"/>
            <a:ext cx="8228880" cy="114228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9"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47"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48" name="CustomShape 3"/>
          <p:cNvSpPr/>
          <p:nvPr/>
        </p:nvSpPr>
        <p:spPr>
          <a:xfrm>
            <a:off x="-6120" y="5791320"/>
            <a:ext cx="3401640" cy="1080000"/>
          </a:xfrm>
          <a:prstGeom prst="rtTriangle">
            <a:avLst/>
          </a:prstGeom>
          <a:blipFill rotWithShape="0">
            <a:blip r:embed="rId15">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49"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pic>
        <p:nvPicPr>
          <p:cNvPr id="50" name="Image 4"/>
          <p:cNvPicPr/>
          <p:nvPr/>
        </p:nvPicPr>
        <p:blipFill>
          <a:blip r:embed="rId16"/>
          <a:stretch/>
        </p:blipFill>
        <p:spPr>
          <a:xfrm rot="10800000">
            <a:off x="10192320" y="1921320"/>
            <a:ext cx="1081440" cy="541800"/>
          </a:xfrm>
          <a:prstGeom prst="rect">
            <a:avLst/>
          </a:prstGeom>
          <a:ln>
            <a:noFill/>
          </a:ln>
        </p:spPr>
      </p:pic>
      <p:pic>
        <p:nvPicPr>
          <p:cNvPr id="51" name="Image 7"/>
          <p:cNvPicPr/>
          <p:nvPr/>
        </p:nvPicPr>
        <p:blipFill>
          <a:blip r:embed="rId16"/>
          <a:stretch/>
        </p:blipFill>
        <p:spPr>
          <a:xfrm>
            <a:off x="179640" y="116640"/>
            <a:ext cx="1081440" cy="541800"/>
          </a:xfrm>
          <a:prstGeom prst="rect">
            <a:avLst/>
          </a:prstGeom>
          <a:ln>
            <a:noFill/>
          </a:ln>
        </p:spPr>
      </p:pic>
      <p:pic>
        <p:nvPicPr>
          <p:cNvPr id="52" name="Image 8"/>
          <p:cNvPicPr/>
          <p:nvPr/>
        </p:nvPicPr>
        <p:blipFill>
          <a:blip r:embed="rId17"/>
          <a:stretch/>
        </p:blipFill>
        <p:spPr>
          <a:xfrm>
            <a:off x="7564320" y="240120"/>
            <a:ext cx="1081440" cy="541800"/>
          </a:xfrm>
          <a:prstGeom prst="rect">
            <a:avLst/>
          </a:prstGeom>
          <a:ln>
            <a:noFill/>
          </a:ln>
        </p:spPr>
      </p:pic>
      <p:sp>
        <p:nvSpPr>
          <p:cNvPr id="53"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54"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5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92"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93" name="CustomShape 3"/>
          <p:cNvSpPr/>
          <p:nvPr/>
        </p:nvSpPr>
        <p:spPr>
          <a:xfrm>
            <a:off x="-6120" y="5791320"/>
            <a:ext cx="3401640" cy="1080000"/>
          </a:xfrm>
          <a:prstGeom prst="rtTriangle">
            <a:avLst/>
          </a:prstGeom>
          <a:blipFill rotWithShape="0">
            <a:blip r:embed="rId14">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94"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pic>
        <p:nvPicPr>
          <p:cNvPr id="95" name="Image 4"/>
          <p:cNvPicPr/>
          <p:nvPr/>
        </p:nvPicPr>
        <p:blipFill>
          <a:blip r:embed="rId15"/>
          <a:stretch/>
        </p:blipFill>
        <p:spPr>
          <a:xfrm rot="10800000">
            <a:off x="10192320" y="1921320"/>
            <a:ext cx="1081440" cy="541800"/>
          </a:xfrm>
          <a:prstGeom prst="rect">
            <a:avLst/>
          </a:prstGeom>
          <a:ln>
            <a:noFill/>
          </a:ln>
        </p:spPr>
      </p:pic>
      <p:pic>
        <p:nvPicPr>
          <p:cNvPr id="96" name="Image 7"/>
          <p:cNvPicPr/>
          <p:nvPr/>
        </p:nvPicPr>
        <p:blipFill>
          <a:blip r:embed="rId15"/>
          <a:stretch/>
        </p:blipFill>
        <p:spPr>
          <a:xfrm>
            <a:off x="179640" y="116640"/>
            <a:ext cx="1081440" cy="541800"/>
          </a:xfrm>
          <a:prstGeom prst="rect">
            <a:avLst/>
          </a:prstGeom>
          <a:ln>
            <a:noFill/>
          </a:ln>
        </p:spPr>
      </p:pic>
      <p:pic>
        <p:nvPicPr>
          <p:cNvPr id="97" name="Image 8"/>
          <p:cNvPicPr/>
          <p:nvPr/>
        </p:nvPicPr>
        <p:blipFill>
          <a:blip r:embed="rId16"/>
          <a:stretch/>
        </p:blipFill>
        <p:spPr>
          <a:xfrm>
            <a:off x="7564320" y="240120"/>
            <a:ext cx="1081440" cy="541800"/>
          </a:xfrm>
          <a:prstGeom prst="rect">
            <a:avLst/>
          </a:prstGeom>
          <a:ln>
            <a:noFill/>
          </a:ln>
        </p:spPr>
      </p:pic>
      <p:sp>
        <p:nvSpPr>
          <p:cNvPr id="98"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9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137"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138" name="CustomShape 3"/>
          <p:cNvSpPr/>
          <p:nvPr/>
        </p:nvSpPr>
        <p:spPr>
          <a:xfrm>
            <a:off x="-6120" y="5791320"/>
            <a:ext cx="3401640" cy="1080000"/>
          </a:xfrm>
          <a:prstGeom prst="rtTriangle">
            <a:avLst/>
          </a:prstGeom>
          <a:blipFill rotWithShape="0">
            <a:blip r:embed="rId14">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39"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pic>
        <p:nvPicPr>
          <p:cNvPr id="140" name="Image 4"/>
          <p:cNvPicPr/>
          <p:nvPr/>
        </p:nvPicPr>
        <p:blipFill>
          <a:blip r:embed="rId15"/>
          <a:stretch/>
        </p:blipFill>
        <p:spPr>
          <a:xfrm rot="10800000">
            <a:off x="10192320" y="1921320"/>
            <a:ext cx="1081440" cy="541800"/>
          </a:xfrm>
          <a:prstGeom prst="rect">
            <a:avLst/>
          </a:prstGeom>
          <a:ln>
            <a:noFill/>
          </a:ln>
        </p:spPr>
      </p:pic>
      <p:pic>
        <p:nvPicPr>
          <p:cNvPr id="141" name="Image 7"/>
          <p:cNvPicPr/>
          <p:nvPr/>
        </p:nvPicPr>
        <p:blipFill>
          <a:blip r:embed="rId15"/>
          <a:stretch/>
        </p:blipFill>
        <p:spPr>
          <a:xfrm>
            <a:off x="179640" y="116640"/>
            <a:ext cx="1081440" cy="541800"/>
          </a:xfrm>
          <a:prstGeom prst="rect">
            <a:avLst/>
          </a:prstGeom>
          <a:ln>
            <a:noFill/>
          </a:ln>
        </p:spPr>
      </p:pic>
      <p:pic>
        <p:nvPicPr>
          <p:cNvPr id="142" name="Image 8"/>
          <p:cNvPicPr/>
          <p:nvPr/>
        </p:nvPicPr>
        <p:blipFill>
          <a:blip r:embed="rId16"/>
          <a:stretch/>
        </p:blipFill>
        <p:spPr>
          <a:xfrm>
            <a:off x="7564320" y="240120"/>
            <a:ext cx="1081440" cy="541800"/>
          </a:xfrm>
          <a:prstGeom prst="rect">
            <a:avLst/>
          </a:prstGeom>
          <a:ln>
            <a:noFill/>
          </a:ln>
        </p:spPr>
      </p:pic>
      <p:sp>
        <p:nvSpPr>
          <p:cNvPr id="143"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44"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182"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183" name="CustomShape 3"/>
          <p:cNvSpPr/>
          <p:nvPr/>
        </p:nvSpPr>
        <p:spPr>
          <a:xfrm>
            <a:off x="-6120" y="5791320"/>
            <a:ext cx="3401640" cy="1080000"/>
          </a:xfrm>
          <a:prstGeom prst="rtTriangle">
            <a:avLst/>
          </a:prstGeom>
          <a:blipFill rotWithShape="0">
            <a:blip r:embed="rId14">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84"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pic>
        <p:nvPicPr>
          <p:cNvPr id="185" name="Image 4"/>
          <p:cNvPicPr/>
          <p:nvPr/>
        </p:nvPicPr>
        <p:blipFill>
          <a:blip r:embed="rId15"/>
          <a:stretch/>
        </p:blipFill>
        <p:spPr>
          <a:xfrm rot="10800000">
            <a:off x="10192320" y="1921320"/>
            <a:ext cx="1081440" cy="541800"/>
          </a:xfrm>
          <a:prstGeom prst="rect">
            <a:avLst/>
          </a:prstGeom>
          <a:ln>
            <a:noFill/>
          </a:ln>
        </p:spPr>
      </p:pic>
      <p:pic>
        <p:nvPicPr>
          <p:cNvPr id="186" name="Image 7"/>
          <p:cNvPicPr/>
          <p:nvPr/>
        </p:nvPicPr>
        <p:blipFill>
          <a:blip r:embed="rId15"/>
          <a:stretch/>
        </p:blipFill>
        <p:spPr>
          <a:xfrm>
            <a:off x="179640" y="116640"/>
            <a:ext cx="1081440" cy="541800"/>
          </a:xfrm>
          <a:prstGeom prst="rect">
            <a:avLst/>
          </a:prstGeom>
          <a:ln>
            <a:noFill/>
          </a:ln>
        </p:spPr>
      </p:pic>
      <p:pic>
        <p:nvPicPr>
          <p:cNvPr id="187" name="Image 8"/>
          <p:cNvPicPr/>
          <p:nvPr/>
        </p:nvPicPr>
        <p:blipFill>
          <a:blip r:embed="rId16"/>
          <a:stretch/>
        </p:blipFill>
        <p:spPr>
          <a:xfrm>
            <a:off x="7564320" y="240120"/>
            <a:ext cx="1081440" cy="541800"/>
          </a:xfrm>
          <a:prstGeom prst="rect">
            <a:avLst/>
          </a:prstGeom>
          <a:ln>
            <a:noFill/>
          </a:ln>
        </p:spPr>
      </p:pic>
      <p:sp>
        <p:nvSpPr>
          <p:cNvPr id="188"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8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 name="CustomShape 1"/>
          <p:cNvSpPr/>
          <p:nvPr/>
        </p:nvSpPr>
        <p:spPr>
          <a:xfrm>
            <a:off x="499320" y="5945040"/>
            <a:ext cx="4939920" cy="920520"/>
          </a:xfrm>
          <a:custGeom>
            <a:avLst/>
            <a:gdLst/>
            <a:ahLst/>
            <a:cxnLst/>
            <a:rect l="l" t="t" r="r" b="b"/>
            <a:pathLst>
              <a:path w="7485" h="337">
                <a:moveTo>
                  <a:pt x="0" y="2"/>
                </a:moveTo>
                <a:lnTo>
                  <a:pt x="7485" y="337"/>
                </a:lnTo>
                <a:lnTo>
                  <a:pt x="5558" y="337"/>
                </a:lnTo>
                <a:lnTo>
                  <a:pt x="1" y="0"/>
                </a:lnTo>
              </a:path>
            </a:pathLst>
          </a:custGeom>
          <a:solidFill>
            <a:srgbClr val="DC9FA5">
              <a:alpha val="40000"/>
            </a:srgbClr>
          </a:solidFill>
          <a:ln w="9360">
            <a:noFill/>
          </a:ln>
        </p:spPr>
        <p:style>
          <a:lnRef idx="0">
            <a:scrgbClr r="0" g="0" b="0"/>
          </a:lnRef>
          <a:fillRef idx="0">
            <a:scrgbClr r="0" g="0" b="0"/>
          </a:fillRef>
          <a:effectRef idx="0">
            <a:scrgbClr r="0" g="0" b="0"/>
          </a:effectRef>
          <a:fontRef idx="minor"/>
        </p:style>
      </p:sp>
      <p:sp>
        <p:nvSpPr>
          <p:cNvPr id="272" name="CustomShape 2"/>
          <p:cNvSpPr/>
          <p:nvPr/>
        </p:nvSpPr>
        <p:spPr>
          <a:xfrm>
            <a:off x="485640" y="5938920"/>
            <a:ext cx="3689640" cy="93276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73" name="CustomShape 3"/>
          <p:cNvSpPr/>
          <p:nvPr/>
        </p:nvSpPr>
        <p:spPr>
          <a:xfrm>
            <a:off x="-6120" y="5791320"/>
            <a:ext cx="3401640" cy="1080000"/>
          </a:xfrm>
          <a:prstGeom prst="rtTriangle">
            <a:avLst/>
          </a:prstGeom>
          <a:blipFill rotWithShape="0">
            <a:blip r:embed="rId14">
              <a:alphaModFix amt="50000"/>
            </a:blip>
            <a:tile/>
          </a:blip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274" name="Line 4"/>
          <p:cNvSpPr/>
          <p:nvPr/>
        </p:nvSpPr>
        <p:spPr>
          <a:xfrm>
            <a:off x="-9000" y="5787720"/>
            <a:ext cx="3405240" cy="1084320"/>
          </a:xfrm>
          <a:prstGeom prst="line">
            <a:avLst/>
          </a:prstGeom>
          <a:ln w="12240">
            <a:solidFill>
              <a:srgbClr val="85152B"/>
            </a:solidFill>
            <a:miter/>
          </a:ln>
        </p:spPr>
        <p:style>
          <a:lnRef idx="0">
            <a:scrgbClr r="0" g="0" b="0"/>
          </a:lnRef>
          <a:fillRef idx="0">
            <a:scrgbClr r="0" g="0" b="0"/>
          </a:fillRef>
          <a:effectRef idx="0">
            <a:scrgbClr r="0" g="0" b="0"/>
          </a:effectRef>
          <a:fontRef idx="minor"/>
        </p:style>
      </p:sp>
      <p:pic>
        <p:nvPicPr>
          <p:cNvPr id="275" name="Image 4"/>
          <p:cNvPicPr/>
          <p:nvPr/>
        </p:nvPicPr>
        <p:blipFill>
          <a:blip r:embed="rId15"/>
          <a:stretch/>
        </p:blipFill>
        <p:spPr>
          <a:xfrm rot="10800000">
            <a:off x="10192320" y="1921320"/>
            <a:ext cx="1081440" cy="541800"/>
          </a:xfrm>
          <a:prstGeom prst="rect">
            <a:avLst/>
          </a:prstGeom>
          <a:ln>
            <a:noFill/>
          </a:ln>
        </p:spPr>
      </p:pic>
      <p:pic>
        <p:nvPicPr>
          <p:cNvPr id="276" name="Image 7"/>
          <p:cNvPicPr/>
          <p:nvPr/>
        </p:nvPicPr>
        <p:blipFill>
          <a:blip r:embed="rId15"/>
          <a:stretch/>
        </p:blipFill>
        <p:spPr>
          <a:xfrm>
            <a:off x="179640" y="116640"/>
            <a:ext cx="1081440" cy="541800"/>
          </a:xfrm>
          <a:prstGeom prst="rect">
            <a:avLst/>
          </a:prstGeom>
          <a:ln>
            <a:noFill/>
          </a:ln>
        </p:spPr>
      </p:pic>
      <p:pic>
        <p:nvPicPr>
          <p:cNvPr id="277" name="Image 8"/>
          <p:cNvPicPr/>
          <p:nvPr/>
        </p:nvPicPr>
        <p:blipFill>
          <a:blip r:embed="rId16"/>
          <a:stretch/>
        </p:blipFill>
        <p:spPr>
          <a:xfrm>
            <a:off x="7564320" y="240120"/>
            <a:ext cx="1081440" cy="541800"/>
          </a:xfrm>
          <a:prstGeom prst="rect">
            <a:avLst/>
          </a:prstGeom>
          <a:ln>
            <a:noFill/>
          </a:ln>
        </p:spPr>
      </p:pic>
      <p:sp>
        <p:nvSpPr>
          <p:cNvPr id="278"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27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altLang="fr-FR" smtClean="0">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altLang="fr-FR" smtClean="0">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4C1E6BC-6BD5-4140-A7B5-99BC3B35F9E5}" type="slidenum">
              <a:rPr lang="fr-FR" altLang="fr-FR" smtClean="0">
                <a:solidFill>
                  <a:srgbClr val="000000"/>
                </a:solidFill>
              </a:rPr>
              <a:pPr fontAlgn="base">
                <a:spcBef>
                  <a:spcPct val="0"/>
                </a:spcBef>
                <a:spcAft>
                  <a:spcPct val="0"/>
                </a:spcAft>
              </a:pPr>
              <a:t>‹N°›</a:t>
            </a:fld>
            <a:endParaRPr lang="fr-FR" altLang="fr-FR" smtClean="0">
              <a:solidFill>
                <a:srgbClr val="000000"/>
              </a:solidFill>
            </a:endParaRPr>
          </a:p>
        </p:txBody>
      </p:sp>
    </p:spTree>
    <p:extLst>
      <p:ext uri="{BB962C8B-B14F-4D97-AF65-F5344CB8AC3E}">
        <p14:creationId xmlns:p14="http://schemas.microsoft.com/office/powerpoint/2010/main" val="22323588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onomie.gouv.fr/files/files/2021/France-2030.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gif"/><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media.lesechos.com/api/v1/images/view/5c57088c3e454655e326c505/par_defaut/image.jpg"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uvernement.fr/investissements-d-avenir-l-innovation-sante-2030-le-pia-mobilise"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gov/sites/default/files/2019/05/f62/STEM-Education-Strategic-Plan-2018.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education.gouv.fr/les-campus-des-metiers-et-des-qualifications-5075" TargetMode="External"/><Relationship Id="rId4" Type="http://schemas.openxmlformats.org/officeDocument/2006/relationships/hyperlink" Target="https://www.conseil-national-industrie.gouv.fr/les-contrats-de-filie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hyperlink" Target="http://annales.org/ri/2021/resumes/novembre/05-ri-resum-FR-AN-novembre-2021.html#05FR"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0.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chart" Target="../charts/chart2.xml"/><Relationship Id="rId21" Type="http://schemas.openxmlformats.org/officeDocument/2006/relationships/image" Target="../media/image53.png"/><Relationship Id="rId34" Type="http://schemas.openxmlformats.org/officeDocument/2006/relationships/image" Target="../media/image6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2" Type="http://schemas.openxmlformats.org/officeDocument/2006/relationships/notesSlide" Target="../notesSlides/notesSlide23.xml"/><Relationship Id="rId16" Type="http://schemas.openxmlformats.org/officeDocument/2006/relationships/image" Target="../media/image48.jpe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25.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chart" Target="../charts/chart4.xml"/><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3.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chart" Target="../charts/chart3.xml"/><Relationship Id="rId9" Type="http://schemas.openxmlformats.org/officeDocument/2006/relationships/image" Target="../media/image42.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97640" y="1917000"/>
            <a:ext cx="8945640" cy="331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62500" lnSpcReduction="20000"/>
          </a:bodyPr>
          <a:lstStyle/>
          <a:p>
            <a:pPr algn="ctr">
              <a:lnSpc>
                <a:spcPct val="100000"/>
              </a:lnSpc>
            </a:pPr>
            <a:r>
              <a:rPr lang="fr-FR" sz="4400" b="1" i="1" dirty="0" smtClean="0"/>
              <a:t>Industrie et enjeux de souveraineté : défis pour les formations futures</a:t>
            </a:r>
            <a:r>
              <a:rPr lang="fr-FR" sz="4400" b="1" dirty="0"/>
              <a:t> </a:t>
            </a:r>
            <a:r>
              <a:rPr lang="fr-FR" sz="4400" b="1" i="1" dirty="0"/>
              <a:t> </a:t>
            </a:r>
            <a:endParaRPr lang="fr-FR" sz="4400" b="1" i="1" dirty="0" smtClean="0"/>
          </a:p>
          <a:p>
            <a:pPr algn="ctr">
              <a:lnSpc>
                <a:spcPct val="100000"/>
              </a:lnSpc>
            </a:pPr>
            <a:r>
              <a:rPr lang="fr-FR" sz="4400" b="1" i="1" dirty="0" smtClean="0"/>
              <a:t> </a:t>
            </a:r>
          </a:p>
          <a:p>
            <a:pPr algn="ctr">
              <a:lnSpc>
                <a:spcPct val="100000"/>
              </a:lnSpc>
            </a:pPr>
            <a:r>
              <a:rPr lang="fr-FR" sz="3800" b="1" i="1" spc="-1" dirty="0">
                <a:solidFill>
                  <a:srgbClr val="303030"/>
                </a:solidFill>
                <a:latin typeface="Insignia LT Std"/>
              </a:rPr>
              <a:t>SEMINAIRE DES INSPECTEURS TERRITORIAX DE SCIENCES ET TECHNIQUES </a:t>
            </a:r>
            <a:r>
              <a:rPr lang="fr-FR" sz="3800" b="1" i="1" spc="-1" dirty="0" smtClean="0">
                <a:solidFill>
                  <a:srgbClr val="303030"/>
                </a:solidFill>
                <a:latin typeface="Insignia LT Std"/>
              </a:rPr>
              <a:t>INDUSTRIELLE</a:t>
            </a:r>
          </a:p>
          <a:p>
            <a:pPr algn="ctr">
              <a:lnSpc>
                <a:spcPct val="100000"/>
              </a:lnSpc>
            </a:pPr>
            <a:r>
              <a:rPr lang="fr-FR" sz="3800" b="1" i="1" spc="-1" dirty="0" smtClean="0">
                <a:solidFill>
                  <a:srgbClr val="303030"/>
                </a:solidFill>
                <a:latin typeface="Insignia LT Std"/>
              </a:rPr>
              <a:t>24 novembre 2021</a:t>
            </a:r>
            <a:r>
              <a:rPr lang="fr-FR" sz="3800" b="1" strike="noStrike" spc="-1" dirty="0" smtClean="0">
                <a:solidFill>
                  <a:srgbClr val="303030"/>
                </a:solidFill>
                <a:latin typeface="Insignia LT Std"/>
              </a:rPr>
              <a:t> </a:t>
            </a:r>
            <a:r>
              <a:rPr dirty="0"/>
              <a:t/>
            </a:r>
            <a:br>
              <a:rPr dirty="0"/>
            </a:br>
            <a:r>
              <a:rPr dirty="0"/>
              <a:t/>
            </a:r>
            <a:br>
              <a:rPr dirty="0"/>
            </a:br>
            <a:endParaRPr lang="fr-FR" sz="3600" b="1" strike="noStrike" spc="-1" dirty="0" smtClean="0">
              <a:solidFill>
                <a:schemeClr val="tx2"/>
              </a:solidFill>
              <a:latin typeface="Insignia LT Std"/>
            </a:endParaRPr>
          </a:p>
          <a:p>
            <a:pPr algn="ctr">
              <a:lnSpc>
                <a:spcPct val="100000"/>
              </a:lnSpc>
            </a:pPr>
            <a:r>
              <a:rPr lang="fr-FR" sz="3600" b="1" spc="-1" dirty="0">
                <a:solidFill>
                  <a:srgbClr val="303030"/>
                </a:solidFill>
                <a:latin typeface="Insignia LT Std"/>
              </a:rPr>
              <a:t>G</a:t>
            </a:r>
            <a:r>
              <a:rPr lang="fr-FR" sz="3600" b="1" strike="noStrike" spc="-1" dirty="0" smtClean="0">
                <a:solidFill>
                  <a:srgbClr val="303030"/>
                </a:solidFill>
                <a:latin typeface="Insignia LT Std"/>
              </a:rPr>
              <a:t>régoire Postel-Vinay</a:t>
            </a:r>
          </a:p>
          <a:p>
            <a:pPr algn="ctr">
              <a:lnSpc>
                <a:spcPct val="100000"/>
              </a:lnSpc>
            </a:pPr>
            <a:endParaRPr lang="fr-FR" sz="3600" b="0" strike="noStrike" spc="-1" dirty="0">
              <a:latin typeface="Arial"/>
            </a:endParaRPr>
          </a:p>
          <a:p>
            <a:pPr algn="ctr">
              <a:lnSpc>
                <a:spcPct val="100000"/>
              </a:lnSpc>
            </a:pPr>
            <a:r>
              <a:rPr dirty="0"/>
              <a:t/>
            </a:r>
            <a:br>
              <a:rPr dirty="0"/>
            </a:br>
            <a:r>
              <a:rPr lang="fr-FR" sz="1400" b="0" strike="noStrike" spc="-1" dirty="0">
                <a:solidFill>
                  <a:srgbClr val="000000"/>
                </a:solidFill>
                <a:latin typeface="Times New Roman"/>
              </a:rPr>
              <a:t>(les propos présentés ici  n’engagent pas les institutions auxquelles appartient l’auteur) </a:t>
            </a:r>
            <a:endParaRPr lang="fr-FR" sz="1400" b="0" strike="noStrike" spc="-1" dirty="0">
              <a:latin typeface="Arial"/>
            </a:endParaRPr>
          </a:p>
        </p:txBody>
      </p:sp>
    </p:spTree>
    <p:extLst>
      <p:ext uri="{BB962C8B-B14F-4D97-AF65-F5344CB8AC3E}">
        <p14:creationId xmlns:p14="http://schemas.microsoft.com/office/powerpoint/2010/main" val="1028642249"/>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dirty="0" smtClean="0">
                <a:solidFill>
                  <a:schemeClr val="accent2"/>
                </a:solidFill>
                <a:latin typeface="Frutiger LT Std 45 Light"/>
              </a:rPr>
              <a:t>I-3-1 LA MONTEE DE LA CHINE SURTOUT DEPUIS 2000. </a:t>
            </a:r>
            <a:endParaRPr lang="fr-FR" sz="1800" b="1" dirty="0">
              <a:solidFill>
                <a:schemeClr val="accent2"/>
              </a:solidFill>
              <a:latin typeface="Frutiger LT Std 45 Light"/>
            </a:endParaRPr>
          </a:p>
        </p:txBody>
      </p:sp>
      <p:sp>
        <p:nvSpPr>
          <p:cNvPr id="3" name="Espace réservé du texte 2"/>
          <p:cNvSpPr>
            <a:spLocks noGrp="1"/>
          </p:cNvSpPr>
          <p:nvPr>
            <p:ph type="body"/>
          </p:nvPr>
        </p:nvSpPr>
        <p:spPr>
          <a:xfrm>
            <a:off x="457200" y="1160060"/>
            <a:ext cx="8229240" cy="5227092"/>
          </a:xfrm>
        </p:spPr>
        <p:txBody>
          <a:bodyPr>
            <a:normAutofit fontScale="62500" lnSpcReduction="20000"/>
          </a:bodyPr>
          <a:lstStyle/>
          <a:p>
            <a:pPr algn="just"/>
            <a:r>
              <a:rPr lang="fr-FR" dirty="0" smtClean="0"/>
              <a:t>Années 2000 : politique brevets, puis normes, plans quinquennaux pour l’industrie : rattrapages</a:t>
            </a:r>
          </a:p>
          <a:p>
            <a:pPr algn="just"/>
            <a:r>
              <a:rPr lang="fr-FR" dirty="0" smtClean="0"/>
              <a:t>Années 2010 : montée en puissance (%PIB mondial passe de 10 à 20% en 10 ans). « Made in China 2025 ». Ciblage systématique par secteurs, et politique de formation.  Plan stratégique de 150G$ en 2017</a:t>
            </a:r>
          </a:p>
          <a:p>
            <a:pPr algn="just"/>
            <a:r>
              <a:rPr lang="fr-FR" dirty="0" smtClean="0"/>
              <a:t>Comme pour USA, une politique technologique qui a une composante défense très active depuis 2000 (modernisation des 5 armes)</a:t>
            </a:r>
          </a:p>
          <a:p>
            <a:pPr algn="just"/>
            <a:r>
              <a:rPr lang="fr-FR" dirty="0" smtClean="0"/>
              <a:t>14</a:t>
            </a:r>
            <a:r>
              <a:rPr lang="fr-FR" baseline="30000" dirty="0" smtClean="0"/>
              <a:t>ème</a:t>
            </a:r>
            <a:r>
              <a:rPr lang="fr-FR" dirty="0" smtClean="0"/>
              <a:t> plan et relance : (</a:t>
            </a:r>
            <a:r>
              <a:rPr lang="fr-FR" dirty="0" err="1" smtClean="0"/>
              <a:t>cf</a:t>
            </a:r>
            <a:r>
              <a:rPr lang="fr-FR" dirty="0" smtClean="0"/>
              <a:t> infra)</a:t>
            </a:r>
          </a:p>
          <a:p>
            <a:pPr algn="just"/>
            <a:r>
              <a:rPr lang="fr-FR" dirty="0" smtClean="0"/>
              <a:t>Couplé à un début de régulation des données par la Cyberspace Administration of China (129  entreprises sous revue, Didi dernier en date après </a:t>
            </a:r>
            <a:r>
              <a:rPr lang="fr-FR" dirty="0" err="1" smtClean="0"/>
              <a:t>Alibaba</a:t>
            </a:r>
            <a:r>
              <a:rPr lang="fr-FR" dirty="0" smtClean="0"/>
              <a:t>)</a:t>
            </a:r>
          </a:p>
        </p:txBody>
      </p:sp>
    </p:spTree>
    <p:extLst>
      <p:ext uri="{BB962C8B-B14F-4D97-AF65-F5344CB8AC3E}">
        <p14:creationId xmlns:p14="http://schemas.microsoft.com/office/powerpoint/2010/main" val="1601726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dirty="0" smtClean="0">
                <a:solidFill>
                  <a:schemeClr val="accent2"/>
                </a:solidFill>
                <a:latin typeface="Frutiger LT Std 45 Light"/>
              </a:rPr>
              <a:t>I-3-2 PARUTIONS : DURANT LA PRECEDENTE DECENNIE LA CHINE MONTE, LES ETATS-UNIS DESCENDENT, l’UE STAGNE, LA FRANCE REGRESSE. LA RUSSIE RESTE CONTRAINTE ECONOMIQUEMENT</a:t>
            </a:r>
            <a:endParaRPr lang="fr-FR" sz="1800" b="1" dirty="0">
              <a:solidFill>
                <a:schemeClr val="accent2"/>
              </a:solidFill>
              <a:latin typeface="Frutiger LT Std 45 Ligh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8400"/>
            <a:ext cx="8229240" cy="5247390"/>
          </a:xfrm>
          <a:prstGeom prst="rect">
            <a:avLst/>
          </a:prstGeom>
        </p:spPr>
      </p:pic>
    </p:spTree>
    <p:extLst>
      <p:ext uri="{BB962C8B-B14F-4D97-AF65-F5344CB8AC3E}">
        <p14:creationId xmlns:p14="http://schemas.microsoft.com/office/powerpoint/2010/main" val="1122802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28600" y="258763"/>
            <a:ext cx="8915400" cy="947737"/>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p>
            <a:pPr eaLnBrk="1" hangingPunct="1">
              <a:buClr>
                <a:srgbClr val="00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000" b="1" dirty="0" smtClean="0">
                <a:solidFill>
                  <a:schemeClr val="accent2"/>
                </a:solidFill>
                <a:effectLst/>
                <a:latin typeface="Frutiger LT Std 45 Light"/>
              </a:rPr>
              <a:t>I-4 QUELS MOTEURS? </a:t>
            </a:r>
            <a:r>
              <a:rPr lang="en-GB" altLang="fr-FR" sz="2800" b="1" dirty="0" smtClean="0">
                <a:solidFill>
                  <a:schemeClr val="accent2"/>
                </a:solidFill>
                <a:effectLst/>
                <a:latin typeface="Frutiger LT Std 45 Light"/>
              </a:rPr>
              <a:t/>
            </a:r>
            <a:br>
              <a:rPr lang="en-GB" altLang="fr-FR" sz="2800" b="1" dirty="0" smtClean="0">
                <a:solidFill>
                  <a:schemeClr val="accent2"/>
                </a:solidFill>
                <a:effectLst/>
                <a:latin typeface="Frutiger LT Std 45 Light"/>
              </a:rPr>
            </a:br>
            <a:r>
              <a:rPr lang="en-GB" altLang="fr-FR" sz="2800" b="1" dirty="0" smtClean="0">
                <a:solidFill>
                  <a:schemeClr val="accent2"/>
                </a:solidFill>
                <a:latin typeface="Frutiger LT Std 45 Light"/>
              </a:rPr>
              <a:t>Les grands </a:t>
            </a:r>
            <a:r>
              <a:rPr lang="en-GB" altLang="fr-FR" sz="2800" b="1" dirty="0" err="1" smtClean="0">
                <a:solidFill>
                  <a:schemeClr val="accent2"/>
                </a:solidFill>
                <a:latin typeface="Frutiger LT Std 45 Light"/>
              </a:rPr>
              <a:t>besoins</a:t>
            </a:r>
            <a:r>
              <a:rPr lang="en-GB" altLang="fr-FR" sz="2800" b="1" dirty="0" smtClean="0">
                <a:solidFill>
                  <a:schemeClr val="accent2"/>
                </a:solidFill>
                <a:latin typeface="Frutiger LT Std 45 Light"/>
              </a:rPr>
              <a:t> </a:t>
            </a:r>
            <a:r>
              <a:rPr lang="en-GB" altLang="fr-FR" sz="2800" b="1" dirty="0" err="1" smtClean="0">
                <a:solidFill>
                  <a:schemeClr val="accent2"/>
                </a:solidFill>
                <a:latin typeface="Frutiger LT Std 45 Light"/>
              </a:rPr>
              <a:t>sociétaux</a:t>
            </a:r>
            <a:endParaRPr lang="en-GB" altLang="fr-FR" sz="2800" b="1" dirty="0" smtClean="0">
              <a:solidFill>
                <a:schemeClr val="accent2"/>
              </a:solidFill>
              <a:effectLst/>
              <a:latin typeface="Frutiger LT Std 45 Light"/>
            </a:endParaRPr>
          </a:p>
        </p:txBody>
      </p:sp>
      <p:sp>
        <p:nvSpPr>
          <p:cNvPr id="11267" name="Text Box 5"/>
          <p:cNvSpPr txBox="1">
            <a:spLocks noChangeArrowheads="1"/>
          </p:cNvSpPr>
          <p:nvPr/>
        </p:nvSpPr>
        <p:spPr bwMode="auto">
          <a:xfrm>
            <a:off x="74613" y="1600200"/>
            <a:ext cx="898015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FF0000"/>
                </a:solidFill>
                <a:latin typeface="Times New Roman" panose="02020603050405020304" pitchFamily="18" charset="0"/>
              </a:defRPr>
            </a:lvl1pPr>
            <a:lvl2pPr>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914400" lvl="1" indent="-457200" eaLnBrk="1" hangingPunct="1">
              <a:buFontTx/>
              <a:buChar char="-"/>
            </a:pPr>
            <a:r>
              <a:rPr lang="fr-FR" altLang="fr-FR" sz="3200" dirty="0" smtClean="0">
                <a:solidFill>
                  <a:schemeClr val="tx2"/>
                </a:solidFill>
              </a:rPr>
              <a:t>Régaliens </a:t>
            </a:r>
            <a:r>
              <a:rPr lang="fr-FR" altLang="fr-FR" sz="3200" dirty="0">
                <a:solidFill>
                  <a:schemeClr val="tx2"/>
                </a:solidFill>
              </a:rPr>
              <a:t>: défense/sécurité, </a:t>
            </a:r>
            <a:r>
              <a:rPr lang="fr-FR" altLang="fr-FR" sz="3200" dirty="0" smtClean="0">
                <a:solidFill>
                  <a:schemeClr val="tx2"/>
                </a:solidFill>
              </a:rPr>
              <a:t>numérique,</a:t>
            </a:r>
          </a:p>
          <a:p>
            <a:pPr lvl="1" eaLnBrk="1" hangingPunct="1"/>
            <a:r>
              <a:rPr lang="fr-FR" altLang="fr-FR" sz="3200" dirty="0" smtClean="0">
                <a:solidFill>
                  <a:schemeClr val="tx2"/>
                </a:solidFill>
              </a:rPr>
              <a:t>énergie </a:t>
            </a:r>
            <a:r>
              <a:rPr lang="fr-FR" altLang="fr-FR" sz="3200" dirty="0">
                <a:solidFill>
                  <a:schemeClr val="tx2"/>
                </a:solidFill>
              </a:rPr>
              <a:t>et </a:t>
            </a:r>
            <a:r>
              <a:rPr lang="fr-FR" altLang="fr-FR" sz="3200" dirty="0" smtClean="0">
                <a:solidFill>
                  <a:schemeClr val="tx2"/>
                </a:solidFill>
              </a:rPr>
              <a:t>DD, aéronautique et spatial </a:t>
            </a:r>
            <a:endParaRPr lang="fr-FR" altLang="fr-FR" sz="3200" dirty="0">
              <a:solidFill>
                <a:schemeClr val="tx2"/>
              </a:solidFill>
            </a:endParaRPr>
          </a:p>
          <a:p>
            <a:pPr lvl="1" eaLnBrk="1" hangingPunct="1"/>
            <a:r>
              <a:rPr lang="fr-FR" altLang="fr-FR" sz="3200" dirty="0">
                <a:solidFill>
                  <a:schemeClr val="tx2"/>
                </a:solidFill>
              </a:rPr>
              <a:t>(US, </a:t>
            </a:r>
            <a:r>
              <a:rPr lang="fr-FR" altLang="fr-FR" sz="3200" dirty="0" smtClean="0">
                <a:solidFill>
                  <a:schemeClr val="tx2"/>
                </a:solidFill>
              </a:rPr>
              <a:t>RPC, UE+UK, F, D, R</a:t>
            </a:r>
            <a:r>
              <a:rPr lang="fr-FR" altLang="fr-FR" sz="3200" dirty="0">
                <a:solidFill>
                  <a:schemeClr val="tx2"/>
                </a:solidFill>
              </a:rPr>
              <a:t>, </a:t>
            </a:r>
            <a:r>
              <a:rPr lang="fr-FR" altLang="fr-FR" sz="3200" dirty="0" smtClean="0">
                <a:solidFill>
                  <a:schemeClr val="tx2"/>
                </a:solidFill>
              </a:rPr>
              <a:t>J, Ko </a:t>
            </a:r>
            <a:r>
              <a:rPr lang="fr-FR" altLang="fr-FR" sz="3200" dirty="0">
                <a:solidFill>
                  <a:schemeClr val="tx2"/>
                </a:solidFill>
              </a:rPr>
              <a:t>pour </a:t>
            </a:r>
            <a:r>
              <a:rPr lang="fr-FR" altLang="fr-FR" sz="3200" dirty="0" smtClean="0">
                <a:solidFill>
                  <a:schemeClr val="tx2"/>
                </a:solidFill>
              </a:rPr>
              <a:t>énergie </a:t>
            </a:r>
          </a:p>
          <a:p>
            <a:pPr lvl="1" eaLnBrk="1" hangingPunct="1"/>
            <a:r>
              <a:rPr lang="fr-FR" altLang="fr-FR" sz="3200" dirty="0" smtClean="0">
                <a:solidFill>
                  <a:schemeClr val="tx2"/>
                </a:solidFill>
              </a:rPr>
              <a:t>et numérique)</a:t>
            </a:r>
            <a:endParaRPr lang="fr-FR" altLang="fr-FR" sz="3200" dirty="0">
              <a:solidFill>
                <a:schemeClr val="tx2"/>
              </a:solidFill>
            </a:endParaRPr>
          </a:p>
          <a:p>
            <a:pPr lvl="1" eaLnBrk="1" hangingPunct="1">
              <a:buFontTx/>
              <a:buChar char="-"/>
            </a:pPr>
            <a:r>
              <a:rPr lang="fr-FR" altLang="fr-FR" sz="3200" dirty="0" smtClean="0">
                <a:solidFill>
                  <a:schemeClr val="tx2"/>
                </a:solidFill>
              </a:rPr>
              <a:t> Santé/vieillissement (tous) </a:t>
            </a:r>
          </a:p>
          <a:p>
            <a:pPr lvl="1" eaLnBrk="1" hangingPunct="1">
              <a:buFontTx/>
              <a:buChar char="-"/>
            </a:pPr>
            <a:r>
              <a:rPr lang="fr-FR" altLang="fr-FR" sz="3200" dirty="0" smtClean="0">
                <a:solidFill>
                  <a:schemeClr val="tx2"/>
                </a:solidFill>
              </a:rPr>
              <a:t> Transports (tous) </a:t>
            </a:r>
          </a:p>
          <a:p>
            <a:pPr lvl="1" eaLnBrk="1" hangingPunct="1">
              <a:buFontTx/>
              <a:buChar char="-"/>
            </a:pPr>
            <a:r>
              <a:rPr lang="fr-FR" altLang="fr-FR" sz="3200" dirty="0">
                <a:solidFill>
                  <a:schemeClr val="tx2"/>
                </a:solidFill>
              </a:rPr>
              <a:t> </a:t>
            </a:r>
            <a:r>
              <a:rPr lang="fr-FR" altLang="fr-FR" sz="3200" dirty="0" smtClean="0">
                <a:solidFill>
                  <a:schemeClr val="tx2"/>
                </a:solidFill>
              </a:rPr>
              <a:t>Alimentation (surtout US et UE+ Etats membres)</a:t>
            </a:r>
            <a:endParaRPr lang="fr-FR" altLang="fr-FR" sz="3200" dirty="0">
              <a:solidFill>
                <a:schemeClr val="tx2"/>
              </a:solidFill>
            </a:endParaRPr>
          </a:p>
          <a:p>
            <a:pPr lvl="1" eaLnBrk="1" hangingPunct="1">
              <a:buFontTx/>
              <a:buChar char="-"/>
            </a:pPr>
            <a:r>
              <a:rPr lang="fr-FR" altLang="fr-FR" sz="3200" dirty="0" smtClean="0">
                <a:solidFill>
                  <a:schemeClr val="tx2"/>
                </a:solidFill>
              </a:rPr>
              <a:t> SHS (dont soft power)</a:t>
            </a:r>
            <a:endParaRPr lang="fr-FR" altLang="fr-FR" sz="3200" dirty="0">
              <a:solidFill>
                <a:schemeClr val="tx2"/>
              </a:solidFill>
            </a:endParaRPr>
          </a:p>
          <a:p>
            <a:pPr lvl="1" eaLnBrk="1" hangingPunct="1"/>
            <a:endParaRPr lang="fr-FR" altLang="fr-FR" sz="3200" dirty="0"/>
          </a:p>
          <a:p>
            <a:pPr lvl="1" eaLnBrk="1" hangingPunct="1"/>
            <a:endParaRPr lang="fr-FR" altLang="fr-FR" sz="3600" dirty="0"/>
          </a:p>
        </p:txBody>
      </p:sp>
    </p:spTree>
    <p:extLst>
      <p:ext uri="{BB962C8B-B14F-4D97-AF65-F5344CB8AC3E}">
        <p14:creationId xmlns:p14="http://schemas.microsoft.com/office/powerpoint/2010/main" val="28285105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1-5-1 QUELS MOYENS? DIRD EN % du PIB </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685800" y="1981200"/>
            <a:ext cx="777398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solidFill>
                <a:srgbClr val="FF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3487"/>
            <a:ext cx="8898402" cy="4428698"/>
          </a:xfrm>
          <a:prstGeom prst="rect">
            <a:avLst/>
          </a:prstGeom>
        </p:spPr>
      </p:pic>
    </p:spTree>
    <p:extLst>
      <p:ext uri="{BB962C8B-B14F-4D97-AF65-F5344CB8AC3E}">
        <p14:creationId xmlns:p14="http://schemas.microsoft.com/office/powerpoint/2010/main" val="198517775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1-5-2 QUELS MOYENS? DIRD EN  VALEUR (PPA, </a:t>
            </a:r>
            <a:r>
              <a:rPr lang="en-GB" altLang="fr-FR" sz="2800" b="1" dirty="0" err="1" smtClean="0">
                <a:solidFill>
                  <a:schemeClr val="accent2"/>
                </a:solidFill>
              </a:rPr>
              <a:t>en</a:t>
            </a:r>
            <a:r>
              <a:rPr lang="en-GB" altLang="fr-FR" sz="2800" b="1" dirty="0" smtClean="0">
                <a:solidFill>
                  <a:schemeClr val="accent2"/>
                </a:solidFill>
              </a:rPr>
              <a:t> G$) 2019 / L’INDISPENSABLE COOPERATION EUROPEENNE</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685800" y="1981200"/>
            <a:ext cx="777398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85000" lnSpcReduction="20000"/>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solidFill>
                <a:srgbClr val="FF0000"/>
              </a:solidFill>
            </a:endParaRP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Monde ~2200      OCDE 1561</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Etats</a:t>
            </a:r>
            <a:r>
              <a:rPr lang="en-GB" altLang="fr-FR" dirty="0" smtClean="0"/>
              <a:t>-Unis 657,5 (30% du total </a:t>
            </a:r>
            <a:r>
              <a:rPr lang="en-GB" altLang="fr-FR" dirty="0" err="1" smtClean="0"/>
              <a:t>mondial</a:t>
            </a:r>
            <a:r>
              <a:rPr lang="en-GB" altLang="fr-FR" dirty="0" smtClean="0"/>
              <a:t>)</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RP Chine 525,7  (24%)</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UE 27 : 437 (20%)  ; UE 27+ UK : 494 (22,6%)</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Japon</a:t>
            </a:r>
            <a:r>
              <a:rPr lang="en-GB" altLang="fr-FR" dirty="0" smtClean="0"/>
              <a:t> 173 (7,9%)</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Allemagne</a:t>
            </a:r>
            <a:r>
              <a:rPr lang="en-GB" altLang="fr-FR" dirty="0" smtClean="0"/>
              <a:t> 147,5 (6,7%)</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France 72,8 (3,3%)</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Royaume</a:t>
            </a:r>
            <a:r>
              <a:rPr lang="en-GB" altLang="fr-FR" dirty="0" smtClean="0"/>
              <a:t> </a:t>
            </a:r>
            <a:r>
              <a:rPr lang="en-GB" altLang="fr-FR" dirty="0" err="1" smtClean="0"/>
              <a:t>Uni</a:t>
            </a:r>
            <a:r>
              <a:rPr lang="en-GB" altLang="fr-FR" dirty="0" smtClean="0"/>
              <a:t> 56,9 (2,6%)</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Russie</a:t>
            </a:r>
            <a:r>
              <a:rPr lang="en-GB" altLang="fr-FR" dirty="0" smtClean="0"/>
              <a:t> 44,5 (2%) </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Italie</a:t>
            </a:r>
            <a:r>
              <a:rPr lang="en-GB" altLang="fr-FR" dirty="0" smtClean="0"/>
              <a:t> 38,7 </a:t>
            </a:r>
            <a:r>
              <a:rPr lang="en-GB" altLang="fr-FR" dirty="0" err="1" smtClean="0"/>
              <a:t>Espagne</a:t>
            </a:r>
            <a:r>
              <a:rPr lang="en-GB" altLang="fr-FR" dirty="0" smtClean="0"/>
              <a:t> 24,8…</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solidFill>
                <a:srgbClr val="FF0000"/>
              </a:solidFill>
            </a:endParaRPr>
          </a:p>
        </p:txBody>
      </p:sp>
    </p:spTree>
    <p:extLst>
      <p:ext uri="{BB962C8B-B14F-4D97-AF65-F5344CB8AC3E}">
        <p14:creationId xmlns:p14="http://schemas.microsoft.com/office/powerpoint/2010/main" val="287768023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4294967295"/>
          </p:nvPr>
        </p:nvPicPr>
        <p:blipFill>
          <a:blip r:embed="rId2"/>
          <a:stretch>
            <a:fillRect/>
          </a:stretch>
        </p:blipFill>
        <p:spPr>
          <a:xfrm rot="16200000">
            <a:off x="-915107" y="959730"/>
            <a:ext cx="6813378" cy="4983162"/>
          </a:xfrm>
          <a:prstGeom prst="rect">
            <a:avLst/>
          </a:prstGeom>
        </p:spPr>
      </p:pic>
      <p:sp>
        <p:nvSpPr>
          <p:cNvPr id="3" name="Espace réservé du numéro de diapositive 2"/>
          <p:cNvSpPr>
            <a:spLocks noGrp="1"/>
          </p:cNvSpPr>
          <p:nvPr>
            <p:ph type="sldNum" sz="quarter" idx="4294967295"/>
          </p:nvPr>
        </p:nvSpPr>
        <p:spPr>
          <a:xfrm>
            <a:off x="8647272" y="6407944"/>
            <a:ext cx="365760" cy="365125"/>
          </a:xfrm>
          <a:prstGeom prst="rect">
            <a:avLst/>
          </a:prstGeom>
        </p:spPr>
        <p:txBody>
          <a:bodyPr/>
          <a:lstStyle/>
          <a:p>
            <a:fld id="{4ED9D65C-B954-4885-8C42-5A4D3C7DD019}" type="slidenum">
              <a:rPr lang="fr-FR" smtClean="0"/>
              <a:t>15</a:t>
            </a:fld>
            <a:endParaRPr lang="fr-FR"/>
          </a:p>
        </p:txBody>
      </p:sp>
      <p:sp>
        <p:nvSpPr>
          <p:cNvPr id="4" name="Titre 3"/>
          <p:cNvSpPr>
            <a:spLocks noGrp="1"/>
          </p:cNvSpPr>
          <p:nvPr>
            <p:ph type="title"/>
          </p:nvPr>
        </p:nvSpPr>
        <p:spPr>
          <a:xfrm>
            <a:off x="4932040" y="476672"/>
            <a:ext cx="4348438" cy="5323627"/>
          </a:xfrm>
        </p:spPr>
        <p:txBody>
          <a:bodyPr>
            <a:normAutofit fontScale="90000"/>
          </a:bodyPr>
          <a:lstStyle/>
          <a:p>
            <a:r>
              <a:rPr lang="fr-FR" sz="3100" dirty="0" smtClean="0">
                <a:solidFill>
                  <a:srgbClr val="FF0000"/>
                </a:solidFill>
              </a:rPr>
              <a:t>I-6 Quelles priorités? Des évolutions tirées surtout par le numérique </a:t>
            </a:r>
            <a:r>
              <a:rPr lang="fr-FR" sz="3100" dirty="0" smtClean="0"/>
              <a:t>(capteurs, internet des objets, </a:t>
            </a:r>
            <a:r>
              <a:rPr lang="fr-FR" sz="3100" dirty="0" err="1" smtClean="0"/>
              <a:t>big</a:t>
            </a:r>
            <a:r>
              <a:rPr lang="fr-FR" sz="3100" dirty="0" smtClean="0"/>
              <a:t> data, modélisation, </a:t>
            </a:r>
            <a:r>
              <a:rPr lang="fr-FR" sz="3100" dirty="0" err="1" smtClean="0"/>
              <a:t>cobotique</a:t>
            </a:r>
            <a:r>
              <a:rPr lang="fr-FR" sz="3100" dirty="0" smtClean="0"/>
              <a:t>, intelligence artificielle, infrastructures 5G, technologies immersives…)   </a:t>
            </a:r>
            <a:r>
              <a:rPr lang="fr-FR" sz="3100" dirty="0" smtClean="0">
                <a:solidFill>
                  <a:srgbClr val="FF0000"/>
                </a:solidFill>
              </a:rPr>
              <a:t>en interaction avec des clusters énergie (production et usages) et santé/</a:t>
            </a:r>
            <a:r>
              <a:rPr lang="fr-FR" sz="3100" dirty="0" err="1" smtClean="0">
                <a:solidFill>
                  <a:srgbClr val="FF0000"/>
                </a:solidFill>
              </a:rPr>
              <a:t>biotechs</a:t>
            </a:r>
            <a:endParaRPr lang="fr-FR" sz="3100" dirty="0">
              <a:solidFill>
                <a:srgbClr val="FF0000"/>
              </a:solidFill>
            </a:endParaRPr>
          </a:p>
        </p:txBody>
      </p:sp>
      <p:sp>
        <p:nvSpPr>
          <p:cNvPr id="6" name="Ellipse 5"/>
          <p:cNvSpPr/>
          <p:nvPr/>
        </p:nvSpPr>
        <p:spPr>
          <a:xfrm>
            <a:off x="1619672" y="3861048"/>
            <a:ext cx="158417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4667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245660"/>
            <a:ext cx="7773988" cy="118735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II-1-1 L’IMPACT DES PLANS DE RELANCE </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685800" y="1433015"/>
            <a:ext cx="7773988" cy="4664573"/>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lnSpcReduction="10000"/>
          </a:bodyPr>
          <a:lstStyle/>
          <a:p>
            <a:pPr marL="0" indent="0" algn="just">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1- </a:t>
            </a:r>
            <a:r>
              <a:rPr lang="en-GB" altLang="fr-FR" sz="2400" dirty="0" err="1" smtClean="0"/>
              <a:t>Etats</a:t>
            </a:r>
            <a:r>
              <a:rPr lang="en-GB" altLang="fr-FR" sz="2400" dirty="0" smtClean="0"/>
              <a:t>-Unis : le “job plan” de mars 2021et </a:t>
            </a:r>
            <a:r>
              <a:rPr lang="en-GB" altLang="fr-FR" sz="2400" dirty="0" err="1" smtClean="0"/>
              <a:t>ses</a:t>
            </a:r>
            <a:r>
              <a:rPr lang="en-GB" altLang="fr-FR" sz="2400" dirty="0" smtClean="0"/>
              <a:t> suites</a:t>
            </a:r>
          </a:p>
          <a:p>
            <a:pPr algn="just" fontAlgn="base"/>
            <a:r>
              <a:rPr lang="fr-FR" sz="2000" b="1" u="sng" dirty="0" smtClean="0"/>
              <a:t>580 </a:t>
            </a:r>
            <a:r>
              <a:rPr lang="fr-FR" sz="2000" b="1" u="sng" dirty="0"/>
              <a:t>milliards de dollars seraient injectés pour la recherche, le développement et en soutien à divers secteurs industriels stratégiques</a:t>
            </a:r>
            <a:r>
              <a:rPr lang="fr-FR" sz="2000" b="1" dirty="0"/>
              <a:t> dont :</a:t>
            </a:r>
            <a:endParaRPr lang="fr-FR" sz="2000" dirty="0"/>
          </a:p>
          <a:p>
            <a:pPr algn="just" fontAlgn="base"/>
            <a:r>
              <a:rPr lang="fr-FR" sz="2000" dirty="0" smtClean="0"/>
              <a:t>a.</a:t>
            </a:r>
            <a:r>
              <a:rPr lang="fr-FR" sz="2000" b="1" dirty="0" smtClean="0"/>
              <a:t>180 </a:t>
            </a:r>
            <a:r>
              <a:rPr lang="fr-FR" sz="2000" b="1" dirty="0"/>
              <a:t>milliards de dollars</a:t>
            </a:r>
            <a:r>
              <a:rPr lang="fr-FR" sz="2000" dirty="0"/>
              <a:t> en soutien à la recherche et développement dans les technologies d’avenir (biotechnologies, intelligence artificielle, climat, etc.)</a:t>
            </a:r>
          </a:p>
          <a:p>
            <a:pPr algn="just" fontAlgn="base"/>
            <a:r>
              <a:rPr lang="fr-FR" sz="2000" dirty="0" smtClean="0"/>
              <a:t>b.</a:t>
            </a:r>
            <a:r>
              <a:rPr lang="fr-FR" sz="2000" b="1" dirty="0" smtClean="0"/>
              <a:t>300 </a:t>
            </a:r>
            <a:r>
              <a:rPr lang="fr-FR" sz="2000" b="1" dirty="0"/>
              <a:t>milliards de dollars</a:t>
            </a:r>
            <a:r>
              <a:rPr lang="fr-FR" sz="2000" dirty="0"/>
              <a:t> pour rééquiper et dynamiser l’industrie manufacturière ;</a:t>
            </a:r>
          </a:p>
          <a:p>
            <a:pPr algn="just" fontAlgn="base"/>
            <a:r>
              <a:rPr lang="fr-FR" sz="2000" dirty="0" smtClean="0"/>
              <a:t>c.</a:t>
            </a:r>
            <a:r>
              <a:rPr lang="fr-FR" sz="2000" b="1" dirty="0" smtClean="0"/>
              <a:t>100 </a:t>
            </a:r>
            <a:r>
              <a:rPr lang="fr-FR" sz="2000" b="1" dirty="0"/>
              <a:t>milliards de dollars</a:t>
            </a:r>
            <a:r>
              <a:rPr lang="fr-FR" sz="2000" dirty="0"/>
              <a:t> dans l’identification en besoin et la formation d’une main d'œuvre qualifiée pour les industries d’avenir</a:t>
            </a:r>
            <a:r>
              <a:rPr lang="fr-FR" sz="2000" dirty="0" smtClean="0"/>
              <a:t>.</a:t>
            </a:r>
          </a:p>
          <a:p>
            <a:pPr algn="just" fontAlgn="base"/>
            <a:r>
              <a:rPr lang="fr-FR" sz="2000" b="1" dirty="0" smtClean="0"/>
              <a:t>Infrastructures : 1200 G$ (dont 550 nouveaux) adopté novembre</a:t>
            </a:r>
          </a:p>
          <a:p>
            <a:pPr algn="just" fontAlgn="base"/>
            <a:r>
              <a:rPr lang="fr-FR" sz="2000" b="1" dirty="0" err="1" smtClean="0"/>
              <a:t>Build</a:t>
            </a:r>
            <a:r>
              <a:rPr lang="fr-FR" sz="2000" b="1" dirty="0" smtClean="0"/>
              <a:t> Back </a:t>
            </a:r>
            <a:r>
              <a:rPr lang="fr-FR" sz="2000" b="1" dirty="0" err="1" smtClean="0"/>
              <a:t>Better</a:t>
            </a:r>
            <a:r>
              <a:rPr lang="fr-FR" sz="2000" b="1" dirty="0"/>
              <a:t> </a:t>
            </a:r>
            <a:r>
              <a:rPr lang="fr-FR" sz="2000" dirty="0" smtClean="0"/>
              <a:t>: 3500G$-&gt;1750G$ (dont 550G$ pour le changement climatique) : toujours en attente en novembre, difficultés à le faire voter. </a:t>
            </a:r>
          </a:p>
          <a:p>
            <a:pPr algn="just" fontAlgn="base"/>
            <a:endParaRPr lang="fr-FR" dirty="0" smtClean="0"/>
          </a:p>
          <a:p>
            <a:pPr algn="just" fontAlgn="base"/>
            <a:endParaRPr lang="fr-FR" dirty="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9132620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II-1-2 L’IMPACT DES PLANS DE RELANCE </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585416"/>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p>
            <a:pPr marL="0" indent="0" algn="just">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2</a:t>
            </a:r>
            <a:r>
              <a:rPr lang="en-GB" altLang="fr-FR" dirty="0" smtClean="0"/>
              <a:t>- Chine  : le 14ème plan (mars 2021)</a:t>
            </a:r>
          </a:p>
          <a:p>
            <a:pPr lvl="1" algn="just"/>
            <a:r>
              <a:rPr lang="fr-FR" dirty="0" smtClean="0"/>
              <a:t>455G</a:t>
            </a:r>
            <a:r>
              <a:rPr lang="fr-FR" dirty="0"/>
              <a:t>€ de R&amp;D en 2025 dont 8% en fondamental (6% en 2020). </a:t>
            </a:r>
          </a:p>
          <a:p>
            <a:pPr lvl="1" algn="just"/>
            <a:r>
              <a:rPr lang="fr-FR" dirty="0"/>
              <a:t>Volonté affirmée d’indépendance, souvent de leadership stratégique (</a:t>
            </a:r>
            <a:r>
              <a:rPr lang="fr-FR" dirty="0" err="1"/>
              <a:t>cf</a:t>
            </a:r>
            <a:r>
              <a:rPr lang="fr-FR" dirty="0"/>
              <a:t> 100</a:t>
            </a:r>
            <a:r>
              <a:rPr lang="fr-FR" baseline="30000" dirty="0"/>
              <a:t>ème</a:t>
            </a:r>
            <a:r>
              <a:rPr lang="fr-FR" dirty="0"/>
              <a:t> anniversaire en juin)</a:t>
            </a:r>
          </a:p>
          <a:p>
            <a:pPr lvl="1" algn="just"/>
            <a:r>
              <a:rPr lang="fr-FR" dirty="0" smtClean="0"/>
              <a:t>Priorités thématiques : Quantique</a:t>
            </a:r>
            <a:r>
              <a:rPr lang="fr-FR" dirty="0"/>
              <a:t>, nanoélectronique, réseaux, IA,  circuits intégrés, sciences de la vie, sciences du cerveau, </a:t>
            </a:r>
            <a:r>
              <a:rPr lang="fr-FR" dirty="0" err="1"/>
              <a:t>bioproduction</a:t>
            </a:r>
            <a:r>
              <a:rPr lang="fr-FR" dirty="0"/>
              <a:t>, aérospatial, océan profond. </a:t>
            </a:r>
          </a:p>
          <a:p>
            <a:pPr algn="just" fontAlgn="base"/>
            <a:endParaRPr lang="fr-FR" dirty="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195542707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39966" y="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II-1-3 L’IMPACT DES PLANS DE RELANCE </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46648" y="928047"/>
            <a:ext cx="8360623" cy="5472753"/>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7500" lnSpcReduction="20000"/>
          </a:bodyPr>
          <a:lstStyle/>
          <a:p>
            <a:pPr marL="0" indent="0" algn="just">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3- UE et </a:t>
            </a:r>
            <a:r>
              <a:rPr lang="en-GB" altLang="fr-FR" dirty="0" err="1" smtClean="0"/>
              <a:t>Etats-membres</a:t>
            </a:r>
            <a:endParaRPr lang="en-GB" altLang="fr-FR" dirty="0" smtClean="0"/>
          </a:p>
          <a:p>
            <a:pPr lvl="1" algn="just"/>
            <a:r>
              <a:rPr lang="fr-FR" dirty="0" smtClean="0"/>
              <a:t>Horizon Europe : 95G€ sur 7 ans en synergie avec les plans nationaux. </a:t>
            </a:r>
            <a:endParaRPr lang="fr-FR" dirty="0"/>
          </a:p>
          <a:p>
            <a:pPr lvl="1" algn="just"/>
            <a:r>
              <a:rPr lang="fr-FR" dirty="0" smtClean="0"/>
              <a:t>PIIEC </a:t>
            </a:r>
            <a:r>
              <a:rPr lang="fr-FR" dirty="0"/>
              <a:t>(électronique et </a:t>
            </a:r>
            <a:r>
              <a:rPr lang="fr-FR" dirty="0" smtClean="0"/>
              <a:t> connectivité</a:t>
            </a:r>
            <a:r>
              <a:rPr lang="fr-FR" dirty="0"/>
              <a:t>, cloud, batteries, H2, santé…)</a:t>
            </a:r>
          </a:p>
          <a:p>
            <a:pPr lvl="1" algn="just"/>
            <a:r>
              <a:rPr lang="fr-FR" dirty="0" smtClean="0"/>
              <a:t>Priorités thématiques : transition écologique (énergies, transports BTP &amp; économies d’énergies pour climat), transition numérique (</a:t>
            </a:r>
            <a:r>
              <a:rPr lang="fr-FR" dirty="0" err="1" smtClean="0"/>
              <a:t>cf</a:t>
            </a:r>
            <a:r>
              <a:rPr lang="fr-FR" dirty="0" smtClean="0"/>
              <a:t> supra) , résilience pour la santé. Amorce pour une DARPA européenne, et HERA. </a:t>
            </a:r>
          </a:p>
          <a:p>
            <a:pPr lvl="1" algn="just"/>
            <a:r>
              <a:rPr lang="fr-FR" dirty="0" smtClean="0"/>
              <a:t>4 Priorités stratégiques «Stratégie d’autonomie ouverte via technologies clés, approche sectorielle et chaînes de valeur.  Restaurer les écosystèmes européens, la biodiversité et la gestion soutenable des ressources.  Faire de l’UE la première économie numérique  soutenable et neutre pour le climat Créer une société européenne plus résiliente, inclusive et démocratique »</a:t>
            </a:r>
          </a:p>
          <a:p>
            <a:pPr lvl="1" algn="just"/>
            <a:r>
              <a:rPr lang="fr-FR" dirty="0" smtClean="0"/>
              <a:t>D : DARP </a:t>
            </a:r>
            <a:r>
              <a:rPr lang="fr-FR" dirty="0"/>
              <a:t>: </a:t>
            </a:r>
            <a:r>
              <a:rPr lang="fr-FR" dirty="0" smtClean="0"/>
              <a:t>28G€ </a:t>
            </a:r>
            <a:r>
              <a:rPr lang="fr-FR" dirty="0"/>
              <a:t>en faveur des investissements dans la protection du climat et la transformation </a:t>
            </a:r>
            <a:r>
              <a:rPr lang="fr-FR" dirty="0" smtClean="0"/>
              <a:t>numérique, dans un total de ~120G€. Sur la part UE 11,5 climat et 13G€ pour le numérique </a:t>
            </a:r>
          </a:p>
          <a:p>
            <a:pPr lvl="1" algn="just"/>
            <a:r>
              <a:rPr lang="fr-FR" dirty="0" smtClean="0"/>
              <a:t>F : Plan de relance sept. 2020:  30G</a:t>
            </a:r>
            <a:r>
              <a:rPr lang="fr-FR" dirty="0"/>
              <a:t>€ </a:t>
            </a:r>
            <a:r>
              <a:rPr lang="fr-FR" dirty="0" smtClean="0"/>
              <a:t> pour le verdissement, 34 pour la compétitivité et l’indépendance, 36 pour la cohésion sociale et territoriale, dont 40 UE. Puis </a:t>
            </a:r>
            <a:r>
              <a:rPr lang="fr-FR" dirty="0" smtClean="0">
                <a:hlinkClick r:id="rId3"/>
              </a:rPr>
              <a:t>France 2030</a:t>
            </a:r>
            <a:r>
              <a:rPr lang="fr-FR" dirty="0" smtClean="0"/>
              <a:t> annoncé le 12 octobre 2021. </a:t>
            </a:r>
          </a:p>
          <a:p>
            <a:pPr lvl="1" algn="just"/>
            <a:r>
              <a:rPr lang="fr-FR" dirty="0" smtClean="0"/>
              <a:t>It : plan de ~220G€ dont 30 nationaux., 68,6 écologie, 49,2 numérique, innovation compétitivité et culture, 18,5 santé </a:t>
            </a:r>
          </a:p>
          <a:p>
            <a:pPr lvl="1" algn="just"/>
            <a:r>
              <a:rPr lang="fr-FR" dirty="0" smtClean="0"/>
              <a:t>Esp </a:t>
            </a:r>
            <a:r>
              <a:rPr lang="fr-FR" dirty="0"/>
              <a:t>: plan </a:t>
            </a:r>
            <a:r>
              <a:rPr lang="fr-FR" dirty="0" smtClean="0"/>
              <a:t>de ~140G€ sur 2021-2023 dont  transitions : 39% écologique 29% numérique</a:t>
            </a:r>
            <a:endParaRPr lang="fr-FR" dirty="0"/>
          </a:p>
          <a:p>
            <a:pPr lvl="1" algn="just"/>
            <a:endParaRPr lang="fr-FR" dirty="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92968335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II- 2 NUMERIQUE : </a:t>
            </a:r>
            <a:r>
              <a:rPr lang="en-GB" altLang="fr-FR" sz="2800" b="1" dirty="0" err="1" smtClean="0">
                <a:solidFill>
                  <a:schemeClr val="accent2"/>
                </a:solidFill>
              </a:rPr>
              <a:t>priorités</a:t>
            </a:r>
            <a:r>
              <a:rPr lang="en-GB" altLang="fr-FR" sz="2800" b="1" dirty="0" smtClean="0">
                <a:solidFill>
                  <a:schemeClr val="accent2"/>
                </a:solidFill>
              </a:rPr>
              <a:t> et </a:t>
            </a:r>
            <a:r>
              <a:rPr lang="en-GB" altLang="fr-FR" sz="2800" b="1" dirty="0" err="1" smtClean="0">
                <a:solidFill>
                  <a:schemeClr val="accent2"/>
                </a:solidFill>
              </a:rPr>
              <a:t>enjeux</a:t>
            </a:r>
            <a:r>
              <a:rPr lang="en-GB" altLang="fr-FR" sz="2800" b="1" dirty="0" smtClean="0">
                <a:solidFill>
                  <a:schemeClr val="accent2"/>
                </a:solidFill>
              </a:rPr>
              <a:t> de </a:t>
            </a:r>
            <a:r>
              <a:rPr lang="en-GB" altLang="fr-FR" sz="2800" b="1" dirty="0" err="1" smtClean="0">
                <a:solidFill>
                  <a:schemeClr val="accent2"/>
                </a:solidFill>
              </a:rPr>
              <a:t>souveraineté</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lnSpcReduction="20000"/>
          </a:bodyPr>
          <a:lstStyle/>
          <a:p>
            <a:pPr lvl="1" algn="just"/>
            <a:endParaRPr lang="fr-FR" dirty="0"/>
          </a:p>
          <a:p>
            <a:pPr lvl="0" algn="just">
              <a:spcAft>
                <a:spcPts val="300"/>
              </a:spcAft>
            </a:pPr>
            <a:r>
              <a:rPr lang="fr-FR" b="1" spc="-1" dirty="0" err="1" smtClean="0">
                <a:solidFill>
                  <a:srgbClr val="5A5A5A"/>
                </a:solidFill>
                <a:latin typeface="Frutiger LT Std 45 Light"/>
              </a:rPr>
              <a:t>Cybersécurité</a:t>
            </a:r>
            <a:endParaRPr lang="fr-FR" b="1" spc="-1" dirty="0" smtClean="0">
              <a:solidFill>
                <a:srgbClr val="5A5A5A"/>
              </a:solidFill>
              <a:latin typeface="Frutiger LT Std 45 Light"/>
            </a:endParaRPr>
          </a:p>
          <a:p>
            <a:pPr lvl="0" algn="just">
              <a:spcAft>
                <a:spcPts val="300"/>
              </a:spcAft>
            </a:pPr>
            <a:r>
              <a:rPr lang="fr-FR" b="1" spc="-1" dirty="0">
                <a:solidFill>
                  <a:srgbClr val="5A5A5A"/>
                </a:solidFill>
                <a:latin typeface="Frutiger LT Std 45 Light"/>
              </a:rPr>
              <a:t>I</a:t>
            </a:r>
            <a:r>
              <a:rPr lang="fr-FR" b="1" spc="-1" dirty="0" smtClean="0">
                <a:solidFill>
                  <a:srgbClr val="5A5A5A"/>
                </a:solidFill>
                <a:latin typeface="Frutiger LT Std 45 Light"/>
              </a:rPr>
              <a:t>nfrastructures 5G</a:t>
            </a:r>
            <a:endParaRPr lang="fr-FR" spc="-1" dirty="0">
              <a:solidFill>
                <a:prstClr val="black"/>
              </a:solidFill>
            </a:endParaRPr>
          </a:p>
          <a:p>
            <a:pPr lvl="0" algn="just">
              <a:spcAft>
                <a:spcPts val="300"/>
              </a:spcAft>
            </a:pPr>
            <a:r>
              <a:rPr lang="fr-FR" b="1" spc="-1" dirty="0" smtClean="0">
                <a:solidFill>
                  <a:srgbClr val="5A5A5A"/>
                </a:solidFill>
                <a:latin typeface="Frutiger LT Std 45 Light"/>
              </a:rPr>
              <a:t>Semi-conducteurs</a:t>
            </a:r>
            <a:r>
              <a:rPr lang="fr-FR" b="1" spc="-1" dirty="0">
                <a:solidFill>
                  <a:srgbClr val="5A5A5A"/>
                </a:solidFill>
                <a:latin typeface="Frutiger LT Std 45 Light"/>
              </a:rPr>
              <a:t>, nanoélectronique</a:t>
            </a:r>
            <a:endParaRPr lang="fr-FR" spc="-1" dirty="0">
              <a:solidFill>
                <a:prstClr val="black"/>
              </a:solidFill>
            </a:endParaRPr>
          </a:p>
          <a:p>
            <a:pPr lvl="0" algn="just">
              <a:spcAft>
                <a:spcPts val="300"/>
              </a:spcAft>
            </a:pPr>
            <a:r>
              <a:rPr lang="fr-FR" b="1" spc="-1" dirty="0" smtClean="0">
                <a:solidFill>
                  <a:srgbClr val="5A5A5A"/>
                </a:solidFill>
                <a:latin typeface="Frutiger LT Std 45 Light"/>
              </a:rPr>
              <a:t>Calcul </a:t>
            </a:r>
            <a:r>
              <a:rPr lang="fr-FR" b="1" spc="-1" dirty="0">
                <a:solidFill>
                  <a:srgbClr val="5A5A5A"/>
                </a:solidFill>
                <a:latin typeface="Frutiger LT Std 45 Light"/>
              </a:rPr>
              <a:t>à haute performance</a:t>
            </a:r>
            <a:endParaRPr lang="fr-FR" spc="-1" dirty="0">
              <a:solidFill>
                <a:prstClr val="black"/>
              </a:solidFill>
            </a:endParaRPr>
          </a:p>
          <a:p>
            <a:pPr lvl="0" algn="just">
              <a:spcAft>
                <a:spcPts val="300"/>
              </a:spcAft>
            </a:pPr>
            <a:r>
              <a:rPr lang="fr-FR" b="1" spc="-1" dirty="0" smtClean="0">
                <a:solidFill>
                  <a:srgbClr val="5A5A5A"/>
                </a:solidFill>
                <a:latin typeface="Frutiger LT Std 45 Light"/>
              </a:rPr>
              <a:t>Espace</a:t>
            </a:r>
            <a:endParaRPr lang="fr-FR" spc="-1" dirty="0">
              <a:solidFill>
                <a:prstClr val="black"/>
              </a:solidFill>
            </a:endParaRPr>
          </a:p>
          <a:p>
            <a:pPr lvl="0" algn="just">
              <a:spcAft>
                <a:spcPts val="300"/>
              </a:spcAft>
            </a:pPr>
            <a:r>
              <a:rPr lang="fr-FR" b="1" spc="-1" dirty="0" err="1" smtClean="0">
                <a:solidFill>
                  <a:srgbClr val="5A5A5A"/>
                </a:solidFill>
                <a:latin typeface="Frutiger LT Std 45 Light"/>
              </a:rPr>
              <a:t>Big</a:t>
            </a:r>
            <a:r>
              <a:rPr lang="fr-FR" b="1" spc="-1" dirty="0" smtClean="0">
                <a:solidFill>
                  <a:srgbClr val="5A5A5A"/>
                </a:solidFill>
                <a:latin typeface="Frutiger LT Std 45 Light"/>
              </a:rPr>
              <a:t> </a:t>
            </a:r>
            <a:r>
              <a:rPr lang="fr-FR" b="1" spc="-1" dirty="0">
                <a:solidFill>
                  <a:srgbClr val="5A5A5A"/>
                </a:solidFill>
                <a:latin typeface="Frutiger LT Std 45 Light"/>
              </a:rPr>
              <a:t>data &amp; cloud</a:t>
            </a:r>
            <a:endParaRPr lang="fr-FR" spc="-1" dirty="0">
              <a:solidFill>
                <a:prstClr val="black"/>
              </a:solidFill>
            </a:endParaRPr>
          </a:p>
          <a:p>
            <a:pPr lvl="0" algn="just">
              <a:spcAft>
                <a:spcPts val="300"/>
              </a:spcAft>
            </a:pPr>
            <a:r>
              <a:rPr lang="fr-FR" b="1" spc="-1" dirty="0" err="1" smtClean="0">
                <a:solidFill>
                  <a:srgbClr val="5A5A5A"/>
                </a:solidFill>
                <a:latin typeface="Frutiger LT Std 45 Light"/>
              </a:rPr>
              <a:t>Blockchain</a:t>
            </a:r>
            <a:r>
              <a:rPr lang="fr-FR" b="1" spc="-1" dirty="0" smtClean="0">
                <a:solidFill>
                  <a:srgbClr val="5A5A5A"/>
                </a:solidFill>
                <a:latin typeface="Frutiger LT Std 45 Light"/>
              </a:rPr>
              <a:t> </a:t>
            </a:r>
            <a:r>
              <a:rPr lang="fr-FR" b="1" spc="-1" dirty="0">
                <a:solidFill>
                  <a:srgbClr val="5A5A5A"/>
                </a:solidFill>
                <a:latin typeface="Frutiger LT Std 45 Light"/>
              </a:rPr>
              <a:t>(y/c </a:t>
            </a:r>
            <a:r>
              <a:rPr lang="fr-FR" b="1" spc="-1" dirty="0" err="1" smtClean="0">
                <a:solidFill>
                  <a:srgbClr val="5A5A5A"/>
                </a:solidFill>
                <a:latin typeface="Frutiger LT Std 45 Light"/>
              </a:rPr>
              <a:t>cryptoactifs</a:t>
            </a:r>
            <a:r>
              <a:rPr lang="fr-FR" b="1" spc="-1" dirty="0" smtClean="0">
                <a:solidFill>
                  <a:srgbClr val="5A5A5A"/>
                </a:solidFill>
                <a:latin typeface="Frutiger LT Std 45 Light"/>
              </a:rPr>
              <a:t> para-monétaires)</a:t>
            </a:r>
            <a:endParaRPr lang="fr-FR" spc="-1" dirty="0">
              <a:solidFill>
                <a:prstClr val="black"/>
              </a:solidFill>
            </a:endParaRPr>
          </a:p>
          <a:p>
            <a:pPr lvl="0" algn="just">
              <a:spcAft>
                <a:spcPts val="300"/>
              </a:spcAft>
            </a:pPr>
            <a:r>
              <a:rPr lang="fr-FR" b="1" spc="-1" dirty="0" smtClean="0">
                <a:solidFill>
                  <a:srgbClr val="5A5A5A"/>
                </a:solidFill>
                <a:latin typeface="Frutiger LT Std 45 Light"/>
              </a:rPr>
              <a:t>Intelligence </a:t>
            </a:r>
            <a:r>
              <a:rPr lang="fr-FR" b="1" spc="-1" dirty="0">
                <a:solidFill>
                  <a:srgbClr val="5A5A5A"/>
                </a:solidFill>
                <a:latin typeface="Frutiger LT Std 45 Light"/>
              </a:rPr>
              <a:t>artificielle</a:t>
            </a:r>
            <a:endParaRPr lang="fr-FR" spc="-1" dirty="0">
              <a:solidFill>
                <a:prstClr val="black"/>
              </a:solidFill>
            </a:endParaRP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144826641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8647200" y="644832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CE1A0881-BA0E-4CFD-B143-301718DC748A}" type="slidenum">
              <a:rPr lang="fr-FR" sz="1000" b="0" strike="noStrike" spc="-1">
                <a:solidFill>
                  <a:srgbClr val="000000"/>
                </a:solidFill>
                <a:latin typeface="Frutiger LT Std 45 Light"/>
              </a:rPr>
              <a:t>2</a:t>
            </a:fld>
            <a:endParaRPr lang="fr-FR" sz="1000" b="0" strike="noStrike" spc="-1">
              <a:latin typeface="Arial"/>
            </a:endParaRPr>
          </a:p>
        </p:txBody>
      </p:sp>
      <p:sp>
        <p:nvSpPr>
          <p:cNvPr id="371" name="Line 2"/>
          <p:cNvSpPr/>
          <p:nvPr/>
        </p:nvSpPr>
        <p:spPr>
          <a:xfrm>
            <a:off x="1940760" y="620640"/>
            <a:ext cx="231840" cy="360"/>
          </a:xfrm>
          <a:prstGeom prst="line">
            <a:avLst/>
          </a:prstGeom>
          <a:ln w="28440">
            <a:solidFill>
              <a:srgbClr val="C02846"/>
            </a:solidFill>
            <a:round/>
          </a:ln>
        </p:spPr>
        <p:style>
          <a:lnRef idx="0">
            <a:scrgbClr r="0" g="0" b="0"/>
          </a:lnRef>
          <a:fillRef idx="0">
            <a:scrgbClr r="0" g="0" b="0"/>
          </a:fillRef>
          <a:effectRef idx="0">
            <a:scrgbClr r="0" g="0" b="0"/>
          </a:effectRef>
          <a:fontRef idx="minor"/>
        </p:style>
      </p:sp>
      <p:sp>
        <p:nvSpPr>
          <p:cNvPr id="372" name="CustomShape 3"/>
          <p:cNvSpPr/>
          <p:nvPr/>
        </p:nvSpPr>
        <p:spPr>
          <a:xfrm>
            <a:off x="611640" y="764640"/>
            <a:ext cx="8196480" cy="4951440"/>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0" tIns="45000" rIns="0" bIns="45000" anchor="ctr"/>
          <a:lstStyle/>
          <a:p>
            <a:pPr algn="just">
              <a:lnSpc>
                <a:spcPct val="100000"/>
              </a:lnSpc>
              <a:spcAft>
                <a:spcPts val="601"/>
              </a:spcAft>
            </a:pPr>
            <a:endParaRPr lang="fr-FR" sz="1800" b="0" strike="noStrike" spc="-1" dirty="0">
              <a:latin typeface="Arial"/>
            </a:endParaRPr>
          </a:p>
          <a:p>
            <a:pPr algn="just">
              <a:lnSpc>
                <a:spcPct val="100000"/>
              </a:lnSpc>
              <a:spcAft>
                <a:spcPts val="601"/>
              </a:spcAft>
            </a:pPr>
            <a:r>
              <a:rPr lang="fr-FR" sz="1800" b="1" strike="noStrike" spc="-1" dirty="0">
                <a:solidFill>
                  <a:srgbClr val="C02846"/>
                </a:solidFill>
                <a:latin typeface="Frutiger LT Std 45 Light"/>
                <a:ea typeface="DejaVu Sans"/>
              </a:rPr>
              <a:t>INTRODUCTION : </a:t>
            </a:r>
            <a:r>
              <a:rPr lang="fr-FR" b="1" spc="-1" dirty="0">
                <a:solidFill>
                  <a:srgbClr val="C02846"/>
                </a:solidFill>
                <a:latin typeface="Frutiger LT Std 45 Light"/>
              </a:rPr>
              <a:t>LA </a:t>
            </a:r>
            <a:r>
              <a:rPr lang="fr-FR" b="1" spc="-1" dirty="0" smtClean="0">
                <a:solidFill>
                  <a:srgbClr val="C02846"/>
                </a:solidFill>
                <a:latin typeface="Frutiger LT Std 45 Light"/>
              </a:rPr>
              <a:t>REMONTÉE DES ENJEUX DE SOUVERAINETÉ : contexte géopolitique, technologique, pandémie ; le risque de décrochage de l’UE et de la France par rapport aux Etats-Unis et à la Chine</a:t>
            </a:r>
            <a:endParaRPr lang="fr-FR" sz="1800" b="0" strike="noStrike" spc="-1" dirty="0">
              <a:latin typeface="Arial"/>
            </a:endParaRPr>
          </a:p>
          <a:p>
            <a:pPr algn="just">
              <a:lnSpc>
                <a:spcPct val="100000"/>
              </a:lnSpc>
              <a:spcAft>
                <a:spcPts val="601"/>
              </a:spcAft>
            </a:pPr>
            <a:r>
              <a:rPr lang="fr-FR" sz="1800" b="1" strike="noStrike" spc="-1" dirty="0" smtClean="0">
                <a:solidFill>
                  <a:srgbClr val="C02846"/>
                </a:solidFill>
                <a:latin typeface="Frutiger LT Std 45 Light"/>
                <a:ea typeface="DejaVu Sans"/>
              </a:rPr>
              <a:t>I </a:t>
            </a:r>
            <a:r>
              <a:rPr lang="fr-FR" sz="1800" b="1" strike="noStrike" spc="-1" dirty="0">
                <a:solidFill>
                  <a:srgbClr val="C02846"/>
                </a:solidFill>
                <a:latin typeface="Frutiger LT Std 45 Light"/>
                <a:ea typeface="DejaVu Sans"/>
              </a:rPr>
              <a:t>– </a:t>
            </a:r>
            <a:r>
              <a:rPr lang="fr-FR" sz="1800" b="1" strike="noStrike" spc="-1" dirty="0" smtClean="0">
                <a:solidFill>
                  <a:srgbClr val="C02846"/>
                </a:solidFill>
                <a:latin typeface="Frutiger LT Std 45 Light"/>
                <a:ea typeface="DejaVu Sans"/>
              </a:rPr>
              <a:t> HISTORIQUE</a:t>
            </a:r>
            <a:endParaRPr lang="fr-FR" sz="1800" b="0" strike="noStrike" spc="-1" dirty="0">
              <a:latin typeface="Arial"/>
            </a:endParaRPr>
          </a:p>
          <a:p>
            <a:pPr algn="just">
              <a:lnSpc>
                <a:spcPct val="100000"/>
              </a:lnSpc>
              <a:spcAft>
                <a:spcPts val="300"/>
              </a:spcAft>
            </a:pPr>
            <a:r>
              <a:rPr lang="fr-FR" sz="1400" b="1" strike="noStrike" spc="-1" dirty="0">
                <a:solidFill>
                  <a:srgbClr val="5A5A5A"/>
                </a:solidFill>
                <a:latin typeface="Frutiger LT Std 45 Light"/>
                <a:ea typeface="DejaVu Sans"/>
              </a:rPr>
              <a:t>	</a:t>
            </a:r>
            <a:r>
              <a:rPr lang="fr-FR" sz="1600" b="1" strike="noStrike" spc="-1" dirty="0" smtClean="0">
                <a:solidFill>
                  <a:srgbClr val="5A5A5A"/>
                </a:solidFill>
                <a:latin typeface="Frutiger LT Std 45 Light"/>
                <a:ea typeface="DejaVu Sans"/>
              </a:rPr>
              <a:t>1. </a:t>
            </a:r>
            <a:r>
              <a:rPr lang="fr-FR" sz="1600" b="1" spc="-1" dirty="0" smtClean="0">
                <a:solidFill>
                  <a:srgbClr val="5A5A5A"/>
                </a:solidFill>
                <a:latin typeface="Frutiger LT Std 45 Light"/>
                <a:ea typeface="DejaVu Sans"/>
              </a:rPr>
              <a:t>Une volonté de leadership américain post 1945,  une R&amp;D fédérale forte 	dont environ la moitié est liée à la défense. Des choix stratégiques.</a:t>
            </a:r>
            <a:endParaRPr lang="fr-FR" sz="1600" b="0" strike="noStrike" spc="-1" dirty="0" smtClean="0">
              <a:latin typeface="Arial"/>
            </a:endParaRPr>
          </a:p>
          <a:p>
            <a:pPr algn="just">
              <a:lnSpc>
                <a:spcPct val="100000"/>
              </a:lnSpc>
              <a:spcAft>
                <a:spcPts val="300"/>
              </a:spcAft>
            </a:pPr>
            <a:r>
              <a:rPr lang="fr-FR" sz="1600" b="1" strike="noStrike" spc="-1" dirty="0" smtClean="0">
                <a:solidFill>
                  <a:srgbClr val="5A5A5A"/>
                </a:solidFill>
                <a:latin typeface="Frutiger LT Std 45 Light"/>
                <a:ea typeface="DejaVu Sans"/>
              </a:rPr>
              <a:t>	2. Un relatif suivisme des nations européennes, aux effets sectoriels variés</a:t>
            </a:r>
            <a:endParaRPr lang="fr-FR" sz="1600" b="0" strike="noStrike" spc="-1" dirty="0" smtClean="0">
              <a:latin typeface="Arial"/>
            </a:endParaRPr>
          </a:p>
          <a:p>
            <a:pPr algn="just">
              <a:lnSpc>
                <a:spcPct val="100000"/>
              </a:lnSpc>
              <a:spcAft>
                <a:spcPts val="300"/>
              </a:spcAft>
            </a:pPr>
            <a:r>
              <a:rPr lang="fr-FR" sz="1600" b="1" strike="noStrike" spc="-1" dirty="0" smtClean="0">
                <a:solidFill>
                  <a:srgbClr val="5A5A5A"/>
                </a:solidFill>
                <a:latin typeface="Frutiger LT Std 45 Light"/>
                <a:ea typeface="DejaVu Sans"/>
              </a:rPr>
              <a:t>	3. L’émergence de la Chine</a:t>
            </a:r>
            <a:endParaRPr lang="fr-FR" sz="1600" b="0" strike="noStrike" spc="-1" dirty="0" smtClean="0">
              <a:latin typeface="Arial"/>
            </a:endParaRPr>
          </a:p>
          <a:p>
            <a:pPr algn="just">
              <a:lnSpc>
                <a:spcPct val="100000"/>
              </a:lnSpc>
              <a:spcAft>
                <a:spcPts val="300"/>
              </a:spcAft>
            </a:pPr>
            <a:r>
              <a:rPr lang="fr-FR" sz="1600" b="1" strike="noStrike" spc="-1" dirty="0" smtClean="0">
                <a:solidFill>
                  <a:srgbClr val="5A5A5A"/>
                </a:solidFill>
                <a:latin typeface="Frutiger LT Std 45 Light"/>
                <a:ea typeface="DejaVu Sans"/>
              </a:rPr>
              <a:t>	4.  Quels moteurs des politiques technologiques ?</a:t>
            </a:r>
            <a:endParaRPr lang="fr-FR" sz="1600" b="0" strike="noStrike" spc="-1" dirty="0" smtClean="0">
              <a:latin typeface="Arial"/>
            </a:endParaRPr>
          </a:p>
          <a:p>
            <a:pPr algn="just">
              <a:lnSpc>
                <a:spcPct val="100000"/>
              </a:lnSpc>
              <a:spcAft>
                <a:spcPts val="300"/>
              </a:spcAft>
            </a:pPr>
            <a:r>
              <a:rPr lang="fr-FR" sz="1600" b="1" strike="noStrike" spc="-1" dirty="0" smtClean="0">
                <a:solidFill>
                  <a:srgbClr val="5A5A5A"/>
                </a:solidFill>
                <a:latin typeface="Frutiger LT Std 45 Light"/>
                <a:ea typeface="DejaVu Sans"/>
              </a:rPr>
              <a:t>	5.  Quels moyens?</a:t>
            </a:r>
            <a:endParaRPr lang="fr-FR" sz="1600" b="0" strike="noStrike" spc="-1" dirty="0" smtClean="0">
              <a:latin typeface="Arial"/>
            </a:endParaRPr>
          </a:p>
          <a:p>
            <a:pPr algn="just">
              <a:lnSpc>
                <a:spcPct val="100000"/>
              </a:lnSpc>
              <a:spcAft>
                <a:spcPts val="300"/>
              </a:spcAft>
            </a:pPr>
            <a:r>
              <a:rPr lang="fr-FR" sz="1600" b="1" strike="noStrike" spc="-1" dirty="0" smtClean="0">
                <a:solidFill>
                  <a:srgbClr val="5A5A5A"/>
                </a:solidFill>
                <a:latin typeface="Frutiger LT Std 45 Light"/>
                <a:ea typeface="DejaVu Sans"/>
              </a:rPr>
              <a:t>	6.  Quelles priorités technologiques?</a:t>
            </a:r>
            <a:endParaRPr lang="fr-FR" sz="1600" b="0" strike="noStrike" spc="-1" dirty="0" smtClean="0">
              <a:latin typeface="Arial"/>
            </a:endParaRPr>
          </a:p>
          <a:p>
            <a:pPr algn="just">
              <a:lnSpc>
                <a:spcPct val="100000"/>
              </a:lnSpc>
              <a:spcAft>
                <a:spcPts val="300"/>
              </a:spcAft>
            </a:pPr>
            <a:endParaRPr lang="fr-FR" sz="1600" b="0" strike="noStrike" spc="-1" dirty="0" smtClean="0">
              <a:latin typeface="Arial"/>
            </a:endParaRPr>
          </a:p>
          <a:p>
            <a:pPr algn="just">
              <a:lnSpc>
                <a:spcPct val="100000"/>
              </a:lnSpc>
              <a:spcAft>
                <a:spcPts val="601"/>
              </a:spcAft>
            </a:pPr>
            <a:r>
              <a:rPr lang="fr-FR" sz="1800" b="1" strike="noStrike" spc="-1" dirty="0" smtClean="0">
                <a:solidFill>
                  <a:srgbClr val="C02846"/>
                </a:solidFill>
                <a:latin typeface="Frutiger LT Std 45 Light"/>
                <a:ea typeface="DejaVu Sans"/>
              </a:rPr>
              <a:t>II – PERSPECTIVES ET DEFIS </a:t>
            </a:r>
            <a:r>
              <a:rPr lang="fr-FR" b="1" spc="-1" dirty="0">
                <a:solidFill>
                  <a:srgbClr val="C02846"/>
                </a:solidFill>
                <a:latin typeface="Frutiger LT Std 45 Light"/>
              </a:rPr>
              <a:t>: QUELLES AUTONOMIES </a:t>
            </a:r>
            <a:r>
              <a:rPr lang="fr-FR" b="1" spc="-1" dirty="0" smtClean="0">
                <a:solidFill>
                  <a:srgbClr val="C02846"/>
                </a:solidFill>
                <a:latin typeface="Frutiger LT Std 45 Light"/>
              </a:rPr>
              <a:t>STRATÉGIQUES?</a:t>
            </a:r>
            <a:endParaRPr lang="fr-FR" sz="1800" b="0" strike="noStrike" spc="-1" dirty="0" smtClean="0">
              <a:latin typeface="Arial"/>
            </a:endParaRPr>
          </a:p>
          <a:p>
            <a:pPr lvl="0" algn="just">
              <a:spcAft>
                <a:spcPts val="300"/>
              </a:spcAft>
            </a:pPr>
            <a:r>
              <a:rPr lang="fr-FR" sz="1800" b="1" strike="noStrike" spc="-1" dirty="0" smtClean="0">
                <a:solidFill>
                  <a:srgbClr val="C02846"/>
                </a:solidFill>
                <a:latin typeface="Frutiger LT Std 45 Light"/>
                <a:ea typeface="DejaVu Sans"/>
              </a:rPr>
              <a:t>	</a:t>
            </a:r>
            <a:r>
              <a:rPr lang="fr-FR" sz="1600" b="1" strike="noStrike" spc="-1" dirty="0" smtClean="0">
                <a:solidFill>
                  <a:srgbClr val="5A5A5A"/>
                </a:solidFill>
                <a:latin typeface="Frutiger LT Std 45 Light"/>
                <a:ea typeface="DejaVu Sans"/>
              </a:rPr>
              <a:t>1.</a:t>
            </a:r>
            <a:r>
              <a:rPr lang="fr-FR" sz="1400" b="1" strike="noStrike" spc="-1" dirty="0" smtClean="0">
                <a:solidFill>
                  <a:srgbClr val="5A5A5A"/>
                </a:solidFill>
                <a:latin typeface="Frutiger LT Std 45 Light"/>
                <a:ea typeface="DejaVu Sans"/>
              </a:rPr>
              <a:t> </a:t>
            </a:r>
            <a:r>
              <a:rPr lang="fr-FR" sz="1600" b="1" spc="-1" dirty="0" smtClean="0">
                <a:solidFill>
                  <a:srgbClr val="5A5A5A"/>
                </a:solidFill>
                <a:latin typeface="Frutiger LT Std 45 Light"/>
                <a:ea typeface="DejaVu Sans"/>
              </a:rPr>
              <a:t>L’impact des plans de relance USA, RPC, UE &amp; Etats membres (+UK)</a:t>
            </a:r>
            <a:endParaRPr lang="fr-FR" sz="1600" b="1" strike="noStrike" spc="-1" dirty="0" smtClean="0">
              <a:solidFill>
                <a:srgbClr val="5A5A5A"/>
              </a:solidFill>
              <a:latin typeface="Frutiger LT Std 45 Light"/>
              <a:ea typeface="DejaVu Sans"/>
            </a:endParaRPr>
          </a:p>
          <a:p>
            <a:pPr lvl="0" algn="just">
              <a:spcAft>
                <a:spcPts val="300"/>
              </a:spcAft>
            </a:pPr>
            <a:r>
              <a:rPr lang="fr-FR" sz="1400" b="1" spc="-1" dirty="0">
                <a:solidFill>
                  <a:srgbClr val="5A5A5A"/>
                </a:solidFill>
                <a:latin typeface="Frutiger LT Std 45 Light"/>
                <a:ea typeface="DejaVu Sans"/>
              </a:rPr>
              <a:t>	</a:t>
            </a:r>
            <a:r>
              <a:rPr lang="fr-FR" sz="1400" b="1" spc="-1" dirty="0" smtClean="0">
                <a:solidFill>
                  <a:srgbClr val="5A5A5A"/>
                </a:solidFill>
                <a:latin typeface="Frutiger LT Std 45 Light"/>
                <a:ea typeface="DejaVu Sans"/>
              </a:rPr>
              <a:t>2. </a:t>
            </a:r>
            <a:r>
              <a:rPr lang="fr-FR" sz="1600" b="1" spc="-1" dirty="0" smtClean="0">
                <a:solidFill>
                  <a:srgbClr val="5A5A5A"/>
                </a:solidFill>
                <a:latin typeface="Frutiger LT Std 45 Light"/>
              </a:rPr>
              <a:t>Numérique : priorités et enjeux de souveraineté</a:t>
            </a:r>
          </a:p>
          <a:p>
            <a:pPr algn="just">
              <a:spcAft>
                <a:spcPts val="601"/>
              </a:spcAft>
            </a:pPr>
            <a:r>
              <a:rPr lang="fr-FR" sz="1600" b="1" spc="-1" dirty="0" smtClean="0">
                <a:solidFill>
                  <a:srgbClr val="5A5A5A"/>
                </a:solidFill>
                <a:latin typeface="Frutiger LT Std 45 Light"/>
              </a:rPr>
              <a:t>	3,Transition </a:t>
            </a:r>
            <a:r>
              <a:rPr lang="fr-FR" sz="1600" b="1" spc="-1" dirty="0">
                <a:solidFill>
                  <a:srgbClr val="5A5A5A"/>
                </a:solidFill>
                <a:latin typeface="Frutiger LT Std 45 Light"/>
              </a:rPr>
              <a:t>énergétique et </a:t>
            </a:r>
            <a:r>
              <a:rPr lang="fr-FR" sz="1600" b="1" spc="-1" dirty="0" smtClean="0">
                <a:solidFill>
                  <a:srgbClr val="5A5A5A"/>
                </a:solidFill>
                <a:latin typeface="Frutiger LT Std 45 Light"/>
              </a:rPr>
              <a:t>climatique </a:t>
            </a:r>
            <a:endParaRPr lang="fr-FR" sz="1600" b="1" spc="-1" dirty="0">
              <a:solidFill>
                <a:srgbClr val="5A5A5A"/>
              </a:solidFill>
              <a:latin typeface="Frutiger LT Std 45 Light"/>
            </a:endParaRPr>
          </a:p>
          <a:p>
            <a:pPr algn="just">
              <a:spcAft>
                <a:spcPts val="601"/>
              </a:spcAft>
            </a:pPr>
            <a:r>
              <a:rPr lang="fr-FR" sz="1600" b="1" spc="-1" dirty="0">
                <a:solidFill>
                  <a:srgbClr val="5A5A5A"/>
                </a:solidFill>
                <a:latin typeface="Frutiger LT Std 45 Light"/>
              </a:rPr>
              <a:t>	4, Santé </a:t>
            </a:r>
            <a:r>
              <a:rPr lang="fr-FR" sz="1600" b="1" spc="-1" dirty="0" smtClean="0">
                <a:solidFill>
                  <a:srgbClr val="5A5A5A"/>
                </a:solidFill>
                <a:latin typeface="Frutiger LT Std 45 Light"/>
              </a:rPr>
              <a:t>&amp; </a:t>
            </a:r>
            <a:r>
              <a:rPr lang="fr-FR" sz="1600" b="1" spc="-1" dirty="0" err="1" smtClean="0">
                <a:solidFill>
                  <a:srgbClr val="5A5A5A"/>
                </a:solidFill>
                <a:latin typeface="Frutiger LT Std 45 Light"/>
              </a:rPr>
              <a:t>biotechs</a:t>
            </a:r>
            <a:endParaRPr lang="fr-FR" sz="1600" spc="-1" dirty="0">
              <a:solidFill>
                <a:prstClr val="black"/>
              </a:solidFill>
              <a:latin typeface="Frutiger LT Std 45 Light"/>
            </a:endParaRPr>
          </a:p>
          <a:p>
            <a:pPr lvl="0" algn="just">
              <a:spcAft>
                <a:spcPts val="300"/>
              </a:spcAft>
            </a:pPr>
            <a:endParaRPr lang="fr-FR" sz="1600" b="1" spc="-1" dirty="0" smtClean="0">
              <a:solidFill>
                <a:srgbClr val="5A5A5A"/>
              </a:solidFill>
              <a:latin typeface="Frutiger LT Std 45 Light"/>
            </a:endParaRPr>
          </a:p>
          <a:p>
            <a:pPr lvl="0" algn="just">
              <a:spcAft>
                <a:spcPts val="300"/>
              </a:spcAft>
            </a:pPr>
            <a:r>
              <a:rPr lang="fr-FR" sz="1600" b="1" spc="-1" dirty="0">
                <a:solidFill>
                  <a:srgbClr val="5A5A5A"/>
                </a:solidFill>
                <a:latin typeface="Frutiger LT Std 45 Light"/>
              </a:rPr>
              <a:t>	</a:t>
            </a:r>
            <a:r>
              <a:rPr lang="fr-FR" sz="1600" b="1" spc="-1" dirty="0" smtClean="0">
                <a:solidFill>
                  <a:srgbClr val="5A5A5A"/>
                </a:solidFill>
                <a:latin typeface="Frutiger LT Std 45 Light"/>
              </a:rPr>
              <a:t>	</a:t>
            </a:r>
            <a:endParaRPr lang="fr-FR" sz="1400" b="1" strike="noStrike" spc="-1" dirty="0" smtClean="0">
              <a:solidFill>
                <a:srgbClr val="5A5A5A"/>
              </a:solidFill>
              <a:latin typeface="Frutiger LT Std 45 Light"/>
              <a:ea typeface="DejaVu Sans"/>
            </a:endParaRPr>
          </a:p>
          <a:p>
            <a:pPr algn="just">
              <a:lnSpc>
                <a:spcPct val="100000"/>
              </a:lnSpc>
              <a:spcAft>
                <a:spcPts val="601"/>
              </a:spcAft>
            </a:pPr>
            <a:endParaRPr lang="fr-FR" sz="1800" b="0" strike="noStrike" spc="-1" dirty="0">
              <a:latin typeface="Arial"/>
            </a:endParaRPr>
          </a:p>
          <a:p>
            <a:pPr algn="just">
              <a:lnSpc>
                <a:spcPct val="150000"/>
              </a:lnSpc>
            </a:pPr>
            <a:r>
              <a:rPr lang="fr-FR" sz="1600" b="1" strike="noStrike" spc="-1" dirty="0">
                <a:solidFill>
                  <a:srgbClr val="5A5A5A"/>
                </a:solidFill>
                <a:latin typeface="Frutiger LT Std 45 Light"/>
                <a:ea typeface="DejaVu Sans"/>
              </a:rPr>
              <a:t>	</a:t>
            </a:r>
            <a:endParaRPr lang="fr-FR" sz="1600" b="0" strike="noStrike" spc="-1" dirty="0">
              <a:latin typeface="Arial"/>
            </a:endParaRPr>
          </a:p>
        </p:txBody>
      </p:sp>
    </p:spTree>
    <p:extLst>
      <p:ext uri="{BB962C8B-B14F-4D97-AF65-F5344CB8AC3E}">
        <p14:creationId xmlns:p14="http://schemas.microsoft.com/office/powerpoint/2010/main" val="8060021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E1C457A-C746-4ABE-8EF7-B9887204D52A}" type="slidenum">
              <a:rPr lang="fr-FR" sz="1000" b="0" strike="noStrike" spc="-1">
                <a:solidFill>
                  <a:srgbClr val="000000"/>
                </a:solidFill>
                <a:latin typeface="Times New Roman"/>
              </a:rPr>
              <a:t>20</a:t>
            </a:fld>
            <a:endParaRPr lang="fr-FR" sz="1000" b="0" strike="noStrike" spc="-1">
              <a:latin typeface="Arial"/>
            </a:endParaRPr>
          </a:p>
        </p:txBody>
      </p:sp>
      <p:sp>
        <p:nvSpPr>
          <p:cNvPr id="385" name="CustomShape 2"/>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fr-FR" sz="1800" b="1" strike="noStrike" spc="-1" dirty="0" smtClean="0">
                <a:solidFill>
                  <a:schemeClr val="accent2">
                    <a:lumMod val="75000"/>
                  </a:schemeClr>
                </a:solidFill>
                <a:latin typeface="Frutiger LT Std 45 Light"/>
                <a:ea typeface="DejaVu Sans"/>
              </a:rPr>
              <a:t>II-2-1 Cybersécurité</a:t>
            </a:r>
            <a:r>
              <a:rPr lang="fr-FR" sz="1800" b="1" strike="noStrike" spc="-1" dirty="0" smtClean="0">
                <a:solidFill>
                  <a:schemeClr val="accent2">
                    <a:lumMod val="75000"/>
                  </a:schemeClr>
                </a:solidFill>
                <a:latin typeface="Frutiger LT Std 55 Roman"/>
              </a:rPr>
              <a:t> </a:t>
            </a:r>
            <a:r>
              <a:rPr lang="fr-FR" sz="1800" b="1" strike="noStrike" spc="-1" dirty="0">
                <a:solidFill>
                  <a:schemeClr val="accent2">
                    <a:lumMod val="75000"/>
                  </a:schemeClr>
                </a:solidFill>
                <a:latin typeface="Frutiger LT Std 55 Roman"/>
              </a:rPr>
              <a:t>: Un marché mondial en forte croissance, et actuellement dominé par les Etats Unis et Israël, mais avec une offre européenne, dont française, qui croît. </a:t>
            </a:r>
            <a:endParaRPr lang="fr-FR" sz="1800" b="0" strike="noStrike" spc="-1" dirty="0">
              <a:solidFill>
                <a:schemeClr val="accent2">
                  <a:lumMod val="75000"/>
                </a:schemeClr>
              </a:solidFill>
              <a:latin typeface="Arial"/>
            </a:endParaRPr>
          </a:p>
        </p:txBody>
      </p:sp>
      <p:graphicFrame>
        <p:nvGraphicFramePr>
          <p:cNvPr id="386" name="Espace réservé du contenu 5"/>
          <p:cNvGraphicFramePr/>
          <p:nvPr/>
        </p:nvGraphicFramePr>
        <p:xfrm>
          <a:off x="455760" y="1365120"/>
          <a:ext cx="8012880" cy="3167640"/>
        </p:xfrm>
        <a:graphic>
          <a:graphicData uri="http://schemas.openxmlformats.org/drawingml/2006/chart">
            <c:chart xmlns:c="http://schemas.openxmlformats.org/drawingml/2006/chart" xmlns:r="http://schemas.openxmlformats.org/officeDocument/2006/relationships" r:id="rId3"/>
          </a:graphicData>
        </a:graphic>
      </p:graphicFrame>
      <p:sp>
        <p:nvSpPr>
          <p:cNvPr id="387" name="CustomShape 3"/>
          <p:cNvSpPr/>
          <p:nvPr/>
        </p:nvSpPr>
        <p:spPr>
          <a:xfrm>
            <a:off x="250200" y="4509000"/>
            <a:ext cx="842436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dirty="0">
                <a:solidFill>
                  <a:srgbClr val="000000"/>
                </a:solidFill>
                <a:latin typeface="Times New Roman"/>
                <a:ea typeface="DejaVu Sans"/>
              </a:rPr>
              <a:t>Offre française </a:t>
            </a:r>
            <a:r>
              <a:rPr lang="fr-FR" sz="1800" b="0" strike="noStrike" spc="-1" dirty="0">
                <a:solidFill>
                  <a:srgbClr val="000000"/>
                </a:solidFill>
                <a:latin typeface="Times New Roman"/>
                <a:ea typeface="DejaVu Sans"/>
              </a:rPr>
              <a:t>: CA de 3,1 Mds </a:t>
            </a:r>
            <a:r>
              <a:rPr lang="fr-FR" sz="1800" b="0" strike="noStrike" spc="-1" dirty="0" smtClean="0">
                <a:solidFill>
                  <a:srgbClr val="000000"/>
                </a:solidFill>
                <a:latin typeface="Times New Roman"/>
                <a:ea typeface="DejaVu Sans"/>
              </a:rPr>
              <a:t>€ 2017, </a:t>
            </a:r>
            <a:r>
              <a:rPr lang="fr-FR" sz="1800" b="0" strike="noStrike" spc="-1" dirty="0">
                <a:solidFill>
                  <a:srgbClr val="000000"/>
                </a:solidFill>
                <a:latin typeface="Times New Roman"/>
                <a:ea typeface="DejaVu Sans"/>
              </a:rPr>
              <a:t>avec une croissance annuelle de 10,4 % </a:t>
            </a:r>
            <a:r>
              <a:rPr lang="fr-FR" sz="1800" b="0" strike="noStrike" spc="-1" dirty="0" smtClean="0">
                <a:solidFill>
                  <a:srgbClr val="000000"/>
                </a:solidFill>
                <a:latin typeface="Times New Roman"/>
                <a:ea typeface="DejaVu Sans"/>
              </a:rPr>
              <a:t>(2017-2020), </a:t>
            </a:r>
            <a:r>
              <a:rPr lang="fr-FR" sz="1800" b="0" strike="noStrike" spc="-1" dirty="0">
                <a:solidFill>
                  <a:srgbClr val="000000"/>
                </a:solidFill>
                <a:latin typeface="Times New Roman"/>
                <a:ea typeface="DejaVu Sans"/>
              </a:rPr>
              <a:t>en incluant les filiales françaises des groupes étrangers. CA ~2G€ en excluant les filiales de groupes étrangers</a:t>
            </a:r>
            <a:endParaRPr lang="fr-FR" sz="1800" b="0" strike="noStrike" spc="-1" dirty="0">
              <a:latin typeface="Arial"/>
            </a:endParaRPr>
          </a:p>
          <a:p>
            <a:pPr>
              <a:lnSpc>
                <a:spcPct val="100000"/>
              </a:lnSpc>
            </a:pPr>
            <a:r>
              <a:rPr lang="fr-FR" sz="1800" b="1" strike="noStrike" spc="-1" dirty="0">
                <a:solidFill>
                  <a:srgbClr val="000000"/>
                </a:solidFill>
                <a:latin typeface="Times New Roman"/>
                <a:ea typeface="DejaVu Sans"/>
              </a:rPr>
              <a:t>Près de 600 entreprises représentant 18.500 emplois, avec une croissance annuelle des emplois de </a:t>
            </a:r>
            <a:r>
              <a:rPr lang="fr-FR" sz="1800" b="1" strike="noStrike" spc="-1" dirty="0" smtClean="0">
                <a:solidFill>
                  <a:srgbClr val="000000"/>
                </a:solidFill>
                <a:latin typeface="Times New Roman"/>
                <a:ea typeface="DejaVu Sans"/>
              </a:rPr>
              <a:t>~7,4 </a:t>
            </a:r>
            <a:r>
              <a:rPr lang="fr-FR" sz="1800" b="1" strike="noStrike" spc="-1" dirty="0">
                <a:solidFill>
                  <a:srgbClr val="000000"/>
                </a:solidFill>
                <a:latin typeface="Times New Roman"/>
                <a:ea typeface="DejaVu Sans"/>
              </a:rPr>
              <a:t>% </a:t>
            </a:r>
            <a:r>
              <a:rPr lang="fr-FR" sz="1800" b="1" strike="noStrike" spc="-1" dirty="0" smtClean="0">
                <a:solidFill>
                  <a:srgbClr val="000000"/>
                </a:solidFill>
                <a:latin typeface="Times New Roman"/>
                <a:ea typeface="DejaVu Sans"/>
              </a:rPr>
              <a:t> qui tend à s’accélérer</a:t>
            </a:r>
            <a:endParaRPr lang="fr-FR" sz="1800" b="0" strike="noStrike" spc="-1" dirty="0">
              <a:latin typeface="Arial"/>
            </a:endParaRPr>
          </a:p>
          <a:p>
            <a:pPr>
              <a:lnSpc>
                <a:spcPct val="100000"/>
              </a:lnSpc>
            </a:pPr>
            <a:endParaRPr lang="fr-FR"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flipH="1">
            <a:off x="5465160" y="2302200"/>
            <a:ext cx="1976400" cy="1630080"/>
          </a:xfrm>
          <a:prstGeom prst="rtTriangle">
            <a:avLst/>
          </a:prstGeom>
          <a:gradFill rotWithShape="0">
            <a:gsLst>
              <a:gs pos="0">
                <a:srgbClr val="FFBCC1"/>
              </a:gs>
              <a:gs pos="100000">
                <a:srgbClr val="FFE4E7"/>
              </a:gs>
            </a:gsLst>
            <a:lin ang="16200000"/>
          </a:gradFill>
          <a:ln w="9360">
            <a:solidFill>
              <a:srgbClr val="BF2342"/>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395" name="CustomShape 2"/>
          <p:cNvSpPr/>
          <p:nvPr/>
        </p:nvSpPr>
        <p:spPr>
          <a:xfrm flipH="1">
            <a:off x="3719520" y="2925000"/>
            <a:ext cx="3714120" cy="1909080"/>
          </a:xfrm>
          <a:prstGeom prst="rtTriangle">
            <a:avLst/>
          </a:prstGeom>
          <a:gradFill rotWithShape="0">
            <a:gsLst>
              <a:gs pos="0">
                <a:srgbClr val="FFBCC1"/>
              </a:gs>
              <a:gs pos="100000">
                <a:srgbClr val="FFE4E7"/>
              </a:gs>
            </a:gsLst>
            <a:lin ang="16200000"/>
          </a:gradFill>
          <a:ln w="9360">
            <a:solidFill>
              <a:srgbClr val="BF2342"/>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396" name="CustomShape 3"/>
          <p:cNvSpPr/>
          <p:nvPr/>
        </p:nvSpPr>
        <p:spPr>
          <a:xfrm flipH="1">
            <a:off x="646560" y="3771720"/>
            <a:ext cx="6794640" cy="1942920"/>
          </a:xfrm>
          <a:prstGeom prst="rtTriangle">
            <a:avLst/>
          </a:prstGeom>
          <a:gradFill rotWithShape="0">
            <a:gsLst>
              <a:gs pos="0">
                <a:srgbClr val="FFBCC1"/>
              </a:gs>
              <a:gs pos="100000">
                <a:srgbClr val="FFE4E7"/>
              </a:gs>
            </a:gsLst>
            <a:lin ang="16200000"/>
          </a:gradFill>
          <a:ln w="9360">
            <a:solidFill>
              <a:srgbClr val="BF2342"/>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397" name="CustomShape 4"/>
          <p:cNvSpPr/>
          <p:nvPr/>
        </p:nvSpPr>
        <p:spPr>
          <a:xfrm>
            <a:off x="2699640" y="2493000"/>
            <a:ext cx="4546080" cy="102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09800">
              <a:lnSpc>
                <a:spcPct val="100000"/>
              </a:lnSpc>
              <a:spcBef>
                <a:spcPts val="400"/>
              </a:spcBef>
            </a:pP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Diffusion dans les filières industrielles</a:t>
            </a:r>
            <a:endParaRPr lang="fr-FR" sz="1800" b="0" strike="noStrike" spc="-1">
              <a:latin typeface="Arial"/>
            </a:endParaRPr>
          </a:p>
        </p:txBody>
      </p:sp>
      <p:sp>
        <p:nvSpPr>
          <p:cNvPr id="398" name="CustomShape 5"/>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100000"/>
              </a:lnSpc>
            </a:pPr>
            <a:r>
              <a:rPr lang="fr-FR" sz="2400" b="1" strike="noStrike" spc="-1" dirty="0" smtClean="0">
                <a:solidFill>
                  <a:srgbClr val="C02846"/>
                </a:solidFill>
                <a:latin typeface="Frutiger LT Std 55 Roman"/>
              </a:rPr>
              <a:t>II-2-2-1 </a:t>
            </a:r>
            <a:r>
              <a:rPr lang="fr-FR" sz="2400" b="1" strike="noStrike" spc="-1" dirty="0" err="1">
                <a:solidFill>
                  <a:srgbClr val="C02846"/>
                </a:solidFill>
                <a:latin typeface="Frutiger LT Std 55 Roman"/>
              </a:rPr>
              <a:t>Semiconducteurs</a:t>
            </a:r>
            <a:r>
              <a:rPr lang="fr-FR" sz="2400" b="1" strike="noStrike" spc="-1" dirty="0">
                <a:solidFill>
                  <a:srgbClr val="C02846"/>
                </a:solidFill>
                <a:latin typeface="Frutiger LT Std 55 Roman"/>
              </a:rPr>
              <a:t> &amp; </a:t>
            </a:r>
            <a:r>
              <a:rPr lang="fr-FR" sz="2400" b="1" strike="noStrike" spc="-1" dirty="0" err="1">
                <a:solidFill>
                  <a:srgbClr val="C02846"/>
                </a:solidFill>
                <a:latin typeface="Frutiger LT Std 55 Roman"/>
              </a:rPr>
              <a:t>nanotechs</a:t>
            </a:r>
            <a:r>
              <a:rPr lang="fr-FR" sz="2400" b="1" strike="noStrike" spc="-1" dirty="0">
                <a:solidFill>
                  <a:srgbClr val="C02846"/>
                </a:solidFill>
                <a:latin typeface="Frutiger LT Std 55 Roman"/>
              </a:rPr>
              <a:t> : Les fondamentaux d’un marché cyclique mais en croissance : les trois sources de croissance</a:t>
            </a:r>
            <a:endParaRPr lang="fr-FR" sz="2400" b="0" strike="noStrike" spc="-1" dirty="0">
              <a:latin typeface="Arial"/>
            </a:endParaRPr>
          </a:p>
        </p:txBody>
      </p:sp>
      <p:grpSp>
        <p:nvGrpSpPr>
          <p:cNvPr id="399" name="Group 6"/>
          <p:cNvGrpSpPr/>
          <p:nvPr/>
        </p:nvGrpSpPr>
        <p:grpSpPr>
          <a:xfrm>
            <a:off x="159480" y="5304960"/>
            <a:ext cx="8705160" cy="626400"/>
            <a:chOff x="159480" y="5304960"/>
            <a:chExt cx="8705160" cy="626400"/>
          </a:xfrm>
        </p:grpSpPr>
        <p:grpSp>
          <p:nvGrpSpPr>
            <p:cNvPr id="400" name="Group 7"/>
            <p:cNvGrpSpPr/>
            <p:nvPr/>
          </p:nvGrpSpPr>
          <p:grpSpPr>
            <a:xfrm>
              <a:off x="159480" y="5304960"/>
              <a:ext cx="8705160" cy="626400"/>
              <a:chOff x="159480" y="5304960"/>
              <a:chExt cx="8705160" cy="626400"/>
            </a:xfrm>
          </p:grpSpPr>
          <p:sp>
            <p:nvSpPr>
              <p:cNvPr id="401" name="Line 8"/>
              <p:cNvSpPr/>
              <p:nvPr/>
            </p:nvSpPr>
            <p:spPr>
              <a:xfrm>
                <a:off x="575280" y="5715360"/>
                <a:ext cx="360" cy="216000"/>
              </a:xfrm>
              <a:prstGeom prst="line">
                <a:avLst/>
              </a:prstGeom>
              <a:ln w="9360">
                <a:solidFill>
                  <a:srgbClr val="BF2342"/>
                </a:solidFill>
                <a:round/>
              </a:ln>
            </p:spPr>
            <p:style>
              <a:lnRef idx="0">
                <a:scrgbClr r="0" g="0" b="0"/>
              </a:lnRef>
              <a:fillRef idx="0">
                <a:scrgbClr r="0" g="0" b="0"/>
              </a:fillRef>
              <a:effectRef idx="0">
                <a:scrgbClr r="0" g="0" b="0"/>
              </a:effectRef>
              <a:fontRef idx="minor"/>
            </p:style>
          </p:sp>
          <p:grpSp>
            <p:nvGrpSpPr>
              <p:cNvPr id="402" name="Group 9"/>
              <p:cNvGrpSpPr/>
              <p:nvPr/>
            </p:nvGrpSpPr>
            <p:grpSpPr>
              <a:xfrm>
                <a:off x="159480" y="5304960"/>
                <a:ext cx="8705160" cy="617400"/>
                <a:chOff x="159480" y="5304960"/>
                <a:chExt cx="8705160" cy="617400"/>
              </a:xfrm>
            </p:grpSpPr>
            <p:sp>
              <p:nvSpPr>
                <p:cNvPr id="403" name="Line 10"/>
                <p:cNvSpPr/>
                <p:nvPr/>
              </p:nvSpPr>
              <p:spPr>
                <a:xfrm>
                  <a:off x="3959640" y="5678280"/>
                  <a:ext cx="360" cy="216000"/>
                </a:xfrm>
                <a:prstGeom prst="line">
                  <a:avLst/>
                </a:prstGeom>
                <a:ln w="9360">
                  <a:solidFill>
                    <a:srgbClr val="BF2342"/>
                  </a:solidFill>
                  <a:round/>
                </a:ln>
              </p:spPr>
              <p:style>
                <a:lnRef idx="0">
                  <a:scrgbClr r="0" g="0" b="0"/>
                </a:lnRef>
                <a:fillRef idx="0">
                  <a:scrgbClr r="0" g="0" b="0"/>
                </a:fillRef>
                <a:effectRef idx="0">
                  <a:scrgbClr r="0" g="0" b="0"/>
                </a:effectRef>
                <a:fontRef idx="minor"/>
              </p:style>
            </p:sp>
            <p:sp>
              <p:nvSpPr>
                <p:cNvPr id="404" name="Line 11"/>
                <p:cNvSpPr/>
                <p:nvPr/>
              </p:nvSpPr>
              <p:spPr>
                <a:xfrm>
                  <a:off x="2231280" y="5673600"/>
                  <a:ext cx="360" cy="216360"/>
                </a:xfrm>
                <a:prstGeom prst="line">
                  <a:avLst/>
                </a:prstGeom>
                <a:ln w="9360">
                  <a:solidFill>
                    <a:srgbClr val="BF2342"/>
                  </a:solidFill>
                  <a:round/>
                </a:ln>
              </p:spPr>
              <p:style>
                <a:lnRef idx="0">
                  <a:scrgbClr r="0" g="0" b="0"/>
                </a:lnRef>
                <a:fillRef idx="0">
                  <a:scrgbClr r="0" g="0" b="0"/>
                </a:fillRef>
                <a:effectRef idx="0">
                  <a:scrgbClr r="0" g="0" b="0"/>
                </a:effectRef>
                <a:fontRef idx="minor"/>
              </p:style>
            </p:sp>
            <p:grpSp>
              <p:nvGrpSpPr>
                <p:cNvPr id="405" name="Group 12"/>
                <p:cNvGrpSpPr/>
                <p:nvPr/>
              </p:nvGrpSpPr>
              <p:grpSpPr>
                <a:xfrm>
                  <a:off x="159480" y="5304960"/>
                  <a:ext cx="8705160" cy="617400"/>
                  <a:chOff x="159480" y="5304960"/>
                  <a:chExt cx="8705160" cy="617400"/>
                </a:xfrm>
              </p:grpSpPr>
              <p:grpSp>
                <p:nvGrpSpPr>
                  <p:cNvPr id="406" name="Group 13"/>
                  <p:cNvGrpSpPr/>
                  <p:nvPr/>
                </p:nvGrpSpPr>
                <p:grpSpPr>
                  <a:xfrm>
                    <a:off x="575280" y="5304960"/>
                    <a:ext cx="8289360" cy="617400"/>
                    <a:chOff x="575280" y="5304960"/>
                    <a:chExt cx="8289360" cy="617400"/>
                  </a:xfrm>
                </p:grpSpPr>
                <p:grpSp>
                  <p:nvGrpSpPr>
                    <p:cNvPr id="407" name="Group 14"/>
                    <p:cNvGrpSpPr/>
                    <p:nvPr/>
                  </p:nvGrpSpPr>
                  <p:grpSpPr>
                    <a:xfrm>
                      <a:off x="575280" y="5699520"/>
                      <a:ext cx="8289360" cy="222840"/>
                      <a:chOff x="575280" y="5699520"/>
                      <a:chExt cx="8289360" cy="222840"/>
                    </a:xfrm>
                  </p:grpSpPr>
                  <p:sp>
                    <p:nvSpPr>
                      <p:cNvPr id="408" name="CustomShape 15"/>
                      <p:cNvSpPr/>
                      <p:nvPr/>
                    </p:nvSpPr>
                    <p:spPr>
                      <a:xfrm flipV="1">
                        <a:off x="575280" y="5762160"/>
                        <a:ext cx="8289360" cy="7560"/>
                      </a:xfrm>
                      <a:custGeom>
                        <a:avLst/>
                        <a:gdLst/>
                        <a:ahLst/>
                        <a:cxnLst/>
                        <a:rect l="l" t="t" r="r" b="b"/>
                        <a:pathLst>
                          <a:path w="21600" h="21600">
                            <a:moveTo>
                              <a:pt x="0" y="0"/>
                            </a:moveTo>
                            <a:lnTo>
                              <a:pt x="21600" y="21600"/>
                            </a:lnTo>
                          </a:path>
                        </a:pathLst>
                      </a:custGeom>
                      <a:noFill/>
                      <a:ln w="9360">
                        <a:solidFill>
                          <a:srgbClr val="BF2342"/>
                        </a:solidFill>
                        <a:round/>
                        <a:tailEnd type="triangle" w="med" len="med"/>
                      </a:ln>
                    </p:spPr>
                    <p:style>
                      <a:lnRef idx="0">
                        <a:scrgbClr r="0" g="0" b="0"/>
                      </a:lnRef>
                      <a:fillRef idx="0">
                        <a:scrgbClr r="0" g="0" b="0"/>
                      </a:fillRef>
                      <a:effectRef idx="0">
                        <a:scrgbClr r="0" g="0" b="0"/>
                      </a:effectRef>
                      <a:fontRef idx="minor"/>
                    </p:style>
                  </p:sp>
                  <p:sp>
                    <p:nvSpPr>
                      <p:cNvPr id="409" name="Line 16"/>
                      <p:cNvSpPr/>
                      <p:nvPr/>
                    </p:nvSpPr>
                    <p:spPr>
                      <a:xfrm>
                        <a:off x="5697000" y="5706360"/>
                        <a:ext cx="360" cy="216000"/>
                      </a:xfrm>
                      <a:prstGeom prst="line">
                        <a:avLst/>
                      </a:prstGeom>
                      <a:ln w="9360">
                        <a:solidFill>
                          <a:srgbClr val="BF2342"/>
                        </a:solidFill>
                        <a:round/>
                      </a:ln>
                    </p:spPr>
                    <p:style>
                      <a:lnRef idx="0">
                        <a:scrgbClr r="0" g="0" b="0"/>
                      </a:lnRef>
                      <a:fillRef idx="0">
                        <a:scrgbClr r="0" g="0" b="0"/>
                      </a:fillRef>
                      <a:effectRef idx="0">
                        <a:scrgbClr r="0" g="0" b="0"/>
                      </a:effectRef>
                      <a:fontRef idx="minor"/>
                    </p:style>
                  </p:sp>
                  <p:sp>
                    <p:nvSpPr>
                      <p:cNvPr id="410" name="Line 17"/>
                      <p:cNvSpPr/>
                      <p:nvPr/>
                    </p:nvSpPr>
                    <p:spPr>
                      <a:xfrm>
                        <a:off x="7425000" y="5699520"/>
                        <a:ext cx="360" cy="216000"/>
                      </a:xfrm>
                      <a:prstGeom prst="line">
                        <a:avLst/>
                      </a:prstGeom>
                      <a:ln w="9360">
                        <a:solidFill>
                          <a:srgbClr val="BF2342"/>
                        </a:solidFill>
                        <a:round/>
                      </a:ln>
                    </p:spPr>
                    <p:style>
                      <a:lnRef idx="0">
                        <a:scrgbClr r="0" g="0" b="0"/>
                      </a:lnRef>
                      <a:fillRef idx="0">
                        <a:scrgbClr r="0" g="0" b="0"/>
                      </a:fillRef>
                      <a:effectRef idx="0">
                        <a:scrgbClr r="0" g="0" b="0"/>
                      </a:effectRef>
                      <a:fontRef idx="minor"/>
                    </p:style>
                  </p:sp>
                </p:grpSp>
                <p:sp>
                  <p:nvSpPr>
                    <p:cNvPr id="411" name="CustomShape 18"/>
                    <p:cNvSpPr/>
                    <p:nvPr/>
                  </p:nvSpPr>
                  <p:spPr>
                    <a:xfrm>
                      <a:off x="1896840" y="5304960"/>
                      <a:ext cx="79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Times New Roman"/>
                          <a:ea typeface="DejaVu Sans"/>
                        </a:rPr>
                        <a:t>1990</a:t>
                      </a:r>
                      <a:endParaRPr lang="fr-FR" sz="1800" b="0" strike="noStrike" spc="-1">
                        <a:latin typeface="Arial"/>
                      </a:endParaRPr>
                    </a:p>
                  </p:txBody>
                </p:sp>
                <p:sp>
                  <p:nvSpPr>
                    <p:cNvPr id="412" name="CustomShape 19"/>
                    <p:cNvSpPr/>
                    <p:nvPr/>
                  </p:nvSpPr>
                  <p:spPr>
                    <a:xfrm>
                      <a:off x="3625200" y="5304960"/>
                      <a:ext cx="79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Times New Roman"/>
                          <a:ea typeface="DejaVu Sans"/>
                        </a:rPr>
                        <a:t>2000</a:t>
                      </a:r>
                      <a:endParaRPr lang="fr-FR" sz="1800" b="0" strike="noStrike" spc="-1">
                        <a:latin typeface="Arial"/>
                      </a:endParaRPr>
                    </a:p>
                  </p:txBody>
                </p:sp>
                <p:sp>
                  <p:nvSpPr>
                    <p:cNvPr id="413" name="CustomShape 20"/>
                    <p:cNvSpPr/>
                    <p:nvPr/>
                  </p:nvSpPr>
                  <p:spPr>
                    <a:xfrm>
                      <a:off x="5281560" y="5304960"/>
                      <a:ext cx="79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Times New Roman"/>
                          <a:ea typeface="DejaVu Sans"/>
                        </a:rPr>
                        <a:t>2010</a:t>
                      </a:r>
                      <a:endParaRPr lang="fr-FR" sz="1800" b="0" strike="noStrike" spc="-1">
                        <a:latin typeface="Arial"/>
                      </a:endParaRPr>
                    </a:p>
                  </p:txBody>
                </p:sp>
              </p:grpSp>
              <p:sp>
                <p:nvSpPr>
                  <p:cNvPr id="414" name="CustomShape 21"/>
                  <p:cNvSpPr/>
                  <p:nvPr/>
                </p:nvSpPr>
                <p:spPr>
                  <a:xfrm>
                    <a:off x="159480" y="5304960"/>
                    <a:ext cx="79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Times New Roman"/>
                        <a:ea typeface="DejaVu Sans"/>
                      </a:rPr>
                      <a:t>1980</a:t>
                    </a:r>
                    <a:endParaRPr lang="fr-FR" sz="1800" b="0" strike="noStrike" spc="-1">
                      <a:latin typeface="Arial"/>
                    </a:endParaRPr>
                  </a:p>
                </p:txBody>
              </p:sp>
            </p:grpSp>
          </p:grpSp>
        </p:grpSp>
        <p:sp>
          <p:nvSpPr>
            <p:cNvPr id="415" name="CustomShape 22"/>
            <p:cNvSpPr/>
            <p:nvPr/>
          </p:nvSpPr>
          <p:spPr>
            <a:xfrm>
              <a:off x="7029360" y="5304960"/>
              <a:ext cx="79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Times New Roman"/>
                  <a:ea typeface="DejaVu Sans"/>
                </a:rPr>
                <a:t>2020</a:t>
              </a:r>
              <a:endParaRPr lang="fr-FR" sz="1800" b="0" strike="noStrike" spc="-1">
                <a:latin typeface="Arial"/>
              </a:endParaRPr>
            </a:p>
          </p:txBody>
        </p:sp>
      </p:grpSp>
      <p:pic>
        <p:nvPicPr>
          <p:cNvPr id="416" name="Picture 8"/>
          <p:cNvPicPr/>
          <p:nvPr/>
        </p:nvPicPr>
        <p:blipFill>
          <a:blip r:embed="rId2"/>
          <a:stretch/>
        </p:blipFill>
        <p:spPr>
          <a:xfrm>
            <a:off x="6037920" y="4919400"/>
            <a:ext cx="908640" cy="604800"/>
          </a:xfrm>
          <a:prstGeom prst="rect">
            <a:avLst/>
          </a:prstGeom>
          <a:ln>
            <a:noFill/>
          </a:ln>
        </p:spPr>
      </p:pic>
      <p:pic>
        <p:nvPicPr>
          <p:cNvPr id="417" name="Picture 3"/>
          <p:cNvPicPr/>
          <p:nvPr/>
        </p:nvPicPr>
        <p:blipFill>
          <a:blip r:embed="rId3"/>
          <a:stretch/>
        </p:blipFill>
        <p:spPr>
          <a:xfrm>
            <a:off x="2724480" y="5027040"/>
            <a:ext cx="833040" cy="555480"/>
          </a:xfrm>
          <a:prstGeom prst="rect">
            <a:avLst/>
          </a:prstGeom>
          <a:ln>
            <a:noFill/>
          </a:ln>
        </p:spPr>
      </p:pic>
      <p:pic>
        <p:nvPicPr>
          <p:cNvPr id="418" name="Picture 5"/>
          <p:cNvPicPr/>
          <p:nvPr/>
        </p:nvPicPr>
        <p:blipFill>
          <a:blip r:embed="rId4"/>
          <a:stretch/>
        </p:blipFill>
        <p:spPr>
          <a:xfrm>
            <a:off x="4417200" y="4834800"/>
            <a:ext cx="432000" cy="771120"/>
          </a:xfrm>
          <a:prstGeom prst="rect">
            <a:avLst/>
          </a:prstGeom>
          <a:ln>
            <a:noFill/>
          </a:ln>
        </p:spPr>
      </p:pic>
      <p:pic>
        <p:nvPicPr>
          <p:cNvPr id="419" name="Picture 6"/>
          <p:cNvPicPr/>
          <p:nvPr/>
        </p:nvPicPr>
        <p:blipFill>
          <a:blip r:embed="rId5"/>
          <a:stretch/>
        </p:blipFill>
        <p:spPr>
          <a:xfrm>
            <a:off x="7029360" y="2032200"/>
            <a:ext cx="1427760" cy="802800"/>
          </a:xfrm>
          <a:prstGeom prst="rect">
            <a:avLst/>
          </a:prstGeom>
          <a:ln>
            <a:noFill/>
          </a:ln>
        </p:spPr>
      </p:pic>
      <p:sp>
        <p:nvSpPr>
          <p:cNvPr id="420" name="CustomShape 23"/>
          <p:cNvSpPr/>
          <p:nvPr/>
        </p:nvSpPr>
        <p:spPr>
          <a:xfrm>
            <a:off x="1755720" y="3645000"/>
            <a:ext cx="5654160" cy="79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marL="109800">
              <a:lnSpc>
                <a:spcPct val="100000"/>
              </a:lnSpc>
              <a:spcBef>
                <a:spcPts val="400"/>
              </a:spcBef>
            </a:pP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900" b="0" strike="noStrike" spc="-1">
                <a:solidFill>
                  <a:srgbClr val="000000"/>
                </a:solidFill>
                <a:latin typeface="Insignia LT Std"/>
                <a:ea typeface="DejaVu Sans"/>
              </a:rPr>
              <a:t>Capacité à remplacer des technologies traditionnelles</a:t>
            </a:r>
            <a:endParaRPr lang="fr-FR" sz="2900" b="0" strike="noStrike" spc="-1">
              <a:latin typeface="Arial"/>
            </a:endParaRPr>
          </a:p>
          <a:p>
            <a:pPr>
              <a:lnSpc>
                <a:spcPct val="100000"/>
              </a:lnSpc>
              <a:spcBef>
                <a:spcPts val="400"/>
              </a:spcBef>
            </a:pPr>
            <a:endParaRPr lang="fr-FR" sz="2900" b="0" strike="noStrike" spc="-1">
              <a:latin typeface="Arial"/>
            </a:endParaRPr>
          </a:p>
        </p:txBody>
      </p:sp>
      <p:sp>
        <p:nvSpPr>
          <p:cNvPr id="421" name="CustomShape 24"/>
          <p:cNvSpPr/>
          <p:nvPr/>
        </p:nvSpPr>
        <p:spPr>
          <a:xfrm>
            <a:off x="255960" y="4587840"/>
            <a:ext cx="5313600" cy="5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marL="365760" indent="-255240">
              <a:lnSpc>
                <a:spcPct val="100000"/>
              </a:lnSpc>
              <a:spcBef>
                <a:spcPts val="400"/>
              </a:spcBef>
              <a:buClr>
                <a:srgbClr val="C02846"/>
              </a:buClr>
              <a:buSzPct val="68000"/>
              <a:buFont typeface="Wingdings 3" charset="2"/>
              <a:buChar char=""/>
            </a:pPr>
            <a:r>
              <a:rPr lang="fr-FR" sz="2100" b="0" strike="noStrike" spc="-1">
                <a:solidFill>
                  <a:srgbClr val="000000"/>
                </a:solidFill>
                <a:latin typeface="Insignia LT Std"/>
                <a:ea typeface="DejaVu Sans"/>
              </a:rPr>
              <a:t>L’explosion de l’informatique et du numérique</a:t>
            </a:r>
            <a:endParaRPr lang="fr-FR" sz="2100" b="0" strike="noStrike" spc="-1">
              <a:latin typeface="Arial"/>
            </a:endParaRPr>
          </a:p>
          <a:p>
            <a:pPr>
              <a:lnSpc>
                <a:spcPct val="100000"/>
              </a:lnSpc>
              <a:spcBef>
                <a:spcPts val="400"/>
              </a:spcBef>
            </a:pPr>
            <a:endParaRPr lang="fr-FR" sz="2100" b="0" strike="noStrike" spc="-1">
              <a:latin typeface="Arial"/>
            </a:endParaRPr>
          </a:p>
          <a:p>
            <a:pPr marL="109800">
              <a:lnSpc>
                <a:spcPct val="100000"/>
              </a:lnSpc>
              <a:spcBef>
                <a:spcPts val="400"/>
              </a:spcBef>
            </a:pPr>
            <a:endParaRPr lang="fr-FR" sz="2100" b="0" strike="noStrike" spc="-1">
              <a:latin typeface="Arial"/>
            </a:endParaRPr>
          </a:p>
        </p:txBody>
      </p:sp>
      <p:pic>
        <p:nvPicPr>
          <p:cNvPr id="422" name="Picture 7"/>
          <p:cNvPicPr/>
          <p:nvPr/>
        </p:nvPicPr>
        <p:blipFill>
          <a:blip r:embed="rId6"/>
          <a:srcRect l="17774" t="1272" r="26390" b="7460"/>
          <a:stretch/>
        </p:blipFill>
        <p:spPr>
          <a:xfrm>
            <a:off x="7154280" y="2975400"/>
            <a:ext cx="1333440" cy="956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Picture 2"/>
          <p:cNvPicPr/>
          <p:nvPr/>
        </p:nvPicPr>
        <p:blipFill>
          <a:blip r:embed="rId2"/>
          <a:stretch/>
        </p:blipFill>
        <p:spPr>
          <a:xfrm>
            <a:off x="280800" y="1262880"/>
            <a:ext cx="5552280" cy="4523760"/>
          </a:xfrm>
          <a:prstGeom prst="rect">
            <a:avLst/>
          </a:prstGeom>
          <a:ln>
            <a:noFill/>
          </a:ln>
        </p:spPr>
      </p:pic>
      <p:sp>
        <p:nvSpPr>
          <p:cNvPr id="426" name="CustomShape 1"/>
          <p:cNvSpPr/>
          <p:nvPr/>
        </p:nvSpPr>
        <p:spPr>
          <a:xfrm>
            <a:off x="489240" y="26064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100000"/>
              </a:lnSpc>
            </a:pPr>
            <a:r>
              <a:rPr lang="fr-FR" sz="2400" b="1" strike="noStrike" spc="-1" dirty="0" smtClean="0">
                <a:solidFill>
                  <a:srgbClr val="C02846"/>
                </a:solidFill>
                <a:latin typeface="Frutiger LT Std 55 Roman"/>
              </a:rPr>
              <a:t>II-2-2-2 </a:t>
            </a:r>
            <a:r>
              <a:rPr lang="fr-FR" sz="2400" b="1" strike="noStrike" spc="-1" dirty="0">
                <a:solidFill>
                  <a:srgbClr val="C02846"/>
                </a:solidFill>
                <a:latin typeface="Frutiger LT Std 55 Roman"/>
              </a:rPr>
              <a:t>La Miniaturisation et ses conséquences industrielles : seuls les leaders peuvent rester dans la course ; enjeux de souveraineté F et </a:t>
            </a:r>
            <a:r>
              <a:rPr lang="fr-FR" sz="2400" b="1" strike="noStrike" spc="-1" dirty="0" smtClean="0">
                <a:solidFill>
                  <a:srgbClr val="C02846"/>
                </a:solidFill>
                <a:latin typeface="Frutiger LT Std 55 Roman"/>
              </a:rPr>
              <a:t>UE ; </a:t>
            </a:r>
            <a:endParaRPr lang="fr-FR" sz="2400" b="0" strike="noStrike" spc="-1" dirty="0">
              <a:latin typeface="Arial"/>
            </a:endParaRPr>
          </a:p>
        </p:txBody>
      </p:sp>
      <p:sp>
        <p:nvSpPr>
          <p:cNvPr id="427" name="CustomShape 2"/>
          <p:cNvSpPr/>
          <p:nvPr/>
        </p:nvSpPr>
        <p:spPr>
          <a:xfrm>
            <a:off x="5796000" y="1340640"/>
            <a:ext cx="316764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33CC"/>
                </a:solidFill>
                <a:latin typeface="Times New Roman"/>
                <a:ea typeface="DejaVu Sans"/>
              </a:rPr>
              <a:t>Réduction continue</a:t>
            </a:r>
            <a:endParaRPr lang="fr-FR" sz="1800" b="0" strike="noStrike" spc="-1">
              <a:latin typeface="Arial"/>
            </a:endParaRPr>
          </a:p>
          <a:p>
            <a:pPr>
              <a:lnSpc>
                <a:spcPct val="100000"/>
              </a:lnSpc>
            </a:pPr>
            <a:r>
              <a:rPr lang="fr-FR" sz="1800" b="1" strike="noStrike" spc="-1">
                <a:solidFill>
                  <a:srgbClr val="0033CC"/>
                </a:solidFill>
                <a:latin typeface="Times New Roman"/>
                <a:ea typeface="DejaVu Sans"/>
              </a:rPr>
              <a:t>du nombre d’acteurs dans les technologies les plus avancées</a:t>
            </a:r>
            <a:endParaRPr lang="fr-FR" sz="1800" b="0" strike="noStrike" spc="-1">
              <a:latin typeface="Arial"/>
            </a:endParaRPr>
          </a:p>
        </p:txBody>
      </p:sp>
      <p:sp>
        <p:nvSpPr>
          <p:cNvPr id="428" name="CustomShape 3"/>
          <p:cNvSpPr/>
          <p:nvPr/>
        </p:nvSpPr>
        <p:spPr>
          <a:xfrm>
            <a:off x="6021720" y="2255615"/>
            <a:ext cx="3023640" cy="3819889"/>
          </a:xfrm>
          <a:prstGeom prst="rect">
            <a:avLst/>
          </a:prstGeom>
          <a:noFill/>
          <a:ln w="25560">
            <a:solidFill>
              <a:srgbClr val="FFFFF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Défi du More-Moore </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deux technologies fin 2015</a:t>
            </a:r>
            <a:endParaRPr lang="fr-FR" sz="1800" b="0" strike="noStrike" spc="-1" dirty="0">
              <a:latin typeface="Arial"/>
            </a:endParaRPr>
          </a:p>
          <a:p>
            <a:pPr marL="285840" indent="-285120">
              <a:lnSpc>
                <a:spcPct val="100000"/>
              </a:lnSpc>
              <a:buClr>
                <a:srgbClr val="000000"/>
              </a:buClr>
              <a:buFont typeface="Wingdings" charset="2"/>
              <a:buChar char=""/>
            </a:pPr>
            <a:r>
              <a:rPr lang="fr-FR" sz="1800" b="1" strike="noStrike" spc="-1" dirty="0">
                <a:solidFill>
                  <a:srgbClr val="000000"/>
                </a:solidFill>
                <a:latin typeface="Times New Roman"/>
                <a:ea typeface="DejaVu Sans"/>
              </a:rPr>
              <a:t>14nm </a:t>
            </a:r>
            <a:r>
              <a:rPr lang="fr-FR" sz="1800" b="1" strike="noStrike" spc="-1" dirty="0" err="1">
                <a:solidFill>
                  <a:srgbClr val="000000"/>
                </a:solidFill>
                <a:latin typeface="Times New Roman"/>
                <a:ea typeface="DejaVu Sans"/>
              </a:rPr>
              <a:t>Finfet</a:t>
            </a:r>
            <a:r>
              <a:rPr lang="fr-FR" sz="1800" b="1" strike="noStrike" spc="-1" dirty="0">
                <a:solidFill>
                  <a:srgbClr val="000000"/>
                </a:solidFill>
                <a:latin typeface="Times New Roman"/>
                <a:ea typeface="DejaVu Sans"/>
              </a:rPr>
              <a:t> </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      Samsung</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Intel</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  TSMC</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                 </a:t>
            </a:r>
            <a:r>
              <a:rPr lang="fr-FR" sz="1800" b="0" strike="noStrike" spc="-1" dirty="0" err="1">
                <a:solidFill>
                  <a:srgbClr val="000000"/>
                </a:solidFill>
                <a:latin typeface="Times New Roman"/>
                <a:ea typeface="DejaVu Sans"/>
              </a:rPr>
              <a:t>Globalfoundries</a:t>
            </a:r>
            <a:endParaRPr lang="fr-FR" sz="1800" b="0" strike="noStrike" spc="-1" dirty="0">
              <a:latin typeface="Arial"/>
            </a:endParaRPr>
          </a:p>
          <a:p>
            <a:pPr marL="285840" indent="-285120">
              <a:lnSpc>
                <a:spcPct val="100000"/>
              </a:lnSpc>
              <a:buClr>
                <a:srgbClr val="000000"/>
              </a:buClr>
              <a:buFont typeface="Wingdings" charset="2"/>
              <a:buChar char=""/>
            </a:pPr>
            <a:r>
              <a:rPr lang="fr-FR" sz="1800" b="1" strike="noStrike" spc="-1" dirty="0">
                <a:solidFill>
                  <a:srgbClr val="000000"/>
                </a:solidFill>
                <a:latin typeface="Times New Roman"/>
                <a:ea typeface="DejaVu Sans"/>
              </a:rPr>
              <a:t>28nm FDSOI</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STM</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Samsung</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a:t>
            </a:r>
            <a:r>
              <a:rPr lang="fr-FR" sz="1800" b="0" strike="noStrike" spc="-1" dirty="0" err="1">
                <a:solidFill>
                  <a:srgbClr val="000000"/>
                </a:solidFill>
                <a:latin typeface="Times New Roman"/>
                <a:ea typeface="DejaVu Sans"/>
              </a:rPr>
              <a:t>GlobalFoundries</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NXP</a:t>
            </a:r>
            <a:endParaRPr lang="fr-FR" sz="1800" b="0" strike="noStrike" spc="-1" dirty="0">
              <a:latin typeface="Arial"/>
            </a:endParaRPr>
          </a:p>
          <a:p>
            <a:pPr marL="285840" indent="-285120">
              <a:lnSpc>
                <a:spcPct val="100000"/>
              </a:lnSpc>
              <a:buClr>
                <a:srgbClr val="000000"/>
              </a:buClr>
              <a:buFont typeface="Wingdings" charset="2"/>
              <a:buChar char=""/>
            </a:pPr>
            <a:r>
              <a:rPr lang="fr-FR" sz="1800" b="1" strike="noStrike" spc="-1" dirty="0">
                <a:solidFill>
                  <a:srgbClr val="000000"/>
                </a:solidFill>
                <a:latin typeface="Times New Roman"/>
                <a:ea typeface="DejaVu Sans"/>
              </a:rPr>
              <a:t>Vers 3nm (2020) </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Samsung</a:t>
            </a:r>
            <a:endParaRPr lang="fr-FR" sz="1800" b="0" strike="noStrike" spc="-1" dirty="0">
              <a:latin typeface="Arial"/>
            </a:endParaRPr>
          </a:p>
          <a:p>
            <a:pPr>
              <a:lnSpc>
                <a:spcPct val="100000"/>
              </a:lnSpc>
            </a:pPr>
            <a:r>
              <a:rPr lang="fr-FR" sz="1800" b="0" strike="noStrike" spc="-1" dirty="0">
                <a:solidFill>
                  <a:srgbClr val="000000"/>
                </a:solidFill>
                <a:latin typeface="Times New Roman"/>
                <a:ea typeface="DejaVu Sans"/>
              </a:rPr>
              <a:t>		   TSMC</a:t>
            </a:r>
            <a:endParaRPr lang="fr-FR" sz="1800" b="0" strike="noStrike" spc="-1" dirty="0">
              <a:latin typeface="Arial"/>
            </a:endParaRPr>
          </a:p>
          <a:p>
            <a:pPr algn="ctr">
              <a:lnSpc>
                <a:spcPct val="100000"/>
              </a:lnSpc>
            </a:pPr>
            <a:r>
              <a:rPr lang="fr-FR" sz="1800" b="0" strike="noStrike" spc="-1" dirty="0">
                <a:solidFill>
                  <a:srgbClr val="000000"/>
                </a:solidFill>
                <a:latin typeface="Times New Roman"/>
                <a:ea typeface="DejaVu Sans"/>
              </a:rPr>
              <a:t> </a:t>
            </a:r>
            <a:endParaRPr lang="fr-FR" sz="1800" b="0" strike="noStrike" spc="-1" dirty="0">
              <a:latin typeface="Arial"/>
            </a:endParaRPr>
          </a:p>
          <a:p>
            <a:pPr algn="ctr">
              <a:lnSpc>
                <a:spcPct val="100000"/>
              </a:lnSpc>
            </a:pPr>
            <a:endParaRPr lang="fr-FR" sz="1800" b="0" strike="noStrike" spc="-1" dirty="0">
              <a:latin typeface="Arial"/>
            </a:endParaRPr>
          </a:p>
        </p:txBody>
      </p:sp>
      <p:pic>
        <p:nvPicPr>
          <p:cNvPr id="429" name="Picture 1"/>
          <p:cNvPicPr/>
          <p:nvPr/>
        </p:nvPicPr>
        <p:blipFill>
          <a:blip r:embed="rId3"/>
          <a:stretch/>
        </p:blipFill>
        <p:spPr>
          <a:xfrm>
            <a:off x="325800" y="3150000"/>
            <a:ext cx="202320" cy="202320"/>
          </a:xfrm>
          <a:prstGeom prst="rect">
            <a:avLst/>
          </a:prstGeom>
          <a:ln>
            <a:noFill/>
          </a:ln>
        </p:spPr>
      </p:pic>
      <p:pic>
        <p:nvPicPr>
          <p:cNvPr id="430" name="Picture 1"/>
          <p:cNvPicPr/>
          <p:nvPr/>
        </p:nvPicPr>
        <p:blipFill>
          <a:blip r:embed="rId3"/>
          <a:stretch/>
        </p:blipFill>
        <p:spPr>
          <a:xfrm>
            <a:off x="5731920" y="5148000"/>
            <a:ext cx="202320" cy="202320"/>
          </a:xfrm>
          <a:prstGeom prst="rect">
            <a:avLst/>
          </a:prstGeom>
          <a:ln>
            <a:noFill/>
          </a:ln>
        </p:spPr>
      </p:pic>
      <p:pic>
        <p:nvPicPr>
          <p:cNvPr id="431" name="Picture 1"/>
          <p:cNvPicPr/>
          <p:nvPr/>
        </p:nvPicPr>
        <p:blipFill>
          <a:blip r:embed="rId3"/>
          <a:stretch/>
        </p:blipFill>
        <p:spPr>
          <a:xfrm>
            <a:off x="207720" y="1992600"/>
            <a:ext cx="202320" cy="202320"/>
          </a:xfrm>
          <a:prstGeom prst="rect">
            <a:avLst/>
          </a:prstGeom>
          <a:ln>
            <a:noFill/>
          </a:ln>
        </p:spPr>
      </p:pic>
      <p:pic>
        <p:nvPicPr>
          <p:cNvPr id="432" name="Picture 1"/>
          <p:cNvPicPr/>
          <p:nvPr/>
        </p:nvPicPr>
        <p:blipFill>
          <a:blip r:embed="rId3"/>
          <a:stretch/>
        </p:blipFill>
        <p:spPr>
          <a:xfrm>
            <a:off x="326520" y="4169880"/>
            <a:ext cx="202320" cy="202320"/>
          </a:xfrm>
          <a:prstGeom prst="rect">
            <a:avLst/>
          </a:prstGeom>
          <a:ln>
            <a:noFill/>
          </a:ln>
        </p:spPr>
      </p:pic>
      <p:pic>
        <p:nvPicPr>
          <p:cNvPr id="433" name="Picture 1"/>
          <p:cNvPicPr/>
          <p:nvPr/>
        </p:nvPicPr>
        <p:blipFill>
          <a:blip r:embed="rId3"/>
          <a:stretch/>
        </p:blipFill>
        <p:spPr>
          <a:xfrm>
            <a:off x="335880" y="4944600"/>
            <a:ext cx="202320" cy="202320"/>
          </a:xfrm>
          <a:prstGeom prst="rect">
            <a:avLst/>
          </a:prstGeom>
          <a:ln>
            <a:noFill/>
          </a:ln>
        </p:spPr>
      </p:pic>
      <p:pic>
        <p:nvPicPr>
          <p:cNvPr id="434" name="Picture 2"/>
          <p:cNvPicPr/>
          <p:nvPr/>
        </p:nvPicPr>
        <p:blipFill>
          <a:blip r:embed="rId4"/>
          <a:stretch/>
        </p:blipFill>
        <p:spPr>
          <a:xfrm>
            <a:off x="335880" y="4581000"/>
            <a:ext cx="225720" cy="150120"/>
          </a:xfrm>
          <a:prstGeom prst="rect">
            <a:avLst/>
          </a:prstGeom>
          <a:ln>
            <a:noFill/>
          </a:ln>
        </p:spPr>
      </p:pic>
      <p:pic>
        <p:nvPicPr>
          <p:cNvPr id="435" name="Picture 3"/>
          <p:cNvPicPr/>
          <p:nvPr/>
        </p:nvPicPr>
        <p:blipFill>
          <a:blip r:embed="rId5"/>
          <a:stretch/>
        </p:blipFill>
        <p:spPr>
          <a:xfrm>
            <a:off x="5745600" y="4791600"/>
            <a:ext cx="213480" cy="142200"/>
          </a:xfrm>
          <a:prstGeom prst="rect">
            <a:avLst/>
          </a:prstGeom>
          <a:ln>
            <a:noFill/>
          </a:ln>
        </p:spPr>
      </p:pic>
      <p:pic>
        <p:nvPicPr>
          <p:cNvPr id="436" name="Picture 3"/>
          <p:cNvPicPr/>
          <p:nvPr/>
        </p:nvPicPr>
        <p:blipFill>
          <a:blip r:embed="rId5"/>
          <a:stretch/>
        </p:blipFill>
        <p:spPr>
          <a:xfrm>
            <a:off x="309240" y="1802520"/>
            <a:ext cx="213480" cy="142200"/>
          </a:xfrm>
          <a:prstGeom prst="rect">
            <a:avLst/>
          </a:prstGeom>
          <a:ln>
            <a:noFill/>
          </a:ln>
        </p:spPr>
      </p:pic>
      <p:pic>
        <p:nvPicPr>
          <p:cNvPr id="437" name="Picture 1"/>
          <p:cNvPicPr/>
          <p:nvPr/>
        </p:nvPicPr>
        <p:blipFill>
          <a:blip r:embed="rId3"/>
          <a:stretch/>
        </p:blipFill>
        <p:spPr>
          <a:xfrm>
            <a:off x="335160" y="5148000"/>
            <a:ext cx="202320" cy="202320"/>
          </a:xfrm>
          <a:prstGeom prst="rect">
            <a:avLst/>
          </a:prstGeom>
          <a:ln>
            <a:noFill/>
          </a:ln>
        </p:spPr>
      </p:pic>
      <p:pic>
        <p:nvPicPr>
          <p:cNvPr id="438" name="Picture 4"/>
          <p:cNvPicPr/>
          <p:nvPr/>
        </p:nvPicPr>
        <p:blipFill>
          <a:blip r:embed="rId6"/>
          <a:stretch/>
        </p:blipFill>
        <p:spPr>
          <a:xfrm>
            <a:off x="294480" y="2580840"/>
            <a:ext cx="243000" cy="162000"/>
          </a:xfrm>
          <a:prstGeom prst="rect">
            <a:avLst/>
          </a:prstGeom>
          <a:ln>
            <a:noFill/>
          </a:ln>
        </p:spPr>
      </p:pic>
      <p:pic>
        <p:nvPicPr>
          <p:cNvPr id="439" name="Picture 5"/>
          <p:cNvPicPr/>
          <p:nvPr/>
        </p:nvPicPr>
        <p:blipFill>
          <a:blip r:embed="rId7"/>
          <a:stretch/>
        </p:blipFill>
        <p:spPr>
          <a:xfrm>
            <a:off x="182160" y="4372920"/>
            <a:ext cx="253080" cy="166680"/>
          </a:xfrm>
          <a:prstGeom prst="rect">
            <a:avLst/>
          </a:prstGeom>
          <a:ln>
            <a:noFill/>
          </a:ln>
        </p:spPr>
      </p:pic>
      <p:pic>
        <p:nvPicPr>
          <p:cNvPr id="440" name="Picture 6"/>
          <p:cNvPicPr/>
          <p:nvPr/>
        </p:nvPicPr>
        <p:blipFill>
          <a:blip r:embed="rId8"/>
          <a:stretch/>
        </p:blipFill>
        <p:spPr>
          <a:xfrm>
            <a:off x="455040" y="4378680"/>
            <a:ext cx="237240" cy="161280"/>
          </a:xfrm>
          <a:prstGeom prst="rect">
            <a:avLst/>
          </a:prstGeom>
          <a:ln>
            <a:noFill/>
          </a:ln>
        </p:spPr>
      </p:pic>
      <p:pic>
        <p:nvPicPr>
          <p:cNvPr id="441" name="Picture 7"/>
          <p:cNvPicPr/>
          <p:nvPr/>
        </p:nvPicPr>
        <p:blipFill>
          <a:blip r:embed="rId9"/>
          <a:stretch/>
        </p:blipFill>
        <p:spPr>
          <a:xfrm>
            <a:off x="320400" y="2368440"/>
            <a:ext cx="191520" cy="191520"/>
          </a:xfrm>
          <a:prstGeom prst="rect">
            <a:avLst/>
          </a:prstGeom>
          <a:ln>
            <a:noFill/>
          </a:ln>
        </p:spPr>
      </p:pic>
      <p:pic>
        <p:nvPicPr>
          <p:cNvPr id="442" name="Picture 8"/>
          <p:cNvPicPr/>
          <p:nvPr/>
        </p:nvPicPr>
        <p:blipFill>
          <a:blip r:embed="rId10"/>
          <a:stretch/>
        </p:blipFill>
        <p:spPr>
          <a:xfrm>
            <a:off x="316800" y="2782440"/>
            <a:ext cx="220680" cy="146880"/>
          </a:xfrm>
          <a:prstGeom prst="rect">
            <a:avLst/>
          </a:prstGeom>
          <a:ln>
            <a:noFill/>
          </a:ln>
        </p:spPr>
      </p:pic>
      <p:pic>
        <p:nvPicPr>
          <p:cNvPr id="443" name="Picture 9"/>
          <p:cNvPicPr/>
          <p:nvPr/>
        </p:nvPicPr>
        <p:blipFill>
          <a:blip r:embed="rId11"/>
          <a:stretch/>
        </p:blipFill>
        <p:spPr>
          <a:xfrm>
            <a:off x="429480" y="2034720"/>
            <a:ext cx="237240" cy="118440"/>
          </a:xfrm>
          <a:prstGeom prst="rect">
            <a:avLst/>
          </a:prstGeom>
          <a:ln>
            <a:noFill/>
          </a:ln>
        </p:spPr>
      </p:pic>
      <p:pic>
        <p:nvPicPr>
          <p:cNvPr id="444" name="Picture 10"/>
          <p:cNvPicPr/>
          <p:nvPr/>
        </p:nvPicPr>
        <p:blipFill>
          <a:blip r:embed="rId12"/>
          <a:stretch/>
        </p:blipFill>
        <p:spPr>
          <a:xfrm>
            <a:off x="291600" y="1556640"/>
            <a:ext cx="237240" cy="165960"/>
          </a:xfrm>
          <a:prstGeom prst="rect">
            <a:avLst/>
          </a:prstGeom>
          <a:ln>
            <a:noFill/>
          </a:ln>
        </p:spPr>
      </p:pic>
      <p:pic>
        <p:nvPicPr>
          <p:cNvPr id="445" name="Picture 3"/>
          <p:cNvPicPr/>
          <p:nvPr/>
        </p:nvPicPr>
        <p:blipFill>
          <a:blip r:embed="rId5"/>
          <a:stretch/>
        </p:blipFill>
        <p:spPr>
          <a:xfrm>
            <a:off x="309240" y="2195640"/>
            <a:ext cx="213480" cy="142200"/>
          </a:xfrm>
          <a:prstGeom prst="rect">
            <a:avLst/>
          </a:prstGeom>
          <a:ln>
            <a:noFill/>
          </a:ln>
        </p:spPr>
      </p:pic>
      <p:pic>
        <p:nvPicPr>
          <p:cNvPr id="446" name="Picture 1"/>
          <p:cNvPicPr/>
          <p:nvPr/>
        </p:nvPicPr>
        <p:blipFill>
          <a:blip r:embed="rId3"/>
          <a:stretch/>
        </p:blipFill>
        <p:spPr>
          <a:xfrm>
            <a:off x="326520" y="3963240"/>
            <a:ext cx="202320" cy="202320"/>
          </a:xfrm>
          <a:prstGeom prst="rect">
            <a:avLst/>
          </a:prstGeom>
          <a:ln>
            <a:noFill/>
          </a:ln>
        </p:spPr>
      </p:pic>
      <p:pic>
        <p:nvPicPr>
          <p:cNvPr id="447" name="Picture 4"/>
          <p:cNvPicPr/>
          <p:nvPr/>
        </p:nvPicPr>
        <p:blipFill>
          <a:blip r:embed="rId6"/>
          <a:stretch/>
        </p:blipFill>
        <p:spPr>
          <a:xfrm>
            <a:off x="304920" y="2960640"/>
            <a:ext cx="243000" cy="162000"/>
          </a:xfrm>
          <a:prstGeom prst="rect">
            <a:avLst/>
          </a:prstGeom>
          <a:ln>
            <a:noFill/>
          </a:ln>
        </p:spPr>
      </p:pic>
      <p:pic>
        <p:nvPicPr>
          <p:cNvPr id="448" name="Picture 4"/>
          <p:cNvPicPr/>
          <p:nvPr/>
        </p:nvPicPr>
        <p:blipFill>
          <a:blip r:embed="rId6"/>
          <a:stretch/>
        </p:blipFill>
        <p:spPr>
          <a:xfrm>
            <a:off x="304920" y="3362400"/>
            <a:ext cx="243000" cy="162000"/>
          </a:xfrm>
          <a:prstGeom prst="rect">
            <a:avLst/>
          </a:prstGeom>
          <a:ln>
            <a:noFill/>
          </a:ln>
        </p:spPr>
      </p:pic>
      <p:pic>
        <p:nvPicPr>
          <p:cNvPr id="449" name="Picture 4"/>
          <p:cNvPicPr/>
          <p:nvPr/>
        </p:nvPicPr>
        <p:blipFill>
          <a:blip r:embed="rId6"/>
          <a:stretch/>
        </p:blipFill>
        <p:spPr>
          <a:xfrm>
            <a:off x="304920" y="3573000"/>
            <a:ext cx="243000" cy="162000"/>
          </a:xfrm>
          <a:prstGeom prst="rect">
            <a:avLst/>
          </a:prstGeom>
          <a:ln>
            <a:noFill/>
          </a:ln>
        </p:spPr>
      </p:pic>
      <p:pic>
        <p:nvPicPr>
          <p:cNvPr id="450" name="Picture 4"/>
          <p:cNvPicPr/>
          <p:nvPr/>
        </p:nvPicPr>
        <p:blipFill>
          <a:blip r:embed="rId6"/>
          <a:stretch/>
        </p:blipFill>
        <p:spPr>
          <a:xfrm>
            <a:off x="304920" y="3800880"/>
            <a:ext cx="243000" cy="162000"/>
          </a:xfrm>
          <a:prstGeom prst="rect">
            <a:avLst/>
          </a:prstGeom>
          <a:ln>
            <a:noFill/>
          </a:ln>
        </p:spPr>
      </p:pic>
      <p:pic>
        <p:nvPicPr>
          <p:cNvPr id="451" name="Picture 4"/>
          <p:cNvPicPr/>
          <p:nvPr/>
        </p:nvPicPr>
        <p:blipFill>
          <a:blip r:embed="rId6"/>
          <a:stretch/>
        </p:blipFill>
        <p:spPr>
          <a:xfrm>
            <a:off x="327600" y="4791600"/>
            <a:ext cx="243000" cy="162000"/>
          </a:xfrm>
          <a:prstGeom prst="rect">
            <a:avLst/>
          </a:prstGeom>
          <a:ln>
            <a:noFill/>
          </a:ln>
        </p:spPr>
      </p:pic>
      <p:pic>
        <p:nvPicPr>
          <p:cNvPr id="452" name="Picture 1"/>
          <p:cNvPicPr/>
          <p:nvPr/>
        </p:nvPicPr>
        <p:blipFill>
          <a:blip r:embed="rId3"/>
          <a:stretch/>
        </p:blipFill>
        <p:spPr>
          <a:xfrm>
            <a:off x="5718600" y="4545360"/>
            <a:ext cx="202320" cy="202320"/>
          </a:xfrm>
          <a:prstGeom prst="rect">
            <a:avLst/>
          </a:prstGeom>
          <a:ln>
            <a:noFill/>
          </a:ln>
        </p:spPr>
      </p:pic>
      <p:pic>
        <p:nvPicPr>
          <p:cNvPr id="453" name="Picture 9"/>
          <p:cNvPicPr/>
          <p:nvPr/>
        </p:nvPicPr>
        <p:blipFill>
          <a:blip r:embed="rId11"/>
          <a:stretch/>
        </p:blipFill>
        <p:spPr>
          <a:xfrm>
            <a:off x="5940000" y="4587480"/>
            <a:ext cx="237240" cy="118440"/>
          </a:xfrm>
          <a:prstGeom prst="rect">
            <a:avLst/>
          </a:prstGeom>
          <a:ln>
            <a:noFill/>
          </a:ln>
        </p:spPr>
      </p:pic>
      <p:pic>
        <p:nvPicPr>
          <p:cNvPr id="454" name="Picture 2"/>
          <p:cNvPicPr/>
          <p:nvPr/>
        </p:nvPicPr>
        <p:blipFill>
          <a:blip r:embed="rId4"/>
          <a:stretch/>
        </p:blipFill>
        <p:spPr>
          <a:xfrm>
            <a:off x="5721120" y="4978800"/>
            <a:ext cx="225720" cy="150120"/>
          </a:xfrm>
          <a:prstGeom prst="rect">
            <a:avLst/>
          </a:prstGeom>
          <a:ln>
            <a:noFill/>
          </a:ln>
        </p:spPr>
      </p:pic>
      <p:sp>
        <p:nvSpPr>
          <p:cNvPr id="2" name="ZoneTexte 1"/>
          <p:cNvSpPr txBox="1"/>
          <p:nvPr/>
        </p:nvSpPr>
        <p:spPr>
          <a:xfrm>
            <a:off x="1378424" y="5830560"/>
            <a:ext cx="6837527" cy="923330"/>
          </a:xfrm>
          <a:prstGeom prst="rect">
            <a:avLst/>
          </a:prstGeom>
          <a:noFill/>
        </p:spPr>
        <p:txBody>
          <a:bodyPr wrap="square" rtlCol="0">
            <a:spAutoFit/>
          </a:bodyPr>
          <a:lstStyle/>
          <a:p>
            <a:r>
              <a:rPr lang="fr-FR" b="1" i="1" dirty="0" smtClean="0"/>
              <a:t>Parts de marché 2018 : US 45% Ko 24% UE 9% Japon  9%   ………Taiwan 6% RPC 5% objectif UE  passer à 20% (Breton ………………….&amp; NAF 11/2021) ; France  2030: X2 ; 4,5G€</a:t>
            </a:r>
            <a:endParaRPr lang="fr-FR" b="1" i="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688C9BD-77F3-4F7D-B959-82C19F526241}" type="slidenum">
              <a:rPr lang="fr-FR" sz="1000" b="0" strike="noStrike" spc="-1">
                <a:solidFill>
                  <a:srgbClr val="000000"/>
                </a:solidFill>
                <a:latin typeface="Times New Roman"/>
              </a:rPr>
              <a:t>23</a:t>
            </a:fld>
            <a:endParaRPr lang="fr-FR" sz="1000" b="0" strike="noStrike" spc="-1">
              <a:latin typeface="Arial"/>
            </a:endParaRPr>
          </a:p>
        </p:txBody>
      </p:sp>
      <p:pic>
        <p:nvPicPr>
          <p:cNvPr id="465" name="Picture 2"/>
          <p:cNvPicPr/>
          <p:nvPr/>
        </p:nvPicPr>
        <p:blipFill>
          <a:blip r:embed="rId2"/>
          <a:stretch/>
        </p:blipFill>
        <p:spPr>
          <a:xfrm>
            <a:off x="-36360" y="0"/>
            <a:ext cx="9179640" cy="6883920"/>
          </a:xfrm>
          <a:prstGeom prst="rect">
            <a:avLst/>
          </a:prstGeom>
          <a:ln>
            <a:noFill/>
          </a:ln>
        </p:spPr>
      </p:pic>
      <p:sp>
        <p:nvSpPr>
          <p:cNvPr id="466" name="CustomShape 2"/>
          <p:cNvSpPr/>
          <p:nvPr/>
        </p:nvSpPr>
        <p:spPr>
          <a:xfrm>
            <a:off x="8799840" y="656028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BA254B3-C7E4-4D23-A89D-E68B5F4C33F3}" type="slidenum">
              <a:rPr lang="fr-FR" sz="1000" b="0" strike="noStrike" spc="-1">
                <a:solidFill>
                  <a:srgbClr val="000000"/>
                </a:solidFill>
                <a:latin typeface="Times New Roman"/>
                <a:ea typeface="DejaVu Sans"/>
              </a:rPr>
              <a:t>23</a:t>
            </a:fld>
            <a:endParaRPr lang="fr-FR" sz="1000" b="0" strike="noStrike" spc="-1">
              <a:latin typeface="Arial"/>
            </a:endParaRPr>
          </a:p>
        </p:txBody>
      </p:sp>
      <p:sp>
        <p:nvSpPr>
          <p:cNvPr id="2" name="ZoneTexte 1"/>
          <p:cNvSpPr txBox="1"/>
          <p:nvPr/>
        </p:nvSpPr>
        <p:spPr>
          <a:xfrm>
            <a:off x="4763069" y="72427"/>
            <a:ext cx="2054191" cy="461665"/>
          </a:xfrm>
          <a:prstGeom prst="rect">
            <a:avLst/>
          </a:prstGeom>
          <a:noFill/>
        </p:spPr>
        <p:txBody>
          <a:bodyPr wrap="square" rtlCol="0">
            <a:spAutoFit/>
          </a:bodyPr>
          <a:lstStyle/>
          <a:p>
            <a:r>
              <a:rPr lang="fr-FR" sz="2400" b="1" dirty="0" smtClean="0">
                <a:solidFill>
                  <a:schemeClr val="accent2">
                    <a:lumMod val="75000"/>
                  </a:schemeClr>
                </a:solidFill>
              </a:rPr>
              <a:t>II-2-3 Espace</a:t>
            </a:r>
            <a:endParaRPr lang="fr-FR" sz="2400" b="1" dirty="0">
              <a:solidFill>
                <a:schemeClr val="accent2">
                  <a:lumMod val="75000"/>
                </a:schemeClr>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II- 3-1 ENERGIES ET CLIMAT ;  </a:t>
            </a:r>
            <a:r>
              <a:rPr lang="en-GB" altLang="fr-FR" sz="2800" b="1" dirty="0" err="1" smtClean="0">
                <a:solidFill>
                  <a:schemeClr val="accent2"/>
                </a:solidFill>
              </a:rPr>
              <a:t>priorités</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lnSpcReduction="20000"/>
          </a:bodyPr>
          <a:lstStyle/>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Regroupées</a:t>
            </a:r>
            <a:r>
              <a:rPr lang="en-GB" altLang="fr-FR" sz="2400" dirty="0" smtClean="0"/>
              <a:t> </a:t>
            </a:r>
            <a:r>
              <a:rPr lang="en-GB" altLang="fr-FR" sz="2400" dirty="0" err="1" smtClean="0"/>
              <a:t>en</a:t>
            </a:r>
            <a:r>
              <a:rPr lang="en-GB" altLang="fr-FR" sz="2400" dirty="0" smtClean="0"/>
              <a:t> “destinations” </a:t>
            </a:r>
            <a:r>
              <a:rPr lang="en-GB" altLang="fr-FR" sz="2400" dirty="0" err="1" smtClean="0"/>
              <a:t>dans</a:t>
            </a:r>
            <a:r>
              <a:rPr lang="en-GB" altLang="fr-FR" sz="2400" dirty="0" smtClean="0"/>
              <a:t> le cluster 5 HE (15G€) : </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Sciences du </a:t>
            </a:r>
            <a:r>
              <a:rPr lang="en-GB" altLang="fr-FR" sz="2400" dirty="0" err="1" smtClean="0"/>
              <a:t>climat</a:t>
            </a:r>
            <a:r>
              <a:rPr lang="en-GB" altLang="fr-FR" sz="2400" dirty="0" smtClean="0"/>
              <a:t> </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Solutions trans-</a:t>
            </a:r>
            <a:r>
              <a:rPr lang="en-GB" altLang="fr-FR" sz="2400" dirty="0" err="1" smtClean="0"/>
              <a:t>sectorielles</a:t>
            </a:r>
            <a:r>
              <a:rPr lang="en-GB" altLang="fr-FR" sz="2400" dirty="0" smtClean="0"/>
              <a:t> pour la transition</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Energies </a:t>
            </a:r>
            <a:r>
              <a:rPr lang="en-GB" altLang="fr-FR" sz="2400" dirty="0" err="1" smtClean="0"/>
              <a:t>soutenables</a:t>
            </a:r>
            <a:r>
              <a:rPr lang="en-GB" altLang="fr-FR" sz="2400" dirty="0" smtClean="0"/>
              <a:t>, </a:t>
            </a:r>
            <a:r>
              <a:rPr lang="en-GB" altLang="fr-FR" sz="2400" dirty="0" err="1" smtClean="0"/>
              <a:t>sûres</a:t>
            </a:r>
            <a:r>
              <a:rPr lang="en-GB" altLang="fr-FR" sz="2400" dirty="0" smtClean="0"/>
              <a:t> et </a:t>
            </a:r>
            <a:r>
              <a:rPr lang="en-GB" altLang="fr-FR" sz="2400" dirty="0" err="1" smtClean="0"/>
              <a:t>compétitives</a:t>
            </a:r>
            <a:r>
              <a:rPr lang="en-GB" altLang="fr-FR" sz="2400" dirty="0" smtClean="0"/>
              <a:t> (ENR)</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Usages de </a:t>
            </a:r>
            <a:r>
              <a:rPr lang="en-GB" altLang="fr-FR" sz="2400" dirty="0" err="1" smtClean="0"/>
              <a:t>l’énergie</a:t>
            </a:r>
            <a:r>
              <a:rPr lang="en-GB" altLang="fr-FR" sz="2400" dirty="0" smtClean="0"/>
              <a:t> </a:t>
            </a:r>
            <a:r>
              <a:rPr lang="en-GB" altLang="fr-FR" sz="2400" dirty="0" err="1" smtClean="0"/>
              <a:t>efficients</a:t>
            </a:r>
            <a:r>
              <a:rPr lang="en-GB" altLang="fr-FR" sz="2400" dirty="0" smtClean="0"/>
              <a:t>, </a:t>
            </a:r>
            <a:r>
              <a:rPr lang="en-GB" altLang="fr-FR" sz="2400" dirty="0" err="1" smtClean="0"/>
              <a:t>soutenables</a:t>
            </a:r>
            <a:r>
              <a:rPr lang="en-GB" altLang="fr-FR" sz="2400" dirty="0" smtClean="0"/>
              <a:t> et inclusive</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Solutions </a:t>
            </a:r>
            <a:r>
              <a:rPr lang="en-GB" altLang="fr-FR" sz="2400" dirty="0" err="1" smtClean="0"/>
              <a:t>propres</a:t>
            </a:r>
            <a:r>
              <a:rPr lang="en-GB" altLang="fr-FR" sz="2400" dirty="0" smtClean="0"/>
              <a:t> et </a:t>
            </a:r>
            <a:r>
              <a:rPr lang="en-GB" altLang="fr-FR" sz="2400" dirty="0" err="1" smtClean="0"/>
              <a:t>compétitives</a:t>
            </a:r>
            <a:r>
              <a:rPr lang="en-GB" altLang="fr-FR" sz="2400" dirty="0" smtClean="0"/>
              <a:t> pour les transports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Solutions </a:t>
            </a:r>
            <a:r>
              <a:rPr lang="en-GB" altLang="fr-FR" sz="2400" dirty="0" err="1" smtClean="0"/>
              <a:t>sûres</a:t>
            </a:r>
            <a:r>
              <a:rPr lang="en-GB" altLang="fr-FR" sz="2400" dirty="0" smtClean="0"/>
              <a:t>, </a:t>
            </a:r>
            <a:r>
              <a:rPr lang="en-GB" altLang="fr-FR" sz="2400" dirty="0" err="1" smtClean="0"/>
              <a:t>résilientes</a:t>
            </a:r>
            <a:r>
              <a:rPr lang="en-GB" altLang="fr-FR" sz="2400" dirty="0" smtClean="0"/>
              <a:t> et </a:t>
            </a:r>
            <a:r>
              <a:rPr lang="en-GB" altLang="fr-FR" sz="2400" dirty="0" err="1" smtClean="0"/>
              <a:t>intelligentes</a:t>
            </a:r>
            <a:r>
              <a:rPr lang="en-GB" altLang="fr-FR" sz="2400" dirty="0" smtClean="0"/>
              <a:t> pour les </a:t>
            </a:r>
            <a:r>
              <a:rPr lang="en-GB" altLang="fr-FR" sz="2400" dirty="0" err="1" smtClean="0"/>
              <a:t>mobilités</a:t>
            </a:r>
            <a:r>
              <a:rPr lang="en-GB" altLang="fr-FR" sz="2400" dirty="0" smtClean="0"/>
              <a:t> des </a:t>
            </a:r>
            <a:r>
              <a:rPr lang="en-GB" altLang="fr-FR" sz="2400" dirty="0" err="1" smtClean="0"/>
              <a:t>passagers</a:t>
            </a:r>
            <a:r>
              <a:rPr lang="en-GB" altLang="fr-FR" sz="2400" dirty="0" smtClean="0"/>
              <a:t> et des </a:t>
            </a:r>
            <a:r>
              <a:rPr lang="en-GB" altLang="fr-FR" sz="2400" dirty="0" err="1" smtClean="0"/>
              <a:t>biens</a:t>
            </a:r>
            <a:endParaRPr lang="en-GB" altLang="fr-FR" sz="2400" dirty="0" smtClean="0"/>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Mais</a:t>
            </a:r>
            <a:r>
              <a:rPr lang="en-GB" altLang="fr-FR" sz="2400" dirty="0" smtClean="0"/>
              <a:t> </a:t>
            </a:r>
            <a:r>
              <a:rPr lang="en-GB" altLang="fr-FR" sz="2400" dirty="0" err="1" smtClean="0"/>
              <a:t>aussi</a:t>
            </a:r>
            <a:r>
              <a:rPr lang="en-GB" altLang="fr-FR" sz="2400" dirty="0" smtClean="0"/>
              <a:t> </a:t>
            </a:r>
            <a:r>
              <a:rPr lang="en-GB" altLang="fr-FR" sz="2400" dirty="0" err="1" smtClean="0"/>
              <a:t>grandes</a:t>
            </a:r>
            <a:r>
              <a:rPr lang="en-GB" altLang="fr-FR" sz="2400" dirty="0" smtClean="0"/>
              <a:t> </a:t>
            </a:r>
            <a:r>
              <a:rPr lang="en-GB" altLang="fr-FR" sz="2400" dirty="0" err="1" smtClean="0"/>
              <a:t>priorités</a:t>
            </a:r>
            <a:r>
              <a:rPr lang="en-GB" altLang="fr-FR" sz="2400" dirty="0" smtClean="0"/>
              <a:t> (PIIEC batteries, H2..) et </a:t>
            </a:r>
            <a:r>
              <a:rPr lang="en-GB" altLang="fr-FR" sz="2400" dirty="0" err="1" smtClean="0"/>
              <a:t>dans</a:t>
            </a:r>
            <a:r>
              <a:rPr lang="en-GB" altLang="fr-FR" sz="2400" dirty="0" smtClean="0"/>
              <a:t> HE  </a:t>
            </a:r>
            <a:r>
              <a:rPr lang="en-GB" altLang="fr-FR" sz="2400" dirty="0" err="1" smtClean="0"/>
              <a:t>thèmes</a:t>
            </a:r>
            <a:r>
              <a:rPr lang="en-GB" altLang="fr-FR" sz="2400" dirty="0" smtClean="0"/>
              <a:t> de R&amp;D </a:t>
            </a:r>
            <a:r>
              <a:rPr lang="en-GB" altLang="fr-FR" sz="2400" dirty="0" err="1" smtClean="0"/>
              <a:t>d’autres</a:t>
            </a:r>
            <a:r>
              <a:rPr lang="en-GB" altLang="fr-FR" sz="2400" dirty="0" smtClean="0"/>
              <a:t> sections qui </a:t>
            </a:r>
            <a:r>
              <a:rPr lang="en-GB" altLang="fr-FR" sz="2400" dirty="0" err="1" smtClean="0"/>
              <a:t>contribuent</a:t>
            </a:r>
            <a:r>
              <a:rPr lang="en-GB" altLang="fr-FR" sz="2400" dirty="0" smtClean="0"/>
              <a:t> aux </a:t>
            </a:r>
            <a:r>
              <a:rPr lang="en-GB" altLang="fr-FR" sz="2400" dirty="0" err="1" smtClean="0"/>
              <a:t>enjeux</a:t>
            </a:r>
            <a:r>
              <a:rPr lang="en-GB" altLang="fr-FR" sz="2400" dirty="0" smtClean="0"/>
              <a:t> (</a:t>
            </a:r>
            <a:r>
              <a:rPr lang="en-GB" altLang="fr-FR" sz="2400" dirty="0" err="1" smtClean="0"/>
              <a:t>cybersécurité</a:t>
            </a:r>
            <a:r>
              <a:rPr lang="en-GB" altLang="fr-FR" sz="2400" dirty="0" smtClean="0"/>
              <a:t>, usages du </a:t>
            </a:r>
            <a:r>
              <a:rPr lang="en-GB" altLang="fr-FR" sz="2400" dirty="0" err="1" smtClean="0"/>
              <a:t>numérique</a:t>
            </a:r>
            <a:r>
              <a:rPr lang="en-GB" altLang="fr-FR" sz="2400" dirty="0" smtClean="0"/>
              <a:t> et </a:t>
            </a:r>
            <a:r>
              <a:rPr lang="en-GB" altLang="fr-FR" sz="2400" dirty="0" err="1" smtClean="0"/>
              <a:t>numérique</a:t>
            </a:r>
            <a:r>
              <a:rPr lang="en-GB" altLang="fr-FR" sz="2400" dirty="0" smtClean="0"/>
              <a:t> </a:t>
            </a:r>
            <a:r>
              <a:rPr lang="en-GB" altLang="fr-FR" sz="2400" dirty="0" err="1" smtClean="0"/>
              <a:t>sobre</a:t>
            </a:r>
            <a:r>
              <a:rPr lang="en-GB" altLang="fr-FR" sz="2400" dirty="0" smtClean="0"/>
              <a:t> </a:t>
            </a:r>
            <a:r>
              <a:rPr lang="en-GB" altLang="fr-FR" sz="2400" dirty="0" err="1" smtClean="0"/>
              <a:t>en</a:t>
            </a:r>
            <a:r>
              <a:rPr lang="en-GB" altLang="fr-FR" sz="2400" dirty="0" smtClean="0"/>
              <a:t> </a:t>
            </a:r>
            <a:r>
              <a:rPr lang="en-GB" altLang="fr-FR" sz="2400" dirty="0" err="1" smtClean="0"/>
              <a:t>énergies</a:t>
            </a:r>
            <a:r>
              <a:rPr lang="en-GB" altLang="fr-FR" sz="2400" dirty="0" smtClean="0"/>
              <a:t>,  agriculture et </a:t>
            </a:r>
            <a:r>
              <a:rPr lang="en-GB" altLang="fr-FR" sz="2400" dirty="0" err="1" smtClean="0"/>
              <a:t>forêts</a:t>
            </a:r>
            <a:r>
              <a:rPr lang="en-GB" altLang="fr-FR" sz="2400" dirty="0" smtClean="0"/>
              <a:t> vs </a:t>
            </a:r>
            <a:r>
              <a:rPr lang="en-GB" altLang="fr-FR" sz="2400" dirty="0" err="1" smtClean="0"/>
              <a:t>biomasse</a:t>
            </a:r>
            <a:r>
              <a:rPr lang="en-GB" altLang="fr-FR" sz="2400" dirty="0" smtClean="0"/>
              <a:t>, </a:t>
            </a:r>
            <a:r>
              <a:rPr lang="en-GB" altLang="fr-FR" sz="2400" dirty="0" err="1" smtClean="0"/>
              <a:t>traitement</a:t>
            </a:r>
            <a:r>
              <a:rPr lang="en-GB" altLang="fr-FR" sz="2400" dirty="0" smtClean="0"/>
              <a:t> des </a:t>
            </a:r>
            <a:r>
              <a:rPr lang="en-GB" altLang="fr-FR" sz="2400" dirty="0" err="1" smtClean="0"/>
              <a:t>déchets</a:t>
            </a:r>
            <a:r>
              <a:rPr lang="en-GB" altLang="fr-FR" sz="2400" dirty="0" smtClean="0"/>
              <a:t>, </a:t>
            </a:r>
            <a:r>
              <a:rPr lang="en-GB" altLang="fr-FR" sz="2400" dirty="0" err="1" smtClean="0"/>
              <a:t>économie</a:t>
            </a:r>
            <a:r>
              <a:rPr lang="en-GB" altLang="fr-FR" sz="2400" dirty="0" smtClean="0"/>
              <a:t> </a:t>
            </a:r>
            <a:r>
              <a:rPr lang="en-GB" altLang="fr-FR" sz="2400" dirty="0" err="1" smtClean="0"/>
              <a:t>circulaire</a:t>
            </a:r>
            <a:r>
              <a:rPr lang="en-GB" altLang="fr-FR" sz="2400" dirty="0" smtClean="0"/>
              <a:t> </a:t>
            </a:r>
            <a:r>
              <a:rPr lang="en-GB" altLang="fr-FR" sz="2400" dirty="0" err="1" smtClean="0"/>
              <a:t>etc</a:t>
            </a:r>
            <a:r>
              <a:rPr lang="en-GB" altLang="fr-FR" sz="2400" dirty="0" smtClean="0"/>
              <a:t>)</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p:txBody>
      </p:sp>
    </p:spTree>
    <p:extLst>
      <p:ext uri="{BB962C8B-B14F-4D97-AF65-F5344CB8AC3E}">
        <p14:creationId xmlns:p14="http://schemas.microsoft.com/office/powerpoint/2010/main" val="22172974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191070"/>
            <a:ext cx="7773988" cy="1564706"/>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II- 3-2 ENERGIES  :</a:t>
            </a:r>
            <a:r>
              <a:rPr lang="en-GB" altLang="fr-FR" sz="2800" b="1" dirty="0" err="1" smtClean="0">
                <a:solidFill>
                  <a:schemeClr val="accent2"/>
                </a:solidFill>
              </a:rPr>
              <a:t>enjeux</a:t>
            </a:r>
            <a:r>
              <a:rPr lang="en-GB" altLang="fr-FR" sz="2800" b="1" dirty="0" smtClean="0">
                <a:solidFill>
                  <a:schemeClr val="accent2"/>
                </a:solidFill>
              </a:rPr>
              <a:t> de </a:t>
            </a:r>
            <a:r>
              <a:rPr lang="en-GB" altLang="fr-FR" sz="2800" b="1" dirty="0" err="1" smtClean="0">
                <a:solidFill>
                  <a:schemeClr val="accent2"/>
                </a:solidFill>
              </a:rPr>
              <a:t>souveraineté</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269242"/>
            <a:ext cx="8471848" cy="447350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lnSpcReduction="2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a:t>L’Europe est dépendante à 95% de  l’extérieur pour ses approvisionnements en pétrole, aux deux tiers pour le gaz, et presque autant pour le charbon. Globalement l’Europe  est dépendante énergétiquement à 53</a:t>
            </a:r>
            <a:r>
              <a:rPr lang="fr-FR" altLang="fr-FR" sz="2400" dirty="0" smtClean="0"/>
              <a:t>%,  </a:t>
            </a:r>
            <a:r>
              <a:rPr lang="fr-FR" altLang="fr-FR" sz="2400" dirty="0"/>
              <a:t>taux de dépendance qui  n’a cessé de se détériorer de 2001 (47,4%) à 2011 (53,8%),  </a:t>
            </a:r>
            <a:r>
              <a:rPr lang="fr-FR" altLang="fr-FR" sz="2400" dirty="0" smtClean="0"/>
              <a:t>a été </a:t>
            </a:r>
            <a:r>
              <a:rPr lang="fr-FR" altLang="fr-FR" sz="2400" dirty="0"/>
              <a:t>à peu près stable </a:t>
            </a:r>
            <a:r>
              <a:rPr lang="fr-FR" altLang="fr-FR" sz="2400" dirty="0" smtClean="0"/>
              <a:t>depuis, peut se dégrader encore si trop forte dépendance au gaz (russe, Qatar..)</a:t>
            </a:r>
            <a:endParaRPr lang="fr-FR" altLang="fr-FR" sz="24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a:t>La situation européenne diffère en cela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a:t>-	des Etats-Unis,  (18% de la consommation mondiale) dont la stratégie tend à l’autonomie énergétique,  En 2007 à  29% de dépendance, </a:t>
            </a:r>
            <a:r>
              <a:rPr lang="fr-FR" altLang="fr-FR" sz="2400" dirty="0">
                <a:hlinkClick r:id="rId3"/>
              </a:rPr>
              <a:t>les Etats-Unis </a:t>
            </a:r>
            <a:r>
              <a:rPr lang="fr-FR" altLang="fr-FR" sz="2400" dirty="0" smtClean="0">
                <a:hlinkClick r:id="rId3"/>
              </a:rPr>
              <a:t>deviennent exportateurs nets d’énergies en 2020</a:t>
            </a:r>
            <a:r>
              <a:rPr lang="fr-FR" altLang="fr-FR" sz="2400" dirty="0" smtClean="0"/>
              <a:t>  </a:t>
            </a:r>
            <a:endParaRPr lang="fr-FR" altLang="fr-FR" sz="24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a:t>-	de la Chine,   (~23% de la consommation mondiale) également (tout en étant cependant de plus en plus dépendante de ses importations de pétrole avec un solde négatif depuis 2008 ; pour le charbon, qui représente les 2/3 de sa consommation primaire,  une quasi autonomie ; et globalement, la Chine a  une dépendance énergétique de l’ordre de 18% </a:t>
            </a:r>
            <a:endParaRPr lang="fr-FR"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smtClean="0"/>
              <a:t>=&gt; Fragilité stratégique par rapport aux deux autres grandes puissances, s’accroissant dans le temps ; déficit commercial et dépendance aux fluctuations des cours des hydrocarbures, qui freine les investissements aval par effet d’incertitude.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smtClean="0"/>
              <a:t>=&gt; une </a:t>
            </a:r>
            <a:r>
              <a:rPr lang="fr-FR" altLang="fr-FR" sz="2400" dirty="0" err="1" smtClean="0"/>
              <a:t>décarbonation</a:t>
            </a:r>
            <a:r>
              <a:rPr lang="fr-FR" altLang="fr-FR" sz="2400" dirty="0" smtClean="0"/>
              <a:t> peut réduire cette dépendance, si elle comporte un mix énergétique approprié (dont nucléaire, H2, économies d’énergie, stockage..) Et si ce mix ne conduit pas à d’autres dépendances de matières premières (Co, Terres rares, </a:t>
            </a:r>
            <a:r>
              <a:rPr lang="fr-FR" altLang="fr-FR" sz="2400" dirty="0" err="1" smtClean="0"/>
              <a:t>etc</a:t>
            </a:r>
            <a:r>
              <a:rPr lang="fr-FR" altLang="fr-FR" sz="2400" dirty="0" smtClean="0"/>
              <a:t>) ; enjeu de la taxonomie, du MACF, notamment, </a:t>
            </a:r>
            <a:r>
              <a:rPr lang="fr-FR" altLang="fr-FR" sz="2400" b="1" dirty="0" smtClean="0"/>
              <a:t>mais aussi des compétences. </a:t>
            </a:r>
            <a:endParaRPr lang="en-GB" altLang="fr-FR" sz="2400" b="1" dirty="0" smtClean="0"/>
          </a:p>
        </p:txBody>
      </p:sp>
    </p:spTree>
    <p:extLst>
      <p:ext uri="{BB962C8B-B14F-4D97-AF65-F5344CB8AC3E}">
        <p14:creationId xmlns:p14="http://schemas.microsoft.com/office/powerpoint/2010/main" val="229100512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II- 4 SANTE &amp; BIOTECHS ;  </a:t>
            </a:r>
            <a:r>
              <a:rPr lang="en-GB" altLang="fr-FR" sz="2800" b="1" dirty="0" err="1" smtClean="0">
                <a:solidFill>
                  <a:schemeClr val="accent2"/>
                </a:solidFill>
              </a:rPr>
              <a:t>priorités</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lnSpcReduction="10000"/>
          </a:bodyPr>
          <a:lstStyle/>
          <a:p>
            <a:pPr lvl="1" algn="just"/>
            <a:endParaRPr lang="fr-FR" dirty="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Résilience</a:t>
            </a:r>
            <a:r>
              <a:rPr lang="en-GB" altLang="fr-FR" dirty="0" smtClean="0"/>
              <a:t>, et </a:t>
            </a:r>
            <a:r>
              <a:rPr lang="en-GB" altLang="fr-FR" dirty="0" err="1" smtClean="0"/>
              <a:t>meilleure</a:t>
            </a:r>
            <a:r>
              <a:rPr lang="en-GB" altLang="fr-FR" dirty="0" smtClean="0"/>
              <a:t> </a:t>
            </a:r>
            <a:r>
              <a:rPr lang="en-GB" altLang="fr-FR" dirty="0" err="1" smtClean="0"/>
              <a:t>autonomie</a:t>
            </a:r>
            <a:r>
              <a:rPr lang="en-GB" altLang="fr-FR" dirty="0" smtClean="0"/>
              <a:t> </a:t>
            </a:r>
            <a:r>
              <a:rPr lang="en-GB" altLang="fr-FR" dirty="0" err="1" smtClean="0"/>
              <a:t>stratégique</a:t>
            </a:r>
            <a:endParaRPr lang="en-GB" altLang="fr-FR"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Priorités</a:t>
            </a:r>
            <a:r>
              <a:rPr lang="en-GB" altLang="fr-FR" dirty="0" smtClean="0"/>
              <a:t> </a:t>
            </a:r>
            <a:r>
              <a:rPr lang="en-GB" altLang="fr-FR" dirty="0" err="1" smtClean="0"/>
              <a:t>d’Horizon</a:t>
            </a:r>
            <a:r>
              <a:rPr lang="en-GB" altLang="fr-FR" dirty="0" smtClean="0"/>
              <a:t> UE</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PIEEC santé.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smtClean="0"/>
              <a:t>Pour la France : </a:t>
            </a:r>
            <a:r>
              <a:rPr lang="en-GB" altLang="fr-FR" dirty="0" err="1" smtClean="0"/>
              <a:t>cf</a:t>
            </a:r>
            <a:r>
              <a:rPr lang="en-GB" altLang="fr-FR" dirty="0" smtClean="0"/>
              <a:t> </a:t>
            </a:r>
            <a:r>
              <a:rPr lang="en-GB" altLang="fr-FR" dirty="0" err="1" smtClean="0"/>
              <a:t>annonces</a:t>
            </a:r>
            <a:r>
              <a:rPr lang="en-GB" altLang="fr-FR" dirty="0" smtClean="0"/>
              <a:t> PR du 29/06/21 du </a:t>
            </a:r>
            <a:r>
              <a:rPr lang="en-GB" altLang="fr-FR" dirty="0" smtClean="0">
                <a:hlinkClick r:id="rId3"/>
              </a:rPr>
              <a:t>plan santé 2030</a:t>
            </a:r>
            <a:r>
              <a:rPr lang="en-GB" altLang="fr-FR" dirty="0" smtClean="0"/>
              <a:t>, </a:t>
            </a:r>
            <a:r>
              <a:rPr lang="en-GB" altLang="fr-FR" dirty="0" err="1" smtClean="0"/>
              <a:t>portant</a:t>
            </a:r>
            <a:r>
              <a:rPr lang="en-GB" altLang="fr-FR" dirty="0" smtClean="0"/>
              <a:t> sur 7G€  </a:t>
            </a:r>
            <a:r>
              <a:rPr lang="en-GB" altLang="fr-FR" dirty="0" err="1" smtClean="0"/>
              <a:t>dont</a:t>
            </a:r>
            <a:r>
              <a:rPr lang="en-GB" altLang="fr-FR" dirty="0" smtClean="0"/>
              <a:t> </a:t>
            </a:r>
            <a:r>
              <a:rPr lang="en-GB" altLang="fr-FR" dirty="0" err="1" smtClean="0"/>
              <a:t>priorités</a:t>
            </a:r>
            <a:r>
              <a:rPr lang="en-GB" altLang="fr-FR" dirty="0" smtClean="0"/>
              <a:t> :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biothérapies</a:t>
            </a:r>
            <a:r>
              <a:rPr lang="en-GB" altLang="fr-FR" dirty="0" smtClean="0"/>
              <a:t>,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médecine</a:t>
            </a:r>
            <a:r>
              <a:rPr lang="en-GB" altLang="fr-FR" dirty="0" smtClean="0"/>
              <a:t> 5P : </a:t>
            </a:r>
            <a:r>
              <a:rPr lang="fr-FR" altLang="fr-FR" dirty="0"/>
              <a:t>préventive, personnalisée, prédictive, participative et basée sur les preuves</a:t>
            </a:r>
            <a:r>
              <a:rPr lang="en-GB" altLang="fr-FR" dirty="0" smtClean="0"/>
              <a: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err="1" smtClean="0"/>
              <a:t>préparation</a:t>
            </a:r>
            <a:r>
              <a:rPr lang="en-GB" altLang="fr-FR" dirty="0" smtClean="0"/>
              <a:t> aux </a:t>
            </a:r>
            <a:r>
              <a:rPr lang="en-GB" altLang="fr-FR" dirty="0" err="1" smtClean="0"/>
              <a:t>pandémies</a:t>
            </a:r>
            <a:endParaRPr lang="en-GB" altLang="fr-FR" dirty="0" smtClean="0"/>
          </a:p>
        </p:txBody>
      </p:sp>
    </p:spTree>
    <p:extLst>
      <p:ext uri="{BB962C8B-B14F-4D97-AF65-F5344CB8AC3E}">
        <p14:creationId xmlns:p14="http://schemas.microsoft.com/office/powerpoint/2010/main" val="145396015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III - OUTILS</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55000" lnSpcReduction="20000"/>
          </a:bodyPr>
          <a:lstStyle/>
          <a:p>
            <a:pPr lvl="1" algn="just"/>
            <a:endParaRPr lang="fr-FR" dirty="0"/>
          </a:p>
          <a:p>
            <a:pPr lvl="0" algn="just">
              <a:spcAft>
                <a:spcPts val="601"/>
              </a:spcAft>
            </a:pPr>
            <a:r>
              <a:rPr lang="fr-FR" sz="3200" b="1" spc="-1" dirty="0">
                <a:solidFill>
                  <a:srgbClr val="5A5A5A"/>
                </a:solidFill>
                <a:latin typeface="Frutiger LT Std 45 Light"/>
              </a:rPr>
              <a:t>1. </a:t>
            </a:r>
            <a:r>
              <a:rPr lang="fr-FR" b="1" spc="-1" dirty="0">
                <a:solidFill>
                  <a:srgbClr val="5A5A5A"/>
                </a:solidFill>
                <a:latin typeface="Frutiger LT Std 45 Light"/>
              </a:rPr>
              <a:t>Outils juridiques : </a:t>
            </a:r>
            <a:endParaRPr lang="fr-FR" spc="-1" dirty="0">
              <a:solidFill>
                <a:prstClr val="black"/>
              </a:solidFill>
            </a:endParaRPr>
          </a:p>
          <a:p>
            <a:pPr lvl="0" algn="just">
              <a:spcAft>
                <a:spcPts val="601"/>
              </a:spcAft>
            </a:pPr>
            <a:r>
              <a:rPr lang="fr-FR" b="1" spc="-1" dirty="0">
                <a:solidFill>
                  <a:srgbClr val="5A5A5A"/>
                </a:solidFill>
                <a:latin typeface="Frutiger LT Std 45 Light"/>
              </a:rPr>
              <a:t>	1-1 Régulation des plateformes structurantes, favorable à la concurrence et à 	        l’innovation : projets de directives DMA et DSA</a:t>
            </a:r>
            <a:endParaRPr lang="fr-FR" spc="-1" dirty="0">
              <a:solidFill>
                <a:prstClr val="black"/>
              </a:solidFill>
            </a:endParaRPr>
          </a:p>
          <a:p>
            <a:pPr lvl="0" algn="just">
              <a:spcAft>
                <a:spcPts val="601"/>
              </a:spcAft>
            </a:pPr>
            <a:r>
              <a:rPr lang="fr-FR" b="1" spc="-1" dirty="0">
                <a:solidFill>
                  <a:srgbClr val="5A5A5A"/>
                </a:solidFill>
                <a:latin typeface="Frutiger LT Std 45 Light"/>
              </a:rPr>
              <a:t>	1-2 Responsabilité accrue des grandes plateformes pour les contenus</a:t>
            </a:r>
            <a:endParaRPr lang="fr-FR" spc="-1" dirty="0">
              <a:solidFill>
                <a:prstClr val="black"/>
              </a:solidFill>
            </a:endParaRPr>
          </a:p>
          <a:p>
            <a:pPr lvl="0" algn="just">
              <a:spcAft>
                <a:spcPts val="601"/>
              </a:spcAft>
            </a:pPr>
            <a:r>
              <a:rPr lang="fr-FR" b="1" spc="-1" dirty="0">
                <a:solidFill>
                  <a:srgbClr val="5A5A5A"/>
                </a:solidFill>
                <a:latin typeface="Frutiger LT Std 45 Light"/>
              </a:rPr>
              <a:t>	1-3Autonomie stratégique UE, nationale, </a:t>
            </a:r>
            <a:r>
              <a:rPr lang="fr-FR" b="1" spc="-1" dirty="0" err="1">
                <a:solidFill>
                  <a:srgbClr val="5A5A5A"/>
                </a:solidFill>
                <a:latin typeface="Frutiger LT Std 45 Light"/>
              </a:rPr>
              <a:t>renforccée</a:t>
            </a:r>
            <a:r>
              <a:rPr lang="fr-FR" b="1" spc="-1" dirty="0">
                <a:solidFill>
                  <a:srgbClr val="5A5A5A"/>
                </a:solidFill>
                <a:latin typeface="Frutiger LT Std 45 Light"/>
              </a:rPr>
              <a:t> (volets juridiques, 	réglementaires, éléments de politique industrielle dont relocalisation)</a:t>
            </a:r>
            <a:endParaRPr lang="fr-FR" spc="-1" dirty="0">
              <a:solidFill>
                <a:prstClr val="black"/>
              </a:solidFill>
            </a:endParaRPr>
          </a:p>
          <a:p>
            <a:pPr lvl="0" algn="just">
              <a:spcAft>
                <a:spcPts val="601"/>
              </a:spcAft>
            </a:pPr>
            <a:r>
              <a:rPr lang="fr-FR" b="1" spc="-1" dirty="0">
                <a:solidFill>
                  <a:srgbClr val="5A5A5A"/>
                </a:solidFill>
                <a:latin typeface="Frutiger LT Std 45 Light"/>
              </a:rPr>
              <a:t>	1-4 E-</a:t>
            </a:r>
            <a:r>
              <a:rPr lang="fr-FR" b="1" spc="-1" dirty="0" err="1">
                <a:solidFill>
                  <a:srgbClr val="5A5A5A"/>
                </a:solidFill>
                <a:latin typeface="Frutiger LT Std 45 Light"/>
              </a:rPr>
              <a:t>privacy</a:t>
            </a:r>
            <a:endParaRPr lang="fr-FR" spc="-1" dirty="0">
              <a:solidFill>
                <a:prstClr val="black"/>
              </a:solidFill>
            </a:endParaRPr>
          </a:p>
          <a:p>
            <a:pPr lvl="0" algn="just">
              <a:spcAft>
                <a:spcPts val="601"/>
              </a:spcAft>
            </a:pPr>
            <a:r>
              <a:rPr lang="fr-FR" sz="3200" b="1" spc="-1" dirty="0" smtClean="0">
                <a:solidFill>
                  <a:srgbClr val="5A5A5A"/>
                </a:solidFill>
                <a:latin typeface="Frutiger LT Std 45 Light"/>
              </a:rPr>
              <a:t>2</a:t>
            </a:r>
            <a:r>
              <a:rPr lang="fr-FR" sz="3200" b="1" spc="-1" dirty="0">
                <a:solidFill>
                  <a:srgbClr val="5A5A5A"/>
                </a:solidFill>
                <a:latin typeface="Frutiger LT Std 45 Light"/>
              </a:rPr>
              <a:t>.</a:t>
            </a:r>
            <a:r>
              <a:rPr lang="fr-FR" b="1" spc="-1" dirty="0">
                <a:solidFill>
                  <a:srgbClr val="5A5A5A"/>
                </a:solidFill>
                <a:latin typeface="Frutiger LT Std 45 Light"/>
              </a:rPr>
              <a:t> Politique technologique et d’innovation : Horizon Europe ; PIIEC (électronique et 	connectivité, cloud, batteries, H2, santé…)</a:t>
            </a:r>
            <a:endParaRPr lang="fr-FR" spc="-1" dirty="0">
              <a:solidFill>
                <a:prstClr val="black"/>
              </a:solidFill>
            </a:endParaRPr>
          </a:p>
          <a:p>
            <a:pPr lvl="0" algn="just">
              <a:spcAft>
                <a:spcPts val="601"/>
              </a:spcAft>
            </a:pPr>
            <a:r>
              <a:rPr lang="fr-FR" sz="3200" b="1" spc="-1" dirty="0" smtClean="0">
                <a:solidFill>
                  <a:srgbClr val="5A5A5A"/>
                </a:solidFill>
                <a:latin typeface="Frutiger LT Std 45 Light"/>
              </a:rPr>
              <a:t>3</a:t>
            </a:r>
            <a:r>
              <a:rPr lang="fr-FR" sz="3200" b="1" spc="-1" dirty="0">
                <a:solidFill>
                  <a:srgbClr val="5A5A5A"/>
                </a:solidFill>
                <a:latin typeface="Frutiger LT Std 45 Light"/>
              </a:rPr>
              <a:t>.</a:t>
            </a:r>
            <a:r>
              <a:rPr lang="fr-FR" b="1" spc="-1" dirty="0">
                <a:solidFill>
                  <a:srgbClr val="5A5A5A"/>
                </a:solidFill>
                <a:latin typeface="Frutiger LT Std 45 Light"/>
              </a:rPr>
              <a:t> Formation et ressources humaines</a:t>
            </a:r>
            <a:endParaRPr lang="fr-FR" spc="-1" dirty="0">
              <a:solidFill>
                <a:prstClr val="black"/>
              </a:solidFill>
            </a:endParaRPr>
          </a:p>
          <a:p>
            <a:pPr lvl="0" algn="just">
              <a:spcAft>
                <a:spcPts val="601"/>
              </a:spcAft>
            </a:pPr>
            <a:r>
              <a:rPr lang="fr-FR" sz="3200" b="1" spc="-1" dirty="0" smtClean="0">
                <a:solidFill>
                  <a:srgbClr val="5A5A5A"/>
                </a:solidFill>
                <a:latin typeface="Frutiger LT Std 45 Light"/>
              </a:rPr>
              <a:t>4</a:t>
            </a:r>
            <a:r>
              <a:rPr lang="fr-FR" sz="3200" b="1" spc="-1" dirty="0">
                <a:solidFill>
                  <a:srgbClr val="5A5A5A"/>
                </a:solidFill>
                <a:latin typeface="Frutiger LT Std 45 Light"/>
              </a:rPr>
              <a:t>. </a:t>
            </a:r>
            <a:r>
              <a:rPr lang="fr-FR" b="1" spc="-1" dirty="0">
                <a:solidFill>
                  <a:srgbClr val="5A5A5A"/>
                </a:solidFill>
                <a:latin typeface="Frutiger LT Std 45 Light"/>
              </a:rPr>
              <a:t>Financement et fiscalité </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18547024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IV – QUELLES CONSEQUENCES SUR LES BESOINS DE FORMATIONS?</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8"/>
            <a:ext cx="8471848" cy="461989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85000" lnSpcReduction="20000"/>
          </a:bodyPr>
          <a:lstStyle/>
          <a:p>
            <a:pPr lvl="1" algn="just"/>
            <a:endParaRPr lang="fr-FR" dirty="0"/>
          </a:p>
          <a:p>
            <a:pPr lvl="0" algn="just">
              <a:spcAft>
                <a:spcPts val="601"/>
              </a:spcAft>
            </a:pPr>
            <a:r>
              <a:rPr lang="fr-FR" sz="2400" spc="-1" dirty="0">
                <a:solidFill>
                  <a:srgbClr val="5A5A5A"/>
                </a:solidFill>
                <a:latin typeface="Frutiger LT Std 45 Light"/>
              </a:rPr>
              <a:t>1. </a:t>
            </a:r>
            <a:r>
              <a:rPr lang="fr-FR" sz="2400" spc="-1" dirty="0" smtClean="0">
                <a:solidFill>
                  <a:srgbClr val="5A5A5A"/>
                </a:solidFill>
                <a:latin typeface="Frutiger LT Std 45 Light"/>
              </a:rPr>
              <a:t>Génériques : </a:t>
            </a:r>
            <a:r>
              <a:rPr lang="fr-FR" sz="2400" b="1" spc="-1" dirty="0" smtClean="0">
                <a:solidFill>
                  <a:srgbClr val="5A5A5A"/>
                </a:solidFill>
                <a:latin typeface="Frutiger LT Std 45 Light"/>
              </a:rPr>
              <a:t>les </a:t>
            </a:r>
            <a:r>
              <a:rPr lang="fr-FR" sz="2400" b="1" spc="-1" dirty="0" err="1" smtClean="0">
                <a:solidFill>
                  <a:srgbClr val="5A5A5A"/>
                </a:solidFill>
                <a:latin typeface="Frutiger LT Std 45 Light"/>
              </a:rPr>
              <a:t>STEMs</a:t>
            </a:r>
            <a:r>
              <a:rPr lang="fr-FR" sz="2400" b="1" spc="-1" dirty="0" smtClean="0">
                <a:solidFill>
                  <a:srgbClr val="5A5A5A"/>
                </a:solidFill>
                <a:latin typeface="Frutiger LT Std 45 Light"/>
              </a:rPr>
              <a:t> </a:t>
            </a:r>
            <a:r>
              <a:rPr lang="fr-FR" sz="2400" spc="-1" dirty="0" smtClean="0">
                <a:solidFill>
                  <a:srgbClr val="5A5A5A"/>
                </a:solidFill>
                <a:latin typeface="Frutiger LT Std 45 Light"/>
              </a:rPr>
              <a:t>une évolution française qui va au rebours, par exemple de la </a:t>
            </a:r>
            <a:r>
              <a:rPr lang="fr-FR" sz="2400" spc="-1" dirty="0" smtClean="0">
                <a:solidFill>
                  <a:srgbClr val="5A5A5A"/>
                </a:solidFill>
                <a:latin typeface="Frutiger LT Std 45 Light"/>
                <a:hlinkClick r:id="rId3"/>
              </a:rPr>
              <a:t>stratégie récente aux Etats-Unis qui tend à les développer et inclure toute la population</a:t>
            </a:r>
            <a:r>
              <a:rPr lang="fr-FR" sz="2400" b="1" spc="-1" dirty="0" smtClean="0">
                <a:solidFill>
                  <a:srgbClr val="5A5A5A"/>
                </a:solidFill>
                <a:latin typeface="Frutiger LT Std 45 Light"/>
                <a:hlinkClick r:id="rId3"/>
              </a:rPr>
              <a:t> </a:t>
            </a:r>
            <a:r>
              <a:rPr lang="fr-FR" sz="2400" spc="-1" dirty="0" smtClean="0">
                <a:solidFill>
                  <a:srgbClr val="5A5A5A"/>
                </a:solidFill>
                <a:latin typeface="Frutiger LT Std 45 Light"/>
              </a:rPr>
              <a:t>; leur féminisation; l’environnement culturel (CSTI, IHEST, médias, production culturelle) ; </a:t>
            </a:r>
            <a:r>
              <a:rPr lang="fr-FR" sz="2400" b="1" spc="-1" dirty="0" smtClean="0">
                <a:solidFill>
                  <a:srgbClr val="5A5A5A"/>
                </a:solidFill>
                <a:latin typeface="Frutiger LT Std 45 Light"/>
              </a:rPr>
              <a:t>les </a:t>
            </a:r>
            <a:r>
              <a:rPr lang="fr-FR" sz="2400" b="1" spc="-1" dirty="0" smtClean="0">
                <a:solidFill>
                  <a:srgbClr val="5A5A5A"/>
                </a:solidFill>
                <a:latin typeface="Frutiger LT Std 45 Light"/>
              </a:rPr>
              <a:t>SHS </a:t>
            </a:r>
            <a:r>
              <a:rPr lang="fr-FR" sz="2400" spc="-1" dirty="0" smtClean="0">
                <a:solidFill>
                  <a:srgbClr val="5A5A5A"/>
                </a:solidFill>
                <a:latin typeface="Frutiger LT Std 45 Light"/>
              </a:rPr>
              <a:t>: économie (microéconomie), histoire, géographie, éthique</a:t>
            </a:r>
          </a:p>
          <a:p>
            <a:pPr lvl="0" algn="just">
              <a:spcAft>
                <a:spcPts val="601"/>
              </a:spcAft>
            </a:pPr>
            <a:r>
              <a:rPr lang="fr-FR" sz="2400" spc="-1" dirty="0" smtClean="0">
                <a:solidFill>
                  <a:srgbClr val="5A5A5A"/>
                </a:solidFill>
                <a:latin typeface="Frutiger LT Std 45 Light"/>
              </a:rPr>
              <a:t>2. Renforcer les liens entreprises/formation ; </a:t>
            </a:r>
            <a:r>
              <a:rPr lang="fr-FR" sz="2400" spc="-1" dirty="0" smtClean="0">
                <a:solidFill>
                  <a:srgbClr val="5A5A5A"/>
                </a:solidFill>
                <a:latin typeface="Frutiger LT Std 45 Light"/>
                <a:hlinkClick r:id="rId4"/>
              </a:rPr>
              <a:t>les contrats des comités stratégiques de 19 filières</a:t>
            </a:r>
            <a:r>
              <a:rPr lang="fr-FR" sz="2400" spc="-1" dirty="0" smtClean="0">
                <a:solidFill>
                  <a:srgbClr val="5A5A5A"/>
                </a:solidFill>
                <a:latin typeface="Frutiger LT Std 45 Light"/>
              </a:rPr>
              <a:t>. La centaine de </a:t>
            </a:r>
            <a:r>
              <a:rPr lang="fr-FR" sz="2400" spc="-1" dirty="0" smtClean="0">
                <a:solidFill>
                  <a:srgbClr val="5A5A5A"/>
                </a:solidFill>
                <a:latin typeface="Frutiger LT Std 45 Light"/>
                <a:hlinkClick r:id="rId5"/>
              </a:rPr>
              <a:t>campus des métiers et qualification</a:t>
            </a:r>
            <a:r>
              <a:rPr lang="fr-FR" sz="2400" spc="-1" dirty="0" smtClean="0">
                <a:solidFill>
                  <a:srgbClr val="5A5A5A"/>
                </a:solidFill>
                <a:latin typeface="Frutiger LT Std 45 Light"/>
              </a:rPr>
              <a:t>. La gouvernance des organismes</a:t>
            </a:r>
          </a:p>
          <a:p>
            <a:pPr lvl="0" algn="just">
              <a:spcAft>
                <a:spcPts val="601"/>
              </a:spcAft>
            </a:pPr>
            <a:r>
              <a:rPr lang="fr-FR" sz="2400" spc="-1" dirty="0" smtClean="0">
                <a:solidFill>
                  <a:srgbClr val="5A5A5A"/>
                </a:solidFill>
                <a:latin typeface="Frutiger LT Std 45 Light"/>
              </a:rPr>
              <a:t>3. Ce qu’enseignent les comparaisons internationales ; la concurrence pour l’attraction des cerveaux ; des carences pour l’industrie et les services à valeur ajoutée. </a:t>
            </a:r>
          </a:p>
          <a:p>
            <a:pPr lvl="0" algn="just">
              <a:spcAft>
                <a:spcPts val="601"/>
              </a:spcAft>
            </a:pPr>
            <a:r>
              <a:rPr lang="fr-FR" sz="2400" spc="-1" dirty="0" smtClean="0">
                <a:solidFill>
                  <a:srgbClr val="5A5A5A"/>
                </a:solidFill>
                <a:latin typeface="Frutiger LT Std 45 Light"/>
              </a:rPr>
              <a:t>4. France 2030 et la formation</a:t>
            </a:r>
          </a:p>
          <a:p>
            <a:pPr lvl="0" algn="just">
              <a:spcAft>
                <a:spcPts val="601"/>
              </a:spcAft>
            </a:pPr>
            <a:r>
              <a:rPr lang="fr-FR" sz="2400" spc="-1" dirty="0" smtClean="0">
                <a:solidFill>
                  <a:srgbClr val="5A5A5A"/>
                </a:solidFill>
                <a:latin typeface="Frutiger LT Std 45 Light"/>
              </a:rPr>
              <a:t>5. Un exemple : le cas du nucléaire. </a:t>
            </a:r>
          </a:p>
          <a:p>
            <a:pPr marL="0" lvl="0" indent="0" algn="just">
              <a:spcAft>
                <a:spcPts val="601"/>
              </a:spcAft>
              <a:buNone/>
            </a:pPr>
            <a:r>
              <a:rPr lang="fr-FR" sz="2400" spc="-1" dirty="0" smtClean="0">
                <a:solidFill>
                  <a:srgbClr val="5A5A5A"/>
                </a:solidFill>
                <a:latin typeface="Frutiger LT Std 45 Light"/>
              </a:rPr>
              <a:t>  </a:t>
            </a:r>
            <a:endParaRPr lang="fr-FR" sz="2400" spc="-1" dirty="0">
              <a:solidFill>
                <a:srgbClr val="5A5A5A"/>
              </a:solidFill>
              <a:latin typeface="Frutiger LT Std 45 Light"/>
            </a:endParaRP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p:txBody>
      </p:sp>
    </p:spTree>
    <p:extLst>
      <p:ext uri="{BB962C8B-B14F-4D97-AF65-F5344CB8AC3E}">
        <p14:creationId xmlns:p14="http://schemas.microsoft.com/office/powerpoint/2010/main" val="75157946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204716"/>
            <a:ext cx="7773988" cy="1551059"/>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IV –1-1 </a:t>
            </a:r>
            <a:r>
              <a:rPr lang="fr-FR" altLang="fr-FR" sz="2800" b="1" dirty="0" smtClean="0">
                <a:solidFill>
                  <a:schemeClr val="accent2"/>
                </a:solidFill>
              </a:rPr>
              <a:t>La technologie les maths </a:t>
            </a:r>
            <a:r>
              <a:rPr lang="fr-FR" altLang="fr-FR" sz="2800" b="1" dirty="0">
                <a:solidFill>
                  <a:schemeClr val="accent2"/>
                </a:solidFill>
              </a:rPr>
              <a:t>et les </a:t>
            </a:r>
            <a:r>
              <a:rPr lang="fr-FR" altLang="fr-FR" sz="2800" b="1" dirty="0" smtClean="0">
                <a:solidFill>
                  <a:schemeClr val="accent2"/>
                </a:solidFill>
              </a:rPr>
              <a:t>SES ont </a:t>
            </a:r>
            <a:r>
              <a:rPr lang="fr-FR" altLang="fr-FR" sz="2800" b="1" dirty="0">
                <a:solidFill>
                  <a:schemeClr val="accent2"/>
                </a:solidFill>
              </a:rPr>
              <a:t>perdu le plus d'heures depuis la réforme du </a:t>
            </a:r>
            <a:r>
              <a:rPr lang="fr-FR" altLang="fr-FR" sz="2800" b="1" dirty="0" smtClean="0">
                <a:solidFill>
                  <a:schemeClr val="accent2"/>
                </a:solidFill>
              </a:rPr>
              <a:t>lycée. Un problème à traiter à l’avenir. </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p>
            <a:pPr lvl="1" algn="just"/>
            <a:endParaRPr lang="fr-FR" dirty="0"/>
          </a:p>
          <a:p>
            <a:pPr marL="0" lvl="0" indent="0" algn="just">
              <a:spcAft>
                <a:spcPts val="601"/>
              </a:spcAft>
              <a:buNone/>
            </a:pPr>
            <a:endParaRPr lang="en-GB" altLang="fr-FR"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18" y="1501254"/>
            <a:ext cx="6032311" cy="5356746"/>
          </a:xfrm>
          <a:prstGeom prst="rect">
            <a:avLst/>
          </a:prstGeom>
        </p:spPr>
      </p:pic>
    </p:spTree>
    <p:extLst>
      <p:ext uri="{BB962C8B-B14F-4D97-AF65-F5344CB8AC3E}">
        <p14:creationId xmlns:p14="http://schemas.microsoft.com/office/powerpoint/2010/main" val="270797068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8647200" y="644832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CE1A0881-BA0E-4CFD-B143-301718DC748A}" type="slidenum">
              <a:rPr lang="fr-FR" sz="1000" b="0" strike="noStrike" spc="-1">
                <a:solidFill>
                  <a:srgbClr val="000000"/>
                </a:solidFill>
                <a:latin typeface="Frutiger LT Std 45 Light"/>
              </a:rPr>
              <a:t>3</a:t>
            </a:fld>
            <a:endParaRPr lang="fr-FR" sz="1000" b="0" strike="noStrike" spc="-1">
              <a:latin typeface="Arial"/>
            </a:endParaRPr>
          </a:p>
        </p:txBody>
      </p:sp>
      <p:sp>
        <p:nvSpPr>
          <p:cNvPr id="371" name="Line 2"/>
          <p:cNvSpPr/>
          <p:nvPr/>
        </p:nvSpPr>
        <p:spPr>
          <a:xfrm>
            <a:off x="1940760" y="620640"/>
            <a:ext cx="231840" cy="360"/>
          </a:xfrm>
          <a:prstGeom prst="line">
            <a:avLst/>
          </a:prstGeom>
          <a:ln w="28440">
            <a:solidFill>
              <a:srgbClr val="C02846"/>
            </a:solidFill>
            <a:round/>
          </a:ln>
        </p:spPr>
        <p:style>
          <a:lnRef idx="0">
            <a:scrgbClr r="0" g="0" b="0"/>
          </a:lnRef>
          <a:fillRef idx="0">
            <a:scrgbClr r="0" g="0" b="0"/>
          </a:fillRef>
          <a:effectRef idx="0">
            <a:scrgbClr r="0" g="0" b="0"/>
          </a:effectRef>
          <a:fontRef idx="minor"/>
        </p:style>
      </p:sp>
      <p:sp>
        <p:nvSpPr>
          <p:cNvPr id="372" name="CustomShape 3"/>
          <p:cNvSpPr/>
          <p:nvPr/>
        </p:nvSpPr>
        <p:spPr>
          <a:xfrm>
            <a:off x="611640" y="764639"/>
            <a:ext cx="8196480" cy="5327067"/>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0" tIns="45000" rIns="0" bIns="45000" anchor="ctr"/>
          <a:lstStyle/>
          <a:p>
            <a:pPr algn="just">
              <a:lnSpc>
                <a:spcPct val="100000"/>
              </a:lnSpc>
              <a:spcAft>
                <a:spcPts val="601"/>
              </a:spcAft>
            </a:pPr>
            <a:endParaRPr lang="fr-FR" sz="1800" b="0" strike="noStrike" spc="-1" dirty="0">
              <a:solidFill>
                <a:schemeClr val="accent2"/>
              </a:solidFill>
              <a:latin typeface="Arial"/>
            </a:endParaRPr>
          </a:p>
          <a:p>
            <a:pPr algn="just">
              <a:lnSpc>
                <a:spcPct val="100000"/>
              </a:lnSpc>
              <a:spcAft>
                <a:spcPts val="601"/>
              </a:spcAft>
            </a:pPr>
            <a:r>
              <a:rPr lang="fr-FR" sz="1800" b="1" strike="noStrike" spc="-1" dirty="0">
                <a:solidFill>
                  <a:schemeClr val="accent2"/>
                </a:solidFill>
                <a:latin typeface="Frutiger LT Std 45 Light"/>
                <a:ea typeface="DejaVu Sans"/>
              </a:rPr>
              <a:t>INTRODUCTION : RÉAGIR CONTRE LE RISQUE DE DECROCHAGE DE l’UE PAR RAPPORT AUX ÉTATS-UNIS ET A LA CHINE</a:t>
            </a:r>
            <a:endParaRPr lang="fr-FR" sz="1800" b="0" strike="noStrike" spc="-1" dirty="0">
              <a:solidFill>
                <a:schemeClr val="accent2"/>
              </a:solidFill>
              <a:latin typeface="Arial"/>
            </a:endParaRPr>
          </a:p>
          <a:p>
            <a:pPr algn="just">
              <a:lnSpc>
                <a:spcPct val="100000"/>
              </a:lnSpc>
              <a:spcAft>
                <a:spcPts val="601"/>
              </a:spcAft>
            </a:pPr>
            <a:endParaRPr lang="fr-FR" sz="1800" b="1" strike="noStrike" spc="-1" dirty="0" smtClean="0">
              <a:solidFill>
                <a:srgbClr val="C02846"/>
              </a:solidFill>
              <a:latin typeface="Frutiger LT Std 45 Light"/>
              <a:ea typeface="DejaVu Sans"/>
            </a:endParaRPr>
          </a:p>
          <a:p>
            <a:pPr algn="just">
              <a:lnSpc>
                <a:spcPct val="100000"/>
              </a:lnSpc>
              <a:spcAft>
                <a:spcPts val="601"/>
              </a:spcAft>
            </a:pPr>
            <a:r>
              <a:rPr lang="fr-FR" b="1" spc="-1" dirty="0" smtClean="0">
                <a:solidFill>
                  <a:srgbClr val="C02846"/>
                </a:solidFill>
                <a:latin typeface="Frutiger LT Std 45 Light"/>
                <a:ea typeface="DejaVu Sans"/>
              </a:rPr>
              <a:t>III- </a:t>
            </a:r>
            <a:r>
              <a:rPr lang="fr-FR" sz="1800" b="1" strike="noStrike" spc="-1" dirty="0" smtClean="0">
                <a:solidFill>
                  <a:srgbClr val="C02846"/>
                </a:solidFill>
                <a:latin typeface="Frutiger LT Std 45 Light"/>
                <a:ea typeface="DejaVu Sans"/>
              </a:rPr>
              <a:t>OUTILS</a:t>
            </a:r>
            <a:endParaRPr lang="fr-FR" sz="1800" b="0" strike="noStrike" spc="-1" dirty="0">
              <a:latin typeface="Arial"/>
            </a:endParaRPr>
          </a:p>
          <a:p>
            <a:pPr lvl="0" algn="just">
              <a:spcAft>
                <a:spcPts val="601"/>
              </a:spcAft>
            </a:pPr>
            <a:r>
              <a:rPr lang="fr-FR" sz="1400" b="1" strike="noStrike" spc="-1" dirty="0">
                <a:solidFill>
                  <a:srgbClr val="5A5A5A"/>
                </a:solidFill>
                <a:latin typeface="Frutiger LT Std 45 Light"/>
                <a:ea typeface="DejaVu Sans"/>
              </a:rPr>
              <a:t>	</a:t>
            </a:r>
            <a:r>
              <a:rPr lang="fr-FR" sz="1600" b="1" strike="noStrike" spc="-1" dirty="0">
                <a:solidFill>
                  <a:srgbClr val="5A5A5A"/>
                </a:solidFill>
                <a:latin typeface="Frutiger LT Std 45 Light"/>
                <a:ea typeface="DejaVu Sans"/>
              </a:rPr>
              <a:t>1. </a:t>
            </a:r>
            <a:r>
              <a:rPr lang="fr-FR" sz="1400" b="1" spc="-1" dirty="0">
                <a:solidFill>
                  <a:srgbClr val="5A5A5A"/>
                </a:solidFill>
                <a:latin typeface="Frutiger LT Std 45 Light"/>
              </a:rPr>
              <a:t>Outils juridiques : </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1-1 Régulation des plateformes structurantes, favorable à la concurrence et à 	        </a:t>
            </a:r>
            <a:r>
              <a:rPr lang="fr-FR" sz="1400" b="1" spc="-1" dirty="0" smtClean="0">
                <a:solidFill>
                  <a:srgbClr val="5A5A5A"/>
                </a:solidFill>
                <a:latin typeface="Frutiger LT Std 45 Light"/>
              </a:rPr>
              <a:t>l’innovation : projets de directives DMA et DSA</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1-2 Responsabilité accrue des grandes plateformes pour les contenus</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a:t>
            </a:r>
            <a:r>
              <a:rPr lang="fr-FR" sz="1400" b="1" spc="-1" dirty="0" smtClean="0">
                <a:solidFill>
                  <a:srgbClr val="5A5A5A"/>
                </a:solidFill>
                <a:latin typeface="Frutiger LT Std 45 Light"/>
              </a:rPr>
              <a:t>1-3Autonomie stratégique UE, nationale, renforcée (volets juridiques, 	réglementaires, éléments de politique industrielle dont relocalisation)</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1-4 E-</a:t>
            </a:r>
            <a:r>
              <a:rPr lang="fr-FR" sz="1400" b="1" spc="-1" dirty="0" err="1">
                <a:solidFill>
                  <a:srgbClr val="5A5A5A"/>
                </a:solidFill>
                <a:latin typeface="Frutiger LT Std 45 Light"/>
              </a:rPr>
              <a:t>privacy</a:t>
            </a:r>
            <a:endParaRPr lang="fr-FR" sz="1400" spc="-1" dirty="0">
              <a:solidFill>
                <a:prstClr val="black"/>
              </a:solidFill>
            </a:endParaRPr>
          </a:p>
          <a:p>
            <a:pPr lvl="0" algn="just">
              <a:spcAft>
                <a:spcPts val="601"/>
              </a:spcAft>
            </a:pPr>
            <a:r>
              <a:rPr lang="fr-FR" sz="1600" b="1" spc="-1" dirty="0">
                <a:solidFill>
                  <a:srgbClr val="5A5A5A"/>
                </a:solidFill>
                <a:latin typeface="Frutiger LT Std 45 Light"/>
              </a:rPr>
              <a:t>	2.</a:t>
            </a:r>
            <a:r>
              <a:rPr lang="fr-FR" sz="1400" b="1" spc="-1" dirty="0">
                <a:solidFill>
                  <a:srgbClr val="5A5A5A"/>
                </a:solidFill>
                <a:latin typeface="Frutiger LT Std 45 Light"/>
              </a:rPr>
              <a:t> Politique technologique et </a:t>
            </a:r>
            <a:r>
              <a:rPr lang="fr-FR" sz="1400" b="1" spc="-1" dirty="0" smtClean="0">
                <a:solidFill>
                  <a:srgbClr val="5A5A5A"/>
                </a:solidFill>
                <a:latin typeface="Frutiger LT Std 45 Light"/>
              </a:rPr>
              <a:t>d’innovation : Horizon Europe ; PIIEC (électronique et 	connectivité, cloud, batteries, H2, santé…)</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a:t>
            </a:r>
            <a:r>
              <a:rPr lang="fr-FR" sz="1600" b="1" spc="-1" dirty="0">
                <a:solidFill>
                  <a:srgbClr val="5A5A5A"/>
                </a:solidFill>
                <a:latin typeface="Frutiger LT Std 45 Light"/>
              </a:rPr>
              <a:t>3.</a:t>
            </a:r>
            <a:r>
              <a:rPr lang="fr-FR" sz="1400" b="1" spc="-1" dirty="0">
                <a:solidFill>
                  <a:srgbClr val="5A5A5A"/>
                </a:solidFill>
                <a:latin typeface="Frutiger LT Std 45 Light"/>
              </a:rPr>
              <a:t> Formation et ressources humaines</a:t>
            </a:r>
            <a:endParaRPr lang="fr-FR" sz="1400" spc="-1" dirty="0">
              <a:solidFill>
                <a:prstClr val="black"/>
              </a:solidFill>
            </a:endParaRPr>
          </a:p>
          <a:p>
            <a:pPr lvl="0" algn="just">
              <a:spcAft>
                <a:spcPts val="601"/>
              </a:spcAft>
            </a:pPr>
            <a:r>
              <a:rPr lang="fr-FR" sz="1400" b="1" spc="-1" dirty="0">
                <a:solidFill>
                  <a:srgbClr val="5A5A5A"/>
                </a:solidFill>
                <a:latin typeface="Frutiger LT Std 45 Light"/>
              </a:rPr>
              <a:t>	</a:t>
            </a:r>
            <a:r>
              <a:rPr lang="fr-FR" sz="1600" b="1" spc="-1" dirty="0">
                <a:solidFill>
                  <a:srgbClr val="5A5A5A"/>
                </a:solidFill>
                <a:latin typeface="Frutiger LT Std 45 Light"/>
              </a:rPr>
              <a:t>4. </a:t>
            </a:r>
            <a:r>
              <a:rPr lang="fr-FR" sz="1400" b="1" spc="-1" dirty="0">
                <a:solidFill>
                  <a:srgbClr val="5A5A5A"/>
                </a:solidFill>
                <a:latin typeface="Frutiger LT Std 45 Light"/>
              </a:rPr>
              <a:t>Financement et fiscalité </a:t>
            </a:r>
            <a:endParaRPr lang="fr-FR" sz="1400" b="1" spc="-1" dirty="0" smtClean="0">
              <a:solidFill>
                <a:srgbClr val="5A5A5A"/>
              </a:solidFill>
              <a:latin typeface="Frutiger LT Std 45 Light"/>
            </a:endParaRPr>
          </a:p>
          <a:p>
            <a:pPr lvl="0" algn="just">
              <a:spcAft>
                <a:spcPts val="601"/>
              </a:spcAft>
            </a:pPr>
            <a:r>
              <a:rPr lang="fr-FR" b="1" spc="-1" dirty="0" smtClean="0">
                <a:solidFill>
                  <a:srgbClr val="C02846"/>
                </a:solidFill>
                <a:latin typeface="Frutiger LT Std 45 Light"/>
              </a:rPr>
              <a:t>IV- QUELLES CONSEQUENCES SUR LES BESOINS DE FORMATION?</a:t>
            </a:r>
          </a:p>
          <a:p>
            <a:pPr lvl="0" algn="just">
              <a:spcAft>
                <a:spcPts val="601"/>
              </a:spcAft>
            </a:pPr>
            <a:r>
              <a:rPr lang="fr-FR" b="1" spc="-1" dirty="0">
                <a:solidFill>
                  <a:srgbClr val="C02846"/>
                </a:solidFill>
                <a:latin typeface="Frutiger LT Std 45 Light"/>
              </a:rPr>
              <a:t>	</a:t>
            </a:r>
            <a:r>
              <a:rPr lang="fr-FR" sz="1400" b="1" spc="-1" dirty="0" smtClean="0">
                <a:solidFill>
                  <a:srgbClr val="5A5A5A"/>
                </a:solidFill>
                <a:latin typeface="Frutiger LT Std 45 Light"/>
              </a:rPr>
              <a:t>1. Génériques </a:t>
            </a:r>
          </a:p>
          <a:p>
            <a:pPr lvl="0" algn="just">
              <a:spcAft>
                <a:spcPts val="601"/>
              </a:spcAft>
            </a:pPr>
            <a:r>
              <a:rPr lang="fr-FR" sz="1400" b="1" spc="-1" dirty="0">
                <a:solidFill>
                  <a:srgbClr val="5A5A5A"/>
                </a:solidFill>
                <a:latin typeface="Frutiger LT Std 45 Light"/>
              </a:rPr>
              <a:t>	</a:t>
            </a:r>
            <a:r>
              <a:rPr lang="fr-FR" sz="1400" b="1" spc="-1" dirty="0" smtClean="0">
                <a:solidFill>
                  <a:srgbClr val="5A5A5A"/>
                </a:solidFill>
                <a:latin typeface="Frutiger LT Std 45 Light"/>
              </a:rPr>
              <a:t>2</a:t>
            </a:r>
            <a:r>
              <a:rPr lang="fr-FR" sz="1400" b="1" spc="-1" dirty="0">
                <a:solidFill>
                  <a:srgbClr val="5A5A5A"/>
                </a:solidFill>
                <a:latin typeface="Frutiger LT Std 45 Light"/>
              </a:rPr>
              <a:t>. Renforcer les liens entreprises/formation </a:t>
            </a:r>
            <a:r>
              <a:rPr lang="fr-FR" sz="1400" b="1" spc="-1" dirty="0" smtClean="0">
                <a:solidFill>
                  <a:srgbClr val="5A5A5A"/>
                </a:solidFill>
                <a:latin typeface="Frutiger LT Std 45 Light"/>
              </a:rPr>
              <a:t>;CSF, CMQ, gouvernance</a:t>
            </a:r>
            <a:endParaRPr lang="fr-FR" sz="1400" b="1" spc="-1" dirty="0">
              <a:solidFill>
                <a:srgbClr val="5A5A5A"/>
              </a:solidFill>
              <a:latin typeface="Frutiger LT Std 45 Light"/>
            </a:endParaRPr>
          </a:p>
          <a:p>
            <a:pPr lvl="0" algn="just">
              <a:spcAft>
                <a:spcPts val="601"/>
              </a:spcAft>
            </a:pPr>
            <a:r>
              <a:rPr lang="fr-FR" sz="1400" b="1" spc="-1" dirty="0" smtClean="0">
                <a:solidFill>
                  <a:srgbClr val="5A5A5A"/>
                </a:solidFill>
                <a:latin typeface="Frutiger LT Std 45 Light"/>
              </a:rPr>
              <a:t>	3. Comparaisons internationales</a:t>
            </a:r>
          </a:p>
          <a:p>
            <a:pPr lvl="0" algn="just">
              <a:spcAft>
                <a:spcPts val="601"/>
              </a:spcAft>
            </a:pPr>
            <a:r>
              <a:rPr lang="fr-FR" sz="1400" b="1" spc="-1" dirty="0" smtClean="0">
                <a:solidFill>
                  <a:srgbClr val="5A5A5A"/>
                </a:solidFill>
                <a:latin typeface="Frutiger LT Std 45 Light"/>
              </a:rPr>
              <a:t>	4</a:t>
            </a:r>
            <a:r>
              <a:rPr lang="fr-FR" sz="1400" b="1" spc="-1" dirty="0">
                <a:solidFill>
                  <a:srgbClr val="5A5A5A"/>
                </a:solidFill>
                <a:latin typeface="Frutiger LT Std 45 Light"/>
              </a:rPr>
              <a:t>. France 2030 et la </a:t>
            </a:r>
            <a:r>
              <a:rPr lang="fr-FR" sz="1400" b="1" spc="-1" dirty="0" smtClean="0">
                <a:solidFill>
                  <a:srgbClr val="5A5A5A"/>
                </a:solidFill>
                <a:latin typeface="Frutiger LT Std 45 Light"/>
              </a:rPr>
              <a:t>formation</a:t>
            </a:r>
          </a:p>
          <a:p>
            <a:pPr lvl="0" algn="just">
              <a:spcAft>
                <a:spcPts val="601"/>
              </a:spcAft>
            </a:pPr>
            <a:r>
              <a:rPr lang="fr-FR" sz="1400" b="1" spc="-1" dirty="0">
                <a:solidFill>
                  <a:srgbClr val="5A5A5A"/>
                </a:solidFill>
                <a:latin typeface="Frutiger LT Std 45 Light"/>
              </a:rPr>
              <a:t>	</a:t>
            </a:r>
            <a:r>
              <a:rPr lang="fr-FR" sz="1400" b="1" spc="-1" dirty="0" smtClean="0">
                <a:solidFill>
                  <a:srgbClr val="5A5A5A"/>
                </a:solidFill>
                <a:latin typeface="Frutiger LT Std 45 Light"/>
              </a:rPr>
              <a:t>5</a:t>
            </a:r>
            <a:r>
              <a:rPr lang="fr-FR" sz="1400" b="1" spc="-1" dirty="0">
                <a:solidFill>
                  <a:srgbClr val="5A5A5A"/>
                </a:solidFill>
                <a:latin typeface="Frutiger LT Std 45 Light"/>
              </a:rPr>
              <a:t>. Un exemple : le cas du nucléaire.</a:t>
            </a:r>
            <a:endParaRPr lang="fr-FR" sz="1400" b="1" spc="-1" dirty="0">
              <a:solidFill>
                <a:prstClr val="black"/>
              </a:solidFill>
              <a:latin typeface="Frutiger LT Std 45 Light"/>
            </a:endParaRPr>
          </a:p>
          <a:p>
            <a:pPr algn="just">
              <a:lnSpc>
                <a:spcPct val="100000"/>
              </a:lnSpc>
              <a:spcAft>
                <a:spcPts val="601"/>
              </a:spcAft>
            </a:pPr>
            <a:r>
              <a:rPr lang="fr-FR" sz="1800" b="1" strike="noStrike" spc="-1" dirty="0" smtClean="0">
                <a:solidFill>
                  <a:srgbClr val="C02846"/>
                </a:solidFill>
                <a:latin typeface="Frutiger LT Std 45 Light"/>
                <a:ea typeface="DejaVu Sans"/>
              </a:rPr>
              <a:t> </a:t>
            </a:r>
            <a:endParaRPr lang="fr-FR" sz="1800" b="0" strike="noStrike" spc="-1" dirty="0" smtClean="0">
              <a:latin typeface="Arial"/>
            </a:endParaRPr>
          </a:p>
          <a:p>
            <a:pPr algn="just">
              <a:lnSpc>
                <a:spcPct val="100000"/>
              </a:lnSpc>
              <a:spcAft>
                <a:spcPts val="601"/>
              </a:spcAft>
            </a:pPr>
            <a:endParaRPr lang="fr-FR" sz="1800" b="0" strike="noStrike" spc="-1" dirty="0">
              <a:latin typeface="Arial"/>
            </a:endParaRPr>
          </a:p>
          <a:p>
            <a:pPr algn="just">
              <a:lnSpc>
                <a:spcPct val="150000"/>
              </a:lnSpc>
            </a:pPr>
            <a:r>
              <a:rPr lang="fr-FR" sz="1600" b="1" strike="noStrike" spc="-1" dirty="0">
                <a:solidFill>
                  <a:srgbClr val="5A5A5A"/>
                </a:solidFill>
                <a:latin typeface="Frutiger LT Std 45 Light"/>
                <a:ea typeface="DejaVu Sans"/>
              </a:rPr>
              <a:t>	</a:t>
            </a:r>
            <a:endParaRPr lang="fr-FR" sz="1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p:nvPr>
        </p:nvSpPr>
        <p:spPr>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p>
            <a:pPr lvl="1" algn="just"/>
            <a:endParaRPr lang="fr-FR" dirty="0"/>
          </a:p>
          <a:p>
            <a:pPr marL="0" lvl="0" indent="0" algn="just">
              <a:spcAft>
                <a:spcPts val="601"/>
              </a:spcAft>
              <a:buNone/>
            </a:pPr>
            <a:endParaRPr lang="en-GB" altLang="fr-FR" dirty="0" smtClean="0"/>
          </a:p>
        </p:txBody>
      </p:sp>
      <p:pic>
        <p:nvPicPr>
          <p:cNvPr id="3" name="Image 2"/>
          <p:cNvPicPr>
            <a:picLocks noChangeAspect="1"/>
          </p:cNvPicPr>
          <p:nvPr/>
        </p:nvPicPr>
        <p:blipFill>
          <a:blip r:embed="rId3"/>
          <a:stretch>
            <a:fillRect/>
          </a:stretch>
        </p:blipFill>
        <p:spPr>
          <a:xfrm>
            <a:off x="685800" y="1017431"/>
            <a:ext cx="7366802" cy="5267459"/>
          </a:xfrm>
          <a:prstGeom prst="rect">
            <a:avLst/>
          </a:prstGeom>
        </p:spPr>
      </p:pic>
      <p:sp>
        <p:nvSpPr>
          <p:cNvPr id="6145" name="Rectangle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IV –1-2 : </a:t>
            </a:r>
            <a:r>
              <a:rPr lang="en-GB" altLang="fr-FR" sz="2800" b="1" dirty="0" err="1">
                <a:solidFill>
                  <a:schemeClr val="accent2"/>
                </a:solidFill>
              </a:rPr>
              <a:t>F</a:t>
            </a:r>
            <a:r>
              <a:rPr lang="en-GB" altLang="fr-FR" sz="2800" b="1" dirty="0" err="1" smtClean="0">
                <a:solidFill>
                  <a:schemeClr val="accent2"/>
                </a:solidFill>
              </a:rPr>
              <a:t>éminisation</a:t>
            </a:r>
            <a:r>
              <a:rPr lang="en-GB" altLang="fr-FR" sz="2800" b="1" dirty="0" smtClean="0">
                <a:solidFill>
                  <a:schemeClr val="accent2"/>
                </a:solidFill>
              </a:rPr>
              <a:t>  : le </a:t>
            </a:r>
            <a:r>
              <a:rPr lang="en-GB" altLang="fr-FR" sz="2800" b="1" dirty="0" err="1" smtClean="0">
                <a:solidFill>
                  <a:schemeClr val="accent2"/>
                </a:solidFill>
              </a:rPr>
              <a:t>cas</a:t>
            </a:r>
            <a:r>
              <a:rPr lang="en-GB" altLang="fr-FR" sz="2800" b="1" dirty="0" smtClean="0">
                <a:solidFill>
                  <a:schemeClr val="accent2"/>
                </a:solidFill>
              </a:rPr>
              <a:t> des </a:t>
            </a:r>
            <a:r>
              <a:rPr lang="en-GB" altLang="fr-FR" sz="2800" b="1" dirty="0" err="1" smtClean="0">
                <a:solidFill>
                  <a:schemeClr val="accent2"/>
                </a:solidFill>
              </a:rPr>
              <a:t>ingénieurs</a:t>
            </a:r>
            <a:endParaRPr lang="en-GB" altLang="fr-FR" sz="2800" b="1" dirty="0">
              <a:solidFill>
                <a:schemeClr val="accent2"/>
              </a:solidFill>
            </a:endParaRPr>
          </a:p>
        </p:txBody>
      </p:sp>
      <p:sp>
        <p:nvSpPr>
          <p:cNvPr id="5" name="Espace réservé du texte 4"/>
          <p:cNvSpPr>
            <a:spLocks noGrp="1"/>
          </p:cNvSpPr>
          <p:nvPr>
            <p:ph type="body"/>
          </p:nvPr>
        </p:nvSpPr>
        <p:spPr>
          <a:xfrm>
            <a:off x="215944" y="1774739"/>
            <a:ext cx="6352281" cy="1896840"/>
          </a:xfrm>
        </p:spPr>
        <p:txBody>
          <a:bodyPr>
            <a:normAutofit fontScale="70000" lnSpcReduction="20000"/>
          </a:bodyPr>
          <a:lstStyle/>
          <a:p>
            <a:r>
              <a:rPr lang="fr-FR" sz="3400" dirty="0"/>
              <a:t>L</a:t>
            </a:r>
            <a:r>
              <a:rPr lang="fr-FR" sz="3400" dirty="0" smtClean="0"/>
              <a:t>es </a:t>
            </a:r>
            <a:r>
              <a:rPr lang="fr-FR" sz="3400" dirty="0"/>
              <a:t>femmes s’orientent davantage vers la chimie et les sciences du vivant (agronomie, biologie, écologie, environnement). </a:t>
            </a:r>
          </a:p>
          <a:p>
            <a:r>
              <a:rPr lang="fr-FR" sz="3400" dirty="0"/>
              <a:t>Elles ont tendance à délaisser les autres domaines. Leur présence régresse dans les formations associées à l’informatique et l’aéronautique.</a:t>
            </a:r>
          </a:p>
          <a:p>
            <a:endParaRPr lang="fr-FR" dirty="0"/>
          </a:p>
        </p:txBody>
      </p:sp>
    </p:spTree>
    <p:extLst>
      <p:ext uri="{BB962C8B-B14F-4D97-AF65-F5344CB8AC3E}">
        <p14:creationId xmlns:p14="http://schemas.microsoft.com/office/powerpoint/2010/main" val="247983558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b="1" dirty="0">
                <a:solidFill>
                  <a:schemeClr val="accent2"/>
                </a:solidFill>
              </a:rPr>
              <a:t>IV –3 Les Campus des </a:t>
            </a:r>
            <a:r>
              <a:rPr lang="en-GB" altLang="fr-FR" b="1" dirty="0" err="1">
                <a:solidFill>
                  <a:schemeClr val="accent2"/>
                </a:solidFill>
              </a:rPr>
              <a:t>métiers</a:t>
            </a:r>
            <a:r>
              <a:rPr lang="en-GB" altLang="fr-FR" b="1" dirty="0">
                <a:solidFill>
                  <a:schemeClr val="accent2"/>
                </a:solidFill>
              </a:rPr>
              <a:t> et qualifications</a:t>
            </a:r>
            <a:endParaRPr lang="fr-FR" dirty="0"/>
          </a:p>
        </p:txBody>
      </p:sp>
      <p:pic>
        <p:nvPicPr>
          <p:cNvPr id="6" name="Image 5"/>
          <p:cNvPicPr>
            <a:picLocks noChangeAspect="1"/>
          </p:cNvPicPr>
          <p:nvPr/>
        </p:nvPicPr>
        <p:blipFill>
          <a:blip r:embed="rId2"/>
          <a:stretch>
            <a:fillRect/>
          </a:stretch>
        </p:blipFill>
        <p:spPr>
          <a:xfrm>
            <a:off x="257577" y="1418400"/>
            <a:ext cx="4622726" cy="4621792"/>
          </a:xfrm>
          <a:prstGeom prst="rect">
            <a:avLst/>
          </a:prstGeom>
        </p:spPr>
      </p:pic>
      <p:sp>
        <p:nvSpPr>
          <p:cNvPr id="4" name="Espace réservé du texte 3"/>
          <p:cNvSpPr>
            <a:spLocks noGrp="1"/>
          </p:cNvSpPr>
          <p:nvPr>
            <p:ph type="body"/>
          </p:nvPr>
        </p:nvSpPr>
        <p:spPr>
          <a:xfrm>
            <a:off x="4997002" y="1604519"/>
            <a:ext cx="3693037" cy="4319763"/>
          </a:xfrm>
        </p:spPr>
        <p:txBody>
          <a:bodyPr>
            <a:normAutofit fontScale="62500" lnSpcReduction="20000"/>
          </a:bodyPr>
          <a:lstStyle/>
          <a:p>
            <a:r>
              <a:rPr lang="fr-FR" dirty="0" smtClean="0"/>
              <a:t>73 labellisés depuis l’annonce du PR dont 43 « excellence »; </a:t>
            </a:r>
          </a:p>
          <a:p>
            <a:r>
              <a:rPr lang="fr-FR" dirty="0" smtClean="0"/>
              <a:t>la moitié dans Grand Est, Hauts de France, ARA, Occitanie. </a:t>
            </a:r>
          </a:p>
          <a:p>
            <a:r>
              <a:rPr lang="fr-FR" dirty="0" smtClean="0"/>
              <a:t>Forte présence sur mobilités, transition énergétique, peu sur numérique et santé/</a:t>
            </a:r>
            <a:r>
              <a:rPr lang="fr-FR" dirty="0" err="1" smtClean="0"/>
              <a:t>biotechs</a:t>
            </a:r>
            <a:endParaRPr lang="fr-FR" dirty="0" smtClean="0"/>
          </a:p>
          <a:p>
            <a:r>
              <a:rPr lang="fr-FR" dirty="0" smtClean="0"/>
              <a:t>37 non encore expertisés dont 25 en fin de label</a:t>
            </a:r>
            <a:endParaRPr lang="fr-FR" dirty="0"/>
          </a:p>
        </p:txBody>
      </p:sp>
    </p:spTree>
    <p:extLst>
      <p:ext uri="{BB962C8B-B14F-4D97-AF65-F5344CB8AC3E}">
        <p14:creationId xmlns:p14="http://schemas.microsoft.com/office/powerpoint/2010/main" val="80452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sz="2800" b="1" dirty="0">
                <a:solidFill>
                  <a:srgbClr val="C0504D"/>
                </a:solidFill>
              </a:rPr>
              <a:t>IV </a:t>
            </a:r>
            <a:r>
              <a:rPr lang="en-GB" altLang="fr-FR" sz="2800" b="1" dirty="0" smtClean="0">
                <a:solidFill>
                  <a:srgbClr val="C0504D"/>
                </a:solidFill>
              </a:rPr>
              <a:t>–4-1 </a:t>
            </a:r>
            <a:r>
              <a:rPr lang="en-GB" altLang="fr-FR" sz="2800" b="1" dirty="0" err="1" smtClean="0">
                <a:solidFill>
                  <a:srgbClr val="C0504D"/>
                </a:solidFill>
              </a:rPr>
              <a:t>Comparaisons</a:t>
            </a:r>
            <a:r>
              <a:rPr lang="en-GB" altLang="fr-FR" sz="2800" b="1" dirty="0" smtClean="0">
                <a:solidFill>
                  <a:srgbClr val="C0504D"/>
                </a:solidFill>
              </a:rPr>
              <a:t> internationals : </a:t>
            </a:r>
            <a:r>
              <a:rPr lang="fr-FR" altLang="fr-FR" sz="2800" b="1" dirty="0">
                <a:solidFill>
                  <a:srgbClr val="C0504D"/>
                </a:solidFill>
              </a:rPr>
              <a:t> Niveau de formation des adultes Supérieur, % des 25-64 ans, </a:t>
            </a:r>
            <a:r>
              <a:rPr lang="fr-FR" altLang="fr-FR" sz="2800" b="1" dirty="0" smtClean="0">
                <a:solidFill>
                  <a:srgbClr val="C0504D"/>
                </a:solidFill>
              </a:rPr>
              <a:t>2019 : la France dans la moyenne OCDE, à améliorer pour rester dans la course. </a:t>
            </a:r>
            <a:endParaRPr lang="fr-FR" sz="2800" dirty="0"/>
          </a:p>
        </p:txBody>
      </p:sp>
      <p:pic>
        <p:nvPicPr>
          <p:cNvPr id="7" name="Image 6"/>
          <p:cNvPicPr>
            <a:picLocks noChangeAspect="1"/>
          </p:cNvPicPr>
          <p:nvPr/>
        </p:nvPicPr>
        <p:blipFill>
          <a:blip r:embed="rId2"/>
          <a:stretch>
            <a:fillRect/>
          </a:stretch>
        </p:blipFill>
        <p:spPr>
          <a:xfrm>
            <a:off x="248957" y="1896714"/>
            <a:ext cx="8810639" cy="4568480"/>
          </a:xfrm>
          <a:prstGeom prst="rect">
            <a:avLst/>
          </a:prstGeom>
        </p:spPr>
      </p:pic>
    </p:spTree>
    <p:extLst>
      <p:ext uri="{BB962C8B-B14F-4D97-AF65-F5344CB8AC3E}">
        <p14:creationId xmlns:p14="http://schemas.microsoft.com/office/powerpoint/2010/main" val="1526860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3600"/>
            <a:ext cx="8229240" cy="1144800"/>
          </a:xfrm>
        </p:spPr>
        <p:txBody>
          <a:bodyPr/>
          <a:lstStyle/>
          <a:p>
            <a:r>
              <a:rPr lang="en-GB" altLang="fr-FR" sz="2800" b="1" dirty="0">
                <a:solidFill>
                  <a:srgbClr val="C0504D"/>
                </a:solidFill>
              </a:rPr>
              <a:t>IV </a:t>
            </a:r>
            <a:r>
              <a:rPr lang="en-GB" altLang="fr-FR" sz="2800" b="1" dirty="0" smtClean="0">
                <a:solidFill>
                  <a:srgbClr val="C0504D"/>
                </a:solidFill>
              </a:rPr>
              <a:t>–4-2 </a:t>
            </a:r>
            <a:r>
              <a:rPr lang="en-GB" altLang="fr-FR" sz="2400" b="1" dirty="0" err="1" smtClean="0">
                <a:solidFill>
                  <a:srgbClr val="C0504D"/>
                </a:solidFill>
              </a:rPr>
              <a:t>Comparaisons</a:t>
            </a:r>
            <a:r>
              <a:rPr lang="en-GB" altLang="fr-FR" sz="2400" b="1" dirty="0" smtClean="0">
                <a:solidFill>
                  <a:srgbClr val="C0504D"/>
                </a:solidFill>
              </a:rPr>
              <a:t> internationals : </a:t>
            </a:r>
            <a:r>
              <a:rPr lang="fr-FR" altLang="fr-FR" sz="2400" b="1" dirty="0">
                <a:solidFill>
                  <a:srgbClr val="C0504D"/>
                </a:solidFill>
              </a:rPr>
              <a:t>Diplômés de l'enseignement supérieur 25-34 ans / 55-64 ans, % dans le même groupe d'âge, 2019 </a:t>
            </a:r>
            <a:r>
              <a:rPr lang="fr-FR" altLang="fr-FR" sz="2400" b="1" dirty="0" smtClean="0">
                <a:solidFill>
                  <a:srgbClr val="C0504D"/>
                </a:solidFill>
              </a:rPr>
              <a:t>: des progrès français quantitatifs, à poursuivre (quantitatif et qualitatif)</a:t>
            </a:r>
            <a:endParaRPr lang="fr-FR" sz="2400" dirty="0"/>
          </a:p>
        </p:txBody>
      </p:sp>
      <p:pic>
        <p:nvPicPr>
          <p:cNvPr id="6" name="Image 5"/>
          <p:cNvPicPr>
            <a:picLocks noChangeAspect="1"/>
          </p:cNvPicPr>
          <p:nvPr/>
        </p:nvPicPr>
        <p:blipFill>
          <a:blip r:embed="rId2"/>
          <a:stretch>
            <a:fillRect/>
          </a:stretch>
        </p:blipFill>
        <p:spPr>
          <a:xfrm>
            <a:off x="608505" y="1882040"/>
            <a:ext cx="7926629" cy="4661515"/>
          </a:xfrm>
          <a:prstGeom prst="rect">
            <a:avLst/>
          </a:prstGeom>
        </p:spPr>
      </p:pic>
    </p:spTree>
    <p:extLst>
      <p:ext uri="{BB962C8B-B14F-4D97-AF65-F5344CB8AC3E}">
        <p14:creationId xmlns:p14="http://schemas.microsoft.com/office/powerpoint/2010/main" val="303947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sz="2400" b="1" dirty="0">
                <a:solidFill>
                  <a:srgbClr val="C0504D"/>
                </a:solidFill>
              </a:rPr>
              <a:t>IV </a:t>
            </a:r>
            <a:r>
              <a:rPr lang="en-GB" altLang="fr-FR" sz="2400" b="1" dirty="0" smtClean="0">
                <a:solidFill>
                  <a:srgbClr val="C0504D"/>
                </a:solidFill>
              </a:rPr>
              <a:t>–4-3 </a:t>
            </a:r>
            <a:r>
              <a:rPr lang="en-GB" altLang="fr-FR" sz="2400" b="1" dirty="0" err="1" smtClean="0">
                <a:solidFill>
                  <a:srgbClr val="C0504D"/>
                </a:solidFill>
              </a:rPr>
              <a:t>Comparaisons</a:t>
            </a:r>
            <a:r>
              <a:rPr lang="en-GB" altLang="fr-FR" sz="2400" b="1" dirty="0" smtClean="0">
                <a:solidFill>
                  <a:srgbClr val="C0504D"/>
                </a:solidFill>
              </a:rPr>
              <a:t> </a:t>
            </a:r>
            <a:r>
              <a:rPr lang="en-GB" altLang="fr-FR" sz="2400" b="1" dirty="0" err="1" smtClean="0">
                <a:solidFill>
                  <a:srgbClr val="C0504D"/>
                </a:solidFill>
              </a:rPr>
              <a:t>internationales</a:t>
            </a:r>
            <a:r>
              <a:rPr lang="en-GB" altLang="fr-FR" sz="2400" b="1" dirty="0" smtClean="0">
                <a:solidFill>
                  <a:srgbClr val="C0504D"/>
                </a:solidFill>
              </a:rPr>
              <a:t> : </a:t>
            </a:r>
            <a:r>
              <a:rPr lang="fr-FR" altLang="fr-FR" sz="2400" b="1" dirty="0">
                <a:solidFill>
                  <a:srgbClr val="C0504D"/>
                </a:solidFill>
              </a:rPr>
              <a:t>Niveau de formation des adultes Inférieur au 2e cycle du secondaire / Supérieur / 2e cycle du secondaire, % des 25-64 ans, 2019 </a:t>
            </a:r>
            <a:r>
              <a:rPr lang="fr-FR" altLang="fr-FR" sz="2400" b="1" dirty="0" smtClean="0">
                <a:solidFill>
                  <a:srgbClr val="C0504D"/>
                </a:solidFill>
              </a:rPr>
              <a:t>: des progrès français à attendre</a:t>
            </a:r>
            <a:endParaRPr lang="fr-FR" sz="2400" dirty="0"/>
          </a:p>
        </p:txBody>
      </p:sp>
      <p:pic>
        <p:nvPicPr>
          <p:cNvPr id="3" name="Image 2"/>
          <p:cNvPicPr>
            <a:picLocks noChangeAspect="1"/>
          </p:cNvPicPr>
          <p:nvPr/>
        </p:nvPicPr>
        <p:blipFill>
          <a:blip r:embed="rId2"/>
          <a:stretch>
            <a:fillRect/>
          </a:stretch>
        </p:blipFill>
        <p:spPr>
          <a:xfrm>
            <a:off x="776383" y="1790164"/>
            <a:ext cx="7590874" cy="4881092"/>
          </a:xfrm>
          <a:prstGeom prst="rect">
            <a:avLst/>
          </a:prstGeom>
        </p:spPr>
      </p:pic>
    </p:spTree>
    <p:extLst>
      <p:ext uri="{BB962C8B-B14F-4D97-AF65-F5344CB8AC3E}">
        <p14:creationId xmlns:p14="http://schemas.microsoft.com/office/powerpoint/2010/main" val="2093220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sz="2400" b="1" dirty="0">
                <a:solidFill>
                  <a:srgbClr val="C0504D"/>
                </a:solidFill>
              </a:rPr>
              <a:t>IV </a:t>
            </a:r>
            <a:r>
              <a:rPr lang="en-GB" altLang="fr-FR" sz="2400" b="1" dirty="0" smtClean="0">
                <a:solidFill>
                  <a:srgbClr val="C0504D"/>
                </a:solidFill>
              </a:rPr>
              <a:t>–4-4 </a:t>
            </a:r>
            <a:r>
              <a:rPr lang="en-GB" altLang="fr-FR" sz="2400" b="1" dirty="0" err="1" smtClean="0">
                <a:solidFill>
                  <a:srgbClr val="C0504D"/>
                </a:solidFill>
              </a:rPr>
              <a:t>Comparaisons</a:t>
            </a:r>
            <a:r>
              <a:rPr lang="en-GB" altLang="fr-FR" sz="2400" b="1" dirty="0" smtClean="0">
                <a:solidFill>
                  <a:srgbClr val="C0504D"/>
                </a:solidFill>
              </a:rPr>
              <a:t> </a:t>
            </a:r>
            <a:r>
              <a:rPr lang="en-GB" altLang="fr-FR" sz="2400" b="1" dirty="0" err="1" smtClean="0">
                <a:solidFill>
                  <a:srgbClr val="C0504D"/>
                </a:solidFill>
              </a:rPr>
              <a:t>internationales</a:t>
            </a:r>
            <a:r>
              <a:rPr lang="en-GB" altLang="fr-FR" sz="2400" b="1" dirty="0" smtClean="0">
                <a:solidFill>
                  <a:srgbClr val="C0504D"/>
                </a:solidFill>
              </a:rPr>
              <a:t> : </a:t>
            </a:r>
            <a:r>
              <a:rPr lang="fr-FR" altLang="fr-FR" sz="2400" b="1" dirty="0" err="1" smtClean="0">
                <a:solidFill>
                  <a:srgbClr val="C0504D"/>
                </a:solidFill>
              </a:rPr>
              <a:t>NEETs</a:t>
            </a:r>
            <a:r>
              <a:rPr lang="fr-FR" altLang="fr-FR" sz="2400" b="1" dirty="0" smtClean="0">
                <a:solidFill>
                  <a:srgbClr val="C0504D"/>
                </a:solidFill>
              </a:rPr>
              <a:t>: </a:t>
            </a:r>
            <a:r>
              <a:rPr lang="fr-FR" altLang="fr-FR" sz="2400" b="1" dirty="0">
                <a:solidFill>
                  <a:srgbClr val="C0504D"/>
                </a:solidFill>
              </a:rPr>
              <a:t>Hommes de 15-19 ans / Femmes de 15-19 ans / Hommes de 20-24 ans / Femmes de 20-24 ans, % dans le même </a:t>
            </a:r>
            <a:r>
              <a:rPr lang="fr-FR" altLang="fr-FR" sz="2400" b="1" dirty="0" err="1">
                <a:solidFill>
                  <a:srgbClr val="C0504D"/>
                </a:solidFill>
              </a:rPr>
              <a:t>grouped'âge</a:t>
            </a:r>
            <a:r>
              <a:rPr lang="fr-FR" altLang="fr-FR" sz="2400" b="1" dirty="0">
                <a:solidFill>
                  <a:srgbClr val="C0504D"/>
                </a:solidFill>
              </a:rPr>
              <a:t>, 2019 </a:t>
            </a:r>
            <a:r>
              <a:rPr lang="fr-FR" altLang="fr-FR" sz="2400" b="1" dirty="0" smtClean="0">
                <a:solidFill>
                  <a:srgbClr val="C0504D"/>
                </a:solidFill>
              </a:rPr>
              <a:t>: un problème récurrent à traiter.</a:t>
            </a:r>
            <a:endParaRPr lang="fr-FR" sz="2400" dirty="0"/>
          </a:p>
        </p:txBody>
      </p:sp>
      <p:pic>
        <p:nvPicPr>
          <p:cNvPr id="4" name="Image 3"/>
          <p:cNvPicPr>
            <a:picLocks noChangeAspect="1"/>
          </p:cNvPicPr>
          <p:nvPr/>
        </p:nvPicPr>
        <p:blipFill>
          <a:blip r:embed="rId2"/>
          <a:stretch>
            <a:fillRect/>
          </a:stretch>
        </p:blipFill>
        <p:spPr>
          <a:xfrm>
            <a:off x="287593" y="1725769"/>
            <a:ext cx="8051952" cy="4842455"/>
          </a:xfrm>
          <a:prstGeom prst="rect">
            <a:avLst/>
          </a:prstGeom>
        </p:spPr>
      </p:pic>
    </p:spTree>
    <p:extLst>
      <p:ext uri="{BB962C8B-B14F-4D97-AF65-F5344CB8AC3E}">
        <p14:creationId xmlns:p14="http://schemas.microsoft.com/office/powerpoint/2010/main" val="992643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chemeClr val="bg1"/>
            </a:gs>
            <a:gs pos="100000">
              <a:srgbClr val="CCECFF"/>
            </a:gs>
          </a:gsLst>
          <a:lin ang="5400000" scaled="1"/>
        </a:gradFill>
        <a:effectLst/>
      </p:bgPr>
    </p:bg>
    <p:spTree>
      <p:nvGrpSpPr>
        <p:cNvPr id="1" name=""/>
        <p:cNvGrpSpPr/>
        <p:nvPr/>
      </p:nvGrpSpPr>
      <p:grpSpPr>
        <a:xfrm>
          <a:off x="0" y="0"/>
          <a:ext cx="0" cy="0"/>
          <a:chOff x="0" y="0"/>
          <a:chExt cx="0" cy="0"/>
        </a:xfrm>
      </p:grpSpPr>
      <p:pic>
        <p:nvPicPr>
          <p:cNvPr id="50178" name="Picture 2" descr="carte_mo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12713"/>
            <a:ext cx="11090275" cy="6405562"/>
          </a:xfrm>
          <a:prstGeom prst="rect">
            <a:avLst/>
          </a:prstGeom>
          <a:noFill/>
          <a:extLst>
            <a:ext uri="{909E8E84-426E-40DD-AFC4-6F175D3DCCD1}">
              <a14:hiddenFill xmlns:a14="http://schemas.microsoft.com/office/drawing/2010/main">
                <a:solidFill>
                  <a:srgbClr val="FFFFFF"/>
                </a:solidFill>
              </a14:hiddenFill>
            </a:ext>
          </a:extLst>
        </p:spPr>
      </p:pic>
      <p:grpSp>
        <p:nvGrpSpPr>
          <p:cNvPr id="50179" name="Group 3"/>
          <p:cNvGrpSpPr>
            <a:grpSpLocks/>
          </p:cNvGrpSpPr>
          <p:nvPr/>
        </p:nvGrpSpPr>
        <p:grpSpPr bwMode="auto">
          <a:xfrm>
            <a:off x="468313" y="1700213"/>
            <a:ext cx="3598862" cy="865187"/>
            <a:chOff x="295" y="1071"/>
            <a:chExt cx="2267" cy="545"/>
          </a:xfrm>
        </p:grpSpPr>
        <p:sp>
          <p:nvSpPr>
            <p:cNvPr id="50180" name="Arc 4"/>
            <p:cNvSpPr>
              <a:spLocks/>
            </p:cNvSpPr>
            <p:nvPr/>
          </p:nvSpPr>
          <p:spPr bwMode="auto">
            <a:xfrm>
              <a:off x="295" y="1071"/>
              <a:ext cx="363" cy="5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0">
              <a:solidFill>
                <a:srgbClr val="000080"/>
              </a:solidFill>
              <a:round/>
              <a:headEnd/>
              <a:tailEnd type="stealth"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50181" name="Line 5"/>
            <p:cNvSpPr>
              <a:spLocks noChangeShapeType="1"/>
            </p:cNvSpPr>
            <p:nvPr/>
          </p:nvSpPr>
          <p:spPr bwMode="auto">
            <a:xfrm>
              <a:off x="340" y="1071"/>
              <a:ext cx="2222" cy="136"/>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sp>
        <p:nvSpPr>
          <p:cNvPr id="50189" name="Freeform 13"/>
          <p:cNvSpPr>
            <a:spLocks/>
          </p:cNvSpPr>
          <p:nvPr/>
        </p:nvSpPr>
        <p:spPr bwMode="auto">
          <a:xfrm>
            <a:off x="1187450" y="1916113"/>
            <a:ext cx="2879725" cy="649287"/>
          </a:xfrm>
          <a:custGeom>
            <a:avLst/>
            <a:gdLst>
              <a:gd name="T0" fmla="*/ 1814 w 1814"/>
              <a:gd name="T1" fmla="*/ 23 h 386"/>
              <a:gd name="T2" fmla="*/ 998 w 1814"/>
              <a:gd name="T3" fmla="*/ 23 h 386"/>
              <a:gd name="T4" fmla="*/ 544 w 1814"/>
              <a:gd name="T5" fmla="*/ 159 h 386"/>
              <a:gd name="T6" fmla="*/ 0 w 1814"/>
              <a:gd name="T7" fmla="*/ 386 h 386"/>
            </a:gdLst>
            <a:ahLst/>
            <a:cxnLst>
              <a:cxn ang="0">
                <a:pos x="T0" y="T1"/>
              </a:cxn>
              <a:cxn ang="0">
                <a:pos x="T2" y="T3"/>
              </a:cxn>
              <a:cxn ang="0">
                <a:pos x="T4" y="T5"/>
              </a:cxn>
              <a:cxn ang="0">
                <a:pos x="T6" y="T7"/>
              </a:cxn>
            </a:cxnLst>
            <a:rect l="0" t="0" r="r" b="b"/>
            <a:pathLst>
              <a:path w="1814" h="386">
                <a:moveTo>
                  <a:pt x="1814" y="23"/>
                </a:moveTo>
                <a:cubicBezTo>
                  <a:pt x="1512" y="11"/>
                  <a:pt x="1210" y="0"/>
                  <a:pt x="998" y="23"/>
                </a:cubicBezTo>
                <a:cubicBezTo>
                  <a:pt x="786" y="46"/>
                  <a:pt x="710" y="98"/>
                  <a:pt x="544" y="159"/>
                </a:cubicBezTo>
                <a:cubicBezTo>
                  <a:pt x="378" y="220"/>
                  <a:pt x="189" y="303"/>
                  <a:pt x="0" y="386"/>
                </a:cubicBezTo>
              </a:path>
            </a:pathLst>
          </a:custGeom>
          <a:noFill/>
          <a:ln w="19050" cap="flat" cmpd="sng">
            <a:solidFill>
              <a:srgbClr val="FF00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nvGrpSpPr>
          <p:cNvPr id="50190" name="Group 14"/>
          <p:cNvGrpSpPr>
            <a:grpSpLocks/>
          </p:cNvGrpSpPr>
          <p:nvPr/>
        </p:nvGrpSpPr>
        <p:grpSpPr bwMode="auto">
          <a:xfrm>
            <a:off x="3995738" y="1989138"/>
            <a:ext cx="360362" cy="503237"/>
            <a:chOff x="2517" y="1253"/>
            <a:chExt cx="227" cy="317"/>
          </a:xfrm>
        </p:grpSpPr>
        <p:sp>
          <p:nvSpPr>
            <p:cNvPr id="50191" name="Line 15"/>
            <p:cNvSpPr>
              <a:spLocks noChangeShapeType="1"/>
            </p:cNvSpPr>
            <p:nvPr/>
          </p:nvSpPr>
          <p:spPr bwMode="auto">
            <a:xfrm flipV="1">
              <a:off x="2517" y="1253"/>
              <a:ext cx="45" cy="317"/>
            </a:xfrm>
            <a:prstGeom prst="line">
              <a:avLst/>
            </a:prstGeom>
            <a:noFill/>
            <a:ln w="190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192" name="Line 16"/>
            <p:cNvSpPr>
              <a:spLocks noChangeShapeType="1"/>
            </p:cNvSpPr>
            <p:nvPr/>
          </p:nvSpPr>
          <p:spPr bwMode="auto">
            <a:xfrm flipV="1">
              <a:off x="2517" y="1298"/>
              <a:ext cx="227" cy="272"/>
            </a:xfrm>
            <a:prstGeom prst="line">
              <a:avLst/>
            </a:prstGeom>
            <a:noFill/>
            <a:ln w="158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193" name="Group 17"/>
          <p:cNvGrpSpPr>
            <a:grpSpLocks/>
          </p:cNvGrpSpPr>
          <p:nvPr/>
        </p:nvGrpSpPr>
        <p:grpSpPr bwMode="auto">
          <a:xfrm>
            <a:off x="-396875" y="1916113"/>
            <a:ext cx="10153650" cy="3168650"/>
            <a:chOff x="-250" y="1207"/>
            <a:chExt cx="6396" cy="1996"/>
          </a:xfrm>
        </p:grpSpPr>
        <p:sp>
          <p:nvSpPr>
            <p:cNvPr id="50194" name="Line 18"/>
            <p:cNvSpPr>
              <a:spLocks noChangeShapeType="1"/>
            </p:cNvSpPr>
            <p:nvPr/>
          </p:nvSpPr>
          <p:spPr bwMode="auto">
            <a:xfrm flipV="1">
              <a:off x="385" y="1207"/>
              <a:ext cx="0" cy="409"/>
            </a:xfrm>
            <a:prstGeom prst="line">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195" name="Line 19"/>
            <p:cNvSpPr>
              <a:spLocks noChangeShapeType="1"/>
            </p:cNvSpPr>
            <p:nvPr/>
          </p:nvSpPr>
          <p:spPr bwMode="auto">
            <a:xfrm flipV="1">
              <a:off x="385" y="1207"/>
              <a:ext cx="2132" cy="409"/>
            </a:xfrm>
            <a:prstGeom prst="line">
              <a:avLst/>
            </a:prstGeom>
            <a:noFill/>
            <a:ln w="3810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196" name="Line 20"/>
            <p:cNvSpPr>
              <a:spLocks noChangeShapeType="1"/>
            </p:cNvSpPr>
            <p:nvPr/>
          </p:nvSpPr>
          <p:spPr bwMode="auto">
            <a:xfrm flipH="1">
              <a:off x="-250" y="1616"/>
              <a:ext cx="635" cy="363"/>
            </a:xfrm>
            <a:prstGeom prst="line">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197" name="Line 21"/>
            <p:cNvSpPr>
              <a:spLocks noChangeShapeType="1"/>
            </p:cNvSpPr>
            <p:nvPr/>
          </p:nvSpPr>
          <p:spPr bwMode="auto">
            <a:xfrm flipH="1">
              <a:off x="5421" y="2432"/>
              <a:ext cx="725" cy="771"/>
            </a:xfrm>
            <a:prstGeom prst="line">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198" name="Group 22"/>
          <p:cNvGrpSpPr>
            <a:grpSpLocks/>
          </p:cNvGrpSpPr>
          <p:nvPr/>
        </p:nvGrpSpPr>
        <p:grpSpPr bwMode="auto">
          <a:xfrm>
            <a:off x="1763713" y="1820863"/>
            <a:ext cx="2663825" cy="600075"/>
            <a:chOff x="1111" y="1147"/>
            <a:chExt cx="1678" cy="378"/>
          </a:xfrm>
        </p:grpSpPr>
        <p:sp>
          <p:nvSpPr>
            <p:cNvPr id="50199" name="Freeform 23"/>
            <p:cNvSpPr>
              <a:spLocks/>
            </p:cNvSpPr>
            <p:nvPr/>
          </p:nvSpPr>
          <p:spPr bwMode="auto">
            <a:xfrm>
              <a:off x="2562" y="1147"/>
              <a:ext cx="227" cy="106"/>
            </a:xfrm>
            <a:custGeom>
              <a:avLst/>
              <a:gdLst>
                <a:gd name="T0" fmla="*/ 227 w 227"/>
                <a:gd name="T1" fmla="*/ 106 h 106"/>
                <a:gd name="T2" fmla="*/ 137 w 227"/>
                <a:gd name="T3" fmla="*/ 15 h 106"/>
                <a:gd name="T4" fmla="*/ 0 w 227"/>
                <a:gd name="T5" fmla="*/ 15 h 106"/>
              </a:gdLst>
              <a:ahLst/>
              <a:cxnLst>
                <a:cxn ang="0">
                  <a:pos x="T0" y="T1"/>
                </a:cxn>
                <a:cxn ang="0">
                  <a:pos x="T2" y="T3"/>
                </a:cxn>
                <a:cxn ang="0">
                  <a:pos x="T4" y="T5"/>
                </a:cxn>
              </a:cxnLst>
              <a:rect l="0" t="0" r="r" b="b"/>
              <a:pathLst>
                <a:path w="227" h="106">
                  <a:moveTo>
                    <a:pt x="227" y="106"/>
                  </a:moveTo>
                  <a:cubicBezTo>
                    <a:pt x="201" y="68"/>
                    <a:pt x="175" y="30"/>
                    <a:pt x="137" y="15"/>
                  </a:cubicBezTo>
                  <a:cubicBezTo>
                    <a:pt x="99" y="0"/>
                    <a:pt x="49" y="7"/>
                    <a:pt x="0" y="15"/>
                  </a:cubicBezTo>
                </a:path>
              </a:pathLst>
            </a:custGeom>
            <a:noFill/>
            <a:ln w="34925" cap="flat" cmpd="sng">
              <a:solidFill>
                <a:srgbClr val="CC33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00" name="Freeform 24"/>
            <p:cNvSpPr>
              <a:spLocks/>
            </p:cNvSpPr>
            <p:nvPr/>
          </p:nvSpPr>
          <p:spPr bwMode="auto">
            <a:xfrm>
              <a:off x="1111" y="1253"/>
              <a:ext cx="1678" cy="272"/>
            </a:xfrm>
            <a:custGeom>
              <a:avLst/>
              <a:gdLst>
                <a:gd name="T0" fmla="*/ 1678 w 1678"/>
                <a:gd name="T1" fmla="*/ 0 h 272"/>
                <a:gd name="T2" fmla="*/ 1089 w 1678"/>
                <a:gd name="T3" fmla="*/ 91 h 272"/>
                <a:gd name="T4" fmla="*/ 680 w 1678"/>
                <a:gd name="T5" fmla="*/ 136 h 272"/>
                <a:gd name="T6" fmla="*/ 0 w 1678"/>
                <a:gd name="T7" fmla="*/ 272 h 272"/>
              </a:gdLst>
              <a:ahLst/>
              <a:cxnLst>
                <a:cxn ang="0">
                  <a:pos x="T0" y="T1"/>
                </a:cxn>
                <a:cxn ang="0">
                  <a:pos x="T2" y="T3"/>
                </a:cxn>
                <a:cxn ang="0">
                  <a:pos x="T4" y="T5"/>
                </a:cxn>
                <a:cxn ang="0">
                  <a:pos x="T6" y="T7"/>
                </a:cxn>
              </a:cxnLst>
              <a:rect l="0" t="0" r="r" b="b"/>
              <a:pathLst>
                <a:path w="1678" h="272">
                  <a:moveTo>
                    <a:pt x="1678" y="0"/>
                  </a:moveTo>
                  <a:cubicBezTo>
                    <a:pt x="1466" y="34"/>
                    <a:pt x="1255" y="68"/>
                    <a:pt x="1089" y="91"/>
                  </a:cubicBezTo>
                  <a:cubicBezTo>
                    <a:pt x="923" y="114"/>
                    <a:pt x="861" y="106"/>
                    <a:pt x="680" y="136"/>
                  </a:cubicBezTo>
                  <a:cubicBezTo>
                    <a:pt x="499" y="166"/>
                    <a:pt x="249" y="219"/>
                    <a:pt x="0" y="272"/>
                  </a:cubicBezTo>
                </a:path>
              </a:pathLst>
            </a:custGeom>
            <a:noFill/>
            <a:ln w="22225" cap="flat" cmpd="sng">
              <a:solidFill>
                <a:srgbClr val="CC33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01" name="Line 25"/>
            <p:cNvSpPr>
              <a:spLocks noChangeShapeType="1"/>
            </p:cNvSpPr>
            <p:nvPr/>
          </p:nvSpPr>
          <p:spPr bwMode="auto">
            <a:xfrm flipH="1">
              <a:off x="2608" y="1253"/>
              <a:ext cx="181" cy="136"/>
            </a:xfrm>
            <a:prstGeom prst="line">
              <a:avLst/>
            </a:prstGeom>
            <a:noFill/>
            <a:ln w="15875">
              <a:solidFill>
                <a:srgbClr val="CC33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202" name="Group 26"/>
          <p:cNvGrpSpPr>
            <a:grpSpLocks/>
          </p:cNvGrpSpPr>
          <p:nvPr/>
        </p:nvGrpSpPr>
        <p:grpSpPr bwMode="auto">
          <a:xfrm>
            <a:off x="965200" y="823913"/>
            <a:ext cx="7567613" cy="3973512"/>
            <a:chOff x="608" y="519"/>
            <a:chExt cx="4767" cy="2503"/>
          </a:xfrm>
        </p:grpSpPr>
        <p:sp>
          <p:nvSpPr>
            <p:cNvPr id="50203" name="Arc 27"/>
            <p:cNvSpPr>
              <a:spLocks/>
            </p:cNvSpPr>
            <p:nvPr/>
          </p:nvSpPr>
          <p:spPr bwMode="auto">
            <a:xfrm rot="1663800" flipV="1">
              <a:off x="608" y="803"/>
              <a:ext cx="3608" cy="1782"/>
            </a:xfrm>
            <a:custGeom>
              <a:avLst/>
              <a:gdLst>
                <a:gd name="G0" fmla="+- 152 0 0"/>
                <a:gd name="G1" fmla="+- 21600 0 0"/>
                <a:gd name="G2" fmla="+- 21600 0 0"/>
                <a:gd name="T0" fmla="*/ 0 w 21752"/>
                <a:gd name="T1" fmla="*/ 1 h 25717"/>
                <a:gd name="T2" fmla="*/ 21356 w 21752"/>
                <a:gd name="T3" fmla="*/ 25717 h 25717"/>
                <a:gd name="T4" fmla="*/ 152 w 21752"/>
                <a:gd name="T5" fmla="*/ 21600 h 25717"/>
              </a:gdLst>
              <a:ahLst/>
              <a:cxnLst>
                <a:cxn ang="0">
                  <a:pos x="T0" y="T1"/>
                </a:cxn>
                <a:cxn ang="0">
                  <a:pos x="T2" y="T3"/>
                </a:cxn>
                <a:cxn ang="0">
                  <a:pos x="T4" y="T5"/>
                </a:cxn>
              </a:cxnLst>
              <a:rect l="0" t="0" r="r" b="b"/>
              <a:pathLst>
                <a:path w="21752" h="25717" fill="none" extrusionOk="0">
                  <a:moveTo>
                    <a:pt x="-1" y="0"/>
                  </a:moveTo>
                  <a:cubicBezTo>
                    <a:pt x="50" y="0"/>
                    <a:pt x="101" y="0"/>
                    <a:pt x="152" y="0"/>
                  </a:cubicBezTo>
                  <a:cubicBezTo>
                    <a:pt x="12081" y="0"/>
                    <a:pt x="21752" y="9670"/>
                    <a:pt x="21752" y="21600"/>
                  </a:cubicBezTo>
                  <a:cubicBezTo>
                    <a:pt x="21752" y="22981"/>
                    <a:pt x="21619" y="24360"/>
                    <a:pt x="21356" y="25717"/>
                  </a:cubicBezTo>
                </a:path>
                <a:path w="21752" h="25717" stroke="0" extrusionOk="0">
                  <a:moveTo>
                    <a:pt x="-1" y="0"/>
                  </a:moveTo>
                  <a:cubicBezTo>
                    <a:pt x="50" y="0"/>
                    <a:pt x="101" y="0"/>
                    <a:pt x="152" y="0"/>
                  </a:cubicBezTo>
                  <a:cubicBezTo>
                    <a:pt x="12081" y="0"/>
                    <a:pt x="21752" y="9670"/>
                    <a:pt x="21752" y="21600"/>
                  </a:cubicBezTo>
                  <a:cubicBezTo>
                    <a:pt x="21752" y="22981"/>
                    <a:pt x="21619" y="24360"/>
                    <a:pt x="21356" y="25717"/>
                  </a:cubicBezTo>
                  <a:lnTo>
                    <a:pt x="152" y="21600"/>
                  </a:lnTo>
                  <a:close/>
                </a:path>
              </a:pathLst>
            </a:custGeom>
            <a:noFill/>
            <a:ln w="254000">
              <a:solidFill>
                <a:srgbClr val="FFFF00"/>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50204" name="Arc 28"/>
            <p:cNvSpPr>
              <a:spLocks/>
            </p:cNvSpPr>
            <p:nvPr/>
          </p:nvSpPr>
          <p:spPr bwMode="auto">
            <a:xfrm flipH="1" flipV="1">
              <a:off x="930" y="1256"/>
              <a:ext cx="317" cy="723"/>
            </a:xfrm>
            <a:custGeom>
              <a:avLst/>
              <a:gdLst>
                <a:gd name="G0" fmla="+- 0 0 0"/>
                <a:gd name="G1" fmla="+- 21600 0 0"/>
                <a:gd name="G2" fmla="+- 21600 0 0"/>
                <a:gd name="T0" fmla="*/ 0 w 21600"/>
                <a:gd name="T1" fmla="*/ 0 h 26455"/>
                <a:gd name="T2" fmla="*/ 21047 w 21600"/>
                <a:gd name="T3" fmla="*/ 26455 h 26455"/>
                <a:gd name="T4" fmla="*/ 0 w 21600"/>
                <a:gd name="T5" fmla="*/ 21600 h 26455"/>
              </a:gdLst>
              <a:ahLst/>
              <a:cxnLst>
                <a:cxn ang="0">
                  <a:pos x="T0" y="T1"/>
                </a:cxn>
                <a:cxn ang="0">
                  <a:pos x="T2" y="T3"/>
                </a:cxn>
                <a:cxn ang="0">
                  <a:pos x="T4" y="T5"/>
                </a:cxn>
              </a:cxnLst>
              <a:rect l="0" t="0" r="r" b="b"/>
              <a:pathLst>
                <a:path w="21600" h="26455" fill="none" extrusionOk="0">
                  <a:moveTo>
                    <a:pt x="-1" y="0"/>
                  </a:moveTo>
                  <a:cubicBezTo>
                    <a:pt x="11929" y="0"/>
                    <a:pt x="21600" y="9670"/>
                    <a:pt x="21600" y="21600"/>
                  </a:cubicBezTo>
                  <a:cubicBezTo>
                    <a:pt x="21600" y="23234"/>
                    <a:pt x="21414" y="24862"/>
                    <a:pt x="21047" y="26455"/>
                  </a:cubicBezTo>
                </a:path>
                <a:path w="21600" h="26455" stroke="0" extrusionOk="0">
                  <a:moveTo>
                    <a:pt x="-1" y="0"/>
                  </a:moveTo>
                  <a:cubicBezTo>
                    <a:pt x="11929" y="0"/>
                    <a:pt x="21600" y="9670"/>
                    <a:pt x="21600" y="21600"/>
                  </a:cubicBezTo>
                  <a:cubicBezTo>
                    <a:pt x="21600" y="23234"/>
                    <a:pt x="21414" y="24862"/>
                    <a:pt x="21047" y="26455"/>
                  </a:cubicBezTo>
                  <a:lnTo>
                    <a:pt x="0" y="21600"/>
                  </a:lnTo>
                  <a:close/>
                </a:path>
              </a:pathLst>
            </a:custGeom>
            <a:noFill/>
            <a:ln w="50800">
              <a:solidFill>
                <a:srgbClr val="FFFF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50205" name="Line 29"/>
            <p:cNvSpPr>
              <a:spLocks noChangeShapeType="1"/>
            </p:cNvSpPr>
            <p:nvPr/>
          </p:nvSpPr>
          <p:spPr bwMode="auto">
            <a:xfrm flipV="1">
              <a:off x="4332" y="1751"/>
              <a:ext cx="1043" cy="46"/>
            </a:xfrm>
            <a:prstGeom prst="line">
              <a:avLst/>
            </a:prstGeom>
            <a:noFill/>
            <a:ln w="1905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06" name="Line 30"/>
            <p:cNvSpPr>
              <a:spLocks noChangeShapeType="1"/>
            </p:cNvSpPr>
            <p:nvPr/>
          </p:nvSpPr>
          <p:spPr bwMode="auto">
            <a:xfrm flipH="1" flipV="1">
              <a:off x="2653" y="1434"/>
              <a:ext cx="1633" cy="317"/>
            </a:xfrm>
            <a:prstGeom prst="line">
              <a:avLst/>
            </a:prstGeom>
            <a:noFill/>
            <a:ln w="254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07" name="Arc 31"/>
            <p:cNvSpPr>
              <a:spLocks/>
            </p:cNvSpPr>
            <p:nvPr/>
          </p:nvSpPr>
          <p:spPr bwMode="auto">
            <a:xfrm rot="10800000" flipH="1" flipV="1">
              <a:off x="2789" y="1253"/>
              <a:ext cx="1543" cy="4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0">
              <a:solidFill>
                <a:srgbClr val="FFFF00"/>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50208" name="Line 32"/>
            <p:cNvSpPr>
              <a:spLocks noChangeShapeType="1"/>
            </p:cNvSpPr>
            <p:nvPr/>
          </p:nvSpPr>
          <p:spPr bwMode="auto">
            <a:xfrm>
              <a:off x="4377" y="1842"/>
              <a:ext cx="907" cy="1180"/>
            </a:xfrm>
            <a:prstGeom prst="line">
              <a:avLst/>
            </a:prstGeom>
            <a:noFill/>
            <a:ln w="1270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09" name="Freeform 33"/>
            <p:cNvSpPr>
              <a:spLocks/>
            </p:cNvSpPr>
            <p:nvPr/>
          </p:nvSpPr>
          <p:spPr bwMode="auto">
            <a:xfrm>
              <a:off x="2517" y="519"/>
              <a:ext cx="1815" cy="1233"/>
            </a:xfrm>
            <a:custGeom>
              <a:avLst/>
              <a:gdLst>
                <a:gd name="T0" fmla="*/ 1815 w 1815"/>
                <a:gd name="T1" fmla="*/ 1233 h 1233"/>
                <a:gd name="T2" fmla="*/ 1633 w 1815"/>
                <a:gd name="T3" fmla="*/ 507 h 1233"/>
                <a:gd name="T4" fmla="*/ 998 w 1815"/>
                <a:gd name="T5" fmla="*/ 53 h 1233"/>
                <a:gd name="T6" fmla="*/ 318 w 1815"/>
                <a:gd name="T7" fmla="*/ 190 h 1233"/>
                <a:gd name="T8" fmla="*/ 0 w 1815"/>
                <a:gd name="T9" fmla="*/ 643 h 1233"/>
              </a:gdLst>
              <a:ahLst/>
              <a:cxnLst>
                <a:cxn ang="0">
                  <a:pos x="T0" y="T1"/>
                </a:cxn>
                <a:cxn ang="0">
                  <a:pos x="T2" y="T3"/>
                </a:cxn>
                <a:cxn ang="0">
                  <a:pos x="T4" y="T5"/>
                </a:cxn>
                <a:cxn ang="0">
                  <a:pos x="T6" y="T7"/>
                </a:cxn>
                <a:cxn ang="0">
                  <a:pos x="T8" y="T9"/>
                </a:cxn>
              </a:cxnLst>
              <a:rect l="0" t="0" r="r" b="b"/>
              <a:pathLst>
                <a:path w="1815" h="1233">
                  <a:moveTo>
                    <a:pt x="1815" y="1233"/>
                  </a:moveTo>
                  <a:cubicBezTo>
                    <a:pt x="1792" y="968"/>
                    <a:pt x="1769" y="704"/>
                    <a:pt x="1633" y="507"/>
                  </a:cubicBezTo>
                  <a:cubicBezTo>
                    <a:pt x="1497" y="310"/>
                    <a:pt x="1217" y="106"/>
                    <a:pt x="998" y="53"/>
                  </a:cubicBezTo>
                  <a:cubicBezTo>
                    <a:pt x="779" y="0"/>
                    <a:pt x="484" y="92"/>
                    <a:pt x="318" y="190"/>
                  </a:cubicBezTo>
                  <a:cubicBezTo>
                    <a:pt x="152" y="288"/>
                    <a:pt x="76" y="465"/>
                    <a:pt x="0" y="643"/>
                  </a:cubicBezTo>
                </a:path>
              </a:pathLst>
            </a:custGeom>
            <a:noFill/>
            <a:ln w="127000" cap="flat" cmpd="sng">
              <a:solidFill>
                <a:srgbClr val="FFFF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210" name="Group 34"/>
          <p:cNvGrpSpPr>
            <a:grpSpLocks/>
          </p:cNvGrpSpPr>
          <p:nvPr/>
        </p:nvGrpSpPr>
        <p:grpSpPr bwMode="auto">
          <a:xfrm>
            <a:off x="1619250" y="1989138"/>
            <a:ext cx="6624638" cy="3095625"/>
            <a:chOff x="1020" y="1253"/>
            <a:chExt cx="4173" cy="1950"/>
          </a:xfrm>
        </p:grpSpPr>
        <p:sp>
          <p:nvSpPr>
            <p:cNvPr id="50211" name="Line 35"/>
            <p:cNvSpPr>
              <a:spLocks noChangeShapeType="1"/>
            </p:cNvSpPr>
            <p:nvPr/>
          </p:nvSpPr>
          <p:spPr bwMode="auto">
            <a:xfrm flipH="1" flipV="1">
              <a:off x="1111" y="1344"/>
              <a:ext cx="2994" cy="589"/>
            </a:xfrm>
            <a:prstGeom prst="line">
              <a:avLst/>
            </a:prstGeom>
            <a:noFill/>
            <a:ln w="12700">
              <a:solidFill>
                <a:srgbClr val="99CC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2" name="Line 36"/>
            <p:cNvSpPr>
              <a:spLocks noChangeShapeType="1"/>
            </p:cNvSpPr>
            <p:nvPr/>
          </p:nvSpPr>
          <p:spPr bwMode="auto">
            <a:xfrm flipH="1" flipV="1">
              <a:off x="2789" y="1298"/>
              <a:ext cx="1316" cy="635"/>
            </a:xfrm>
            <a:prstGeom prst="line">
              <a:avLst/>
            </a:prstGeom>
            <a:noFill/>
            <a:ln w="12700">
              <a:solidFill>
                <a:srgbClr val="99CC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3" name="Line 37"/>
            <p:cNvSpPr>
              <a:spLocks noChangeShapeType="1"/>
            </p:cNvSpPr>
            <p:nvPr/>
          </p:nvSpPr>
          <p:spPr bwMode="auto">
            <a:xfrm flipH="1" flipV="1">
              <a:off x="2517" y="1253"/>
              <a:ext cx="1588" cy="680"/>
            </a:xfrm>
            <a:prstGeom prst="line">
              <a:avLst/>
            </a:prstGeom>
            <a:noFill/>
            <a:ln w="47625">
              <a:solidFill>
                <a:srgbClr val="99CC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4" name="Freeform 38"/>
            <p:cNvSpPr>
              <a:spLocks/>
            </p:cNvSpPr>
            <p:nvPr/>
          </p:nvSpPr>
          <p:spPr bwMode="auto">
            <a:xfrm>
              <a:off x="1020" y="1661"/>
              <a:ext cx="3085" cy="333"/>
            </a:xfrm>
            <a:custGeom>
              <a:avLst/>
              <a:gdLst>
                <a:gd name="T0" fmla="*/ 3085 w 3085"/>
                <a:gd name="T1" fmla="*/ 318 h 333"/>
                <a:gd name="T2" fmla="*/ 1951 w 3085"/>
                <a:gd name="T3" fmla="*/ 318 h 333"/>
                <a:gd name="T4" fmla="*/ 681 w 3085"/>
                <a:gd name="T5" fmla="*/ 227 h 333"/>
                <a:gd name="T6" fmla="*/ 0 w 3085"/>
                <a:gd name="T7" fmla="*/ 0 h 333"/>
              </a:gdLst>
              <a:ahLst/>
              <a:cxnLst>
                <a:cxn ang="0">
                  <a:pos x="T0" y="T1"/>
                </a:cxn>
                <a:cxn ang="0">
                  <a:pos x="T2" y="T3"/>
                </a:cxn>
                <a:cxn ang="0">
                  <a:pos x="T4" y="T5"/>
                </a:cxn>
                <a:cxn ang="0">
                  <a:pos x="T6" y="T7"/>
                </a:cxn>
              </a:cxnLst>
              <a:rect l="0" t="0" r="r" b="b"/>
              <a:pathLst>
                <a:path w="3085" h="333">
                  <a:moveTo>
                    <a:pt x="3085" y="318"/>
                  </a:moveTo>
                  <a:cubicBezTo>
                    <a:pt x="2718" y="325"/>
                    <a:pt x="2352" y="333"/>
                    <a:pt x="1951" y="318"/>
                  </a:cubicBezTo>
                  <a:cubicBezTo>
                    <a:pt x="1550" y="303"/>
                    <a:pt x="1006" y="280"/>
                    <a:pt x="681" y="227"/>
                  </a:cubicBezTo>
                  <a:cubicBezTo>
                    <a:pt x="356" y="174"/>
                    <a:pt x="178" y="87"/>
                    <a:pt x="0" y="0"/>
                  </a:cubicBezTo>
                </a:path>
              </a:pathLst>
            </a:custGeom>
            <a:noFill/>
            <a:ln w="209550" cap="flat" cmpd="sng">
              <a:solidFill>
                <a:schemeClr val="folHlink"/>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5" name="Line 39"/>
            <p:cNvSpPr>
              <a:spLocks noChangeShapeType="1"/>
            </p:cNvSpPr>
            <p:nvPr/>
          </p:nvSpPr>
          <p:spPr bwMode="auto">
            <a:xfrm>
              <a:off x="4105" y="1979"/>
              <a:ext cx="1088" cy="1224"/>
            </a:xfrm>
            <a:prstGeom prst="line">
              <a:avLst/>
            </a:prstGeom>
            <a:noFill/>
            <a:ln w="38100">
              <a:solidFill>
                <a:schemeClr val="folHlink"/>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216" name="Group 40"/>
          <p:cNvGrpSpPr>
            <a:grpSpLocks/>
          </p:cNvGrpSpPr>
          <p:nvPr/>
        </p:nvGrpSpPr>
        <p:grpSpPr bwMode="auto">
          <a:xfrm>
            <a:off x="1476375" y="1989138"/>
            <a:ext cx="6624638" cy="3095625"/>
            <a:chOff x="930" y="1253"/>
            <a:chExt cx="4173" cy="1950"/>
          </a:xfrm>
        </p:grpSpPr>
        <p:sp>
          <p:nvSpPr>
            <p:cNvPr id="50217" name="Line 41"/>
            <p:cNvSpPr>
              <a:spLocks noChangeShapeType="1"/>
            </p:cNvSpPr>
            <p:nvPr/>
          </p:nvSpPr>
          <p:spPr bwMode="auto">
            <a:xfrm flipH="1" flipV="1">
              <a:off x="1020" y="1298"/>
              <a:ext cx="1497" cy="907"/>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8" name="Line 42"/>
            <p:cNvSpPr>
              <a:spLocks noChangeShapeType="1"/>
            </p:cNvSpPr>
            <p:nvPr/>
          </p:nvSpPr>
          <p:spPr bwMode="auto">
            <a:xfrm flipH="1" flipV="1">
              <a:off x="2653" y="1389"/>
              <a:ext cx="90" cy="862"/>
            </a:xfrm>
            <a:prstGeom prst="line">
              <a:avLst/>
            </a:prstGeom>
            <a:noFill/>
            <a:ln w="279400">
              <a:solidFill>
                <a:schemeClr val="tx1"/>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19" name="Line 43"/>
            <p:cNvSpPr>
              <a:spLocks noChangeShapeType="1"/>
            </p:cNvSpPr>
            <p:nvPr/>
          </p:nvSpPr>
          <p:spPr bwMode="auto">
            <a:xfrm flipH="1" flipV="1">
              <a:off x="2789" y="1298"/>
              <a:ext cx="91" cy="907"/>
            </a:xfrm>
            <a:prstGeom prst="line">
              <a:avLst/>
            </a:prstGeom>
            <a:noFill/>
            <a:ln w="603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0" name="Line 44"/>
            <p:cNvSpPr>
              <a:spLocks noChangeShapeType="1"/>
            </p:cNvSpPr>
            <p:nvPr/>
          </p:nvSpPr>
          <p:spPr bwMode="auto">
            <a:xfrm flipH="1" flipV="1">
              <a:off x="2381" y="1253"/>
              <a:ext cx="227" cy="998"/>
            </a:xfrm>
            <a:prstGeom prst="line">
              <a:avLst/>
            </a:prstGeom>
            <a:noFill/>
            <a:ln w="1270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1" name="Line 45"/>
            <p:cNvSpPr>
              <a:spLocks noChangeShapeType="1"/>
            </p:cNvSpPr>
            <p:nvPr/>
          </p:nvSpPr>
          <p:spPr bwMode="auto">
            <a:xfrm>
              <a:off x="2971" y="2251"/>
              <a:ext cx="2132" cy="952"/>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2" name="Freeform 46"/>
            <p:cNvSpPr>
              <a:spLocks/>
            </p:cNvSpPr>
            <p:nvPr/>
          </p:nvSpPr>
          <p:spPr bwMode="auto">
            <a:xfrm>
              <a:off x="930" y="1752"/>
              <a:ext cx="1542" cy="499"/>
            </a:xfrm>
            <a:custGeom>
              <a:avLst/>
              <a:gdLst>
                <a:gd name="T0" fmla="*/ 1542 w 1542"/>
                <a:gd name="T1" fmla="*/ 499 h 499"/>
                <a:gd name="T2" fmla="*/ 907 w 1542"/>
                <a:gd name="T3" fmla="*/ 363 h 499"/>
                <a:gd name="T4" fmla="*/ 0 w 1542"/>
                <a:gd name="T5" fmla="*/ 0 h 499"/>
              </a:gdLst>
              <a:ahLst/>
              <a:cxnLst>
                <a:cxn ang="0">
                  <a:pos x="T0" y="T1"/>
                </a:cxn>
                <a:cxn ang="0">
                  <a:pos x="T2" y="T3"/>
                </a:cxn>
                <a:cxn ang="0">
                  <a:pos x="T4" y="T5"/>
                </a:cxn>
              </a:cxnLst>
              <a:rect l="0" t="0" r="r" b="b"/>
              <a:pathLst>
                <a:path w="1542" h="499">
                  <a:moveTo>
                    <a:pt x="1542" y="499"/>
                  </a:moveTo>
                  <a:cubicBezTo>
                    <a:pt x="1353" y="472"/>
                    <a:pt x="1164" y="446"/>
                    <a:pt x="907" y="363"/>
                  </a:cubicBezTo>
                  <a:cubicBezTo>
                    <a:pt x="650" y="280"/>
                    <a:pt x="325" y="140"/>
                    <a:pt x="0" y="0"/>
                  </a:cubicBezTo>
                </a:path>
              </a:pathLst>
            </a:custGeom>
            <a:noFill/>
            <a:ln w="95250"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223" name="Group 47"/>
          <p:cNvGrpSpPr>
            <a:grpSpLocks/>
          </p:cNvGrpSpPr>
          <p:nvPr/>
        </p:nvGrpSpPr>
        <p:grpSpPr bwMode="auto">
          <a:xfrm>
            <a:off x="611188" y="1989138"/>
            <a:ext cx="3816350" cy="2592387"/>
            <a:chOff x="385" y="1253"/>
            <a:chExt cx="2404" cy="1633"/>
          </a:xfrm>
        </p:grpSpPr>
        <p:sp>
          <p:nvSpPr>
            <p:cNvPr id="50224" name="Line 48"/>
            <p:cNvSpPr>
              <a:spLocks noChangeShapeType="1"/>
            </p:cNvSpPr>
            <p:nvPr/>
          </p:nvSpPr>
          <p:spPr bwMode="auto">
            <a:xfrm flipV="1">
              <a:off x="1429" y="1434"/>
              <a:ext cx="1179" cy="1361"/>
            </a:xfrm>
            <a:prstGeom prst="line">
              <a:avLst/>
            </a:prstGeom>
            <a:noFill/>
            <a:ln w="15875">
              <a:solidFill>
                <a:srgbClr val="FF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5" name="Line 49"/>
            <p:cNvSpPr>
              <a:spLocks noChangeShapeType="1"/>
            </p:cNvSpPr>
            <p:nvPr/>
          </p:nvSpPr>
          <p:spPr bwMode="auto">
            <a:xfrm flipV="1">
              <a:off x="1474" y="1298"/>
              <a:ext cx="1315" cy="1588"/>
            </a:xfrm>
            <a:prstGeom prst="line">
              <a:avLst/>
            </a:prstGeom>
            <a:noFill/>
            <a:ln w="12700">
              <a:solidFill>
                <a:srgbClr val="FF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6" name="Line 50"/>
            <p:cNvSpPr>
              <a:spLocks noChangeShapeType="1"/>
            </p:cNvSpPr>
            <p:nvPr/>
          </p:nvSpPr>
          <p:spPr bwMode="auto">
            <a:xfrm flipV="1">
              <a:off x="1338" y="1525"/>
              <a:ext cx="1134" cy="1225"/>
            </a:xfrm>
            <a:prstGeom prst="line">
              <a:avLst/>
            </a:prstGeom>
            <a:noFill/>
            <a:ln w="38100">
              <a:solidFill>
                <a:srgbClr val="FF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7" name="Line 51"/>
            <p:cNvSpPr>
              <a:spLocks noChangeShapeType="1"/>
            </p:cNvSpPr>
            <p:nvPr/>
          </p:nvSpPr>
          <p:spPr bwMode="auto">
            <a:xfrm flipV="1">
              <a:off x="1338" y="1253"/>
              <a:ext cx="1179" cy="1406"/>
            </a:xfrm>
            <a:prstGeom prst="line">
              <a:avLst/>
            </a:prstGeom>
            <a:noFill/>
            <a:ln w="9525">
              <a:solidFill>
                <a:srgbClr val="FF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28" name="Line 52"/>
            <p:cNvSpPr>
              <a:spLocks noChangeShapeType="1"/>
            </p:cNvSpPr>
            <p:nvPr/>
          </p:nvSpPr>
          <p:spPr bwMode="auto">
            <a:xfrm flipH="1" flipV="1">
              <a:off x="385" y="1842"/>
              <a:ext cx="1180" cy="1044"/>
            </a:xfrm>
            <a:prstGeom prst="line">
              <a:avLst/>
            </a:prstGeom>
            <a:noFill/>
            <a:ln w="177800">
              <a:solidFill>
                <a:srgbClr val="FF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nvGrpSpPr>
          <p:cNvPr id="50229" name="Group 53"/>
          <p:cNvGrpSpPr>
            <a:grpSpLocks/>
          </p:cNvGrpSpPr>
          <p:nvPr/>
        </p:nvGrpSpPr>
        <p:grpSpPr bwMode="auto">
          <a:xfrm>
            <a:off x="1331913" y="1268413"/>
            <a:ext cx="4392612" cy="1512887"/>
            <a:chOff x="839" y="799"/>
            <a:chExt cx="2767" cy="953"/>
          </a:xfrm>
        </p:grpSpPr>
        <p:sp>
          <p:nvSpPr>
            <p:cNvPr id="50230" name="Line 54"/>
            <p:cNvSpPr>
              <a:spLocks noChangeShapeType="1"/>
            </p:cNvSpPr>
            <p:nvPr/>
          </p:nvSpPr>
          <p:spPr bwMode="auto">
            <a:xfrm flipH="1">
              <a:off x="2789" y="1071"/>
              <a:ext cx="817" cy="182"/>
            </a:xfrm>
            <a:prstGeom prst="line">
              <a:avLst/>
            </a:prstGeom>
            <a:noFill/>
            <a:ln w="203200">
              <a:solidFill>
                <a:srgbClr val="00CCFF"/>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31" name="Freeform 55"/>
            <p:cNvSpPr>
              <a:spLocks/>
            </p:cNvSpPr>
            <p:nvPr/>
          </p:nvSpPr>
          <p:spPr bwMode="auto">
            <a:xfrm>
              <a:off x="2562" y="928"/>
              <a:ext cx="1044" cy="234"/>
            </a:xfrm>
            <a:custGeom>
              <a:avLst/>
              <a:gdLst>
                <a:gd name="T0" fmla="*/ 1044 w 1044"/>
                <a:gd name="T1" fmla="*/ 98 h 234"/>
                <a:gd name="T2" fmla="*/ 681 w 1044"/>
                <a:gd name="T3" fmla="*/ 7 h 234"/>
                <a:gd name="T4" fmla="*/ 318 w 1044"/>
                <a:gd name="T5" fmla="*/ 53 h 234"/>
                <a:gd name="T6" fmla="*/ 0 w 1044"/>
                <a:gd name="T7" fmla="*/ 234 h 234"/>
              </a:gdLst>
              <a:ahLst/>
              <a:cxnLst>
                <a:cxn ang="0">
                  <a:pos x="T0" y="T1"/>
                </a:cxn>
                <a:cxn ang="0">
                  <a:pos x="T2" y="T3"/>
                </a:cxn>
                <a:cxn ang="0">
                  <a:pos x="T4" y="T5"/>
                </a:cxn>
                <a:cxn ang="0">
                  <a:pos x="T6" y="T7"/>
                </a:cxn>
              </a:cxnLst>
              <a:rect l="0" t="0" r="r" b="b"/>
              <a:pathLst>
                <a:path w="1044" h="234">
                  <a:moveTo>
                    <a:pt x="1044" y="98"/>
                  </a:moveTo>
                  <a:cubicBezTo>
                    <a:pt x="923" y="56"/>
                    <a:pt x="802" y="14"/>
                    <a:pt x="681" y="7"/>
                  </a:cubicBezTo>
                  <a:cubicBezTo>
                    <a:pt x="560" y="0"/>
                    <a:pt x="432" y="15"/>
                    <a:pt x="318" y="53"/>
                  </a:cubicBezTo>
                  <a:cubicBezTo>
                    <a:pt x="204" y="91"/>
                    <a:pt x="102" y="162"/>
                    <a:pt x="0" y="234"/>
                  </a:cubicBezTo>
                </a:path>
              </a:pathLst>
            </a:custGeom>
            <a:noFill/>
            <a:ln w="44450" cap="flat" cmpd="sng">
              <a:solidFill>
                <a:srgbClr val="00CC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32" name="Freeform 56"/>
            <p:cNvSpPr>
              <a:spLocks/>
            </p:cNvSpPr>
            <p:nvPr/>
          </p:nvSpPr>
          <p:spPr bwMode="auto">
            <a:xfrm>
              <a:off x="2653" y="1117"/>
              <a:ext cx="953" cy="325"/>
            </a:xfrm>
            <a:custGeom>
              <a:avLst/>
              <a:gdLst>
                <a:gd name="T0" fmla="*/ 953 w 953"/>
                <a:gd name="T1" fmla="*/ 0 h 325"/>
                <a:gd name="T2" fmla="*/ 817 w 953"/>
                <a:gd name="T3" fmla="*/ 182 h 325"/>
                <a:gd name="T4" fmla="*/ 454 w 953"/>
                <a:gd name="T5" fmla="*/ 318 h 325"/>
                <a:gd name="T6" fmla="*/ 0 w 953"/>
                <a:gd name="T7" fmla="*/ 227 h 325"/>
              </a:gdLst>
              <a:ahLst/>
              <a:cxnLst>
                <a:cxn ang="0">
                  <a:pos x="T0" y="T1"/>
                </a:cxn>
                <a:cxn ang="0">
                  <a:pos x="T2" y="T3"/>
                </a:cxn>
                <a:cxn ang="0">
                  <a:pos x="T4" y="T5"/>
                </a:cxn>
                <a:cxn ang="0">
                  <a:pos x="T6" y="T7"/>
                </a:cxn>
              </a:cxnLst>
              <a:rect l="0" t="0" r="r" b="b"/>
              <a:pathLst>
                <a:path w="953" h="325">
                  <a:moveTo>
                    <a:pt x="953" y="0"/>
                  </a:moveTo>
                  <a:cubicBezTo>
                    <a:pt x="926" y="64"/>
                    <a:pt x="900" y="129"/>
                    <a:pt x="817" y="182"/>
                  </a:cubicBezTo>
                  <a:cubicBezTo>
                    <a:pt x="734" y="235"/>
                    <a:pt x="590" y="311"/>
                    <a:pt x="454" y="318"/>
                  </a:cubicBezTo>
                  <a:cubicBezTo>
                    <a:pt x="318" y="325"/>
                    <a:pt x="159" y="276"/>
                    <a:pt x="0" y="227"/>
                  </a:cubicBezTo>
                </a:path>
              </a:pathLst>
            </a:custGeom>
            <a:noFill/>
            <a:ln w="50800" cap="flat" cmpd="sng">
              <a:solidFill>
                <a:srgbClr val="00CC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33" name="Freeform 57"/>
            <p:cNvSpPr>
              <a:spLocks/>
            </p:cNvSpPr>
            <p:nvPr/>
          </p:nvSpPr>
          <p:spPr bwMode="auto">
            <a:xfrm>
              <a:off x="884" y="799"/>
              <a:ext cx="2586" cy="408"/>
            </a:xfrm>
            <a:custGeom>
              <a:avLst/>
              <a:gdLst>
                <a:gd name="T0" fmla="*/ 1044 w 1044"/>
                <a:gd name="T1" fmla="*/ 98 h 234"/>
                <a:gd name="T2" fmla="*/ 681 w 1044"/>
                <a:gd name="T3" fmla="*/ 7 h 234"/>
                <a:gd name="T4" fmla="*/ 318 w 1044"/>
                <a:gd name="T5" fmla="*/ 53 h 234"/>
                <a:gd name="T6" fmla="*/ 0 w 1044"/>
                <a:gd name="T7" fmla="*/ 234 h 234"/>
              </a:gdLst>
              <a:ahLst/>
              <a:cxnLst>
                <a:cxn ang="0">
                  <a:pos x="T0" y="T1"/>
                </a:cxn>
                <a:cxn ang="0">
                  <a:pos x="T2" y="T3"/>
                </a:cxn>
                <a:cxn ang="0">
                  <a:pos x="T4" y="T5"/>
                </a:cxn>
                <a:cxn ang="0">
                  <a:pos x="T6" y="T7"/>
                </a:cxn>
              </a:cxnLst>
              <a:rect l="0" t="0" r="r" b="b"/>
              <a:pathLst>
                <a:path w="1044" h="234">
                  <a:moveTo>
                    <a:pt x="1044" y="98"/>
                  </a:moveTo>
                  <a:cubicBezTo>
                    <a:pt x="923" y="56"/>
                    <a:pt x="802" y="14"/>
                    <a:pt x="681" y="7"/>
                  </a:cubicBezTo>
                  <a:cubicBezTo>
                    <a:pt x="560" y="0"/>
                    <a:pt x="432" y="15"/>
                    <a:pt x="318" y="53"/>
                  </a:cubicBezTo>
                  <a:cubicBezTo>
                    <a:pt x="204" y="91"/>
                    <a:pt x="102" y="162"/>
                    <a:pt x="0" y="234"/>
                  </a:cubicBezTo>
                </a:path>
              </a:pathLst>
            </a:custGeom>
            <a:noFill/>
            <a:ln w="19050" cap="flat" cmpd="sng">
              <a:solidFill>
                <a:srgbClr val="00CC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234" name="Freeform 58"/>
            <p:cNvSpPr>
              <a:spLocks/>
            </p:cNvSpPr>
            <p:nvPr/>
          </p:nvSpPr>
          <p:spPr bwMode="auto">
            <a:xfrm>
              <a:off x="839" y="1162"/>
              <a:ext cx="2767" cy="590"/>
            </a:xfrm>
            <a:custGeom>
              <a:avLst/>
              <a:gdLst>
                <a:gd name="T0" fmla="*/ 953 w 953"/>
                <a:gd name="T1" fmla="*/ 0 h 325"/>
                <a:gd name="T2" fmla="*/ 817 w 953"/>
                <a:gd name="T3" fmla="*/ 182 h 325"/>
                <a:gd name="T4" fmla="*/ 454 w 953"/>
                <a:gd name="T5" fmla="*/ 318 h 325"/>
                <a:gd name="T6" fmla="*/ 0 w 953"/>
                <a:gd name="T7" fmla="*/ 227 h 325"/>
              </a:gdLst>
              <a:ahLst/>
              <a:cxnLst>
                <a:cxn ang="0">
                  <a:pos x="T0" y="T1"/>
                </a:cxn>
                <a:cxn ang="0">
                  <a:pos x="T2" y="T3"/>
                </a:cxn>
                <a:cxn ang="0">
                  <a:pos x="T4" y="T5"/>
                </a:cxn>
                <a:cxn ang="0">
                  <a:pos x="T6" y="T7"/>
                </a:cxn>
              </a:cxnLst>
              <a:rect l="0" t="0" r="r" b="b"/>
              <a:pathLst>
                <a:path w="953" h="325">
                  <a:moveTo>
                    <a:pt x="953" y="0"/>
                  </a:moveTo>
                  <a:cubicBezTo>
                    <a:pt x="926" y="64"/>
                    <a:pt x="900" y="129"/>
                    <a:pt x="817" y="182"/>
                  </a:cubicBezTo>
                  <a:cubicBezTo>
                    <a:pt x="734" y="235"/>
                    <a:pt x="590" y="311"/>
                    <a:pt x="454" y="318"/>
                  </a:cubicBezTo>
                  <a:cubicBezTo>
                    <a:pt x="318" y="325"/>
                    <a:pt x="159" y="276"/>
                    <a:pt x="0" y="227"/>
                  </a:cubicBezTo>
                </a:path>
              </a:pathLst>
            </a:custGeom>
            <a:noFill/>
            <a:ln w="69850" cap="flat" cmpd="sng">
              <a:solidFill>
                <a:srgbClr val="00CCFF"/>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sp>
        <p:nvSpPr>
          <p:cNvPr id="50235" name="Text Box 59"/>
          <p:cNvSpPr txBox="1">
            <a:spLocks noChangeArrowheads="1"/>
          </p:cNvSpPr>
          <p:nvPr/>
        </p:nvSpPr>
        <p:spPr bwMode="auto">
          <a:xfrm>
            <a:off x="179388" y="5229225"/>
            <a:ext cx="853281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FR" altLang="fr-FR" sz="2000" b="1" smtClean="0">
                <a:solidFill>
                  <a:srgbClr val="333399"/>
                </a:solidFill>
                <a:latin typeface="Comic Sans MS" panose="030F0702030302020204" pitchFamily="66" charset="0"/>
                <a:cs typeface="Arial" panose="020B0604020202020204" pitchFamily="34" charset="0"/>
              </a:rPr>
              <a:t>1950: 	la Royal Society of London s’inquiète du ‘brain drain’ vers 	l’Amérique du Nord</a:t>
            </a:r>
          </a:p>
        </p:txBody>
      </p:sp>
      <p:sp>
        <p:nvSpPr>
          <p:cNvPr id="50236" name="Text Box 60"/>
          <p:cNvSpPr txBox="1">
            <a:spLocks noChangeArrowheads="1"/>
          </p:cNvSpPr>
          <p:nvPr/>
        </p:nvSpPr>
        <p:spPr bwMode="auto">
          <a:xfrm>
            <a:off x="179388" y="5264150"/>
            <a:ext cx="85328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FR" altLang="fr-FR" sz="2000" b="1" smtClean="0">
                <a:solidFill>
                  <a:srgbClr val="333399"/>
                </a:solidFill>
                <a:latin typeface="Comic Sans MS" panose="030F0702030302020204" pitchFamily="66" charset="0"/>
                <a:cs typeface="Arial" panose="020B0604020202020204" pitchFamily="34" charset="0"/>
              </a:rPr>
              <a:t>1990-2000: 	Chute du rideau de fer 		</a:t>
            </a:r>
          </a:p>
        </p:txBody>
      </p:sp>
      <p:sp>
        <p:nvSpPr>
          <p:cNvPr id="50237" name="Text Box 61"/>
          <p:cNvSpPr txBox="1">
            <a:spLocks noChangeArrowheads="1"/>
          </p:cNvSpPr>
          <p:nvPr/>
        </p:nvSpPr>
        <p:spPr bwMode="auto">
          <a:xfrm>
            <a:off x="179388" y="5229225"/>
            <a:ext cx="853281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FR" altLang="fr-FR" sz="2000" b="1" smtClean="0">
                <a:solidFill>
                  <a:srgbClr val="333399"/>
                </a:solidFill>
                <a:latin typeface="Comic Sans MS" panose="030F0702030302020204" pitchFamily="66" charset="0"/>
                <a:cs typeface="Arial" panose="020B0604020202020204" pitchFamily="34" charset="0"/>
              </a:rPr>
              <a:t>1980-2000: 	Migrations massives de Chinois, d’Indiens, 				d’Africains et Américains du Sud</a:t>
            </a:r>
          </a:p>
        </p:txBody>
      </p:sp>
      <p:sp>
        <p:nvSpPr>
          <p:cNvPr id="50238" name="Text Box 62"/>
          <p:cNvSpPr txBox="1">
            <a:spLocks noChangeArrowheads="1"/>
          </p:cNvSpPr>
          <p:nvPr/>
        </p:nvSpPr>
        <p:spPr bwMode="auto">
          <a:xfrm>
            <a:off x="250825" y="5264150"/>
            <a:ext cx="85328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FR" altLang="fr-FR" sz="2000" b="1" smtClean="0">
                <a:solidFill>
                  <a:srgbClr val="333399"/>
                </a:solidFill>
                <a:latin typeface="Comic Sans MS" panose="030F0702030302020204" pitchFamily="66" charset="0"/>
                <a:cs typeface="Arial" panose="020B0604020202020204" pitchFamily="34" charset="0"/>
              </a:rPr>
              <a:t>2000: 	Inquiétudes au Canada, Allemagne, France, Espagne</a:t>
            </a:r>
          </a:p>
        </p:txBody>
      </p:sp>
      <p:sp>
        <p:nvSpPr>
          <p:cNvPr id="50239" name="Text Box 63"/>
          <p:cNvSpPr txBox="1">
            <a:spLocks noChangeArrowheads="1"/>
          </p:cNvSpPr>
          <p:nvPr/>
        </p:nvSpPr>
        <p:spPr bwMode="auto">
          <a:xfrm>
            <a:off x="-107950" y="5300663"/>
            <a:ext cx="9251950" cy="641350"/>
          </a:xfrm>
          <a:prstGeom prst="rect">
            <a:avLst/>
          </a:prstGeom>
          <a:solidFill>
            <a:srgbClr val="FFFF99"/>
          </a:solidFill>
          <a:ln>
            <a:noFill/>
          </a:ln>
          <a:effectLst/>
          <a:extLst>
            <a:ext uri="{91240B29-F687-4F45-9708-019B960494DF}">
              <a14:hiddenLine xmlns:a14="http://schemas.microsoft.com/office/drawing/2010/main" w="635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fr-FR" altLang="fr-FR" sz="3600" b="1" dirty="0" smtClean="0">
                <a:solidFill>
                  <a:srgbClr val="CC3300"/>
                </a:solidFill>
                <a:latin typeface="Comic Sans MS" panose="030F0702030302020204" pitchFamily="66" charset="0"/>
                <a:cs typeface="Arial" panose="020B0604020202020204" pitchFamily="34" charset="0"/>
              </a:rPr>
              <a:t>Fuite des cerveaux : Résumons…</a:t>
            </a:r>
          </a:p>
        </p:txBody>
      </p:sp>
      <p:grpSp>
        <p:nvGrpSpPr>
          <p:cNvPr id="50182" name="Group 6"/>
          <p:cNvGrpSpPr>
            <a:grpSpLocks/>
          </p:cNvGrpSpPr>
          <p:nvPr/>
        </p:nvGrpSpPr>
        <p:grpSpPr bwMode="auto">
          <a:xfrm>
            <a:off x="1619250" y="1916113"/>
            <a:ext cx="2808288" cy="649287"/>
            <a:chOff x="1020" y="1207"/>
            <a:chExt cx="1769" cy="409"/>
          </a:xfrm>
        </p:grpSpPr>
        <p:sp>
          <p:nvSpPr>
            <p:cNvPr id="50183" name="Line 7"/>
            <p:cNvSpPr>
              <a:spLocks noChangeShapeType="1"/>
            </p:cNvSpPr>
            <p:nvPr/>
          </p:nvSpPr>
          <p:spPr bwMode="auto">
            <a:xfrm flipV="1">
              <a:off x="2608" y="1298"/>
              <a:ext cx="181" cy="91"/>
            </a:xfrm>
            <a:prstGeom prst="line">
              <a:avLst/>
            </a:prstGeom>
            <a:noFill/>
            <a:ln w="15875">
              <a:solidFill>
                <a:srgbClr val="8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nvGrpSpPr>
            <p:cNvPr id="50184" name="Group 8"/>
            <p:cNvGrpSpPr>
              <a:grpSpLocks/>
            </p:cNvGrpSpPr>
            <p:nvPr/>
          </p:nvGrpSpPr>
          <p:grpSpPr bwMode="auto">
            <a:xfrm>
              <a:off x="1020" y="1207"/>
              <a:ext cx="1588" cy="409"/>
              <a:chOff x="1020" y="1207"/>
              <a:chExt cx="1588" cy="409"/>
            </a:xfrm>
          </p:grpSpPr>
          <p:sp>
            <p:nvSpPr>
              <p:cNvPr id="50185" name="Line 9"/>
              <p:cNvSpPr>
                <a:spLocks noChangeShapeType="1"/>
              </p:cNvSpPr>
              <p:nvPr/>
            </p:nvSpPr>
            <p:spPr bwMode="auto">
              <a:xfrm flipH="1" flipV="1">
                <a:off x="2562" y="1207"/>
                <a:ext cx="46" cy="182"/>
              </a:xfrm>
              <a:prstGeom prst="line">
                <a:avLst/>
              </a:prstGeom>
              <a:noFill/>
              <a:ln w="31750">
                <a:solidFill>
                  <a:srgbClr val="8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nvGrpSpPr>
              <p:cNvPr id="50186" name="Group 10"/>
              <p:cNvGrpSpPr>
                <a:grpSpLocks/>
              </p:cNvGrpSpPr>
              <p:nvPr/>
            </p:nvGrpSpPr>
            <p:grpSpPr bwMode="auto">
              <a:xfrm>
                <a:off x="1020" y="1298"/>
                <a:ext cx="1588" cy="318"/>
                <a:chOff x="1020" y="1298"/>
                <a:chExt cx="1588" cy="318"/>
              </a:xfrm>
            </p:grpSpPr>
            <p:sp>
              <p:nvSpPr>
                <p:cNvPr id="50187" name="Line 11"/>
                <p:cNvSpPr>
                  <a:spLocks noChangeShapeType="1"/>
                </p:cNvSpPr>
                <p:nvPr/>
              </p:nvSpPr>
              <p:spPr bwMode="auto">
                <a:xfrm flipH="1" flipV="1">
                  <a:off x="1020" y="1298"/>
                  <a:ext cx="1588" cy="91"/>
                </a:xfrm>
                <a:prstGeom prst="line">
                  <a:avLst/>
                </a:prstGeom>
                <a:noFill/>
                <a:ln w="15875">
                  <a:solidFill>
                    <a:srgbClr val="8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sp>
              <p:nvSpPr>
                <p:cNvPr id="50188" name="Line 12"/>
                <p:cNvSpPr>
                  <a:spLocks noChangeShapeType="1"/>
                </p:cNvSpPr>
                <p:nvPr/>
              </p:nvSpPr>
              <p:spPr bwMode="auto">
                <a:xfrm flipH="1">
                  <a:off x="1066" y="1389"/>
                  <a:ext cx="1542" cy="227"/>
                </a:xfrm>
                <a:prstGeom prst="line">
                  <a:avLst/>
                </a:prstGeom>
                <a:noFill/>
                <a:ln w="19050">
                  <a:solidFill>
                    <a:srgbClr val="8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smtClean="0">
                    <a:solidFill>
                      <a:srgbClr val="000000"/>
                    </a:solidFill>
                  </a:endParaRPr>
                </a:p>
              </p:txBody>
            </p:sp>
          </p:grpSp>
        </p:grpSp>
      </p:grpSp>
    </p:spTree>
    <p:extLst>
      <p:ext uri="{BB962C8B-B14F-4D97-AF65-F5344CB8AC3E}">
        <p14:creationId xmlns:p14="http://schemas.microsoft.com/office/powerpoint/2010/main" val="1932876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018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0237"/>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50202"/>
                                        </p:tgtEl>
                                        <p:attrNameLst>
                                          <p:attrName>style.visibility</p:attrName>
                                        </p:attrNameLst>
                                      </p:cBhvr>
                                      <p:to>
                                        <p:strVal val="visible"/>
                                      </p:to>
                                    </p:set>
                                    <p:anim calcmode="lin" valueType="num">
                                      <p:cBhvr>
                                        <p:cTn id="17" dur="500" fill="hold"/>
                                        <p:tgtEl>
                                          <p:spTgt spid="50202"/>
                                        </p:tgtEl>
                                        <p:attrNameLst>
                                          <p:attrName>ppt_w</p:attrName>
                                        </p:attrNameLst>
                                      </p:cBhvr>
                                      <p:tavLst>
                                        <p:tav tm="0">
                                          <p:val>
                                            <p:strVal val="#ppt_w*0.70"/>
                                          </p:val>
                                        </p:tav>
                                        <p:tav tm="100000">
                                          <p:val>
                                            <p:strVal val="#ppt_w"/>
                                          </p:val>
                                        </p:tav>
                                      </p:tavLst>
                                    </p:anim>
                                    <p:anim calcmode="lin" valueType="num">
                                      <p:cBhvr>
                                        <p:cTn id="18" dur="500" fill="hold"/>
                                        <p:tgtEl>
                                          <p:spTgt spid="50202"/>
                                        </p:tgtEl>
                                        <p:attrNameLst>
                                          <p:attrName>ppt_h</p:attrName>
                                        </p:attrNameLst>
                                      </p:cBhvr>
                                      <p:tavLst>
                                        <p:tav tm="0">
                                          <p:val>
                                            <p:strVal val="#ppt_h"/>
                                          </p:val>
                                        </p:tav>
                                        <p:tav tm="100000">
                                          <p:val>
                                            <p:strVal val="#ppt_h"/>
                                          </p:val>
                                        </p:tav>
                                      </p:tavLst>
                                    </p:anim>
                                    <p:animEffect transition="in" filter="fade">
                                      <p:cBhvr>
                                        <p:cTn id="19" dur="500"/>
                                        <p:tgtEl>
                                          <p:spTgt spid="50202"/>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5023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50210"/>
                                        </p:tgtEl>
                                        <p:attrNameLst>
                                          <p:attrName>style.visibility</p:attrName>
                                        </p:attrNameLst>
                                      </p:cBhvr>
                                      <p:to>
                                        <p:strVal val="visible"/>
                                      </p:to>
                                    </p:set>
                                    <p:anim calcmode="lin" valueType="num">
                                      <p:cBhvr>
                                        <p:cTn id="26" dur="500" fill="hold"/>
                                        <p:tgtEl>
                                          <p:spTgt spid="50210"/>
                                        </p:tgtEl>
                                        <p:attrNameLst>
                                          <p:attrName>ppt_w</p:attrName>
                                        </p:attrNameLst>
                                      </p:cBhvr>
                                      <p:tavLst>
                                        <p:tav tm="0">
                                          <p:val>
                                            <p:strVal val="#ppt_w*0.70"/>
                                          </p:val>
                                        </p:tav>
                                        <p:tav tm="100000">
                                          <p:val>
                                            <p:strVal val="#ppt_w"/>
                                          </p:val>
                                        </p:tav>
                                      </p:tavLst>
                                    </p:anim>
                                    <p:anim calcmode="lin" valueType="num">
                                      <p:cBhvr>
                                        <p:cTn id="27" dur="500" fill="hold"/>
                                        <p:tgtEl>
                                          <p:spTgt spid="50210"/>
                                        </p:tgtEl>
                                        <p:attrNameLst>
                                          <p:attrName>ppt_h</p:attrName>
                                        </p:attrNameLst>
                                      </p:cBhvr>
                                      <p:tavLst>
                                        <p:tav tm="0">
                                          <p:val>
                                            <p:strVal val="#ppt_h"/>
                                          </p:val>
                                        </p:tav>
                                        <p:tav tm="100000">
                                          <p:val>
                                            <p:strVal val="#ppt_h"/>
                                          </p:val>
                                        </p:tav>
                                      </p:tavLst>
                                    </p:anim>
                                    <p:animEffect transition="in" filter="fade">
                                      <p:cBhvr>
                                        <p:cTn id="28" dur="500"/>
                                        <p:tgtEl>
                                          <p:spTgt spid="502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0216"/>
                                        </p:tgtEl>
                                        <p:attrNameLst>
                                          <p:attrName>style.visibility</p:attrName>
                                        </p:attrNameLst>
                                      </p:cBhvr>
                                      <p:to>
                                        <p:strVal val="visible"/>
                                      </p:to>
                                    </p:set>
                                    <p:anim calcmode="lin" valueType="num">
                                      <p:cBhvr>
                                        <p:cTn id="33" dur="500" fill="hold"/>
                                        <p:tgtEl>
                                          <p:spTgt spid="50216"/>
                                        </p:tgtEl>
                                        <p:attrNameLst>
                                          <p:attrName>ppt_w</p:attrName>
                                        </p:attrNameLst>
                                      </p:cBhvr>
                                      <p:tavLst>
                                        <p:tav tm="0">
                                          <p:val>
                                            <p:strVal val="#ppt_w*0.70"/>
                                          </p:val>
                                        </p:tav>
                                        <p:tav tm="100000">
                                          <p:val>
                                            <p:strVal val="#ppt_w"/>
                                          </p:val>
                                        </p:tav>
                                      </p:tavLst>
                                    </p:anim>
                                    <p:anim calcmode="lin" valueType="num">
                                      <p:cBhvr>
                                        <p:cTn id="34" dur="500" fill="hold"/>
                                        <p:tgtEl>
                                          <p:spTgt spid="50216"/>
                                        </p:tgtEl>
                                        <p:attrNameLst>
                                          <p:attrName>ppt_h</p:attrName>
                                        </p:attrNameLst>
                                      </p:cBhvr>
                                      <p:tavLst>
                                        <p:tav tm="0">
                                          <p:val>
                                            <p:strVal val="#ppt_h"/>
                                          </p:val>
                                        </p:tav>
                                        <p:tav tm="100000">
                                          <p:val>
                                            <p:strVal val="#ppt_h"/>
                                          </p:val>
                                        </p:tav>
                                      </p:tavLst>
                                    </p:anim>
                                    <p:animEffect transition="in" filter="fade">
                                      <p:cBhvr>
                                        <p:cTn id="35" dur="500"/>
                                        <p:tgtEl>
                                          <p:spTgt spid="502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50223"/>
                                        </p:tgtEl>
                                        <p:attrNameLst>
                                          <p:attrName>style.visibility</p:attrName>
                                        </p:attrNameLst>
                                      </p:cBhvr>
                                      <p:to>
                                        <p:strVal val="visible"/>
                                      </p:to>
                                    </p:set>
                                    <p:anim calcmode="lin" valueType="num">
                                      <p:cBhvr>
                                        <p:cTn id="40" dur="1000" fill="hold"/>
                                        <p:tgtEl>
                                          <p:spTgt spid="50223"/>
                                        </p:tgtEl>
                                        <p:attrNameLst>
                                          <p:attrName>ppt_w</p:attrName>
                                        </p:attrNameLst>
                                      </p:cBhvr>
                                      <p:tavLst>
                                        <p:tav tm="0">
                                          <p:val>
                                            <p:strVal val="#ppt_w*0.70"/>
                                          </p:val>
                                        </p:tav>
                                        <p:tav tm="100000">
                                          <p:val>
                                            <p:strVal val="#ppt_w"/>
                                          </p:val>
                                        </p:tav>
                                      </p:tavLst>
                                    </p:anim>
                                    <p:anim calcmode="lin" valueType="num">
                                      <p:cBhvr>
                                        <p:cTn id="41" dur="1000" fill="hold"/>
                                        <p:tgtEl>
                                          <p:spTgt spid="50223"/>
                                        </p:tgtEl>
                                        <p:attrNameLst>
                                          <p:attrName>ppt_h</p:attrName>
                                        </p:attrNameLst>
                                      </p:cBhvr>
                                      <p:tavLst>
                                        <p:tav tm="0">
                                          <p:val>
                                            <p:strVal val="#ppt_h"/>
                                          </p:val>
                                        </p:tav>
                                        <p:tav tm="100000">
                                          <p:val>
                                            <p:strVal val="#ppt_h"/>
                                          </p:val>
                                        </p:tav>
                                      </p:tavLst>
                                    </p:anim>
                                    <p:animEffect transition="in" filter="fade">
                                      <p:cBhvr>
                                        <p:cTn id="42" dur="1000"/>
                                        <p:tgtEl>
                                          <p:spTgt spid="502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5021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020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02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023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223"/>
                                        </p:tgtEl>
                                        <p:attrNameLst>
                                          <p:attrName>style.visibility</p:attrName>
                                        </p:attrNameLst>
                                      </p:cBhvr>
                                      <p:to>
                                        <p:strVal val="hidden"/>
                                      </p:to>
                                    </p:set>
                                  </p:childTnLst>
                                </p:cTn>
                              </p:par>
                              <p:par>
                                <p:cTn id="55" presetID="1" presetClass="entr" presetSubtype="0" fill="hold" grpId="1" nodeType="withEffect">
                                  <p:stCondLst>
                                    <p:cond delay="0"/>
                                  </p:stCondLst>
                                  <p:childTnLst>
                                    <p:set>
                                      <p:cBhvr>
                                        <p:cTn id="56" dur="1" fill="hold">
                                          <p:stCondLst>
                                            <p:cond delay="0"/>
                                          </p:stCondLst>
                                        </p:cTn>
                                        <p:tgtEl>
                                          <p:spTgt spid="50236"/>
                                        </p:tgtEl>
                                        <p:attrNameLst>
                                          <p:attrName>style.visibility</p:attrName>
                                        </p:attrNameLst>
                                      </p:cBhvr>
                                      <p:to>
                                        <p:strVal val="visible"/>
                                      </p:to>
                                    </p:set>
                                  </p:childTnLst>
                                </p:cTn>
                              </p:par>
                              <p:par>
                                <p:cTn id="57" presetID="55" presetClass="entr" presetSubtype="0" fill="hold" nodeType="withEffect">
                                  <p:stCondLst>
                                    <p:cond delay="0"/>
                                  </p:stCondLst>
                                  <p:childTnLst>
                                    <p:set>
                                      <p:cBhvr>
                                        <p:cTn id="58" dur="1" fill="hold">
                                          <p:stCondLst>
                                            <p:cond delay="0"/>
                                          </p:stCondLst>
                                        </p:cTn>
                                        <p:tgtEl>
                                          <p:spTgt spid="50229"/>
                                        </p:tgtEl>
                                        <p:attrNameLst>
                                          <p:attrName>style.visibility</p:attrName>
                                        </p:attrNameLst>
                                      </p:cBhvr>
                                      <p:to>
                                        <p:strVal val="visible"/>
                                      </p:to>
                                    </p:set>
                                    <p:anim calcmode="lin" valueType="num">
                                      <p:cBhvr>
                                        <p:cTn id="59" dur="500" fill="hold"/>
                                        <p:tgtEl>
                                          <p:spTgt spid="50229"/>
                                        </p:tgtEl>
                                        <p:attrNameLst>
                                          <p:attrName>ppt_w</p:attrName>
                                        </p:attrNameLst>
                                      </p:cBhvr>
                                      <p:tavLst>
                                        <p:tav tm="0">
                                          <p:val>
                                            <p:strVal val="#ppt_w*0.70"/>
                                          </p:val>
                                        </p:tav>
                                        <p:tav tm="100000">
                                          <p:val>
                                            <p:strVal val="#ppt_w"/>
                                          </p:val>
                                        </p:tav>
                                      </p:tavLst>
                                    </p:anim>
                                    <p:anim calcmode="lin" valueType="num">
                                      <p:cBhvr>
                                        <p:cTn id="60" dur="500" fill="hold"/>
                                        <p:tgtEl>
                                          <p:spTgt spid="50229"/>
                                        </p:tgtEl>
                                        <p:attrNameLst>
                                          <p:attrName>ppt_h</p:attrName>
                                        </p:attrNameLst>
                                      </p:cBhvr>
                                      <p:tavLst>
                                        <p:tav tm="0">
                                          <p:val>
                                            <p:strVal val="#ppt_h"/>
                                          </p:val>
                                        </p:tav>
                                        <p:tav tm="100000">
                                          <p:val>
                                            <p:strVal val="#ppt_h"/>
                                          </p:val>
                                        </p:tav>
                                      </p:tavLst>
                                    </p:anim>
                                    <p:animEffect transition="in" filter="fade">
                                      <p:cBhvr>
                                        <p:cTn id="61" dur="500"/>
                                        <p:tgtEl>
                                          <p:spTgt spid="502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50179"/>
                                        </p:tgtEl>
                                        <p:attrNameLst>
                                          <p:attrName>style.visibility</p:attrName>
                                        </p:attrNameLst>
                                      </p:cBhvr>
                                      <p:to>
                                        <p:strVal val="visible"/>
                                      </p:to>
                                    </p:set>
                                    <p:anim calcmode="lin" valueType="num">
                                      <p:cBhvr>
                                        <p:cTn id="66" dur="1000" fill="hold"/>
                                        <p:tgtEl>
                                          <p:spTgt spid="50179"/>
                                        </p:tgtEl>
                                        <p:attrNameLst>
                                          <p:attrName>ppt_w</p:attrName>
                                        </p:attrNameLst>
                                      </p:cBhvr>
                                      <p:tavLst>
                                        <p:tav tm="0">
                                          <p:val>
                                            <p:strVal val="#ppt_w*0.70"/>
                                          </p:val>
                                        </p:tav>
                                        <p:tav tm="100000">
                                          <p:val>
                                            <p:strVal val="#ppt_w"/>
                                          </p:val>
                                        </p:tav>
                                      </p:tavLst>
                                    </p:anim>
                                    <p:anim calcmode="lin" valueType="num">
                                      <p:cBhvr>
                                        <p:cTn id="67" dur="1000" fill="hold"/>
                                        <p:tgtEl>
                                          <p:spTgt spid="50179"/>
                                        </p:tgtEl>
                                        <p:attrNameLst>
                                          <p:attrName>ppt_h</p:attrName>
                                        </p:attrNameLst>
                                      </p:cBhvr>
                                      <p:tavLst>
                                        <p:tav tm="0">
                                          <p:val>
                                            <p:strVal val="#ppt_h"/>
                                          </p:val>
                                        </p:tav>
                                        <p:tav tm="100000">
                                          <p:val>
                                            <p:strVal val="#ppt_h"/>
                                          </p:val>
                                        </p:tav>
                                      </p:tavLst>
                                    </p:anim>
                                    <p:animEffect transition="in" filter="fade">
                                      <p:cBhvr>
                                        <p:cTn id="68" dur="1000"/>
                                        <p:tgtEl>
                                          <p:spTgt spid="50179"/>
                                        </p:tgtEl>
                                      </p:cBhvr>
                                    </p:animEffect>
                                  </p:childTnLst>
                                </p:cTn>
                              </p:par>
                              <p:par>
                                <p:cTn id="69" presetID="1" presetClass="exit" presetSubtype="0" fill="hold" grpId="0" nodeType="withEffect">
                                  <p:stCondLst>
                                    <p:cond delay="0"/>
                                  </p:stCondLst>
                                  <p:childTnLst>
                                    <p:set>
                                      <p:cBhvr>
                                        <p:cTn id="70" dur="1" fill="hold">
                                          <p:stCondLst>
                                            <p:cond delay="0"/>
                                          </p:stCondLst>
                                        </p:cTn>
                                        <p:tgtEl>
                                          <p:spTgt spid="5023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022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23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5" presetClass="entr" presetSubtype="0" fill="hold" nodeType="clickEffect">
                                  <p:stCondLst>
                                    <p:cond delay="0"/>
                                  </p:stCondLst>
                                  <p:childTnLst>
                                    <p:set>
                                      <p:cBhvr>
                                        <p:cTn id="78" dur="1" fill="hold">
                                          <p:stCondLst>
                                            <p:cond delay="0"/>
                                          </p:stCondLst>
                                        </p:cTn>
                                        <p:tgtEl>
                                          <p:spTgt spid="50198"/>
                                        </p:tgtEl>
                                        <p:attrNameLst>
                                          <p:attrName>style.visibility</p:attrName>
                                        </p:attrNameLst>
                                      </p:cBhvr>
                                      <p:to>
                                        <p:strVal val="visible"/>
                                      </p:to>
                                    </p:set>
                                    <p:anim calcmode="lin" valueType="num">
                                      <p:cBhvr>
                                        <p:cTn id="79" dur="1000" fill="hold"/>
                                        <p:tgtEl>
                                          <p:spTgt spid="50198"/>
                                        </p:tgtEl>
                                        <p:attrNameLst>
                                          <p:attrName>ppt_w</p:attrName>
                                        </p:attrNameLst>
                                      </p:cBhvr>
                                      <p:tavLst>
                                        <p:tav tm="0">
                                          <p:val>
                                            <p:strVal val="#ppt_w*0.70"/>
                                          </p:val>
                                        </p:tav>
                                        <p:tav tm="100000">
                                          <p:val>
                                            <p:strVal val="#ppt_w"/>
                                          </p:val>
                                        </p:tav>
                                      </p:tavLst>
                                    </p:anim>
                                    <p:anim calcmode="lin" valueType="num">
                                      <p:cBhvr>
                                        <p:cTn id="80" dur="1000" fill="hold"/>
                                        <p:tgtEl>
                                          <p:spTgt spid="50198"/>
                                        </p:tgtEl>
                                        <p:attrNameLst>
                                          <p:attrName>ppt_h</p:attrName>
                                        </p:attrNameLst>
                                      </p:cBhvr>
                                      <p:tavLst>
                                        <p:tav tm="0">
                                          <p:val>
                                            <p:strVal val="#ppt_h"/>
                                          </p:val>
                                        </p:tav>
                                        <p:tav tm="100000">
                                          <p:val>
                                            <p:strVal val="#ppt_h"/>
                                          </p:val>
                                        </p:tav>
                                      </p:tavLst>
                                    </p:anim>
                                    <p:animEffect transition="in" filter="fade">
                                      <p:cBhvr>
                                        <p:cTn id="81" dur="1000"/>
                                        <p:tgtEl>
                                          <p:spTgt spid="5019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50182"/>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nodeType="clickEffect">
                                  <p:stCondLst>
                                    <p:cond delay="0"/>
                                  </p:stCondLst>
                                  <p:childTnLst>
                                    <p:set>
                                      <p:cBhvr>
                                        <p:cTn id="89" dur="1" fill="hold">
                                          <p:stCondLst>
                                            <p:cond delay="0"/>
                                          </p:stCondLst>
                                        </p:cTn>
                                        <p:tgtEl>
                                          <p:spTgt spid="50190"/>
                                        </p:tgtEl>
                                        <p:attrNameLst>
                                          <p:attrName>style.visibility</p:attrName>
                                        </p:attrNameLst>
                                      </p:cBhvr>
                                      <p:to>
                                        <p:strVal val="visible"/>
                                      </p:to>
                                    </p:set>
                                    <p:anim calcmode="lin" valueType="num">
                                      <p:cBhvr>
                                        <p:cTn id="90" dur="1000" fill="hold"/>
                                        <p:tgtEl>
                                          <p:spTgt spid="50190"/>
                                        </p:tgtEl>
                                        <p:attrNameLst>
                                          <p:attrName>ppt_w</p:attrName>
                                        </p:attrNameLst>
                                      </p:cBhvr>
                                      <p:tavLst>
                                        <p:tav tm="0">
                                          <p:val>
                                            <p:strVal val="#ppt_w*0.70"/>
                                          </p:val>
                                        </p:tav>
                                        <p:tav tm="100000">
                                          <p:val>
                                            <p:strVal val="#ppt_w"/>
                                          </p:val>
                                        </p:tav>
                                      </p:tavLst>
                                    </p:anim>
                                    <p:anim calcmode="lin" valueType="num">
                                      <p:cBhvr>
                                        <p:cTn id="91" dur="1000" fill="hold"/>
                                        <p:tgtEl>
                                          <p:spTgt spid="50190"/>
                                        </p:tgtEl>
                                        <p:attrNameLst>
                                          <p:attrName>ppt_h</p:attrName>
                                        </p:attrNameLst>
                                      </p:cBhvr>
                                      <p:tavLst>
                                        <p:tav tm="0">
                                          <p:val>
                                            <p:strVal val="#ppt_h"/>
                                          </p:val>
                                        </p:tav>
                                        <p:tav tm="100000">
                                          <p:val>
                                            <p:strVal val="#ppt_h"/>
                                          </p:val>
                                        </p:tav>
                                      </p:tavLst>
                                    </p:anim>
                                    <p:animEffect transition="in" filter="fade">
                                      <p:cBhvr>
                                        <p:cTn id="92" dur="1000"/>
                                        <p:tgtEl>
                                          <p:spTgt spid="5019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0239"/>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50238"/>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5019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22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20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022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021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0216"/>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50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nimBg="1"/>
      <p:bldP spid="50189" grpId="1" animBg="1"/>
      <p:bldP spid="50189" grpId="2" animBg="1"/>
      <p:bldP spid="50235" grpId="0"/>
      <p:bldP spid="50235" grpId="1"/>
      <p:bldP spid="50236" grpId="0"/>
      <p:bldP spid="50236" grpId="1"/>
      <p:bldP spid="50237" grpId="0"/>
      <p:bldP spid="50237" grpId="1"/>
      <p:bldP spid="50238" grpId="0"/>
      <p:bldP spid="50238" grpId="1"/>
      <p:bldP spid="502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240" cy="1403797"/>
          </a:xfrm>
        </p:spPr>
        <p:txBody>
          <a:bodyPr/>
          <a:lstStyle/>
          <a:p>
            <a:r>
              <a:rPr lang="en-GB" altLang="fr-FR" sz="2400" b="1" dirty="0">
                <a:solidFill>
                  <a:srgbClr val="C0504D"/>
                </a:solidFill>
              </a:rPr>
              <a:t>IV </a:t>
            </a:r>
            <a:r>
              <a:rPr lang="en-GB" altLang="fr-FR" sz="2400" b="1" dirty="0" smtClean="0">
                <a:solidFill>
                  <a:srgbClr val="C0504D"/>
                </a:solidFill>
              </a:rPr>
              <a:t>–4-6  </a:t>
            </a:r>
            <a:r>
              <a:rPr lang="en-GB" altLang="fr-FR" sz="2400" b="1" dirty="0" err="1" smtClean="0">
                <a:solidFill>
                  <a:srgbClr val="C0504D"/>
                </a:solidFill>
              </a:rPr>
              <a:t>Une</a:t>
            </a:r>
            <a:r>
              <a:rPr lang="en-GB" altLang="fr-FR" sz="2400" b="1" dirty="0" smtClean="0">
                <a:solidFill>
                  <a:srgbClr val="C0504D"/>
                </a:solidFill>
              </a:rPr>
              <a:t> illustration sur les </a:t>
            </a:r>
            <a:r>
              <a:rPr lang="en-GB" altLang="fr-FR" sz="2400" b="1" dirty="0" err="1" smtClean="0">
                <a:solidFill>
                  <a:srgbClr val="C0504D"/>
                </a:solidFill>
              </a:rPr>
              <a:t>secteurs</a:t>
            </a:r>
            <a:r>
              <a:rPr lang="en-GB" altLang="fr-FR" sz="2400" b="1" dirty="0" smtClean="0">
                <a:solidFill>
                  <a:srgbClr val="C0504D"/>
                </a:solidFill>
              </a:rPr>
              <a:t> </a:t>
            </a:r>
            <a:r>
              <a:rPr lang="en-GB" altLang="fr-FR" sz="2400" b="1" dirty="0" err="1" smtClean="0">
                <a:solidFill>
                  <a:srgbClr val="C0504D"/>
                </a:solidFill>
              </a:rPr>
              <a:t>en</a:t>
            </a:r>
            <a:r>
              <a:rPr lang="en-GB" altLang="fr-FR" sz="2400" b="1" dirty="0" smtClean="0">
                <a:solidFill>
                  <a:srgbClr val="C0504D"/>
                </a:solidFill>
              </a:rPr>
              <a:t> tension au regard du </a:t>
            </a:r>
            <a:r>
              <a:rPr lang="en-GB" altLang="fr-FR" sz="2400" b="1" dirty="0" err="1" smtClean="0">
                <a:solidFill>
                  <a:srgbClr val="C0504D"/>
                </a:solidFill>
              </a:rPr>
              <a:t>besoin</a:t>
            </a:r>
            <a:r>
              <a:rPr lang="en-GB" altLang="fr-FR" sz="2400" b="1" dirty="0" smtClean="0">
                <a:solidFill>
                  <a:srgbClr val="C0504D"/>
                </a:solidFill>
              </a:rPr>
              <a:t> </a:t>
            </a:r>
            <a:r>
              <a:rPr lang="en-GB" altLang="fr-FR" sz="2400" b="1" dirty="0" err="1" smtClean="0">
                <a:solidFill>
                  <a:srgbClr val="C0504D"/>
                </a:solidFill>
              </a:rPr>
              <a:t>d’ingénieurs</a:t>
            </a:r>
            <a:r>
              <a:rPr lang="en-GB" altLang="fr-FR" sz="2400" b="1" dirty="0">
                <a:solidFill>
                  <a:srgbClr val="C0504D"/>
                </a:solidFill>
              </a:rPr>
              <a:t> </a:t>
            </a:r>
            <a:r>
              <a:rPr lang="en-GB" altLang="fr-FR" sz="2400" b="1" dirty="0" err="1" smtClean="0">
                <a:solidFill>
                  <a:srgbClr val="C0504D"/>
                </a:solidFill>
              </a:rPr>
              <a:t>en</a:t>
            </a:r>
            <a:r>
              <a:rPr lang="en-GB" altLang="fr-FR" sz="2400" b="1" dirty="0" smtClean="0">
                <a:solidFill>
                  <a:srgbClr val="C0504D"/>
                </a:solidFill>
              </a:rPr>
              <a:t> 2020  </a:t>
            </a:r>
            <a:endParaRPr lang="fr-FR" sz="2400" dirty="0"/>
          </a:p>
        </p:txBody>
      </p:sp>
      <p:pic>
        <p:nvPicPr>
          <p:cNvPr id="1026" name="Imag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152525"/>
            <a:ext cx="98774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70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240" cy="1403797"/>
          </a:xfrm>
        </p:spPr>
        <p:txBody>
          <a:bodyPr/>
          <a:lstStyle/>
          <a:p>
            <a:r>
              <a:rPr lang="en-GB" altLang="fr-FR" sz="2400" b="1" dirty="0">
                <a:solidFill>
                  <a:srgbClr val="C0504D"/>
                </a:solidFill>
              </a:rPr>
              <a:t>IV </a:t>
            </a:r>
            <a:r>
              <a:rPr lang="en-GB" altLang="fr-FR" sz="2400" b="1" dirty="0" smtClean="0">
                <a:solidFill>
                  <a:srgbClr val="C0504D"/>
                </a:solidFill>
              </a:rPr>
              <a:t>–4-7 Des </a:t>
            </a:r>
            <a:r>
              <a:rPr lang="en-GB" altLang="fr-FR" sz="2400" b="1" dirty="0" err="1" smtClean="0">
                <a:solidFill>
                  <a:srgbClr val="C0504D"/>
                </a:solidFill>
              </a:rPr>
              <a:t>faiblesses</a:t>
            </a:r>
            <a:r>
              <a:rPr lang="en-GB" altLang="fr-FR" sz="2400" b="1" dirty="0" smtClean="0">
                <a:solidFill>
                  <a:srgbClr val="C0504D"/>
                </a:solidFill>
              </a:rPr>
              <a:t> à </a:t>
            </a:r>
            <a:r>
              <a:rPr lang="en-GB" altLang="fr-FR" sz="2400" b="1" dirty="0" err="1" smtClean="0">
                <a:solidFill>
                  <a:srgbClr val="C0504D"/>
                </a:solidFill>
              </a:rPr>
              <a:t>combler</a:t>
            </a:r>
            <a:r>
              <a:rPr lang="en-GB" altLang="fr-FR" sz="2400" b="1" dirty="0" smtClean="0">
                <a:solidFill>
                  <a:srgbClr val="C0504D"/>
                </a:solidFill>
              </a:rPr>
              <a:t> pour l’industrie et les services à forte </a:t>
            </a:r>
            <a:r>
              <a:rPr lang="en-GB" altLang="fr-FR" sz="2400" b="1" dirty="0" err="1" smtClean="0">
                <a:solidFill>
                  <a:srgbClr val="C0504D"/>
                </a:solidFill>
              </a:rPr>
              <a:t>valeur</a:t>
            </a:r>
            <a:r>
              <a:rPr lang="en-GB" altLang="fr-FR" sz="2400" b="1" dirty="0" smtClean="0">
                <a:solidFill>
                  <a:srgbClr val="C0504D"/>
                </a:solidFill>
              </a:rPr>
              <a:t> </a:t>
            </a:r>
            <a:r>
              <a:rPr lang="en-GB" altLang="fr-FR" sz="2400" b="1" dirty="0" err="1" smtClean="0">
                <a:solidFill>
                  <a:srgbClr val="C0504D"/>
                </a:solidFill>
              </a:rPr>
              <a:t>ajoutée</a:t>
            </a:r>
            <a:r>
              <a:rPr lang="en-GB" altLang="fr-FR" sz="2400" b="1" dirty="0" smtClean="0">
                <a:solidFill>
                  <a:srgbClr val="C0504D"/>
                </a:solidFill>
              </a:rPr>
              <a:t> ; le </a:t>
            </a:r>
            <a:r>
              <a:rPr lang="en-GB" altLang="fr-FR" sz="2400" b="1" dirty="0" err="1" smtClean="0">
                <a:solidFill>
                  <a:srgbClr val="C0504D"/>
                </a:solidFill>
              </a:rPr>
              <a:t>besoin</a:t>
            </a:r>
            <a:r>
              <a:rPr lang="en-GB" altLang="fr-FR" sz="2400" b="1" dirty="0" smtClean="0">
                <a:solidFill>
                  <a:srgbClr val="C0504D"/>
                </a:solidFill>
              </a:rPr>
              <a:t> de formation tout au long de la vie, y </a:t>
            </a:r>
            <a:r>
              <a:rPr lang="en-GB" altLang="fr-FR" sz="2400" b="1" dirty="0" err="1" smtClean="0">
                <a:solidFill>
                  <a:srgbClr val="C0504D"/>
                </a:solidFill>
              </a:rPr>
              <a:t>compris</a:t>
            </a:r>
            <a:r>
              <a:rPr lang="en-GB" altLang="fr-FR" sz="2400" b="1" dirty="0" smtClean="0">
                <a:solidFill>
                  <a:srgbClr val="C0504D"/>
                </a:solidFill>
              </a:rPr>
              <a:t> pour les </a:t>
            </a:r>
            <a:r>
              <a:rPr lang="en-GB" altLang="fr-FR" sz="2400" b="1" dirty="0" err="1" smtClean="0">
                <a:solidFill>
                  <a:srgbClr val="C0504D"/>
                </a:solidFill>
              </a:rPr>
              <a:t>enseignants</a:t>
            </a:r>
            <a:r>
              <a:rPr lang="en-GB" altLang="fr-FR" sz="2400" b="1" dirty="0" smtClean="0">
                <a:solidFill>
                  <a:srgbClr val="C0504D"/>
                </a:solidFill>
              </a:rPr>
              <a:t> et </a:t>
            </a:r>
            <a:r>
              <a:rPr lang="en-GB" altLang="fr-FR" sz="2400" b="1" dirty="0" err="1" smtClean="0">
                <a:solidFill>
                  <a:srgbClr val="C0504D"/>
                </a:solidFill>
              </a:rPr>
              <a:t>formateurs</a:t>
            </a:r>
            <a:r>
              <a:rPr lang="en-GB" altLang="fr-FR" sz="2400" b="1" dirty="0" smtClean="0">
                <a:solidFill>
                  <a:srgbClr val="C0504D"/>
                </a:solidFill>
              </a:rPr>
              <a:t>.  </a:t>
            </a:r>
            <a:endParaRPr lang="fr-FR" sz="2400" dirty="0"/>
          </a:p>
        </p:txBody>
      </p:sp>
      <p:sp>
        <p:nvSpPr>
          <p:cNvPr id="3" name="Rectangle 2"/>
          <p:cNvSpPr/>
          <p:nvPr/>
        </p:nvSpPr>
        <p:spPr>
          <a:xfrm>
            <a:off x="656823" y="1582341"/>
            <a:ext cx="7276563" cy="5232202"/>
          </a:xfrm>
          <a:prstGeom prst="rect">
            <a:avLst/>
          </a:prstGeom>
        </p:spPr>
        <p:txBody>
          <a:bodyPr wrap="square">
            <a:spAutoFit/>
          </a:bodyPr>
          <a:lstStyle/>
          <a:p>
            <a:pPr algn="just"/>
            <a:r>
              <a:rPr lang="fr-FR" sz="2000" dirty="0" smtClean="0">
                <a:latin typeface="Arial" panose="020B0604020202020204" pitchFamily="34" charset="0"/>
              </a:rPr>
              <a:t>«</a:t>
            </a:r>
            <a:r>
              <a:rPr lang="fr-FR" dirty="0" smtClean="0">
                <a:latin typeface="Arial" panose="020B0604020202020204" pitchFamily="34" charset="0"/>
              </a:rPr>
              <a:t>En </a:t>
            </a:r>
            <a:r>
              <a:rPr lang="fr-FR" dirty="0" err="1">
                <a:latin typeface="Arial" panose="020B0604020202020204" pitchFamily="34" charset="0"/>
              </a:rPr>
              <a:t>littératie</a:t>
            </a:r>
            <a:r>
              <a:rPr lang="fr-FR" dirty="0">
                <a:latin typeface="Arial" panose="020B0604020202020204" pitchFamily="34" charset="0"/>
              </a:rPr>
              <a:t>, en </a:t>
            </a:r>
            <a:r>
              <a:rPr lang="fr-FR" dirty="0" err="1">
                <a:latin typeface="Arial" panose="020B0604020202020204" pitchFamily="34" charset="0"/>
              </a:rPr>
              <a:t>numératie</a:t>
            </a:r>
            <a:r>
              <a:rPr lang="fr-FR" dirty="0">
                <a:latin typeface="Arial" panose="020B0604020202020204" pitchFamily="34" charset="0"/>
              </a:rPr>
              <a:t>, en usages de </a:t>
            </a:r>
            <a:r>
              <a:rPr lang="fr-FR" dirty="0" smtClean="0">
                <a:latin typeface="Arial" panose="020B0604020202020204" pitchFamily="34" charset="0"/>
              </a:rPr>
              <a:t>l’informatique</a:t>
            </a:r>
            <a:r>
              <a:rPr lang="fr-FR" dirty="0">
                <a:latin typeface="Arial" panose="020B0604020202020204" pitchFamily="34" charset="0"/>
              </a:rPr>
              <a:t>, pour reprendre des critères de l’OCDE, la France est loin derrière ses grands compétiteurs mondiaux et européens </a:t>
            </a:r>
            <a:r>
              <a:rPr lang="fr-FR" dirty="0" smtClean="0">
                <a:latin typeface="Arial" panose="020B0604020202020204" pitchFamily="34" charset="0"/>
              </a:rPr>
              <a:t>(*).</a:t>
            </a:r>
          </a:p>
          <a:p>
            <a:pPr algn="just"/>
            <a:r>
              <a:rPr lang="fr-FR" dirty="0" smtClean="0">
                <a:latin typeface="Arial" panose="020B0604020202020204" pitchFamily="34" charset="0"/>
              </a:rPr>
              <a:t>En </a:t>
            </a:r>
            <a:r>
              <a:rPr lang="fr-FR" dirty="0">
                <a:latin typeface="Arial" panose="020B0604020202020204" pitchFamily="34" charset="0"/>
              </a:rPr>
              <a:t>France, 35% des salariés exercent un métier sans justifier de la qualification requise, et près de 25% d’entre eux sont sous-qualifiés au regard du poste qu’ils occupent aujourd’hui </a:t>
            </a:r>
            <a:r>
              <a:rPr lang="fr-FR" dirty="0" smtClean="0">
                <a:latin typeface="Arial" panose="020B0604020202020204" pitchFamily="34" charset="0"/>
              </a:rPr>
              <a:t>(**). </a:t>
            </a:r>
          </a:p>
          <a:p>
            <a:pPr algn="just"/>
            <a:r>
              <a:rPr lang="fr-FR" dirty="0" smtClean="0">
                <a:latin typeface="Arial" panose="020B0604020202020204" pitchFamily="34" charset="0"/>
              </a:rPr>
              <a:t>À </a:t>
            </a:r>
            <a:r>
              <a:rPr lang="fr-FR" dirty="0">
                <a:latin typeface="Arial" panose="020B0604020202020204" pitchFamily="34" charset="0"/>
              </a:rPr>
              <a:t>quoi s’ajoute, pour demain, une certaine inadaptation des qualifications à la nouvelle économie qui se dessine sous nos yeux</a:t>
            </a:r>
            <a:r>
              <a:rPr lang="fr-FR" dirty="0" smtClean="0">
                <a:latin typeface="Arial" panose="020B0604020202020204" pitchFamily="34" charset="0"/>
              </a:rPr>
              <a:t>. </a:t>
            </a:r>
            <a:r>
              <a:rPr lang="fr-FR" dirty="0">
                <a:latin typeface="Arial" panose="020B0604020202020204" pitchFamily="34" charset="0"/>
              </a:rPr>
              <a:t>» </a:t>
            </a:r>
            <a:r>
              <a:rPr lang="fr-FR" dirty="0" smtClean="0">
                <a:latin typeface="Arial" panose="020B0604020202020204" pitchFamily="34" charset="0"/>
              </a:rPr>
              <a:t>« Les </a:t>
            </a:r>
            <a:r>
              <a:rPr lang="fr-FR" dirty="0">
                <a:latin typeface="Arial" panose="020B0604020202020204" pitchFamily="34" charset="0"/>
              </a:rPr>
              <a:t>compétences technologiques constituent une composante majeure du capital humain. Elles sont marquées par l’instabilité et l’imprévisibilité de la diffusion de technologies clés, à quoi s’ajoute leur hybridation. Cela appelle des compétences nouvelles</a:t>
            </a:r>
            <a:r>
              <a:rPr lang="fr-FR" sz="2000" dirty="0" smtClean="0">
                <a:latin typeface="Arial" panose="020B0604020202020204" pitchFamily="34" charset="0"/>
              </a:rPr>
              <a:t>. » </a:t>
            </a:r>
            <a:r>
              <a:rPr lang="fr-FR" dirty="0" smtClean="0">
                <a:latin typeface="Arial" panose="020B0604020202020204" pitchFamily="34" charset="0"/>
              </a:rPr>
              <a:t>(</a:t>
            </a:r>
            <a:r>
              <a:rPr lang="fr-FR" dirty="0" smtClean="0">
                <a:latin typeface="Arial" panose="020B0604020202020204" pitchFamily="34" charset="0"/>
                <a:hlinkClick r:id="rId2"/>
              </a:rPr>
              <a:t>Alain Cadix 11/2021</a:t>
            </a:r>
            <a:r>
              <a:rPr lang="fr-FR" dirty="0" smtClean="0">
                <a:latin typeface="Arial" panose="020B0604020202020204" pitchFamily="34" charset="0"/>
              </a:rPr>
              <a:t>)</a:t>
            </a:r>
          </a:p>
          <a:p>
            <a:pPr algn="just"/>
            <a:r>
              <a:rPr lang="fr-FR" sz="1600" dirty="0" smtClean="0">
                <a:latin typeface="Arial" panose="020B0604020202020204" pitchFamily="34" charset="0"/>
              </a:rPr>
              <a:t>(*) </a:t>
            </a:r>
            <a:r>
              <a:rPr lang="fr-FR" sz="1600" dirty="0">
                <a:latin typeface="Arial" panose="020B0604020202020204" pitchFamily="34" charset="0"/>
              </a:rPr>
              <a:t>Patrick Artus dans L’Usine nouvelle, n°3535 du 26 octobre 2017. Le Cercles des économistes et divers </a:t>
            </a:r>
            <a:r>
              <a:rPr lang="fr-FR" sz="1600" dirty="0" err="1">
                <a:latin typeface="Arial" panose="020B0604020202020204" pitchFamily="34" charset="0"/>
              </a:rPr>
              <a:t>think</a:t>
            </a:r>
            <a:r>
              <a:rPr lang="fr-FR" sz="1600" dirty="0">
                <a:latin typeface="Arial" panose="020B0604020202020204" pitchFamily="34" charset="0"/>
              </a:rPr>
              <a:t> tanks ont maintes fois insisté sur cette faiblesse nationale. L’OCDE l’a aussi soulignée à sa façon</a:t>
            </a:r>
            <a:r>
              <a:rPr lang="fr-FR" sz="1600" dirty="0" smtClean="0">
                <a:latin typeface="Arial" panose="020B0604020202020204" pitchFamily="34" charset="0"/>
              </a:rPr>
              <a:t>.</a:t>
            </a:r>
          </a:p>
          <a:p>
            <a:pPr algn="just"/>
            <a:r>
              <a:rPr lang="fr-FR" sz="1600" dirty="0">
                <a:latin typeface="Arial" panose="020B0604020202020204" pitchFamily="34" charset="0"/>
              </a:rPr>
              <a:t>(**) Voir le Programme of International </a:t>
            </a:r>
            <a:r>
              <a:rPr lang="fr-FR" sz="1600" dirty="0" err="1">
                <a:latin typeface="Arial" panose="020B0604020202020204" pitchFamily="34" charset="0"/>
              </a:rPr>
              <a:t>Assessment</a:t>
            </a:r>
            <a:r>
              <a:rPr lang="fr-FR" sz="1600" dirty="0">
                <a:latin typeface="Arial" panose="020B0604020202020204" pitchFamily="34" charset="0"/>
              </a:rPr>
              <a:t> of </a:t>
            </a:r>
            <a:r>
              <a:rPr lang="fr-FR" sz="1600" dirty="0" err="1">
                <a:latin typeface="Arial" panose="020B0604020202020204" pitchFamily="34" charset="0"/>
              </a:rPr>
              <a:t>Adults</a:t>
            </a:r>
            <a:r>
              <a:rPr lang="fr-FR" sz="1600" dirty="0">
                <a:latin typeface="Arial" panose="020B0604020202020204" pitchFamily="34" charset="0"/>
              </a:rPr>
              <a:t> </a:t>
            </a:r>
            <a:r>
              <a:rPr lang="fr-FR" sz="1600" dirty="0" err="1">
                <a:latin typeface="Arial" panose="020B0604020202020204" pitchFamily="34" charset="0"/>
              </a:rPr>
              <a:t>Competencies</a:t>
            </a:r>
            <a:r>
              <a:rPr lang="fr-FR" sz="1600" dirty="0">
                <a:latin typeface="Arial" panose="020B0604020202020204" pitchFamily="34" charset="0"/>
              </a:rPr>
              <a:t> (PIAAC) sur le site de l’OCDE : </a:t>
            </a:r>
            <a:r>
              <a:rPr lang="fr-FR" sz="1600" dirty="0" smtClean="0">
                <a:latin typeface="Arial" panose="020B0604020202020204" pitchFamily="34" charset="0"/>
                <a:hlinkClick r:id="rId3"/>
              </a:rPr>
              <a:t>www.oecd.org</a:t>
            </a:r>
            <a:r>
              <a:rPr lang="fr-FR" sz="1600" dirty="0" smtClean="0">
                <a:latin typeface="Arial" panose="020B0604020202020204" pitchFamily="34" charset="0"/>
              </a:rPr>
              <a:t> Et effets sur la baisse des gains de productivité (Cette &amp; </a:t>
            </a:r>
            <a:r>
              <a:rPr lang="fr-FR" sz="1600" dirty="0" err="1" smtClean="0">
                <a:latin typeface="Arial" panose="020B0604020202020204" pitchFamily="34" charset="0"/>
              </a:rPr>
              <a:t>alii</a:t>
            </a:r>
            <a:r>
              <a:rPr lang="fr-FR" sz="1600" dirty="0" smtClean="0">
                <a:latin typeface="Arial" panose="020B0604020202020204" pitchFamily="34" charset="0"/>
              </a:rPr>
              <a:t>, Banque de France, </a:t>
            </a:r>
            <a:r>
              <a:rPr lang="fr-FR" sz="1600" dirty="0" err="1" smtClean="0">
                <a:latin typeface="Arial" panose="020B0604020202020204" pitchFamily="34" charset="0"/>
              </a:rPr>
              <a:t>nov</a:t>
            </a:r>
            <a:r>
              <a:rPr lang="fr-FR" sz="1600" dirty="0" smtClean="0">
                <a:latin typeface="Arial" panose="020B0604020202020204" pitchFamily="34" charset="0"/>
              </a:rPr>
              <a:t> 2021)</a:t>
            </a:r>
            <a:endParaRPr lang="fr-FR" sz="1600" dirty="0"/>
          </a:p>
        </p:txBody>
      </p:sp>
    </p:spTree>
    <p:extLst>
      <p:ext uri="{BB962C8B-B14F-4D97-AF65-F5344CB8AC3E}">
        <p14:creationId xmlns:p14="http://schemas.microsoft.com/office/powerpoint/2010/main" val="213986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0"/>
            <a:ext cx="7773988" cy="1173707"/>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IV –5 La formation </a:t>
            </a:r>
            <a:r>
              <a:rPr lang="en-GB" altLang="fr-FR" sz="2800" b="1" dirty="0" err="1" smtClean="0">
                <a:solidFill>
                  <a:schemeClr val="accent2"/>
                </a:solidFill>
              </a:rPr>
              <a:t>dans</a:t>
            </a:r>
            <a:r>
              <a:rPr lang="en-GB" altLang="fr-FR" sz="2800" b="1" dirty="0" smtClean="0">
                <a:solidFill>
                  <a:schemeClr val="accent2"/>
                </a:solidFill>
              </a:rPr>
              <a:t> France 2030</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1626359"/>
            <a:ext cx="8471848" cy="4116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p>
            <a:pPr lvl="1" algn="just"/>
            <a:endParaRPr lang="fr-FR" dirty="0"/>
          </a:p>
          <a:p>
            <a:pPr marL="0" lvl="0" indent="0" algn="just">
              <a:spcAft>
                <a:spcPts val="601"/>
              </a:spcAft>
              <a:buNone/>
            </a:pPr>
            <a:endParaRPr lang="en-GB" altLang="fr-FR" dirty="0" smtClean="0"/>
          </a:p>
        </p:txBody>
      </p:sp>
      <p:sp>
        <p:nvSpPr>
          <p:cNvPr id="3" name="Rectangle 2"/>
          <p:cNvSpPr/>
          <p:nvPr/>
        </p:nvSpPr>
        <p:spPr>
          <a:xfrm>
            <a:off x="502276" y="1027619"/>
            <a:ext cx="8164052" cy="5693866"/>
          </a:xfrm>
          <a:prstGeom prst="rect">
            <a:avLst/>
          </a:prstGeom>
        </p:spPr>
        <p:txBody>
          <a:bodyPr wrap="square">
            <a:spAutoFit/>
          </a:bodyPr>
          <a:lstStyle/>
          <a:p>
            <a:pPr marL="457200" indent="-457200" algn="just">
              <a:buFontTx/>
              <a:buChar char="-"/>
            </a:pPr>
            <a:r>
              <a:rPr lang="fr-FR" sz="2800" dirty="0" smtClean="0"/>
              <a:t>PR le 12/10/2021 : 2,5 </a:t>
            </a:r>
            <a:r>
              <a:rPr lang="fr-FR" sz="2800" dirty="0"/>
              <a:t>Mds€ pour la formation des talents dans le cadre de France </a:t>
            </a:r>
            <a:r>
              <a:rPr lang="fr-FR" sz="2800" dirty="0" smtClean="0"/>
              <a:t>2030</a:t>
            </a:r>
          </a:p>
          <a:p>
            <a:pPr marL="457200" indent="-457200" algn="just">
              <a:buFontTx/>
              <a:buChar char="-"/>
            </a:pPr>
            <a:r>
              <a:rPr lang="fr-FR" sz="2800" dirty="0" smtClean="0"/>
              <a:t>Concerne étudiants et actifs</a:t>
            </a:r>
            <a:r>
              <a:rPr lang="fr-FR" sz="2800" dirty="0"/>
              <a:t>: salariés et demandeurs d’emploi  de tous niveaux de qualification. </a:t>
            </a:r>
            <a:endParaRPr lang="fr-FR" sz="2800" dirty="0" smtClean="0"/>
          </a:p>
          <a:p>
            <a:pPr marL="457200" indent="-457200" algn="just">
              <a:buFontTx/>
              <a:buChar char="-"/>
            </a:pPr>
            <a:r>
              <a:rPr lang="fr-FR" sz="2800" dirty="0" smtClean="0"/>
              <a:t>Former jusqu’à 400.000 jeunes par an; les </a:t>
            </a:r>
            <a:r>
              <a:rPr lang="fr-FR" sz="2800" dirty="0"/>
              <a:t>préparer aux métiers de demain dans les secteurs stratégiques (2000M€</a:t>
            </a:r>
            <a:r>
              <a:rPr lang="fr-FR" sz="2800" dirty="0" smtClean="0"/>
              <a:t>) : (intégrer les priorités des CSF)</a:t>
            </a:r>
          </a:p>
          <a:p>
            <a:pPr marL="457200" indent="-457200" algn="just">
              <a:buFontTx/>
              <a:buChar char="-"/>
            </a:pPr>
            <a:r>
              <a:rPr lang="fr-FR" sz="2800" dirty="0" smtClean="0"/>
              <a:t>Soutenir </a:t>
            </a:r>
            <a:r>
              <a:rPr lang="fr-FR" sz="2800" dirty="0"/>
              <a:t>l’émergence de quelques </a:t>
            </a:r>
            <a:r>
              <a:rPr lang="fr-FR" sz="2800" dirty="0" smtClean="0"/>
              <a:t>pôles de </a:t>
            </a:r>
            <a:r>
              <a:rPr lang="fr-FR" sz="2800" dirty="0"/>
              <a:t>rang mondial dans le domaine </a:t>
            </a:r>
            <a:r>
              <a:rPr lang="fr-FR" sz="2800" dirty="0" smtClean="0"/>
              <a:t>de l’intelligence </a:t>
            </a:r>
            <a:r>
              <a:rPr lang="fr-FR" sz="2800" dirty="0"/>
              <a:t>artificielle (500 M€)</a:t>
            </a:r>
          </a:p>
          <a:p>
            <a:pPr algn="just"/>
            <a:endParaRPr lang="fr-FR" sz="2800" dirty="0"/>
          </a:p>
        </p:txBody>
      </p:sp>
    </p:spTree>
    <p:extLst>
      <p:ext uri="{BB962C8B-B14F-4D97-AF65-F5344CB8AC3E}">
        <p14:creationId xmlns:p14="http://schemas.microsoft.com/office/powerpoint/2010/main" val="107354405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1713"/>
            <a:ext cx="8229240" cy="1144800"/>
          </a:xfrm>
        </p:spPr>
        <p:txBody>
          <a:bodyPr/>
          <a:lstStyle/>
          <a:p>
            <a:r>
              <a:rPr lang="fr-FR" sz="1800" b="1" dirty="0" smtClean="0">
                <a:solidFill>
                  <a:schemeClr val="accent2"/>
                </a:solidFill>
                <a:latin typeface="Frutiger LT Std 45 Light"/>
              </a:rPr>
              <a:t>I-1 UNE VOLONTE AMERICAINE DE LEADERSHIP APRES GUERRE</a:t>
            </a:r>
            <a:endParaRPr lang="fr-FR" sz="1800" b="1" dirty="0">
              <a:solidFill>
                <a:schemeClr val="accent2"/>
              </a:solidFill>
              <a:latin typeface="Frutiger LT Std 45 Light"/>
            </a:endParaRPr>
          </a:p>
        </p:txBody>
      </p:sp>
      <p:sp>
        <p:nvSpPr>
          <p:cNvPr id="3" name="Espace réservé du texte 2"/>
          <p:cNvSpPr>
            <a:spLocks noGrp="1"/>
          </p:cNvSpPr>
          <p:nvPr>
            <p:ph type="body"/>
          </p:nvPr>
        </p:nvSpPr>
        <p:spPr>
          <a:xfrm>
            <a:off x="457200" y="1604519"/>
            <a:ext cx="8229240" cy="4509677"/>
          </a:xfrm>
        </p:spPr>
        <p:txBody>
          <a:bodyPr>
            <a:normAutofit/>
          </a:bodyPr>
          <a:lstStyle/>
          <a:p>
            <a:pPr algn="just"/>
            <a:r>
              <a:rPr lang="fr-FR" sz="2000" dirty="0" smtClean="0"/>
              <a:t>Une R&amp;D publique principalement fédérale, et massive. </a:t>
            </a:r>
          </a:p>
          <a:p>
            <a:pPr algn="just"/>
            <a:r>
              <a:rPr lang="fr-FR" sz="2000" dirty="0" smtClean="0"/>
              <a:t>Une composante « défense » d’environ la moitié (</a:t>
            </a:r>
            <a:r>
              <a:rPr lang="fr-FR" sz="2000" dirty="0" err="1" smtClean="0"/>
              <a:t>DoD</a:t>
            </a:r>
            <a:r>
              <a:rPr lang="fr-FR" sz="2000" dirty="0" smtClean="0"/>
              <a:t>, NASA, </a:t>
            </a:r>
            <a:r>
              <a:rPr lang="fr-FR" sz="2000" dirty="0" err="1" smtClean="0"/>
              <a:t>DoE</a:t>
            </a:r>
            <a:r>
              <a:rPr lang="fr-FR" sz="2000" dirty="0" smtClean="0"/>
              <a:t>, + DARPA)</a:t>
            </a:r>
          </a:p>
          <a:p>
            <a:pPr algn="just"/>
            <a:r>
              <a:rPr lang="fr-FR" sz="2000" dirty="0" smtClean="0"/>
              <a:t>Un monde </a:t>
            </a:r>
            <a:r>
              <a:rPr lang="fr-FR" sz="2000" dirty="0" err="1" smtClean="0"/>
              <a:t>schumpeterien</a:t>
            </a:r>
            <a:r>
              <a:rPr lang="fr-FR" sz="2000" dirty="0" smtClean="0"/>
              <a:t>, où la puissance politique dépend de la puissance économique, qui dépend de l’innovation, elle-même dépendant fortement des technologies</a:t>
            </a:r>
          </a:p>
          <a:p>
            <a:pPr algn="just"/>
            <a:r>
              <a:rPr lang="fr-FR" sz="2000" dirty="0" smtClean="0"/>
              <a:t>Des choix géostratégiques successifs et leur déclinaison civile, chaque priorité nouvelle n’effaçant pas les précédentes, mais donnant de nouvelles impulsions : nucléaire, espace (entraînant la chute de l’URSS), autoroutes de l’information (93-&gt;) Santé (NIH 1998-2003 *2), Sécurité (2001-2008), New </a:t>
            </a:r>
            <a:r>
              <a:rPr lang="fr-FR" sz="2000" dirty="0" err="1" smtClean="0"/>
              <a:t>space</a:t>
            </a:r>
            <a:r>
              <a:rPr lang="fr-FR" sz="2000" dirty="0" smtClean="0"/>
              <a:t> (d’abord exclusivement privé, puis accompagné par la NASA 2005-2021),     Energie/environnement (2008-&gt;2021 mais </a:t>
            </a:r>
            <a:r>
              <a:rPr lang="fr-FR" sz="2000" dirty="0" err="1" smtClean="0"/>
              <a:t>bumpy</a:t>
            </a:r>
            <a:r>
              <a:rPr lang="fr-FR" sz="2000" dirty="0" smtClean="0"/>
              <a:t> road). Enfin un « tous azimuts » issu de la crise, et une réaction ferme à la montée chinoise (ex semi-conducteurs)</a:t>
            </a:r>
          </a:p>
          <a:p>
            <a:pPr marL="0" indent="0">
              <a:buNone/>
            </a:pPr>
            <a:endParaRPr lang="fr-FR" dirty="0"/>
          </a:p>
        </p:txBody>
      </p:sp>
    </p:spTree>
    <p:extLst>
      <p:ext uri="{BB962C8B-B14F-4D97-AF65-F5344CB8AC3E}">
        <p14:creationId xmlns:p14="http://schemas.microsoft.com/office/powerpoint/2010/main" val="2828133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0"/>
            <a:ext cx="7773988" cy="1173707"/>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800" b="1" dirty="0" smtClean="0">
                <a:solidFill>
                  <a:schemeClr val="accent2"/>
                </a:solidFill>
              </a:rPr>
              <a:t>IV –6 : Un </a:t>
            </a:r>
            <a:r>
              <a:rPr lang="en-GB" altLang="fr-FR" sz="2800" b="1" dirty="0" err="1" smtClean="0">
                <a:solidFill>
                  <a:schemeClr val="accent2"/>
                </a:solidFill>
              </a:rPr>
              <a:t>exemple</a:t>
            </a:r>
            <a:r>
              <a:rPr lang="en-GB" altLang="fr-FR" sz="2800" b="1" dirty="0" smtClean="0">
                <a:solidFill>
                  <a:schemeClr val="accent2"/>
                </a:solidFill>
              </a:rPr>
              <a:t>, le </a:t>
            </a:r>
            <a:r>
              <a:rPr lang="en-GB" altLang="fr-FR" sz="2800" b="1" dirty="0" err="1" smtClean="0">
                <a:solidFill>
                  <a:schemeClr val="accent2"/>
                </a:solidFill>
              </a:rPr>
              <a:t>cas</a:t>
            </a:r>
            <a:r>
              <a:rPr lang="en-GB" altLang="fr-FR" sz="2800" b="1" dirty="0" smtClean="0">
                <a:solidFill>
                  <a:schemeClr val="accent2"/>
                </a:solidFill>
              </a:rPr>
              <a:t> du </a:t>
            </a:r>
            <a:r>
              <a:rPr lang="en-GB" altLang="fr-FR" sz="2800" b="1" dirty="0" err="1" smtClean="0">
                <a:solidFill>
                  <a:schemeClr val="accent2"/>
                </a:solidFill>
              </a:rPr>
              <a:t>nucléaire</a:t>
            </a:r>
            <a:endParaRPr lang="en-GB" altLang="fr-FR" sz="2800" b="1" dirty="0">
              <a:solidFill>
                <a:schemeClr val="accent2"/>
              </a:solidFill>
            </a:endParaRPr>
          </a:p>
        </p:txBody>
      </p:sp>
      <p:sp>
        <p:nvSpPr>
          <p:cNvPr id="6146" name="Rectangle 2"/>
          <p:cNvSpPr>
            <a:spLocks noGrp="1" noChangeArrowheads="1"/>
          </p:cNvSpPr>
          <p:nvPr>
            <p:ph type="body" idx="4294967295"/>
          </p:nvPr>
        </p:nvSpPr>
        <p:spPr>
          <a:xfrm>
            <a:off x="399197" y="785612"/>
            <a:ext cx="8471848" cy="558943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55000" lnSpcReduction="20000"/>
          </a:bodyPr>
          <a:lstStyle/>
          <a:p>
            <a:pPr lvl="0" algn="just"/>
            <a:endParaRPr lang="fr-FR" dirty="0" smtClean="0"/>
          </a:p>
          <a:p>
            <a:pPr lvl="0" algn="just"/>
            <a:r>
              <a:rPr lang="fr-FR" b="1" dirty="0" smtClean="0"/>
              <a:t>La commission </a:t>
            </a:r>
            <a:r>
              <a:rPr lang="fr-FR" b="1" dirty="0"/>
              <a:t>Compétences et </a:t>
            </a:r>
            <a:r>
              <a:rPr lang="fr-FR" b="1" dirty="0" smtClean="0"/>
              <a:t>Formations du GIFEN </a:t>
            </a:r>
            <a:r>
              <a:rPr lang="fr-FR" dirty="0" smtClean="0"/>
              <a:t>a </a:t>
            </a:r>
            <a:r>
              <a:rPr lang="fr-FR" dirty="0"/>
              <a:t>notamment comme objectif d’établir un bilan des compétences à moyen terme dans la filière, avec la réalisation d’un EDEC </a:t>
            </a:r>
            <a:r>
              <a:rPr lang="fr-FR" dirty="0" smtClean="0"/>
              <a:t>de </a:t>
            </a:r>
            <a:r>
              <a:rPr lang="fr-FR" dirty="0"/>
              <a:t>filière cofinancé par l’Etat. </a:t>
            </a:r>
            <a:r>
              <a:rPr lang="fr-FR" dirty="0" smtClean="0"/>
              <a:t>Il s’agit de</a:t>
            </a:r>
          </a:p>
          <a:p>
            <a:pPr lvl="1" algn="just"/>
            <a:r>
              <a:rPr lang="fr-FR" dirty="0" smtClean="0"/>
              <a:t>faire </a:t>
            </a:r>
            <a:r>
              <a:rPr lang="fr-FR" b="1" dirty="0"/>
              <a:t>l’état des lieux </a:t>
            </a:r>
            <a:r>
              <a:rPr lang="fr-FR" dirty="0"/>
              <a:t>(ce qui permet de réaliser l’étendue des compétences internalisées sur le territoire national pour cette industrie</a:t>
            </a:r>
            <a:r>
              <a:rPr lang="fr-FR" dirty="0" smtClean="0"/>
              <a:t>)</a:t>
            </a:r>
          </a:p>
          <a:p>
            <a:pPr lvl="1" algn="just"/>
            <a:r>
              <a:rPr lang="fr-FR" dirty="0" smtClean="0"/>
              <a:t>De </a:t>
            </a:r>
            <a:r>
              <a:rPr lang="fr-FR" b="1" dirty="0" smtClean="0"/>
              <a:t>se préparer pour les </a:t>
            </a:r>
            <a:r>
              <a:rPr lang="fr-FR" b="1" dirty="0"/>
              <a:t>prochains grands projets </a:t>
            </a:r>
            <a:r>
              <a:rPr lang="fr-FR" dirty="0"/>
              <a:t>en France </a:t>
            </a:r>
            <a:r>
              <a:rPr lang="fr-FR" dirty="0" smtClean="0"/>
              <a:t>en </a:t>
            </a:r>
            <a:r>
              <a:rPr lang="fr-FR" dirty="0"/>
              <a:t>ciblant les principaux besoins de manière dynamique.</a:t>
            </a:r>
          </a:p>
          <a:p>
            <a:pPr lvl="0" algn="just"/>
            <a:r>
              <a:rPr lang="fr-FR" b="1" dirty="0"/>
              <a:t>Une Université des Métiers du Nucléaire a </a:t>
            </a:r>
            <a:r>
              <a:rPr lang="fr-FR" b="1" dirty="0" smtClean="0"/>
              <a:t>été créée en avril 21</a:t>
            </a:r>
            <a:r>
              <a:rPr lang="fr-FR" dirty="0" smtClean="0"/>
              <a:t>, sous </a:t>
            </a:r>
            <a:r>
              <a:rPr lang="fr-FR" dirty="0"/>
              <a:t>l’égide du </a:t>
            </a:r>
            <a:r>
              <a:rPr lang="fr-FR" dirty="0" smtClean="0"/>
              <a:t>CSF nucléaire, </a:t>
            </a:r>
            <a:r>
              <a:rPr lang="fr-FR" dirty="0"/>
              <a:t>pour tenter d’assurer une vision d’ensemble des formations et d’en animer certains aspects, dont des pôles d’excellence (certains en cours de création), ou encore des systèmes de bourses. </a:t>
            </a:r>
          </a:p>
          <a:p>
            <a:pPr lvl="1" algn="just"/>
            <a:r>
              <a:rPr lang="fr-FR" dirty="0" smtClean="0"/>
              <a:t>Les métiers en tension de la </a:t>
            </a:r>
            <a:r>
              <a:rPr lang="fr-FR" dirty="0"/>
              <a:t>filière sont électricien industriel, chaudronnier, tuyauteur, mécanicien machines tournantes, </a:t>
            </a:r>
            <a:r>
              <a:rPr lang="fr-FR" dirty="0" smtClean="0"/>
              <a:t>soudeur. Il </a:t>
            </a:r>
            <a:r>
              <a:rPr lang="fr-FR" dirty="0"/>
              <a:t>faut à ce titre signaler le pôle d’excellence en soudage récemment créé par EDF-</a:t>
            </a:r>
            <a:r>
              <a:rPr lang="fr-FR" dirty="0" err="1"/>
              <a:t>Orano</a:t>
            </a:r>
            <a:r>
              <a:rPr lang="fr-FR" dirty="0"/>
              <a:t>-Naval Group dans le Cotentin</a:t>
            </a:r>
            <a:r>
              <a:rPr lang="fr-FR" dirty="0" smtClean="0"/>
              <a:t>. (il </a:t>
            </a:r>
            <a:r>
              <a:rPr lang="fr-FR" dirty="0"/>
              <a:t>y a d’autres pôles d’excellence soudage </a:t>
            </a:r>
            <a:r>
              <a:rPr lang="fr-FR" dirty="0" smtClean="0"/>
              <a:t> sur le territoire, mais sans </a:t>
            </a:r>
            <a:r>
              <a:rPr lang="fr-FR" dirty="0"/>
              <a:t>implication d’</a:t>
            </a:r>
            <a:r>
              <a:rPr lang="fr-FR" dirty="0" err="1"/>
              <a:t>Orano</a:t>
            </a:r>
            <a:r>
              <a:rPr lang="fr-FR" dirty="0"/>
              <a:t>, ailleurs sur le territoire</a:t>
            </a:r>
            <a:r>
              <a:rPr lang="fr-FR" dirty="0" smtClean="0"/>
              <a:t>.</a:t>
            </a:r>
          </a:p>
          <a:p>
            <a:pPr lvl="1" algn="just"/>
            <a:r>
              <a:rPr lang="fr-FR" dirty="0"/>
              <a:t>P</a:t>
            </a:r>
            <a:r>
              <a:rPr lang="fr-FR" dirty="0" smtClean="0"/>
              <a:t>rès </a:t>
            </a:r>
            <a:r>
              <a:rPr lang="fr-FR" dirty="0"/>
              <a:t>de 30 000 salariés ont été recrutés sur la période 2015-2018 et plus de 20 000 recrutements sont envisagés sur la période 2020-2023. </a:t>
            </a:r>
          </a:p>
          <a:p>
            <a:pPr lvl="0" algn="just"/>
            <a:r>
              <a:rPr lang="fr-FR" b="1" dirty="0"/>
              <a:t>Le plan </a:t>
            </a:r>
            <a:r>
              <a:rPr lang="fr-FR" b="1" dirty="0" err="1"/>
              <a:t>Excell</a:t>
            </a:r>
            <a:r>
              <a:rPr lang="fr-FR" b="1" dirty="0"/>
              <a:t> d’EDF </a:t>
            </a:r>
            <a:r>
              <a:rPr lang="fr-FR" dirty="0"/>
              <a:t>consacre tout particulièrement l’aspect Compétences et Formations, y compris les aspects de compagnonnage et la valeur des parcours croisés entre ingénierie et exploitation. </a:t>
            </a:r>
            <a:r>
              <a:rPr lang="fr-FR" b="1" dirty="0"/>
              <a:t>Le plan Boost d’</a:t>
            </a:r>
            <a:r>
              <a:rPr lang="fr-FR" b="1" dirty="0" err="1"/>
              <a:t>Orano</a:t>
            </a:r>
            <a:r>
              <a:rPr lang="fr-FR" dirty="0"/>
              <a:t>, d’excellence sur les projets, y consacre aussi une attention </a:t>
            </a:r>
            <a:r>
              <a:rPr lang="fr-FR" dirty="0" smtClean="0"/>
              <a:t>certaine.</a:t>
            </a:r>
            <a:endParaRPr lang="fr-FR" dirty="0"/>
          </a:p>
          <a:p>
            <a:pPr lvl="0" algn="just"/>
            <a:r>
              <a:rPr lang="fr-FR" b="1" dirty="0"/>
              <a:t>Le plan France Relance </a:t>
            </a:r>
            <a:r>
              <a:rPr lang="fr-FR" dirty="0"/>
              <a:t>a enfin consacré l’aspect Compétences dans le nucléaire,  avec un appel à projets spécifique pour </a:t>
            </a:r>
            <a:r>
              <a:rPr lang="fr-FR" dirty="0" smtClean="0"/>
              <a:t>cela doté </a:t>
            </a:r>
            <a:r>
              <a:rPr lang="fr-FR" dirty="0"/>
              <a:t>de 30 M€ (sur les 470 M€</a:t>
            </a:r>
            <a:r>
              <a:rPr lang="fr-FR" dirty="0" smtClean="0"/>
              <a:t>); il devrait permettre la mise en place de formations aux métiers opérationnels. Il y a bien entendu des synergies entre de grands projets industriels et la création de compétences : sans projet donnant une visibilité industrielle de long terme, les formations sont vaines, sans formations, les projets échouent, ou prennent du retard et des surcoûts. </a:t>
            </a:r>
            <a:endParaRPr lang="en-GB" altLang="fr-FR" dirty="0" smtClean="0"/>
          </a:p>
        </p:txBody>
      </p:sp>
      <p:sp>
        <p:nvSpPr>
          <p:cNvPr id="3" name="Rectangle 2"/>
          <p:cNvSpPr/>
          <p:nvPr/>
        </p:nvSpPr>
        <p:spPr>
          <a:xfrm>
            <a:off x="502276" y="1027619"/>
            <a:ext cx="8164052" cy="523220"/>
          </a:xfrm>
          <a:prstGeom prst="rect">
            <a:avLst/>
          </a:prstGeom>
        </p:spPr>
        <p:txBody>
          <a:bodyPr wrap="square">
            <a:spAutoFit/>
          </a:bodyPr>
          <a:lstStyle/>
          <a:p>
            <a:pPr algn="just"/>
            <a:r>
              <a:rPr lang="fr-FR" sz="2800" dirty="0" smtClean="0"/>
              <a:t> </a:t>
            </a:r>
            <a:endParaRPr lang="fr-FR" sz="2800" dirty="0"/>
          </a:p>
        </p:txBody>
      </p:sp>
    </p:spTree>
    <p:extLst>
      <p:ext uri="{BB962C8B-B14F-4D97-AF65-F5344CB8AC3E}">
        <p14:creationId xmlns:p14="http://schemas.microsoft.com/office/powerpoint/2010/main" val="11032458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21983"/>
            <a:ext cx="8229240" cy="2524259"/>
          </a:xfrm>
        </p:spPr>
        <p:txBody>
          <a:bodyPr/>
          <a:lstStyle/>
          <a:p>
            <a:pPr algn="ctr"/>
            <a:r>
              <a:rPr lang="fr-FR" dirty="0" smtClean="0">
                <a:solidFill>
                  <a:srgbClr val="0070C0"/>
                </a:solidFill>
              </a:rPr>
              <a:t>Merci de votre attention et à disposition pour vos questions. </a:t>
            </a:r>
            <a:endParaRPr lang="fr-FR" dirty="0">
              <a:solidFill>
                <a:srgbClr val="0070C0"/>
              </a:solidFill>
            </a:endParaRPr>
          </a:p>
        </p:txBody>
      </p:sp>
    </p:spTree>
    <p:extLst>
      <p:ext uri="{BB962C8B-B14F-4D97-AF65-F5344CB8AC3E}">
        <p14:creationId xmlns:p14="http://schemas.microsoft.com/office/powerpoint/2010/main" val="2051244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600"/>
            <a:ext cx="8229240" cy="4865070"/>
          </a:xfrm>
        </p:spPr>
        <p:txBody>
          <a:bodyPr/>
          <a:lstStyle/>
          <a:p>
            <a:pPr algn="ctr"/>
            <a:r>
              <a:rPr lang="fr-FR" dirty="0" smtClean="0"/>
              <a:t>(compléments au besoin) </a:t>
            </a:r>
            <a:endParaRPr lang="fr-FR" dirty="0"/>
          </a:p>
        </p:txBody>
      </p:sp>
    </p:spTree>
    <p:extLst>
      <p:ext uri="{BB962C8B-B14F-4D97-AF65-F5344CB8AC3E}">
        <p14:creationId xmlns:p14="http://schemas.microsoft.com/office/powerpoint/2010/main" val="2172823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 xmlns:a16="http://schemas.microsoft.com/office/drawing/2014/main" id="{29DF459F-9A7E-4B06-8745-D856470EB181}"/>
              </a:ext>
            </a:extLst>
          </p:cNvPr>
          <p:cNvGrpSpPr/>
          <p:nvPr/>
        </p:nvGrpSpPr>
        <p:grpSpPr>
          <a:xfrm>
            <a:off x="322441" y="1711158"/>
            <a:ext cx="1003772" cy="3726078"/>
            <a:chOff x="317242" y="1662037"/>
            <a:chExt cx="1076634" cy="4968104"/>
          </a:xfrm>
        </p:grpSpPr>
        <p:sp>
          <p:nvSpPr>
            <p:cNvPr id="27" name="Pentágono 14">
              <a:extLst>
                <a:ext uri="{FF2B5EF4-FFF2-40B4-BE49-F238E27FC236}">
                  <a16:creationId xmlns="" xmlns:a16="http://schemas.microsoft.com/office/drawing/2014/main" id="{9BA54987-1C6B-4E3A-B931-F44DFB4A2B75}"/>
                </a:ext>
              </a:extLst>
            </p:cNvPr>
            <p:cNvSpPr/>
            <p:nvPr/>
          </p:nvSpPr>
          <p:spPr>
            <a:xfrm rot="5400000">
              <a:off x="41856" y="5294123"/>
              <a:ext cx="1630874" cy="1041161"/>
            </a:xfrm>
            <a:prstGeom prst="homePlate">
              <a:avLst>
                <a:gd name="adj" fmla="val 36822"/>
              </a:avLst>
            </a:prstGeom>
            <a:solidFill>
              <a:schemeClr val="tx2">
                <a:lumMod val="20000"/>
                <a:lumOff val="80000"/>
              </a:schemeClr>
            </a:solidFill>
            <a:ln w="19050">
              <a:solidFill>
                <a:srgbClr val="000000"/>
              </a:solidFill>
              <a:miter lim="800000"/>
              <a:headEnd/>
              <a:tailEnd/>
            </a:ln>
          </p:spPr>
          <p:txBody>
            <a:bodyPr wrap="square" rtlCol="0">
              <a:noAutofit/>
            </a:bodyPr>
            <a:lstStyle/>
            <a:p>
              <a:endParaRPr lang="en-GB" sz="1200">
                <a:solidFill>
                  <a:schemeClr val="tx2">
                    <a:lumMod val="50000"/>
                  </a:schemeClr>
                </a:solidFill>
                <a:cs typeface="Calibri" pitchFamily="34" charset="0"/>
              </a:endParaRPr>
            </a:p>
          </p:txBody>
        </p:sp>
        <p:sp>
          <p:nvSpPr>
            <p:cNvPr id="28" name="Pentágono 18">
              <a:extLst>
                <a:ext uri="{FF2B5EF4-FFF2-40B4-BE49-F238E27FC236}">
                  <a16:creationId xmlns="" xmlns:a16="http://schemas.microsoft.com/office/drawing/2014/main" id="{8B8146C1-397F-47B3-8173-8AB43653D905}"/>
                </a:ext>
              </a:extLst>
            </p:cNvPr>
            <p:cNvSpPr/>
            <p:nvPr/>
          </p:nvSpPr>
          <p:spPr>
            <a:xfrm rot="5400000">
              <a:off x="-134663" y="3671394"/>
              <a:ext cx="1984460" cy="1041707"/>
            </a:xfrm>
            <a:prstGeom prst="homePlate">
              <a:avLst>
                <a:gd name="adj" fmla="val 23530"/>
              </a:avLst>
            </a:prstGeom>
            <a:solidFill>
              <a:schemeClr val="tx2">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50000"/>
                  </a:schemeClr>
                </a:solidFill>
              </a:endParaRPr>
            </a:p>
          </p:txBody>
        </p:sp>
        <p:sp>
          <p:nvSpPr>
            <p:cNvPr id="29" name="Pentágono 19">
              <a:extLst>
                <a:ext uri="{FF2B5EF4-FFF2-40B4-BE49-F238E27FC236}">
                  <a16:creationId xmlns="" xmlns:a16="http://schemas.microsoft.com/office/drawing/2014/main" id="{1E55F1C6-0B2B-4D1F-8034-F79EFA6AF254}"/>
                </a:ext>
              </a:extLst>
            </p:cNvPr>
            <p:cNvSpPr/>
            <p:nvPr/>
          </p:nvSpPr>
          <p:spPr>
            <a:xfrm rot="5400000">
              <a:off x="41582" y="1956619"/>
              <a:ext cx="1630873" cy="1041709"/>
            </a:xfrm>
            <a:prstGeom prst="homePlate">
              <a:avLst>
                <a:gd name="adj" fmla="val 16290"/>
              </a:avLst>
            </a:prstGeom>
            <a:solidFill>
              <a:schemeClr val="tx2">
                <a:lumMod val="20000"/>
                <a:lumOff val="80000"/>
              </a:schemeClr>
            </a:solidFill>
            <a:ln w="19050">
              <a:solidFill>
                <a:srgbClr val="000000"/>
              </a:solidFill>
              <a:miter lim="800000"/>
              <a:headEnd/>
              <a:tailEnd/>
            </a:ln>
          </p:spPr>
          <p:txBody>
            <a:bodyPr wrap="square" rtlCol="0">
              <a:noAutofit/>
            </a:bodyPr>
            <a:lstStyle/>
            <a:p>
              <a:endParaRPr lang="en-GB" sz="1200">
                <a:solidFill>
                  <a:schemeClr val="tx2">
                    <a:lumMod val="50000"/>
                  </a:schemeClr>
                </a:solidFill>
                <a:cs typeface="Calibri" pitchFamily="34" charset="0"/>
              </a:endParaRPr>
            </a:p>
          </p:txBody>
        </p:sp>
        <p:sp>
          <p:nvSpPr>
            <p:cNvPr id="30" name="CuadroTexto 29">
              <a:extLst>
                <a:ext uri="{FF2B5EF4-FFF2-40B4-BE49-F238E27FC236}">
                  <a16:creationId xmlns="" xmlns:a16="http://schemas.microsoft.com/office/drawing/2014/main" id="{BB700AD6-CF84-444F-BB68-E0D9CD574BA1}"/>
                </a:ext>
              </a:extLst>
            </p:cNvPr>
            <p:cNvSpPr txBox="1"/>
            <p:nvPr/>
          </p:nvSpPr>
          <p:spPr bwMode="auto">
            <a:xfrm>
              <a:off x="333327" y="1743465"/>
              <a:ext cx="1041709" cy="553997"/>
            </a:xfrm>
            <a:prstGeom prst="rect">
              <a:avLst/>
            </a:prstGeom>
            <a:noFill/>
            <a:ln w="9525">
              <a:noFill/>
              <a:miter lim="800000"/>
              <a:headEnd/>
              <a:tailEnd/>
            </a:ln>
          </p:spPr>
          <p:txBody>
            <a:bodyPr wrap="square" rtlCol="0">
              <a:spAutoFit/>
            </a:bodyPr>
            <a:lstStyle/>
            <a:p>
              <a:pPr algn="ctr" eaLnBrk="1" hangingPunct="1"/>
              <a:r>
                <a:rPr lang="en-GB" sz="1050" b="1">
                  <a:solidFill>
                    <a:schemeClr val="tx2">
                      <a:lumMod val="50000"/>
                    </a:schemeClr>
                  </a:solidFill>
                  <a:latin typeface="Calibri" panose="020F0502020204030204" pitchFamily="34" charset="0"/>
                  <a:cs typeface="Calibri" panose="020F0502020204030204" pitchFamily="34" charset="0"/>
                </a:rPr>
                <a:t>Innovation dynamics</a:t>
              </a:r>
            </a:p>
          </p:txBody>
        </p:sp>
        <p:sp>
          <p:nvSpPr>
            <p:cNvPr id="31" name="CuadroTexto 30">
              <a:extLst>
                <a:ext uri="{FF2B5EF4-FFF2-40B4-BE49-F238E27FC236}">
                  <a16:creationId xmlns="" xmlns:a16="http://schemas.microsoft.com/office/drawing/2014/main" id="{3AB0DA61-BDC0-4066-996E-B7954CE2335A}"/>
                </a:ext>
              </a:extLst>
            </p:cNvPr>
            <p:cNvSpPr txBox="1"/>
            <p:nvPr/>
          </p:nvSpPr>
          <p:spPr bwMode="auto">
            <a:xfrm>
              <a:off x="317242" y="5183598"/>
              <a:ext cx="1076634" cy="984885"/>
            </a:xfrm>
            <a:prstGeom prst="rect">
              <a:avLst/>
            </a:prstGeom>
            <a:noFill/>
            <a:ln w="9525">
              <a:noFill/>
              <a:miter lim="800000"/>
              <a:headEnd/>
              <a:tailEnd/>
            </a:ln>
          </p:spPr>
          <p:txBody>
            <a:bodyPr wrap="square" rtlCol="0">
              <a:spAutoFit/>
            </a:bodyPr>
            <a:lstStyle/>
            <a:p>
              <a:pPr algn="ctr"/>
              <a:r>
                <a:rPr lang="en-GB" sz="1050" b="1">
                  <a:latin typeface="Calibri" pitchFamily="34" charset="0"/>
                  <a:cs typeface="Calibri" pitchFamily="34" charset="0"/>
                </a:rPr>
                <a:t>Drivers of change in wealth distribution</a:t>
              </a:r>
            </a:p>
          </p:txBody>
        </p:sp>
        <p:sp>
          <p:nvSpPr>
            <p:cNvPr id="32" name="CuadroTexto 31">
              <a:extLst>
                <a:ext uri="{FF2B5EF4-FFF2-40B4-BE49-F238E27FC236}">
                  <a16:creationId xmlns="" xmlns:a16="http://schemas.microsoft.com/office/drawing/2014/main" id="{28896633-3761-41C1-8242-8C79CC79056C}"/>
                </a:ext>
              </a:extLst>
            </p:cNvPr>
            <p:cNvSpPr txBox="1"/>
            <p:nvPr/>
          </p:nvSpPr>
          <p:spPr bwMode="auto">
            <a:xfrm>
              <a:off x="339178" y="3449446"/>
              <a:ext cx="104170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lgn="ctr"/>
              <a:r>
                <a:rPr lang="en-GB" sz="1050" b="1">
                  <a:solidFill>
                    <a:srgbClr val="003042"/>
                  </a:solidFill>
                  <a:latin typeface="Calibri" pitchFamily="34" charset="0"/>
                  <a:cs typeface="Calibri" pitchFamily="34" charset="0"/>
                </a:rPr>
                <a:t>Winner-takes-all market dynamic</a:t>
              </a:r>
            </a:p>
          </p:txBody>
        </p:sp>
      </p:grpSp>
      <p:grpSp>
        <p:nvGrpSpPr>
          <p:cNvPr id="626" name="Grupo 625">
            <a:extLst>
              <a:ext uri="{FF2B5EF4-FFF2-40B4-BE49-F238E27FC236}">
                <a16:creationId xmlns="" xmlns:a16="http://schemas.microsoft.com/office/drawing/2014/main" id="{0EF43F14-D399-40BA-9737-0C82864BE9C4}"/>
              </a:ext>
            </a:extLst>
          </p:cNvPr>
          <p:cNvGrpSpPr/>
          <p:nvPr/>
        </p:nvGrpSpPr>
        <p:grpSpPr>
          <a:xfrm>
            <a:off x="6684347" y="3372566"/>
            <a:ext cx="2192157" cy="2192160"/>
            <a:chOff x="9127600" y="3919858"/>
            <a:chExt cx="2196000" cy="2196000"/>
          </a:xfrm>
        </p:grpSpPr>
        <p:grpSp>
          <p:nvGrpSpPr>
            <p:cNvPr id="627" name="Grupo 626">
              <a:extLst>
                <a:ext uri="{FF2B5EF4-FFF2-40B4-BE49-F238E27FC236}">
                  <a16:creationId xmlns="" xmlns:a16="http://schemas.microsoft.com/office/drawing/2014/main" id="{5A7910D9-B6D7-47AA-8CEC-5BF905E10D73}"/>
                </a:ext>
              </a:extLst>
            </p:cNvPr>
            <p:cNvGrpSpPr/>
            <p:nvPr/>
          </p:nvGrpSpPr>
          <p:grpSpPr>
            <a:xfrm>
              <a:off x="9127600" y="3919858"/>
              <a:ext cx="2196000" cy="2196000"/>
              <a:chOff x="8689959" y="-916566"/>
              <a:chExt cx="1693381" cy="1693381"/>
            </a:xfrm>
          </p:grpSpPr>
          <p:sp>
            <p:nvSpPr>
              <p:cNvPr id="629" name="Elipse 628">
                <a:extLst>
                  <a:ext uri="{FF2B5EF4-FFF2-40B4-BE49-F238E27FC236}">
                    <a16:creationId xmlns="" xmlns:a16="http://schemas.microsoft.com/office/drawing/2014/main" id="{D886FE74-B3B8-4097-8D26-145DB07E6A9B}"/>
                  </a:ext>
                </a:extLst>
              </p:cNvPr>
              <p:cNvSpPr/>
              <p:nvPr/>
            </p:nvSpPr>
            <p:spPr>
              <a:xfrm>
                <a:off x="8689959" y="-916566"/>
                <a:ext cx="1693381" cy="1693381"/>
              </a:xfrm>
              <a:prstGeom prst="ellipse">
                <a:avLst/>
              </a:prstGeom>
              <a:noFill/>
              <a:ln w="57150">
                <a:solidFill>
                  <a:schemeClr val="accent4"/>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defRPr/>
                </a:pPr>
                <a:endParaRPr lang="en-GB" sz="1350">
                  <a:solidFill>
                    <a:srgbClr val="FFFFFF"/>
                  </a:solidFill>
                  <a:latin typeface="Calibri"/>
                </a:endParaRPr>
              </a:p>
            </p:txBody>
          </p:sp>
          <p:sp>
            <p:nvSpPr>
              <p:cNvPr id="630" name="Elipse 629">
                <a:extLst>
                  <a:ext uri="{FF2B5EF4-FFF2-40B4-BE49-F238E27FC236}">
                    <a16:creationId xmlns="" xmlns:a16="http://schemas.microsoft.com/office/drawing/2014/main" id="{7F6313A6-5DAB-4ED8-BCE5-2CC203B6C000}"/>
                  </a:ext>
                </a:extLst>
              </p:cNvPr>
              <p:cNvSpPr/>
              <p:nvPr/>
            </p:nvSpPr>
            <p:spPr>
              <a:xfrm>
                <a:off x="8771139" y="-846945"/>
                <a:ext cx="1549588" cy="1549588"/>
              </a:xfrm>
              <a:prstGeom prst="ellipse">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defRPr/>
                </a:pPr>
                <a:endParaRPr lang="en-GB" sz="1350">
                  <a:solidFill>
                    <a:srgbClr val="FFFFFF"/>
                  </a:solidFill>
                  <a:latin typeface="Calibri"/>
                </a:endParaRPr>
              </a:p>
            </p:txBody>
          </p:sp>
        </p:grpSp>
        <p:sp>
          <p:nvSpPr>
            <p:cNvPr id="628" name="Rectángulo 627">
              <a:extLst>
                <a:ext uri="{FF2B5EF4-FFF2-40B4-BE49-F238E27FC236}">
                  <a16:creationId xmlns="" xmlns:a16="http://schemas.microsoft.com/office/drawing/2014/main" id="{0477ECF9-C15A-4518-83EF-4186ECE6ECD9}"/>
                </a:ext>
              </a:extLst>
            </p:cNvPr>
            <p:cNvSpPr/>
            <p:nvPr/>
          </p:nvSpPr>
          <p:spPr>
            <a:xfrm>
              <a:off x="9207617" y="4300619"/>
              <a:ext cx="2058850" cy="1549286"/>
            </a:xfrm>
            <a:prstGeom prst="rect">
              <a:avLst/>
            </a:prstGeom>
            <a:noFill/>
          </p:spPr>
          <p:txBody>
            <a:bodyPr wrap="square">
              <a:spAutoFit/>
            </a:bodyPr>
            <a:lstStyle/>
            <a:p>
              <a:pPr algn="ctr" defTabSz="685800" eaLnBrk="0" fontAlgn="base" hangingPunct="0">
                <a:spcBef>
                  <a:spcPct val="0"/>
                </a:spcBef>
                <a:spcAft>
                  <a:spcPct val="0"/>
                </a:spcAft>
                <a:defRPr/>
              </a:pPr>
              <a:r>
                <a:rPr lang="en-US" sz="1350" b="1" kern="0" dirty="0">
                  <a:solidFill>
                    <a:srgbClr val="0FFE99">
                      <a:lumMod val="50000"/>
                    </a:srgbClr>
                  </a:solidFill>
                  <a:latin typeface="Calibri" panose="020F0502020204030204" pitchFamily="34" charset="0"/>
                  <a:cs typeface="Calibri" panose="020F0502020204030204" pitchFamily="34" charset="0"/>
                </a:rPr>
                <a:t>A situation of digital dependency undermines the fundamental pillars of our social market economies putting at risk our jobs, democracies and our values </a:t>
              </a:r>
            </a:p>
          </p:txBody>
        </p:sp>
      </p:grpSp>
      <p:sp>
        <p:nvSpPr>
          <p:cNvPr id="16" name="Rectángulo 15">
            <a:extLst>
              <a:ext uri="{FF2B5EF4-FFF2-40B4-BE49-F238E27FC236}">
                <a16:creationId xmlns="" xmlns:a16="http://schemas.microsoft.com/office/drawing/2014/main" id="{81DD1B90-FD06-4148-A26E-5BE49E94A608}"/>
              </a:ext>
            </a:extLst>
          </p:cNvPr>
          <p:cNvSpPr/>
          <p:nvPr/>
        </p:nvSpPr>
        <p:spPr>
          <a:xfrm>
            <a:off x="1437697" y="4223737"/>
            <a:ext cx="4949774" cy="118860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50000"/>
                </a:schemeClr>
              </a:solidFill>
            </a:endParaRPr>
          </a:p>
        </p:txBody>
      </p:sp>
      <p:sp>
        <p:nvSpPr>
          <p:cNvPr id="51" name="Pentágono 18">
            <a:extLst>
              <a:ext uri="{FF2B5EF4-FFF2-40B4-BE49-F238E27FC236}">
                <a16:creationId xmlns="" xmlns:a16="http://schemas.microsoft.com/office/drawing/2014/main" id="{102796A5-64F5-4AEF-8B18-7BD36F4851CE}"/>
              </a:ext>
            </a:extLst>
          </p:cNvPr>
          <p:cNvSpPr/>
          <p:nvPr/>
        </p:nvSpPr>
        <p:spPr>
          <a:xfrm rot="5400000">
            <a:off x="1955541" y="2374591"/>
            <a:ext cx="1394791" cy="2394214"/>
          </a:xfrm>
          <a:prstGeom prst="homePlate">
            <a:avLst>
              <a:gd name="adj" fmla="val 1610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50000"/>
                </a:schemeClr>
              </a:solidFill>
            </a:endParaRPr>
          </a:p>
        </p:txBody>
      </p:sp>
      <p:sp>
        <p:nvSpPr>
          <p:cNvPr id="52" name="Pentágono 18">
            <a:extLst>
              <a:ext uri="{FF2B5EF4-FFF2-40B4-BE49-F238E27FC236}">
                <a16:creationId xmlns="" xmlns:a16="http://schemas.microsoft.com/office/drawing/2014/main" id="{33CE8CF0-21DB-4EC1-B80A-165413EB1F39}"/>
              </a:ext>
            </a:extLst>
          </p:cNvPr>
          <p:cNvSpPr/>
          <p:nvPr/>
        </p:nvSpPr>
        <p:spPr>
          <a:xfrm rot="5400000">
            <a:off x="4471329" y="2338677"/>
            <a:ext cx="1394791" cy="2466044"/>
          </a:xfrm>
          <a:prstGeom prst="homePlate">
            <a:avLst>
              <a:gd name="adj" fmla="val 1610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50000"/>
                </a:schemeClr>
              </a:solidFill>
            </a:endParaRPr>
          </a:p>
        </p:txBody>
      </p:sp>
      <p:sp>
        <p:nvSpPr>
          <p:cNvPr id="57" name="CuadroTexto 56">
            <a:extLst>
              <a:ext uri="{FF2B5EF4-FFF2-40B4-BE49-F238E27FC236}">
                <a16:creationId xmlns="" xmlns:a16="http://schemas.microsoft.com/office/drawing/2014/main" id="{C4A0D407-BE75-4D7D-8E52-0B5D67379355}"/>
              </a:ext>
            </a:extLst>
          </p:cNvPr>
          <p:cNvSpPr txBox="1"/>
          <p:nvPr/>
        </p:nvSpPr>
        <p:spPr bwMode="auto">
          <a:xfrm>
            <a:off x="1602507" y="3841645"/>
            <a:ext cx="68800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GB" sz="675" b="1">
                <a:solidFill>
                  <a:srgbClr val="003245"/>
                </a:solidFill>
                <a:latin typeface="Calibri" pitchFamily="34" charset="0"/>
                <a:cs typeface="Calibri" pitchFamily="34" charset="0"/>
              </a:rPr>
              <a:t>Search engine</a:t>
            </a:r>
          </a:p>
        </p:txBody>
      </p:sp>
      <p:sp>
        <p:nvSpPr>
          <p:cNvPr id="60" name="CuadroTexto 59">
            <a:extLst>
              <a:ext uri="{FF2B5EF4-FFF2-40B4-BE49-F238E27FC236}">
                <a16:creationId xmlns="" xmlns:a16="http://schemas.microsoft.com/office/drawing/2014/main" id="{CCD592E9-29F0-425F-942B-C290728D9CED}"/>
              </a:ext>
            </a:extLst>
          </p:cNvPr>
          <p:cNvSpPr txBox="1"/>
          <p:nvPr/>
        </p:nvSpPr>
        <p:spPr bwMode="auto">
          <a:xfrm>
            <a:off x="2326862" y="3841645"/>
            <a:ext cx="716863"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GB" sz="675" b="1">
                <a:solidFill>
                  <a:srgbClr val="003245"/>
                </a:solidFill>
                <a:latin typeface="Calibri" pitchFamily="34" charset="0"/>
                <a:cs typeface="Calibri" pitchFamily="34" charset="0"/>
              </a:rPr>
              <a:t>Social network</a:t>
            </a:r>
          </a:p>
        </p:txBody>
      </p:sp>
      <p:sp>
        <p:nvSpPr>
          <p:cNvPr id="64" name="CuadroTexto 63">
            <a:extLst>
              <a:ext uri="{FF2B5EF4-FFF2-40B4-BE49-F238E27FC236}">
                <a16:creationId xmlns="" xmlns:a16="http://schemas.microsoft.com/office/drawing/2014/main" id="{47687B78-36EC-4559-9507-C8D21339258B}"/>
              </a:ext>
            </a:extLst>
          </p:cNvPr>
          <p:cNvSpPr txBox="1"/>
          <p:nvPr/>
        </p:nvSpPr>
        <p:spPr bwMode="auto">
          <a:xfrm>
            <a:off x="3110821" y="3841244"/>
            <a:ext cx="55816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GB" sz="675" b="1">
                <a:solidFill>
                  <a:srgbClr val="003245"/>
                </a:solidFill>
                <a:latin typeface="Calibri" pitchFamily="34" charset="0"/>
                <a:cs typeface="Calibri" pitchFamily="34" charset="0"/>
              </a:rPr>
              <a:t>Mobile OS</a:t>
            </a:r>
          </a:p>
          <a:p>
            <a:pPr algn="ctr"/>
            <a:endParaRPr lang="en-GB" sz="675">
              <a:solidFill>
                <a:srgbClr val="003245"/>
              </a:solidFill>
              <a:latin typeface="Calibri" pitchFamily="34" charset="0"/>
              <a:cs typeface="Calibri" pitchFamily="34" charset="0"/>
            </a:endParaRPr>
          </a:p>
        </p:txBody>
      </p:sp>
      <p:graphicFrame>
        <p:nvGraphicFramePr>
          <p:cNvPr id="56" name="Gráfico 55">
            <a:extLst>
              <a:ext uri="{FF2B5EF4-FFF2-40B4-BE49-F238E27FC236}">
                <a16:creationId xmlns="" xmlns:a16="http://schemas.microsoft.com/office/drawing/2014/main" id="{50A30097-E730-440F-A94D-93C9DD4AF686}"/>
              </a:ext>
            </a:extLst>
          </p:cNvPr>
          <p:cNvGraphicFramePr/>
          <p:nvPr/>
        </p:nvGraphicFramePr>
        <p:xfrm>
          <a:off x="1255083" y="3197310"/>
          <a:ext cx="1423871" cy="791728"/>
        </p:xfrm>
        <a:graphic>
          <a:graphicData uri="http://schemas.openxmlformats.org/drawingml/2006/chart">
            <c:chart xmlns:c="http://schemas.openxmlformats.org/drawingml/2006/chart" xmlns:r="http://schemas.openxmlformats.org/officeDocument/2006/relationships" r:id="rId3"/>
          </a:graphicData>
        </a:graphic>
      </p:graphicFrame>
      <p:sp>
        <p:nvSpPr>
          <p:cNvPr id="59" name="CuadroTexto 58">
            <a:extLst>
              <a:ext uri="{FF2B5EF4-FFF2-40B4-BE49-F238E27FC236}">
                <a16:creationId xmlns="" xmlns:a16="http://schemas.microsoft.com/office/drawing/2014/main" id="{D60788D3-1544-4E79-8188-FC2BC5E268B6}"/>
              </a:ext>
            </a:extLst>
          </p:cNvPr>
          <p:cNvSpPr txBox="1"/>
          <p:nvPr/>
        </p:nvSpPr>
        <p:spPr bwMode="auto">
          <a:xfrm>
            <a:off x="1800973" y="3567680"/>
            <a:ext cx="37702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r>
              <a:rPr lang="en-GB" sz="900" b="1">
                <a:solidFill>
                  <a:srgbClr val="003245"/>
                </a:solidFill>
                <a:latin typeface="Calibri" pitchFamily="34" charset="0"/>
                <a:cs typeface="Calibri" pitchFamily="34" charset="0"/>
              </a:rPr>
              <a:t>96</a:t>
            </a:r>
            <a:r>
              <a:rPr lang="en-GB" sz="825" b="1">
                <a:solidFill>
                  <a:srgbClr val="003245"/>
                </a:solidFill>
                <a:latin typeface="Calibri" pitchFamily="34" charset="0"/>
                <a:cs typeface="Calibri" pitchFamily="34" charset="0"/>
              </a:rPr>
              <a:t>%</a:t>
            </a:r>
          </a:p>
        </p:txBody>
      </p:sp>
      <p:graphicFrame>
        <p:nvGraphicFramePr>
          <p:cNvPr id="61" name="Gráfico 60">
            <a:extLst>
              <a:ext uri="{FF2B5EF4-FFF2-40B4-BE49-F238E27FC236}">
                <a16:creationId xmlns="" xmlns:a16="http://schemas.microsoft.com/office/drawing/2014/main" id="{83AA1100-E27E-4747-B3FE-42477FB2E701}"/>
              </a:ext>
            </a:extLst>
          </p:cNvPr>
          <p:cNvGraphicFramePr/>
          <p:nvPr/>
        </p:nvGraphicFramePr>
        <p:xfrm>
          <a:off x="1964196" y="3182484"/>
          <a:ext cx="1423871" cy="791728"/>
        </p:xfrm>
        <a:graphic>
          <a:graphicData uri="http://schemas.openxmlformats.org/drawingml/2006/chart">
            <c:chart xmlns:c="http://schemas.openxmlformats.org/drawingml/2006/chart" xmlns:r="http://schemas.openxmlformats.org/officeDocument/2006/relationships" r:id="rId4"/>
          </a:graphicData>
        </a:graphic>
      </p:graphicFrame>
      <p:sp>
        <p:nvSpPr>
          <p:cNvPr id="63" name="CuadroTexto 62">
            <a:extLst>
              <a:ext uri="{FF2B5EF4-FFF2-40B4-BE49-F238E27FC236}">
                <a16:creationId xmlns="" xmlns:a16="http://schemas.microsoft.com/office/drawing/2014/main" id="{68B52FA7-6505-480A-A224-0456F69CCA00}"/>
              </a:ext>
            </a:extLst>
          </p:cNvPr>
          <p:cNvSpPr txBox="1"/>
          <p:nvPr/>
        </p:nvSpPr>
        <p:spPr bwMode="auto">
          <a:xfrm>
            <a:off x="2507939" y="3561183"/>
            <a:ext cx="37702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r>
              <a:rPr lang="en-GB" sz="900" b="1">
                <a:solidFill>
                  <a:srgbClr val="003245"/>
                </a:solidFill>
                <a:latin typeface="Calibri" pitchFamily="34" charset="0"/>
                <a:cs typeface="Calibri" pitchFamily="34" charset="0"/>
              </a:rPr>
              <a:t>78</a:t>
            </a:r>
            <a:r>
              <a:rPr lang="en-GB" sz="825" b="1">
                <a:solidFill>
                  <a:srgbClr val="003245"/>
                </a:solidFill>
                <a:latin typeface="Calibri" pitchFamily="34" charset="0"/>
                <a:cs typeface="Calibri" pitchFamily="34" charset="0"/>
              </a:rPr>
              <a:t>%</a:t>
            </a:r>
          </a:p>
        </p:txBody>
      </p:sp>
      <p:graphicFrame>
        <p:nvGraphicFramePr>
          <p:cNvPr id="65" name="Gráfico 64">
            <a:extLst>
              <a:ext uri="{FF2B5EF4-FFF2-40B4-BE49-F238E27FC236}">
                <a16:creationId xmlns="" xmlns:a16="http://schemas.microsoft.com/office/drawing/2014/main" id="{CEF87A33-E74B-482C-82EA-45512BD2A69D}"/>
              </a:ext>
            </a:extLst>
          </p:cNvPr>
          <p:cNvGraphicFramePr/>
          <p:nvPr/>
        </p:nvGraphicFramePr>
        <p:xfrm>
          <a:off x="2674831" y="3180107"/>
          <a:ext cx="1423871" cy="791728"/>
        </p:xfrm>
        <a:graphic>
          <a:graphicData uri="http://schemas.openxmlformats.org/drawingml/2006/chart">
            <c:chart xmlns:c="http://schemas.openxmlformats.org/drawingml/2006/chart" xmlns:r="http://schemas.openxmlformats.org/officeDocument/2006/relationships" r:id="rId5"/>
          </a:graphicData>
        </a:graphic>
      </p:graphicFrame>
      <p:sp>
        <p:nvSpPr>
          <p:cNvPr id="67" name="CuadroTexto 66">
            <a:extLst>
              <a:ext uri="{FF2B5EF4-FFF2-40B4-BE49-F238E27FC236}">
                <a16:creationId xmlns="" xmlns:a16="http://schemas.microsoft.com/office/drawing/2014/main" id="{58A3DB35-2D45-4CAD-8579-084B5EF8C162}"/>
              </a:ext>
            </a:extLst>
          </p:cNvPr>
          <p:cNvSpPr txBox="1"/>
          <p:nvPr/>
        </p:nvSpPr>
        <p:spPr bwMode="auto">
          <a:xfrm>
            <a:off x="3222886" y="3546472"/>
            <a:ext cx="37702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r>
              <a:rPr lang="en-GB" sz="900" b="1">
                <a:solidFill>
                  <a:srgbClr val="003245"/>
                </a:solidFill>
                <a:latin typeface="Calibri" pitchFamily="34" charset="0"/>
                <a:cs typeface="Calibri" pitchFamily="34" charset="0"/>
              </a:rPr>
              <a:t>98</a:t>
            </a:r>
            <a:r>
              <a:rPr lang="en-GB" sz="825" b="1">
                <a:solidFill>
                  <a:srgbClr val="003245"/>
                </a:solidFill>
                <a:latin typeface="Calibri" pitchFamily="34" charset="0"/>
                <a:cs typeface="Calibri" pitchFamily="34" charset="0"/>
              </a:rPr>
              <a:t>%</a:t>
            </a:r>
          </a:p>
        </p:txBody>
      </p:sp>
      <p:pic>
        <p:nvPicPr>
          <p:cNvPr id="33" name="Picture 19">
            <a:extLst>
              <a:ext uri="{FF2B5EF4-FFF2-40B4-BE49-F238E27FC236}">
                <a16:creationId xmlns="" xmlns:a16="http://schemas.microsoft.com/office/drawing/2014/main" id="{1AD55145-6445-483F-8E9A-FBDF78E920E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4708" y="3515425"/>
            <a:ext cx="419681" cy="16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1">
            <a:extLst>
              <a:ext uri="{FF2B5EF4-FFF2-40B4-BE49-F238E27FC236}">
                <a16:creationId xmlns="" xmlns:a16="http://schemas.microsoft.com/office/drawing/2014/main" id="{1A8EDF5A-CBAF-424A-8425-0C8E04D3EFF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848" t="32788" r="10943" b="40853"/>
          <a:stretch/>
        </p:blipFill>
        <p:spPr bwMode="auto">
          <a:xfrm>
            <a:off x="4075419" y="3584482"/>
            <a:ext cx="510773" cy="10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8">
            <a:extLst>
              <a:ext uri="{FF2B5EF4-FFF2-40B4-BE49-F238E27FC236}">
                <a16:creationId xmlns="" xmlns:a16="http://schemas.microsoft.com/office/drawing/2014/main" id="{1592AEC8-C3C1-416D-8D79-10033CBF7E3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0805" y="3526587"/>
            <a:ext cx="533072" cy="19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a:extLst>
              <a:ext uri="{FF2B5EF4-FFF2-40B4-BE49-F238E27FC236}">
                <a16:creationId xmlns="" xmlns:a16="http://schemas.microsoft.com/office/drawing/2014/main" id="{F22E815B-4893-4074-8378-D9C1D3070B3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216" r="22293"/>
          <a:stretch/>
        </p:blipFill>
        <p:spPr bwMode="auto">
          <a:xfrm>
            <a:off x="6029857" y="3527209"/>
            <a:ext cx="225035" cy="19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Resultado de imagen de logo amazon prime tv">
            <a:extLst>
              <a:ext uri="{FF2B5EF4-FFF2-40B4-BE49-F238E27FC236}">
                <a16:creationId xmlns="" xmlns:a16="http://schemas.microsoft.com/office/drawing/2014/main" id="{F6213A0C-28EC-4A33-AF9F-B2DF3DF3A59B}"/>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772" y="3756571"/>
            <a:ext cx="460682" cy="3115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Resultado de imagen de klarna">
            <a:extLst>
              <a:ext uri="{FF2B5EF4-FFF2-40B4-BE49-F238E27FC236}">
                <a16:creationId xmlns="" xmlns:a16="http://schemas.microsoft.com/office/drawing/2014/main" id="{23C1D19E-20F0-4B41-B589-EB2DA9289969}"/>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4" t="37864" r="18574" b="40923"/>
          <a:stretch/>
        </p:blipFill>
        <p:spPr bwMode="auto">
          <a:xfrm>
            <a:off x="4769338" y="3807809"/>
            <a:ext cx="395311" cy="130433"/>
          </a:xfrm>
          <a:prstGeom prst="rect">
            <a:avLst/>
          </a:prstGeom>
          <a:noFill/>
          <a:extLst>
            <a:ext uri="{909E8E84-426E-40DD-AFC4-6F175D3DCCD1}">
              <a14:hiddenFill xmlns:a14="http://schemas.microsoft.com/office/drawing/2010/main">
                <a:solidFill>
                  <a:srgbClr val="FFFFFF"/>
                </a:solidFill>
              </a14:hiddenFill>
            </a:ext>
          </a:extLst>
        </p:spPr>
      </p:pic>
      <p:pic>
        <p:nvPicPr>
          <p:cNvPr id="39" name="Gráfico 38">
            <a:extLst>
              <a:ext uri="{FF2B5EF4-FFF2-40B4-BE49-F238E27FC236}">
                <a16:creationId xmlns="" xmlns:a16="http://schemas.microsoft.com/office/drawing/2014/main" id="{4E5848FE-A787-4A78-BB54-1B556A4417D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571995" y="3295861"/>
            <a:ext cx="446678" cy="118553"/>
          </a:xfrm>
          <a:prstGeom prst="rect">
            <a:avLst/>
          </a:prstGeom>
        </p:spPr>
      </p:pic>
      <p:pic>
        <p:nvPicPr>
          <p:cNvPr id="40" name="Picture 4" descr="Resultado de imagen de facebook">
            <a:extLst>
              <a:ext uri="{FF2B5EF4-FFF2-40B4-BE49-F238E27FC236}">
                <a16:creationId xmlns="" xmlns:a16="http://schemas.microsoft.com/office/drawing/2014/main" id="{713DD314-C534-4457-B4DA-8E3AE8C5D4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71906" y="3285718"/>
            <a:ext cx="182987" cy="1843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1">
            <a:extLst>
              <a:ext uri="{FF2B5EF4-FFF2-40B4-BE49-F238E27FC236}">
                <a16:creationId xmlns="" xmlns:a16="http://schemas.microsoft.com/office/drawing/2014/main" id="{62C24878-E8BD-4147-A54C-C6955EFC1F42}"/>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2549" y="3308037"/>
            <a:ext cx="530324" cy="16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descr="Image result for google logo">
            <a:extLst>
              <a:ext uri="{FF2B5EF4-FFF2-40B4-BE49-F238E27FC236}">
                <a16:creationId xmlns="" xmlns:a16="http://schemas.microsoft.com/office/drawing/2014/main" id="{DAAEC329-C74B-428C-AA34-1B6A9CEFF298}"/>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26891" b="24004"/>
          <a:stretch/>
        </p:blipFill>
        <p:spPr bwMode="auto">
          <a:xfrm>
            <a:off x="4959696" y="3294391"/>
            <a:ext cx="502124" cy="15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7">
            <a:extLst>
              <a:ext uri="{FF2B5EF4-FFF2-40B4-BE49-F238E27FC236}">
                <a16:creationId xmlns="" xmlns:a16="http://schemas.microsoft.com/office/drawing/2014/main" id="{A168D054-6520-4864-90D1-BB53CBBD42C6}"/>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985" t="24971" r="7681" b="24959"/>
          <a:stretch/>
        </p:blipFill>
        <p:spPr bwMode="auto">
          <a:xfrm>
            <a:off x="5310886" y="3850307"/>
            <a:ext cx="357755" cy="7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a:extLst>
              <a:ext uri="{FF2B5EF4-FFF2-40B4-BE49-F238E27FC236}">
                <a16:creationId xmlns="" xmlns:a16="http://schemas.microsoft.com/office/drawing/2014/main" id="{5689FC48-EB30-44F1-BBA9-67B50C3A5ED9}"/>
              </a:ext>
            </a:extLst>
          </p:cNvPr>
          <p:cNvGrpSpPr/>
          <p:nvPr/>
        </p:nvGrpSpPr>
        <p:grpSpPr>
          <a:xfrm>
            <a:off x="3174229" y="4273886"/>
            <a:ext cx="1076750" cy="927143"/>
            <a:chOff x="11356439" y="2582621"/>
            <a:chExt cx="660258" cy="713593"/>
          </a:xfrm>
          <a:solidFill>
            <a:schemeClr val="bg1">
              <a:lumMod val="75000"/>
            </a:schemeClr>
          </a:solidFill>
        </p:grpSpPr>
        <p:sp>
          <p:nvSpPr>
            <p:cNvPr id="445" name="Vietnam" descr="© INSCALE GmbH, 05.05.2010&#10;http://www.presentationload.com/">
              <a:extLst>
                <a:ext uri="{FF2B5EF4-FFF2-40B4-BE49-F238E27FC236}">
                  <a16:creationId xmlns="" xmlns:a16="http://schemas.microsoft.com/office/drawing/2014/main" id="{0F8E9A18-210E-47A6-B092-72C250035AE3}"/>
                </a:ext>
              </a:extLst>
            </p:cNvPr>
            <p:cNvSpPr>
              <a:spLocks/>
            </p:cNvSpPr>
            <p:nvPr/>
          </p:nvSpPr>
          <p:spPr bwMode="gray">
            <a:xfrm>
              <a:off x="11662700" y="3041269"/>
              <a:ext cx="83136" cy="192949"/>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58" name="Thailand" descr="© INSCALE GmbH, 05.05.2010&#10;http://www.presentationload.com/">
              <a:extLst>
                <a:ext uri="{FF2B5EF4-FFF2-40B4-BE49-F238E27FC236}">
                  <a16:creationId xmlns="" xmlns:a16="http://schemas.microsoft.com/office/drawing/2014/main" id="{D17CF17D-DB76-4DA9-96D5-26AE85A1D6EC}"/>
                </a:ext>
              </a:extLst>
            </p:cNvPr>
            <p:cNvSpPr>
              <a:spLocks/>
            </p:cNvSpPr>
            <p:nvPr/>
          </p:nvSpPr>
          <p:spPr bwMode="gray">
            <a:xfrm>
              <a:off x="11622473" y="3079859"/>
              <a:ext cx="84745" cy="192316"/>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61" name="Taiwan" descr="© INSCALE GmbH, 05.05.2010&#10;http://www.presentationload.com/">
              <a:extLst>
                <a:ext uri="{FF2B5EF4-FFF2-40B4-BE49-F238E27FC236}">
                  <a16:creationId xmlns="" xmlns:a16="http://schemas.microsoft.com/office/drawing/2014/main" id="{EAEF268A-2845-4F20-AD8A-E097E2D8DFE5}"/>
                </a:ext>
              </a:extLst>
            </p:cNvPr>
            <p:cNvSpPr>
              <a:spLocks/>
            </p:cNvSpPr>
            <p:nvPr/>
          </p:nvSpPr>
          <p:spPr bwMode="gray">
            <a:xfrm>
              <a:off x="11829507" y="3015964"/>
              <a:ext cx="16627" cy="43651"/>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67" name="Sri Lanka" descr="© INSCALE GmbH, 05.05.2010&#10;http://www.presentationload.com/">
              <a:extLst>
                <a:ext uri="{FF2B5EF4-FFF2-40B4-BE49-F238E27FC236}">
                  <a16:creationId xmlns="" xmlns:a16="http://schemas.microsoft.com/office/drawing/2014/main" id="{45C74258-7CC8-4792-B43C-562406AA0FB8}"/>
                </a:ext>
              </a:extLst>
            </p:cNvPr>
            <p:cNvSpPr>
              <a:spLocks/>
            </p:cNvSpPr>
            <p:nvPr/>
          </p:nvSpPr>
          <p:spPr bwMode="gray">
            <a:xfrm>
              <a:off x="11459420" y="3220932"/>
              <a:ext cx="23600" cy="49344"/>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77" name="Russia (Urup,Simushir)" descr="© INSCALE GmbH, 05.05.2010&#10;http://www.presentationload.com/">
              <a:extLst>
                <a:ext uri="{FF2B5EF4-FFF2-40B4-BE49-F238E27FC236}">
                  <a16:creationId xmlns="" xmlns:a16="http://schemas.microsoft.com/office/drawing/2014/main" id="{6C3E85D2-CE07-4BF9-8C99-7E07E199D3D8}"/>
                </a:ext>
              </a:extLst>
            </p:cNvPr>
            <p:cNvSpPr>
              <a:spLocks noEditPoints="1"/>
            </p:cNvSpPr>
            <p:nvPr/>
          </p:nvSpPr>
          <p:spPr bwMode="gray">
            <a:xfrm>
              <a:off x="11975397" y="2582621"/>
              <a:ext cx="41300" cy="193581"/>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84" name="Philippines" descr="© INSCALE GmbH, 05.05.2010&#10;http://www.presentationload.com/">
              <a:extLst>
                <a:ext uri="{FF2B5EF4-FFF2-40B4-BE49-F238E27FC236}">
                  <a16:creationId xmlns="" xmlns:a16="http://schemas.microsoft.com/office/drawing/2014/main" id="{C448D954-2110-4DFC-8333-04987640A676}"/>
                </a:ext>
              </a:extLst>
            </p:cNvPr>
            <p:cNvSpPr>
              <a:spLocks noEditPoints="1"/>
            </p:cNvSpPr>
            <p:nvPr/>
          </p:nvSpPr>
          <p:spPr bwMode="gray">
            <a:xfrm>
              <a:off x="11824680" y="3102000"/>
              <a:ext cx="98154" cy="194214"/>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90" name="Parcel Islands" descr="© INSCALE GmbH, 05.05.2010&#10;http://www.presentationload.com/">
              <a:extLst>
                <a:ext uri="{FF2B5EF4-FFF2-40B4-BE49-F238E27FC236}">
                  <a16:creationId xmlns="" xmlns:a16="http://schemas.microsoft.com/office/drawing/2014/main" id="{DF4C9932-3720-4A06-A457-5F50E8A6C7CF}"/>
                </a:ext>
              </a:extLst>
            </p:cNvPr>
            <p:cNvSpPr>
              <a:spLocks noEditPoints="1"/>
            </p:cNvSpPr>
            <p:nvPr/>
          </p:nvSpPr>
          <p:spPr bwMode="gray">
            <a:xfrm>
              <a:off x="11758172" y="3120979"/>
              <a:ext cx="12873" cy="10122"/>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499" name="Nepal" descr="© INSCALE GmbH, 05.05.2010&#10;http://www.presentationload.com/">
              <a:extLst>
                <a:ext uri="{FF2B5EF4-FFF2-40B4-BE49-F238E27FC236}">
                  <a16:creationId xmlns="" xmlns:a16="http://schemas.microsoft.com/office/drawing/2014/main" id="{B721BC18-1C2E-4BEA-912A-93341AA6688C}"/>
                </a:ext>
              </a:extLst>
            </p:cNvPr>
            <p:cNvSpPr>
              <a:spLocks/>
            </p:cNvSpPr>
            <p:nvPr/>
          </p:nvSpPr>
          <p:spPr bwMode="gray">
            <a:xfrm>
              <a:off x="11440647" y="2948906"/>
              <a:ext cx="80454" cy="5314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01" name="Myanmar" descr="© INSCALE GmbH, 05.05.2010&#10;http://www.presentationload.com/">
              <a:extLst>
                <a:ext uri="{FF2B5EF4-FFF2-40B4-BE49-F238E27FC236}">
                  <a16:creationId xmlns="" xmlns:a16="http://schemas.microsoft.com/office/drawing/2014/main" id="{D11E2712-4441-449D-A2D6-8C7FF31AFBAD}"/>
                </a:ext>
              </a:extLst>
            </p:cNvPr>
            <p:cNvSpPr>
              <a:spLocks/>
            </p:cNvSpPr>
            <p:nvPr/>
          </p:nvSpPr>
          <p:spPr bwMode="gray">
            <a:xfrm>
              <a:off x="11567228" y="2974211"/>
              <a:ext cx="87427" cy="242293"/>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24" name="Laos" descr="© INSCALE GmbH, 05.05.2010&#10;http://www.presentationload.com/">
              <a:extLst>
                <a:ext uri="{FF2B5EF4-FFF2-40B4-BE49-F238E27FC236}">
                  <a16:creationId xmlns="" xmlns:a16="http://schemas.microsoft.com/office/drawing/2014/main" id="{5EA1CBE3-741C-4484-B8BA-D61920E9BED2}"/>
                </a:ext>
              </a:extLst>
            </p:cNvPr>
            <p:cNvSpPr>
              <a:spLocks/>
            </p:cNvSpPr>
            <p:nvPr/>
          </p:nvSpPr>
          <p:spPr bwMode="gray">
            <a:xfrm>
              <a:off x="11644464" y="3052656"/>
              <a:ext cx="82599" cy="112606"/>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27" name="Korea, South" descr="© INSCALE GmbH, 05.05.2010&#10;http://www.presentationload.com/">
              <a:extLst>
                <a:ext uri="{FF2B5EF4-FFF2-40B4-BE49-F238E27FC236}">
                  <a16:creationId xmlns="" xmlns:a16="http://schemas.microsoft.com/office/drawing/2014/main" id="{B58E49C3-2DF6-442F-9639-2860F5E9A605}"/>
                </a:ext>
              </a:extLst>
            </p:cNvPr>
            <p:cNvSpPr>
              <a:spLocks noEditPoints="1"/>
            </p:cNvSpPr>
            <p:nvPr/>
          </p:nvSpPr>
          <p:spPr bwMode="gray">
            <a:xfrm>
              <a:off x="11841307" y="2843892"/>
              <a:ext cx="37545" cy="68956"/>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28" name="Korea, North" descr="© INSCALE GmbH, 05.05.2010&#10;http://www.presentationload.com/">
              <a:extLst>
                <a:ext uri="{FF2B5EF4-FFF2-40B4-BE49-F238E27FC236}">
                  <a16:creationId xmlns="" xmlns:a16="http://schemas.microsoft.com/office/drawing/2014/main" id="{CEC37A74-CC69-45EC-8BF9-0068D673890A}"/>
                </a:ext>
              </a:extLst>
            </p:cNvPr>
            <p:cNvSpPr>
              <a:spLocks/>
            </p:cNvSpPr>
            <p:nvPr/>
          </p:nvSpPr>
          <p:spPr bwMode="gray">
            <a:xfrm>
              <a:off x="11810198" y="2786956"/>
              <a:ext cx="45054" cy="67690"/>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33" name="Japan" descr="© INSCALE GmbH, 05.05.2010&#10;http://www.presentationload.com/">
              <a:extLst>
                <a:ext uri="{FF2B5EF4-FFF2-40B4-BE49-F238E27FC236}">
                  <a16:creationId xmlns="" xmlns:a16="http://schemas.microsoft.com/office/drawing/2014/main" id="{0A220128-06A0-4007-9221-F23D99A43B9A}"/>
                </a:ext>
              </a:extLst>
            </p:cNvPr>
            <p:cNvSpPr>
              <a:spLocks noEditPoints="1"/>
            </p:cNvSpPr>
            <p:nvPr/>
          </p:nvSpPr>
          <p:spPr bwMode="gray">
            <a:xfrm>
              <a:off x="11862762" y="2754060"/>
              <a:ext cx="120144" cy="276454"/>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80" name="China" descr="© INSCALE GmbH, 05.05.2010&#10;http://www.presentationload.com/">
              <a:extLst>
                <a:ext uri="{FF2B5EF4-FFF2-40B4-BE49-F238E27FC236}">
                  <a16:creationId xmlns="" xmlns:a16="http://schemas.microsoft.com/office/drawing/2014/main" id="{1203B5BA-B209-4A75-BD8A-AC28436C0E0F}"/>
                </a:ext>
              </a:extLst>
            </p:cNvPr>
            <p:cNvSpPr>
              <a:spLocks noEditPoints="1"/>
            </p:cNvSpPr>
            <p:nvPr/>
          </p:nvSpPr>
          <p:spPr bwMode="gray">
            <a:xfrm>
              <a:off x="11356439" y="2650944"/>
              <a:ext cx="502032" cy="45738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85" name="Cambodia" descr="© INSCALE GmbH, 05.05.2010&#10;http://www.presentationload.com/">
              <a:extLst>
                <a:ext uri="{FF2B5EF4-FFF2-40B4-BE49-F238E27FC236}">
                  <a16:creationId xmlns="" xmlns:a16="http://schemas.microsoft.com/office/drawing/2014/main" id="{7F09422A-44F7-412B-A6A4-7409FEB6730A}"/>
                </a:ext>
              </a:extLst>
            </p:cNvPr>
            <p:cNvSpPr>
              <a:spLocks/>
            </p:cNvSpPr>
            <p:nvPr/>
          </p:nvSpPr>
          <p:spPr bwMode="gray">
            <a:xfrm>
              <a:off x="11676645" y="3156405"/>
              <a:ext cx="52027" cy="54405"/>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93" name="Bhutan" descr="© INSCALE GmbH, 05.05.2010&#10;http://www.presentationload.com/">
              <a:extLst>
                <a:ext uri="{FF2B5EF4-FFF2-40B4-BE49-F238E27FC236}">
                  <a16:creationId xmlns="" xmlns:a16="http://schemas.microsoft.com/office/drawing/2014/main" id="{1ECA2D76-A6D0-4076-8196-EF33F4A44BBC}"/>
                </a:ext>
              </a:extLst>
            </p:cNvPr>
            <p:cNvSpPr>
              <a:spLocks/>
            </p:cNvSpPr>
            <p:nvPr/>
          </p:nvSpPr>
          <p:spPr bwMode="gray">
            <a:xfrm>
              <a:off x="11525928" y="2976742"/>
              <a:ext cx="32182" cy="21509"/>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sp>
          <p:nvSpPr>
            <p:cNvPr id="597" name="Bangladesh" descr="© INSCALE GmbH, 05.05.2010&#10;http://www.presentationload.com/">
              <a:extLst>
                <a:ext uri="{FF2B5EF4-FFF2-40B4-BE49-F238E27FC236}">
                  <a16:creationId xmlns="" xmlns:a16="http://schemas.microsoft.com/office/drawing/2014/main" id="{A0250684-5B35-481C-AE09-2E6B671E2760}"/>
                </a:ext>
              </a:extLst>
            </p:cNvPr>
            <p:cNvSpPr>
              <a:spLocks/>
            </p:cNvSpPr>
            <p:nvPr/>
          </p:nvSpPr>
          <p:spPr bwMode="gray">
            <a:xfrm>
              <a:off x="11521637" y="3000149"/>
              <a:ext cx="51490" cy="68956"/>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cap="flat" cmpd="sng">
              <a:noFill/>
              <a:prstDash val="solid"/>
              <a:round/>
              <a:headEnd type="none" w="med" len="med"/>
              <a:tailEnd type="none" w="med" len="med"/>
            </a:ln>
            <a:effectLst/>
          </p:spPr>
          <p:txBody>
            <a:bodyPr/>
            <a:lstStyle/>
            <a:p>
              <a:pPr>
                <a:spcBef>
                  <a:spcPct val="0"/>
                </a:spcBef>
              </a:pPr>
              <a:endParaRPr lang="en-GB" sz="1350"/>
            </a:p>
          </p:txBody>
        </p:sp>
      </p:grpSp>
      <p:sp>
        <p:nvSpPr>
          <p:cNvPr id="448" name="USA" descr="© INSCALE GmbH, 05.05.2010&#10;http://www.presentationload.com/">
            <a:extLst>
              <a:ext uri="{FF2B5EF4-FFF2-40B4-BE49-F238E27FC236}">
                <a16:creationId xmlns="" xmlns:a16="http://schemas.microsoft.com/office/drawing/2014/main" id="{51B844C3-CBC1-446F-B852-7E5B186C7206}"/>
              </a:ext>
            </a:extLst>
          </p:cNvPr>
          <p:cNvSpPr>
            <a:spLocks noEditPoints="1"/>
          </p:cNvSpPr>
          <p:nvPr/>
        </p:nvSpPr>
        <p:spPr bwMode="gray">
          <a:xfrm>
            <a:off x="5476642" y="4240106"/>
            <a:ext cx="885234" cy="618124"/>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bg1">
              <a:lumMod val="75000"/>
            </a:schemeClr>
          </a:solidFill>
          <a:ln w="3175" cap="flat" cmpd="sng">
            <a:noFill/>
            <a:prstDash val="solid"/>
            <a:round/>
            <a:headEnd type="none" w="med" len="med"/>
            <a:tailEnd type="none" w="med" len="med"/>
          </a:ln>
          <a:effectLst/>
        </p:spPr>
        <p:txBody>
          <a:bodyPr/>
          <a:lstStyle/>
          <a:p>
            <a:pPr>
              <a:spcBef>
                <a:spcPct val="0"/>
              </a:spcBef>
            </a:pPr>
            <a:endParaRPr lang="en-GB" sz="1350"/>
          </a:p>
        </p:txBody>
      </p:sp>
      <p:pic>
        <p:nvPicPr>
          <p:cNvPr id="13" name="Imagen 12">
            <a:extLst>
              <a:ext uri="{FF2B5EF4-FFF2-40B4-BE49-F238E27FC236}">
                <a16:creationId xmlns="" xmlns:a16="http://schemas.microsoft.com/office/drawing/2014/main" id="{BD287EEC-2143-4735-AD83-21077930F8ED}"/>
              </a:ext>
            </a:extLst>
          </p:cNvPr>
          <p:cNvPicPr>
            <a:picLocks noChangeAspect="1"/>
          </p:cNvPicPr>
          <p:nvPr/>
        </p:nvPicPr>
        <p:blipFill rotWithShape="1">
          <a:blip r:embed="rId18"/>
          <a:srcRect l="1" t="35938" r="-1144" b="38090"/>
          <a:stretch/>
        </p:blipFill>
        <p:spPr>
          <a:xfrm>
            <a:off x="4051774" y="4360239"/>
            <a:ext cx="500151" cy="120989"/>
          </a:xfrm>
          <a:prstGeom prst="rect">
            <a:avLst/>
          </a:prstGeom>
        </p:spPr>
      </p:pic>
      <p:pic>
        <p:nvPicPr>
          <p:cNvPr id="17" name="Imagen 16">
            <a:extLst>
              <a:ext uri="{FF2B5EF4-FFF2-40B4-BE49-F238E27FC236}">
                <a16:creationId xmlns="" xmlns:a16="http://schemas.microsoft.com/office/drawing/2014/main" id="{A397F351-310C-4971-964C-D83180BBEBDD}"/>
              </a:ext>
            </a:extLst>
          </p:cNvPr>
          <p:cNvPicPr>
            <a:picLocks noChangeAspect="1"/>
          </p:cNvPicPr>
          <p:nvPr/>
        </p:nvPicPr>
        <p:blipFill rotWithShape="1">
          <a:blip r:embed="rId19"/>
          <a:srcRect t="28017" r="2638" b="32340"/>
          <a:stretch/>
        </p:blipFill>
        <p:spPr>
          <a:xfrm>
            <a:off x="3920455" y="4553525"/>
            <a:ext cx="400452" cy="86018"/>
          </a:xfrm>
          <a:prstGeom prst="rect">
            <a:avLst/>
          </a:prstGeom>
        </p:spPr>
      </p:pic>
      <p:pic>
        <p:nvPicPr>
          <p:cNvPr id="18" name="Imagen 17">
            <a:extLst>
              <a:ext uri="{FF2B5EF4-FFF2-40B4-BE49-F238E27FC236}">
                <a16:creationId xmlns="" xmlns:a16="http://schemas.microsoft.com/office/drawing/2014/main" id="{CF06E477-0B19-4F6A-9B66-4A1E14E5327F}"/>
              </a:ext>
            </a:extLst>
          </p:cNvPr>
          <p:cNvPicPr>
            <a:picLocks noChangeAspect="1"/>
          </p:cNvPicPr>
          <p:nvPr/>
        </p:nvPicPr>
        <p:blipFill rotWithShape="1">
          <a:blip r:embed="rId20"/>
          <a:srcRect l="-1" t="29553" r="-201" b="31833"/>
          <a:stretch/>
        </p:blipFill>
        <p:spPr>
          <a:xfrm>
            <a:off x="3852342" y="4732567"/>
            <a:ext cx="388084" cy="78897"/>
          </a:xfrm>
          <a:prstGeom prst="rect">
            <a:avLst/>
          </a:prstGeom>
        </p:spPr>
      </p:pic>
      <p:pic>
        <p:nvPicPr>
          <p:cNvPr id="20" name="Imagen 19">
            <a:extLst>
              <a:ext uri="{FF2B5EF4-FFF2-40B4-BE49-F238E27FC236}">
                <a16:creationId xmlns="" xmlns:a16="http://schemas.microsoft.com/office/drawing/2014/main" id="{3F30502F-6A3A-4BEF-80B5-2033A2883324}"/>
              </a:ext>
            </a:extLst>
          </p:cNvPr>
          <p:cNvPicPr>
            <a:picLocks noChangeAspect="1"/>
          </p:cNvPicPr>
          <p:nvPr/>
        </p:nvPicPr>
        <p:blipFill rotWithShape="1">
          <a:blip r:embed="rId21"/>
          <a:srcRect l="4302" t="25230" r="-1144" b="26860"/>
          <a:stretch/>
        </p:blipFill>
        <p:spPr>
          <a:xfrm>
            <a:off x="4422452" y="4555821"/>
            <a:ext cx="305014" cy="142151"/>
          </a:xfrm>
          <a:prstGeom prst="rect">
            <a:avLst/>
          </a:prstGeom>
        </p:spPr>
      </p:pic>
      <p:pic>
        <p:nvPicPr>
          <p:cNvPr id="1027" name="Picture 3" descr="Resultado de imagen de logo foxconn">
            <a:extLst>
              <a:ext uri="{FF2B5EF4-FFF2-40B4-BE49-F238E27FC236}">
                <a16:creationId xmlns="" xmlns:a16="http://schemas.microsoft.com/office/drawing/2014/main" id="{137D43FA-352B-4845-9013-B2EB769C3422}"/>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42195" r="4023" b="40413"/>
          <a:stretch/>
        </p:blipFill>
        <p:spPr bwMode="auto">
          <a:xfrm>
            <a:off x="3824771" y="5105420"/>
            <a:ext cx="540621" cy="9228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 xmlns:a16="http://schemas.microsoft.com/office/drawing/2014/main" id="{2EA08E32-E945-4440-A173-77596C273BD3}"/>
              </a:ext>
            </a:extLst>
          </p:cNvPr>
          <p:cNvPicPr>
            <a:picLocks noChangeAspect="1"/>
          </p:cNvPicPr>
          <p:nvPr/>
        </p:nvPicPr>
        <p:blipFill rotWithShape="1">
          <a:blip r:embed="rId23"/>
          <a:srcRect l="18427" t="7941" r="14145" b="4285"/>
          <a:stretch/>
        </p:blipFill>
        <p:spPr>
          <a:xfrm>
            <a:off x="4261511" y="4876196"/>
            <a:ext cx="213995" cy="196565"/>
          </a:xfrm>
          <a:prstGeom prst="rect">
            <a:avLst/>
          </a:prstGeom>
        </p:spPr>
      </p:pic>
      <p:pic>
        <p:nvPicPr>
          <p:cNvPr id="22" name="Imagen 21">
            <a:extLst>
              <a:ext uri="{FF2B5EF4-FFF2-40B4-BE49-F238E27FC236}">
                <a16:creationId xmlns="" xmlns:a16="http://schemas.microsoft.com/office/drawing/2014/main" id="{2F675CC1-5A95-4A96-AA99-6ABA03615186}"/>
              </a:ext>
            </a:extLst>
          </p:cNvPr>
          <p:cNvPicPr>
            <a:picLocks noChangeAspect="1"/>
          </p:cNvPicPr>
          <p:nvPr/>
        </p:nvPicPr>
        <p:blipFill rotWithShape="1">
          <a:blip r:embed="rId24"/>
          <a:srcRect t="34329" r="2145" b="32398"/>
          <a:stretch/>
        </p:blipFill>
        <p:spPr>
          <a:xfrm>
            <a:off x="4332113" y="4760541"/>
            <a:ext cx="400401" cy="71822"/>
          </a:xfrm>
          <a:prstGeom prst="rect">
            <a:avLst/>
          </a:prstGeom>
        </p:spPr>
      </p:pic>
      <p:pic>
        <p:nvPicPr>
          <p:cNvPr id="23" name="Imagen 22">
            <a:extLst>
              <a:ext uri="{FF2B5EF4-FFF2-40B4-BE49-F238E27FC236}">
                <a16:creationId xmlns="" xmlns:a16="http://schemas.microsoft.com/office/drawing/2014/main" id="{9C4C17EC-E7D3-4FE1-817C-F76BAF2C472F}"/>
              </a:ext>
            </a:extLst>
          </p:cNvPr>
          <p:cNvPicPr>
            <a:picLocks noChangeAspect="1"/>
          </p:cNvPicPr>
          <p:nvPr/>
        </p:nvPicPr>
        <p:blipFill rotWithShape="1">
          <a:blip r:embed="rId25"/>
          <a:srcRect t="36019" r="3163" b="36914"/>
          <a:stretch/>
        </p:blipFill>
        <p:spPr>
          <a:xfrm>
            <a:off x="3714189" y="4902460"/>
            <a:ext cx="435094" cy="114563"/>
          </a:xfrm>
          <a:prstGeom prst="rect">
            <a:avLst/>
          </a:prstGeom>
        </p:spPr>
      </p:pic>
      <p:sp>
        <p:nvSpPr>
          <p:cNvPr id="24" name="CuadroTexto 23">
            <a:extLst>
              <a:ext uri="{FF2B5EF4-FFF2-40B4-BE49-F238E27FC236}">
                <a16:creationId xmlns="" xmlns:a16="http://schemas.microsoft.com/office/drawing/2014/main" id="{ECA28F14-CDE3-46A7-84C2-3E207EAABE75}"/>
              </a:ext>
            </a:extLst>
          </p:cNvPr>
          <p:cNvSpPr txBox="1"/>
          <p:nvPr/>
        </p:nvSpPr>
        <p:spPr bwMode="auto">
          <a:xfrm>
            <a:off x="1750585" y="3426101"/>
            <a:ext cx="465192"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l" eaLnBrk="1" hangingPunct="1"/>
            <a:r>
              <a:rPr lang="en-GB" sz="675">
                <a:latin typeface="Calibri" pitchFamily="34" charset="0"/>
                <a:cs typeface="Calibri" pitchFamily="34" charset="0"/>
              </a:rPr>
              <a:t>1 player</a:t>
            </a:r>
          </a:p>
        </p:txBody>
      </p:sp>
      <p:sp>
        <p:nvSpPr>
          <p:cNvPr id="619" name="CuadroTexto 618">
            <a:extLst>
              <a:ext uri="{FF2B5EF4-FFF2-40B4-BE49-F238E27FC236}">
                <a16:creationId xmlns="" xmlns:a16="http://schemas.microsoft.com/office/drawing/2014/main" id="{5F335AF5-EB8A-4C69-AAD6-A047D233B973}"/>
              </a:ext>
            </a:extLst>
          </p:cNvPr>
          <p:cNvSpPr txBox="1"/>
          <p:nvPr/>
        </p:nvSpPr>
        <p:spPr bwMode="auto">
          <a:xfrm>
            <a:off x="2447916" y="3426101"/>
            <a:ext cx="465192"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l" eaLnBrk="1" hangingPunct="1"/>
            <a:r>
              <a:rPr lang="en-GB" sz="675">
                <a:latin typeface="Calibri" pitchFamily="34" charset="0"/>
                <a:cs typeface="Calibri" pitchFamily="34" charset="0"/>
              </a:rPr>
              <a:t>1 player</a:t>
            </a:r>
          </a:p>
        </p:txBody>
      </p:sp>
      <p:sp>
        <p:nvSpPr>
          <p:cNvPr id="620" name="CuadroTexto 619">
            <a:extLst>
              <a:ext uri="{FF2B5EF4-FFF2-40B4-BE49-F238E27FC236}">
                <a16:creationId xmlns="" xmlns:a16="http://schemas.microsoft.com/office/drawing/2014/main" id="{8026E97B-C68C-4FDA-8046-B23343A66ED5}"/>
              </a:ext>
            </a:extLst>
          </p:cNvPr>
          <p:cNvSpPr txBox="1"/>
          <p:nvPr/>
        </p:nvSpPr>
        <p:spPr bwMode="auto">
          <a:xfrm>
            <a:off x="3166038" y="3426101"/>
            <a:ext cx="498855"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l" eaLnBrk="1" hangingPunct="1"/>
            <a:r>
              <a:rPr lang="en-GB" sz="675">
                <a:latin typeface="Calibri" pitchFamily="34" charset="0"/>
                <a:cs typeface="Calibri" pitchFamily="34" charset="0"/>
              </a:rPr>
              <a:t>2 players</a:t>
            </a:r>
          </a:p>
        </p:txBody>
      </p:sp>
      <p:pic>
        <p:nvPicPr>
          <p:cNvPr id="25" name="Imagen 24">
            <a:extLst>
              <a:ext uri="{FF2B5EF4-FFF2-40B4-BE49-F238E27FC236}">
                <a16:creationId xmlns="" xmlns:a16="http://schemas.microsoft.com/office/drawing/2014/main" id="{C11922B2-8CC9-4B3F-A75D-93E6BE68F799}"/>
              </a:ext>
            </a:extLst>
          </p:cNvPr>
          <p:cNvPicPr>
            <a:picLocks noChangeAspect="1"/>
          </p:cNvPicPr>
          <p:nvPr/>
        </p:nvPicPr>
        <p:blipFill rotWithShape="1">
          <a:blip r:embed="rId26"/>
          <a:srcRect l="14478" t="12114" r="7877" b="11788"/>
          <a:stretch/>
        </p:blipFill>
        <p:spPr>
          <a:xfrm>
            <a:off x="5487271" y="4800525"/>
            <a:ext cx="224359" cy="207142"/>
          </a:xfrm>
          <a:prstGeom prst="rect">
            <a:avLst/>
          </a:prstGeom>
        </p:spPr>
      </p:pic>
      <p:pic>
        <p:nvPicPr>
          <p:cNvPr id="44" name="Imagen 43">
            <a:extLst>
              <a:ext uri="{FF2B5EF4-FFF2-40B4-BE49-F238E27FC236}">
                <a16:creationId xmlns="" xmlns:a16="http://schemas.microsoft.com/office/drawing/2014/main" id="{4E97BF0C-FB8F-48E8-93A0-1BCD071771CE}"/>
              </a:ext>
            </a:extLst>
          </p:cNvPr>
          <p:cNvPicPr>
            <a:picLocks noChangeAspect="1"/>
          </p:cNvPicPr>
          <p:nvPr/>
        </p:nvPicPr>
        <p:blipFill rotWithShape="1">
          <a:blip r:embed="rId27">
            <a:clrChange>
              <a:clrFrom>
                <a:srgbClr val="F8F8F8"/>
              </a:clrFrom>
              <a:clrTo>
                <a:srgbClr val="F8F8F8">
                  <a:alpha val="0"/>
                </a:srgbClr>
              </a:clrTo>
            </a:clrChange>
          </a:blip>
          <a:srcRect t="27477" r="2007" b="33038"/>
          <a:stretch/>
        </p:blipFill>
        <p:spPr>
          <a:xfrm>
            <a:off x="5005707" y="4482709"/>
            <a:ext cx="404299" cy="102125"/>
          </a:xfrm>
          <a:prstGeom prst="rect">
            <a:avLst/>
          </a:prstGeom>
        </p:spPr>
      </p:pic>
      <p:pic>
        <p:nvPicPr>
          <p:cNvPr id="45" name="Imagen 44">
            <a:extLst>
              <a:ext uri="{FF2B5EF4-FFF2-40B4-BE49-F238E27FC236}">
                <a16:creationId xmlns="" xmlns:a16="http://schemas.microsoft.com/office/drawing/2014/main" id="{1A43D6E9-815E-4FD8-9038-6459441C5C9E}"/>
              </a:ext>
            </a:extLst>
          </p:cNvPr>
          <p:cNvPicPr>
            <a:picLocks noChangeAspect="1"/>
          </p:cNvPicPr>
          <p:nvPr/>
        </p:nvPicPr>
        <p:blipFill>
          <a:blip r:embed="rId28"/>
          <a:stretch>
            <a:fillRect/>
          </a:stretch>
        </p:blipFill>
        <p:spPr>
          <a:xfrm>
            <a:off x="5765971" y="4876197"/>
            <a:ext cx="154931" cy="173584"/>
          </a:xfrm>
          <a:prstGeom prst="rect">
            <a:avLst/>
          </a:prstGeom>
        </p:spPr>
      </p:pic>
      <p:pic>
        <p:nvPicPr>
          <p:cNvPr id="621" name="Picture 21">
            <a:extLst>
              <a:ext uri="{FF2B5EF4-FFF2-40B4-BE49-F238E27FC236}">
                <a16:creationId xmlns="" xmlns:a16="http://schemas.microsoft.com/office/drawing/2014/main" id="{0082E989-09B5-40AC-A58D-356FDDADDDF6}"/>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5982" y="4648877"/>
            <a:ext cx="530324" cy="16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Imagen 45">
            <a:extLst>
              <a:ext uri="{FF2B5EF4-FFF2-40B4-BE49-F238E27FC236}">
                <a16:creationId xmlns="" xmlns:a16="http://schemas.microsoft.com/office/drawing/2014/main" id="{0B973672-D41C-440C-9DF9-44AE104479E6}"/>
              </a:ext>
            </a:extLst>
          </p:cNvPr>
          <p:cNvPicPr>
            <a:picLocks noChangeAspect="1"/>
          </p:cNvPicPr>
          <p:nvPr/>
        </p:nvPicPr>
        <p:blipFill>
          <a:blip r:embed="rId29"/>
          <a:stretch>
            <a:fillRect/>
          </a:stretch>
        </p:blipFill>
        <p:spPr>
          <a:xfrm>
            <a:off x="6016563" y="4935607"/>
            <a:ext cx="249651" cy="289904"/>
          </a:xfrm>
          <a:prstGeom prst="rect">
            <a:avLst/>
          </a:prstGeom>
        </p:spPr>
      </p:pic>
      <p:pic>
        <p:nvPicPr>
          <p:cNvPr id="622" name="Picture 4" descr="Resultado de imagen de facebook">
            <a:extLst>
              <a:ext uri="{FF2B5EF4-FFF2-40B4-BE49-F238E27FC236}">
                <a16:creationId xmlns="" xmlns:a16="http://schemas.microsoft.com/office/drawing/2014/main" id="{EB32546B-E1EA-479F-B7B5-6EE0B1F6885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70056" y="5108856"/>
            <a:ext cx="182987" cy="184306"/>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n 46">
            <a:extLst>
              <a:ext uri="{FF2B5EF4-FFF2-40B4-BE49-F238E27FC236}">
                <a16:creationId xmlns="" xmlns:a16="http://schemas.microsoft.com/office/drawing/2014/main" id="{11B9BCEB-969A-481C-BDB1-C2714C069CB5}"/>
              </a:ext>
            </a:extLst>
          </p:cNvPr>
          <p:cNvPicPr>
            <a:picLocks noChangeAspect="1"/>
          </p:cNvPicPr>
          <p:nvPr/>
        </p:nvPicPr>
        <p:blipFill rotWithShape="1">
          <a:blip r:embed="rId30"/>
          <a:srcRect l="22801" r="24299" b="5380"/>
          <a:stretch/>
        </p:blipFill>
        <p:spPr>
          <a:xfrm>
            <a:off x="5227985" y="4964756"/>
            <a:ext cx="201917" cy="190524"/>
          </a:xfrm>
          <a:prstGeom prst="rect">
            <a:avLst/>
          </a:prstGeom>
        </p:spPr>
      </p:pic>
      <p:pic>
        <p:nvPicPr>
          <p:cNvPr id="48" name="Imagen 47">
            <a:extLst>
              <a:ext uri="{FF2B5EF4-FFF2-40B4-BE49-F238E27FC236}">
                <a16:creationId xmlns="" xmlns:a16="http://schemas.microsoft.com/office/drawing/2014/main" id="{62C60137-0E5C-44E6-B16B-9D3C7DE7A3FC}"/>
              </a:ext>
            </a:extLst>
          </p:cNvPr>
          <p:cNvPicPr>
            <a:picLocks noChangeAspect="1"/>
          </p:cNvPicPr>
          <p:nvPr/>
        </p:nvPicPr>
        <p:blipFill>
          <a:blip r:embed="rId31"/>
          <a:stretch>
            <a:fillRect/>
          </a:stretch>
        </p:blipFill>
        <p:spPr>
          <a:xfrm>
            <a:off x="5726431" y="5174007"/>
            <a:ext cx="205378" cy="193475"/>
          </a:xfrm>
          <a:prstGeom prst="rect">
            <a:avLst/>
          </a:prstGeom>
        </p:spPr>
      </p:pic>
      <p:pic>
        <p:nvPicPr>
          <p:cNvPr id="624" name="Picture 27">
            <a:extLst>
              <a:ext uri="{FF2B5EF4-FFF2-40B4-BE49-F238E27FC236}">
                <a16:creationId xmlns="" xmlns:a16="http://schemas.microsoft.com/office/drawing/2014/main" id="{D2AF86D6-834A-4A4F-8D41-1F04C331BBE7}"/>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7985" t="24971" r="7681" b="24959"/>
          <a:stretch/>
        </p:blipFill>
        <p:spPr bwMode="auto">
          <a:xfrm>
            <a:off x="6039845" y="5288014"/>
            <a:ext cx="268788" cy="5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 name="Imagen 1023">
            <a:extLst>
              <a:ext uri="{FF2B5EF4-FFF2-40B4-BE49-F238E27FC236}">
                <a16:creationId xmlns="" xmlns:a16="http://schemas.microsoft.com/office/drawing/2014/main" id="{92B6C437-5657-47E3-B707-A54584925FDC}"/>
              </a:ext>
            </a:extLst>
          </p:cNvPr>
          <p:cNvPicPr>
            <a:picLocks noChangeAspect="1"/>
          </p:cNvPicPr>
          <p:nvPr/>
        </p:nvPicPr>
        <p:blipFill rotWithShape="1">
          <a:blip r:embed="rId33">
            <a:clrChange>
              <a:clrFrom>
                <a:srgbClr val="FFFFFF"/>
              </a:clrFrom>
              <a:clrTo>
                <a:srgbClr val="FFFFFF">
                  <a:alpha val="0"/>
                </a:srgbClr>
              </a:clrTo>
            </a:clrChange>
          </a:blip>
          <a:srcRect l="20178" r="17269" b="6059"/>
          <a:stretch/>
        </p:blipFill>
        <p:spPr>
          <a:xfrm>
            <a:off x="6058386" y="4652712"/>
            <a:ext cx="208730" cy="207152"/>
          </a:xfrm>
          <a:prstGeom prst="rect">
            <a:avLst/>
          </a:prstGeom>
        </p:spPr>
      </p:pic>
      <p:sp>
        <p:nvSpPr>
          <p:cNvPr id="633" name="Rectángulo 632">
            <a:extLst>
              <a:ext uri="{FF2B5EF4-FFF2-40B4-BE49-F238E27FC236}">
                <a16:creationId xmlns="" xmlns:a16="http://schemas.microsoft.com/office/drawing/2014/main" id="{D08C4EED-0F8D-4A50-9D7C-52C3738C9B21}"/>
              </a:ext>
            </a:extLst>
          </p:cNvPr>
          <p:cNvSpPr/>
          <p:nvPr/>
        </p:nvSpPr>
        <p:spPr>
          <a:xfrm>
            <a:off x="1443745" y="2879169"/>
            <a:ext cx="2406914" cy="27034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CuadroTexto 13">
            <a:extLst>
              <a:ext uri="{FF2B5EF4-FFF2-40B4-BE49-F238E27FC236}">
                <a16:creationId xmlns="" xmlns:a16="http://schemas.microsoft.com/office/drawing/2014/main" id="{CEF16EE8-7243-42CA-9305-5C3DB111BBF8}"/>
              </a:ext>
            </a:extLst>
          </p:cNvPr>
          <p:cNvSpPr txBox="1"/>
          <p:nvPr/>
        </p:nvSpPr>
        <p:spPr bwMode="auto">
          <a:xfrm>
            <a:off x="1454015" y="2898580"/>
            <a:ext cx="23960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eaLnBrk="1" hangingPunct="1"/>
            <a:r>
              <a:rPr lang="en-GB" sz="1200" b="1">
                <a:solidFill>
                  <a:schemeClr val="bg1"/>
                </a:solidFill>
                <a:latin typeface="Calibri" panose="020F0502020204030204" pitchFamily="34" charset="0"/>
                <a:cs typeface="Calibri" panose="020F0502020204030204" pitchFamily="34" charset="0"/>
              </a:rPr>
              <a:t>Market concentration</a:t>
            </a:r>
          </a:p>
        </p:txBody>
      </p:sp>
      <p:sp>
        <p:nvSpPr>
          <p:cNvPr id="634" name="Rectángulo 633">
            <a:extLst>
              <a:ext uri="{FF2B5EF4-FFF2-40B4-BE49-F238E27FC236}">
                <a16:creationId xmlns="" xmlns:a16="http://schemas.microsoft.com/office/drawing/2014/main" id="{70CF4A44-A9B7-42B5-BA23-982BB346DB97}"/>
              </a:ext>
            </a:extLst>
          </p:cNvPr>
          <p:cNvSpPr/>
          <p:nvPr/>
        </p:nvSpPr>
        <p:spPr>
          <a:xfrm>
            <a:off x="3948951" y="2879169"/>
            <a:ext cx="2466045" cy="27034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CuadroTexto 14">
            <a:extLst>
              <a:ext uri="{FF2B5EF4-FFF2-40B4-BE49-F238E27FC236}">
                <a16:creationId xmlns="" xmlns:a16="http://schemas.microsoft.com/office/drawing/2014/main" id="{D2B99128-5500-44CE-A79B-5ACB51F80103}"/>
              </a:ext>
            </a:extLst>
          </p:cNvPr>
          <p:cNvSpPr txBox="1"/>
          <p:nvPr/>
        </p:nvSpPr>
        <p:spPr bwMode="auto">
          <a:xfrm>
            <a:off x="3979267" y="2898736"/>
            <a:ext cx="24317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eaLnBrk="1" hangingPunct="1"/>
            <a:r>
              <a:rPr lang="en-GB" sz="1200" b="1">
                <a:solidFill>
                  <a:schemeClr val="bg1"/>
                </a:solidFill>
                <a:latin typeface="Calibri" panose="020F0502020204030204" pitchFamily="34" charset="0"/>
                <a:cs typeface="Calibri" panose="020F0502020204030204" pitchFamily="34" charset="0"/>
              </a:rPr>
              <a:t>New entrants - creative destruction</a:t>
            </a:r>
          </a:p>
        </p:txBody>
      </p:sp>
      <p:sp>
        <p:nvSpPr>
          <p:cNvPr id="635" name="Rectángulo 634">
            <a:extLst>
              <a:ext uri="{FF2B5EF4-FFF2-40B4-BE49-F238E27FC236}">
                <a16:creationId xmlns="" xmlns:a16="http://schemas.microsoft.com/office/drawing/2014/main" id="{4B5D9F66-F4FE-4042-8AF4-7D2571133D26}"/>
              </a:ext>
            </a:extLst>
          </p:cNvPr>
          <p:cNvSpPr/>
          <p:nvPr/>
        </p:nvSpPr>
        <p:spPr>
          <a:xfrm>
            <a:off x="1520164" y="4352851"/>
            <a:ext cx="1528587" cy="96342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4" name="CuadroTexto 433">
            <a:extLst>
              <a:ext uri="{FF2B5EF4-FFF2-40B4-BE49-F238E27FC236}">
                <a16:creationId xmlns="" xmlns:a16="http://schemas.microsoft.com/office/drawing/2014/main" id="{3D24FDF3-E759-4810-8592-1A3C0A71AE8D}"/>
              </a:ext>
            </a:extLst>
          </p:cNvPr>
          <p:cNvSpPr txBox="1"/>
          <p:nvPr/>
        </p:nvSpPr>
        <p:spPr bwMode="auto">
          <a:xfrm>
            <a:off x="1516981" y="4424107"/>
            <a:ext cx="153649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algn="ctr">
              <a:defRPr sz="1600">
                <a:solidFill>
                  <a:schemeClr val="tx2">
                    <a:lumMod val="50000"/>
                  </a:schemeClr>
                </a:solidFill>
                <a:latin typeface="Calibri" panose="020F0502020204030204" pitchFamily="34" charset="0"/>
                <a:cs typeface="Calibri" panose="020F0502020204030204" pitchFamily="34" charset="0"/>
              </a:defRPr>
            </a:lvl1pPr>
          </a:lstStyle>
          <a:p>
            <a:r>
              <a:rPr lang="en-GB" sz="1200" b="1">
                <a:solidFill>
                  <a:schemeClr val="bg1"/>
                </a:solidFill>
              </a:rPr>
              <a:t>Market rents; social/jobs mobility; digital sovereignty:</a:t>
            </a:r>
            <a:r>
              <a:rPr lang="en-GB" sz="1200">
                <a:solidFill>
                  <a:schemeClr val="bg1"/>
                </a:solidFill>
              </a:rPr>
              <a:t> </a:t>
            </a:r>
          </a:p>
          <a:p>
            <a:r>
              <a:rPr lang="en-GB" sz="1200" b="1">
                <a:solidFill>
                  <a:schemeClr val="accent4"/>
                </a:solidFill>
              </a:rPr>
              <a:t>A TWO REGIONS PLAY</a:t>
            </a:r>
          </a:p>
        </p:txBody>
      </p:sp>
      <p:pic>
        <p:nvPicPr>
          <p:cNvPr id="1036" name="Imagen 1035">
            <a:extLst>
              <a:ext uri="{FF2B5EF4-FFF2-40B4-BE49-F238E27FC236}">
                <a16:creationId xmlns="" xmlns:a16="http://schemas.microsoft.com/office/drawing/2014/main" id="{954683F0-DD5E-432A-9788-9429A974A8B0}"/>
              </a:ext>
            </a:extLst>
          </p:cNvPr>
          <p:cNvPicPr>
            <a:picLocks noChangeAspect="1"/>
          </p:cNvPicPr>
          <p:nvPr/>
        </p:nvPicPr>
        <p:blipFill rotWithShape="1">
          <a:blip r:embed="rId34"/>
          <a:srcRect t="35187" r="3159" b="33293"/>
          <a:stretch/>
        </p:blipFill>
        <p:spPr>
          <a:xfrm>
            <a:off x="5802708" y="3852449"/>
            <a:ext cx="496840" cy="90561"/>
          </a:xfrm>
          <a:prstGeom prst="rect">
            <a:avLst/>
          </a:prstGeom>
        </p:spPr>
      </p:pic>
      <p:pic>
        <p:nvPicPr>
          <p:cNvPr id="1037" name="Imagen 1036">
            <a:extLst>
              <a:ext uri="{FF2B5EF4-FFF2-40B4-BE49-F238E27FC236}">
                <a16:creationId xmlns="" xmlns:a16="http://schemas.microsoft.com/office/drawing/2014/main" id="{0CB39DD8-9B20-44FD-A4A4-D853F418B78B}"/>
              </a:ext>
            </a:extLst>
          </p:cNvPr>
          <p:cNvPicPr>
            <a:picLocks noChangeAspect="1"/>
          </p:cNvPicPr>
          <p:nvPr/>
        </p:nvPicPr>
        <p:blipFill>
          <a:blip r:embed="rId35"/>
          <a:stretch>
            <a:fillRect/>
          </a:stretch>
        </p:blipFill>
        <p:spPr>
          <a:xfrm>
            <a:off x="3516066" y="5220630"/>
            <a:ext cx="326675" cy="111443"/>
          </a:xfrm>
          <a:prstGeom prst="rect">
            <a:avLst/>
          </a:prstGeom>
        </p:spPr>
      </p:pic>
      <p:pic>
        <p:nvPicPr>
          <p:cNvPr id="654" name="Imagen 653">
            <a:extLst>
              <a:ext uri="{FF2B5EF4-FFF2-40B4-BE49-F238E27FC236}">
                <a16:creationId xmlns="" xmlns:a16="http://schemas.microsoft.com/office/drawing/2014/main" id="{5C96C216-4480-4B03-99EF-B326D5EDFDCA}"/>
              </a:ext>
            </a:extLst>
          </p:cNvPr>
          <p:cNvPicPr>
            <a:picLocks noChangeAspect="1"/>
          </p:cNvPicPr>
          <p:nvPr/>
        </p:nvPicPr>
        <p:blipFill rotWithShape="1">
          <a:blip r:embed="rId34"/>
          <a:srcRect t="35187" r="3159" b="33293"/>
          <a:stretch/>
        </p:blipFill>
        <p:spPr>
          <a:xfrm>
            <a:off x="3993840" y="5259752"/>
            <a:ext cx="496840" cy="90561"/>
          </a:xfrm>
          <a:prstGeom prst="rect">
            <a:avLst/>
          </a:prstGeom>
        </p:spPr>
      </p:pic>
      <p:pic>
        <p:nvPicPr>
          <p:cNvPr id="1038" name="Imagen 1037">
            <a:extLst>
              <a:ext uri="{FF2B5EF4-FFF2-40B4-BE49-F238E27FC236}">
                <a16:creationId xmlns="" xmlns:a16="http://schemas.microsoft.com/office/drawing/2014/main" id="{74538B39-9D62-44D0-B486-D031B706901F}"/>
              </a:ext>
            </a:extLst>
          </p:cNvPr>
          <p:cNvPicPr>
            <a:picLocks noChangeAspect="1"/>
          </p:cNvPicPr>
          <p:nvPr/>
        </p:nvPicPr>
        <p:blipFill rotWithShape="1">
          <a:blip r:embed="rId36"/>
          <a:srcRect t="36002" r="62" b="39726"/>
          <a:stretch/>
        </p:blipFill>
        <p:spPr>
          <a:xfrm>
            <a:off x="5020675" y="4317556"/>
            <a:ext cx="443587" cy="107738"/>
          </a:xfrm>
          <a:prstGeom prst="rect">
            <a:avLst/>
          </a:prstGeom>
        </p:spPr>
      </p:pic>
      <p:sp>
        <p:nvSpPr>
          <p:cNvPr id="1039" name="CuadroTexto 1038">
            <a:extLst>
              <a:ext uri="{FF2B5EF4-FFF2-40B4-BE49-F238E27FC236}">
                <a16:creationId xmlns="" xmlns:a16="http://schemas.microsoft.com/office/drawing/2014/main" id="{3A5C1D7E-DDFF-4671-8985-E57DEA2FBF89}"/>
              </a:ext>
            </a:extLst>
          </p:cNvPr>
          <p:cNvSpPr txBox="1"/>
          <p:nvPr/>
        </p:nvSpPr>
        <p:spPr bwMode="auto">
          <a:xfrm>
            <a:off x="352751" y="5760056"/>
            <a:ext cx="529183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s-ES" sz="600" b="1" i="1" dirty="0" err="1">
                <a:latin typeface="Calibri" pitchFamily="34" charset="0"/>
                <a:cs typeface="Calibri" pitchFamily="34" charset="0"/>
              </a:rPr>
              <a:t>Source</a:t>
            </a:r>
            <a:r>
              <a:rPr lang="es-ES" sz="600" dirty="0">
                <a:latin typeface="Calibri" pitchFamily="34" charset="0"/>
                <a:cs typeface="Calibri" pitchFamily="34" charset="0"/>
              </a:rPr>
              <a:t>: </a:t>
            </a:r>
            <a:r>
              <a:rPr lang="es-ES" sz="600" dirty="0" err="1">
                <a:latin typeface="Calibri" pitchFamily="34" charset="0"/>
                <a:cs typeface="Calibri" pitchFamily="34" charset="0"/>
              </a:rPr>
              <a:t>Statcounter</a:t>
            </a:r>
            <a:r>
              <a:rPr lang="es-ES" sz="600" dirty="0">
                <a:latin typeface="Calibri" pitchFamily="34" charset="0"/>
                <a:cs typeface="Calibri" pitchFamily="34" charset="0"/>
              </a:rPr>
              <a:t>, 2019; Data of Digital </a:t>
            </a:r>
            <a:r>
              <a:rPr lang="es-ES" sz="600" dirty="0" err="1">
                <a:latin typeface="Calibri" pitchFamily="34" charset="0"/>
                <a:cs typeface="Calibri" pitchFamily="34" charset="0"/>
              </a:rPr>
              <a:t>platforms</a:t>
            </a:r>
            <a:r>
              <a:rPr lang="es-ES" sz="600" dirty="0">
                <a:latin typeface="Calibri" pitchFamily="34" charset="0"/>
                <a:cs typeface="Calibri" pitchFamily="34" charset="0"/>
              </a:rPr>
              <a:t> as </a:t>
            </a:r>
            <a:r>
              <a:rPr lang="es-ES" sz="600" dirty="0" err="1">
                <a:latin typeface="Calibri" pitchFamily="34" charset="0"/>
                <a:cs typeface="Calibri" pitchFamily="34" charset="0"/>
              </a:rPr>
              <a:t>countries</a:t>
            </a:r>
            <a:r>
              <a:rPr lang="es-ES" sz="600" dirty="0">
                <a:latin typeface="Calibri" pitchFamily="34" charset="0"/>
                <a:cs typeface="Calibri" pitchFamily="34" charset="0"/>
              </a:rPr>
              <a:t>: https://www.weforum.org/agenda/2016/04/facebook-is-bigger-than-the-worlds-largest-country/</a:t>
            </a:r>
          </a:p>
        </p:txBody>
      </p:sp>
      <p:grpSp>
        <p:nvGrpSpPr>
          <p:cNvPr id="109" name="Grupo 108">
            <a:extLst>
              <a:ext uri="{FF2B5EF4-FFF2-40B4-BE49-F238E27FC236}">
                <a16:creationId xmlns="" xmlns:a16="http://schemas.microsoft.com/office/drawing/2014/main" id="{706035F0-8974-467C-A28B-CA0A0C4415C6}"/>
              </a:ext>
            </a:extLst>
          </p:cNvPr>
          <p:cNvGrpSpPr/>
          <p:nvPr/>
        </p:nvGrpSpPr>
        <p:grpSpPr>
          <a:xfrm>
            <a:off x="6641615" y="1672486"/>
            <a:ext cx="1723770" cy="1598565"/>
            <a:chOff x="9127600" y="3919858"/>
            <a:chExt cx="2196000" cy="2196000"/>
          </a:xfrm>
        </p:grpSpPr>
        <p:grpSp>
          <p:nvGrpSpPr>
            <p:cNvPr id="110" name="Grupo 109">
              <a:extLst>
                <a:ext uri="{FF2B5EF4-FFF2-40B4-BE49-F238E27FC236}">
                  <a16:creationId xmlns="" xmlns:a16="http://schemas.microsoft.com/office/drawing/2014/main" id="{7A068DBC-5DEF-4F27-9A29-359F57BC6BA2}"/>
                </a:ext>
              </a:extLst>
            </p:cNvPr>
            <p:cNvGrpSpPr/>
            <p:nvPr/>
          </p:nvGrpSpPr>
          <p:grpSpPr>
            <a:xfrm>
              <a:off x="9127600" y="3919858"/>
              <a:ext cx="2196000" cy="2196000"/>
              <a:chOff x="8689959" y="-916566"/>
              <a:chExt cx="1693381" cy="1693381"/>
            </a:xfrm>
          </p:grpSpPr>
          <p:sp>
            <p:nvSpPr>
              <p:cNvPr id="112" name="Elipse 111">
                <a:extLst>
                  <a:ext uri="{FF2B5EF4-FFF2-40B4-BE49-F238E27FC236}">
                    <a16:creationId xmlns="" xmlns:a16="http://schemas.microsoft.com/office/drawing/2014/main" id="{56834053-507F-4AD3-86D2-C63C17A3B745}"/>
                  </a:ext>
                </a:extLst>
              </p:cNvPr>
              <p:cNvSpPr/>
              <p:nvPr/>
            </p:nvSpPr>
            <p:spPr>
              <a:xfrm>
                <a:off x="8689959" y="-916566"/>
                <a:ext cx="1693381" cy="1693381"/>
              </a:xfrm>
              <a:prstGeom prst="ellipse">
                <a:avLst/>
              </a:prstGeom>
              <a:noFill/>
              <a:ln w="57150">
                <a:solidFill>
                  <a:schemeClr val="accent4"/>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defRPr/>
                </a:pPr>
                <a:endParaRPr lang="en-GB" sz="1200">
                  <a:solidFill>
                    <a:srgbClr val="FFFFFF"/>
                  </a:solidFill>
                  <a:latin typeface="Calibri"/>
                </a:endParaRPr>
              </a:p>
            </p:txBody>
          </p:sp>
          <p:sp>
            <p:nvSpPr>
              <p:cNvPr id="113" name="Elipse 112">
                <a:extLst>
                  <a:ext uri="{FF2B5EF4-FFF2-40B4-BE49-F238E27FC236}">
                    <a16:creationId xmlns="" xmlns:a16="http://schemas.microsoft.com/office/drawing/2014/main" id="{C3403C4F-E021-4A6E-B3A8-8BB7178B0B33}"/>
                  </a:ext>
                </a:extLst>
              </p:cNvPr>
              <p:cNvSpPr/>
              <p:nvPr/>
            </p:nvSpPr>
            <p:spPr>
              <a:xfrm>
                <a:off x="8771139" y="-846945"/>
                <a:ext cx="1549588" cy="1549588"/>
              </a:xfrm>
              <a:prstGeom prst="ellipse">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defRPr/>
                </a:pPr>
                <a:endParaRPr lang="en-GB" sz="1200">
                  <a:solidFill>
                    <a:srgbClr val="FFFFFF"/>
                  </a:solidFill>
                  <a:latin typeface="Calibri"/>
                </a:endParaRPr>
              </a:p>
            </p:txBody>
          </p:sp>
        </p:grpSp>
        <p:sp>
          <p:nvSpPr>
            <p:cNvPr id="111" name="Rectángulo 110">
              <a:extLst>
                <a:ext uri="{FF2B5EF4-FFF2-40B4-BE49-F238E27FC236}">
                  <a16:creationId xmlns="" xmlns:a16="http://schemas.microsoft.com/office/drawing/2014/main" id="{998ED26F-B700-4237-BE84-4DA93F39D593}"/>
                </a:ext>
              </a:extLst>
            </p:cNvPr>
            <p:cNvSpPr/>
            <p:nvPr/>
          </p:nvSpPr>
          <p:spPr>
            <a:xfrm>
              <a:off x="9191254" y="4136708"/>
              <a:ext cx="2058850" cy="1680640"/>
            </a:xfrm>
            <a:prstGeom prst="rect">
              <a:avLst/>
            </a:prstGeom>
            <a:noFill/>
          </p:spPr>
          <p:txBody>
            <a:bodyPr wrap="square">
              <a:spAutoFit/>
            </a:bodyPr>
            <a:lstStyle/>
            <a:p>
              <a:pPr algn="ctr" defTabSz="685800" eaLnBrk="0" fontAlgn="base" hangingPunct="0">
                <a:spcBef>
                  <a:spcPct val="0"/>
                </a:spcBef>
                <a:spcAft>
                  <a:spcPct val="0"/>
                </a:spcAft>
                <a:defRPr/>
              </a:pPr>
              <a:r>
                <a:rPr lang="en-US" sz="1050" kern="0">
                  <a:latin typeface="Calibri" panose="020F0502020204030204" pitchFamily="34" charset="0"/>
                  <a:cs typeface="Calibri" panose="020F0502020204030204" pitchFamily="34" charset="0"/>
                </a:rPr>
                <a:t>In a “borderless” cyberspace, digital innovation is impacting on the income distribution and market structures… and it is becoming a </a:t>
              </a:r>
            </a:p>
            <a:p>
              <a:pPr algn="ctr" defTabSz="685800" eaLnBrk="0" fontAlgn="base" hangingPunct="0">
                <a:spcBef>
                  <a:spcPct val="0"/>
                </a:spcBef>
                <a:spcAft>
                  <a:spcPct val="0"/>
                </a:spcAft>
                <a:defRPr/>
              </a:pPr>
              <a:r>
                <a:rPr lang="en-US" sz="1050" b="1" kern="0">
                  <a:latin typeface="Calibri" panose="020F0502020204030204" pitchFamily="34" charset="0"/>
                  <a:cs typeface="Calibri" panose="020F0502020204030204" pitchFamily="34" charset="0"/>
                </a:rPr>
                <a:t>TWO REGIONS PLAY</a:t>
              </a:r>
              <a:endParaRPr lang="en-US" sz="1050" kern="0">
                <a:latin typeface="Calibri" panose="020F0502020204030204" pitchFamily="34" charset="0"/>
                <a:cs typeface="Calibri" panose="020F0502020204030204" pitchFamily="34" charset="0"/>
              </a:endParaRPr>
            </a:p>
          </p:txBody>
        </p:sp>
      </p:grpSp>
      <p:sp>
        <p:nvSpPr>
          <p:cNvPr id="114" name="CuadroTexto 113">
            <a:extLst>
              <a:ext uri="{FF2B5EF4-FFF2-40B4-BE49-F238E27FC236}">
                <a16:creationId xmlns="" xmlns:a16="http://schemas.microsoft.com/office/drawing/2014/main" id="{E839ABE1-22F1-4442-AE7A-D611C817E3DA}"/>
              </a:ext>
            </a:extLst>
          </p:cNvPr>
          <p:cNvSpPr txBox="1"/>
          <p:nvPr/>
        </p:nvSpPr>
        <p:spPr bwMode="auto">
          <a:xfrm>
            <a:off x="1407613" y="3145516"/>
            <a:ext cx="44755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GB" sz="600">
                <a:solidFill>
                  <a:srgbClr val="003245"/>
                </a:solidFill>
                <a:latin typeface="Calibri" pitchFamily="34" charset="0"/>
                <a:cs typeface="Calibri" pitchFamily="34" charset="0"/>
              </a:rPr>
              <a:t>(mobile)</a:t>
            </a:r>
          </a:p>
        </p:txBody>
      </p:sp>
      <p:sp>
        <p:nvSpPr>
          <p:cNvPr id="49" name="Pentágono 19">
            <a:extLst>
              <a:ext uri="{FF2B5EF4-FFF2-40B4-BE49-F238E27FC236}">
                <a16:creationId xmlns="" xmlns:a16="http://schemas.microsoft.com/office/drawing/2014/main" id="{F8FF6DED-9307-4BB6-8932-4D32DCB231D1}"/>
              </a:ext>
            </a:extLst>
          </p:cNvPr>
          <p:cNvSpPr/>
          <p:nvPr/>
        </p:nvSpPr>
        <p:spPr>
          <a:xfrm rot="5400000">
            <a:off x="3304395" y="-141574"/>
            <a:ext cx="1223155" cy="4942996"/>
          </a:xfrm>
          <a:prstGeom prst="homePlate">
            <a:avLst>
              <a:gd name="adj" fmla="val 15500"/>
            </a:avLst>
          </a:prstGeom>
          <a:solidFill>
            <a:schemeClr val="bg1"/>
          </a:solidFill>
          <a:ln w="19050">
            <a:solidFill>
              <a:srgbClr val="000000"/>
            </a:solidFill>
            <a:miter lim="800000"/>
            <a:headEnd/>
            <a:tailEnd/>
          </a:ln>
        </p:spPr>
        <p:txBody>
          <a:bodyPr wrap="square" rtlCol="0">
            <a:noAutofit/>
          </a:bodyPr>
          <a:lstStyle/>
          <a:p>
            <a:endParaRPr lang="en-GB" sz="1200">
              <a:solidFill>
                <a:schemeClr val="tx2">
                  <a:lumMod val="50000"/>
                </a:schemeClr>
              </a:solidFill>
              <a:cs typeface="Calibri" pitchFamily="34" charset="0"/>
            </a:endParaRPr>
          </a:p>
        </p:txBody>
      </p:sp>
      <p:sp>
        <p:nvSpPr>
          <p:cNvPr id="1035" name="CuadroTexto 1034">
            <a:extLst>
              <a:ext uri="{FF2B5EF4-FFF2-40B4-BE49-F238E27FC236}">
                <a16:creationId xmlns="" xmlns:a16="http://schemas.microsoft.com/office/drawing/2014/main" id="{96ED169F-6C42-470D-8C87-A00D3B26E845}"/>
              </a:ext>
            </a:extLst>
          </p:cNvPr>
          <p:cNvSpPr txBox="1"/>
          <p:nvPr/>
        </p:nvSpPr>
        <p:spPr bwMode="auto">
          <a:xfrm>
            <a:off x="1466065" y="2019125"/>
            <a:ext cx="4914814" cy="553998"/>
          </a:xfrm>
          <a:prstGeom prst="rect">
            <a:avLst/>
          </a:prstGeom>
          <a:solidFill>
            <a:schemeClr val="tx1">
              <a:lumMod val="10000"/>
              <a:lumOff val="9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nchorCtr="0">
            <a:spAutoFit/>
          </a:bodyPr>
          <a:lstStyle/>
          <a:p>
            <a:pPr algn="ctr"/>
            <a:r>
              <a:rPr lang="en-US" sz="1500" dirty="0">
                <a:latin typeface="Calibri" pitchFamily="34" charset="0"/>
                <a:cs typeface="Calibri" pitchFamily="34" charset="0"/>
              </a:rPr>
              <a:t>Importance of data, economies of scale and scope, network effects </a:t>
            </a:r>
            <a:endParaRPr lang="en-GB" sz="1500" dirty="0">
              <a:latin typeface="Calibri" pitchFamily="34" charset="0"/>
              <a:cs typeface="Calibri" pitchFamily="34" charset="0"/>
            </a:endParaRPr>
          </a:p>
        </p:txBody>
      </p:sp>
      <p:sp>
        <p:nvSpPr>
          <p:cNvPr id="1025" name="Rectángulo 1024">
            <a:extLst>
              <a:ext uri="{FF2B5EF4-FFF2-40B4-BE49-F238E27FC236}">
                <a16:creationId xmlns="" xmlns:a16="http://schemas.microsoft.com/office/drawing/2014/main" id="{7339C97B-2566-4253-B0C9-88BBBE691C51}"/>
              </a:ext>
            </a:extLst>
          </p:cNvPr>
          <p:cNvSpPr/>
          <p:nvPr/>
        </p:nvSpPr>
        <p:spPr>
          <a:xfrm>
            <a:off x="1443745" y="1704966"/>
            <a:ext cx="4942996" cy="23220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CuadroTexto 10">
            <a:extLst>
              <a:ext uri="{FF2B5EF4-FFF2-40B4-BE49-F238E27FC236}">
                <a16:creationId xmlns="" xmlns:a16="http://schemas.microsoft.com/office/drawing/2014/main" id="{08444C13-8DD4-4477-B3DD-134F6DB6361F}"/>
              </a:ext>
            </a:extLst>
          </p:cNvPr>
          <p:cNvSpPr txBox="1"/>
          <p:nvPr/>
        </p:nvSpPr>
        <p:spPr bwMode="auto">
          <a:xfrm>
            <a:off x="1454015" y="1688970"/>
            <a:ext cx="49327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r>
              <a:rPr lang="en-GB" sz="1200" b="1" dirty="0">
                <a:solidFill>
                  <a:schemeClr val="bg1"/>
                </a:solidFill>
                <a:latin typeface="Calibri" panose="020F0502020204030204" pitchFamily="34" charset="0"/>
                <a:cs typeface="Calibri" panose="020F0502020204030204" pitchFamily="34" charset="0"/>
              </a:rPr>
              <a:t>Digital markets / platforms</a:t>
            </a:r>
          </a:p>
        </p:txBody>
      </p:sp>
      <p:sp>
        <p:nvSpPr>
          <p:cNvPr id="2" name="Espace réservé du contenu 1"/>
          <p:cNvSpPr>
            <a:spLocks noGrp="1"/>
          </p:cNvSpPr>
          <p:nvPr>
            <p:ph sz="half" idx="14"/>
          </p:nvPr>
        </p:nvSpPr>
        <p:spPr>
          <a:xfrm>
            <a:off x="789298" y="561554"/>
            <a:ext cx="6284875" cy="707932"/>
          </a:xfrm>
        </p:spPr>
        <p:txBody>
          <a:bodyPr>
            <a:normAutofit lnSpcReduction="10000"/>
          </a:bodyPr>
          <a:lstStyle/>
          <a:p>
            <a:r>
              <a:rPr lang="fr-FR" dirty="0" smtClean="0"/>
              <a:t>Un puis deux grands acteurs géopolitiques seulement? </a:t>
            </a:r>
            <a:endParaRPr lang="fr-FR" dirty="0"/>
          </a:p>
        </p:txBody>
      </p:sp>
    </p:spTree>
    <p:extLst>
      <p:ext uri="{BB962C8B-B14F-4D97-AF65-F5344CB8AC3E}">
        <p14:creationId xmlns:p14="http://schemas.microsoft.com/office/powerpoint/2010/main" val="2998392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457200" y="1196640"/>
            <a:ext cx="8506440" cy="49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Enjeu de souveraineté (historique : nucléaire, cryptographie)</a:t>
            </a:r>
            <a:endParaRPr lang="fr-FR" sz="24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Enjeu économique majeur (explosion des big data, de l’IoT, besoins de capacité de traitement pour l’IA, météo, simulation dans aéro, auto etc…=&gt; marché qui croît à  ~12,5%/an) </a:t>
            </a:r>
            <a:endParaRPr lang="fr-FR" sz="24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Atos, le dernier acteur européen capable de concevoir des supercalculateurs à l’état de l’art. </a:t>
            </a:r>
            <a:endParaRPr lang="fr-FR" sz="24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L’industrie UE fournit ~5% des besoins de calcul intensif dans le monde, et en consomme  environ un tiers.</a:t>
            </a:r>
            <a:endParaRPr lang="fr-FR" sz="24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Soutien important de leurs industries par USA, J, RPC (exemple pour USA : soutien en 2017 à AMD, Cray, HPE, IBM, Intel et Invidia pour exascale)</a:t>
            </a:r>
            <a:endParaRPr lang="fr-FR" sz="24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400" b="1" strike="noStrike" spc="-1">
                <a:solidFill>
                  <a:srgbClr val="000000"/>
                </a:solidFill>
                <a:latin typeface="Frutiger LT Std 45 Light"/>
              </a:rPr>
              <a:t>Engagement de l’UE sur le sujet notamment depuis 2016 (instrument dédié au HPC Coopération IPCEI-HPC : F/It/Esp/Lu et pour exascale : EuroHPC (F/D/It/Esp/Nd/Pt/Lu/) : accord 28/9/2018, 5G€/10 ans</a:t>
            </a:r>
            <a:endParaRPr lang="fr-FR" sz="2400" b="0" strike="noStrike" spc="-1">
              <a:latin typeface="Arial"/>
            </a:endParaRPr>
          </a:p>
        </p:txBody>
      </p:sp>
      <p:sp>
        <p:nvSpPr>
          <p:cNvPr id="456" name="CustomShape 2"/>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800" b="1" strike="noStrike" spc="-1" dirty="0" smtClean="0">
                <a:solidFill>
                  <a:srgbClr val="CE181E"/>
                </a:solidFill>
                <a:latin typeface="Frutiger LT Std 45 Light"/>
              </a:rPr>
              <a:t>I-3 </a:t>
            </a:r>
            <a:r>
              <a:rPr lang="fr-FR" sz="2800" b="1" strike="noStrike" spc="-1" dirty="0">
                <a:solidFill>
                  <a:srgbClr val="CE181E"/>
                </a:solidFill>
                <a:latin typeface="Frutiger LT Std 45 Light"/>
              </a:rPr>
              <a:t>Le calcul à haute performance</a:t>
            </a:r>
            <a:endParaRPr lang="fr-FR" sz="2800" b="0" strike="noStrike" spc="-1" dirty="0">
              <a:latin typeface="Arial"/>
            </a:endParaRPr>
          </a:p>
        </p:txBody>
      </p:sp>
      <p:sp>
        <p:nvSpPr>
          <p:cNvPr id="457" name="CustomShape 3"/>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95D39009-8648-4188-8003-ED8411FC1135}" type="slidenum">
              <a:rPr lang="fr-FR" sz="1000" b="0" strike="noStrike" spc="-1">
                <a:solidFill>
                  <a:srgbClr val="000000"/>
                </a:solidFill>
                <a:latin typeface="Frutiger LT Std 45 Light"/>
              </a:rPr>
              <a:t>44</a:t>
            </a:fld>
            <a:endParaRPr lang="fr-FR" sz="1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57200" y="980640"/>
            <a:ext cx="8228880" cy="502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marL="365760" indent="-255240" algn="just">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Historique : </a:t>
            </a:r>
            <a:endParaRPr lang="fr-FR" sz="27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Entraide judiciaire internationale : convention de Budapest de 2001</a:t>
            </a:r>
            <a:endParaRPr lang="fr-FR" sz="2300" b="0" strike="noStrike" spc="-1">
              <a:latin typeface="Arial"/>
            </a:endParaRPr>
          </a:p>
          <a:p>
            <a:pPr marL="393120" algn="just">
              <a:lnSpc>
                <a:spcPct val="100000"/>
              </a:lnSpc>
              <a:spcBef>
                <a:spcPts val="323"/>
              </a:spcBef>
            </a:pPr>
            <a:endParaRPr lang="fr-FR" sz="23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Evolutions 1 : Etats-Unis  </a:t>
            </a:r>
            <a:endParaRPr lang="fr-FR" sz="27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Le patriot act (26/10/2001; 9/03/2006 et 26/5/2011) donne accès au FBI des bases de données personnelles des FAI et opérateurs privés.  </a:t>
            </a:r>
            <a:endParaRPr lang="fr-FR" sz="23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Le cloud act  (23/03/2018) donne aux forces de l'ordre US accès aux données personnelles sans que l’intéressé soit informé, ni son pays de résidence, ni le pays où sont stockées ces données.</a:t>
            </a:r>
            <a:endParaRPr lang="fr-FR" sz="23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Impact sur l’extraterritorialité du droit sur enjeux géopolitiques (usage du $ ou potentiellement seulement de mails sur une transaction hors $)</a:t>
            </a:r>
            <a:endParaRPr lang="fr-FR" sz="2300" b="0" strike="noStrike" spc="-1">
              <a:latin typeface="Arial"/>
            </a:endParaRPr>
          </a:p>
          <a:p>
            <a:pPr marL="393120" algn="just">
              <a:lnSpc>
                <a:spcPct val="100000"/>
              </a:lnSpc>
              <a:spcBef>
                <a:spcPts val="323"/>
              </a:spcBef>
            </a:pPr>
            <a:endParaRPr lang="fr-FR" sz="23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Evolutions 2 : Chine</a:t>
            </a:r>
            <a:endParaRPr lang="fr-FR" sz="27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Contrôle de l’internet en Chine par les autorités chinoises…et obligation d’avoir recours  pour l’exercice d’activités économiques en Chine soit d’être géré en Chine soit d’avoir un .cn, avec effets équivalents. </a:t>
            </a:r>
            <a:endParaRPr lang="fr-FR" sz="2300" b="0" strike="noStrike" spc="-1">
              <a:latin typeface="Arial"/>
            </a:endParaRPr>
          </a:p>
          <a:p>
            <a:pPr marL="621720" lvl="1" indent="-227880" algn="just">
              <a:lnSpc>
                <a:spcPct val="100000"/>
              </a:lnSpc>
              <a:spcBef>
                <a:spcPts val="323"/>
              </a:spcBef>
              <a:buClr>
                <a:srgbClr val="C02846"/>
              </a:buClr>
              <a:buFont typeface="Verdana"/>
              <a:buChar char="◦"/>
            </a:pPr>
            <a:r>
              <a:rPr lang="fr-FR" sz="2300" b="1" strike="noStrike" spc="-1">
                <a:solidFill>
                  <a:srgbClr val="000000"/>
                </a:solidFill>
                <a:latin typeface="Frutiger LT Std 45 Light"/>
              </a:rPr>
              <a:t>Croissance des fournisseurs de FAI d’origine chinoise… </a:t>
            </a:r>
            <a:endParaRPr lang="fr-FR" sz="2300" b="0" strike="noStrike" spc="-1">
              <a:latin typeface="Arial"/>
            </a:endParaRPr>
          </a:p>
          <a:p>
            <a:pPr marL="393120" algn="just">
              <a:lnSpc>
                <a:spcPct val="100000"/>
              </a:lnSpc>
              <a:spcBef>
                <a:spcPts val="323"/>
              </a:spcBef>
            </a:pPr>
            <a:endParaRPr lang="fr-FR" sz="23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Evolution 3 : UE : vers un cloud act UE? </a:t>
            </a:r>
            <a:endParaRPr lang="fr-FR" sz="2700" b="0" strike="noStrike" spc="-1">
              <a:latin typeface="Arial"/>
            </a:endParaRPr>
          </a:p>
          <a:p>
            <a:pPr marL="393120" algn="just">
              <a:lnSpc>
                <a:spcPct val="100000"/>
              </a:lnSpc>
              <a:spcBef>
                <a:spcPts val="323"/>
              </a:spcBef>
            </a:pPr>
            <a:endParaRPr lang="fr-FR" sz="2700" b="0" strike="noStrike" spc="-1">
              <a:latin typeface="Arial"/>
            </a:endParaRPr>
          </a:p>
        </p:txBody>
      </p:sp>
      <p:sp>
        <p:nvSpPr>
          <p:cNvPr id="468"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BF582E5-45A9-40F6-A8FA-8AF6C8F51D21}" type="slidenum">
              <a:rPr lang="fr-FR" sz="1000" b="0" strike="noStrike" spc="-1">
                <a:solidFill>
                  <a:srgbClr val="000000"/>
                </a:solidFill>
                <a:latin typeface="Times New Roman"/>
              </a:rPr>
              <a:t>45</a:t>
            </a:fld>
            <a:endParaRPr lang="fr-FR" sz="1000" b="0" strike="noStrike" spc="-1">
              <a:latin typeface="Arial"/>
            </a:endParaRPr>
          </a:p>
        </p:txBody>
      </p:sp>
      <p:sp>
        <p:nvSpPr>
          <p:cNvPr id="469" name="CustomShape 3"/>
          <p:cNvSpPr/>
          <p:nvPr/>
        </p:nvSpPr>
        <p:spPr>
          <a:xfrm>
            <a:off x="457200" y="27468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smtClean="0">
                <a:solidFill>
                  <a:srgbClr val="CE181E"/>
                </a:solidFill>
                <a:latin typeface="Frutiger LT Std 55 Roman"/>
              </a:rPr>
              <a:t>I-5 </a:t>
            </a:r>
            <a:r>
              <a:rPr lang="fr-FR" sz="2800" b="1" strike="noStrike" spc="-1" dirty="0" err="1">
                <a:solidFill>
                  <a:srgbClr val="CE181E"/>
                </a:solidFill>
                <a:latin typeface="Frutiger LT Std 55 Roman"/>
              </a:rPr>
              <a:t>Big</a:t>
            </a:r>
            <a:r>
              <a:rPr lang="fr-FR" sz="2800" b="1" strike="noStrike" spc="-1" dirty="0">
                <a:solidFill>
                  <a:srgbClr val="CE181E"/>
                </a:solidFill>
                <a:latin typeface="Frutiger LT Std 55 Roman"/>
              </a:rPr>
              <a:t> data et cloud  : défis</a:t>
            </a:r>
            <a:endParaRPr lang="fr-FR"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457200" y="692640"/>
            <a:ext cx="8228880" cy="58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marL="365760" indent="-255240">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Chine : </a:t>
            </a:r>
            <a:endParaRPr lang="fr-FR" sz="2700" b="0" strike="noStrike" spc="-1">
              <a:latin typeface="Arial"/>
            </a:endParaRPr>
          </a:p>
          <a:p>
            <a:pPr>
              <a:lnSpc>
                <a:spcPct val="100000"/>
              </a:lnSpc>
              <a:spcBef>
                <a:spcPts val="323"/>
              </a:spcBef>
            </a:pPr>
            <a:r>
              <a:rPr lang="fr-FR" sz="2300" b="1" strike="noStrike" spc="-1">
                <a:solidFill>
                  <a:srgbClr val="000000"/>
                </a:solidFill>
                <a:latin typeface="Frutiger LT Std 45 Light"/>
              </a:rPr>
              <a:t>Les marchés de l’IA devraient croître de 173M$ en 2015 à 1,3G$ en 2020   En juillet 2017, le gouvernement chinois  a lancé un plan pour être le leader mondial en 2030 de l’IA, et construire une industrie nationale d’environ 150G$. Il prévoit</a:t>
            </a:r>
            <a:endParaRPr lang="fr-FR" sz="23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un soutien en capital, en orientation  des marchés, en renforcement des liens entre entreprises, instituts de recherche et organismes militaires.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Que les gouvernements locaux soient incités à créer des plans locaux et développer des centres de R&amp;D en IA (ex Xiantang 2G$).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De s’appuyer sur la taille du marché intérieur, estimant que la Chine produit 13% des données mondiales, et espère arriver à 20-25% en 2020, surpassant alors les Etats Unis :  de 364 exabits en 2012 à 8.6 zettabits en 2020,  contre 898 exabits à 6.6 zettabits, pour les USA.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de rapatrier en Chine les chercheurs aux Etats Unis ayant des liens avec la Chine. 43% des meilleurs articles academiques sur l’IA sont publiés avec un ou plusieurs Chinois parmi les auteurs</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Il s’appuie sur ses grandes plateformes Baidu, Tencent, Alibaba et leurs centres de recherche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Dès 2016, paraît un  plan de 15 ans “Projet chinois du cerveau”, sur les sciences cognitives (avec Baidu)  et les pathologies du cerveau</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Egalement un investissement marqué pour les fintechs, l’assurance, les détections de fraudes.   </a:t>
            </a:r>
            <a:endParaRPr lang="fr-FR" sz="21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600" b="0" strike="noStrike" spc="-1">
                <a:solidFill>
                  <a:srgbClr val="000000"/>
                </a:solidFill>
                <a:latin typeface="Insignia LT Std"/>
              </a:rPr>
              <a:t>En 2017, 15,2G$ investis dans les start-ups IA, </a:t>
            </a:r>
            <a:r>
              <a:rPr lang="fr-FR" sz="2600" b="1" strike="noStrike" spc="-1">
                <a:solidFill>
                  <a:srgbClr val="000000"/>
                </a:solidFill>
                <a:latin typeface="Insignia LT Std"/>
              </a:rPr>
              <a:t>dont 48% en Chine</a:t>
            </a:r>
            <a:endParaRPr lang="fr-FR" sz="2600" b="0" strike="noStrike" spc="-1">
              <a:latin typeface="Arial"/>
            </a:endParaRPr>
          </a:p>
        </p:txBody>
      </p:sp>
      <p:sp>
        <p:nvSpPr>
          <p:cNvPr id="481"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55EA5B9-EA11-47C2-AA7D-104E485A1D94}" type="slidenum">
              <a:rPr lang="fr-FR" sz="1000" b="0" strike="noStrike" spc="-1">
                <a:solidFill>
                  <a:srgbClr val="000000"/>
                </a:solidFill>
                <a:latin typeface="Times New Roman"/>
              </a:rPr>
              <a:t>46</a:t>
            </a:fld>
            <a:endParaRPr lang="fr-FR" sz="1000" b="0" strike="noStrike" spc="-1">
              <a:latin typeface="Arial"/>
            </a:endParaRPr>
          </a:p>
        </p:txBody>
      </p:sp>
      <p:sp>
        <p:nvSpPr>
          <p:cNvPr id="482" name="CustomShape 3"/>
          <p:cNvSpPr/>
          <p:nvPr/>
        </p:nvSpPr>
        <p:spPr>
          <a:xfrm>
            <a:off x="395640" y="116640"/>
            <a:ext cx="8228880" cy="70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400" b="1" strike="noStrike" spc="-1" dirty="0" smtClean="0">
                <a:solidFill>
                  <a:srgbClr val="CE181E"/>
                </a:solidFill>
                <a:latin typeface="Frutiger LT Std 55 Roman"/>
              </a:rPr>
              <a:t>I-7-1 </a:t>
            </a:r>
            <a:r>
              <a:rPr lang="fr-FR" sz="2400" b="1" strike="noStrike" spc="-1" dirty="0" err="1" smtClean="0">
                <a:solidFill>
                  <a:srgbClr val="CE181E"/>
                </a:solidFill>
                <a:latin typeface="Frutiger LT Std 55 Roman"/>
              </a:rPr>
              <a:t>Iintelligence</a:t>
            </a:r>
            <a:r>
              <a:rPr lang="fr-FR" sz="2400" b="1" strike="noStrike" spc="-1" dirty="0" smtClean="0">
                <a:solidFill>
                  <a:srgbClr val="CE181E"/>
                </a:solidFill>
                <a:latin typeface="Frutiger LT Std 55 Roman"/>
              </a:rPr>
              <a:t> Artificielle : </a:t>
            </a:r>
            <a:r>
              <a:rPr lang="fr-FR" sz="2400" b="1" strike="noStrike" spc="-1" dirty="0">
                <a:solidFill>
                  <a:srgbClr val="CE181E"/>
                </a:solidFill>
                <a:latin typeface="Frutiger LT Std 55 Roman"/>
              </a:rPr>
              <a:t>Chine</a:t>
            </a:r>
            <a:endParaRPr lang="fr-F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7200" y="1196640"/>
            <a:ext cx="8228880" cy="49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Une course en tête sur la R&amp;D, publique puis privée, 2018 : 2G$ pour la DARPA sur 5 ans. </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Des investissements lourds des GAFAM sur le sujet (Amazon avec Alexa, Google, Facebook par R&amp;D interne et fonds…), </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Un rôle majeur sur les investissements dans les écosystèmes de start-ups (38% du total mondial de 15,2G$ investis en 2017)</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Investissements cumulés dans les start-ups d’IA à l’étranger: </a:t>
            </a:r>
            <a:endParaRPr lang="fr-FR" sz="1800" b="0" strike="noStrike" spc="-1">
              <a:latin typeface="Arial"/>
            </a:endParaRPr>
          </a:p>
          <a:p>
            <a:pPr>
              <a:lnSpc>
                <a:spcPct val="100000"/>
              </a:lnSpc>
              <a:spcBef>
                <a:spcPts val="400"/>
              </a:spcBef>
            </a:pPr>
            <a:endParaRPr lang="fr-FR" sz="1800" b="0" strike="noStrike" spc="-1">
              <a:latin typeface="Arial"/>
            </a:endParaRPr>
          </a:p>
        </p:txBody>
      </p:sp>
      <p:sp>
        <p:nvSpPr>
          <p:cNvPr id="484"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65E2C43-AD63-4338-8CC4-0B12B29D4315}" type="slidenum">
              <a:rPr lang="fr-FR" sz="1000" b="0" strike="noStrike" spc="-1">
                <a:solidFill>
                  <a:srgbClr val="000000"/>
                </a:solidFill>
                <a:latin typeface="Times New Roman"/>
              </a:rPr>
              <a:t>47</a:t>
            </a:fld>
            <a:endParaRPr lang="fr-FR" sz="1000" b="0" strike="noStrike" spc="-1">
              <a:latin typeface="Arial"/>
            </a:endParaRPr>
          </a:p>
        </p:txBody>
      </p:sp>
      <p:sp>
        <p:nvSpPr>
          <p:cNvPr id="485" name="CustomShape 3"/>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800" b="1" strike="noStrike" spc="-1" dirty="0" smtClean="0">
                <a:solidFill>
                  <a:srgbClr val="CE181E"/>
                </a:solidFill>
                <a:latin typeface="Frutiger LT Std 55 Roman"/>
              </a:rPr>
              <a:t>I-7-2 </a:t>
            </a:r>
            <a:r>
              <a:rPr lang="fr-FR" sz="2800" b="1" strike="noStrike" spc="-1" dirty="0">
                <a:solidFill>
                  <a:srgbClr val="CE181E"/>
                </a:solidFill>
                <a:latin typeface="Frutiger LT Std 55 Roman"/>
              </a:rPr>
              <a:t>IA : Etats Unis</a:t>
            </a:r>
            <a:endParaRPr lang="fr-FR" sz="2800" b="0" strike="noStrike" spc="-1" dirty="0">
              <a:latin typeface="Arial"/>
            </a:endParaRPr>
          </a:p>
        </p:txBody>
      </p:sp>
      <p:graphicFrame>
        <p:nvGraphicFramePr>
          <p:cNvPr id="486" name="Graphique 5"/>
          <p:cNvGraphicFramePr/>
          <p:nvPr/>
        </p:nvGraphicFramePr>
        <p:xfrm>
          <a:off x="1080000" y="3456000"/>
          <a:ext cx="6912000" cy="2663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8851" y="857251"/>
            <a:ext cx="7556500" cy="678656"/>
          </a:xfrm>
        </p:spPr>
        <p:txBody>
          <a:bodyPr>
            <a:normAutofit fontScale="90000"/>
          </a:bodyPr>
          <a:lstStyle/>
          <a:p>
            <a:r>
              <a:rPr lang="fr-FR" sz="2700" b="1" dirty="0" smtClean="0">
                <a:solidFill>
                  <a:schemeClr val="accent2">
                    <a:lumMod val="75000"/>
                  </a:schemeClr>
                </a:solidFill>
              </a:rPr>
              <a:t>II- 1-1 UE : Nouveaux outils juridiques  </a:t>
            </a:r>
            <a:r>
              <a:rPr lang="fr-FR" sz="2700" b="1" dirty="0">
                <a:solidFill>
                  <a:schemeClr val="accent2">
                    <a:lumMod val="75000"/>
                  </a:schemeClr>
                </a:solidFill>
              </a:rPr>
              <a:t>2014-2019</a:t>
            </a:r>
          </a:p>
        </p:txBody>
      </p:sp>
      <p:graphicFrame>
        <p:nvGraphicFramePr>
          <p:cNvPr id="5" name="Espace réservé du contenu 4"/>
          <p:cNvGraphicFramePr>
            <a:graphicFrameLocks noGrp="1"/>
          </p:cNvGraphicFramePr>
          <p:nvPr>
            <p:ph idx="4294967295"/>
          </p:nvPr>
        </p:nvGraphicFramePr>
        <p:xfrm>
          <a:off x="205740" y="1484579"/>
          <a:ext cx="8790710" cy="4874176"/>
        </p:xfrm>
        <a:graphic>
          <a:graphicData uri="http://schemas.openxmlformats.org/drawingml/2006/table">
            <a:tbl>
              <a:tblPr firstRow="1" firstCol="1" bandRow="1">
                <a:tableStyleId>{5C22544A-7EE6-4342-B048-85BDC9FD1C3A}</a:tableStyleId>
              </a:tblPr>
              <a:tblGrid>
                <a:gridCol w="1465014">
                  <a:extLst>
                    <a:ext uri="{9D8B030D-6E8A-4147-A177-3AD203B41FA5}">
                      <a16:colId xmlns="" xmlns:a16="http://schemas.microsoft.com/office/drawing/2014/main" val="2483379559"/>
                    </a:ext>
                  </a:extLst>
                </a:gridCol>
                <a:gridCol w="1465014">
                  <a:extLst>
                    <a:ext uri="{9D8B030D-6E8A-4147-A177-3AD203B41FA5}">
                      <a16:colId xmlns="" xmlns:a16="http://schemas.microsoft.com/office/drawing/2014/main" val="2903016238"/>
                    </a:ext>
                  </a:extLst>
                </a:gridCol>
                <a:gridCol w="1465014">
                  <a:extLst>
                    <a:ext uri="{9D8B030D-6E8A-4147-A177-3AD203B41FA5}">
                      <a16:colId xmlns="" xmlns:a16="http://schemas.microsoft.com/office/drawing/2014/main" val="3491660338"/>
                    </a:ext>
                  </a:extLst>
                </a:gridCol>
                <a:gridCol w="1465014">
                  <a:extLst>
                    <a:ext uri="{9D8B030D-6E8A-4147-A177-3AD203B41FA5}">
                      <a16:colId xmlns="" xmlns:a16="http://schemas.microsoft.com/office/drawing/2014/main" val="3597326804"/>
                    </a:ext>
                  </a:extLst>
                </a:gridCol>
                <a:gridCol w="1465014">
                  <a:extLst>
                    <a:ext uri="{9D8B030D-6E8A-4147-A177-3AD203B41FA5}">
                      <a16:colId xmlns="" xmlns:a16="http://schemas.microsoft.com/office/drawing/2014/main" val="908571702"/>
                    </a:ext>
                  </a:extLst>
                </a:gridCol>
                <a:gridCol w="1465640">
                  <a:extLst>
                    <a:ext uri="{9D8B030D-6E8A-4147-A177-3AD203B41FA5}">
                      <a16:colId xmlns="" xmlns:a16="http://schemas.microsoft.com/office/drawing/2014/main" val="3433356299"/>
                    </a:ext>
                  </a:extLst>
                </a:gridCol>
              </a:tblGrid>
              <a:tr h="704088">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E-commerce and online platforms</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E-Government</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Data and AI</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Security</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Consumer protection in the digital era</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1100" dirty="0">
                          <a:solidFill>
                            <a:schemeClr val="tx1"/>
                          </a:solidFill>
                          <a:effectLst/>
                        </a:rPr>
                        <a:t>Electronic communications networks and services</a:t>
                      </a:r>
                      <a:endParaRPr lang="fr-FR" sz="110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564358510"/>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2017/1128 on </a:t>
                      </a:r>
                      <a:r>
                        <a:rPr lang="en-GB" sz="800" b="1" dirty="0">
                          <a:solidFill>
                            <a:schemeClr val="tx1"/>
                          </a:solidFill>
                          <a:effectLst/>
                        </a:rPr>
                        <a:t>cross-border portability</a:t>
                      </a:r>
                      <a:r>
                        <a:rPr lang="en-GB" sz="800" b="0" dirty="0">
                          <a:solidFill>
                            <a:schemeClr val="tx1"/>
                          </a:solidFill>
                          <a:effectLst/>
                        </a:rPr>
                        <a:t> of online content services</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2018/1724 establishing a </a:t>
                      </a:r>
                      <a:r>
                        <a:rPr lang="en-GB" sz="800" b="1" dirty="0">
                          <a:solidFill>
                            <a:schemeClr val="tx1"/>
                          </a:solidFill>
                          <a:effectLst/>
                        </a:rPr>
                        <a:t>Single Digital Gateway</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2015/2366 </a:t>
                      </a:r>
                      <a:r>
                        <a:rPr lang="en-GB" sz="800" b="1" dirty="0">
                          <a:solidFill>
                            <a:schemeClr val="tx1"/>
                          </a:solidFill>
                          <a:effectLst/>
                        </a:rPr>
                        <a:t>Payment Services</a:t>
                      </a:r>
                      <a:endParaRPr lang="fr-FR" sz="800" b="1"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2016/1148 on </a:t>
                      </a:r>
                      <a:r>
                        <a:rPr lang="en-GB" sz="800" b="1" dirty="0">
                          <a:solidFill>
                            <a:schemeClr val="tx1"/>
                          </a:solidFill>
                          <a:effectLst/>
                        </a:rPr>
                        <a:t>Network Information Security</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2017/2394 on </a:t>
                      </a:r>
                      <a:r>
                        <a:rPr lang="en-GB" sz="800" b="1" dirty="0">
                          <a:solidFill>
                            <a:schemeClr val="tx1"/>
                          </a:solidFill>
                          <a:effectLst/>
                        </a:rPr>
                        <a:t>Consumer Protection Cooperation</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2015/2120 on </a:t>
                      </a:r>
                      <a:r>
                        <a:rPr lang="en-GB" sz="800" b="1" dirty="0">
                          <a:solidFill>
                            <a:schemeClr val="tx1"/>
                          </a:solidFill>
                          <a:effectLst/>
                        </a:rPr>
                        <a:t>Open Internet</a:t>
                      </a:r>
                      <a:r>
                        <a:rPr lang="en-GB" sz="800" b="0" dirty="0">
                          <a:solidFill>
                            <a:schemeClr val="tx1"/>
                          </a:solidFill>
                          <a:effectLst/>
                        </a:rPr>
                        <a:t> and International Roaming</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829965677"/>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2017/2454 and Directive 2017//2455 on </a:t>
                      </a:r>
                      <a:r>
                        <a:rPr lang="en-GB" sz="800" b="1" dirty="0">
                          <a:solidFill>
                            <a:schemeClr val="tx1"/>
                          </a:solidFill>
                          <a:effectLst/>
                        </a:rPr>
                        <a:t>VAT for e-Commerce</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2016/679 General </a:t>
                      </a:r>
                      <a:r>
                        <a:rPr lang="en-GB" sz="800" b="1" dirty="0">
                          <a:solidFill>
                            <a:schemeClr val="tx1"/>
                          </a:solidFill>
                          <a:effectLst/>
                        </a:rPr>
                        <a:t>Data Protection</a:t>
                      </a:r>
                      <a:endParaRPr lang="fr-FR" sz="800" b="1"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2019/881 on EU </a:t>
                      </a:r>
                      <a:r>
                        <a:rPr lang="en-GB" sz="800" b="1" dirty="0">
                          <a:solidFill>
                            <a:schemeClr val="tx1"/>
                          </a:solidFill>
                          <a:effectLst/>
                        </a:rPr>
                        <a:t>Cybersecurity </a:t>
                      </a:r>
                      <a:r>
                        <a:rPr lang="en-GB" sz="800" b="0" dirty="0">
                          <a:solidFill>
                            <a:schemeClr val="tx1"/>
                          </a:solidFill>
                          <a:effectLst/>
                        </a:rPr>
                        <a:t>Act</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defRPr/>
                      </a:pPr>
                      <a:r>
                        <a:rPr lang="en-GB" sz="800" b="0" dirty="0">
                          <a:solidFill>
                            <a:schemeClr val="tx1"/>
                          </a:solidFill>
                          <a:effectLst/>
                        </a:rPr>
                        <a:t>Directive 2019/770</a:t>
                      </a:r>
                      <a:r>
                        <a:rPr lang="en-GB" sz="800" b="0" baseline="0" dirty="0">
                          <a:solidFill>
                            <a:schemeClr val="tx1"/>
                          </a:solidFill>
                          <a:effectLst/>
                        </a:rPr>
                        <a:t> </a:t>
                      </a:r>
                      <a:r>
                        <a:rPr lang="en-GB" sz="800" b="0" dirty="0">
                          <a:solidFill>
                            <a:schemeClr val="tx1"/>
                          </a:solidFill>
                          <a:effectLst/>
                        </a:rPr>
                        <a:t>on </a:t>
                      </a:r>
                      <a:r>
                        <a:rPr lang="en-GB" sz="800" b="1" dirty="0">
                          <a:solidFill>
                            <a:schemeClr val="tx1"/>
                          </a:solidFill>
                          <a:effectLst/>
                        </a:rPr>
                        <a:t>contracts</a:t>
                      </a:r>
                      <a:r>
                        <a:rPr lang="en-GB" sz="800" b="0" dirty="0">
                          <a:solidFill>
                            <a:schemeClr val="tx1"/>
                          </a:solidFill>
                          <a:effectLst/>
                        </a:rPr>
                        <a:t> for the supply of </a:t>
                      </a:r>
                      <a:r>
                        <a:rPr lang="en-GB" sz="800" b="1" dirty="0">
                          <a:solidFill>
                            <a:schemeClr val="tx1"/>
                          </a:solidFill>
                          <a:effectLst/>
                        </a:rPr>
                        <a:t>digital content</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2017/920 on </a:t>
                      </a:r>
                      <a:r>
                        <a:rPr lang="en-GB" sz="800" b="1" dirty="0">
                          <a:solidFill>
                            <a:schemeClr val="tx1"/>
                          </a:solidFill>
                          <a:effectLst/>
                        </a:rPr>
                        <a:t>wholesale roaming</a:t>
                      </a:r>
                      <a:endParaRPr lang="fr-FR" sz="800" b="1" dirty="0">
                        <a:solidFill>
                          <a:schemeClr val="tx1"/>
                        </a:solidFill>
                        <a:effectLst/>
                      </a:endParaRPr>
                    </a:p>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679855672"/>
                  </a:ext>
                </a:extLst>
              </a:tr>
              <a:tr h="528066">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2018/302 on unjustified </a:t>
                      </a:r>
                      <a:r>
                        <a:rPr lang="en-GB" sz="800" b="1" dirty="0">
                          <a:solidFill>
                            <a:schemeClr val="tx1"/>
                          </a:solidFill>
                          <a:effectLst/>
                        </a:rPr>
                        <a:t>geo-blocking</a:t>
                      </a:r>
                      <a:endParaRPr lang="fr-FR" sz="800" b="1" dirty="0">
                        <a:solidFill>
                          <a:schemeClr val="tx1"/>
                        </a:solidFill>
                        <a:effectLst/>
                      </a:endParaRPr>
                    </a:p>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2016/680 </a:t>
                      </a:r>
                      <a:r>
                        <a:rPr lang="en-GB" sz="800" b="1" dirty="0">
                          <a:solidFill>
                            <a:schemeClr val="tx1"/>
                          </a:solidFill>
                          <a:effectLst/>
                        </a:rPr>
                        <a:t>Data Police</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2019/XXX European </a:t>
                      </a:r>
                      <a:r>
                        <a:rPr lang="en-GB" sz="800" b="1" dirty="0">
                          <a:solidFill>
                            <a:schemeClr val="tx1"/>
                          </a:solidFill>
                          <a:effectLst/>
                        </a:rPr>
                        <a:t>Cybersecurity</a:t>
                      </a:r>
                      <a:r>
                        <a:rPr lang="en-GB" sz="800" b="0" dirty="0">
                          <a:solidFill>
                            <a:schemeClr val="tx1"/>
                          </a:solidFill>
                          <a:effectLst/>
                        </a:rPr>
                        <a:t> Industrial, Technology and Research </a:t>
                      </a:r>
                      <a:r>
                        <a:rPr lang="en-GB" sz="800" b="1" dirty="0">
                          <a:solidFill>
                            <a:schemeClr val="tx1"/>
                          </a:solidFill>
                          <a:effectLst/>
                        </a:rPr>
                        <a:t>Centre</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defRPr/>
                      </a:pPr>
                      <a:r>
                        <a:rPr lang="en-GB" sz="800" b="0" dirty="0">
                          <a:solidFill>
                            <a:schemeClr val="tx1"/>
                          </a:solidFill>
                          <a:effectLst/>
                        </a:rPr>
                        <a:t>Directive 2019/XXX  </a:t>
                      </a:r>
                      <a:r>
                        <a:rPr lang="en-GB" sz="800" b="1" dirty="0">
                          <a:solidFill>
                            <a:schemeClr val="tx1"/>
                          </a:solidFill>
                          <a:effectLst/>
                        </a:rPr>
                        <a:t>Better enforcement and modernisation </a:t>
                      </a:r>
                      <a:r>
                        <a:rPr lang="en-GB" sz="800" b="0" dirty="0">
                          <a:solidFill>
                            <a:schemeClr val="tx1"/>
                          </a:solidFill>
                          <a:effectLst/>
                        </a:rPr>
                        <a:t>of EU consumer protection rules </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2017/1953 to promote Internet Connectivity in local communities (</a:t>
                      </a:r>
                      <a:r>
                        <a:rPr lang="en-GB" sz="800" b="1" dirty="0">
                          <a:solidFill>
                            <a:schemeClr val="tx1"/>
                          </a:solidFill>
                          <a:effectLst/>
                        </a:rPr>
                        <a:t>Wi-Fi4EU</a:t>
                      </a:r>
                      <a:r>
                        <a:rPr lang="en-GB" sz="800" b="0" dirty="0">
                          <a:solidFill>
                            <a:schemeClr val="tx1"/>
                          </a:solidFill>
                          <a:effectLst/>
                        </a:rPr>
                        <a:t>)</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26821509"/>
                  </a:ext>
                </a:extLst>
              </a:tr>
              <a:tr h="4898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2018/644 on cross-border </a:t>
                      </a:r>
                      <a:r>
                        <a:rPr lang="en-GB" sz="800" b="1" dirty="0">
                          <a:solidFill>
                            <a:schemeClr val="tx1"/>
                          </a:solidFill>
                          <a:effectLst/>
                        </a:rPr>
                        <a:t>parcel delivery </a:t>
                      </a:r>
                      <a:r>
                        <a:rPr lang="en-GB" sz="800" b="0" dirty="0">
                          <a:solidFill>
                            <a:schemeClr val="tx1"/>
                          </a:solidFill>
                          <a:effectLst/>
                        </a:rPr>
                        <a:t>services</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2018/1488 on European </a:t>
                      </a:r>
                      <a:r>
                        <a:rPr lang="en-GB" sz="800" b="1" dirty="0">
                          <a:solidFill>
                            <a:schemeClr val="tx1"/>
                          </a:solidFill>
                          <a:effectLst/>
                        </a:rPr>
                        <a:t>High-Performance Computing </a:t>
                      </a:r>
                      <a:r>
                        <a:rPr lang="en-GB" sz="800" b="0" dirty="0">
                          <a:solidFill>
                            <a:schemeClr val="tx1"/>
                          </a:solidFill>
                          <a:effectLst/>
                        </a:rPr>
                        <a:t>Joint Undertaking</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2018/1972 on </a:t>
                      </a:r>
                      <a:r>
                        <a:rPr lang="en-GB" sz="800" b="1" dirty="0">
                          <a:solidFill>
                            <a:schemeClr val="tx1"/>
                          </a:solidFill>
                          <a:effectLst/>
                        </a:rPr>
                        <a:t>European Electronic Communications Code</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965681030"/>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2018/1713 </a:t>
                      </a:r>
                      <a:r>
                        <a:rPr lang="en-GB" sz="800" b="1" dirty="0">
                          <a:solidFill>
                            <a:schemeClr val="tx1"/>
                          </a:solidFill>
                          <a:effectLst/>
                        </a:rPr>
                        <a:t>VAT </a:t>
                      </a:r>
                      <a:r>
                        <a:rPr lang="en-GB" sz="800" b="0" dirty="0">
                          <a:solidFill>
                            <a:schemeClr val="tx1"/>
                          </a:solidFill>
                          <a:effectLst/>
                        </a:rPr>
                        <a:t>on e-publication </a:t>
                      </a:r>
                      <a:endParaRPr lang="fr-FR" sz="800" b="0" dirty="0">
                        <a:solidFill>
                          <a:schemeClr val="tx1"/>
                        </a:solidFill>
                        <a:effectLst/>
                      </a:endParaRPr>
                    </a:p>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2018/1807 on </a:t>
                      </a:r>
                      <a:r>
                        <a:rPr lang="en-GB" sz="800" b="1" dirty="0">
                          <a:solidFill>
                            <a:schemeClr val="tx1"/>
                          </a:solidFill>
                          <a:effectLst/>
                        </a:rPr>
                        <a:t>free flow of non-personal data</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2018/1971 on </a:t>
                      </a:r>
                      <a:r>
                        <a:rPr lang="en-GB" sz="800" b="1" dirty="0">
                          <a:solidFill>
                            <a:schemeClr val="tx1"/>
                          </a:solidFill>
                          <a:effectLst/>
                        </a:rPr>
                        <a:t>BEREC</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11794685"/>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2018/1808 amending </a:t>
                      </a:r>
                      <a:r>
                        <a:rPr lang="en-GB" sz="800" b="1" dirty="0">
                          <a:solidFill>
                            <a:schemeClr val="tx1"/>
                          </a:solidFill>
                          <a:effectLst/>
                        </a:rPr>
                        <a:t>Audio-Visual</a:t>
                      </a:r>
                      <a:r>
                        <a:rPr lang="en-GB" sz="800" b="1" baseline="0" dirty="0">
                          <a:solidFill>
                            <a:schemeClr val="tx1"/>
                          </a:solidFill>
                          <a:effectLst/>
                        </a:rPr>
                        <a:t> </a:t>
                      </a:r>
                      <a:r>
                        <a:rPr lang="en-GB" sz="800" b="1" dirty="0">
                          <a:solidFill>
                            <a:schemeClr val="tx1"/>
                          </a:solidFill>
                          <a:effectLst/>
                        </a:rPr>
                        <a:t>Media</a:t>
                      </a:r>
                      <a:r>
                        <a:rPr lang="en-GB" sz="800" b="0" dirty="0">
                          <a:solidFill>
                            <a:schemeClr val="tx1"/>
                          </a:solidFill>
                          <a:effectLst/>
                        </a:rPr>
                        <a:t> Services</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 2019/1024 on open data and the re-use of </a:t>
                      </a:r>
                      <a:r>
                        <a:rPr lang="en-GB" sz="800" b="1" dirty="0">
                          <a:solidFill>
                            <a:schemeClr val="tx1"/>
                          </a:solidFill>
                          <a:effectLst/>
                        </a:rPr>
                        <a:t>public sector information</a:t>
                      </a:r>
                      <a:endParaRPr lang="fr-FR" sz="800" b="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r-FR" sz="1400" dirty="0"/>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526544255"/>
                  </a:ext>
                </a:extLst>
              </a:tr>
              <a:tr h="29391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2019/517 on </a:t>
                      </a:r>
                      <a:r>
                        <a:rPr lang="en-GB" sz="800" b="1" dirty="0">
                          <a:solidFill>
                            <a:schemeClr val="tx1"/>
                          </a:solidFill>
                          <a:effectLst/>
                        </a:rPr>
                        <a:t>.</a:t>
                      </a:r>
                      <a:r>
                        <a:rPr lang="en-GB" sz="800" b="1" dirty="0" err="1">
                          <a:solidFill>
                            <a:schemeClr val="tx1"/>
                          </a:solidFill>
                          <a:effectLst/>
                        </a:rPr>
                        <a:t>eu</a:t>
                      </a:r>
                      <a:r>
                        <a:rPr lang="en-GB" sz="800" b="1" dirty="0">
                          <a:solidFill>
                            <a:schemeClr val="tx1"/>
                          </a:solidFill>
                          <a:effectLst/>
                        </a:rPr>
                        <a:t> </a:t>
                      </a:r>
                      <a:r>
                        <a:rPr lang="en-GB" sz="800" b="0" dirty="0">
                          <a:solidFill>
                            <a:schemeClr val="tx1"/>
                          </a:solidFill>
                          <a:effectLst/>
                        </a:rPr>
                        <a:t>Top Level Domain name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i="1" dirty="0">
                          <a:solidFill>
                            <a:schemeClr val="tx1"/>
                          </a:solidFill>
                          <a:effectLst/>
                        </a:rPr>
                        <a:t>Prop. Reg. e-privacy –(2017/1807)</a:t>
                      </a:r>
                      <a:endParaRPr lang="fr-FR" sz="800" b="0" i="1"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258284581"/>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2019/790 on </a:t>
                      </a:r>
                      <a:r>
                        <a:rPr lang="en-GB" sz="800" b="1" dirty="0">
                          <a:solidFill>
                            <a:schemeClr val="tx1"/>
                          </a:solidFill>
                          <a:effectLst/>
                        </a:rPr>
                        <a:t>copyright</a:t>
                      </a:r>
                      <a:r>
                        <a:rPr lang="en-GB" sz="800" b="0" dirty="0">
                          <a:solidFill>
                            <a:schemeClr val="tx1"/>
                          </a:solidFill>
                          <a:effectLst/>
                        </a:rPr>
                        <a:t> in the Digital Single Market</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99603364"/>
                  </a:ext>
                </a:extLst>
              </a:tr>
              <a:tr h="39188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Directive 2019/789 Copyright and broadcasting organisations</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662156665"/>
                  </a:ext>
                </a:extLst>
              </a:tr>
              <a:tr h="396050">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Regulation 2019/1150</a:t>
                      </a:r>
                      <a:r>
                        <a:rPr lang="en-GB" sz="800" b="0" baseline="0" dirty="0">
                          <a:solidFill>
                            <a:schemeClr val="tx1"/>
                          </a:solidFill>
                          <a:effectLst/>
                        </a:rPr>
                        <a:t> </a:t>
                      </a:r>
                      <a:r>
                        <a:rPr lang="en-GB" sz="800" b="1" baseline="0" dirty="0">
                          <a:solidFill>
                            <a:schemeClr val="tx1"/>
                          </a:solidFill>
                          <a:effectLst/>
                        </a:rPr>
                        <a:t>platform-to-Business</a:t>
                      </a:r>
                      <a:r>
                        <a:rPr lang="en-GB" sz="800" b="0" dirty="0">
                          <a:solidFill>
                            <a:schemeClr val="tx1"/>
                          </a:solidFill>
                          <a:effectLst/>
                        </a:rPr>
                        <a:t> fairness and transparency</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a:solidFill>
                            <a:schemeClr val="tx1"/>
                          </a:solidFill>
                          <a:effectLst/>
                        </a:rPr>
                        <a:t> </a:t>
                      </a:r>
                      <a:endParaRPr lang="fr-FR" sz="800" b="0">
                        <a:solidFill>
                          <a:schemeClr val="tx1"/>
                        </a:solidFill>
                        <a:effectLst/>
                        <a:latin typeface="Myriad Pro"/>
                        <a:ea typeface="Times New Roman" panose="02020603050405020304" pitchFamily="18" charset="0"/>
                        <a:cs typeface="Times New Roman" panose="02020603050405020304" pitchFamily="18" charset="0"/>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0000"/>
                        </a:lnSpc>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GB" sz="800" b="0" dirty="0">
                          <a:solidFill>
                            <a:schemeClr val="tx1"/>
                          </a:solidFill>
                          <a:effectLst/>
                        </a:rPr>
                        <a:t> </a:t>
                      </a:r>
                      <a:endParaRPr lang="fr-FR" sz="800" b="0" dirty="0">
                        <a:solidFill>
                          <a:schemeClr val="tx1"/>
                        </a:solidFill>
                        <a:effectLst/>
                        <a:latin typeface="Noto Sans"/>
                        <a:ea typeface="Calibri" panose="020F0502020204030204" pitchFamily="34" charset="0"/>
                        <a:cs typeface="Noto Sans"/>
                      </a:endParaRPr>
                    </a:p>
                  </a:txBody>
                  <a:tcPr marL="33200" marR="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622723924"/>
                  </a:ext>
                </a:extLst>
              </a:tr>
            </a:tbl>
          </a:graphicData>
        </a:graphic>
      </p:graphicFrame>
      <p:sp>
        <p:nvSpPr>
          <p:cNvPr id="4" name="Espace réservé du numéro de diapositive 3"/>
          <p:cNvSpPr>
            <a:spLocks noGrp="1"/>
          </p:cNvSpPr>
          <p:nvPr>
            <p:ph type="sldNum" sz="quarter" idx="4294967295"/>
          </p:nvPr>
        </p:nvSpPr>
        <p:spPr>
          <a:xfrm>
            <a:off x="6939050" y="6358755"/>
            <a:ext cx="2057400" cy="273844"/>
          </a:xfrm>
          <a:prstGeom prst="rect">
            <a:avLst/>
          </a:prstGeom>
        </p:spPr>
        <p:txBody>
          <a:bodyPr/>
          <a:lstStyle/>
          <a:p>
            <a:fld id="{19A44D9F-6A17-4B8C-80F4-192DE02208A0}" type="slidenum">
              <a:rPr lang="en-GB" smtClean="0"/>
              <a:t>48</a:t>
            </a:fld>
            <a:endParaRPr lang="en-GB" dirty="0"/>
          </a:p>
        </p:txBody>
      </p:sp>
    </p:spTree>
    <p:extLst>
      <p:ext uri="{BB962C8B-B14F-4D97-AF65-F5344CB8AC3E}">
        <p14:creationId xmlns:p14="http://schemas.microsoft.com/office/powerpoint/2010/main" val="2763807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219" y="563543"/>
            <a:ext cx="7886700" cy="575542"/>
          </a:xfrm>
        </p:spPr>
        <p:txBody>
          <a:bodyPr>
            <a:noAutofit/>
          </a:bodyPr>
          <a:lstStyle/>
          <a:p>
            <a:r>
              <a:rPr lang="en-US" sz="2400" b="1" dirty="0" smtClean="0">
                <a:solidFill>
                  <a:schemeClr val="accent2">
                    <a:lumMod val="75000"/>
                  </a:schemeClr>
                </a:solidFill>
              </a:rPr>
              <a:t>II-1-2 Surplus </a:t>
            </a:r>
            <a:r>
              <a:rPr lang="en-US" sz="2400" b="1" dirty="0" err="1" smtClean="0">
                <a:solidFill>
                  <a:schemeClr val="accent2">
                    <a:lumMod val="75000"/>
                  </a:schemeClr>
                </a:solidFill>
              </a:rPr>
              <a:t>économiques</a:t>
            </a:r>
            <a:r>
              <a:rPr lang="en-US" sz="2400" b="1" dirty="0" smtClean="0">
                <a:solidFill>
                  <a:schemeClr val="accent2">
                    <a:lumMod val="75000"/>
                  </a:schemeClr>
                </a:solidFill>
              </a:rPr>
              <a:t> </a:t>
            </a:r>
            <a:r>
              <a:rPr lang="en-US" sz="2400" b="1" dirty="0" err="1" smtClean="0">
                <a:solidFill>
                  <a:schemeClr val="accent2">
                    <a:lumMod val="75000"/>
                  </a:schemeClr>
                </a:solidFill>
              </a:rPr>
              <a:t>estimés</a:t>
            </a:r>
            <a:r>
              <a:rPr lang="en-US" sz="2400" b="1" dirty="0" smtClean="0">
                <a:solidFill>
                  <a:schemeClr val="accent2">
                    <a:lumMod val="75000"/>
                  </a:schemeClr>
                </a:solidFill>
              </a:rPr>
              <a:t> </a:t>
            </a:r>
            <a:r>
              <a:rPr lang="en-US" sz="2400" b="1" dirty="0" err="1" smtClean="0">
                <a:solidFill>
                  <a:schemeClr val="accent2">
                    <a:lumMod val="75000"/>
                  </a:schemeClr>
                </a:solidFill>
              </a:rPr>
              <a:t>liés</a:t>
            </a:r>
            <a:r>
              <a:rPr lang="en-US" sz="2400" b="1" dirty="0" smtClean="0">
                <a:solidFill>
                  <a:schemeClr val="accent2">
                    <a:lumMod val="75000"/>
                  </a:schemeClr>
                </a:solidFill>
              </a:rPr>
              <a:t> au </a:t>
            </a:r>
            <a:r>
              <a:rPr lang="en-US" sz="2400" b="1" dirty="0" err="1" smtClean="0">
                <a:solidFill>
                  <a:schemeClr val="accent2">
                    <a:lumMod val="75000"/>
                  </a:schemeClr>
                </a:solidFill>
              </a:rPr>
              <a:t>marché</a:t>
            </a:r>
            <a:r>
              <a:rPr lang="en-US" sz="2400" b="1" dirty="0" smtClean="0">
                <a:solidFill>
                  <a:schemeClr val="accent2">
                    <a:lumMod val="75000"/>
                  </a:schemeClr>
                </a:solidFill>
              </a:rPr>
              <a:t> </a:t>
            </a:r>
            <a:r>
              <a:rPr lang="en-US" sz="2400" b="1" dirty="0" err="1" smtClean="0">
                <a:solidFill>
                  <a:schemeClr val="accent2">
                    <a:lumMod val="75000"/>
                  </a:schemeClr>
                </a:solidFill>
              </a:rPr>
              <a:t>intérieur</a:t>
            </a:r>
            <a:r>
              <a:rPr lang="en-US" sz="2400" b="1" dirty="0">
                <a:solidFill>
                  <a:schemeClr val="accent2">
                    <a:lumMod val="75000"/>
                  </a:schemeClr>
                </a:solidFill>
              </a:rPr>
              <a:t> </a:t>
            </a:r>
            <a:r>
              <a:rPr lang="en-US" sz="2400" b="1" dirty="0" err="1" smtClean="0">
                <a:solidFill>
                  <a:schemeClr val="accent2">
                    <a:lumMod val="75000"/>
                  </a:schemeClr>
                </a:solidFill>
              </a:rPr>
              <a:t>numérique</a:t>
            </a:r>
            <a:r>
              <a:rPr lang="en-US" sz="2400" b="1" dirty="0" smtClean="0">
                <a:solidFill>
                  <a:schemeClr val="accent2">
                    <a:lumMod val="75000"/>
                  </a:schemeClr>
                </a:solidFill>
              </a:rPr>
              <a:t> :  environ 180 G€?</a:t>
            </a:r>
            <a:endParaRPr lang="en-GB" sz="2400" b="1" dirty="0">
              <a:solidFill>
                <a:schemeClr val="accent2">
                  <a:lumMod val="75000"/>
                </a:schemeClr>
              </a:solidFill>
            </a:endParaRPr>
          </a:p>
        </p:txBody>
      </p:sp>
      <p:sp>
        <p:nvSpPr>
          <p:cNvPr id="5" name="Inhaltsplatzhalter 4"/>
          <p:cNvSpPr>
            <a:spLocks noGrp="1"/>
          </p:cNvSpPr>
          <p:nvPr>
            <p:ph sz="half" idx="4294967295"/>
          </p:nvPr>
        </p:nvSpPr>
        <p:spPr>
          <a:xfrm>
            <a:off x="522027" y="2226469"/>
            <a:ext cx="3992823" cy="3263504"/>
          </a:xfrm>
          <a:prstGeom prst="rect">
            <a:avLst/>
          </a:prstGeom>
        </p:spPr>
        <p:txBody>
          <a:bodyPr>
            <a:normAutofit fontScale="77500" lnSpcReduction="20000"/>
          </a:bodyPr>
          <a:lstStyle/>
          <a:p>
            <a:r>
              <a:rPr lang="en-GB" sz="2700" dirty="0"/>
              <a:t>A more holistic view is needed between </a:t>
            </a:r>
            <a:r>
              <a:rPr lang="en-GB" sz="2700" b="1" dirty="0"/>
              <a:t>digital and non-digital </a:t>
            </a:r>
            <a:r>
              <a:rPr lang="en-GB" sz="2700" dirty="0"/>
              <a:t>aspects of the </a:t>
            </a:r>
            <a:r>
              <a:rPr lang="en-GB" sz="2700" b="1" dirty="0"/>
              <a:t>Single Market</a:t>
            </a:r>
          </a:p>
          <a:p>
            <a:endParaRPr lang="en-GB" sz="2700" dirty="0"/>
          </a:p>
          <a:p>
            <a:r>
              <a:rPr lang="en-GB" sz="2700" dirty="0"/>
              <a:t>Progress depends on good (national) </a:t>
            </a:r>
            <a:r>
              <a:rPr lang="en-GB" sz="2700" b="1" dirty="0"/>
              <a:t>implementation</a:t>
            </a:r>
            <a:endParaRPr lang="en-GB" sz="2700" dirty="0"/>
          </a:p>
          <a:p>
            <a:endParaRPr lang="en-GB" sz="2700" dirty="0"/>
          </a:p>
          <a:p>
            <a:r>
              <a:rPr lang="en-GB" sz="2700" dirty="0"/>
              <a:t>Substantial progress has been achieved with the Single Market for goods, but </a:t>
            </a:r>
            <a:r>
              <a:rPr lang="en-GB" sz="2700" b="1" dirty="0"/>
              <a:t>less with services</a:t>
            </a:r>
            <a:endParaRPr lang="en-GB" sz="2700" dirty="0"/>
          </a:p>
        </p:txBody>
      </p:sp>
      <p:sp>
        <p:nvSpPr>
          <p:cNvPr id="4" name="Foliennummernplatzhalter 3"/>
          <p:cNvSpPr>
            <a:spLocks noGrp="1"/>
          </p:cNvSpPr>
          <p:nvPr>
            <p:ph type="sldNum" sz="quarter" idx="4294967295"/>
          </p:nvPr>
        </p:nvSpPr>
        <p:spPr>
          <a:xfrm>
            <a:off x="6457950" y="5624513"/>
            <a:ext cx="2057400" cy="273844"/>
          </a:xfrm>
          <a:prstGeom prst="rect">
            <a:avLst/>
          </a:prstGeom>
        </p:spPr>
        <p:txBody>
          <a:bodyPr/>
          <a:lstStyle/>
          <a:p>
            <a:fld id="{19A44D9F-6A17-4B8C-80F4-192DE02208A0}" type="slidenum">
              <a:rPr lang="en-GB" smtClean="0"/>
              <a:t>49</a:t>
            </a:fld>
            <a:endParaRPr lang="en-GB" dirty="0"/>
          </a:p>
        </p:txBody>
      </p:sp>
      <p:pic>
        <p:nvPicPr>
          <p:cNvPr id="7" name="Inhaltsplatzhalter 6" descr="C:\Users\JSCOTT~1\AppData\Local\Temp\benefits_v2-3.png"/>
          <p:cNvPicPr>
            <a:picLocks noGrp="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619800" y="2086347"/>
            <a:ext cx="4259975" cy="3736279"/>
          </a:xfrm>
          <a:prstGeom prst="rect">
            <a:avLst/>
          </a:prstGeom>
          <a:noFill/>
          <a:ln>
            <a:noFill/>
          </a:ln>
        </p:spPr>
      </p:pic>
      <p:sp>
        <p:nvSpPr>
          <p:cNvPr id="6" name="Textfeld 5"/>
          <p:cNvSpPr txBox="1"/>
          <p:nvPr/>
        </p:nvSpPr>
        <p:spPr>
          <a:xfrm>
            <a:off x="4695730" y="1646686"/>
            <a:ext cx="4176143" cy="507831"/>
          </a:xfrm>
          <a:prstGeom prst="rect">
            <a:avLst/>
          </a:prstGeom>
          <a:noFill/>
        </p:spPr>
        <p:txBody>
          <a:bodyPr wrap="none" rtlCol="0">
            <a:spAutoFit/>
          </a:bodyPr>
          <a:lstStyle/>
          <a:p>
            <a:pPr algn="ctr"/>
            <a:r>
              <a:rPr lang="en-US" sz="1350" b="1" dirty="0"/>
              <a:t>Estimated annual gains once measures enacted </a:t>
            </a:r>
            <a:br>
              <a:rPr lang="en-US" sz="1350" b="1" dirty="0"/>
            </a:br>
            <a:r>
              <a:rPr lang="en-US" sz="1350" b="1" dirty="0"/>
              <a:t>are fully in force </a:t>
            </a:r>
            <a:r>
              <a:rPr lang="en-US" sz="1350" i="1" dirty="0"/>
              <a:t>(Source: Bruegel)</a:t>
            </a:r>
            <a:endParaRPr lang="en-GB" sz="1350" i="1" dirty="0"/>
          </a:p>
        </p:txBody>
      </p:sp>
    </p:spTree>
    <p:extLst>
      <p:ext uri="{BB962C8B-B14F-4D97-AF65-F5344CB8AC3E}">
        <p14:creationId xmlns:p14="http://schemas.microsoft.com/office/powerpoint/2010/main" val="420138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dirty="0" smtClean="0">
                <a:solidFill>
                  <a:schemeClr val="accent2"/>
                </a:solidFill>
                <a:latin typeface="Frutiger LT Std 45 Light"/>
              </a:rPr>
              <a:t>I-2-1 UN RELATIF SUIVISME DES NATIONS EUROPEENNES, MAIS DIFFERENCIE SELON LES SECTEURS ; RETARDS PRINCIPAUX NUMERIQUE ET SANTE </a:t>
            </a:r>
            <a:endParaRPr lang="fr-FR" sz="1800" b="1" dirty="0">
              <a:solidFill>
                <a:schemeClr val="accent2"/>
              </a:solidFill>
              <a:latin typeface="Frutiger LT Std 45 Light"/>
            </a:endParaRPr>
          </a:p>
        </p:txBody>
      </p:sp>
      <p:sp>
        <p:nvSpPr>
          <p:cNvPr id="3" name="Espace réservé du texte 2"/>
          <p:cNvSpPr>
            <a:spLocks noGrp="1"/>
          </p:cNvSpPr>
          <p:nvPr>
            <p:ph type="body"/>
          </p:nvPr>
        </p:nvSpPr>
        <p:spPr>
          <a:xfrm>
            <a:off x="457200" y="1604520"/>
            <a:ext cx="8229240" cy="4441438"/>
          </a:xfrm>
        </p:spPr>
        <p:txBody>
          <a:bodyPr>
            <a:noAutofit/>
          </a:bodyPr>
          <a:lstStyle/>
          <a:p>
            <a:r>
              <a:rPr lang="fr-FR" sz="2800" dirty="0" smtClean="0"/>
              <a:t>Nucléaire : F, UK </a:t>
            </a:r>
          </a:p>
          <a:p>
            <a:r>
              <a:rPr lang="fr-FR" sz="2800" dirty="0" smtClean="0"/>
              <a:t>Espace : F, UK, D, puis UE</a:t>
            </a:r>
          </a:p>
          <a:p>
            <a:r>
              <a:rPr lang="fr-FR" sz="2800" dirty="0" err="1" smtClean="0"/>
              <a:t>Aéro</a:t>
            </a:r>
            <a:r>
              <a:rPr lang="fr-FR" sz="2800" dirty="0" smtClean="0"/>
              <a:t> : F, D, UK, Esp, puis UE (et position &gt;US)</a:t>
            </a:r>
          </a:p>
          <a:p>
            <a:r>
              <a:rPr lang="fr-FR" sz="2800" dirty="0" smtClean="0"/>
              <a:t>Numérique : Tous, mais après US=&gt; position stratégique faible. Réaction F : choix de Th Breton</a:t>
            </a:r>
          </a:p>
          <a:p>
            <a:r>
              <a:rPr lang="fr-FR" sz="2800" dirty="0" smtClean="0"/>
              <a:t>Santé, </a:t>
            </a:r>
            <a:r>
              <a:rPr lang="fr-FR" sz="2800" dirty="0" err="1" smtClean="0"/>
              <a:t>biotechs</a:t>
            </a:r>
            <a:r>
              <a:rPr lang="fr-FR" sz="2800" dirty="0" smtClean="0"/>
              <a:t> : UK, D, F tardif, UE tardif. </a:t>
            </a:r>
          </a:p>
          <a:p>
            <a:r>
              <a:rPr lang="fr-FR" sz="2800" dirty="0" smtClean="0"/>
              <a:t>Sécurité : F, UK, D, UE, autres européens mais dépendance numérique</a:t>
            </a:r>
          </a:p>
          <a:p>
            <a:r>
              <a:rPr lang="fr-FR" sz="2800" dirty="0" smtClean="0"/>
              <a:t>Energie/environnement : des positions fortes, des priorités différentes des Etats-membres, un début de convergence sur des priorités. Et impact de la valse hésitation US</a:t>
            </a:r>
          </a:p>
          <a:p>
            <a:endParaRPr lang="fr-FR" sz="2800" dirty="0" smtClean="0"/>
          </a:p>
          <a:p>
            <a:endParaRPr lang="fr-FR" sz="2800" dirty="0"/>
          </a:p>
        </p:txBody>
      </p:sp>
    </p:spTree>
    <p:extLst>
      <p:ext uri="{BB962C8B-B14F-4D97-AF65-F5344CB8AC3E}">
        <p14:creationId xmlns:p14="http://schemas.microsoft.com/office/powerpoint/2010/main" val="2308218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b="1" dirty="0" smtClean="0">
                <a:solidFill>
                  <a:schemeClr val="accent2">
                    <a:lumMod val="75000"/>
                  </a:schemeClr>
                </a:solidFill>
              </a:rPr>
              <a:t>II-2 </a:t>
            </a:r>
            <a:r>
              <a:rPr lang="en-US" sz="2400" b="1" dirty="0" err="1" smtClean="0">
                <a:solidFill>
                  <a:schemeClr val="accent2">
                    <a:lumMod val="75000"/>
                  </a:schemeClr>
                </a:solidFill>
              </a:rPr>
              <a:t>Politique</a:t>
            </a:r>
            <a:r>
              <a:rPr lang="en-US" sz="2400" b="1" dirty="0" smtClean="0">
                <a:solidFill>
                  <a:schemeClr val="accent2">
                    <a:lumMod val="75000"/>
                  </a:schemeClr>
                </a:solidFill>
              </a:rPr>
              <a:t> </a:t>
            </a:r>
            <a:r>
              <a:rPr lang="en-US" sz="2400" b="1" dirty="0" err="1" smtClean="0">
                <a:solidFill>
                  <a:schemeClr val="accent2">
                    <a:lumMod val="75000"/>
                  </a:schemeClr>
                </a:solidFill>
              </a:rPr>
              <a:t>technologique</a:t>
            </a:r>
            <a:r>
              <a:rPr lang="en-US" sz="2400" b="1" dirty="0" smtClean="0">
                <a:solidFill>
                  <a:schemeClr val="accent2">
                    <a:lumMod val="75000"/>
                  </a:schemeClr>
                </a:solidFill>
              </a:rPr>
              <a:t> : </a:t>
            </a:r>
            <a:r>
              <a:rPr lang="en-US" sz="2400" b="1" dirty="0" err="1" smtClean="0">
                <a:solidFill>
                  <a:schemeClr val="accent2">
                    <a:lumMod val="75000"/>
                  </a:schemeClr>
                </a:solidFill>
              </a:rPr>
              <a:t>une</a:t>
            </a:r>
            <a:r>
              <a:rPr lang="en-US" sz="2400" b="1" dirty="0" smtClean="0">
                <a:solidFill>
                  <a:schemeClr val="accent2">
                    <a:lumMod val="75000"/>
                  </a:schemeClr>
                </a:solidFill>
              </a:rPr>
              <a:t> des trois </a:t>
            </a:r>
            <a:r>
              <a:rPr lang="en-US" sz="2400" b="1" dirty="0" err="1" smtClean="0">
                <a:solidFill>
                  <a:schemeClr val="accent2">
                    <a:lumMod val="75000"/>
                  </a:schemeClr>
                </a:solidFill>
              </a:rPr>
              <a:t>grandes</a:t>
            </a:r>
            <a:r>
              <a:rPr lang="en-US" sz="2400" b="1" dirty="0" smtClean="0">
                <a:solidFill>
                  <a:schemeClr val="accent2">
                    <a:lumMod val="75000"/>
                  </a:schemeClr>
                </a:solidFill>
              </a:rPr>
              <a:t> </a:t>
            </a:r>
            <a:r>
              <a:rPr lang="en-US" sz="2400" b="1" dirty="0" err="1" smtClean="0">
                <a:solidFill>
                  <a:schemeClr val="accent2">
                    <a:lumMod val="75000"/>
                  </a:schemeClr>
                </a:solidFill>
              </a:rPr>
              <a:t>priorités</a:t>
            </a:r>
            <a:r>
              <a:rPr lang="en-US" sz="2400" b="1" dirty="0" smtClean="0">
                <a:solidFill>
                  <a:schemeClr val="accent2">
                    <a:lumMod val="75000"/>
                  </a:schemeClr>
                </a:solidFill>
              </a:rPr>
              <a:t> du </a:t>
            </a:r>
            <a:r>
              <a:rPr lang="en-US" sz="2400" b="1" dirty="0" err="1" smtClean="0">
                <a:solidFill>
                  <a:schemeClr val="accent2">
                    <a:lumMod val="75000"/>
                  </a:schemeClr>
                </a:solidFill>
              </a:rPr>
              <a:t>futur</a:t>
            </a:r>
            <a:r>
              <a:rPr lang="en-US" sz="2400" b="1" dirty="0" smtClean="0">
                <a:solidFill>
                  <a:schemeClr val="accent2">
                    <a:lumMod val="75000"/>
                  </a:schemeClr>
                </a:solidFill>
              </a:rPr>
              <a:t> </a:t>
            </a:r>
            <a:r>
              <a:rPr lang="en-US" sz="2400" b="1" dirty="0" err="1" smtClean="0">
                <a:solidFill>
                  <a:schemeClr val="accent2">
                    <a:lumMod val="75000"/>
                  </a:schemeClr>
                </a:solidFill>
              </a:rPr>
              <a:t>programme</a:t>
            </a:r>
            <a:r>
              <a:rPr lang="en-US" sz="2400" b="1" dirty="0" smtClean="0">
                <a:solidFill>
                  <a:schemeClr val="accent2">
                    <a:lumMod val="75000"/>
                  </a:schemeClr>
                </a:solidFill>
              </a:rPr>
              <a:t> de R&amp;D&amp;I  Horizon Europe</a:t>
            </a:r>
            <a:endParaRPr lang="fr-FR" sz="2400" dirty="0"/>
          </a:p>
        </p:txBody>
      </p:sp>
      <p:pic>
        <p:nvPicPr>
          <p:cNvPr id="4" name="Image 3"/>
          <p:cNvPicPr>
            <a:picLocks noChangeAspect="1"/>
          </p:cNvPicPr>
          <p:nvPr/>
        </p:nvPicPr>
        <p:blipFill>
          <a:blip r:embed="rId2"/>
          <a:stretch>
            <a:fillRect/>
          </a:stretch>
        </p:blipFill>
        <p:spPr>
          <a:xfrm>
            <a:off x="685760" y="1425240"/>
            <a:ext cx="8458240" cy="4666827"/>
          </a:xfrm>
          <a:prstGeom prst="rect">
            <a:avLst/>
          </a:prstGeom>
        </p:spPr>
      </p:pic>
      <p:sp>
        <p:nvSpPr>
          <p:cNvPr id="3" name="Espace réservé du texte 2"/>
          <p:cNvSpPr>
            <a:spLocks noGrp="1"/>
          </p:cNvSpPr>
          <p:nvPr>
            <p:ph type="body"/>
          </p:nvPr>
        </p:nvSpPr>
        <p:spPr>
          <a:xfrm>
            <a:off x="271604" y="1604520"/>
            <a:ext cx="8414836" cy="4397928"/>
          </a:xfrm>
        </p:spPr>
        <p:txBody>
          <a:bodyPr/>
          <a:lstStyle/>
          <a:p>
            <a:pPr marL="0" indent="0">
              <a:buNone/>
            </a:pPr>
            <a:r>
              <a:rPr lang="fr-FR" dirty="0" smtClean="0"/>
              <a:t> </a:t>
            </a:r>
          </a:p>
          <a:p>
            <a:pPr marL="0" indent="0">
              <a:buNone/>
            </a:pPr>
            <a:endParaRPr lang="fr-FR" dirty="0"/>
          </a:p>
        </p:txBody>
      </p:sp>
    </p:spTree>
    <p:extLst>
      <p:ext uri="{BB962C8B-B14F-4D97-AF65-F5344CB8AC3E}">
        <p14:creationId xmlns:p14="http://schemas.microsoft.com/office/powerpoint/2010/main" val="2024623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95880" y="717203"/>
            <a:ext cx="8148120" cy="1292662"/>
          </a:xfrm>
          <a:prstGeom prst="rect">
            <a:avLst/>
          </a:prstGeom>
          <a:noFill/>
        </p:spPr>
        <p:txBody>
          <a:bodyPr wrap="square" rtlCol="0">
            <a:spAutoFit/>
          </a:bodyPr>
          <a:lstStyle/>
          <a:p>
            <a:endParaRPr lang="fr-FR" sz="2000" b="1" dirty="0">
              <a:solidFill>
                <a:schemeClr val="accent1">
                  <a:lumMod val="75000"/>
                </a:schemeClr>
              </a:solidFill>
            </a:endParaRPr>
          </a:p>
          <a:p>
            <a:r>
              <a:rPr lang="en-US" sz="2000" b="1" smtClean="0">
                <a:solidFill>
                  <a:schemeClr val="accent1">
                    <a:lumMod val="75000"/>
                  </a:schemeClr>
                </a:solidFill>
              </a:rPr>
              <a:t>II-4 </a:t>
            </a:r>
            <a:r>
              <a:rPr lang="en-US" sz="2000" b="1" dirty="0" smtClean="0">
                <a:solidFill>
                  <a:schemeClr val="accent1">
                    <a:lumMod val="75000"/>
                  </a:schemeClr>
                </a:solidFill>
              </a:rPr>
              <a:t>Les </a:t>
            </a:r>
            <a:r>
              <a:rPr lang="en-US" sz="2000" b="1" dirty="0" err="1" smtClean="0">
                <a:solidFill>
                  <a:schemeClr val="accent1">
                    <a:lumMod val="75000"/>
                  </a:schemeClr>
                </a:solidFill>
              </a:rPr>
              <a:t>besoins</a:t>
            </a:r>
            <a:r>
              <a:rPr lang="en-US" sz="2000" b="1" dirty="0" smtClean="0">
                <a:solidFill>
                  <a:schemeClr val="accent1">
                    <a:lumMod val="75000"/>
                  </a:schemeClr>
                </a:solidFill>
              </a:rPr>
              <a:t> financiers pour </a:t>
            </a:r>
            <a:r>
              <a:rPr lang="en-US" sz="2000" b="1" dirty="0" err="1" smtClean="0">
                <a:solidFill>
                  <a:schemeClr val="accent1">
                    <a:lumMod val="75000"/>
                  </a:schemeClr>
                </a:solidFill>
              </a:rPr>
              <a:t>l’offre</a:t>
            </a:r>
            <a:r>
              <a:rPr lang="en-US" sz="2000" b="1" dirty="0" smtClean="0">
                <a:solidFill>
                  <a:schemeClr val="accent1">
                    <a:lumMod val="75000"/>
                  </a:schemeClr>
                </a:solidFill>
              </a:rPr>
              <a:t> des technologies et </a:t>
            </a:r>
            <a:r>
              <a:rPr lang="en-US" sz="2000" b="1" dirty="0" err="1" smtClean="0">
                <a:solidFill>
                  <a:schemeClr val="accent1">
                    <a:lumMod val="75000"/>
                  </a:schemeClr>
                </a:solidFill>
              </a:rPr>
              <a:t>secteurs</a:t>
            </a:r>
            <a:r>
              <a:rPr lang="en-US" sz="2000" b="1" dirty="0" smtClean="0">
                <a:solidFill>
                  <a:schemeClr val="accent1">
                    <a:lumMod val="75000"/>
                  </a:schemeClr>
                </a:solidFill>
              </a:rPr>
              <a:t> </a:t>
            </a:r>
            <a:r>
              <a:rPr lang="en-US" sz="2000" b="1" dirty="0" err="1" smtClean="0">
                <a:solidFill>
                  <a:schemeClr val="accent1">
                    <a:lumMod val="75000"/>
                  </a:schemeClr>
                </a:solidFill>
              </a:rPr>
              <a:t>numériques</a:t>
            </a:r>
            <a:r>
              <a:rPr lang="en-US" sz="2000" b="1" dirty="0" smtClean="0">
                <a:solidFill>
                  <a:schemeClr val="accent1">
                    <a:lumMod val="75000"/>
                  </a:schemeClr>
                </a:solidFill>
              </a:rPr>
              <a:t> : </a:t>
            </a:r>
            <a:r>
              <a:rPr lang="en-US" sz="2000" b="1" dirty="0" err="1" smtClean="0">
                <a:solidFill>
                  <a:schemeClr val="accent1">
                    <a:lumMod val="75000"/>
                  </a:schemeClr>
                </a:solidFill>
              </a:rPr>
              <a:t>comparaison</a:t>
            </a:r>
            <a:r>
              <a:rPr lang="en-US" sz="2000" b="1" dirty="0" smtClean="0">
                <a:solidFill>
                  <a:schemeClr val="accent1">
                    <a:lumMod val="75000"/>
                  </a:schemeClr>
                </a:solidFill>
              </a:rPr>
              <a:t> US/UE</a:t>
            </a:r>
            <a:endParaRPr lang="fr-FR" sz="2000" dirty="0">
              <a:solidFill>
                <a:schemeClr val="accent1">
                  <a:lumMod val="75000"/>
                </a:schemeClr>
              </a:solidFill>
            </a:endParaRPr>
          </a:p>
          <a:p>
            <a:endParaRPr lang="fr-FR" dirty="0"/>
          </a:p>
        </p:txBody>
      </p:sp>
      <p:cxnSp>
        <p:nvCxnSpPr>
          <p:cNvPr id="7" name="Connecteur droit 6"/>
          <p:cNvCxnSpPr/>
          <p:nvPr/>
        </p:nvCxnSpPr>
        <p:spPr>
          <a:xfrm>
            <a:off x="347729" y="2082683"/>
            <a:ext cx="85580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2"/>
          <a:stretch>
            <a:fillRect/>
          </a:stretch>
        </p:blipFill>
        <p:spPr>
          <a:xfrm>
            <a:off x="190301" y="2982930"/>
            <a:ext cx="4225569" cy="2360192"/>
          </a:xfrm>
          <a:prstGeom prst="rect">
            <a:avLst/>
          </a:prstGeom>
        </p:spPr>
      </p:pic>
      <p:sp>
        <p:nvSpPr>
          <p:cNvPr id="9" name="ZoneTexte 8"/>
          <p:cNvSpPr txBox="1"/>
          <p:nvPr/>
        </p:nvSpPr>
        <p:spPr>
          <a:xfrm>
            <a:off x="802676" y="2194531"/>
            <a:ext cx="2645643" cy="646331"/>
          </a:xfrm>
          <a:prstGeom prst="rect">
            <a:avLst/>
          </a:prstGeom>
          <a:noFill/>
        </p:spPr>
        <p:txBody>
          <a:bodyPr wrap="square" rtlCol="0">
            <a:spAutoFit/>
          </a:bodyPr>
          <a:lstStyle/>
          <a:p>
            <a:pPr algn="ctr"/>
            <a:r>
              <a:rPr lang="en-GB" sz="1200" b="1" dirty="0"/>
              <a:t>Average amount invested by venture capital and private equity, </a:t>
            </a:r>
          </a:p>
          <a:p>
            <a:pPr algn="ctr"/>
            <a:r>
              <a:rPr lang="en-GB" sz="1200" b="1" dirty="0"/>
              <a:t>EU-28 vs US  (€ billion)</a:t>
            </a:r>
          </a:p>
        </p:txBody>
      </p:sp>
      <p:sp>
        <p:nvSpPr>
          <p:cNvPr id="10" name="ZoneTexte 9"/>
          <p:cNvSpPr txBox="1"/>
          <p:nvPr/>
        </p:nvSpPr>
        <p:spPr>
          <a:xfrm>
            <a:off x="287434" y="5508273"/>
            <a:ext cx="3350771" cy="276999"/>
          </a:xfrm>
          <a:prstGeom prst="rect">
            <a:avLst/>
          </a:prstGeom>
          <a:noFill/>
        </p:spPr>
        <p:txBody>
          <a:bodyPr wrap="square" rtlCol="0">
            <a:spAutoFit/>
          </a:bodyPr>
          <a:lstStyle/>
          <a:p>
            <a:r>
              <a:rPr lang="en-GB" sz="600" dirty="0"/>
              <a:t>CEPS-ECMI Taskforce: Rebranding Capital Market Union – A market finance action plan, June 2019</a:t>
            </a:r>
          </a:p>
        </p:txBody>
      </p:sp>
      <p:pic>
        <p:nvPicPr>
          <p:cNvPr id="11" name="Image 10"/>
          <p:cNvPicPr>
            <a:picLocks noChangeAspect="1"/>
          </p:cNvPicPr>
          <p:nvPr/>
        </p:nvPicPr>
        <p:blipFill>
          <a:blip r:embed="rId3"/>
          <a:stretch>
            <a:fillRect/>
          </a:stretch>
        </p:blipFill>
        <p:spPr>
          <a:xfrm>
            <a:off x="4763082" y="3113508"/>
            <a:ext cx="4045690" cy="1607405"/>
          </a:xfrm>
          <a:prstGeom prst="rect">
            <a:avLst/>
          </a:prstGeom>
        </p:spPr>
      </p:pic>
      <p:sp>
        <p:nvSpPr>
          <p:cNvPr id="12" name="ZoneTexte 11"/>
          <p:cNvSpPr txBox="1"/>
          <p:nvPr/>
        </p:nvSpPr>
        <p:spPr>
          <a:xfrm>
            <a:off x="4788763" y="5439487"/>
            <a:ext cx="3350771" cy="276999"/>
          </a:xfrm>
          <a:prstGeom prst="rect">
            <a:avLst/>
          </a:prstGeom>
          <a:noFill/>
        </p:spPr>
        <p:txBody>
          <a:bodyPr wrap="square" rtlCol="0">
            <a:spAutoFit/>
          </a:bodyPr>
          <a:lstStyle/>
          <a:p>
            <a:r>
              <a:rPr lang="en-GB" sz="600" dirty="0"/>
              <a:t>CEPS-ECMI Taskforce: Rebranding Capital Market Union – A market finance action plan, June 2019</a:t>
            </a:r>
          </a:p>
        </p:txBody>
      </p:sp>
      <p:sp>
        <p:nvSpPr>
          <p:cNvPr id="13" name="ZoneTexte 12"/>
          <p:cNvSpPr txBox="1"/>
          <p:nvPr/>
        </p:nvSpPr>
        <p:spPr>
          <a:xfrm>
            <a:off x="5292573" y="2222679"/>
            <a:ext cx="3275098" cy="646331"/>
          </a:xfrm>
          <a:prstGeom prst="rect">
            <a:avLst/>
          </a:prstGeom>
          <a:noFill/>
        </p:spPr>
        <p:txBody>
          <a:bodyPr wrap="square" rtlCol="0">
            <a:spAutoFit/>
          </a:bodyPr>
          <a:lstStyle/>
          <a:p>
            <a:pPr algn="ctr"/>
            <a:r>
              <a:rPr lang="en-GB" sz="1200" b="1" dirty="0"/>
              <a:t>Pre-IPO risk capital investments by asset class</a:t>
            </a:r>
          </a:p>
          <a:p>
            <a:pPr algn="ctr"/>
            <a:r>
              <a:rPr lang="en-GB" sz="1200" b="1" dirty="0"/>
              <a:t>Eu-28 vs US (end-2017, € billion)</a:t>
            </a:r>
          </a:p>
        </p:txBody>
      </p:sp>
    </p:spTree>
    <p:extLst>
      <p:ext uri="{BB962C8B-B14F-4D97-AF65-F5344CB8AC3E}">
        <p14:creationId xmlns:p14="http://schemas.microsoft.com/office/powerpoint/2010/main" val="4060540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457200" y="14814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65760" indent="-255240" algn="just">
              <a:lnSpc>
                <a:spcPct val="100000"/>
              </a:lnSpc>
              <a:spcBef>
                <a:spcPts val="400"/>
              </a:spcBef>
              <a:buClr>
                <a:srgbClr val="C02846"/>
              </a:buClr>
              <a:buSzPct val="68000"/>
              <a:buFont typeface="Wingdings 3" charset="2"/>
              <a:buChar char=""/>
            </a:pPr>
            <a:r>
              <a:rPr lang="fr-FR" sz="2000" b="1" strike="noStrike" spc="-1" dirty="0">
                <a:solidFill>
                  <a:srgbClr val="000000"/>
                </a:solidFill>
                <a:latin typeface="Frutiger LT Std 45 Light"/>
              </a:rPr>
              <a:t>Applications dans l’industrie, la finance, l’assurance,  les transports, la santé, l’emploi, le  commerce, l’éducation, mais aussi la défense.</a:t>
            </a:r>
            <a:endParaRPr lang="fr-FR" sz="20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000" b="1" strike="noStrike" spc="-1" dirty="0">
                <a:solidFill>
                  <a:srgbClr val="000000"/>
                </a:solidFill>
                <a:latin typeface="Frutiger LT Std 45 Light"/>
              </a:rPr>
              <a:t>Une effervescence dans les années 80, puis une retombée, et de nouveau une montée en puissance à compter de 2013 du fait des puissances de calcul. </a:t>
            </a:r>
            <a:endParaRPr lang="fr-FR" sz="20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000" b="1" strike="noStrike" spc="-1" dirty="0">
                <a:solidFill>
                  <a:srgbClr val="000000"/>
                </a:solidFill>
                <a:latin typeface="Frutiger LT Std 45 Light"/>
              </a:rPr>
              <a:t>Des ambitions fébriles,  soutenues par les gouvernements des grandes puissance, aux Etats Unis d’abord, puis en Chine et en Europe. </a:t>
            </a:r>
            <a:endParaRPr lang="fr-FR" sz="20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000" b="1" strike="noStrike" spc="-1" dirty="0">
                <a:solidFill>
                  <a:srgbClr val="000000"/>
                </a:solidFill>
                <a:latin typeface="Frutiger LT Std 45 Light"/>
              </a:rPr>
              <a:t>Egalement des enjeux éthiques, et un enjeu démocratique fort (</a:t>
            </a:r>
            <a:r>
              <a:rPr lang="fr-FR" sz="2000" b="1" strike="noStrike" spc="-1" dirty="0" err="1">
                <a:solidFill>
                  <a:srgbClr val="000000"/>
                </a:solidFill>
                <a:latin typeface="Frutiger LT Std 45 Light"/>
              </a:rPr>
              <a:t>cf</a:t>
            </a:r>
            <a:r>
              <a:rPr lang="fr-FR" sz="2000" b="1" strike="noStrike" spc="-1" dirty="0">
                <a:solidFill>
                  <a:srgbClr val="000000"/>
                </a:solidFill>
                <a:latin typeface="Frutiger LT Std 45 Light"/>
              </a:rPr>
              <a:t> impacts de Cambridge </a:t>
            </a:r>
            <a:r>
              <a:rPr lang="fr-FR" sz="2000" b="1" strike="noStrike" spc="-1" dirty="0" err="1">
                <a:solidFill>
                  <a:srgbClr val="000000"/>
                </a:solidFill>
                <a:latin typeface="Frutiger LT Std 45 Light"/>
              </a:rPr>
              <a:t>analytica</a:t>
            </a:r>
            <a:r>
              <a:rPr lang="fr-FR" sz="2000" b="1" strike="noStrike" spc="-1" dirty="0">
                <a:solidFill>
                  <a:srgbClr val="000000"/>
                </a:solidFill>
                <a:latin typeface="Frutiger LT Std 45 Light"/>
              </a:rPr>
              <a:t>)</a:t>
            </a:r>
            <a:endParaRPr lang="fr-FR" sz="2000" b="0" strike="noStrike" spc="-1" dirty="0">
              <a:latin typeface="Arial"/>
            </a:endParaRPr>
          </a:p>
        </p:txBody>
      </p:sp>
      <p:sp>
        <p:nvSpPr>
          <p:cNvPr id="478" name="CustomShape 2"/>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3200" b="1" strike="noStrike" spc="-1">
                <a:solidFill>
                  <a:srgbClr val="CE181E"/>
                </a:solidFill>
                <a:latin typeface="Frutiger LT Std 45 Light"/>
              </a:rPr>
              <a:t>I-7-1 L’intelligence artificielle</a:t>
            </a:r>
            <a:endParaRPr lang="fr-FR" sz="3200" b="0" strike="noStrike" spc="-1">
              <a:latin typeface="Arial"/>
            </a:endParaRPr>
          </a:p>
        </p:txBody>
      </p:sp>
      <p:sp>
        <p:nvSpPr>
          <p:cNvPr id="479" name="CustomShape 3"/>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06DCBCA8-CD0A-44EF-9DD7-B94D26D3D2F7}" type="slidenum">
              <a:rPr lang="fr-FR" sz="1000" b="0" strike="noStrike" spc="-1">
                <a:solidFill>
                  <a:srgbClr val="000000"/>
                </a:solidFill>
                <a:latin typeface="Frutiger LT Std 45 Light"/>
              </a:rPr>
              <a:t>52</a:t>
            </a:fld>
            <a:endParaRPr lang="fr-FR" sz="1000" b="0" strike="noStrike" spc="-1">
              <a:latin typeface="Arial"/>
            </a:endParaRPr>
          </a:p>
        </p:txBody>
      </p:sp>
    </p:spTree>
    <p:extLst>
      <p:ext uri="{BB962C8B-B14F-4D97-AF65-F5344CB8AC3E}">
        <p14:creationId xmlns:p14="http://schemas.microsoft.com/office/powerpoint/2010/main" val="348932799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457200" y="692640"/>
            <a:ext cx="8228880" cy="58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marL="365760" indent="-255240">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Chine : </a:t>
            </a:r>
            <a:endParaRPr lang="fr-FR" sz="2700" b="0" strike="noStrike" spc="-1">
              <a:latin typeface="Arial"/>
            </a:endParaRPr>
          </a:p>
          <a:p>
            <a:pPr>
              <a:lnSpc>
                <a:spcPct val="100000"/>
              </a:lnSpc>
              <a:spcBef>
                <a:spcPts val="323"/>
              </a:spcBef>
            </a:pPr>
            <a:r>
              <a:rPr lang="fr-FR" sz="2300" b="1" strike="noStrike" spc="-1">
                <a:solidFill>
                  <a:srgbClr val="000000"/>
                </a:solidFill>
                <a:latin typeface="Frutiger LT Std 45 Light"/>
              </a:rPr>
              <a:t>Les marchés de l’IA devraient croître de 173M$ en 2015 à 1,3G$ en 2020   En juillet 2017, le gouvernement chinois  a lancé un plan pour être le leader mondial en 2030 de l’IA, et construire une industrie nationale d’environ 150G$. Il prévoit</a:t>
            </a:r>
            <a:endParaRPr lang="fr-FR" sz="23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un soutien en capital, en orientation  des marchés, en renforcement des liens entre entreprises, instituts de recherche et organismes militaires.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Que les gouvernements locaux soient incités à créer des plans locaux et développer des centres de R&amp;D en IA (ex Xiantang 2G$).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De s’appuyer sur la taille du marché intérieur, estimant que la Chine produit 13% des données mondiales, et espère arriver à 20-25% en 2020, surpassant alors les Etats Unis :  de 364 exabits en 2012 à 8.6 zettabits en 2020,  contre 898 exabits à 6.6 zettabits, pour les USA.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de rapatrier en Chine les chercheurs aux Etats Unis ayant des liens avec la Chine. 43% des meilleurs articles academiques sur l’IA sont publiés avec un ou plusieurs Chinois parmi les auteurs</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Il s’appuie sur ses grandes plateformes Baidu, Tencent, Alibaba et leurs centres de recherche </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Dès 2016, paraît un  plan de 15 ans “Projet chinois du cerveau”, sur les sciences cognitives (avec Baidu)  et les pathologies du cerveau</a:t>
            </a:r>
            <a:endParaRPr lang="fr-FR" sz="2100" b="0" strike="noStrike" spc="-1">
              <a:latin typeface="Arial"/>
            </a:endParaRPr>
          </a:p>
          <a:p>
            <a:pPr marL="859680" lvl="2" indent="-227880">
              <a:lnSpc>
                <a:spcPct val="100000"/>
              </a:lnSpc>
              <a:spcBef>
                <a:spcPts val="349"/>
              </a:spcBef>
              <a:buClr>
                <a:srgbClr val="5A5A5A"/>
              </a:buClr>
              <a:buFont typeface="Wingdings 2" charset="2"/>
              <a:buChar char=""/>
            </a:pPr>
            <a:r>
              <a:rPr lang="fr-FR" sz="2100" b="0" strike="noStrike" spc="-1">
                <a:solidFill>
                  <a:srgbClr val="000000"/>
                </a:solidFill>
                <a:latin typeface="Frutiger LT Std 47 Light Cn"/>
              </a:rPr>
              <a:t>Egalement un investissement marqué pour les fintechs, l’assurance, les détections de fraudes.   </a:t>
            </a:r>
            <a:endParaRPr lang="fr-FR" sz="21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600" b="0" strike="noStrike" spc="-1">
                <a:solidFill>
                  <a:srgbClr val="000000"/>
                </a:solidFill>
                <a:latin typeface="Insignia LT Std"/>
              </a:rPr>
              <a:t>En 2017, 15,2G$ investis dans les start-ups IA, </a:t>
            </a:r>
            <a:r>
              <a:rPr lang="fr-FR" sz="2600" b="1" strike="noStrike" spc="-1">
                <a:solidFill>
                  <a:srgbClr val="000000"/>
                </a:solidFill>
                <a:latin typeface="Insignia LT Std"/>
              </a:rPr>
              <a:t>dont 48% en Chine</a:t>
            </a:r>
            <a:endParaRPr lang="fr-FR" sz="2600" b="0" strike="noStrike" spc="-1">
              <a:latin typeface="Arial"/>
            </a:endParaRPr>
          </a:p>
        </p:txBody>
      </p:sp>
      <p:sp>
        <p:nvSpPr>
          <p:cNvPr id="481"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55EA5B9-EA11-47C2-AA7D-104E485A1D94}" type="slidenum">
              <a:rPr lang="fr-FR" sz="1000" b="0" strike="noStrike" spc="-1">
                <a:solidFill>
                  <a:srgbClr val="000000"/>
                </a:solidFill>
                <a:latin typeface="Times New Roman"/>
              </a:rPr>
              <a:t>53</a:t>
            </a:fld>
            <a:endParaRPr lang="fr-FR" sz="1000" b="0" strike="noStrike" spc="-1">
              <a:latin typeface="Arial"/>
            </a:endParaRPr>
          </a:p>
        </p:txBody>
      </p:sp>
      <p:sp>
        <p:nvSpPr>
          <p:cNvPr id="482" name="CustomShape 3"/>
          <p:cNvSpPr/>
          <p:nvPr/>
        </p:nvSpPr>
        <p:spPr>
          <a:xfrm>
            <a:off x="395640" y="116640"/>
            <a:ext cx="8228880" cy="70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400" b="1" strike="noStrike" spc="-1">
                <a:solidFill>
                  <a:srgbClr val="CE181E"/>
                </a:solidFill>
                <a:latin typeface="Frutiger LT Std 55 Roman"/>
              </a:rPr>
              <a:t>I-7-2 IA  : Chine</a:t>
            </a:r>
            <a:endParaRPr lang="fr-FR" sz="2400" b="0" strike="noStrike" spc="-1">
              <a:latin typeface="Arial"/>
            </a:endParaRPr>
          </a:p>
        </p:txBody>
      </p:sp>
    </p:spTree>
    <p:extLst>
      <p:ext uri="{BB962C8B-B14F-4D97-AF65-F5344CB8AC3E}">
        <p14:creationId xmlns:p14="http://schemas.microsoft.com/office/powerpoint/2010/main" val="18063995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7200" y="1196640"/>
            <a:ext cx="8228880" cy="49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Une course en tête sur la R&amp;D, publique puis privée, 2018 : 2G$ pour la DARPA sur 5 ans. </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Des investissements lourds des GAFAM sur le sujet (Amazon avec Alexa, Google, Facebook par R&amp;D interne et fonds…), </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Un rôle majeur sur les investissements dans les écosystèmes de start-ups (38% du total mondial de 15,2G$ investis en 2017)</a:t>
            </a:r>
            <a:endParaRPr lang="fr-FR" sz="18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1800" b="0" strike="noStrike" spc="-1">
                <a:solidFill>
                  <a:srgbClr val="000000"/>
                </a:solidFill>
                <a:latin typeface="Insignia LT Std"/>
              </a:rPr>
              <a:t>Investissements cumulés dans les start-ups d’IA à l’étranger: </a:t>
            </a:r>
            <a:endParaRPr lang="fr-FR" sz="1800" b="0" strike="noStrike" spc="-1">
              <a:latin typeface="Arial"/>
            </a:endParaRPr>
          </a:p>
          <a:p>
            <a:pPr>
              <a:lnSpc>
                <a:spcPct val="100000"/>
              </a:lnSpc>
              <a:spcBef>
                <a:spcPts val="400"/>
              </a:spcBef>
            </a:pPr>
            <a:endParaRPr lang="fr-FR" sz="1800" b="0" strike="noStrike" spc="-1">
              <a:latin typeface="Arial"/>
            </a:endParaRPr>
          </a:p>
        </p:txBody>
      </p:sp>
      <p:sp>
        <p:nvSpPr>
          <p:cNvPr id="484"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65E2C43-AD63-4338-8CC4-0B12B29D4315}" type="slidenum">
              <a:rPr lang="fr-FR" sz="1000" b="0" strike="noStrike" spc="-1">
                <a:solidFill>
                  <a:srgbClr val="000000"/>
                </a:solidFill>
                <a:latin typeface="Times New Roman"/>
              </a:rPr>
              <a:t>54</a:t>
            </a:fld>
            <a:endParaRPr lang="fr-FR" sz="1000" b="0" strike="noStrike" spc="-1">
              <a:latin typeface="Arial"/>
            </a:endParaRPr>
          </a:p>
        </p:txBody>
      </p:sp>
      <p:sp>
        <p:nvSpPr>
          <p:cNvPr id="485" name="CustomShape 3"/>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800" b="1" strike="noStrike" spc="-1">
                <a:solidFill>
                  <a:srgbClr val="CE181E"/>
                </a:solidFill>
                <a:latin typeface="Frutiger LT Std 55 Roman"/>
              </a:rPr>
              <a:t>I-7-3 IA : Etats Unis</a:t>
            </a:r>
            <a:endParaRPr lang="fr-FR" sz="2800" b="0" strike="noStrike" spc="-1">
              <a:latin typeface="Arial"/>
            </a:endParaRPr>
          </a:p>
        </p:txBody>
      </p:sp>
      <p:graphicFrame>
        <p:nvGraphicFramePr>
          <p:cNvPr id="486" name="Graphique 5"/>
          <p:cNvGraphicFramePr/>
          <p:nvPr/>
        </p:nvGraphicFramePr>
        <p:xfrm>
          <a:off x="1080000" y="3456000"/>
          <a:ext cx="6912000" cy="2663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7463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67640" y="1052640"/>
            <a:ext cx="8228880" cy="604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Axe 1 : écosystème de l’IA : talents, réseau de R&amp;D et expérimentation</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Axe 2 : ouverture des données (pro start-ups) </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Axe 3 : financement de projets F et UE (transports, santé.. )</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Axe 4  : éthique</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1 : la France comme leader en Europe de l’IA  ; rôle de coordinateur de l’INRIA + réseaux</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2 : Ouverture des données (publiques ou financées sur fds publics, transport, santé, transsectoriel..) *</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3 : santé et véhicule autonome, prioritaires</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4 : 1,5G€ (dont un volet nanotechs)</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5 : Laboratoire de la transformation publique</a:t>
            </a:r>
            <a:endParaRPr lang="fr-FR" sz="2200" b="0" strike="noStrike" spc="-1">
              <a:latin typeface="Arial"/>
            </a:endParaRPr>
          </a:p>
          <a:p>
            <a:pPr marL="365760" indent="-255240">
              <a:lnSpc>
                <a:spcPct val="100000"/>
              </a:lnSpc>
              <a:spcBef>
                <a:spcPts val="400"/>
              </a:spcBef>
              <a:buClr>
                <a:srgbClr val="C02846"/>
              </a:buClr>
              <a:buSzPct val="68000"/>
              <a:buFont typeface="Wingdings 3" charset="2"/>
              <a:buChar char=""/>
            </a:pPr>
            <a:r>
              <a:rPr lang="fr-FR" sz="2200" b="0" strike="noStrike" spc="-1">
                <a:solidFill>
                  <a:srgbClr val="000000"/>
                </a:solidFill>
                <a:latin typeface="Insignia LT Std"/>
              </a:rPr>
              <a:t>Chantier 6 : Ethique : GIEC de l’IA, publication des algorithmes publics.</a:t>
            </a:r>
            <a:endParaRPr lang="fr-FR" sz="22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1" strike="noStrike" spc="-1">
                <a:solidFill>
                  <a:srgbClr val="000000"/>
                </a:solidFill>
                <a:latin typeface="Insignia LT Std"/>
              </a:rPr>
              <a:t>28 avril 2018 : la Commission annonce un soutien en 3 points, marchés, éthique, R&amp;D, et son intention d’accroître son investissement de 1,5G€ sur 2018-2020 dans le programme Horizon 2020 pour ce qui concerne l’IA. Puis compléments sur les impacts socio-économiques</a:t>
            </a:r>
            <a:endParaRPr lang="fr-FR" sz="27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1" strike="noStrike" spc="-1">
                <a:solidFill>
                  <a:srgbClr val="000000"/>
                </a:solidFill>
                <a:latin typeface="Insignia LT Std"/>
              </a:rPr>
              <a:t>Sujet du déjeuner conseil télécom du 3 12 19</a:t>
            </a:r>
            <a:endParaRPr lang="fr-FR" sz="2700" b="0" strike="noStrike" spc="-1">
              <a:latin typeface="Arial"/>
            </a:endParaRPr>
          </a:p>
          <a:p>
            <a:pPr marL="365760" indent="-255240" algn="just">
              <a:lnSpc>
                <a:spcPct val="100000"/>
              </a:lnSpc>
              <a:spcBef>
                <a:spcPts val="400"/>
              </a:spcBef>
              <a:buClr>
                <a:srgbClr val="C02846"/>
              </a:buClr>
              <a:buSzPct val="68000"/>
              <a:buFont typeface="Wingdings 3" charset="2"/>
              <a:buChar char=""/>
            </a:pPr>
            <a:r>
              <a:rPr lang="fr-FR" sz="2700" b="0" strike="noStrike" spc="-1">
                <a:solidFill>
                  <a:srgbClr val="000000"/>
                </a:solidFill>
                <a:latin typeface="Insignia LT Std"/>
              </a:rPr>
              <a:t>l’UE dont la France ont des compétences d’excellence, mais leur captation par de grands opérateurs non UE est un sujet de préoccupation</a:t>
            </a:r>
            <a:endParaRPr lang="fr-FR" sz="2700" b="0" strike="noStrike" spc="-1">
              <a:latin typeface="Arial"/>
            </a:endParaRPr>
          </a:p>
        </p:txBody>
      </p:sp>
      <p:sp>
        <p:nvSpPr>
          <p:cNvPr id="488"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8F30D6C-F775-4A8A-8BAA-5A5FEEDC60AE}" type="slidenum">
              <a:rPr lang="fr-FR" sz="1000" b="0" strike="noStrike" spc="-1">
                <a:solidFill>
                  <a:srgbClr val="000000"/>
                </a:solidFill>
                <a:latin typeface="Times New Roman"/>
              </a:rPr>
              <a:t>55</a:t>
            </a:fld>
            <a:endParaRPr lang="fr-FR" sz="1000" b="0" strike="noStrike" spc="-1">
              <a:latin typeface="Arial"/>
            </a:endParaRPr>
          </a:p>
        </p:txBody>
      </p:sp>
      <p:sp>
        <p:nvSpPr>
          <p:cNvPr id="489" name="CustomShape 3"/>
          <p:cNvSpPr/>
          <p:nvPr/>
        </p:nvSpPr>
        <p:spPr>
          <a:xfrm>
            <a:off x="467640" y="4464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400" b="1" strike="noStrike" spc="-1">
                <a:solidFill>
                  <a:srgbClr val="CE181E"/>
                </a:solidFill>
                <a:latin typeface="Frutiger LT Std 55 Roman"/>
              </a:rPr>
              <a:t>I-7-4-1 IA : La France et l’Europe : le plan français du 29 mars 2018, post  rapport Villani ; le soutien UE</a:t>
            </a:r>
            <a:endParaRPr lang="fr-FR" sz="2400" b="0" strike="noStrike" spc="-1">
              <a:solidFill>
                <a:srgbClr val="CE181E"/>
              </a:solidFill>
              <a:latin typeface="Arial"/>
            </a:endParaRPr>
          </a:p>
        </p:txBody>
      </p:sp>
    </p:spTree>
    <p:extLst>
      <p:ext uri="{BB962C8B-B14F-4D97-AF65-F5344CB8AC3E}">
        <p14:creationId xmlns:p14="http://schemas.microsoft.com/office/powerpoint/2010/main" val="23731753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467640" y="1052640"/>
            <a:ext cx="8228880" cy="52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65760" indent="-255240" algn="just">
              <a:lnSpc>
                <a:spcPct val="100000"/>
              </a:lnSpc>
              <a:spcBef>
                <a:spcPts val="400"/>
              </a:spcBef>
              <a:buClr>
                <a:srgbClr val="C02846"/>
              </a:buClr>
              <a:buSzPct val="68000"/>
              <a:buFont typeface="Wingdings 3" charset="2"/>
              <a:buChar char=""/>
            </a:pPr>
            <a:r>
              <a:rPr lang="fr-FR" sz="2200" b="0" strike="noStrike" spc="-1" dirty="0">
                <a:solidFill>
                  <a:srgbClr val="000000"/>
                </a:solidFill>
                <a:latin typeface="Insignia LT Std"/>
              </a:rPr>
              <a:t>En 2017, F 2</a:t>
            </a:r>
            <a:r>
              <a:rPr lang="fr-FR" sz="2200" b="0" strike="noStrike" spc="-1" baseline="30000" dirty="0">
                <a:solidFill>
                  <a:srgbClr val="000000"/>
                </a:solidFill>
                <a:latin typeface="Insignia LT Std"/>
              </a:rPr>
              <a:t>ème</a:t>
            </a:r>
            <a:r>
              <a:rPr lang="fr-FR" sz="2200" b="0" strike="noStrike" spc="-1" dirty="0">
                <a:solidFill>
                  <a:srgbClr val="000000"/>
                </a:solidFill>
                <a:latin typeface="Insignia LT Std"/>
              </a:rPr>
              <a:t> investisseur dans les start-ups de l’IA avec 384M€ derrière le  Royaume-Uni (685M€) mais devant  l’Allemagne (268M€) et les pays nordiques (234M€). </a:t>
            </a:r>
            <a:endParaRPr lang="fr-FR" sz="22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200" b="0" strike="noStrike" spc="-1" dirty="0">
                <a:solidFill>
                  <a:srgbClr val="000000"/>
                </a:solidFill>
                <a:latin typeface="Insignia LT Std"/>
              </a:rPr>
              <a:t>Le montant des investissements entre 2015 et 2017 a explosé de 625% en France contre 364%  en Allemagne et 284% pour les pays nordiques. </a:t>
            </a:r>
            <a:endParaRPr lang="fr-FR" sz="22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200" b="0" strike="noStrike" spc="-1" dirty="0">
                <a:solidFill>
                  <a:srgbClr val="000000"/>
                </a:solidFill>
                <a:latin typeface="Insignia LT Std"/>
              </a:rPr>
              <a:t>Ces montants restent modestes devant ceux constatés aux Etats Unis et en Chine,</a:t>
            </a:r>
            <a:endParaRPr lang="fr-FR" sz="2200" b="0" strike="noStrike" spc="-1" dirty="0">
              <a:latin typeface="Arial"/>
            </a:endParaRPr>
          </a:p>
          <a:p>
            <a:pPr marL="365760" indent="-255240" algn="just">
              <a:lnSpc>
                <a:spcPct val="100000"/>
              </a:lnSpc>
              <a:spcBef>
                <a:spcPts val="400"/>
              </a:spcBef>
              <a:buClr>
                <a:srgbClr val="C02846"/>
              </a:buClr>
              <a:buSzPct val="68000"/>
              <a:buFont typeface="Wingdings 3" charset="2"/>
              <a:buChar char=""/>
            </a:pPr>
            <a:r>
              <a:rPr lang="fr-FR" sz="2200" b="0" strike="noStrike" spc="-1" dirty="0">
                <a:solidFill>
                  <a:srgbClr val="000000"/>
                </a:solidFill>
                <a:latin typeface="Insignia LT Std"/>
              </a:rPr>
              <a:t>La question du devenir de ces start-ups (dont le sort naturel est le plus souvent d’être rachetées par des groupes plus importants) se pose =&gt; deux évolutions juridiques, l’une nationale, l’autre européenne : </a:t>
            </a:r>
            <a:endParaRPr lang="fr-FR" sz="2200" b="0" strike="noStrike" spc="-1" dirty="0">
              <a:latin typeface="Arial"/>
            </a:endParaRPr>
          </a:p>
          <a:p>
            <a:pPr marL="621720" lvl="1" indent="-227880" algn="just">
              <a:lnSpc>
                <a:spcPct val="100000"/>
              </a:lnSpc>
              <a:spcBef>
                <a:spcPts val="323"/>
              </a:spcBef>
              <a:buClr>
                <a:srgbClr val="C02846"/>
              </a:buClr>
              <a:buFont typeface="Verdana"/>
              <a:buChar char="◦"/>
            </a:pPr>
            <a:r>
              <a:rPr lang="fr-FR" sz="1600" b="0" strike="noStrike" spc="-1" dirty="0">
                <a:solidFill>
                  <a:srgbClr val="000000"/>
                </a:solidFill>
                <a:latin typeface="Frutiger LT Std 45 Light"/>
              </a:rPr>
              <a:t>l’article 56 de la loi PACTE élargit la liste des secteurs stratégiques sensibles qui peuvent faire l’objet d’une action spécifique de l’Etat en cas de rachat par des intérêts étrangers.</a:t>
            </a:r>
            <a:endParaRPr lang="fr-FR" sz="1600" b="0" strike="noStrike" spc="-1" dirty="0">
              <a:latin typeface="Arial"/>
            </a:endParaRPr>
          </a:p>
          <a:p>
            <a:pPr marL="621720" lvl="1" indent="-227880" algn="just">
              <a:lnSpc>
                <a:spcPct val="100000"/>
              </a:lnSpc>
              <a:spcBef>
                <a:spcPts val="323"/>
              </a:spcBef>
              <a:buClr>
                <a:srgbClr val="C02846"/>
              </a:buClr>
              <a:buFont typeface="Verdana"/>
              <a:buChar char="◦"/>
            </a:pPr>
            <a:r>
              <a:rPr lang="fr-FR" sz="1600" b="0" strike="noStrike" spc="-1" dirty="0">
                <a:solidFill>
                  <a:srgbClr val="000000"/>
                </a:solidFill>
                <a:latin typeface="Frutiger LT Std 45 Light"/>
              </a:rPr>
              <a:t>Doit être complété : pour répondre à des stratégies de rachat de startups concurrentes en Europe par des intérêts extra-européens, en les dotant de plus de moyens, il faut donc une forme de contrôle européen, et celui-ci est en cours : Commission 12/2017, accord Parlement européen juin 2018, trilogue Com/PE/Conseil </a:t>
            </a:r>
            <a:r>
              <a:rPr lang="fr-FR" sz="1600" b="0" strike="noStrike" spc="-1" dirty="0" smtClean="0">
                <a:solidFill>
                  <a:srgbClr val="000000"/>
                </a:solidFill>
                <a:latin typeface="Frutiger LT Std 45 Light"/>
              </a:rPr>
              <a:t>: bouclage en 2019. Equipes opérationnelles en place, mais encore limitées</a:t>
            </a:r>
            <a:endParaRPr lang="fr-FR" sz="1600" b="0" strike="noStrike" spc="-1" dirty="0">
              <a:latin typeface="Arial"/>
            </a:endParaRPr>
          </a:p>
          <a:p>
            <a:pPr algn="just">
              <a:lnSpc>
                <a:spcPct val="100000"/>
              </a:lnSpc>
              <a:spcBef>
                <a:spcPts val="400"/>
              </a:spcBef>
            </a:pPr>
            <a:endParaRPr lang="fr-FR" sz="1600" b="0" strike="noStrike" spc="-1" dirty="0">
              <a:latin typeface="Arial"/>
            </a:endParaRPr>
          </a:p>
        </p:txBody>
      </p:sp>
      <p:sp>
        <p:nvSpPr>
          <p:cNvPr id="491" name="CustomShape 2"/>
          <p:cNvSpPr/>
          <p:nvPr/>
        </p:nvSpPr>
        <p:spPr>
          <a:xfrm>
            <a:off x="8647200" y="640800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2B3D39E-177F-49AD-932D-A6435C750418}" type="slidenum">
              <a:rPr lang="fr-FR" sz="1000" b="0" strike="noStrike" spc="-1">
                <a:solidFill>
                  <a:srgbClr val="000000"/>
                </a:solidFill>
                <a:latin typeface="Times New Roman"/>
              </a:rPr>
              <a:t>56</a:t>
            </a:fld>
            <a:endParaRPr lang="fr-FR" sz="1000" b="0" strike="noStrike" spc="-1">
              <a:latin typeface="Arial"/>
            </a:endParaRPr>
          </a:p>
        </p:txBody>
      </p:sp>
      <p:sp>
        <p:nvSpPr>
          <p:cNvPr id="492" name="CustomShape 3"/>
          <p:cNvSpPr/>
          <p:nvPr/>
        </p:nvSpPr>
        <p:spPr>
          <a:xfrm>
            <a:off x="467640" y="4464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400" b="1" strike="noStrike" spc="-1" dirty="0">
                <a:solidFill>
                  <a:srgbClr val="303030"/>
                </a:solidFill>
                <a:latin typeface="Frutiger LT Std 55 Roman"/>
              </a:rPr>
              <a:t>I-7-4-2 IA : Résultats </a:t>
            </a:r>
            <a:r>
              <a:rPr lang="fr-FR" sz="2400" b="1" strike="noStrike" spc="-1" dirty="0" smtClean="0">
                <a:solidFill>
                  <a:srgbClr val="303030"/>
                </a:solidFill>
                <a:latin typeface="Frutiger LT Std 55 Roman"/>
              </a:rPr>
              <a:t> intermédiaires pour </a:t>
            </a:r>
            <a:r>
              <a:rPr lang="fr-FR" sz="2400" b="1" strike="noStrike" spc="-1" dirty="0">
                <a:solidFill>
                  <a:srgbClr val="303030"/>
                </a:solidFill>
                <a:latin typeface="Frutiger LT Std 55 Roman"/>
              </a:rPr>
              <a:t>la France </a:t>
            </a:r>
            <a:endParaRPr lang="fr-FR" sz="2400" b="0" strike="noStrike" spc="-1" dirty="0">
              <a:latin typeface="Arial"/>
            </a:endParaRPr>
          </a:p>
        </p:txBody>
      </p:sp>
    </p:spTree>
    <p:extLst>
      <p:ext uri="{BB962C8B-B14F-4D97-AF65-F5344CB8AC3E}">
        <p14:creationId xmlns:p14="http://schemas.microsoft.com/office/powerpoint/2010/main" val="55279318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4"/>
          </p:nvPr>
        </p:nvSpPr>
        <p:spPr>
          <a:xfrm>
            <a:off x="278887" y="333375"/>
            <a:ext cx="7625745" cy="934110"/>
          </a:xfrm>
        </p:spPr>
        <p:txBody>
          <a:bodyPr>
            <a:normAutofit/>
          </a:bodyPr>
          <a:lstStyle/>
          <a:p>
            <a:r>
              <a:rPr lang="fr-FR" sz="1800" b="1" dirty="0" smtClean="0">
                <a:solidFill>
                  <a:schemeClr val="accent2">
                    <a:lumMod val="75000"/>
                  </a:schemeClr>
                </a:solidFill>
                <a:latin typeface="Frutiger LT Std 45 Light"/>
              </a:rPr>
              <a:t>I-2-2 ECARTS D’INTENSITE DE R&amp;D  ENTRE l’UE et les ETATS-UNIS, PAR SECTEURS INDUSTRIELS, 2017- 2018</a:t>
            </a:r>
          </a:p>
          <a:p>
            <a:endParaRPr lang="fr-FR" sz="1800" dirty="0">
              <a:solidFill>
                <a:schemeClr val="accent2">
                  <a:lumMod val="75000"/>
                </a:schemeClr>
              </a:solidFill>
              <a:latin typeface="Frutiger LT Std 45 Light"/>
            </a:endParaRPr>
          </a:p>
        </p:txBody>
      </p:sp>
      <p:pic>
        <p:nvPicPr>
          <p:cNvPr id="15" name="Espace réservé du contenu 14"/>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0" y="944459"/>
            <a:ext cx="9144000" cy="5913541"/>
          </a:xfrm>
        </p:spPr>
      </p:pic>
    </p:spTree>
    <p:extLst>
      <p:ext uri="{BB962C8B-B14F-4D97-AF65-F5344CB8AC3E}">
        <p14:creationId xmlns:p14="http://schemas.microsoft.com/office/powerpoint/2010/main" val="949162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half" idx="12"/>
          </p:nvPr>
        </p:nvPicPr>
        <p:blipFill>
          <a:blip r:embed="rId2"/>
          <a:stretch>
            <a:fillRect/>
          </a:stretch>
        </p:blipFill>
        <p:spPr>
          <a:xfrm>
            <a:off x="278887" y="1488332"/>
            <a:ext cx="8470496" cy="3904222"/>
          </a:xfrm>
          <a:prstGeom prst="rect">
            <a:avLst/>
          </a:prstGeom>
        </p:spPr>
      </p:pic>
      <p:sp>
        <p:nvSpPr>
          <p:cNvPr id="3" name="Espace réservé du contenu 2"/>
          <p:cNvSpPr>
            <a:spLocks noGrp="1"/>
          </p:cNvSpPr>
          <p:nvPr>
            <p:ph sz="half" idx="15"/>
          </p:nvPr>
        </p:nvSpPr>
        <p:spPr>
          <a:xfrm>
            <a:off x="1464891" y="5644914"/>
            <a:ext cx="5562599" cy="545288"/>
          </a:xfrm>
        </p:spPr>
        <p:txBody>
          <a:bodyPr>
            <a:normAutofit/>
          </a:bodyPr>
          <a:lstStyle/>
          <a:p>
            <a:r>
              <a:rPr lang="en-US" dirty="0" smtClean="0"/>
              <a:t>Source</a:t>
            </a:r>
            <a:r>
              <a:rPr lang="en-US" dirty="0"/>
              <a:t>: The 2018 EU </a:t>
            </a:r>
            <a:r>
              <a:rPr lang="en-US" dirty="0" smtClean="0"/>
              <a:t>industrial R&amp;D investment scoreboard</a:t>
            </a:r>
            <a:r>
              <a:rPr lang="en-US" dirty="0"/>
              <a:t>, EC, JRC/DG </a:t>
            </a:r>
            <a:r>
              <a:rPr lang="en-US" dirty="0" smtClean="0"/>
              <a:t>RTD / Patricia Nouveau UC Louvain. </a:t>
            </a:r>
            <a:endParaRPr lang="fr-FR" dirty="0"/>
          </a:p>
        </p:txBody>
      </p:sp>
      <p:sp>
        <p:nvSpPr>
          <p:cNvPr id="4" name="Espace réservé du contenu 3"/>
          <p:cNvSpPr>
            <a:spLocks noGrp="1"/>
          </p:cNvSpPr>
          <p:nvPr>
            <p:ph sz="half" idx="14"/>
          </p:nvPr>
        </p:nvSpPr>
        <p:spPr>
          <a:xfrm>
            <a:off x="278887" y="333375"/>
            <a:ext cx="7625745" cy="934110"/>
          </a:xfrm>
        </p:spPr>
        <p:txBody>
          <a:bodyPr>
            <a:normAutofit/>
          </a:bodyPr>
          <a:lstStyle/>
          <a:p>
            <a:r>
              <a:rPr lang="fr-FR" sz="1800" b="1" dirty="0" smtClean="0">
                <a:solidFill>
                  <a:schemeClr val="accent2">
                    <a:lumMod val="75000"/>
                  </a:schemeClr>
                </a:solidFill>
                <a:latin typeface="Frutiger LT Std 45 Light"/>
              </a:rPr>
              <a:t>I-2-2-2 ECARTS D’INTENSITE DE R&amp;D  ENTRE l’UE, les ETATS-UNIS et la CHINE, PAR SECTEURS INDUSTRIELS, 2017- 2018</a:t>
            </a:r>
            <a:endParaRPr lang="fr-FR" sz="1800" dirty="0">
              <a:solidFill>
                <a:schemeClr val="accent2">
                  <a:lumMod val="75000"/>
                </a:schemeClr>
              </a:solidFill>
              <a:latin typeface="Frutiger LT Std 45 Light"/>
            </a:endParaRPr>
          </a:p>
        </p:txBody>
      </p:sp>
    </p:spTree>
    <p:extLst>
      <p:ext uri="{BB962C8B-B14F-4D97-AF65-F5344CB8AC3E}">
        <p14:creationId xmlns:p14="http://schemas.microsoft.com/office/powerpoint/2010/main" val="9290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8647200" y="6448320"/>
            <a:ext cx="365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8B7D15E3-213E-40D4-9143-FE9106772A74}" type="slidenum">
              <a:rPr lang="fr-FR" sz="1000" b="0" strike="noStrike" spc="-1">
                <a:solidFill>
                  <a:srgbClr val="000000"/>
                </a:solidFill>
                <a:latin typeface="Frutiger LT Std 45 Light"/>
              </a:rPr>
              <a:t>8</a:t>
            </a:fld>
            <a:endParaRPr lang="fr-FR" sz="1000" b="0" strike="noStrike" spc="-1">
              <a:latin typeface="Arial"/>
            </a:endParaRPr>
          </a:p>
        </p:txBody>
      </p:sp>
      <p:sp>
        <p:nvSpPr>
          <p:cNvPr id="374" name="Line 2"/>
          <p:cNvSpPr/>
          <p:nvPr/>
        </p:nvSpPr>
        <p:spPr>
          <a:xfrm>
            <a:off x="1940760" y="620640"/>
            <a:ext cx="231840" cy="360"/>
          </a:xfrm>
          <a:prstGeom prst="line">
            <a:avLst/>
          </a:prstGeom>
          <a:ln w="28440">
            <a:solidFill>
              <a:srgbClr val="C02846"/>
            </a:solidFill>
            <a:round/>
          </a:ln>
        </p:spPr>
        <p:style>
          <a:lnRef idx="0">
            <a:scrgbClr r="0" g="0" b="0"/>
          </a:lnRef>
          <a:fillRef idx="0">
            <a:scrgbClr r="0" g="0" b="0"/>
          </a:fillRef>
          <a:effectRef idx="0">
            <a:scrgbClr r="0" g="0" b="0"/>
          </a:effectRef>
          <a:fontRef idx="minor"/>
        </p:style>
      </p:sp>
      <p:sp>
        <p:nvSpPr>
          <p:cNvPr id="375" name="CustomShape 3"/>
          <p:cNvSpPr/>
          <p:nvPr/>
        </p:nvSpPr>
        <p:spPr>
          <a:xfrm>
            <a:off x="227520" y="792000"/>
            <a:ext cx="8196480" cy="4536000"/>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0" tIns="45000" rIns="0" bIns="45000" anchor="ctr"/>
          <a:lstStyle/>
          <a:p>
            <a:pPr algn="just">
              <a:lnSpc>
                <a:spcPct val="100000"/>
              </a:lnSpc>
              <a:spcAft>
                <a:spcPts val="601"/>
              </a:spcAft>
            </a:pPr>
            <a:endParaRPr lang="fr-FR" sz="1800" b="0" strike="noStrike" spc="-1" dirty="0">
              <a:latin typeface="Arial"/>
            </a:endParaRPr>
          </a:p>
          <a:p>
            <a:pPr algn="just">
              <a:lnSpc>
                <a:spcPct val="100000"/>
              </a:lnSpc>
              <a:spcAft>
                <a:spcPts val="601"/>
              </a:spcAft>
            </a:pPr>
            <a:endParaRPr lang="fr-FR" sz="1800" b="0" strike="noStrike" spc="-1" dirty="0">
              <a:latin typeface="Arial"/>
            </a:endParaRPr>
          </a:p>
          <a:p>
            <a:pPr algn="just">
              <a:lnSpc>
                <a:spcPct val="100000"/>
              </a:lnSpc>
              <a:spcAft>
                <a:spcPts val="601"/>
              </a:spcAft>
            </a:pPr>
            <a:r>
              <a:rPr lang="fr-FR" sz="1800" b="1" strike="noStrike" spc="-1" dirty="0" smtClean="0">
                <a:solidFill>
                  <a:srgbClr val="C02846"/>
                </a:solidFill>
                <a:latin typeface="Frutiger LT Std 45 Light"/>
                <a:ea typeface="DejaVu Sans"/>
              </a:rPr>
              <a:t>I-2-3 AUSSI LE </a:t>
            </a:r>
            <a:r>
              <a:rPr lang="fr-FR" sz="1800" b="1" strike="noStrike" spc="-1" dirty="0">
                <a:solidFill>
                  <a:srgbClr val="C02846"/>
                </a:solidFill>
                <a:latin typeface="Frutiger LT Std 45 Light"/>
                <a:ea typeface="DejaVu Sans"/>
              </a:rPr>
              <a:t>RISQUE DE DECROCHAGE DE l’UE PAR RAPPORT AUX ÉTATS-UNIS ET A LA CHINE </a:t>
            </a:r>
            <a:r>
              <a:rPr lang="fr-FR" sz="1800" b="1" strike="noStrike" spc="-1" dirty="0" smtClean="0">
                <a:solidFill>
                  <a:srgbClr val="C02846"/>
                </a:solidFill>
                <a:latin typeface="Frutiger LT Std 45 Light"/>
                <a:ea typeface="DejaVu Sans"/>
              </a:rPr>
              <a:t>INDUIT UNE </a:t>
            </a:r>
            <a:r>
              <a:rPr lang="fr-FR" sz="1800" b="1" strike="noStrike" spc="-1" dirty="0">
                <a:solidFill>
                  <a:srgbClr val="C02846"/>
                </a:solidFill>
                <a:latin typeface="Frutiger LT Std 45 Light"/>
                <a:ea typeface="DejaVu Sans"/>
              </a:rPr>
              <a:t>VOLONTÉ DE RÉACTION </a:t>
            </a:r>
            <a:r>
              <a:rPr lang="fr-FR" sz="1800" b="1" strike="noStrike" spc="-1" dirty="0" smtClean="0">
                <a:solidFill>
                  <a:srgbClr val="C02846"/>
                </a:solidFill>
                <a:latin typeface="Frutiger LT Std 45 Light"/>
                <a:ea typeface="DejaVu Sans"/>
              </a:rPr>
              <a:t>: LE CAS DU NUMERIQUE</a:t>
            </a:r>
            <a:endParaRPr lang="fr-FR" sz="1800" b="0" strike="noStrike" spc="-1" dirty="0">
              <a:latin typeface="Arial"/>
            </a:endParaRPr>
          </a:p>
          <a:p>
            <a:pPr algn="just">
              <a:lnSpc>
                <a:spcPct val="100000"/>
              </a:lnSpc>
              <a:spcAft>
                <a:spcPts val="601"/>
              </a:spcAft>
            </a:pPr>
            <a:r>
              <a:rPr lang="fr-FR" sz="1800" b="1" strike="noStrike" spc="-1" dirty="0">
                <a:solidFill>
                  <a:srgbClr val="C02846"/>
                </a:solidFill>
                <a:latin typeface="Frutiger LT Std 45 Light"/>
                <a:ea typeface="DejaVu Sans"/>
              </a:rPr>
              <a:t>I – Risques et menaces :   </a:t>
            </a:r>
            <a:endParaRPr lang="fr-FR" sz="1800" b="0" strike="noStrike" spc="-1" dirty="0">
              <a:latin typeface="Arial"/>
            </a:endParaRPr>
          </a:p>
          <a:p>
            <a:pPr algn="just">
              <a:lnSpc>
                <a:spcPct val="100000"/>
              </a:lnSpc>
              <a:spcAft>
                <a:spcPts val="601"/>
              </a:spcAft>
            </a:pPr>
            <a:r>
              <a:rPr lang="fr-FR" sz="1400" b="1" spc="-1" dirty="0">
                <a:solidFill>
                  <a:srgbClr val="5A5A5A"/>
                </a:solidFill>
                <a:latin typeface="Frutiger LT Std 45 Light"/>
                <a:ea typeface="DejaVu Sans"/>
              </a:rPr>
              <a:t>	</a:t>
            </a:r>
            <a:r>
              <a:rPr lang="fr-FR" sz="1600" b="1" strike="noStrike" spc="-1" dirty="0" smtClean="0">
                <a:solidFill>
                  <a:srgbClr val="5A5A5A"/>
                </a:solidFill>
                <a:latin typeface="Frutiger LT Std 45 Light"/>
                <a:ea typeface="DejaVu Sans"/>
              </a:rPr>
              <a:t>1</a:t>
            </a:r>
            <a:r>
              <a:rPr lang="fr-FR" sz="1600" b="1" strike="noStrike" spc="-1" dirty="0">
                <a:solidFill>
                  <a:srgbClr val="5A5A5A"/>
                </a:solidFill>
                <a:latin typeface="Frutiger LT Std 45 Light"/>
                <a:ea typeface="DejaVu Sans"/>
              </a:rPr>
              <a:t>. D</a:t>
            </a:r>
            <a:r>
              <a:rPr lang="fr-FR" sz="1400" b="1" strike="noStrike" spc="-1" dirty="0">
                <a:solidFill>
                  <a:srgbClr val="5A5A5A"/>
                </a:solidFill>
                <a:latin typeface="Frutiger LT Std 45 Light"/>
                <a:ea typeface="DejaVu Sans"/>
              </a:rPr>
              <a:t>épendance stratégique des </a:t>
            </a:r>
            <a:r>
              <a:rPr lang="fr-FR" sz="1400" b="1" strike="noStrike" spc="-1" dirty="0" smtClean="0">
                <a:solidFill>
                  <a:srgbClr val="5A5A5A"/>
                </a:solidFill>
                <a:latin typeface="Frutiger LT Std 45 Light"/>
                <a:ea typeface="DejaVu Sans"/>
              </a:rPr>
              <a:t>entreprises </a:t>
            </a:r>
            <a:r>
              <a:rPr lang="fr-FR" sz="1400" b="1" strike="noStrike" spc="-1" dirty="0">
                <a:solidFill>
                  <a:srgbClr val="5A5A5A"/>
                </a:solidFill>
                <a:latin typeface="Frutiger LT Std 45 Light"/>
                <a:ea typeface="DejaVu Sans"/>
              </a:rPr>
              <a:t>(Cybersécurité…) </a:t>
            </a:r>
            <a:endParaRPr lang="fr-FR" sz="1400" b="0" strike="noStrike" spc="-1" dirty="0">
              <a:latin typeface="Arial"/>
            </a:endParaRPr>
          </a:p>
          <a:p>
            <a:pPr algn="just">
              <a:lnSpc>
                <a:spcPct val="100000"/>
              </a:lnSpc>
              <a:spcAft>
                <a:spcPts val="601"/>
              </a:spcAft>
            </a:pPr>
            <a:r>
              <a:rPr lang="fr-FR" sz="1400" b="1" strike="noStrike" spc="-1" dirty="0">
                <a:solidFill>
                  <a:srgbClr val="5A5A5A"/>
                </a:solidFill>
                <a:latin typeface="Frutiger LT Std 45 Light"/>
                <a:ea typeface="DejaVu Sans"/>
              </a:rPr>
              <a:t>	</a:t>
            </a:r>
            <a:r>
              <a:rPr lang="fr-FR" sz="1600" b="1" strike="noStrike" spc="-1" dirty="0">
                <a:solidFill>
                  <a:srgbClr val="5A5A5A"/>
                </a:solidFill>
                <a:latin typeface="Frutiger LT Std 45 Light"/>
                <a:ea typeface="DejaVu Sans"/>
              </a:rPr>
              <a:t>2.</a:t>
            </a:r>
            <a:r>
              <a:rPr lang="fr-FR" sz="1400" b="1" strike="noStrike" spc="-1" dirty="0">
                <a:solidFill>
                  <a:srgbClr val="5A5A5A"/>
                </a:solidFill>
                <a:latin typeface="Frutiger LT Std 45 Light"/>
                <a:ea typeface="DejaVu Sans"/>
              </a:rPr>
              <a:t> Dépendance économique (e-commerce ; industrie 4.0 ; rythme d’innovation) 	</a:t>
            </a:r>
            <a:r>
              <a:rPr lang="fr-FR" sz="1600" b="1" strike="noStrike" spc="-1" dirty="0">
                <a:solidFill>
                  <a:srgbClr val="5A5A5A"/>
                </a:solidFill>
                <a:latin typeface="Frutiger LT Std 45 Light"/>
                <a:ea typeface="DejaVu Sans"/>
              </a:rPr>
              <a:t>3.</a:t>
            </a:r>
            <a:r>
              <a:rPr lang="fr-FR" sz="1400" b="1" strike="noStrike" spc="-1" dirty="0">
                <a:solidFill>
                  <a:srgbClr val="5A5A5A"/>
                </a:solidFill>
                <a:latin typeface="Frutiger LT Std 45 Light"/>
                <a:ea typeface="DejaVu Sans"/>
              </a:rPr>
              <a:t> Fragilisation de la démocratie (IA non régulée, infox, contenus haineux &amp; </a:t>
            </a:r>
            <a:r>
              <a:rPr lang="fr-FR" sz="1400" b="1" strike="noStrike" spc="-1" dirty="0" err="1">
                <a:solidFill>
                  <a:srgbClr val="5A5A5A"/>
                </a:solidFill>
                <a:latin typeface="Frutiger LT Std 45 Light"/>
                <a:ea typeface="DejaVu Sans"/>
              </a:rPr>
              <a:t>cyberterrorisme</a:t>
            </a:r>
            <a:r>
              <a:rPr lang="fr-FR" sz="1400" b="1" strike="noStrike" spc="-1" dirty="0">
                <a:solidFill>
                  <a:srgbClr val="5A5A5A"/>
                </a:solidFill>
                <a:latin typeface="Frutiger LT Std 45 Light"/>
                <a:ea typeface="DejaVu Sans"/>
              </a:rPr>
              <a:t>) </a:t>
            </a:r>
            <a:endParaRPr lang="fr-FR" sz="1400" b="0" strike="noStrike" spc="-1" dirty="0">
              <a:latin typeface="Arial"/>
            </a:endParaRPr>
          </a:p>
          <a:p>
            <a:pPr algn="just">
              <a:lnSpc>
                <a:spcPct val="100000"/>
              </a:lnSpc>
              <a:spcAft>
                <a:spcPts val="300"/>
              </a:spcAft>
            </a:pPr>
            <a:r>
              <a:rPr lang="fr-FR" sz="1400" b="1" strike="noStrike" spc="-1" dirty="0">
                <a:solidFill>
                  <a:srgbClr val="5A5A5A"/>
                </a:solidFill>
                <a:latin typeface="Frutiger LT Std 45 Light"/>
                <a:ea typeface="DejaVu Sans"/>
              </a:rPr>
              <a:t>	</a:t>
            </a:r>
            <a:r>
              <a:rPr lang="fr-FR" sz="1600" b="1" strike="noStrike" spc="-1" dirty="0">
                <a:solidFill>
                  <a:srgbClr val="5A5A5A"/>
                </a:solidFill>
                <a:latin typeface="Frutiger LT Std 45 Light"/>
                <a:ea typeface="DejaVu Sans"/>
              </a:rPr>
              <a:t>4. </a:t>
            </a:r>
            <a:r>
              <a:rPr lang="fr-FR" sz="1400" b="1" strike="noStrike" spc="-1" dirty="0">
                <a:solidFill>
                  <a:srgbClr val="5A5A5A"/>
                </a:solidFill>
                <a:latin typeface="Frutiger LT Std 45 Light"/>
                <a:ea typeface="DejaVu Sans"/>
              </a:rPr>
              <a:t>De dépendance de défense et de sécurité (Espace, </a:t>
            </a:r>
            <a:r>
              <a:rPr lang="fr-FR" sz="1400" b="1" strike="noStrike" spc="-1" dirty="0" err="1">
                <a:solidFill>
                  <a:srgbClr val="5A5A5A"/>
                </a:solidFill>
                <a:latin typeface="Frutiger LT Std 45 Light"/>
                <a:ea typeface="DejaVu Sans"/>
              </a:rPr>
              <a:t>big</a:t>
            </a:r>
            <a:r>
              <a:rPr lang="fr-FR" sz="1400" b="1" strike="noStrike" spc="-1" dirty="0">
                <a:solidFill>
                  <a:srgbClr val="5A5A5A"/>
                </a:solidFill>
                <a:latin typeface="Frutiger LT Std 45 Light"/>
                <a:ea typeface="DejaVu Sans"/>
              </a:rPr>
              <a:t> data, IA, calcul à haute performance...)</a:t>
            </a:r>
            <a:endParaRPr lang="fr-FR" sz="1400" b="0" strike="noStrike" spc="-1" dirty="0">
              <a:latin typeface="Arial"/>
            </a:endParaRPr>
          </a:p>
          <a:p>
            <a:pPr algn="just">
              <a:lnSpc>
                <a:spcPct val="100000"/>
              </a:lnSpc>
              <a:spcAft>
                <a:spcPts val="300"/>
              </a:spcAft>
            </a:pPr>
            <a:r>
              <a:rPr lang="fr-FR" sz="1600" b="1" strike="noStrike" spc="-1" dirty="0">
                <a:solidFill>
                  <a:srgbClr val="5A5A5A"/>
                </a:solidFill>
                <a:latin typeface="Frutiger LT Std 45 Light"/>
                <a:ea typeface="DejaVu Sans"/>
              </a:rPr>
              <a:t>	5. </a:t>
            </a:r>
            <a:r>
              <a:rPr lang="fr-FR" sz="1400" b="1" strike="noStrike" spc="-1" dirty="0">
                <a:solidFill>
                  <a:srgbClr val="5A5A5A"/>
                </a:solidFill>
                <a:latin typeface="Frutiger LT Std 45 Light"/>
                <a:ea typeface="DejaVu Sans"/>
              </a:rPr>
              <a:t>D’instabilité financière ou monétaire (</a:t>
            </a:r>
            <a:r>
              <a:rPr lang="fr-FR" sz="1400" b="1" strike="noStrike" spc="-1" dirty="0" err="1">
                <a:solidFill>
                  <a:srgbClr val="5A5A5A"/>
                </a:solidFill>
                <a:latin typeface="Frutiger LT Std 45 Light"/>
                <a:ea typeface="DejaVu Sans"/>
              </a:rPr>
              <a:t>blockchain</a:t>
            </a:r>
            <a:r>
              <a:rPr lang="fr-FR" sz="1400" b="1" strike="noStrike" spc="-1" dirty="0">
                <a:solidFill>
                  <a:srgbClr val="5A5A5A"/>
                </a:solidFill>
                <a:latin typeface="Frutiger LT Std 45 Light"/>
                <a:ea typeface="DejaVu Sans"/>
              </a:rPr>
              <a:t>, </a:t>
            </a:r>
            <a:r>
              <a:rPr lang="fr-FR" sz="1400" b="1" strike="noStrike" spc="-1" dirty="0" err="1" smtClean="0">
                <a:solidFill>
                  <a:srgbClr val="5A5A5A"/>
                </a:solidFill>
                <a:latin typeface="Frutiger LT Std 45 Light"/>
                <a:ea typeface="DejaVu Sans"/>
              </a:rPr>
              <a:t>libra</a:t>
            </a:r>
            <a:r>
              <a:rPr lang="fr-FR" sz="1400" b="1" strike="noStrike" spc="-1" dirty="0" smtClean="0">
                <a:solidFill>
                  <a:srgbClr val="5A5A5A"/>
                </a:solidFill>
                <a:latin typeface="Frutiger LT Std 45 Light"/>
                <a:ea typeface="DejaVu Sans"/>
              </a:rPr>
              <a:t>/Diem)</a:t>
            </a:r>
            <a:endParaRPr lang="fr-FR" sz="1400" b="0" strike="noStrike" spc="-1" dirty="0">
              <a:latin typeface="Arial"/>
            </a:endParaRPr>
          </a:p>
          <a:p>
            <a:pPr algn="just">
              <a:lnSpc>
                <a:spcPct val="100000"/>
              </a:lnSpc>
              <a:spcAft>
                <a:spcPts val="300"/>
              </a:spcAft>
            </a:pPr>
            <a:r>
              <a:rPr lang="fr-FR" sz="1600" b="1" strike="noStrike" spc="-1" dirty="0">
                <a:solidFill>
                  <a:srgbClr val="5A5A5A"/>
                </a:solidFill>
                <a:latin typeface="Frutiger LT Std 45 Light"/>
                <a:ea typeface="DejaVu Sans"/>
              </a:rPr>
              <a:t> 	6. </a:t>
            </a:r>
            <a:r>
              <a:rPr lang="fr-FR" sz="1400" b="1" strike="noStrike" spc="-1" dirty="0">
                <a:solidFill>
                  <a:srgbClr val="5A5A5A"/>
                </a:solidFill>
                <a:latin typeface="Frutiger LT Std 45 Light"/>
                <a:ea typeface="DejaVu Sans"/>
              </a:rPr>
              <a:t>Réponse plus faible au défi climatique (</a:t>
            </a:r>
            <a:r>
              <a:rPr lang="fr-FR" sz="1400" b="1" strike="noStrike" spc="-1" dirty="0" err="1">
                <a:solidFill>
                  <a:srgbClr val="5A5A5A"/>
                </a:solidFill>
                <a:latin typeface="Frutiger LT Std 45 Light"/>
                <a:ea typeface="DejaVu Sans"/>
              </a:rPr>
              <a:t>nanotechs</a:t>
            </a:r>
            <a:r>
              <a:rPr lang="fr-FR" sz="1400" b="1" strike="noStrike" spc="-1" dirty="0">
                <a:solidFill>
                  <a:srgbClr val="5A5A5A"/>
                </a:solidFill>
                <a:latin typeface="Frutiger LT Std 45 Light"/>
                <a:ea typeface="DejaVu Sans"/>
              </a:rPr>
              <a:t>, smart </a:t>
            </a:r>
            <a:r>
              <a:rPr lang="fr-FR" sz="1400" b="1" strike="noStrike" spc="-1" dirty="0" err="1">
                <a:solidFill>
                  <a:srgbClr val="5A5A5A"/>
                </a:solidFill>
                <a:latin typeface="Frutiger LT Std 45 Light"/>
                <a:ea typeface="DejaVu Sans"/>
              </a:rPr>
              <a:t>cities</a:t>
            </a:r>
            <a:r>
              <a:rPr lang="fr-FR" sz="1400" b="1" strike="noStrike" spc="-1" dirty="0">
                <a:solidFill>
                  <a:srgbClr val="5A5A5A"/>
                </a:solidFill>
                <a:latin typeface="Frutiger LT Std 45 Light"/>
                <a:ea typeface="DejaVu Sans"/>
              </a:rPr>
              <a:t>...) </a:t>
            </a:r>
            <a:endParaRPr lang="fr-FR" sz="1400" b="0" strike="noStrike" spc="-1" dirty="0">
              <a:latin typeface="Arial"/>
            </a:endParaRPr>
          </a:p>
          <a:p>
            <a:pPr algn="just">
              <a:lnSpc>
                <a:spcPct val="100000"/>
              </a:lnSpc>
              <a:spcAft>
                <a:spcPts val="300"/>
              </a:spcAft>
            </a:pPr>
            <a:r>
              <a:rPr lang="fr-FR" sz="1400" b="1" strike="noStrike" spc="-1" dirty="0">
                <a:solidFill>
                  <a:srgbClr val="5A5A5A"/>
                </a:solidFill>
                <a:latin typeface="Frutiger LT Std 45 Light"/>
                <a:ea typeface="DejaVu Sans"/>
              </a:rPr>
              <a:t>	</a:t>
            </a:r>
            <a:r>
              <a:rPr lang="fr-FR" sz="1600" b="1" strike="noStrike" spc="-1" dirty="0">
                <a:solidFill>
                  <a:srgbClr val="5A5A5A"/>
                </a:solidFill>
                <a:latin typeface="Frutiger LT Std 45 Light"/>
                <a:ea typeface="DejaVu Sans"/>
              </a:rPr>
              <a:t>7</a:t>
            </a:r>
            <a:r>
              <a:rPr lang="fr-FR" sz="1400" b="1" strike="noStrike" spc="-1" dirty="0">
                <a:solidFill>
                  <a:srgbClr val="5A5A5A"/>
                </a:solidFill>
                <a:latin typeface="Frutiger LT Std 45 Light"/>
                <a:ea typeface="DejaVu Sans"/>
              </a:rPr>
              <a:t>. Culturel et civilisationnel (normes éthiques, production culturelle..)</a:t>
            </a:r>
            <a:endParaRPr lang="fr-FR" sz="1400" b="0" strike="noStrike" spc="-1" dirty="0">
              <a:latin typeface="Arial"/>
            </a:endParaRPr>
          </a:p>
          <a:p>
            <a:pPr algn="just">
              <a:lnSpc>
                <a:spcPct val="100000"/>
              </a:lnSpc>
              <a:spcAft>
                <a:spcPts val="601"/>
              </a:spcAft>
            </a:pPr>
            <a:r>
              <a:rPr lang="fr-FR" sz="1800" b="1" strike="noStrike" spc="-1" dirty="0">
                <a:solidFill>
                  <a:srgbClr val="C02846"/>
                </a:solidFill>
                <a:latin typeface="Frutiger LT Std 45 Light"/>
                <a:ea typeface="DejaVu Sans"/>
              </a:rPr>
              <a:t>II – Réactions : </a:t>
            </a:r>
            <a:endParaRPr lang="fr-FR" sz="1800" b="0" strike="noStrike" spc="-1" dirty="0">
              <a:latin typeface="Arial"/>
            </a:endParaRPr>
          </a:p>
          <a:p>
            <a:pPr algn="just">
              <a:lnSpc>
                <a:spcPct val="100000"/>
              </a:lnSpc>
              <a:spcAft>
                <a:spcPts val="601"/>
              </a:spcAft>
            </a:pPr>
            <a:r>
              <a:rPr lang="fr-FR" sz="1800" b="1" strike="noStrike" spc="-1" dirty="0">
                <a:solidFill>
                  <a:srgbClr val="C02846"/>
                </a:solidFill>
                <a:latin typeface="Frutiger LT Std 45 Light"/>
                <a:ea typeface="DejaVu Sans"/>
              </a:rPr>
              <a:t>	</a:t>
            </a:r>
            <a:r>
              <a:rPr lang="fr-FR" sz="1600" b="1" strike="noStrike" spc="-1" dirty="0">
                <a:solidFill>
                  <a:srgbClr val="5A5A5A"/>
                </a:solidFill>
                <a:latin typeface="Frutiger LT Std 45 Light"/>
                <a:ea typeface="DejaVu Sans"/>
              </a:rPr>
              <a:t>1. </a:t>
            </a:r>
            <a:r>
              <a:rPr lang="fr-FR" sz="1400" b="1" strike="noStrike" spc="-1" dirty="0">
                <a:solidFill>
                  <a:srgbClr val="5A5A5A"/>
                </a:solidFill>
                <a:latin typeface="Frutiger LT Std 45 Light"/>
                <a:ea typeface="DejaVu Sans"/>
              </a:rPr>
              <a:t> Le 29  septembre  2017,  un  sommet  des  chefs  d’États  européens  était,  pour  la  première  fois,  intégralement  consacré  au  numérique</a:t>
            </a:r>
            <a:r>
              <a:rPr lang="fr-FR" sz="1400" b="1" strike="noStrike" spc="-1" dirty="0" smtClean="0">
                <a:solidFill>
                  <a:srgbClr val="5A5A5A"/>
                </a:solidFill>
                <a:latin typeface="Frutiger LT Std 45 Light"/>
                <a:ea typeface="DejaVu Sans"/>
              </a:rPr>
              <a:t>. Volonté </a:t>
            </a:r>
            <a:r>
              <a:rPr lang="fr-FR" sz="1400" b="1" strike="noStrike" spc="-1" dirty="0">
                <a:solidFill>
                  <a:srgbClr val="5A5A5A"/>
                </a:solidFill>
                <a:latin typeface="Frutiger LT Std 45 Light"/>
                <a:ea typeface="DejaVu Sans"/>
              </a:rPr>
              <a:t>commune de faire de l’Europe une puissance numérique.</a:t>
            </a:r>
            <a:endParaRPr lang="fr-FR" sz="1400" b="0" strike="noStrike" spc="-1" dirty="0">
              <a:latin typeface="Arial"/>
            </a:endParaRPr>
          </a:p>
          <a:p>
            <a:pPr algn="just">
              <a:lnSpc>
                <a:spcPct val="100000"/>
              </a:lnSpc>
              <a:spcAft>
                <a:spcPts val="601"/>
              </a:spcAft>
            </a:pPr>
            <a:r>
              <a:rPr lang="fr-FR" sz="1400" b="1" strike="noStrike" spc="-1" dirty="0">
                <a:solidFill>
                  <a:srgbClr val="5A5A5A"/>
                </a:solidFill>
                <a:latin typeface="Frutiger LT Std 45 Light"/>
                <a:ea typeface="DejaVu Sans"/>
              </a:rPr>
              <a:t>	</a:t>
            </a:r>
            <a:r>
              <a:rPr lang="fr-FR" sz="1600" b="1" strike="noStrike" spc="-1" dirty="0">
                <a:solidFill>
                  <a:srgbClr val="5A5A5A"/>
                </a:solidFill>
                <a:latin typeface="Frutiger LT Std 45 Light"/>
                <a:ea typeface="DejaVu Sans"/>
              </a:rPr>
              <a:t>2.  </a:t>
            </a:r>
            <a:r>
              <a:rPr lang="fr-FR" sz="1400" b="1" strike="noStrike" spc="-1" dirty="0">
                <a:solidFill>
                  <a:srgbClr val="5A5A5A"/>
                </a:solidFill>
                <a:latin typeface="Frutiger LT Std 45 Light"/>
                <a:ea typeface="DejaVu Sans"/>
              </a:rPr>
              <a:t>Des avancées : droits d’auteurs, services de médias audiovisuels ; réunions de Tallin et Helsinki sur l’IA et l’éthique et stratégie IA.  </a:t>
            </a:r>
            <a:endParaRPr lang="fr-FR" sz="1400" b="0" strike="noStrike" spc="-1" dirty="0">
              <a:latin typeface="Arial"/>
            </a:endParaRPr>
          </a:p>
          <a:p>
            <a:pPr algn="just">
              <a:lnSpc>
                <a:spcPct val="100000"/>
              </a:lnSpc>
              <a:spcAft>
                <a:spcPts val="601"/>
              </a:spcAft>
            </a:pPr>
            <a:r>
              <a:rPr lang="fr-FR" sz="1600" b="1" strike="noStrike" spc="-1" dirty="0">
                <a:solidFill>
                  <a:srgbClr val="5A5A5A"/>
                </a:solidFill>
                <a:latin typeface="Frutiger LT Std 45 Light"/>
                <a:ea typeface="DejaVu Sans"/>
              </a:rPr>
              <a:t>	3. </a:t>
            </a:r>
            <a:r>
              <a:rPr lang="fr-FR" sz="1400" b="1" strike="noStrike" spc="-1" dirty="0">
                <a:solidFill>
                  <a:srgbClr val="5A5A5A"/>
                </a:solidFill>
                <a:latin typeface="Frutiger LT Std 45 Light"/>
                <a:ea typeface="DejaVu Sans"/>
              </a:rPr>
              <a:t>Actualité : Un des grands chantiers de la </a:t>
            </a:r>
            <a:r>
              <a:rPr lang="fr-FR" sz="1400" b="1" strike="noStrike" spc="-1" dirty="0" smtClean="0">
                <a:solidFill>
                  <a:srgbClr val="5A5A5A"/>
                </a:solidFill>
                <a:latin typeface="Frutiger LT Std 45 Light"/>
                <a:ea typeface="DejaVu Sans"/>
              </a:rPr>
              <a:t>nouvelle Commission. </a:t>
            </a:r>
            <a:r>
              <a:rPr lang="fr-FR" sz="1400" b="1" strike="noStrike" spc="-1" dirty="0">
                <a:solidFill>
                  <a:srgbClr val="5A5A5A"/>
                </a:solidFill>
                <a:latin typeface="Frutiger LT Std 45 Light"/>
                <a:ea typeface="DejaVu Sans"/>
              </a:rPr>
              <a:t>Un portefeuille cohérent numérique/marché intérieur/défense et </a:t>
            </a:r>
            <a:r>
              <a:rPr lang="fr-FR" sz="1400" b="1" strike="noStrike" spc="-1" dirty="0" smtClean="0">
                <a:solidFill>
                  <a:srgbClr val="5A5A5A"/>
                </a:solidFill>
                <a:latin typeface="Frutiger LT Std 45 Light"/>
                <a:ea typeface="DejaVu Sans"/>
              </a:rPr>
              <a:t>espace/industrie</a:t>
            </a:r>
            <a:r>
              <a:rPr lang="fr-FR" sz="1400" b="1" strike="noStrike" spc="-1" dirty="0">
                <a:solidFill>
                  <a:srgbClr val="5A5A5A"/>
                </a:solidFill>
                <a:latin typeface="Frutiger LT Std 45 Light"/>
                <a:ea typeface="DejaVu Sans"/>
              </a:rPr>
              <a:t>. </a:t>
            </a:r>
            <a:r>
              <a:rPr lang="fr-FR" sz="1400" b="1" strike="noStrike" spc="-1" dirty="0" smtClean="0">
                <a:solidFill>
                  <a:srgbClr val="5A5A5A"/>
                </a:solidFill>
                <a:latin typeface="Frutiger LT Std 45 Light"/>
                <a:ea typeface="DejaVu Sans"/>
              </a:rPr>
              <a:t>Des conseils </a:t>
            </a:r>
            <a:r>
              <a:rPr lang="fr-FR" sz="1400" b="1" strike="noStrike" spc="-1" dirty="0">
                <a:solidFill>
                  <a:srgbClr val="5A5A5A"/>
                </a:solidFill>
                <a:latin typeface="Frutiger LT Std 45 Light"/>
                <a:ea typeface="DejaVu Sans"/>
              </a:rPr>
              <a:t>télécom </a:t>
            </a:r>
            <a:r>
              <a:rPr lang="fr-FR" sz="1400" b="1" strike="noStrike" spc="-1" dirty="0" smtClean="0">
                <a:solidFill>
                  <a:srgbClr val="5A5A5A"/>
                </a:solidFill>
                <a:latin typeface="Frutiger LT Std 45 Light"/>
                <a:ea typeface="DejaVu Sans"/>
              </a:rPr>
              <a:t>aux ordres du jour chargés. </a:t>
            </a:r>
            <a:r>
              <a:rPr lang="fr-FR" sz="1400" b="1" strike="noStrike" spc="-1" dirty="0">
                <a:solidFill>
                  <a:srgbClr val="5A5A5A"/>
                </a:solidFill>
                <a:latin typeface="Frutiger LT Std 45 Light"/>
                <a:ea typeface="DejaVu Sans"/>
              </a:rPr>
              <a:t>Une feuille de route stratégique pour Horizon Europe </a:t>
            </a:r>
            <a:r>
              <a:rPr lang="fr-FR" sz="1400" b="1" strike="noStrike" spc="-1" dirty="0" smtClean="0">
                <a:solidFill>
                  <a:srgbClr val="5A5A5A"/>
                </a:solidFill>
                <a:latin typeface="Frutiger LT Std 45 Light"/>
                <a:ea typeface="DejaVu Sans"/>
              </a:rPr>
              <a:t>dont </a:t>
            </a:r>
            <a:r>
              <a:rPr lang="fr-FR" sz="1400" b="1" strike="noStrike" spc="-1" dirty="0">
                <a:solidFill>
                  <a:srgbClr val="5A5A5A"/>
                </a:solidFill>
                <a:latin typeface="Frutiger LT Std 45 Light"/>
                <a:ea typeface="DejaVu Sans"/>
              </a:rPr>
              <a:t>le numérique est une composante majeure.  Des décisions sur l’Europe spatiale au conseil de Séville des 27 et 28 </a:t>
            </a:r>
            <a:r>
              <a:rPr lang="fr-FR" sz="1400" b="1" strike="noStrike" spc="-1" dirty="0" smtClean="0">
                <a:solidFill>
                  <a:srgbClr val="5A5A5A"/>
                </a:solidFill>
                <a:latin typeface="Frutiger LT Std 45 Light"/>
                <a:ea typeface="DejaVu Sans"/>
              </a:rPr>
              <a:t>novembre,            une convergence franco-allemande réaffirmée en 2021 au-delà d’aléas.</a:t>
            </a:r>
            <a:endParaRPr lang="fr-FR" sz="1600" b="0" strike="noStrike" spc="-1" dirty="0">
              <a:latin typeface="Arial"/>
            </a:endParaRPr>
          </a:p>
          <a:p>
            <a:pPr algn="just">
              <a:lnSpc>
                <a:spcPct val="100000"/>
              </a:lnSpc>
              <a:spcAft>
                <a:spcPts val="601"/>
              </a:spcAft>
            </a:pPr>
            <a:endParaRPr lang="fr-FR" sz="1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 378"/>
          <p:cNvPicPr/>
          <p:nvPr/>
        </p:nvPicPr>
        <p:blipFill>
          <a:blip r:embed="rId2"/>
          <a:stretch/>
        </p:blipFill>
        <p:spPr>
          <a:xfrm>
            <a:off x="29880" y="862560"/>
            <a:ext cx="8394120" cy="5995440"/>
          </a:xfrm>
          <a:prstGeom prst="rect">
            <a:avLst/>
          </a:prstGeom>
          <a:ln>
            <a:noFill/>
          </a:ln>
        </p:spPr>
      </p:pic>
      <p:sp>
        <p:nvSpPr>
          <p:cNvPr id="2" name="ZoneTexte 1"/>
          <p:cNvSpPr txBox="1"/>
          <p:nvPr/>
        </p:nvSpPr>
        <p:spPr>
          <a:xfrm>
            <a:off x="1392072" y="216229"/>
            <a:ext cx="6277970" cy="646331"/>
          </a:xfrm>
          <a:prstGeom prst="rect">
            <a:avLst/>
          </a:prstGeom>
          <a:noFill/>
        </p:spPr>
        <p:txBody>
          <a:bodyPr wrap="square" rtlCol="0">
            <a:spAutoFit/>
          </a:bodyPr>
          <a:lstStyle/>
          <a:p>
            <a:r>
              <a:rPr lang="fr-FR" b="1" dirty="0" smtClean="0">
                <a:solidFill>
                  <a:schemeClr val="accent2"/>
                </a:solidFill>
              </a:rPr>
              <a:t>I-2-4 Illustration du risque de décrochage : Les principales entreprises numériques  : </a:t>
            </a:r>
            <a:endParaRPr lang="fr-FR"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lefonica_Enc18">
    <a:dk1>
      <a:srgbClr val="003245"/>
    </a:dk1>
    <a:lt1>
      <a:srgbClr val="FFFFFF"/>
    </a:lt1>
    <a:dk2>
      <a:srgbClr val="2694B6"/>
    </a:dk2>
    <a:lt2>
      <a:srgbClr val="00EDFF"/>
    </a:lt2>
    <a:accent1>
      <a:srgbClr val="62E7FF"/>
    </a:accent1>
    <a:accent2>
      <a:srgbClr val="980098"/>
    </a:accent2>
    <a:accent3>
      <a:srgbClr val="FFFF00"/>
    </a:accent3>
    <a:accent4>
      <a:srgbClr val="00FF98"/>
    </a:accent4>
    <a:accent5>
      <a:srgbClr val="FF7B00"/>
    </a:accent5>
    <a:accent6>
      <a:srgbClr val="003245"/>
    </a:accent6>
    <a:hlink>
      <a:srgbClr val="FFFFFF"/>
    </a:hlink>
    <a:folHlink>
      <a:srgbClr val="FFFFFF"/>
    </a:folHlink>
  </a:clrScheme>
  <a:fontScheme name="Telefonica 2016">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lefonica_Enc18">
    <a:dk1>
      <a:srgbClr val="003245"/>
    </a:dk1>
    <a:lt1>
      <a:srgbClr val="FFFFFF"/>
    </a:lt1>
    <a:dk2>
      <a:srgbClr val="2694B6"/>
    </a:dk2>
    <a:lt2>
      <a:srgbClr val="00EDFF"/>
    </a:lt2>
    <a:accent1>
      <a:srgbClr val="62E7FF"/>
    </a:accent1>
    <a:accent2>
      <a:srgbClr val="980098"/>
    </a:accent2>
    <a:accent3>
      <a:srgbClr val="FFFF00"/>
    </a:accent3>
    <a:accent4>
      <a:srgbClr val="00FF98"/>
    </a:accent4>
    <a:accent5>
      <a:srgbClr val="FF7B00"/>
    </a:accent5>
    <a:accent6>
      <a:srgbClr val="003245"/>
    </a:accent6>
    <a:hlink>
      <a:srgbClr val="FFFFFF"/>
    </a:hlink>
    <a:folHlink>
      <a:srgbClr val="FFFFFF"/>
    </a:folHlink>
  </a:clrScheme>
  <a:fontScheme name="Telefonica 2016">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lefonica_Enc18">
    <a:dk1>
      <a:srgbClr val="003245"/>
    </a:dk1>
    <a:lt1>
      <a:srgbClr val="FFFFFF"/>
    </a:lt1>
    <a:dk2>
      <a:srgbClr val="2694B6"/>
    </a:dk2>
    <a:lt2>
      <a:srgbClr val="00EDFF"/>
    </a:lt2>
    <a:accent1>
      <a:srgbClr val="62E7FF"/>
    </a:accent1>
    <a:accent2>
      <a:srgbClr val="980098"/>
    </a:accent2>
    <a:accent3>
      <a:srgbClr val="FFFF00"/>
    </a:accent3>
    <a:accent4>
      <a:srgbClr val="00FF98"/>
    </a:accent4>
    <a:accent5>
      <a:srgbClr val="FF7B00"/>
    </a:accent5>
    <a:accent6>
      <a:srgbClr val="003245"/>
    </a:accent6>
    <a:hlink>
      <a:srgbClr val="FFFFFF"/>
    </a:hlink>
    <a:folHlink>
      <a:srgbClr val="FFFFFF"/>
    </a:folHlink>
  </a:clrScheme>
  <a:fontScheme name="Telefonica 2016">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CC415616A63B489F811FEBA23B2106" ma:contentTypeVersion="13" ma:contentTypeDescription="Crée un document." ma:contentTypeScope="" ma:versionID="cc79fd93ce9880588328160a3268d077">
  <xsd:schema xmlns:xsd="http://www.w3.org/2001/XMLSchema" xmlns:xs="http://www.w3.org/2001/XMLSchema" xmlns:p="http://schemas.microsoft.com/office/2006/metadata/properties" xmlns:ns2="29085bd2-8046-4e2c-88d4-34a20d7200ff" xmlns:ns3="6d965604-aafa-48a8-992f-4060985e3362" targetNamespace="http://schemas.microsoft.com/office/2006/metadata/properties" ma:root="true" ma:fieldsID="526ba9edddb67ef34383965f253d88b4" ns2:_="" ns3:_="">
    <xsd:import namespace="29085bd2-8046-4e2c-88d4-34a20d7200ff"/>
    <xsd:import namespace="6d965604-aafa-48a8-992f-4060985e33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85bd2-8046-4e2c-88d4-34a20d720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965604-aafa-48a8-992f-4060985e3362"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7F5C70-E5C1-4202-9C4A-CCD641A532F2}"/>
</file>

<file path=customXml/itemProps2.xml><?xml version="1.0" encoding="utf-8"?>
<ds:datastoreItem xmlns:ds="http://schemas.openxmlformats.org/officeDocument/2006/customXml" ds:itemID="{5D42F701-912D-47F4-8FB4-FFBA7A74B201}"/>
</file>

<file path=customXml/itemProps3.xml><?xml version="1.0" encoding="utf-8"?>
<ds:datastoreItem xmlns:ds="http://schemas.openxmlformats.org/officeDocument/2006/customXml" ds:itemID="{28375A0E-3E05-4177-8D79-BC14AB0A6C34}"/>
</file>

<file path=docProps/app.xml><?xml version="1.0" encoding="utf-8"?>
<Properties xmlns="http://schemas.openxmlformats.org/officeDocument/2006/extended-properties" xmlns:vt="http://schemas.openxmlformats.org/officeDocument/2006/docPropsVTypes">
  <Template>Concourse</Template>
  <TotalTime>40713</TotalTime>
  <Words>4416</Words>
  <Application>Microsoft Office PowerPoint</Application>
  <PresentationFormat>Affichage à l'écran (4:3)</PresentationFormat>
  <Paragraphs>485</Paragraphs>
  <Slides>56</Slides>
  <Notes>26</Notes>
  <HiddenSlides>0</HiddenSlides>
  <MMClips>0</MMClips>
  <ScaleCrop>false</ScaleCrop>
  <HeadingPairs>
    <vt:vector size="6" baseType="variant">
      <vt:variant>
        <vt:lpstr>Polices utilisées</vt:lpstr>
      </vt:variant>
      <vt:variant>
        <vt:i4>18</vt:i4>
      </vt:variant>
      <vt:variant>
        <vt:lpstr>Thème</vt:lpstr>
      </vt:variant>
      <vt:variant>
        <vt:i4>7</vt:i4>
      </vt:variant>
      <vt:variant>
        <vt:lpstr>Titres des diapositives</vt:lpstr>
      </vt:variant>
      <vt:variant>
        <vt:i4>56</vt:i4>
      </vt:variant>
    </vt:vector>
  </HeadingPairs>
  <TitlesOfParts>
    <vt:vector size="81" baseType="lpstr">
      <vt:lpstr>Arial</vt:lpstr>
      <vt:lpstr>Arial Regular</vt:lpstr>
      <vt:lpstr>Calibri</vt:lpstr>
      <vt:lpstr>Comic Sans MS</vt:lpstr>
      <vt:lpstr>Courier New</vt:lpstr>
      <vt:lpstr>DejaVu Sans</vt:lpstr>
      <vt:lpstr>Frutiger LT Std 45 Light</vt:lpstr>
      <vt:lpstr>Frutiger LT Std 47 Light Cn</vt:lpstr>
      <vt:lpstr>Frutiger LT Std 55 Roman</vt:lpstr>
      <vt:lpstr>Insignia LT Std</vt:lpstr>
      <vt:lpstr>Myriad Pro</vt:lpstr>
      <vt:lpstr>Noto Sans</vt:lpstr>
      <vt:lpstr>Symbol</vt:lpstr>
      <vt:lpstr>Times New Roman</vt:lpstr>
      <vt:lpstr>Verdana</vt:lpstr>
      <vt:lpstr>Wingdings</vt:lpstr>
      <vt:lpstr>Wingdings 2</vt:lpstr>
      <vt:lpstr>Wingdings 3</vt:lpstr>
      <vt:lpstr>Office Theme</vt:lpstr>
      <vt:lpstr>Office Theme</vt:lpstr>
      <vt:lpstr>Office Theme</vt:lpstr>
      <vt:lpstr>Office Theme</vt:lpstr>
      <vt:lpstr>Office Theme</vt:lpstr>
      <vt:lpstr>Office Theme</vt:lpstr>
      <vt:lpstr>Modèle par défaut</vt:lpstr>
      <vt:lpstr>Présentation PowerPoint</vt:lpstr>
      <vt:lpstr>Présentation PowerPoint</vt:lpstr>
      <vt:lpstr>Présentation PowerPoint</vt:lpstr>
      <vt:lpstr>I-1 UNE VOLONTE AMERICAINE DE LEADERSHIP APRES GUERRE</vt:lpstr>
      <vt:lpstr>I-2-1 UN RELATIF SUIVISME DES NATIONS EUROPEENNES, MAIS DIFFERENCIE SELON LES SECTEURS ; RETARDS PRINCIPAUX NUMERIQUE ET SANTE </vt:lpstr>
      <vt:lpstr>Présentation PowerPoint</vt:lpstr>
      <vt:lpstr>Présentation PowerPoint</vt:lpstr>
      <vt:lpstr>Présentation PowerPoint</vt:lpstr>
      <vt:lpstr>Présentation PowerPoint</vt:lpstr>
      <vt:lpstr>I-3-1 LA MONTEE DE LA CHINE SURTOUT DEPUIS 2000. </vt:lpstr>
      <vt:lpstr>I-3-2 PARUTIONS : DURANT LA PRECEDENTE DECENNIE LA CHINE MONTE, LES ETATS-UNIS DESCENDENT, l’UE STAGNE, LA FRANCE REGRESSE. LA RUSSIE RESTE CONTRAINTE ECONOMIQUEMENT</vt:lpstr>
      <vt:lpstr>I-4 QUELS MOTEURS?  Les grands besoins sociétaux</vt:lpstr>
      <vt:lpstr>1-5-1 QUELS MOYENS? DIRD EN % du PIB </vt:lpstr>
      <vt:lpstr>1-5-2 QUELS MOYENS? DIRD EN  VALEUR (PPA, en G$) 2019 / L’INDISPENSABLE COOPERATION EUROPEENNE</vt:lpstr>
      <vt:lpstr>I-6 Quelles priorités? Des évolutions tirées surtout par le numérique (capteurs, internet des objets, big data, modélisation, cobotique, intelligence artificielle, infrastructures 5G, technologies immersives…)   en interaction avec des clusters énergie (production et usages) et santé/biotechs</vt:lpstr>
      <vt:lpstr>II-1-1 L’IMPACT DES PLANS DE RELANCE </vt:lpstr>
      <vt:lpstr>II-1-2 L’IMPACT DES PLANS DE RELANCE </vt:lpstr>
      <vt:lpstr>II-1-3 L’IMPACT DES PLANS DE RELANCE </vt:lpstr>
      <vt:lpstr>II- 2 NUMERIQUE : priorités et enjeux de souveraineté</vt:lpstr>
      <vt:lpstr>Présentation PowerPoint</vt:lpstr>
      <vt:lpstr>Présentation PowerPoint</vt:lpstr>
      <vt:lpstr>Présentation PowerPoint</vt:lpstr>
      <vt:lpstr>Présentation PowerPoint</vt:lpstr>
      <vt:lpstr>II- 3-1 ENERGIES ET CLIMAT ;  priorités</vt:lpstr>
      <vt:lpstr>II- 3-2 ENERGIES  :enjeux de souveraineté</vt:lpstr>
      <vt:lpstr>II- 4 SANTE &amp; BIOTECHS ;  priorités</vt:lpstr>
      <vt:lpstr>III - OUTILS</vt:lpstr>
      <vt:lpstr>IV – QUELLES CONSEQUENCES SUR LES BESOINS DE FORMATIONS?</vt:lpstr>
      <vt:lpstr>IV –1-1 La technologie les maths et les SES ont perdu le plus d'heures depuis la réforme du lycée. Un problème à traiter à l’avenir. </vt:lpstr>
      <vt:lpstr>IV –1-2 : Féminisation  : le cas des ingénieurs</vt:lpstr>
      <vt:lpstr>IV –3 Les Campus des métiers et qualifications</vt:lpstr>
      <vt:lpstr>IV –4-1 Comparaisons internationals :  Niveau de formation des adultes Supérieur, % des 25-64 ans, 2019 : la France dans la moyenne OCDE, à améliorer pour rester dans la course. </vt:lpstr>
      <vt:lpstr>IV –4-2 Comparaisons internationals : Diplômés de l'enseignement supérieur 25-34 ans / 55-64 ans, % dans le même groupe d'âge, 2019 : des progrès français quantitatifs, à poursuivre (quantitatif et qualitatif)</vt:lpstr>
      <vt:lpstr>IV –4-3 Comparaisons internationales : Niveau de formation des adultes Inférieur au 2e cycle du secondaire / Supérieur / 2e cycle du secondaire, % des 25-64 ans, 2019 : des progrès français à attendre</vt:lpstr>
      <vt:lpstr>IV –4-4 Comparaisons internationales : NEETs: Hommes de 15-19 ans / Femmes de 15-19 ans / Hommes de 20-24 ans / Femmes de 20-24 ans, % dans le même grouped'âge, 2019 : un problème récurrent à traiter.</vt:lpstr>
      <vt:lpstr>Présentation PowerPoint</vt:lpstr>
      <vt:lpstr>IV –4-6  Une illustration sur les secteurs en tension au regard du besoin d’ingénieurs en 2020  </vt:lpstr>
      <vt:lpstr>IV –4-7 Des faiblesses à combler pour l’industrie et les services à forte valeur ajoutée ; le besoin de formation tout au long de la vie, y compris pour les enseignants et formateurs.  </vt:lpstr>
      <vt:lpstr>IV –5 La formation dans France 2030</vt:lpstr>
      <vt:lpstr>IV –6 : Un exemple, le cas du nucléaire</vt:lpstr>
      <vt:lpstr>Merci de votre attention et à disposition pour vos questions. </vt:lpstr>
      <vt:lpstr>(compléments au besoin) </vt:lpstr>
      <vt:lpstr>Présentation PowerPoint</vt:lpstr>
      <vt:lpstr>Présentation PowerPoint</vt:lpstr>
      <vt:lpstr>Présentation PowerPoint</vt:lpstr>
      <vt:lpstr>Présentation PowerPoint</vt:lpstr>
      <vt:lpstr>Présentation PowerPoint</vt:lpstr>
      <vt:lpstr>II- 1-1 UE : Nouveaux outils juridiques  2014-2019</vt:lpstr>
      <vt:lpstr>II-1-2 Surplus économiques estimés liés au marché intérieur numérique :  environ 180 G€?</vt:lpstr>
      <vt:lpstr>II-2 Politique technologique : une des trois grandes priorités du futur programme de R&amp;D&amp;I  Horizon Europe</vt:lpstr>
      <vt:lpstr>Présentation PowerPoint</vt:lpstr>
      <vt:lpstr>Présentation PowerPoint</vt:lpstr>
      <vt:lpstr>Présentation PowerPoint</vt:lpstr>
      <vt:lpstr>Présentation PowerPoint</vt:lpstr>
      <vt:lpstr>Présentation PowerPoint</vt:lpstr>
      <vt:lpstr>Présentation PowerPoint</vt:lpstr>
    </vt:vector>
  </TitlesOfParts>
  <Company>MINEFI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Charlotte PISTRE</dc:creator>
  <dc:description/>
  <cp:lastModifiedBy>POSTEL-VINAY Gregoire</cp:lastModifiedBy>
  <cp:revision>2346</cp:revision>
  <cp:lastPrinted>2019-12-17T13:25:28Z</cp:lastPrinted>
  <dcterms:created xsi:type="dcterms:W3CDTF">2014-06-16T10:03:10Z</dcterms:created>
  <dcterms:modified xsi:type="dcterms:W3CDTF">2021-11-23T16:42:30Z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MINEFI</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y fmtid="{D5CDD505-2E9C-101B-9397-08002B2CF9AE}" pid="13" name="ContentTypeId">
    <vt:lpwstr>0x010100ECCC415616A63B489F811FEBA23B2106</vt:lpwstr>
  </property>
</Properties>
</file>