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686" r:id="rId5"/>
    <p:sldMasterId id="2147483661" r:id="rId6"/>
    <p:sldMasterId id="2147483663" r:id="rId7"/>
  </p:sldMasterIdLst>
  <p:notesMasterIdLst>
    <p:notesMasterId r:id="rId21"/>
  </p:notesMasterIdLst>
  <p:handoutMasterIdLst>
    <p:handoutMasterId r:id="rId22"/>
  </p:handoutMasterIdLst>
  <p:sldIdLst>
    <p:sldId id="295" r:id="rId8"/>
    <p:sldId id="372" r:id="rId9"/>
    <p:sldId id="352" r:id="rId10"/>
    <p:sldId id="376" r:id="rId11"/>
    <p:sldId id="378" r:id="rId12"/>
    <p:sldId id="383" r:id="rId13"/>
    <p:sldId id="380" r:id="rId14"/>
    <p:sldId id="384" r:id="rId15"/>
    <p:sldId id="386" r:id="rId16"/>
    <p:sldId id="388" r:id="rId17"/>
    <p:sldId id="390" r:id="rId18"/>
    <p:sldId id="391" r:id="rId19"/>
    <p:sldId id="392" r:id="rId20"/>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S CZ" initials="PC" lastIdx="1" clrIdx="0"/>
  <p:cmAuthor id="1" name="Administration centrale" initials="RR" lastIdx="0" clrIdx="1">
    <p:extLst>
      <p:ext uri="{19B8F6BF-5375-455C-9EA6-DF929625EA0E}">
        <p15:presenceInfo xmlns:p15="http://schemas.microsoft.com/office/powerpoint/2012/main" userId="Administration centr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ECF2FA"/>
    <a:srgbClr val="CCFFFF"/>
    <a:srgbClr val="E7EFF9"/>
    <a:srgbClr val="C0C0C0"/>
    <a:srgbClr val="0070C0"/>
    <a:srgbClr val="1FA1E5"/>
    <a:srgbClr val="8800D1"/>
    <a:srgbClr val="D4E2F4"/>
    <a:srgbClr val="C3D6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90" autoAdjust="0"/>
    <p:restoredTop sz="85216" autoAdjust="0"/>
  </p:normalViewPr>
  <p:slideViewPr>
    <p:cSldViewPr snapToGrid="0" snapToObjects="1">
      <p:cViewPr varScale="1">
        <p:scale>
          <a:sx n="92" d="100"/>
          <a:sy n="92" d="100"/>
        </p:scale>
        <p:origin x="1160" y="17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DERICO BERERA" userId="3da53b49-5856-4ef4-af99-cc42624ab68f" providerId="ADAL" clId="{48ACFC97-C157-574F-A642-B9C6908E7CBC}"/>
    <pc:docChg chg="delSld">
      <pc:chgData name="FEDERICO BERERA" userId="3da53b49-5856-4ef4-af99-cc42624ab68f" providerId="ADAL" clId="{48ACFC97-C157-574F-A642-B9C6908E7CBC}" dt="2021-11-21T08:41:10.160" v="3" actId="2696"/>
      <pc:docMkLst>
        <pc:docMk/>
      </pc:docMkLst>
      <pc:sldChg chg="del">
        <pc:chgData name="FEDERICO BERERA" userId="3da53b49-5856-4ef4-af99-cc42624ab68f" providerId="ADAL" clId="{48ACFC97-C157-574F-A642-B9C6908E7CBC}" dt="2021-11-21T08:41:10.085" v="0" actId="2696"/>
        <pc:sldMkLst>
          <pc:docMk/>
          <pc:sldMk cId="1737860891" sldId="375"/>
        </pc:sldMkLst>
      </pc:sldChg>
      <pc:sldChg chg="del">
        <pc:chgData name="FEDERICO BERERA" userId="3da53b49-5856-4ef4-af99-cc42624ab68f" providerId="ADAL" clId="{48ACFC97-C157-574F-A642-B9C6908E7CBC}" dt="2021-11-21T08:41:10.126" v="2" actId="2696"/>
        <pc:sldMkLst>
          <pc:docMk/>
          <pc:sldMk cId="301666837" sldId="382"/>
        </pc:sldMkLst>
      </pc:sldChg>
      <pc:sldChg chg="del">
        <pc:chgData name="FEDERICO BERERA" userId="3da53b49-5856-4ef4-af99-cc42624ab68f" providerId="ADAL" clId="{48ACFC97-C157-574F-A642-B9C6908E7CBC}" dt="2021-11-21T08:41:10.107" v="1" actId="2696"/>
        <pc:sldMkLst>
          <pc:docMk/>
          <pc:sldMk cId="1996986636" sldId="387"/>
        </pc:sldMkLst>
      </pc:sldChg>
      <pc:sldChg chg="del">
        <pc:chgData name="FEDERICO BERERA" userId="3da53b49-5856-4ef4-af99-cc42624ab68f" providerId="ADAL" clId="{48ACFC97-C157-574F-A642-B9C6908E7CBC}" dt="2021-11-21T08:41:10.160" v="3" actId="2696"/>
        <pc:sldMkLst>
          <pc:docMk/>
          <pc:sldMk cId="3859225690" sldId="3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D9186E-EAA7-3A42-AFD2-CC349621202A}" type="datetimeFigureOut">
              <a:rPr lang="fr-FR" smtClean="0"/>
              <a:t>21/11/2021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8815B8-4CE2-F247-96EE-D0C173663BEB}" type="slidenum">
              <a:rPr lang="fr-FR" smtClean="0"/>
              <a:t>‹#›</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EF2D4-44B9-F34D-AC77-36ED78FDDA30}" type="datetimeFigureOut">
              <a:rPr lang="fr-FR" smtClean="0"/>
              <a:t>21/11/2021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D7BDEA-8EA0-FE4F-8E67-406CE035A260}" type="slidenum">
              <a:rPr lang="fr-FR" smtClean="0"/>
              <a:t>‹#›</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Par exemple, la France a très peu de sources d’énergie locales en dehors du nucléaire, elle doit donc en importer. Mais si elle maîtrise un portefeuille de technologies diversifié, elle minimise le risque d’actions hostiles.</a:t>
            </a:r>
          </a:p>
          <a:p>
            <a:r>
              <a:rPr lang="fr-FR" sz="1200" kern="1200" dirty="0">
                <a:solidFill>
                  <a:schemeClr val="tx1"/>
                </a:solidFill>
                <a:effectLst/>
                <a:latin typeface="+mn-lt"/>
                <a:ea typeface="+mn-ea"/>
                <a:cs typeface="+mn-cs"/>
              </a:rPr>
              <a:t>Dans cette perspective, la souveraineté constitue un rapport de force politique / économique, indépendant d’une compétence industrielle « localisée ». L’analyse géopolitique devient ici indispensable : les « dépendances stratégiques » doivent alors être examinées sous l’angle de la stabilité des relations avec le pays fournisseur, prenant en compte sa capacité de nuisance voire sa force militaire en dernier lieu et les risques qui en découlent. </a:t>
            </a:r>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9</a:t>
            </a:fld>
            <a:endParaRPr lang="fr-FR"/>
          </a:p>
        </p:txBody>
      </p:sp>
    </p:spTree>
    <p:extLst>
      <p:ext uri="{BB962C8B-B14F-4D97-AF65-F5344CB8AC3E}">
        <p14:creationId xmlns:p14="http://schemas.microsoft.com/office/powerpoint/2010/main" val="1225674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10</a:t>
            </a:fld>
            <a:endParaRPr lang="fr-FR"/>
          </a:p>
        </p:txBody>
      </p:sp>
    </p:spTree>
    <p:extLst>
      <p:ext uri="{BB962C8B-B14F-4D97-AF65-F5344CB8AC3E}">
        <p14:creationId xmlns:p14="http://schemas.microsoft.com/office/powerpoint/2010/main" val="1588113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Ces métiers sont d’autant plus en tension que certaines entreprises doivent faire face à des taux de remplacement importants dans les dix ans à venir</a:t>
            </a:r>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11</a:t>
            </a:fld>
            <a:endParaRPr lang="fr-FR"/>
          </a:p>
        </p:txBody>
      </p:sp>
    </p:spTree>
    <p:extLst>
      <p:ext uri="{BB962C8B-B14F-4D97-AF65-F5344CB8AC3E}">
        <p14:creationId xmlns:p14="http://schemas.microsoft.com/office/powerpoint/2010/main" val="4003021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12</a:t>
            </a:fld>
            <a:endParaRPr lang="fr-FR"/>
          </a:p>
        </p:txBody>
      </p:sp>
    </p:spTree>
    <p:extLst>
      <p:ext uri="{BB962C8B-B14F-4D97-AF65-F5344CB8AC3E}">
        <p14:creationId xmlns:p14="http://schemas.microsoft.com/office/powerpoint/2010/main" val="381305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13</a:t>
            </a:fld>
            <a:endParaRPr lang="fr-FR"/>
          </a:p>
        </p:txBody>
      </p:sp>
    </p:spTree>
    <p:extLst>
      <p:ext uri="{BB962C8B-B14F-4D97-AF65-F5344CB8AC3E}">
        <p14:creationId xmlns:p14="http://schemas.microsoft.com/office/powerpoint/2010/main" val="2054109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10" y="732241"/>
            <a:ext cx="7894637" cy="1825421"/>
          </a:xfrm>
        </p:spPr>
        <p:txBody>
          <a:bodyPr/>
          <a:lstStyle/>
          <a:p>
            <a:r>
              <a:rPr lang="fr-FR" dirty="0"/>
              <a:t>CLIQUEZ ET MODIFIEZ LE TITRE</a:t>
            </a:r>
          </a:p>
        </p:txBody>
      </p:sp>
      <p:sp>
        <p:nvSpPr>
          <p:cNvPr id="3" name="Sous-titre 2"/>
          <p:cNvSpPr>
            <a:spLocks noGrp="1"/>
          </p:cNvSpPr>
          <p:nvPr>
            <p:ph type="subTitle" idx="1"/>
          </p:nvPr>
        </p:nvSpPr>
        <p:spPr>
          <a:xfrm>
            <a:off x="1090609" y="2604156"/>
            <a:ext cx="7596190" cy="1314450"/>
          </a:xfrm>
        </p:spPr>
        <p:txBody>
          <a:bodyPr/>
          <a:lstStyle>
            <a:lvl1pPr marL="0" indent="0" algn="l">
              <a:buNone/>
              <a:defRPr baseline="0">
                <a:solidFill>
                  <a:srgbClr val="407CC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spTree>
    <p:extLst>
      <p:ext uri="{BB962C8B-B14F-4D97-AF65-F5344CB8AC3E}">
        <p14:creationId xmlns:p14="http://schemas.microsoft.com/office/powerpoint/2010/main" val="2633674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BE1238-AB52-4537-AD60-919348B356B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5AC16FB-211B-40CC-910D-7BD37A80B207}"/>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4" name="Espace réservé du pied de page 3">
            <a:extLst>
              <a:ext uri="{FF2B5EF4-FFF2-40B4-BE49-F238E27FC236}">
                <a16:creationId xmlns:a16="http://schemas.microsoft.com/office/drawing/2014/main" id="{BB466F87-A0D4-436C-8811-3AB10B53790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24F1F3F-18B7-4C17-9586-4BA3834D95F6}"/>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39571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03E14F9-63A7-4061-883A-8C8CA67F0458}"/>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3" name="Espace réservé du pied de page 2">
            <a:extLst>
              <a:ext uri="{FF2B5EF4-FFF2-40B4-BE49-F238E27FC236}">
                <a16:creationId xmlns:a16="http://schemas.microsoft.com/office/drawing/2014/main" id="{4603C34B-BA6D-4A36-B86B-A4C1475D1C9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32A67C3-8D4A-4CCD-8D84-40AF54DFB0B4}"/>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247616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ED9BF7-0EE4-437E-B5E5-0392FDD4AEDA}"/>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4369E13-AEB1-4FF8-BCB6-77D2BE18F95C}"/>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516BE3E-B48C-4926-BDA4-2E38666DFEB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D197A3-76B5-419E-82D9-D6B52F0838A1}"/>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6" name="Espace réservé du pied de page 5">
            <a:extLst>
              <a:ext uri="{FF2B5EF4-FFF2-40B4-BE49-F238E27FC236}">
                <a16:creationId xmlns:a16="http://schemas.microsoft.com/office/drawing/2014/main" id="{D04BC5BD-3D1F-4003-BE27-26D36946897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9004FCF-8AF1-404F-B7CB-1F505074F876}"/>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1771899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08CACA-F635-4047-93CA-5C2E502F7199}"/>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9323FC8-D7CE-4880-8EA5-8FB7A3918113}"/>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ACAE9E-C51E-4F7A-AE55-162D06CFE57B}"/>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AA07E6D-8156-44DA-AD2B-75B86C2B3B45}"/>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6" name="Espace réservé du pied de page 5">
            <a:extLst>
              <a:ext uri="{FF2B5EF4-FFF2-40B4-BE49-F238E27FC236}">
                <a16:creationId xmlns:a16="http://schemas.microsoft.com/office/drawing/2014/main" id="{020D1284-EFE2-48B9-BDF0-676315C4B02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08783B-94D9-46A2-ADF3-6E8AD32CD3CB}"/>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2686052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95A91E-C723-4758-B388-2653AE6D0E5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2DC841A-82D1-4BE0-8CCC-627E0557053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4C464D-A11C-4B9A-B00F-43FD6DB9830C}"/>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5" name="Espace réservé du pied de page 4">
            <a:extLst>
              <a:ext uri="{FF2B5EF4-FFF2-40B4-BE49-F238E27FC236}">
                <a16:creationId xmlns:a16="http://schemas.microsoft.com/office/drawing/2014/main" id="{45981099-2D65-478B-9BDF-F22675F1CD6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AAB3D0-556F-4967-BBDD-B362F12E1231}"/>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350005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A7524F3-CE43-4126-9578-D85CEE635FD0}"/>
              </a:ext>
            </a:extLst>
          </p:cNvPr>
          <p:cNvSpPr>
            <a:spLocks noGrp="1"/>
          </p:cNvSpPr>
          <p:nvPr>
            <p:ph type="title" orient="vert"/>
          </p:nvPr>
        </p:nvSpPr>
        <p:spPr>
          <a:xfrm>
            <a:off x="6543675" y="274638"/>
            <a:ext cx="1971675" cy="4357687"/>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10E041-9A4E-45D3-8E3F-69155C27AC0C}"/>
              </a:ext>
            </a:extLst>
          </p:cNvPr>
          <p:cNvSpPr>
            <a:spLocks noGrp="1"/>
          </p:cNvSpPr>
          <p:nvPr>
            <p:ph type="body" orient="vert" idx="1"/>
          </p:nvPr>
        </p:nvSpPr>
        <p:spPr>
          <a:xfrm>
            <a:off x="628650" y="274638"/>
            <a:ext cx="5762625" cy="43576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BE6422F-6CCE-4F73-AFE8-B3ADF2CA307F}"/>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5" name="Espace réservé du pied de page 4">
            <a:extLst>
              <a:ext uri="{FF2B5EF4-FFF2-40B4-BE49-F238E27FC236}">
                <a16:creationId xmlns:a16="http://schemas.microsoft.com/office/drawing/2014/main" id="{BA766486-6BE1-40DF-ADD4-D884CBBAA7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2586D3-5AEC-4837-B2D0-B762AD644405}"/>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2763570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a:xfrm>
            <a:off x="1095184" y="523498"/>
            <a:ext cx="7781697" cy="1504742"/>
          </a:xfrm>
          <a:prstGeom prst="rect">
            <a:avLst/>
          </a:prstGeom>
        </p:spPr>
        <p:txBody>
          <a:bodyPr/>
          <a:lstStyle>
            <a:lvl1pPr>
              <a:defRPr baseline="0">
                <a:solidFill>
                  <a:srgbClr val="407CC9"/>
                </a:solidFill>
              </a:defRPr>
            </a:lvl1pPr>
          </a:lstStyle>
          <a:p>
            <a:r>
              <a:rPr lang="fr-FR" dirty="0"/>
              <a:t>Cliquez et modifiez le titre</a:t>
            </a:r>
          </a:p>
        </p:txBody>
      </p:sp>
      <p:sp>
        <p:nvSpPr>
          <p:cNvPr id="8" name="Espace réservé du texte 7"/>
          <p:cNvSpPr>
            <a:spLocks noGrp="1"/>
          </p:cNvSpPr>
          <p:nvPr>
            <p:ph type="body" sz="quarter" idx="13"/>
          </p:nvPr>
        </p:nvSpPr>
        <p:spPr>
          <a:xfrm>
            <a:off x="1095375" y="3090863"/>
            <a:ext cx="7505700" cy="1360885"/>
          </a:xfrm>
          <a:prstGeom prst="rect">
            <a:avLst/>
          </a:prstGeo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1095375" y="2028826"/>
            <a:ext cx="7505700" cy="867735"/>
          </a:xfrm>
          <a:prstGeom prst="rect">
            <a:avLst/>
          </a:prstGeo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4024325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6" name="Espace réservé du texte 6"/>
          <p:cNvSpPr>
            <a:spLocks noGrp="1"/>
          </p:cNvSpPr>
          <p:nvPr>
            <p:ph type="body" sz="quarter" idx="13" hasCustomPrompt="1"/>
          </p:nvPr>
        </p:nvSpPr>
        <p:spPr>
          <a:xfrm>
            <a:off x="804864" y="1103312"/>
            <a:ext cx="7881937" cy="3449241"/>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baseline="0">
                <a:solidFill>
                  <a:srgbClr val="3D7CC9"/>
                </a:solidFill>
              </a:defRPr>
            </a:lvl1pPr>
            <a:lvl2pPr marL="627063" marR="0" indent="-169863" algn="l" defTabSz="457200" rtl="0" eaLnBrk="1" fontAlgn="auto" latinLnBrk="0" hangingPunct="1">
              <a:lnSpc>
                <a:spcPct val="100000"/>
              </a:lnSpc>
              <a:spcBef>
                <a:spcPct val="20000"/>
              </a:spcBef>
              <a:spcAft>
                <a:spcPts val="0"/>
              </a:spcAft>
              <a:buClr>
                <a:srgbClr val="3D7CC9"/>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3D7CC9"/>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339791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3" name="Espace réservé du contenu 2"/>
          <p:cNvSpPr>
            <a:spLocks noGrp="1"/>
          </p:cNvSpPr>
          <p:nvPr>
            <p:ph idx="1" hasCustomPrompt="1"/>
          </p:nvPr>
        </p:nvSpPr>
        <p:spPr>
          <a:xfrm>
            <a:off x="805400" y="1107223"/>
            <a:ext cx="7881400" cy="3394472"/>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baseline="0">
                <a:solidFill>
                  <a:srgbClr val="3D7CC9"/>
                </a:solidFill>
              </a:defRPr>
            </a:lvl1pPr>
            <a:lvl2pPr marL="627063" marR="0" indent="-169863" algn="l" defTabSz="457200" rtl="0" eaLnBrk="1" fontAlgn="auto" latinLnBrk="0" hangingPunct="1">
              <a:lnSpc>
                <a:spcPct val="100000"/>
              </a:lnSpc>
              <a:spcBef>
                <a:spcPct val="20000"/>
              </a:spcBef>
              <a:spcAft>
                <a:spcPts val="0"/>
              </a:spcAft>
              <a:buClr>
                <a:srgbClr val="1A86D0"/>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1A86D0"/>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681539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7" name="Espace réservé du texte 6"/>
          <p:cNvSpPr>
            <a:spLocks noGrp="1"/>
          </p:cNvSpPr>
          <p:nvPr>
            <p:ph type="body" sz="quarter" idx="13" hasCustomPrompt="1"/>
          </p:nvPr>
        </p:nvSpPr>
        <p:spPr>
          <a:xfrm>
            <a:off x="804864" y="1102034"/>
            <a:ext cx="7881937" cy="3298031"/>
          </a:xfrm>
        </p:spPr>
        <p:txBody>
          <a:bodyPr/>
          <a:lstStyle>
            <a:lvl1pPr>
              <a:buClr>
                <a:srgbClr val="1A86D0"/>
              </a:buClr>
              <a:defRPr>
                <a:solidFill>
                  <a:srgbClr val="000000"/>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191717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2462400"/>
            <a:ext cx="5897726" cy="1581120"/>
          </a:xfrm>
        </p:spPr>
        <p:txBody>
          <a:bodyPr anchor="t" anchorCtr="0">
            <a:normAutofit/>
          </a:bodyPr>
          <a:lstStyle>
            <a:lvl1pPr>
              <a:defRPr sz="1500" baseline="0"/>
            </a:lvl1pPr>
          </a:lstStyle>
          <a:p>
            <a:r>
              <a:rPr lang="fr-FR" dirty="0"/>
              <a:t>Contacts :</a:t>
            </a:r>
          </a:p>
        </p:txBody>
      </p:sp>
    </p:spTree>
    <p:extLst>
      <p:ext uri="{BB962C8B-B14F-4D97-AF65-F5344CB8AC3E}">
        <p14:creationId xmlns:p14="http://schemas.microsoft.com/office/powerpoint/2010/main" val="2270721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a:prstGeom prst="rect">
            <a:avLst/>
          </a:prstGeom>
        </p:spPr>
        <p:txBody>
          <a:bodyPr anchor="b" anchorCtr="0"/>
          <a:lstStyle>
            <a:lvl1pPr>
              <a:defRPr sz="1150"/>
            </a:lvl1pPr>
          </a:lstStyle>
          <a:p>
            <a:r>
              <a:rPr lang="fr-FR" dirty="0"/>
              <a:t>Inspection générale de l’éducation,</a:t>
            </a:r>
            <a:br>
              <a:rPr lang="fr-FR" dirty="0"/>
            </a:br>
            <a:r>
              <a:rPr lang="fr-FR" dirty="0"/>
              <a:t>du sport et de la recherche </a:t>
            </a: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1" name="Image 10">
            <a:extLst>
              <a:ext uri="{FF2B5EF4-FFF2-40B4-BE49-F238E27FC236}">
                <a16:creationId xmlns:a16="http://schemas.microsoft.com/office/drawing/2014/main" id="{67176BF8-0E9B-6545-8201-9FD5D1F6C536}"/>
              </a:ext>
            </a:extLst>
          </p:cNvPr>
          <p:cNvPicPr>
            <a:picLocks noChangeAspect="1"/>
          </p:cNvPicPr>
          <p:nvPr userDrawn="1"/>
        </p:nvPicPr>
        <p:blipFill>
          <a:blip r:embed="rId2"/>
          <a:stretch>
            <a:fillRect/>
          </a:stretch>
        </p:blipFill>
        <p:spPr>
          <a:xfrm>
            <a:off x="323528" y="177075"/>
            <a:ext cx="3135919" cy="2844000"/>
          </a:xfrm>
          <a:prstGeom prst="rect">
            <a:avLst/>
          </a:prstGeom>
        </p:spPr>
      </p:pic>
      <p:pic>
        <p:nvPicPr>
          <p:cNvPr id="10" name="Image 9">
            <a:extLst>
              <a:ext uri="{FF2B5EF4-FFF2-40B4-BE49-F238E27FC236}">
                <a16:creationId xmlns:a16="http://schemas.microsoft.com/office/drawing/2014/main" id="{052A0ED1-3FEF-0A43-8552-58B203600D9C}"/>
              </a:ext>
            </a:extLst>
          </p:cNvPr>
          <p:cNvPicPr>
            <a:picLocks noChangeAspect="1"/>
          </p:cNvPicPr>
          <p:nvPr userDrawn="1"/>
        </p:nvPicPr>
        <p:blipFill>
          <a:blip r:embed="rId3"/>
          <a:stretch>
            <a:fillRect/>
          </a:stretch>
        </p:blipFill>
        <p:spPr>
          <a:xfrm>
            <a:off x="6444208" y="544975"/>
            <a:ext cx="2016224" cy="1248855"/>
          </a:xfrm>
          <a:prstGeom prst="rect">
            <a:avLst/>
          </a:prstGeom>
        </p:spPr>
      </p:pic>
    </p:spTree>
    <p:extLst>
      <p:ext uri="{BB962C8B-B14F-4D97-AF65-F5344CB8AC3E}">
        <p14:creationId xmlns:p14="http://schemas.microsoft.com/office/powerpoint/2010/main" val="250027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Tree>
    <p:extLst>
      <p:ext uri="{BB962C8B-B14F-4D97-AF65-F5344CB8AC3E}">
        <p14:creationId xmlns:p14="http://schemas.microsoft.com/office/powerpoint/2010/main" val="433798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BD27AA-3A88-44DE-B1B5-0A7150980E96}"/>
              </a:ext>
            </a:extLst>
          </p:cNvPr>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B49B47B-E8F2-4977-8E8F-9151663D9C51}"/>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3D75B44-36E3-42F3-936A-A79B46ABD6F1}"/>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5" name="Espace réservé du pied de page 4">
            <a:extLst>
              <a:ext uri="{FF2B5EF4-FFF2-40B4-BE49-F238E27FC236}">
                <a16:creationId xmlns:a16="http://schemas.microsoft.com/office/drawing/2014/main" id="{72046D21-D46D-4C4B-A2EC-1C18ACBD8C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94B81F-818F-4BAA-BFBF-240268498628}"/>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881980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62A261-1A3B-4057-BF3E-AFC880ED709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22A96C0-936E-43B4-8FE0-E921817FE52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1C2A7E-1AA9-436D-90A6-17AF098D6CEF}"/>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5" name="Espace réservé du pied de page 4">
            <a:extLst>
              <a:ext uri="{FF2B5EF4-FFF2-40B4-BE49-F238E27FC236}">
                <a16:creationId xmlns:a16="http://schemas.microsoft.com/office/drawing/2014/main" id="{EEA88800-8C91-45F0-BD85-BE4D4A6FB55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8161E2-D9F9-4D39-94EE-3023BC727D5D}"/>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17478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CD7665-56F6-42E2-805D-0FA9F58C9C35}"/>
              </a:ext>
            </a:extLst>
          </p:cNvPr>
          <p:cNvSpPr>
            <a:spLocks noGrp="1"/>
          </p:cNvSpPr>
          <p:nvPr>
            <p:ph type="title"/>
          </p:nvPr>
        </p:nvSpPr>
        <p:spPr>
          <a:xfrm>
            <a:off x="623888" y="1282700"/>
            <a:ext cx="7886700" cy="2139950"/>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E4250E7-04BC-4312-AA2C-E211255FF7D4}"/>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5CE2566-E21D-4D62-845E-399CC041EDA5}"/>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5" name="Espace réservé du pied de page 4">
            <a:extLst>
              <a:ext uri="{FF2B5EF4-FFF2-40B4-BE49-F238E27FC236}">
                <a16:creationId xmlns:a16="http://schemas.microsoft.com/office/drawing/2014/main" id="{DB04D21E-6520-4402-A6E3-8218886796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591995-FC19-43B8-AE7E-1E7AE2BA1AF3}"/>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3270130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4284A2-7E07-4463-929B-1025A9DDDC6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53308D0-E54F-442E-B564-6151BA0DB6BD}"/>
              </a:ext>
            </a:extLst>
          </p:cNvPr>
          <p:cNvSpPr>
            <a:spLocks noGrp="1"/>
          </p:cNvSpPr>
          <p:nvPr>
            <p:ph sz="half" idx="1"/>
          </p:nvPr>
        </p:nvSpPr>
        <p:spPr>
          <a:xfrm>
            <a:off x="62865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3D2CB13-43F9-4DB4-B713-54CEBE39552A}"/>
              </a:ext>
            </a:extLst>
          </p:cNvPr>
          <p:cNvSpPr>
            <a:spLocks noGrp="1"/>
          </p:cNvSpPr>
          <p:nvPr>
            <p:ph sz="half" idx="2"/>
          </p:nvPr>
        </p:nvSpPr>
        <p:spPr>
          <a:xfrm>
            <a:off x="464820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097FC18-E55A-42DA-BBEB-BB22D25F6272}"/>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6" name="Espace réservé du pied de page 5">
            <a:extLst>
              <a:ext uri="{FF2B5EF4-FFF2-40B4-BE49-F238E27FC236}">
                <a16:creationId xmlns:a16="http://schemas.microsoft.com/office/drawing/2014/main" id="{E3C5A9F7-B435-4025-864E-CCFB480144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1E1D995-3DDF-4201-8E55-801685A5F570}"/>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422342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20A5CF-C719-4844-9331-26A497F3EEF0}"/>
              </a:ext>
            </a:extLst>
          </p:cNvPr>
          <p:cNvSpPr>
            <a:spLocks noGrp="1"/>
          </p:cNvSpPr>
          <p:nvPr>
            <p:ph type="title"/>
          </p:nvPr>
        </p:nvSpPr>
        <p:spPr>
          <a:xfrm>
            <a:off x="630238" y="274638"/>
            <a:ext cx="7886700" cy="993775"/>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1C1053C-1BC2-4160-BCF8-8B85B53E01CD}"/>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227270C-134C-4E72-B4FB-3D335FD1E337}"/>
              </a:ext>
            </a:extLst>
          </p:cNvPr>
          <p:cNvSpPr>
            <a:spLocks noGrp="1"/>
          </p:cNvSpPr>
          <p:nvPr>
            <p:ph sz="half" idx="2"/>
          </p:nvPr>
        </p:nvSpPr>
        <p:spPr>
          <a:xfrm>
            <a:off x="630238" y="1879600"/>
            <a:ext cx="3868737"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456C6EB-84F6-42D4-A327-FFB54EE5A55B}"/>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D9BF538-E674-4DFC-912E-A77AAED0156C}"/>
              </a:ext>
            </a:extLst>
          </p:cNvPr>
          <p:cNvSpPr>
            <a:spLocks noGrp="1"/>
          </p:cNvSpPr>
          <p:nvPr>
            <p:ph sz="quarter" idx="4"/>
          </p:nvPr>
        </p:nvSpPr>
        <p:spPr>
          <a:xfrm>
            <a:off x="4629150" y="1879600"/>
            <a:ext cx="3887788"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321EDB7-61CA-42DD-8790-8EE989E46874}"/>
              </a:ext>
            </a:extLst>
          </p:cNvPr>
          <p:cNvSpPr>
            <a:spLocks noGrp="1"/>
          </p:cNvSpPr>
          <p:nvPr>
            <p:ph type="dt" sz="half" idx="10"/>
          </p:nvPr>
        </p:nvSpPr>
        <p:spPr/>
        <p:txBody>
          <a:bodyPr/>
          <a:lstStyle/>
          <a:p>
            <a:fld id="{67C4DBFB-E938-4162-94F5-7FEE9CF1B2CC}" type="datetimeFigureOut">
              <a:rPr lang="fr-FR" smtClean="0"/>
              <a:t>21/11/2021</a:t>
            </a:fld>
            <a:endParaRPr lang="fr-FR"/>
          </a:p>
        </p:txBody>
      </p:sp>
      <p:sp>
        <p:nvSpPr>
          <p:cNvPr id="8" name="Espace réservé du pied de page 7">
            <a:extLst>
              <a:ext uri="{FF2B5EF4-FFF2-40B4-BE49-F238E27FC236}">
                <a16:creationId xmlns:a16="http://schemas.microsoft.com/office/drawing/2014/main" id="{F8DCD612-5B3B-4A3E-9869-AAA609FDB03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8742C28-A457-45B0-ABDE-3A612C6E1AA0}"/>
              </a:ext>
            </a:extLst>
          </p:cNvPr>
          <p:cNvSpPr>
            <a:spLocks noGrp="1"/>
          </p:cNvSpPr>
          <p:nvPr>
            <p:ph type="sldNum" sz="quarter" idx="12"/>
          </p:nvPr>
        </p:nvSpPr>
        <p:spPr/>
        <p:txBody>
          <a:bodyPr/>
          <a:lstStyle/>
          <a:p>
            <a:fld id="{B71B3A34-07E6-401D-8C5E-E0398242FC25}" type="slidenum">
              <a:rPr lang="fr-FR" smtClean="0"/>
              <a:t>‹#›</a:t>
            </a:fld>
            <a:endParaRPr lang="fr-FR"/>
          </a:p>
        </p:txBody>
      </p:sp>
    </p:spTree>
    <p:extLst>
      <p:ext uri="{BB962C8B-B14F-4D97-AF65-F5344CB8AC3E}">
        <p14:creationId xmlns:p14="http://schemas.microsoft.com/office/powerpoint/2010/main" val="2761023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6" y="686880"/>
            <a:ext cx="7982797" cy="191172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7" y="2598603"/>
            <a:ext cx="7589313" cy="936947"/>
          </a:xfrm>
          <a:prstGeom prst="rect">
            <a:avLst/>
          </a:prstGeom>
        </p:spPr>
        <p:txBody>
          <a:bodyPr vert="horz" lIns="91440" tIns="45720" rIns="91440" bIns="45720" rtlCol="0">
            <a:normAutofit/>
          </a:bodyPr>
          <a:lstStyle/>
          <a:p>
            <a:pPr lvl="0"/>
            <a:r>
              <a:rPr lang="fr-FR" dirty="0"/>
              <a:t>Cliquez pour modifier les styles du texte du masque</a:t>
            </a:r>
          </a:p>
        </p:txBody>
      </p:sp>
      <p:cxnSp>
        <p:nvCxnSpPr>
          <p:cNvPr id="16" name="Connecteur droit 15"/>
          <p:cNvCxnSpPr/>
          <p:nvPr userDrawn="1"/>
        </p:nvCxnSpPr>
        <p:spPr>
          <a:xfrm>
            <a:off x="698886" y="4137313"/>
            <a:ext cx="6290733"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5214" y="3366810"/>
            <a:ext cx="1519767" cy="768349"/>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886" y="0"/>
            <a:ext cx="295" cy="4130965"/>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userDrawn="1"/>
        </p:nvPicPr>
        <p:blipFill>
          <a:blip r:embed="rId6">
            <a:extLst>
              <a:ext uri="{28A0092B-C50C-407E-A947-70E740481C1C}">
                <a14:useLocalDpi xmlns:a14="http://schemas.microsoft.com/office/drawing/2010/main" val="0"/>
              </a:ext>
            </a:extLst>
          </a:blip>
          <a:stretch>
            <a:fillRect/>
          </a:stretch>
        </p:blipFill>
        <p:spPr bwMode="auto">
          <a:xfrm>
            <a:off x="736256" y="4441211"/>
            <a:ext cx="6258958" cy="507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 id="2147483681" r:id="rId3"/>
    <p:sldLayoutId id="2147483684" r:id="rId4"/>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baseline="0">
          <a:solidFill>
            <a:srgbClr val="407CC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F3E0EE6-8FB4-4B32-9D96-D35E0DE47AA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E4B4E7F-6600-4A26-8CBA-EDBAA1F1D866}"/>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88D15D-6764-4DE6-B3E3-8A76730B47D6}"/>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7C4DBFB-E938-4162-94F5-7FEE9CF1B2CC}" type="datetimeFigureOut">
              <a:rPr lang="fr-FR" smtClean="0"/>
              <a:t>21/11/2021</a:t>
            </a:fld>
            <a:endParaRPr lang="fr-FR"/>
          </a:p>
        </p:txBody>
      </p:sp>
      <p:sp>
        <p:nvSpPr>
          <p:cNvPr id="5" name="Espace réservé du pied de page 4">
            <a:extLst>
              <a:ext uri="{FF2B5EF4-FFF2-40B4-BE49-F238E27FC236}">
                <a16:creationId xmlns:a16="http://schemas.microsoft.com/office/drawing/2014/main" id="{499A43A1-4A89-4BD1-9BEB-7E7C764B99A1}"/>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0B0DA91-F6B6-444C-B342-9EA82B386ADB}"/>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71B3A34-07E6-401D-8C5E-E0398242FC25}" type="slidenum">
              <a:rPr lang="fr-FR" smtClean="0"/>
              <a:t>‹#›</a:t>
            </a:fld>
            <a:endParaRPr lang="fr-FR"/>
          </a:p>
        </p:txBody>
      </p:sp>
    </p:spTree>
    <p:extLst>
      <p:ext uri="{BB962C8B-B14F-4D97-AF65-F5344CB8AC3E}">
        <p14:creationId xmlns:p14="http://schemas.microsoft.com/office/powerpoint/2010/main" val="205832522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1A86D0"/>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965203"/>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805400" y="1107017"/>
            <a:ext cx="7881400" cy="3394472"/>
          </a:xfrm>
          <a:prstGeom prst="rect">
            <a:avLst/>
          </a:prstGeom>
        </p:spPr>
        <p:txBody>
          <a:bodyPr vert="horz" lIns="91440" tIns="45720" rIns="91440" bIns="45720" rtlCol="0">
            <a:normAutofit/>
          </a:body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13" name="Connecteur droit 12"/>
          <p:cNvCxnSpPr/>
          <p:nvPr userDrawn="1"/>
        </p:nvCxnSpPr>
        <p:spPr>
          <a:xfrm>
            <a:off x="698886" y="971550"/>
            <a:ext cx="7173849"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7872734" y="654480"/>
            <a:ext cx="642246" cy="314917"/>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9181" y="0"/>
            <a:ext cx="1" cy="965203"/>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baseline="0">
          <a:solidFill>
            <a:srgbClr val="407CC9"/>
          </a:solidFill>
          <a:latin typeface="+mn-lt"/>
          <a:ea typeface="+mn-ea"/>
          <a:cs typeface="+mn-cs"/>
        </a:defRPr>
      </a:lvl1pPr>
      <a:lvl2pPr marL="627063" indent="-169863" algn="l" defTabSz="457200" rtl="0" eaLnBrk="1" latinLnBrk="0" hangingPunct="1">
        <a:spcBef>
          <a:spcPct val="20000"/>
        </a:spcBef>
        <a:buClr>
          <a:srgbClr val="3D7CC9"/>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3D7CC9"/>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revue-progressistes.org/2020/06/29/reconquerir-la-souverainete-industrielle-comment-aller-au-dela-du-discours-par-yves-brechet/"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endParaRPr lang="fr-FR"/>
          </a:p>
        </p:txBody>
      </p:sp>
      <p:sp>
        <p:nvSpPr>
          <p:cNvPr id="7" name="Espace réservé de la date 6"/>
          <p:cNvSpPr>
            <a:spLocks noGrp="1"/>
          </p:cNvSpPr>
          <p:nvPr>
            <p:ph type="dt" sz="half" idx="10"/>
          </p:nvPr>
        </p:nvSpPr>
        <p:spPr/>
        <p:txBody>
          <a:bodyPr/>
          <a:lstStyle/>
          <a:p>
            <a:r>
              <a:rPr lang="fr-FR"/>
              <a:t>XX/XX/XXXX</a:t>
            </a:r>
            <a:endParaRPr lang="fr-FR" dirty="0"/>
          </a:p>
        </p:txBody>
      </p:sp>
      <p:sp>
        <p:nvSpPr>
          <p:cNvPr id="8" name="Espace réservé du pied de page 7"/>
          <p:cNvSpPr>
            <a:spLocks noGrp="1"/>
          </p:cNvSpPr>
          <p:nvPr>
            <p:ph type="ftr" sz="quarter" idx="11"/>
          </p:nvPr>
        </p:nvSpPr>
        <p:spPr>
          <a:xfrm>
            <a:off x="90000" y="4779817"/>
            <a:ext cx="4589755" cy="341415"/>
          </a:xfrm>
        </p:spPr>
        <p:txBody>
          <a:bodyPr/>
          <a:lstStyle/>
          <a:p>
            <a:r>
              <a:rPr lang="fr-FR" sz="1100" dirty="0"/>
              <a:t>Inspection générale de l’éducation, du sport et de la recherche</a:t>
            </a:r>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sp>
        <p:nvSpPr>
          <p:cNvPr id="10" name="Espace réservé du texte 5">
            <a:extLst>
              <a:ext uri="{FF2B5EF4-FFF2-40B4-BE49-F238E27FC236}">
                <a16:creationId xmlns:a16="http://schemas.microsoft.com/office/drawing/2014/main" id="{451E87D8-562A-440A-AC56-F17E68A3C16D}"/>
              </a:ext>
            </a:extLst>
          </p:cNvPr>
          <p:cNvSpPr txBox="1">
            <a:spLocks/>
          </p:cNvSpPr>
          <p:nvPr/>
        </p:nvSpPr>
        <p:spPr>
          <a:xfrm>
            <a:off x="483505" y="2980445"/>
            <a:ext cx="8392500" cy="1188373"/>
          </a:xfrm>
          <a:prstGeom prst="rect">
            <a:avLst/>
          </a:prstGeom>
        </p:spPr>
        <p:txBody>
          <a:bodyPr>
            <a:noAutofit/>
          </a:bodyPr>
          <a:lstStyle>
            <a:lvl1pPr marL="0" indent="0" algn="l" defTabSz="457200" rtl="0" eaLnBrk="1" latinLnBrk="0" hangingPunct="1">
              <a:spcBef>
                <a:spcPct val="20000"/>
              </a:spcBef>
              <a:buFont typeface="Arial"/>
              <a:buNone/>
              <a:defRPr sz="3200" kern="1200" baseline="0">
                <a:solidFill>
                  <a:srgbClr val="407CC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defTabSz="685800">
              <a:tabLst>
                <a:tab pos="2469833" algn="l"/>
              </a:tabLst>
              <a:defRPr/>
            </a:pPr>
            <a:r>
              <a:rPr lang="fr-FR" b="1" dirty="0"/>
              <a:t>Souveraineté, réindustrialisation </a:t>
            </a:r>
          </a:p>
          <a:p>
            <a:pPr algn="ctr" defTabSz="685800">
              <a:tabLst>
                <a:tab pos="2469833" algn="l"/>
              </a:tabLst>
              <a:defRPr/>
            </a:pPr>
            <a:r>
              <a:rPr lang="fr-FR" b="1" dirty="0"/>
              <a:t>et formation professionnelle</a:t>
            </a:r>
            <a:endParaRPr lang="fr-FR" sz="40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664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10</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25672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123881" y="1379012"/>
            <a:ext cx="8799809" cy="2893100"/>
          </a:xfrm>
          <a:prstGeom prst="rect">
            <a:avLst/>
          </a:prstGeom>
          <a:noFill/>
        </p:spPr>
        <p:txBody>
          <a:bodyPr wrap="square" rtlCol="0">
            <a:spAutoFit/>
          </a:bodyPr>
          <a:lstStyle/>
          <a:p>
            <a:pPr algn="just"/>
            <a:r>
              <a:rPr lang="fr-FR" b="1" dirty="0"/>
              <a:t>Un décrochage global des filières de production</a:t>
            </a:r>
          </a:p>
          <a:p>
            <a:pPr algn="just"/>
            <a:endParaRPr lang="fr-FR" b="1" dirty="0"/>
          </a:p>
          <a:p>
            <a:pPr algn="just"/>
            <a:r>
              <a:rPr lang="fr-FR" dirty="0"/>
              <a:t>Globalement, les </a:t>
            </a:r>
            <a:r>
              <a:rPr lang="fr-FR" b="1" dirty="0"/>
              <a:t>formations technologique ou professionnelle dans le secteur de la production ont perdu près de 150 000 élèves entre 1995 et 2020, soit une baisse de 26 %. </a:t>
            </a:r>
            <a:r>
              <a:rPr lang="fr-FR" dirty="0"/>
              <a:t>Parmi ceux-ci, les effectifs de terminale STI devenue STI2D, STL et ST2S sont passés sur la même période de 58 000 à 36 000 élèves, soit une chute de 38 %.</a:t>
            </a:r>
          </a:p>
          <a:p>
            <a:pPr algn="just"/>
            <a:r>
              <a:rPr lang="fr-FR" dirty="0"/>
              <a:t>STI2D : sciences et technologies de l’industrie et du développement durable.</a:t>
            </a:r>
          </a:p>
          <a:p>
            <a:pPr algn="just"/>
            <a:r>
              <a:rPr lang="fr-FR" dirty="0"/>
              <a:t>STL : sciences et technologies de laboratoire.</a:t>
            </a:r>
          </a:p>
          <a:p>
            <a:pPr algn="just"/>
            <a:endParaRPr lang="fr-FR" b="1" dirty="0"/>
          </a:p>
          <a:p>
            <a:pPr algn="just"/>
            <a:endParaRPr lang="fr-FR" sz="2000" dirty="0"/>
          </a:p>
        </p:txBody>
      </p:sp>
      <p:sp>
        <p:nvSpPr>
          <p:cNvPr id="41"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3012266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11</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25672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180000" y="1352551"/>
            <a:ext cx="8799809" cy="2862322"/>
          </a:xfrm>
          <a:prstGeom prst="rect">
            <a:avLst/>
          </a:prstGeom>
          <a:noFill/>
        </p:spPr>
        <p:txBody>
          <a:bodyPr wrap="square" rtlCol="0">
            <a:spAutoFit/>
          </a:bodyPr>
          <a:lstStyle/>
          <a:p>
            <a:pPr algn="just"/>
            <a:r>
              <a:rPr lang="fr-FR" dirty="0"/>
              <a:t>Il existe de fortes tensions sur les métiers de la production et de la maintenance pour tous les secteurs retenus par le plan de relance.</a:t>
            </a:r>
          </a:p>
          <a:p>
            <a:pPr algn="just"/>
            <a:endParaRPr lang="fr-FR" dirty="0"/>
          </a:p>
          <a:p>
            <a:pPr algn="just"/>
            <a:r>
              <a:rPr lang="fr-FR" dirty="0"/>
              <a:t>Les profils attendus sont :</a:t>
            </a:r>
          </a:p>
          <a:p>
            <a:pPr marL="285750" lvl="0" indent="-285750" algn="just">
              <a:buFont typeface="Arial" panose="020B0604020202020204" pitchFamily="34" charset="0"/>
              <a:buChar char="•"/>
            </a:pPr>
            <a:r>
              <a:rPr lang="fr-FR" b="1" dirty="0"/>
              <a:t>profil opérateur, niveau 4, bac pro : bac pro PLP, (production) bac pro MELEC (électricien), bac pro MEI (mécanicien), bac pro technicien en réalisation de produits mécaniques option réalisation et suivi de productions ;</a:t>
            </a:r>
          </a:p>
          <a:p>
            <a:pPr marL="285750" lvl="0" indent="-285750" algn="just">
              <a:buFont typeface="Arial" panose="020B0604020202020204" pitchFamily="34" charset="0"/>
              <a:buChar char="•"/>
            </a:pPr>
            <a:r>
              <a:rPr lang="fr-FR" b="1" dirty="0"/>
              <a:t>profil technicien, niveaux 5 et 6, bac + 2/3 : BTS métiers de la chimie, BTS fonderie, BTS électrotechnique, BTS conception des processus de réalisation de produits, licence pro chimie.</a:t>
            </a:r>
            <a:endParaRPr lang="fr-FR" sz="2000" dirty="0"/>
          </a:p>
        </p:txBody>
      </p:sp>
      <p:sp>
        <p:nvSpPr>
          <p:cNvPr id="41"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2358919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12</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25672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180000" y="980925"/>
            <a:ext cx="8799809" cy="3693319"/>
          </a:xfrm>
          <a:prstGeom prst="rect">
            <a:avLst/>
          </a:prstGeom>
          <a:noFill/>
        </p:spPr>
        <p:txBody>
          <a:bodyPr wrap="square" rtlCol="0">
            <a:spAutoFit/>
          </a:bodyPr>
          <a:lstStyle/>
          <a:p>
            <a:pPr algn="just"/>
            <a:r>
              <a:rPr lang="fr-FR" dirty="0"/>
              <a:t>En ce qui concerne les métiers de la production : l’obtention des composants électroniques comme les circuits intégrés nécessite des lignes de fabrication localisées dans des salles « blanches », caractérisées par un environnement de travail impliquant des procédures draconiennes en termes d’atmosphère contrôlée pour assurer une production de qualité. </a:t>
            </a:r>
          </a:p>
          <a:p>
            <a:pPr algn="just"/>
            <a:r>
              <a:rPr lang="fr-FR" dirty="0"/>
              <a:t>En outre, ces lignes de fabrication sont très coûteuses (plusieurs centaines de milliers d’euros pour une ligne d’occasion) et rares</a:t>
            </a:r>
            <a:r>
              <a:rPr lang="fr-FR" b="1" dirty="0"/>
              <a:t>. </a:t>
            </a:r>
          </a:p>
          <a:p>
            <a:pPr algn="just"/>
            <a:r>
              <a:rPr lang="fr-FR" b="1" dirty="0"/>
              <a:t>Il en résulte qu’il n’existe aucune formation spécifique que ce soit pour la conduite de ces lignes ou pour leur maintenance. </a:t>
            </a:r>
          </a:p>
          <a:p>
            <a:pPr algn="just"/>
            <a:endParaRPr lang="fr-FR" b="1" dirty="0"/>
          </a:p>
          <a:p>
            <a:pPr algn="just"/>
            <a:r>
              <a:rPr lang="fr-FR" b="1" dirty="0"/>
              <a:t>Les embauches ne ciblent pas de diplôme particulier</a:t>
            </a:r>
            <a:r>
              <a:rPr lang="fr-FR" dirty="0"/>
              <a:t>, </a:t>
            </a:r>
            <a:r>
              <a:rPr lang="fr-FR" b="1" dirty="0"/>
              <a:t>le niveau recherché est celui du baccalauréat professionnel</a:t>
            </a:r>
            <a:r>
              <a:rPr lang="fr-FR" dirty="0"/>
              <a:t> </a:t>
            </a:r>
            <a:r>
              <a:rPr lang="fr-FR" b="1" dirty="0"/>
              <a:t>mais une absence de qualification ne se révèle pas rédhibitoire. </a:t>
            </a:r>
            <a:r>
              <a:rPr lang="fr-FR" dirty="0"/>
              <a:t>Ce sont avant tout les savoirs-être qui sont déterminants et les capacités à se conformer à des procédures très encadrées et à rendre compte.</a:t>
            </a:r>
            <a:endParaRPr lang="fr-FR" b="1" dirty="0"/>
          </a:p>
        </p:txBody>
      </p:sp>
      <p:sp>
        <p:nvSpPr>
          <p:cNvPr id="41"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2666926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13</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lgn="just">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25672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17708" y="893607"/>
            <a:ext cx="8799809" cy="4247317"/>
          </a:xfrm>
          <a:prstGeom prst="rect">
            <a:avLst/>
          </a:prstGeom>
          <a:noFill/>
        </p:spPr>
        <p:txBody>
          <a:bodyPr wrap="square" rtlCol="0">
            <a:spAutoFit/>
          </a:bodyPr>
          <a:lstStyle/>
          <a:p>
            <a:pPr lvl="1" algn="just"/>
            <a:r>
              <a:rPr lang="fr-FR" b="1" dirty="0"/>
              <a:t>Des formations relativement satisfaisantes au niveau ingénieur</a:t>
            </a:r>
          </a:p>
          <a:p>
            <a:pPr lvl="1" algn="just"/>
            <a:endParaRPr lang="fr-FR" b="1" dirty="0"/>
          </a:p>
          <a:p>
            <a:pPr lvl="1" algn="just"/>
            <a:r>
              <a:rPr lang="fr-FR" b="1" dirty="0"/>
              <a:t>La recherche de profils ayant de doubles compétences</a:t>
            </a:r>
          </a:p>
          <a:p>
            <a:pPr lvl="1" algn="just"/>
            <a:r>
              <a:rPr lang="fr-FR" dirty="0"/>
              <a:t>Même si les formations correspondantes sont marquées par l’empreinte d’un domaine scientifique (par exemple, diplôme d’ingénieur d’une école de chimie, master de biologie, doctorat de biologie moléculaire) elles prennent en compte de plus en plus les besoins industriels et par conséquent l’ouverture vers l’interdisciplinarité et les nouvelles technologies. </a:t>
            </a:r>
          </a:p>
          <a:p>
            <a:pPr lvl="1" algn="just"/>
            <a:endParaRPr lang="fr-FR" dirty="0"/>
          </a:p>
          <a:p>
            <a:pPr lvl="1" algn="just"/>
            <a:r>
              <a:rPr lang="fr-FR" b="1" dirty="0"/>
              <a:t>Les croisements devraient être systématiques. </a:t>
            </a:r>
          </a:p>
          <a:p>
            <a:pPr lvl="1" algn="just"/>
            <a:endParaRPr lang="fr-FR" dirty="0"/>
          </a:p>
          <a:p>
            <a:pPr lvl="1" algn="just"/>
            <a:r>
              <a:rPr lang="fr-FR" dirty="0"/>
              <a:t>En effet la synergie entre industries, écoles d’ingénieurs et universités induit des collaborations au profit des étudiants et des chercheurs, par des doubles cursus y compris dans les facultés de pharmacie.</a:t>
            </a:r>
          </a:p>
          <a:p>
            <a:pPr lvl="1" algn="just"/>
            <a:endParaRPr lang="fr-FR" b="1" dirty="0"/>
          </a:p>
        </p:txBody>
      </p:sp>
      <p:sp>
        <p:nvSpPr>
          <p:cNvPr id="41"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66328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2</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6" name="ZoneTexte 5"/>
          <p:cNvSpPr txBox="1"/>
          <p:nvPr/>
        </p:nvSpPr>
        <p:spPr>
          <a:xfrm>
            <a:off x="593486" y="1639889"/>
            <a:ext cx="8181044" cy="2646878"/>
          </a:xfrm>
          <a:prstGeom prst="rect">
            <a:avLst/>
          </a:prstGeom>
          <a:noFill/>
        </p:spPr>
        <p:txBody>
          <a:bodyPr wrap="square" rtlCol="0">
            <a:spAutoFit/>
          </a:bodyPr>
          <a:lstStyle/>
          <a:p>
            <a:pPr algn="just"/>
            <a:r>
              <a:rPr lang="fr-FR" sz="2800" b="1" dirty="0"/>
              <a:t>« Il nous faut (…) produire davantage en France, sur notre sol. Pour certains produits et certains matériaux, le caractère stratégique impose d’avoir une souveraineté européenne »</a:t>
            </a:r>
          </a:p>
          <a:p>
            <a:pPr algn="just"/>
            <a:r>
              <a:rPr lang="fr-FR" b="1" dirty="0"/>
              <a:t>  </a:t>
            </a:r>
          </a:p>
          <a:p>
            <a:pPr algn="ctr"/>
            <a:endParaRPr lang="fr-FR" b="1" dirty="0"/>
          </a:p>
          <a:p>
            <a:pPr algn="ctr"/>
            <a:r>
              <a:rPr lang="fr-FR" b="1" dirty="0"/>
              <a:t>Discours d'Emmanuel Macron, président de la République, du 31 mars 2020</a:t>
            </a:r>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1077218"/>
          </a:xfrm>
          <a:prstGeom prst="rect">
            <a:avLst/>
          </a:prstGeom>
          <a:noFill/>
        </p:spPr>
        <p:txBody>
          <a:bodyPr wrap="square">
            <a:spAutoFit/>
          </a:bodyPr>
          <a:lstStyle/>
          <a:p>
            <a:pPr algn="ctr" defTabSz="685800">
              <a:tabLst>
                <a:tab pos="2469833" algn="l"/>
              </a:tabLst>
              <a:defRPr/>
            </a:pPr>
            <a:r>
              <a:rPr lang="fr-FR" sz="3200" b="1" dirty="0">
                <a:solidFill>
                  <a:srgbClr val="407CC9"/>
                </a:solidFill>
              </a:rPr>
              <a:t>Souveraineté, réindustrialisation </a:t>
            </a:r>
          </a:p>
          <a:p>
            <a:pPr algn="ctr" defTabSz="685800">
              <a:tabLst>
                <a:tab pos="2469833" algn="l"/>
              </a:tabLst>
              <a:defRPr/>
            </a:pPr>
            <a:r>
              <a:rPr lang="fr-FR" sz="3200" b="1" dirty="0">
                <a:solidFill>
                  <a:srgbClr val="407CC9"/>
                </a:solidFill>
              </a:rPr>
              <a:t>et formation professionnelle</a:t>
            </a:r>
            <a:r>
              <a:rPr lang="fr-FR" sz="3200" dirty="0"/>
              <a:t>  </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1" name="Espace réservé du pied de page 7"/>
          <p:cNvSpPr txBox="1">
            <a:spLocks/>
          </p:cNvSpPr>
          <p:nvPr/>
        </p:nvSpPr>
        <p:spPr>
          <a:xfrm>
            <a:off x="1500577" y="4819260"/>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2878464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3</a:t>
            </a:fld>
            <a:endParaRPr lang="fr-FR" sz="750" b="1"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E140B46B-FFAC-4F6B-9BC3-2BEEEBC63FEB}"/>
              </a:ext>
            </a:extLst>
          </p:cNvPr>
          <p:cNvSpPr txBox="1"/>
          <p:nvPr/>
        </p:nvSpPr>
        <p:spPr>
          <a:xfrm>
            <a:off x="-19491" y="18423"/>
            <a:ext cx="8820590" cy="1077218"/>
          </a:xfrm>
          <a:prstGeom prst="rect">
            <a:avLst/>
          </a:prstGeom>
          <a:noFill/>
        </p:spPr>
        <p:txBody>
          <a:bodyPr wrap="square">
            <a:spAutoFit/>
          </a:bodyPr>
          <a:lstStyle/>
          <a:p>
            <a:pPr algn="ctr" defTabSz="685800">
              <a:tabLst>
                <a:tab pos="2469833" algn="l"/>
              </a:tabLst>
              <a:defRPr/>
            </a:pPr>
            <a:r>
              <a:rPr lang="fr-FR" sz="3200" b="1" dirty="0">
                <a:solidFill>
                  <a:srgbClr val="407CC9"/>
                </a:solidFill>
              </a:rPr>
              <a:t>Souveraineté, réindustrialisation </a:t>
            </a:r>
          </a:p>
          <a:p>
            <a:pPr algn="ctr" defTabSz="685800">
              <a:tabLst>
                <a:tab pos="2469833" algn="l"/>
              </a:tabLst>
              <a:defRPr/>
            </a:pPr>
            <a:r>
              <a:rPr lang="fr-FR" sz="3200" b="1" dirty="0">
                <a:solidFill>
                  <a:srgbClr val="407CC9"/>
                </a:solidFill>
              </a:rPr>
              <a:t>et formation professionnelle</a:t>
            </a:r>
            <a:r>
              <a:rPr lang="fr-FR" sz="3200" dirty="0"/>
              <a:t> </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80137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 name="ZoneTexte 3"/>
          <p:cNvSpPr txBox="1"/>
          <p:nvPr/>
        </p:nvSpPr>
        <p:spPr>
          <a:xfrm>
            <a:off x="180000" y="1317626"/>
            <a:ext cx="8776964" cy="3139321"/>
          </a:xfrm>
          <a:prstGeom prst="rect">
            <a:avLst/>
          </a:prstGeom>
          <a:noFill/>
        </p:spPr>
        <p:txBody>
          <a:bodyPr wrap="square" rtlCol="0">
            <a:spAutoFit/>
          </a:bodyPr>
          <a:lstStyle/>
          <a:p>
            <a:r>
              <a:rPr lang="fr-FR" dirty="0"/>
              <a:t>Présentation des intervenants:</a:t>
            </a:r>
          </a:p>
          <a:p>
            <a:endParaRPr lang="fr-FR" dirty="0"/>
          </a:p>
          <a:p>
            <a:r>
              <a:rPr lang="fr-FR" b="1" dirty="0"/>
              <a:t>Grégoire POSTEL-VINAY</a:t>
            </a:r>
            <a:r>
              <a:rPr lang="fr-FR" dirty="0"/>
              <a:t>, chef de la mission stratégie, DGE </a:t>
            </a:r>
          </a:p>
          <a:p>
            <a:endParaRPr lang="fr-FR" dirty="0"/>
          </a:p>
          <a:p>
            <a:pPr fontAlgn="base"/>
            <a:r>
              <a:rPr lang="fr-FR" b="1" dirty="0"/>
              <a:t>Thierry KESSENHEIMER, </a:t>
            </a:r>
            <a:r>
              <a:rPr lang="fr-FR" dirty="0"/>
              <a:t>DRAFPIC, région académique Nouvelle-Aquitaine </a:t>
            </a:r>
          </a:p>
          <a:p>
            <a:pPr fontAlgn="base"/>
            <a:endParaRPr lang="fr-FR" dirty="0"/>
          </a:p>
          <a:p>
            <a:pPr fontAlgn="base"/>
            <a:r>
              <a:rPr lang="fr-FR" dirty="0"/>
              <a:t> </a:t>
            </a:r>
            <a:r>
              <a:rPr lang="fr-FR" b="1" dirty="0"/>
              <a:t>Laurent RENAUX, </a:t>
            </a:r>
            <a:r>
              <a:rPr lang="fr-FR" dirty="0"/>
              <a:t>Directeur opérationnel du CMQ industrie du futur, académie d’Aix-Marseille </a:t>
            </a:r>
          </a:p>
          <a:p>
            <a:pPr fontAlgn="base"/>
            <a:endParaRPr lang="fr-FR" dirty="0"/>
          </a:p>
          <a:p>
            <a:pPr fontAlgn="base"/>
            <a:r>
              <a:rPr lang="fr-FR" dirty="0"/>
              <a:t> </a:t>
            </a:r>
            <a:r>
              <a:rPr lang="fr-FR" b="1" dirty="0"/>
              <a:t>Pierre-Yves THOMASSET, </a:t>
            </a:r>
            <a:r>
              <a:rPr lang="fr-FR" dirty="0"/>
              <a:t>Directeur opérationnel du CMQ Lumière, académie de Lyon </a:t>
            </a:r>
          </a:p>
          <a:p>
            <a:endParaRPr lang="fr-FR" dirty="0"/>
          </a:p>
        </p:txBody>
      </p:sp>
      <p:sp>
        <p:nvSpPr>
          <p:cNvPr id="40" name="Espace réservé du pied de page 7"/>
          <p:cNvSpPr txBox="1">
            <a:spLocks/>
          </p:cNvSpPr>
          <p:nvPr/>
        </p:nvSpPr>
        <p:spPr>
          <a:xfrm>
            <a:off x="1136690" y="4812475"/>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3881434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4</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6" name="ZoneTexte 5"/>
          <p:cNvSpPr txBox="1"/>
          <p:nvPr/>
        </p:nvSpPr>
        <p:spPr>
          <a:xfrm>
            <a:off x="273713" y="527467"/>
            <a:ext cx="8181044" cy="4247317"/>
          </a:xfrm>
          <a:prstGeom prst="rect">
            <a:avLst/>
          </a:prstGeom>
          <a:noFill/>
        </p:spPr>
        <p:txBody>
          <a:bodyPr wrap="square" rtlCol="0">
            <a:spAutoFit/>
          </a:bodyPr>
          <a:lstStyle/>
          <a:p>
            <a:pPr algn="just"/>
            <a:r>
              <a:rPr lang="fr-FR" b="1" dirty="0"/>
              <a:t>La France est le pays d’Europe qui a subi la plus forte désindustrialisation, entraînant avec elle une désaffection progressive du public vis-à-vis des formations du secteur industriel.</a:t>
            </a:r>
            <a:r>
              <a:rPr lang="fr-FR" dirty="0"/>
              <a:t> </a:t>
            </a:r>
          </a:p>
          <a:p>
            <a:pPr algn="just"/>
            <a:endParaRPr lang="fr-FR" dirty="0"/>
          </a:p>
          <a:p>
            <a:pPr algn="just"/>
            <a:r>
              <a:rPr lang="fr-FR" dirty="0"/>
              <a:t>Depuis 1980, le secteur industriel a perdu près de la moitié de ses effectifs (2,2 millions d’emplois, soit 10,3 % du total des emplois) et sa part dans le PIB a reculé de 10 points à 13,4 % en 2018, contre 25,5 % en Allemagne ou 19,7 % en Italie, et environ de 40 % en 2017 pour la Chine et la Corée du Sud.</a:t>
            </a:r>
          </a:p>
          <a:p>
            <a:pPr algn="just"/>
            <a:endParaRPr lang="fr-FR" dirty="0"/>
          </a:p>
          <a:p>
            <a:pPr algn="just"/>
            <a:r>
              <a:rPr lang="fr-FR" b="1" dirty="0"/>
              <a:t>La France est devenue l’économie la plus désindustrialisée du G7, avec le Royaume-Uni.</a:t>
            </a:r>
          </a:p>
          <a:p>
            <a:pPr algn="just"/>
            <a:endParaRPr lang="fr-FR" dirty="0"/>
          </a:p>
          <a:p>
            <a:pPr algn="just"/>
            <a:r>
              <a:rPr lang="fr-FR" dirty="0"/>
              <a:t>L’industrie est, de plus, particulièrement pénalisée fiscalement : alors qu’elle représente moins de 14 % de la valeur ajoutée nationale, elle assume presque 20 % des impôts de production.</a:t>
            </a:r>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70862"/>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1" name="Espace réservé du pied de page 7"/>
          <p:cNvSpPr txBox="1">
            <a:spLocks/>
          </p:cNvSpPr>
          <p:nvPr/>
        </p:nvSpPr>
        <p:spPr>
          <a:xfrm>
            <a:off x="1429894" y="48555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2487681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5</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252932" y="895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90000" y="834999"/>
            <a:ext cx="8799809" cy="3785652"/>
          </a:xfrm>
          <a:prstGeom prst="rect">
            <a:avLst/>
          </a:prstGeom>
          <a:noFill/>
        </p:spPr>
        <p:txBody>
          <a:bodyPr wrap="square" rtlCol="0">
            <a:spAutoFit/>
          </a:bodyPr>
          <a:lstStyle/>
          <a:p>
            <a:pPr algn="ctr"/>
            <a:r>
              <a:rPr lang="fr-FR" sz="2000" b="1" dirty="0"/>
              <a:t>France Stratégie</a:t>
            </a:r>
          </a:p>
          <a:p>
            <a:pPr algn="just"/>
            <a:endParaRPr lang="fr-FR" sz="2000" dirty="0"/>
          </a:p>
          <a:p>
            <a:pPr algn="just"/>
            <a:r>
              <a:rPr lang="fr-FR" sz="2000" i="1" dirty="0"/>
              <a:t>« Dans les télécoms, les politiques publiques n’ont pas permis de maintenir une industrie d’équipements de taille suffisante. </a:t>
            </a:r>
          </a:p>
          <a:p>
            <a:pPr algn="just"/>
            <a:r>
              <a:rPr lang="fr-FR" sz="2000" i="1" dirty="0"/>
              <a:t>La politique du médicament a quant à elle été davantage marquée par le souci d’en limiter les coûts pour la dépense publique que de renforcer la localisation des productions en France. </a:t>
            </a:r>
          </a:p>
          <a:p>
            <a:pPr algn="just"/>
            <a:r>
              <a:rPr lang="fr-FR" sz="2000" i="1" dirty="0"/>
              <a:t>Par ailleurs, la volonté de réduction de la part du nucléaire dans la production d’électricité s’est faite au détriment du maintien d’une filière d’excellence industrielle. </a:t>
            </a:r>
          </a:p>
          <a:p>
            <a:pPr algn="just"/>
            <a:r>
              <a:rPr lang="fr-FR" sz="2000" i="1" dirty="0"/>
              <a:t>L’automobile, malgré un recours fréquent à des aides à l’achat, a subi une baisse rapide de son empreinte industrielle en France »</a:t>
            </a:r>
            <a:endParaRPr lang="fr-FR" sz="2000" dirty="0"/>
          </a:p>
        </p:txBody>
      </p:sp>
      <p:sp>
        <p:nvSpPr>
          <p:cNvPr id="41" name="Espace réservé du pied de page 7"/>
          <p:cNvSpPr txBox="1">
            <a:spLocks/>
          </p:cNvSpPr>
          <p:nvPr/>
        </p:nvSpPr>
        <p:spPr>
          <a:xfrm>
            <a:off x="1153391" y="4802085"/>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222285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6</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90000" y="1322741"/>
            <a:ext cx="8799809" cy="2677656"/>
          </a:xfrm>
          <a:prstGeom prst="rect">
            <a:avLst/>
          </a:prstGeom>
          <a:noFill/>
        </p:spPr>
        <p:txBody>
          <a:bodyPr wrap="square" rtlCol="0">
            <a:spAutoFit/>
          </a:bodyPr>
          <a:lstStyle/>
          <a:p>
            <a:r>
              <a:rPr lang="fr-FR" sz="2400" dirty="0"/>
              <a:t>La France a joué pendant un certain temps la carte de la R&amp;D et des services. </a:t>
            </a:r>
          </a:p>
          <a:p>
            <a:endParaRPr lang="fr-FR" sz="2400" dirty="0"/>
          </a:p>
          <a:p>
            <a:pPr algn="just"/>
            <a:r>
              <a:rPr lang="fr-FR" sz="2400" b="1" dirty="0"/>
              <a:t>Un pays ne peut pas prétendre être une puissance technologique s’il ne dispose pas d’une base industrielle forte.</a:t>
            </a:r>
            <a:r>
              <a:rPr lang="fr-FR" sz="2400" dirty="0"/>
              <a:t> </a:t>
            </a:r>
          </a:p>
          <a:p>
            <a:endParaRPr lang="fr-FR" sz="2400" dirty="0"/>
          </a:p>
          <a:p>
            <a:r>
              <a:rPr lang="fr-FR" sz="2400" dirty="0"/>
              <a:t>C’est la leçon du « miracle » coréen depuis les années 2000.</a:t>
            </a:r>
            <a:endParaRPr lang="fr-FR" sz="2800" dirty="0"/>
          </a:p>
        </p:txBody>
      </p:sp>
      <p:sp>
        <p:nvSpPr>
          <p:cNvPr id="41" name="Espace réservé du pied de page 7"/>
          <p:cNvSpPr txBox="1">
            <a:spLocks/>
          </p:cNvSpPr>
          <p:nvPr/>
        </p:nvSpPr>
        <p:spPr>
          <a:xfrm>
            <a:off x="1429894" y="4802085"/>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1459882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7</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a:t>
            </a:r>
            <a:r>
              <a:rPr lang="fr-FR" sz="3200" b="1">
                <a:solidFill>
                  <a:srgbClr val="407CC9"/>
                </a:solidFill>
              </a:rPr>
              <a:t>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90000" y="709498"/>
            <a:ext cx="8799809" cy="1815882"/>
          </a:xfrm>
          <a:prstGeom prst="rect">
            <a:avLst/>
          </a:prstGeom>
          <a:noFill/>
        </p:spPr>
        <p:txBody>
          <a:bodyPr wrap="square" rtlCol="0">
            <a:spAutoFit/>
          </a:bodyPr>
          <a:lstStyle/>
          <a:p>
            <a:pPr algn="just"/>
            <a:r>
              <a:rPr lang="fr-FR" sz="2000" dirty="0"/>
              <a:t>France Stratégie: </a:t>
            </a:r>
            <a:r>
              <a:rPr lang="fr-FR" sz="2000" i="1" dirty="0"/>
              <a:t>« </a:t>
            </a:r>
            <a:r>
              <a:rPr lang="fr-FR" dirty="0"/>
              <a:t>Les délocalisations ont entrainé la disparition de nombreux savoir-faire techniques, notamment dans la métallurgie (fondeurs, soudeurs pour l’électronique par exemple), par destruction directe ou, plus encore, par la création de filiales de groupes français à l’étranger. L’emploi de celles-ci correspond en effet à 62 % de l’emploi dans le secteur industriel en France, contre 52 % au Royaume-Uni, 38 % en Allemagne, 26 % en Italie et 10 % en Espagne</a:t>
            </a:r>
            <a:r>
              <a:rPr lang="fr-FR" sz="2000" i="1" dirty="0"/>
              <a:t> »</a:t>
            </a:r>
            <a:r>
              <a:rPr lang="fr-FR" sz="2000" dirty="0"/>
              <a:t>.</a:t>
            </a:r>
          </a:p>
        </p:txBody>
      </p:sp>
      <p:sp>
        <p:nvSpPr>
          <p:cNvPr id="6" name="ZoneTexte 5"/>
          <p:cNvSpPr txBox="1"/>
          <p:nvPr/>
        </p:nvSpPr>
        <p:spPr>
          <a:xfrm>
            <a:off x="90000" y="2502973"/>
            <a:ext cx="8711099" cy="369332"/>
          </a:xfrm>
          <a:prstGeom prst="rect">
            <a:avLst/>
          </a:prstGeom>
          <a:noFill/>
        </p:spPr>
        <p:txBody>
          <a:bodyPr wrap="square" rtlCol="0">
            <a:spAutoFit/>
          </a:bodyPr>
          <a:lstStyle/>
          <a:p>
            <a:pPr algn="ctr"/>
            <a:r>
              <a:rPr lang="fr-FR" b="1" dirty="0"/>
              <a:t>La désindustrialisation a favorisé un endettement croissant de la France.</a:t>
            </a:r>
          </a:p>
        </p:txBody>
      </p:sp>
      <p:sp>
        <p:nvSpPr>
          <p:cNvPr id="8" name="ZoneTexte 7"/>
          <p:cNvSpPr txBox="1"/>
          <p:nvPr/>
        </p:nvSpPr>
        <p:spPr>
          <a:xfrm>
            <a:off x="126948" y="2954339"/>
            <a:ext cx="8967355" cy="2031325"/>
          </a:xfrm>
          <a:prstGeom prst="rect">
            <a:avLst/>
          </a:prstGeom>
          <a:noFill/>
        </p:spPr>
        <p:txBody>
          <a:bodyPr wrap="square" rtlCol="0">
            <a:spAutoFit/>
          </a:bodyPr>
          <a:lstStyle/>
          <a:p>
            <a:pPr algn="just"/>
            <a:r>
              <a:rPr lang="fr-FR" b="1" dirty="0"/>
              <a:t>Des usines essentielles ont été cédées à des groupes étrangers. </a:t>
            </a:r>
          </a:p>
          <a:p>
            <a:pPr algn="just"/>
            <a:r>
              <a:rPr lang="fr-FR" dirty="0"/>
              <a:t>Malgré une législation protégeant les secteurs stratégiques (datant de l’après-guerre), et même après le décret « Villepin » de 2005 et l’enrichissement de cette liste, se sont succédées notamment la perte de la branche énergie d’Alstom vendue à General Electric, celle de </a:t>
            </a:r>
            <a:r>
              <a:rPr lang="fr-FR" dirty="0" err="1"/>
              <a:t>Technip</a:t>
            </a:r>
            <a:r>
              <a:rPr lang="fr-FR" dirty="0"/>
              <a:t> à l’américain FMC, et enfin plus accessoirement celle en 2018 de l’usine de masques de </a:t>
            </a:r>
            <a:r>
              <a:rPr lang="fr-FR" dirty="0" err="1"/>
              <a:t>Plaintel</a:t>
            </a:r>
            <a:r>
              <a:rPr lang="fr-FR" dirty="0"/>
              <a:t> achetée par l’américain Honeywell, qui a contraint la France à s’approvisionner sur des marchés internationaux déjà saturés par la demande.</a:t>
            </a:r>
          </a:p>
        </p:txBody>
      </p:sp>
      <p:sp>
        <p:nvSpPr>
          <p:cNvPr id="41" name="Espace réservé du pied de page 7"/>
          <p:cNvSpPr txBox="1">
            <a:spLocks/>
          </p:cNvSpPr>
          <p:nvPr/>
        </p:nvSpPr>
        <p:spPr>
          <a:xfrm>
            <a:off x="1004400" y="4896990"/>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3849869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8</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25672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90000" y="834999"/>
            <a:ext cx="8799809" cy="1477328"/>
          </a:xfrm>
          <a:prstGeom prst="rect">
            <a:avLst/>
          </a:prstGeom>
          <a:noFill/>
        </p:spPr>
        <p:txBody>
          <a:bodyPr wrap="square" rtlCol="0">
            <a:spAutoFit/>
          </a:bodyPr>
          <a:lstStyle/>
          <a:p>
            <a:pPr algn="just"/>
            <a:r>
              <a:rPr lang="fr-FR" dirty="0"/>
              <a:t>Le concept de « Chaîne de valeur », désigne l'organisation fragmentée de la production autour d'un réseau d'entreprises qui prennent en charge différentes étapes de la production d'un bien, de la recherche à la commercialisation, la fabrication n'étant qu'une étape parmi d'autres (et faiblement créatrice de valeur, par exemple dans un secteur comme celui de la pharmacie).</a:t>
            </a:r>
            <a:endParaRPr lang="fr-FR" sz="2000" dirty="0"/>
          </a:p>
        </p:txBody>
      </p:sp>
      <p:sp>
        <p:nvSpPr>
          <p:cNvPr id="8" name="ZoneTexte 7"/>
          <p:cNvSpPr txBox="1"/>
          <p:nvPr/>
        </p:nvSpPr>
        <p:spPr>
          <a:xfrm>
            <a:off x="106617" y="2377083"/>
            <a:ext cx="8967355" cy="923330"/>
          </a:xfrm>
          <a:prstGeom prst="rect">
            <a:avLst/>
          </a:prstGeom>
          <a:noFill/>
        </p:spPr>
        <p:txBody>
          <a:bodyPr wrap="square" rtlCol="0">
            <a:spAutoFit/>
          </a:bodyPr>
          <a:lstStyle/>
          <a:p>
            <a:pPr algn="just"/>
            <a:r>
              <a:rPr lang="fr-FR" dirty="0"/>
              <a:t>Un des effets les plus lourds de conséquences en termes de souveraineté aura été l’éclatement des chaînes de valeur mondiales (CVM) toujours plus complexes, laissant notre pays à la merci d’une rupture d’approvisionnement sur un de leur maillon. </a:t>
            </a:r>
          </a:p>
        </p:txBody>
      </p:sp>
      <p:sp>
        <p:nvSpPr>
          <p:cNvPr id="41"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
        <p:nvSpPr>
          <p:cNvPr id="42" name="ZoneTexte 41"/>
          <p:cNvSpPr txBox="1"/>
          <p:nvPr/>
        </p:nvSpPr>
        <p:spPr>
          <a:xfrm>
            <a:off x="106617" y="3374051"/>
            <a:ext cx="8967355" cy="646331"/>
          </a:xfrm>
          <a:prstGeom prst="rect">
            <a:avLst/>
          </a:prstGeom>
          <a:noFill/>
        </p:spPr>
        <p:txBody>
          <a:bodyPr wrap="square" rtlCol="0">
            <a:spAutoFit/>
          </a:bodyPr>
          <a:lstStyle/>
          <a:p>
            <a:pPr algn="just"/>
            <a:r>
              <a:rPr lang="fr-FR" dirty="0"/>
              <a:t>« </a:t>
            </a:r>
            <a:r>
              <a:rPr lang="fr-FR" i="1" dirty="0"/>
              <a:t>L'enjeu n'est pas de relocaliser mais de localiser, d'occuper des maillons de la chaîne de valeur par de nouvelles activités</a:t>
            </a:r>
            <a:r>
              <a:rPr lang="fr-FR" dirty="0"/>
              <a:t> » (F. </a:t>
            </a:r>
            <a:r>
              <a:rPr lang="fr-FR" dirty="0" err="1"/>
              <a:t>Aghion</a:t>
            </a:r>
            <a:r>
              <a:rPr lang="fr-FR" dirty="0"/>
              <a:t>, professeur au Collège de France)</a:t>
            </a:r>
          </a:p>
        </p:txBody>
      </p:sp>
    </p:spTree>
    <p:extLst>
      <p:ext uri="{BB962C8B-B14F-4D97-AF65-F5344CB8AC3E}">
        <p14:creationId xmlns:p14="http://schemas.microsoft.com/office/powerpoint/2010/main" val="2898586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9</a:t>
            </a:fld>
            <a:endParaRPr lang="fr-FR" sz="750" b="1" dirty="0">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0000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dirty="0"/>
          </a:p>
        </p:txBody>
      </p:sp>
      <p:sp>
        <p:nvSpPr>
          <p:cNvPr id="40" name="ZoneTexte 39">
            <a:extLst>
              <a:ext uri="{FF2B5EF4-FFF2-40B4-BE49-F238E27FC236}">
                <a16:creationId xmlns:a16="http://schemas.microsoft.com/office/drawing/2014/main" id="{E140B46B-FFAC-4F6B-9BC3-2BEEEBC63FEB}"/>
              </a:ext>
            </a:extLst>
          </p:cNvPr>
          <p:cNvSpPr txBox="1"/>
          <p:nvPr/>
        </p:nvSpPr>
        <p:spPr>
          <a:xfrm>
            <a:off x="180000" y="256721"/>
            <a:ext cx="8820590" cy="584775"/>
          </a:xfrm>
          <a:prstGeom prst="rect">
            <a:avLst/>
          </a:prstGeom>
          <a:noFill/>
        </p:spPr>
        <p:txBody>
          <a:bodyPr wrap="square">
            <a:spAutoFit/>
          </a:bodyPr>
          <a:lstStyle/>
          <a:p>
            <a:pPr algn="ctr" defTabSz="685800">
              <a:tabLst>
                <a:tab pos="2469833" algn="l"/>
              </a:tabLst>
              <a:defRPr/>
            </a:pPr>
            <a:r>
              <a:rPr lang="fr-FR" sz="3200" b="1" dirty="0">
                <a:solidFill>
                  <a:srgbClr val="407CC9"/>
                </a:solidFill>
              </a:rPr>
              <a:t>Quelques éléments de constat</a:t>
            </a:r>
            <a:endParaRPr lang="fr-FR" sz="3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 name="ZoneTexte 3"/>
          <p:cNvSpPr txBox="1"/>
          <p:nvPr/>
        </p:nvSpPr>
        <p:spPr>
          <a:xfrm>
            <a:off x="123881" y="845662"/>
            <a:ext cx="8799809" cy="2862322"/>
          </a:xfrm>
          <a:prstGeom prst="rect">
            <a:avLst/>
          </a:prstGeom>
          <a:noFill/>
        </p:spPr>
        <p:txBody>
          <a:bodyPr wrap="square" rtlCol="0">
            <a:spAutoFit/>
          </a:bodyPr>
          <a:lstStyle/>
          <a:p>
            <a:pPr algn="just"/>
            <a:r>
              <a:rPr lang="fr-FR" dirty="0"/>
              <a:t>Yves Bréchet, ancien commissaire à l’énergie atomique, </a:t>
            </a:r>
          </a:p>
          <a:p>
            <a:pPr algn="just"/>
            <a:r>
              <a:rPr lang="fr-FR" u="sng" dirty="0">
                <a:hlinkClick r:id="rId3"/>
              </a:rPr>
              <a:t>https://revue-progressistes.org/2020/06/29/reconquerir-la-souverainete-industrielle-comment-aller-au-dela-du-discours-par-yves-brechet/</a:t>
            </a:r>
            <a:endParaRPr lang="fr-FR" u="sng" dirty="0"/>
          </a:p>
          <a:p>
            <a:pPr algn="just"/>
            <a:endParaRPr lang="fr-FR" dirty="0"/>
          </a:p>
          <a:p>
            <a:pPr algn="just"/>
            <a:r>
              <a:rPr lang="fr-FR" dirty="0"/>
              <a:t>« Pour chaque brique technologique, il faut s’assurer qu’il y a un ou deux acteurs contrôlés par le pays, avec les moyens d’y maintenir une position de leadership mondial. La maîtrise de l’ensemble de cet édifice ne signifie pas d’être capable de fonctionner en autarcie, mais de contrôler les briques technologiques clés de chaque domaine.</a:t>
            </a:r>
          </a:p>
          <a:p>
            <a:pPr algn="just"/>
            <a:r>
              <a:rPr lang="fr-FR" b="1" dirty="0"/>
              <a:t>Il ne s’agit pas de produire obligatoirement soi-même, mais de s’assurer que les choses seront bien là, disponibles en cas de besoin </a:t>
            </a:r>
            <a:r>
              <a:rPr lang="fr-FR" dirty="0"/>
              <a:t>»</a:t>
            </a:r>
            <a:endParaRPr lang="fr-FR" sz="2000" dirty="0"/>
          </a:p>
        </p:txBody>
      </p:sp>
      <p:sp>
        <p:nvSpPr>
          <p:cNvPr id="41"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dirty="0"/>
              <a:t>Inspection générale de l’éducation, du sport et de la recherche</a:t>
            </a:r>
          </a:p>
        </p:txBody>
      </p:sp>
    </p:spTree>
    <p:extLst>
      <p:ext uri="{BB962C8B-B14F-4D97-AF65-F5344CB8AC3E}">
        <p14:creationId xmlns:p14="http://schemas.microsoft.com/office/powerpoint/2010/main" val="2169233044"/>
      </p:ext>
    </p:extLst>
  </p:cSld>
  <p:clrMapOvr>
    <a:masterClrMapping/>
  </p:clrMapOvr>
</p:sld>
</file>

<file path=ppt/theme/theme1.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CCC415616A63B489F811FEBA23B2106" ma:contentTypeVersion="13" ma:contentTypeDescription="Crée un document." ma:contentTypeScope="" ma:versionID="cc79fd93ce9880588328160a3268d077">
  <xsd:schema xmlns:xsd="http://www.w3.org/2001/XMLSchema" xmlns:xs="http://www.w3.org/2001/XMLSchema" xmlns:p="http://schemas.microsoft.com/office/2006/metadata/properties" xmlns:ns2="29085bd2-8046-4e2c-88d4-34a20d7200ff" xmlns:ns3="6d965604-aafa-48a8-992f-4060985e3362" targetNamespace="http://schemas.microsoft.com/office/2006/metadata/properties" ma:root="true" ma:fieldsID="526ba9edddb67ef34383965f253d88b4" ns2:_="" ns3:_="">
    <xsd:import namespace="29085bd2-8046-4e2c-88d4-34a20d7200ff"/>
    <xsd:import namespace="6d965604-aafa-48a8-992f-4060985e336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085bd2-8046-4e2c-88d4-34a20d7200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965604-aafa-48a8-992f-4060985e3362"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2790E1-966A-497A-ABBD-24ECAA34A18E}">
  <ds:schemaRefs>
    <ds:schemaRef ds:uri="http://schemas.microsoft.com/office/infopath/2007/PartnerControls"/>
    <ds:schemaRef ds:uri="http://purl.org/dc/terms/"/>
    <ds:schemaRef ds:uri="http://www.w3.org/XML/1998/namespace"/>
    <ds:schemaRef ds:uri="http://schemas.microsoft.com/office/2006/metadata/properties"/>
    <ds:schemaRef ds:uri="http://purl.org/dc/elements/1.1/"/>
    <ds:schemaRef ds:uri="29085bd2-8046-4e2c-88d4-34a20d7200ff"/>
    <ds:schemaRef ds:uri="http://schemas.microsoft.com/office/2006/documentManagement/types"/>
    <ds:schemaRef ds:uri="http://schemas.openxmlformats.org/package/2006/metadata/core-properties"/>
    <ds:schemaRef ds:uri="6d965604-aafa-48a8-992f-4060985e3362"/>
    <ds:schemaRef ds:uri="http://purl.org/dc/dcmitype/"/>
  </ds:schemaRefs>
</ds:datastoreItem>
</file>

<file path=customXml/itemProps2.xml><?xml version="1.0" encoding="utf-8"?>
<ds:datastoreItem xmlns:ds="http://schemas.openxmlformats.org/officeDocument/2006/customXml" ds:itemID="{CE139DCE-9DF2-437B-ABEB-CCC1A17876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085bd2-8046-4e2c-88d4-34a20d7200ff"/>
    <ds:schemaRef ds:uri="6d965604-aafa-48a8-992f-4060985e33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6BD7C5-AE49-4865-8DE9-44AE75ECC2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4058</TotalTime>
  <Words>2067</Words>
  <Application>Microsoft Macintosh PowerPoint</Application>
  <PresentationFormat>On-screen Show (16:9)</PresentationFormat>
  <Paragraphs>465</Paragraphs>
  <Slides>13</Slides>
  <Notes>5</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13</vt:i4>
      </vt:variant>
    </vt:vector>
  </HeadingPairs>
  <TitlesOfParts>
    <vt:vector size="22" baseType="lpstr">
      <vt:lpstr>Arial</vt:lpstr>
      <vt:lpstr>Arial Italic</vt:lpstr>
      <vt:lpstr>Calibri</vt:lpstr>
      <vt:lpstr>Calibri Light</vt:lpstr>
      <vt:lpstr>Wingdings</vt:lpstr>
      <vt:lpstr>page de presentation et de partie</vt:lpstr>
      <vt:lpstr>Conception personnalisée</vt:lpstr>
      <vt:lpstr>page de sous-partie</vt:lpstr>
      <vt:lpstr>pages de contenus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Matrice IGAENR 2018</dc:title>
  <dc:creator>Administrateur MEN</dc:creator>
  <cp:lastModifiedBy>FEDERICO BERERA</cp:lastModifiedBy>
  <cp:revision>409</cp:revision>
  <cp:lastPrinted>2015-02-04T16:19:06Z</cp:lastPrinted>
  <dcterms:created xsi:type="dcterms:W3CDTF">2015-02-04T10:43:31Z</dcterms:created>
  <dcterms:modified xsi:type="dcterms:W3CDTF">2021-11-21T08:41:15Z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0x010100ECCC415616A63B489F811FEBA23B2106</vt:lpwstr>
  </property>
</Properties>
</file>