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86" r:id="rId5"/>
    <p:sldMasterId id="2147483683" r:id="rId6"/>
    <p:sldMasterId id="2147483689" r:id="rId7"/>
  </p:sldMasterIdLst>
  <p:notesMasterIdLst>
    <p:notesMasterId r:id="rId20"/>
  </p:notesMasterIdLst>
  <p:handoutMasterIdLst>
    <p:handoutMasterId r:id="rId21"/>
  </p:handoutMasterIdLst>
  <p:sldIdLst>
    <p:sldId id="278" r:id="rId8"/>
    <p:sldId id="279" r:id="rId9"/>
    <p:sldId id="280" r:id="rId10"/>
    <p:sldId id="281" r:id="rId11"/>
    <p:sldId id="287" r:id="rId12"/>
    <p:sldId id="286" r:id="rId13"/>
    <p:sldId id="283" r:id="rId14"/>
    <p:sldId id="282" r:id="rId15"/>
    <p:sldId id="284" r:id="rId16"/>
    <p:sldId id="288" r:id="rId17"/>
    <p:sldId id="289" r:id="rId18"/>
    <p:sldId id="285" r:id="rId19"/>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6E4C0"/>
    <a:srgbClr val="3D7CC9"/>
    <a:srgbClr val="1A86D0"/>
    <a:srgbClr val="1FA1E5"/>
    <a:srgbClr val="9B008A"/>
    <a:srgbClr val="7800FF"/>
    <a:srgbClr val="8800D1"/>
    <a:srgbClr val="7B00AC"/>
    <a:srgbClr val="6E008E"/>
    <a:srgbClr val="8211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3F68ED-2513-5448-AA50-9428278F77CC}" v="1" dt="2021-05-15T17:54:39.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2" autoAdjust="0"/>
    <p:restoredTop sz="94690"/>
  </p:normalViewPr>
  <p:slideViewPr>
    <p:cSldViewPr snapToGrid="0" snapToObjects="1">
      <p:cViewPr varScale="1">
        <p:scale>
          <a:sx n="106" d="100"/>
          <a:sy n="106" d="100"/>
        </p:scale>
        <p:origin x="200" y="60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e COSTA" userId="a9990527-e5a0-4976-9254-72d533a89fe6" providerId="ADAL" clId="{9F3F68ED-2513-5448-AA50-9428278F77CC}"/>
    <pc:docChg chg="modSld">
      <pc:chgData name="Pascale COSTA" userId="a9990527-e5a0-4976-9254-72d533a89fe6" providerId="ADAL" clId="{9F3F68ED-2513-5448-AA50-9428278F77CC}" dt="2021-05-15T17:54:39.041" v="0" actId="18331"/>
      <pc:docMkLst>
        <pc:docMk/>
      </pc:docMkLst>
      <pc:sldChg chg="modSp">
        <pc:chgData name="Pascale COSTA" userId="a9990527-e5a0-4976-9254-72d533a89fe6" providerId="ADAL" clId="{9F3F68ED-2513-5448-AA50-9428278F77CC}" dt="2021-05-15T17:54:39.041" v="0" actId="18331"/>
        <pc:sldMkLst>
          <pc:docMk/>
          <pc:sldMk cId="3683384173" sldId="283"/>
        </pc:sldMkLst>
        <pc:picChg chg="mod">
          <ac:chgData name="Pascale COSTA" userId="a9990527-e5a0-4976-9254-72d533a89fe6" providerId="ADAL" clId="{9F3F68ED-2513-5448-AA50-9428278F77CC}" dt="2021-05-15T17:54:39.041" v="0" actId="18331"/>
          <ac:picMkLst>
            <pc:docMk/>
            <pc:sldMk cId="3683384173" sldId="283"/>
            <ac:picMk id="5" creationId="{0813F382-2FBF-664D-8AF9-4672FD8B510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15/05/2021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15/05/2021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279532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418167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6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35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73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51924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6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3789991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2"/>
            <a:ext cx="4557472" cy="768299"/>
          </a:xfrm>
          <a:prstGeom prst="rect">
            <a:avLst/>
          </a:prstGeom>
          <a:solidFill>
            <a:schemeClr val="accent5">
              <a:lumMod val="75000"/>
            </a:schemeClr>
          </a:solidFill>
          <a:ln w="6350">
            <a:solidFill>
              <a:schemeClr val="accent5">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Former les talents aux métiers de demain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222581" y="0"/>
            <a:ext cx="4349419" cy="535736"/>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rPr>
              <a:t>TRANSFORMER LE LYCÉE </a:t>
            </a: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rPr>
              <a:t>PROFESSIONNEL </a:t>
            </a: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82092" y="914400"/>
            <a:ext cx="7588470" cy="3468939"/>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4" name="Groupe 3">
            <a:extLst>
              <a:ext uri="{FF2B5EF4-FFF2-40B4-BE49-F238E27FC236}">
                <a16:creationId xmlns:a16="http://schemas.microsoft.com/office/drawing/2014/main" id="{35C3E59C-FA07-6F43-910E-2CBD9EECEE74}"/>
              </a:ext>
            </a:extLst>
          </p:cNvPr>
          <p:cNvGrpSpPr/>
          <p:nvPr userDrawn="1"/>
        </p:nvGrpSpPr>
        <p:grpSpPr>
          <a:xfrm>
            <a:off x="222581" y="4383349"/>
            <a:ext cx="2141220" cy="695758"/>
            <a:chOff x="222581" y="4297281"/>
            <a:chExt cx="2141220" cy="695758"/>
          </a:xfrm>
        </p:grpSpPr>
        <p:grpSp>
          <p:nvGrpSpPr>
            <p:cNvPr id="12" name="Groupe 11">
              <a:extLst>
                <a:ext uri="{FF2B5EF4-FFF2-40B4-BE49-F238E27FC236}">
                  <a16:creationId xmlns:a16="http://schemas.microsoft.com/office/drawing/2014/main" id="{7C73CF72-A7E6-8F40-982E-52DF8FD6A7DF}"/>
                </a:ext>
              </a:extLst>
            </p:cNvPr>
            <p:cNvGrpSpPr/>
            <p:nvPr userDrawn="1"/>
          </p:nvGrpSpPr>
          <p:grpSpPr>
            <a:xfrm>
              <a:off x="225756" y="4297281"/>
              <a:ext cx="620395" cy="108000"/>
              <a:chOff x="0" y="-1905"/>
              <a:chExt cx="620395" cy="108000"/>
            </a:xfrm>
            <a:solidFill>
              <a:schemeClr val="bg1">
                <a:lumMod val="95000"/>
              </a:schemeClr>
            </a:solidFill>
          </p:grpSpPr>
          <p:cxnSp>
            <p:nvCxnSpPr>
              <p:cNvPr id="20" name="Connecteur droit 19">
                <a:extLst>
                  <a:ext uri="{FF2B5EF4-FFF2-40B4-BE49-F238E27FC236}">
                    <a16:creationId xmlns:a16="http://schemas.microsoft.com/office/drawing/2014/main" id="{C1B309BA-9EFD-E84C-A1F0-3C5CA9AA0BE7}"/>
                  </a:ext>
                </a:extLst>
              </p:cNvPr>
              <p:cNvCxnSpPr/>
              <p:nvPr userDrawn="1"/>
            </p:nvCxnSpPr>
            <p:spPr>
              <a:xfrm>
                <a:off x="0" y="97972"/>
                <a:ext cx="620395" cy="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cxnSp>
            <p:nvCxnSpPr>
              <p:cNvPr id="21" name="Connecteur droit 20">
                <a:extLst>
                  <a:ext uri="{FF2B5EF4-FFF2-40B4-BE49-F238E27FC236}">
                    <a16:creationId xmlns:a16="http://schemas.microsoft.com/office/drawing/2014/main" id="{748FE2E8-3A8E-2B43-AAAF-B6B8F08FFEB9}"/>
                  </a:ext>
                </a:extLst>
              </p:cNvPr>
              <p:cNvCxnSpPr/>
              <p:nvPr userDrawn="1"/>
            </p:nvCxnSpPr>
            <p:spPr>
              <a:xfrm>
                <a:off x="5443" y="-1905"/>
                <a:ext cx="0" cy="10800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grpSp>
        <p:sp>
          <p:nvSpPr>
            <p:cNvPr id="13" name="Zone de texte 28">
              <a:extLst>
                <a:ext uri="{FF2B5EF4-FFF2-40B4-BE49-F238E27FC236}">
                  <a16:creationId xmlns:a16="http://schemas.microsoft.com/office/drawing/2014/main" id="{B646E3A1-6092-0345-BA38-0980B30AD934}"/>
                </a:ext>
              </a:extLst>
            </p:cNvPr>
            <p:cNvSpPr txBox="1"/>
            <p:nvPr userDrawn="1"/>
          </p:nvSpPr>
          <p:spPr>
            <a:xfrm>
              <a:off x="222581" y="4421164"/>
              <a:ext cx="1879488" cy="549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200" b="1" spc="-70" dirty="0">
                  <a:solidFill>
                    <a:srgbClr val="00000A"/>
                  </a:solidFill>
                  <a:effectLst/>
                  <a:latin typeface="Verdana" panose="020B0604030504040204" pitchFamily="34" charset="0"/>
                  <a:ea typeface="Calibri" panose="020F0502020204030204" pitchFamily="34" charset="0"/>
                  <a:cs typeface="Arial" panose="020B0604020202020204" pitchFamily="34" charset="0"/>
                </a:rPr>
                <a:t>POUR L’ÉCOLE</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spc="-70" dirty="0">
                  <a:solidFill>
                    <a:srgbClr val="00000A"/>
                  </a:solidFill>
                  <a:effectLst/>
                  <a:latin typeface="Verdana" panose="020B0604030504040204" pitchFamily="34" charset="0"/>
                  <a:ea typeface="Calibri" panose="020F0502020204030204" pitchFamily="34" charset="0"/>
                  <a:cs typeface="Arial" panose="020B0604020202020204" pitchFamily="34" charset="0"/>
                </a:rPr>
                <a:t>      DE LA CONFIANCE</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4" name="Groupe 13">
              <a:extLst>
                <a:ext uri="{FF2B5EF4-FFF2-40B4-BE49-F238E27FC236}">
                  <a16:creationId xmlns:a16="http://schemas.microsoft.com/office/drawing/2014/main" id="{2613F99B-C7B1-6343-91B7-C94E8E210E79}"/>
                </a:ext>
              </a:extLst>
            </p:cNvPr>
            <p:cNvGrpSpPr/>
            <p:nvPr userDrawn="1"/>
          </p:nvGrpSpPr>
          <p:grpSpPr>
            <a:xfrm rot="10800000">
              <a:off x="672161" y="4885039"/>
              <a:ext cx="1691640" cy="108000"/>
              <a:chOff x="0" y="1802"/>
              <a:chExt cx="1728000" cy="108000"/>
            </a:xfrm>
            <a:solidFill>
              <a:schemeClr val="bg1">
                <a:lumMod val="95000"/>
              </a:schemeClr>
            </a:solidFill>
            <a:effectLst/>
          </p:grpSpPr>
          <p:cxnSp>
            <p:nvCxnSpPr>
              <p:cNvPr id="15" name="Connecteur droit 14">
                <a:extLst>
                  <a:ext uri="{FF2B5EF4-FFF2-40B4-BE49-F238E27FC236}">
                    <a16:creationId xmlns:a16="http://schemas.microsoft.com/office/drawing/2014/main" id="{A5D95131-B088-1B40-BF36-F09C70A2AA16}"/>
                  </a:ext>
                </a:extLst>
              </p:cNvPr>
              <p:cNvCxnSpPr/>
              <p:nvPr userDrawn="1"/>
            </p:nvCxnSpPr>
            <p:spPr>
              <a:xfrm>
                <a:off x="0" y="97972"/>
                <a:ext cx="1728000" cy="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cxnSp>
            <p:nvCxnSpPr>
              <p:cNvPr id="19" name="Connecteur droit 18">
                <a:extLst>
                  <a:ext uri="{FF2B5EF4-FFF2-40B4-BE49-F238E27FC236}">
                    <a16:creationId xmlns:a16="http://schemas.microsoft.com/office/drawing/2014/main" id="{F0E526C2-C5AE-BE4A-9C76-54750377BBF5}"/>
                  </a:ext>
                </a:extLst>
              </p:cNvPr>
              <p:cNvCxnSpPr/>
              <p:nvPr userDrawn="1"/>
            </p:nvCxnSpPr>
            <p:spPr>
              <a:xfrm>
                <a:off x="7348" y="1802"/>
                <a:ext cx="0" cy="10800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grpSp>
      </p:grpSp>
      <p:sp>
        <p:nvSpPr>
          <p:cNvPr id="7" name="ZoneTexte 6">
            <a:extLst>
              <a:ext uri="{FF2B5EF4-FFF2-40B4-BE49-F238E27FC236}">
                <a16:creationId xmlns:a16="http://schemas.microsoft.com/office/drawing/2014/main" id="{38E75FC0-218F-6543-AEDF-85999A11CED2}"/>
              </a:ext>
            </a:extLst>
          </p:cNvPr>
          <p:cNvSpPr txBox="1"/>
          <p:nvPr userDrawn="1"/>
        </p:nvSpPr>
        <p:spPr>
          <a:xfrm>
            <a:off x="1561881" y="952006"/>
            <a:ext cx="6020238" cy="1815882"/>
          </a:xfrm>
          <a:prstGeom prst="rect">
            <a:avLst/>
          </a:prstGeom>
          <a:noFill/>
        </p:spPr>
        <p:txBody>
          <a:bodyPr wrap="none" rtlCol="0">
            <a:spAutoFit/>
          </a:bodyPr>
          <a:lstStyle/>
          <a:p>
            <a:pPr algn="ctr"/>
            <a:r>
              <a:rPr lang="fr-FR" sz="2800" b="1" kern="1200" dirty="0">
                <a:solidFill>
                  <a:schemeClr val="tx1"/>
                </a:solidFill>
                <a:effectLst/>
                <a:latin typeface="+mn-lt"/>
                <a:ea typeface="+mn-ea"/>
                <a:cs typeface="+mn-cs"/>
              </a:rPr>
              <a:t>Enseigner en seconde </a:t>
            </a:r>
          </a:p>
          <a:p>
            <a:pPr algn="ctr"/>
            <a:r>
              <a:rPr lang="fr-FR" sz="2800" b="1" kern="1200" dirty="0">
                <a:solidFill>
                  <a:schemeClr val="tx1"/>
                </a:solidFill>
                <a:effectLst/>
                <a:latin typeface="+mn-lt"/>
                <a:ea typeface="+mn-ea"/>
                <a:cs typeface="+mn-cs"/>
              </a:rPr>
              <a:t>Famille des métiers de la maintenance</a:t>
            </a:r>
          </a:p>
          <a:p>
            <a:pPr algn="ctr"/>
            <a:r>
              <a:rPr lang="fr-FR" sz="2800" b="1" kern="1200" dirty="0">
                <a:solidFill>
                  <a:schemeClr val="tx1"/>
                </a:solidFill>
                <a:effectLst/>
                <a:latin typeface="+mn-lt"/>
                <a:ea typeface="+mn-ea"/>
                <a:cs typeface="+mn-cs"/>
              </a:rPr>
              <a:t> des matériels et des véhicules</a:t>
            </a:r>
            <a:endParaRPr lang="fr-FR" sz="2800" kern="1200" dirty="0">
              <a:solidFill>
                <a:schemeClr val="tx1"/>
              </a:solidFill>
              <a:effectLst/>
              <a:latin typeface="+mn-lt"/>
              <a:ea typeface="+mn-ea"/>
              <a:cs typeface="+mn-cs"/>
            </a:endParaRPr>
          </a:p>
          <a:p>
            <a:endParaRPr lang="fr-FR" sz="2800" dirty="0"/>
          </a:p>
        </p:txBody>
      </p:sp>
      <p:pic>
        <p:nvPicPr>
          <p:cNvPr id="2" name="Image 1">
            <a:extLst>
              <a:ext uri="{FF2B5EF4-FFF2-40B4-BE49-F238E27FC236}">
                <a16:creationId xmlns:a16="http://schemas.microsoft.com/office/drawing/2014/main" id="{E841BD01-E478-6A46-B303-F26194D5F4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29721" y="4452374"/>
            <a:ext cx="690468" cy="626733"/>
          </a:xfrm>
          <a:prstGeom prst="rect">
            <a:avLst/>
          </a:prstGeom>
        </p:spPr>
      </p:pic>
      <p:sp>
        <p:nvSpPr>
          <p:cNvPr id="41" name="ZoneTexte 40">
            <a:extLst>
              <a:ext uri="{FF2B5EF4-FFF2-40B4-BE49-F238E27FC236}">
                <a16:creationId xmlns:a16="http://schemas.microsoft.com/office/drawing/2014/main" id="{03000E6B-5526-0B42-9BA5-4326BEFA07FF}"/>
              </a:ext>
            </a:extLst>
          </p:cNvPr>
          <p:cNvSpPr txBox="1"/>
          <p:nvPr userDrawn="1"/>
        </p:nvSpPr>
        <p:spPr>
          <a:xfrm>
            <a:off x="616476" y="2702417"/>
            <a:ext cx="7876508" cy="973142"/>
          </a:xfrm>
          <a:prstGeom prst="rect">
            <a:avLst/>
          </a:prstGeom>
          <a:solidFill>
            <a:schemeClr val="bg1"/>
          </a:solidFill>
        </p:spPr>
        <p:txBody>
          <a:bodyPr wrap="square" rtlCol="0">
            <a:spAutoFit/>
          </a:bodyPr>
          <a:lstStyle/>
          <a:p>
            <a:endParaRPr lang="fr-FR" dirty="0"/>
          </a:p>
        </p:txBody>
      </p:sp>
      <p:sp>
        <p:nvSpPr>
          <p:cNvPr id="43" name="ZoneTexte 42">
            <a:extLst>
              <a:ext uri="{FF2B5EF4-FFF2-40B4-BE49-F238E27FC236}">
                <a16:creationId xmlns:a16="http://schemas.microsoft.com/office/drawing/2014/main" id="{6A65DC45-55D0-B545-9B2B-7F51A723A414}"/>
              </a:ext>
            </a:extLst>
          </p:cNvPr>
          <p:cNvSpPr txBox="1"/>
          <p:nvPr userDrawn="1"/>
        </p:nvSpPr>
        <p:spPr>
          <a:xfrm>
            <a:off x="3087941" y="3821658"/>
            <a:ext cx="2933577" cy="375767"/>
          </a:xfrm>
          <a:prstGeom prst="rect">
            <a:avLst/>
          </a:prstGeom>
          <a:noFill/>
        </p:spPr>
        <p:txBody>
          <a:bodyPr wrap="square" rtlCol="0">
            <a:spAutoFit/>
          </a:bodyPr>
          <a:lstStyle/>
          <a:p>
            <a:pPr algn="ctr"/>
            <a:r>
              <a:rPr lang="fr-FR" b="1" dirty="0"/>
              <a:t>PNF 17 mai 2021</a:t>
            </a:r>
          </a:p>
        </p:txBody>
      </p:sp>
      <p:pic>
        <p:nvPicPr>
          <p:cNvPr id="5" name="Image 4">
            <a:extLst>
              <a:ext uri="{FF2B5EF4-FFF2-40B4-BE49-F238E27FC236}">
                <a16:creationId xmlns:a16="http://schemas.microsoft.com/office/drawing/2014/main" id="{004C9423-F601-9F4F-A541-BCE99CCCDF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6450" y="2777754"/>
            <a:ext cx="7531100" cy="876300"/>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2"/>
            <a:ext cx="4557472" cy="768299"/>
          </a:xfrm>
          <a:prstGeom prst="rect">
            <a:avLst/>
          </a:prstGeom>
          <a:solidFill>
            <a:schemeClr val="accent5">
              <a:lumMod val="75000"/>
            </a:schemeClr>
          </a:solidFill>
          <a:ln w="6350">
            <a:solidFill>
              <a:schemeClr val="accent5">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fr-FR" sz="800" b="1" kern="1200" dirty="0">
              <a:solidFill>
                <a:schemeClr val="bg1"/>
              </a:solidFill>
              <a:effectLst/>
              <a:latin typeface="Calibri" panose="020F0502020204030204" pitchFamily="34" charset="0"/>
              <a:ea typeface="+mn-ea"/>
              <a:cs typeface="Arial" panose="020B0604020202020204" pitchFamily="34" charset="0"/>
            </a:endParaRPr>
          </a:p>
          <a:p>
            <a:pPr algn="l"/>
            <a:r>
              <a:rPr lang="fr-FR" sz="1200" b="1" kern="1200" dirty="0">
                <a:solidFill>
                  <a:schemeClr val="bg1"/>
                </a:solidFill>
                <a:effectLst/>
                <a:latin typeface="+mn-lt"/>
                <a:ea typeface="+mn-ea"/>
                <a:cs typeface="+mn-cs"/>
              </a:rPr>
              <a:t>PNF, le 17 mai 2021</a:t>
            </a:r>
            <a:endParaRPr lang="fr-FR"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267067" y="0"/>
            <a:ext cx="4363949" cy="535736"/>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a:r>
              <a:rPr lang="fr-FR" sz="1400" b="1" kern="1200" dirty="0">
                <a:solidFill>
                  <a:schemeClr val="tx1"/>
                </a:solidFill>
                <a:effectLst/>
                <a:latin typeface="+mn-lt"/>
                <a:ea typeface="+mn-ea"/>
                <a:cs typeface="+mn-cs"/>
              </a:rPr>
              <a:t>ENSEIGNER EN SECONDE FAMILLE DES MÉTIERS DE LA MAINTENANCE DES MATÉRIELS ET DES VÉHICULES</a:t>
            </a:r>
            <a:endParaRPr lang="fr-FR" sz="1400" kern="1200" dirty="0">
              <a:solidFill>
                <a:schemeClr val="tx1"/>
              </a:solidFill>
              <a:effectLst/>
              <a:latin typeface="+mn-lt"/>
              <a:ea typeface="+mn-ea"/>
              <a:cs typeface="+mn-cs"/>
            </a:endParaRP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82091" y="1177159"/>
            <a:ext cx="7588470" cy="3090042"/>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nvGrpSpPr>
          <p:cNvPr id="4" name="Groupe 3">
            <a:extLst>
              <a:ext uri="{FF2B5EF4-FFF2-40B4-BE49-F238E27FC236}">
                <a16:creationId xmlns:a16="http://schemas.microsoft.com/office/drawing/2014/main" id="{35C3E59C-FA07-6F43-910E-2CBD9EECEE74}"/>
              </a:ext>
            </a:extLst>
          </p:cNvPr>
          <p:cNvGrpSpPr/>
          <p:nvPr userDrawn="1"/>
        </p:nvGrpSpPr>
        <p:grpSpPr>
          <a:xfrm>
            <a:off x="222581" y="4383349"/>
            <a:ext cx="2141220" cy="695758"/>
            <a:chOff x="222581" y="4297281"/>
            <a:chExt cx="2141220" cy="695758"/>
          </a:xfrm>
        </p:grpSpPr>
        <p:grpSp>
          <p:nvGrpSpPr>
            <p:cNvPr id="12" name="Groupe 11">
              <a:extLst>
                <a:ext uri="{FF2B5EF4-FFF2-40B4-BE49-F238E27FC236}">
                  <a16:creationId xmlns:a16="http://schemas.microsoft.com/office/drawing/2014/main" id="{7C73CF72-A7E6-8F40-982E-52DF8FD6A7DF}"/>
                </a:ext>
              </a:extLst>
            </p:cNvPr>
            <p:cNvGrpSpPr/>
            <p:nvPr userDrawn="1"/>
          </p:nvGrpSpPr>
          <p:grpSpPr>
            <a:xfrm>
              <a:off x="225756" y="4297281"/>
              <a:ext cx="620395" cy="108000"/>
              <a:chOff x="0" y="-1905"/>
              <a:chExt cx="620395" cy="108000"/>
            </a:xfrm>
            <a:solidFill>
              <a:schemeClr val="bg1">
                <a:lumMod val="95000"/>
              </a:schemeClr>
            </a:solidFill>
          </p:grpSpPr>
          <p:cxnSp>
            <p:nvCxnSpPr>
              <p:cNvPr id="20" name="Connecteur droit 19">
                <a:extLst>
                  <a:ext uri="{FF2B5EF4-FFF2-40B4-BE49-F238E27FC236}">
                    <a16:creationId xmlns:a16="http://schemas.microsoft.com/office/drawing/2014/main" id="{C1B309BA-9EFD-E84C-A1F0-3C5CA9AA0BE7}"/>
                  </a:ext>
                </a:extLst>
              </p:cNvPr>
              <p:cNvCxnSpPr/>
              <p:nvPr userDrawn="1"/>
            </p:nvCxnSpPr>
            <p:spPr>
              <a:xfrm>
                <a:off x="0" y="97972"/>
                <a:ext cx="620395" cy="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cxnSp>
            <p:nvCxnSpPr>
              <p:cNvPr id="21" name="Connecteur droit 20">
                <a:extLst>
                  <a:ext uri="{FF2B5EF4-FFF2-40B4-BE49-F238E27FC236}">
                    <a16:creationId xmlns:a16="http://schemas.microsoft.com/office/drawing/2014/main" id="{748FE2E8-3A8E-2B43-AAAF-B6B8F08FFEB9}"/>
                  </a:ext>
                </a:extLst>
              </p:cNvPr>
              <p:cNvCxnSpPr/>
              <p:nvPr userDrawn="1"/>
            </p:nvCxnSpPr>
            <p:spPr>
              <a:xfrm>
                <a:off x="5443" y="-1905"/>
                <a:ext cx="0" cy="10800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grpSp>
        <p:sp>
          <p:nvSpPr>
            <p:cNvPr id="13" name="Zone de texte 28">
              <a:extLst>
                <a:ext uri="{FF2B5EF4-FFF2-40B4-BE49-F238E27FC236}">
                  <a16:creationId xmlns:a16="http://schemas.microsoft.com/office/drawing/2014/main" id="{B646E3A1-6092-0345-BA38-0980B30AD934}"/>
                </a:ext>
              </a:extLst>
            </p:cNvPr>
            <p:cNvSpPr txBox="1"/>
            <p:nvPr userDrawn="1"/>
          </p:nvSpPr>
          <p:spPr>
            <a:xfrm>
              <a:off x="222581" y="4421164"/>
              <a:ext cx="1879488" cy="549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200" b="1" spc="-70" dirty="0">
                  <a:solidFill>
                    <a:srgbClr val="00000A"/>
                  </a:solidFill>
                  <a:effectLst/>
                  <a:latin typeface="Verdana" panose="020B0604030504040204" pitchFamily="34" charset="0"/>
                  <a:ea typeface="Calibri" panose="020F0502020204030204" pitchFamily="34" charset="0"/>
                  <a:cs typeface="Arial" panose="020B0604020202020204" pitchFamily="34" charset="0"/>
                </a:rPr>
                <a:t>POUR L’ÉCOLE</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spc="-70" dirty="0">
                  <a:solidFill>
                    <a:srgbClr val="00000A"/>
                  </a:solidFill>
                  <a:effectLst/>
                  <a:latin typeface="Verdana" panose="020B0604030504040204" pitchFamily="34" charset="0"/>
                  <a:ea typeface="Calibri" panose="020F0502020204030204" pitchFamily="34" charset="0"/>
                  <a:cs typeface="Arial" panose="020B0604020202020204" pitchFamily="34" charset="0"/>
                </a:rPr>
                <a:t>      DE LA CONFIANCE</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4" name="Groupe 13">
              <a:extLst>
                <a:ext uri="{FF2B5EF4-FFF2-40B4-BE49-F238E27FC236}">
                  <a16:creationId xmlns:a16="http://schemas.microsoft.com/office/drawing/2014/main" id="{2613F99B-C7B1-6343-91B7-C94E8E210E79}"/>
                </a:ext>
              </a:extLst>
            </p:cNvPr>
            <p:cNvGrpSpPr/>
            <p:nvPr userDrawn="1"/>
          </p:nvGrpSpPr>
          <p:grpSpPr>
            <a:xfrm rot="10800000">
              <a:off x="672161" y="4885039"/>
              <a:ext cx="1691640" cy="108000"/>
              <a:chOff x="0" y="1802"/>
              <a:chExt cx="1728000" cy="108000"/>
            </a:xfrm>
            <a:solidFill>
              <a:schemeClr val="bg1">
                <a:lumMod val="95000"/>
              </a:schemeClr>
            </a:solidFill>
            <a:effectLst/>
          </p:grpSpPr>
          <p:cxnSp>
            <p:nvCxnSpPr>
              <p:cNvPr id="15" name="Connecteur droit 14">
                <a:extLst>
                  <a:ext uri="{FF2B5EF4-FFF2-40B4-BE49-F238E27FC236}">
                    <a16:creationId xmlns:a16="http://schemas.microsoft.com/office/drawing/2014/main" id="{A5D95131-B088-1B40-BF36-F09C70A2AA16}"/>
                  </a:ext>
                </a:extLst>
              </p:cNvPr>
              <p:cNvCxnSpPr/>
              <p:nvPr userDrawn="1"/>
            </p:nvCxnSpPr>
            <p:spPr>
              <a:xfrm>
                <a:off x="0" y="97972"/>
                <a:ext cx="1728000" cy="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cxnSp>
            <p:nvCxnSpPr>
              <p:cNvPr id="19" name="Connecteur droit 18">
                <a:extLst>
                  <a:ext uri="{FF2B5EF4-FFF2-40B4-BE49-F238E27FC236}">
                    <a16:creationId xmlns:a16="http://schemas.microsoft.com/office/drawing/2014/main" id="{F0E526C2-C5AE-BE4A-9C76-54750377BBF5}"/>
                  </a:ext>
                </a:extLst>
              </p:cNvPr>
              <p:cNvCxnSpPr/>
              <p:nvPr userDrawn="1"/>
            </p:nvCxnSpPr>
            <p:spPr>
              <a:xfrm>
                <a:off x="7348" y="1802"/>
                <a:ext cx="0" cy="108000"/>
              </a:xfrm>
              <a:prstGeom prst="line">
                <a:avLst/>
              </a:prstGeom>
              <a:grpFill/>
              <a:ln>
                <a:solidFill>
                  <a:schemeClr val="accent5">
                    <a:lumMod val="75000"/>
                  </a:schemeClr>
                </a:solidFill>
              </a:ln>
            </p:spPr>
            <p:style>
              <a:lnRef idx="3">
                <a:schemeClr val="dk1"/>
              </a:lnRef>
              <a:fillRef idx="0">
                <a:schemeClr val="dk1"/>
              </a:fillRef>
              <a:effectRef idx="2">
                <a:schemeClr val="dk1"/>
              </a:effectRef>
              <a:fontRef idx="minor">
                <a:schemeClr val="tx1"/>
              </a:fontRef>
            </p:style>
          </p:cxnSp>
        </p:grpSp>
      </p:grpSp>
      <p:pic>
        <p:nvPicPr>
          <p:cNvPr id="22" name="Image 21">
            <a:extLst>
              <a:ext uri="{FF2B5EF4-FFF2-40B4-BE49-F238E27FC236}">
                <a16:creationId xmlns:a16="http://schemas.microsoft.com/office/drawing/2014/main" id="{C5FFC0DE-8054-414D-99E9-45CD6FC303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29722" y="4452374"/>
            <a:ext cx="690468" cy="626733"/>
          </a:xfrm>
          <a:prstGeom prst="rect">
            <a:avLst/>
          </a:prstGeom>
        </p:spPr>
      </p:pic>
      <p:sp>
        <p:nvSpPr>
          <p:cNvPr id="34" name="ZoneTexte 33">
            <a:extLst>
              <a:ext uri="{FF2B5EF4-FFF2-40B4-BE49-F238E27FC236}">
                <a16:creationId xmlns:a16="http://schemas.microsoft.com/office/drawing/2014/main" id="{10B26597-ED97-C945-B14D-9C763707C59F}"/>
              </a:ext>
            </a:extLst>
          </p:cNvPr>
          <p:cNvSpPr txBox="1"/>
          <p:nvPr userDrawn="1"/>
        </p:nvSpPr>
        <p:spPr>
          <a:xfrm>
            <a:off x="692762" y="3188784"/>
            <a:ext cx="7876508" cy="973142"/>
          </a:xfrm>
          <a:prstGeom prst="rect">
            <a:avLst/>
          </a:prstGeom>
          <a:solidFill>
            <a:schemeClr val="bg1"/>
          </a:solidFill>
        </p:spPr>
        <p:txBody>
          <a:bodyPr wrap="square" rtlCol="0">
            <a:spAutoFit/>
          </a:bodyPr>
          <a:lstStyle/>
          <a:p>
            <a:endParaRPr lang="fr-FR" dirty="0"/>
          </a:p>
        </p:txBody>
      </p:sp>
      <p:pic>
        <p:nvPicPr>
          <p:cNvPr id="3" name="Image 2">
            <a:extLst>
              <a:ext uri="{FF2B5EF4-FFF2-40B4-BE49-F238E27FC236}">
                <a16:creationId xmlns:a16="http://schemas.microsoft.com/office/drawing/2014/main" id="{45BEF2B9-8F8F-204F-A835-E79AFD2DE86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6450" y="3243757"/>
            <a:ext cx="7531100" cy="876300"/>
          </a:xfrm>
          <a:prstGeom prst="rect">
            <a:avLst/>
          </a:prstGeom>
        </p:spPr>
      </p:pic>
    </p:spTree>
    <p:extLst>
      <p:ext uri="{BB962C8B-B14F-4D97-AF65-F5344CB8AC3E}">
        <p14:creationId xmlns:p14="http://schemas.microsoft.com/office/powerpoint/2010/main" val="2655624957"/>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12700" y="0"/>
            <a:ext cx="9144000" cy="768299"/>
          </a:xfrm>
          <a:prstGeom prst="rect">
            <a:avLst/>
          </a:prstGeom>
          <a:solidFill>
            <a:schemeClr val="accent5">
              <a:lumMod val="75000"/>
            </a:schemeClr>
          </a:solidFill>
          <a:ln w="6350">
            <a:solidFill>
              <a:schemeClr val="accent5">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222580" y="0"/>
            <a:ext cx="5540415" cy="535736"/>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55197" y="1177159"/>
            <a:ext cx="7588470" cy="3090042"/>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3" name="Image 2">
            <a:extLst>
              <a:ext uri="{FF2B5EF4-FFF2-40B4-BE49-F238E27FC236}">
                <a16:creationId xmlns:a16="http://schemas.microsoft.com/office/drawing/2014/main" id="{0DB8B0DF-4E52-AF42-B299-E93439674B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56333" y="91808"/>
            <a:ext cx="3140257" cy="365392"/>
          </a:xfrm>
          <a:prstGeom prst="rect">
            <a:avLst/>
          </a:prstGeom>
        </p:spPr>
      </p:pic>
    </p:spTree>
    <p:extLst>
      <p:ext uri="{BB962C8B-B14F-4D97-AF65-F5344CB8AC3E}">
        <p14:creationId xmlns:p14="http://schemas.microsoft.com/office/powerpoint/2010/main" val="2279856783"/>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accent5">
              <a:lumMod val="75000"/>
            </a:schemeClr>
          </a:solidFill>
          <a:ln w="6350">
            <a:solidFill>
              <a:schemeClr val="accent5">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222580" y="0"/>
            <a:ext cx="5540415" cy="535736"/>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15E7EAEA-9B32-CF42-B916-9E073AD2A71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56333" y="91808"/>
            <a:ext cx="3140257" cy="365392"/>
          </a:xfrm>
          <a:prstGeom prst="rect">
            <a:avLst/>
          </a:prstGeom>
        </p:spPr>
      </p:pic>
    </p:spTree>
    <p:extLst>
      <p:ext uri="{BB962C8B-B14F-4D97-AF65-F5344CB8AC3E}">
        <p14:creationId xmlns:p14="http://schemas.microsoft.com/office/powerpoint/2010/main" val="3702903786"/>
      </p:ext>
    </p:extLst>
  </p:cSld>
  <p:clrMap bg1="lt1" tx1="dk1" bg2="lt2" tx2="dk2" accent1="accent1" accent2="accent2" accent3="accent3" accent4="accent4" accent5="accent5" accent6="accent6" hlink="hlink" folHlink="folHlink"/>
  <p:sldLayoutIdLst>
    <p:sldLayoutId id="2147483690" r:id="rId1"/>
    <p:sldLayoutId id="2147483691"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wilbi-app.com/"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mailto:memzivat@evolis.org" TargetMode="External"/><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hyperlink" Target="mailto:f.dupont@dlr.fr" TargetMode="Externa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hyperlink" Target="mailto:petit-jean@ficime.f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https://lh3.googleusercontent.com/proxy/nFR336pNO0930FMR5MkgCQPTMHrT4FNd4JBe7uFnnoII3BlyUO7ug84Sz98cACJvvt-HgGznkmnM80U4rYcjAHEw9d_EcuIMN1QDXdsMcN6WBnUpa2c104RWm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www.metiers360.com/tous-les-metiers-par-ordre-alphabetique/metiers-maintenance/" TargetMode="External"/><Relationship Id="rId3" Type="http://schemas.openxmlformats.org/officeDocument/2006/relationships/image" Target="../media/image11.jpeg"/><Relationship Id="rId7" Type="http://schemas.openxmlformats.org/officeDocument/2006/relationships/image" Target="../media/image15.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591070A-E4FA-CD49-985B-4E5C48E4E3F1}"/>
              </a:ext>
            </a:extLst>
          </p:cNvPr>
          <p:cNvSpPr txBox="1"/>
          <p:nvPr/>
        </p:nvSpPr>
        <p:spPr>
          <a:xfrm>
            <a:off x="1205533" y="1490773"/>
            <a:ext cx="6732933" cy="1323439"/>
          </a:xfrm>
          <a:prstGeom prst="rect">
            <a:avLst/>
          </a:prstGeom>
          <a:noFill/>
        </p:spPr>
        <p:txBody>
          <a:bodyPr wrap="none" rtlCol="0">
            <a:spAutoFit/>
          </a:bodyPr>
          <a:lstStyle/>
          <a:p>
            <a:r>
              <a:rPr lang="fr-FR" sz="2400" b="1" dirty="0"/>
              <a:t>Implication des branches &amp; filières professionnelles</a:t>
            </a:r>
            <a:endParaRPr lang="fr-FR" sz="2400" dirty="0"/>
          </a:p>
          <a:p>
            <a:r>
              <a:rPr lang="fr-FR" sz="2000" dirty="0"/>
              <a:t>aperçu </a:t>
            </a:r>
            <a:r>
              <a:rPr lang="fr-FR" sz="2000" i="1" dirty="0"/>
              <a:t>du champ des possibles</a:t>
            </a:r>
            <a:r>
              <a:rPr lang="fr-FR" sz="2000" dirty="0"/>
              <a:t>…</a:t>
            </a:r>
          </a:p>
          <a:p>
            <a:endParaRPr lang="fr-FR" dirty="0"/>
          </a:p>
          <a:p>
            <a:pPr algn="r"/>
            <a:r>
              <a:rPr lang="fr-FR" dirty="0"/>
              <a:t>Florence DUPONT / DLR-3MTPM-ASDM</a:t>
            </a:r>
          </a:p>
        </p:txBody>
      </p:sp>
    </p:spTree>
    <p:extLst>
      <p:ext uri="{BB962C8B-B14F-4D97-AF65-F5344CB8AC3E}">
        <p14:creationId xmlns:p14="http://schemas.microsoft.com/office/powerpoint/2010/main" val="172058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2DD82663-4D99-9E43-842D-D4D7B9A25BBC}"/>
              </a:ext>
            </a:extLst>
          </p:cNvPr>
          <p:cNvSpPr txBox="1"/>
          <p:nvPr/>
        </p:nvSpPr>
        <p:spPr>
          <a:xfrm>
            <a:off x="808151" y="1019165"/>
            <a:ext cx="7176352" cy="4370427"/>
          </a:xfrm>
          <a:prstGeom prst="rect">
            <a:avLst/>
          </a:prstGeom>
          <a:noFill/>
        </p:spPr>
        <p:txBody>
          <a:bodyPr wrap="square" rtlCol="0">
            <a:spAutoFit/>
          </a:bodyPr>
          <a:lstStyle/>
          <a:p>
            <a:pPr algn="just"/>
            <a:r>
              <a:rPr lang="fr-FR" b="1" dirty="0"/>
              <a:t>… </a:t>
            </a:r>
            <a:r>
              <a:rPr lang="fr-FR" sz="2400" b="1" dirty="0">
                <a:solidFill>
                  <a:srgbClr val="56E4C0"/>
                </a:solidFill>
              </a:rPr>
              <a:t>Le quotidien des métiers en story</a:t>
            </a:r>
          </a:p>
          <a:p>
            <a:pPr fontAlgn="base"/>
            <a:r>
              <a:rPr lang="fr-FR" b="1" dirty="0"/>
              <a:t>« Des métiers comme si tu y étais</a:t>
            </a:r>
          </a:p>
          <a:p>
            <a:pPr fontAlgn="base"/>
            <a:r>
              <a:rPr lang="fr-FR" sz="1600" dirty="0"/>
              <a:t>Pendant une semaine, on reçoit au fil de la journée des vidéos en mode story d’un vrai professionnel qui explique tout ce qu’il fait. Ça donne une idée concrète du métier pour bien se projeter et s’orienter ! »</a:t>
            </a:r>
          </a:p>
          <a:p>
            <a:pPr marL="742950" lvl="1" indent="-285750" algn="just">
              <a:buFont typeface="Arial" panose="020B0604020202020204" pitchFamily="34" charset="0"/>
              <a:buChar char="•"/>
            </a:pPr>
            <a:r>
              <a:rPr lang="fr-FR" sz="1600" dirty="0"/>
              <a:t>mécanicien atelier	</a:t>
            </a:r>
          </a:p>
          <a:p>
            <a:pPr marL="742950" lvl="1" indent="-285750" algn="just">
              <a:buFont typeface="Arial" panose="020B0604020202020204" pitchFamily="34" charset="0"/>
              <a:buChar char="•"/>
            </a:pPr>
            <a:r>
              <a:rPr lang="fr-FR" sz="1600" dirty="0"/>
              <a:t>technicien itinérant</a:t>
            </a:r>
          </a:p>
          <a:p>
            <a:pPr marL="742950" lvl="1" indent="-285750" algn="just">
              <a:buFont typeface="Arial" panose="020B0604020202020204" pitchFamily="34" charset="0"/>
              <a:buChar char="•"/>
            </a:pPr>
            <a:r>
              <a:rPr lang="fr-FR" sz="1600" dirty="0"/>
              <a:t>magasinier / vendeur de pièces</a:t>
            </a:r>
          </a:p>
          <a:p>
            <a:pPr algn="just"/>
            <a:r>
              <a:rPr lang="fr-FR" sz="1600" b="1" dirty="0">
                <a:solidFill>
                  <a:srgbClr val="56E4C0"/>
                </a:solidFill>
              </a:rPr>
              <a:t>				</a:t>
            </a:r>
            <a:r>
              <a:rPr lang="fr-FR" sz="3600" b="1" dirty="0">
                <a:solidFill>
                  <a:srgbClr val="56E4C0"/>
                </a:solidFill>
              </a:rPr>
              <a:t>=</a:t>
            </a:r>
            <a:endParaRPr lang="fr-FR" sz="3600" dirty="0"/>
          </a:p>
          <a:p>
            <a:pPr algn="just"/>
            <a:r>
              <a:rPr lang="fr-FR" sz="1600" dirty="0"/>
              <a:t>L’appli pour découvrir les métiers</a:t>
            </a:r>
          </a:p>
          <a:p>
            <a:pPr algn="just"/>
            <a:r>
              <a:rPr lang="fr-FR" sz="1600" dirty="0"/>
              <a:t>et faciliter l’orientation professionnelle</a:t>
            </a:r>
          </a:p>
          <a:p>
            <a:pPr algn="just"/>
            <a:r>
              <a:rPr lang="fr-FR" sz="1600" dirty="0"/>
              <a:t>labellisée par les ministères de </a:t>
            </a:r>
          </a:p>
          <a:p>
            <a:pPr algn="just"/>
            <a:r>
              <a:rPr lang="fr-FR" sz="1600" dirty="0"/>
              <a:t>l’éducation nationale et de l’enseignement</a:t>
            </a:r>
          </a:p>
          <a:p>
            <a:pPr algn="just"/>
            <a:r>
              <a:rPr lang="fr-FR" sz="1600" dirty="0"/>
              <a:t>supérieur</a:t>
            </a:r>
          </a:p>
          <a:p>
            <a:pPr algn="just"/>
            <a:endParaRPr lang="fr-FR" dirty="0"/>
          </a:p>
        </p:txBody>
      </p:sp>
      <p:pic>
        <p:nvPicPr>
          <p:cNvPr id="6" name="Image 5">
            <a:extLst>
              <a:ext uri="{FF2B5EF4-FFF2-40B4-BE49-F238E27FC236}">
                <a16:creationId xmlns:a16="http://schemas.microsoft.com/office/drawing/2014/main" id="{BC1D7B1B-40A9-EB41-A77D-731AACEAF9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7108" y="75413"/>
            <a:ext cx="1409807" cy="398675"/>
          </a:xfrm>
          <a:prstGeom prst="rect">
            <a:avLst/>
          </a:prstGeom>
        </p:spPr>
      </p:pic>
      <p:pic>
        <p:nvPicPr>
          <p:cNvPr id="14" name="Image 13">
            <a:extLst>
              <a:ext uri="{FF2B5EF4-FFF2-40B4-BE49-F238E27FC236}">
                <a16:creationId xmlns:a16="http://schemas.microsoft.com/office/drawing/2014/main" id="{B2C0E55C-385E-AC45-9F53-FA55DEF90E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9185" y="4355425"/>
            <a:ext cx="4454815" cy="788075"/>
          </a:xfrm>
          <a:prstGeom prst="rect">
            <a:avLst/>
          </a:prstGeom>
        </p:spPr>
      </p:pic>
      <p:pic>
        <p:nvPicPr>
          <p:cNvPr id="16" name="Image 15">
            <a:hlinkClick r:id="rId5"/>
            <a:extLst>
              <a:ext uri="{FF2B5EF4-FFF2-40B4-BE49-F238E27FC236}">
                <a16:creationId xmlns:a16="http://schemas.microsoft.com/office/drawing/2014/main" id="{4DBC5C53-93C5-DC42-8AB3-EA608D9BEC6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26533" y="2307942"/>
            <a:ext cx="3271101" cy="1998055"/>
          </a:xfrm>
          <a:prstGeom prst="rect">
            <a:avLst/>
          </a:prstGeom>
        </p:spPr>
      </p:pic>
    </p:spTree>
    <p:extLst>
      <p:ext uri="{BB962C8B-B14F-4D97-AF65-F5344CB8AC3E}">
        <p14:creationId xmlns:p14="http://schemas.microsoft.com/office/powerpoint/2010/main" val="418204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346841" y="94593"/>
            <a:ext cx="2153923" cy="369332"/>
          </a:xfrm>
          <a:prstGeom prst="rect">
            <a:avLst/>
          </a:prstGeom>
          <a:noFill/>
        </p:spPr>
        <p:txBody>
          <a:bodyPr wrap="none" rtlCol="0">
            <a:spAutoFit/>
          </a:bodyPr>
          <a:lstStyle/>
          <a:p>
            <a:r>
              <a:rPr lang="fr-FR" b="1" dirty="0"/>
              <a:t>CONTACTEZ-NOUS…</a:t>
            </a:r>
          </a:p>
        </p:txBody>
      </p:sp>
      <p:pic>
        <p:nvPicPr>
          <p:cNvPr id="3" name="Image 2">
            <a:extLst>
              <a:ext uri="{FF2B5EF4-FFF2-40B4-BE49-F238E27FC236}">
                <a16:creationId xmlns:a16="http://schemas.microsoft.com/office/drawing/2014/main" id="{0EB8CDC2-EAC1-EF49-AF16-1B4B6E0AAC2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50273" y="828056"/>
            <a:ext cx="1509889" cy="1048233"/>
          </a:xfrm>
          <a:prstGeom prst="rect">
            <a:avLst/>
          </a:prstGeom>
        </p:spPr>
      </p:pic>
      <p:pic>
        <p:nvPicPr>
          <p:cNvPr id="4" name="Image 3">
            <a:extLst>
              <a:ext uri="{FF2B5EF4-FFF2-40B4-BE49-F238E27FC236}">
                <a16:creationId xmlns:a16="http://schemas.microsoft.com/office/drawing/2014/main" id="{A6B2094D-A6F6-2E41-9F22-4B21EB017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0195" y="1047626"/>
            <a:ext cx="700970" cy="664052"/>
          </a:xfrm>
          <a:prstGeom prst="rect">
            <a:avLst/>
          </a:prstGeom>
        </p:spPr>
      </p:pic>
      <p:pic>
        <p:nvPicPr>
          <p:cNvPr id="6" name="Image 5">
            <a:extLst>
              <a:ext uri="{FF2B5EF4-FFF2-40B4-BE49-F238E27FC236}">
                <a16:creationId xmlns:a16="http://schemas.microsoft.com/office/drawing/2014/main" id="{4FC0683D-D586-B141-B4FE-DFDAA9DC99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5649" y="1803099"/>
            <a:ext cx="735729" cy="735729"/>
          </a:xfrm>
          <a:prstGeom prst="rect">
            <a:avLst/>
          </a:prstGeom>
        </p:spPr>
      </p:pic>
      <p:pic>
        <p:nvPicPr>
          <p:cNvPr id="7" name="Image 6" descr="Capture d’écran 2016-12-04 à 18.48.59.png">
            <a:extLst>
              <a:ext uri="{FF2B5EF4-FFF2-40B4-BE49-F238E27FC236}">
                <a16:creationId xmlns:a16="http://schemas.microsoft.com/office/drawing/2014/main" id="{9BC74D56-EFAD-D348-B72D-5DEAE94BFB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28173" y="1379652"/>
            <a:ext cx="688366" cy="515761"/>
          </a:xfrm>
          <a:prstGeom prst="rect">
            <a:avLst/>
          </a:prstGeom>
        </p:spPr>
      </p:pic>
      <p:pic>
        <p:nvPicPr>
          <p:cNvPr id="9" name="Image 8" descr="Capture d’écran 2016-12-04 à 18.50.08.png">
            <a:extLst>
              <a:ext uri="{FF2B5EF4-FFF2-40B4-BE49-F238E27FC236}">
                <a16:creationId xmlns:a16="http://schemas.microsoft.com/office/drawing/2014/main" id="{9A0C2116-7AA4-EB4C-8987-2FE11F53175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04456" y="2836119"/>
            <a:ext cx="651489" cy="468000"/>
          </a:xfrm>
          <a:prstGeom prst="rect">
            <a:avLst/>
          </a:prstGeom>
        </p:spPr>
      </p:pic>
      <p:pic>
        <p:nvPicPr>
          <p:cNvPr id="11" name="Image 10">
            <a:extLst>
              <a:ext uri="{FF2B5EF4-FFF2-40B4-BE49-F238E27FC236}">
                <a16:creationId xmlns:a16="http://schemas.microsoft.com/office/drawing/2014/main" id="{C5C0D295-2F4B-E34E-AE91-DC44F0741BB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185821" y="2071398"/>
            <a:ext cx="1354668" cy="903206"/>
          </a:xfrm>
          <a:prstGeom prst="rect">
            <a:avLst/>
          </a:prstGeom>
        </p:spPr>
      </p:pic>
      <p:pic>
        <p:nvPicPr>
          <p:cNvPr id="12" name="Image 11">
            <a:extLst>
              <a:ext uri="{FF2B5EF4-FFF2-40B4-BE49-F238E27FC236}">
                <a16:creationId xmlns:a16="http://schemas.microsoft.com/office/drawing/2014/main" id="{4BB02364-9224-6B49-9E7C-4620515D23F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390295">
            <a:off x="5404459" y="3133834"/>
            <a:ext cx="3505435" cy="1827427"/>
          </a:xfrm>
          <a:prstGeom prst="rect">
            <a:avLst/>
          </a:prstGeom>
        </p:spPr>
      </p:pic>
      <p:pic>
        <p:nvPicPr>
          <p:cNvPr id="10" name="Image 9" descr="Capture d’écran 2016-12-04 à 18.59.45.png">
            <a:extLst>
              <a:ext uri="{FF2B5EF4-FFF2-40B4-BE49-F238E27FC236}">
                <a16:creationId xmlns:a16="http://schemas.microsoft.com/office/drawing/2014/main" id="{47B53192-ED2C-534F-AD97-BE3A600896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01198" y="857084"/>
            <a:ext cx="861843" cy="512110"/>
          </a:xfrm>
          <a:prstGeom prst="rect">
            <a:avLst/>
          </a:prstGeom>
        </p:spPr>
      </p:pic>
      <p:pic>
        <p:nvPicPr>
          <p:cNvPr id="5" name="Image 4">
            <a:extLst>
              <a:ext uri="{FF2B5EF4-FFF2-40B4-BE49-F238E27FC236}">
                <a16:creationId xmlns:a16="http://schemas.microsoft.com/office/drawing/2014/main" id="{11A78B5B-103B-AB4D-8E4B-BF74A36532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50372" y="2455119"/>
            <a:ext cx="1057354" cy="762000"/>
          </a:xfrm>
          <a:prstGeom prst="rect">
            <a:avLst/>
          </a:prstGeom>
        </p:spPr>
      </p:pic>
      <p:pic>
        <p:nvPicPr>
          <p:cNvPr id="8" name="Image 7" descr="Capture d’écran 2016-12-04 à 18.48.01.png">
            <a:extLst>
              <a:ext uri="{FF2B5EF4-FFF2-40B4-BE49-F238E27FC236}">
                <a16:creationId xmlns:a16="http://schemas.microsoft.com/office/drawing/2014/main" id="{8D974827-838E-AE4C-BEC6-681DD43E7D1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94074" y="1842136"/>
            <a:ext cx="1468967" cy="951787"/>
          </a:xfrm>
          <a:prstGeom prst="rect">
            <a:avLst/>
          </a:prstGeom>
        </p:spPr>
      </p:pic>
      <p:sp>
        <p:nvSpPr>
          <p:cNvPr id="13" name="ZoneTexte 12">
            <a:extLst>
              <a:ext uri="{FF2B5EF4-FFF2-40B4-BE49-F238E27FC236}">
                <a16:creationId xmlns:a16="http://schemas.microsoft.com/office/drawing/2014/main" id="{098BEA96-90F7-724C-842E-2214DC841150}"/>
              </a:ext>
            </a:extLst>
          </p:cNvPr>
          <p:cNvSpPr txBox="1"/>
          <p:nvPr/>
        </p:nvSpPr>
        <p:spPr>
          <a:xfrm>
            <a:off x="693110" y="1012666"/>
            <a:ext cx="5949365" cy="3562514"/>
          </a:xfrm>
          <a:prstGeom prst="rect">
            <a:avLst/>
          </a:prstGeom>
          <a:noFill/>
        </p:spPr>
        <p:txBody>
          <a:bodyPr wrap="square" rtlCol="0">
            <a:spAutoFit/>
          </a:bodyPr>
          <a:lstStyle/>
          <a:p>
            <a:pPr marL="285750" indent="-285750">
              <a:buFont typeface="Arial" panose="020B0604020202020204" pitchFamily="34" charset="0"/>
              <a:buChar char="•"/>
            </a:pPr>
            <a:endParaRPr lang="fr-FR" sz="1050" b="1" dirty="0"/>
          </a:p>
          <a:p>
            <a:pPr marL="285750" indent="-285750">
              <a:buFont typeface="Arial" panose="020B0604020202020204" pitchFamily="34" charset="0"/>
              <a:buChar char="•"/>
            </a:pPr>
            <a:r>
              <a:rPr lang="fr-FR" sz="2000" b="1" dirty="0"/>
              <a:t>des webinaires sur simple demande</a:t>
            </a:r>
          </a:p>
          <a:p>
            <a:pPr marL="285750" indent="-285750">
              <a:buFont typeface="Arial" panose="020B0604020202020204" pitchFamily="34" charset="0"/>
              <a:buChar char="•"/>
            </a:pPr>
            <a:endParaRPr lang="fr-FR" sz="1050" b="1" dirty="0"/>
          </a:p>
          <a:p>
            <a:pPr marL="285750" indent="-285750">
              <a:buFont typeface="Arial" panose="020B0604020202020204" pitchFamily="34" charset="0"/>
              <a:buChar char="•"/>
            </a:pPr>
            <a:r>
              <a:rPr lang="fr-FR" sz="2000" b="1" dirty="0"/>
              <a:t>des professionnels mobilisés sur le terrain : </a:t>
            </a:r>
            <a:r>
              <a:rPr lang="fr-FR" sz="2000" dirty="0"/>
              <a:t>interventions, visites d’entreprises, …</a:t>
            </a:r>
          </a:p>
          <a:p>
            <a:pPr marL="285750" indent="-285750">
              <a:buFont typeface="Arial" panose="020B0604020202020204" pitchFamily="34" charset="0"/>
              <a:buChar char="•"/>
            </a:pPr>
            <a:endParaRPr lang="fr-FR" sz="1050" dirty="0"/>
          </a:p>
          <a:p>
            <a:pPr marL="285750" indent="-285750">
              <a:buFont typeface="Arial" panose="020B0604020202020204" pitchFamily="34" charset="0"/>
              <a:buChar char="•"/>
            </a:pPr>
            <a:r>
              <a:rPr lang="fr-FR" sz="2000" b="1" dirty="0"/>
              <a:t>partout sur le territoire</a:t>
            </a:r>
          </a:p>
          <a:p>
            <a:endParaRPr lang="fr-FR" b="1" dirty="0"/>
          </a:p>
          <a:p>
            <a:r>
              <a:rPr lang="fr-FR" sz="2400" b="1" dirty="0"/>
              <a:t>Pour obtenir leurs coordonnées :</a:t>
            </a:r>
          </a:p>
          <a:p>
            <a:endParaRPr lang="fr-FR" b="1" dirty="0"/>
          </a:p>
          <a:p>
            <a:pPr marL="742950" lvl="1" indent="-285750">
              <a:buFont typeface="Police système"/>
              <a:buChar char="-"/>
            </a:pPr>
            <a:r>
              <a:rPr lang="fr-FR" b="1" dirty="0"/>
              <a:t>DLR - Florence Dupont - </a:t>
            </a:r>
            <a:r>
              <a:rPr lang="fr-FR" b="1" dirty="0">
                <a:hlinkClick r:id="rId12"/>
              </a:rPr>
              <a:t>f.dupont@dlr.fr</a:t>
            </a:r>
            <a:endParaRPr lang="fr-FR" b="1" dirty="0"/>
          </a:p>
          <a:p>
            <a:pPr marL="742950" lvl="1" indent="-285750">
              <a:buFont typeface="Police système"/>
              <a:buChar char="-"/>
            </a:pPr>
            <a:r>
              <a:rPr lang="fr-FR" b="1" dirty="0"/>
              <a:t>EVOLIS - Mélanie </a:t>
            </a:r>
            <a:r>
              <a:rPr lang="fr-FR" b="1" dirty="0" err="1"/>
              <a:t>Emzivat</a:t>
            </a:r>
            <a:r>
              <a:rPr lang="fr-FR" b="1" dirty="0"/>
              <a:t> - </a:t>
            </a:r>
            <a:r>
              <a:rPr lang="fr-FR" b="1" dirty="0">
                <a:hlinkClick r:id="rId13"/>
              </a:rPr>
              <a:t>memzivat@evolis.org</a:t>
            </a:r>
            <a:r>
              <a:rPr lang="fr-FR" b="1" dirty="0"/>
              <a:t> </a:t>
            </a:r>
          </a:p>
          <a:p>
            <a:pPr marL="742950" lvl="1" indent="-285750">
              <a:buFont typeface="Police système"/>
              <a:buChar char="-"/>
            </a:pPr>
            <a:r>
              <a:rPr lang="fr-FR" b="1" dirty="0"/>
              <a:t>SEIMAT - Pascal Petit-Jean - </a:t>
            </a:r>
            <a:r>
              <a:rPr lang="fr-FR" b="1" dirty="0">
                <a:hlinkClick r:id="rId14"/>
              </a:rPr>
              <a:t>petit-jean@ficime.fr</a:t>
            </a:r>
            <a:r>
              <a:rPr lang="fr-FR" b="1" dirty="0"/>
              <a:t> </a:t>
            </a:r>
            <a:endParaRPr lang="fr-FR" dirty="0"/>
          </a:p>
        </p:txBody>
      </p:sp>
      <p:sp>
        <p:nvSpPr>
          <p:cNvPr id="14" name="Rectangle 13">
            <a:extLst>
              <a:ext uri="{FF2B5EF4-FFF2-40B4-BE49-F238E27FC236}">
                <a16:creationId xmlns:a16="http://schemas.microsoft.com/office/drawing/2014/main" id="{FE29E088-D0D3-7642-A994-342908056698}"/>
              </a:ext>
            </a:extLst>
          </p:cNvPr>
          <p:cNvSpPr/>
          <p:nvPr/>
        </p:nvSpPr>
        <p:spPr>
          <a:xfrm>
            <a:off x="5036457" y="2025016"/>
            <a:ext cx="275772" cy="4758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8458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098BEA96-90F7-724C-842E-2214DC841150}"/>
              </a:ext>
            </a:extLst>
          </p:cNvPr>
          <p:cNvSpPr txBox="1"/>
          <p:nvPr/>
        </p:nvSpPr>
        <p:spPr>
          <a:xfrm>
            <a:off x="3630102" y="2248584"/>
            <a:ext cx="1883796" cy="646331"/>
          </a:xfrm>
          <a:prstGeom prst="rect">
            <a:avLst/>
          </a:prstGeom>
          <a:noFill/>
        </p:spPr>
        <p:txBody>
          <a:bodyPr wrap="square" rtlCol="0">
            <a:spAutoFit/>
          </a:bodyPr>
          <a:lstStyle/>
          <a:p>
            <a:pPr algn="ctr"/>
            <a:r>
              <a:rPr lang="fr-FR" sz="3600" b="1" dirty="0"/>
              <a:t> MERCI !</a:t>
            </a:r>
            <a:endParaRPr lang="fr-FR" sz="3600" dirty="0"/>
          </a:p>
        </p:txBody>
      </p:sp>
    </p:spTree>
    <p:extLst>
      <p:ext uri="{BB962C8B-B14F-4D97-AF65-F5344CB8AC3E}">
        <p14:creationId xmlns:p14="http://schemas.microsoft.com/office/powerpoint/2010/main" val="36011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57C357B-ED70-EA41-851A-3560D7654398}"/>
              </a:ext>
            </a:extLst>
          </p:cNvPr>
          <p:cNvSpPr txBox="1"/>
          <p:nvPr/>
        </p:nvSpPr>
        <p:spPr>
          <a:xfrm>
            <a:off x="346841" y="94593"/>
            <a:ext cx="4986814" cy="369332"/>
          </a:xfrm>
          <a:prstGeom prst="rect">
            <a:avLst/>
          </a:prstGeom>
          <a:noFill/>
        </p:spPr>
        <p:txBody>
          <a:bodyPr wrap="none" rtlCol="0">
            <a:spAutoFit/>
          </a:bodyPr>
          <a:lstStyle/>
          <a:p>
            <a:r>
              <a:rPr lang="fr-FR" dirty="0"/>
              <a:t>Implication des branches &amp; filières professionnelles</a:t>
            </a:r>
          </a:p>
        </p:txBody>
      </p:sp>
      <p:sp>
        <p:nvSpPr>
          <p:cNvPr id="15" name="ZoneTexte 14">
            <a:extLst>
              <a:ext uri="{FF2B5EF4-FFF2-40B4-BE49-F238E27FC236}">
                <a16:creationId xmlns:a16="http://schemas.microsoft.com/office/drawing/2014/main" id="{097477D4-3DE9-8D40-A865-938301035E0E}"/>
              </a:ext>
            </a:extLst>
          </p:cNvPr>
          <p:cNvSpPr txBox="1"/>
          <p:nvPr/>
        </p:nvSpPr>
        <p:spPr>
          <a:xfrm>
            <a:off x="2401903" y="1656441"/>
            <a:ext cx="4741491" cy="2031325"/>
          </a:xfrm>
          <a:prstGeom prst="rect">
            <a:avLst/>
          </a:prstGeom>
          <a:noFill/>
        </p:spPr>
        <p:txBody>
          <a:bodyPr wrap="none" rtlCol="0">
            <a:spAutoFit/>
          </a:bodyPr>
          <a:lstStyle/>
          <a:p>
            <a:r>
              <a:rPr lang="fr-FR" b="1" dirty="0">
                <a:solidFill>
                  <a:schemeClr val="bg1"/>
                </a:solidFill>
              </a:rPr>
              <a:t>Quelques illustrations concrètes </a:t>
            </a:r>
          </a:p>
          <a:p>
            <a:r>
              <a:rPr lang="fr-FR" dirty="0">
                <a:solidFill>
                  <a:schemeClr val="bg1"/>
                </a:solidFill>
              </a:rPr>
              <a:t>dans le secteur de la maintenance des matériels </a:t>
            </a:r>
          </a:p>
          <a:p>
            <a:r>
              <a:rPr lang="fr-FR" b="1" dirty="0">
                <a:solidFill>
                  <a:schemeClr val="bg1"/>
                </a:solidFill>
              </a:rPr>
              <a:t>de construction et de manutention (MMCM)</a:t>
            </a:r>
          </a:p>
          <a:p>
            <a:endParaRPr lang="fr-FR" b="1" dirty="0">
              <a:solidFill>
                <a:schemeClr val="bg1"/>
              </a:solidFill>
            </a:endParaRPr>
          </a:p>
          <a:p>
            <a:pPr marL="285750" indent="-285750">
              <a:buFontTx/>
              <a:buChar char="-"/>
            </a:pPr>
            <a:r>
              <a:rPr lang="fr-FR" dirty="0">
                <a:solidFill>
                  <a:schemeClr val="bg1"/>
                </a:solidFill>
              </a:rPr>
              <a:t>des expérimentations (MEI, CQP post-Bac)</a:t>
            </a:r>
          </a:p>
          <a:p>
            <a:pPr marL="285750" indent="-285750">
              <a:buFontTx/>
              <a:buChar char="-"/>
            </a:pPr>
            <a:r>
              <a:rPr lang="fr-FR" dirty="0">
                <a:solidFill>
                  <a:schemeClr val="bg1"/>
                </a:solidFill>
              </a:rPr>
              <a:t>des outils d’accompagnement à disposition</a:t>
            </a:r>
          </a:p>
          <a:p>
            <a:pPr marL="285750" indent="-285750">
              <a:buFontTx/>
              <a:buChar char="-"/>
            </a:pPr>
            <a:r>
              <a:rPr lang="fr-FR" dirty="0">
                <a:solidFill>
                  <a:schemeClr val="bg1"/>
                </a:solidFill>
              </a:rPr>
              <a:t>des interlocuteurs de terrain à votre écoute</a:t>
            </a:r>
          </a:p>
        </p:txBody>
      </p:sp>
      <p:pic>
        <p:nvPicPr>
          <p:cNvPr id="17" name="Image 16">
            <a:extLst>
              <a:ext uri="{FF2B5EF4-FFF2-40B4-BE49-F238E27FC236}">
                <a16:creationId xmlns:a16="http://schemas.microsoft.com/office/drawing/2014/main" id="{13E953E7-BA79-7143-806D-38F1202250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677" y="2793812"/>
            <a:ext cx="1939045" cy="1939045"/>
          </a:xfrm>
          <a:prstGeom prst="rect">
            <a:avLst/>
          </a:prstGeom>
        </p:spPr>
      </p:pic>
      <p:pic>
        <p:nvPicPr>
          <p:cNvPr id="19" name="Image 18">
            <a:extLst>
              <a:ext uri="{FF2B5EF4-FFF2-40B4-BE49-F238E27FC236}">
                <a16:creationId xmlns:a16="http://schemas.microsoft.com/office/drawing/2014/main" id="{9CA5B561-69CC-2E4D-8596-83F6C6A36D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0314" y="2774848"/>
            <a:ext cx="1958009" cy="1958009"/>
          </a:xfrm>
          <a:prstGeom prst="rect">
            <a:avLst/>
          </a:prstGeom>
        </p:spPr>
      </p:pic>
    </p:spTree>
    <p:extLst>
      <p:ext uri="{BB962C8B-B14F-4D97-AF65-F5344CB8AC3E}">
        <p14:creationId xmlns:p14="http://schemas.microsoft.com/office/powerpoint/2010/main" val="150280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346841" y="94593"/>
            <a:ext cx="2444002" cy="369332"/>
          </a:xfrm>
          <a:prstGeom prst="rect">
            <a:avLst/>
          </a:prstGeom>
          <a:noFill/>
        </p:spPr>
        <p:txBody>
          <a:bodyPr wrap="none" rtlCol="0">
            <a:spAutoFit/>
          </a:bodyPr>
          <a:lstStyle/>
          <a:p>
            <a:r>
              <a:rPr lang="fr-FR" b="1" dirty="0"/>
              <a:t>EXPÉRIMENTATION MEI</a:t>
            </a:r>
          </a:p>
        </p:txBody>
      </p:sp>
      <p:sp>
        <p:nvSpPr>
          <p:cNvPr id="3" name="Espace réservé du contenu 2">
            <a:extLst>
              <a:ext uri="{FF2B5EF4-FFF2-40B4-BE49-F238E27FC236}">
                <a16:creationId xmlns:a16="http://schemas.microsoft.com/office/drawing/2014/main" id="{EB82596D-7FFF-784C-A5E1-DC862F4E35D3}"/>
              </a:ext>
            </a:extLst>
          </p:cNvPr>
          <p:cNvSpPr txBox="1">
            <a:spLocks/>
          </p:cNvSpPr>
          <p:nvPr/>
        </p:nvSpPr>
        <p:spPr>
          <a:xfrm>
            <a:off x="734378" y="1037641"/>
            <a:ext cx="7675243" cy="3557564"/>
          </a:xfrm>
          <a:prstGeom prst="rect">
            <a:avLst/>
          </a:prstGeom>
        </p:spPr>
        <p:txBody>
          <a:bodyPr>
            <a:noAutofit/>
          </a:bodyPr>
          <a:lst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1800" b="1" dirty="0">
                <a:solidFill>
                  <a:schemeClr val="tx1"/>
                </a:solidFill>
              </a:rPr>
              <a:t>Constat </a:t>
            </a:r>
          </a:p>
          <a:p>
            <a:pPr marL="285750" indent="-285750" algn="just">
              <a:buFont typeface="Arial" panose="020B0604020202020204" pitchFamily="34" charset="0"/>
              <a:buChar char="•"/>
            </a:pPr>
            <a:r>
              <a:rPr lang="fr-FR" sz="1400" dirty="0">
                <a:solidFill>
                  <a:schemeClr val="tx1"/>
                </a:solidFill>
              </a:rPr>
              <a:t>raréfaction des </a:t>
            </a:r>
            <a:r>
              <a:rPr lang="fr-FR" sz="1400" b="1" dirty="0">
                <a:solidFill>
                  <a:schemeClr val="tx1"/>
                </a:solidFill>
              </a:rPr>
              <a:t>viviers</a:t>
            </a:r>
            <a:r>
              <a:rPr lang="fr-FR" sz="1400" dirty="0">
                <a:solidFill>
                  <a:schemeClr val="tx1"/>
                </a:solidFill>
              </a:rPr>
              <a:t> historiques de jeunes dans les écoles formant à la maintenance des matériels, promotions difficilement remplies</a:t>
            </a:r>
          </a:p>
          <a:p>
            <a:pPr marL="285750" indent="-285750" algn="just">
              <a:buFont typeface="Arial" panose="020B0604020202020204" pitchFamily="34" charset="0"/>
              <a:buChar char="•"/>
            </a:pPr>
            <a:r>
              <a:rPr lang="fr-FR" sz="1400" b="1" dirty="0">
                <a:solidFill>
                  <a:schemeClr val="tx1"/>
                </a:solidFill>
              </a:rPr>
              <a:t>implantation</a:t>
            </a:r>
            <a:r>
              <a:rPr lang="fr-FR" sz="1400" dirty="0">
                <a:solidFill>
                  <a:schemeClr val="tx1"/>
                </a:solidFill>
              </a:rPr>
              <a:t> géographique des lycées majoritairement en zone rurale =&gt; inadaptée : </a:t>
            </a:r>
          </a:p>
          <a:p>
            <a:pPr marL="285750" algn="just">
              <a:buFont typeface="Police système"/>
              <a:buChar char="-"/>
            </a:pPr>
            <a:r>
              <a:rPr lang="fr-FR" sz="1400" dirty="0">
                <a:solidFill>
                  <a:schemeClr val="tx1"/>
                </a:solidFill>
              </a:rPr>
              <a:t> de moins en moins de jeunes</a:t>
            </a:r>
          </a:p>
          <a:p>
            <a:pPr marL="285750" algn="just">
              <a:buFont typeface="Police système"/>
              <a:buChar char="-"/>
            </a:pPr>
            <a:r>
              <a:rPr lang="fr-FR" sz="1400" dirty="0">
                <a:solidFill>
                  <a:schemeClr val="tx1"/>
                </a:solidFill>
              </a:rPr>
              <a:t> éloignement de nos entreprises et de leurs emplois</a:t>
            </a:r>
          </a:p>
          <a:p>
            <a:pPr marL="285750" indent="-285750" algn="just">
              <a:buFont typeface="Arial" panose="020B0604020202020204" pitchFamily="34" charset="0"/>
              <a:buChar char="•"/>
            </a:pPr>
            <a:r>
              <a:rPr lang="fr-FR" sz="1400" b="1" dirty="0">
                <a:solidFill>
                  <a:schemeClr val="tx1"/>
                </a:solidFill>
              </a:rPr>
              <a:t>méconnaissance et manque de visibilité</a:t>
            </a:r>
            <a:r>
              <a:rPr lang="fr-FR" sz="1400" dirty="0">
                <a:solidFill>
                  <a:schemeClr val="tx1"/>
                </a:solidFill>
              </a:rPr>
              <a:t> de nos métiers et des formations y préparant</a:t>
            </a:r>
          </a:p>
          <a:p>
            <a:pPr algn="just"/>
            <a:endParaRPr lang="fr-FR" sz="1000" dirty="0">
              <a:solidFill>
                <a:schemeClr val="tx1"/>
              </a:solidFill>
            </a:endParaRPr>
          </a:p>
          <a:p>
            <a:pPr algn="just">
              <a:spcBef>
                <a:spcPts val="0"/>
              </a:spcBef>
            </a:pPr>
            <a:r>
              <a:rPr lang="fr-FR" sz="1800" b="1" dirty="0">
                <a:solidFill>
                  <a:schemeClr val="tx1"/>
                </a:solidFill>
              </a:rPr>
              <a:t>Solution concrète expérimentée </a:t>
            </a:r>
            <a:endParaRPr lang="fr-FR" sz="1600" dirty="0">
              <a:solidFill>
                <a:schemeClr val="tx1"/>
              </a:solidFill>
            </a:endParaRPr>
          </a:p>
          <a:p>
            <a:pPr marL="285750" indent="-285750" algn="just">
              <a:buFont typeface="Arial" panose="020B0604020202020204" pitchFamily="34" charset="0"/>
              <a:buChar char="•"/>
            </a:pPr>
            <a:r>
              <a:rPr lang="fr-FR" sz="1400" dirty="0">
                <a:solidFill>
                  <a:schemeClr val="tx1"/>
                </a:solidFill>
              </a:rPr>
              <a:t>rapprochement du vivier de </a:t>
            </a:r>
            <a:r>
              <a:rPr lang="fr-FR" sz="1400" b="1" dirty="0">
                <a:solidFill>
                  <a:schemeClr val="tx1"/>
                </a:solidFill>
              </a:rPr>
              <a:t>BAC PRO MEI </a:t>
            </a:r>
            <a:r>
              <a:rPr lang="fr-FR" sz="1400" dirty="0">
                <a:solidFill>
                  <a:schemeClr val="tx1"/>
                </a:solidFill>
              </a:rPr>
              <a:t>dans des établissements ne leur proposant pas de poursuite d’étude (notamment en BTS)</a:t>
            </a:r>
          </a:p>
          <a:p>
            <a:pPr marL="285750" indent="-285750" algn="just">
              <a:buFont typeface="Arial" panose="020B0604020202020204" pitchFamily="34" charset="0"/>
              <a:buChar char="•"/>
            </a:pPr>
            <a:r>
              <a:rPr lang="fr-FR" sz="1400" dirty="0">
                <a:solidFill>
                  <a:schemeClr val="tx1"/>
                </a:solidFill>
              </a:rPr>
              <a:t>inventaire des </a:t>
            </a:r>
            <a:r>
              <a:rPr lang="fr-FR" sz="1400" b="1" dirty="0">
                <a:solidFill>
                  <a:schemeClr val="tx1"/>
                </a:solidFill>
              </a:rPr>
              <a:t>activités professionnelles </a:t>
            </a:r>
            <a:r>
              <a:rPr lang="fr-FR" sz="1400" dirty="0">
                <a:solidFill>
                  <a:schemeClr val="tx1"/>
                </a:solidFill>
              </a:rPr>
              <a:t>et intégration d’une </a:t>
            </a:r>
            <a:r>
              <a:rPr lang="fr-FR" sz="1400" b="1" dirty="0">
                <a:solidFill>
                  <a:schemeClr val="tx1"/>
                </a:solidFill>
              </a:rPr>
              <a:t>coloration MMCM </a:t>
            </a:r>
            <a:r>
              <a:rPr lang="fr-FR" sz="1400" dirty="0">
                <a:solidFill>
                  <a:schemeClr val="tx1"/>
                </a:solidFill>
              </a:rPr>
              <a:t>en 2</a:t>
            </a:r>
            <a:r>
              <a:rPr lang="fr-FR" sz="1400" baseline="30000" dirty="0">
                <a:solidFill>
                  <a:schemeClr val="tx1"/>
                </a:solidFill>
              </a:rPr>
              <a:t>nde</a:t>
            </a:r>
            <a:r>
              <a:rPr lang="fr-FR" sz="1400" dirty="0">
                <a:solidFill>
                  <a:schemeClr val="tx1"/>
                </a:solidFill>
              </a:rPr>
              <a:t>, 1</a:t>
            </a:r>
            <a:r>
              <a:rPr lang="fr-FR" sz="1400" baseline="30000" dirty="0">
                <a:solidFill>
                  <a:schemeClr val="tx1"/>
                </a:solidFill>
              </a:rPr>
              <a:t>ère</a:t>
            </a:r>
            <a:r>
              <a:rPr lang="fr-FR" sz="1400" dirty="0">
                <a:solidFill>
                  <a:schemeClr val="tx1"/>
                </a:solidFill>
              </a:rPr>
              <a:t> et T</a:t>
            </a:r>
            <a:r>
              <a:rPr lang="fr-FR" sz="1400" baseline="30000" dirty="0">
                <a:solidFill>
                  <a:schemeClr val="tx1"/>
                </a:solidFill>
              </a:rPr>
              <a:t>ale</a:t>
            </a:r>
          </a:p>
          <a:p>
            <a:pPr marL="285750" indent="-285750" algn="just">
              <a:buFont typeface="Arial" panose="020B0604020202020204" pitchFamily="34" charset="0"/>
              <a:buChar char="•"/>
            </a:pPr>
            <a:r>
              <a:rPr lang="fr-FR" sz="1400" b="1" dirty="0">
                <a:solidFill>
                  <a:schemeClr val="tx1"/>
                </a:solidFill>
              </a:rPr>
              <a:t>intervention de professionnels </a:t>
            </a:r>
            <a:r>
              <a:rPr lang="fr-FR" sz="1400" dirty="0">
                <a:solidFill>
                  <a:schemeClr val="tx1"/>
                </a:solidFill>
              </a:rPr>
              <a:t>dans les classes MEI </a:t>
            </a:r>
          </a:p>
          <a:p>
            <a:pPr marL="285750" indent="-285750" algn="just">
              <a:buFont typeface="Arial" panose="020B0604020202020204" pitchFamily="34" charset="0"/>
              <a:buChar char="•"/>
            </a:pPr>
            <a:r>
              <a:rPr lang="fr-FR" sz="1400" b="1" dirty="0">
                <a:solidFill>
                  <a:schemeClr val="tx1"/>
                </a:solidFill>
              </a:rPr>
              <a:t>prêts</a:t>
            </a:r>
            <a:r>
              <a:rPr lang="fr-FR" sz="1400" dirty="0">
                <a:solidFill>
                  <a:schemeClr val="tx1"/>
                </a:solidFill>
              </a:rPr>
              <a:t> courte durée et/ou </a:t>
            </a:r>
            <a:r>
              <a:rPr lang="fr-FR" sz="1400" b="1" dirty="0">
                <a:solidFill>
                  <a:schemeClr val="tx1"/>
                </a:solidFill>
              </a:rPr>
              <a:t>location de machines </a:t>
            </a:r>
            <a:r>
              <a:rPr lang="fr-FR" sz="1400" dirty="0">
                <a:solidFill>
                  <a:schemeClr val="tx1"/>
                </a:solidFill>
              </a:rPr>
              <a:t>+ intervention ponctuelle d’un </a:t>
            </a:r>
            <a:r>
              <a:rPr lang="fr-FR" sz="1400" b="1" dirty="0">
                <a:solidFill>
                  <a:schemeClr val="tx1"/>
                </a:solidFill>
              </a:rPr>
              <a:t>technicien</a:t>
            </a:r>
          </a:p>
          <a:p>
            <a:pPr marL="285750" indent="-285750" algn="just">
              <a:buFont typeface="Arial" panose="020B0604020202020204" pitchFamily="34" charset="0"/>
              <a:buChar char="•"/>
            </a:pPr>
            <a:r>
              <a:rPr lang="fr-FR" sz="1400" b="1" dirty="0">
                <a:solidFill>
                  <a:schemeClr val="tx1"/>
                </a:solidFill>
              </a:rPr>
              <a:t>accueil d’élèves en PFMP </a:t>
            </a:r>
            <a:r>
              <a:rPr lang="fr-FR" sz="1400" dirty="0">
                <a:solidFill>
                  <a:schemeClr val="tx1"/>
                </a:solidFill>
              </a:rPr>
              <a:t>dans des entreprises de la profession</a:t>
            </a:r>
          </a:p>
          <a:p>
            <a:r>
              <a:rPr lang="fr-FR" sz="1400" i="1" dirty="0">
                <a:solidFill>
                  <a:schemeClr val="tx1"/>
                </a:solidFill>
              </a:rPr>
              <a:t>Exemples réussis parmi les zones test retenues : Toulouse / LP Eugène Montel à Colomiers (31) - IDF…</a:t>
            </a:r>
            <a:endParaRPr lang="fr-FR" sz="1400" dirty="0">
              <a:solidFill>
                <a:schemeClr val="tx1"/>
              </a:solidFill>
            </a:endParaRPr>
          </a:p>
        </p:txBody>
      </p:sp>
    </p:spTree>
    <p:extLst>
      <p:ext uri="{BB962C8B-B14F-4D97-AF65-F5344CB8AC3E}">
        <p14:creationId xmlns:p14="http://schemas.microsoft.com/office/powerpoint/2010/main" val="233074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346841" y="94593"/>
            <a:ext cx="3843616" cy="369332"/>
          </a:xfrm>
          <a:prstGeom prst="rect">
            <a:avLst/>
          </a:prstGeom>
          <a:noFill/>
        </p:spPr>
        <p:txBody>
          <a:bodyPr wrap="none" rtlCol="0">
            <a:spAutoFit/>
          </a:bodyPr>
          <a:lstStyle/>
          <a:p>
            <a:r>
              <a:rPr lang="fr-FR" b="1" dirty="0"/>
              <a:t>OUVERTURE D’UN CQP POST-BAC PRO</a:t>
            </a:r>
          </a:p>
        </p:txBody>
      </p:sp>
      <p:sp>
        <p:nvSpPr>
          <p:cNvPr id="3" name="Rectangle 2">
            <a:extLst>
              <a:ext uri="{FF2B5EF4-FFF2-40B4-BE49-F238E27FC236}">
                <a16:creationId xmlns:a16="http://schemas.microsoft.com/office/drawing/2014/main" id="{46CA97E2-6E46-8744-9E20-759764CFDA63}"/>
              </a:ext>
            </a:extLst>
          </p:cNvPr>
          <p:cNvSpPr/>
          <p:nvPr/>
        </p:nvSpPr>
        <p:spPr>
          <a:xfrm>
            <a:off x="571500" y="1153824"/>
            <a:ext cx="8001000" cy="3716402"/>
          </a:xfrm>
          <a:prstGeom prst="rect">
            <a:avLst/>
          </a:prstGeom>
        </p:spPr>
        <p:txBody>
          <a:bodyPr wrap="square">
            <a:spAutoFit/>
          </a:bodyPr>
          <a:lstStyle/>
          <a:p>
            <a:pPr algn="just">
              <a:spcAft>
                <a:spcPts val="0"/>
              </a:spcAft>
              <a:tabLst>
                <a:tab pos="4770755" algn="l"/>
              </a:tabLst>
            </a:pPr>
            <a:r>
              <a:rPr lang="fr-FR" sz="1600" b="1" dirty="0">
                <a:ea typeface="Times" pitchFamily="2" charset="0"/>
                <a:cs typeface="Times New Roman" panose="02020603050405020304" pitchFamily="18" charset="0"/>
              </a:rPr>
              <a:t>La formation</a:t>
            </a:r>
          </a:p>
          <a:p>
            <a:pPr algn="just">
              <a:tabLst>
                <a:tab pos="4770755" algn="l"/>
              </a:tabLst>
            </a:pPr>
            <a:endParaRPr lang="fr-FR" sz="400" dirty="0">
              <a:ea typeface="Times" pitchFamily="2" charset="0"/>
              <a:cs typeface="Times New Roman" panose="02020603050405020304" pitchFamily="18" charset="0"/>
            </a:endParaRPr>
          </a:p>
          <a:p>
            <a:pPr algn="just">
              <a:tabLst>
                <a:tab pos="4770755" algn="l"/>
              </a:tabLst>
            </a:pPr>
            <a:r>
              <a:rPr lang="fr-FR" sz="1400" dirty="0">
                <a:ea typeface="Times" pitchFamily="2" charset="0"/>
                <a:cs typeface="Times New Roman" panose="02020603050405020304" pitchFamily="18" charset="0"/>
              </a:rPr>
              <a:t>CQP </a:t>
            </a:r>
            <a:r>
              <a:rPr lang="fr-FR" sz="1200" dirty="0">
                <a:ea typeface="Times" pitchFamily="2" charset="0"/>
                <a:cs typeface="Times New Roman" panose="02020603050405020304" pitchFamily="18" charset="0"/>
              </a:rPr>
              <a:t>(certificat de qualification professionnelle) </a:t>
            </a:r>
            <a:r>
              <a:rPr lang="fr-FR" sz="1400" b="1" dirty="0">
                <a:ea typeface="Times" pitchFamily="2" charset="0"/>
                <a:cs typeface="Times New Roman" panose="02020603050405020304" pitchFamily="18" charset="0"/>
              </a:rPr>
              <a:t>Technicien de maintenance matériels de manutention </a:t>
            </a:r>
            <a:r>
              <a:rPr lang="fr-FR" sz="1200" dirty="0">
                <a:ea typeface="Times" pitchFamily="2" charset="0"/>
                <a:cs typeface="Times New Roman" panose="02020603050405020304" pitchFamily="18" charset="0"/>
              </a:rPr>
              <a:t>(devenu depuis CQP technicien de maintenance des matériels de construction et de manutention atelier/itinérant)</a:t>
            </a:r>
            <a:endParaRPr lang="fr-FR" sz="1600" dirty="0">
              <a:ea typeface="Times" pitchFamily="2" charset="0"/>
              <a:cs typeface="Times New Roman" panose="02020603050405020304" pitchFamily="18" charset="0"/>
            </a:endParaRPr>
          </a:p>
          <a:p>
            <a:pPr algn="just">
              <a:spcAft>
                <a:spcPts val="0"/>
              </a:spcAft>
              <a:tabLst>
                <a:tab pos="4770755" algn="l"/>
              </a:tabLst>
            </a:pPr>
            <a:endParaRPr lang="fr-FR" sz="1000" b="1" dirty="0">
              <a:ea typeface="Times" pitchFamily="2" charset="0"/>
              <a:cs typeface="Times New Roman" panose="02020603050405020304" pitchFamily="18" charset="0"/>
            </a:endParaRPr>
          </a:p>
          <a:p>
            <a:pPr algn="just">
              <a:spcAft>
                <a:spcPts val="0"/>
              </a:spcAft>
              <a:tabLst>
                <a:tab pos="4770755" algn="l"/>
              </a:tabLst>
            </a:pPr>
            <a:r>
              <a:rPr lang="fr-FR" sz="1600" b="1" dirty="0">
                <a:ea typeface="Times" pitchFamily="2" charset="0"/>
                <a:cs typeface="Times New Roman" panose="02020603050405020304" pitchFamily="18" charset="0"/>
              </a:rPr>
              <a:t>Les "protagonistes" </a:t>
            </a:r>
            <a:r>
              <a:rPr lang="fr-FR" sz="1600" dirty="0">
                <a:ea typeface="Times" pitchFamily="2" charset="0"/>
                <a:cs typeface="Times New Roman" panose="02020603050405020304" pitchFamily="18" charset="0"/>
              </a:rPr>
              <a:t>, ou les hasards d’une rencontre…</a:t>
            </a:r>
          </a:p>
          <a:p>
            <a:pPr algn="just">
              <a:spcAft>
                <a:spcPts val="0"/>
              </a:spcAft>
              <a:tabLst>
                <a:tab pos="4770755" algn="l"/>
              </a:tabLst>
            </a:pPr>
            <a:endParaRPr lang="fr-FR" sz="400" b="1" dirty="0">
              <a:ea typeface="Times" pitchFamily="2" charset="0"/>
              <a:cs typeface="Times New Roman" panose="02020603050405020304" pitchFamily="18" charset="0"/>
            </a:endParaRPr>
          </a:p>
          <a:p>
            <a:pPr marL="285750" indent="-285750" algn="just">
              <a:spcAft>
                <a:spcPts val="0"/>
              </a:spcAft>
              <a:buFont typeface="Arial" panose="020B0604020202020204" pitchFamily="34" charset="0"/>
              <a:buChar char="•"/>
              <a:tabLst>
                <a:tab pos="4770755" algn="l"/>
              </a:tabLst>
            </a:pPr>
            <a:r>
              <a:rPr lang="fr-FR" sz="1400" b="1" dirty="0">
                <a:ea typeface="Times" pitchFamily="2" charset="0"/>
                <a:cs typeface="Times New Roman" panose="02020603050405020304" pitchFamily="18" charset="0"/>
              </a:rPr>
              <a:t>un lycée des métiers de l’automobile et du transport </a:t>
            </a:r>
            <a:r>
              <a:rPr lang="fr-FR" sz="1400" dirty="0">
                <a:ea typeface="Times" pitchFamily="2" charset="0"/>
                <a:cs typeface="Times New Roman" panose="02020603050405020304" pitchFamily="18" charset="0"/>
              </a:rPr>
              <a:t>: </a:t>
            </a:r>
          </a:p>
          <a:p>
            <a:pPr lvl="1" algn="just">
              <a:tabLst>
                <a:tab pos="4770755" algn="l"/>
              </a:tabLst>
            </a:pPr>
            <a:r>
              <a:rPr lang="fr-FR" sz="1400" dirty="0">
                <a:ea typeface="Times" pitchFamily="2" charset="0"/>
                <a:cs typeface="Times New Roman" panose="02020603050405020304" pitchFamily="18" charset="0"/>
              </a:rPr>
              <a:t>LP Henri Fertet à Gray (70), en partenariat avec le Greta de Vesoul, </a:t>
            </a:r>
          </a:p>
          <a:p>
            <a:pPr marL="285750" indent="-285750" algn="just">
              <a:spcAft>
                <a:spcPts val="0"/>
              </a:spcAft>
              <a:buFont typeface="Arial" panose="020B0604020202020204" pitchFamily="34" charset="0"/>
              <a:buChar char="•"/>
              <a:tabLst>
                <a:tab pos="4770755" algn="l"/>
              </a:tabLst>
            </a:pPr>
            <a:r>
              <a:rPr lang="fr-FR" sz="1400" b="1" dirty="0">
                <a:ea typeface="Times" pitchFamily="2" charset="0"/>
                <a:cs typeface="Times New Roman" panose="02020603050405020304" pitchFamily="18" charset="0"/>
              </a:rPr>
              <a:t>une entreprise de la profession</a:t>
            </a:r>
            <a:r>
              <a:rPr lang="fr-FR" sz="1400" dirty="0">
                <a:ea typeface="Times" pitchFamily="2" charset="0"/>
                <a:cs typeface="Times New Roman" panose="02020603050405020304" pitchFamily="18" charset="0"/>
              </a:rPr>
              <a:t>, fournisseur du lycée </a:t>
            </a:r>
            <a:r>
              <a:rPr lang="fr-FR" sz="1200" dirty="0">
                <a:ea typeface="Times" pitchFamily="2" charset="0"/>
                <a:cs typeface="Times New Roman" panose="02020603050405020304" pitchFamily="18" charset="0"/>
              </a:rPr>
              <a:t>(chariots pour la section logistique)</a:t>
            </a:r>
            <a:endParaRPr lang="fr-FR" sz="1400" dirty="0">
              <a:ea typeface="Times" pitchFamily="2" charset="0"/>
              <a:cs typeface="Times New Roman" panose="02020603050405020304" pitchFamily="18" charset="0"/>
            </a:endParaRPr>
          </a:p>
          <a:p>
            <a:pPr marL="285750" indent="-285750" algn="just">
              <a:spcAft>
                <a:spcPts val="0"/>
              </a:spcAft>
              <a:buFont typeface="Arial" panose="020B0604020202020204" pitchFamily="34" charset="0"/>
              <a:buChar char="•"/>
              <a:tabLst>
                <a:tab pos="4770755" algn="l"/>
              </a:tabLst>
            </a:pPr>
            <a:r>
              <a:rPr lang="fr-FR" sz="1400" b="1" dirty="0">
                <a:ea typeface="Times" pitchFamily="2" charset="0"/>
                <a:cs typeface="Times New Roman" panose="02020603050405020304" pitchFamily="18" charset="0"/>
              </a:rPr>
              <a:t>les autres entreprises </a:t>
            </a:r>
            <a:r>
              <a:rPr lang="fr-FR" sz="1400" dirty="0">
                <a:ea typeface="Times" pitchFamily="2" charset="0"/>
                <a:cs typeface="Times New Roman" panose="02020603050405020304" pitchFamily="18" charset="0"/>
              </a:rPr>
              <a:t>de la profession dans la région, également intéressées</a:t>
            </a:r>
          </a:p>
          <a:p>
            <a:pPr algn="just">
              <a:spcAft>
                <a:spcPts val="0"/>
              </a:spcAft>
              <a:tabLst>
                <a:tab pos="4770755" algn="l"/>
              </a:tabLst>
            </a:pPr>
            <a:endParaRPr lang="fr-FR" sz="1000" dirty="0">
              <a:ea typeface="Times" pitchFamily="2" charset="0"/>
              <a:cs typeface="Times New Roman" panose="02020603050405020304" pitchFamily="18" charset="0"/>
            </a:endParaRPr>
          </a:p>
          <a:p>
            <a:pPr algn="just">
              <a:tabLst>
                <a:tab pos="4770755" algn="l"/>
              </a:tabLst>
            </a:pPr>
            <a:r>
              <a:rPr lang="fr-FR" sz="1600" b="1" dirty="0">
                <a:ea typeface="Times" pitchFamily="2" charset="0"/>
                <a:cs typeface="Times New Roman" panose="02020603050405020304" pitchFamily="18" charset="0"/>
              </a:rPr>
              <a:t>Les enjeux réciproques</a:t>
            </a:r>
          </a:p>
          <a:p>
            <a:pPr algn="just">
              <a:spcAft>
                <a:spcPts val="0"/>
              </a:spcAft>
              <a:tabLst>
                <a:tab pos="4770755" algn="l"/>
              </a:tabLst>
            </a:pPr>
            <a:endParaRPr lang="fr-FR" sz="400" dirty="0">
              <a:ea typeface="Times" pitchFamily="2" charset="0"/>
              <a:cs typeface="Times New Roman" panose="02020603050405020304" pitchFamily="18" charset="0"/>
            </a:endParaRPr>
          </a:p>
          <a:p>
            <a:pPr marL="285750" indent="-285750" algn="just">
              <a:spcAft>
                <a:spcPts val="0"/>
              </a:spcAft>
              <a:buFont typeface="Arial" panose="020B0604020202020204" pitchFamily="34" charset="0"/>
              <a:buChar char="•"/>
              <a:tabLst>
                <a:tab pos="4770755" algn="l"/>
              </a:tabLst>
            </a:pPr>
            <a:r>
              <a:rPr lang="fr-FR" sz="1400" dirty="0">
                <a:ea typeface="Times" pitchFamily="2" charset="0"/>
                <a:cs typeface="Times New Roman" panose="02020603050405020304" pitchFamily="18" charset="0"/>
              </a:rPr>
              <a:t>pour le lycée : proposer une </a:t>
            </a:r>
            <a:r>
              <a:rPr lang="fr-FR" sz="1400" b="1" dirty="0">
                <a:ea typeface="Times" pitchFamily="2" charset="0"/>
                <a:cs typeface="Times New Roman" panose="02020603050405020304" pitchFamily="18" charset="0"/>
              </a:rPr>
              <a:t>poursuite d’études post bac pro </a:t>
            </a:r>
            <a:r>
              <a:rPr lang="fr-FR" sz="1400" dirty="0">
                <a:ea typeface="Times" pitchFamily="2" charset="0"/>
                <a:cs typeface="Times New Roman" panose="02020603050405020304" pitchFamily="18" charset="0"/>
              </a:rPr>
              <a:t>à ses élèves de mécanique auto</a:t>
            </a:r>
          </a:p>
          <a:p>
            <a:pPr marL="285750" indent="-285750" algn="just">
              <a:spcAft>
                <a:spcPts val="0"/>
              </a:spcAft>
              <a:buFont typeface="Arial" panose="020B0604020202020204" pitchFamily="34" charset="0"/>
              <a:buChar char="•"/>
              <a:tabLst>
                <a:tab pos="4770755" algn="l"/>
              </a:tabLst>
            </a:pPr>
            <a:r>
              <a:rPr lang="fr-FR" sz="1400" dirty="0">
                <a:ea typeface="Times" pitchFamily="2" charset="0"/>
                <a:cs typeface="Times New Roman" panose="02020603050405020304" pitchFamily="18" charset="0"/>
              </a:rPr>
              <a:t>pour la profession : se constituer un </a:t>
            </a:r>
            <a:r>
              <a:rPr lang="fr-FR" sz="1400" b="1" dirty="0">
                <a:ea typeface="Times" pitchFamily="2" charset="0"/>
                <a:cs typeface="Times New Roman" panose="02020603050405020304" pitchFamily="18" charset="0"/>
              </a:rPr>
              <a:t>nouveau vivier de recrutement</a:t>
            </a:r>
          </a:p>
          <a:p>
            <a:pPr marL="285750" indent="-285750" algn="just">
              <a:spcAft>
                <a:spcPts val="0"/>
              </a:spcAft>
              <a:buFont typeface="Arial" panose="020B0604020202020204" pitchFamily="34" charset="0"/>
              <a:buChar char="•"/>
              <a:tabLst>
                <a:tab pos="4770755" algn="l"/>
              </a:tabLst>
            </a:pPr>
            <a:endParaRPr lang="fr-FR" sz="1050" b="1" dirty="0">
              <a:ea typeface="Times" pitchFamily="2" charset="0"/>
              <a:cs typeface="Times New Roman" panose="02020603050405020304" pitchFamily="18" charset="0"/>
            </a:endParaRPr>
          </a:p>
          <a:p>
            <a:pPr algn="just">
              <a:tabLst>
                <a:tab pos="4770755" algn="l"/>
              </a:tabLst>
            </a:pPr>
            <a:r>
              <a:rPr lang="fr-FR" sz="1600" b="1" dirty="0">
                <a:ea typeface="Times" pitchFamily="2" charset="0"/>
                <a:cs typeface="Times New Roman" panose="02020603050405020304" pitchFamily="18" charset="0"/>
              </a:rPr>
              <a:t>L’aboutissement </a:t>
            </a:r>
          </a:p>
          <a:p>
            <a:pPr algn="just">
              <a:spcAft>
                <a:spcPts val="0"/>
              </a:spcAft>
              <a:tabLst>
                <a:tab pos="4770755" algn="l"/>
              </a:tabLst>
            </a:pPr>
            <a:endParaRPr lang="fr-FR" sz="500" dirty="0">
              <a:ea typeface="Times" pitchFamily="2" charset="0"/>
              <a:cs typeface="Times New Roman" panose="02020603050405020304" pitchFamily="18" charset="0"/>
            </a:endParaRPr>
          </a:p>
          <a:p>
            <a:pPr algn="just">
              <a:spcAft>
                <a:spcPts val="0"/>
              </a:spcAft>
              <a:tabLst>
                <a:tab pos="4770755" algn="l"/>
              </a:tabLst>
            </a:pPr>
            <a:r>
              <a:rPr lang="fr-FR" sz="1400" dirty="0">
                <a:ea typeface="Times" pitchFamily="2" charset="0"/>
                <a:cs typeface="Times New Roman" panose="02020603050405020304" pitchFamily="18" charset="0"/>
              </a:rPr>
              <a:t>Une </a:t>
            </a:r>
            <a:r>
              <a:rPr lang="fr-FR" sz="1400" b="1" dirty="0">
                <a:ea typeface="Times" pitchFamily="2" charset="0"/>
                <a:cs typeface="Times New Roman" panose="02020603050405020304" pitchFamily="18" charset="0"/>
              </a:rPr>
              <a:t>réussite </a:t>
            </a:r>
            <a:r>
              <a:rPr lang="fr-FR" sz="1400" dirty="0">
                <a:ea typeface="Times" pitchFamily="2" charset="0"/>
                <a:cs typeface="Times New Roman" panose="02020603050405020304" pitchFamily="18" charset="0"/>
              </a:rPr>
              <a:t>pour tout le monde, et une </a:t>
            </a:r>
            <a:r>
              <a:rPr lang="fr-FR" sz="1400" b="1" dirty="0">
                <a:ea typeface="Times" pitchFamily="2" charset="0"/>
                <a:cs typeface="Times New Roman" panose="02020603050405020304" pitchFamily="18" charset="0"/>
              </a:rPr>
              <a:t>section pleine </a:t>
            </a:r>
            <a:r>
              <a:rPr lang="fr-FR" sz="1400" dirty="0">
                <a:ea typeface="Times" pitchFamily="2" charset="0"/>
                <a:cs typeface="Times New Roman" panose="02020603050405020304" pitchFamily="18" charset="0"/>
              </a:rPr>
              <a:t>chaque année depuis 2016</a:t>
            </a:r>
          </a:p>
        </p:txBody>
      </p:sp>
    </p:spTree>
    <p:extLst>
      <p:ext uri="{BB962C8B-B14F-4D97-AF65-F5344CB8AC3E}">
        <p14:creationId xmlns:p14="http://schemas.microsoft.com/office/powerpoint/2010/main" val="2933667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346841" y="94593"/>
            <a:ext cx="4633769" cy="369332"/>
          </a:xfrm>
          <a:prstGeom prst="rect">
            <a:avLst/>
          </a:prstGeom>
          <a:noFill/>
        </p:spPr>
        <p:txBody>
          <a:bodyPr wrap="none" rtlCol="0">
            <a:spAutoFit/>
          </a:bodyPr>
          <a:lstStyle/>
          <a:p>
            <a:r>
              <a:rPr lang="fr-FR" b="1" dirty="0"/>
              <a:t>EN CONCLUSION DE CES EXPÉRIMENTATIONS…</a:t>
            </a:r>
          </a:p>
        </p:txBody>
      </p:sp>
      <p:pic>
        <p:nvPicPr>
          <p:cNvPr id="5" name="Image 4">
            <a:extLst>
              <a:ext uri="{FF2B5EF4-FFF2-40B4-BE49-F238E27FC236}">
                <a16:creationId xmlns:a16="http://schemas.microsoft.com/office/drawing/2014/main" id="{74C1A9F2-38F2-2447-A771-1B3052F56D14}"/>
              </a:ext>
            </a:extLst>
          </p:cNvPr>
          <p:cNvPicPr>
            <a:picLocks noChangeAspect="1"/>
          </p:cNvPicPr>
          <p:nvPr/>
        </p:nvPicPr>
        <p:blipFill>
          <a:blip r:embed="rId2"/>
          <a:stretch>
            <a:fillRect/>
          </a:stretch>
        </p:blipFill>
        <p:spPr>
          <a:xfrm>
            <a:off x="0" y="829894"/>
            <a:ext cx="9144000" cy="4411579"/>
          </a:xfrm>
          <a:prstGeom prst="rect">
            <a:avLst/>
          </a:prstGeom>
        </p:spPr>
      </p:pic>
    </p:spTree>
    <p:extLst>
      <p:ext uri="{BB962C8B-B14F-4D97-AF65-F5344CB8AC3E}">
        <p14:creationId xmlns:p14="http://schemas.microsoft.com/office/powerpoint/2010/main" val="349667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57C357B-ED70-EA41-851A-3560D7654398}"/>
              </a:ext>
            </a:extLst>
          </p:cNvPr>
          <p:cNvSpPr txBox="1"/>
          <p:nvPr/>
        </p:nvSpPr>
        <p:spPr>
          <a:xfrm>
            <a:off x="346841" y="94593"/>
            <a:ext cx="4986814" cy="369332"/>
          </a:xfrm>
          <a:prstGeom prst="rect">
            <a:avLst/>
          </a:prstGeom>
          <a:noFill/>
        </p:spPr>
        <p:txBody>
          <a:bodyPr wrap="none" rtlCol="0">
            <a:spAutoFit/>
          </a:bodyPr>
          <a:lstStyle/>
          <a:p>
            <a:r>
              <a:rPr lang="fr-FR" dirty="0"/>
              <a:t>Implication des branches &amp; filières professionnelles</a:t>
            </a:r>
          </a:p>
        </p:txBody>
      </p:sp>
      <p:sp>
        <p:nvSpPr>
          <p:cNvPr id="15" name="ZoneTexte 14">
            <a:extLst>
              <a:ext uri="{FF2B5EF4-FFF2-40B4-BE49-F238E27FC236}">
                <a16:creationId xmlns:a16="http://schemas.microsoft.com/office/drawing/2014/main" id="{097477D4-3DE9-8D40-A865-938301035E0E}"/>
              </a:ext>
            </a:extLst>
          </p:cNvPr>
          <p:cNvSpPr txBox="1"/>
          <p:nvPr/>
        </p:nvSpPr>
        <p:spPr>
          <a:xfrm>
            <a:off x="1973753" y="1464176"/>
            <a:ext cx="5935812" cy="2308324"/>
          </a:xfrm>
          <a:prstGeom prst="rect">
            <a:avLst/>
          </a:prstGeom>
          <a:noFill/>
        </p:spPr>
        <p:txBody>
          <a:bodyPr wrap="square" rtlCol="0">
            <a:spAutoFit/>
          </a:bodyPr>
          <a:lstStyle/>
          <a:p>
            <a:r>
              <a:rPr lang="fr-FR" b="1" dirty="0">
                <a:solidFill>
                  <a:schemeClr val="bg1"/>
                </a:solidFill>
              </a:rPr>
              <a:t>Quelques exemples d’outils d’accompagnement à disposition </a:t>
            </a:r>
          </a:p>
          <a:p>
            <a:endParaRPr lang="fr-FR" b="1" dirty="0">
              <a:solidFill>
                <a:schemeClr val="bg1"/>
              </a:solidFill>
            </a:endParaRPr>
          </a:p>
          <a:p>
            <a:pPr marL="285750" indent="-285750">
              <a:buFontTx/>
              <a:buChar char="-"/>
            </a:pPr>
            <a:r>
              <a:rPr lang="fr-FR" dirty="0">
                <a:solidFill>
                  <a:schemeClr val="bg1"/>
                </a:solidFill>
              </a:rPr>
              <a:t>projet Parcours découverte MMCM</a:t>
            </a:r>
          </a:p>
          <a:p>
            <a:pPr marL="285750" indent="-285750">
              <a:buFontTx/>
              <a:buChar char="-"/>
            </a:pPr>
            <a:r>
              <a:rPr lang="fr-FR" dirty="0">
                <a:solidFill>
                  <a:schemeClr val="bg1"/>
                </a:solidFill>
              </a:rPr>
              <a:t>3MTPM.com : offres de stages et alternance sur </a:t>
            </a:r>
          </a:p>
          <a:p>
            <a:pPr marL="285750" indent="-285750">
              <a:buFontTx/>
              <a:buChar char="-"/>
            </a:pPr>
            <a:r>
              <a:rPr lang="fr-FR" dirty="0">
                <a:solidFill>
                  <a:schemeClr val="bg1"/>
                </a:solidFill>
              </a:rPr>
              <a:t>vidéo / casque VR Métiers 360</a:t>
            </a:r>
          </a:p>
          <a:p>
            <a:pPr marL="285750" indent="-285750">
              <a:buFontTx/>
              <a:buChar char="-"/>
            </a:pPr>
            <a:r>
              <a:rPr lang="fr-FR" dirty="0">
                <a:solidFill>
                  <a:schemeClr val="bg1"/>
                </a:solidFill>
              </a:rPr>
              <a:t>les délégués régionaux : des interlocuteurs de terrain</a:t>
            </a:r>
          </a:p>
          <a:p>
            <a:pPr marL="285750" indent="-285750">
              <a:buFontTx/>
              <a:buChar char="-"/>
            </a:pPr>
            <a:r>
              <a:rPr lang="fr-FR" dirty="0">
                <a:solidFill>
                  <a:schemeClr val="bg1"/>
                </a:solidFill>
              </a:rPr>
              <a:t>…</a:t>
            </a:r>
          </a:p>
          <a:p>
            <a:pPr marL="285750" indent="-285750">
              <a:buFontTx/>
              <a:buChar char="-"/>
            </a:pPr>
            <a:endParaRPr lang="fr-FR" b="1" dirty="0">
              <a:solidFill>
                <a:schemeClr val="bg1"/>
              </a:solidFill>
            </a:endParaRPr>
          </a:p>
        </p:txBody>
      </p:sp>
      <p:pic>
        <p:nvPicPr>
          <p:cNvPr id="17" name="Image 16">
            <a:extLst>
              <a:ext uri="{FF2B5EF4-FFF2-40B4-BE49-F238E27FC236}">
                <a16:creationId xmlns:a16="http://schemas.microsoft.com/office/drawing/2014/main" id="{13E953E7-BA79-7143-806D-38F1202250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677" y="2793812"/>
            <a:ext cx="1939045" cy="1939045"/>
          </a:xfrm>
          <a:prstGeom prst="rect">
            <a:avLst/>
          </a:prstGeom>
        </p:spPr>
      </p:pic>
      <p:pic>
        <p:nvPicPr>
          <p:cNvPr id="19" name="Image 18">
            <a:extLst>
              <a:ext uri="{FF2B5EF4-FFF2-40B4-BE49-F238E27FC236}">
                <a16:creationId xmlns:a16="http://schemas.microsoft.com/office/drawing/2014/main" id="{9CA5B561-69CC-2E4D-8596-83F6C6A36D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5884" y="2774848"/>
            <a:ext cx="1958009" cy="1958009"/>
          </a:xfrm>
          <a:prstGeom prst="rect">
            <a:avLst/>
          </a:prstGeom>
        </p:spPr>
      </p:pic>
    </p:spTree>
    <p:extLst>
      <p:ext uri="{BB962C8B-B14F-4D97-AF65-F5344CB8AC3E}">
        <p14:creationId xmlns:p14="http://schemas.microsoft.com/office/powerpoint/2010/main" val="2677365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346841" y="94593"/>
            <a:ext cx="2775440" cy="369332"/>
          </a:xfrm>
          <a:prstGeom prst="rect">
            <a:avLst/>
          </a:prstGeom>
          <a:noFill/>
        </p:spPr>
        <p:txBody>
          <a:bodyPr wrap="none" rtlCol="0">
            <a:spAutoFit/>
          </a:bodyPr>
          <a:lstStyle/>
          <a:p>
            <a:r>
              <a:rPr lang="fr-FR" b="1" dirty="0"/>
              <a:t>PARCOURS DÉCOUVERTE…</a:t>
            </a:r>
          </a:p>
        </p:txBody>
      </p:sp>
      <p:sp>
        <p:nvSpPr>
          <p:cNvPr id="3" name="ZoneTexte 2">
            <a:extLst>
              <a:ext uri="{FF2B5EF4-FFF2-40B4-BE49-F238E27FC236}">
                <a16:creationId xmlns:a16="http://schemas.microsoft.com/office/drawing/2014/main" id="{6F21820E-EF92-3A4B-A618-4568A95864BE}"/>
              </a:ext>
            </a:extLst>
          </p:cNvPr>
          <p:cNvSpPr txBox="1"/>
          <p:nvPr/>
        </p:nvSpPr>
        <p:spPr>
          <a:xfrm>
            <a:off x="551622" y="1675621"/>
            <a:ext cx="8040756" cy="2185214"/>
          </a:xfrm>
          <a:prstGeom prst="rect">
            <a:avLst/>
          </a:prstGeom>
          <a:noFill/>
        </p:spPr>
        <p:txBody>
          <a:bodyPr wrap="square" rtlCol="0">
            <a:spAutoFit/>
          </a:bodyPr>
          <a:lstStyle/>
          <a:p>
            <a:r>
              <a:rPr lang="fr-FR" b="1" dirty="0"/>
              <a:t>… </a:t>
            </a:r>
            <a:r>
              <a:rPr lang="fr-FR" sz="2000" b="1" dirty="0"/>
              <a:t>des métiers de la maintenance des matériels </a:t>
            </a:r>
          </a:p>
          <a:p>
            <a:r>
              <a:rPr lang="fr-FR" sz="2000" b="1" dirty="0"/>
              <a:t>	de construction et de manutention</a:t>
            </a:r>
          </a:p>
          <a:p>
            <a:endParaRPr lang="fr-FR" dirty="0"/>
          </a:p>
          <a:p>
            <a:r>
              <a:rPr lang="fr-FR" sz="2400" b="1" dirty="0">
                <a:solidFill>
                  <a:schemeClr val="accent6"/>
                </a:solidFill>
              </a:rPr>
              <a:t>=&gt;</a:t>
            </a:r>
            <a:r>
              <a:rPr lang="fr-FR" dirty="0"/>
              <a:t> Élaboration d’un projet pour la rentrée 2021, en collaboration entre les 	différentes organisations professionnelles de la filière concernée : </a:t>
            </a:r>
          </a:p>
          <a:p>
            <a:endParaRPr lang="fr-FR" dirty="0"/>
          </a:p>
          <a:p>
            <a:pPr algn="ctr"/>
            <a:r>
              <a:rPr lang="fr-FR" dirty="0"/>
              <a:t> </a:t>
            </a:r>
          </a:p>
        </p:txBody>
      </p:sp>
      <p:pic>
        <p:nvPicPr>
          <p:cNvPr id="5" name="Image 4">
            <a:extLst>
              <a:ext uri="{FF2B5EF4-FFF2-40B4-BE49-F238E27FC236}">
                <a16:creationId xmlns:a16="http://schemas.microsoft.com/office/drawing/2014/main" id="{0813F382-2FBF-664D-8AF9-4672FD8B5104}"/>
              </a:ext>
            </a:extLst>
          </p:cNvPr>
          <p:cNvPicPr>
            <a:picLocks noChangeAspect="1"/>
          </p:cNvPicPr>
          <p:nvPr/>
        </p:nvPicPr>
        <p:blipFill>
          <a:blip r:embed="rId2"/>
          <a:stretch>
            <a:fillRect/>
          </a:stretch>
        </p:blipFill>
        <p:spPr>
          <a:xfrm>
            <a:off x="1110521" y="3410337"/>
            <a:ext cx="4313109" cy="1167920"/>
          </a:xfrm>
          <a:prstGeom prst="rect">
            <a:avLst/>
          </a:prstGeom>
        </p:spPr>
      </p:pic>
      <p:sp>
        <p:nvSpPr>
          <p:cNvPr id="6" name="Rectangle 2">
            <a:extLst>
              <a:ext uri="{FF2B5EF4-FFF2-40B4-BE49-F238E27FC236}">
                <a16:creationId xmlns:a16="http://schemas.microsoft.com/office/drawing/2014/main" id="{2C431D68-1616-8D41-BE4F-71D955614B09}"/>
              </a:ext>
            </a:extLst>
          </p:cNvPr>
          <p:cNvSpPr>
            <a:spLocks noChangeArrowheads="1"/>
          </p:cNvSpPr>
          <p:nvPr/>
        </p:nvSpPr>
        <p:spPr bwMode="auto">
          <a:xfrm flipV="1">
            <a:off x="5916030" y="3327583"/>
            <a:ext cx="204708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025" name="Image 6" descr="FNTP crée un portail d'entreprise">
            <a:extLst>
              <a:ext uri="{FF2B5EF4-FFF2-40B4-BE49-F238E27FC236}">
                <a16:creationId xmlns:a16="http://schemas.microsoft.com/office/drawing/2014/main" id="{B802DA6F-04A6-084D-9968-082EB9DE698B}"/>
              </a:ext>
            </a:extLst>
          </p:cNvPr>
          <p:cNvPicPr>
            <a:picLocks noChangeAspect="1" noChangeArrowheads="1"/>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6406249" y="3250923"/>
            <a:ext cx="1327334" cy="132733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8AC65E51-D0F8-4946-A011-76CBC7217AB5}"/>
              </a:ext>
            </a:extLst>
          </p:cNvPr>
          <p:cNvSpPr txBox="1"/>
          <p:nvPr/>
        </p:nvSpPr>
        <p:spPr>
          <a:xfrm>
            <a:off x="5456649" y="3552774"/>
            <a:ext cx="914400" cy="769441"/>
          </a:xfrm>
          <a:prstGeom prst="rect">
            <a:avLst/>
          </a:prstGeom>
          <a:noFill/>
        </p:spPr>
        <p:txBody>
          <a:bodyPr wrap="square" rtlCol="0">
            <a:spAutoFit/>
          </a:bodyPr>
          <a:lstStyle/>
          <a:p>
            <a:pPr algn="ctr"/>
            <a:r>
              <a:rPr lang="fr-FR" sz="4400" b="1" dirty="0">
                <a:solidFill>
                  <a:schemeClr val="accent6"/>
                </a:solidFill>
              </a:rPr>
              <a:t>&amp;</a:t>
            </a:r>
          </a:p>
        </p:txBody>
      </p:sp>
    </p:spTree>
    <p:extLst>
      <p:ext uri="{BB962C8B-B14F-4D97-AF65-F5344CB8AC3E}">
        <p14:creationId xmlns:p14="http://schemas.microsoft.com/office/powerpoint/2010/main" val="368338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346841" y="94593"/>
            <a:ext cx="1477456" cy="369332"/>
          </a:xfrm>
          <a:prstGeom prst="rect">
            <a:avLst/>
          </a:prstGeom>
          <a:noFill/>
        </p:spPr>
        <p:txBody>
          <a:bodyPr wrap="none" rtlCol="0">
            <a:spAutoFit/>
          </a:bodyPr>
          <a:lstStyle/>
          <a:p>
            <a:r>
              <a:rPr lang="fr-FR" b="1" dirty="0"/>
              <a:t>3MTPM.COM</a:t>
            </a:r>
          </a:p>
        </p:txBody>
      </p:sp>
      <p:pic>
        <p:nvPicPr>
          <p:cNvPr id="4" name="Image 3">
            <a:extLst>
              <a:ext uri="{FF2B5EF4-FFF2-40B4-BE49-F238E27FC236}">
                <a16:creationId xmlns:a16="http://schemas.microsoft.com/office/drawing/2014/main" id="{768B698A-3D5B-4641-940A-6C72992AB9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837" y="947057"/>
            <a:ext cx="3289734" cy="3769034"/>
          </a:xfrm>
          <a:prstGeom prst="rect">
            <a:avLst/>
          </a:prstGeom>
        </p:spPr>
      </p:pic>
      <p:pic>
        <p:nvPicPr>
          <p:cNvPr id="6" name="Image 5">
            <a:extLst>
              <a:ext uri="{FF2B5EF4-FFF2-40B4-BE49-F238E27FC236}">
                <a16:creationId xmlns:a16="http://schemas.microsoft.com/office/drawing/2014/main" id="{1BB9627C-595F-4344-91AF-C7EAAA7025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5949" y="947057"/>
            <a:ext cx="5583214" cy="4033157"/>
          </a:xfrm>
          <a:prstGeom prst="rect">
            <a:avLst/>
          </a:prstGeom>
        </p:spPr>
      </p:pic>
    </p:spTree>
    <p:extLst>
      <p:ext uri="{BB962C8B-B14F-4D97-AF65-F5344CB8AC3E}">
        <p14:creationId xmlns:p14="http://schemas.microsoft.com/office/powerpoint/2010/main" val="417585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346841" y="94593"/>
            <a:ext cx="2167581" cy="369332"/>
          </a:xfrm>
          <a:prstGeom prst="rect">
            <a:avLst/>
          </a:prstGeom>
          <a:noFill/>
        </p:spPr>
        <p:txBody>
          <a:bodyPr wrap="none" rtlCol="0">
            <a:spAutoFit/>
          </a:bodyPr>
          <a:lstStyle/>
          <a:p>
            <a:r>
              <a:rPr lang="fr-FR" b="1" dirty="0"/>
              <a:t>NOS MÉTIERS À 360°</a:t>
            </a:r>
          </a:p>
        </p:txBody>
      </p:sp>
      <p:pic>
        <p:nvPicPr>
          <p:cNvPr id="3" name="Picture 2" descr="page1image400">
            <a:extLst>
              <a:ext uri="{FF2B5EF4-FFF2-40B4-BE49-F238E27FC236}">
                <a16:creationId xmlns:a16="http://schemas.microsoft.com/office/drawing/2014/main" id="{D024EF3A-8ACD-FE4D-9494-8F4EF8198BA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32403" y="0"/>
            <a:ext cx="1763486" cy="813684"/>
          </a:xfrm>
          <a:prstGeom prst="rect">
            <a:avLst/>
          </a:prstGeom>
          <a:solidFill>
            <a:srgbClr val="FFFFFF"/>
          </a:solidFill>
        </p:spPr>
      </p:pic>
      <p:pic>
        <p:nvPicPr>
          <p:cNvPr id="4" name="Picture 3" descr="page1image10808">
            <a:extLst>
              <a:ext uri="{FF2B5EF4-FFF2-40B4-BE49-F238E27FC236}">
                <a16:creationId xmlns:a16="http://schemas.microsoft.com/office/drawing/2014/main" id="{F3664CC1-0192-2D41-BC22-7BF0113AB6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74970" y="842212"/>
            <a:ext cx="2505517" cy="187913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2DD82663-4D99-9E43-842D-D4D7B9A25BBC}"/>
              </a:ext>
            </a:extLst>
          </p:cNvPr>
          <p:cNvSpPr txBox="1"/>
          <p:nvPr/>
        </p:nvSpPr>
        <p:spPr>
          <a:xfrm>
            <a:off x="1722071" y="1386810"/>
            <a:ext cx="6453852" cy="3762568"/>
          </a:xfrm>
          <a:prstGeom prst="rect">
            <a:avLst/>
          </a:prstGeom>
          <a:noFill/>
        </p:spPr>
        <p:txBody>
          <a:bodyPr wrap="square" rtlCol="0">
            <a:spAutoFit/>
          </a:bodyPr>
          <a:lstStyle/>
          <a:p>
            <a:pPr algn="just"/>
            <a:r>
              <a:rPr lang="fr-FR" b="1" dirty="0"/>
              <a:t>Vidéo sur casques de réalité virtuelle</a:t>
            </a:r>
            <a:r>
              <a:rPr lang="fr-FR" dirty="0"/>
              <a:t>,</a:t>
            </a:r>
            <a:r>
              <a:rPr lang="fr-FR" b="1" dirty="0"/>
              <a:t> </a:t>
            </a:r>
            <a:r>
              <a:rPr lang="fr-FR" dirty="0"/>
              <a:t>pour une</a:t>
            </a:r>
            <a:endParaRPr lang="fr-FR" b="1" dirty="0"/>
          </a:p>
          <a:p>
            <a:pPr algn="just"/>
            <a:r>
              <a:rPr lang="fr-FR" dirty="0"/>
              <a:t>1</a:t>
            </a:r>
            <a:r>
              <a:rPr lang="fr-FR" baseline="30000" dirty="0"/>
              <a:t>ère</a:t>
            </a:r>
            <a:r>
              <a:rPr lang="fr-FR" dirty="0"/>
              <a:t> découverte et immersion réaliste dans</a:t>
            </a:r>
          </a:p>
          <a:p>
            <a:pPr algn="just"/>
            <a:r>
              <a:rPr lang="fr-FR" dirty="0"/>
              <a:t>l’environnement de travail de :</a:t>
            </a:r>
          </a:p>
          <a:p>
            <a:pPr marL="742950" lvl="1" indent="-285750" algn="just">
              <a:buFont typeface="Arial" panose="020B0604020202020204" pitchFamily="34" charset="0"/>
              <a:buChar char="•"/>
            </a:pPr>
            <a:r>
              <a:rPr lang="fr-FR" sz="1600" dirty="0"/>
              <a:t>mécanicien atelier	</a:t>
            </a:r>
          </a:p>
          <a:p>
            <a:pPr marL="742950" lvl="1" indent="-285750" algn="just">
              <a:buFont typeface="Arial" panose="020B0604020202020204" pitchFamily="34" charset="0"/>
              <a:buChar char="•"/>
            </a:pPr>
            <a:r>
              <a:rPr lang="fr-FR" sz="1600" dirty="0"/>
              <a:t>technicien itinérant</a:t>
            </a:r>
          </a:p>
          <a:p>
            <a:pPr marL="742950" lvl="1" indent="-285750" algn="just">
              <a:buFont typeface="Arial" panose="020B0604020202020204" pitchFamily="34" charset="0"/>
              <a:buChar char="•"/>
            </a:pPr>
            <a:r>
              <a:rPr lang="fr-FR" sz="1600" dirty="0"/>
              <a:t>gestionnaire d’intervention</a:t>
            </a:r>
          </a:p>
          <a:p>
            <a:pPr marL="742950" lvl="1" indent="-285750" algn="just">
              <a:buFont typeface="Arial" panose="020B0604020202020204" pitchFamily="34" charset="0"/>
              <a:buChar char="•"/>
            </a:pPr>
            <a:r>
              <a:rPr lang="fr-FR" sz="1600" dirty="0"/>
              <a:t>gestionnaire approvisionnement / pièces</a:t>
            </a:r>
          </a:p>
          <a:p>
            <a:pPr algn="just"/>
            <a:endParaRPr lang="fr-FR" sz="1050" dirty="0"/>
          </a:p>
          <a:p>
            <a:pPr algn="just"/>
            <a:r>
              <a:rPr lang="fr-FR" sz="1600" dirty="0"/>
              <a:t>votre établissement dispose de ses propres casques </a:t>
            </a:r>
            <a:r>
              <a:rPr lang="fr-FR" sz="1600" i="1" dirty="0"/>
              <a:t>VR</a:t>
            </a:r>
            <a:r>
              <a:rPr lang="fr-FR" sz="1600" dirty="0"/>
              <a:t> : envoi de la vidéo à télécharger gratuitement sur simple demande</a:t>
            </a:r>
          </a:p>
          <a:p>
            <a:pPr algn="just"/>
            <a:r>
              <a:rPr lang="fr-FR" sz="1600" dirty="0"/>
              <a:t>votre établissement ne dispose pas de casque : 2 casques / région disponibles en prêt gratuit auprès de nos délégués régionaux</a:t>
            </a:r>
          </a:p>
          <a:p>
            <a:pPr algn="just"/>
            <a:endParaRPr lang="fr-FR" sz="1000" dirty="0"/>
          </a:p>
          <a:p>
            <a:pPr algn="just"/>
            <a:r>
              <a:rPr lang="fr-FR" b="1" dirty="0"/>
              <a:t>Et bientôt une version accessible en </a:t>
            </a:r>
            <a:r>
              <a:rPr lang="fr-FR" b="1" i="1" dirty="0"/>
              <a:t>WebApp</a:t>
            </a:r>
            <a:r>
              <a:rPr lang="fr-FR" dirty="0"/>
              <a:t>, pour explorer en autonomie cet univers professionnel de façon simple et ludique…</a:t>
            </a:r>
          </a:p>
        </p:txBody>
      </p:sp>
      <p:pic>
        <p:nvPicPr>
          <p:cNvPr id="8" name="Image 7">
            <a:extLst>
              <a:ext uri="{FF2B5EF4-FFF2-40B4-BE49-F238E27FC236}">
                <a16:creationId xmlns:a16="http://schemas.microsoft.com/office/drawing/2014/main" id="{BFD507F4-3B40-2D43-99D3-7691FC1FC6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0743" y="19027"/>
            <a:ext cx="1697393" cy="1338035"/>
          </a:xfrm>
          <a:prstGeom prst="rect">
            <a:avLst/>
          </a:prstGeom>
        </p:spPr>
      </p:pic>
      <p:pic>
        <p:nvPicPr>
          <p:cNvPr id="9" name="Image 8">
            <a:extLst>
              <a:ext uri="{FF2B5EF4-FFF2-40B4-BE49-F238E27FC236}">
                <a16:creationId xmlns:a16="http://schemas.microsoft.com/office/drawing/2014/main" id="{DFFAD790-69FE-5148-9574-B8EAB16CD2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638424">
            <a:off x="8395851" y="4129219"/>
            <a:ext cx="464706" cy="979802"/>
          </a:xfrm>
          <a:prstGeom prst="rect">
            <a:avLst/>
          </a:prstGeom>
        </p:spPr>
      </p:pic>
      <p:pic>
        <p:nvPicPr>
          <p:cNvPr id="10" name="Image 9">
            <a:extLst>
              <a:ext uri="{FF2B5EF4-FFF2-40B4-BE49-F238E27FC236}">
                <a16:creationId xmlns:a16="http://schemas.microsoft.com/office/drawing/2014/main" id="{938F8028-AD20-E141-9FD6-747909883C21}"/>
              </a:ext>
            </a:extLst>
          </p:cNvPr>
          <p:cNvPicPr>
            <a:picLocks noChangeAspect="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88925" y="3446218"/>
            <a:ext cx="433146" cy="389154"/>
          </a:xfrm>
          <a:prstGeom prst="rect">
            <a:avLst/>
          </a:prstGeom>
        </p:spPr>
      </p:pic>
      <p:pic>
        <p:nvPicPr>
          <p:cNvPr id="11" name="Image 10">
            <a:extLst>
              <a:ext uri="{FF2B5EF4-FFF2-40B4-BE49-F238E27FC236}">
                <a16:creationId xmlns:a16="http://schemas.microsoft.com/office/drawing/2014/main" id="{E6630C34-82C3-E14D-96CB-F53791D42A0A}"/>
              </a:ext>
            </a:extLst>
          </p:cNvPr>
          <p:cNvPicPr>
            <a:picLocks noChangeAspect="1"/>
          </p:cNvPicPr>
          <p:nvPr/>
        </p:nvPicPr>
        <p:blipFill>
          <a:blip r:embed="rId7"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288925" y="3981641"/>
            <a:ext cx="433146" cy="389154"/>
          </a:xfrm>
          <a:prstGeom prst="rect">
            <a:avLst/>
          </a:prstGeom>
        </p:spPr>
      </p:pic>
      <p:pic>
        <p:nvPicPr>
          <p:cNvPr id="13" name="Image 12">
            <a:hlinkClick r:id="rId8"/>
            <a:extLst>
              <a:ext uri="{FF2B5EF4-FFF2-40B4-BE49-F238E27FC236}">
                <a16:creationId xmlns:a16="http://schemas.microsoft.com/office/drawing/2014/main" id="{1B9F9748-C8C4-A44F-8478-18C7227BB4B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9793" y="894110"/>
            <a:ext cx="1530988" cy="2405839"/>
          </a:xfrm>
          <a:prstGeom prst="rect">
            <a:avLst/>
          </a:prstGeom>
        </p:spPr>
      </p:pic>
    </p:spTree>
    <p:extLst>
      <p:ext uri="{BB962C8B-B14F-4D97-AF65-F5344CB8AC3E}">
        <p14:creationId xmlns:p14="http://schemas.microsoft.com/office/powerpoint/2010/main" val="1924838553"/>
      </p:ext>
    </p:extLst>
  </p:cSld>
  <p:clrMapOvr>
    <a:masterClrMapping/>
  </p:clrMapOvr>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2790E1-966A-497A-ABBD-24ECAA34A18E}">
  <ds:schemaRefs>
    <ds:schemaRef ds:uri="d9b8819f-644e-4e2e-bf09-8a76532e681c"/>
    <ds:schemaRef ds:uri="http://purl.org/dc/term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3.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1813</TotalTime>
  <Words>710</Words>
  <Application>Microsoft Macintosh PowerPoint</Application>
  <PresentationFormat>Affichage à l'écran (16:9)</PresentationFormat>
  <Paragraphs>106</Paragraphs>
  <Slides>12</Slides>
  <Notes>2</Notes>
  <HiddenSlides>0</HiddenSlides>
  <MMClips>0</MMClips>
  <ScaleCrop>false</ScaleCrop>
  <HeadingPairs>
    <vt:vector size="6" baseType="variant">
      <vt:variant>
        <vt:lpstr>Polices utilisées</vt:lpstr>
      </vt:variant>
      <vt:variant>
        <vt:i4>4</vt:i4>
      </vt:variant>
      <vt:variant>
        <vt:lpstr>Thème</vt:lpstr>
      </vt:variant>
      <vt:variant>
        <vt:i4>4</vt:i4>
      </vt:variant>
      <vt:variant>
        <vt:lpstr>Titres des diapositives</vt:lpstr>
      </vt:variant>
      <vt:variant>
        <vt:i4>12</vt:i4>
      </vt:variant>
    </vt:vector>
  </HeadingPairs>
  <TitlesOfParts>
    <vt:vector size="20" baseType="lpstr">
      <vt:lpstr>Arial</vt:lpstr>
      <vt:lpstr>Calibri</vt:lpstr>
      <vt:lpstr>Police système</vt:lpstr>
      <vt:lpstr>Verdana</vt:lpstr>
      <vt:lpstr>page de presentation et de partie</vt:lpstr>
      <vt:lpstr>2_page de presentation et de partie</vt:lpstr>
      <vt:lpstr>1_page de presentation et de partie</vt:lpstr>
      <vt:lpstr>3_page de presentation et de partie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Matrice IGAENR 2018</dc:title>
  <dc:creator>Administrateur MEN</dc:creator>
  <cp:lastModifiedBy>Pascale COSTA</cp:lastModifiedBy>
  <cp:revision>222</cp:revision>
  <cp:lastPrinted>2015-02-04T16:19:06Z</cp:lastPrinted>
  <dcterms:created xsi:type="dcterms:W3CDTF">2015-02-04T10:43:31Z</dcterms:created>
  <dcterms:modified xsi:type="dcterms:W3CDTF">2021-05-15T17:55:55Z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