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686" r:id="rId5"/>
    <p:sldMasterId id="2147483704" r:id="rId6"/>
    <p:sldMasterId id="2147483683" r:id="rId7"/>
    <p:sldMasterId id="2147483689" r:id="rId8"/>
    <p:sldMasterId id="2147483707" r:id="rId9"/>
    <p:sldMasterId id="2147483710" r:id="rId10"/>
    <p:sldMasterId id="2147483713" r:id="rId11"/>
    <p:sldMasterId id="2147483716" r:id="rId12"/>
    <p:sldMasterId id="2147483719" r:id="rId13"/>
  </p:sldMasterIdLst>
  <p:notesMasterIdLst>
    <p:notesMasterId r:id="rId75"/>
  </p:notesMasterIdLst>
  <p:handoutMasterIdLst>
    <p:handoutMasterId r:id="rId76"/>
  </p:handoutMasterIdLst>
  <p:sldIdLst>
    <p:sldId id="271" r:id="rId14"/>
    <p:sldId id="305" r:id="rId15"/>
    <p:sldId id="278" r:id="rId16"/>
    <p:sldId id="280" r:id="rId17"/>
    <p:sldId id="304" r:id="rId18"/>
    <p:sldId id="285" r:id="rId19"/>
    <p:sldId id="286" r:id="rId20"/>
    <p:sldId id="289" r:id="rId21"/>
    <p:sldId id="287" r:id="rId22"/>
    <p:sldId id="288" r:id="rId23"/>
    <p:sldId id="290" r:id="rId24"/>
    <p:sldId id="299" r:id="rId25"/>
    <p:sldId id="291" r:id="rId26"/>
    <p:sldId id="292" r:id="rId27"/>
    <p:sldId id="294" r:id="rId28"/>
    <p:sldId id="293" r:id="rId29"/>
    <p:sldId id="295" r:id="rId30"/>
    <p:sldId id="296" r:id="rId31"/>
    <p:sldId id="297" r:id="rId32"/>
    <p:sldId id="300" r:id="rId33"/>
    <p:sldId id="301" r:id="rId34"/>
    <p:sldId id="302" r:id="rId35"/>
    <p:sldId id="303" r:id="rId36"/>
    <p:sldId id="306" r:id="rId37"/>
    <p:sldId id="307" r:id="rId38"/>
    <p:sldId id="308" r:id="rId39"/>
    <p:sldId id="309" r:id="rId40"/>
    <p:sldId id="310" r:id="rId41"/>
    <p:sldId id="311" r:id="rId42"/>
    <p:sldId id="312"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5" r:id="rId58"/>
    <p:sldId id="336" r:id="rId59"/>
    <p:sldId id="337" r:id="rId60"/>
    <p:sldId id="282" r:id="rId61"/>
    <p:sldId id="338" r:id="rId62"/>
    <p:sldId id="339" r:id="rId63"/>
    <p:sldId id="340" r:id="rId64"/>
    <p:sldId id="334" r:id="rId65"/>
    <p:sldId id="313" r:id="rId66"/>
    <p:sldId id="314" r:id="rId67"/>
    <p:sldId id="315" r:id="rId68"/>
    <p:sldId id="316" r:id="rId69"/>
    <p:sldId id="317" r:id="rId70"/>
    <p:sldId id="318" r:id="rId71"/>
    <p:sldId id="281" r:id="rId72"/>
    <p:sldId id="284" r:id="rId73"/>
    <p:sldId id="319" r:id="rId74"/>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6D0"/>
    <a:srgbClr val="070A0F"/>
    <a:srgbClr val="3D7CC9"/>
    <a:srgbClr val="1FA1E5"/>
    <a:srgbClr val="9B008A"/>
    <a:srgbClr val="7800FF"/>
    <a:srgbClr val="8800D1"/>
    <a:srgbClr val="7B00AC"/>
    <a:srgbClr val="6E008E"/>
    <a:srgbClr val="8211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87854-4FFC-A04A-9DA1-64B7A6072A5D}" v="161" dt="2021-05-15T17:40:42.55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0" autoAdjust="0"/>
    <p:restoredTop sz="89134" autoAdjust="0"/>
  </p:normalViewPr>
  <p:slideViewPr>
    <p:cSldViewPr snapToGrid="0" snapToObjects="1">
      <p:cViewPr varScale="1">
        <p:scale>
          <a:sx n="124" d="100"/>
          <a:sy n="124" d="100"/>
        </p:scale>
        <p:origin x="664"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5/10/relationships/revisionInfo" Target="revisionInfo.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e COSTA" userId="a9990527-e5a0-4976-9254-72d533a89fe6" providerId="ADAL" clId="{CCC87854-4FFC-A04A-9DA1-64B7A6072A5D}"/>
    <pc:docChg chg="modSld">
      <pc:chgData name="Pascale COSTA" userId="a9990527-e5a0-4976-9254-72d533a89fe6" providerId="ADAL" clId="{CCC87854-4FFC-A04A-9DA1-64B7A6072A5D}" dt="2021-05-15T17:40:42.551" v="3" actId="18331"/>
      <pc:docMkLst>
        <pc:docMk/>
      </pc:docMkLst>
      <pc:sldChg chg="modSp">
        <pc:chgData name="Pascale COSTA" userId="a9990527-e5a0-4976-9254-72d533a89fe6" providerId="ADAL" clId="{CCC87854-4FFC-A04A-9DA1-64B7A6072A5D}" dt="2021-05-15T17:40:42.551" v="3" actId="18331"/>
        <pc:sldMkLst>
          <pc:docMk/>
          <pc:sldMk cId="2330742906" sldId="280"/>
        </pc:sldMkLst>
        <pc:picChg chg="mod">
          <ac:chgData name="Pascale COSTA" userId="a9990527-e5a0-4976-9254-72d533a89fe6" providerId="ADAL" clId="{CCC87854-4FFC-A04A-9DA1-64B7A6072A5D}" dt="2021-05-15T17:40:42.551" v="3" actId="18331"/>
          <ac:picMkLst>
            <pc:docMk/>
            <pc:sldMk cId="2330742906" sldId="280"/>
            <ac:picMk id="8194" creationId="{00000000-0000-0000-0000-000000000000}"/>
          </ac:picMkLst>
        </pc:picChg>
      </pc:sldChg>
      <pc:sldChg chg="modSp mod">
        <pc:chgData name="Pascale COSTA" userId="a9990527-e5a0-4976-9254-72d533a89fe6" providerId="ADAL" clId="{CCC87854-4FFC-A04A-9DA1-64B7A6072A5D}" dt="2021-05-15T17:36:38.907" v="0" actId="20577"/>
        <pc:sldMkLst>
          <pc:docMk/>
          <pc:sldMk cId="154444582" sldId="294"/>
        </pc:sldMkLst>
        <pc:spChg chg="mod">
          <ac:chgData name="Pascale COSTA" userId="a9990527-e5a0-4976-9254-72d533a89fe6" providerId="ADAL" clId="{CCC87854-4FFC-A04A-9DA1-64B7A6072A5D}" dt="2021-05-15T17:36:38.907" v="0" actId="20577"/>
          <ac:spMkLst>
            <pc:docMk/>
            <pc:sldMk cId="154444582" sldId="294"/>
            <ac:spMk id="12" creationId="{00000000-0000-0000-0000-000000000000}"/>
          </ac:spMkLst>
        </pc:spChg>
      </pc:sldChg>
      <pc:sldChg chg="modSp mod">
        <pc:chgData name="Pascale COSTA" userId="a9990527-e5a0-4976-9254-72d533a89fe6" providerId="ADAL" clId="{CCC87854-4FFC-A04A-9DA1-64B7A6072A5D}" dt="2021-05-15T17:37:25.220" v="1" actId="20577"/>
        <pc:sldMkLst>
          <pc:docMk/>
          <pc:sldMk cId="1997645223" sldId="301"/>
        </pc:sldMkLst>
        <pc:spChg chg="mod">
          <ac:chgData name="Pascale COSTA" userId="a9990527-e5a0-4976-9254-72d533a89fe6" providerId="ADAL" clId="{CCC87854-4FFC-A04A-9DA1-64B7A6072A5D}" dt="2021-05-15T17:37:25.220" v="1" actId="20577"/>
          <ac:spMkLst>
            <pc:docMk/>
            <pc:sldMk cId="1997645223" sldId="301"/>
            <ac:spMk id="4" creationId="{00000000-0000-0000-0000-000000000000}"/>
          </ac:spMkLst>
        </pc:spChg>
      </pc:sldChg>
      <pc:sldChg chg="modSp">
        <pc:chgData name="Pascale COSTA" userId="a9990527-e5a0-4976-9254-72d533a89fe6" providerId="ADAL" clId="{CCC87854-4FFC-A04A-9DA1-64B7A6072A5D}" dt="2021-05-15T17:39:19.270" v="2" actId="18331"/>
        <pc:sldMkLst>
          <pc:docMk/>
          <pc:sldMk cId="0" sldId="319"/>
        </pc:sldMkLst>
        <pc:picChg chg="mod">
          <ac:chgData name="Pascale COSTA" userId="a9990527-e5a0-4976-9254-72d533a89fe6" providerId="ADAL" clId="{CCC87854-4FFC-A04A-9DA1-64B7A6072A5D}" dt="2021-05-15T17:39:19.270" v="2" actId="18331"/>
          <ac:picMkLst>
            <pc:docMk/>
            <pc:sldMk cId="0" sldId="319"/>
            <ac:picMk id="6" creationId="{7E215C79-5EF3-3B4C-9F01-B4D7A859999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E0914-46A7-4508-A6C6-F88B4493C194}"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fr-FR"/>
        </a:p>
      </dgm:t>
    </dgm:pt>
    <dgm:pt modelId="{2FC84101-7A67-4417-82C2-E01AC6F26B1F}">
      <dgm:prSet phldrT="[Texte]"/>
      <dgm:spPr/>
      <dgm:t>
        <a:bodyPr/>
        <a:lstStyle/>
        <a:p>
          <a:r>
            <a:rPr lang="fr-FR" dirty="0"/>
            <a:t>Motorisation</a:t>
          </a:r>
        </a:p>
      </dgm:t>
    </dgm:pt>
    <dgm:pt modelId="{D5EA8C4A-475D-43D4-96C7-7AF844C52AAC}" type="parTrans" cxnId="{A340307D-C26E-4D7D-B77A-BD23F4EF0BEC}">
      <dgm:prSet/>
      <dgm:spPr/>
      <dgm:t>
        <a:bodyPr/>
        <a:lstStyle/>
        <a:p>
          <a:endParaRPr lang="fr-FR"/>
        </a:p>
      </dgm:t>
    </dgm:pt>
    <dgm:pt modelId="{B9F50C7B-C0D1-4AAF-8D41-0B5896E3C460}" type="sibTrans" cxnId="{A340307D-C26E-4D7D-B77A-BD23F4EF0BEC}">
      <dgm:prSet/>
      <dgm:spPr/>
      <dgm:t>
        <a:bodyPr/>
        <a:lstStyle/>
        <a:p>
          <a:endParaRPr lang="fr-FR"/>
        </a:p>
      </dgm:t>
    </dgm:pt>
    <dgm:pt modelId="{0FCCB17A-EADD-4351-B8E8-1A670B3AE60F}">
      <dgm:prSet phldrT="[Texte]"/>
      <dgm:spPr/>
      <dgm:t>
        <a:bodyPr/>
        <a:lstStyle/>
        <a:p>
          <a:r>
            <a:rPr lang="fr-FR" dirty="0"/>
            <a:t>Hydraulique / Electricité</a:t>
          </a:r>
        </a:p>
      </dgm:t>
    </dgm:pt>
    <dgm:pt modelId="{03930FE8-FF1C-49D6-ABC1-A48063E4F898}" type="parTrans" cxnId="{4E5A6681-8771-46BA-8647-655902887EBE}">
      <dgm:prSet/>
      <dgm:spPr/>
      <dgm:t>
        <a:bodyPr/>
        <a:lstStyle/>
        <a:p>
          <a:endParaRPr lang="fr-FR"/>
        </a:p>
      </dgm:t>
    </dgm:pt>
    <dgm:pt modelId="{8B0785B8-DF7E-46BF-8335-66542F8E8D75}" type="sibTrans" cxnId="{4E5A6681-8771-46BA-8647-655902887EBE}">
      <dgm:prSet/>
      <dgm:spPr/>
      <dgm:t>
        <a:bodyPr/>
        <a:lstStyle/>
        <a:p>
          <a:endParaRPr lang="fr-FR"/>
        </a:p>
      </dgm:t>
    </dgm:pt>
    <dgm:pt modelId="{26F6F339-82BF-403E-943A-9906AAF4BF0A}">
      <dgm:prSet phldrT="[Texte]"/>
      <dgm:spPr/>
      <dgm:t>
        <a:bodyPr/>
        <a:lstStyle/>
        <a:p>
          <a:r>
            <a:rPr lang="fr-FR" dirty="0"/>
            <a:t>Transmission / Fabrication</a:t>
          </a:r>
        </a:p>
      </dgm:t>
    </dgm:pt>
    <dgm:pt modelId="{1F7D2E47-ED67-439F-8363-48875CF83932}" type="parTrans" cxnId="{745F5551-2B7C-41A3-A4F9-13AC485728A3}">
      <dgm:prSet/>
      <dgm:spPr/>
      <dgm:t>
        <a:bodyPr/>
        <a:lstStyle/>
        <a:p>
          <a:endParaRPr lang="fr-FR"/>
        </a:p>
      </dgm:t>
    </dgm:pt>
    <dgm:pt modelId="{C95C2D64-3B22-42F6-8166-77779765F14F}" type="sibTrans" cxnId="{745F5551-2B7C-41A3-A4F9-13AC485728A3}">
      <dgm:prSet/>
      <dgm:spPr/>
      <dgm:t>
        <a:bodyPr/>
        <a:lstStyle/>
        <a:p>
          <a:endParaRPr lang="fr-FR"/>
        </a:p>
      </dgm:t>
    </dgm:pt>
    <dgm:pt modelId="{97507A89-878B-4F97-A73E-833E1E068161}" type="pres">
      <dgm:prSet presAssocID="{CBEE0914-46A7-4508-A6C6-F88B4493C194}" presName="Name0" presStyleCnt="0">
        <dgm:presLayoutVars>
          <dgm:dir/>
          <dgm:resizeHandles val="exact"/>
        </dgm:presLayoutVars>
      </dgm:prSet>
      <dgm:spPr/>
    </dgm:pt>
    <dgm:pt modelId="{7082B1D9-7E51-4D70-AA5D-653496E3F158}" type="pres">
      <dgm:prSet presAssocID="{2FC84101-7A67-4417-82C2-E01AC6F26B1F}" presName="node" presStyleLbl="node1" presStyleIdx="0" presStyleCnt="3">
        <dgm:presLayoutVars>
          <dgm:bulletEnabled val="1"/>
        </dgm:presLayoutVars>
      </dgm:prSet>
      <dgm:spPr/>
    </dgm:pt>
    <dgm:pt modelId="{27DF7259-1A75-44FA-BBBD-3E0E4A77E57A}" type="pres">
      <dgm:prSet presAssocID="{B9F50C7B-C0D1-4AAF-8D41-0B5896E3C460}" presName="sibTrans" presStyleLbl="sibTrans2D1" presStyleIdx="0" presStyleCnt="3"/>
      <dgm:spPr/>
    </dgm:pt>
    <dgm:pt modelId="{B3E855A2-F868-4D7F-8BA2-0A364780C5D8}" type="pres">
      <dgm:prSet presAssocID="{B9F50C7B-C0D1-4AAF-8D41-0B5896E3C460}" presName="connectorText" presStyleLbl="sibTrans2D1" presStyleIdx="0" presStyleCnt="3"/>
      <dgm:spPr/>
    </dgm:pt>
    <dgm:pt modelId="{D908F7DA-B083-4C0C-8BC1-1AD3B22607A5}" type="pres">
      <dgm:prSet presAssocID="{0FCCB17A-EADD-4351-B8E8-1A670B3AE60F}" presName="node" presStyleLbl="node1" presStyleIdx="1" presStyleCnt="3">
        <dgm:presLayoutVars>
          <dgm:bulletEnabled val="1"/>
        </dgm:presLayoutVars>
      </dgm:prSet>
      <dgm:spPr/>
    </dgm:pt>
    <dgm:pt modelId="{C6A0C223-E1D7-4AA4-96D1-893CE5D88A43}" type="pres">
      <dgm:prSet presAssocID="{8B0785B8-DF7E-46BF-8335-66542F8E8D75}" presName="sibTrans" presStyleLbl="sibTrans2D1" presStyleIdx="1" presStyleCnt="3"/>
      <dgm:spPr/>
    </dgm:pt>
    <dgm:pt modelId="{7E75A2B6-A3EA-4FEA-B96A-1094CF7E59A0}" type="pres">
      <dgm:prSet presAssocID="{8B0785B8-DF7E-46BF-8335-66542F8E8D75}" presName="connectorText" presStyleLbl="sibTrans2D1" presStyleIdx="1" presStyleCnt="3"/>
      <dgm:spPr/>
    </dgm:pt>
    <dgm:pt modelId="{23996183-5406-4652-ADDC-B6747F92E816}" type="pres">
      <dgm:prSet presAssocID="{26F6F339-82BF-403E-943A-9906AAF4BF0A}" presName="node" presStyleLbl="node1" presStyleIdx="2" presStyleCnt="3">
        <dgm:presLayoutVars>
          <dgm:bulletEnabled val="1"/>
        </dgm:presLayoutVars>
      </dgm:prSet>
      <dgm:spPr/>
    </dgm:pt>
    <dgm:pt modelId="{9FA01C16-6EE1-49D8-8E46-EDD52742417A}" type="pres">
      <dgm:prSet presAssocID="{C95C2D64-3B22-42F6-8166-77779765F14F}" presName="sibTrans" presStyleLbl="sibTrans2D1" presStyleIdx="2" presStyleCnt="3"/>
      <dgm:spPr/>
    </dgm:pt>
    <dgm:pt modelId="{9BB9024B-F088-490C-B2AD-FA7B4F6A0C56}" type="pres">
      <dgm:prSet presAssocID="{C95C2D64-3B22-42F6-8166-77779765F14F}" presName="connectorText" presStyleLbl="sibTrans2D1" presStyleIdx="2" presStyleCnt="3"/>
      <dgm:spPr/>
    </dgm:pt>
  </dgm:ptLst>
  <dgm:cxnLst>
    <dgm:cxn modelId="{2F6A7A17-9801-4433-BDF9-F77F5F6C03AE}" type="presOf" srcId="{CBEE0914-46A7-4508-A6C6-F88B4493C194}" destId="{97507A89-878B-4F97-A73E-833E1E068161}" srcOrd="0" destOrd="0" presId="urn:microsoft.com/office/officeart/2005/8/layout/cycle7"/>
    <dgm:cxn modelId="{B6DFB71A-8FC3-409F-9318-7A80FDD7B6E8}" type="presOf" srcId="{8B0785B8-DF7E-46BF-8335-66542F8E8D75}" destId="{7E75A2B6-A3EA-4FEA-B96A-1094CF7E59A0}" srcOrd="1" destOrd="0" presId="urn:microsoft.com/office/officeart/2005/8/layout/cycle7"/>
    <dgm:cxn modelId="{745F5551-2B7C-41A3-A4F9-13AC485728A3}" srcId="{CBEE0914-46A7-4508-A6C6-F88B4493C194}" destId="{26F6F339-82BF-403E-943A-9906AAF4BF0A}" srcOrd="2" destOrd="0" parTransId="{1F7D2E47-ED67-439F-8363-48875CF83932}" sibTransId="{C95C2D64-3B22-42F6-8166-77779765F14F}"/>
    <dgm:cxn modelId="{549F8574-CC69-4C68-AFE7-B21CECA1F775}" type="presOf" srcId="{B9F50C7B-C0D1-4AAF-8D41-0B5896E3C460}" destId="{B3E855A2-F868-4D7F-8BA2-0A364780C5D8}" srcOrd="1" destOrd="0" presId="urn:microsoft.com/office/officeart/2005/8/layout/cycle7"/>
    <dgm:cxn modelId="{A340307D-C26E-4D7D-B77A-BD23F4EF0BEC}" srcId="{CBEE0914-46A7-4508-A6C6-F88B4493C194}" destId="{2FC84101-7A67-4417-82C2-E01AC6F26B1F}" srcOrd="0" destOrd="0" parTransId="{D5EA8C4A-475D-43D4-96C7-7AF844C52AAC}" sibTransId="{B9F50C7B-C0D1-4AAF-8D41-0B5896E3C460}"/>
    <dgm:cxn modelId="{4E5A6681-8771-46BA-8647-655902887EBE}" srcId="{CBEE0914-46A7-4508-A6C6-F88B4493C194}" destId="{0FCCB17A-EADD-4351-B8E8-1A670B3AE60F}" srcOrd="1" destOrd="0" parTransId="{03930FE8-FF1C-49D6-ABC1-A48063E4F898}" sibTransId="{8B0785B8-DF7E-46BF-8335-66542F8E8D75}"/>
    <dgm:cxn modelId="{1506148C-EC3B-48A7-ADDC-8610E396A01A}" type="presOf" srcId="{C95C2D64-3B22-42F6-8166-77779765F14F}" destId="{9FA01C16-6EE1-49D8-8E46-EDD52742417A}" srcOrd="0" destOrd="0" presId="urn:microsoft.com/office/officeart/2005/8/layout/cycle7"/>
    <dgm:cxn modelId="{364B888E-3803-4B5E-B755-9A25C80ADA90}" type="presOf" srcId="{B9F50C7B-C0D1-4AAF-8D41-0B5896E3C460}" destId="{27DF7259-1A75-44FA-BBBD-3E0E4A77E57A}" srcOrd="0" destOrd="0" presId="urn:microsoft.com/office/officeart/2005/8/layout/cycle7"/>
    <dgm:cxn modelId="{C996518F-8632-489D-8C91-1232E3291695}" type="presOf" srcId="{C95C2D64-3B22-42F6-8166-77779765F14F}" destId="{9BB9024B-F088-490C-B2AD-FA7B4F6A0C56}" srcOrd="1" destOrd="0" presId="urn:microsoft.com/office/officeart/2005/8/layout/cycle7"/>
    <dgm:cxn modelId="{572D499A-B528-4621-AA26-FA59DE3AE3FB}" type="presOf" srcId="{26F6F339-82BF-403E-943A-9906AAF4BF0A}" destId="{23996183-5406-4652-ADDC-B6747F92E816}" srcOrd="0" destOrd="0" presId="urn:microsoft.com/office/officeart/2005/8/layout/cycle7"/>
    <dgm:cxn modelId="{9B5ED9B1-526D-488E-8904-EEE0D993C819}" type="presOf" srcId="{0FCCB17A-EADD-4351-B8E8-1A670B3AE60F}" destId="{D908F7DA-B083-4C0C-8BC1-1AD3B22607A5}" srcOrd="0" destOrd="0" presId="urn:microsoft.com/office/officeart/2005/8/layout/cycle7"/>
    <dgm:cxn modelId="{A6CA26F7-29D1-462B-BC9D-33D7835D2295}" type="presOf" srcId="{2FC84101-7A67-4417-82C2-E01AC6F26B1F}" destId="{7082B1D9-7E51-4D70-AA5D-653496E3F158}" srcOrd="0" destOrd="0" presId="urn:microsoft.com/office/officeart/2005/8/layout/cycle7"/>
    <dgm:cxn modelId="{BD0A82FA-1A7A-4551-9F2A-77AADF95F14A}" type="presOf" srcId="{8B0785B8-DF7E-46BF-8335-66542F8E8D75}" destId="{C6A0C223-E1D7-4AA4-96D1-893CE5D88A43}" srcOrd="0" destOrd="0" presId="urn:microsoft.com/office/officeart/2005/8/layout/cycle7"/>
    <dgm:cxn modelId="{70BA61B1-B0BD-4FCB-8CDA-FF5B59C108E8}" type="presParOf" srcId="{97507A89-878B-4F97-A73E-833E1E068161}" destId="{7082B1D9-7E51-4D70-AA5D-653496E3F158}" srcOrd="0" destOrd="0" presId="urn:microsoft.com/office/officeart/2005/8/layout/cycle7"/>
    <dgm:cxn modelId="{C3956C5E-FCD1-4AF0-BE5F-426B3EAA901D}" type="presParOf" srcId="{97507A89-878B-4F97-A73E-833E1E068161}" destId="{27DF7259-1A75-44FA-BBBD-3E0E4A77E57A}" srcOrd="1" destOrd="0" presId="urn:microsoft.com/office/officeart/2005/8/layout/cycle7"/>
    <dgm:cxn modelId="{31032C0B-767D-464A-9148-DAE1708D084C}" type="presParOf" srcId="{27DF7259-1A75-44FA-BBBD-3E0E4A77E57A}" destId="{B3E855A2-F868-4D7F-8BA2-0A364780C5D8}" srcOrd="0" destOrd="0" presId="urn:microsoft.com/office/officeart/2005/8/layout/cycle7"/>
    <dgm:cxn modelId="{4B2295B8-312F-4D54-B3AF-84ACD58E0ABF}" type="presParOf" srcId="{97507A89-878B-4F97-A73E-833E1E068161}" destId="{D908F7DA-B083-4C0C-8BC1-1AD3B22607A5}" srcOrd="2" destOrd="0" presId="urn:microsoft.com/office/officeart/2005/8/layout/cycle7"/>
    <dgm:cxn modelId="{1FA24547-BED6-4584-971B-795E7C230BB9}" type="presParOf" srcId="{97507A89-878B-4F97-A73E-833E1E068161}" destId="{C6A0C223-E1D7-4AA4-96D1-893CE5D88A43}" srcOrd="3" destOrd="0" presId="urn:microsoft.com/office/officeart/2005/8/layout/cycle7"/>
    <dgm:cxn modelId="{1F3FE2AF-169E-4171-A546-4749D09D39C6}" type="presParOf" srcId="{C6A0C223-E1D7-4AA4-96D1-893CE5D88A43}" destId="{7E75A2B6-A3EA-4FEA-B96A-1094CF7E59A0}" srcOrd="0" destOrd="0" presId="urn:microsoft.com/office/officeart/2005/8/layout/cycle7"/>
    <dgm:cxn modelId="{D17D1655-AEB7-4BCB-9E3F-5E556716FFDE}" type="presParOf" srcId="{97507A89-878B-4F97-A73E-833E1E068161}" destId="{23996183-5406-4652-ADDC-B6747F92E816}" srcOrd="4" destOrd="0" presId="urn:microsoft.com/office/officeart/2005/8/layout/cycle7"/>
    <dgm:cxn modelId="{45C52D4F-C236-4804-A896-E390A95D86F2}" type="presParOf" srcId="{97507A89-878B-4F97-A73E-833E1E068161}" destId="{9FA01C16-6EE1-49D8-8E46-EDD52742417A}" srcOrd="5" destOrd="0" presId="urn:microsoft.com/office/officeart/2005/8/layout/cycle7"/>
    <dgm:cxn modelId="{FB904C51-B2E1-41D3-B566-FF63AB1E63E6}" type="presParOf" srcId="{9FA01C16-6EE1-49D8-8E46-EDD52742417A}" destId="{9BB9024B-F088-490C-B2AD-FA7B4F6A0C56}"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2B1D9-7E51-4D70-AA5D-653496E3F158}">
      <dsp:nvSpPr>
        <dsp:cNvPr id="0" name=""/>
        <dsp:cNvSpPr/>
      </dsp:nvSpPr>
      <dsp:spPr>
        <a:xfrm>
          <a:off x="784710" y="140168"/>
          <a:ext cx="949523" cy="47476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Motorisation</a:t>
          </a:r>
        </a:p>
      </dsp:txBody>
      <dsp:txXfrm>
        <a:off x="798615" y="154073"/>
        <a:ext cx="921713" cy="446951"/>
      </dsp:txXfrm>
    </dsp:sp>
    <dsp:sp modelId="{27DF7259-1A75-44FA-BBBD-3E0E4A77E57A}">
      <dsp:nvSpPr>
        <dsp:cNvPr id="0" name=""/>
        <dsp:cNvSpPr/>
      </dsp:nvSpPr>
      <dsp:spPr>
        <a:xfrm rot="3600000">
          <a:off x="1403979" y="973723"/>
          <a:ext cx="495322" cy="166166"/>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1453829" y="1006956"/>
        <a:ext cx="395622" cy="99700"/>
      </dsp:txXfrm>
    </dsp:sp>
    <dsp:sp modelId="{D908F7DA-B083-4C0C-8BC1-1AD3B22607A5}">
      <dsp:nvSpPr>
        <dsp:cNvPr id="0" name=""/>
        <dsp:cNvSpPr/>
      </dsp:nvSpPr>
      <dsp:spPr>
        <a:xfrm>
          <a:off x="1569048" y="1498682"/>
          <a:ext cx="949523" cy="474761"/>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Hydraulique / Electricité</a:t>
          </a:r>
        </a:p>
      </dsp:txBody>
      <dsp:txXfrm>
        <a:off x="1582953" y="1512587"/>
        <a:ext cx="921713" cy="446951"/>
      </dsp:txXfrm>
    </dsp:sp>
    <dsp:sp modelId="{C6A0C223-E1D7-4AA4-96D1-893CE5D88A43}">
      <dsp:nvSpPr>
        <dsp:cNvPr id="0" name=""/>
        <dsp:cNvSpPr/>
      </dsp:nvSpPr>
      <dsp:spPr>
        <a:xfrm rot="10800000">
          <a:off x="1011810" y="1652980"/>
          <a:ext cx="495322" cy="166166"/>
        </a:xfrm>
        <a:prstGeom prst="leftRigh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1061660" y="1686213"/>
        <a:ext cx="395622" cy="99700"/>
      </dsp:txXfrm>
    </dsp:sp>
    <dsp:sp modelId="{23996183-5406-4652-ADDC-B6747F92E816}">
      <dsp:nvSpPr>
        <dsp:cNvPr id="0" name=""/>
        <dsp:cNvSpPr/>
      </dsp:nvSpPr>
      <dsp:spPr>
        <a:xfrm>
          <a:off x="371" y="1498682"/>
          <a:ext cx="949523" cy="474761"/>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Transmission / Fabrication</a:t>
          </a:r>
        </a:p>
      </dsp:txBody>
      <dsp:txXfrm>
        <a:off x="14276" y="1512587"/>
        <a:ext cx="921713" cy="446951"/>
      </dsp:txXfrm>
    </dsp:sp>
    <dsp:sp modelId="{9FA01C16-6EE1-49D8-8E46-EDD52742417A}">
      <dsp:nvSpPr>
        <dsp:cNvPr id="0" name=""/>
        <dsp:cNvSpPr/>
      </dsp:nvSpPr>
      <dsp:spPr>
        <a:xfrm rot="18000000">
          <a:off x="619641" y="973723"/>
          <a:ext cx="495322" cy="166166"/>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669491" y="1006956"/>
        <a:ext cx="395622" cy="9970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9186E-EAA7-3A42-AFD2-CC349621202A}" type="datetimeFigureOut">
              <a:rPr lang="fr-FR" smtClean="0"/>
              <a:t>15/05/2021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8815B8-4CE2-F247-96EE-D0C173663BEB}" type="slidenum">
              <a:rPr lang="fr-FR" smtClean="0"/>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EF2D4-44B9-F34D-AC77-36ED78FDDA30}" type="datetimeFigureOut">
              <a:rPr lang="fr-FR" smtClean="0"/>
              <a:t>15/05/2021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7BDEA-8EA0-FE4F-8E67-406CE035A260}" type="slidenum">
              <a:rPr lang="fr-FR" smtClean="0"/>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D7BDEA-8EA0-FE4F-8E67-406CE035A260}" type="slidenum">
              <a:rPr lang="fr-FR" smtClean="0"/>
              <a:t>6</a:t>
            </a:fld>
            <a:endParaRPr lang="fr-FR"/>
          </a:p>
        </p:txBody>
      </p:sp>
    </p:spTree>
    <p:extLst>
      <p:ext uri="{BB962C8B-B14F-4D97-AF65-F5344CB8AC3E}">
        <p14:creationId xmlns:p14="http://schemas.microsoft.com/office/powerpoint/2010/main" val="391147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93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0862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tx1">
                    <a:lumMod val="75000"/>
                    <a:lumOff val="25000"/>
                  </a:schemeClr>
                </a:solidFill>
              </a:rPr>
              <a:t>Ce jeu de carte qui peut être numérique ou réel consiste pour les élèves à créer 7 cartes sur la famille VP de l’établissement. Chaque carte représente un thème lié à la famille des métiers (motorisation, freinage, signalisation …) Ce jeu, une fois terminé, peut être échangé avec un autre établissement de manière à constituer l’ensemble des 6 familles (correspondant aux 6 options).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0433B9-52FC-F844-8737-8A76F4DC77B8}"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40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7</a:t>
            </a:fld>
            <a:endParaRPr lang="fr-FR"/>
          </a:p>
        </p:txBody>
      </p:sp>
    </p:spTree>
    <p:extLst>
      <p:ext uri="{BB962C8B-B14F-4D97-AF65-F5344CB8AC3E}">
        <p14:creationId xmlns:p14="http://schemas.microsoft.com/office/powerpoint/2010/main" val="341574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8</a:t>
            </a:fld>
            <a:endParaRPr lang="fr-FR"/>
          </a:p>
        </p:txBody>
      </p:sp>
    </p:spTree>
    <p:extLst>
      <p:ext uri="{BB962C8B-B14F-4D97-AF65-F5344CB8AC3E}">
        <p14:creationId xmlns:p14="http://schemas.microsoft.com/office/powerpoint/2010/main" val="94637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10</a:t>
            </a:fld>
            <a:endParaRPr lang="fr-FR"/>
          </a:p>
        </p:txBody>
      </p:sp>
    </p:spTree>
    <p:extLst>
      <p:ext uri="{BB962C8B-B14F-4D97-AF65-F5344CB8AC3E}">
        <p14:creationId xmlns:p14="http://schemas.microsoft.com/office/powerpoint/2010/main" val="28735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24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99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i="1"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588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66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46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7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378999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85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81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780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52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3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p:nvPr>
        </p:nvSpPr>
        <p:spPr>
          <a:xfrm>
            <a:off x="1097486" y="2462400"/>
            <a:ext cx="5897726" cy="1581120"/>
          </a:xfrm>
          <a:prstGeom prst="rect">
            <a:avLst/>
          </a:prstGeom>
        </p:spPr>
        <p:txBody>
          <a:bodyPr anchor="t" anchorCtr="0">
            <a:normAutofit/>
          </a:bodyPr>
          <a:lstStyle>
            <a:lvl1pPr>
              <a:defRPr sz="1500" baseline="0"/>
            </a:lvl1pPr>
          </a:lstStyle>
          <a:p>
            <a:r>
              <a:rPr lang="fr-FR"/>
              <a:t>Cliquez pour modifier le style du titre</a:t>
            </a:r>
            <a:endParaRPr lang="fr-FR" dirty="0"/>
          </a:p>
        </p:txBody>
      </p:sp>
    </p:spTree>
    <p:extLst>
      <p:ext uri="{BB962C8B-B14F-4D97-AF65-F5344CB8AC3E}">
        <p14:creationId xmlns:p14="http://schemas.microsoft.com/office/powerpoint/2010/main" val="1175847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15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21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369079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50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993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3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51924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069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4557472"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Former les talents aux métiers de demain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22581" y="0"/>
            <a:ext cx="4349419"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rPr>
              <a:t>TRANSFORMER LE LYCÉE </a:t>
            </a: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rPr>
              <a:t>PROFESSIONNEL </a:t>
            </a: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2" y="914400"/>
            <a:ext cx="7588470" cy="346893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4" name="Groupe 3">
            <a:extLst>
              <a:ext uri="{FF2B5EF4-FFF2-40B4-BE49-F238E27FC236}">
                <a16:creationId xmlns:a16="http://schemas.microsoft.com/office/drawing/2014/main" id="{35C3E59C-FA07-6F43-910E-2CBD9EECEE74}"/>
              </a:ext>
            </a:extLst>
          </p:cNvPr>
          <p:cNvGrpSpPr/>
          <p:nvPr userDrawn="1"/>
        </p:nvGrpSpPr>
        <p:grpSpPr>
          <a:xfrm>
            <a:off x="222581" y="4383349"/>
            <a:ext cx="2141220" cy="695758"/>
            <a:chOff x="222581" y="4297281"/>
            <a:chExt cx="2141220" cy="695758"/>
          </a:xfrm>
        </p:grpSpPr>
        <p:grpSp>
          <p:nvGrpSpPr>
            <p:cNvPr id="12" name="Groupe 11">
              <a:extLst>
                <a:ext uri="{FF2B5EF4-FFF2-40B4-BE49-F238E27FC236}">
                  <a16:creationId xmlns:a16="http://schemas.microsoft.com/office/drawing/2014/main" id="{7C73CF72-A7E6-8F40-982E-52DF8FD6A7DF}"/>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C1B309BA-9EFD-E84C-A1F0-3C5CA9AA0BE7}"/>
                  </a:ext>
                </a:extLst>
              </p:cNvPr>
              <p:cNvCxnSpPr/>
              <p:nvPr userDrawn="1"/>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748FE2E8-3A8E-2B43-AAAF-B6B8F08FFEB9}"/>
                  </a:ext>
                </a:extLst>
              </p:cNvPr>
              <p:cNvCxnSpPr/>
              <p:nvPr userDrawn="1"/>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B646E3A1-6092-0345-BA38-0980B30AD934}"/>
                </a:ext>
              </a:extLst>
            </p:cNvPr>
            <p:cNvSpPr txBox="1"/>
            <p:nvPr userDrawn="1"/>
          </p:nvSpPr>
          <p:spPr>
            <a:xfrm>
              <a:off x="222581" y="4421164"/>
              <a:ext cx="1879488" cy="549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POUR L’ÉCOLE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      DE LA CONFIANCE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2613F99B-C7B1-6343-91B7-C94E8E210E79}"/>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5D95131-B088-1B40-BF36-F09C70A2AA16}"/>
                  </a:ext>
                </a:extLst>
              </p:cNvPr>
              <p:cNvCxnSpPr/>
              <p:nvPr userDrawn="1"/>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F0E526C2-C5AE-BE4A-9C76-54750377BBF5}"/>
                  </a:ext>
                </a:extLst>
              </p:cNvPr>
              <p:cNvCxnSpPr/>
              <p:nvPr userDrawn="1"/>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sp>
        <p:nvSpPr>
          <p:cNvPr id="7" name="ZoneTexte 6">
            <a:extLst>
              <a:ext uri="{FF2B5EF4-FFF2-40B4-BE49-F238E27FC236}">
                <a16:creationId xmlns:a16="http://schemas.microsoft.com/office/drawing/2014/main" id="{38E75FC0-218F-6543-AEDF-85999A11CED2}"/>
              </a:ext>
            </a:extLst>
          </p:cNvPr>
          <p:cNvSpPr txBox="1"/>
          <p:nvPr userDrawn="1"/>
        </p:nvSpPr>
        <p:spPr>
          <a:xfrm>
            <a:off x="1561881" y="952006"/>
            <a:ext cx="6020238" cy="1815882"/>
          </a:xfrm>
          <a:prstGeom prst="rect">
            <a:avLst/>
          </a:prstGeom>
          <a:noFill/>
        </p:spPr>
        <p:txBody>
          <a:bodyPr wrap="none" rtlCol="0">
            <a:spAutoFit/>
          </a:bodyPr>
          <a:lstStyle/>
          <a:p>
            <a:pPr algn="ctr"/>
            <a:r>
              <a:rPr lang="fr-FR" sz="2800" b="1" kern="1200" dirty="0">
                <a:solidFill>
                  <a:schemeClr val="tx1"/>
                </a:solidFill>
                <a:effectLst/>
                <a:latin typeface="+mn-lt"/>
                <a:ea typeface="+mn-ea"/>
                <a:cs typeface="+mn-cs"/>
              </a:rPr>
              <a:t>Enseigner en seconde </a:t>
            </a:r>
          </a:p>
          <a:p>
            <a:pPr algn="ctr"/>
            <a:r>
              <a:rPr lang="fr-FR" sz="2800" b="1" kern="1200" dirty="0">
                <a:solidFill>
                  <a:schemeClr val="tx1"/>
                </a:solidFill>
                <a:effectLst/>
                <a:latin typeface="+mn-lt"/>
                <a:ea typeface="+mn-ea"/>
                <a:cs typeface="+mn-cs"/>
              </a:rPr>
              <a:t>Famille des métiers de la maintenance</a:t>
            </a:r>
          </a:p>
          <a:p>
            <a:pPr algn="ctr"/>
            <a:r>
              <a:rPr lang="fr-FR" sz="2800" b="1" kern="1200" dirty="0">
                <a:solidFill>
                  <a:schemeClr val="tx1"/>
                </a:solidFill>
                <a:effectLst/>
                <a:latin typeface="+mn-lt"/>
                <a:ea typeface="+mn-ea"/>
                <a:cs typeface="+mn-cs"/>
              </a:rPr>
              <a:t> des matériels et des véhicules</a:t>
            </a:r>
            <a:endParaRPr lang="fr-FR" sz="2800" kern="1200" dirty="0">
              <a:solidFill>
                <a:schemeClr val="tx1"/>
              </a:solidFill>
              <a:effectLst/>
              <a:latin typeface="+mn-lt"/>
              <a:ea typeface="+mn-ea"/>
              <a:cs typeface="+mn-cs"/>
            </a:endParaRPr>
          </a:p>
          <a:p>
            <a:endParaRPr lang="fr-FR" sz="2800" dirty="0"/>
          </a:p>
        </p:txBody>
      </p:sp>
      <p:pic>
        <p:nvPicPr>
          <p:cNvPr id="2" name="Image 1">
            <a:extLst>
              <a:ext uri="{FF2B5EF4-FFF2-40B4-BE49-F238E27FC236}">
                <a16:creationId xmlns:a16="http://schemas.microsoft.com/office/drawing/2014/main" id="{E841BD01-E478-6A46-B303-F26194D5F4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29721" y="4452374"/>
            <a:ext cx="690468" cy="626733"/>
          </a:xfrm>
          <a:prstGeom prst="rect">
            <a:avLst/>
          </a:prstGeom>
        </p:spPr>
      </p:pic>
      <p:sp>
        <p:nvSpPr>
          <p:cNvPr id="41" name="ZoneTexte 40">
            <a:extLst>
              <a:ext uri="{FF2B5EF4-FFF2-40B4-BE49-F238E27FC236}">
                <a16:creationId xmlns:a16="http://schemas.microsoft.com/office/drawing/2014/main" id="{03000E6B-5526-0B42-9BA5-4326BEFA07FF}"/>
              </a:ext>
            </a:extLst>
          </p:cNvPr>
          <p:cNvSpPr txBox="1"/>
          <p:nvPr userDrawn="1"/>
        </p:nvSpPr>
        <p:spPr>
          <a:xfrm>
            <a:off x="616476" y="2702417"/>
            <a:ext cx="7876508" cy="973142"/>
          </a:xfrm>
          <a:prstGeom prst="rect">
            <a:avLst/>
          </a:prstGeom>
          <a:solidFill>
            <a:schemeClr val="bg1"/>
          </a:solidFill>
        </p:spPr>
        <p:txBody>
          <a:bodyPr wrap="square" rtlCol="0">
            <a:spAutoFit/>
          </a:bodyPr>
          <a:lstStyle/>
          <a:p>
            <a:endParaRPr lang="fr-FR" dirty="0"/>
          </a:p>
        </p:txBody>
      </p:sp>
      <p:sp>
        <p:nvSpPr>
          <p:cNvPr id="43" name="ZoneTexte 42">
            <a:extLst>
              <a:ext uri="{FF2B5EF4-FFF2-40B4-BE49-F238E27FC236}">
                <a16:creationId xmlns:a16="http://schemas.microsoft.com/office/drawing/2014/main" id="{6A65DC45-55D0-B545-9B2B-7F51A723A414}"/>
              </a:ext>
            </a:extLst>
          </p:cNvPr>
          <p:cNvSpPr txBox="1"/>
          <p:nvPr userDrawn="1"/>
        </p:nvSpPr>
        <p:spPr>
          <a:xfrm>
            <a:off x="3087941" y="3821658"/>
            <a:ext cx="2933577" cy="375767"/>
          </a:xfrm>
          <a:prstGeom prst="rect">
            <a:avLst/>
          </a:prstGeom>
          <a:noFill/>
        </p:spPr>
        <p:txBody>
          <a:bodyPr wrap="square" rtlCol="0">
            <a:spAutoFit/>
          </a:bodyPr>
          <a:lstStyle/>
          <a:p>
            <a:pPr algn="ctr"/>
            <a:r>
              <a:rPr lang="fr-FR" b="1" dirty="0"/>
              <a:t>PNF 17 mai 2021</a:t>
            </a:r>
          </a:p>
        </p:txBody>
      </p:sp>
      <p:pic>
        <p:nvPicPr>
          <p:cNvPr id="5" name="Image 4">
            <a:extLst>
              <a:ext uri="{FF2B5EF4-FFF2-40B4-BE49-F238E27FC236}">
                <a16:creationId xmlns:a16="http://schemas.microsoft.com/office/drawing/2014/main" id="{004C9423-F601-9F4F-A541-BCE99CCCDF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450" y="2777754"/>
            <a:ext cx="7531100" cy="876300"/>
          </a:xfrm>
          <a:prstGeom prst="rect">
            <a:avLst/>
          </a:prstGeom>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75"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22580" y="0"/>
            <a:ext cx="5540415"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15E7EAEA-9B32-CF42-B916-9E073AD2A7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56333" y="91808"/>
            <a:ext cx="3140257" cy="365392"/>
          </a:xfrm>
          <a:prstGeom prst="rect">
            <a:avLst/>
          </a:prstGeom>
        </p:spPr>
      </p:pic>
    </p:spTree>
    <p:extLst>
      <p:ext uri="{BB962C8B-B14F-4D97-AF65-F5344CB8AC3E}">
        <p14:creationId xmlns:p14="http://schemas.microsoft.com/office/powerpoint/2010/main" val="2786238136"/>
      </p:ext>
    </p:extLst>
  </p:cSld>
  <p:clrMap bg1="lt1" tx1="dk1" bg2="lt2" tx2="dk2" accent1="accent1" accent2="accent2" accent3="accent3" accent4="accent4" accent5="accent5" accent6="accent6" hlink="hlink" folHlink="folHlink"/>
  <p:sldLayoutIdLst>
    <p:sldLayoutId id="2147483720" r:id="rId1"/>
    <p:sldLayoutId id="2147483721"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4557472"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800" b="1" kern="1200" dirty="0">
              <a:solidFill>
                <a:schemeClr val="bg1"/>
              </a:solidFill>
              <a:effectLst/>
              <a:latin typeface="Calibri" panose="020F0502020204030204" pitchFamily="34" charset="0"/>
              <a:ea typeface="+mn-ea"/>
              <a:cs typeface="Arial" panose="020B0604020202020204" pitchFamily="34" charset="0"/>
            </a:endParaRPr>
          </a:p>
          <a:p>
            <a:pPr algn="l"/>
            <a:r>
              <a:rPr lang="fr-FR" sz="1200" b="1" kern="1200" dirty="0">
                <a:solidFill>
                  <a:schemeClr val="bg1"/>
                </a:solidFill>
                <a:effectLst/>
                <a:latin typeface="+mn-lt"/>
                <a:ea typeface="+mn-ea"/>
                <a:cs typeface="+mn-cs"/>
              </a:rPr>
              <a:t>PNF, le 17 mai 2021</a:t>
            </a:r>
            <a:endParaRPr lang="fr-FR"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67067" y="0"/>
            <a:ext cx="4363949"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fr-FR" sz="1400" b="1" kern="1200" dirty="0">
                <a:solidFill>
                  <a:schemeClr val="tx1"/>
                </a:solidFill>
                <a:effectLst/>
                <a:latin typeface="+mn-lt"/>
                <a:ea typeface="+mn-ea"/>
                <a:cs typeface="+mn-cs"/>
              </a:rPr>
              <a:t>ENSEIGNER EN SECONDE FAMILLE DES MÉTIERS DE LA MAINTENANCE DES MATÉRIELS ET DES VÉHICULES</a:t>
            </a:r>
            <a:endParaRPr lang="fr-FR" sz="1400" kern="1200" dirty="0">
              <a:solidFill>
                <a:schemeClr val="tx1"/>
              </a:solidFill>
              <a:effectLst/>
              <a:latin typeface="+mn-lt"/>
              <a:ea typeface="+mn-ea"/>
              <a:cs typeface="+mn-cs"/>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1" y="1177159"/>
            <a:ext cx="7588470" cy="309004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4" name="Groupe 3">
            <a:extLst>
              <a:ext uri="{FF2B5EF4-FFF2-40B4-BE49-F238E27FC236}">
                <a16:creationId xmlns:a16="http://schemas.microsoft.com/office/drawing/2014/main" id="{35C3E59C-FA07-6F43-910E-2CBD9EECEE74}"/>
              </a:ext>
            </a:extLst>
          </p:cNvPr>
          <p:cNvGrpSpPr/>
          <p:nvPr userDrawn="1"/>
        </p:nvGrpSpPr>
        <p:grpSpPr>
          <a:xfrm>
            <a:off x="222581" y="4383349"/>
            <a:ext cx="2141220" cy="695758"/>
            <a:chOff x="222581" y="4297281"/>
            <a:chExt cx="2141220" cy="695758"/>
          </a:xfrm>
        </p:grpSpPr>
        <p:grpSp>
          <p:nvGrpSpPr>
            <p:cNvPr id="12" name="Groupe 11">
              <a:extLst>
                <a:ext uri="{FF2B5EF4-FFF2-40B4-BE49-F238E27FC236}">
                  <a16:creationId xmlns:a16="http://schemas.microsoft.com/office/drawing/2014/main" id="{7C73CF72-A7E6-8F40-982E-52DF8FD6A7DF}"/>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C1B309BA-9EFD-E84C-A1F0-3C5CA9AA0BE7}"/>
                  </a:ext>
                </a:extLst>
              </p:cNvPr>
              <p:cNvCxnSpPr/>
              <p:nvPr userDrawn="1"/>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748FE2E8-3A8E-2B43-AAAF-B6B8F08FFEB9}"/>
                  </a:ext>
                </a:extLst>
              </p:cNvPr>
              <p:cNvCxnSpPr/>
              <p:nvPr userDrawn="1"/>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B646E3A1-6092-0345-BA38-0980B30AD934}"/>
                </a:ext>
              </a:extLst>
            </p:cNvPr>
            <p:cNvSpPr txBox="1"/>
            <p:nvPr userDrawn="1"/>
          </p:nvSpPr>
          <p:spPr>
            <a:xfrm>
              <a:off x="222581" y="4421164"/>
              <a:ext cx="1879488" cy="549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POUR L’ÉCOLE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      DE LA CONFIANCE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2613F99B-C7B1-6343-91B7-C94E8E210E79}"/>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5D95131-B088-1B40-BF36-F09C70A2AA16}"/>
                  </a:ext>
                </a:extLst>
              </p:cNvPr>
              <p:cNvCxnSpPr/>
              <p:nvPr userDrawn="1"/>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F0E526C2-C5AE-BE4A-9C76-54750377BBF5}"/>
                  </a:ext>
                </a:extLst>
              </p:cNvPr>
              <p:cNvCxnSpPr/>
              <p:nvPr userDrawn="1"/>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pic>
        <p:nvPicPr>
          <p:cNvPr id="22" name="Image 21">
            <a:extLst>
              <a:ext uri="{FF2B5EF4-FFF2-40B4-BE49-F238E27FC236}">
                <a16:creationId xmlns:a16="http://schemas.microsoft.com/office/drawing/2014/main" id="{C5FFC0DE-8054-414D-99E9-45CD6FC303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29722" y="4452374"/>
            <a:ext cx="690468" cy="626733"/>
          </a:xfrm>
          <a:prstGeom prst="rect">
            <a:avLst/>
          </a:prstGeom>
        </p:spPr>
      </p:pic>
      <p:sp>
        <p:nvSpPr>
          <p:cNvPr id="34" name="ZoneTexte 33">
            <a:extLst>
              <a:ext uri="{FF2B5EF4-FFF2-40B4-BE49-F238E27FC236}">
                <a16:creationId xmlns:a16="http://schemas.microsoft.com/office/drawing/2014/main" id="{10B26597-ED97-C945-B14D-9C763707C59F}"/>
              </a:ext>
            </a:extLst>
          </p:cNvPr>
          <p:cNvSpPr txBox="1"/>
          <p:nvPr userDrawn="1"/>
        </p:nvSpPr>
        <p:spPr>
          <a:xfrm>
            <a:off x="692762" y="3188784"/>
            <a:ext cx="7876508" cy="973142"/>
          </a:xfrm>
          <a:prstGeom prst="rect">
            <a:avLst/>
          </a:prstGeom>
          <a:solidFill>
            <a:schemeClr val="bg1"/>
          </a:solidFill>
        </p:spPr>
        <p:txBody>
          <a:bodyPr wrap="square" rtlCol="0">
            <a:spAutoFit/>
          </a:bodyPr>
          <a:lstStyle/>
          <a:p>
            <a:endParaRPr lang="fr-FR" dirty="0"/>
          </a:p>
        </p:txBody>
      </p:sp>
      <p:pic>
        <p:nvPicPr>
          <p:cNvPr id="3" name="Image 2">
            <a:extLst>
              <a:ext uri="{FF2B5EF4-FFF2-40B4-BE49-F238E27FC236}">
                <a16:creationId xmlns:a16="http://schemas.microsoft.com/office/drawing/2014/main" id="{45BEF2B9-8F8F-204F-A835-E79AFD2DE8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450" y="3243757"/>
            <a:ext cx="7531100" cy="876300"/>
          </a:xfrm>
          <a:prstGeom prst="rect">
            <a:avLst/>
          </a:prstGeom>
        </p:spPr>
      </p:pic>
    </p:spTree>
    <p:extLst>
      <p:ext uri="{BB962C8B-B14F-4D97-AF65-F5344CB8AC3E}">
        <p14:creationId xmlns:p14="http://schemas.microsoft.com/office/powerpoint/2010/main" val="2655624957"/>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4557472"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800" b="1" kern="1200" dirty="0">
              <a:solidFill>
                <a:schemeClr val="bg1"/>
              </a:solidFill>
              <a:effectLst/>
              <a:latin typeface="Calibri" panose="020F0502020204030204" pitchFamily="34" charset="0"/>
              <a:ea typeface="+mn-ea"/>
              <a:cs typeface="Arial" panose="020B0604020202020204" pitchFamily="34" charset="0"/>
            </a:endParaRPr>
          </a:p>
          <a:p>
            <a:pPr algn="l"/>
            <a:r>
              <a:rPr lang="fr-FR" sz="1200" b="1" kern="1200" dirty="0">
                <a:solidFill>
                  <a:schemeClr val="bg1"/>
                </a:solidFill>
                <a:effectLst/>
                <a:latin typeface="+mn-lt"/>
                <a:ea typeface="+mn-ea"/>
                <a:cs typeface="+mn-cs"/>
              </a:rPr>
              <a:t>PNF, le 17 mai 2021</a:t>
            </a:r>
            <a:endParaRPr lang="fr-FR"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67067" y="0"/>
            <a:ext cx="4363949"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fr-FR" sz="1400" b="1" kern="1200" dirty="0">
                <a:solidFill>
                  <a:schemeClr val="tx1"/>
                </a:solidFill>
                <a:effectLst/>
                <a:latin typeface="+mn-lt"/>
                <a:ea typeface="+mn-ea"/>
                <a:cs typeface="+mn-cs"/>
              </a:rPr>
              <a:t>ENSEIGNER EN SECONDE FAMILLE DES MÉTIERS DE LA MAINTENANCE DES MATÉRIELS ET DES VÉHICULES</a:t>
            </a:r>
            <a:endParaRPr lang="fr-FR" sz="1400" kern="1200" dirty="0">
              <a:solidFill>
                <a:schemeClr val="tx1"/>
              </a:solidFill>
              <a:effectLst/>
              <a:latin typeface="+mn-lt"/>
              <a:ea typeface="+mn-ea"/>
              <a:cs typeface="+mn-cs"/>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1" y="1177159"/>
            <a:ext cx="7588470" cy="309004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4" name="Groupe 3">
            <a:extLst>
              <a:ext uri="{FF2B5EF4-FFF2-40B4-BE49-F238E27FC236}">
                <a16:creationId xmlns:a16="http://schemas.microsoft.com/office/drawing/2014/main" id="{35C3E59C-FA07-6F43-910E-2CBD9EECEE74}"/>
              </a:ext>
            </a:extLst>
          </p:cNvPr>
          <p:cNvGrpSpPr/>
          <p:nvPr userDrawn="1"/>
        </p:nvGrpSpPr>
        <p:grpSpPr>
          <a:xfrm>
            <a:off x="222581" y="4383349"/>
            <a:ext cx="2141220" cy="695758"/>
            <a:chOff x="222581" y="4297281"/>
            <a:chExt cx="2141220" cy="695758"/>
          </a:xfrm>
        </p:grpSpPr>
        <p:grpSp>
          <p:nvGrpSpPr>
            <p:cNvPr id="12" name="Groupe 11">
              <a:extLst>
                <a:ext uri="{FF2B5EF4-FFF2-40B4-BE49-F238E27FC236}">
                  <a16:creationId xmlns:a16="http://schemas.microsoft.com/office/drawing/2014/main" id="{7C73CF72-A7E6-8F40-982E-52DF8FD6A7DF}"/>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C1B309BA-9EFD-E84C-A1F0-3C5CA9AA0BE7}"/>
                  </a:ext>
                </a:extLst>
              </p:cNvPr>
              <p:cNvCxnSpPr/>
              <p:nvPr userDrawn="1"/>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748FE2E8-3A8E-2B43-AAAF-B6B8F08FFEB9}"/>
                  </a:ext>
                </a:extLst>
              </p:cNvPr>
              <p:cNvCxnSpPr/>
              <p:nvPr userDrawn="1"/>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B646E3A1-6092-0345-BA38-0980B30AD934}"/>
                </a:ext>
              </a:extLst>
            </p:cNvPr>
            <p:cNvSpPr txBox="1"/>
            <p:nvPr userDrawn="1"/>
          </p:nvSpPr>
          <p:spPr>
            <a:xfrm>
              <a:off x="222581" y="4421164"/>
              <a:ext cx="1879488" cy="549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POUR L’ÉCOLE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      DE LA CONFIANCE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2613F99B-C7B1-6343-91B7-C94E8E210E79}"/>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5D95131-B088-1B40-BF36-F09C70A2AA16}"/>
                  </a:ext>
                </a:extLst>
              </p:cNvPr>
              <p:cNvCxnSpPr/>
              <p:nvPr userDrawn="1"/>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F0E526C2-C5AE-BE4A-9C76-54750377BBF5}"/>
                  </a:ext>
                </a:extLst>
              </p:cNvPr>
              <p:cNvCxnSpPr/>
              <p:nvPr userDrawn="1"/>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pic>
        <p:nvPicPr>
          <p:cNvPr id="22" name="Image 21">
            <a:extLst>
              <a:ext uri="{FF2B5EF4-FFF2-40B4-BE49-F238E27FC236}">
                <a16:creationId xmlns:a16="http://schemas.microsoft.com/office/drawing/2014/main" id="{C5FFC0DE-8054-414D-99E9-45CD6FC303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29722" y="4452374"/>
            <a:ext cx="690468" cy="626733"/>
          </a:xfrm>
          <a:prstGeom prst="rect">
            <a:avLst/>
          </a:prstGeom>
        </p:spPr>
      </p:pic>
    </p:spTree>
    <p:extLst>
      <p:ext uri="{BB962C8B-B14F-4D97-AF65-F5344CB8AC3E}">
        <p14:creationId xmlns:p14="http://schemas.microsoft.com/office/powerpoint/2010/main" val="3226241385"/>
      </p:ext>
    </p:extLst>
  </p:cSld>
  <p:clrMap bg1="lt1" tx1="dk1" bg2="lt2" tx2="dk2" accent1="accent1" accent2="accent2" accent3="accent3" accent4="accent4" accent5="accent5" accent6="accent6" hlink="hlink" folHlink="folHlink"/>
  <p:sldLayoutIdLst>
    <p:sldLayoutId id="2147483705" r:id="rId1"/>
    <p:sldLayoutId id="2147483706"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12700" y="0"/>
            <a:ext cx="9144000"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22580" y="0"/>
            <a:ext cx="5540415"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55197" y="1177159"/>
            <a:ext cx="7588470" cy="309004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FR" dirty="0"/>
              <a:t>Plan, page intermédiaire</a:t>
            </a:r>
          </a:p>
        </p:txBody>
      </p:sp>
      <p:pic>
        <p:nvPicPr>
          <p:cNvPr id="3" name="Image 2">
            <a:extLst>
              <a:ext uri="{FF2B5EF4-FFF2-40B4-BE49-F238E27FC236}">
                <a16:creationId xmlns:a16="http://schemas.microsoft.com/office/drawing/2014/main" id="{0DB8B0DF-4E52-AF42-B299-E93439674B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56333" y="91808"/>
            <a:ext cx="3140257" cy="365392"/>
          </a:xfrm>
          <a:prstGeom prst="rect">
            <a:avLst/>
          </a:prstGeom>
        </p:spPr>
      </p:pic>
    </p:spTree>
    <p:extLst>
      <p:ext uri="{BB962C8B-B14F-4D97-AF65-F5344CB8AC3E}">
        <p14:creationId xmlns:p14="http://schemas.microsoft.com/office/powerpoint/2010/main" val="2279856783"/>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22580" y="0"/>
            <a:ext cx="5540415"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15E7EAEA-9B32-CF42-B916-9E073AD2A7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56333" y="91808"/>
            <a:ext cx="3140257" cy="365392"/>
          </a:xfrm>
          <a:prstGeom prst="rect">
            <a:avLst/>
          </a:prstGeom>
        </p:spPr>
      </p:pic>
    </p:spTree>
    <p:extLst>
      <p:ext uri="{BB962C8B-B14F-4D97-AF65-F5344CB8AC3E}">
        <p14:creationId xmlns:p14="http://schemas.microsoft.com/office/powerpoint/2010/main" val="3702903786"/>
      </p:ext>
    </p:extLst>
  </p:cSld>
  <p:clrMap bg1="lt1" tx1="dk1" bg2="lt2" tx2="dk2" accent1="accent1" accent2="accent2" accent3="accent3" accent4="accent4" accent5="accent5" accent6="accent6" hlink="hlink" folHlink="folHlink"/>
  <p:sldLayoutIdLst>
    <p:sldLayoutId id="2147483690" r:id="rId1"/>
    <p:sldLayoutId id="2147483691"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4557472"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800" b="1" kern="1200" dirty="0">
              <a:solidFill>
                <a:schemeClr val="bg1"/>
              </a:solidFill>
              <a:effectLst/>
              <a:latin typeface="Calibri" panose="020F0502020204030204" pitchFamily="34" charset="0"/>
              <a:ea typeface="+mn-ea"/>
              <a:cs typeface="Arial" panose="020B0604020202020204" pitchFamily="34" charset="0"/>
            </a:endParaRPr>
          </a:p>
          <a:p>
            <a:pPr algn="l"/>
            <a:r>
              <a:rPr lang="fr-FR" sz="1200" b="1" kern="1200" dirty="0">
                <a:solidFill>
                  <a:schemeClr val="bg1"/>
                </a:solidFill>
                <a:effectLst/>
                <a:latin typeface="+mn-lt"/>
                <a:ea typeface="+mn-ea"/>
                <a:cs typeface="+mn-cs"/>
              </a:rPr>
              <a:t>PNF, le 17 Mai 2021</a:t>
            </a:r>
            <a:endParaRPr lang="fr-FR"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22581" y="0"/>
            <a:ext cx="4363949"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fr-FR" sz="1400" b="1" kern="1200" dirty="0">
                <a:solidFill>
                  <a:schemeClr val="tx1"/>
                </a:solidFill>
                <a:effectLst/>
                <a:latin typeface="+mn-lt"/>
                <a:ea typeface="+mn-ea"/>
                <a:cs typeface="+mn-cs"/>
              </a:rPr>
              <a:t>ENSEIGNER EN SECONDE FAMILLE DES MÉTIERS DE LA MAINTENANCE DES MATERIELS ET DES VEHICULES</a:t>
            </a:r>
            <a:endParaRPr lang="fr-FR" sz="1400" kern="1200" dirty="0">
              <a:solidFill>
                <a:schemeClr val="tx1"/>
              </a:solidFill>
              <a:effectLst/>
              <a:latin typeface="+mn-lt"/>
              <a:ea typeface="+mn-ea"/>
              <a:cs typeface="+mn-cs"/>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1" y="1177159"/>
            <a:ext cx="7588470" cy="309004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4" name="Groupe 3">
            <a:extLst>
              <a:ext uri="{FF2B5EF4-FFF2-40B4-BE49-F238E27FC236}">
                <a16:creationId xmlns:a16="http://schemas.microsoft.com/office/drawing/2014/main" id="{35C3E59C-FA07-6F43-910E-2CBD9EECEE74}"/>
              </a:ext>
            </a:extLst>
          </p:cNvPr>
          <p:cNvGrpSpPr/>
          <p:nvPr userDrawn="1"/>
        </p:nvGrpSpPr>
        <p:grpSpPr>
          <a:xfrm>
            <a:off x="222581" y="4383349"/>
            <a:ext cx="2141220" cy="695758"/>
            <a:chOff x="222581" y="4297281"/>
            <a:chExt cx="2141220" cy="695758"/>
          </a:xfrm>
        </p:grpSpPr>
        <p:grpSp>
          <p:nvGrpSpPr>
            <p:cNvPr id="12" name="Groupe 11">
              <a:extLst>
                <a:ext uri="{FF2B5EF4-FFF2-40B4-BE49-F238E27FC236}">
                  <a16:creationId xmlns:a16="http://schemas.microsoft.com/office/drawing/2014/main" id="{7C73CF72-A7E6-8F40-982E-52DF8FD6A7DF}"/>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C1B309BA-9EFD-E84C-A1F0-3C5CA9AA0BE7}"/>
                  </a:ext>
                </a:extLst>
              </p:cNvPr>
              <p:cNvCxnSpPr/>
              <p:nvPr userDrawn="1"/>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748FE2E8-3A8E-2B43-AAAF-B6B8F08FFEB9}"/>
                  </a:ext>
                </a:extLst>
              </p:cNvPr>
              <p:cNvCxnSpPr/>
              <p:nvPr userDrawn="1"/>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B646E3A1-6092-0345-BA38-0980B30AD934}"/>
                </a:ext>
              </a:extLst>
            </p:cNvPr>
            <p:cNvSpPr txBox="1"/>
            <p:nvPr userDrawn="1"/>
          </p:nvSpPr>
          <p:spPr>
            <a:xfrm>
              <a:off x="222581" y="4421164"/>
              <a:ext cx="1879488" cy="549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POUR L’ÉCOLE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      DE LA CONFIANCE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2613F99B-C7B1-6343-91B7-C94E8E210E79}"/>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5D95131-B088-1B40-BF36-F09C70A2AA16}"/>
                  </a:ext>
                </a:extLst>
              </p:cNvPr>
              <p:cNvCxnSpPr/>
              <p:nvPr userDrawn="1"/>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F0E526C2-C5AE-BE4A-9C76-54750377BBF5}"/>
                  </a:ext>
                </a:extLst>
              </p:cNvPr>
              <p:cNvCxnSpPr/>
              <p:nvPr userDrawn="1"/>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pic>
        <p:nvPicPr>
          <p:cNvPr id="22" name="Image 21">
            <a:extLst>
              <a:ext uri="{FF2B5EF4-FFF2-40B4-BE49-F238E27FC236}">
                <a16:creationId xmlns:a16="http://schemas.microsoft.com/office/drawing/2014/main" id="{C5FFC0DE-8054-414D-99E9-45CD6FC303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29722" y="4452374"/>
            <a:ext cx="690468" cy="626733"/>
          </a:xfrm>
          <a:prstGeom prst="rect">
            <a:avLst/>
          </a:prstGeom>
        </p:spPr>
      </p:pic>
      <p:sp>
        <p:nvSpPr>
          <p:cNvPr id="34" name="ZoneTexte 33">
            <a:extLst>
              <a:ext uri="{FF2B5EF4-FFF2-40B4-BE49-F238E27FC236}">
                <a16:creationId xmlns:a16="http://schemas.microsoft.com/office/drawing/2014/main" id="{10B26597-ED97-C945-B14D-9C763707C59F}"/>
              </a:ext>
            </a:extLst>
          </p:cNvPr>
          <p:cNvSpPr txBox="1"/>
          <p:nvPr userDrawn="1"/>
        </p:nvSpPr>
        <p:spPr>
          <a:xfrm>
            <a:off x="692762" y="3188784"/>
            <a:ext cx="7876508" cy="973142"/>
          </a:xfrm>
          <a:prstGeom prst="rect">
            <a:avLst/>
          </a:prstGeom>
          <a:solidFill>
            <a:schemeClr val="bg1"/>
          </a:solidFill>
        </p:spPr>
        <p:txBody>
          <a:bodyPr wrap="square" rtlCol="0">
            <a:spAutoFit/>
          </a:bodyPr>
          <a:lstStyle/>
          <a:p>
            <a:endParaRPr lang="fr-FR" dirty="0"/>
          </a:p>
        </p:txBody>
      </p:sp>
      <p:pic>
        <p:nvPicPr>
          <p:cNvPr id="3" name="Image 2">
            <a:extLst>
              <a:ext uri="{FF2B5EF4-FFF2-40B4-BE49-F238E27FC236}">
                <a16:creationId xmlns:a16="http://schemas.microsoft.com/office/drawing/2014/main" id="{45BEF2B9-8F8F-204F-A835-E79AFD2DE8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450" y="3243757"/>
            <a:ext cx="7531100" cy="876300"/>
          </a:xfrm>
          <a:prstGeom prst="rect">
            <a:avLst/>
          </a:prstGeom>
        </p:spPr>
      </p:pic>
    </p:spTree>
    <p:extLst>
      <p:ext uri="{BB962C8B-B14F-4D97-AF65-F5344CB8AC3E}">
        <p14:creationId xmlns:p14="http://schemas.microsoft.com/office/powerpoint/2010/main" val="1520983491"/>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5C1653B0-7445-844B-91BD-D01B2098B249}"/>
              </a:ext>
            </a:extLst>
          </p:cNvPr>
          <p:cNvSpPr txBox="1"/>
          <p:nvPr userDrawn="1"/>
        </p:nvSpPr>
        <p:spPr>
          <a:xfrm>
            <a:off x="0" y="0"/>
            <a:ext cx="4557713" cy="768350"/>
          </a:xfrm>
          <a:prstGeom prst="rect">
            <a:avLst/>
          </a:prstGeom>
          <a:solidFill>
            <a:schemeClr val="accent5">
              <a:lumMod val="75000"/>
            </a:schemeClr>
          </a:solidFill>
          <a:ln w="6350">
            <a:solidFill>
              <a:schemeClr val="accent5">
                <a:lumMod val="75000"/>
              </a:schemeClr>
            </a:solidFill>
          </a:ln>
        </p:spPr>
        <p:txBody>
          <a:bodyPr/>
          <a:lstStyle/>
          <a:p>
            <a:pPr eaLnBrk="1" fontAlgn="auto" hangingPunct="1">
              <a:spcBef>
                <a:spcPts val="0"/>
              </a:spcBef>
              <a:spcAft>
                <a:spcPts val="0"/>
              </a:spcAft>
              <a:defRPr/>
            </a:pPr>
            <a:r>
              <a:rPr lang="fr-FR" b="1" dirty="0">
                <a:solidFill>
                  <a:schemeClr val="bg1"/>
                </a:solidFill>
                <a:latin typeface="Calibri" panose="020F0502020204030204" pitchFamily="34" charset="0"/>
                <a:ea typeface="Calibri" panose="020F0502020204030204" pitchFamily="34" charset="0"/>
              </a:rPr>
              <a:t> </a:t>
            </a:r>
            <a:endParaRPr lang="fr-FR" sz="800" b="1" dirty="0">
              <a:solidFill>
                <a:schemeClr val="bg1"/>
              </a:solidFill>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fr-FR" sz="800" b="1" dirty="0">
              <a:solidFill>
                <a:schemeClr val="bg1"/>
              </a:solidFill>
              <a:latin typeface="Calibri" panose="020F0502020204030204" pitchFamily="34" charset="0"/>
              <a:ea typeface="Calibri" panose="020F0502020204030204" pitchFamily="34" charset="0"/>
            </a:endParaRPr>
          </a:p>
          <a:p>
            <a:pPr algn="ctr" eaLnBrk="1" fontAlgn="auto" hangingPunct="1">
              <a:spcBef>
                <a:spcPts val="0"/>
              </a:spcBef>
              <a:spcAft>
                <a:spcPts val="0"/>
              </a:spcAft>
              <a:defRPr/>
            </a:pPr>
            <a:endParaRPr lang="fr-FR" sz="800" b="1" dirty="0">
              <a:solidFill>
                <a:schemeClr val="bg1"/>
              </a:solidFill>
              <a:latin typeface="Calibri" panose="020F0502020204030204" pitchFamily="34" charset="0"/>
            </a:endParaRPr>
          </a:p>
          <a:p>
            <a:pPr eaLnBrk="1" fontAlgn="auto" hangingPunct="1">
              <a:spcBef>
                <a:spcPts val="0"/>
              </a:spcBef>
              <a:spcAft>
                <a:spcPts val="0"/>
              </a:spcAft>
              <a:defRPr/>
            </a:pPr>
            <a:r>
              <a:rPr lang="fr-FR" sz="1200" b="1" dirty="0">
                <a:solidFill>
                  <a:schemeClr val="bg1"/>
                </a:solidFill>
                <a:latin typeface="+mn-lt"/>
                <a:cs typeface="+mn-cs"/>
              </a:rPr>
              <a:t>PNF, le 17 mai 2021</a:t>
            </a:r>
            <a:endParaRPr lang="fr-FR" sz="1200" b="1" dirty="0">
              <a:solidFill>
                <a:schemeClr val="bg1"/>
              </a:solidFill>
              <a:latin typeface="Calibri" panose="020F0502020204030204" pitchFamily="34" charset="0"/>
              <a:ea typeface="Calibri" panose="020F0502020204030204" pitchFamily="34" charset="0"/>
            </a:endParaRPr>
          </a:p>
        </p:txBody>
      </p:sp>
      <p:sp>
        <p:nvSpPr>
          <p:cNvPr id="2051" name="Zone de texte 39">
            <a:extLst>
              <a:ext uri="{FF2B5EF4-FFF2-40B4-BE49-F238E27FC236}">
                <a16:creationId xmlns:a16="http://schemas.microsoft.com/office/drawing/2014/main" id="{52E0CBC6-1CBF-F547-BA74-C419FD29E2AB}"/>
              </a:ext>
            </a:extLst>
          </p:cNvPr>
          <p:cNvSpPr txBox="1">
            <a:spLocks noChangeArrowheads="1"/>
          </p:cNvSpPr>
          <p:nvPr userDrawn="1"/>
        </p:nvSpPr>
        <p:spPr bwMode="auto">
          <a:xfrm>
            <a:off x="266700" y="0"/>
            <a:ext cx="4364038" cy="534988"/>
          </a:xfrm>
          <a:prstGeom prst="rect">
            <a:avLst/>
          </a:prstGeom>
          <a:solidFill>
            <a:schemeClr val="bg1"/>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400" b="1">
                <a:latin typeface="Calibri" panose="020F0502020204030204" pitchFamily="34" charset="0"/>
              </a:rPr>
              <a:t>ENSEIGNER EN SECONDE FAMILLE DES MÉTIERS DE LA MAINTENANCE DES MATÉRIELS ET DES VÉHICULES</a:t>
            </a:r>
            <a:endParaRPr lang="fr-FR" altLang="fr-FR" sz="1400">
              <a:latin typeface="Calibri" panose="020F0502020204030204" pitchFamily="34" charset="0"/>
            </a:endParaRPr>
          </a:p>
          <a:p>
            <a:pPr eaLnBrk="1" hangingPunct="1">
              <a:defRPr/>
            </a:pPr>
            <a:endParaRPr lang="fr-FR" altLang="fr-FR" sz="1600" b="1">
              <a:solidFill>
                <a:srgbClr val="00000A"/>
              </a:solidFill>
              <a:latin typeface="Verdana" panose="020B0604030504040204" pitchFamily="34" charset="0"/>
              <a:cs typeface="Calibri" panose="020F0502020204030204" pitchFamily="34" charset="0"/>
            </a:endParaRPr>
          </a:p>
          <a:p>
            <a:pPr eaLnBrk="1" hangingPunct="1">
              <a:defRPr/>
            </a:pPr>
            <a:endParaRPr lang="fr-FR" altLang="fr-FR" sz="1600" b="1">
              <a:solidFill>
                <a:srgbClr val="00000A"/>
              </a:solidFill>
              <a:latin typeface="Verdana" panose="020B0604030504040204" pitchFamily="34" charset="0"/>
              <a:cs typeface="Calibri" panose="020F0502020204030204" pitchFamily="34" charset="0"/>
            </a:endParaRPr>
          </a:p>
          <a:p>
            <a:pPr eaLnBrk="1" hangingPunct="1">
              <a:defRPr/>
            </a:pPr>
            <a:endParaRPr lang="fr-FR" altLang="fr-FR" sz="1600">
              <a:solidFill>
                <a:srgbClr val="00000A"/>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A7F78E5E-615C-434E-8B75-CCA8C386D3DA}"/>
              </a:ext>
            </a:extLst>
          </p:cNvPr>
          <p:cNvSpPr/>
          <p:nvPr userDrawn="1"/>
        </p:nvSpPr>
        <p:spPr>
          <a:xfrm>
            <a:off x="782638" y="1177925"/>
            <a:ext cx="7588250" cy="3089275"/>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fr-FR" dirty="0"/>
          </a:p>
        </p:txBody>
      </p:sp>
      <p:grpSp>
        <p:nvGrpSpPr>
          <p:cNvPr id="2053" name="Groupe 3">
            <a:extLst>
              <a:ext uri="{FF2B5EF4-FFF2-40B4-BE49-F238E27FC236}">
                <a16:creationId xmlns:a16="http://schemas.microsoft.com/office/drawing/2014/main" id="{66DFFFFD-DA78-C74A-B2B4-224897F63800}"/>
              </a:ext>
            </a:extLst>
          </p:cNvPr>
          <p:cNvGrpSpPr>
            <a:grpSpLocks/>
          </p:cNvGrpSpPr>
          <p:nvPr userDrawn="1"/>
        </p:nvGrpSpPr>
        <p:grpSpPr bwMode="auto">
          <a:xfrm>
            <a:off x="222250" y="4383088"/>
            <a:ext cx="2141538" cy="695325"/>
            <a:chOff x="222581" y="4297281"/>
            <a:chExt cx="2141220" cy="695758"/>
          </a:xfrm>
        </p:grpSpPr>
        <p:grpSp>
          <p:nvGrpSpPr>
            <p:cNvPr id="4" name="Groupe 11">
              <a:extLst>
                <a:ext uri="{FF2B5EF4-FFF2-40B4-BE49-F238E27FC236}">
                  <a16:creationId xmlns:a16="http://schemas.microsoft.com/office/drawing/2014/main" id="{054531D9-8309-F34D-9D0C-9E0F0322150C}"/>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63A624CB-6314-A240-AA6D-BDA5D49A9106}"/>
                  </a:ext>
                </a:extLst>
              </p:cNvPr>
              <p:cNvCxnSpPr/>
              <p:nvPr/>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BEA02FD9-0837-C14B-9D24-DE0B86983EEB}"/>
                  </a:ext>
                </a:extLst>
              </p:cNvPr>
              <p:cNvCxnSpPr/>
              <p:nvPr/>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07D6450E-A11F-AF41-8ABE-399A74D2EF3A}"/>
                </a:ext>
              </a:extLst>
            </p:cNvPr>
            <p:cNvSpPr txBox="1"/>
            <p:nvPr userDrawn="1"/>
          </p:nvSpPr>
          <p:spPr>
            <a:xfrm>
              <a:off x="222581" y="4421183"/>
              <a:ext cx="1879321" cy="549617"/>
            </a:xfrm>
            <a:prstGeom prst="rect">
              <a:avLst/>
            </a:prstGeom>
            <a:noFill/>
            <a:ln w="6350">
              <a:noFill/>
            </a:ln>
          </p:spPr>
          <p:txBody>
            <a:bodyPr/>
            <a:lstStyle/>
            <a:p>
              <a:pPr eaLnBrk="1" fontAlgn="auto" hangingPunct="1">
                <a:spcBef>
                  <a:spcPts val="0"/>
                </a:spcBef>
                <a:spcAft>
                  <a:spcPts val="0"/>
                </a:spcAft>
                <a:defRPr/>
              </a:pPr>
              <a:r>
                <a:rPr lang="fr-FR" sz="1200" b="1" spc="-70" dirty="0">
                  <a:solidFill>
                    <a:srgbClr val="00000A"/>
                  </a:solidFill>
                  <a:latin typeface="Verdana" panose="020B0604030504040204" pitchFamily="34" charset="0"/>
                  <a:ea typeface="Calibri" panose="020F0502020204030204" pitchFamily="34" charset="0"/>
                </a:rPr>
                <a:t>POUR L’ÉCOLE</a:t>
              </a:r>
              <a:endParaRPr lang="fr-FR" sz="1200" dirty="0">
                <a:solidFill>
                  <a:srgbClr val="00000A"/>
                </a:solidFill>
                <a:latin typeface="Calibri" panose="020F0502020204030204" pitchFamily="34" charset="0"/>
                <a:ea typeface="Calibri" panose="020F0502020204030204" pitchFamily="34" charset="0"/>
              </a:endParaRPr>
            </a:p>
            <a:p>
              <a:pPr eaLnBrk="1" fontAlgn="auto" hangingPunct="1">
                <a:spcBef>
                  <a:spcPts val="0"/>
                </a:spcBef>
                <a:spcAft>
                  <a:spcPts val="0"/>
                </a:spcAft>
                <a:defRPr/>
              </a:pPr>
              <a:r>
                <a:rPr lang="fr-FR" sz="1200" b="1" spc="-70" dirty="0">
                  <a:solidFill>
                    <a:srgbClr val="00000A"/>
                  </a:solidFill>
                  <a:latin typeface="Verdana" panose="020B0604030504040204" pitchFamily="34" charset="0"/>
                  <a:ea typeface="Calibri" panose="020F0502020204030204" pitchFamily="34" charset="0"/>
                </a:rPr>
                <a:t>      DE LA CONFIANCE</a:t>
              </a:r>
              <a:endParaRPr lang="fr-FR" sz="1200" dirty="0">
                <a:solidFill>
                  <a:srgbClr val="00000A"/>
                </a:solidFill>
                <a:latin typeface="Calibri" panose="020F0502020204030204" pitchFamily="34" charset="0"/>
                <a:ea typeface="Calibri" panose="020F0502020204030204" pitchFamily="34" charset="0"/>
              </a:endParaRPr>
            </a:p>
          </p:txBody>
        </p:sp>
        <p:grpSp>
          <p:nvGrpSpPr>
            <p:cNvPr id="5" name="Groupe 13">
              <a:extLst>
                <a:ext uri="{FF2B5EF4-FFF2-40B4-BE49-F238E27FC236}">
                  <a16:creationId xmlns:a16="http://schemas.microsoft.com/office/drawing/2014/main" id="{3E2FC3C8-6937-0C49-8A2B-63254E211BB4}"/>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2E1D607-FBB6-8447-BE68-7F426A2B1CFC}"/>
                  </a:ext>
                </a:extLst>
              </p:cNvPr>
              <p:cNvCxnSpPr/>
              <p:nvPr/>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96247B4C-18FF-7A44-AEC9-71D7003D04AA}"/>
                  </a:ext>
                </a:extLst>
              </p:cNvPr>
              <p:cNvCxnSpPr/>
              <p:nvPr/>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pic>
        <p:nvPicPr>
          <p:cNvPr id="2054" name="Image 21">
            <a:extLst>
              <a:ext uri="{FF2B5EF4-FFF2-40B4-BE49-F238E27FC236}">
                <a16:creationId xmlns:a16="http://schemas.microsoft.com/office/drawing/2014/main" id="{D1D5B03F-FCFF-424B-9934-E96139AD793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29575" y="4452938"/>
            <a:ext cx="6905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ZoneTexte 33">
            <a:extLst>
              <a:ext uri="{FF2B5EF4-FFF2-40B4-BE49-F238E27FC236}">
                <a16:creationId xmlns:a16="http://schemas.microsoft.com/office/drawing/2014/main" id="{9D389403-41BE-E443-B996-AA408B90CE63}"/>
              </a:ext>
            </a:extLst>
          </p:cNvPr>
          <p:cNvSpPr txBox="1">
            <a:spLocks noChangeArrowheads="1"/>
          </p:cNvSpPr>
          <p:nvPr userDrawn="1"/>
        </p:nvSpPr>
        <p:spPr bwMode="auto">
          <a:xfrm>
            <a:off x="692150" y="3189288"/>
            <a:ext cx="7877175" cy="973137"/>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a:latin typeface="Calibri" panose="020F0502020204030204" pitchFamily="34" charset="0"/>
            </a:endParaRPr>
          </a:p>
        </p:txBody>
      </p:sp>
      <p:pic>
        <p:nvPicPr>
          <p:cNvPr id="2056" name="Image 2">
            <a:extLst>
              <a:ext uri="{FF2B5EF4-FFF2-40B4-BE49-F238E27FC236}">
                <a16:creationId xmlns:a16="http://schemas.microsoft.com/office/drawing/2014/main" id="{77341118-DBFF-5147-B1E2-599C71C7B0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6450" y="3243263"/>
            <a:ext cx="75311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32746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p:txStyles>
    <p:titleStyle>
      <a:lvl1pPr algn="l" defTabSz="457200" rtl="0" eaLnBrk="0" fontAlgn="base" hangingPunct="0">
        <a:spcBef>
          <a:spcPct val="0"/>
        </a:spcBef>
        <a:spcAft>
          <a:spcPct val="0"/>
        </a:spcAft>
        <a:defRPr sz="5000" kern="1200">
          <a:solidFill>
            <a:srgbClr val="404040"/>
          </a:solidFill>
          <a:latin typeface="+mj-lt"/>
          <a:ea typeface="+mj-ea"/>
          <a:cs typeface="+mj-cs"/>
        </a:defRPr>
      </a:lvl1pPr>
      <a:lvl2pPr algn="l" defTabSz="457200" rtl="0" eaLnBrk="0" fontAlgn="base" hangingPunct="0">
        <a:spcBef>
          <a:spcPct val="0"/>
        </a:spcBef>
        <a:spcAft>
          <a:spcPct val="0"/>
        </a:spcAft>
        <a:defRPr sz="5000">
          <a:solidFill>
            <a:srgbClr val="404040"/>
          </a:solidFill>
          <a:latin typeface="Calibri" panose="020F0502020204030204" pitchFamily="34" charset="0"/>
        </a:defRPr>
      </a:lvl2pPr>
      <a:lvl3pPr algn="l" defTabSz="457200" rtl="0" eaLnBrk="0" fontAlgn="base" hangingPunct="0">
        <a:spcBef>
          <a:spcPct val="0"/>
        </a:spcBef>
        <a:spcAft>
          <a:spcPct val="0"/>
        </a:spcAft>
        <a:defRPr sz="5000">
          <a:solidFill>
            <a:srgbClr val="404040"/>
          </a:solidFill>
          <a:latin typeface="Calibri" panose="020F0502020204030204" pitchFamily="34" charset="0"/>
        </a:defRPr>
      </a:lvl3pPr>
      <a:lvl4pPr algn="l" defTabSz="457200" rtl="0" eaLnBrk="0" fontAlgn="base" hangingPunct="0">
        <a:spcBef>
          <a:spcPct val="0"/>
        </a:spcBef>
        <a:spcAft>
          <a:spcPct val="0"/>
        </a:spcAft>
        <a:defRPr sz="5000">
          <a:solidFill>
            <a:srgbClr val="404040"/>
          </a:solidFill>
          <a:latin typeface="Calibri" panose="020F0502020204030204" pitchFamily="34" charset="0"/>
        </a:defRPr>
      </a:lvl4pPr>
      <a:lvl5pPr algn="l" defTabSz="457200" rtl="0" eaLnBrk="0" fontAlgn="base" hangingPunct="0">
        <a:spcBef>
          <a:spcPct val="0"/>
        </a:spcBef>
        <a:spcAft>
          <a:spcPct val="0"/>
        </a:spcAft>
        <a:defRPr sz="5000">
          <a:solidFill>
            <a:srgbClr val="404040"/>
          </a:solidFill>
          <a:latin typeface="Calibri" panose="020F0502020204030204" pitchFamily="34" charset="0"/>
        </a:defRPr>
      </a:lvl5pPr>
      <a:lvl6pPr marL="457200" algn="l" defTabSz="457200" rtl="0" fontAlgn="base">
        <a:spcBef>
          <a:spcPct val="0"/>
        </a:spcBef>
        <a:spcAft>
          <a:spcPct val="0"/>
        </a:spcAft>
        <a:defRPr sz="5000">
          <a:solidFill>
            <a:srgbClr val="404040"/>
          </a:solidFill>
          <a:latin typeface="Calibri" panose="020F0502020204030204" pitchFamily="34" charset="0"/>
        </a:defRPr>
      </a:lvl6pPr>
      <a:lvl7pPr marL="914400" algn="l" defTabSz="457200" rtl="0" fontAlgn="base">
        <a:spcBef>
          <a:spcPct val="0"/>
        </a:spcBef>
        <a:spcAft>
          <a:spcPct val="0"/>
        </a:spcAft>
        <a:defRPr sz="5000">
          <a:solidFill>
            <a:srgbClr val="404040"/>
          </a:solidFill>
          <a:latin typeface="Calibri" panose="020F0502020204030204" pitchFamily="34" charset="0"/>
        </a:defRPr>
      </a:lvl7pPr>
      <a:lvl8pPr marL="1371600" algn="l" defTabSz="457200" rtl="0" fontAlgn="base">
        <a:spcBef>
          <a:spcPct val="0"/>
        </a:spcBef>
        <a:spcAft>
          <a:spcPct val="0"/>
        </a:spcAft>
        <a:defRPr sz="5000">
          <a:solidFill>
            <a:srgbClr val="404040"/>
          </a:solidFill>
          <a:latin typeface="Calibri" panose="020F0502020204030204" pitchFamily="34" charset="0"/>
        </a:defRPr>
      </a:lvl8pPr>
      <a:lvl9pPr marL="1828800" algn="l" defTabSz="457200" rtl="0" fontAlgn="base">
        <a:spcBef>
          <a:spcPct val="0"/>
        </a:spcBef>
        <a:spcAft>
          <a:spcPct val="0"/>
        </a:spcAft>
        <a:defRPr sz="5000">
          <a:solidFill>
            <a:srgbClr val="404040"/>
          </a:solidFill>
          <a:latin typeface="Calibri" panose="020F0502020204030204" pitchFamily="34" charset="0"/>
        </a:defRPr>
      </a:lvl9pPr>
    </p:titleStyle>
    <p:bodyStyle>
      <a:lvl1pPr algn="l" defTabSz="457200" rtl="0" eaLnBrk="0" fontAlgn="base" hangingPunct="0">
        <a:spcBef>
          <a:spcPct val="20000"/>
        </a:spcBef>
        <a:spcAft>
          <a:spcPct val="0"/>
        </a:spcAft>
        <a:buFont typeface="Arial" panose="020B0604020202020204" pitchFamily="34" charset="0"/>
        <a:defRPr sz="3200" kern="1200">
          <a:solidFill>
            <a:srgbClr val="407CC9"/>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3EF02CCA-9A24-3D46-8E52-CA9066DEB562}"/>
              </a:ext>
            </a:extLst>
          </p:cNvPr>
          <p:cNvSpPr txBox="1"/>
          <p:nvPr userDrawn="1"/>
        </p:nvSpPr>
        <p:spPr>
          <a:xfrm>
            <a:off x="0" y="0"/>
            <a:ext cx="9144000" cy="768350"/>
          </a:xfrm>
          <a:prstGeom prst="rect">
            <a:avLst/>
          </a:prstGeom>
          <a:solidFill>
            <a:schemeClr val="accent5">
              <a:lumMod val="75000"/>
            </a:schemeClr>
          </a:solidFill>
          <a:ln w="6350">
            <a:solidFill>
              <a:schemeClr val="accent5">
                <a:lumMod val="75000"/>
              </a:schemeClr>
            </a:solidFill>
          </a:ln>
        </p:spPr>
        <p:txBody>
          <a:bodyPr/>
          <a:lstStyle/>
          <a:p>
            <a:pPr eaLnBrk="1" fontAlgn="auto" hangingPunct="1">
              <a:spcBef>
                <a:spcPts val="0"/>
              </a:spcBef>
              <a:spcAft>
                <a:spcPts val="0"/>
              </a:spcAft>
              <a:defRPr/>
            </a:pPr>
            <a:r>
              <a:rPr lang="fr-FR" b="1" dirty="0">
                <a:solidFill>
                  <a:srgbClr val="FFFFFF"/>
                </a:solidFill>
                <a:latin typeface="Calibri" panose="020F0502020204030204" pitchFamily="34" charset="0"/>
                <a:ea typeface="Calibri" panose="020F0502020204030204" pitchFamily="34" charset="0"/>
              </a:rPr>
              <a:t> </a:t>
            </a:r>
            <a:endParaRPr lang="fr-FR" sz="800" dirty="0">
              <a:solidFill>
                <a:srgbClr val="00000A"/>
              </a:solidFill>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fr-FR" sz="800" b="1" dirty="0">
              <a:solidFill>
                <a:srgbClr val="00000A"/>
              </a:solidFill>
              <a:latin typeface="Calibri" panose="020F0502020204030204" pitchFamily="34" charset="0"/>
              <a:ea typeface="Calibri" panose="020F0502020204030204" pitchFamily="34" charset="0"/>
            </a:endParaRPr>
          </a:p>
          <a:p>
            <a:pPr eaLnBrk="1" fontAlgn="auto" hangingPunct="1">
              <a:spcBef>
                <a:spcPts val="0"/>
              </a:spcBef>
              <a:spcAft>
                <a:spcPts val="0"/>
              </a:spcAft>
              <a:defRPr/>
            </a:pPr>
            <a:endParaRPr lang="fr-FR" sz="800" b="1" dirty="0">
              <a:solidFill>
                <a:srgbClr val="00000A"/>
              </a:solidFill>
              <a:latin typeface="Calibri" panose="020F0502020204030204" pitchFamily="34" charset="0"/>
              <a:ea typeface="Calibri" panose="020F0502020204030204" pitchFamily="34" charset="0"/>
            </a:endParaRPr>
          </a:p>
          <a:p>
            <a:pPr eaLnBrk="1" fontAlgn="auto" hangingPunct="1">
              <a:spcBef>
                <a:spcPts val="0"/>
              </a:spcBef>
              <a:spcAft>
                <a:spcPts val="0"/>
              </a:spcAft>
              <a:defRPr/>
            </a:pPr>
            <a:r>
              <a:rPr lang="fr-FR" sz="1200" b="1" dirty="0">
                <a:solidFill>
                  <a:srgbClr val="FFFFFF"/>
                </a:solidFill>
                <a:latin typeface="Calibri" panose="020F0502020204030204" pitchFamily="34" charset="0"/>
                <a:ea typeface="Calibri" panose="020F0502020204030204" pitchFamily="34" charset="0"/>
              </a:rPr>
              <a:t> </a:t>
            </a:r>
            <a:endParaRPr lang="fr-FR" sz="1200" dirty="0">
              <a:solidFill>
                <a:srgbClr val="00000A"/>
              </a:solidFill>
              <a:latin typeface="Calibri" panose="020F0502020204030204" pitchFamily="34" charset="0"/>
              <a:ea typeface="Calibri" panose="020F0502020204030204" pitchFamily="34" charset="0"/>
            </a:endParaRPr>
          </a:p>
        </p:txBody>
      </p:sp>
      <p:sp>
        <p:nvSpPr>
          <p:cNvPr id="4099" name="Zone de texte 39">
            <a:extLst>
              <a:ext uri="{FF2B5EF4-FFF2-40B4-BE49-F238E27FC236}">
                <a16:creationId xmlns:a16="http://schemas.microsoft.com/office/drawing/2014/main" id="{59FFA150-7CC2-C546-B815-DCF4DB5A2F5E}"/>
              </a:ext>
            </a:extLst>
          </p:cNvPr>
          <p:cNvSpPr txBox="1">
            <a:spLocks noChangeArrowheads="1"/>
          </p:cNvSpPr>
          <p:nvPr userDrawn="1"/>
        </p:nvSpPr>
        <p:spPr bwMode="auto">
          <a:xfrm>
            <a:off x="222250" y="0"/>
            <a:ext cx="5540375" cy="534988"/>
          </a:xfrm>
          <a:prstGeom prst="rect">
            <a:avLst/>
          </a:prstGeom>
          <a:solidFill>
            <a:schemeClr val="bg1"/>
          </a:soli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sz="1400" b="1">
              <a:solidFill>
                <a:srgbClr val="00000A"/>
              </a:solidFill>
              <a:latin typeface="Verdana" panose="020B0604030504040204" pitchFamily="34" charset="0"/>
              <a:cs typeface="Calibri" panose="020F0502020204030204" pitchFamily="34" charset="0"/>
            </a:endParaRPr>
          </a:p>
          <a:p>
            <a:pPr eaLnBrk="1" hangingPunct="1">
              <a:defRPr/>
            </a:pPr>
            <a:endParaRPr lang="fr-FR" altLang="fr-FR" sz="1400" b="1">
              <a:solidFill>
                <a:srgbClr val="00000A"/>
              </a:solidFill>
              <a:latin typeface="Verdana" panose="020B0604030504040204" pitchFamily="34" charset="0"/>
              <a:cs typeface="Calibri" panose="020F0502020204030204" pitchFamily="34" charset="0"/>
            </a:endParaRPr>
          </a:p>
          <a:p>
            <a:pPr eaLnBrk="1" hangingPunct="1">
              <a:defRPr/>
            </a:pPr>
            <a:endParaRPr lang="fr-FR" altLang="fr-FR" sz="1400">
              <a:solidFill>
                <a:srgbClr val="00000A"/>
              </a:solidFill>
              <a:latin typeface="Calibri" panose="020F0502020204030204" pitchFamily="34" charset="0"/>
              <a:cs typeface="Calibri" panose="020F0502020204030204" pitchFamily="34" charset="0"/>
            </a:endParaRPr>
          </a:p>
        </p:txBody>
      </p:sp>
      <p:pic>
        <p:nvPicPr>
          <p:cNvPr id="4100" name="Image 17">
            <a:extLst>
              <a:ext uri="{FF2B5EF4-FFF2-40B4-BE49-F238E27FC236}">
                <a16:creationId xmlns:a16="http://schemas.microsoft.com/office/drawing/2014/main" id="{BEA5FE0F-6A3E-6843-9A9A-C7822D13489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856288" y="92075"/>
            <a:ext cx="3140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016651"/>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p:txStyles>
    <p:titleStyle>
      <a:lvl1pPr algn="l" defTabSz="457200" rtl="0" eaLnBrk="0" fontAlgn="base" hangingPunct="0">
        <a:spcBef>
          <a:spcPct val="0"/>
        </a:spcBef>
        <a:spcAft>
          <a:spcPct val="0"/>
        </a:spcAft>
        <a:defRPr sz="5000" kern="1200">
          <a:solidFill>
            <a:srgbClr val="404040"/>
          </a:solidFill>
          <a:latin typeface="+mj-lt"/>
          <a:ea typeface="+mj-ea"/>
          <a:cs typeface="+mj-cs"/>
        </a:defRPr>
      </a:lvl1pPr>
      <a:lvl2pPr algn="l" defTabSz="457200" rtl="0" eaLnBrk="0" fontAlgn="base" hangingPunct="0">
        <a:spcBef>
          <a:spcPct val="0"/>
        </a:spcBef>
        <a:spcAft>
          <a:spcPct val="0"/>
        </a:spcAft>
        <a:defRPr sz="5000">
          <a:solidFill>
            <a:srgbClr val="404040"/>
          </a:solidFill>
          <a:latin typeface="Calibri" panose="020F0502020204030204" pitchFamily="34" charset="0"/>
        </a:defRPr>
      </a:lvl2pPr>
      <a:lvl3pPr algn="l" defTabSz="457200" rtl="0" eaLnBrk="0" fontAlgn="base" hangingPunct="0">
        <a:spcBef>
          <a:spcPct val="0"/>
        </a:spcBef>
        <a:spcAft>
          <a:spcPct val="0"/>
        </a:spcAft>
        <a:defRPr sz="5000">
          <a:solidFill>
            <a:srgbClr val="404040"/>
          </a:solidFill>
          <a:latin typeface="Calibri" panose="020F0502020204030204" pitchFamily="34" charset="0"/>
        </a:defRPr>
      </a:lvl3pPr>
      <a:lvl4pPr algn="l" defTabSz="457200" rtl="0" eaLnBrk="0" fontAlgn="base" hangingPunct="0">
        <a:spcBef>
          <a:spcPct val="0"/>
        </a:spcBef>
        <a:spcAft>
          <a:spcPct val="0"/>
        </a:spcAft>
        <a:defRPr sz="5000">
          <a:solidFill>
            <a:srgbClr val="404040"/>
          </a:solidFill>
          <a:latin typeface="Calibri" panose="020F0502020204030204" pitchFamily="34" charset="0"/>
        </a:defRPr>
      </a:lvl4pPr>
      <a:lvl5pPr algn="l" defTabSz="457200" rtl="0" eaLnBrk="0" fontAlgn="base" hangingPunct="0">
        <a:spcBef>
          <a:spcPct val="0"/>
        </a:spcBef>
        <a:spcAft>
          <a:spcPct val="0"/>
        </a:spcAft>
        <a:defRPr sz="5000">
          <a:solidFill>
            <a:srgbClr val="404040"/>
          </a:solidFill>
          <a:latin typeface="Calibri" panose="020F0502020204030204" pitchFamily="34" charset="0"/>
        </a:defRPr>
      </a:lvl5pPr>
      <a:lvl6pPr marL="457200" algn="l" defTabSz="457200" rtl="0" fontAlgn="base">
        <a:spcBef>
          <a:spcPct val="0"/>
        </a:spcBef>
        <a:spcAft>
          <a:spcPct val="0"/>
        </a:spcAft>
        <a:defRPr sz="5000">
          <a:solidFill>
            <a:srgbClr val="404040"/>
          </a:solidFill>
          <a:latin typeface="Calibri" panose="020F0502020204030204" pitchFamily="34" charset="0"/>
        </a:defRPr>
      </a:lvl6pPr>
      <a:lvl7pPr marL="914400" algn="l" defTabSz="457200" rtl="0" fontAlgn="base">
        <a:spcBef>
          <a:spcPct val="0"/>
        </a:spcBef>
        <a:spcAft>
          <a:spcPct val="0"/>
        </a:spcAft>
        <a:defRPr sz="5000">
          <a:solidFill>
            <a:srgbClr val="404040"/>
          </a:solidFill>
          <a:latin typeface="Calibri" panose="020F0502020204030204" pitchFamily="34" charset="0"/>
        </a:defRPr>
      </a:lvl7pPr>
      <a:lvl8pPr marL="1371600" algn="l" defTabSz="457200" rtl="0" fontAlgn="base">
        <a:spcBef>
          <a:spcPct val="0"/>
        </a:spcBef>
        <a:spcAft>
          <a:spcPct val="0"/>
        </a:spcAft>
        <a:defRPr sz="5000">
          <a:solidFill>
            <a:srgbClr val="404040"/>
          </a:solidFill>
          <a:latin typeface="Calibri" panose="020F0502020204030204" pitchFamily="34" charset="0"/>
        </a:defRPr>
      </a:lvl8pPr>
      <a:lvl9pPr marL="1828800" algn="l" defTabSz="457200" rtl="0" fontAlgn="base">
        <a:spcBef>
          <a:spcPct val="0"/>
        </a:spcBef>
        <a:spcAft>
          <a:spcPct val="0"/>
        </a:spcAft>
        <a:defRPr sz="5000">
          <a:solidFill>
            <a:srgbClr val="404040"/>
          </a:solidFill>
          <a:latin typeface="Calibri" panose="020F0502020204030204" pitchFamily="34" charset="0"/>
        </a:defRPr>
      </a:lvl9pPr>
    </p:titleStyle>
    <p:bodyStyle>
      <a:lvl1pPr algn="l" defTabSz="457200" rtl="0" eaLnBrk="0" fontAlgn="base" hangingPunct="0">
        <a:spcBef>
          <a:spcPct val="20000"/>
        </a:spcBef>
        <a:spcAft>
          <a:spcPct val="0"/>
        </a:spcAft>
        <a:buFont typeface="Arial" panose="020B0604020202020204" pitchFamily="34" charset="0"/>
        <a:defRPr sz="3200" kern="1200">
          <a:solidFill>
            <a:srgbClr val="407CC9"/>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4557472" cy="768299"/>
          </a:xfrm>
          <a:prstGeom prst="rect">
            <a:avLst/>
          </a:prstGeom>
          <a:solidFill>
            <a:schemeClr val="accent5">
              <a:lumMod val="75000"/>
            </a:schemeClr>
          </a:solidFill>
          <a:ln w="6350">
            <a:solidFill>
              <a:schemeClr val="accent5">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fr-FR" sz="800" b="1" kern="1200" dirty="0">
              <a:solidFill>
                <a:schemeClr val="bg1"/>
              </a:solidFill>
              <a:effectLst/>
              <a:latin typeface="Calibri" panose="020F0502020204030204" pitchFamily="34" charset="0"/>
              <a:ea typeface="+mn-ea"/>
              <a:cs typeface="Arial" panose="020B0604020202020204" pitchFamily="34" charset="0"/>
            </a:endParaRPr>
          </a:p>
          <a:p>
            <a:pPr algn="l"/>
            <a:r>
              <a:rPr lang="fr-FR" sz="1200" b="1" kern="1200" dirty="0">
                <a:solidFill>
                  <a:schemeClr val="bg1"/>
                </a:solidFill>
                <a:effectLst/>
                <a:latin typeface="+mn-lt"/>
                <a:ea typeface="+mn-ea"/>
                <a:cs typeface="+mn-cs"/>
              </a:rPr>
              <a:t>PNF, le 17 mai 2021</a:t>
            </a:r>
            <a:endParaRPr lang="fr-FR"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267067" y="0"/>
            <a:ext cx="4363949" cy="53573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fr-FR" sz="1400" b="1" kern="1200" dirty="0">
                <a:solidFill>
                  <a:schemeClr val="tx1"/>
                </a:solidFill>
                <a:effectLst/>
                <a:latin typeface="+mn-lt"/>
                <a:ea typeface="+mn-ea"/>
                <a:cs typeface="+mn-cs"/>
              </a:rPr>
              <a:t>ENSEIGNER EN SECONDE FAMILLE DES MÉTIERS DE LA MAINTENANCE DES MATÉRIELS ET DES VÉHICULES</a:t>
            </a:r>
            <a:endParaRPr lang="fr-FR" sz="1400" kern="1200" dirty="0">
              <a:solidFill>
                <a:schemeClr val="tx1"/>
              </a:solidFill>
              <a:effectLst/>
              <a:latin typeface="+mn-lt"/>
              <a:ea typeface="+mn-ea"/>
              <a:cs typeface="+mn-cs"/>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1" y="1177159"/>
            <a:ext cx="7588470" cy="309004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nvGrpSpPr>
          <p:cNvPr id="4" name="Groupe 3">
            <a:extLst>
              <a:ext uri="{FF2B5EF4-FFF2-40B4-BE49-F238E27FC236}">
                <a16:creationId xmlns:a16="http://schemas.microsoft.com/office/drawing/2014/main" id="{35C3E59C-FA07-6F43-910E-2CBD9EECEE74}"/>
              </a:ext>
            </a:extLst>
          </p:cNvPr>
          <p:cNvGrpSpPr/>
          <p:nvPr userDrawn="1"/>
        </p:nvGrpSpPr>
        <p:grpSpPr>
          <a:xfrm>
            <a:off x="222581" y="4383349"/>
            <a:ext cx="2141220" cy="695758"/>
            <a:chOff x="222581" y="4297281"/>
            <a:chExt cx="2141220" cy="695758"/>
          </a:xfrm>
        </p:grpSpPr>
        <p:grpSp>
          <p:nvGrpSpPr>
            <p:cNvPr id="12" name="Groupe 11">
              <a:extLst>
                <a:ext uri="{FF2B5EF4-FFF2-40B4-BE49-F238E27FC236}">
                  <a16:creationId xmlns:a16="http://schemas.microsoft.com/office/drawing/2014/main" id="{7C73CF72-A7E6-8F40-982E-52DF8FD6A7DF}"/>
                </a:ext>
              </a:extLst>
            </p:cNvPr>
            <p:cNvGrpSpPr/>
            <p:nvPr userDrawn="1"/>
          </p:nvGrpSpPr>
          <p:grpSpPr>
            <a:xfrm>
              <a:off x="225756" y="4297281"/>
              <a:ext cx="620395" cy="108000"/>
              <a:chOff x="0" y="-1905"/>
              <a:chExt cx="620395" cy="108000"/>
            </a:xfrm>
            <a:solidFill>
              <a:schemeClr val="bg1">
                <a:lumMod val="95000"/>
              </a:schemeClr>
            </a:solidFill>
          </p:grpSpPr>
          <p:cxnSp>
            <p:nvCxnSpPr>
              <p:cNvPr id="20" name="Connecteur droit 19">
                <a:extLst>
                  <a:ext uri="{FF2B5EF4-FFF2-40B4-BE49-F238E27FC236}">
                    <a16:creationId xmlns:a16="http://schemas.microsoft.com/office/drawing/2014/main" id="{C1B309BA-9EFD-E84C-A1F0-3C5CA9AA0BE7}"/>
                  </a:ext>
                </a:extLst>
              </p:cNvPr>
              <p:cNvCxnSpPr/>
              <p:nvPr userDrawn="1"/>
            </p:nvCxnSpPr>
            <p:spPr>
              <a:xfrm>
                <a:off x="0" y="97972"/>
                <a:ext cx="620395"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21" name="Connecteur droit 20">
                <a:extLst>
                  <a:ext uri="{FF2B5EF4-FFF2-40B4-BE49-F238E27FC236}">
                    <a16:creationId xmlns:a16="http://schemas.microsoft.com/office/drawing/2014/main" id="{748FE2E8-3A8E-2B43-AAAF-B6B8F08FFEB9}"/>
                  </a:ext>
                </a:extLst>
              </p:cNvPr>
              <p:cNvCxnSpPr/>
              <p:nvPr userDrawn="1"/>
            </p:nvCxnSpPr>
            <p:spPr>
              <a:xfrm>
                <a:off x="5443" y="-1905"/>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sp>
          <p:nvSpPr>
            <p:cNvPr id="13" name="Zone de texte 28">
              <a:extLst>
                <a:ext uri="{FF2B5EF4-FFF2-40B4-BE49-F238E27FC236}">
                  <a16:creationId xmlns:a16="http://schemas.microsoft.com/office/drawing/2014/main" id="{B646E3A1-6092-0345-BA38-0980B30AD934}"/>
                </a:ext>
              </a:extLst>
            </p:cNvPr>
            <p:cNvSpPr txBox="1"/>
            <p:nvPr userDrawn="1"/>
          </p:nvSpPr>
          <p:spPr>
            <a:xfrm>
              <a:off x="222581" y="4421164"/>
              <a:ext cx="1879488" cy="549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POUR L’ÉCOLE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spc="-70" dirty="0">
                  <a:solidFill>
                    <a:srgbClr val="00000A"/>
                  </a:solidFill>
                  <a:effectLst/>
                  <a:latin typeface="Verdana" panose="020B0604030504040204" pitchFamily="34" charset="0"/>
                  <a:ea typeface="Calibri" panose="020F0502020204030204" pitchFamily="34" charset="0"/>
                  <a:cs typeface="Arial" panose="020B0604020202020204" pitchFamily="34" charset="0"/>
                </a:rPr>
                <a:t>      DE LA CONFIANCE</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2613F99B-C7B1-6343-91B7-C94E8E210E79}"/>
                </a:ext>
              </a:extLst>
            </p:cNvPr>
            <p:cNvGrpSpPr/>
            <p:nvPr userDrawn="1"/>
          </p:nvGrpSpPr>
          <p:grpSpPr>
            <a:xfrm rot="10800000">
              <a:off x="672161" y="4885039"/>
              <a:ext cx="1691640" cy="108000"/>
              <a:chOff x="0" y="1802"/>
              <a:chExt cx="1728000" cy="108000"/>
            </a:xfrm>
            <a:solidFill>
              <a:schemeClr val="bg1">
                <a:lumMod val="95000"/>
              </a:schemeClr>
            </a:solidFill>
            <a:effectLst/>
          </p:grpSpPr>
          <p:cxnSp>
            <p:nvCxnSpPr>
              <p:cNvPr id="15" name="Connecteur droit 14">
                <a:extLst>
                  <a:ext uri="{FF2B5EF4-FFF2-40B4-BE49-F238E27FC236}">
                    <a16:creationId xmlns:a16="http://schemas.microsoft.com/office/drawing/2014/main" id="{A5D95131-B088-1B40-BF36-F09C70A2AA16}"/>
                  </a:ext>
                </a:extLst>
              </p:cNvPr>
              <p:cNvCxnSpPr/>
              <p:nvPr userDrawn="1"/>
            </p:nvCxnSpPr>
            <p:spPr>
              <a:xfrm>
                <a:off x="0" y="97972"/>
                <a:ext cx="1728000" cy="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cxnSp>
            <p:nvCxnSpPr>
              <p:cNvPr id="19" name="Connecteur droit 18">
                <a:extLst>
                  <a:ext uri="{FF2B5EF4-FFF2-40B4-BE49-F238E27FC236}">
                    <a16:creationId xmlns:a16="http://schemas.microsoft.com/office/drawing/2014/main" id="{F0E526C2-C5AE-BE4A-9C76-54750377BBF5}"/>
                  </a:ext>
                </a:extLst>
              </p:cNvPr>
              <p:cNvCxnSpPr/>
              <p:nvPr userDrawn="1"/>
            </p:nvCxnSpPr>
            <p:spPr>
              <a:xfrm>
                <a:off x="7348" y="1802"/>
                <a:ext cx="0" cy="108000"/>
              </a:xfrm>
              <a:prstGeom prst="line">
                <a:avLst/>
              </a:prstGeom>
              <a:grpFill/>
              <a:ln>
                <a:solidFill>
                  <a:schemeClr val="accent5">
                    <a:lumMod val="75000"/>
                  </a:schemeClr>
                </a:solidFill>
              </a:ln>
            </p:spPr>
            <p:style>
              <a:lnRef idx="3">
                <a:schemeClr val="dk1"/>
              </a:lnRef>
              <a:fillRef idx="0">
                <a:schemeClr val="dk1"/>
              </a:fillRef>
              <a:effectRef idx="2">
                <a:schemeClr val="dk1"/>
              </a:effectRef>
              <a:fontRef idx="minor">
                <a:schemeClr val="tx1"/>
              </a:fontRef>
            </p:style>
          </p:cxnSp>
        </p:grpSp>
      </p:grpSp>
      <p:pic>
        <p:nvPicPr>
          <p:cNvPr id="22" name="Image 21">
            <a:extLst>
              <a:ext uri="{FF2B5EF4-FFF2-40B4-BE49-F238E27FC236}">
                <a16:creationId xmlns:a16="http://schemas.microsoft.com/office/drawing/2014/main" id="{C5FFC0DE-8054-414D-99E9-45CD6FC303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29722" y="4452374"/>
            <a:ext cx="690468" cy="626733"/>
          </a:xfrm>
          <a:prstGeom prst="rect">
            <a:avLst/>
          </a:prstGeom>
        </p:spPr>
      </p:pic>
      <p:sp>
        <p:nvSpPr>
          <p:cNvPr id="34" name="ZoneTexte 33">
            <a:extLst>
              <a:ext uri="{FF2B5EF4-FFF2-40B4-BE49-F238E27FC236}">
                <a16:creationId xmlns:a16="http://schemas.microsoft.com/office/drawing/2014/main" id="{10B26597-ED97-C945-B14D-9C763707C59F}"/>
              </a:ext>
            </a:extLst>
          </p:cNvPr>
          <p:cNvSpPr txBox="1"/>
          <p:nvPr userDrawn="1"/>
        </p:nvSpPr>
        <p:spPr>
          <a:xfrm>
            <a:off x="692762" y="3188784"/>
            <a:ext cx="7876508" cy="973142"/>
          </a:xfrm>
          <a:prstGeom prst="rect">
            <a:avLst/>
          </a:prstGeom>
          <a:solidFill>
            <a:schemeClr val="bg1"/>
          </a:solidFill>
        </p:spPr>
        <p:txBody>
          <a:bodyPr wrap="square" rtlCol="0">
            <a:spAutoFit/>
          </a:bodyPr>
          <a:lstStyle/>
          <a:p>
            <a:endParaRPr lang="fr-FR" dirty="0"/>
          </a:p>
        </p:txBody>
      </p:sp>
      <p:pic>
        <p:nvPicPr>
          <p:cNvPr id="3" name="Image 2">
            <a:extLst>
              <a:ext uri="{FF2B5EF4-FFF2-40B4-BE49-F238E27FC236}">
                <a16:creationId xmlns:a16="http://schemas.microsoft.com/office/drawing/2014/main" id="{45BEF2B9-8F8F-204F-A835-E79AFD2DE8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6450" y="3243757"/>
            <a:ext cx="7531100" cy="876300"/>
          </a:xfrm>
          <a:prstGeom prst="rect">
            <a:avLst/>
          </a:prstGeom>
        </p:spPr>
      </p:pic>
    </p:spTree>
    <p:extLst>
      <p:ext uri="{BB962C8B-B14F-4D97-AF65-F5344CB8AC3E}">
        <p14:creationId xmlns:p14="http://schemas.microsoft.com/office/powerpoint/2010/main" val="1676515952"/>
      </p:ext>
    </p:extLst>
  </p:cSld>
  <p:clrMap bg1="lt1" tx1="dk1" bg2="lt2" tx2="dk2" accent1="accent1" accent2="accent2" accent3="accent3" accent4="accent4" accent5="accent5" accent6="accent6" hlink="hlink" folHlink="folHlink"/>
  <p:sldLayoutIdLst>
    <p:sldLayoutId id="2147483717" r:id="rId1"/>
    <p:sldLayoutId id="2147483718"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8.png"/><Relationship Id="rId21" Type="http://schemas.openxmlformats.org/officeDocument/2006/relationships/image" Target="../media/image41.jpeg"/><Relationship Id="rId7" Type="http://schemas.openxmlformats.org/officeDocument/2006/relationships/image" Target="../media/image31.jpeg"/><Relationship Id="rId12" Type="http://schemas.openxmlformats.org/officeDocument/2006/relationships/image" Target="../media/image11.png"/><Relationship Id="rId17" Type="http://schemas.openxmlformats.org/officeDocument/2006/relationships/image" Target="../media/image39.jpeg"/><Relationship Id="rId2" Type="http://schemas.openxmlformats.org/officeDocument/2006/relationships/image" Target="../media/image28.png"/><Relationship Id="rId16" Type="http://schemas.openxmlformats.org/officeDocument/2006/relationships/image" Target="../media/image38.png"/><Relationship Id="rId20" Type="http://schemas.openxmlformats.org/officeDocument/2006/relationships/image" Target="../media/image22.jpe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34.jpeg"/><Relationship Id="rId5" Type="http://schemas.openxmlformats.org/officeDocument/2006/relationships/image" Target="../media/image30.png"/><Relationship Id="rId15" Type="http://schemas.openxmlformats.org/officeDocument/2006/relationships/image" Target="../media/image37.jpeg"/><Relationship Id="rId10" Type="http://schemas.openxmlformats.org/officeDocument/2006/relationships/image" Target="../media/image33.jpeg"/><Relationship Id="rId19" Type="http://schemas.openxmlformats.org/officeDocument/2006/relationships/image" Target="../media/image21.jpeg"/><Relationship Id="rId4" Type="http://schemas.openxmlformats.org/officeDocument/2006/relationships/image" Target="../media/image29.jpeg"/><Relationship Id="rId9" Type="http://schemas.openxmlformats.org/officeDocument/2006/relationships/image" Target="../media/image10.png"/><Relationship Id="rId14" Type="http://schemas.openxmlformats.org/officeDocument/2006/relationships/image" Target="../media/image36.png"/><Relationship Id="rId22"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7.jpeg"/><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3.jpeg"/><Relationship Id="rId10" Type="http://schemas.openxmlformats.org/officeDocument/2006/relationships/image" Target="../media/image22.jpeg"/><Relationship Id="rId4" Type="http://schemas.openxmlformats.org/officeDocument/2006/relationships/image" Target="../media/image31.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21.jpeg"/><Relationship Id="rId4" Type="http://schemas.openxmlformats.org/officeDocument/2006/relationships/image" Target="../media/image46.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1.jpeg"/><Relationship Id="rId2" Type="http://schemas.openxmlformats.org/officeDocument/2006/relationships/image" Target="../media/image50.jfif"/><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1.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57.jfif"/><Relationship Id="rId4" Type="http://schemas.openxmlformats.org/officeDocument/2006/relationships/hyperlink" Target="https://www.techno-science.net/definition/2520.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0.jpeg"/><Relationship Id="rId7" Type="http://schemas.openxmlformats.org/officeDocument/2006/relationships/image" Target="http://www.fetes-par-fetes.com/produits/zoom/689.jpg" TargetMode="External"/><Relationship Id="rId2" Type="http://schemas.openxmlformats.org/officeDocument/2006/relationships/image" Target="../media/image59.jpeg"/><Relationship Id="rId1" Type="http://schemas.openxmlformats.org/officeDocument/2006/relationships/slideLayout" Target="../slideLayouts/slideLayout1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jpeg"/><Relationship Id="rId18"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image" Target="../media/image75.jpeg"/><Relationship Id="rId2" Type="http://schemas.openxmlformats.org/officeDocument/2006/relationships/slideLayout" Target="../slideLayouts/slideLayout10.xml"/><Relationship Id="rId16" Type="http://schemas.openxmlformats.org/officeDocument/2006/relationships/image" Target="../media/image74.jpe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1.jpeg"/><Relationship Id="rId5" Type="http://schemas.openxmlformats.org/officeDocument/2006/relationships/image" Target="../media/image68.jpeg"/><Relationship Id="rId15" Type="http://schemas.openxmlformats.org/officeDocument/2006/relationships/image" Target="../media/image21.jpeg"/><Relationship Id="rId10" Type="http://schemas.openxmlformats.org/officeDocument/2006/relationships/image" Target="http://pboursin.club.fr/gifpdg3/daetw12.gif" TargetMode="External"/><Relationship Id="rId4" Type="http://schemas.openxmlformats.org/officeDocument/2006/relationships/image" Target="../media/image67.jpeg"/><Relationship Id="rId9" Type="http://schemas.openxmlformats.org/officeDocument/2006/relationships/image" Target="../media/image70.png"/><Relationship Id="rId14" Type="http://schemas.openxmlformats.org/officeDocument/2006/relationships/image" Target="http://www.timken.com/hannover/images/image_gear_helical.jpg" TargetMode="Externa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78.png"/><Relationship Id="rId7" Type="http://schemas.openxmlformats.org/officeDocument/2006/relationships/image" Target="../media/image82.jfi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21.jpeg"/><Relationship Id="rId4" Type="http://schemas.openxmlformats.org/officeDocument/2006/relationships/image" Target="../media/image79.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9.jpeg"/><Relationship Id="rId18" Type="http://schemas.openxmlformats.org/officeDocument/2006/relationships/image" Target="../media/image35.jpeg"/><Relationship Id="rId3" Type="http://schemas.openxmlformats.org/officeDocument/2006/relationships/image" Target="../media/image8.png"/><Relationship Id="rId21" Type="http://schemas.openxmlformats.org/officeDocument/2006/relationships/image" Target="../media/image88.jpeg"/><Relationship Id="rId7" Type="http://schemas.openxmlformats.org/officeDocument/2006/relationships/image" Target="../media/image31.jpeg"/><Relationship Id="rId12" Type="http://schemas.openxmlformats.org/officeDocument/2006/relationships/image" Target="../media/image38.png"/><Relationship Id="rId17" Type="http://schemas.openxmlformats.org/officeDocument/2006/relationships/image" Target="../media/image11.png"/><Relationship Id="rId2" Type="http://schemas.openxmlformats.org/officeDocument/2006/relationships/image" Target="../media/image83.png"/><Relationship Id="rId16" Type="http://schemas.openxmlformats.org/officeDocument/2006/relationships/image" Target="../media/image37.jpeg"/><Relationship Id="rId20" Type="http://schemas.openxmlformats.org/officeDocument/2006/relationships/image" Target="../media/image87.jpe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34.jpeg"/><Relationship Id="rId24" Type="http://schemas.openxmlformats.org/officeDocument/2006/relationships/image" Target="../media/image42.jpeg"/><Relationship Id="rId5" Type="http://schemas.openxmlformats.org/officeDocument/2006/relationships/image" Target="../media/image85.png"/><Relationship Id="rId15" Type="http://schemas.openxmlformats.org/officeDocument/2006/relationships/image" Target="../media/image36.png"/><Relationship Id="rId23" Type="http://schemas.openxmlformats.org/officeDocument/2006/relationships/image" Target="../media/image41.jpeg"/><Relationship Id="rId10" Type="http://schemas.openxmlformats.org/officeDocument/2006/relationships/image" Target="../media/image33.jpeg"/><Relationship Id="rId19" Type="http://schemas.openxmlformats.org/officeDocument/2006/relationships/image" Target="../media/image86.jpeg"/><Relationship Id="rId4" Type="http://schemas.openxmlformats.org/officeDocument/2006/relationships/image" Target="../media/image84.jpeg"/><Relationship Id="rId9" Type="http://schemas.openxmlformats.org/officeDocument/2006/relationships/image" Target="../media/image10.png"/><Relationship Id="rId14" Type="http://schemas.openxmlformats.org/officeDocument/2006/relationships/image" Target="../media/image40.jpeg"/><Relationship Id="rId2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7.jpeg"/><Relationship Id="rId18" Type="http://schemas.openxmlformats.org/officeDocument/2006/relationships/image" Target="../media/image21.jpeg"/><Relationship Id="rId3" Type="http://schemas.openxmlformats.org/officeDocument/2006/relationships/image" Target="../media/image91.jpeg"/><Relationship Id="rId7" Type="http://schemas.openxmlformats.org/officeDocument/2006/relationships/image" Target="../media/image94.jpeg"/><Relationship Id="rId12" Type="http://schemas.openxmlformats.org/officeDocument/2006/relationships/image" Target="../media/image39.jpeg"/><Relationship Id="rId17" Type="http://schemas.openxmlformats.org/officeDocument/2006/relationships/image" Target="../media/image99.jpeg"/><Relationship Id="rId2" Type="http://schemas.openxmlformats.org/officeDocument/2006/relationships/image" Target="../media/image8.png"/><Relationship Id="rId16" Type="http://schemas.openxmlformats.org/officeDocument/2006/relationships/image" Target="../media/image11.png"/><Relationship Id="rId20" Type="http://schemas.openxmlformats.org/officeDocument/2006/relationships/image" Target="../media/image42.jpeg"/><Relationship Id="rId1" Type="http://schemas.openxmlformats.org/officeDocument/2006/relationships/slideLayout" Target="../slideLayouts/slideLayout10.xml"/><Relationship Id="rId6" Type="http://schemas.openxmlformats.org/officeDocument/2006/relationships/image" Target="../media/image93.jpeg"/><Relationship Id="rId11" Type="http://schemas.openxmlformats.org/officeDocument/2006/relationships/image" Target="../media/image38.png"/><Relationship Id="rId5" Type="http://schemas.openxmlformats.org/officeDocument/2006/relationships/image" Target="../media/image9.png"/><Relationship Id="rId15" Type="http://schemas.openxmlformats.org/officeDocument/2006/relationships/image" Target="../media/image98.jpeg"/><Relationship Id="rId10" Type="http://schemas.openxmlformats.org/officeDocument/2006/relationships/image" Target="../media/image96.jpeg"/><Relationship Id="rId19" Type="http://schemas.openxmlformats.org/officeDocument/2006/relationships/image" Target="../media/image41.jpeg"/><Relationship Id="rId4" Type="http://schemas.openxmlformats.org/officeDocument/2006/relationships/image" Target="../media/image92.png"/><Relationship Id="rId9" Type="http://schemas.openxmlformats.org/officeDocument/2006/relationships/image" Target="../media/image95.jpe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jpeg"/><Relationship Id="rId1" Type="http://schemas.openxmlformats.org/officeDocument/2006/relationships/slideLayout" Target="../slideLayouts/slideLayout10.xml"/><Relationship Id="rId6" Type="http://schemas.openxmlformats.org/officeDocument/2006/relationships/image" Target="../media/image104.jpeg"/><Relationship Id="rId5" Type="http://schemas.openxmlformats.org/officeDocument/2006/relationships/image" Target="../media/image103.jpeg"/><Relationship Id="rId10" Type="http://schemas.openxmlformats.org/officeDocument/2006/relationships/image" Target="../media/image21.jpeg"/><Relationship Id="rId4" Type="http://schemas.openxmlformats.org/officeDocument/2006/relationships/image" Target="../media/image102.jpeg"/><Relationship Id="rId9" Type="http://schemas.openxmlformats.org/officeDocument/2006/relationships/image" Target="../media/image107.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0.jpeg"/><Relationship Id="rId3" Type="http://schemas.openxmlformats.org/officeDocument/2006/relationships/image" Target="../media/image108.jpeg"/><Relationship Id="rId7" Type="http://schemas.openxmlformats.org/officeDocument/2006/relationships/image" Target="../media/image10.png"/><Relationship Id="rId12" Type="http://schemas.openxmlformats.org/officeDocument/2006/relationships/image" Target="../media/image61.jpeg"/><Relationship Id="rId17" Type="http://schemas.openxmlformats.org/officeDocument/2006/relationships/image" Target="../media/image113.png"/><Relationship Id="rId2" Type="http://schemas.openxmlformats.org/officeDocument/2006/relationships/image" Target="../media/image21.jpeg"/><Relationship Id="rId16" Type="http://schemas.openxmlformats.org/officeDocument/2006/relationships/hyperlink" Target="activit&#233;%20PFMP.pdf" TargetMode="External"/><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09.jpeg"/><Relationship Id="rId5" Type="http://schemas.openxmlformats.org/officeDocument/2006/relationships/image" Target="../media/image8.png"/><Relationship Id="rId15" Type="http://schemas.openxmlformats.org/officeDocument/2006/relationships/image" Target="../media/image112.jpeg"/><Relationship Id="rId10" Type="http://schemas.openxmlformats.org/officeDocument/2006/relationships/image" Target="../media/image38.png"/><Relationship Id="rId4" Type="http://schemas.openxmlformats.org/officeDocument/2006/relationships/image" Target="../media/image44.png"/><Relationship Id="rId9" Type="http://schemas.openxmlformats.org/officeDocument/2006/relationships/image" Target="../media/image36.png"/><Relationship Id="rId1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0.xml"/><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0.xml"/><Relationship Id="rId5" Type="http://schemas.openxmlformats.org/officeDocument/2006/relationships/image" Target="../media/image140.jpeg"/><Relationship Id="rId4" Type="http://schemas.openxmlformats.org/officeDocument/2006/relationships/image" Target="../media/image1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9.xml"/><Relationship Id="rId4" Type="http://schemas.openxmlformats.org/officeDocument/2006/relationships/image" Target="../media/image1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50.png"/><Relationship Id="rId5" Type="http://schemas.openxmlformats.org/officeDocument/2006/relationships/image" Target="../media/image149.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5.xml"/><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5.xml"/><Relationship Id="rId5" Type="http://schemas.openxmlformats.org/officeDocument/2006/relationships/image" Target="../media/image169.pn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16.xml"/><Relationship Id="rId6" Type="http://schemas.openxmlformats.org/officeDocument/2006/relationships/image" Target="../media/image174.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5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68.png"/><Relationship Id="rId1" Type="http://schemas.openxmlformats.org/officeDocument/2006/relationships/slideLayout" Target="../slideLayouts/slideLayout1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5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6.xml"/><Relationship Id="rId4" Type="http://schemas.openxmlformats.org/officeDocument/2006/relationships/image" Target="../media/image187.png"/></Relationships>
</file>

<file path=ppt/slides/_rels/slide5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90.jpe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jpeg"/><Relationship Id="rId2" Type="http://schemas.openxmlformats.org/officeDocument/2006/relationships/image" Target="../media/image191.png"/><Relationship Id="rId1" Type="http://schemas.openxmlformats.org/officeDocument/2006/relationships/slideLayout" Target="../slideLayouts/slideLayout16.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jpeg"/></Relationships>
</file>

<file path=ppt/slides/_rels/slide6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1.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2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2227" y="975489"/>
            <a:ext cx="7131575" cy="369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07515" y="2203553"/>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s Mains Dans Le Guidon | Atelier Vélocipédique Lil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07086" y="1412611"/>
            <a:ext cx="741086" cy="7410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B48967C-76CE-844F-8186-9ECBAF4617F5}"/>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8" name="ZoneTexte 7">
            <a:extLst>
              <a:ext uri="{FF2B5EF4-FFF2-40B4-BE49-F238E27FC236}">
                <a16:creationId xmlns:a16="http://schemas.microsoft.com/office/drawing/2014/main" id="{0D6AD6D0-96D9-9B4F-BA70-837346E5B80F}"/>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285377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 y="941560"/>
            <a:ext cx="5286451" cy="66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p:cNvGrpSpPr/>
          <p:nvPr/>
        </p:nvGrpSpPr>
        <p:grpSpPr>
          <a:xfrm>
            <a:off x="51832" y="1783533"/>
            <a:ext cx="2727582" cy="1385180"/>
            <a:chOff x="51832" y="1783533"/>
            <a:chExt cx="2727582" cy="1385180"/>
          </a:xfrm>
        </p:grpSpPr>
        <p:sp>
          <p:nvSpPr>
            <p:cNvPr id="5" name="Rectangle à coins arrondis 4"/>
            <p:cNvSpPr/>
            <p:nvPr/>
          </p:nvSpPr>
          <p:spPr>
            <a:xfrm>
              <a:off x="1528526" y="1783533"/>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460" y="1783533"/>
              <a:ext cx="768982" cy="46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Krone augmente de 20% le débit de chantier des presses BigPack HighSpee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1676" y="2260189"/>
              <a:ext cx="1358549" cy="61966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1832" y="2879850"/>
              <a:ext cx="1391617" cy="246221"/>
            </a:xfrm>
            <a:prstGeom prst="rect">
              <a:avLst/>
            </a:prstGeom>
            <a:noFill/>
          </p:spPr>
          <p:txBody>
            <a:bodyPr wrap="square" rtlCol="0">
              <a:spAutoFit/>
            </a:bodyPr>
            <a:lstStyle/>
            <a:p>
              <a:pPr algn="ctr"/>
              <a:r>
                <a:rPr lang="fr-FR" sz="1000" dirty="0" err="1"/>
                <a:t>Krone</a:t>
              </a:r>
              <a:r>
                <a:rPr lang="fr-FR" sz="1000" dirty="0"/>
                <a:t> </a:t>
              </a:r>
              <a:r>
                <a:rPr lang="fr-FR" sz="1000" dirty="0" err="1"/>
                <a:t>Big</a:t>
              </a:r>
              <a:r>
                <a:rPr lang="fr-FR" sz="1000" dirty="0"/>
                <a:t> Bal</a:t>
              </a:r>
            </a:p>
          </p:txBody>
        </p:sp>
        <p:pic>
          <p:nvPicPr>
            <p:cNvPr id="6159"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845889" y="1961459"/>
              <a:ext cx="531556" cy="72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ZoneTexte 37"/>
            <p:cNvSpPr txBox="1"/>
            <p:nvPr/>
          </p:nvSpPr>
          <p:spPr>
            <a:xfrm>
              <a:off x="1595849" y="2744090"/>
              <a:ext cx="1089025" cy="400110"/>
            </a:xfrm>
            <a:prstGeom prst="rect">
              <a:avLst/>
            </a:prstGeom>
            <a:noFill/>
          </p:spPr>
          <p:txBody>
            <a:bodyPr wrap="square" rtlCol="0">
              <a:spAutoFit/>
            </a:bodyPr>
            <a:lstStyle/>
            <a:p>
              <a:pPr algn="ctr"/>
              <a:r>
                <a:rPr lang="fr-FR" sz="1000" dirty="0"/>
                <a:t>Remplacement boîtier d’entrée</a:t>
              </a:r>
            </a:p>
          </p:txBody>
        </p:sp>
      </p:grpSp>
      <p:grpSp>
        <p:nvGrpSpPr>
          <p:cNvPr id="18" name="Groupe 17"/>
          <p:cNvGrpSpPr/>
          <p:nvPr/>
        </p:nvGrpSpPr>
        <p:grpSpPr>
          <a:xfrm>
            <a:off x="2833137" y="1674892"/>
            <a:ext cx="2644209" cy="1643009"/>
            <a:chOff x="2833137" y="1674892"/>
            <a:chExt cx="2644209" cy="1643009"/>
          </a:xfrm>
        </p:grpSpPr>
        <p:sp>
          <p:nvSpPr>
            <p:cNvPr id="7" name="Rectangle à coins arrondis 6"/>
            <p:cNvSpPr/>
            <p:nvPr/>
          </p:nvSpPr>
          <p:spPr>
            <a:xfrm>
              <a:off x="4276247" y="1783533"/>
              <a:ext cx="1201099" cy="1385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66792" y="1674892"/>
              <a:ext cx="801484" cy="57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Caterpillar 432E 4x4 Fiches techniques &amp; données techniques (2006-2011) |  LECTURA Spec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47060" y="2214268"/>
              <a:ext cx="1378639" cy="71150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2833137" y="2917791"/>
              <a:ext cx="1391617" cy="400110"/>
            </a:xfrm>
            <a:prstGeom prst="rect">
              <a:avLst/>
            </a:prstGeom>
            <a:noFill/>
          </p:spPr>
          <p:txBody>
            <a:bodyPr wrap="square" rtlCol="0">
              <a:spAutoFit/>
            </a:bodyPr>
            <a:lstStyle/>
            <a:p>
              <a:pPr algn="ctr"/>
              <a:r>
                <a:rPr lang="fr-FR" sz="1000" dirty="0"/>
                <a:t>Caterpillar</a:t>
              </a:r>
            </a:p>
            <a:p>
              <a:pPr algn="ctr"/>
              <a:r>
                <a:rPr lang="fr-FR" sz="1000" dirty="0"/>
                <a:t>432 E</a:t>
              </a:r>
            </a:p>
          </p:txBody>
        </p:sp>
        <p:pic>
          <p:nvPicPr>
            <p:cNvPr id="17" name="Imag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4676" y="1969641"/>
              <a:ext cx="924239" cy="521748"/>
            </a:xfrm>
            <a:prstGeom prst="rect">
              <a:avLst/>
            </a:prstGeom>
          </p:spPr>
        </p:pic>
        <p:sp>
          <p:nvSpPr>
            <p:cNvPr id="39" name="ZoneTexte 38"/>
            <p:cNvSpPr txBox="1"/>
            <p:nvPr/>
          </p:nvSpPr>
          <p:spPr>
            <a:xfrm>
              <a:off x="4332282" y="2614715"/>
              <a:ext cx="1089025" cy="553998"/>
            </a:xfrm>
            <a:prstGeom prst="rect">
              <a:avLst/>
            </a:prstGeom>
            <a:noFill/>
          </p:spPr>
          <p:txBody>
            <a:bodyPr wrap="square" rtlCol="0">
              <a:spAutoFit/>
            </a:bodyPr>
            <a:lstStyle/>
            <a:p>
              <a:pPr algn="ctr"/>
              <a:r>
                <a:rPr lang="fr-FR" sz="1000" dirty="0"/>
                <a:t>Remplacement arbre de transmission</a:t>
              </a:r>
            </a:p>
          </p:txBody>
        </p:sp>
      </p:grpSp>
      <p:grpSp>
        <p:nvGrpSpPr>
          <p:cNvPr id="19" name="Groupe 18"/>
          <p:cNvGrpSpPr/>
          <p:nvPr/>
        </p:nvGrpSpPr>
        <p:grpSpPr>
          <a:xfrm>
            <a:off x="5567113" y="1674892"/>
            <a:ext cx="2544791" cy="1572204"/>
            <a:chOff x="5567113" y="1674892"/>
            <a:chExt cx="2544791" cy="1572204"/>
          </a:xfrm>
        </p:grpSpPr>
        <p:sp>
          <p:nvSpPr>
            <p:cNvPr id="9" name="Rectangle à coins arrondis 8"/>
            <p:cNvSpPr/>
            <p:nvPr/>
          </p:nvSpPr>
          <p:spPr>
            <a:xfrm>
              <a:off x="7002851" y="1783533"/>
              <a:ext cx="1109053" cy="138518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63216" y="1674892"/>
              <a:ext cx="934016" cy="43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descr="CARRERA B 20/102H"/>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30954" y="2109457"/>
              <a:ext cx="1262086" cy="88085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5567113" y="2968658"/>
              <a:ext cx="1391617" cy="246221"/>
            </a:xfrm>
            <a:prstGeom prst="rect">
              <a:avLst/>
            </a:prstGeom>
            <a:noFill/>
          </p:spPr>
          <p:txBody>
            <a:bodyPr wrap="square" rtlCol="0">
              <a:spAutoFit/>
            </a:bodyPr>
            <a:lstStyle/>
            <a:p>
              <a:pPr algn="ctr"/>
              <a:r>
                <a:rPr lang="fr-FR" sz="1000" dirty="0"/>
                <a:t>Carrera 20/102H</a:t>
              </a:r>
            </a:p>
          </p:txBody>
        </p:sp>
        <p:pic>
          <p:nvPicPr>
            <p:cNvPr id="6164" name="Picture 20" descr="GGP PLATEAU DE COUPE NOIR TCX102 3825641310 - JARDIN PROM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79093" y="1894362"/>
              <a:ext cx="756566" cy="756566"/>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p:cNvSpPr txBox="1"/>
            <p:nvPr/>
          </p:nvSpPr>
          <p:spPr>
            <a:xfrm>
              <a:off x="7022879" y="2693098"/>
              <a:ext cx="1089025" cy="553998"/>
            </a:xfrm>
            <a:prstGeom prst="rect">
              <a:avLst/>
            </a:prstGeom>
            <a:noFill/>
          </p:spPr>
          <p:txBody>
            <a:bodyPr wrap="square" rtlCol="0">
              <a:spAutoFit/>
            </a:bodyPr>
            <a:lstStyle/>
            <a:p>
              <a:pPr algn="ctr"/>
              <a:r>
                <a:rPr lang="fr-FR" sz="1000" dirty="0"/>
                <a:t>Remplacement courroie de transmission</a:t>
              </a:r>
            </a:p>
          </p:txBody>
        </p:sp>
      </p:grpSp>
      <p:grpSp>
        <p:nvGrpSpPr>
          <p:cNvPr id="23" name="Groupe 22"/>
          <p:cNvGrpSpPr/>
          <p:nvPr/>
        </p:nvGrpSpPr>
        <p:grpSpPr>
          <a:xfrm>
            <a:off x="88608" y="3343747"/>
            <a:ext cx="2690806" cy="1410799"/>
            <a:chOff x="88608" y="3343747"/>
            <a:chExt cx="2690806" cy="1410799"/>
          </a:xfrm>
        </p:grpSpPr>
        <p:sp>
          <p:nvSpPr>
            <p:cNvPr id="6" name="Rectangle à coins arrondis 5"/>
            <p:cNvSpPr/>
            <p:nvPr/>
          </p:nvSpPr>
          <p:spPr>
            <a:xfrm>
              <a:off x="1528526" y="3343747"/>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16460" y="3394673"/>
              <a:ext cx="768982" cy="29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descr="Peugeot 308 | Configurateur et listing des prix sur DriveK"/>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8608" y="3870753"/>
              <a:ext cx="1424684" cy="629179"/>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88608" y="4508325"/>
              <a:ext cx="1391617" cy="246221"/>
            </a:xfrm>
            <a:prstGeom prst="rect">
              <a:avLst/>
            </a:prstGeom>
            <a:noFill/>
          </p:spPr>
          <p:txBody>
            <a:bodyPr wrap="square" rtlCol="0">
              <a:spAutoFit/>
            </a:bodyPr>
            <a:lstStyle/>
            <a:p>
              <a:pPr algn="ctr"/>
              <a:r>
                <a:rPr lang="fr-FR" sz="1000" dirty="0"/>
                <a:t>Peugeot 308</a:t>
              </a:r>
            </a:p>
          </p:txBody>
        </p:sp>
        <p:sp>
          <p:nvSpPr>
            <p:cNvPr id="41" name="ZoneTexte 40"/>
            <p:cNvSpPr txBox="1"/>
            <p:nvPr/>
          </p:nvSpPr>
          <p:spPr>
            <a:xfrm>
              <a:off x="1625244" y="4116459"/>
              <a:ext cx="1089025" cy="553998"/>
            </a:xfrm>
            <a:prstGeom prst="rect">
              <a:avLst/>
            </a:prstGeom>
            <a:noFill/>
          </p:spPr>
          <p:txBody>
            <a:bodyPr wrap="square" rtlCol="0">
              <a:spAutoFit/>
            </a:bodyPr>
            <a:lstStyle/>
            <a:p>
              <a:pPr algn="ctr"/>
              <a:r>
                <a:rPr lang="fr-FR" sz="1000" dirty="0"/>
                <a:t>Remplacement courroie accessoire</a:t>
              </a:r>
            </a:p>
          </p:txBody>
        </p:sp>
      </p:grpSp>
      <p:grpSp>
        <p:nvGrpSpPr>
          <p:cNvPr id="22" name="Groupe 21"/>
          <p:cNvGrpSpPr/>
          <p:nvPr/>
        </p:nvGrpSpPr>
        <p:grpSpPr>
          <a:xfrm>
            <a:off x="2750484" y="3343747"/>
            <a:ext cx="2726862" cy="1602243"/>
            <a:chOff x="2750484" y="3343747"/>
            <a:chExt cx="2726862" cy="1602243"/>
          </a:xfrm>
        </p:grpSpPr>
        <p:sp>
          <p:nvSpPr>
            <p:cNvPr id="8" name="Rectangle à coins arrondis 7"/>
            <p:cNvSpPr/>
            <p:nvPr/>
          </p:nvSpPr>
          <p:spPr>
            <a:xfrm>
              <a:off x="4276248" y="3343747"/>
              <a:ext cx="1201098" cy="1385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291683" y="3343747"/>
              <a:ext cx="934016" cy="39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descr="Annonce achat vente TRACTEUR RENAULT PREMIUM 460 DXI occasion"/>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989617" y="3802833"/>
              <a:ext cx="1078659" cy="86762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2750484" y="4699769"/>
              <a:ext cx="1525764" cy="246221"/>
            </a:xfrm>
            <a:prstGeom prst="rect">
              <a:avLst/>
            </a:prstGeom>
            <a:noFill/>
          </p:spPr>
          <p:txBody>
            <a:bodyPr wrap="square" rtlCol="0">
              <a:spAutoFit/>
            </a:bodyPr>
            <a:lstStyle/>
            <a:p>
              <a:pPr algn="ctr"/>
              <a:r>
                <a:rPr lang="fr-FR" sz="1000" dirty="0"/>
                <a:t>Renault Premium 460 dxi</a:t>
              </a:r>
            </a:p>
          </p:txBody>
        </p:sp>
        <p:sp>
          <p:nvSpPr>
            <p:cNvPr id="42" name="ZoneTexte 41"/>
            <p:cNvSpPr txBox="1"/>
            <p:nvPr/>
          </p:nvSpPr>
          <p:spPr>
            <a:xfrm>
              <a:off x="4319475" y="4222933"/>
              <a:ext cx="1089025" cy="553998"/>
            </a:xfrm>
            <a:prstGeom prst="rect">
              <a:avLst/>
            </a:prstGeom>
            <a:noFill/>
          </p:spPr>
          <p:txBody>
            <a:bodyPr wrap="square" rtlCol="0">
              <a:spAutoFit/>
            </a:bodyPr>
            <a:lstStyle/>
            <a:p>
              <a:pPr algn="ctr"/>
              <a:r>
                <a:rPr lang="fr-FR" sz="1000" dirty="0"/>
                <a:t>Remplacement boitier commandes BV</a:t>
              </a:r>
            </a:p>
          </p:txBody>
        </p:sp>
      </p:grpSp>
      <p:grpSp>
        <p:nvGrpSpPr>
          <p:cNvPr id="20" name="Groupe 19"/>
          <p:cNvGrpSpPr/>
          <p:nvPr/>
        </p:nvGrpSpPr>
        <p:grpSpPr>
          <a:xfrm>
            <a:off x="5565406" y="3343747"/>
            <a:ext cx="2546498" cy="1595359"/>
            <a:chOff x="5565406" y="3343747"/>
            <a:chExt cx="2546498" cy="1595359"/>
          </a:xfrm>
        </p:grpSpPr>
        <p:sp>
          <p:nvSpPr>
            <p:cNvPr id="10" name="Rectangle à coins arrondis 9"/>
            <p:cNvSpPr/>
            <p:nvPr/>
          </p:nvSpPr>
          <p:spPr>
            <a:xfrm>
              <a:off x="7002852" y="3343747"/>
              <a:ext cx="1109052" cy="138518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059024" y="3441449"/>
              <a:ext cx="934016" cy="33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descr="Kymco 150CC : un 4 roues en section moto"/>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610202" y="3687214"/>
              <a:ext cx="1305441" cy="996258"/>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5565406" y="4692885"/>
              <a:ext cx="1391617" cy="246221"/>
            </a:xfrm>
            <a:prstGeom prst="rect">
              <a:avLst/>
            </a:prstGeom>
            <a:noFill/>
          </p:spPr>
          <p:txBody>
            <a:bodyPr wrap="square" rtlCol="0">
              <a:spAutoFit/>
            </a:bodyPr>
            <a:lstStyle/>
            <a:p>
              <a:pPr algn="ctr"/>
              <a:r>
                <a:rPr lang="fr-FR" sz="1000" dirty="0" err="1"/>
                <a:t>Kymco</a:t>
              </a:r>
              <a:r>
                <a:rPr lang="fr-FR" sz="1000" dirty="0"/>
                <a:t> 150</a:t>
              </a:r>
            </a:p>
          </p:txBody>
        </p:sp>
        <p:pic>
          <p:nvPicPr>
            <p:cNvPr id="21" name="Image 2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57479" y="3520633"/>
              <a:ext cx="999795" cy="564400"/>
            </a:xfrm>
            <a:prstGeom prst="rect">
              <a:avLst/>
            </a:prstGeom>
          </p:spPr>
        </p:pic>
        <p:sp>
          <p:nvSpPr>
            <p:cNvPr id="43" name="ZoneTexte 42"/>
            <p:cNvSpPr txBox="1"/>
            <p:nvPr/>
          </p:nvSpPr>
          <p:spPr>
            <a:xfrm>
              <a:off x="7012865" y="4148298"/>
              <a:ext cx="1089025" cy="400110"/>
            </a:xfrm>
            <a:prstGeom prst="rect">
              <a:avLst/>
            </a:prstGeom>
            <a:noFill/>
          </p:spPr>
          <p:txBody>
            <a:bodyPr wrap="square" rtlCol="0">
              <a:spAutoFit/>
            </a:bodyPr>
            <a:lstStyle/>
            <a:p>
              <a:pPr algn="ctr"/>
              <a:r>
                <a:rPr lang="fr-FR" sz="1000" dirty="0"/>
                <a:t>Remplacement kit chaîne</a:t>
              </a:r>
            </a:p>
          </p:txBody>
        </p:sp>
      </p:grpSp>
      <p:pic>
        <p:nvPicPr>
          <p:cNvPr id="46"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7997028" y="859167"/>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Les Mains Dans Le Guidon | Atelier Vélocipédique Lille"/>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79093" y="891283"/>
            <a:ext cx="662953" cy="66295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urroie d'accessoire : comment la changer ?"/>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38557" y="3430282"/>
            <a:ext cx="954913" cy="7161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shift — Wikipédia"/>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flipH="1">
            <a:off x="4425416" y="3608938"/>
            <a:ext cx="902755" cy="67706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9FD0B32-557C-6C44-98B2-B6C46A5D5AB5}"/>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49" name="ZoneTexte 48">
            <a:extLst>
              <a:ext uri="{FF2B5EF4-FFF2-40B4-BE49-F238E27FC236}">
                <a16:creationId xmlns:a16="http://schemas.microsoft.com/office/drawing/2014/main" id="{93754715-4026-BC4B-84D9-61F8907AC12A}"/>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839924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514" y="1663872"/>
            <a:ext cx="8417706" cy="1581120"/>
          </a:xfrm>
        </p:spPr>
        <p:txBody>
          <a:bodyPr>
            <a:normAutofit fontScale="90000"/>
          </a:bodyPr>
          <a:lstStyle/>
          <a:p>
            <a:r>
              <a:rPr lang="fr-FR" dirty="0"/>
              <a:t>Au regard des supports d’étude choisis: </a:t>
            </a:r>
            <a:br>
              <a:rPr lang="fr-FR" dirty="0"/>
            </a:br>
            <a:br>
              <a:rPr lang="fr-FR" dirty="0"/>
            </a:br>
            <a:r>
              <a:rPr lang="fr-FR" dirty="0"/>
              <a:t>Il apparaît que ceux-ci sont orientés vers des éléments appartenant à la chaîne cinématique des véhicules. </a:t>
            </a:r>
            <a:br>
              <a:rPr lang="fr-FR" dirty="0"/>
            </a:br>
            <a:br>
              <a:rPr lang="fr-FR" dirty="0"/>
            </a:br>
            <a:r>
              <a:rPr lang="fr-FR" b="1" u="sng" dirty="0"/>
              <a:t>Pour que les élèves puissent réaliser les activités professionnelles, ils doivent étudier la chaîne cinématique en amont. </a:t>
            </a:r>
            <a:br>
              <a:rPr lang="fr-FR" dirty="0"/>
            </a:br>
            <a:r>
              <a:rPr lang="fr-FR" dirty="0"/>
              <a:t>Le rôle du professeur d’AFS est de faire étudier les différents maillons de la chaîne cinématique:</a:t>
            </a:r>
            <a:br>
              <a:rPr lang="fr-FR" dirty="0"/>
            </a:br>
            <a:br>
              <a:rPr lang="fr-FR" dirty="0"/>
            </a:br>
            <a:r>
              <a:rPr lang="fr-FR" dirty="0"/>
              <a:t>	</a:t>
            </a:r>
            <a:br>
              <a:rPr lang="fr-FR" dirty="0"/>
            </a:br>
            <a:br>
              <a:rPr lang="fr-FR" dirty="0"/>
            </a:br>
            <a:br>
              <a:rPr lang="fr-FR" dirty="0"/>
            </a:br>
            <a:br>
              <a:rPr lang="fr-FR" dirty="0"/>
            </a:br>
            <a:br>
              <a:rPr lang="fr-FR" dirty="0"/>
            </a:br>
            <a:r>
              <a:rPr lang="fr-FR" dirty="0"/>
              <a:t>	</a:t>
            </a:r>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 y="941560"/>
            <a:ext cx="5286451" cy="66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Krone augmente de 20% le débit de chantier des presses BigPack HighSpe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2419" y="4147027"/>
            <a:ext cx="1358549" cy="6196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aterpillar 432E 4x4 Fiches techniques &amp; données techniques (2006-2011) |  LECTURA Spec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55638" y="3305449"/>
            <a:ext cx="1378639" cy="7115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ARRERA B 20/102H"/>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87496" y="4059505"/>
            <a:ext cx="1262086" cy="8808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Peugeot 308 | Configurateur et listing des prix sur DriveK"/>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4107" y="3517848"/>
            <a:ext cx="1424684" cy="629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Annonce achat vente TRACTEUR RENAULT PREMIUM 460 DXI occasio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61997" y="4066120"/>
            <a:ext cx="1078659" cy="867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ymco 150CC : un 4 roues en section mot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47859" y="3189084"/>
            <a:ext cx="1305441" cy="996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58429" y="851348"/>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s Mains Dans Le Guidon | Atelier Vélocipédique Lill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13704" y="895428"/>
            <a:ext cx="662953" cy="6629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13DA6AB-21D3-9D44-A3B2-D0021BDAEEA9}"/>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21" name="ZoneTexte 20">
            <a:extLst>
              <a:ext uri="{FF2B5EF4-FFF2-40B4-BE49-F238E27FC236}">
                <a16:creationId xmlns:a16="http://schemas.microsoft.com/office/drawing/2014/main" id="{EF5683C0-D5D6-D740-8968-08FDB7D01E3E}"/>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56452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28825" y="4248150"/>
            <a:ext cx="4972050" cy="59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14750" y="2809959"/>
            <a:ext cx="1711392" cy="1371516"/>
          </a:xfrm>
          <a:prstGeom prst="rect">
            <a:avLst/>
          </a:prstGeom>
        </p:spPr>
      </p:pic>
      <p:sp>
        <p:nvSpPr>
          <p:cNvPr id="10" name="Flèche vers le haut 9"/>
          <p:cNvSpPr/>
          <p:nvPr/>
        </p:nvSpPr>
        <p:spPr>
          <a:xfrm>
            <a:off x="3752850" y="3571876"/>
            <a:ext cx="238125" cy="70961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vers le haut 11"/>
          <p:cNvSpPr/>
          <p:nvPr/>
        </p:nvSpPr>
        <p:spPr>
          <a:xfrm rot="19102315">
            <a:off x="4645052" y="3530969"/>
            <a:ext cx="238125" cy="85276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e haut 12"/>
          <p:cNvSpPr/>
          <p:nvPr/>
        </p:nvSpPr>
        <p:spPr>
          <a:xfrm rot="18096397">
            <a:off x="5500310" y="3307756"/>
            <a:ext cx="238125" cy="131781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42911" y="903112"/>
            <a:ext cx="6943877" cy="201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183714" y="903112"/>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p:cNvSpPr/>
          <p:nvPr/>
        </p:nvSpPr>
        <p:spPr>
          <a:xfrm>
            <a:off x="4334724" y="4122090"/>
            <a:ext cx="1719943" cy="849086"/>
          </a:xfrm>
          <a:prstGeom prst="ellipse">
            <a:avLst/>
          </a:prstGeom>
          <a:solidFill>
            <a:schemeClr val="accent5">
              <a:lumMod val="40000"/>
              <a:lumOff val="60000"/>
              <a:alpha val="1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2200275" y="2698204"/>
            <a:ext cx="1862138" cy="230832"/>
          </a:xfrm>
          <a:prstGeom prst="rect">
            <a:avLst/>
          </a:prstGeom>
          <a:solidFill>
            <a:schemeClr val="bg1"/>
          </a:solidFill>
        </p:spPr>
        <p:txBody>
          <a:bodyPr wrap="square" rtlCol="0">
            <a:spAutoFit/>
          </a:bodyPr>
          <a:lstStyle/>
          <a:p>
            <a:r>
              <a:rPr lang="fr-FR" sz="900" dirty="0"/>
              <a:t>(Adapter et Transformer)</a:t>
            </a:r>
          </a:p>
        </p:txBody>
      </p:sp>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8060" y="3070949"/>
            <a:ext cx="2916690" cy="110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La technologie BM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3275" y="2792058"/>
            <a:ext cx="1536844" cy="1134624"/>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Nouveau Porsche Cayenne 2017 - Moteur, boîte de vitesses et transmission  intégrale - 4Legend.com - AudiPassion.com"/>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bwMode="auto">
          <a:xfrm>
            <a:off x="7000875" y="3705889"/>
            <a:ext cx="2057140" cy="12731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97C0825-840C-E14D-9D3C-7B844E24B65A}"/>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6" name="ZoneTexte 15">
            <a:extLst>
              <a:ext uri="{FF2B5EF4-FFF2-40B4-BE49-F238E27FC236}">
                <a16:creationId xmlns:a16="http://schemas.microsoft.com/office/drawing/2014/main" id="{663646AC-B8D4-5447-94D5-2AD92905C2F0}"/>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08561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91" y="934135"/>
            <a:ext cx="4572000" cy="646331"/>
          </a:xfrm>
          <a:prstGeom prst="rect">
            <a:avLst/>
          </a:prstGeom>
        </p:spPr>
        <p:txBody>
          <a:bodyPr>
            <a:spAutoFit/>
          </a:bodyPr>
          <a:lstStyle/>
          <a:p>
            <a:r>
              <a:rPr lang="fr-FR" dirty="0"/>
              <a:t>- Les actionneurs</a:t>
            </a:r>
            <a:br>
              <a:rPr lang="fr-FR" dirty="0"/>
            </a:b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887143940"/>
              </p:ext>
            </p:extLst>
          </p:nvPr>
        </p:nvGraphicFramePr>
        <p:xfrm>
          <a:off x="549996" y="1484328"/>
          <a:ext cx="7967052" cy="1777937"/>
        </p:xfrm>
        <a:graphic>
          <a:graphicData uri="http://schemas.openxmlformats.org/drawingml/2006/table">
            <a:tbl>
              <a:tblPr firstRow="1" bandRow="1">
                <a:tableStyleId>{5C22544A-7EE6-4342-B048-85BDC9FD1C3A}</a:tableStyleId>
              </a:tblPr>
              <a:tblGrid>
                <a:gridCol w="1991763">
                  <a:extLst>
                    <a:ext uri="{9D8B030D-6E8A-4147-A177-3AD203B41FA5}">
                      <a16:colId xmlns:a16="http://schemas.microsoft.com/office/drawing/2014/main" val="20000"/>
                    </a:ext>
                  </a:extLst>
                </a:gridCol>
                <a:gridCol w="1991763">
                  <a:extLst>
                    <a:ext uri="{9D8B030D-6E8A-4147-A177-3AD203B41FA5}">
                      <a16:colId xmlns:a16="http://schemas.microsoft.com/office/drawing/2014/main" val="20001"/>
                    </a:ext>
                  </a:extLst>
                </a:gridCol>
                <a:gridCol w="1991763">
                  <a:extLst>
                    <a:ext uri="{9D8B030D-6E8A-4147-A177-3AD203B41FA5}">
                      <a16:colId xmlns:a16="http://schemas.microsoft.com/office/drawing/2014/main" val="20002"/>
                    </a:ext>
                  </a:extLst>
                </a:gridCol>
                <a:gridCol w="1991763">
                  <a:extLst>
                    <a:ext uri="{9D8B030D-6E8A-4147-A177-3AD203B41FA5}">
                      <a16:colId xmlns:a16="http://schemas.microsoft.com/office/drawing/2014/main" val="20003"/>
                    </a:ext>
                  </a:extLst>
                </a:gridCol>
              </a:tblGrid>
              <a:tr h="593940">
                <a:tc>
                  <a:txBody>
                    <a:bodyPr/>
                    <a:lstStyle/>
                    <a:p>
                      <a:pPr algn="ctr"/>
                      <a:r>
                        <a:rPr lang="fr-FR" sz="1200" dirty="0"/>
                        <a:t>Moteur électrique</a:t>
                      </a:r>
                    </a:p>
                  </a:txBody>
                  <a:tcPr/>
                </a:tc>
                <a:tc>
                  <a:txBody>
                    <a:bodyPr/>
                    <a:lstStyle/>
                    <a:p>
                      <a:pPr algn="ctr"/>
                      <a:r>
                        <a:rPr lang="fr-FR" sz="1200" dirty="0"/>
                        <a:t>Moteur</a:t>
                      </a:r>
                      <a:r>
                        <a:rPr lang="fr-FR" sz="1200" baseline="0" dirty="0"/>
                        <a:t> thermique</a:t>
                      </a:r>
                      <a:endParaRPr lang="fr-FR" sz="1200" dirty="0"/>
                    </a:p>
                  </a:txBody>
                  <a:tcPr/>
                </a:tc>
                <a:tc>
                  <a:txBody>
                    <a:bodyPr/>
                    <a:lstStyle/>
                    <a:p>
                      <a:pPr algn="ctr"/>
                      <a:r>
                        <a:rPr lang="fr-FR" sz="1200" dirty="0"/>
                        <a:t>Vérin</a:t>
                      </a:r>
                      <a:r>
                        <a:rPr lang="fr-FR" sz="1200" baseline="0" dirty="0"/>
                        <a:t> hydraulique</a:t>
                      </a:r>
                      <a:endParaRPr lang="fr-FR" sz="1200" dirty="0"/>
                    </a:p>
                  </a:txBody>
                  <a:tcPr/>
                </a:tc>
                <a:tc>
                  <a:txBody>
                    <a:bodyPr/>
                    <a:lstStyle/>
                    <a:p>
                      <a:pPr algn="ctr"/>
                      <a:r>
                        <a:rPr lang="fr-FR" sz="1200" dirty="0"/>
                        <a:t>Vérin pneumatique</a:t>
                      </a:r>
                    </a:p>
                  </a:txBody>
                  <a:tcPr/>
                </a:tc>
                <a:extLst>
                  <a:ext uri="{0D108BD9-81ED-4DB2-BD59-A6C34878D82A}">
                    <a16:rowId xmlns:a16="http://schemas.microsoft.com/office/drawing/2014/main" val="10000"/>
                  </a:ext>
                </a:extLst>
              </a:tr>
              <a:tr h="1183997">
                <a:tc>
                  <a:txBody>
                    <a:bodyPr/>
                    <a:lstStyle/>
                    <a:p>
                      <a:pPr algn="ctr"/>
                      <a:endParaRPr lang="fr-FR" dirty="0"/>
                    </a:p>
                  </a:txBody>
                  <a:tcPr/>
                </a:tc>
                <a:tc>
                  <a:txBody>
                    <a:bodyPr/>
                    <a:lstStyle/>
                    <a:p>
                      <a:pPr algn="ctr"/>
                      <a:endParaRPr lang="fr-FR" dirty="0"/>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10001"/>
                  </a:ext>
                </a:extLst>
              </a:tr>
            </a:tbl>
          </a:graphicData>
        </a:graphic>
      </p:graphicFrame>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930" y="2150575"/>
            <a:ext cx="1412152" cy="990614"/>
          </a:xfrm>
          <a:prstGeom prst="rect">
            <a:avLst/>
          </a:prstGeom>
        </p:spPr>
      </p:pic>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3994" y="2150575"/>
            <a:ext cx="990614" cy="990614"/>
          </a:xfrm>
          <a:prstGeom prst="rect">
            <a:avLst/>
          </a:prstGeom>
        </p:spPr>
      </p:pic>
      <p:pic>
        <p:nvPicPr>
          <p:cNvPr id="7" name="Imag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745126">
            <a:off x="4633658" y="2361800"/>
            <a:ext cx="1767074" cy="404955"/>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0747" y="2315839"/>
            <a:ext cx="1858594" cy="496876"/>
          </a:xfrm>
          <a:prstGeom prst="rect">
            <a:avLst/>
          </a:prstGeom>
        </p:spPr>
      </p:pic>
      <p:pic>
        <p:nvPicPr>
          <p:cNvPr id="205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88998" y="3362324"/>
            <a:ext cx="5963785" cy="109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16372" y="733213"/>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31D9BE2-DC8C-834A-9846-FFEAF97AFCB8}"/>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2" name="ZoneTexte 11">
            <a:extLst>
              <a:ext uri="{FF2B5EF4-FFF2-40B4-BE49-F238E27FC236}">
                <a16:creationId xmlns:a16="http://schemas.microsoft.com/office/drawing/2014/main" id="{13CD6595-E16D-D54D-8812-8007BB4A013A}"/>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366802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90" y="3116396"/>
            <a:ext cx="4572000" cy="646331"/>
          </a:xfrm>
          <a:prstGeom prst="rect">
            <a:avLst/>
          </a:prstGeom>
        </p:spPr>
        <p:txBody>
          <a:bodyPr>
            <a:spAutoFit/>
          </a:bodyPr>
          <a:lstStyle/>
          <a:p>
            <a:r>
              <a:rPr lang="fr-FR" dirty="0"/>
              <a:t>- Transmission par chaîne</a:t>
            </a:r>
            <a:br>
              <a:rPr lang="fr-FR" dirty="0"/>
            </a:b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488741178"/>
              </p:ext>
            </p:extLst>
          </p:nvPr>
        </p:nvGraphicFramePr>
        <p:xfrm>
          <a:off x="775018" y="3444034"/>
          <a:ext cx="7581539" cy="1186153"/>
        </p:xfrm>
        <a:graphic>
          <a:graphicData uri="http://schemas.openxmlformats.org/drawingml/2006/table">
            <a:tbl>
              <a:tblPr firstRow="1" firstCol="1" lastRow="1" lastCol="1" bandRow="1" bandCol="1">
                <a:tableStyleId>{5C22544A-7EE6-4342-B048-85BDC9FD1C3A}</a:tableStyleId>
              </a:tblPr>
              <a:tblGrid>
                <a:gridCol w="1066460">
                  <a:extLst>
                    <a:ext uri="{9D8B030D-6E8A-4147-A177-3AD203B41FA5}">
                      <a16:colId xmlns:a16="http://schemas.microsoft.com/office/drawing/2014/main" val="20000"/>
                    </a:ext>
                  </a:extLst>
                </a:gridCol>
                <a:gridCol w="1924029">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217159">
                <a:tc>
                  <a:txBody>
                    <a:bodyPr/>
                    <a:lstStyle/>
                    <a:p>
                      <a:pPr algn="ctr">
                        <a:spcAft>
                          <a:spcPts val="0"/>
                        </a:spcAft>
                      </a:pPr>
                      <a:r>
                        <a:rPr lang="fr-FR" sz="500" dirty="0">
                          <a:effectLst/>
                        </a:rPr>
                        <a:t>Type courroie</a:t>
                      </a: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dirty="0">
                          <a:effectLst/>
                        </a:rPr>
                        <a:t>Chaîne</a:t>
                      </a: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a:effectLst/>
                        </a:rPr>
                        <a:t>Caractéristiques</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Exemple d’utilisation</a:t>
                      </a:r>
                      <a:endParaRPr lang="fr-FR" sz="500">
                        <a:effectLst/>
                        <a:latin typeface="Times New Roman"/>
                        <a:ea typeface="Times New Roman"/>
                      </a:endParaRPr>
                    </a:p>
                  </a:txBody>
                  <a:tcPr marL="31146" marR="31146" marT="0" marB="0" anchor="ctr"/>
                </a:tc>
                <a:extLst>
                  <a:ext uri="{0D108BD9-81ED-4DB2-BD59-A6C34878D82A}">
                    <a16:rowId xmlns:a16="http://schemas.microsoft.com/office/drawing/2014/main" val="10000"/>
                  </a:ext>
                </a:extLst>
              </a:tr>
              <a:tr h="968994">
                <a:tc>
                  <a:txBody>
                    <a:bodyPr/>
                    <a:lstStyle/>
                    <a:p>
                      <a:pPr algn="ctr">
                        <a:spcAft>
                          <a:spcPts val="0"/>
                        </a:spcAft>
                      </a:pPr>
                      <a:r>
                        <a:rPr lang="fr-FR" sz="500" dirty="0">
                          <a:effectLst/>
                        </a:rPr>
                        <a:t>Chaînes à rouleaux</a:t>
                      </a: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500" dirty="0">
                        <a:effectLst/>
                        <a:latin typeface="Times New Roman"/>
                        <a:ea typeface="Times New Roman"/>
                      </a:endParaRPr>
                    </a:p>
                  </a:txBody>
                  <a:tcPr marL="31146" marR="31146" marT="0" marB="0" anchor="ctr"/>
                </a:tc>
                <a:tc>
                  <a:txBody>
                    <a:bodyPr/>
                    <a:lstStyle/>
                    <a:p>
                      <a:pPr lvl="0"/>
                      <a:r>
                        <a:rPr lang="fr-FR" sz="500" kern="1200" dirty="0">
                          <a:solidFill>
                            <a:schemeClr val="dk1"/>
                          </a:solidFill>
                          <a:effectLst/>
                          <a:latin typeface="+mn-lt"/>
                          <a:ea typeface="+mn-ea"/>
                          <a:cs typeface="+mn-cs"/>
                        </a:rPr>
                        <a:t>Rapport de transmission constant (pas de glissement)</a:t>
                      </a:r>
                    </a:p>
                    <a:p>
                      <a:pPr lvl="0"/>
                      <a:r>
                        <a:rPr lang="fr-FR" sz="500" kern="1200" dirty="0">
                          <a:solidFill>
                            <a:schemeClr val="dk1"/>
                          </a:solidFill>
                          <a:effectLst/>
                          <a:latin typeface="+mn-lt"/>
                          <a:ea typeface="+mn-ea"/>
                          <a:cs typeface="+mn-cs"/>
                        </a:rPr>
                        <a:t>Longues durées de vie</a:t>
                      </a:r>
                    </a:p>
                    <a:p>
                      <a:pPr lvl="0"/>
                      <a:r>
                        <a:rPr lang="fr-FR" sz="500" kern="1200" dirty="0">
                          <a:solidFill>
                            <a:schemeClr val="dk1"/>
                          </a:solidFill>
                          <a:effectLst/>
                          <a:latin typeface="+mn-lt"/>
                          <a:ea typeface="+mn-ea"/>
                          <a:cs typeface="+mn-cs"/>
                        </a:rPr>
                        <a:t>Aptitude à entraîner plusieurs arbres simultanément</a:t>
                      </a:r>
                    </a:p>
                    <a:p>
                      <a:pPr lvl="0"/>
                      <a:r>
                        <a:rPr lang="fr-FR" sz="500" kern="1200" dirty="0">
                          <a:solidFill>
                            <a:schemeClr val="dk1"/>
                          </a:solidFill>
                          <a:effectLst/>
                          <a:latin typeface="+mn-lt"/>
                          <a:ea typeface="+mn-ea"/>
                          <a:cs typeface="+mn-cs"/>
                        </a:rPr>
                        <a:t>Transmission utilisée en basses vitesses</a:t>
                      </a:r>
                    </a:p>
                    <a:p>
                      <a:pPr lvl="0"/>
                      <a:r>
                        <a:rPr lang="fr-FR" sz="500" kern="1200" dirty="0">
                          <a:solidFill>
                            <a:schemeClr val="dk1"/>
                          </a:solidFill>
                          <a:effectLst/>
                          <a:latin typeface="+mn-lt"/>
                          <a:ea typeface="+mn-ea"/>
                          <a:cs typeface="+mn-cs"/>
                        </a:rPr>
                        <a:t>Montage et entretien simple, prix de revient peu élevé</a:t>
                      </a:r>
                    </a:p>
                    <a:p>
                      <a:pPr algn="ctr">
                        <a:spcAft>
                          <a:spcPts val="0"/>
                        </a:spcAft>
                      </a:pP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r>
                        <a:rPr lang="fr-FR" sz="500" dirty="0">
                          <a:effectLst/>
                          <a:latin typeface="Times New Roman"/>
                          <a:ea typeface="Times New Roman"/>
                        </a:rPr>
                        <a:t>Transmission Moto</a:t>
                      </a:r>
                    </a:p>
                  </a:txBody>
                  <a:tcPr marL="31146" marR="31146" marT="0" marB="0" anchor="ctr"/>
                </a:tc>
                <a:extLst>
                  <a:ext uri="{0D108BD9-81ED-4DB2-BD59-A6C34878D82A}">
                    <a16:rowId xmlns:a16="http://schemas.microsoft.com/office/drawing/2014/main" val="10001"/>
                  </a:ext>
                </a:extLst>
              </a:tr>
            </a:tbl>
          </a:graphicData>
        </a:graphic>
      </p:graphicFrame>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6690" y="3844542"/>
            <a:ext cx="706001" cy="706001"/>
          </a:xfrm>
          <a:prstGeom prst="rect">
            <a:avLst/>
          </a:prstGeom>
        </p:spPr>
      </p:pic>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1459" y="3844542"/>
            <a:ext cx="883576" cy="548486"/>
          </a:xfrm>
          <a:prstGeom prst="rect">
            <a:avLst/>
          </a:prstGeom>
        </p:spPr>
      </p:pic>
      <p:sp>
        <p:nvSpPr>
          <p:cNvPr id="8" name="Rectangle 7"/>
          <p:cNvSpPr/>
          <p:nvPr/>
        </p:nvSpPr>
        <p:spPr>
          <a:xfrm>
            <a:off x="570365" y="1607078"/>
            <a:ext cx="4572000" cy="646331"/>
          </a:xfrm>
          <a:prstGeom prst="rect">
            <a:avLst/>
          </a:prstGeom>
        </p:spPr>
        <p:txBody>
          <a:bodyPr>
            <a:spAutoFit/>
          </a:bodyPr>
          <a:lstStyle/>
          <a:p>
            <a:r>
              <a:rPr lang="fr-FR" dirty="0"/>
              <a:t>- Transmission par cardan</a:t>
            </a:r>
            <a:br>
              <a:rPr lang="fr-FR" dirty="0"/>
            </a:br>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3436113168"/>
              </p:ext>
            </p:extLst>
          </p:nvPr>
        </p:nvGraphicFramePr>
        <p:xfrm>
          <a:off x="775018" y="1930243"/>
          <a:ext cx="7581539" cy="1186153"/>
        </p:xfrm>
        <a:graphic>
          <a:graphicData uri="http://schemas.openxmlformats.org/drawingml/2006/table">
            <a:tbl>
              <a:tblPr firstRow="1" firstCol="1" lastRow="1" lastCol="1" bandRow="1" bandCol="1">
                <a:tableStyleId>{5C22544A-7EE6-4342-B048-85BDC9FD1C3A}</a:tableStyleId>
              </a:tblPr>
              <a:tblGrid>
                <a:gridCol w="1066460">
                  <a:extLst>
                    <a:ext uri="{9D8B030D-6E8A-4147-A177-3AD203B41FA5}">
                      <a16:colId xmlns:a16="http://schemas.microsoft.com/office/drawing/2014/main" val="20000"/>
                    </a:ext>
                  </a:extLst>
                </a:gridCol>
                <a:gridCol w="1924029">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217159">
                <a:tc>
                  <a:txBody>
                    <a:bodyPr/>
                    <a:lstStyle/>
                    <a:p>
                      <a:pPr algn="ctr">
                        <a:spcAft>
                          <a:spcPts val="0"/>
                        </a:spcAft>
                      </a:pPr>
                      <a:r>
                        <a:rPr lang="fr-FR" sz="500" dirty="0">
                          <a:effectLst/>
                        </a:rPr>
                        <a:t>Type courroie</a:t>
                      </a: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dirty="0">
                          <a:effectLst/>
                        </a:rPr>
                        <a:t>Chaîne</a:t>
                      </a: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a:effectLst/>
                        </a:rPr>
                        <a:t>Caractéristiques</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Exemple d’utilisation</a:t>
                      </a:r>
                      <a:endParaRPr lang="fr-FR" sz="500">
                        <a:effectLst/>
                        <a:latin typeface="Times New Roman"/>
                        <a:ea typeface="Times New Roman"/>
                      </a:endParaRPr>
                    </a:p>
                  </a:txBody>
                  <a:tcPr marL="31146" marR="31146" marT="0" marB="0" anchor="ctr"/>
                </a:tc>
                <a:extLst>
                  <a:ext uri="{0D108BD9-81ED-4DB2-BD59-A6C34878D82A}">
                    <a16:rowId xmlns:a16="http://schemas.microsoft.com/office/drawing/2014/main" val="10000"/>
                  </a:ext>
                </a:extLst>
              </a:tr>
              <a:tr h="968994">
                <a:tc>
                  <a:txBody>
                    <a:bodyPr/>
                    <a:lstStyle/>
                    <a:p>
                      <a:pPr algn="ctr">
                        <a:spcAft>
                          <a:spcPts val="0"/>
                        </a:spcAft>
                      </a:pPr>
                      <a:r>
                        <a:rPr lang="fr-FR" sz="500" dirty="0">
                          <a:effectLst/>
                        </a:rPr>
                        <a:t>Chaînes à rouleaux</a:t>
                      </a: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100" dirty="0">
                        <a:effectLst/>
                        <a:latin typeface="Times New Roman"/>
                        <a:ea typeface="Times New Roman"/>
                      </a:endParaRPr>
                    </a:p>
                  </a:txBody>
                  <a:tcPr marL="31146" marR="31146" marT="0" marB="0" anchor="ctr"/>
                </a:tc>
                <a:tc>
                  <a:txBody>
                    <a:bodyPr/>
                    <a:lstStyle/>
                    <a:p>
                      <a:pPr algn="ctr">
                        <a:spcAft>
                          <a:spcPts val="0"/>
                        </a:spcAft>
                      </a:pPr>
                      <a:r>
                        <a:rPr lang="fr-FR" sz="500" b="0" i="0" kern="1200" dirty="0">
                          <a:solidFill>
                            <a:schemeClr val="tx1"/>
                          </a:solidFill>
                          <a:effectLst/>
                          <a:latin typeface="+mn-lt"/>
                          <a:ea typeface="+mn-ea"/>
                          <a:cs typeface="+mn-cs"/>
                        </a:rPr>
                        <a:t>Le </a:t>
                      </a:r>
                      <a:r>
                        <a:rPr lang="fr-FR" sz="500" b="1" i="0" kern="1200" dirty="0">
                          <a:solidFill>
                            <a:schemeClr val="tx1"/>
                          </a:solidFill>
                          <a:effectLst/>
                          <a:latin typeface="+mn-lt"/>
                          <a:ea typeface="+mn-ea"/>
                          <a:cs typeface="+mn-cs"/>
                        </a:rPr>
                        <a:t>cardan</a:t>
                      </a:r>
                      <a:r>
                        <a:rPr lang="fr-FR" sz="500" b="0" i="0" kern="1200" dirty="0">
                          <a:solidFill>
                            <a:schemeClr val="tx1"/>
                          </a:solidFill>
                          <a:effectLst/>
                          <a:latin typeface="+mn-lt"/>
                          <a:ea typeface="+mn-ea"/>
                          <a:cs typeface="+mn-cs"/>
                        </a:rPr>
                        <a:t> (et plus précisément le </a:t>
                      </a:r>
                      <a:r>
                        <a:rPr lang="fr-FR" sz="500" b="1" i="0" kern="1200" dirty="0">
                          <a:solidFill>
                            <a:schemeClr val="tx1"/>
                          </a:solidFill>
                          <a:effectLst/>
                          <a:latin typeface="+mn-lt"/>
                          <a:ea typeface="+mn-ea"/>
                          <a:cs typeface="+mn-cs"/>
                        </a:rPr>
                        <a:t>joint de cardan</a:t>
                      </a:r>
                      <a:r>
                        <a:rPr lang="fr-FR" sz="500" b="0" i="0" kern="1200" dirty="0">
                          <a:solidFill>
                            <a:schemeClr val="tx1"/>
                          </a:solidFill>
                          <a:effectLst/>
                          <a:latin typeface="+mn-lt"/>
                          <a:ea typeface="+mn-ea"/>
                          <a:cs typeface="+mn-cs"/>
                        </a:rPr>
                        <a:t>) est un dispositif mécanique qui permet la transmission d'une rotation angulaire entre deux arbres dont les axes géométriques concourent en un même </a:t>
                      </a:r>
                      <a:r>
                        <a:rPr lang="fr-FR" sz="500" b="0" i="0" u="none" strike="noStrike" kern="1200" dirty="0">
                          <a:solidFill>
                            <a:schemeClr val="tx1"/>
                          </a:solidFill>
                          <a:effectLst/>
                          <a:latin typeface="+mn-lt"/>
                          <a:ea typeface="+mn-ea"/>
                          <a:cs typeface="+mn-cs"/>
                          <a:hlinkClick r:id="rId4"/>
                        </a:rPr>
                        <a:t>point</a:t>
                      </a:r>
                      <a:r>
                        <a:rPr lang="fr-FR" sz="500" b="0" i="0" kern="1200" dirty="0">
                          <a:solidFill>
                            <a:schemeClr val="tx1"/>
                          </a:solidFill>
                          <a:effectLst/>
                          <a:latin typeface="+mn-lt"/>
                          <a:ea typeface="+mn-ea"/>
                          <a:cs typeface="+mn-cs"/>
                        </a:rPr>
                        <a:t>.</a:t>
                      </a:r>
                      <a:endParaRPr lang="fr-FR" sz="500" dirty="0">
                        <a:solidFill>
                          <a:schemeClr val="tx1"/>
                        </a:solidFill>
                        <a:effectLst/>
                        <a:latin typeface="Times New Roman"/>
                        <a:ea typeface="Times New Roman"/>
                      </a:endParaRPr>
                    </a:p>
                  </a:txBody>
                  <a:tcPr marL="31146" marR="31146" marT="0" marB="0" anchor="ctr"/>
                </a:tc>
                <a:tc>
                  <a:txBody>
                    <a:bodyPr/>
                    <a:lstStyle/>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endParaRPr lang="fr-FR" sz="500" dirty="0">
                        <a:effectLst/>
                        <a:latin typeface="Times New Roman"/>
                        <a:ea typeface="Times New Roman"/>
                      </a:endParaRPr>
                    </a:p>
                    <a:p>
                      <a:pPr algn="ctr">
                        <a:spcAft>
                          <a:spcPts val="0"/>
                        </a:spcAft>
                      </a:pPr>
                      <a:r>
                        <a:rPr lang="fr-FR" sz="500" dirty="0">
                          <a:effectLst/>
                          <a:latin typeface="Times New Roman"/>
                          <a:ea typeface="Times New Roman"/>
                        </a:rPr>
                        <a:t>Transmission</a:t>
                      </a:r>
                      <a:r>
                        <a:rPr lang="fr-FR" sz="500" baseline="0" dirty="0">
                          <a:effectLst/>
                          <a:latin typeface="Times New Roman"/>
                          <a:ea typeface="Times New Roman"/>
                        </a:rPr>
                        <a:t> cardan Quad</a:t>
                      </a:r>
                      <a:endParaRPr lang="fr-FR" sz="500" dirty="0">
                        <a:effectLst/>
                        <a:latin typeface="Times New Roman"/>
                        <a:ea typeface="Times New Roman"/>
                      </a:endParaRPr>
                    </a:p>
                  </a:txBody>
                  <a:tcPr marL="31146" marR="31146" marT="0" marB="0" anchor="ctr"/>
                </a:tc>
                <a:extLst>
                  <a:ext uri="{0D108BD9-81ED-4DB2-BD59-A6C34878D82A}">
                    <a16:rowId xmlns:a16="http://schemas.microsoft.com/office/drawing/2014/main" val="10001"/>
                  </a:ext>
                </a:extLst>
              </a:tr>
            </a:tbl>
          </a:graphicData>
        </a:graphic>
      </p:graphicFrame>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2859" y="2253409"/>
            <a:ext cx="1173661" cy="795338"/>
          </a:xfrm>
          <a:prstGeom prst="rect">
            <a:avLst/>
          </a:prstGeom>
        </p:spPr>
      </p:pic>
      <p:pic>
        <p:nvPicPr>
          <p:cNvPr id="11" name="Imag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33707" y="2210547"/>
            <a:ext cx="1064874" cy="690729"/>
          </a:xfrm>
          <a:prstGeom prst="rect">
            <a:avLst/>
          </a:prstGeom>
        </p:spPr>
      </p:pic>
      <p:sp>
        <p:nvSpPr>
          <p:cNvPr id="12" name="ZoneTexte 11"/>
          <p:cNvSpPr txBox="1"/>
          <p:nvPr/>
        </p:nvSpPr>
        <p:spPr>
          <a:xfrm>
            <a:off x="775018" y="990600"/>
            <a:ext cx="7748496" cy="369332"/>
          </a:xfrm>
          <a:prstGeom prst="rect">
            <a:avLst/>
          </a:prstGeom>
          <a:noFill/>
        </p:spPr>
        <p:txBody>
          <a:bodyPr wrap="square" rtlCol="0">
            <a:spAutoFit/>
          </a:bodyPr>
          <a:lstStyle/>
          <a:p>
            <a:r>
              <a:rPr lang="fr-FR" dirty="0"/>
              <a:t>Rôle : Transmettre le mouvement d’entrée à la sortie du système</a:t>
            </a:r>
          </a:p>
        </p:txBody>
      </p:sp>
      <p:pic>
        <p:nvPicPr>
          <p:cNvPr id="13"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39895" y="946253"/>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B5684B2-A56F-AE48-9EFD-DCCB9DFF46EC}"/>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5" name="ZoneTexte 14">
            <a:extLst>
              <a:ext uri="{FF2B5EF4-FFF2-40B4-BE49-F238E27FC236}">
                <a16:creationId xmlns:a16="http://schemas.microsoft.com/office/drawing/2014/main" id="{2A35831C-F8D6-0C42-B455-3DDA56A8C3C7}"/>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5444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91" y="934135"/>
            <a:ext cx="4572000" cy="646331"/>
          </a:xfrm>
          <a:prstGeom prst="rect">
            <a:avLst/>
          </a:prstGeom>
        </p:spPr>
        <p:txBody>
          <a:bodyPr>
            <a:spAutoFit/>
          </a:bodyPr>
          <a:lstStyle/>
          <a:p>
            <a:r>
              <a:rPr lang="fr-FR" dirty="0"/>
              <a:t>- Transmission par courroie</a:t>
            </a:r>
            <a:br>
              <a:rPr lang="fr-FR" dirty="0"/>
            </a:b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628978505"/>
              </p:ext>
            </p:extLst>
          </p:nvPr>
        </p:nvGraphicFramePr>
        <p:xfrm>
          <a:off x="749608" y="1574959"/>
          <a:ext cx="7581539" cy="2425081"/>
        </p:xfrm>
        <a:graphic>
          <a:graphicData uri="http://schemas.openxmlformats.org/drawingml/2006/table">
            <a:tbl>
              <a:tblPr firstRow="1" firstCol="1" lastRow="1" lastCol="1" bandRow="1" bandCol="1">
                <a:tableStyleId>{5C22544A-7EE6-4342-B048-85BDC9FD1C3A}</a:tableStyleId>
              </a:tblPr>
              <a:tblGrid>
                <a:gridCol w="1066460">
                  <a:extLst>
                    <a:ext uri="{9D8B030D-6E8A-4147-A177-3AD203B41FA5}">
                      <a16:colId xmlns:a16="http://schemas.microsoft.com/office/drawing/2014/main" val="20000"/>
                    </a:ext>
                  </a:extLst>
                </a:gridCol>
                <a:gridCol w="1924029">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217159">
                <a:tc>
                  <a:txBody>
                    <a:bodyPr/>
                    <a:lstStyle/>
                    <a:p>
                      <a:pPr algn="ctr">
                        <a:spcAft>
                          <a:spcPts val="0"/>
                        </a:spcAft>
                      </a:pPr>
                      <a:r>
                        <a:rPr lang="fr-FR" sz="500" dirty="0">
                          <a:effectLst/>
                        </a:rPr>
                        <a:t>Type courroie</a:t>
                      </a: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a:effectLst/>
                        </a:rPr>
                        <a:t>courroie</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Caractéristiques</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Exemple d’utilisation</a:t>
                      </a:r>
                      <a:endParaRPr lang="fr-FR" sz="500">
                        <a:effectLst/>
                        <a:latin typeface="Times New Roman"/>
                        <a:ea typeface="Times New Roman"/>
                      </a:endParaRPr>
                    </a:p>
                  </a:txBody>
                  <a:tcPr marL="31146" marR="31146" marT="0" marB="0" anchor="ctr"/>
                </a:tc>
                <a:extLst>
                  <a:ext uri="{0D108BD9-81ED-4DB2-BD59-A6C34878D82A}">
                    <a16:rowId xmlns:a16="http://schemas.microsoft.com/office/drawing/2014/main" val="10000"/>
                  </a:ext>
                </a:extLst>
              </a:tr>
              <a:tr h="477576">
                <a:tc>
                  <a:txBody>
                    <a:bodyPr/>
                    <a:lstStyle/>
                    <a:p>
                      <a:pPr algn="ctr">
                        <a:spcAft>
                          <a:spcPts val="0"/>
                        </a:spcAft>
                      </a:pPr>
                      <a:r>
                        <a:rPr lang="fr-FR" sz="500" dirty="0">
                          <a:effectLst/>
                        </a:rPr>
                        <a:t>Courroies rondes</a:t>
                      </a: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 </a:t>
                      </a:r>
                    </a:p>
                    <a:p>
                      <a:pPr algn="ctr">
                        <a:spcAft>
                          <a:spcPts val="0"/>
                        </a:spcAft>
                      </a:pPr>
                      <a:r>
                        <a:rPr lang="fr-FR" sz="500">
                          <a:effectLst/>
                        </a:rPr>
                        <a:t>Elles sont exclusivement montées dans des petits mécanismes qui mettent en jeu des puissances faibles (gyrophare ou jouets)</a:t>
                      </a:r>
                    </a:p>
                    <a:p>
                      <a:pPr algn="ctr">
                        <a:spcAft>
                          <a:spcPts val="0"/>
                        </a:spcAft>
                      </a:pPr>
                      <a:r>
                        <a:rPr lang="fr-FR" sz="400">
                          <a:effectLst/>
                        </a:rPr>
                        <a:t> </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dirty="0">
                          <a:effectLst/>
                          <a:latin typeface="Times New Roman"/>
                          <a:ea typeface="Times New Roman"/>
                        </a:rPr>
                        <a:t>                                  Gyrophare engin</a:t>
                      </a:r>
                    </a:p>
                  </a:txBody>
                  <a:tcPr marL="31146" marR="31146" marT="0" marB="0" anchor="ctr"/>
                </a:tc>
                <a:extLst>
                  <a:ext uri="{0D108BD9-81ED-4DB2-BD59-A6C34878D82A}">
                    <a16:rowId xmlns:a16="http://schemas.microsoft.com/office/drawing/2014/main" val="10001"/>
                  </a:ext>
                </a:extLst>
              </a:tr>
              <a:tr h="899780">
                <a:tc>
                  <a:txBody>
                    <a:bodyPr/>
                    <a:lstStyle/>
                    <a:p>
                      <a:pPr algn="ctr">
                        <a:spcAft>
                          <a:spcPts val="0"/>
                        </a:spcAft>
                      </a:pPr>
                      <a:r>
                        <a:rPr lang="fr-FR" sz="500" dirty="0">
                          <a:effectLst/>
                        </a:rPr>
                        <a:t>Courroies trapézoïdales</a:t>
                      </a: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500" dirty="0">
                        <a:effectLst/>
                        <a:latin typeface="Times New Roman"/>
                        <a:ea typeface="Times New Roman"/>
                      </a:endParaRPr>
                    </a:p>
                  </a:txBody>
                  <a:tcPr marL="31146" marR="31146" marT="0" marB="0" anchor="ctr"/>
                </a:tc>
                <a:tc>
                  <a:txBody>
                    <a:bodyPr/>
                    <a:lstStyle/>
                    <a:p>
                      <a:pPr algn="ctr">
                        <a:spcAft>
                          <a:spcPts val="0"/>
                        </a:spcAft>
                      </a:pPr>
                      <a:r>
                        <a:rPr lang="fr-FR" sz="500">
                          <a:effectLst/>
                        </a:rPr>
                        <a:t>Ce sont les courroies les plus utilisées. La section trapézoïdale de la courroie et de la gorge de la poulie favorise une grande adhérence par coincement de la courroie dans la poulie. La transmission de puissance est 3 fois plus élevée que pour une courroie plate.</a:t>
                      </a:r>
                    </a:p>
                    <a:p>
                      <a:pPr algn="ctr">
                        <a:spcAft>
                          <a:spcPts val="0"/>
                        </a:spcAft>
                      </a:pPr>
                      <a:r>
                        <a:rPr lang="fr-FR" sz="500">
                          <a:effectLst/>
                        </a:rPr>
                        <a:t>Le montage nécessite un bon alignement.</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dirty="0">
                          <a:effectLst/>
                          <a:latin typeface="Times New Roman"/>
                          <a:ea typeface="Times New Roman"/>
                        </a:rPr>
                        <a:t>                                                          Courroie accessoire</a:t>
                      </a:r>
                    </a:p>
                  </a:txBody>
                  <a:tcPr marL="31146" marR="31146" marT="0" marB="0" anchor="ctr"/>
                </a:tc>
                <a:extLst>
                  <a:ext uri="{0D108BD9-81ED-4DB2-BD59-A6C34878D82A}">
                    <a16:rowId xmlns:a16="http://schemas.microsoft.com/office/drawing/2014/main" val="10002"/>
                  </a:ext>
                </a:extLst>
              </a:tr>
              <a:tr h="830566">
                <a:tc>
                  <a:txBody>
                    <a:bodyPr/>
                    <a:lstStyle/>
                    <a:p>
                      <a:pPr algn="ctr">
                        <a:spcAft>
                          <a:spcPts val="0"/>
                        </a:spcAft>
                      </a:pPr>
                      <a:r>
                        <a:rPr lang="fr-FR" sz="500" dirty="0">
                          <a:effectLst/>
                        </a:rPr>
                        <a:t>Courroies crantées</a:t>
                      </a:r>
                    </a:p>
                    <a:p>
                      <a:pPr algn="ctr">
                        <a:spcAft>
                          <a:spcPts val="0"/>
                        </a:spcAft>
                      </a:pPr>
                      <a:r>
                        <a:rPr lang="fr-FR" sz="500" dirty="0">
                          <a:effectLst/>
                        </a:rPr>
                        <a:t>(synchrones)</a:t>
                      </a:r>
                      <a:endParaRPr lang="fr-FR" sz="500" dirty="0">
                        <a:effectLst/>
                        <a:latin typeface="Times New Roman"/>
                        <a:ea typeface="Times New Roman"/>
                      </a:endParaRPr>
                    </a:p>
                  </a:txBody>
                  <a:tcPr marL="31146" marR="31146" marT="0" marB="0" anchor="ctr"/>
                </a:tc>
                <a:tc>
                  <a:txBody>
                    <a:bodyPr/>
                    <a:lstStyle/>
                    <a:p>
                      <a:pPr algn="ctr">
                        <a:spcAft>
                          <a:spcPts val="0"/>
                        </a:spcAft>
                      </a:pPr>
                      <a:endParaRPr lang="fr-FR" sz="500">
                        <a:effectLst/>
                        <a:latin typeface="Times New Roman"/>
                        <a:ea typeface="Times New Roman"/>
                      </a:endParaRPr>
                    </a:p>
                  </a:txBody>
                  <a:tcPr marL="31146" marR="31146" marT="0" marB="0" anchor="ctr"/>
                </a:tc>
                <a:tc>
                  <a:txBody>
                    <a:bodyPr/>
                    <a:lstStyle/>
                    <a:p>
                      <a:pPr algn="ctr">
                        <a:spcAft>
                          <a:spcPts val="0"/>
                        </a:spcAft>
                      </a:pPr>
                      <a:r>
                        <a:rPr lang="fr-FR" sz="500">
                          <a:effectLst/>
                        </a:rPr>
                        <a:t>On peut les considérer comme de s courroies plates avec des dents, elles fonctionnent par engrènement sans glissement. Elles permettent de transmettre des puissances élevées. La transmission par ces courroies est nécessaire chaque fois que le rapport doit être constant</a:t>
                      </a:r>
                      <a:endParaRPr lang="fr-FR" sz="500">
                        <a:effectLst/>
                        <a:latin typeface="Times New Roman"/>
                        <a:ea typeface="Times New Roman"/>
                      </a:endParaRPr>
                    </a:p>
                  </a:txBody>
                  <a:tcPr marL="31146" marR="31146" marT="0" marB="0" anchor="ctr"/>
                </a:tc>
                <a:tc>
                  <a:txBody>
                    <a:bodyPr/>
                    <a:lstStyle/>
                    <a:p>
                      <a:pPr algn="ctr">
                        <a:spcAft>
                          <a:spcPts val="0"/>
                        </a:spcAft>
                      </a:pPr>
                      <a:r>
                        <a:rPr lang="fr-FR" sz="500" dirty="0">
                          <a:effectLst/>
                          <a:latin typeface="Times New Roman"/>
                          <a:ea typeface="Times New Roman"/>
                        </a:rPr>
                        <a:t>                                                             Courroie distribution </a:t>
                      </a:r>
                    </a:p>
                  </a:txBody>
                  <a:tcPr marL="31146" marR="31146" marT="0" marB="0" anchor="ctr"/>
                </a:tc>
                <a:extLst>
                  <a:ext uri="{0D108BD9-81ED-4DB2-BD59-A6C34878D82A}">
                    <a16:rowId xmlns:a16="http://schemas.microsoft.com/office/drawing/2014/main" val="10003"/>
                  </a:ext>
                </a:extLst>
              </a:tr>
            </a:tbl>
          </a:graphicData>
        </a:graphic>
      </p:graphicFrame>
      <p:pic>
        <p:nvPicPr>
          <p:cNvPr id="3080" name="Picture 8" descr="rond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8967" y="1818547"/>
            <a:ext cx="538162" cy="415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an10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5585" y="2409381"/>
            <a:ext cx="1465263" cy="577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n1008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53284" y="3241906"/>
            <a:ext cx="886169" cy="717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lternateu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0660" y="2318219"/>
            <a:ext cx="968717" cy="76017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fetes-par-fetes.com/produits/zoom/689.jpg"/>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6524336" y="1852109"/>
            <a:ext cx="353056" cy="4121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322610" y="908423"/>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Remplacement Courroie de Distribution - Peugeot 308 SW GT BlueHDi 180 Diesel"/>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60660" y="3291406"/>
            <a:ext cx="989540" cy="5937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2067573-5AD6-524F-9AED-D81E6D21BD96}"/>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5" name="ZoneTexte 14">
            <a:extLst>
              <a:ext uri="{FF2B5EF4-FFF2-40B4-BE49-F238E27FC236}">
                <a16:creationId xmlns:a16="http://schemas.microsoft.com/office/drawing/2014/main" id="{1BD0C05C-9B3D-0846-92DF-0AC0B31DD6B8}"/>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671657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691" y="934135"/>
            <a:ext cx="4572000" cy="646331"/>
          </a:xfrm>
          <a:prstGeom prst="rect">
            <a:avLst/>
          </a:prstGeom>
        </p:spPr>
        <p:txBody>
          <a:bodyPr>
            <a:spAutoFit/>
          </a:bodyPr>
          <a:lstStyle/>
          <a:p>
            <a:r>
              <a:rPr lang="fr-FR" dirty="0"/>
              <a:t>- Transmission par engrenages</a:t>
            </a:r>
            <a:br>
              <a:rPr lang="fr-FR" dirty="0"/>
            </a:b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431063796"/>
              </p:ext>
            </p:extLst>
          </p:nvPr>
        </p:nvGraphicFramePr>
        <p:xfrm>
          <a:off x="731697" y="1273403"/>
          <a:ext cx="6965922" cy="3662600"/>
        </p:xfrm>
        <a:graphic>
          <a:graphicData uri="http://schemas.openxmlformats.org/drawingml/2006/table">
            <a:tbl>
              <a:tblPr firstRow="1" firstCol="1" lastRow="1" lastCol="1" bandRow="1" bandCol="1">
                <a:tableStyleId>{5C22544A-7EE6-4342-B048-85BDC9FD1C3A}</a:tableStyleId>
              </a:tblPr>
              <a:tblGrid>
                <a:gridCol w="1383116">
                  <a:extLst>
                    <a:ext uri="{9D8B030D-6E8A-4147-A177-3AD203B41FA5}">
                      <a16:colId xmlns:a16="http://schemas.microsoft.com/office/drawing/2014/main" val="20000"/>
                    </a:ext>
                  </a:extLst>
                </a:gridCol>
                <a:gridCol w="1543811">
                  <a:extLst>
                    <a:ext uri="{9D8B030D-6E8A-4147-A177-3AD203B41FA5}">
                      <a16:colId xmlns:a16="http://schemas.microsoft.com/office/drawing/2014/main" val="20001"/>
                    </a:ext>
                  </a:extLst>
                </a:gridCol>
                <a:gridCol w="2265427">
                  <a:extLst>
                    <a:ext uri="{9D8B030D-6E8A-4147-A177-3AD203B41FA5}">
                      <a16:colId xmlns:a16="http://schemas.microsoft.com/office/drawing/2014/main" val="20002"/>
                    </a:ext>
                  </a:extLst>
                </a:gridCol>
                <a:gridCol w="1773568">
                  <a:extLst>
                    <a:ext uri="{9D8B030D-6E8A-4147-A177-3AD203B41FA5}">
                      <a16:colId xmlns:a16="http://schemas.microsoft.com/office/drawing/2014/main" val="20003"/>
                    </a:ext>
                  </a:extLst>
                </a:gridCol>
              </a:tblGrid>
              <a:tr h="212152">
                <a:tc>
                  <a:txBody>
                    <a:bodyPr/>
                    <a:lstStyle/>
                    <a:p>
                      <a:pPr algn="ctr">
                        <a:spcAft>
                          <a:spcPts val="0"/>
                        </a:spcAft>
                      </a:pPr>
                      <a:r>
                        <a:rPr lang="fr-FR" sz="500" dirty="0">
                          <a:effectLst/>
                        </a:rPr>
                        <a:t>Type engrenage</a:t>
                      </a:r>
                      <a:endParaRPr lang="fr-FR" sz="500" dirty="0">
                        <a:effectLst/>
                        <a:latin typeface="Times New Roman"/>
                        <a:ea typeface="Times New Roman"/>
                      </a:endParaRPr>
                    </a:p>
                  </a:txBody>
                  <a:tcPr marL="28212" marR="28212" marT="0" marB="0" anchor="ctr"/>
                </a:tc>
                <a:tc>
                  <a:txBody>
                    <a:bodyPr/>
                    <a:lstStyle/>
                    <a:p>
                      <a:pPr algn="ctr">
                        <a:spcAft>
                          <a:spcPts val="0"/>
                        </a:spcAft>
                      </a:pPr>
                      <a:r>
                        <a:rPr lang="fr-FR" sz="500">
                          <a:effectLst/>
                        </a:rPr>
                        <a:t>engrenage</a:t>
                      </a:r>
                      <a:endParaRPr lang="fr-FR" sz="500">
                        <a:effectLst/>
                        <a:latin typeface="Times New Roman"/>
                        <a:ea typeface="Times New Roman"/>
                      </a:endParaRPr>
                    </a:p>
                  </a:txBody>
                  <a:tcPr marL="28212" marR="28212" marT="0" marB="0" anchor="ctr"/>
                </a:tc>
                <a:tc>
                  <a:txBody>
                    <a:bodyPr/>
                    <a:lstStyle/>
                    <a:p>
                      <a:pPr algn="ctr">
                        <a:spcAft>
                          <a:spcPts val="0"/>
                        </a:spcAft>
                      </a:pPr>
                      <a:r>
                        <a:rPr lang="fr-FR" sz="500">
                          <a:effectLst/>
                        </a:rPr>
                        <a:t>Caractéristiques</a:t>
                      </a:r>
                      <a:endParaRPr lang="fr-FR" sz="500">
                        <a:effectLst/>
                        <a:latin typeface="Times New Roman"/>
                        <a:ea typeface="Times New Roman"/>
                      </a:endParaRPr>
                    </a:p>
                  </a:txBody>
                  <a:tcPr marL="28212" marR="28212" marT="0" marB="0" anchor="ctr"/>
                </a:tc>
                <a:tc>
                  <a:txBody>
                    <a:bodyPr/>
                    <a:lstStyle/>
                    <a:p>
                      <a:pPr algn="ctr">
                        <a:spcAft>
                          <a:spcPts val="0"/>
                        </a:spcAft>
                      </a:pPr>
                      <a:r>
                        <a:rPr lang="fr-FR" sz="500">
                          <a:effectLst/>
                        </a:rPr>
                        <a:t>Exemple d’utilisation</a:t>
                      </a: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00"/>
                  </a:ext>
                </a:extLst>
              </a:tr>
              <a:tr h="401482">
                <a:tc rowSpan="4">
                  <a:txBody>
                    <a:bodyPr/>
                    <a:lstStyle/>
                    <a:p>
                      <a:pPr algn="ctr">
                        <a:spcAft>
                          <a:spcPts val="0"/>
                        </a:spcAft>
                      </a:pPr>
                      <a:r>
                        <a:rPr lang="fr-FR" sz="500">
                          <a:effectLst/>
                        </a:rPr>
                        <a:t>Engrenages parallèles</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Simples et économiques, ils sont utilisés pour transmettre le mouvement et la puissance entre 2 arbres parallèles.</a:t>
                      </a:r>
                      <a:endParaRPr lang="fr-FR" sz="500">
                        <a:effectLst/>
                      </a:endParaRPr>
                    </a:p>
                    <a:p>
                      <a:pPr algn="ctr">
                        <a:spcAft>
                          <a:spcPts val="0"/>
                        </a:spcAft>
                      </a:pPr>
                      <a:r>
                        <a:rPr lang="fr-FR" sz="400">
                          <a:effectLst/>
                        </a:rPr>
                        <a:t>Les dents sont parallèles à l’axe de rotation</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1"/>
                  </a:ext>
                </a:extLst>
              </a:tr>
              <a:tr h="135236">
                <a:tc vMerge="1">
                  <a:txBody>
                    <a:bodyPr/>
                    <a:lstStyle/>
                    <a:p>
                      <a:endParaRPr lang="fr-FR"/>
                    </a:p>
                  </a:txBody>
                  <a:tcPr/>
                </a:tc>
                <a:tc>
                  <a:txBody>
                    <a:bodyPr/>
                    <a:lstStyle/>
                    <a:p>
                      <a:pPr algn="ctr">
                        <a:spcAft>
                          <a:spcPts val="0"/>
                        </a:spcAft>
                      </a:pPr>
                      <a:r>
                        <a:rPr lang="fr-FR" sz="400">
                          <a:effectLst/>
                        </a:rPr>
                        <a:t>Engrenage droit à denture droite</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400" dirty="0">
                          <a:effectLst/>
                          <a:latin typeface="+mj-lt"/>
                        </a:rPr>
                        <a:t>Boite de vitesses moto</a:t>
                      </a:r>
                      <a:endParaRPr lang="fr-FR" sz="400" dirty="0">
                        <a:effectLst/>
                        <a:latin typeface="+mj-lt"/>
                        <a:ea typeface="Times New Roman"/>
                      </a:endParaRPr>
                    </a:p>
                    <a:p>
                      <a:pPr algn="ctr">
                        <a:spcAft>
                          <a:spcPts val="0"/>
                        </a:spcAft>
                      </a:pP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2"/>
                  </a:ext>
                </a:extLst>
              </a:tr>
              <a:tr h="571092">
                <a:tc vMerge="1">
                  <a:txBody>
                    <a:bodyPr/>
                    <a:lstStyle/>
                    <a:p>
                      <a:endParaRPr lang="fr-FR"/>
                    </a:p>
                  </a:txBody>
                  <a:tcP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De même usage que les précédents. Très utilisés pour les transmissions de puissance, performants pour transmettre puissance et couple, engrènement silencieux et souple (3 ou 4 couples de dents en prise). Rendement moins efficace du aux efforts sur les dents.</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3"/>
                  </a:ext>
                </a:extLst>
              </a:tr>
              <a:tr h="172708">
                <a:tc vMerge="1">
                  <a:txBody>
                    <a:bodyPr/>
                    <a:lstStyle/>
                    <a:p>
                      <a:endParaRPr lang="fr-FR"/>
                    </a:p>
                  </a:txBody>
                  <a:tcPr/>
                </a:tc>
                <a:tc>
                  <a:txBody>
                    <a:bodyPr/>
                    <a:lstStyle/>
                    <a:p>
                      <a:pPr algn="ctr">
                        <a:spcAft>
                          <a:spcPts val="0"/>
                        </a:spcAft>
                      </a:pPr>
                      <a:r>
                        <a:rPr lang="fr-FR" sz="400">
                          <a:effectLst/>
                        </a:rPr>
                        <a:t>Engrenage droit à denture hélicoïdale</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algn="ctr">
                        <a:spcAft>
                          <a:spcPts val="0"/>
                        </a:spcAft>
                      </a:pPr>
                      <a:r>
                        <a:rPr lang="fr-FR" sz="400" dirty="0">
                          <a:effectLst/>
                        </a:rPr>
                        <a:t>Boite de vitesses  automobile</a:t>
                      </a: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4"/>
                  </a:ext>
                </a:extLst>
              </a:tr>
              <a:tr h="393031">
                <a:tc rowSpan="4">
                  <a:txBody>
                    <a:bodyPr/>
                    <a:lstStyle/>
                    <a:p>
                      <a:pPr algn="ctr">
                        <a:spcAft>
                          <a:spcPts val="0"/>
                        </a:spcAft>
                      </a:pPr>
                      <a:r>
                        <a:rPr lang="fr-FR" sz="500" dirty="0">
                          <a:effectLst/>
                        </a:rPr>
                        <a:t>Engrenages concourants</a:t>
                      </a:r>
                      <a:endParaRPr lang="fr-FR" sz="500" dirty="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Utilisés pour transmettre le mouvement entre 2 arbres non parallèles ( inclinés). Inconvénients : Bruit de fonctionnement et pression sur les dents lors de vitesses élevées.</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05"/>
                  </a:ext>
                </a:extLst>
              </a:tr>
              <a:tr h="135236">
                <a:tc vMerge="1">
                  <a:txBody>
                    <a:bodyPr/>
                    <a:lstStyle/>
                    <a:p>
                      <a:endParaRPr lang="fr-FR"/>
                    </a:p>
                  </a:txBody>
                  <a:tcPr/>
                </a:tc>
                <a:tc>
                  <a:txBody>
                    <a:bodyPr/>
                    <a:lstStyle/>
                    <a:p>
                      <a:pPr algn="ctr">
                        <a:spcAft>
                          <a:spcPts val="0"/>
                        </a:spcAft>
                      </a:pPr>
                      <a:r>
                        <a:rPr lang="fr-FR" sz="400">
                          <a:effectLst/>
                        </a:rPr>
                        <a:t>Engrenage conique à denture droite</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algn="ctr">
                        <a:spcAft>
                          <a:spcPts val="0"/>
                        </a:spcAft>
                      </a:pPr>
                      <a:r>
                        <a:rPr lang="fr-FR" sz="400">
                          <a:effectLst/>
                        </a:rPr>
                        <a:t>Boite vitesses pignons coniques</a:t>
                      </a: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06"/>
                  </a:ext>
                </a:extLst>
              </a:tr>
              <a:tr h="354995">
                <a:tc vMerge="1">
                  <a:txBody>
                    <a:bodyPr/>
                    <a:lstStyle/>
                    <a:p>
                      <a:endParaRPr lang="fr-FR"/>
                    </a:p>
                  </a:txBody>
                  <a:tcP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De même conception que les précédents, ils les remplacent pour diminuer le bruit et assurer une progressivité de la transmission, lors de vitesses élevées.</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7"/>
                  </a:ext>
                </a:extLst>
              </a:tr>
              <a:tr h="135236">
                <a:tc vMerge="1">
                  <a:txBody>
                    <a:bodyPr/>
                    <a:lstStyle/>
                    <a:p>
                      <a:endParaRPr lang="fr-FR"/>
                    </a:p>
                  </a:txBody>
                  <a:tcPr/>
                </a:tc>
                <a:tc>
                  <a:txBody>
                    <a:bodyPr/>
                    <a:lstStyle/>
                    <a:p>
                      <a:pPr algn="ctr">
                        <a:spcAft>
                          <a:spcPts val="0"/>
                        </a:spcAft>
                      </a:pPr>
                      <a:r>
                        <a:rPr lang="fr-FR" sz="400">
                          <a:effectLst/>
                        </a:rPr>
                        <a:t>Engrenage conique à denture hélicoïdale</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algn="ctr">
                        <a:spcAft>
                          <a:spcPts val="0"/>
                        </a:spcAft>
                      </a:pPr>
                      <a:r>
                        <a:rPr lang="fr-FR" sz="400" dirty="0">
                          <a:effectLst/>
                        </a:rPr>
                        <a:t>Pont tandem tombereau</a:t>
                      </a: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08"/>
                  </a:ext>
                </a:extLst>
              </a:tr>
              <a:tr h="492856">
                <a:tc rowSpan="2">
                  <a:txBody>
                    <a:bodyPr/>
                    <a:lstStyle/>
                    <a:p>
                      <a:pPr algn="ctr">
                        <a:spcAft>
                          <a:spcPts val="0"/>
                        </a:spcAft>
                      </a:pPr>
                      <a:r>
                        <a:rPr lang="fr-FR" sz="500">
                          <a:effectLst/>
                        </a:rPr>
                        <a:t>Engrenage gauche</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Système constitué d’une vis et d’une roue à denture hélicoïdale, il permet la transmission entre 2 arbres orthogonaux. Engrenage permettant de grandes réductions, avec un engrènement silencieux, doux et sans chocs, avec un rendement médiocre. </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09"/>
                  </a:ext>
                </a:extLst>
              </a:tr>
              <a:tr h="183325">
                <a:tc vMerge="1">
                  <a:txBody>
                    <a:bodyPr/>
                    <a:lstStyle/>
                    <a:p>
                      <a:endParaRPr lang="fr-FR"/>
                    </a:p>
                  </a:txBody>
                  <a:tcPr/>
                </a:tc>
                <a:tc>
                  <a:txBody>
                    <a:bodyPr/>
                    <a:lstStyle/>
                    <a:p>
                      <a:pPr algn="ctr">
                        <a:spcAft>
                          <a:spcPts val="0"/>
                        </a:spcAft>
                      </a:pPr>
                      <a:r>
                        <a:rPr lang="fr-FR" sz="400">
                          <a:effectLst/>
                        </a:rPr>
                        <a:t>Roue et vis sans fin</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algn="ctr">
                        <a:spcAft>
                          <a:spcPts val="0"/>
                        </a:spcAft>
                      </a:pPr>
                      <a:r>
                        <a:rPr lang="fr-FR" sz="400">
                          <a:effectLst/>
                        </a:rPr>
                        <a:t>Moteur direction assistée</a:t>
                      </a: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10"/>
                  </a:ext>
                </a:extLst>
              </a:tr>
              <a:tr h="367673">
                <a:tc rowSpan="2">
                  <a:txBody>
                    <a:bodyPr/>
                    <a:lstStyle/>
                    <a:p>
                      <a:pPr algn="ctr">
                        <a:spcAft>
                          <a:spcPts val="0"/>
                        </a:spcAft>
                      </a:pPr>
                      <a:r>
                        <a:rPr lang="fr-FR" sz="500" dirty="0">
                          <a:effectLst/>
                        </a:rPr>
                        <a:t>Engrenage particulier</a:t>
                      </a:r>
                      <a:endParaRPr lang="fr-FR" sz="500" dirty="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tc rowSpan="2">
                  <a:txBody>
                    <a:bodyPr/>
                    <a:lstStyle/>
                    <a:p>
                      <a:pPr algn="ctr">
                        <a:spcAft>
                          <a:spcPts val="0"/>
                        </a:spcAft>
                      </a:pPr>
                      <a:r>
                        <a:rPr lang="fr-FR" sz="400">
                          <a:effectLst/>
                        </a:rPr>
                        <a:t>De même fonctionnement que les engrenages droit, la roue est remplacée par la crémaillère (Ø déplié remis au droit).</a:t>
                      </a:r>
                      <a:endParaRPr lang="fr-FR" sz="500">
                        <a:effectLst/>
                        <a:latin typeface="Times New Roman"/>
                        <a:ea typeface="Times New Roman"/>
                      </a:endParaRPr>
                    </a:p>
                  </a:txBody>
                  <a:tcPr marL="28212" marR="28212" marT="0" marB="0" anchor="ctr"/>
                </a:tc>
                <a:tc>
                  <a:txBody>
                    <a:bodyPr/>
                    <a:lstStyle/>
                    <a:p>
                      <a:pPr algn="ctr">
                        <a:spcAft>
                          <a:spcPts val="0"/>
                        </a:spcAft>
                      </a:pPr>
                      <a:endParaRPr lang="fr-FR" sz="500">
                        <a:effectLst/>
                        <a:latin typeface="Times New Roman"/>
                        <a:ea typeface="Times New Roman"/>
                      </a:endParaRPr>
                    </a:p>
                  </a:txBody>
                  <a:tcPr marL="28212" marR="28212" marT="0" marB="0" anchor="ctr"/>
                </a:tc>
                <a:extLst>
                  <a:ext uri="{0D108BD9-81ED-4DB2-BD59-A6C34878D82A}">
                    <a16:rowId xmlns:a16="http://schemas.microsoft.com/office/drawing/2014/main" val="10011"/>
                  </a:ext>
                </a:extLst>
              </a:tr>
              <a:tr h="105654">
                <a:tc vMerge="1">
                  <a:txBody>
                    <a:bodyPr/>
                    <a:lstStyle/>
                    <a:p>
                      <a:endParaRPr lang="fr-FR"/>
                    </a:p>
                  </a:txBody>
                  <a:tcPr/>
                </a:tc>
                <a:tc>
                  <a:txBody>
                    <a:bodyPr/>
                    <a:lstStyle/>
                    <a:p>
                      <a:pPr algn="ctr">
                        <a:spcAft>
                          <a:spcPts val="0"/>
                        </a:spcAft>
                      </a:pPr>
                      <a:r>
                        <a:rPr lang="fr-FR" sz="400">
                          <a:effectLst/>
                        </a:rPr>
                        <a:t>Pignon crémaillère</a:t>
                      </a:r>
                      <a:endParaRPr lang="fr-FR" sz="500">
                        <a:effectLst/>
                        <a:latin typeface="Times New Roman"/>
                        <a:ea typeface="Times New Roman"/>
                      </a:endParaRPr>
                    </a:p>
                  </a:txBody>
                  <a:tcPr marL="28212" marR="28212" marT="0" marB="0" anchor="ctr"/>
                </a:tc>
                <a:tc vMerge="1">
                  <a:txBody>
                    <a:bodyPr/>
                    <a:lstStyle/>
                    <a:p>
                      <a:endParaRPr lang="fr-FR"/>
                    </a:p>
                  </a:txBody>
                  <a:tcPr/>
                </a:tc>
                <a:tc>
                  <a:txBody>
                    <a:bodyPr/>
                    <a:lstStyle/>
                    <a:p>
                      <a:pPr algn="ctr">
                        <a:spcAft>
                          <a:spcPts val="0"/>
                        </a:spcAft>
                      </a:pPr>
                      <a:r>
                        <a:rPr lang="fr-FR" sz="400" dirty="0">
                          <a:effectLst/>
                        </a:rPr>
                        <a:t>Direction automobile</a:t>
                      </a:r>
                      <a:endParaRPr lang="fr-FR" sz="500" dirty="0">
                        <a:effectLst/>
                        <a:latin typeface="Times New Roman"/>
                        <a:ea typeface="Times New Roman"/>
                      </a:endParaRPr>
                    </a:p>
                  </a:txBody>
                  <a:tcPr marL="28212" marR="28212" marT="0" marB="0" anchor="ctr"/>
                </a:tc>
                <a:extLst>
                  <a:ext uri="{0D108BD9-81ED-4DB2-BD59-A6C34878D82A}">
                    <a16:rowId xmlns:a16="http://schemas.microsoft.com/office/drawing/2014/main" val="10012"/>
                  </a:ext>
                </a:extLst>
              </a:tr>
            </a:tbl>
          </a:graphicData>
        </a:graphic>
      </p:graphicFrame>
      <p:pic>
        <p:nvPicPr>
          <p:cNvPr id="4108" name="Picture 12" descr="engrenage dro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200" y="1531937"/>
            <a:ext cx="569636" cy="3317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can1008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2323" y="2058987"/>
            <a:ext cx="785251" cy="5329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can1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3360" y="2820812"/>
            <a:ext cx="379876" cy="3104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t 4"/>
          <p:cNvGraphicFramePr>
            <a:graphicFrameLocks noChangeAspect="1"/>
          </p:cNvGraphicFramePr>
          <p:nvPr>
            <p:extLst>
              <p:ext uri="{D42A27DB-BD31-4B8C-83A1-F6EECF244321}">
                <p14:modId xmlns:p14="http://schemas.microsoft.com/office/powerpoint/2010/main" val="4257848916"/>
              </p:ext>
            </p:extLst>
          </p:nvPr>
        </p:nvGraphicFramePr>
        <p:xfrm>
          <a:off x="2677800" y="3333269"/>
          <a:ext cx="355984" cy="298002"/>
        </p:xfrm>
        <a:graphic>
          <a:graphicData uri="http://schemas.openxmlformats.org/presentationml/2006/ole">
            <mc:AlternateContent xmlns:mc="http://schemas.openxmlformats.org/markup-compatibility/2006">
              <mc:Choice xmlns:v="urn:schemas-microsoft-com:vml" Requires="v">
                <p:oleObj spid="_x0000_s1025" name="Image bitmap" r:id="rId6" imgW="2400635" imgH="2019048" progId="Paint.Picture">
                  <p:embed/>
                </p:oleObj>
              </mc:Choice>
              <mc:Fallback>
                <p:oleObj name="Image bitmap" r:id="rId6" imgW="2400635" imgH="2019048" progId="Paint.Picture">
                  <p:embed/>
                  <p:pic>
                    <p:nvPicPr>
                      <p:cNvPr id="5" name="Obje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7800" y="3333269"/>
                        <a:ext cx="355984" cy="298002"/>
                      </a:xfrm>
                      <a:prstGeom prst="rect">
                        <a:avLst/>
                      </a:prstGeom>
                      <a:noFill/>
                    </p:spPr>
                  </p:pic>
                </p:oleObj>
              </mc:Fallback>
            </mc:AlternateContent>
          </a:graphicData>
        </a:graphic>
      </p:graphicFrame>
      <p:pic>
        <p:nvPicPr>
          <p:cNvPr id="4100" name="Picture 4" descr="vi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04377" y="3827190"/>
            <a:ext cx="502831" cy="4073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pboursin.club.fr/gifpdg3/daetw12.gif"/>
          <p:cNvPicPr>
            <a:picLocks noChangeAspect="1" noChangeArrowheads="1"/>
          </p:cNvPicPr>
          <p:nvPr/>
        </p:nvPicPr>
        <p:blipFill>
          <a:blip r:embed="rId9" r:link="rId10" cstate="screen">
            <a:extLst>
              <a:ext uri="{28A0092B-C50C-407E-A947-70E740481C1C}">
                <a14:useLocalDpi xmlns:a14="http://schemas.microsoft.com/office/drawing/2010/main"/>
              </a:ext>
            </a:extLst>
          </a:blip>
          <a:srcRect/>
          <a:stretch>
            <a:fillRect/>
          </a:stretch>
        </p:blipFill>
        <p:spPr bwMode="auto">
          <a:xfrm>
            <a:off x="6673893" y="3817458"/>
            <a:ext cx="400102" cy="417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rémaillèr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12323" y="4501844"/>
            <a:ext cx="821951" cy="348167"/>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direction"/>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35488" y="4501844"/>
            <a:ext cx="476912" cy="27862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www.timken.com/hannover/images/image_gear_helical.jpg"/>
          <p:cNvPicPr>
            <a:picLocks noChangeAspect="1" noChangeArrowheads="1"/>
          </p:cNvPicPr>
          <p:nvPr/>
        </p:nvPicPr>
        <p:blipFill>
          <a:blip r:embed="rId13" r:link="rId14" cstate="screen">
            <a:extLst>
              <a:ext uri="{28A0092B-C50C-407E-A947-70E740481C1C}">
                <a14:useLocalDpi xmlns:a14="http://schemas.microsoft.com/office/drawing/2010/main"/>
              </a:ext>
            </a:extLst>
          </a:blip>
          <a:srcRect/>
          <a:stretch>
            <a:fillRect/>
          </a:stretch>
        </p:blipFill>
        <p:spPr bwMode="auto">
          <a:xfrm>
            <a:off x="6552502" y="2786062"/>
            <a:ext cx="521493" cy="376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084663" y="897846"/>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6" descr="Comment fonctionne une boîte de vitesses / Principe de base et utilit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36583" y="2075868"/>
            <a:ext cx="717610" cy="442900"/>
          </a:xfrm>
          <a:prstGeom prst="rect">
            <a:avLst/>
          </a:prstGeom>
        </p:spPr>
      </p:pic>
      <p:pic>
        <p:nvPicPr>
          <p:cNvPr id="8" name="Image 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flipH="1">
            <a:off x="6582492" y="1520144"/>
            <a:ext cx="364568" cy="343581"/>
          </a:xfrm>
          <a:prstGeom prst="rect">
            <a:avLst/>
          </a:prstGeom>
        </p:spPr>
      </p:pic>
      <p:pic>
        <p:nvPicPr>
          <p:cNvPr id="9" name="Image 8"/>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rot="5400000">
            <a:off x="6650735" y="3271083"/>
            <a:ext cx="298004" cy="422377"/>
          </a:xfrm>
          <a:prstGeom prst="rect">
            <a:avLst/>
          </a:prstGeom>
        </p:spPr>
      </p:pic>
      <p:sp>
        <p:nvSpPr>
          <p:cNvPr id="19" name="Rectangle 18">
            <a:extLst>
              <a:ext uri="{FF2B5EF4-FFF2-40B4-BE49-F238E27FC236}">
                <a16:creationId xmlns:a16="http://schemas.microsoft.com/office/drawing/2014/main" id="{84524C74-AF4B-F646-8DD9-C18840CCDCC1}"/>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20" name="ZoneTexte 19">
            <a:extLst>
              <a:ext uri="{FF2B5EF4-FFF2-40B4-BE49-F238E27FC236}">
                <a16:creationId xmlns:a16="http://schemas.microsoft.com/office/drawing/2014/main" id="{0AD3C0FE-5B14-6443-B1D5-FA585FD6E9D4}"/>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73172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3666" y="859168"/>
            <a:ext cx="2758763" cy="584775"/>
          </a:xfrm>
          <a:prstGeom prst="rect">
            <a:avLst/>
          </a:prstGeom>
          <a:noFill/>
        </p:spPr>
        <p:txBody>
          <a:bodyPr wrap="square" rtlCol="0">
            <a:spAutoFit/>
          </a:bodyPr>
          <a:lstStyle/>
          <a:p>
            <a:r>
              <a:rPr lang="fr-FR" sz="1600" b="1" u="sng" dirty="0"/>
              <a:t>Etudes de supports en laboratoire de construction</a:t>
            </a: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606" y="1565150"/>
            <a:ext cx="1164651" cy="16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ag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47660" y="1040496"/>
            <a:ext cx="3301660" cy="14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552956" y="2031318"/>
            <a:ext cx="2374985" cy="369332"/>
          </a:xfrm>
          <a:prstGeom prst="rect">
            <a:avLst/>
          </a:prstGeom>
          <a:noFill/>
        </p:spPr>
        <p:txBody>
          <a:bodyPr wrap="square" rtlCol="0">
            <a:spAutoFit/>
          </a:bodyPr>
          <a:lstStyle/>
          <a:p>
            <a:endParaRPr lang="fr-FR" dirty="0"/>
          </a:p>
        </p:txBody>
      </p:sp>
      <p:pic>
        <p:nvPicPr>
          <p:cNvPr id="7"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0626" y="3320744"/>
            <a:ext cx="2031995" cy="165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12621" y="3715350"/>
            <a:ext cx="2257779" cy="1219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81492" y="859168"/>
            <a:ext cx="1942844" cy="1191430"/>
          </a:xfrm>
          <a:prstGeom prst="rect">
            <a:avLst/>
          </a:prstGeom>
        </p:spPr>
      </p:pic>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1" name="Objet 10"/>
          <p:cNvGraphicFramePr>
            <a:graphicFrameLocks noChangeAspect="1"/>
          </p:cNvGraphicFramePr>
          <p:nvPr>
            <p:extLst>
              <p:ext uri="{D42A27DB-BD31-4B8C-83A1-F6EECF244321}">
                <p14:modId xmlns:p14="http://schemas.microsoft.com/office/powerpoint/2010/main" val="3868964463"/>
              </p:ext>
            </p:extLst>
          </p:nvPr>
        </p:nvGraphicFramePr>
        <p:xfrm>
          <a:off x="6749143" y="3636045"/>
          <a:ext cx="1978305" cy="1028445"/>
        </p:xfrm>
        <a:graphic>
          <a:graphicData uri="http://schemas.openxmlformats.org/presentationml/2006/ole">
            <mc:AlternateContent xmlns:mc="http://schemas.openxmlformats.org/markup-compatibility/2006">
              <mc:Choice xmlns:v="urn:schemas-microsoft-com:vml" Requires="v">
                <p:oleObj spid="_x0000_s2049" name="Image bitmap" r:id="rId8" imgW="5514286" imgH="2866667" progId="Paint.Picture">
                  <p:embed/>
                </p:oleObj>
              </mc:Choice>
              <mc:Fallback>
                <p:oleObj name="Image bitmap" r:id="rId8" imgW="5514286" imgH="2866667" progId="Paint.Picture">
                  <p:embed/>
                  <p:pic>
                    <p:nvPicPr>
                      <p:cNvPr id="11" name="Obje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9143" y="3636045"/>
                        <a:ext cx="1978305" cy="1028445"/>
                      </a:xfrm>
                      <a:prstGeom prst="rect">
                        <a:avLst/>
                      </a:prstGeom>
                      <a:noFill/>
                    </p:spPr>
                  </p:pic>
                </p:oleObj>
              </mc:Fallback>
            </mc:AlternateContent>
          </a:graphicData>
        </a:graphic>
      </p:graphicFrame>
      <p:sp>
        <p:nvSpPr>
          <p:cNvPr id="16" name="ZoneTexte 15"/>
          <p:cNvSpPr txBox="1"/>
          <p:nvPr/>
        </p:nvSpPr>
        <p:spPr>
          <a:xfrm>
            <a:off x="180626" y="3126070"/>
            <a:ext cx="2595925" cy="246221"/>
          </a:xfrm>
          <a:prstGeom prst="rect">
            <a:avLst/>
          </a:prstGeom>
          <a:noFill/>
        </p:spPr>
        <p:txBody>
          <a:bodyPr wrap="square" rtlCol="0">
            <a:spAutoFit/>
          </a:bodyPr>
          <a:lstStyle/>
          <a:p>
            <a:pPr algn="ctr"/>
            <a:r>
              <a:rPr lang="fr-FR" sz="1000" dirty="0"/>
              <a:t>Gyrophare engin transmission par courroie</a:t>
            </a:r>
          </a:p>
        </p:txBody>
      </p:sp>
      <p:sp>
        <p:nvSpPr>
          <p:cNvPr id="19" name="ZoneTexte 18"/>
          <p:cNvSpPr txBox="1"/>
          <p:nvPr/>
        </p:nvSpPr>
        <p:spPr>
          <a:xfrm>
            <a:off x="1177874" y="4897279"/>
            <a:ext cx="2595925" cy="246221"/>
          </a:xfrm>
          <a:prstGeom prst="rect">
            <a:avLst/>
          </a:prstGeom>
          <a:noFill/>
        </p:spPr>
        <p:txBody>
          <a:bodyPr wrap="square" rtlCol="0">
            <a:spAutoFit/>
          </a:bodyPr>
          <a:lstStyle/>
          <a:p>
            <a:pPr algn="ctr"/>
            <a:r>
              <a:rPr lang="fr-FR" sz="1000" dirty="0"/>
              <a:t>Motobineuse transmission par engrenages</a:t>
            </a:r>
          </a:p>
        </p:txBody>
      </p:sp>
      <p:sp>
        <p:nvSpPr>
          <p:cNvPr id="20" name="ZoneTexte 19"/>
          <p:cNvSpPr txBox="1"/>
          <p:nvPr/>
        </p:nvSpPr>
        <p:spPr>
          <a:xfrm>
            <a:off x="2854951" y="2063354"/>
            <a:ext cx="2595925" cy="246221"/>
          </a:xfrm>
          <a:prstGeom prst="rect">
            <a:avLst/>
          </a:prstGeom>
          <a:noFill/>
        </p:spPr>
        <p:txBody>
          <a:bodyPr wrap="square" rtlCol="0">
            <a:spAutoFit/>
          </a:bodyPr>
          <a:lstStyle/>
          <a:p>
            <a:pPr algn="ctr"/>
            <a:r>
              <a:rPr lang="fr-FR" sz="1000" dirty="0"/>
              <a:t>Mobylette transmission par courroie et chaîne</a:t>
            </a:r>
          </a:p>
        </p:txBody>
      </p:sp>
      <p:sp>
        <p:nvSpPr>
          <p:cNvPr id="21" name="ZoneTexte 20"/>
          <p:cNvSpPr txBox="1"/>
          <p:nvPr/>
        </p:nvSpPr>
        <p:spPr>
          <a:xfrm>
            <a:off x="6128658" y="2506880"/>
            <a:ext cx="2883110" cy="246221"/>
          </a:xfrm>
          <a:prstGeom prst="rect">
            <a:avLst/>
          </a:prstGeom>
          <a:noFill/>
        </p:spPr>
        <p:txBody>
          <a:bodyPr wrap="square" rtlCol="0">
            <a:spAutoFit/>
          </a:bodyPr>
          <a:lstStyle/>
          <a:p>
            <a:pPr algn="ctr"/>
            <a:r>
              <a:rPr lang="fr-FR" sz="1000" dirty="0"/>
              <a:t>Scooter transmission par courroie et engrenages</a:t>
            </a:r>
          </a:p>
        </p:txBody>
      </p:sp>
      <p:sp>
        <p:nvSpPr>
          <p:cNvPr id="22" name="ZoneTexte 21"/>
          <p:cNvSpPr txBox="1"/>
          <p:nvPr/>
        </p:nvSpPr>
        <p:spPr>
          <a:xfrm>
            <a:off x="5889171" y="4721393"/>
            <a:ext cx="3118359" cy="246221"/>
          </a:xfrm>
          <a:prstGeom prst="rect">
            <a:avLst/>
          </a:prstGeom>
          <a:noFill/>
        </p:spPr>
        <p:txBody>
          <a:bodyPr wrap="square" rtlCol="0">
            <a:spAutoFit/>
          </a:bodyPr>
          <a:lstStyle/>
          <a:p>
            <a:pPr algn="ctr"/>
            <a:r>
              <a:rPr lang="fr-FR" sz="1000" dirty="0"/>
              <a:t>Moteur essuie glace transmission par engrenages</a:t>
            </a:r>
          </a:p>
        </p:txBody>
      </p:sp>
      <p:sp>
        <p:nvSpPr>
          <p:cNvPr id="12" name="ZoneTexte 11"/>
          <p:cNvSpPr txBox="1"/>
          <p:nvPr/>
        </p:nvSpPr>
        <p:spPr>
          <a:xfrm>
            <a:off x="2854951" y="2753101"/>
            <a:ext cx="3113315" cy="523220"/>
          </a:xfrm>
          <a:prstGeom prst="rect">
            <a:avLst/>
          </a:prstGeom>
          <a:noFill/>
        </p:spPr>
        <p:txBody>
          <a:bodyPr wrap="square" rtlCol="0">
            <a:spAutoFit/>
          </a:bodyPr>
          <a:lstStyle/>
          <a:p>
            <a:pPr algn="ctr"/>
            <a:r>
              <a:rPr lang="fr-FR" sz="1400" b="1" dirty="0"/>
              <a:t>Analyse du fonctionnement</a:t>
            </a:r>
          </a:p>
          <a:p>
            <a:pPr algn="ctr"/>
            <a:r>
              <a:rPr lang="fr-FR" sz="1400" b="1" dirty="0"/>
              <a:t>Analyse des éléments de transmission</a:t>
            </a:r>
          </a:p>
        </p:txBody>
      </p:sp>
      <p:sp>
        <p:nvSpPr>
          <p:cNvPr id="13" name="Ellipse 12"/>
          <p:cNvSpPr/>
          <p:nvPr/>
        </p:nvSpPr>
        <p:spPr>
          <a:xfrm>
            <a:off x="2854951" y="2475491"/>
            <a:ext cx="3037013" cy="1086539"/>
          </a:xfrm>
          <a:prstGeom prst="ellipse">
            <a:avLst/>
          </a:prstGeom>
          <a:solidFill>
            <a:schemeClr val="accent5">
              <a:lumMod val="40000"/>
              <a:lumOff val="60000"/>
              <a:alpha val="2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Flèche droite 14"/>
          <p:cNvSpPr/>
          <p:nvPr/>
        </p:nvSpPr>
        <p:spPr>
          <a:xfrm rot="1480588">
            <a:off x="1716151" y="2549498"/>
            <a:ext cx="1199513" cy="2293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Flèche droite 26"/>
          <p:cNvSpPr/>
          <p:nvPr/>
        </p:nvSpPr>
        <p:spPr>
          <a:xfrm rot="19958245">
            <a:off x="2023557" y="3533375"/>
            <a:ext cx="1223571" cy="2293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Flèche droite 27"/>
          <p:cNvSpPr/>
          <p:nvPr/>
        </p:nvSpPr>
        <p:spPr>
          <a:xfrm rot="12438798">
            <a:off x="5273998" y="3749113"/>
            <a:ext cx="1360991" cy="2293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droite 28"/>
          <p:cNvSpPr/>
          <p:nvPr/>
        </p:nvSpPr>
        <p:spPr>
          <a:xfrm rot="8864569">
            <a:off x="5342433" y="2201938"/>
            <a:ext cx="877990" cy="258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lèche droite 29"/>
          <p:cNvSpPr/>
          <p:nvPr/>
        </p:nvSpPr>
        <p:spPr>
          <a:xfrm rot="5400000">
            <a:off x="4406623" y="2285513"/>
            <a:ext cx="330751" cy="2585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1"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201029" y="483610"/>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5CB2FE1-A1FC-7E45-8305-AAC0537BB121}"/>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26" name="ZoneTexte 25">
            <a:extLst>
              <a:ext uri="{FF2B5EF4-FFF2-40B4-BE49-F238E27FC236}">
                <a16:creationId xmlns:a16="http://schemas.microsoft.com/office/drawing/2014/main" id="{D3E39106-96D6-EC4E-B338-739DB4DEF661}"/>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327905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5055" y="941559"/>
            <a:ext cx="5286451" cy="66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803251" y="2806474"/>
            <a:ext cx="1719943" cy="461665"/>
          </a:xfrm>
          <a:prstGeom prst="rect">
            <a:avLst/>
          </a:prstGeom>
          <a:noFill/>
        </p:spPr>
        <p:txBody>
          <a:bodyPr wrap="square" rtlCol="0">
            <a:spAutoFit/>
          </a:bodyPr>
          <a:lstStyle/>
          <a:p>
            <a:pPr algn="ctr"/>
            <a:r>
              <a:rPr lang="fr-FR" sz="1200" b="1" dirty="0"/>
              <a:t>Tâches Professionnelles</a:t>
            </a:r>
          </a:p>
          <a:p>
            <a:pPr algn="ctr"/>
            <a:r>
              <a:rPr lang="fr-FR" sz="1200" b="1" dirty="0"/>
              <a:t>Activités élèves</a:t>
            </a:r>
          </a:p>
        </p:txBody>
      </p:sp>
      <p:grpSp>
        <p:nvGrpSpPr>
          <p:cNvPr id="55" name="Groupe 54"/>
          <p:cNvGrpSpPr/>
          <p:nvPr/>
        </p:nvGrpSpPr>
        <p:grpSpPr>
          <a:xfrm>
            <a:off x="164734" y="1041665"/>
            <a:ext cx="8753257" cy="4118130"/>
            <a:chOff x="164734" y="1041665"/>
            <a:chExt cx="8753257" cy="4118130"/>
          </a:xfrm>
        </p:grpSpPr>
        <p:sp>
          <p:nvSpPr>
            <p:cNvPr id="6" name="Ellipse 5"/>
            <p:cNvSpPr/>
            <p:nvPr/>
          </p:nvSpPr>
          <p:spPr>
            <a:xfrm>
              <a:off x="3440933" y="2725802"/>
              <a:ext cx="2405049" cy="788864"/>
            </a:xfrm>
            <a:prstGeom prst="ellipse">
              <a:avLst/>
            </a:prstGeom>
            <a:solidFill>
              <a:schemeClr val="accent5">
                <a:lumMod val="40000"/>
                <a:lumOff val="60000"/>
                <a:alpha val="2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 6"/>
            <p:cNvGrpSpPr/>
            <p:nvPr/>
          </p:nvGrpSpPr>
          <p:grpSpPr>
            <a:xfrm>
              <a:off x="164734" y="1686747"/>
              <a:ext cx="2663545" cy="1385180"/>
              <a:chOff x="51832" y="1783533"/>
              <a:chExt cx="2727582" cy="1385180"/>
            </a:xfrm>
          </p:grpSpPr>
          <p:sp>
            <p:nvSpPr>
              <p:cNvPr id="8" name="Rectangle à coins arrondis 7"/>
              <p:cNvSpPr/>
              <p:nvPr/>
            </p:nvSpPr>
            <p:spPr>
              <a:xfrm>
                <a:off x="1528526" y="1783533"/>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460" y="1783533"/>
                <a:ext cx="768982" cy="46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Krone augmente de 20% le débit de chantier des presses BigPack HighSpee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1676" y="2260189"/>
                <a:ext cx="1358549" cy="61966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1832" y="2879850"/>
                <a:ext cx="1391617" cy="246221"/>
              </a:xfrm>
              <a:prstGeom prst="rect">
                <a:avLst/>
              </a:prstGeom>
              <a:noFill/>
            </p:spPr>
            <p:txBody>
              <a:bodyPr wrap="square" rtlCol="0">
                <a:spAutoFit/>
              </a:bodyPr>
              <a:lstStyle/>
              <a:p>
                <a:pPr algn="ctr"/>
                <a:r>
                  <a:rPr lang="fr-FR" sz="1000" dirty="0" err="1"/>
                  <a:t>Krone</a:t>
                </a:r>
                <a:r>
                  <a:rPr lang="fr-FR" sz="1000" dirty="0"/>
                  <a:t> </a:t>
                </a:r>
                <a:r>
                  <a:rPr lang="fr-FR" sz="1000" dirty="0" err="1"/>
                  <a:t>Big</a:t>
                </a:r>
                <a:r>
                  <a:rPr lang="fr-FR" sz="1000" dirty="0"/>
                  <a:t> Bal</a:t>
                </a:r>
              </a:p>
            </p:txBody>
          </p:sp>
          <p:pic>
            <p:nvPicPr>
              <p:cNvPr id="12"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845889" y="1961459"/>
                <a:ext cx="531556" cy="72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1595849" y="2744090"/>
                <a:ext cx="1089025" cy="400110"/>
              </a:xfrm>
              <a:prstGeom prst="rect">
                <a:avLst/>
              </a:prstGeom>
              <a:noFill/>
            </p:spPr>
            <p:txBody>
              <a:bodyPr wrap="square" rtlCol="0">
                <a:spAutoFit/>
              </a:bodyPr>
              <a:lstStyle/>
              <a:p>
                <a:pPr algn="ctr"/>
                <a:r>
                  <a:rPr lang="fr-FR" sz="1000" dirty="0"/>
                  <a:t>Remplacement boîtier d’entrée</a:t>
                </a:r>
              </a:p>
            </p:txBody>
          </p:sp>
        </p:grpSp>
        <p:grpSp>
          <p:nvGrpSpPr>
            <p:cNvPr id="14" name="Groupe 13"/>
            <p:cNvGrpSpPr/>
            <p:nvPr/>
          </p:nvGrpSpPr>
          <p:grpSpPr>
            <a:xfrm>
              <a:off x="3469041" y="1041665"/>
              <a:ext cx="2644209" cy="1643009"/>
              <a:chOff x="2833137" y="1674892"/>
              <a:chExt cx="2644209" cy="1643009"/>
            </a:xfrm>
          </p:grpSpPr>
          <p:sp>
            <p:nvSpPr>
              <p:cNvPr id="15" name="Rectangle à coins arrondis 14"/>
              <p:cNvSpPr/>
              <p:nvPr/>
            </p:nvSpPr>
            <p:spPr>
              <a:xfrm>
                <a:off x="4276247" y="1783533"/>
                <a:ext cx="1201099" cy="1385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66792" y="1674892"/>
                <a:ext cx="801484" cy="57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descr="Caterpillar 432E 4x4 Fiches techniques &amp; données techniques (2006-2011) |  LECTURA Spec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47060" y="2214268"/>
                <a:ext cx="1378639" cy="71150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2833137" y="2917791"/>
                <a:ext cx="1391617" cy="400110"/>
              </a:xfrm>
              <a:prstGeom prst="rect">
                <a:avLst/>
              </a:prstGeom>
              <a:noFill/>
            </p:spPr>
            <p:txBody>
              <a:bodyPr wrap="square" rtlCol="0">
                <a:spAutoFit/>
              </a:bodyPr>
              <a:lstStyle/>
              <a:p>
                <a:pPr algn="ctr"/>
                <a:r>
                  <a:rPr lang="fr-FR" sz="1000" dirty="0"/>
                  <a:t>Caterpillar</a:t>
                </a:r>
              </a:p>
              <a:p>
                <a:pPr algn="ctr"/>
                <a:r>
                  <a:rPr lang="fr-FR" sz="1000" dirty="0"/>
                  <a:t>432 E</a:t>
                </a:r>
              </a:p>
            </p:txBody>
          </p:sp>
          <p:pic>
            <p:nvPicPr>
              <p:cNvPr id="19" name="Imag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4676" y="1969641"/>
                <a:ext cx="924239" cy="521748"/>
              </a:xfrm>
              <a:prstGeom prst="rect">
                <a:avLst/>
              </a:prstGeom>
            </p:spPr>
          </p:pic>
          <p:sp>
            <p:nvSpPr>
              <p:cNvPr id="20" name="ZoneTexte 19"/>
              <p:cNvSpPr txBox="1"/>
              <p:nvPr/>
            </p:nvSpPr>
            <p:spPr>
              <a:xfrm>
                <a:off x="4332282" y="2614715"/>
                <a:ext cx="1089025" cy="553998"/>
              </a:xfrm>
              <a:prstGeom prst="rect">
                <a:avLst/>
              </a:prstGeom>
              <a:noFill/>
            </p:spPr>
            <p:txBody>
              <a:bodyPr wrap="square" rtlCol="0">
                <a:spAutoFit/>
              </a:bodyPr>
              <a:lstStyle/>
              <a:p>
                <a:pPr algn="ctr"/>
                <a:r>
                  <a:rPr lang="fr-FR" sz="1000" dirty="0"/>
                  <a:t>Remplacement arbre de transmission</a:t>
                </a:r>
              </a:p>
            </p:txBody>
          </p:sp>
        </p:grpSp>
        <p:grpSp>
          <p:nvGrpSpPr>
            <p:cNvPr id="21" name="Groupe 20"/>
            <p:cNvGrpSpPr/>
            <p:nvPr/>
          </p:nvGrpSpPr>
          <p:grpSpPr>
            <a:xfrm>
              <a:off x="6373200" y="1154140"/>
              <a:ext cx="2544791" cy="1582205"/>
              <a:chOff x="5567113" y="1674892"/>
              <a:chExt cx="2544791" cy="1582205"/>
            </a:xfrm>
          </p:grpSpPr>
          <p:sp>
            <p:nvSpPr>
              <p:cNvPr id="22" name="Rectangle à coins arrondis 21"/>
              <p:cNvSpPr/>
              <p:nvPr/>
            </p:nvSpPr>
            <p:spPr>
              <a:xfrm>
                <a:off x="7002851" y="1783533"/>
                <a:ext cx="1109053" cy="1473564"/>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3"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63216" y="1674892"/>
                <a:ext cx="934016" cy="43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descr="CARRERA B 20/102H"/>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30954" y="2109457"/>
                <a:ext cx="1262086" cy="88085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5567113" y="2968658"/>
                <a:ext cx="1391617" cy="246221"/>
              </a:xfrm>
              <a:prstGeom prst="rect">
                <a:avLst/>
              </a:prstGeom>
              <a:noFill/>
            </p:spPr>
            <p:txBody>
              <a:bodyPr wrap="square" rtlCol="0">
                <a:spAutoFit/>
              </a:bodyPr>
              <a:lstStyle/>
              <a:p>
                <a:pPr algn="ctr"/>
                <a:r>
                  <a:rPr lang="fr-FR" sz="1000" dirty="0"/>
                  <a:t>Carrera 20/102H</a:t>
                </a:r>
              </a:p>
            </p:txBody>
          </p:sp>
          <p:pic>
            <p:nvPicPr>
              <p:cNvPr id="26" name="Picture 20" descr="GGP PLATEAU DE COUPE NOIR TCX102 3825641310 - JARDIN PROM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79093" y="1894362"/>
                <a:ext cx="756566" cy="75656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7022879" y="2693098"/>
                <a:ext cx="1089025" cy="553998"/>
              </a:xfrm>
              <a:prstGeom prst="rect">
                <a:avLst/>
              </a:prstGeom>
              <a:noFill/>
            </p:spPr>
            <p:txBody>
              <a:bodyPr wrap="square" rtlCol="0">
                <a:spAutoFit/>
              </a:bodyPr>
              <a:lstStyle/>
              <a:p>
                <a:pPr algn="ctr"/>
                <a:r>
                  <a:rPr lang="fr-FR" sz="1000" dirty="0"/>
                  <a:t>Remplacement courroie de transmission</a:t>
                </a:r>
              </a:p>
            </p:txBody>
          </p:sp>
        </p:grpSp>
        <p:grpSp>
          <p:nvGrpSpPr>
            <p:cNvPr id="28" name="Groupe 27"/>
            <p:cNvGrpSpPr/>
            <p:nvPr/>
          </p:nvGrpSpPr>
          <p:grpSpPr>
            <a:xfrm>
              <a:off x="6195248" y="3238657"/>
              <a:ext cx="2546498" cy="1595359"/>
              <a:chOff x="5565406" y="3343747"/>
              <a:chExt cx="2546498" cy="1595359"/>
            </a:xfrm>
          </p:grpSpPr>
          <p:sp>
            <p:nvSpPr>
              <p:cNvPr id="29" name="Rectangle à coins arrondis 28"/>
              <p:cNvSpPr/>
              <p:nvPr/>
            </p:nvSpPr>
            <p:spPr>
              <a:xfrm>
                <a:off x="7002852" y="3343747"/>
                <a:ext cx="1109052" cy="138518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0"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059024" y="3441449"/>
                <a:ext cx="934016" cy="33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4" descr="Kymco 150CC : un 4 roues en section mot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610202" y="3687214"/>
                <a:ext cx="1305441" cy="996258"/>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5565406" y="4692885"/>
                <a:ext cx="1391617" cy="246221"/>
              </a:xfrm>
              <a:prstGeom prst="rect">
                <a:avLst/>
              </a:prstGeom>
              <a:noFill/>
            </p:spPr>
            <p:txBody>
              <a:bodyPr wrap="square" rtlCol="0">
                <a:spAutoFit/>
              </a:bodyPr>
              <a:lstStyle/>
              <a:p>
                <a:pPr algn="ctr"/>
                <a:r>
                  <a:rPr lang="fr-FR" sz="1000" dirty="0" err="1"/>
                  <a:t>Kymco</a:t>
                </a:r>
                <a:r>
                  <a:rPr lang="fr-FR" sz="1000" dirty="0"/>
                  <a:t> 150</a:t>
                </a:r>
              </a:p>
            </p:txBody>
          </p:sp>
          <p:pic>
            <p:nvPicPr>
              <p:cNvPr id="33" name="Image 3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57479" y="3520633"/>
                <a:ext cx="999795" cy="564400"/>
              </a:xfrm>
              <a:prstGeom prst="rect">
                <a:avLst/>
              </a:prstGeom>
            </p:spPr>
          </p:pic>
          <p:sp>
            <p:nvSpPr>
              <p:cNvPr id="34" name="ZoneTexte 33"/>
              <p:cNvSpPr txBox="1"/>
              <p:nvPr/>
            </p:nvSpPr>
            <p:spPr>
              <a:xfrm>
                <a:off x="7012865" y="4148298"/>
                <a:ext cx="1089025" cy="400110"/>
              </a:xfrm>
              <a:prstGeom prst="rect">
                <a:avLst/>
              </a:prstGeom>
              <a:noFill/>
            </p:spPr>
            <p:txBody>
              <a:bodyPr wrap="square" rtlCol="0">
                <a:spAutoFit/>
              </a:bodyPr>
              <a:lstStyle/>
              <a:p>
                <a:pPr algn="ctr"/>
                <a:r>
                  <a:rPr lang="fr-FR" sz="1000" dirty="0"/>
                  <a:t>Remplacement kit chaîne</a:t>
                </a:r>
              </a:p>
            </p:txBody>
          </p:sp>
        </p:grpSp>
        <p:grpSp>
          <p:nvGrpSpPr>
            <p:cNvPr id="35" name="Groupe 34"/>
            <p:cNvGrpSpPr/>
            <p:nvPr/>
          </p:nvGrpSpPr>
          <p:grpSpPr>
            <a:xfrm>
              <a:off x="3148347" y="3557552"/>
              <a:ext cx="2726862" cy="1602243"/>
              <a:chOff x="2750484" y="3343747"/>
              <a:chExt cx="2726862" cy="1602243"/>
            </a:xfrm>
          </p:grpSpPr>
          <p:sp>
            <p:nvSpPr>
              <p:cNvPr id="36" name="Rectangle à coins arrondis 35"/>
              <p:cNvSpPr/>
              <p:nvPr/>
            </p:nvSpPr>
            <p:spPr>
              <a:xfrm>
                <a:off x="4276248" y="3343747"/>
                <a:ext cx="1201098" cy="1433184"/>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7" name="Picture 2"/>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291683" y="3343747"/>
                <a:ext cx="934016" cy="39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2" descr="Annonce achat vente TRACTEUR RENAULT PREMIUM 460 DXI occasion"/>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2989617" y="3802833"/>
                <a:ext cx="1078659" cy="867624"/>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p:cNvSpPr txBox="1"/>
              <p:nvPr/>
            </p:nvSpPr>
            <p:spPr>
              <a:xfrm>
                <a:off x="2750484" y="4699769"/>
                <a:ext cx="1525764" cy="246221"/>
              </a:xfrm>
              <a:prstGeom prst="rect">
                <a:avLst/>
              </a:prstGeom>
              <a:noFill/>
            </p:spPr>
            <p:txBody>
              <a:bodyPr wrap="square" rtlCol="0">
                <a:spAutoFit/>
              </a:bodyPr>
              <a:lstStyle/>
              <a:p>
                <a:pPr algn="ctr"/>
                <a:r>
                  <a:rPr lang="fr-FR" sz="1000" dirty="0"/>
                  <a:t>Renault Premium 460 dxi</a:t>
                </a:r>
              </a:p>
            </p:txBody>
          </p:sp>
          <p:sp>
            <p:nvSpPr>
              <p:cNvPr id="41" name="ZoneTexte 40"/>
              <p:cNvSpPr txBox="1"/>
              <p:nvPr/>
            </p:nvSpPr>
            <p:spPr>
              <a:xfrm>
                <a:off x="4319475" y="4222933"/>
                <a:ext cx="1089025" cy="553998"/>
              </a:xfrm>
              <a:prstGeom prst="rect">
                <a:avLst/>
              </a:prstGeom>
              <a:noFill/>
            </p:spPr>
            <p:txBody>
              <a:bodyPr wrap="square" rtlCol="0">
                <a:spAutoFit/>
              </a:bodyPr>
              <a:lstStyle/>
              <a:p>
                <a:pPr algn="ctr"/>
                <a:r>
                  <a:rPr lang="fr-FR" sz="1000" dirty="0"/>
                  <a:t>Remplacement boitier de commande BV</a:t>
                </a:r>
              </a:p>
            </p:txBody>
          </p:sp>
        </p:grpSp>
        <p:grpSp>
          <p:nvGrpSpPr>
            <p:cNvPr id="42" name="Groupe 41"/>
            <p:cNvGrpSpPr/>
            <p:nvPr/>
          </p:nvGrpSpPr>
          <p:grpSpPr>
            <a:xfrm>
              <a:off x="232938" y="3460653"/>
              <a:ext cx="2690806" cy="1410799"/>
              <a:chOff x="88608" y="3343747"/>
              <a:chExt cx="2690806" cy="1410799"/>
            </a:xfrm>
          </p:grpSpPr>
          <p:sp>
            <p:nvSpPr>
              <p:cNvPr id="43" name="Rectangle à coins arrondis 42"/>
              <p:cNvSpPr/>
              <p:nvPr/>
            </p:nvSpPr>
            <p:spPr>
              <a:xfrm>
                <a:off x="1528526" y="3343747"/>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 name="Picture 2"/>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416460" y="3394673"/>
                <a:ext cx="768982" cy="29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0" descr="Peugeot 308 | Configurateur et listing des prix sur DriveK"/>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8608" y="3870753"/>
                <a:ext cx="1424684" cy="629179"/>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p:cNvSpPr txBox="1"/>
              <p:nvPr/>
            </p:nvSpPr>
            <p:spPr>
              <a:xfrm>
                <a:off x="88608" y="4508325"/>
                <a:ext cx="1391617" cy="246221"/>
              </a:xfrm>
              <a:prstGeom prst="rect">
                <a:avLst/>
              </a:prstGeom>
              <a:noFill/>
            </p:spPr>
            <p:txBody>
              <a:bodyPr wrap="square" rtlCol="0">
                <a:spAutoFit/>
              </a:bodyPr>
              <a:lstStyle/>
              <a:p>
                <a:pPr algn="ctr"/>
                <a:r>
                  <a:rPr lang="fr-FR" sz="1000" dirty="0"/>
                  <a:t>Peugeot 308</a:t>
                </a:r>
              </a:p>
            </p:txBody>
          </p:sp>
          <p:sp>
            <p:nvSpPr>
              <p:cNvPr id="48" name="ZoneTexte 47"/>
              <p:cNvSpPr txBox="1"/>
              <p:nvPr/>
            </p:nvSpPr>
            <p:spPr>
              <a:xfrm>
                <a:off x="1625244" y="4116459"/>
                <a:ext cx="1089025" cy="553998"/>
              </a:xfrm>
              <a:prstGeom prst="rect">
                <a:avLst/>
              </a:prstGeom>
              <a:noFill/>
            </p:spPr>
            <p:txBody>
              <a:bodyPr wrap="square" rtlCol="0">
                <a:spAutoFit/>
              </a:bodyPr>
              <a:lstStyle/>
              <a:p>
                <a:pPr algn="ctr"/>
                <a:r>
                  <a:rPr lang="fr-FR" sz="1000" dirty="0"/>
                  <a:t>Remplacement courroie  accessoire</a:t>
                </a:r>
              </a:p>
            </p:txBody>
          </p:sp>
        </p:grpSp>
      </p:grpSp>
      <p:sp>
        <p:nvSpPr>
          <p:cNvPr id="49" name="Flèche droite 48"/>
          <p:cNvSpPr/>
          <p:nvPr/>
        </p:nvSpPr>
        <p:spPr>
          <a:xfrm rot="12294188">
            <a:off x="2842060" y="2739272"/>
            <a:ext cx="651732" cy="2049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Flèche droite 49"/>
          <p:cNvSpPr/>
          <p:nvPr/>
        </p:nvSpPr>
        <p:spPr>
          <a:xfrm rot="8938862">
            <a:off x="2908685" y="3304031"/>
            <a:ext cx="651732" cy="2338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Flèche droite 50"/>
          <p:cNvSpPr/>
          <p:nvPr/>
        </p:nvSpPr>
        <p:spPr>
          <a:xfrm rot="1829255">
            <a:off x="5730685" y="3371700"/>
            <a:ext cx="771681" cy="2037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Flèche droite 51"/>
          <p:cNvSpPr/>
          <p:nvPr/>
        </p:nvSpPr>
        <p:spPr>
          <a:xfrm rot="20189108">
            <a:off x="5706732" y="2750777"/>
            <a:ext cx="987219" cy="179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Flèche droite 52"/>
          <p:cNvSpPr/>
          <p:nvPr/>
        </p:nvSpPr>
        <p:spPr>
          <a:xfrm rot="16200000">
            <a:off x="4428480" y="2447486"/>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Flèche droite 53"/>
          <p:cNvSpPr/>
          <p:nvPr/>
        </p:nvSpPr>
        <p:spPr>
          <a:xfrm rot="5400000">
            <a:off x="4418050" y="3406283"/>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194" name="Picture 2" descr="Les Mains Dans Le Guidon | Atelier Vélocipédique Lill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857120" y="2726344"/>
            <a:ext cx="621927" cy="62192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Les Mains Dans Le Guidon | Atelier Vélocipédique Lill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837383" y="1550419"/>
            <a:ext cx="621927" cy="62192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Les Mains Dans Le Guidon | Atelier Vélocipédique Lill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0" y="3075816"/>
            <a:ext cx="621927" cy="62192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Les Mains Dans Le Guidon | Atelier Vélocipédique Lille"/>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203461" y="3528439"/>
            <a:ext cx="427357" cy="42735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Les Mains Dans Le Guidon | Atelier Vélocipédique Lille"/>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9094" y="1628609"/>
            <a:ext cx="543737" cy="54373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Les Mains Dans Le Guidon | Atelier Vélocipédique Lille"/>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182228" y="918544"/>
            <a:ext cx="662953" cy="66295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ourroie d'accessoire : comment la changer ?"/>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836629" y="3550354"/>
            <a:ext cx="954913" cy="71618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shift — Wikipédia"/>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flipH="1">
            <a:off x="4809061" y="3704675"/>
            <a:ext cx="902755" cy="677066"/>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433EC7D3-7DBD-F745-9A22-9DB106C4F9AB}"/>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64" name="ZoneTexte 63">
            <a:extLst>
              <a:ext uri="{FF2B5EF4-FFF2-40B4-BE49-F238E27FC236}">
                <a16:creationId xmlns:a16="http://schemas.microsoft.com/office/drawing/2014/main" id="{4C9B9533-7A0E-2E44-84E6-15241FA784ED}"/>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2197456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345E-6D51-004C-800A-4ACB07109881}"/>
              </a:ext>
            </a:extLst>
          </p:cNvPr>
          <p:cNvSpPr/>
          <p:nvPr/>
        </p:nvSpPr>
        <p:spPr>
          <a:xfrm>
            <a:off x="889686" y="1463754"/>
            <a:ext cx="7327557" cy="2862322"/>
          </a:xfrm>
          <a:prstGeom prst="rect">
            <a:avLst/>
          </a:prstGeom>
        </p:spPr>
        <p:txBody>
          <a:bodyPr wrap="square">
            <a:spAutoFit/>
          </a:bodyPr>
          <a:lstStyle/>
          <a:p>
            <a:pPr algn="ctr"/>
            <a:r>
              <a:rPr lang="fr-FR" sz="3200" b="1" dirty="0">
                <a:solidFill>
                  <a:srgbClr val="000000"/>
                </a:solidFill>
                <a:latin typeface="ArialMT"/>
              </a:rPr>
              <a:t>Se projeter à la rentrée 2021</a:t>
            </a:r>
          </a:p>
          <a:p>
            <a:pPr algn="ctr"/>
            <a:r>
              <a:rPr lang="fr-FR" sz="3200" b="1" dirty="0">
                <a:solidFill>
                  <a:srgbClr val="000000"/>
                </a:solidFill>
                <a:latin typeface="ArialMT"/>
              </a:rPr>
              <a:t>Témoignage de cinq lycées</a:t>
            </a:r>
          </a:p>
          <a:p>
            <a:pPr algn="ctr"/>
            <a:endParaRPr lang="fr-FR" sz="2200" b="1" dirty="0">
              <a:solidFill>
                <a:schemeClr val="bg1"/>
              </a:solidFill>
              <a:latin typeface="ArialMT"/>
            </a:endParaRPr>
          </a:p>
          <a:p>
            <a:r>
              <a:rPr lang="fr-FR" sz="2200" b="1" dirty="0">
                <a:solidFill>
                  <a:schemeClr val="bg1"/>
                </a:solidFill>
                <a:latin typeface="ArialMT"/>
              </a:rPr>
              <a:t>Le rôle fédérateur de l’enseignant de construction</a:t>
            </a:r>
          </a:p>
          <a:p>
            <a:r>
              <a:rPr lang="fr-FR" dirty="0">
                <a:solidFill>
                  <a:srgbClr val="000000"/>
                </a:solidFill>
                <a:latin typeface="ArialMT"/>
              </a:rPr>
              <a:t>L’importance des synthèses lors des séquences</a:t>
            </a:r>
          </a:p>
          <a:p>
            <a:r>
              <a:rPr lang="fr-FR" dirty="0">
                <a:solidFill>
                  <a:srgbClr val="000000"/>
                </a:solidFill>
                <a:latin typeface="ArialMT"/>
              </a:rPr>
              <a:t>L’intérêt de la découverte d’une option</a:t>
            </a:r>
          </a:p>
          <a:p>
            <a:r>
              <a:rPr lang="fr-FR" dirty="0">
                <a:solidFill>
                  <a:srgbClr val="000000"/>
                </a:solidFill>
                <a:latin typeface="ArialMT"/>
              </a:rPr>
              <a:t>Le parcours de l’élève en seconde</a:t>
            </a:r>
          </a:p>
          <a:p>
            <a:r>
              <a:rPr lang="fr-FR" dirty="0">
                <a:solidFill>
                  <a:srgbClr val="000000"/>
                </a:solidFill>
                <a:latin typeface="ArialMT"/>
              </a:rPr>
              <a:t>Les réseaux et le numérique pour ouvrir les horizons</a:t>
            </a:r>
            <a:endParaRPr lang="fr-FR" b="0" i="0" u="none" strike="noStrike" dirty="0">
              <a:solidFill>
                <a:srgbClr val="000000"/>
              </a:solidFill>
              <a:effectLst/>
              <a:latin typeface="ArialMT"/>
            </a:endParaRPr>
          </a:p>
        </p:txBody>
      </p:sp>
    </p:spTree>
    <p:extLst>
      <p:ext uri="{BB962C8B-B14F-4D97-AF65-F5344CB8AC3E}">
        <p14:creationId xmlns:p14="http://schemas.microsoft.com/office/powerpoint/2010/main" val="35211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5055" y="941559"/>
            <a:ext cx="5286451" cy="66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au 4"/>
          <p:cNvGraphicFramePr>
            <a:graphicFrameLocks noGrp="1"/>
          </p:cNvGraphicFramePr>
          <p:nvPr>
            <p:extLst>
              <p:ext uri="{D42A27DB-BD31-4B8C-83A1-F6EECF244321}">
                <p14:modId xmlns:p14="http://schemas.microsoft.com/office/powerpoint/2010/main" val="3862615125"/>
              </p:ext>
            </p:extLst>
          </p:nvPr>
        </p:nvGraphicFramePr>
        <p:xfrm>
          <a:off x="849085" y="1602462"/>
          <a:ext cx="7641772" cy="3187636"/>
        </p:xfrm>
        <a:graphic>
          <a:graphicData uri="http://schemas.openxmlformats.org/drawingml/2006/table">
            <a:tbl>
              <a:tblPr firstRow="1" bandRow="1">
                <a:tableStyleId>{5C22544A-7EE6-4342-B048-85BDC9FD1C3A}</a:tableStyleId>
              </a:tblPr>
              <a:tblGrid>
                <a:gridCol w="1910443">
                  <a:extLst>
                    <a:ext uri="{9D8B030D-6E8A-4147-A177-3AD203B41FA5}">
                      <a16:colId xmlns:a16="http://schemas.microsoft.com/office/drawing/2014/main" val="20000"/>
                    </a:ext>
                  </a:extLst>
                </a:gridCol>
                <a:gridCol w="1910443">
                  <a:extLst>
                    <a:ext uri="{9D8B030D-6E8A-4147-A177-3AD203B41FA5}">
                      <a16:colId xmlns:a16="http://schemas.microsoft.com/office/drawing/2014/main" val="20001"/>
                    </a:ext>
                  </a:extLst>
                </a:gridCol>
                <a:gridCol w="1741715">
                  <a:extLst>
                    <a:ext uri="{9D8B030D-6E8A-4147-A177-3AD203B41FA5}">
                      <a16:colId xmlns:a16="http://schemas.microsoft.com/office/drawing/2014/main" val="20002"/>
                    </a:ext>
                  </a:extLst>
                </a:gridCol>
                <a:gridCol w="2079171">
                  <a:extLst>
                    <a:ext uri="{9D8B030D-6E8A-4147-A177-3AD203B41FA5}">
                      <a16:colId xmlns:a16="http://schemas.microsoft.com/office/drawing/2014/main" val="20003"/>
                    </a:ext>
                  </a:extLst>
                </a:gridCol>
              </a:tblGrid>
              <a:tr h="444436">
                <a:tc>
                  <a:txBody>
                    <a:bodyPr/>
                    <a:lstStyle/>
                    <a:p>
                      <a:pPr algn="ctr"/>
                      <a:r>
                        <a:rPr lang="fr-FR" dirty="0"/>
                        <a:t>Spécialité</a:t>
                      </a:r>
                    </a:p>
                  </a:txBody>
                  <a:tcPr/>
                </a:tc>
                <a:tc>
                  <a:txBody>
                    <a:bodyPr/>
                    <a:lstStyle/>
                    <a:p>
                      <a:pPr algn="ctr"/>
                      <a:r>
                        <a:rPr lang="fr-FR" dirty="0"/>
                        <a:t>Support d’activité</a:t>
                      </a:r>
                    </a:p>
                  </a:txBody>
                  <a:tcPr/>
                </a:tc>
                <a:tc>
                  <a:txBody>
                    <a:bodyPr/>
                    <a:lstStyle/>
                    <a:p>
                      <a:pPr algn="ctr"/>
                      <a:r>
                        <a:rPr lang="fr-FR" dirty="0"/>
                        <a:t>Opération</a:t>
                      </a:r>
                    </a:p>
                  </a:txBody>
                  <a:tcPr/>
                </a:tc>
                <a:tc>
                  <a:txBody>
                    <a:bodyPr/>
                    <a:lstStyle/>
                    <a:p>
                      <a:pPr algn="ctr"/>
                      <a:r>
                        <a:rPr lang="fr-FR" dirty="0"/>
                        <a:t>Problématique</a:t>
                      </a:r>
                    </a:p>
                  </a:txBody>
                  <a:tcPr/>
                </a:tc>
                <a:extLst>
                  <a:ext uri="{0D108BD9-81ED-4DB2-BD59-A6C34878D82A}">
                    <a16:rowId xmlns:a16="http://schemas.microsoft.com/office/drawing/2014/main" val="10000"/>
                  </a:ext>
                </a:extLst>
              </a:tr>
              <a:tr h="444436">
                <a:tc>
                  <a:txBody>
                    <a:bodyPr/>
                    <a:lstStyle/>
                    <a:p>
                      <a:pPr algn="ctr"/>
                      <a:endParaRPr lang="fr-FR" dirty="0"/>
                    </a:p>
                  </a:txBody>
                  <a:tcPr/>
                </a:tc>
                <a:tc>
                  <a:txBody>
                    <a:bodyPr/>
                    <a:lstStyle/>
                    <a:p>
                      <a:pPr algn="ctr"/>
                      <a:r>
                        <a:rPr lang="fr-FR" sz="1200" dirty="0"/>
                        <a:t>Ramasseuse</a:t>
                      </a:r>
                      <a:r>
                        <a:rPr lang="fr-FR" sz="1200" baseline="0" dirty="0"/>
                        <a:t> </a:t>
                      </a:r>
                      <a:r>
                        <a:rPr lang="fr-FR" sz="1200" dirty="0"/>
                        <a:t>Presse</a:t>
                      </a:r>
                      <a:r>
                        <a:rPr lang="fr-FR" sz="1200" baseline="0" dirty="0"/>
                        <a:t> </a:t>
                      </a:r>
                      <a:r>
                        <a:rPr lang="fr-FR" sz="1200" dirty="0" err="1"/>
                        <a:t>Krone</a:t>
                      </a:r>
                      <a:r>
                        <a:rPr lang="fr-FR" sz="1200" dirty="0"/>
                        <a:t> </a:t>
                      </a:r>
                      <a:r>
                        <a:rPr lang="fr-FR" sz="1200" dirty="0" err="1"/>
                        <a:t>Big</a:t>
                      </a:r>
                      <a:r>
                        <a:rPr lang="fr-FR" sz="1200" dirty="0"/>
                        <a:t> Baller</a:t>
                      </a:r>
                    </a:p>
                  </a:txBody>
                  <a:tcPr/>
                </a:tc>
                <a:tc>
                  <a:txBody>
                    <a:bodyPr/>
                    <a:lstStyle/>
                    <a:p>
                      <a:pPr algn="ctr"/>
                      <a:r>
                        <a:rPr lang="fr-FR" sz="1200" dirty="0"/>
                        <a:t>Remplacement</a:t>
                      </a:r>
                      <a:r>
                        <a:rPr lang="fr-FR" sz="1200" baseline="0" dirty="0"/>
                        <a:t> boitier d’entrée</a:t>
                      </a:r>
                      <a:endParaRPr lang="fr-FR" sz="1200" dirty="0"/>
                    </a:p>
                  </a:txBody>
                  <a:tcPr/>
                </a:tc>
                <a:tc>
                  <a:txBody>
                    <a:bodyPr/>
                    <a:lstStyle/>
                    <a:p>
                      <a:pPr algn="ctr"/>
                      <a:r>
                        <a:rPr lang="fr-FR" sz="800" dirty="0"/>
                        <a:t>Suite à un bourrage dans la machine, bruit suspect et vibrations</a:t>
                      </a:r>
                      <a:r>
                        <a:rPr lang="fr-FR" sz="800" baseline="0" dirty="0"/>
                        <a:t> au niveau du boitier d’entrée.</a:t>
                      </a:r>
                      <a:endParaRPr lang="fr-FR" sz="800" dirty="0"/>
                    </a:p>
                  </a:txBody>
                  <a:tcPr/>
                </a:tc>
                <a:extLst>
                  <a:ext uri="{0D108BD9-81ED-4DB2-BD59-A6C34878D82A}">
                    <a16:rowId xmlns:a16="http://schemas.microsoft.com/office/drawing/2014/main" val="10001"/>
                  </a:ext>
                </a:extLst>
              </a:tr>
              <a:tr h="444436">
                <a:tc>
                  <a:txBody>
                    <a:bodyPr/>
                    <a:lstStyle/>
                    <a:p>
                      <a:pPr algn="ctr"/>
                      <a:endParaRPr lang="fr-FR" dirty="0"/>
                    </a:p>
                  </a:txBody>
                  <a:tcPr/>
                </a:tc>
                <a:tc>
                  <a:txBody>
                    <a:bodyPr/>
                    <a:lstStyle/>
                    <a:p>
                      <a:pPr algn="ctr"/>
                      <a:r>
                        <a:rPr lang="fr-FR" sz="1200" dirty="0"/>
                        <a:t>Chargeuse Caterpillar</a:t>
                      </a:r>
                    </a:p>
                    <a:p>
                      <a:pPr algn="ctr"/>
                      <a:r>
                        <a:rPr lang="fr-FR" sz="1200" dirty="0"/>
                        <a:t>432E</a:t>
                      </a:r>
                    </a:p>
                  </a:txBody>
                  <a:tcPr/>
                </a:tc>
                <a:tc>
                  <a:txBody>
                    <a:bodyPr/>
                    <a:lstStyle/>
                    <a:p>
                      <a:pPr algn="ctr"/>
                      <a:r>
                        <a:rPr lang="fr-FR" sz="1200" dirty="0"/>
                        <a:t>Remplacement</a:t>
                      </a:r>
                      <a:r>
                        <a:rPr lang="fr-FR" sz="1200" baseline="0" dirty="0"/>
                        <a:t> arbre de transmission</a:t>
                      </a:r>
                      <a:endParaRPr lang="fr-FR" sz="1200" dirty="0"/>
                    </a:p>
                  </a:txBody>
                  <a:tcPr/>
                </a:tc>
                <a:tc>
                  <a:txBody>
                    <a:bodyPr/>
                    <a:lstStyle/>
                    <a:p>
                      <a:pPr algn="ctr"/>
                      <a:r>
                        <a:rPr lang="fr-FR" sz="800" dirty="0"/>
                        <a:t>Suite à une choc sous</a:t>
                      </a:r>
                      <a:r>
                        <a:rPr lang="fr-FR" sz="800" baseline="0" dirty="0"/>
                        <a:t> la machine , l’arbre de transmission est légèrement tordu et ne remplit que partiellement sa fonction.</a:t>
                      </a:r>
                      <a:endParaRPr lang="fr-FR" sz="800" dirty="0"/>
                    </a:p>
                  </a:txBody>
                  <a:tcPr/>
                </a:tc>
                <a:extLst>
                  <a:ext uri="{0D108BD9-81ED-4DB2-BD59-A6C34878D82A}">
                    <a16:rowId xmlns:a16="http://schemas.microsoft.com/office/drawing/2014/main" val="10002"/>
                  </a:ext>
                </a:extLst>
              </a:tr>
              <a:tr h="444436">
                <a:tc>
                  <a:txBody>
                    <a:bodyPr/>
                    <a:lstStyle/>
                    <a:p>
                      <a:pPr algn="ctr"/>
                      <a:endParaRPr lang="fr-FR"/>
                    </a:p>
                  </a:txBody>
                  <a:tcPr/>
                </a:tc>
                <a:tc>
                  <a:txBody>
                    <a:bodyPr/>
                    <a:lstStyle/>
                    <a:p>
                      <a:pPr algn="ctr"/>
                      <a:r>
                        <a:rPr lang="fr-FR" sz="1200" dirty="0"/>
                        <a:t>Tracteur Tondeuse</a:t>
                      </a:r>
                      <a:r>
                        <a:rPr lang="fr-FR" sz="1200" baseline="0" dirty="0"/>
                        <a:t> </a:t>
                      </a:r>
                      <a:r>
                        <a:rPr lang="fr-FR" sz="1200" baseline="0" dirty="0" err="1"/>
                        <a:t>Santar</a:t>
                      </a:r>
                      <a:endParaRPr lang="fr-FR" sz="1200" baseline="0" dirty="0"/>
                    </a:p>
                    <a:p>
                      <a:pPr algn="ctr"/>
                      <a:r>
                        <a:rPr lang="fr-FR" sz="1200" baseline="0" dirty="0"/>
                        <a:t>102H/20</a:t>
                      </a:r>
                      <a:endParaRPr lang="fr-FR" sz="1200" dirty="0"/>
                    </a:p>
                  </a:txBody>
                  <a:tcPr/>
                </a:tc>
                <a:tc>
                  <a:txBody>
                    <a:bodyPr/>
                    <a:lstStyle/>
                    <a:p>
                      <a:pPr algn="ctr"/>
                      <a:r>
                        <a:rPr lang="fr-FR" sz="1200" dirty="0"/>
                        <a:t>Remplacement courroie entraînement</a:t>
                      </a:r>
                    </a:p>
                  </a:txBody>
                  <a:tcPr/>
                </a:tc>
                <a:tc>
                  <a:txBody>
                    <a:bodyPr/>
                    <a:lstStyle/>
                    <a:p>
                      <a:pPr algn="ctr"/>
                      <a:r>
                        <a:rPr lang="fr-FR" sz="800" dirty="0"/>
                        <a:t>Périodicité d’entretien,</a:t>
                      </a:r>
                      <a:r>
                        <a:rPr lang="fr-FR" sz="800" baseline="0" dirty="0"/>
                        <a:t> après vérification la courroie est craquelée.</a:t>
                      </a:r>
                      <a:endParaRPr lang="fr-FR" sz="800" dirty="0"/>
                    </a:p>
                  </a:txBody>
                  <a:tcPr/>
                </a:tc>
                <a:extLst>
                  <a:ext uri="{0D108BD9-81ED-4DB2-BD59-A6C34878D82A}">
                    <a16:rowId xmlns:a16="http://schemas.microsoft.com/office/drawing/2014/main" val="10003"/>
                  </a:ext>
                </a:extLst>
              </a:tr>
              <a:tr h="444436">
                <a:tc>
                  <a:txBody>
                    <a:bodyPr/>
                    <a:lstStyle/>
                    <a:p>
                      <a:pPr algn="ctr"/>
                      <a:endParaRPr lang="fr-FR"/>
                    </a:p>
                  </a:txBody>
                  <a:tcPr/>
                </a:tc>
                <a:tc>
                  <a:txBody>
                    <a:bodyPr/>
                    <a:lstStyle/>
                    <a:p>
                      <a:pPr algn="ctr"/>
                      <a:r>
                        <a:rPr lang="fr-FR" sz="1200" dirty="0"/>
                        <a:t>Automobile Peugeot 308</a:t>
                      </a:r>
                    </a:p>
                  </a:txBody>
                  <a:tcPr/>
                </a:tc>
                <a:tc>
                  <a:txBody>
                    <a:bodyPr/>
                    <a:lstStyle/>
                    <a:p>
                      <a:pPr algn="ctr"/>
                      <a:r>
                        <a:rPr lang="fr-FR" sz="1200" dirty="0"/>
                        <a:t>Remplacement courroie accessoire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800" dirty="0"/>
                        <a:t>Périodicité d’entretien,</a:t>
                      </a:r>
                      <a:r>
                        <a:rPr lang="fr-FR" sz="800" baseline="0" dirty="0"/>
                        <a:t> après vérification la courroie est craquelée.</a:t>
                      </a:r>
                      <a:endParaRPr lang="fr-FR" sz="800" dirty="0"/>
                    </a:p>
                    <a:p>
                      <a:pPr algn="ctr"/>
                      <a:endParaRPr lang="fr-FR" sz="800" dirty="0"/>
                    </a:p>
                  </a:txBody>
                  <a:tcPr/>
                </a:tc>
                <a:extLst>
                  <a:ext uri="{0D108BD9-81ED-4DB2-BD59-A6C34878D82A}">
                    <a16:rowId xmlns:a16="http://schemas.microsoft.com/office/drawing/2014/main" val="10004"/>
                  </a:ext>
                </a:extLst>
              </a:tr>
              <a:tr h="444436">
                <a:tc>
                  <a:txBody>
                    <a:bodyPr/>
                    <a:lstStyle/>
                    <a:p>
                      <a:pPr algn="ctr"/>
                      <a:endParaRPr lang="fr-FR"/>
                    </a:p>
                  </a:txBody>
                  <a:tcPr/>
                </a:tc>
                <a:tc>
                  <a:txBody>
                    <a:bodyPr/>
                    <a:lstStyle/>
                    <a:p>
                      <a:pPr algn="ctr"/>
                      <a:r>
                        <a:rPr lang="fr-FR" sz="1200" dirty="0"/>
                        <a:t>Tracteur Renault Premium 460xi</a:t>
                      </a:r>
                    </a:p>
                  </a:txBody>
                  <a:tcPr/>
                </a:tc>
                <a:tc>
                  <a:txBody>
                    <a:bodyPr/>
                    <a:lstStyle/>
                    <a:p>
                      <a:pPr algn="ctr"/>
                      <a:r>
                        <a:rPr lang="fr-FR" sz="1200" dirty="0"/>
                        <a:t>Remplacement boitier de commande BV</a:t>
                      </a:r>
                    </a:p>
                  </a:txBody>
                  <a:tcPr/>
                </a:tc>
                <a:tc>
                  <a:txBody>
                    <a:bodyPr/>
                    <a:lstStyle/>
                    <a:p>
                      <a:pPr algn="ctr"/>
                      <a:r>
                        <a:rPr lang="fr-FR" sz="800" dirty="0"/>
                        <a:t>Passage</a:t>
                      </a:r>
                      <a:r>
                        <a:rPr lang="fr-FR" sz="800" baseline="0" dirty="0"/>
                        <a:t> des vitesses difficile + voyant allumé</a:t>
                      </a:r>
                      <a:endParaRPr lang="fr-FR" sz="800" dirty="0"/>
                    </a:p>
                  </a:txBody>
                  <a:tcPr/>
                </a:tc>
                <a:extLst>
                  <a:ext uri="{0D108BD9-81ED-4DB2-BD59-A6C34878D82A}">
                    <a16:rowId xmlns:a16="http://schemas.microsoft.com/office/drawing/2014/main" val="10005"/>
                  </a:ext>
                </a:extLst>
              </a:tr>
              <a:tr h="444436">
                <a:tc>
                  <a:txBody>
                    <a:bodyPr/>
                    <a:lstStyle/>
                    <a:p>
                      <a:pPr algn="ctr"/>
                      <a:endParaRPr lang="fr-FR"/>
                    </a:p>
                  </a:txBody>
                  <a:tcPr/>
                </a:tc>
                <a:tc>
                  <a:txBody>
                    <a:bodyPr/>
                    <a:lstStyle/>
                    <a:p>
                      <a:pPr algn="ctr"/>
                      <a:r>
                        <a:rPr lang="fr-FR" sz="1200" dirty="0"/>
                        <a:t>Quad </a:t>
                      </a:r>
                      <a:r>
                        <a:rPr lang="fr-FR" sz="1200" dirty="0" err="1"/>
                        <a:t>Kymco</a:t>
                      </a:r>
                      <a:r>
                        <a:rPr lang="fr-FR" sz="1200" dirty="0"/>
                        <a:t> 150</a:t>
                      </a:r>
                    </a:p>
                  </a:txBody>
                  <a:tcPr/>
                </a:tc>
                <a:tc>
                  <a:txBody>
                    <a:bodyPr/>
                    <a:lstStyle/>
                    <a:p>
                      <a:pPr algn="ctr"/>
                      <a:r>
                        <a:rPr lang="fr-FR" sz="1200" dirty="0"/>
                        <a:t>Remplacement kit chaîne</a:t>
                      </a:r>
                    </a:p>
                  </a:txBody>
                  <a:tcPr/>
                </a:tc>
                <a:tc>
                  <a:txBody>
                    <a:bodyPr/>
                    <a:lstStyle/>
                    <a:p>
                      <a:pPr algn="ctr"/>
                      <a:r>
                        <a:rPr lang="fr-FR" sz="800" dirty="0"/>
                        <a:t>Usure prononcée du</a:t>
                      </a:r>
                      <a:r>
                        <a:rPr lang="fr-FR" sz="800" baseline="0" dirty="0"/>
                        <a:t> kit chaîne (ambiance sévère d’</a:t>
                      </a:r>
                      <a:r>
                        <a:rPr lang="fr-FR" sz="800" baseline="0" dirty="0" err="1"/>
                        <a:t>utilsation</a:t>
                      </a:r>
                      <a:r>
                        <a:rPr lang="fr-FR" sz="800" baseline="0" dirty="0"/>
                        <a:t>).</a:t>
                      </a:r>
                      <a:endParaRPr lang="fr-FR" sz="800" dirty="0"/>
                    </a:p>
                  </a:txBody>
                  <a:tcPr/>
                </a:tc>
                <a:extLst>
                  <a:ext uri="{0D108BD9-81ED-4DB2-BD59-A6C34878D82A}">
                    <a16:rowId xmlns:a16="http://schemas.microsoft.com/office/drawing/2014/main" val="10006"/>
                  </a:ext>
                </a:extLst>
              </a:tr>
            </a:tbl>
          </a:graphicData>
        </a:graphic>
      </p:graphicFrame>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39717" y="2088096"/>
            <a:ext cx="641710" cy="389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83655" y="2526919"/>
            <a:ext cx="553833" cy="39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84227" y="2964226"/>
            <a:ext cx="850973" cy="39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28738" y="3424238"/>
            <a:ext cx="964475" cy="37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343967" y="3847559"/>
            <a:ext cx="934016" cy="39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291797" y="4304258"/>
            <a:ext cx="1026816" cy="36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8F39F5DD-6269-0A4C-A108-358784B8BE6D}"/>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3" name="ZoneTexte 12">
            <a:extLst>
              <a:ext uri="{FF2B5EF4-FFF2-40B4-BE49-F238E27FC236}">
                <a16:creationId xmlns:a16="http://schemas.microsoft.com/office/drawing/2014/main" id="{C67D7110-4113-2446-B04A-D5A1EDE26D7D}"/>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200651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9062" y="805933"/>
            <a:ext cx="8247367" cy="369332"/>
          </a:xfrm>
          <a:prstGeom prst="rect">
            <a:avLst/>
          </a:prstGeom>
          <a:noFill/>
        </p:spPr>
        <p:txBody>
          <a:bodyPr wrap="square" rtlCol="0">
            <a:spAutoFit/>
          </a:bodyPr>
          <a:lstStyle/>
          <a:p>
            <a:r>
              <a:rPr lang="fr-FR" dirty="0"/>
              <a:t>Elaboration de la synthèse</a:t>
            </a:r>
          </a:p>
        </p:txBody>
      </p:sp>
      <p:grpSp>
        <p:nvGrpSpPr>
          <p:cNvPr id="5" name="Groupe 4"/>
          <p:cNvGrpSpPr/>
          <p:nvPr/>
        </p:nvGrpSpPr>
        <p:grpSpPr>
          <a:xfrm>
            <a:off x="164735" y="1390645"/>
            <a:ext cx="8033650" cy="3752855"/>
            <a:chOff x="164734" y="1041665"/>
            <a:chExt cx="8753257" cy="4143779"/>
          </a:xfrm>
        </p:grpSpPr>
        <p:sp>
          <p:nvSpPr>
            <p:cNvPr id="6" name="Ellipse 5"/>
            <p:cNvSpPr/>
            <p:nvPr/>
          </p:nvSpPr>
          <p:spPr>
            <a:xfrm>
              <a:off x="3496985" y="2811120"/>
              <a:ext cx="2405049" cy="788864"/>
            </a:xfrm>
            <a:prstGeom prst="ellipse">
              <a:avLst/>
            </a:prstGeom>
            <a:solidFill>
              <a:schemeClr val="accent5">
                <a:lumMod val="40000"/>
                <a:lumOff val="60000"/>
                <a:alpha val="2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 6"/>
            <p:cNvGrpSpPr/>
            <p:nvPr/>
          </p:nvGrpSpPr>
          <p:grpSpPr>
            <a:xfrm>
              <a:off x="164734" y="1686747"/>
              <a:ext cx="2663545" cy="1385180"/>
              <a:chOff x="51832" y="1783533"/>
              <a:chExt cx="2727582" cy="1385180"/>
            </a:xfrm>
          </p:grpSpPr>
          <p:sp>
            <p:nvSpPr>
              <p:cNvPr id="43" name="Rectangle à coins arrondis 42"/>
              <p:cNvSpPr/>
              <p:nvPr/>
            </p:nvSpPr>
            <p:spPr>
              <a:xfrm>
                <a:off x="1528526" y="1783533"/>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6460" y="1783533"/>
                <a:ext cx="768982" cy="46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descr="Krone augmente de 20% le débit de chantier des presses BigPack HighSpe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4982" y="2249785"/>
                <a:ext cx="1358549" cy="619661"/>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p:cNvSpPr txBox="1"/>
              <p:nvPr/>
            </p:nvSpPr>
            <p:spPr>
              <a:xfrm>
                <a:off x="51832" y="2879850"/>
                <a:ext cx="1391617" cy="246221"/>
              </a:xfrm>
              <a:prstGeom prst="rect">
                <a:avLst/>
              </a:prstGeom>
              <a:noFill/>
            </p:spPr>
            <p:txBody>
              <a:bodyPr wrap="square" rtlCol="0">
                <a:spAutoFit/>
              </a:bodyPr>
              <a:lstStyle/>
              <a:p>
                <a:pPr algn="ctr"/>
                <a:r>
                  <a:rPr lang="fr-FR" sz="1000" dirty="0" err="1"/>
                  <a:t>Krone</a:t>
                </a:r>
                <a:r>
                  <a:rPr lang="fr-FR" sz="1000" dirty="0"/>
                  <a:t> </a:t>
                </a:r>
                <a:r>
                  <a:rPr lang="fr-FR" sz="1000" dirty="0" err="1"/>
                  <a:t>Big</a:t>
                </a:r>
                <a:r>
                  <a:rPr lang="fr-FR" sz="1000" dirty="0"/>
                  <a:t> Bal</a:t>
                </a:r>
              </a:p>
            </p:txBody>
          </p:sp>
          <p:pic>
            <p:nvPicPr>
              <p:cNvPr id="47"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951228" y="1886870"/>
                <a:ext cx="531556" cy="72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ZoneTexte 47"/>
              <p:cNvSpPr txBox="1"/>
              <p:nvPr/>
            </p:nvSpPr>
            <p:spPr>
              <a:xfrm>
                <a:off x="1636391" y="2597629"/>
                <a:ext cx="1089025" cy="400110"/>
              </a:xfrm>
              <a:prstGeom prst="rect">
                <a:avLst/>
              </a:prstGeom>
              <a:noFill/>
            </p:spPr>
            <p:txBody>
              <a:bodyPr wrap="square" rtlCol="0">
                <a:spAutoFit/>
              </a:bodyPr>
              <a:lstStyle/>
              <a:p>
                <a:pPr algn="ctr"/>
                <a:r>
                  <a:rPr lang="fr-FR" sz="1000" dirty="0"/>
                  <a:t>Remplacement boîtier d’entrée</a:t>
                </a:r>
              </a:p>
            </p:txBody>
          </p:sp>
        </p:grpSp>
        <p:grpSp>
          <p:nvGrpSpPr>
            <p:cNvPr id="8" name="Groupe 7"/>
            <p:cNvGrpSpPr/>
            <p:nvPr/>
          </p:nvGrpSpPr>
          <p:grpSpPr>
            <a:xfrm>
              <a:off x="3469041" y="1041665"/>
              <a:ext cx="2644209" cy="1643009"/>
              <a:chOff x="2833137" y="1674892"/>
              <a:chExt cx="2644209" cy="1643009"/>
            </a:xfrm>
          </p:grpSpPr>
          <p:sp>
            <p:nvSpPr>
              <p:cNvPr id="37" name="Rectangle à coins arrondis 36"/>
              <p:cNvSpPr/>
              <p:nvPr/>
            </p:nvSpPr>
            <p:spPr>
              <a:xfrm>
                <a:off x="4276247" y="1783533"/>
                <a:ext cx="1201099" cy="1385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66792" y="1674892"/>
                <a:ext cx="801484" cy="57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descr="Caterpillar 432E 4x4 Fiches techniques &amp; données techniques (2006-2011) |  LECTURA Spec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47060" y="2214268"/>
                <a:ext cx="1378639" cy="711505"/>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p:cNvSpPr txBox="1"/>
              <p:nvPr/>
            </p:nvSpPr>
            <p:spPr>
              <a:xfrm>
                <a:off x="2833137" y="2917791"/>
                <a:ext cx="1391617" cy="400110"/>
              </a:xfrm>
              <a:prstGeom prst="rect">
                <a:avLst/>
              </a:prstGeom>
              <a:noFill/>
            </p:spPr>
            <p:txBody>
              <a:bodyPr wrap="square" rtlCol="0">
                <a:spAutoFit/>
              </a:bodyPr>
              <a:lstStyle/>
              <a:p>
                <a:pPr algn="ctr"/>
                <a:r>
                  <a:rPr lang="fr-FR" sz="1000" dirty="0"/>
                  <a:t>Caterpillar</a:t>
                </a:r>
              </a:p>
              <a:p>
                <a:pPr algn="ctr"/>
                <a:r>
                  <a:rPr lang="fr-FR" sz="1000" dirty="0"/>
                  <a:t>432 E</a:t>
                </a:r>
              </a:p>
            </p:txBody>
          </p:sp>
          <p:pic>
            <p:nvPicPr>
              <p:cNvPr id="41" name="Image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4676" y="1969641"/>
                <a:ext cx="924239" cy="521748"/>
              </a:xfrm>
              <a:prstGeom prst="rect">
                <a:avLst/>
              </a:prstGeom>
            </p:spPr>
          </p:pic>
          <p:sp>
            <p:nvSpPr>
              <p:cNvPr id="42" name="ZoneTexte 41"/>
              <p:cNvSpPr txBox="1"/>
              <p:nvPr/>
            </p:nvSpPr>
            <p:spPr>
              <a:xfrm>
                <a:off x="4358010" y="2509227"/>
                <a:ext cx="1089025" cy="553998"/>
              </a:xfrm>
              <a:prstGeom prst="rect">
                <a:avLst/>
              </a:prstGeom>
              <a:noFill/>
            </p:spPr>
            <p:txBody>
              <a:bodyPr wrap="square" rtlCol="0">
                <a:spAutoFit/>
              </a:bodyPr>
              <a:lstStyle/>
              <a:p>
                <a:pPr algn="ctr"/>
                <a:r>
                  <a:rPr lang="fr-FR" sz="1000" dirty="0"/>
                  <a:t>Remplacement arbre de transmission</a:t>
                </a:r>
              </a:p>
            </p:txBody>
          </p:sp>
        </p:grpSp>
        <p:grpSp>
          <p:nvGrpSpPr>
            <p:cNvPr id="9" name="Groupe 8"/>
            <p:cNvGrpSpPr/>
            <p:nvPr/>
          </p:nvGrpSpPr>
          <p:grpSpPr>
            <a:xfrm>
              <a:off x="6373200" y="1154140"/>
              <a:ext cx="2544791" cy="1539987"/>
              <a:chOff x="5567113" y="1674892"/>
              <a:chExt cx="2544791" cy="1539987"/>
            </a:xfrm>
          </p:grpSpPr>
          <p:sp>
            <p:nvSpPr>
              <p:cNvPr id="31" name="Rectangle à coins arrondis 30"/>
              <p:cNvSpPr/>
              <p:nvPr/>
            </p:nvSpPr>
            <p:spPr>
              <a:xfrm>
                <a:off x="7002851" y="1783533"/>
                <a:ext cx="1109053" cy="138518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63216" y="1674892"/>
                <a:ext cx="934016" cy="43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8" descr="CARRERA B 20/102H"/>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30954" y="2109457"/>
                <a:ext cx="1262086" cy="880854"/>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p:cNvSpPr txBox="1"/>
              <p:nvPr/>
            </p:nvSpPr>
            <p:spPr>
              <a:xfrm>
                <a:off x="5567113" y="2968658"/>
                <a:ext cx="1391617" cy="246221"/>
              </a:xfrm>
              <a:prstGeom prst="rect">
                <a:avLst/>
              </a:prstGeom>
              <a:noFill/>
            </p:spPr>
            <p:txBody>
              <a:bodyPr wrap="square" rtlCol="0">
                <a:spAutoFit/>
              </a:bodyPr>
              <a:lstStyle/>
              <a:p>
                <a:pPr algn="ctr"/>
                <a:r>
                  <a:rPr lang="fr-FR" sz="1000" dirty="0"/>
                  <a:t>Carrera 20/102H</a:t>
                </a:r>
              </a:p>
            </p:txBody>
          </p:sp>
          <p:pic>
            <p:nvPicPr>
              <p:cNvPr id="35" name="Picture 20" descr="GGP PLATEAU DE COUPE NOIR TCX102 3825641310 - JARDIN PROM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79093" y="1894362"/>
                <a:ext cx="756566" cy="756566"/>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7022879" y="2623090"/>
                <a:ext cx="1089025" cy="553998"/>
              </a:xfrm>
              <a:prstGeom prst="rect">
                <a:avLst/>
              </a:prstGeom>
              <a:noFill/>
            </p:spPr>
            <p:txBody>
              <a:bodyPr wrap="square" rtlCol="0">
                <a:spAutoFit/>
              </a:bodyPr>
              <a:lstStyle/>
              <a:p>
                <a:pPr algn="ctr"/>
                <a:r>
                  <a:rPr lang="fr-FR" sz="1000" dirty="0"/>
                  <a:t>Remplacement courroie de transmission</a:t>
                </a:r>
              </a:p>
            </p:txBody>
          </p:sp>
        </p:grpSp>
        <p:grpSp>
          <p:nvGrpSpPr>
            <p:cNvPr id="10" name="Groupe 9"/>
            <p:cNvGrpSpPr/>
            <p:nvPr/>
          </p:nvGrpSpPr>
          <p:grpSpPr>
            <a:xfrm>
              <a:off x="6195248" y="3238657"/>
              <a:ext cx="2546498" cy="1595359"/>
              <a:chOff x="5565406" y="3343747"/>
              <a:chExt cx="2546498" cy="1595359"/>
            </a:xfrm>
          </p:grpSpPr>
          <p:sp>
            <p:nvSpPr>
              <p:cNvPr id="25" name="Rectangle à coins arrondis 24"/>
              <p:cNvSpPr/>
              <p:nvPr/>
            </p:nvSpPr>
            <p:spPr>
              <a:xfrm>
                <a:off x="7002852" y="3343747"/>
                <a:ext cx="1109052" cy="138518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6"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059024" y="3441449"/>
                <a:ext cx="934016" cy="33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4" descr="Kymco 150CC : un 4 roues en section moto"/>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10202" y="3687214"/>
                <a:ext cx="1305441" cy="996258"/>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5565406" y="4692885"/>
                <a:ext cx="1391617" cy="246221"/>
              </a:xfrm>
              <a:prstGeom prst="rect">
                <a:avLst/>
              </a:prstGeom>
              <a:noFill/>
            </p:spPr>
            <p:txBody>
              <a:bodyPr wrap="square" rtlCol="0">
                <a:spAutoFit/>
              </a:bodyPr>
              <a:lstStyle/>
              <a:p>
                <a:pPr algn="ctr"/>
                <a:r>
                  <a:rPr lang="fr-FR" sz="1000" dirty="0" err="1"/>
                  <a:t>Kymco</a:t>
                </a:r>
                <a:r>
                  <a:rPr lang="fr-FR" sz="1000" dirty="0"/>
                  <a:t> 150</a:t>
                </a:r>
              </a:p>
            </p:txBody>
          </p:sp>
          <p:pic>
            <p:nvPicPr>
              <p:cNvPr id="29" name="Image 2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57479" y="3520633"/>
                <a:ext cx="999795" cy="564400"/>
              </a:xfrm>
              <a:prstGeom prst="rect">
                <a:avLst/>
              </a:prstGeom>
            </p:spPr>
          </p:pic>
          <p:sp>
            <p:nvSpPr>
              <p:cNvPr id="30" name="ZoneTexte 29"/>
              <p:cNvSpPr txBox="1"/>
              <p:nvPr/>
            </p:nvSpPr>
            <p:spPr>
              <a:xfrm>
                <a:off x="7012865" y="4148298"/>
                <a:ext cx="1089025" cy="400110"/>
              </a:xfrm>
              <a:prstGeom prst="rect">
                <a:avLst/>
              </a:prstGeom>
              <a:noFill/>
            </p:spPr>
            <p:txBody>
              <a:bodyPr wrap="square" rtlCol="0">
                <a:spAutoFit/>
              </a:bodyPr>
              <a:lstStyle/>
              <a:p>
                <a:pPr algn="ctr"/>
                <a:r>
                  <a:rPr lang="fr-FR" sz="1000" dirty="0"/>
                  <a:t>Remplacement kit chaîne</a:t>
                </a:r>
              </a:p>
            </p:txBody>
          </p:sp>
        </p:grpSp>
        <p:grpSp>
          <p:nvGrpSpPr>
            <p:cNvPr id="11" name="Groupe 10"/>
            <p:cNvGrpSpPr/>
            <p:nvPr/>
          </p:nvGrpSpPr>
          <p:grpSpPr>
            <a:xfrm>
              <a:off x="3148347" y="3605776"/>
              <a:ext cx="2723946" cy="1579668"/>
              <a:chOff x="2750484" y="3391971"/>
              <a:chExt cx="2723946" cy="1579668"/>
            </a:xfrm>
          </p:grpSpPr>
          <p:sp>
            <p:nvSpPr>
              <p:cNvPr id="19" name="Rectangle à coins arrondis 18"/>
              <p:cNvSpPr/>
              <p:nvPr/>
            </p:nvSpPr>
            <p:spPr>
              <a:xfrm>
                <a:off x="4273332" y="3397620"/>
                <a:ext cx="1201098" cy="138518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071177" y="3391971"/>
                <a:ext cx="934016" cy="39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Annonce achat vente TRACTEUR RENAULT PREMIUM 460 DXI occasion"/>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989617" y="3802833"/>
                <a:ext cx="1078659" cy="867624"/>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2750484" y="4699770"/>
                <a:ext cx="1763804" cy="271869"/>
              </a:xfrm>
              <a:prstGeom prst="rect">
                <a:avLst/>
              </a:prstGeom>
              <a:noFill/>
            </p:spPr>
            <p:txBody>
              <a:bodyPr wrap="square" rtlCol="0">
                <a:spAutoFit/>
              </a:bodyPr>
              <a:lstStyle/>
              <a:p>
                <a:pPr algn="ctr"/>
                <a:r>
                  <a:rPr lang="fr-FR" sz="1000" dirty="0"/>
                  <a:t>Renault Premium 460 dxi</a:t>
                </a:r>
              </a:p>
            </p:txBody>
          </p:sp>
        </p:grpSp>
        <p:grpSp>
          <p:nvGrpSpPr>
            <p:cNvPr id="12" name="Groupe 11"/>
            <p:cNvGrpSpPr/>
            <p:nvPr/>
          </p:nvGrpSpPr>
          <p:grpSpPr>
            <a:xfrm>
              <a:off x="232938" y="3460653"/>
              <a:ext cx="2690806" cy="1410799"/>
              <a:chOff x="88608" y="3343747"/>
              <a:chExt cx="2690806" cy="1410799"/>
            </a:xfrm>
          </p:grpSpPr>
          <p:sp>
            <p:nvSpPr>
              <p:cNvPr id="13" name="Rectangle à coins arrondis 12"/>
              <p:cNvSpPr/>
              <p:nvPr/>
            </p:nvSpPr>
            <p:spPr>
              <a:xfrm>
                <a:off x="1528526" y="3343747"/>
                <a:ext cx="1250888" cy="138518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16460" y="3394673"/>
                <a:ext cx="768982" cy="29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descr="Peugeot 308 | Configurateur et listing des prix sur DriveK"/>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8608" y="3870753"/>
                <a:ext cx="1424684" cy="629179"/>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88608" y="4508325"/>
                <a:ext cx="1391617" cy="246221"/>
              </a:xfrm>
              <a:prstGeom prst="rect">
                <a:avLst/>
              </a:prstGeom>
              <a:noFill/>
            </p:spPr>
            <p:txBody>
              <a:bodyPr wrap="square" rtlCol="0">
                <a:spAutoFit/>
              </a:bodyPr>
              <a:lstStyle/>
              <a:p>
                <a:pPr algn="ctr"/>
                <a:r>
                  <a:rPr lang="fr-FR" sz="1000" dirty="0"/>
                  <a:t>Peugeot 308</a:t>
                </a:r>
              </a:p>
            </p:txBody>
          </p:sp>
        </p:grpSp>
      </p:grpSp>
      <p:sp>
        <p:nvSpPr>
          <p:cNvPr id="49" name="ZoneTexte 48"/>
          <p:cNvSpPr txBox="1"/>
          <p:nvPr/>
        </p:nvSpPr>
        <p:spPr>
          <a:xfrm>
            <a:off x="3353099" y="3093911"/>
            <a:ext cx="1904973" cy="553998"/>
          </a:xfrm>
          <a:prstGeom prst="rect">
            <a:avLst/>
          </a:prstGeom>
          <a:noFill/>
        </p:spPr>
        <p:txBody>
          <a:bodyPr wrap="square" rtlCol="0">
            <a:spAutoFit/>
          </a:bodyPr>
          <a:lstStyle/>
          <a:p>
            <a:pPr algn="ctr"/>
            <a:r>
              <a:rPr lang="fr-FR" sz="1600" b="1" dirty="0"/>
              <a:t>Synthèse</a:t>
            </a:r>
          </a:p>
          <a:p>
            <a:pPr algn="ctr"/>
            <a:r>
              <a:rPr lang="fr-FR" sz="1400" dirty="0"/>
              <a:t>Laboratoire AFSM</a:t>
            </a:r>
          </a:p>
        </p:txBody>
      </p:sp>
      <p:sp>
        <p:nvSpPr>
          <p:cNvPr id="50" name="Flèche droite 49"/>
          <p:cNvSpPr/>
          <p:nvPr/>
        </p:nvSpPr>
        <p:spPr>
          <a:xfrm rot="1637344">
            <a:off x="2620028" y="2979752"/>
            <a:ext cx="651732" cy="2049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Flèche droite 50"/>
          <p:cNvSpPr/>
          <p:nvPr/>
        </p:nvSpPr>
        <p:spPr>
          <a:xfrm rot="19213838">
            <a:off x="2695098" y="3666767"/>
            <a:ext cx="651732" cy="2049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Flèche droite 51"/>
          <p:cNvSpPr/>
          <p:nvPr/>
        </p:nvSpPr>
        <p:spPr>
          <a:xfrm rot="12323599">
            <a:off x="5270537" y="3497419"/>
            <a:ext cx="651732" cy="2049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Flèche droite 52"/>
          <p:cNvSpPr/>
          <p:nvPr/>
        </p:nvSpPr>
        <p:spPr>
          <a:xfrm rot="9131277">
            <a:off x="5298356" y="2979751"/>
            <a:ext cx="651732" cy="2049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Flèche droite 53"/>
          <p:cNvSpPr/>
          <p:nvPr/>
        </p:nvSpPr>
        <p:spPr>
          <a:xfrm rot="16200000">
            <a:off x="3985462" y="3664589"/>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Flèche droite 54"/>
          <p:cNvSpPr/>
          <p:nvPr/>
        </p:nvSpPr>
        <p:spPr>
          <a:xfrm rot="5226682">
            <a:off x="4092544" y="2785864"/>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242"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143393" y="805933"/>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ourroie d'accessoire : comment la changer ?"/>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651330" y="3627440"/>
            <a:ext cx="954913" cy="7161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I-shift — Wikipédia"/>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flipH="1">
            <a:off x="4400519" y="3787693"/>
            <a:ext cx="902755" cy="677066"/>
          </a:xfrm>
          <a:prstGeom prst="rect">
            <a:avLst/>
          </a:prstGeom>
          <a:noFill/>
          <a:extLst>
            <a:ext uri="{909E8E84-426E-40DD-AFC4-6F175D3DCCD1}">
              <a14:hiddenFill xmlns:a14="http://schemas.microsoft.com/office/drawing/2010/main">
                <a:solidFill>
                  <a:srgbClr val="FFFFFF"/>
                </a:solidFill>
              </a14:hiddenFill>
            </a:ext>
          </a:extLst>
        </p:spPr>
      </p:pic>
      <p:sp>
        <p:nvSpPr>
          <p:cNvPr id="58" name="ZoneTexte 57"/>
          <p:cNvSpPr txBox="1"/>
          <p:nvPr/>
        </p:nvSpPr>
        <p:spPr>
          <a:xfrm>
            <a:off x="4356730" y="4411443"/>
            <a:ext cx="1089025" cy="553998"/>
          </a:xfrm>
          <a:prstGeom prst="rect">
            <a:avLst/>
          </a:prstGeom>
          <a:noFill/>
        </p:spPr>
        <p:txBody>
          <a:bodyPr wrap="square" rtlCol="0">
            <a:spAutoFit/>
          </a:bodyPr>
          <a:lstStyle/>
          <a:p>
            <a:pPr algn="ctr"/>
            <a:r>
              <a:rPr lang="fr-FR" sz="1000" dirty="0"/>
              <a:t>Remplacement boitier de commande BV</a:t>
            </a:r>
          </a:p>
        </p:txBody>
      </p:sp>
      <p:sp>
        <p:nvSpPr>
          <p:cNvPr id="59" name="ZoneTexte 58"/>
          <p:cNvSpPr txBox="1"/>
          <p:nvPr/>
        </p:nvSpPr>
        <p:spPr>
          <a:xfrm>
            <a:off x="1560744" y="4296434"/>
            <a:ext cx="1089025" cy="553998"/>
          </a:xfrm>
          <a:prstGeom prst="rect">
            <a:avLst/>
          </a:prstGeom>
          <a:noFill/>
        </p:spPr>
        <p:txBody>
          <a:bodyPr wrap="square" rtlCol="0">
            <a:spAutoFit/>
          </a:bodyPr>
          <a:lstStyle/>
          <a:p>
            <a:pPr algn="ctr"/>
            <a:r>
              <a:rPr lang="fr-FR" sz="1000" dirty="0"/>
              <a:t>Remplacement courroie  accessoire</a:t>
            </a:r>
          </a:p>
        </p:txBody>
      </p:sp>
      <p:sp>
        <p:nvSpPr>
          <p:cNvPr id="60" name="Rectangle 59">
            <a:extLst>
              <a:ext uri="{FF2B5EF4-FFF2-40B4-BE49-F238E27FC236}">
                <a16:creationId xmlns:a16="http://schemas.microsoft.com/office/drawing/2014/main" id="{EACD826D-51FA-AB48-AD07-145B6699398C}"/>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61" name="ZoneTexte 60">
            <a:extLst>
              <a:ext uri="{FF2B5EF4-FFF2-40B4-BE49-F238E27FC236}">
                <a16:creationId xmlns:a16="http://schemas.microsoft.com/office/drawing/2014/main" id="{27E73BA0-44A3-FA43-8B79-06F91DA77672}"/>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997645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4" descr="Kymco 150CC : un 4 roues en section mot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5326" y="3548743"/>
            <a:ext cx="808459" cy="6088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ARRERA B 20/102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47820" y="1284684"/>
            <a:ext cx="940855" cy="6479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nnonce achat vente TRACTEUR RENAULT PREMIUM 460 DXI occas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83025" y="3743552"/>
            <a:ext cx="729657" cy="5791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aterpillar 432E 4x4 Fiches techniques &amp; données techniques (2006-2011) |  LECTURA Spec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73823" y="985038"/>
            <a:ext cx="938859" cy="478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eugeot 308 | Configurateur et listing des prix sur DriveK"/>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0435" y="3686371"/>
            <a:ext cx="1035523" cy="4512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1289" y="3320142"/>
            <a:ext cx="1481755" cy="14817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4089" y="3454023"/>
            <a:ext cx="1481755" cy="14817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4089" y="638523"/>
            <a:ext cx="1481755" cy="1481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83346" y="1030409"/>
            <a:ext cx="1481755" cy="1481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06920" y="3334928"/>
            <a:ext cx="1481755" cy="1481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rone augmente de 20% le débit de chantier des presses BigPack HighSpeed"/>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43856" y="1384646"/>
            <a:ext cx="972102" cy="448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cône Salle de classe - Téléchargement gratuit en PNG et vecteu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1289" y="1091823"/>
            <a:ext cx="1481755" cy="148175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cône Google, classe Gratuit de Material De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Icône Google, classe Gratuit de Material Desig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2" name="Image 2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57710" y="2112168"/>
            <a:ext cx="1398134" cy="1398134"/>
          </a:xfrm>
          <a:prstGeom prst="rect">
            <a:avLst/>
          </a:prstGeom>
        </p:spPr>
      </p:pic>
      <p:sp>
        <p:nvSpPr>
          <p:cNvPr id="25" name="Flèche droite 24"/>
          <p:cNvSpPr/>
          <p:nvPr/>
        </p:nvSpPr>
        <p:spPr>
          <a:xfrm rot="1637344">
            <a:off x="2004616" y="2026255"/>
            <a:ext cx="1680134" cy="2894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Flèche droite 25"/>
          <p:cNvSpPr/>
          <p:nvPr/>
        </p:nvSpPr>
        <p:spPr>
          <a:xfrm rot="20185304">
            <a:off x="2127600" y="3398727"/>
            <a:ext cx="1636268" cy="1898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Flèche droite 26"/>
          <p:cNvSpPr/>
          <p:nvPr/>
        </p:nvSpPr>
        <p:spPr>
          <a:xfrm rot="9131277">
            <a:off x="5348640" y="2017168"/>
            <a:ext cx="1459291" cy="2292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Flèche droite 27"/>
          <p:cNvSpPr/>
          <p:nvPr/>
        </p:nvSpPr>
        <p:spPr>
          <a:xfrm rot="12323599">
            <a:off x="5381286" y="3429190"/>
            <a:ext cx="1529708" cy="2497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droite 28"/>
          <p:cNvSpPr/>
          <p:nvPr/>
        </p:nvSpPr>
        <p:spPr>
          <a:xfrm rot="5226682">
            <a:off x="4455230" y="1850007"/>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lèche droite 29"/>
          <p:cNvSpPr/>
          <p:nvPr/>
        </p:nvSpPr>
        <p:spPr>
          <a:xfrm rot="16200000">
            <a:off x="4808596" y="3428656"/>
            <a:ext cx="382586" cy="1951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1"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694666" y="857558"/>
            <a:ext cx="767237" cy="7511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48D686F-360A-2542-8B5A-FB74BE1FF61B}"/>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33" name="ZoneTexte 32">
            <a:extLst>
              <a:ext uri="{FF2B5EF4-FFF2-40B4-BE49-F238E27FC236}">
                <a16:creationId xmlns:a16="http://schemas.microsoft.com/office/drawing/2014/main" id="{B2AE99B0-ECDE-D14A-A95C-FDDECA6F4648}"/>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248952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66057" y="957943"/>
            <a:ext cx="2960914" cy="369332"/>
          </a:xfrm>
          <a:prstGeom prst="rect">
            <a:avLst/>
          </a:prstGeom>
          <a:noFill/>
        </p:spPr>
        <p:txBody>
          <a:bodyPr wrap="square" rtlCol="0">
            <a:spAutoFit/>
          </a:bodyPr>
          <a:lstStyle/>
          <a:p>
            <a:r>
              <a:rPr lang="fr-FR" dirty="0"/>
              <a:t>Synthèse des travaux</a:t>
            </a:r>
          </a:p>
        </p:txBody>
      </p:sp>
      <p:pic>
        <p:nvPicPr>
          <p:cNvPr id="5"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67736" y="805933"/>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es Mains Dans Le Guidon | Atelier Vélocipédique Lil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5943" y="805934"/>
            <a:ext cx="751114" cy="751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368" y="1557048"/>
            <a:ext cx="4972050" cy="59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3211286" y="1404258"/>
            <a:ext cx="1719943" cy="849086"/>
          </a:xfrm>
          <a:prstGeom prst="ellipse">
            <a:avLst/>
          </a:prstGeom>
          <a:solidFill>
            <a:schemeClr val="accent5">
              <a:lumMod val="40000"/>
              <a:lumOff val="60000"/>
              <a:alpha val="1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566284" y="2982686"/>
            <a:ext cx="3337832" cy="923330"/>
          </a:xfrm>
          <a:prstGeom prst="rect">
            <a:avLst/>
          </a:prstGeom>
          <a:noFill/>
          <a:ln w="25400">
            <a:solidFill>
              <a:schemeClr val="tx1"/>
            </a:solidFill>
          </a:ln>
        </p:spPr>
        <p:txBody>
          <a:bodyPr wrap="square" rtlCol="0">
            <a:spAutoFit/>
          </a:bodyPr>
          <a:lstStyle/>
          <a:p>
            <a:pPr algn="ctr"/>
            <a:r>
              <a:rPr lang="fr-FR" b="1" dirty="0">
                <a:solidFill>
                  <a:srgbClr val="FF0000"/>
                </a:solidFill>
              </a:rPr>
              <a:t>Solutions constructives de transmission de mouvement communes aux 6 spécialités</a:t>
            </a:r>
          </a:p>
        </p:txBody>
      </p:sp>
      <p:sp>
        <p:nvSpPr>
          <p:cNvPr id="10" name="Flèche vers le bas 9"/>
          <p:cNvSpPr/>
          <p:nvPr/>
        </p:nvSpPr>
        <p:spPr>
          <a:xfrm rot="2565627">
            <a:off x="2937131" y="2106181"/>
            <a:ext cx="304800" cy="1023139"/>
          </a:xfrm>
          <a:prstGeom prst="downArrow">
            <a:avLst>
              <a:gd name="adj1" fmla="val 4317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75702" y="2360461"/>
            <a:ext cx="689194" cy="42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80739" y="4076572"/>
            <a:ext cx="735594" cy="52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91684" y="3027000"/>
            <a:ext cx="857230" cy="39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195654" y="3151355"/>
            <a:ext cx="705764" cy="26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164896" y="2437022"/>
            <a:ext cx="857230" cy="36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151936" y="3660070"/>
            <a:ext cx="857230" cy="30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lèche droite 16"/>
          <p:cNvSpPr/>
          <p:nvPr/>
        </p:nvSpPr>
        <p:spPr>
          <a:xfrm>
            <a:off x="6022125" y="2474809"/>
            <a:ext cx="1045029" cy="277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droite 17"/>
          <p:cNvSpPr/>
          <p:nvPr/>
        </p:nvSpPr>
        <p:spPr>
          <a:xfrm>
            <a:off x="6022125" y="3084859"/>
            <a:ext cx="1045029" cy="277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droite 18"/>
          <p:cNvSpPr/>
          <p:nvPr/>
        </p:nvSpPr>
        <p:spPr>
          <a:xfrm>
            <a:off x="6022126" y="3672833"/>
            <a:ext cx="1045029" cy="277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droite 19"/>
          <p:cNvSpPr/>
          <p:nvPr/>
        </p:nvSpPr>
        <p:spPr>
          <a:xfrm>
            <a:off x="6022124" y="4286398"/>
            <a:ext cx="1045029" cy="2778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1" name="Picture 12" descr="engrenage droi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14808" y="2308915"/>
            <a:ext cx="976691" cy="5688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can1008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74494" y="2865096"/>
            <a:ext cx="886169" cy="7173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can10086"/>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060663" y="2998201"/>
            <a:ext cx="732631" cy="57785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Renel Auto : kit de 2 pignons et chaîne de distribution pour Traction"/>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176450" y="3536256"/>
            <a:ext cx="1117045" cy="52825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ain image of &quot;Joint de cardan complet pour tube extérieur profil 1 catégorie W2200 - (W200)&quot;"/>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232984" y="4091040"/>
            <a:ext cx="1097250" cy="668565"/>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hlinkClick r:id="rId16" action="ppaction://hlinkfile"/>
          </p:cNvPr>
          <p:cNvSpPr txBox="1"/>
          <p:nvPr/>
        </p:nvSpPr>
        <p:spPr>
          <a:xfrm>
            <a:off x="330576" y="4113274"/>
            <a:ext cx="3337832" cy="646331"/>
          </a:xfrm>
          <a:prstGeom prst="rect">
            <a:avLst/>
          </a:prstGeom>
          <a:noFill/>
          <a:ln w="25400">
            <a:solidFill>
              <a:schemeClr val="tx1"/>
            </a:solidFill>
          </a:ln>
        </p:spPr>
        <p:txBody>
          <a:bodyPr wrap="square" rtlCol="0">
            <a:spAutoFit/>
          </a:bodyPr>
          <a:lstStyle/>
          <a:p>
            <a:pPr algn="ctr"/>
            <a:r>
              <a:rPr lang="fr-FR" b="1" dirty="0">
                <a:solidFill>
                  <a:srgbClr val="FF0000"/>
                </a:solidFill>
              </a:rPr>
              <a:t>Travail activités en PFMP sur véhicules </a:t>
            </a:r>
          </a:p>
        </p:txBody>
      </p:sp>
      <p:sp>
        <p:nvSpPr>
          <p:cNvPr id="2" name="Rectangle 1"/>
          <p:cNvSpPr/>
          <p:nvPr/>
        </p:nvSpPr>
        <p:spPr>
          <a:xfrm rot="20616045">
            <a:off x="-534399" y="3822122"/>
            <a:ext cx="3291747" cy="400110"/>
          </a:xfrm>
          <a:prstGeom prst="rect">
            <a:avLst/>
          </a:prstGeom>
          <a:noFill/>
        </p:spPr>
        <p:txBody>
          <a:bodyPr wrap="square" lIns="91440" tIns="45720" rIns="91440" bIns="45720">
            <a:spAutoFit/>
          </a:bodyPr>
          <a:lstStyle/>
          <a:p>
            <a:pPr algn="ctr"/>
            <a:r>
              <a:rPr lang="fr-FR" sz="2000" b="1" cap="none" spc="0" dirty="0">
                <a:ln w="17780" cmpd="sng">
                  <a:solidFill>
                    <a:schemeClr val="tx1"/>
                  </a:solidFill>
                  <a:prstDash val="solid"/>
                  <a:miter lim="800000"/>
                </a:ln>
                <a:solidFill>
                  <a:srgbClr val="00B050"/>
                </a:solidFill>
                <a:effectLst>
                  <a:outerShdw blurRad="50800" algn="tl" rotWithShape="0">
                    <a:srgbClr val="000000"/>
                  </a:outerShdw>
                </a:effectLst>
              </a:rPr>
              <a:t>Pour aller plus loin</a:t>
            </a:r>
          </a:p>
        </p:txBody>
      </p:sp>
      <p:pic>
        <p:nvPicPr>
          <p:cNvPr id="6146" name="Picture 2"/>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3607736" y="3357613"/>
            <a:ext cx="1212563" cy="1733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a:extLst>
              <a:ext uri="{FF2B5EF4-FFF2-40B4-BE49-F238E27FC236}">
                <a16:creationId xmlns:a16="http://schemas.microsoft.com/office/drawing/2014/main" id="{69758E4E-B342-294B-AF8D-243C41E13861}"/>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29" name="ZoneTexte 28">
            <a:extLst>
              <a:ext uri="{FF2B5EF4-FFF2-40B4-BE49-F238E27FC236}">
                <a16:creationId xmlns:a16="http://schemas.microsoft.com/office/drawing/2014/main" id="{8F5A3719-C42A-934F-95FE-3BD0A18E6CEA}"/>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3351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345E-6D51-004C-800A-4ACB07109881}"/>
              </a:ext>
            </a:extLst>
          </p:cNvPr>
          <p:cNvSpPr/>
          <p:nvPr/>
        </p:nvSpPr>
        <p:spPr>
          <a:xfrm>
            <a:off x="889686" y="1463754"/>
            <a:ext cx="7327557" cy="2862322"/>
          </a:xfrm>
          <a:prstGeom prst="rect">
            <a:avLst/>
          </a:prstGeom>
        </p:spPr>
        <p:txBody>
          <a:bodyPr wrap="square">
            <a:spAutoFit/>
          </a:bodyPr>
          <a:lstStyle/>
          <a:p>
            <a:pPr algn="ctr"/>
            <a:r>
              <a:rPr lang="fr-FR" sz="3200" b="1" dirty="0">
                <a:solidFill>
                  <a:srgbClr val="000000"/>
                </a:solidFill>
                <a:latin typeface="ArialMT"/>
              </a:rPr>
              <a:t>Se projeter à la rentrée 2021</a:t>
            </a:r>
          </a:p>
          <a:p>
            <a:pPr algn="ctr"/>
            <a:r>
              <a:rPr lang="fr-FR" sz="3200" b="1" dirty="0">
                <a:solidFill>
                  <a:srgbClr val="000000"/>
                </a:solidFill>
                <a:latin typeface="ArialMT"/>
              </a:rPr>
              <a:t>Témoignage de cinq lycées</a:t>
            </a:r>
          </a:p>
          <a:p>
            <a:pPr algn="ctr"/>
            <a:endParaRPr lang="fr-FR" sz="2200" b="1" dirty="0">
              <a:solidFill>
                <a:schemeClr val="bg1"/>
              </a:solidFill>
              <a:latin typeface="ArialMT"/>
            </a:endParaRPr>
          </a:p>
          <a:p>
            <a:r>
              <a:rPr lang="fr-FR" dirty="0">
                <a:solidFill>
                  <a:srgbClr val="000000"/>
                </a:solidFill>
                <a:latin typeface="ArialMT"/>
              </a:rPr>
              <a:t>Le rôle fédérateur de l’enseignant de construction</a:t>
            </a:r>
          </a:p>
          <a:p>
            <a:r>
              <a:rPr lang="fr-FR" sz="2200" b="1" dirty="0">
                <a:solidFill>
                  <a:schemeClr val="bg1"/>
                </a:solidFill>
                <a:latin typeface="ArialMT"/>
              </a:rPr>
              <a:t>L’importance des synthèses lors des séquences</a:t>
            </a:r>
          </a:p>
          <a:p>
            <a:r>
              <a:rPr lang="fr-FR" dirty="0">
                <a:solidFill>
                  <a:srgbClr val="000000"/>
                </a:solidFill>
                <a:latin typeface="ArialMT"/>
              </a:rPr>
              <a:t>L’intérêt de la découverte d’une option</a:t>
            </a:r>
          </a:p>
          <a:p>
            <a:r>
              <a:rPr lang="fr-FR" dirty="0">
                <a:solidFill>
                  <a:srgbClr val="000000"/>
                </a:solidFill>
                <a:latin typeface="ArialMT"/>
              </a:rPr>
              <a:t>Le parcours de l’élève en seconde</a:t>
            </a:r>
          </a:p>
          <a:p>
            <a:r>
              <a:rPr lang="fr-FR" dirty="0">
                <a:solidFill>
                  <a:srgbClr val="000000"/>
                </a:solidFill>
                <a:latin typeface="ArialMT"/>
              </a:rPr>
              <a:t>Les réseaux et le numérique pour ouvrir les horizons</a:t>
            </a:r>
            <a:endParaRPr lang="fr-FR" b="0" i="0" u="none" strike="noStrike" dirty="0">
              <a:solidFill>
                <a:srgbClr val="000000"/>
              </a:solidFill>
              <a:effectLst/>
              <a:latin typeface="ArialMT"/>
            </a:endParaRPr>
          </a:p>
        </p:txBody>
      </p:sp>
    </p:spTree>
    <p:extLst>
      <p:ext uri="{BB962C8B-B14F-4D97-AF65-F5344CB8AC3E}">
        <p14:creationId xmlns:p14="http://schemas.microsoft.com/office/powerpoint/2010/main" val="179000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91070A-E4FA-CD49-985B-4E5C48E4E3F1}"/>
              </a:ext>
            </a:extLst>
          </p:cNvPr>
          <p:cNvSpPr txBox="1"/>
          <p:nvPr/>
        </p:nvSpPr>
        <p:spPr>
          <a:xfrm>
            <a:off x="2491613" y="1162707"/>
            <a:ext cx="4433714" cy="203132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Se projeter à la rentrée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Lycée Jean Jaurès, académie de Rennes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Franck YVON, Anthony LARCHER, enseignants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Hervé JOSSE, DDFPT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Philippe CODEN, IEN STI</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Options voitures particulières et motocycles</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020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8863" y="1001764"/>
            <a:ext cx="3213669" cy="275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a:extLst>
              <a:ext uri="{FF2B5EF4-FFF2-40B4-BE49-F238E27FC236}">
                <a16:creationId xmlns:a16="http://schemas.microsoft.com/office/drawing/2014/main" id="{63FE7EAE-C43D-0949-8FAC-186D8B7B8A80}"/>
              </a:ext>
            </a:extLst>
          </p:cNvPr>
          <p:cNvSpPr txBox="1"/>
          <p:nvPr/>
        </p:nvSpPr>
        <p:spPr>
          <a:xfrm>
            <a:off x="346840" y="94593"/>
            <a:ext cx="53224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Calibri"/>
                <a:ea typeface="+mn-ea"/>
                <a:cs typeface="+mn-cs"/>
              </a:rPr>
              <a:t>Présentation du lycée des métiers Jean </a:t>
            </a:r>
            <a:r>
              <a:rPr lang="fr-FR" sz="2000" b="1" dirty="0">
                <a:latin typeface="Calibri"/>
              </a:rPr>
              <a:t>J</a:t>
            </a:r>
            <a:r>
              <a:rPr kumimoji="0" lang="fr-FR" sz="2000" b="1" i="0" u="none" strike="noStrike" kern="1200" cap="none" spc="0" normalizeH="0" baseline="0" noProof="0" dirty="0" err="1">
                <a:ln>
                  <a:noFill/>
                </a:ln>
                <a:effectLst/>
                <a:uLnTx/>
                <a:uFillTx/>
                <a:latin typeface="Calibri"/>
                <a:ea typeface="+mn-ea"/>
                <a:cs typeface="+mn-cs"/>
              </a:rPr>
              <a:t>aurès</a:t>
            </a:r>
            <a:endParaRPr kumimoji="0" lang="fr-FR" sz="2000" b="1" i="0" u="none" strike="noStrike" kern="1200" cap="none" spc="0" normalizeH="0" baseline="0" noProof="0" dirty="0">
              <a:ln>
                <a:noFill/>
              </a:ln>
              <a:effectLst/>
              <a:uLnTx/>
              <a:uFillTx/>
              <a:latin typeface="Calibri"/>
              <a:ea typeface="+mn-ea"/>
              <a:cs typeface="+mn-cs"/>
            </a:endParaRPr>
          </a:p>
        </p:txBody>
      </p:sp>
      <p:pic>
        <p:nvPicPr>
          <p:cNvPr id="11" name="Image 10">
            <a:extLst>
              <a:ext uri="{FF2B5EF4-FFF2-40B4-BE49-F238E27FC236}">
                <a16:creationId xmlns:a16="http://schemas.microsoft.com/office/drawing/2014/main" id="{47800742-53CB-4E98-AA48-A39981E86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20" y="2049493"/>
            <a:ext cx="2188408" cy="1641306"/>
          </a:xfrm>
          <a:prstGeom prst="rect">
            <a:avLst/>
          </a:prstGeom>
        </p:spPr>
      </p:pic>
      <p:pic>
        <p:nvPicPr>
          <p:cNvPr id="3" name="Image 2">
            <a:extLst>
              <a:ext uri="{FF2B5EF4-FFF2-40B4-BE49-F238E27FC236}">
                <a16:creationId xmlns:a16="http://schemas.microsoft.com/office/drawing/2014/main" id="{19C022EA-B58D-4746-818A-6C3A80026C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3480" y="2136319"/>
            <a:ext cx="2072640" cy="1554480"/>
          </a:xfrm>
          <a:prstGeom prst="rect">
            <a:avLst/>
          </a:prstGeom>
        </p:spPr>
      </p:pic>
      <p:cxnSp>
        <p:nvCxnSpPr>
          <p:cNvPr id="8" name="Connecteur : en angle 7">
            <a:extLst>
              <a:ext uri="{FF2B5EF4-FFF2-40B4-BE49-F238E27FC236}">
                <a16:creationId xmlns:a16="http://schemas.microsoft.com/office/drawing/2014/main" id="{EA5D8EFD-7532-45A2-98D1-A8CE5DFEF1BF}"/>
              </a:ext>
            </a:extLst>
          </p:cNvPr>
          <p:cNvCxnSpPr>
            <a:cxnSpLocks/>
            <a:stCxn id="3" idx="0"/>
          </p:cNvCxnSpPr>
          <p:nvPr/>
        </p:nvCxnSpPr>
        <p:spPr>
          <a:xfrm rot="16200000" flipV="1">
            <a:off x="6714259" y="1110778"/>
            <a:ext cx="407282" cy="1643800"/>
          </a:xfrm>
          <a:prstGeom prst="bentConnector2">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 en angle 11">
            <a:extLst>
              <a:ext uri="{FF2B5EF4-FFF2-40B4-BE49-F238E27FC236}">
                <a16:creationId xmlns:a16="http://schemas.microsoft.com/office/drawing/2014/main" id="{F5DABA03-CAFE-4C34-9FD3-4F06BEAF98CD}"/>
              </a:ext>
            </a:extLst>
          </p:cNvPr>
          <p:cNvCxnSpPr>
            <a:cxnSpLocks/>
            <a:stCxn id="11" idx="0"/>
          </p:cNvCxnSpPr>
          <p:nvPr/>
        </p:nvCxnSpPr>
        <p:spPr>
          <a:xfrm rot="5400000" flipH="1" flipV="1">
            <a:off x="1996692" y="1019169"/>
            <a:ext cx="320456" cy="1740192"/>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7" name="Rectangle 13">
            <a:extLst>
              <a:ext uri="{FF2B5EF4-FFF2-40B4-BE49-F238E27FC236}">
                <a16:creationId xmlns:a16="http://schemas.microsoft.com/office/drawing/2014/main" id="{C5E66770-AFD3-47F3-AA52-2A7D47180BCC}"/>
              </a:ext>
            </a:extLst>
          </p:cNvPr>
          <p:cNvSpPr>
            <a:spLocks noChangeArrowheads="1"/>
          </p:cNvSpPr>
          <p:nvPr/>
        </p:nvSpPr>
        <p:spPr bwMode="auto">
          <a:xfrm>
            <a:off x="6394601" y="898520"/>
            <a:ext cx="22891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a:spcBef>
                <a:spcPct val="20000"/>
              </a:spcBef>
              <a:buFont typeface="Calibri" panose="020F050202020403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small" spc="0" normalizeH="0" baseline="0" noProof="0" dirty="0">
                <a:ln>
                  <a:noFill/>
                </a:ln>
                <a:solidFill>
                  <a:prstClr val="black"/>
                </a:solidFill>
                <a:effectLst/>
                <a:uLnTx/>
                <a:uFillTx/>
                <a:latin typeface="Calibri" panose="020F0502020204030204" pitchFamily="34" charset="0"/>
                <a:ea typeface="+mn-ea"/>
                <a:cs typeface="+mn-cs"/>
              </a:rPr>
              <a:t>CAP – BAC PRO</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Maintenance des Véhicules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Voitures Particulières</a:t>
            </a:r>
          </a:p>
        </p:txBody>
      </p:sp>
      <p:sp>
        <p:nvSpPr>
          <p:cNvPr id="18" name="Rectangle 13">
            <a:extLst>
              <a:ext uri="{FF2B5EF4-FFF2-40B4-BE49-F238E27FC236}">
                <a16:creationId xmlns:a16="http://schemas.microsoft.com/office/drawing/2014/main" id="{5A4A2F90-ED3D-4D31-BB92-03AD50B2940E}"/>
              </a:ext>
            </a:extLst>
          </p:cNvPr>
          <p:cNvSpPr>
            <a:spLocks noChangeArrowheads="1"/>
          </p:cNvSpPr>
          <p:nvPr/>
        </p:nvSpPr>
        <p:spPr bwMode="auto">
          <a:xfrm>
            <a:off x="610117" y="894710"/>
            <a:ext cx="22490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b="1">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a:spcBef>
                <a:spcPct val="20000"/>
              </a:spcBef>
              <a:buFont typeface="Calibri" panose="020F050202020403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small" spc="0" normalizeH="0" baseline="0" noProof="0" dirty="0">
                <a:ln>
                  <a:noFill/>
                </a:ln>
                <a:solidFill>
                  <a:prstClr val="black"/>
                </a:solidFill>
                <a:effectLst/>
                <a:uLnTx/>
                <a:uFillTx/>
                <a:latin typeface="Calibri" panose="020F0502020204030204" pitchFamily="34" charset="0"/>
                <a:ea typeface="+mn-ea"/>
                <a:cs typeface="+mn-cs"/>
              </a:rPr>
              <a:t>CAP – BAC PRO</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Maintenance des Véhicules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Motocycles </a:t>
            </a:r>
          </a:p>
        </p:txBody>
      </p:sp>
      <p:sp>
        <p:nvSpPr>
          <p:cNvPr id="13" name="ZoneTexte 12">
            <a:extLst>
              <a:ext uri="{FF2B5EF4-FFF2-40B4-BE49-F238E27FC236}">
                <a16:creationId xmlns:a16="http://schemas.microsoft.com/office/drawing/2014/main" id="{429ADFDF-6444-42EB-A314-BE1C83FB7865}"/>
              </a:ext>
            </a:extLst>
          </p:cNvPr>
          <p:cNvSpPr txBox="1"/>
          <p:nvPr/>
        </p:nvSpPr>
        <p:spPr>
          <a:xfrm>
            <a:off x="39160" y="3841282"/>
            <a:ext cx="9065680"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140 jeunes dans la filière de la maintenance des véhicules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30 entrants en BAC PRO Seconde </a:t>
            </a:r>
            <a:r>
              <a:rPr kumimoji="0" lang="fr-FR" sz="1800" b="0" i="1" u="none" strike="noStrike" kern="1200" cap="none" spc="0" normalizeH="0" baseline="0" noProof="0" dirty="0">
                <a:ln>
                  <a:noFill/>
                </a:ln>
                <a:solidFill>
                  <a:prstClr val="black"/>
                </a:solidFill>
                <a:effectLst/>
                <a:uLnTx/>
                <a:uFillTx/>
                <a:latin typeface="Calibri"/>
                <a:ea typeface="+mn-ea"/>
                <a:cs typeface="+mn-cs"/>
              </a:rPr>
              <a:t>« famille des métiers MMV » </a:t>
            </a:r>
            <a:r>
              <a:rPr kumimoji="0" lang="fr-FR" sz="1800" b="0" i="0" u="none" strike="noStrike" kern="1200" cap="none" spc="0" normalizeH="0" baseline="0" noProof="0" dirty="0">
                <a:ln>
                  <a:noFill/>
                </a:ln>
                <a:solidFill>
                  <a:prstClr val="black"/>
                </a:solidFill>
                <a:effectLst/>
                <a:uLnTx/>
                <a:uFillTx/>
                <a:latin typeface="Calibri"/>
                <a:ea typeface="+mn-ea"/>
                <a:cs typeface="+mn-cs"/>
              </a:rPr>
              <a:t>à la rentrée 2021</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9 enseignants en maintenance des véhicules et 1 enseignant de construction assurant l’analyse fonctionnelle et structurelle</a:t>
            </a:r>
          </a:p>
        </p:txBody>
      </p:sp>
      <p:sp>
        <p:nvSpPr>
          <p:cNvPr id="14" name="ZoneTexte 13">
            <a:extLst>
              <a:ext uri="{FF2B5EF4-FFF2-40B4-BE49-F238E27FC236}">
                <a16:creationId xmlns:a16="http://schemas.microsoft.com/office/drawing/2014/main" id="{456E3EE1-4FCB-3D4A-8068-E5635866D6B0}"/>
              </a:ext>
            </a:extLst>
          </p:cNvPr>
          <p:cNvSpPr txBox="1"/>
          <p:nvPr/>
        </p:nvSpPr>
        <p:spPr>
          <a:xfrm>
            <a:off x="5790747" y="444419"/>
            <a:ext cx="3375476" cy="307777"/>
          </a:xfrm>
          <a:prstGeom prst="rect">
            <a:avLst/>
          </a:prstGeom>
          <a:noFill/>
        </p:spPr>
        <p:txBody>
          <a:bodyPr wrap="none" rtlCol="0">
            <a:spAutoFit/>
          </a:bodyPr>
          <a:lstStyle/>
          <a:p>
            <a:r>
              <a:rPr lang="fr-FR" sz="1400" b="1" dirty="0">
                <a:solidFill>
                  <a:schemeClr val="bg1"/>
                </a:solidFill>
              </a:rPr>
              <a:t>Lycée de Jean Jaurès (académie de Rennes)</a:t>
            </a:r>
          </a:p>
        </p:txBody>
      </p:sp>
    </p:spTree>
    <p:extLst>
      <p:ext uri="{BB962C8B-B14F-4D97-AF65-F5344CB8AC3E}">
        <p14:creationId xmlns:p14="http://schemas.microsoft.com/office/powerpoint/2010/main" val="809407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654" y="85981"/>
            <a:ext cx="5615011" cy="400110"/>
          </a:xfrm>
          <a:prstGeom prst="rect">
            <a:avLst/>
          </a:prstGeom>
        </p:spPr>
        <p:txBody>
          <a:bodyPr wrap="square">
            <a:spAutoFit/>
          </a:bodyPr>
          <a:lstStyle/>
          <a:p>
            <a:pPr marL="0" marR="0" lvl="0" indent="0" defTabSz="3429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rPr>
              <a:t>Organisation pédagogique à la rentrée 2021</a:t>
            </a:r>
          </a:p>
        </p:txBody>
      </p:sp>
      <p:graphicFrame>
        <p:nvGraphicFramePr>
          <p:cNvPr id="2" name="Tableau 3">
            <a:extLst>
              <a:ext uri="{FF2B5EF4-FFF2-40B4-BE49-F238E27FC236}">
                <a16:creationId xmlns:a16="http://schemas.microsoft.com/office/drawing/2014/main" id="{570E05F0-3BDB-4218-B6C6-56B47958F1E1}"/>
              </a:ext>
            </a:extLst>
          </p:cNvPr>
          <p:cNvGraphicFramePr>
            <a:graphicFrameLocks noGrp="1"/>
          </p:cNvGraphicFramePr>
          <p:nvPr/>
        </p:nvGraphicFramePr>
        <p:xfrm>
          <a:off x="132646" y="827777"/>
          <a:ext cx="8941611" cy="4121707"/>
        </p:xfrm>
        <a:graphic>
          <a:graphicData uri="http://schemas.openxmlformats.org/drawingml/2006/table">
            <a:tbl>
              <a:tblPr firstRow="1" bandRow="1">
                <a:tableStyleId>{5C22544A-7EE6-4342-B048-85BDC9FD1C3A}</a:tableStyleId>
              </a:tblPr>
              <a:tblGrid>
                <a:gridCol w="2641551">
                  <a:extLst>
                    <a:ext uri="{9D8B030D-6E8A-4147-A177-3AD203B41FA5}">
                      <a16:colId xmlns:a16="http://schemas.microsoft.com/office/drawing/2014/main" val="3084509452"/>
                    </a:ext>
                  </a:extLst>
                </a:gridCol>
                <a:gridCol w="2400476">
                  <a:extLst>
                    <a:ext uri="{9D8B030D-6E8A-4147-A177-3AD203B41FA5}">
                      <a16:colId xmlns:a16="http://schemas.microsoft.com/office/drawing/2014/main" val="3944783822"/>
                    </a:ext>
                  </a:extLst>
                </a:gridCol>
                <a:gridCol w="147614">
                  <a:extLst>
                    <a:ext uri="{9D8B030D-6E8A-4147-A177-3AD203B41FA5}">
                      <a16:colId xmlns:a16="http://schemas.microsoft.com/office/drawing/2014/main" val="20002"/>
                    </a:ext>
                  </a:extLst>
                </a:gridCol>
                <a:gridCol w="1750458">
                  <a:extLst>
                    <a:ext uri="{9D8B030D-6E8A-4147-A177-3AD203B41FA5}">
                      <a16:colId xmlns:a16="http://schemas.microsoft.com/office/drawing/2014/main" val="20003"/>
                    </a:ext>
                  </a:extLst>
                </a:gridCol>
                <a:gridCol w="378826">
                  <a:extLst>
                    <a:ext uri="{9D8B030D-6E8A-4147-A177-3AD203B41FA5}">
                      <a16:colId xmlns:a16="http://schemas.microsoft.com/office/drawing/2014/main" val="20004"/>
                    </a:ext>
                  </a:extLst>
                </a:gridCol>
                <a:gridCol w="1622686">
                  <a:extLst>
                    <a:ext uri="{9D8B030D-6E8A-4147-A177-3AD203B41FA5}">
                      <a16:colId xmlns:a16="http://schemas.microsoft.com/office/drawing/2014/main" val="20005"/>
                    </a:ext>
                  </a:extLst>
                </a:gridCol>
              </a:tblGrid>
              <a:tr h="313516">
                <a:tc>
                  <a:txBody>
                    <a:bodyPr/>
                    <a:lstStyle/>
                    <a:p>
                      <a:r>
                        <a:rPr lang="fr-FR" sz="1200" dirty="0"/>
                        <a:t>Périodes/ séquences</a:t>
                      </a:r>
                    </a:p>
                  </a:txBody>
                  <a:tcPr anchor="ctr" anchorCtr="1"/>
                </a:tc>
                <a:tc>
                  <a:txBody>
                    <a:bodyPr/>
                    <a:lstStyle/>
                    <a:p>
                      <a:r>
                        <a:rPr lang="fr-FR" sz="1200" dirty="0"/>
                        <a:t>GR1</a:t>
                      </a:r>
                    </a:p>
                  </a:txBody>
                  <a:tcPr anchor="ctr" anchorCtr="1"/>
                </a:tc>
                <a:tc gridSpan="2">
                  <a:txBody>
                    <a:bodyPr/>
                    <a:lstStyle/>
                    <a:p>
                      <a:r>
                        <a:rPr lang="fr-FR" sz="1200" dirty="0"/>
                        <a:t>GR2</a:t>
                      </a:r>
                    </a:p>
                  </a:txBody>
                  <a:tcPr anchor="ctr" anchorCtr="1"/>
                </a:tc>
                <a:tc hMerge="1">
                  <a:txBody>
                    <a:bodyPr/>
                    <a:lstStyle/>
                    <a:p>
                      <a:endParaRPr lang="fr-FR" sz="1200" dirty="0"/>
                    </a:p>
                  </a:txBody>
                  <a:tcPr anchor="ctr" anchorCtr="1"/>
                </a:tc>
                <a:tc gridSpan="2">
                  <a:txBody>
                    <a:bodyPr/>
                    <a:lstStyle/>
                    <a:p>
                      <a:r>
                        <a:rPr lang="fr-FR" sz="1200" dirty="0"/>
                        <a:t>GR3</a:t>
                      </a:r>
                    </a:p>
                  </a:txBody>
                  <a:tcPr anchor="ctr" anchorCtr="1"/>
                </a:tc>
                <a:tc hMerge="1">
                  <a:txBody>
                    <a:bodyPr/>
                    <a:lstStyle/>
                    <a:p>
                      <a:endParaRPr lang="fr-FR" sz="1200" dirty="0"/>
                    </a:p>
                  </a:txBody>
                  <a:tcPr anchor="ctr" anchorCtr="1"/>
                </a:tc>
                <a:extLst>
                  <a:ext uri="{0D108BD9-81ED-4DB2-BD59-A6C34878D82A}">
                    <a16:rowId xmlns:a16="http://schemas.microsoft.com/office/drawing/2014/main" val="3790035128"/>
                  </a:ext>
                </a:extLst>
              </a:tr>
              <a:tr h="818866">
                <a:tc>
                  <a:txBody>
                    <a:bodyPr/>
                    <a:lstStyle/>
                    <a:p>
                      <a:r>
                        <a:rPr lang="fr-FR" sz="1100" b="1" u="sng" dirty="0"/>
                        <a:t>Période 1 : 3 semaines</a:t>
                      </a:r>
                    </a:p>
                  </a:txBody>
                  <a:tcPr/>
                </a:tc>
                <a:tc gridSpan="5">
                  <a:txBody>
                    <a:bodyPr/>
                    <a:lstStyle/>
                    <a:p>
                      <a:pPr algn="l"/>
                      <a:r>
                        <a:rPr lang="fr-FR" sz="1100" dirty="0"/>
                        <a:t>Présentation de</a:t>
                      </a:r>
                      <a:r>
                        <a:rPr lang="fr-FR" sz="1100" baseline="0" dirty="0"/>
                        <a:t> la </a:t>
                      </a:r>
                      <a:r>
                        <a:rPr lang="fr-FR" sz="1100" dirty="0"/>
                        <a:t>FM- MMV</a:t>
                      </a:r>
                    </a:p>
                    <a:p>
                      <a:pPr algn="l"/>
                      <a:r>
                        <a:rPr lang="fr-FR" sz="1100" dirty="0"/>
                        <a:t>Livret</a:t>
                      </a:r>
                      <a:r>
                        <a:rPr lang="fr-FR" sz="1100" baseline="0" dirty="0"/>
                        <a:t> de sécurité</a:t>
                      </a:r>
                      <a:endParaRPr lang="fr-FR" sz="1100" dirty="0"/>
                    </a:p>
                    <a:p>
                      <a:pPr algn="l"/>
                      <a:r>
                        <a:rPr lang="fr-FR" sz="1100" u="sng" dirty="0"/>
                        <a:t>Ex d’activités : </a:t>
                      </a:r>
                      <a:r>
                        <a:rPr lang="fr-FR" sz="1100" dirty="0"/>
                        <a:t>dépose roue,  équipement de levage,</a:t>
                      </a:r>
                      <a:r>
                        <a:rPr lang="fr-FR" sz="1100" baseline="0" dirty="0"/>
                        <a:t> dépose batterie …</a:t>
                      </a:r>
                    </a:p>
                    <a:p>
                      <a:pPr algn="l"/>
                      <a:r>
                        <a:rPr lang="fr-FR" sz="1100" b="1" baseline="0" dirty="0">
                          <a:solidFill>
                            <a:srgbClr val="FF0000"/>
                          </a:solidFill>
                        </a:rPr>
                        <a:t>L’enseignant se déplace avec son groupe d’élèves sur les plateaux techniques en fonction des activités</a:t>
                      </a:r>
                      <a:endParaRPr lang="fr-FR" sz="1100" b="1" dirty="0">
                        <a:solidFill>
                          <a:srgbClr val="FF0000"/>
                        </a:solidFill>
                      </a:endParaRPr>
                    </a:p>
                  </a:txBody>
                  <a:tcPr/>
                </a:tc>
                <a:tc hMerge="1">
                  <a:txBody>
                    <a:bodyPr/>
                    <a:lstStyle/>
                    <a:p>
                      <a:endParaRPr lang="fr-FR"/>
                    </a:p>
                  </a:txBody>
                  <a:tcPr/>
                </a:tc>
                <a:tc hMerge="1">
                  <a:txBody>
                    <a:bodyPr/>
                    <a:lstStyle/>
                    <a:p>
                      <a:endParaRPr lang="fr-FR" sz="1400" dirty="0"/>
                    </a:p>
                  </a:txBody>
                  <a:tcPr anchor="ctr" anchorCtr="1"/>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0349845"/>
                  </a:ext>
                </a:extLst>
              </a:tr>
              <a:tr h="845034">
                <a:tc>
                  <a:txBody>
                    <a:bodyPr/>
                    <a:lstStyle/>
                    <a:p>
                      <a:r>
                        <a:rPr lang="fr-FR" sz="1100" b="1" u="sng" dirty="0"/>
                        <a:t>Période 2 : 12 semaines</a:t>
                      </a:r>
                    </a:p>
                  </a:txBody>
                  <a:tcPr/>
                </a:tc>
                <a:tc gridSpan="5">
                  <a:txBody>
                    <a:bodyPr/>
                    <a:lstStyle/>
                    <a:p>
                      <a:r>
                        <a:rPr lang="fr-FR" sz="1100" u="sng" dirty="0"/>
                        <a:t>Ex d’activités</a:t>
                      </a:r>
                      <a:r>
                        <a:rPr lang="fr-FR" sz="1100" u="sng" baseline="0" dirty="0"/>
                        <a:t> : </a:t>
                      </a:r>
                      <a:r>
                        <a:rPr lang="fr-FR" sz="1100" baseline="0" dirty="0"/>
                        <a:t>vidange moteur avec filtre à huile,  remplacement des pneumatiques, remplacement plaquettes de frein, contrôle du circuit d’éclairage …</a:t>
                      </a:r>
                    </a:p>
                    <a:p>
                      <a:endParaRPr lang="fr-FR" sz="1100" baseline="0" dirty="0"/>
                    </a:p>
                    <a:p>
                      <a:pPr algn="l"/>
                      <a:r>
                        <a:rPr lang="fr-FR" sz="1100" b="1" baseline="0" dirty="0">
                          <a:solidFill>
                            <a:srgbClr val="FF0000"/>
                          </a:solidFill>
                        </a:rPr>
                        <a:t>L’enseignant se déplace avec son groupe d’élèves sur les plateaux techniques en fonction des activités</a:t>
                      </a:r>
                    </a:p>
                  </a:txBody>
                  <a:tcPr/>
                </a:tc>
                <a:tc hMerge="1">
                  <a:txBody>
                    <a:bodyPr/>
                    <a:lstStyle/>
                    <a:p>
                      <a:endParaRPr lang="fr-FR"/>
                    </a:p>
                  </a:txBody>
                  <a:tcPr/>
                </a:tc>
                <a:tc hMerge="1">
                  <a:txBody>
                    <a:bodyPr/>
                    <a:lstStyle/>
                    <a:p>
                      <a:endParaRPr lang="fr-FR" dirty="0"/>
                    </a:p>
                  </a:txBody>
                  <a:tcPr anchor="ctr" anchorCtr="1"/>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295108146"/>
                  </a:ext>
                </a:extLst>
              </a:tr>
              <a:tr h="250470">
                <a:tc>
                  <a:txBody>
                    <a:bodyPr/>
                    <a:lstStyle/>
                    <a:p>
                      <a:r>
                        <a:rPr lang="fr-FR" sz="1100" dirty="0"/>
                        <a:t>PFMP 1 : 3 semaines</a:t>
                      </a:r>
                    </a:p>
                  </a:txBody>
                  <a:tcPr anchor="ctr" anchorCtr="1">
                    <a:solidFill>
                      <a:srgbClr val="92D050"/>
                    </a:solidFill>
                  </a:tcPr>
                </a:tc>
                <a:tc gridSpan="5">
                  <a:txBody>
                    <a:bodyPr/>
                    <a:lstStyle/>
                    <a:p>
                      <a:r>
                        <a:rPr lang="fr-FR" sz="1100" dirty="0"/>
                        <a:t>Service rapide- entretien courant dans</a:t>
                      </a:r>
                      <a:r>
                        <a:rPr lang="fr-FR" sz="1100" baseline="0" dirty="0"/>
                        <a:t> la FM_MMV</a:t>
                      </a:r>
                      <a:endParaRPr lang="fr-FR" sz="1100" dirty="0"/>
                    </a:p>
                  </a:txBody>
                  <a:tcPr anchor="ctr" anchorCtr="1">
                    <a:solidFill>
                      <a:srgbClr val="92D05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32696917"/>
                  </a:ext>
                </a:extLst>
              </a:tr>
              <a:tr h="0">
                <a:tc rowSpan="2">
                  <a:txBody>
                    <a:bodyPr/>
                    <a:lstStyle/>
                    <a:p>
                      <a:r>
                        <a:rPr lang="fr-FR" sz="1100" b="1" u="sng" dirty="0"/>
                        <a:t>Période 3 : 9 semaines (3x3)</a:t>
                      </a:r>
                    </a:p>
                  </a:txBody>
                  <a:tcPr>
                    <a:solidFill>
                      <a:schemeClr val="accent1">
                        <a:lumMod val="40000"/>
                        <a:lumOff val="60000"/>
                      </a:schemeClr>
                    </a:solidFill>
                  </a:tcPr>
                </a:tc>
                <a:tc>
                  <a:txBody>
                    <a:bodyPr/>
                    <a:lstStyle/>
                    <a:p>
                      <a:r>
                        <a:rPr lang="fr-FR" sz="1100" u="sng" dirty="0"/>
                        <a:t>Ex d’activités : </a:t>
                      </a:r>
                    </a:p>
                    <a:p>
                      <a:r>
                        <a:rPr lang="fr-FR" sz="1100" dirty="0"/>
                        <a:t>Kit chaine, réglage jeu aux soupapes …</a:t>
                      </a:r>
                    </a:p>
                  </a:txBody>
                  <a:tcPr>
                    <a:solidFill>
                      <a:schemeClr val="accent1">
                        <a:lumMod val="40000"/>
                        <a:lumOff val="60000"/>
                      </a:schemeClr>
                    </a:solidFill>
                  </a:tcPr>
                </a:tc>
                <a:tc gridSpan="2">
                  <a:txBody>
                    <a:bodyPr/>
                    <a:lstStyle/>
                    <a:p>
                      <a:r>
                        <a:rPr lang="fr-FR" sz="1100" u="sng" dirty="0"/>
                        <a:t>Ex d’activités : </a:t>
                      </a:r>
                      <a:r>
                        <a:rPr lang="fr-FR" sz="1100" dirty="0"/>
                        <a:t>arbre de transmission,</a:t>
                      </a:r>
                      <a:r>
                        <a:rPr lang="fr-FR" sz="1100" baseline="0" dirty="0"/>
                        <a:t> disques de frein, distribution …</a:t>
                      </a:r>
                      <a:endParaRPr lang="fr-FR" sz="1100" dirty="0"/>
                    </a:p>
                  </a:txBody>
                  <a:tcPr>
                    <a:solidFill>
                      <a:schemeClr val="accent1">
                        <a:lumMod val="40000"/>
                        <a:lumOff val="60000"/>
                      </a:schemeClr>
                    </a:solidFill>
                  </a:tcPr>
                </a:tc>
                <a:tc hMerge="1">
                  <a:txBody>
                    <a:bodyPr/>
                    <a:lstStyle/>
                    <a:p>
                      <a:endParaRPr lang="fr-FR" sz="1100" dirty="0"/>
                    </a:p>
                  </a:txBody>
                  <a:tcPr>
                    <a:solidFill>
                      <a:schemeClr val="accent1">
                        <a:lumMod val="40000"/>
                        <a:lumOff val="60000"/>
                      </a:schemeClr>
                    </a:solidFill>
                  </a:tcPr>
                </a:tc>
                <a:tc gridSpan="2">
                  <a:txBody>
                    <a:bodyPr/>
                    <a:lstStyle/>
                    <a:p>
                      <a:r>
                        <a:rPr lang="fr-FR" sz="1100" u="sng" dirty="0"/>
                        <a:t>Ex d’activités : </a:t>
                      </a:r>
                      <a:r>
                        <a:rPr lang="fr-FR" sz="1100" dirty="0"/>
                        <a:t>remplacement d’organes électriques</a:t>
                      </a:r>
                    </a:p>
                  </a:txBody>
                  <a:tcPr>
                    <a:solidFill>
                      <a:schemeClr val="accent1">
                        <a:lumMod val="40000"/>
                        <a:lumOff val="60000"/>
                      </a:schemeClr>
                    </a:solidFill>
                  </a:tcPr>
                </a:tc>
                <a:tc hMerge="1">
                  <a:txBody>
                    <a:bodyPr/>
                    <a:lstStyle/>
                    <a:p>
                      <a:endParaRPr lang="fr-FR" sz="1100" dirty="0"/>
                    </a:p>
                  </a:txBody>
                  <a:tcPr>
                    <a:solidFill>
                      <a:schemeClr val="accent1">
                        <a:lumMod val="40000"/>
                        <a:lumOff val="60000"/>
                      </a:schemeClr>
                    </a:solidFill>
                  </a:tcPr>
                </a:tc>
                <a:extLst>
                  <a:ext uri="{0D108BD9-81ED-4DB2-BD59-A6C34878D82A}">
                    <a16:rowId xmlns:a16="http://schemas.microsoft.com/office/drawing/2014/main" val="1559321868"/>
                  </a:ext>
                </a:extLst>
              </a:tr>
              <a:tr h="0">
                <a:tc vMerge="1">
                  <a:txBody>
                    <a:bodyPr/>
                    <a:lstStyle/>
                    <a:p>
                      <a:endParaRPr lang="fr-FR" sz="1100" dirty="0"/>
                    </a:p>
                  </a:txBody>
                  <a:tcPr/>
                </a:tc>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b="1" baseline="0" dirty="0">
                          <a:solidFill>
                            <a:srgbClr val="6E008E"/>
                          </a:solidFill>
                        </a:rPr>
                        <a:t>Un enseignant par atelier et les groupes d’élèves tournent</a:t>
                      </a:r>
                      <a:endParaRPr lang="fr-FR" sz="1100" dirty="0">
                        <a:solidFill>
                          <a:srgbClr val="6E008E"/>
                        </a:solidFill>
                      </a:endParaRPr>
                    </a:p>
                  </a:txBody>
                  <a:tcPr>
                    <a:solidFill>
                      <a:schemeClr val="accent1">
                        <a:lumMod val="40000"/>
                        <a:lumOff val="60000"/>
                      </a:schemeClr>
                    </a:solidFill>
                  </a:tcPr>
                </a:tc>
                <a:tc hMerge="1">
                  <a:txBody>
                    <a:bodyPr/>
                    <a:lstStyle/>
                    <a:p>
                      <a:endParaRPr lang="fr-FR"/>
                    </a:p>
                  </a:txBody>
                  <a:tcPr/>
                </a:tc>
                <a:tc hMerge="1">
                  <a:txBody>
                    <a:bodyPr/>
                    <a:lstStyle/>
                    <a:p>
                      <a:endParaRPr lang="fr-FR" sz="1100" dirty="0"/>
                    </a:p>
                  </a:txBody>
                  <a:tcPr/>
                </a:tc>
                <a:tc hMerge="1">
                  <a:txBody>
                    <a:bodyPr/>
                    <a:lstStyle/>
                    <a:p>
                      <a:endParaRPr lang="fr-FR"/>
                    </a:p>
                  </a:txBody>
                  <a:tcPr/>
                </a:tc>
                <a:tc hMerge="1">
                  <a:txBody>
                    <a:bodyPr/>
                    <a:lstStyle/>
                    <a:p>
                      <a:endParaRPr lang="fr-FR" sz="1100" dirty="0"/>
                    </a:p>
                  </a:txBody>
                  <a:tcPr/>
                </a:tc>
                <a:extLst>
                  <a:ext uri="{0D108BD9-81ED-4DB2-BD59-A6C34878D82A}">
                    <a16:rowId xmlns:a16="http://schemas.microsoft.com/office/drawing/2014/main" val="2208156736"/>
                  </a:ext>
                </a:extLst>
              </a:tr>
              <a:tr h="438336">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b="1" u="sng" dirty="0"/>
                        <a:t>Période 4 : 6 semaines (2x3)</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p>
                  </a:txBody>
                  <a:tcPr>
                    <a:solidFill>
                      <a:schemeClr val="bg1">
                        <a:lumMod val="95000"/>
                      </a:schemeClr>
                    </a:solidFill>
                  </a:tcPr>
                </a:tc>
                <a:tc gridSpan="2">
                  <a:txBody>
                    <a:bodyPr/>
                    <a:lstStyle/>
                    <a:p>
                      <a:r>
                        <a:rPr lang="fr-FR" sz="1100" u="sng" dirty="0"/>
                        <a:t>Ex d’activités : </a:t>
                      </a:r>
                      <a:r>
                        <a:rPr lang="fr-FR" sz="1100" dirty="0"/>
                        <a:t>déclenchement ventilateur </a:t>
                      </a:r>
                    </a:p>
                  </a:txBody>
                  <a:tcPr>
                    <a:solidFill>
                      <a:schemeClr val="bg1">
                        <a:lumMod val="95000"/>
                      </a:schemeClr>
                    </a:solidFill>
                  </a:tcPr>
                </a:tc>
                <a:tc hMerge="1">
                  <a:txBody>
                    <a:bodyPr/>
                    <a:lstStyle/>
                    <a:p>
                      <a:endParaRPr lang="fr-FR"/>
                    </a:p>
                  </a:txBody>
                  <a:tcPr/>
                </a:tc>
                <a:tc gridSpan="2">
                  <a:txBody>
                    <a:bodyPr/>
                    <a:lstStyle/>
                    <a:p>
                      <a:r>
                        <a:rPr lang="fr-FR" sz="1100" u="sng" dirty="0"/>
                        <a:t>Ex d’activités : </a:t>
                      </a:r>
                      <a:r>
                        <a:rPr lang="fr-FR" sz="1100" dirty="0"/>
                        <a:t>Diagnostic système de refroidissement</a:t>
                      </a:r>
                    </a:p>
                  </a:txBody>
                  <a:tcPr>
                    <a:solidFill>
                      <a:schemeClr val="bg1">
                        <a:lumMod val="95000"/>
                      </a:schemeClr>
                    </a:solidFill>
                  </a:tcPr>
                </a:tc>
                <a:tc hMerge="1">
                  <a:txBody>
                    <a:bodyPr/>
                    <a:lstStyle/>
                    <a:p>
                      <a:endParaRPr lang="fr-FR"/>
                    </a:p>
                  </a:txBody>
                  <a:tcPr/>
                </a:tc>
                <a:tc>
                  <a:txBody>
                    <a:bodyPr/>
                    <a:lstStyle/>
                    <a:p>
                      <a:r>
                        <a:rPr lang="fr-FR" sz="1100" u="sng" dirty="0"/>
                        <a:t>Ex d’activités : </a:t>
                      </a:r>
                      <a:r>
                        <a:rPr lang="fr-FR" sz="1100" dirty="0"/>
                        <a:t>diagnostic</a:t>
                      </a:r>
                      <a:r>
                        <a:rPr lang="fr-FR" sz="1100" baseline="0" dirty="0"/>
                        <a:t> sur prise d’attelage</a:t>
                      </a:r>
                      <a:endParaRPr lang="fr-FR" sz="1100" dirty="0"/>
                    </a:p>
                  </a:txBody>
                  <a:tcPr>
                    <a:solidFill>
                      <a:schemeClr val="bg1">
                        <a:lumMod val="95000"/>
                      </a:schemeClr>
                    </a:solidFill>
                  </a:tcPr>
                </a:tc>
                <a:extLst>
                  <a:ext uri="{0D108BD9-81ED-4DB2-BD59-A6C34878D82A}">
                    <a16:rowId xmlns:a16="http://schemas.microsoft.com/office/drawing/2014/main" val="1021448191"/>
                  </a:ext>
                </a:extLst>
              </a:tr>
              <a:tr h="30119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p>
                  </a:txBody>
                  <a:tcPr/>
                </a:tc>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b="1" baseline="0" dirty="0">
                          <a:solidFill>
                            <a:srgbClr val="6E008E"/>
                          </a:solidFill>
                        </a:rPr>
                        <a:t>Un enseignant par atelier et les groupes d’élèves tournent</a:t>
                      </a:r>
                      <a:endParaRPr lang="fr-FR" sz="1100" dirty="0">
                        <a:solidFill>
                          <a:srgbClr val="6E008E"/>
                        </a:solidFill>
                      </a:endParaRPr>
                    </a:p>
                  </a:txBody>
                  <a:tcPr>
                    <a:solidFill>
                      <a:schemeClr val="bg1">
                        <a:lumMod val="95000"/>
                      </a:schemeClr>
                    </a:solidFill>
                  </a:tcPr>
                </a:tc>
                <a:tc hMerge="1">
                  <a:txBody>
                    <a:bodyPr/>
                    <a:lstStyle/>
                    <a:p>
                      <a:endParaRPr lang="fr-FR"/>
                    </a:p>
                  </a:txBody>
                  <a:tcPr/>
                </a:tc>
                <a:tc hMerge="1">
                  <a:txBody>
                    <a:bodyPr/>
                    <a:lstStyle/>
                    <a:p>
                      <a:endParaRPr lang="fr-FR" sz="1100" dirty="0"/>
                    </a:p>
                  </a:txBody>
                  <a:tcPr/>
                </a:tc>
                <a:tc hMerge="1">
                  <a:txBody>
                    <a:bodyPr/>
                    <a:lstStyle/>
                    <a:p>
                      <a:endParaRPr lang="fr-FR"/>
                    </a:p>
                  </a:txBody>
                  <a:tcPr/>
                </a:tc>
                <a:tc hMerge="1">
                  <a:txBody>
                    <a:bodyPr/>
                    <a:lstStyle/>
                    <a:p>
                      <a:endParaRPr lang="fr-FR" sz="1100" dirty="0"/>
                    </a:p>
                  </a:txBody>
                  <a:tcPr/>
                </a:tc>
                <a:extLst>
                  <a:ext uri="{0D108BD9-81ED-4DB2-BD59-A6C34878D82A}">
                    <a16:rowId xmlns:a16="http://schemas.microsoft.com/office/drawing/2014/main" val="2580608181"/>
                  </a:ext>
                </a:extLst>
              </a:tr>
              <a:tr h="292243">
                <a:tc>
                  <a:txBody>
                    <a:bodyPr/>
                    <a:lstStyle/>
                    <a:p>
                      <a:r>
                        <a:rPr lang="fr-FR" sz="1100" dirty="0"/>
                        <a:t>PFMP 2 : 3 semaines</a:t>
                      </a:r>
                    </a:p>
                  </a:txBody>
                  <a:tcPr anchor="ctr" anchorCtr="1">
                    <a:solidFill>
                      <a:srgbClr val="00B0F0"/>
                    </a:solidFill>
                  </a:tcPr>
                </a:tc>
                <a:tc gridSpan="5">
                  <a:txBody>
                    <a:bodyPr/>
                    <a:lstStyle/>
                    <a:p>
                      <a:r>
                        <a:rPr lang="fr-FR" sz="1100" dirty="0"/>
                        <a:t>Dans l’option choisie</a:t>
                      </a:r>
                    </a:p>
                  </a:txBody>
                  <a:tcPr anchor="ctr" anchorCtr="1">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176664774"/>
                  </a:ext>
                </a:extLst>
              </a:tr>
            </a:tbl>
          </a:graphicData>
        </a:graphic>
      </p:graphicFrame>
      <p:pic>
        <p:nvPicPr>
          <p:cNvPr id="10" name="Image 9">
            <a:extLst>
              <a:ext uri="{FF2B5EF4-FFF2-40B4-BE49-F238E27FC236}">
                <a16:creationId xmlns:a16="http://schemas.microsoft.com/office/drawing/2014/main" id="{E8095BA1-CAEF-46A6-96B4-BD27083EC4FC}"/>
              </a:ext>
            </a:extLst>
          </p:cNvPr>
          <p:cNvPicPr>
            <a:picLocks noChangeAspect="1"/>
          </p:cNvPicPr>
          <p:nvPr/>
        </p:nvPicPr>
        <p:blipFill>
          <a:blip r:embed="rId3"/>
          <a:stretch>
            <a:fillRect/>
          </a:stretch>
        </p:blipFill>
        <p:spPr>
          <a:xfrm>
            <a:off x="1480087" y="1287739"/>
            <a:ext cx="585267" cy="646232"/>
          </a:xfrm>
          <a:prstGeom prst="rect">
            <a:avLst/>
          </a:prstGeom>
        </p:spPr>
      </p:pic>
      <p:pic>
        <p:nvPicPr>
          <p:cNvPr id="11" name="Image 10">
            <a:extLst>
              <a:ext uri="{FF2B5EF4-FFF2-40B4-BE49-F238E27FC236}">
                <a16:creationId xmlns:a16="http://schemas.microsoft.com/office/drawing/2014/main" id="{88057DC4-7572-497E-A823-6FFD7D636174}"/>
              </a:ext>
            </a:extLst>
          </p:cNvPr>
          <p:cNvPicPr>
            <a:picLocks noChangeAspect="1"/>
          </p:cNvPicPr>
          <p:nvPr/>
        </p:nvPicPr>
        <p:blipFill>
          <a:blip r:embed="rId4"/>
          <a:stretch>
            <a:fillRect/>
          </a:stretch>
        </p:blipFill>
        <p:spPr>
          <a:xfrm>
            <a:off x="2168291" y="1287739"/>
            <a:ext cx="560881" cy="646232"/>
          </a:xfrm>
          <a:prstGeom prst="rect">
            <a:avLst/>
          </a:prstGeom>
        </p:spPr>
      </p:pic>
      <p:pic>
        <p:nvPicPr>
          <p:cNvPr id="12" name="Image 11">
            <a:extLst>
              <a:ext uri="{FF2B5EF4-FFF2-40B4-BE49-F238E27FC236}">
                <a16:creationId xmlns:a16="http://schemas.microsoft.com/office/drawing/2014/main" id="{0BF41867-CAEB-40F1-B771-D3BC222365B0}"/>
              </a:ext>
            </a:extLst>
          </p:cNvPr>
          <p:cNvPicPr>
            <a:picLocks noChangeAspect="1"/>
          </p:cNvPicPr>
          <p:nvPr/>
        </p:nvPicPr>
        <p:blipFill>
          <a:blip r:embed="rId5"/>
          <a:stretch>
            <a:fillRect/>
          </a:stretch>
        </p:blipFill>
        <p:spPr>
          <a:xfrm>
            <a:off x="795390" y="2166855"/>
            <a:ext cx="579170" cy="640135"/>
          </a:xfrm>
          <a:prstGeom prst="rect">
            <a:avLst/>
          </a:prstGeom>
        </p:spPr>
      </p:pic>
      <p:pic>
        <p:nvPicPr>
          <p:cNvPr id="13" name="Image 12">
            <a:extLst>
              <a:ext uri="{FF2B5EF4-FFF2-40B4-BE49-F238E27FC236}">
                <a16:creationId xmlns:a16="http://schemas.microsoft.com/office/drawing/2014/main" id="{EFDEAB02-B667-4586-BE92-900E0913E9C9}"/>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10364" y="2165640"/>
            <a:ext cx="554990" cy="641350"/>
          </a:xfrm>
          <a:prstGeom prst="rect">
            <a:avLst/>
          </a:prstGeom>
          <a:noFill/>
        </p:spPr>
      </p:pic>
      <p:pic>
        <p:nvPicPr>
          <p:cNvPr id="14" name="Image 13">
            <a:extLst>
              <a:ext uri="{FF2B5EF4-FFF2-40B4-BE49-F238E27FC236}">
                <a16:creationId xmlns:a16="http://schemas.microsoft.com/office/drawing/2014/main" id="{F2F27B14-044C-404F-8EA3-DE6305060A73}"/>
              </a:ext>
            </a:extLst>
          </p:cNvPr>
          <p:cNvPicPr>
            <a:picLocks noChangeAspect="1"/>
          </p:cNvPicPr>
          <p:nvPr/>
        </p:nvPicPr>
        <p:blipFill>
          <a:blip r:embed="rId7"/>
          <a:stretch>
            <a:fillRect/>
          </a:stretch>
        </p:blipFill>
        <p:spPr>
          <a:xfrm>
            <a:off x="2168290" y="2160758"/>
            <a:ext cx="560881" cy="646232"/>
          </a:xfrm>
          <a:prstGeom prst="rect">
            <a:avLst/>
          </a:prstGeom>
        </p:spPr>
      </p:pic>
      <p:pic>
        <p:nvPicPr>
          <p:cNvPr id="15" name="Image 14">
            <a:extLst>
              <a:ext uri="{FF2B5EF4-FFF2-40B4-BE49-F238E27FC236}">
                <a16:creationId xmlns:a16="http://schemas.microsoft.com/office/drawing/2014/main" id="{18D2347C-5B34-49CF-87F8-E6BF85CD00E3}"/>
              </a:ext>
            </a:extLst>
          </p:cNvPr>
          <p:cNvPicPr>
            <a:picLocks noChangeAspect="1"/>
          </p:cNvPicPr>
          <p:nvPr/>
        </p:nvPicPr>
        <p:blipFill>
          <a:blip r:embed="rId8"/>
          <a:stretch>
            <a:fillRect/>
          </a:stretch>
        </p:blipFill>
        <p:spPr>
          <a:xfrm>
            <a:off x="2168290" y="3090253"/>
            <a:ext cx="542591" cy="627942"/>
          </a:xfrm>
          <a:prstGeom prst="rect">
            <a:avLst/>
          </a:prstGeom>
        </p:spPr>
      </p:pic>
      <p:pic>
        <p:nvPicPr>
          <p:cNvPr id="16" name="Image 15">
            <a:extLst>
              <a:ext uri="{FF2B5EF4-FFF2-40B4-BE49-F238E27FC236}">
                <a16:creationId xmlns:a16="http://schemas.microsoft.com/office/drawing/2014/main" id="{AB474036-3C47-475E-925A-4311CBC49D2A}"/>
              </a:ext>
            </a:extLst>
          </p:cNvPr>
          <p:cNvPicPr>
            <a:picLocks noChangeAspect="1"/>
          </p:cNvPicPr>
          <p:nvPr/>
        </p:nvPicPr>
        <p:blipFill>
          <a:blip r:embed="rId9"/>
          <a:stretch>
            <a:fillRect/>
          </a:stretch>
        </p:blipFill>
        <p:spPr>
          <a:xfrm>
            <a:off x="2162193" y="4001458"/>
            <a:ext cx="548688" cy="627942"/>
          </a:xfrm>
          <a:prstGeom prst="rect">
            <a:avLst/>
          </a:prstGeom>
        </p:spPr>
      </p:pic>
      <p:sp>
        <p:nvSpPr>
          <p:cNvPr id="17" name="ZoneTexte 16">
            <a:extLst>
              <a:ext uri="{FF2B5EF4-FFF2-40B4-BE49-F238E27FC236}">
                <a16:creationId xmlns:a16="http://schemas.microsoft.com/office/drawing/2014/main" id="{33CD228C-CD47-2A49-9DDA-2168FB6A9339}"/>
              </a:ext>
            </a:extLst>
          </p:cNvPr>
          <p:cNvSpPr txBox="1"/>
          <p:nvPr/>
        </p:nvSpPr>
        <p:spPr>
          <a:xfrm>
            <a:off x="5790747" y="444419"/>
            <a:ext cx="3375476" cy="307777"/>
          </a:xfrm>
          <a:prstGeom prst="rect">
            <a:avLst/>
          </a:prstGeom>
          <a:noFill/>
        </p:spPr>
        <p:txBody>
          <a:bodyPr wrap="none" rtlCol="0">
            <a:spAutoFit/>
          </a:bodyPr>
          <a:lstStyle/>
          <a:p>
            <a:r>
              <a:rPr lang="fr-FR" sz="1400" b="1" dirty="0">
                <a:solidFill>
                  <a:schemeClr val="bg1"/>
                </a:solidFill>
              </a:rPr>
              <a:t>Lycée de Jean Jaurès (académie de Rennes)</a:t>
            </a:r>
          </a:p>
        </p:txBody>
      </p:sp>
    </p:spTree>
    <p:extLst>
      <p:ext uri="{BB962C8B-B14F-4D97-AF65-F5344CB8AC3E}">
        <p14:creationId xmlns:p14="http://schemas.microsoft.com/office/powerpoint/2010/main" val="168757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647" y="759473"/>
            <a:ext cx="8704278" cy="4259258"/>
          </a:xfrm>
        </p:spPr>
        <p:txBody>
          <a:bodyPr>
            <a:normAutofit fontScale="90000"/>
          </a:bodyPr>
          <a:lstStyle/>
          <a:p>
            <a:pPr marL="342900" indent="-342900">
              <a:buFont typeface="Wingdings" panose="05000000000000000000" pitchFamily="2" charset="2"/>
              <a:buChar char="§"/>
            </a:pPr>
            <a:r>
              <a:rPr lang="fr-FR" sz="2000" b="1" u="sng" dirty="0"/>
              <a:t>Séquence S2 :</a:t>
            </a:r>
            <a:r>
              <a:rPr lang="fr-FR" sz="2000" b="1" dirty="0"/>
              <a:t> acquisition des premiers gestes professionnels</a:t>
            </a:r>
            <a:br>
              <a:rPr lang="fr-FR" sz="2000" b="1" dirty="0"/>
            </a:br>
            <a:br>
              <a:rPr lang="fr-FR" sz="1300" b="1" dirty="0"/>
            </a:br>
            <a:r>
              <a:rPr lang="fr-FR" sz="1300" u="sng" dirty="0"/>
              <a:t>Exemple d’une activité :</a:t>
            </a:r>
            <a:r>
              <a:rPr lang="fr-FR" sz="1300" dirty="0"/>
              <a:t> utilisation des équipements de levage :</a:t>
            </a:r>
            <a:br>
              <a:rPr lang="fr-FR" sz="1300" dirty="0"/>
            </a:br>
            <a:br>
              <a:rPr lang="fr-FR" sz="2000" b="1" dirty="0"/>
            </a:br>
            <a:br>
              <a:rPr lang="fr-FR" sz="2000" b="1" dirty="0"/>
            </a:br>
            <a:br>
              <a:rPr lang="fr-FR" sz="2000" b="1" dirty="0"/>
            </a:br>
            <a:br>
              <a:rPr lang="fr-FR" sz="1800" dirty="0"/>
            </a:br>
            <a:br>
              <a:rPr lang="fr-FR" sz="1800" dirty="0"/>
            </a:br>
            <a:br>
              <a:rPr lang="fr-FR" sz="1800" dirty="0"/>
            </a:br>
            <a:br>
              <a:rPr lang="fr-FR" sz="1800" dirty="0"/>
            </a:br>
            <a:br>
              <a:rPr lang="fr-FR" sz="1800" dirty="0"/>
            </a:br>
            <a:br>
              <a:rPr lang="fr-FR" sz="1800" dirty="0"/>
            </a:br>
            <a:br>
              <a:rPr lang="fr-FR" sz="1800" dirty="0"/>
            </a:br>
            <a:br>
              <a:rPr lang="fr-FR" sz="1800" dirty="0"/>
            </a:br>
            <a:r>
              <a:rPr lang="fr-FR" sz="1800" dirty="0"/>
              <a:t>			</a:t>
            </a:r>
            <a:r>
              <a:rPr lang="fr-FR" sz="1300" i="1" u="sng" dirty="0"/>
              <a:t>&gt; Préparation de l’intervention</a:t>
            </a:r>
            <a:br>
              <a:rPr lang="fr-FR" sz="1800" dirty="0"/>
            </a:br>
            <a:r>
              <a:rPr lang="fr-FR" sz="1800" dirty="0"/>
              <a:t>			</a:t>
            </a:r>
            <a:r>
              <a:rPr lang="fr-FR" sz="1300" i="1" u="sng" dirty="0"/>
              <a:t>&gt; Analyse de l’intervention</a:t>
            </a:r>
            <a:br>
              <a:rPr lang="fr-FR" sz="1300" dirty="0"/>
            </a:br>
            <a:r>
              <a:rPr lang="fr-FR" sz="1300" dirty="0"/>
              <a:t>			</a:t>
            </a:r>
            <a:r>
              <a:rPr lang="fr-FR" sz="1300" i="1" u="sng" dirty="0"/>
              <a:t>&gt; Synthèse de l’intervention</a:t>
            </a:r>
            <a:br>
              <a:rPr lang="fr-FR" sz="1800" dirty="0"/>
            </a:br>
            <a:br>
              <a:rPr lang="fr-FR" sz="1800" dirty="0"/>
            </a:br>
            <a:br>
              <a:rPr lang="fr-FR" sz="1800" dirty="0"/>
            </a:br>
            <a:endParaRPr lang="fr-FR" sz="1800" dirty="0"/>
          </a:p>
        </p:txBody>
      </p:sp>
      <p:sp>
        <p:nvSpPr>
          <p:cNvPr id="3" name="Rectangle 2"/>
          <p:cNvSpPr/>
          <p:nvPr/>
        </p:nvSpPr>
        <p:spPr>
          <a:xfrm>
            <a:off x="257502" y="80775"/>
            <a:ext cx="5615011" cy="400110"/>
          </a:xfrm>
          <a:prstGeom prst="rect">
            <a:avLst/>
          </a:prstGeom>
        </p:spPr>
        <p:txBody>
          <a:bodyPr wrap="square">
            <a:spAutoFit/>
          </a:bodyPr>
          <a:lstStyle/>
          <a:p>
            <a:pPr marL="0" marR="0" lvl="0" indent="0" defTabSz="3429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rPr>
              <a:t>Préparation d’une intervention et analyse</a:t>
            </a:r>
          </a:p>
        </p:txBody>
      </p:sp>
      <p:graphicFrame>
        <p:nvGraphicFramePr>
          <p:cNvPr id="9" name="Tableau 4">
            <a:extLst>
              <a:ext uri="{FF2B5EF4-FFF2-40B4-BE49-F238E27FC236}">
                <a16:creationId xmlns:a16="http://schemas.microsoft.com/office/drawing/2014/main" id="{C0350CBE-44F1-438C-BB3A-A7CE65A3B22A}"/>
              </a:ext>
            </a:extLst>
          </p:cNvPr>
          <p:cNvGraphicFramePr>
            <a:graphicFrameLocks noGrp="1"/>
          </p:cNvGraphicFramePr>
          <p:nvPr/>
        </p:nvGraphicFramePr>
        <p:xfrm>
          <a:off x="279206" y="1561386"/>
          <a:ext cx="8641429" cy="2348392"/>
        </p:xfrm>
        <a:graphic>
          <a:graphicData uri="http://schemas.openxmlformats.org/drawingml/2006/table">
            <a:tbl>
              <a:tblPr firstRow="1" bandRow="1">
                <a:tableStyleId>{5C22544A-7EE6-4342-B048-85BDC9FD1C3A}</a:tableStyleId>
              </a:tblPr>
              <a:tblGrid>
                <a:gridCol w="2057466">
                  <a:extLst>
                    <a:ext uri="{9D8B030D-6E8A-4147-A177-3AD203B41FA5}">
                      <a16:colId xmlns:a16="http://schemas.microsoft.com/office/drawing/2014/main" val="1651728600"/>
                    </a:ext>
                  </a:extLst>
                </a:gridCol>
                <a:gridCol w="2158546">
                  <a:extLst>
                    <a:ext uri="{9D8B030D-6E8A-4147-A177-3AD203B41FA5}">
                      <a16:colId xmlns:a16="http://schemas.microsoft.com/office/drawing/2014/main" val="2508785561"/>
                    </a:ext>
                  </a:extLst>
                </a:gridCol>
                <a:gridCol w="1956386">
                  <a:extLst>
                    <a:ext uri="{9D8B030D-6E8A-4147-A177-3AD203B41FA5}">
                      <a16:colId xmlns:a16="http://schemas.microsoft.com/office/drawing/2014/main" val="3930623539"/>
                    </a:ext>
                  </a:extLst>
                </a:gridCol>
                <a:gridCol w="2469031">
                  <a:extLst>
                    <a:ext uri="{9D8B030D-6E8A-4147-A177-3AD203B41FA5}">
                      <a16:colId xmlns:a16="http://schemas.microsoft.com/office/drawing/2014/main" val="933721197"/>
                    </a:ext>
                  </a:extLst>
                </a:gridCol>
              </a:tblGrid>
              <a:tr h="370840">
                <a:tc rowSpan="2">
                  <a:txBody>
                    <a:bodyPr/>
                    <a:lstStyle/>
                    <a:p>
                      <a:pPr algn="ctr"/>
                      <a:r>
                        <a:rPr lang="fr-FR" sz="1400" dirty="0"/>
                        <a:t>L’enseignant accompagne son groupe sur </a:t>
                      </a:r>
                    </a:p>
                    <a:p>
                      <a:pPr algn="ctr"/>
                      <a:r>
                        <a:rPr lang="fr-FR" sz="1400" dirty="0"/>
                        <a:t>les 3 plateaux</a:t>
                      </a:r>
                    </a:p>
                  </a:txBody>
                  <a:tcPr anchor="ctr" anchorCtr="1"/>
                </a:tc>
                <a:tc>
                  <a:txBody>
                    <a:bodyPr/>
                    <a:lstStyle/>
                    <a:p>
                      <a:pPr algn="ctr"/>
                      <a:r>
                        <a:rPr lang="fr-FR" sz="1400" dirty="0"/>
                        <a:t>GR 1</a:t>
                      </a:r>
                    </a:p>
                  </a:txBody>
                  <a:tcPr/>
                </a:tc>
                <a:tc>
                  <a:txBody>
                    <a:bodyPr/>
                    <a:lstStyle/>
                    <a:p>
                      <a:pPr algn="ctr"/>
                      <a:r>
                        <a:rPr lang="fr-FR" sz="1400" dirty="0"/>
                        <a:t>GR2</a:t>
                      </a:r>
                    </a:p>
                  </a:txBody>
                  <a:tcPr/>
                </a:tc>
                <a:tc>
                  <a:txBody>
                    <a:bodyPr/>
                    <a:lstStyle/>
                    <a:p>
                      <a:pPr algn="ctr"/>
                      <a:r>
                        <a:rPr lang="fr-FR" sz="1400" dirty="0"/>
                        <a:t>GR3</a:t>
                      </a:r>
                    </a:p>
                  </a:txBody>
                  <a:tcPr/>
                </a:tc>
                <a:extLst>
                  <a:ext uri="{0D108BD9-81ED-4DB2-BD59-A6C34878D82A}">
                    <a16:rowId xmlns:a16="http://schemas.microsoft.com/office/drawing/2014/main" val="2880625740"/>
                  </a:ext>
                </a:extLst>
              </a:tr>
              <a:tr h="608550">
                <a:tc vMerge="1">
                  <a:txBody>
                    <a:bodyPr/>
                    <a:lstStyle/>
                    <a:p>
                      <a:r>
                        <a:rPr lang="fr-FR" sz="1400" dirty="0"/>
                        <a:t>L’enseignant accompagne son groupe sur les 3 plateaux)</a:t>
                      </a:r>
                    </a:p>
                  </a:txBody>
                  <a:tcPr/>
                </a:tc>
                <a:tc>
                  <a:txBody>
                    <a:bodyPr/>
                    <a:lstStyle/>
                    <a:p>
                      <a:pPr algn="ctr"/>
                      <a:r>
                        <a:rPr lang="fr-FR" sz="1200" dirty="0"/>
                        <a:t>Table élévatrice –</a:t>
                      </a:r>
                      <a:r>
                        <a:rPr lang="fr-FR" sz="1200" baseline="0" dirty="0"/>
                        <a:t> béquille de stand</a:t>
                      </a:r>
                      <a:endParaRPr lang="fr-FR" sz="1200" dirty="0"/>
                    </a:p>
                    <a:p>
                      <a:pPr algn="ctr"/>
                      <a:r>
                        <a:rPr lang="fr-FR" sz="1200" dirty="0"/>
                        <a:t>(zone motocycle)</a:t>
                      </a:r>
                    </a:p>
                  </a:txBody>
                  <a:tcPr/>
                </a:tc>
                <a:tc>
                  <a:txBody>
                    <a:bodyPr/>
                    <a:lstStyle/>
                    <a:p>
                      <a:pPr algn="ctr"/>
                      <a:r>
                        <a:rPr lang="fr-FR" sz="1200" dirty="0"/>
                        <a:t>Pont élévateur</a:t>
                      </a:r>
                    </a:p>
                    <a:p>
                      <a:pPr algn="ctr"/>
                      <a:r>
                        <a:rPr lang="fr-FR" sz="1200" dirty="0"/>
                        <a:t>(zone 1 automobile)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dirty="0"/>
                        <a:t>Cric, pont roulant, grue de levage …</a:t>
                      </a:r>
                    </a:p>
                    <a:p>
                      <a:pPr marL="0" marR="0" indent="0" algn="ctr" defTabSz="457200" rtl="0" eaLnBrk="1" fontAlgn="auto" latinLnBrk="0" hangingPunct="1">
                        <a:lnSpc>
                          <a:spcPct val="100000"/>
                        </a:lnSpc>
                        <a:spcBef>
                          <a:spcPts val="0"/>
                        </a:spcBef>
                        <a:spcAft>
                          <a:spcPts val="0"/>
                        </a:spcAft>
                        <a:buClrTx/>
                        <a:buSzTx/>
                        <a:buFontTx/>
                        <a:buNone/>
                        <a:tabLst/>
                        <a:defRPr/>
                      </a:pPr>
                      <a:r>
                        <a:rPr lang="fr-FR" sz="1200" dirty="0"/>
                        <a:t>(zone</a:t>
                      </a:r>
                      <a:r>
                        <a:rPr lang="fr-FR" sz="1200" baseline="0" dirty="0"/>
                        <a:t> 2</a:t>
                      </a:r>
                      <a:r>
                        <a:rPr lang="fr-FR" sz="1200" dirty="0"/>
                        <a:t> automobile)</a:t>
                      </a:r>
                    </a:p>
                  </a:txBody>
                  <a:tcPr/>
                </a:tc>
                <a:extLst>
                  <a:ext uri="{0D108BD9-81ED-4DB2-BD59-A6C34878D82A}">
                    <a16:rowId xmlns:a16="http://schemas.microsoft.com/office/drawing/2014/main" val="4135768246"/>
                  </a:ext>
                </a:extLst>
              </a:tr>
              <a:tr h="966632">
                <a:tc>
                  <a:txBody>
                    <a:bodyPr/>
                    <a:lstStyle/>
                    <a:p>
                      <a:pPr algn="ctr"/>
                      <a:endParaRPr lang="fr-FR" sz="1400" dirty="0"/>
                    </a:p>
                  </a:txBody>
                  <a:tcPr anchor="ctr" anchorCtr="1"/>
                </a:tc>
                <a:tc>
                  <a:txBody>
                    <a:bodyPr/>
                    <a:lstStyle/>
                    <a:p>
                      <a:pPr algn="ctr"/>
                      <a:endParaRPr lang="fr-FR" sz="1200" dirty="0"/>
                    </a:p>
                  </a:txBody>
                  <a:tcPr/>
                </a:tc>
                <a:tc>
                  <a:txBody>
                    <a:bodyPr/>
                    <a:lstStyle/>
                    <a:p>
                      <a:pPr algn="ctr"/>
                      <a:endParaRPr lang="fr-FR"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dirty="0"/>
                    </a:p>
                  </a:txBody>
                  <a:tcPr/>
                </a:tc>
                <a:extLst>
                  <a:ext uri="{0D108BD9-81ED-4DB2-BD59-A6C34878D82A}">
                    <a16:rowId xmlns:a16="http://schemas.microsoft.com/office/drawing/2014/main" val="10002"/>
                  </a:ext>
                </a:extLst>
              </a:tr>
              <a:tr h="370840">
                <a:tc gridSpan="4">
                  <a:txBody>
                    <a:bodyPr/>
                    <a:lstStyle/>
                    <a:p>
                      <a:pPr algn="ctr"/>
                      <a:r>
                        <a:rPr lang="fr-FR" sz="1400" b="1" baseline="0" dirty="0"/>
                        <a:t>Préparation d’une intervention et analyse  en salle : 1 heure/ semaine </a:t>
                      </a:r>
                      <a:endParaRPr lang="fr-FR" sz="1400" b="1" dirty="0"/>
                    </a:p>
                  </a:txBody>
                  <a:tcPr anchor="ctr" anchorCtr="1"/>
                </a:tc>
                <a:tc hMerge="1">
                  <a:txBody>
                    <a:bodyPr/>
                    <a:lstStyle/>
                    <a:p>
                      <a:pPr algn="ctr"/>
                      <a:endParaRPr lang="fr-FR" sz="1200" dirty="0"/>
                    </a:p>
                  </a:txBody>
                  <a:tcPr/>
                </a:tc>
                <a:tc hMerge="1">
                  <a:txBody>
                    <a:bodyPr/>
                    <a:lstStyle/>
                    <a:p>
                      <a:pPr algn="ctr"/>
                      <a:endParaRPr lang="fr-FR" sz="1200" dirty="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dirty="0"/>
                    </a:p>
                  </a:txBody>
                  <a:tcPr/>
                </a:tc>
                <a:extLst>
                  <a:ext uri="{0D108BD9-81ED-4DB2-BD59-A6C34878D82A}">
                    <a16:rowId xmlns:a16="http://schemas.microsoft.com/office/drawing/2014/main" val="10003"/>
                  </a:ext>
                </a:extLst>
              </a:tr>
            </a:tbl>
          </a:graphicData>
        </a:graphic>
      </p:graphicFrame>
      <p:cxnSp>
        <p:nvCxnSpPr>
          <p:cNvPr id="13" name="Connecteur droit avec flèche 12">
            <a:extLst>
              <a:ext uri="{FF2B5EF4-FFF2-40B4-BE49-F238E27FC236}">
                <a16:creationId xmlns:a16="http://schemas.microsoft.com/office/drawing/2014/main" id="{3B9ED2E7-FB87-4D78-A62C-875D958466AC}"/>
              </a:ext>
            </a:extLst>
          </p:cNvPr>
          <p:cNvCxnSpPr>
            <a:cxnSpLocks/>
          </p:cNvCxnSpPr>
          <p:nvPr/>
        </p:nvCxnSpPr>
        <p:spPr>
          <a:xfrm>
            <a:off x="2432944"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avec flèche 13">
            <a:extLst>
              <a:ext uri="{FF2B5EF4-FFF2-40B4-BE49-F238E27FC236}">
                <a16:creationId xmlns:a16="http://schemas.microsoft.com/office/drawing/2014/main" id="{3B9ED2E7-FB87-4D78-A62C-875D958466AC}"/>
              </a:ext>
            </a:extLst>
          </p:cNvPr>
          <p:cNvCxnSpPr>
            <a:cxnSpLocks/>
          </p:cNvCxnSpPr>
          <p:nvPr/>
        </p:nvCxnSpPr>
        <p:spPr>
          <a:xfrm>
            <a:off x="3794073"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Connecteur droit avec flèche 14">
            <a:extLst>
              <a:ext uri="{FF2B5EF4-FFF2-40B4-BE49-F238E27FC236}">
                <a16:creationId xmlns:a16="http://schemas.microsoft.com/office/drawing/2014/main" id="{3B9ED2E7-FB87-4D78-A62C-875D958466AC}"/>
              </a:ext>
            </a:extLst>
          </p:cNvPr>
          <p:cNvCxnSpPr>
            <a:cxnSpLocks/>
          </p:cNvCxnSpPr>
          <p:nvPr/>
        </p:nvCxnSpPr>
        <p:spPr>
          <a:xfrm>
            <a:off x="4513030"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Connecteur droit avec flèche 18">
            <a:extLst>
              <a:ext uri="{FF2B5EF4-FFF2-40B4-BE49-F238E27FC236}">
                <a16:creationId xmlns:a16="http://schemas.microsoft.com/office/drawing/2014/main" id="{3B9ED2E7-FB87-4D78-A62C-875D958466AC}"/>
              </a:ext>
            </a:extLst>
          </p:cNvPr>
          <p:cNvCxnSpPr>
            <a:cxnSpLocks/>
          </p:cNvCxnSpPr>
          <p:nvPr/>
        </p:nvCxnSpPr>
        <p:spPr>
          <a:xfrm>
            <a:off x="5874159"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eur droit avec flèche 19">
            <a:extLst>
              <a:ext uri="{FF2B5EF4-FFF2-40B4-BE49-F238E27FC236}">
                <a16:creationId xmlns:a16="http://schemas.microsoft.com/office/drawing/2014/main" id="{3B9ED2E7-FB87-4D78-A62C-875D958466AC}"/>
              </a:ext>
            </a:extLst>
          </p:cNvPr>
          <p:cNvCxnSpPr>
            <a:cxnSpLocks/>
          </p:cNvCxnSpPr>
          <p:nvPr/>
        </p:nvCxnSpPr>
        <p:spPr>
          <a:xfrm>
            <a:off x="6641977"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necteur droit avec flèche 20">
            <a:extLst>
              <a:ext uri="{FF2B5EF4-FFF2-40B4-BE49-F238E27FC236}">
                <a16:creationId xmlns:a16="http://schemas.microsoft.com/office/drawing/2014/main" id="{3B9ED2E7-FB87-4D78-A62C-875D958466AC}"/>
              </a:ext>
            </a:extLst>
          </p:cNvPr>
          <p:cNvCxnSpPr>
            <a:cxnSpLocks/>
          </p:cNvCxnSpPr>
          <p:nvPr/>
        </p:nvCxnSpPr>
        <p:spPr>
          <a:xfrm>
            <a:off x="8003106" y="1749849"/>
            <a:ext cx="5072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 name="Image 3">
            <a:extLst>
              <a:ext uri="{FF2B5EF4-FFF2-40B4-BE49-F238E27FC236}">
                <a16:creationId xmlns:a16="http://schemas.microsoft.com/office/drawing/2014/main" id="{F1667A4D-E124-42C1-A607-788E2A4BC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7676" y="2568374"/>
            <a:ext cx="1306385" cy="977760"/>
          </a:xfrm>
          <a:prstGeom prst="rect">
            <a:avLst/>
          </a:prstGeom>
        </p:spPr>
      </p:pic>
      <p:pic>
        <p:nvPicPr>
          <p:cNvPr id="5" name="Image 4">
            <a:extLst>
              <a:ext uri="{FF2B5EF4-FFF2-40B4-BE49-F238E27FC236}">
                <a16:creationId xmlns:a16="http://schemas.microsoft.com/office/drawing/2014/main" id="{30630C2E-46CC-46FB-BDE4-C8970CCAE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633" y="2581236"/>
            <a:ext cx="1457817" cy="971878"/>
          </a:xfrm>
          <a:prstGeom prst="rect">
            <a:avLst/>
          </a:prstGeom>
        </p:spPr>
      </p:pic>
      <p:pic>
        <p:nvPicPr>
          <p:cNvPr id="6" name="Image 5">
            <a:extLst>
              <a:ext uri="{FF2B5EF4-FFF2-40B4-BE49-F238E27FC236}">
                <a16:creationId xmlns:a16="http://schemas.microsoft.com/office/drawing/2014/main" id="{379906CA-58D4-4B67-B822-5F461AAB25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9184" y="2579409"/>
            <a:ext cx="1300018" cy="959745"/>
          </a:xfrm>
          <a:prstGeom prst="rect">
            <a:avLst/>
          </a:prstGeom>
        </p:spPr>
      </p:pic>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2373" y="3951658"/>
            <a:ext cx="802718" cy="108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extLst>
              <a:ext uri="{FF2B5EF4-FFF2-40B4-BE49-F238E27FC236}">
                <a16:creationId xmlns:a16="http://schemas.microsoft.com/office/drawing/2014/main" id="{6E807FD0-B8DE-3143-BBDF-E7408E0E9827}"/>
              </a:ext>
            </a:extLst>
          </p:cNvPr>
          <p:cNvSpPr txBox="1"/>
          <p:nvPr/>
        </p:nvSpPr>
        <p:spPr>
          <a:xfrm>
            <a:off x="5790747" y="444419"/>
            <a:ext cx="3375476" cy="307777"/>
          </a:xfrm>
          <a:prstGeom prst="rect">
            <a:avLst/>
          </a:prstGeom>
          <a:noFill/>
        </p:spPr>
        <p:txBody>
          <a:bodyPr wrap="none" rtlCol="0">
            <a:spAutoFit/>
          </a:bodyPr>
          <a:lstStyle/>
          <a:p>
            <a:r>
              <a:rPr lang="fr-FR" sz="1400" b="1" dirty="0">
                <a:solidFill>
                  <a:schemeClr val="bg1"/>
                </a:solidFill>
              </a:rPr>
              <a:t>Lycée de Jean Jaurès (académie de Rennes)</a:t>
            </a:r>
          </a:p>
        </p:txBody>
      </p:sp>
    </p:spTree>
    <p:extLst>
      <p:ext uri="{BB962C8B-B14F-4D97-AF65-F5344CB8AC3E}">
        <p14:creationId xmlns:p14="http://schemas.microsoft.com/office/powerpoint/2010/main" val="130471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32646" y="1854376"/>
            <a:ext cx="1623630" cy="523220"/>
          </a:xfrm>
          <a:prstGeom prst="rect">
            <a:avLst/>
          </a:prstGeom>
          <a:noFill/>
          <a:ln w="25400">
            <a:solidFill>
              <a:srgbClr val="00B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Décrypter une fiche de poste</a:t>
            </a:r>
          </a:p>
        </p:txBody>
      </p:sp>
      <p:sp>
        <p:nvSpPr>
          <p:cNvPr id="9" name="ZoneTexte 8"/>
          <p:cNvSpPr txBox="1"/>
          <p:nvPr/>
        </p:nvSpPr>
        <p:spPr>
          <a:xfrm>
            <a:off x="124309" y="3235787"/>
            <a:ext cx="1623630" cy="307777"/>
          </a:xfrm>
          <a:prstGeom prst="rect">
            <a:avLst/>
          </a:prstGeom>
          <a:noFill/>
          <a:ln w="25400">
            <a:solidFill>
              <a:srgbClr val="00B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Notions de risques</a:t>
            </a:r>
          </a:p>
        </p:txBody>
      </p:sp>
      <p:sp>
        <p:nvSpPr>
          <p:cNvPr id="11" name="ZoneTexte 10"/>
          <p:cNvSpPr txBox="1"/>
          <p:nvPr/>
        </p:nvSpPr>
        <p:spPr>
          <a:xfrm>
            <a:off x="132646" y="846059"/>
            <a:ext cx="2385197" cy="523220"/>
          </a:xfrm>
          <a:prstGeom prst="rect">
            <a:avLst/>
          </a:prstGeom>
          <a:noFill/>
          <a:ln w="25400">
            <a:solidFill>
              <a:schemeClr val="accent6">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a:ea typeface="+mn-ea"/>
                <a:cs typeface="+mn-cs"/>
              </a:rPr>
              <a:t>PREPARATION </a:t>
            </a:r>
            <a:r>
              <a:rPr kumimoji="0" lang="fr-FR" sz="1400" b="1" i="0" u="none" strike="noStrike" kern="1200" cap="none" spc="0" normalizeH="0" baseline="0" noProof="0" dirty="0">
                <a:ln>
                  <a:noFill/>
                </a:ln>
                <a:solidFill>
                  <a:prstClr val="black"/>
                </a:solidFill>
                <a:effectLst/>
                <a:uLnTx/>
                <a:uFillTx/>
                <a:latin typeface="Calibri"/>
                <a:ea typeface="+mn-ea"/>
                <a:cs typeface="+mn-cs"/>
              </a:rPr>
              <a:t>ET ANALYSE DE L’INTERVENTION</a:t>
            </a:r>
          </a:p>
        </p:txBody>
      </p:sp>
      <p:sp>
        <p:nvSpPr>
          <p:cNvPr id="12" name="ZoneTexte 11"/>
          <p:cNvSpPr txBox="1"/>
          <p:nvPr/>
        </p:nvSpPr>
        <p:spPr>
          <a:xfrm>
            <a:off x="6852884" y="846059"/>
            <a:ext cx="1623630" cy="523220"/>
          </a:xfrm>
          <a:prstGeom prst="rect">
            <a:avLst/>
          </a:prstGeom>
          <a:noFill/>
          <a:ln w="25400">
            <a:solidFill>
              <a:schemeClr val="accent6">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SYNTHESE DE L’INTERVENTION</a:t>
            </a:r>
          </a:p>
        </p:txBody>
      </p:sp>
      <p:sp>
        <p:nvSpPr>
          <p:cNvPr id="13" name="ZoneTexte 12"/>
          <p:cNvSpPr txBox="1"/>
          <p:nvPr/>
        </p:nvSpPr>
        <p:spPr>
          <a:xfrm>
            <a:off x="6704107" y="1674760"/>
            <a:ext cx="2307246" cy="523220"/>
          </a:xfrm>
          <a:prstGeom prst="rect">
            <a:avLst/>
          </a:prstGeom>
          <a:noFill/>
          <a:ln w="254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L’élève rédige une fiche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de poste</a:t>
            </a:r>
          </a:p>
        </p:txBody>
      </p:sp>
      <p:sp>
        <p:nvSpPr>
          <p:cNvPr id="14" name="ZoneTexte 13"/>
          <p:cNvSpPr txBox="1"/>
          <p:nvPr/>
        </p:nvSpPr>
        <p:spPr>
          <a:xfrm>
            <a:off x="129863" y="2535905"/>
            <a:ext cx="1623630" cy="523220"/>
          </a:xfrm>
          <a:prstGeom prst="rect">
            <a:avLst/>
          </a:prstGeom>
          <a:noFill/>
          <a:ln w="25400">
            <a:solidFill>
              <a:srgbClr val="00B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Identifier les points de levage</a:t>
            </a:r>
          </a:p>
        </p:txBody>
      </p:sp>
      <p:sp>
        <p:nvSpPr>
          <p:cNvPr id="15" name="ZoneTexte 14"/>
          <p:cNvSpPr txBox="1"/>
          <p:nvPr/>
        </p:nvSpPr>
        <p:spPr>
          <a:xfrm>
            <a:off x="6712454" y="2241000"/>
            <a:ext cx="2298899" cy="738664"/>
          </a:xfrm>
          <a:prstGeom prst="rect">
            <a:avLst/>
          </a:prstGeom>
          <a:noFill/>
          <a:ln w="254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L’élève analyse le risque du poste de travail pour adopter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un geste professionnel</a:t>
            </a:r>
          </a:p>
        </p:txBody>
      </p:sp>
      <p:sp>
        <p:nvSpPr>
          <p:cNvPr id="16" name="ZoneTexte 15"/>
          <p:cNvSpPr txBox="1"/>
          <p:nvPr/>
        </p:nvSpPr>
        <p:spPr>
          <a:xfrm>
            <a:off x="3133470" y="4346248"/>
            <a:ext cx="2130190" cy="523220"/>
          </a:xfrm>
          <a:prstGeom prst="rect">
            <a:avLst/>
          </a:prstGeom>
          <a:noFill/>
          <a:ln w="25400">
            <a:solidFill>
              <a:srgbClr val="7800FF"/>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Activités similaires de la famille des métiers MMV</a:t>
            </a:r>
          </a:p>
        </p:txBody>
      </p:sp>
      <p:cxnSp>
        <p:nvCxnSpPr>
          <p:cNvPr id="20" name="Connecteur droit avec flèche 19"/>
          <p:cNvCxnSpPr>
            <a:cxnSpLocks/>
          </p:cNvCxnSpPr>
          <p:nvPr/>
        </p:nvCxnSpPr>
        <p:spPr>
          <a:xfrm flipV="1">
            <a:off x="1747939" y="3375713"/>
            <a:ext cx="567898" cy="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cxnSpLocks/>
          </p:cNvCxnSpPr>
          <p:nvPr/>
        </p:nvCxnSpPr>
        <p:spPr>
          <a:xfrm>
            <a:off x="6186230" y="3406829"/>
            <a:ext cx="51787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5" name="Image 2054">
            <a:extLst>
              <a:ext uri="{FF2B5EF4-FFF2-40B4-BE49-F238E27FC236}">
                <a16:creationId xmlns:a16="http://schemas.microsoft.com/office/drawing/2014/main" id="{F392B01E-52DE-417F-B7BC-E68904E1FE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0282" y="1563718"/>
            <a:ext cx="3875948" cy="2469233"/>
          </a:xfrm>
          <a:prstGeom prst="rect">
            <a:avLst/>
          </a:prstGeom>
        </p:spPr>
      </p:pic>
      <p:grpSp>
        <p:nvGrpSpPr>
          <p:cNvPr id="3" name="Groupe 2"/>
          <p:cNvGrpSpPr/>
          <p:nvPr/>
        </p:nvGrpSpPr>
        <p:grpSpPr>
          <a:xfrm>
            <a:off x="5346699" y="3941426"/>
            <a:ext cx="3726191" cy="1140125"/>
            <a:chOff x="5792190" y="4080792"/>
            <a:chExt cx="3270711" cy="1000759"/>
          </a:xfrm>
        </p:grpSpPr>
        <p:sp>
          <p:nvSpPr>
            <p:cNvPr id="2" name="Rectangle 1"/>
            <p:cNvSpPr/>
            <p:nvPr/>
          </p:nvSpPr>
          <p:spPr>
            <a:xfrm>
              <a:off x="5792190" y="4080792"/>
              <a:ext cx="3270711" cy="1000759"/>
            </a:xfrm>
            <a:prstGeom prst="rect">
              <a:avLst/>
            </a:prstGeom>
            <a:noFill/>
            <a:ln w="28575">
              <a:solidFill>
                <a:srgbClr val="8800D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7" name="Image 2056">
              <a:extLst>
                <a:ext uri="{FF2B5EF4-FFF2-40B4-BE49-F238E27FC236}">
                  <a16:creationId xmlns:a16="http://schemas.microsoft.com/office/drawing/2014/main" id="{D73422D7-FE90-4517-A8A7-F9E0B7DD8D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3274" y="4262335"/>
              <a:ext cx="1015452" cy="722422"/>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21784" y="4159996"/>
              <a:ext cx="661490" cy="8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4051" y="4357836"/>
              <a:ext cx="797130" cy="53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8726" y="4104821"/>
              <a:ext cx="6953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8" name="Connecteur droit avec flèche 27">
            <a:extLst>
              <a:ext uri="{FF2B5EF4-FFF2-40B4-BE49-F238E27FC236}">
                <a16:creationId xmlns:a16="http://schemas.microsoft.com/office/drawing/2014/main" id="{86C40E2A-F86C-4A8A-A837-EFF24377AC2D}"/>
              </a:ext>
            </a:extLst>
          </p:cNvPr>
          <p:cNvCxnSpPr>
            <a:cxnSpLocks/>
          </p:cNvCxnSpPr>
          <p:nvPr/>
        </p:nvCxnSpPr>
        <p:spPr>
          <a:xfrm flipV="1">
            <a:off x="1753656" y="2797051"/>
            <a:ext cx="567898" cy="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91AE6602-A85F-4DC9-9E7E-2637E2324C52}"/>
              </a:ext>
            </a:extLst>
          </p:cNvPr>
          <p:cNvCxnSpPr>
            <a:cxnSpLocks/>
          </p:cNvCxnSpPr>
          <p:nvPr/>
        </p:nvCxnSpPr>
        <p:spPr>
          <a:xfrm flipV="1">
            <a:off x="1753656" y="2127674"/>
            <a:ext cx="567898" cy="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B1BBDDA2-3497-4CBD-8C20-BAB5C1FBC040}"/>
              </a:ext>
            </a:extLst>
          </p:cNvPr>
          <p:cNvSpPr txBox="1"/>
          <p:nvPr/>
        </p:nvSpPr>
        <p:spPr>
          <a:xfrm>
            <a:off x="6712455" y="3038081"/>
            <a:ext cx="2298898" cy="738664"/>
          </a:xfrm>
          <a:prstGeom prst="rect">
            <a:avLst/>
          </a:prstGeom>
          <a:noFill/>
          <a:ln w="254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L’enseignant complète avec l’élève le livret de formation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et d’évaluation à la sécurité </a:t>
            </a:r>
          </a:p>
        </p:txBody>
      </p:sp>
      <p:cxnSp>
        <p:nvCxnSpPr>
          <p:cNvPr id="33" name="Connecteur droit avec flèche 32">
            <a:extLst>
              <a:ext uri="{FF2B5EF4-FFF2-40B4-BE49-F238E27FC236}">
                <a16:creationId xmlns:a16="http://schemas.microsoft.com/office/drawing/2014/main" id="{F8E0378E-C31C-465F-AC1B-A8DFD8D737B3}"/>
              </a:ext>
            </a:extLst>
          </p:cNvPr>
          <p:cNvCxnSpPr>
            <a:cxnSpLocks/>
          </p:cNvCxnSpPr>
          <p:nvPr/>
        </p:nvCxnSpPr>
        <p:spPr>
          <a:xfrm>
            <a:off x="6186230" y="2611839"/>
            <a:ext cx="51787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55F0D43B-10C5-4E29-BD27-7A646ABD04DD}"/>
              </a:ext>
            </a:extLst>
          </p:cNvPr>
          <p:cNvCxnSpPr>
            <a:cxnSpLocks/>
          </p:cNvCxnSpPr>
          <p:nvPr/>
        </p:nvCxnSpPr>
        <p:spPr>
          <a:xfrm>
            <a:off x="6186230" y="1938345"/>
            <a:ext cx="51787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necteur : en angle 22">
            <a:extLst>
              <a:ext uri="{FF2B5EF4-FFF2-40B4-BE49-F238E27FC236}">
                <a16:creationId xmlns:a16="http://schemas.microsoft.com/office/drawing/2014/main" id="{0D7FDBE7-9626-41B9-829D-0CDC9A98A3FB}"/>
              </a:ext>
            </a:extLst>
          </p:cNvPr>
          <p:cNvCxnSpPr>
            <a:cxnSpLocks/>
          </p:cNvCxnSpPr>
          <p:nvPr/>
        </p:nvCxnSpPr>
        <p:spPr>
          <a:xfrm rot="16200000" flipH="1">
            <a:off x="2619675" y="4152439"/>
            <a:ext cx="459607" cy="451230"/>
          </a:xfrm>
          <a:prstGeom prst="bentConnector2">
            <a:avLst/>
          </a:prstGeom>
          <a:ln>
            <a:solidFill>
              <a:srgbClr val="7800FF"/>
            </a:solidFill>
            <a:tailEnd type="triangle"/>
          </a:ln>
        </p:spPr>
        <p:style>
          <a:lnRef idx="2">
            <a:schemeClr val="accent1"/>
          </a:lnRef>
          <a:fillRef idx="0">
            <a:schemeClr val="accent1"/>
          </a:fillRef>
          <a:effectRef idx="1">
            <a:schemeClr val="accent1"/>
          </a:effectRef>
          <a:fontRef idx="minor">
            <a:schemeClr val="tx1"/>
          </a:fontRef>
        </p:style>
      </p:cxnSp>
      <p:sp>
        <p:nvSpPr>
          <p:cNvPr id="27" name="ZoneTexte 26">
            <a:extLst>
              <a:ext uri="{FF2B5EF4-FFF2-40B4-BE49-F238E27FC236}">
                <a16:creationId xmlns:a16="http://schemas.microsoft.com/office/drawing/2014/main" id="{47B9085A-F636-2744-8AB3-BEB7E285171F}"/>
              </a:ext>
            </a:extLst>
          </p:cNvPr>
          <p:cNvSpPr txBox="1"/>
          <p:nvPr/>
        </p:nvSpPr>
        <p:spPr>
          <a:xfrm>
            <a:off x="5790747" y="444419"/>
            <a:ext cx="3375476" cy="307777"/>
          </a:xfrm>
          <a:prstGeom prst="rect">
            <a:avLst/>
          </a:prstGeom>
          <a:noFill/>
        </p:spPr>
        <p:txBody>
          <a:bodyPr wrap="none" rtlCol="0">
            <a:spAutoFit/>
          </a:bodyPr>
          <a:lstStyle/>
          <a:p>
            <a:r>
              <a:rPr lang="fr-FR" sz="1400" b="1" dirty="0">
                <a:solidFill>
                  <a:schemeClr val="bg1"/>
                </a:solidFill>
              </a:rPr>
              <a:t>Lycée de Jean Jaurès (académie de Rennes)</a:t>
            </a:r>
          </a:p>
        </p:txBody>
      </p:sp>
      <p:sp>
        <p:nvSpPr>
          <p:cNvPr id="30" name="Rectangle 29">
            <a:extLst>
              <a:ext uri="{FF2B5EF4-FFF2-40B4-BE49-F238E27FC236}">
                <a16:creationId xmlns:a16="http://schemas.microsoft.com/office/drawing/2014/main" id="{3781D7E7-BDFA-6B42-B339-E450F9535E95}"/>
              </a:ext>
            </a:extLst>
          </p:cNvPr>
          <p:cNvSpPr/>
          <p:nvPr/>
        </p:nvSpPr>
        <p:spPr>
          <a:xfrm>
            <a:off x="257502" y="80775"/>
            <a:ext cx="5615011" cy="400110"/>
          </a:xfrm>
          <a:prstGeom prst="rect">
            <a:avLst/>
          </a:prstGeom>
        </p:spPr>
        <p:txBody>
          <a:bodyPr wrap="square">
            <a:spAutoFit/>
          </a:bodyPr>
          <a:lstStyle/>
          <a:p>
            <a:pPr marL="0" marR="0" lvl="0" indent="0" defTabSz="3429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rPr>
              <a:t>Préparation d’une intervention et analyse</a:t>
            </a:r>
          </a:p>
        </p:txBody>
      </p:sp>
    </p:spTree>
    <p:extLst>
      <p:ext uri="{BB962C8B-B14F-4D97-AF65-F5344CB8AC3E}">
        <p14:creationId xmlns:p14="http://schemas.microsoft.com/office/powerpoint/2010/main" val="333865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91070A-E4FA-CD49-985B-4E5C48E4E3F1}"/>
              </a:ext>
            </a:extLst>
          </p:cNvPr>
          <p:cNvSpPr txBox="1"/>
          <p:nvPr/>
        </p:nvSpPr>
        <p:spPr>
          <a:xfrm>
            <a:off x="3271751" y="1407780"/>
            <a:ext cx="5064458" cy="1754326"/>
          </a:xfrm>
          <a:prstGeom prst="rect">
            <a:avLst/>
          </a:prstGeom>
          <a:noFill/>
        </p:spPr>
        <p:txBody>
          <a:bodyPr wrap="square" rtlCol="0">
            <a:spAutoFit/>
          </a:bodyPr>
          <a:lstStyle/>
          <a:p>
            <a:pPr algn="ctr"/>
            <a:r>
              <a:rPr lang="fr-FR" sz="2200" b="1" dirty="0"/>
              <a:t>Le rôle fédérateur de </a:t>
            </a:r>
          </a:p>
          <a:p>
            <a:pPr algn="ctr"/>
            <a:r>
              <a:rPr lang="fr-FR" sz="2200" b="1" dirty="0"/>
              <a:t>l’enseignant de construction</a:t>
            </a:r>
          </a:p>
          <a:p>
            <a:endParaRPr lang="fr-FR" sz="1600" i="1" dirty="0"/>
          </a:p>
          <a:p>
            <a:endParaRPr lang="fr-FR" sz="1600" i="1" dirty="0"/>
          </a:p>
          <a:p>
            <a:r>
              <a:rPr lang="fr-FR" sz="1600" i="1" dirty="0"/>
              <a:t>MANCEAU Laurent - DDFPT</a:t>
            </a:r>
          </a:p>
          <a:p>
            <a:r>
              <a:rPr lang="fr-FR" sz="1600" i="1" dirty="0"/>
              <a:t>SIBILEAU Stéphane - PLP Génie mécanique Construction</a:t>
            </a:r>
          </a:p>
        </p:txBody>
      </p:sp>
      <p:pic>
        <p:nvPicPr>
          <p:cNvPr id="1026" name="Picture 2" descr="https://narce.paysdelaloire.e-lyco.fr/wp-content/uploads/sites/33/2019/06/LOGO_Narce_v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7791" y="1202164"/>
            <a:ext cx="2209047" cy="95966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93647" y="2385062"/>
            <a:ext cx="2679826" cy="830997"/>
          </a:xfrm>
          <a:prstGeom prst="rect">
            <a:avLst/>
          </a:prstGeom>
          <a:noFill/>
        </p:spPr>
        <p:txBody>
          <a:bodyPr wrap="square" rtlCol="0">
            <a:spAutoFit/>
          </a:bodyPr>
          <a:lstStyle/>
          <a:p>
            <a:r>
              <a:rPr lang="fr-FR" sz="1600" dirty="0"/>
              <a:t>Lycée Professionnel NARCÉ</a:t>
            </a:r>
          </a:p>
          <a:p>
            <a:r>
              <a:rPr lang="fr-FR" sz="1600" dirty="0"/>
              <a:t>Route de </a:t>
            </a:r>
            <a:r>
              <a:rPr lang="fr-FR" sz="1600" dirty="0" err="1"/>
              <a:t>Narcé</a:t>
            </a:r>
            <a:endParaRPr lang="fr-FR" sz="1600" dirty="0"/>
          </a:p>
          <a:p>
            <a:r>
              <a:rPr lang="fr-FR" sz="1600" dirty="0"/>
              <a:t>49800 Loire Authion</a:t>
            </a:r>
          </a:p>
        </p:txBody>
      </p:sp>
    </p:spTree>
    <p:extLst>
      <p:ext uri="{BB962C8B-B14F-4D97-AF65-F5344CB8AC3E}">
        <p14:creationId xmlns:p14="http://schemas.microsoft.com/office/powerpoint/2010/main" val="1720581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345E-6D51-004C-800A-4ACB07109881}"/>
              </a:ext>
            </a:extLst>
          </p:cNvPr>
          <p:cNvSpPr/>
          <p:nvPr/>
        </p:nvSpPr>
        <p:spPr>
          <a:xfrm>
            <a:off x="889686" y="1463754"/>
            <a:ext cx="7327557"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Se projeter à la rentrée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Témoignage de cinq lycées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prstClr val="white"/>
              </a:solidFill>
              <a:effectLst/>
              <a:uLnTx/>
              <a:uFillTx/>
              <a:latin typeface="Arial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 </a:t>
            </a:r>
            <a:r>
              <a:rPr lang="fr-FR" dirty="0">
                <a:solidFill>
                  <a:srgbClr val="000000"/>
                </a:solidFill>
                <a:latin typeface="ArialMT"/>
              </a:rPr>
              <a:t>rôle fédérateur de l’enseignant de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ArialMT"/>
              </a:rPr>
              <a:t>L’importance des synthèses lors des séquences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2200" b="1" dirty="0">
                <a:solidFill>
                  <a:schemeClr val="bg1"/>
                </a:solidFill>
                <a:latin typeface="ArialMT"/>
              </a:rPr>
              <a:t>L’intérêt de la découverte d’une option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 parcours de l’élève en seconde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Les réseaux et le numérique pour ouvrir les horizons</a:t>
            </a:r>
          </a:p>
        </p:txBody>
      </p:sp>
    </p:spTree>
    <p:extLst>
      <p:ext uri="{BB962C8B-B14F-4D97-AF65-F5344CB8AC3E}">
        <p14:creationId xmlns:p14="http://schemas.microsoft.com/office/powerpoint/2010/main" val="1989487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91070A-E4FA-CD49-985B-4E5C48E4E3F1}"/>
              </a:ext>
            </a:extLst>
          </p:cNvPr>
          <p:cNvSpPr txBox="1"/>
          <p:nvPr/>
        </p:nvSpPr>
        <p:spPr>
          <a:xfrm>
            <a:off x="1055922" y="1214311"/>
            <a:ext cx="6556990"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Expérimentation de la seconde commune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Se projeter à la rentrée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r>
              <a:rPr lang="fr-FR" dirty="0"/>
              <a:t>Lycée </a:t>
            </a:r>
            <a:r>
              <a:rPr lang="fr-FR" dirty="0" err="1"/>
              <a:t>Mongy</a:t>
            </a:r>
            <a:r>
              <a:rPr lang="fr-FR" dirty="0"/>
              <a:t> de Marcq-en-Barœul, académie de Lille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OLEJNICZAK Alain (Proviseur)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BECOURT Anthony (DDFPT)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ROSIER Arnaud (PLP)</a:t>
            </a:r>
          </a:p>
        </p:txBody>
      </p:sp>
    </p:spTree>
    <p:extLst>
      <p:ext uri="{BB962C8B-B14F-4D97-AF65-F5344CB8AC3E}">
        <p14:creationId xmlns:p14="http://schemas.microsoft.com/office/powerpoint/2010/main" val="75674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037000-7517-4B32-8D16-88A82BB744AB}"/>
              </a:ext>
            </a:extLst>
          </p:cNvPr>
          <p:cNvSpPr txBox="1">
            <a:spLocks/>
          </p:cNvSpPr>
          <p:nvPr/>
        </p:nvSpPr>
        <p:spPr>
          <a:xfrm>
            <a:off x="744279" y="999589"/>
            <a:ext cx="7116726" cy="3714177"/>
          </a:xfrm>
          <a:prstGeom prst="rect">
            <a:avLst/>
          </a:prstGeom>
        </p:spPr>
        <p:txBody>
          <a:bodyPr>
            <a:normAutofit/>
          </a:bodyPr>
          <a:lst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1600" b="1" i="0" u="none" strike="noStrike" kern="1200" cap="none" spc="0" normalizeH="0" baseline="0" noProof="0" dirty="0">
                <a:ln>
                  <a:noFill/>
                </a:ln>
                <a:solidFill>
                  <a:prstClr val="black">
                    <a:lumMod val="75000"/>
                    <a:lumOff val="25000"/>
                  </a:prstClr>
                </a:solidFill>
                <a:effectLst/>
                <a:uLnTx/>
                <a:uFillTx/>
                <a:latin typeface="Calibri"/>
                <a:ea typeface="+mj-ea"/>
                <a:cs typeface="+mj-cs"/>
              </a:rPr>
              <a:t>Le lycée  des  métiers  Alfred  MONGY a expérimenté la seconde commune de 2016-2021</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1A86D0"/>
                </a:solidFill>
                <a:effectLst/>
                <a:uLnTx/>
                <a:uFillTx/>
                <a:latin typeface="Calibri"/>
                <a:ea typeface="+mj-ea"/>
                <a:cs typeface="+mj-cs"/>
              </a:rPr>
              <a:t>La seconde Famille des Métiers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 Quelle richesse peut apporter cette expérimentation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 Quels impacts peuvent être constatés sur les différentes options, notamment celles méconnues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p:txBody>
      </p:sp>
      <p:sp>
        <p:nvSpPr>
          <p:cNvPr id="5" name="ZoneTexte 4">
            <a:extLst>
              <a:ext uri="{FF2B5EF4-FFF2-40B4-BE49-F238E27FC236}">
                <a16:creationId xmlns:a16="http://schemas.microsoft.com/office/drawing/2014/main" id="{96933346-CA14-4C3E-94AC-EB5DE4FA3145}"/>
              </a:ext>
            </a:extLst>
          </p:cNvPr>
          <p:cNvSpPr txBox="1"/>
          <p:nvPr/>
        </p:nvSpPr>
        <p:spPr>
          <a:xfrm>
            <a:off x="346841" y="94593"/>
            <a:ext cx="34963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Le lycée des Métiers Alfred MONGY</a:t>
            </a:r>
          </a:p>
        </p:txBody>
      </p:sp>
    </p:spTree>
    <p:extLst>
      <p:ext uri="{BB962C8B-B14F-4D97-AF65-F5344CB8AC3E}">
        <p14:creationId xmlns:p14="http://schemas.microsoft.com/office/powerpoint/2010/main" val="3721848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4BD413-01AC-4F28-86F0-685422544FB9}"/>
              </a:ext>
            </a:extLst>
          </p:cNvPr>
          <p:cNvSpPr txBox="1">
            <a:spLocks/>
          </p:cNvSpPr>
          <p:nvPr/>
        </p:nvSpPr>
        <p:spPr>
          <a:xfrm>
            <a:off x="312057" y="955221"/>
            <a:ext cx="8314492" cy="3694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srgbClr val="1A86D0"/>
                </a:solidFill>
                <a:effectLst/>
                <a:uLnTx/>
                <a:uFillTx/>
                <a:latin typeface="Calibri"/>
                <a:ea typeface="+mn-ea"/>
                <a:cs typeface="+mn-cs"/>
              </a:rPr>
              <a:t>Présentation de l’établissement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Notre établissement dispense trois spécialités des baccalauréats professionnels de la famille des métiers de la maintenance des matériels et des véhicules: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1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Baccalauréat professionnel maintenance des véhicules option voitures particulières.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Baccalauréat professionnel maintenance des véhicules option véhicules de transport routier.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Baccalauréat professionnel maintenance des véhicules option motocycles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70BF4075-C373-44DD-866E-5FC61703E6BE}"/>
              </a:ext>
            </a:extLst>
          </p:cNvPr>
          <p:cNvPicPr>
            <a:picLocks noChangeAspect="1"/>
          </p:cNvPicPr>
          <p:nvPr/>
        </p:nvPicPr>
        <p:blipFill>
          <a:blip r:embed="rId2"/>
          <a:stretch>
            <a:fillRect/>
          </a:stretch>
        </p:blipFill>
        <p:spPr>
          <a:xfrm>
            <a:off x="1098258" y="3410066"/>
            <a:ext cx="6742090" cy="1556426"/>
          </a:xfrm>
          <a:prstGeom prst="rect">
            <a:avLst/>
          </a:prstGeom>
        </p:spPr>
      </p:pic>
      <p:sp>
        <p:nvSpPr>
          <p:cNvPr id="6" name="ZoneTexte 5">
            <a:extLst>
              <a:ext uri="{FF2B5EF4-FFF2-40B4-BE49-F238E27FC236}">
                <a16:creationId xmlns:a16="http://schemas.microsoft.com/office/drawing/2014/main" id="{C0CB592E-50C2-48C7-8C37-C6A58784C0CD}"/>
              </a:ext>
            </a:extLst>
          </p:cNvPr>
          <p:cNvSpPr txBox="1"/>
          <p:nvPr/>
        </p:nvSpPr>
        <p:spPr>
          <a:xfrm>
            <a:off x="346841" y="94593"/>
            <a:ext cx="395294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lycée des métiers Alfred MONGY</a:t>
            </a:r>
          </a:p>
        </p:txBody>
      </p:sp>
    </p:spTree>
    <p:extLst>
      <p:ext uri="{BB962C8B-B14F-4D97-AF65-F5344CB8AC3E}">
        <p14:creationId xmlns:p14="http://schemas.microsoft.com/office/powerpoint/2010/main" val="4087614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3CBEE045-2A52-48D5-8EFA-7895638FF536}"/>
              </a:ext>
            </a:extLst>
          </p:cNvPr>
          <p:cNvSpPr txBox="1">
            <a:spLocks/>
          </p:cNvSpPr>
          <p:nvPr/>
        </p:nvSpPr>
        <p:spPr>
          <a:xfrm>
            <a:off x="128942" y="820822"/>
            <a:ext cx="8866202" cy="296862"/>
          </a:xfrm>
          <a:prstGeom prst="rect">
            <a:avLst/>
          </a:prstGeom>
        </p:spPr>
        <p:txBody>
          <a:bodyPr>
            <a:normAutofit lnSpcReduction="10000"/>
          </a:bodyPr>
          <a:lst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400" b="0" i="0" u="none" strike="noStrike" kern="1200" cap="none" spc="0" normalizeH="0" baseline="0" noProof="0" dirty="0">
                <a:ln>
                  <a:noFill/>
                </a:ln>
                <a:solidFill>
                  <a:srgbClr val="407CC9"/>
                </a:solidFill>
                <a:effectLst/>
                <a:uLnTx/>
                <a:uFillTx/>
                <a:latin typeface="Calibri"/>
                <a:ea typeface="+mn-ea"/>
                <a:cs typeface="+mn-cs"/>
              </a:rPr>
              <a:t>Plateau technique Voitures Particulières et Motocycles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r-FR" sz="1400" b="0" i="0" u="none" strike="noStrike" kern="1200" cap="none" spc="0" normalizeH="0" baseline="0" noProof="0" dirty="0">
              <a:ln>
                <a:noFill/>
              </a:ln>
              <a:solidFill>
                <a:srgbClr val="407CC9"/>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2BB88C67-D572-4902-A763-9C32172D61EB}"/>
              </a:ext>
            </a:extLst>
          </p:cNvPr>
          <p:cNvSpPr txBox="1"/>
          <p:nvPr/>
        </p:nvSpPr>
        <p:spPr>
          <a:xfrm>
            <a:off x="128942" y="1027765"/>
            <a:ext cx="79801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a:ea typeface="+mn-ea"/>
                <a:cs typeface="+mn-cs"/>
              </a:rPr>
              <a:t>La proximité des ateliers voitures particulières et motocycles, rend possible la création d’un seul et même plateau technique aux deux options</a:t>
            </a:r>
          </a:p>
        </p:txBody>
      </p:sp>
      <p:pic>
        <p:nvPicPr>
          <p:cNvPr id="6" name="Image 5" descr="Une image contenant texte, bâtiment, rouge, plancher&#10;&#10;Description générée automatiquement">
            <a:extLst>
              <a:ext uri="{FF2B5EF4-FFF2-40B4-BE49-F238E27FC236}">
                <a16:creationId xmlns:a16="http://schemas.microsoft.com/office/drawing/2014/main" id="{92AA00FE-484C-4463-99E6-9E59A1207A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707" y="1606093"/>
            <a:ext cx="2686213" cy="1510993"/>
          </a:xfrm>
          <a:prstGeom prst="rect">
            <a:avLst/>
          </a:prstGeom>
        </p:spPr>
      </p:pic>
      <p:pic>
        <p:nvPicPr>
          <p:cNvPr id="7" name="Image 6" descr="Une image contenant bâtiment, plancher, plusieurs&#10;&#10;Description générée automatiquement">
            <a:extLst>
              <a:ext uri="{FF2B5EF4-FFF2-40B4-BE49-F238E27FC236}">
                <a16:creationId xmlns:a16="http://schemas.microsoft.com/office/drawing/2014/main" id="{A4FD96FB-41DE-4600-81D9-12D53BD36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6707" y="3305435"/>
            <a:ext cx="2686209" cy="1510993"/>
          </a:xfrm>
          <a:prstGeom prst="rect">
            <a:avLst/>
          </a:prstGeom>
        </p:spPr>
      </p:pic>
      <p:sp>
        <p:nvSpPr>
          <p:cNvPr id="19" name="ZoneTexte 18">
            <a:extLst>
              <a:ext uri="{FF2B5EF4-FFF2-40B4-BE49-F238E27FC236}">
                <a16:creationId xmlns:a16="http://schemas.microsoft.com/office/drawing/2014/main" id="{380E4158-9C31-4357-B882-56D8DF0B498F}"/>
              </a:ext>
            </a:extLst>
          </p:cNvPr>
          <p:cNvSpPr txBox="1"/>
          <p:nvPr/>
        </p:nvSpPr>
        <p:spPr>
          <a:xfrm>
            <a:off x="346841" y="94593"/>
            <a:ext cx="395294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lycée des métiers Alfred MONGY</a:t>
            </a:r>
          </a:p>
        </p:txBody>
      </p:sp>
      <p:pic>
        <p:nvPicPr>
          <p:cNvPr id="3" name="Image 2">
            <a:extLst>
              <a:ext uri="{FF2B5EF4-FFF2-40B4-BE49-F238E27FC236}">
                <a16:creationId xmlns:a16="http://schemas.microsoft.com/office/drawing/2014/main" id="{67BC7DD1-B07B-4DBA-B661-E3F49BE63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744" y="1757928"/>
            <a:ext cx="5148882" cy="2751006"/>
          </a:xfrm>
          <a:prstGeom prst="rect">
            <a:avLst/>
          </a:prstGeom>
        </p:spPr>
      </p:pic>
    </p:spTree>
    <p:extLst>
      <p:ext uri="{BB962C8B-B14F-4D97-AF65-F5344CB8AC3E}">
        <p14:creationId xmlns:p14="http://schemas.microsoft.com/office/powerpoint/2010/main" val="3255789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CED8E3FE-350C-4474-81C0-3CEA88277519}"/>
              </a:ext>
            </a:extLst>
          </p:cNvPr>
          <p:cNvSpPr txBox="1">
            <a:spLocks/>
          </p:cNvSpPr>
          <p:nvPr/>
        </p:nvSpPr>
        <p:spPr>
          <a:xfrm>
            <a:off x="247865" y="813938"/>
            <a:ext cx="8866202" cy="296862"/>
          </a:xfrm>
          <a:prstGeom prst="rect">
            <a:avLst/>
          </a:prstGeom>
        </p:spPr>
        <p:txBody>
          <a:bodyPr>
            <a:normAutofit lnSpcReduction="10000"/>
          </a:bodyPr>
          <a:lst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400" b="0" i="0" u="none" strike="noStrike" kern="1200" cap="none" spc="0" normalizeH="0" baseline="0" noProof="0" dirty="0">
                <a:ln>
                  <a:noFill/>
                </a:ln>
                <a:solidFill>
                  <a:srgbClr val="407CC9"/>
                </a:solidFill>
                <a:effectLst/>
                <a:uLnTx/>
                <a:uFillTx/>
                <a:latin typeface="Calibri"/>
                <a:ea typeface="+mn-ea"/>
                <a:cs typeface="+mn-cs"/>
              </a:rPr>
              <a:t>Plateau technique Véhicules de Transport Routier (avec certains supports et matériels Maintenance des Matériels)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r-FR" sz="1400" b="0" i="0" u="none" strike="noStrike" kern="1200" cap="none" spc="0" normalizeH="0" baseline="0" noProof="0" dirty="0">
              <a:ln>
                <a:noFill/>
              </a:ln>
              <a:solidFill>
                <a:srgbClr val="407CC9"/>
              </a:solidFill>
              <a:effectLst/>
              <a:uLnTx/>
              <a:uFillTx/>
              <a:latin typeface="Calibri"/>
              <a:ea typeface="+mn-ea"/>
              <a:cs typeface="+mn-cs"/>
            </a:endParaRPr>
          </a:p>
        </p:txBody>
      </p:sp>
      <p:pic>
        <p:nvPicPr>
          <p:cNvPr id="11" name="Image 10" descr="Une image contenant intérieur, camion&#10;&#10;Description générée automatiquement">
            <a:extLst>
              <a:ext uri="{FF2B5EF4-FFF2-40B4-BE49-F238E27FC236}">
                <a16:creationId xmlns:a16="http://schemas.microsoft.com/office/drawing/2014/main" id="{7CB97402-FA64-483D-98EA-E23A93DBBD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840" y="1234984"/>
            <a:ext cx="2998775" cy="1686810"/>
          </a:xfrm>
          <a:prstGeom prst="rect">
            <a:avLst/>
          </a:prstGeom>
        </p:spPr>
      </p:pic>
      <p:pic>
        <p:nvPicPr>
          <p:cNvPr id="12" name="Image 11" descr="Une image contenant métal, engin, sale&#10;&#10;Description générée automatiquement">
            <a:extLst>
              <a:ext uri="{FF2B5EF4-FFF2-40B4-BE49-F238E27FC236}">
                <a16:creationId xmlns:a16="http://schemas.microsoft.com/office/drawing/2014/main" id="{0044C85D-A463-488A-B403-D1DBD1695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89" y="3169734"/>
            <a:ext cx="2299512" cy="1293475"/>
          </a:xfrm>
          <a:prstGeom prst="rect">
            <a:avLst/>
          </a:prstGeom>
        </p:spPr>
      </p:pic>
      <p:pic>
        <p:nvPicPr>
          <p:cNvPr id="13" name="Image 12" descr="Une image contenant mur, intérieur&#10;&#10;Description générée automatiquement">
            <a:extLst>
              <a:ext uri="{FF2B5EF4-FFF2-40B4-BE49-F238E27FC236}">
                <a16:creationId xmlns:a16="http://schemas.microsoft.com/office/drawing/2014/main" id="{0AAC0600-EB13-4267-A9B3-A376199C6D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590" y="1191180"/>
            <a:ext cx="2176767" cy="1224432"/>
          </a:xfrm>
          <a:prstGeom prst="rect">
            <a:avLst/>
          </a:prstGeom>
        </p:spPr>
      </p:pic>
      <p:pic>
        <p:nvPicPr>
          <p:cNvPr id="14" name="Image 13" descr="Une image contenant camion, extérieur, transport, jaune&#10;&#10;Description générée automatiquement">
            <a:extLst>
              <a:ext uri="{FF2B5EF4-FFF2-40B4-BE49-F238E27FC236}">
                <a16:creationId xmlns:a16="http://schemas.microsoft.com/office/drawing/2014/main" id="{4FBB04CF-4770-41B1-AC28-2B26ED75DA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3671" y="3179324"/>
            <a:ext cx="2233686" cy="1256449"/>
          </a:xfrm>
          <a:prstGeom prst="rect">
            <a:avLst/>
          </a:prstGeom>
        </p:spPr>
      </p:pic>
      <p:sp>
        <p:nvSpPr>
          <p:cNvPr id="15" name="ZoneTexte 14">
            <a:extLst>
              <a:ext uri="{FF2B5EF4-FFF2-40B4-BE49-F238E27FC236}">
                <a16:creationId xmlns:a16="http://schemas.microsoft.com/office/drawing/2014/main" id="{14369925-4D41-4DA2-9F16-3545293000A8}"/>
              </a:ext>
            </a:extLst>
          </p:cNvPr>
          <p:cNvSpPr txBox="1"/>
          <p:nvPr/>
        </p:nvSpPr>
        <p:spPr>
          <a:xfrm>
            <a:off x="557989" y="4510673"/>
            <a:ext cx="24653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Démontage-remontage d’un voile d’une roue de véhicule agricole</a:t>
            </a:r>
          </a:p>
        </p:txBody>
      </p:sp>
      <p:sp>
        <p:nvSpPr>
          <p:cNvPr id="16" name="ZoneTexte 15">
            <a:extLst>
              <a:ext uri="{FF2B5EF4-FFF2-40B4-BE49-F238E27FC236}">
                <a16:creationId xmlns:a16="http://schemas.microsoft.com/office/drawing/2014/main" id="{960F1F69-6468-4594-88CC-25118B93EDB5}"/>
              </a:ext>
            </a:extLst>
          </p:cNvPr>
          <p:cNvSpPr txBox="1"/>
          <p:nvPr/>
        </p:nvSpPr>
        <p:spPr>
          <a:xfrm>
            <a:off x="3514728" y="2415612"/>
            <a:ext cx="25360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Démontage-remontage de pneumatiques VTR, VP, Agricole, Génie civile</a:t>
            </a:r>
          </a:p>
        </p:txBody>
      </p:sp>
      <p:sp>
        <p:nvSpPr>
          <p:cNvPr id="17" name="ZoneTexte 16">
            <a:extLst>
              <a:ext uri="{FF2B5EF4-FFF2-40B4-BE49-F238E27FC236}">
                <a16:creationId xmlns:a16="http://schemas.microsoft.com/office/drawing/2014/main" id="{1FFFC3A0-754B-4CF1-9F5F-DE7EE0E584C8}"/>
              </a:ext>
            </a:extLst>
          </p:cNvPr>
          <p:cNvSpPr txBox="1"/>
          <p:nvPr/>
        </p:nvSpPr>
        <p:spPr>
          <a:xfrm>
            <a:off x="3593671" y="4498144"/>
            <a:ext cx="28032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Interventions sur des matériels de manutention</a:t>
            </a:r>
          </a:p>
        </p:txBody>
      </p:sp>
      <p:sp>
        <p:nvSpPr>
          <p:cNvPr id="18" name="ZoneTexte 17">
            <a:extLst>
              <a:ext uri="{FF2B5EF4-FFF2-40B4-BE49-F238E27FC236}">
                <a16:creationId xmlns:a16="http://schemas.microsoft.com/office/drawing/2014/main" id="{7A932ACA-7A60-42E6-8C93-7201BC286BC5}"/>
              </a:ext>
            </a:extLst>
          </p:cNvPr>
          <p:cNvSpPr txBox="1"/>
          <p:nvPr/>
        </p:nvSpPr>
        <p:spPr>
          <a:xfrm>
            <a:off x="5965031" y="1953947"/>
            <a:ext cx="2943225"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Sur le plateau technique véhicules de transport routier, nous avons la possibilité de mettre en œuvre des activités en lien avec la maintenance des matériels.</a:t>
            </a:r>
          </a:p>
        </p:txBody>
      </p:sp>
      <p:sp>
        <p:nvSpPr>
          <p:cNvPr id="19" name="ZoneTexte 18">
            <a:extLst>
              <a:ext uri="{FF2B5EF4-FFF2-40B4-BE49-F238E27FC236}">
                <a16:creationId xmlns:a16="http://schemas.microsoft.com/office/drawing/2014/main" id="{380E4158-9C31-4357-B882-56D8DF0B498F}"/>
              </a:ext>
            </a:extLst>
          </p:cNvPr>
          <p:cNvSpPr txBox="1"/>
          <p:nvPr/>
        </p:nvSpPr>
        <p:spPr>
          <a:xfrm>
            <a:off x="346841" y="94593"/>
            <a:ext cx="395294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lycée des métiers Alfred MONGY</a:t>
            </a:r>
          </a:p>
        </p:txBody>
      </p:sp>
    </p:spTree>
    <p:extLst>
      <p:ext uri="{BB962C8B-B14F-4D97-AF65-F5344CB8AC3E}">
        <p14:creationId xmlns:p14="http://schemas.microsoft.com/office/powerpoint/2010/main" val="365078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3BF20C9-2409-4F8F-BE7E-5024F385F41F}"/>
              </a:ext>
            </a:extLst>
          </p:cNvPr>
          <p:cNvSpPr txBox="1">
            <a:spLocks/>
          </p:cNvSpPr>
          <p:nvPr/>
        </p:nvSpPr>
        <p:spPr>
          <a:xfrm>
            <a:off x="312057" y="835819"/>
            <a:ext cx="8314492" cy="40005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FF0000"/>
                </a:solidFill>
                <a:effectLst/>
                <a:uLnTx/>
                <a:uFillTx/>
                <a:latin typeface="Calibri"/>
                <a:ea typeface="+mn-ea"/>
                <a:cs typeface="+mn-cs"/>
              </a:rPr>
              <a:t>Pourquoi  expérimenter  une  2</a:t>
            </a:r>
            <a:r>
              <a:rPr kumimoji="0" lang="fr-FR" sz="1600" b="1" i="0" u="none" strike="noStrike" kern="1200" cap="none" spc="0" normalizeH="0" baseline="30000" noProof="0" dirty="0">
                <a:ln>
                  <a:noFill/>
                </a:ln>
                <a:solidFill>
                  <a:srgbClr val="FF0000"/>
                </a:solidFill>
                <a:effectLst/>
                <a:uLnTx/>
                <a:uFillTx/>
                <a:latin typeface="Calibri"/>
                <a:ea typeface="+mn-ea"/>
                <a:cs typeface="+mn-cs"/>
              </a:rPr>
              <a:t>NDE</a:t>
            </a:r>
            <a:r>
              <a:rPr kumimoji="0" lang="fr-FR" sz="1600" b="1" i="0" u="none" strike="noStrike" kern="1200" cap="none" spc="0" normalizeH="0" baseline="0" noProof="0" dirty="0">
                <a:ln>
                  <a:noFill/>
                </a:ln>
                <a:solidFill>
                  <a:srgbClr val="FF0000"/>
                </a:solidFill>
                <a:effectLst/>
                <a:uLnTx/>
                <a:uFillTx/>
                <a:latin typeface="Calibri"/>
                <a:ea typeface="+mn-ea"/>
                <a:cs typeface="+mn-cs"/>
              </a:rPr>
              <a:t>  COMMUNE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7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1A86D0"/>
                </a:solidFill>
                <a:effectLst/>
                <a:uLnTx/>
                <a:uFillTx/>
                <a:latin typeface="Calibri"/>
                <a:ea typeface="+mn-ea"/>
                <a:cs typeface="+mn-cs"/>
              </a:rPr>
              <a:t>Problématique de l’établissement jusqu’en 2015 </a:t>
            </a:r>
            <a:r>
              <a:rPr kumimoji="0" lang="fr-FR" sz="1400" b="1" i="0" u="none" strike="noStrike" kern="1200" cap="none" spc="0" normalizeH="0" baseline="0" noProof="0" dirty="0">
                <a:ln>
                  <a:noFill/>
                </a:ln>
                <a:solidFill>
                  <a:srgbClr val="1A86D0"/>
                </a:solidFill>
                <a:effectLst/>
                <a:uLnTx/>
                <a:uFillTx/>
                <a:latin typeface="Calibri"/>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Les collégiens ne connaissaient pas l’option VTR, ils choisissaient en premier vœux l’option VP puis par défaut l’option VTR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très peu de 1</a:t>
            </a:r>
            <a:r>
              <a:rPr kumimoji="0" lang="fr-FR" sz="1400" b="0" i="0" u="none" strike="noStrike" kern="1200" cap="none" spc="0" normalizeH="0" baseline="30000" noProof="0" dirty="0">
                <a:ln>
                  <a:noFill/>
                </a:ln>
                <a:solidFill>
                  <a:prstClr val="black"/>
                </a:solidFill>
                <a:effectLst/>
                <a:uLnTx/>
                <a:uFillTx/>
                <a:latin typeface="Calibri"/>
                <a:ea typeface="+mn-ea"/>
                <a:cs typeface="+mn-cs"/>
              </a:rPr>
              <a:t>er</a:t>
            </a:r>
            <a:r>
              <a:rPr kumimoji="0" lang="fr-FR" sz="1400" b="0" i="0" u="none" strike="noStrike" kern="1200" cap="none" spc="0" normalizeH="0" baseline="0" noProof="0" dirty="0">
                <a:ln>
                  <a:noFill/>
                </a:ln>
                <a:solidFill>
                  <a:prstClr val="black"/>
                </a:solidFill>
                <a:effectLst/>
                <a:uLnTx/>
                <a:uFillTx/>
                <a:latin typeface="Calibri"/>
                <a:ea typeface="+mn-ea"/>
                <a:cs typeface="+mn-cs"/>
              </a:rPr>
              <a:t> vœux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beaucoup de 3</a:t>
            </a:r>
            <a:r>
              <a:rPr kumimoji="0" lang="fr-FR" sz="1400" b="0" i="0" u="none" strike="noStrike" kern="1200" cap="none" spc="0" normalizeH="0" baseline="30000" noProof="0" dirty="0">
                <a:ln>
                  <a:noFill/>
                </a:ln>
                <a:solidFill>
                  <a:prstClr val="black"/>
                </a:solidFill>
                <a:effectLst/>
                <a:uLnTx/>
                <a:uFillTx/>
                <a:latin typeface="Calibri"/>
                <a:ea typeface="+mn-ea"/>
                <a:cs typeface="+mn-cs"/>
              </a:rPr>
              <a:t>ème</a:t>
            </a:r>
            <a:r>
              <a:rPr kumimoji="0" lang="fr-FR" sz="1400" b="0" i="0" u="none" strike="noStrike" kern="1200" cap="none" spc="0" normalizeH="0" baseline="0" noProof="0" dirty="0">
                <a:ln>
                  <a:noFill/>
                </a:ln>
                <a:solidFill>
                  <a:prstClr val="black"/>
                </a:solidFill>
                <a:effectLst/>
                <a:uLnTx/>
                <a:uFillTx/>
                <a:latin typeface="Calibri"/>
                <a:ea typeface="+mn-ea"/>
                <a:cs typeface="+mn-cs"/>
              </a:rPr>
              <a:t> vœux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Les collégiens qui font le choix de l’option MC sont quant à eux très déterminés sur leur choix d’orientation.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beaucoup de 1</a:t>
            </a:r>
            <a:r>
              <a:rPr kumimoji="0" lang="fr-FR" sz="1400" b="0" i="0" u="none" strike="noStrike" kern="1200" cap="none" spc="0" normalizeH="0" baseline="30000" noProof="0" dirty="0">
                <a:ln>
                  <a:noFill/>
                </a:ln>
                <a:solidFill>
                  <a:prstClr val="black"/>
                </a:solidFill>
                <a:effectLst/>
                <a:uLnTx/>
                <a:uFillTx/>
                <a:latin typeface="Calibri"/>
                <a:ea typeface="+mn-ea"/>
                <a:cs typeface="+mn-cs"/>
              </a:rPr>
              <a:t>er</a:t>
            </a:r>
            <a:r>
              <a:rPr kumimoji="0" lang="fr-FR" sz="1400" b="0" i="0" u="none" strike="noStrike" kern="1200" cap="none" spc="0" normalizeH="0" baseline="0" noProof="0" dirty="0">
                <a:ln>
                  <a:noFill/>
                </a:ln>
                <a:solidFill>
                  <a:prstClr val="black"/>
                </a:solidFill>
                <a:effectLst/>
                <a:uLnTx/>
                <a:uFillTx/>
                <a:latin typeface="Calibri"/>
                <a:ea typeface="+mn-ea"/>
                <a:cs typeface="+mn-cs"/>
              </a:rPr>
              <a:t> vœux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souvent issus du monde de la moto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1A86D0"/>
                </a:solidFill>
                <a:effectLst/>
                <a:uLnTx/>
                <a:uFillTx/>
                <a:latin typeface="Calibri"/>
                <a:ea typeface="+mn-ea"/>
                <a:cs typeface="+mn-cs"/>
              </a:rPr>
              <a:t>Résultats: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peu d’élèves motivés en VTR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 niveau des classes en VTR est très faible,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beaucoup d’élèves se réorientent s’ils le peuvent, d’autres décrochent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des élèves passionnés et déterminés en MC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5239791-601D-4CA9-A4C5-449735EC24C2}"/>
              </a:ext>
            </a:extLst>
          </p:cNvPr>
          <p:cNvSpPr txBox="1"/>
          <p:nvPr/>
        </p:nvSpPr>
        <p:spPr>
          <a:xfrm>
            <a:off x="346841" y="94593"/>
            <a:ext cx="459593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Expérimentation de la seconde commune</a:t>
            </a:r>
          </a:p>
        </p:txBody>
      </p:sp>
      <p:sp>
        <p:nvSpPr>
          <p:cNvPr id="2" name="Rectangle 1">
            <a:extLst>
              <a:ext uri="{FF2B5EF4-FFF2-40B4-BE49-F238E27FC236}">
                <a16:creationId xmlns:a16="http://schemas.microsoft.com/office/drawing/2014/main" id="{99819EA9-8C05-444A-887F-8F80D4DCD1D7}"/>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3168022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2A15BFE-C5FD-4E2C-A0C1-9D04225571EB}"/>
              </a:ext>
            </a:extLst>
          </p:cNvPr>
          <p:cNvSpPr txBox="1">
            <a:spLocks/>
          </p:cNvSpPr>
          <p:nvPr/>
        </p:nvSpPr>
        <p:spPr>
          <a:xfrm>
            <a:off x="524657" y="804519"/>
            <a:ext cx="7269514" cy="552567"/>
          </a:xfrm>
          <a:prstGeom prst="rect">
            <a:avLst/>
          </a:prstGeom>
        </p:spPr>
        <p:txBody>
          <a:bodyPr anchor="t" anchorCtr="0">
            <a:normAutofit/>
          </a:bodyPr>
          <a:lstStyle>
            <a:lvl1pPr algn="l" defTabSz="457200" rtl="0" eaLnBrk="1" latinLnBrk="0" hangingPunct="1">
              <a:spcBef>
                <a:spcPct val="0"/>
              </a:spcBef>
              <a:buNone/>
              <a:defRPr sz="1500" kern="1200" baseline="0">
                <a:solidFill>
                  <a:schemeClr val="tx1">
                    <a:lumMod val="75000"/>
                    <a:lumOff val="25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1" i="0" u="none" strike="noStrike" kern="1200" cap="none" spc="0" normalizeH="0" baseline="0" noProof="0" dirty="0">
                <a:ln>
                  <a:noFill/>
                </a:ln>
                <a:solidFill>
                  <a:srgbClr val="1A86D0"/>
                </a:solidFill>
                <a:effectLst/>
                <a:uLnTx/>
                <a:uFillTx/>
                <a:latin typeface="Calibri"/>
                <a:ea typeface="+mj-ea"/>
                <a:cs typeface="+mj-cs"/>
              </a:rPr>
              <a:t>Mise en œuvre de l’expérimentation </a:t>
            </a:r>
          </a:p>
        </p:txBody>
      </p:sp>
      <p:sp>
        <p:nvSpPr>
          <p:cNvPr id="4" name="Espace réservé du contenu 2">
            <a:extLst>
              <a:ext uri="{FF2B5EF4-FFF2-40B4-BE49-F238E27FC236}">
                <a16:creationId xmlns:a16="http://schemas.microsoft.com/office/drawing/2014/main" id="{FC214068-693A-44A9-9E5D-FC243CF4C3F0}"/>
              </a:ext>
            </a:extLst>
          </p:cNvPr>
          <p:cNvSpPr txBox="1">
            <a:spLocks/>
          </p:cNvSpPr>
          <p:nvPr/>
        </p:nvSpPr>
        <p:spPr>
          <a:xfrm>
            <a:off x="467950" y="1155437"/>
            <a:ext cx="7572829" cy="3595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ysClr val="windowText" lastClr="000000"/>
                </a:solidFill>
                <a:effectLst/>
                <a:uLnTx/>
                <a:uFillTx/>
                <a:latin typeface="Calibri"/>
                <a:ea typeface="+mn-ea"/>
                <a:cs typeface="+mn-cs"/>
              </a:rPr>
              <a:t>Une première expérimentation réalisée en 2016-2017, représentée par la chronologie ci-dessous,  nous a permis de déterminer les difficultés et de nous conforter sur certains choix de la mise en place de la seconde commune.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cxnSp>
        <p:nvCxnSpPr>
          <p:cNvPr id="5" name="Connecteur droit 4">
            <a:extLst>
              <a:ext uri="{FF2B5EF4-FFF2-40B4-BE49-F238E27FC236}">
                <a16:creationId xmlns:a16="http://schemas.microsoft.com/office/drawing/2014/main" id="{9715B3F3-AC2A-4882-9074-4B83801B9980}"/>
              </a:ext>
            </a:extLst>
          </p:cNvPr>
          <p:cNvCxnSpPr>
            <a:cxnSpLocks/>
          </p:cNvCxnSpPr>
          <p:nvPr/>
        </p:nvCxnSpPr>
        <p:spPr>
          <a:xfrm>
            <a:off x="587299" y="3208799"/>
            <a:ext cx="5739161" cy="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8C2FDFBA-9C5D-4B58-8F60-8CCB4F7B1EA7}"/>
              </a:ext>
            </a:extLst>
          </p:cNvPr>
          <p:cNvCxnSpPr>
            <a:cxnSpLocks/>
          </p:cNvCxnSpPr>
          <p:nvPr/>
        </p:nvCxnSpPr>
        <p:spPr>
          <a:xfrm>
            <a:off x="7114479" y="2833607"/>
            <a:ext cx="1442224" cy="0"/>
          </a:xfrm>
          <a:prstGeom prst="line">
            <a:avLst/>
          </a:prstGeom>
          <a:ln>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6DC05F1C-1476-4705-A279-A899EA673C12}"/>
              </a:ext>
            </a:extLst>
          </p:cNvPr>
          <p:cNvCxnSpPr>
            <a:cxnSpLocks/>
          </p:cNvCxnSpPr>
          <p:nvPr/>
        </p:nvCxnSpPr>
        <p:spPr>
          <a:xfrm>
            <a:off x="7114479" y="3592123"/>
            <a:ext cx="1442224" cy="0"/>
          </a:xfrm>
          <a:prstGeom prst="line">
            <a:avLst/>
          </a:prstGeom>
          <a:ln>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8" name="Connecteur : en arc 7">
            <a:extLst>
              <a:ext uri="{FF2B5EF4-FFF2-40B4-BE49-F238E27FC236}">
                <a16:creationId xmlns:a16="http://schemas.microsoft.com/office/drawing/2014/main" id="{4A7DE3A7-B440-48DD-9F9D-304A80753410}"/>
              </a:ext>
            </a:extLst>
          </p:cNvPr>
          <p:cNvCxnSpPr>
            <a:cxnSpLocks/>
          </p:cNvCxnSpPr>
          <p:nvPr/>
        </p:nvCxnSpPr>
        <p:spPr>
          <a:xfrm flipV="1">
            <a:off x="6326460" y="2833607"/>
            <a:ext cx="788019" cy="375192"/>
          </a:xfrm>
          <a:prstGeom prst="curved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 en arc 8">
            <a:extLst>
              <a:ext uri="{FF2B5EF4-FFF2-40B4-BE49-F238E27FC236}">
                <a16:creationId xmlns:a16="http://schemas.microsoft.com/office/drawing/2014/main" id="{B9FF70FF-7C5D-4775-89F7-0E6BCEFB1E38}"/>
              </a:ext>
            </a:extLst>
          </p:cNvPr>
          <p:cNvCxnSpPr>
            <a:cxnSpLocks/>
          </p:cNvCxnSpPr>
          <p:nvPr/>
        </p:nvCxnSpPr>
        <p:spPr>
          <a:xfrm>
            <a:off x="6326460" y="3208799"/>
            <a:ext cx="788019" cy="383324"/>
          </a:xfrm>
          <a:prstGeom prst="curved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Ellipse 9">
            <a:extLst>
              <a:ext uri="{FF2B5EF4-FFF2-40B4-BE49-F238E27FC236}">
                <a16:creationId xmlns:a16="http://schemas.microsoft.com/office/drawing/2014/main" id="{2960D1C4-43B6-4C59-8CEC-24E6ABAF817D}"/>
              </a:ext>
            </a:extLst>
          </p:cNvPr>
          <p:cNvSpPr/>
          <p:nvPr/>
        </p:nvSpPr>
        <p:spPr>
          <a:xfrm>
            <a:off x="692840" y="3131899"/>
            <a:ext cx="180000" cy="180000"/>
          </a:xfrm>
          <a:prstGeom prst="ellipse">
            <a:avLst/>
          </a:prstGeom>
          <a:solidFill>
            <a:schemeClr val="bg1">
              <a:lumMod val="6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6EAA8543-3990-4250-85E9-02F40B6E2D79}"/>
              </a:ext>
            </a:extLst>
          </p:cNvPr>
          <p:cNvSpPr/>
          <p:nvPr/>
        </p:nvSpPr>
        <p:spPr>
          <a:xfrm>
            <a:off x="1891201" y="3118799"/>
            <a:ext cx="180000" cy="18000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Ellipse 11">
            <a:extLst>
              <a:ext uri="{FF2B5EF4-FFF2-40B4-BE49-F238E27FC236}">
                <a16:creationId xmlns:a16="http://schemas.microsoft.com/office/drawing/2014/main" id="{707A67AF-1B0E-4C01-8B8A-E2EE8C905C23}"/>
              </a:ext>
            </a:extLst>
          </p:cNvPr>
          <p:cNvSpPr/>
          <p:nvPr/>
        </p:nvSpPr>
        <p:spPr>
          <a:xfrm>
            <a:off x="2071200" y="3118334"/>
            <a:ext cx="180000" cy="180000"/>
          </a:xfrm>
          <a:prstGeom prst="ellipse">
            <a:avLst/>
          </a:prstGeom>
          <a:solidFill>
            <a:schemeClr val="tx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Ellipse 12">
            <a:extLst>
              <a:ext uri="{FF2B5EF4-FFF2-40B4-BE49-F238E27FC236}">
                <a16:creationId xmlns:a16="http://schemas.microsoft.com/office/drawing/2014/main" id="{95BDAC3D-249C-4CBA-A79A-4791696CB955}"/>
              </a:ext>
            </a:extLst>
          </p:cNvPr>
          <p:cNvSpPr/>
          <p:nvPr/>
        </p:nvSpPr>
        <p:spPr>
          <a:xfrm>
            <a:off x="3928830" y="3105697"/>
            <a:ext cx="180000" cy="180000"/>
          </a:xfrm>
          <a:prstGeom prst="ellipse">
            <a:avLst/>
          </a:prstGeom>
          <a:solidFill>
            <a:srgbClr val="8800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a:extLst>
              <a:ext uri="{FF2B5EF4-FFF2-40B4-BE49-F238E27FC236}">
                <a16:creationId xmlns:a16="http://schemas.microsoft.com/office/drawing/2014/main" id="{5237294E-C401-408F-A4DB-674FDCEBE60B}"/>
              </a:ext>
            </a:extLst>
          </p:cNvPr>
          <p:cNvSpPr/>
          <p:nvPr/>
        </p:nvSpPr>
        <p:spPr>
          <a:xfrm>
            <a:off x="6122694" y="3105697"/>
            <a:ext cx="180000" cy="18000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a:extLst>
              <a:ext uri="{FF2B5EF4-FFF2-40B4-BE49-F238E27FC236}">
                <a16:creationId xmlns:a16="http://schemas.microsoft.com/office/drawing/2014/main" id="{E910804B-3107-4A98-A8E1-C0ACE0F1EE4A}"/>
              </a:ext>
            </a:extLst>
          </p:cNvPr>
          <p:cNvSpPr/>
          <p:nvPr/>
        </p:nvSpPr>
        <p:spPr>
          <a:xfrm>
            <a:off x="7024479" y="2743606"/>
            <a:ext cx="180000" cy="180000"/>
          </a:xfrm>
          <a:prstGeom prst="ellipse">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a:extLst>
              <a:ext uri="{FF2B5EF4-FFF2-40B4-BE49-F238E27FC236}">
                <a16:creationId xmlns:a16="http://schemas.microsoft.com/office/drawing/2014/main" id="{C75791F3-19C4-4C44-80E3-D727EF468282}"/>
              </a:ext>
            </a:extLst>
          </p:cNvPr>
          <p:cNvSpPr/>
          <p:nvPr/>
        </p:nvSpPr>
        <p:spPr>
          <a:xfrm>
            <a:off x="7024479" y="3502124"/>
            <a:ext cx="180000" cy="180000"/>
          </a:xfrm>
          <a:prstGeom prst="ellipse">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a:extLst>
              <a:ext uri="{FF2B5EF4-FFF2-40B4-BE49-F238E27FC236}">
                <a16:creationId xmlns:a16="http://schemas.microsoft.com/office/drawing/2014/main" id="{57572162-91BB-44B3-A25D-11243C90BCC4}"/>
              </a:ext>
            </a:extLst>
          </p:cNvPr>
          <p:cNvSpPr/>
          <p:nvPr/>
        </p:nvSpPr>
        <p:spPr>
          <a:xfrm>
            <a:off x="8226558" y="2738865"/>
            <a:ext cx="180000" cy="180000"/>
          </a:xfrm>
          <a:prstGeom prst="ellipse">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Ellipse 17">
            <a:extLst>
              <a:ext uri="{FF2B5EF4-FFF2-40B4-BE49-F238E27FC236}">
                <a16:creationId xmlns:a16="http://schemas.microsoft.com/office/drawing/2014/main" id="{97E8FE5B-A647-44D3-B652-ECE4EE72CFC7}"/>
              </a:ext>
            </a:extLst>
          </p:cNvPr>
          <p:cNvSpPr/>
          <p:nvPr/>
        </p:nvSpPr>
        <p:spPr>
          <a:xfrm>
            <a:off x="8226558" y="3497383"/>
            <a:ext cx="180000" cy="180000"/>
          </a:xfrm>
          <a:prstGeom prst="ellipse">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Connecteur droit 18">
            <a:extLst>
              <a:ext uri="{FF2B5EF4-FFF2-40B4-BE49-F238E27FC236}">
                <a16:creationId xmlns:a16="http://schemas.microsoft.com/office/drawing/2014/main" id="{C26CE83D-F38B-43E7-BB31-AE98DEF6CCF8}"/>
              </a:ext>
            </a:extLst>
          </p:cNvPr>
          <p:cNvCxnSpPr>
            <a:cxnSpLocks/>
            <a:stCxn id="11" idx="0"/>
          </p:cNvCxnSpPr>
          <p:nvPr/>
        </p:nvCxnSpPr>
        <p:spPr>
          <a:xfrm flipH="1" flipV="1">
            <a:off x="1970050" y="2738865"/>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0" name="Ellipse 19">
            <a:extLst>
              <a:ext uri="{FF2B5EF4-FFF2-40B4-BE49-F238E27FC236}">
                <a16:creationId xmlns:a16="http://schemas.microsoft.com/office/drawing/2014/main" id="{D9F5F9B4-AE69-4A7C-BF1D-5F9F8F724CA8}"/>
              </a:ext>
            </a:extLst>
          </p:cNvPr>
          <p:cNvSpPr/>
          <p:nvPr/>
        </p:nvSpPr>
        <p:spPr>
          <a:xfrm>
            <a:off x="1880050" y="2547157"/>
            <a:ext cx="180000" cy="180000"/>
          </a:xfrm>
          <a:prstGeom prst="ellipse">
            <a:avLst/>
          </a:prstGeom>
          <a:solidFill>
            <a:schemeClr val="bg1"/>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ZoneTexte 20">
            <a:extLst>
              <a:ext uri="{FF2B5EF4-FFF2-40B4-BE49-F238E27FC236}">
                <a16:creationId xmlns:a16="http://schemas.microsoft.com/office/drawing/2014/main" id="{7848F8CE-FAA7-409A-BB0C-2979E4D8ECFA}"/>
              </a:ext>
            </a:extLst>
          </p:cNvPr>
          <p:cNvSpPr txBox="1"/>
          <p:nvPr/>
        </p:nvSpPr>
        <p:spPr>
          <a:xfrm>
            <a:off x="1553737" y="2361496"/>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Rentrée 2016</a:t>
            </a:r>
          </a:p>
        </p:txBody>
      </p:sp>
      <p:cxnSp>
        <p:nvCxnSpPr>
          <p:cNvPr id="22" name="Connecteur droit 21">
            <a:extLst>
              <a:ext uri="{FF2B5EF4-FFF2-40B4-BE49-F238E27FC236}">
                <a16:creationId xmlns:a16="http://schemas.microsoft.com/office/drawing/2014/main" id="{0C1FA735-3411-484A-8181-CD6A25D29FBF}"/>
              </a:ext>
            </a:extLst>
          </p:cNvPr>
          <p:cNvCxnSpPr>
            <a:cxnSpLocks/>
          </p:cNvCxnSpPr>
          <p:nvPr/>
        </p:nvCxnSpPr>
        <p:spPr>
          <a:xfrm flipH="1" flipV="1">
            <a:off x="4018158" y="2751322"/>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 name="Ellipse 22">
            <a:extLst>
              <a:ext uri="{FF2B5EF4-FFF2-40B4-BE49-F238E27FC236}">
                <a16:creationId xmlns:a16="http://schemas.microsoft.com/office/drawing/2014/main" id="{A6EBAF65-98EA-4DD8-A73C-E5B00994D102}"/>
              </a:ext>
            </a:extLst>
          </p:cNvPr>
          <p:cNvSpPr/>
          <p:nvPr/>
        </p:nvSpPr>
        <p:spPr>
          <a:xfrm>
            <a:off x="3928158" y="2559614"/>
            <a:ext cx="180000" cy="180000"/>
          </a:xfrm>
          <a:prstGeom prst="ellipse">
            <a:avLst/>
          </a:prstGeom>
          <a:solidFill>
            <a:schemeClr val="bg1"/>
          </a:solidFill>
          <a:ln w="22225">
            <a:solidFill>
              <a:srgbClr val="7B00A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ZoneTexte 23">
            <a:extLst>
              <a:ext uri="{FF2B5EF4-FFF2-40B4-BE49-F238E27FC236}">
                <a16:creationId xmlns:a16="http://schemas.microsoft.com/office/drawing/2014/main" id="{3CC327D5-D393-4D8C-9F38-D0DD3B8B3958}"/>
              </a:ext>
            </a:extLst>
          </p:cNvPr>
          <p:cNvSpPr txBox="1"/>
          <p:nvPr/>
        </p:nvSpPr>
        <p:spPr>
          <a:xfrm>
            <a:off x="3601845" y="2373953"/>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Janvier 2017</a:t>
            </a:r>
          </a:p>
        </p:txBody>
      </p:sp>
      <p:cxnSp>
        <p:nvCxnSpPr>
          <p:cNvPr id="25" name="Connecteur droit 24">
            <a:extLst>
              <a:ext uri="{FF2B5EF4-FFF2-40B4-BE49-F238E27FC236}">
                <a16:creationId xmlns:a16="http://schemas.microsoft.com/office/drawing/2014/main" id="{31C66BFC-BD65-4EDA-A964-8541311B2608}"/>
              </a:ext>
            </a:extLst>
          </p:cNvPr>
          <p:cNvCxnSpPr>
            <a:cxnSpLocks/>
          </p:cNvCxnSpPr>
          <p:nvPr/>
        </p:nvCxnSpPr>
        <p:spPr>
          <a:xfrm flipH="1" flipV="1">
            <a:off x="7114479" y="2386242"/>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6" name="Ellipse 25">
            <a:extLst>
              <a:ext uri="{FF2B5EF4-FFF2-40B4-BE49-F238E27FC236}">
                <a16:creationId xmlns:a16="http://schemas.microsoft.com/office/drawing/2014/main" id="{63751778-479D-4A50-BCD9-656431065DA5}"/>
              </a:ext>
            </a:extLst>
          </p:cNvPr>
          <p:cNvSpPr/>
          <p:nvPr/>
        </p:nvSpPr>
        <p:spPr>
          <a:xfrm>
            <a:off x="7024479" y="2194534"/>
            <a:ext cx="180000" cy="180000"/>
          </a:xfrm>
          <a:prstGeom prst="ellipse">
            <a:avLst/>
          </a:prstGeom>
          <a:solidFill>
            <a:schemeClr val="bg1"/>
          </a:solid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ZoneTexte 26">
            <a:extLst>
              <a:ext uri="{FF2B5EF4-FFF2-40B4-BE49-F238E27FC236}">
                <a16:creationId xmlns:a16="http://schemas.microsoft.com/office/drawing/2014/main" id="{45130685-37DE-4011-ADCD-C64F062A9C42}"/>
              </a:ext>
            </a:extLst>
          </p:cNvPr>
          <p:cNvSpPr txBox="1"/>
          <p:nvPr/>
        </p:nvSpPr>
        <p:spPr>
          <a:xfrm>
            <a:off x="6698166" y="2008873"/>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Mars 2017</a:t>
            </a:r>
          </a:p>
        </p:txBody>
      </p:sp>
      <p:cxnSp>
        <p:nvCxnSpPr>
          <p:cNvPr id="28" name="Connecteur droit 27">
            <a:extLst>
              <a:ext uri="{FF2B5EF4-FFF2-40B4-BE49-F238E27FC236}">
                <a16:creationId xmlns:a16="http://schemas.microsoft.com/office/drawing/2014/main" id="{58027817-D21B-4F0F-B5C3-49D686258479}"/>
              </a:ext>
            </a:extLst>
          </p:cNvPr>
          <p:cNvCxnSpPr>
            <a:cxnSpLocks/>
          </p:cNvCxnSpPr>
          <p:nvPr/>
        </p:nvCxnSpPr>
        <p:spPr>
          <a:xfrm flipH="1" flipV="1">
            <a:off x="8329963" y="2393958"/>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Ellipse 28">
            <a:extLst>
              <a:ext uri="{FF2B5EF4-FFF2-40B4-BE49-F238E27FC236}">
                <a16:creationId xmlns:a16="http://schemas.microsoft.com/office/drawing/2014/main" id="{73430B63-0E41-4B3E-85C4-E39FD2B75FB4}"/>
              </a:ext>
            </a:extLst>
          </p:cNvPr>
          <p:cNvSpPr/>
          <p:nvPr/>
        </p:nvSpPr>
        <p:spPr>
          <a:xfrm>
            <a:off x="8239963" y="2202250"/>
            <a:ext cx="180000" cy="180000"/>
          </a:xfrm>
          <a:prstGeom prst="ellipse">
            <a:avLst/>
          </a:prstGeom>
          <a:solidFill>
            <a:schemeClr val="bg1"/>
          </a:solid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ZoneTexte 29">
            <a:extLst>
              <a:ext uri="{FF2B5EF4-FFF2-40B4-BE49-F238E27FC236}">
                <a16:creationId xmlns:a16="http://schemas.microsoft.com/office/drawing/2014/main" id="{BEFC332A-C1FE-47A1-A3F1-5ED3175D1C2F}"/>
              </a:ext>
            </a:extLst>
          </p:cNvPr>
          <p:cNvSpPr txBox="1"/>
          <p:nvPr/>
        </p:nvSpPr>
        <p:spPr>
          <a:xfrm>
            <a:off x="7913650" y="2016589"/>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Juin 2017</a:t>
            </a:r>
          </a:p>
        </p:txBody>
      </p:sp>
      <p:cxnSp>
        <p:nvCxnSpPr>
          <p:cNvPr id="31" name="Connecteur droit 30">
            <a:extLst>
              <a:ext uri="{FF2B5EF4-FFF2-40B4-BE49-F238E27FC236}">
                <a16:creationId xmlns:a16="http://schemas.microsoft.com/office/drawing/2014/main" id="{04FF8830-C83F-431C-BF5E-248698751F78}"/>
              </a:ext>
            </a:extLst>
          </p:cNvPr>
          <p:cNvCxnSpPr>
            <a:cxnSpLocks/>
          </p:cNvCxnSpPr>
          <p:nvPr/>
        </p:nvCxnSpPr>
        <p:spPr>
          <a:xfrm flipH="1" flipV="1">
            <a:off x="2159343" y="3317383"/>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2" name="Ellipse 31">
            <a:extLst>
              <a:ext uri="{FF2B5EF4-FFF2-40B4-BE49-F238E27FC236}">
                <a16:creationId xmlns:a16="http://schemas.microsoft.com/office/drawing/2014/main" id="{6271B083-7B5D-4998-BDB6-BBEB6BC3C6C9}"/>
              </a:ext>
            </a:extLst>
          </p:cNvPr>
          <p:cNvSpPr/>
          <p:nvPr/>
        </p:nvSpPr>
        <p:spPr>
          <a:xfrm>
            <a:off x="2069343" y="3677383"/>
            <a:ext cx="180000" cy="180000"/>
          </a:xfrm>
          <a:prstGeom prst="ellipse">
            <a:avLst/>
          </a:prstGeom>
          <a:solidFill>
            <a:schemeClr val="bg1"/>
          </a:solidFill>
          <a:ln w="2222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ZoneTexte 32">
            <a:extLst>
              <a:ext uri="{FF2B5EF4-FFF2-40B4-BE49-F238E27FC236}">
                <a16:creationId xmlns:a16="http://schemas.microsoft.com/office/drawing/2014/main" id="{10F0D7B1-6B84-47E5-A498-40588A8848D6}"/>
              </a:ext>
            </a:extLst>
          </p:cNvPr>
          <p:cNvSpPr txBox="1"/>
          <p:nvPr/>
        </p:nvSpPr>
        <p:spPr>
          <a:xfrm>
            <a:off x="1680118" y="3857383"/>
            <a:ext cx="966439"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Septembre 2016</a:t>
            </a:r>
          </a:p>
        </p:txBody>
      </p:sp>
      <p:cxnSp>
        <p:nvCxnSpPr>
          <p:cNvPr id="34" name="Connecteur droit 33">
            <a:extLst>
              <a:ext uri="{FF2B5EF4-FFF2-40B4-BE49-F238E27FC236}">
                <a16:creationId xmlns:a16="http://schemas.microsoft.com/office/drawing/2014/main" id="{F5E5431D-D421-45A7-9BA1-015E8B41D3BF}"/>
              </a:ext>
            </a:extLst>
          </p:cNvPr>
          <p:cNvCxnSpPr>
            <a:cxnSpLocks/>
          </p:cNvCxnSpPr>
          <p:nvPr/>
        </p:nvCxnSpPr>
        <p:spPr>
          <a:xfrm flipH="1" flipV="1">
            <a:off x="6212693" y="3311899"/>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Ellipse 34">
            <a:extLst>
              <a:ext uri="{FF2B5EF4-FFF2-40B4-BE49-F238E27FC236}">
                <a16:creationId xmlns:a16="http://schemas.microsoft.com/office/drawing/2014/main" id="{13527ED5-B6B7-40EE-8E76-3971849638F0}"/>
              </a:ext>
            </a:extLst>
          </p:cNvPr>
          <p:cNvSpPr/>
          <p:nvPr/>
        </p:nvSpPr>
        <p:spPr>
          <a:xfrm>
            <a:off x="6109802" y="3677383"/>
            <a:ext cx="180000" cy="180000"/>
          </a:xfrm>
          <a:prstGeom prst="ellipse">
            <a:avLst/>
          </a:prstGeom>
          <a:solidFill>
            <a:schemeClr val="bg1"/>
          </a:solid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ZoneTexte 35">
            <a:extLst>
              <a:ext uri="{FF2B5EF4-FFF2-40B4-BE49-F238E27FC236}">
                <a16:creationId xmlns:a16="http://schemas.microsoft.com/office/drawing/2014/main" id="{5BAA37B7-2517-4D04-8832-35BD7E0103DE}"/>
              </a:ext>
            </a:extLst>
          </p:cNvPr>
          <p:cNvSpPr txBox="1"/>
          <p:nvPr/>
        </p:nvSpPr>
        <p:spPr>
          <a:xfrm>
            <a:off x="5796381" y="3845848"/>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Février 2017</a:t>
            </a:r>
          </a:p>
        </p:txBody>
      </p:sp>
      <p:cxnSp>
        <p:nvCxnSpPr>
          <p:cNvPr id="37" name="Connecteur droit 36">
            <a:extLst>
              <a:ext uri="{FF2B5EF4-FFF2-40B4-BE49-F238E27FC236}">
                <a16:creationId xmlns:a16="http://schemas.microsoft.com/office/drawing/2014/main" id="{A184F8BC-4D71-492E-87A9-252A1AFC639A}"/>
              </a:ext>
            </a:extLst>
          </p:cNvPr>
          <p:cNvCxnSpPr>
            <a:cxnSpLocks/>
          </p:cNvCxnSpPr>
          <p:nvPr/>
        </p:nvCxnSpPr>
        <p:spPr>
          <a:xfrm flipH="1" flipV="1">
            <a:off x="7114479" y="3700615"/>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8" name="Ellipse 37">
            <a:extLst>
              <a:ext uri="{FF2B5EF4-FFF2-40B4-BE49-F238E27FC236}">
                <a16:creationId xmlns:a16="http://schemas.microsoft.com/office/drawing/2014/main" id="{9B585ED9-B32B-4F3B-B980-71AE4CDF8279}"/>
              </a:ext>
            </a:extLst>
          </p:cNvPr>
          <p:cNvSpPr/>
          <p:nvPr/>
        </p:nvSpPr>
        <p:spPr>
          <a:xfrm>
            <a:off x="7024479" y="4060615"/>
            <a:ext cx="180000" cy="180000"/>
          </a:xfrm>
          <a:prstGeom prst="ellipse">
            <a:avLst/>
          </a:prstGeom>
          <a:solidFill>
            <a:schemeClr val="bg1"/>
          </a:solid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ZoneTexte 38">
            <a:extLst>
              <a:ext uri="{FF2B5EF4-FFF2-40B4-BE49-F238E27FC236}">
                <a16:creationId xmlns:a16="http://schemas.microsoft.com/office/drawing/2014/main" id="{25A5E04C-4C67-42A7-A843-5B5C6B93032D}"/>
              </a:ext>
            </a:extLst>
          </p:cNvPr>
          <p:cNvSpPr txBox="1"/>
          <p:nvPr/>
        </p:nvSpPr>
        <p:spPr>
          <a:xfrm>
            <a:off x="6698166" y="4240615"/>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Mars 2017</a:t>
            </a:r>
          </a:p>
        </p:txBody>
      </p:sp>
      <p:cxnSp>
        <p:nvCxnSpPr>
          <p:cNvPr id="40" name="Connecteur droit 39">
            <a:extLst>
              <a:ext uri="{FF2B5EF4-FFF2-40B4-BE49-F238E27FC236}">
                <a16:creationId xmlns:a16="http://schemas.microsoft.com/office/drawing/2014/main" id="{BC1F42F8-E466-48F3-B24D-27A78766317D}"/>
              </a:ext>
            </a:extLst>
          </p:cNvPr>
          <p:cNvCxnSpPr>
            <a:cxnSpLocks/>
          </p:cNvCxnSpPr>
          <p:nvPr/>
        </p:nvCxnSpPr>
        <p:spPr>
          <a:xfrm flipH="1" flipV="1">
            <a:off x="8321738" y="3690484"/>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1" name="Ellipse 40">
            <a:extLst>
              <a:ext uri="{FF2B5EF4-FFF2-40B4-BE49-F238E27FC236}">
                <a16:creationId xmlns:a16="http://schemas.microsoft.com/office/drawing/2014/main" id="{36582957-34FC-4464-ACF8-AB0068B44D5F}"/>
              </a:ext>
            </a:extLst>
          </p:cNvPr>
          <p:cNvSpPr/>
          <p:nvPr/>
        </p:nvSpPr>
        <p:spPr>
          <a:xfrm>
            <a:off x="8231738" y="4050484"/>
            <a:ext cx="180000" cy="180000"/>
          </a:xfrm>
          <a:prstGeom prst="ellipse">
            <a:avLst/>
          </a:prstGeom>
          <a:solidFill>
            <a:schemeClr val="bg1"/>
          </a:solid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ZoneTexte 41">
            <a:extLst>
              <a:ext uri="{FF2B5EF4-FFF2-40B4-BE49-F238E27FC236}">
                <a16:creationId xmlns:a16="http://schemas.microsoft.com/office/drawing/2014/main" id="{E799E742-EBA6-41C7-9B5C-461B6B84DB49}"/>
              </a:ext>
            </a:extLst>
          </p:cNvPr>
          <p:cNvSpPr txBox="1"/>
          <p:nvPr/>
        </p:nvSpPr>
        <p:spPr>
          <a:xfrm>
            <a:off x="7905425" y="4230484"/>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Juin 2017</a:t>
            </a:r>
          </a:p>
        </p:txBody>
      </p:sp>
      <p:cxnSp>
        <p:nvCxnSpPr>
          <p:cNvPr id="43" name="Connecteur droit 42">
            <a:extLst>
              <a:ext uri="{FF2B5EF4-FFF2-40B4-BE49-F238E27FC236}">
                <a16:creationId xmlns:a16="http://schemas.microsoft.com/office/drawing/2014/main" id="{78E70FAE-FCFF-40CF-A49E-4185A0FB553D}"/>
              </a:ext>
            </a:extLst>
          </p:cNvPr>
          <p:cNvCxnSpPr>
            <a:cxnSpLocks/>
          </p:cNvCxnSpPr>
          <p:nvPr/>
        </p:nvCxnSpPr>
        <p:spPr>
          <a:xfrm flipH="1" flipV="1">
            <a:off x="780588" y="2787695"/>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4" name="Ellipse 43">
            <a:extLst>
              <a:ext uri="{FF2B5EF4-FFF2-40B4-BE49-F238E27FC236}">
                <a16:creationId xmlns:a16="http://schemas.microsoft.com/office/drawing/2014/main" id="{F09DB648-7BE6-46F8-B8D5-8A18928E282E}"/>
              </a:ext>
            </a:extLst>
          </p:cNvPr>
          <p:cNvSpPr/>
          <p:nvPr/>
        </p:nvSpPr>
        <p:spPr>
          <a:xfrm>
            <a:off x="685524" y="2592328"/>
            <a:ext cx="180000" cy="180000"/>
          </a:xfrm>
          <a:prstGeom prst="ellipse">
            <a:avLst/>
          </a:prstGeom>
          <a:solidFill>
            <a:schemeClr val="bg1"/>
          </a:solidFill>
          <a:ln w="222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ZoneTexte 44">
            <a:extLst>
              <a:ext uri="{FF2B5EF4-FFF2-40B4-BE49-F238E27FC236}">
                <a16:creationId xmlns:a16="http://schemas.microsoft.com/office/drawing/2014/main" id="{F9A21329-D770-4E96-909A-9317219A707B}"/>
              </a:ext>
            </a:extLst>
          </p:cNvPr>
          <p:cNvSpPr txBox="1"/>
          <p:nvPr/>
        </p:nvSpPr>
        <p:spPr>
          <a:xfrm>
            <a:off x="359211" y="2357825"/>
            <a:ext cx="832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Fin de 3</a:t>
            </a:r>
            <a:r>
              <a:rPr kumimoji="0" lang="fr-FR" sz="900" b="1" i="0" u="none" strike="noStrike" kern="1200" cap="none" spc="0" normalizeH="0" baseline="30000" noProof="0" dirty="0">
                <a:ln>
                  <a:noFill/>
                </a:ln>
                <a:solidFill>
                  <a:srgbClr val="FF0000"/>
                </a:solidFill>
                <a:effectLst/>
                <a:uLnTx/>
                <a:uFillTx/>
                <a:latin typeface="Calibri"/>
                <a:ea typeface="+mn-ea"/>
                <a:cs typeface="+mn-cs"/>
              </a:rPr>
              <a:t>ème</a:t>
            </a:r>
            <a:endParaRPr kumimoji="0" lang="fr-FR" sz="9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6" name="ZoneTexte 45">
            <a:extLst>
              <a:ext uri="{FF2B5EF4-FFF2-40B4-BE49-F238E27FC236}">
                <a16:creationId xmlns:a16="http://schemas.microsoft.com/office/drawing/2014/main" id="{7F099A8B-9B68-4CEC-95DB-538658D8036F}"/>
              </a:ext>
            </a:extLst>
          </p:cNvPr>
          <p:cNvSpPr txBox="1"/>
          <p:nvPr/>
        </p:nvSpPr>
        <p:spPr>
          <a:xfrm>
            <a:off x="223911" y="1908973"/>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Vœux sur 1 seconde commune option VP-VTR</a:t>
            </a:r>
          </a:p>
        </p:txBody>
      </p:sp>
      <p:sp>
        <p:nvSpPr>
          <p:cNvPr id="47" name="ZoneTexte 46">
            <a:extLst>
              <a:ext uri="{FF2B5EF4-FFF2-40B4-BE49-F238E27FC236}">
                <a16:creationId xmlns:a16="http://schemas.microsoft.com/office/drawing/2014/main" id="{4C3CEBB4-BE32-4366-8CC8-9B9A1C51876C}"/>
              </a:ext>
            </a:extLst>
          </p:cNvPr>
          <p:cNvSpPr txBox="1"/>
          <p:nvPr/>
        </p:nvSpPr>
        <p:spPr>
          <a:xfrm>
            <a:off x="1584265" y="4060615"/>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commune dans toutes les disciplines</a:t>
            </a:r>
          </a:p>
        </p:txBody>
      </p:sp>
      <p:sp>
        <p:nvSpPr>
          <p:cNvPr id="48" name="ZoneTexte 47">
            <a:extLst>
              <a:ext uri="{FF2B5EF4-FFF2-40B4-BE49-F238E27FC236}">
                <a16:creationId xmlns:a16="http://schemas.microsoft.com/office/drawing/2014/main" id="{68A3FAEA-707F-45E0-99C8-F9E83C12FE7A}"/>
              </a:ext>
            </a:extLst>
          </p:cNvPr>
          <p:cNvSpPr txBox="1"/>
          <p:nvPr/>
        </p:nvSpPr>
        <p:spPr>
          <a:xfrm>
            <a:off x="3443719" y="1904332"/>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2PFMP de 2 semaines l’une en VP l’autre en VTR</a:t>
            </a:r>
          </a:p>
        </p:txBody>
      </p:sp>
      <p:sp>
        <p:nvSpPr>
          <p:cNvPr id="49" name="ZoneTexte 48">
            <a:extLst>
              <a:ext uri="{FF2B5EF4-FFF2-40B4-BE49-F238E27FC236}">
                <a16:creationId xmlns:a16="http://schemas.microsoft.com/office/drawing/2014/main" id="{D2AA9B4D-5491-49A5-BB42-D953023F506E}"/>
              </a:ext>
            </a:extLst>
          </p:cNvPr>
          <p:cNvSpPr txBox="1"/>
          <p:nvPr/>
        </p:nvSpPr>
        <p:spPr>
          <a:xfrm>
            <a:off x="5639292" y="3987809"/>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Choix de l’option VP ou VTR validé par une commission</a:t>
            </a:r>
          </a:p>
        </p:txBody>
      </p:sp>
      <p:sp>
        <p:nvSpPr>
          <p:cNvPr id="50" name="ZoneTexte 49">
            <a:extLst>
              <a:ext uri="{FF2B5EF4-FFF2-40B4-BE49-F238E27FC236}">
                <a16:creationId xmlns:a16="http://schemas.microsoft.com/office/drawing/2014/main" id="{62B95636-2C8B-4879-970D-26B74FA4D49B}"/>
              </a:ext>
            </a:extLst>
          </p:cNvPr>
          <p:cNvSpPr txBox="1"/>
          <p:nvPr/>
        </p:nvSpPr>
        <p:spPr>
          <a:xfrm>
            <a:off x="6540038" y="4461316"/>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spécifique à l’option VTR</a:t>
            </a:r>
          </a:p>
        </p:txBody>
      </p:sp>
      <p:sp>
        <p:nvSpPr>
          <p:cNvPr id="51" name="ZoneTexte 50">
            <a:extLst>
              <a:ext uri="{FF2B5EF4-FFF2-40B4-BE49-F238E27FC236}">
                <a16:creationId xmlns:a16="http://schemas.microsoft.com/office/drawing/2014/main" id="{6DA7B816-6FC4-4031-A759-6F4585D621D7}"/>
              </a:ext>
            </a:extLst>
          </p:cNvPr>
          <p:cNvSpPr txBox="1"/>
          <p:nvPr/>
        </p:nvSpPr>
        <p:spPr>
          <a:xfrm>
            <a:off x="6540039" y="1577125"/>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spécifique à l’option VP</a:t>
            </a:r>
          </a:p>
        </p:txBody>
      </p:sp>
      <p:sp>
        <p:nvSpPr>
          <p:cNvPr id="52" name="ZoneTexte 51">
            <a:extLst>
              <a:ext uri="{FF2B5EF4-FFF2-40B4-BE49-F238E27FC236}">
                <a16:creationId xmlns:a16="http://schemas.microsoft.com/office/drawing/2014/main" id="{7560477B-9FE4-4955-8801-0E3FEA00B430}"/>
              </a:ext>
            </a:extLst>
          </p:cNvPr>
          <p:cNvSpPr txBox="1"/>
          <p:nvPr/>
        </p:nvSpPr>
        <p:spPr>
          <a:xfrm>
            <a:off x="7747300" y="4458671"/>
            <a:ext cx="11488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PFMP de 4 semaines dans l’option VTR</a:t>
            </a:r>
          </a:p>
        </p:txBody>
      </p:sp>
      <p:sp>
        <p:nvSpPr>
          <p:cNvPr id="53" name="ZoneTexte 52">
            <a:extLst>
              <a:ext uri="{FF2B5EF4-FFF2-40B4-BE49-F238E27FC236}">
                <a16:creationId xmlns:a16="http://schemas.microsoft.com/office/drawing/2014/main" id="{0CD683BF-8105-4419-A529-F9D434EF3D12}"/>
              </a:ext>
            </a:extLst>
          </p:cNvPr>
          <p:cNvSpPr txBox="1"/>
          <p:nvPr/>
        </p:nvSpPr>
        <p:spPr>
          <a:xfrm>
            <a:off x="7742120" y="1671095"/>
            <a:ext cx="11488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PFMP de 4 semaines dans l’option VP</a:t>
            </a:r>
          </a:p>
        </p:txBody>
      </p:sp>
      <p:sp>
        <p:nvSpPr>
          <p:cNvPr id="54" name="ZoneTexte 53">
            <a:extLst>
              <a:ext uri="{FF2B5EF4-FFF2-40B4-BE49-F238E27FC236}">
                <a16:creationId xmlns:a16="http://schemas.microsoft.com/office/drawing/2014/main" id="{EED9326B-C7C5-4718-8C38-88BAF3560EC8}"/>
              </a:ext>
            </a:extLst>
          </p:cNvPr>
          <p:cNvSpPr txBox="1"/>
          <p:nvPr/>
        </p:nvSpPr>
        <p:spPr>
          <a:xfrm>
            <a:off x="346841" y="94593"/>
            <a:ext cx="459593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Expérimentation de la seconde commune</a:t>
            </a:r>
          </a:p>
        </p:txBody>
      </p:sp>
      <p:sp>
        <p:nvSpPr>
          <p:cNvPr id="55" name="Rectangle 54">
            <a:extLst>
              <a:ext uri="{FF2B5EF4-FFF2-40B4-BE49-F238E27FC236}">
                <a16:creationId xmlns:a16="http://schemas.microsoft.com/office/drawing/2014/main" id="{726EDB69-26A7-E440-9257-B21E6129DAF4}"/>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106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2CBD82D-A105-497E-9606-104956FD52DD}"/>
              </a:ext>
            </a:extLst>
          </p:cNvPr>
          <p:cNvSpPr txBox="1">
            <a:spLocks/>
          </p:cNvSpPr>
          <p:nvPr/>
        </p:nvSpPr>
        <p:spPr>
          <a:xfrm>
            <a:off x="524657" y="925121"/>
            <a:ext cx="7572829" cy="3595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ysClr val="windowText" lastClr="000000"/>
                </a:solidFill>
                <a:effectLst/>
                <a:uLnTx/>
                <a:uFillTx/>
                <a:latin typeface="Calibri"/>
                <a:ea typeface="+mn-ea"/>
                <a:cs typeface="+mn-cs"/>
              </a:rPr>
              <a:t>Cette première expérimentation nous a permis de mettre en évidence certaines difficultés, notamment les suivantes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Difficulté pour les élèves de trouver 2 PFMP successives l’une en VP l’autre en VTR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Mobilisation en janvier difficile des élèves après les 4 semaines en entreprise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 choix de l’option en février est remis en question par l’affectation de juin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La rotation dans les ateliers est trop rapide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C681966-1547-054E-968D-A445D4F8C29D}"/>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
        <p:nvSpPr>
          <p:cNvPr id="7" name="ZoneTexte 6">
            <a:extLst>
              <a:ext uri="{FF2B5EF4-FFF2-40B4-BE49-F238E27FC236}">
                <a16:creationId xmlns:a16="http://schemas.microsoft.com/office/drawing/2014/main" id="{1C200B58-F1D0-4E4A-88F0-B0B448EDA742}"/>
              </a:ext>
            </a:extLst>
          </p:cNvPr>
          <p:cNvSpPr txBox="1"/>
          <p:nvPr/>
        </p:nvSpPr>
        <p:spPr>
          <a:xfrm>
            <a:off x="346841" y="94593"/>
            <a:ext cx="459593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Expérimentation de la seconde commune</a:t>
            </a:r>
          </a:p>
        </p:txBody>
      </p:sp>
    </p:spTree>
    <p:extLst>
      <p:ext uri="{BB962C8B-B14F-4D97-AF65-F5344CB8AC3E}">
        <p14:creationId xmlns:p14="http://schemas.microsoft.com/office/powerpoint/2010/main" val="2841954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B3DB466-1122-4FA9-9C79-A9BB1EB7C682}"/>
              </a:ext>
            </a:extLst>
          </p:cNvPr>
          <p:cNvSpPr txBox="1">
            <a:spLocks/>
          </p:cNvSpPr>
          <p:nvPr/>
        </p:nvSpPr>
        <p:spPr>
          <a:xfrm>
            <a:off x="524657" y="804519"/>
            <a:ext cx="7269514" cy="552567"/>
          </a:xfrm>
          <a:prstGeom prst="rect">
            <a:avLst/>
          </a:prstGeom>
        </p:spPr>
        <p:txBody>
          <a:bodyPr anchor="t" anchorCtr="0">
            <a:normAutofit/>
          </a:bodyPr>
          <a:lstStyle>
            <a:lvl1pPr algn="l" defTabSz="457200" rtl="0" eaLnBrk="1" latinLnBrk="0" hangingPunct="1">
              <a:spcBef>
                <a:spcPct val="0"/>
              </a:spcBef>
              <a:buNone/>
              <a:defRPr sz="1500" kern="1200" baseline="0">
                <a:solidFill>
                  <a:schemeClr val="tx1">
                    <a:lumMod val="75000"/>
                    <a:lumOff val="25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1" i="0" u="none" strike="noStrike" kern="1200" cap="none" spc="0" normalizeH="0" baseline="0" noProof="0" dirty="0">
                <a:ln>
                  <a:noFill/>
                </a:ln>
                <a:solidFill>
                  <a:srgbClr val="1A86D0"/>
                </a:solidFill>
                <a:effectLst/>
                <a:uLnTx/>
                <a:uFillTx/>
                <a:latin typeface="Calibri"/>
                <a:ea typeface="+mj-ea"/>
                <a:cs typeface="+mj-cs"/>
              </a:rPr>
              <a:t>Mise en œuvre de la seconde commune</a:t>
            </a:r>
          </a:p>
        </p:txBody>
      </p:sp>
      <p:sp>
        <p:nvSpPr>
          <p:cNvPr id="5" name="Espace réservé du contenu 2">
            <a:extLst>
              <a:ext uri="{FF2B5EF4-FFF2-40B4-BE49-F238E27FC236}">
                <a16:creationId xmlns:a16="http://schemas.microsoft.com/office/drawing/2014/main" id="{0E0B6FD1-D24C-4F10-8AE5-F2E2B547ED0D}"/>
              </a:ext>
            </a:extLst>
          </p:cNvPr>
          <p:cNvSpPr txBox="1">
            <a:spLocks/>
          </p:cNvSpPr>
          <p:nvPr/>
        </p:nvSpPr>
        <p:spPr>
          <a:xfrm>
            <a:off x="467950" y="1155437"/>
            <a:ext cx="7572829" cy="3595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ysClr val="windowText" lastClr="000000"/>
                </a:solidFill>
                <a:effectLst/>
                <a:uLnTx/>
                <a:uFillTx/>
                <a:latin typeface="Calibri"/>
                <a:ea typeface="+mn-ea"/>
                <a:cs typeface="+mn-cs"/>
              </a:rPr>
              <a:t>Les résultats de l’expérimentation nous ont amené à l’organisation de la seconde commune suivante.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cxnSp>
        <p:nvCxnSpPr>
          <p:cNvPr id="6" name="Connecteur droit 5">
            <a:extLst>
              <a:ext uri="{FF2B5EF4-FFF2-40B4-BE49-F238E27FC236}">
                <a16:creationId xmlns:a16="http://schemas.microsoft.com/office/drawing/2014/main" id="{02334952-E2C3-4970-8893-8A79C2C7C572}"/>
              </a:ext>
            </a:extLst>
          </p:cNvPr>
          <p:cNvCxnSpPr>
            <a:cxnSpLocks/>
          </p:cNvCxnSpPr>
          <p:nvPr/>
        </p:nvCxnSpPr>
        <p:spPr>
          <a:xfrm flipV="1">
            <a:off x="587299" y="3195697"/>
            <a:ext cx="5395287" cy="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09E16655-9603-44C0-B975-1039E6F23B5A}"/>
              </a:ext>
            </a:extLst>
          </p:cNvPr>
          <p:cNvCxnSpPr>
            <a:cxnSpLocks/>
          </p:cNvCxnSpPr>
          <p:nvPr/>
        </p:nvCxnSpPr>
        <p:spPr>
          <a:xfrm>
            <a:off x="6781173" y="2819204"/>
            <a:ext cx="1747417" cy="0"/>
          </a:xfrm>
          <a:prstGeom prst="line">
            <a:avLst/>
          </a:prstGeom>
          <a:ln>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110BEE18-CE9A-4F0F-9EDE-83C1703A7EEB}"/>
              </a:ext>
            </a:extLst>
          </p:cNvPr>
          <p:cNvCxnSpPr>
            <a:cxnSpLocks/>
            <a:endCxn id="19" idx="6"/>
          </p:cNvCxnSpPr>
          <p:nvPr/>
        </p:nvCxnSpPr>
        <p:spPr>
          <a:xfrm>
            <a:off x="6781173" y="3577720"/>
            <a:ext cx="1738117" cy="0"/>
          </a:xfrm>
          <a:prstGeom prst="line">
            <a:avLst/>
          </a:prstGeom>
          <a:ln>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9" name="Connecteur : en arc 8">
            <a:extLst>
              <a:ext uri="{FF2B5EF4-FFF2-40B4-BE49-F238E27FC236}">
                <a16:creationId xmlns:a16="http://schemas.microsoft.com/office/drawing/2014/main" id="{D97B9A49-F47D-4580-BF8F-E7BAC255024F}"/>
              </a:ext>
            </a:extLst>
          </p:cNvPr>
          <p:cNvCxnSpPr>
            <a:cxnSpLocks/>
          </p:cNvCxnSpPr>
          <p:nvPr/>
        </p:nvCxnSpPr>
        <p:spPr>
          <a:xfrm flipV="1">
            <a:off x="6021267" y="2819204"/>
            <a:ext cx="788019" cy="375192"/>
          </a:xfrm>
          <a:prstGeom prst="curved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 en arc 9">
            <a:extLst>
              <a:ext uri="{FF2B5EF4-FFF2-40B4-BE49-F238E27FC236}">
                <a16:creationId xmlns:a16="http://schemas.microsoft.com/office/drawing/2014/main" id="{2379CDBA-7359-4124-AC09-0E7E0491CA8D}"/>
              </a:ext>
            </a:extLst>
          </p:cNvPr>
          <p:cNvCxnSpPr>
            <a:cxnSpLocks/>
          </p:cNvCxnSpPr>
          <p:nvPr/>
        </p:nvCxnSpPr>
        <p:spPr>
          <a:xfrm>
            <a:off x="6021267" y="3194396"/>
            <a:ext cx="788019" cy="383324"/>
          </a:xfrm>
          <a:prstGeom prst="curved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Ellipse 10">
            <a:extLst>
              <a:ext uri="{FF2B5EF4-FFF2-40B4-BE49-F238E27FC236}">
                <a16:creationId xmlns:a16="http://schemas.microsoft.com/office/drawing/2014/main" id="{CF7E94C0-658C-4FBC-99D2-FAF4591CB5BE}"/>
              </a:ext>
            </a:extLst>
          </p:cNvPr>
          <p:cNvSpPr/>
          <p:nvPr/>
        </p:nvSpPr>
        <p:spPr>
          <a:xfrm>
            <a:off x="692840" y="3131899"/>
            <a:ext cx="180000" cy="180000"/>
          </a:xfrm>
          <a:prstGeom prst="ellipse">
            <a:avLst/>
          </a:prstGeom>
          <a:solidFill>
            <a:schemeClr val="bg1">
              <a:lumMod val="6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Ellipse 11">
            <a:extLst>
              <a:ext uri="{FF2B5EF4-FFF2-40B4-BE49-F238E27FC236}">
                <a16:creationId xmlns:a16="http://schemas.microsoft.com/office/drawing/2014/main" id="{3B6E89E0-6335-4C74-8E91-93950EAC5962}"/>
              </a:ext>
            </a:extLst>
          </p:cNvPr>
          <p:cNvSpPr/>
          <p:nvPr/>
        </p:nvSpPr>
        <p:spPr>
          <a:xfrm>
            <a:off x="1891201" y="3118799"/>
            <a:ext cx="180000" cy="18000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Ellipse 12">
            <a:extLst>
              <a:ext uri="{FF2B5EF4-FFF2-40B4-BE49-F238E27FC236}">
                <a16:creationId xmlns:a16="http://schemas.microsoft.com/office/drawing/2014/main" id="{5E02A946-8325-49A4-AA10-8639EA24003E}"/>
              </a:ext>
            </a:extLst>
          </p:cNvPr>
          <p:cNvSpPr/>
          <p:nvPr/>
        </p:nvSpPr>
        <p:spPr>
          <a:xfrm>
            <a:off x="2071200" y="3118334"/>
            <a:ext cx="180000" cy="180000"/>
          </a:xfrm>
          <a:prstGeom prst="ellipse">
            <a:avLst/>
          </a:prstGeom>
          <a:solidFill>
            <a:schemeClr val="tx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a:extLst>
              <a:ext uri="{FF2B5EF4-FFF2-40B4-BE49-F238E27FC236}">
                <a16:creationId xmlns:a16="http://schemas.microsoft.com/office/drawing/2014/main" id="{E3CCD1B6-946B-4DF6-9C8E-8FED9F7F2378}"/>
              </a:ext>
            </a:extLst>
          </p:cNvPr>
          <p:cNvSpPr/>
          <p:nvPr/>
        </p:nvSpPr>
        <p:spPr>
          <a:xfrm>
            <a:off x="3928830" y="3105697"/>
            <a:ext cx="180000" cy="180000"/>
          </a:xfrm>
          <a:prstGeom prst="ellipse">
            <a:avLst/>
          </a:prstGeom>
          <a:solidFill>
            <a:srgbClr val="8800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a:extLst>
              <a:ext uri="{FF2B5EF4-FFF2-40B4-BE49-F238E27FC236}">
                <a16:creationId xmlns:a16="http://schemas.microsoft.com/office/drawing/2014/main" id="{1ED77A4A-7333-47B7-A7CD-3FD359745B49}"/>
              </a:ext>
            </a:extLst>
          </p:cNvPr>
          <p:cNvSpPr/>
          <p:nvPr/>
        </p:nvSpPr>
        <p:spPr>
          <a:xfrm>
            <a:off x="5706381" y="3098865"/>
            <a:ext cx="180000" cy="180000"/>
          </a:xfrm>
          <a:prstGeom prst="ellipse">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a:extLst>
              <a:ext uri="{FF2B5EF4-FFF2-40B4-BE49-F238E27FC236}">
                <a16:creationId xmlns:a16="http://schemas.microsoft.com/office/drawing/2014/main" id="{C874C2CE-A7C1-47C0-A2C5-57B3E75014B6}"/>
              </a:ext>
            </a:extLst>
          </p:cNvPr>
          <p:cNvSpPr/>
          <p:nvPr/>
        </p:nvSpPr>
        <p:spPr>
          <a:xfrm>
            <a:off x="6696225" y="2729204"/>
            <a:ext cx="180000" cy="180000"/>
          </a:xfrm>
          <a:prstGeom prst="ellipse">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a:extLst>
              <a:ext uri="{FF2B5EF4-FFF2-40B4-BE49-F238E27FC236}">
                <a16:creationId xmlns:a16="http://schemas.microsoft.com/office/drawing/2014/main" id="{32024F65-2CF3-4DA5-9C32-6C1C0E49C699}"/>
              </a:ext>
            </a:extLst>
          </p:cNvPr>
          <p:cNvSpPr/>
          <p:nvPr/>
        </p:nvSpPr>
        <p:spPr>
          <a:xfrm>
            <a:off x="6696225" y="3487722"/>
            <a:ext cx="180000" cy="180000"/>
          </a:xfrm>
          <a:prstGeom prst="ellipse">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Ellipse 17">
            <a:extLst>
              <a:ext uri="{FF2B5EF4-FFF2-40B4-BE49-F238E27FC236}">
                <a16:creationId xmlns:a16="http://schemas.microsoft.com/office/drawing/2014/main" id="{22CC94CF-982B-4AC7-BD5C-0DAFE762701A}"/>
              </a:ext>
            </a:extLst>
          </p:cNvPr>
          <p:cNvSpPr/>
          <p:nvPr/>
        </p:nvSpPr>
        <p:spPr>
          <a:xfrm>
            <a:off x="8339290" y="2738865"/>
            <a:ext cx="180000" cy="180000"/>
          </a:xfrm>
          <a:prstGeom prst="ellipse">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Ellipse 18">
            <a:extLst>
              <a:ext uri="{FF2B5EF4-FFF2-40B4-BE49-F238E27FC236}">
                <a16:creationId xmlns:a16="http://schemas.microsoft.com/office/drawing/2014/main" id="{E3F580D5-2DCB-4236-AEF2-3A157ECB96A5}"/>
              </a:ext>
            </a:extLst>
          </p:cNvPr>
          <p:cNvSpPr/>
          <p:nvPr/>
        </p:nvSpPr>
        <p:spPr>
          <a:xfrm>
            <a:off x="8339290" y="3497383"/>
            <a:ext cx="180000" cy="180000"/>
          </a:xfrm>
          <a:prstGeom prst="ellipse">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Connecteur droit 19">
            <a:extLst>
              <a:ext uri="{FF2B5EF4-FFF2-40B4-BE49-F238E27FC236}">
                <a16:creationId xmlns:a16="http://schemas.microsoft.com/office/drawing/2014/main" id="{802966DA-BB8D-4A53-98F2-163AC5647FCD}"/>
              </a:ext>
            </a:extLst>
          </p:cNvPr>
          <p:cNvCxnSpPr>
            <a:cxnSpLocks/>
            <a:stCxn id="12" idx="0"/>
          </p:cNvCxnSpPr>
          <p:nvPr/>
        </p:nvCxnSpPr>
        <p:spPr>
          <a:xfrm flipH="1" flipV="1">
            <a:off x="1970050" y="2738865"/>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1" name="Ellipse 20">
            <a:extLst>
              <a:ext uri="{FF2B5EF4-FFF2-40B4-BE49-F238E27FC236}">
                <a16:creationId xmlns:a16="http://schemas.microsoft.com/office/drawing/2014/main" id="{A9BD2B40-1954-4D1A-840B-20CF29D32611}"/>
              </a:ext>
            </a:extLst>
          </p:cNvPr>
          <p:cNvSpPr/>
          <p:nvPr/>
        </p:nvSpPr>
        <p:spPr>
          <a:xfrm>
            <a:off x="1880050" y="2547157"/>
            <a:ext cx="180000" cy="180000"/>
          </a:xfrm>
          <a:prstGeom prst="ellipse">
            <a:avLst/>
          </a:prstGeom>
          <a:solidFill>
            <a:schemeClr val="bg1"/>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ZoneTexte 21">
            <a:extLst>
              <a:ext uri="{FF2B5EF4-FFF2-40B4-BE49-F238E27FC236}">
                <a16:creationId xmlns:a16="http://schemas.microsoft.com/office/drawing/2014/main" id="{BDCCDB71-58AB-45AF-9C18-87FC26FDBB6E}"/>
              </a:ext>
            </a:extLst>
          </p:cNvPr>
          <p:cNvSpPr txBox="1"/>
          <p:nvPr/>
        </p:nvSpPr>
        <p:spPr>
          <a:xfrm>
            <a:off x="1553737" y="2235453"/>
            <a:ext cx="832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Rentrée en seconde</a:t>
            </a:r>
          </a:p>
        </p:txBody>
      </p:sp>
      <p:cxnSp>
        <p:nvCxnSpPr>
          <p:cNvPr id="23" name="Connecteur droit 22">
            <a:extLst>
              <a:ext uri="{FF2B5EF4-FFF2-40B4-BE49-F238E27FC236}">
                <a16:creationId xmlns:a16="http://schemas.microsoft.com/office/drawing/2014/main" id="{640C212C-95B2-4811-8AB0-30C5DC369D6F}"/>
              </a:ext>
            </a:extLst>
          </p:cNvPr>
          <p:cNvCxnSpPr>
            <a:cxnSpLocks/>
          </p:cNvCxnSpPr>
          <p:nvPr/>
        </p:nvCxnSpPr>
        <p:spPr>
          <a:xfrm flipH="1" flipV="1">
            <a:off x="4018158" y="2751322"/>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4" name="Ellipse 23">
            <a:extLst>
              <a:ext uri="{FF2B5EF4-FFF2-40B4-BE49-F238E27FC236}">
                <a16:creationId xmlns:a16="http://schemas.microsoft.com/office/drawing/2014/main" id="{7F02A557-E6A2-44AB-BFFE-F969267227B0}"/>
              </a:ext>
            </a:extLst>
          </p:cNvPr>
          <p:cNvSpPr/>
          <p:nvPr/>
        </p:nvSpPr>
        <p:spPr>
          <a:xfrm>
            <a:off x="3928158" y="2559614"/>
            <a:ext cx="180000" cy="180000"/>
          </a:xfrm>
          <a:prstGeom prst="ellipse">
            <a:avLst/>
          </a:prstGeom>
          <a:solidFill>
            <a:schemeClr val="bg1"/>
          </a:solidFill>
          <a:ln w="22225">
            <a:solidFill>
              <a:srgbClr val="7B00A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oneTexte 24">
            <a:extLst>
              <a:ext uri="{FF2B5EF4-FFF2-40B4-BE49-F238E27FC236}">
                <a16:creationId xmlns:a16="http://schemas.microsoft.com/office/drawing/2014/main" id="{068E084D-ECB3-41C7-AA58-0B9C35BE534D}"/>
              </a:ext>
            </a:extLst>
          </p:cNvPr>
          <p:cNvSpPr txBox="1"/>
          <p:nvPr/>
        </p:nvSpPr>
        <p:spPr>
          <a:xfrm>
            <a:off x="3601845" y="2373953"/>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Janvier</a:t>
            </a:r>
          </a:p>
        </p:txBody>
      </p:sp>
      <p:cxnSp>
        <p:nvCxnSpPr>
          <p:cNvPr id="26" name="Connecteur droit 25">
            <a:extLst>
              <a:ext uri="{FF2B5EF4-FFF2-40B4-BE49-F238E27FC236}">
                <a16:creationId xmlns:a16="http://schemas.microsoft.com/office/drawing/2014/main" id="{33F8D8C3-6C38-42DC-B313-4328BF84AD6E}"/>
              </a:ext>
            </a:extLst>
          </p:cNvPr>
          <p:cNvCxnSpPr>
            <a:cxnSpLocks/>
          </p:cNvCxnSpPr>
          <p:nvPr/>
        </p:nvCxnSpPr>
        <p:spPr>
          <a:xfrm flipH="1" flipV="1">
            <a:off x="6786225" y="2371840"/>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7" name="Ellipse 26">
            <a:extLst>
              <a:ext uri="{FF2B5EF4-FFF2-40B4-BE49-F238E27FC236}">
                <a16:creationId xmlns:a16="http://schemas.microsoft.com/office/drawing/2014/main" id="{771538D1-5BAB-4DF6-B0B1-7BEA958C58B1}"/>
              </a:ext>
            </a:extLst>
          </p:cNvPr>
          <p:cNvSpPr/>
          <p:nvPr/>
        </p:nvSpPr>
        <p:spPr>
          <a:xfrm>
            <a:off x="6696225" y="2180132"/>
            <a:ext cx="180000" cy="180000"/>
          </a:xfrm>
          <a:prstGeom prst="ellipse">
            <a:avLst/>
          </a:prstGeom>
          <a:solidFill>
            <a:schemeClr val="bg1"/>
          </a:solid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ZoneTexte 27">
            <a:extLst>
              <a:ext uri="{FF2B5EF4-FFF2-40B4-BE49-F238E27FC236}">
                <a16:creationId xmlns:a16="http://schemas.microsoft.com/office/drawing/2014/main" id="{9F02059F-2553-4219-BC3D-C4A8AC2A24BB}"/>
              </a:ext>
            </a:extLst>
          </p:cNvPr>
          <p:cNvSpPr txBox="1"/>
          <p:nvPr/>
        </p:nvSpPr>
        <p:spPr>
          <a:xfrm>
            <a:off x="8036745" y="2033645"/>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Septembre</a:t>
            </a:r>
          </a:p>
        </p:txBody>
      </p:sp>
      <p:cxnSp>
        <p:nvCxnSpPr>
          <p:cNvPr id="29" name="Connecteur droit 28">
            <a:extLst>
              <a:ext uri="{FF2B5EF4-FFF2-40B4-BE49-F238E27FC236}">
                <a16:creationId xmlns:a16="http://schemas.microsoft.com/office/drawing/2014/main" id="{E568118F-4F2D-46B5-9295-B062D1865FB3}"/>
              </a:ext>
            </a:extLst>
          </p:cNvPr>
          <p:cNvCxnSpPr>
            <a:cxnSpLocks/>
          </p:cNvCxnSpPr>
          <p:nvPr/>
        </p:nvCxnSpPr>
        <p:spPr>
          <a:xfrm flipH="1" flipV="1">
            <a:off x="8442695" y="2393958"/>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0" name="Ellipse 29">
            <a:extLst>
              <a:ext uri="{FF2B5EF4-FFF2-40B4-BE49-F238E27FC236}">
                <a16:creationId xmlns:a16="http://schemas.microsoft.com/office/drawing/2014/main" id="{97223CF1-5A99-4709-BA4B-9E6111EB9E06}"/>
              </a:ext>
            </a:extLst>
          </p:cNvPr>
          <p:cNvSpPr/>
          <p:nvPr/>
        </p:nvSpPr>
        <p:spPr>
          <a:xfrm>
            <a:off x="8339290" y="2216719"/>
            <a:ext cx="180000" cy="180000"/>
          </a:xfrm>
          <a:prstGeom prst="ellipse">
            <a:avLst/>
          </a:prstGeom>
          <a:solidFill>
            <a:schemeClr val="bg1"/>
          </a:solid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ZoneTexte 30">
            <a:extLst>
              <a:ext uri="{FF2B5EF4-FFF2-40B4-BE49-F238E27FC236}">
                <a16:creationId xmlns:a16="http://schemas.microsoft.com/office/drawing/2014/main" id="{F45C390E-9881-4949-88E9-CF3EE4606969}"/>
              </a:ext>
            </a:extLst>
          </p:cNvPr>
          <p:cNvSpPr txBox="1"/>
          <p:nvPr/>
        </p:nvSpPr>
        <p:spPr>
          <a:xfrm>
            <a:off x="6381295" y="1995405"/>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Juin</a:t>
            </a:r>
          </a:p>
        </p:txBody>
      </p:sp>
      <p:cxnSp>
        <p:nvCxnSpPr>
          <p:cNvPr id="32" name="Connecteur droit 31">
            <a:extLst>
              <a:ext uri="{FF2B5EF4-FFF2-40B4-BE49-F238E27FC236}">
                <a16:creationId xmlns:a16="http://schemas.microsoft.com/office/drawing/2014/main" id="{8114F8CD-0683-46FA-82EC-D3ECB27162C7}"/>
              </a:ext>
            </a:extLst>
          </p:cNvPr>
          <p:cNvCxnSpPr>
            <a:cxnSpLocks/>
          </p:cNvCxnSpPr>
          <p:nvPr/>
        </p:nvCxnSpPr>
        <p:spPr>
          <a:xfrm flipH="1" flipV="1">
            <a:off x="2159343" y="3317383"/>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Ellipse 32">
            <a:extLst>
              <a:ext uri="{FF2B5EF4-FFF2-40B4-BE49-F238E27FC236}">
                <a16:creationId xmlns:a16="http://schemas.microsoft.com/office/drawing/2014/main" id="{DB373F2F-B583-4F69-A9D5-4E3DCC8C5577}"/>
              </a:ext>
            </a:extLst>
          </p:cNvPr>
          <p:cNvSpPr/>
          <p:nvPr/>
        </p:nvSpPr>
        <p:spPr>
          <a:xfrm>
            <a:off x="2069343" y="3677383"/>
            <a:ext cx="180000" cy="180000"/>
          </a:xfrm>
          <a:prstGeom prst="ellipse">
            <a:avLst/>
          </a:prstGeom>
          <a:solidFill>
            <a:schemeClr val="bg1"/>
          </a:solidFill>
          <a:ln w="2222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ZoneTexte 33">
            <a:extLst>
              <a:ext uri="{FF2B5EF4-FFF2-40B4-BE49-F238E27FC236}">
                <a16:creationId xmlns:a16="http://schemas.microsoft.com/office/drawing/2014/main" id="{83B3A572-CB97-423A-A7CF-0B7B06639ADF}"/>
              </a:ext>
            </a:extLst>
          </p:cNvPr>
          <p:cNvSpPr txBox="1"/>
          <p:nvPr/>
        </p:nvSpPr>
        <p:spPr>
          <a:xfrm>
            <a:off x="1680118" y="3857383"/>
            <a:ext cx="966439"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Septembre</a:t>
            </a:r>
          </a:p>
        </p:txBody>
      </p:sp>
      <p:cxnSp>
        <p:nvCxnSpPr>
          <p:cNvPr id="35" name="Connecteur droit 34">
            <a:extLst>
              <a:ext uri="{FF2B5EF4-FFF2-40B4-BE49-F238E27FC236}">
                <a16:creationId xmlns:a16="http://schemas.microsoft.com/office/drawing/2014/main" id="{E34590BC-533C-4A05-9CAE-8FEF8B042BB3}"/>
              </a:ext>
            </a:extLst>
          </p:cNvPr>
          <p:cNvCxnSpPr>
            <a:cxnSpLocks/>
          </p:cNvCxnSpPr>
          <p:nvPr/>
        </p:nvCxnSpPr>
        <p:spPr>
          <a:xfrm flipH="1" flipV="1">
            <a:off x="5799681" y="2731840"/>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6" name="Ellipse 35">
            <a:extLst>
              <a:ext uri="{FF2B5EF4-FFF2-40B4-BE49-F238E27FC236}">
                <a16:creationId xmlns:a16="http://schemas.microsoft.com/office/drawing/2014/main" id="{9BE88079-2C70-45AE-BFA6-B9F72EC1120E}"/>
              </a:ext>
            </a:extLst>
          </p:cNvPr>
          <p:cNvSpPr/>
          <p:nvPr/>
        </p:nvSpPr>
        <p:spPr>
          <a:xfrm>
            <a:off x="5703182" y="2538739"/>
            <a:ext cx="180000" cy="180000"/>
          </a:xfrm>
          <a:prstGeom prst="ellipse">
            <a:avLst/>
          </a:prstGeom>
          <a:solidFill>
            <a:schemeClr val="bg1"/>
          </a:solid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ZoneTexte 36">
            <a:extLst>
              <a:ext uri="{FF2B5EF4-FFF2-40B4-BE49-F238E27FC236}">
                <a16:creationId xmlns:a16="http://schemas.microsoft.com/office/drawing/2014/main" id="{622C58DB-2EBC-4C6B-A160-013AC3EE9292}"/>
              </a:ext>
            </a:extLst>
          </p:cNvPr>
          <p:cNvSpPr txBox="1"/>
          <p:nvPr/>
        </p:nvSpPr>
        <p:spPr>
          <a:xfrm>
            <a:off x="5370328" y="2367907"/>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Mai</a:t>
            </a:r>
          </a:p>
        </p:txBody>
      </p:sp>
      <p:cxnSp>
        <p:nvCxnSpPr>
          <p:cNvPr id="38" name="Connecteur droit 37">
            <a:extLst>
              <a:ext uri="{FF2B5EF4-FFF2-40B4-BE49-F238E27FC236}">
                <a16:creationId xmlns:a16="http://schemas.microsoft.com/office/drawing/2014/main" id="{4BB66E39-0D8F-4859-B069-F4EE6CE1C626}"/>
              </a:ext>
            </a:extLst>
          </p:cNvPr>
          <p:cNvCxnSpPr>
            <a:cxnSpLocks/>
          </p:cNvCxnSpPr>
          <p:nvPr/>
        </p:nvCxnSpPr>
        <p:spPr>
          <a:xfrm flipH="1" flipV="1">
            <a:off x="6786225" y="3686213"/>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9" name="Ellipse 38">
            <a:extLst>
              <a:ext uri="{FF2B5EF4-FFF2-40B4-BE49-F238E27FC236}">
                <a16:creationId xmlns:a16="http://schemas.microsoft.com/office/drawing/2014/main" id="{B754B35A-91E2-49E3-8156-46894379016D}"/>
              </a:ext>
            </a:extLst>
          </p:cNvPr>
          <p:cNvSpPr/>
          <p:nvPr/>
        </p:nvSpPr>
        <p:spPr>
          <a:xfrm>
            <a:off x="6696225" y="4046213"/>
            <a:ext cx="180000" cy="180000"/>
          </a:xfrm>
          <a:prstGeom prst="ellipse">
            <a:avLst/>
          </a:prstGeom>
          <a:solidFill>
            <a:schemeClr val="bg1"/>
          </a:solid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ZoneTexte 39">
            <a:extLst>
              <a:ext uri="{FF2B5EF4-FFF2-40B4-BE49-F238E27FC236}">
                <a16:creationId xmlns:a16="http://schemas.microsoft.com/office/drawing/2014/main" id="{881C3B56-75C9-43EF-9474-8215FBBC65FD}"/>
              </a:ext>
            </a:extLst>
          </p:cNvPr>
          <p:cNvSpPr txBox="1"/>
          <p:nvPr/>
        </p:nvSpPr>
        <p:spPr>
          <a:xfrm>
            <a:off x="8036745" y="4265387"/>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Septembre</a:t>
            </a:r>
          </a:p>
        </p:txBody>
      </p:sp>
      <p:cxnSp>
        <p:nvCxnSpPr>
          <p:cNvPr id="41" name="Connecteur droit 40">
            <a:extLst>
              <a:ext uri="{FF2B5EF4-FFF2-40B4-BE49-F238E27FC236}">
                <a16:creationId xmlns:a16="http://schemas.microsoft.com/office/drawing/2014/main" id="{CCA21680-B442-4C68-AEE3-3FD7CF8BF346}"/>
              </a:ext>
            </a:extLst>
          </p:cNvPr>
          <p:cNvCxnSpPr>
            <a:cxnSpLocks/>
          </p:cNvCxnSpPr>
          <p:nvPr/>
        </p:nvCxnSpPr>
        <p:spPr>
          <a:xfrm flipH="1" flipV="1">
            <a:off x="8434470" y="3690484"/>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2" name="Ellipse 41">
            <a:extLst>
              <a:ext uri="{FF2B5EF4-FFF2-40B4-BE49-F238E27FC236}">
                <a16:creationId xmlns:a16="http://schemas.microsoft.com/office/drawing/2014/main" id="{D728F121-BA77-4852-8D04-DD43C7E25795}"/>
              </a:ext>
            </a:extLst>
          </p:cNvPr>
          <p:cNvSpPr/>
          <p:nvPr/>
        </p:nvSpPr>
        <p:spPr>
          <a:xfrm>
            <a:off x="8339290" y="4059949"/>
            <a:ext cx="180000" cy="180000"/>
          </a:xfrm>
          <a:prstGeom prst="ellipse">
            <a:avLst/>
          </a:prstGeom>
          <a:solidFill>
            <a:schemeClr val="bg1"/>
          </a:solid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ZoneTexte 42">
            <a:extLst>
              <a:ext uri="{FF2B5EF4-FFF2-40B4-BE49-F238E27FC236}">
                <a16:creationId xmlns:a16="http://schemas.microsoft.com/office/drawing/2014/main" id="{DDB7D80C-EA5E-46E0-A3E2-A84C2ED18195}"/>
              </a:ext>
            </a:extLst>
          </p:cNvPr>
          <p:cNvSpPr txBox="1"/>
          <p:nvPr/>
        </p:nvSpPr>
        <p:spPr>
          <a:xfrm>
            <a:off x="6373070" y="4209300"/>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Juin</a:t>
            </a:r>
          </a:p>
        </p:txBody>
      </p:sp>
      <p:cxnSp>
        <p:nvCxnSpPr>
          <p:cNvPr id="44" name="Connecteur droit 43">
            <a:extLst>
              <a:ext uri="{FF2B5EF4-FFF2-40B4-BE49-F238E27FC236}">
                <a16:creationId xmlns:a16="http://schemas.microsoft.com/office/drawing/2014/main" id="{9E74BD1D-EB8D-45BB-B233-FCCEE3BDCE40}"/>
              </a:ext>
            </a:extLst>
          </p:cNvPr>
          <p:cNvCxnSpPr>
            <a:cxnSpLocks/>
          </p:cNvCxnSpPr>
          <p:nvPr/>
        </p:nvCxnSpPr>
        <p:spPr>
          <a:xfrm flipH="1" flipV="1">
            <a:off x="780588" y="2787695"/>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Ellipse 44">
            <a:extLst>
              <a:ext uri="{FF2B5EF4-FFF2-40B4-BE49-F238E27FC236}">
                <a16:creationId xmlns:a16="http://schemas.microsoft.com/office/drawing/2014/main" id="{0ED20DEC-1135-4735-8D5D-3303DE475D5D}"/>
              </a:ext>
            </a:extLst>
          </p:cNvPr>
          <p:cNvSpPr/>
          <p:nvPr/>
        </p:nvSpPr>
        <p:spPr>
          <a:xfrm>
            <a:off x="685524" y="2592328"/>
            <a:ext cx="180000" cy="180000"/>
          </a:xfrm>
          <a:prstGeom prst="ellipse">
            <a:avLst/>
          </a:prstGeom>
          <a:solidFill>
            <a:schemeClr val="bg1"/>
          </a:solidFill>
          <a:ln w="222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ZoneTexte 45">
            <a:extLst>
              <a:ext uri="{FF2B5EF4-FFF2-40B4-BE49-F238E27FC236}">
                <a16:creationId xmlns:a16="http://schemas.microsoft.com/office/drawing/2014/main" id="{94F32F25-DB3C-409C-9997-548ACFB2CA64}"/>
              </a:ext>
            </a:extLst>
          </p:cNvPr>
          <p:cNvSpPr txBox="1"/>
          <p:nvPr/>
        </p:nvSpPr>
        <p:spPr>
          <a:xfrm>
            <a:off x="359211" y="2357825"/>
            <a:ext cx="832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Fin de 3</a:t>
            </a:r>
            <a:r>
              <a:rPr kumimoji="0" lang="fr-FR" sz="900" b="1" i="0" u="none" strike="noStrike" kern="1200" cap="none" spc="0" normalizeH="0" baseline="30000" noProof="0" dirty="0">
                <a:ln>
                  <a:noFill/>
                </a:ln>
                <a:solidFill>
                  <a:srgbClr val="FF0000"/>
                </a:solidFill>
                <a:effectLst/>
                <a:uLnTx/>
                <a:uFillTx/>
                <a:latin typeface="Calibri"/>
                <a:ea typeface="+mn-ea"/>
                <a:cs typeface="+mn-cs"/>
              </a:rPr>
              <a:t>ème</a:t>
            </a:r>
            <a:endParaRPr kumimoji="0" lang="fr-FR" sz="9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7" name="ZoneTexte 46">
            <a:extLst>
              <a:ext uri="{FF2B5EF4-FFF2-40B4-BE49-F238E27FC236}">
                <a16:creationId xmlns:a16="http://schemas.microsoft.com/office/drawing/2014/main" id="{B973713A-6A0A-47A0-9F76-A330CA212590}"/>
              </a:ext>
            </a:extLst>
          </p:cNvPr>
          <p:cNvSpPr txBox="1"/>
          <p:nvPr/>
        </p:nvSpPr>
        <p:spPr>
          <a:xfrm>
            <a:off x="1584265" y="4060615"/>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commune dans toutes les disciplines</a:t>
            </a:r>
          </a:p>
        </p:txBody>
      </p:sp>
      <p:sp>
        <p:nvSpPr>
          <p:cNvPr id="48" name="ZoneTexte 47">
            <a:extLst>
              <a:ext uri="{FF2B5EF4-FFF2-40B4-BE49-F238E27FC236}">
                <a16:creationId xmlns:a16="http://schemas.microsoft.com/office/drawing/2014/main" id="{4B282EDB-AF56-4531-864E-B37C82A2E39C}"/>
              </a:ext>
            </a:extLst>
          </p:cNvPr>
          <p:cNvSpPr txBox="1"/>
          <p:nvPr/>
        </p:nvSpPr>
        <p:spPr>
          <a:xfrm>
            <a:off x="3570297" y="3981971"/>
            <a:ext cx="1148875"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1</a:t>
            </a:r>
            <a:r>
              <a:rPr kumimoji="0" lang="fr-FR" sz="900" b="0" i="0" u="none" strike="noStrike" kern="1200" cap="none" spc="0" normalizeH="0" baseline="30000" noProof="0" dirty="0">
                <a:ln>
                  <a:noFill/>
                </a:ln>
                <a:solidFill>
                  <a:prstClr val="black"/>
                </a:solidFill>
                <a:effectLst/>
                <a:uLnTx/>
                <a:uFillTx/>
                <a:latin typeface="Calibri"/>
                <a:ea typeface="+mn-ea"/>
                <a:cs typeface="+mn-cs"/>
              </a:rPr>
              <a:t>ère</a:t>
            </a:r>
            <a:r>
              <a:rPr kumimoji="0" lang="fr-FR" sz="900" b="0" i="0" u="none" strike="noStrike" kern="1200" cap="none" spc="0" normalizeH="0" baseline="0" noProof="0" dirty="0">
                <a:ln>
                  <a:noFill/>
                </a:ln>
                <a:solidFill>
                  <a:prstClr val="black"/>
                </a:solidFill>
                <a:effectLst/>
                <a:uLnTx/>
                <a:uFillTx/>
                <a:latin typeface="Calibri"/>
                <a:ea typeface="+mn-ea"/>
                <a:cs typeface="+mn-cs"/>
              </a:rPr>
              <a:t> PFMP de 2 classes d’une durée  2 semaines au choix de l’ élève soit  en VP soit en VTR</a:t>
            </a:r>
          </a:p>
        </p:txBody>
      </p:sp>
      <p:sp>
        <p:nvSpPr>
          <p:cNvPr id="49" name="ZoneTexte 48">
            <a:extLst>
              <a:ext uri="{FF2B5EF4-FFF2-40B4-BE49-F238E27FC236}">
                <a16:creationId xmlns:a16="http://schemas.microsoft.com/office/drawing/2014/main" id="{8D305599-2A4E-4ABB-B313-7E96DCAC5845}"/>
              </a:ext>
            </a:extLst>
          </p:cNvPr>
          <p:cNvSpPr txBox="1"/>
          <p:nvPr/>
        </p:nvSpPr>
        <p:spPr>
          <a:xfrm>
            <a:off x="5211351" y="1971651"/>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Choix de l’option VP ou VTR validé par une commission</a:t>
            </a:r>
          </a:p>
        </p:txBody>
      </p:sp>
      <p:sp>
        <p:nvSpPr>
          <p:cNvPr id="50" name="ZoneTexte 49">
            <a:extLst>
              <a:ext uri="{FF2B5EF4-FFF2-40B4-BE49-F238E27FC236}">
                <a16:creationId xmlns:a16="http://schemas.microsoft.com/office/drawing/2014/main" id="{8DB9E82A-DCBD-4A75-B271-E8F01E04679E}"/>
              </a:ext>
            </a:extLst>
          </p:cNvPr>
          <p:cNvSpPr txBox="1"/>
          <p:nvPr/>
        </p:nvSpPr>
        <p:spPr>
          <a:xfrm>
            <a:off x="7878617" y="4486088"/>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spécifique à l’option VTR</a:t>
            </a:r>
          </a:p>
        </p:txBody>
      </p:sp>
      <p:sp>
        <p:nvSpPr>
          <p:cNvPr id="51" name="ZoneTexte 50">
            <a:extLst>
              <a:ext uri="{FF2B5EF4-FFF2-40B4-BE49-F238E27FC236}">
                <a16:creationId xmlns:a16="http://schemas.microsoft.com/office/drawing/2014/main" id="{556BF69A-4550-4D51-BE8E-CD2EFE580154}"/>
              </a:ext>
            </a:extLst>
          </p:cNvPr>
          <p:cNvSpPr txBox="1"/>
          <p:nvPr/>
        </p:nvSpPr>
        <p:spPr>
          <a:xfrm>
            <a:off x="7878618" y="1601897"/>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Progression spécifique à l’option VP</a:t>
            </a:r>
          </a:p>
        </p:txBody>
      </p:sp>
      <p:sp>
        <p:nvSpPr>
          <p:cNvPr id="52" name="ZoneTexte 51">
            <a:extLst>
              <a:ext uri="{FF2B5EF4-FFF2-40B4-BE49-F238E27FC236}">
                <a16:creationId xmlns:a16="http://schemas.microsoft.com/office/drawing/2014/main" id="{263A87B6-932C-4D87-AE16-BD3363529AF0}"/>
              </a:ext>
            </a:extLst>
          </p:cNvPr>
          <p:cNvSpPr txBox="1"/>
          <p:nvPr/>
        </p:nvSpPr>
        <p:spPr>
          <a:xfrm>
            <a:off x="6214945" y="4437487"/>
            <a:ext cx="11488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PFMP de 4 semaines dans l’option VTR</a:t>
            </a:r>
          </a:p>
        </p:txBody>
      </p:sp>
      <p:sp>
        <p:nvSpPr>
          <p:cNvPr id="53" name="ZoneTexte 52">
            <a:extLst>
              <a:ext uri="{FF2B5EF4-FFF2-40B4-BE49-F238E27FC236}">
                <a16:creationId xmlns:a16="http://schemas.microsoft.com/office/drawing/2014/main" id="{7590178E-54DC-449E-80A5-A1B647990472}"/>
              </a:ext>
            </a:extLst>
          </p:cNvPr>
          <p:cNvSpPr txBox="1"/>
          <p:nvPr/>
        </p:nvSpPr>
        <p:spPr>
          <a:xfrm>
            <a:off x="6209765" y="1649911"/>
            <a:ext cx="11488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PFMP de 4 semaines dans l’option VP</a:t>
            </a:r>
          </a:p>
        </p:txBody>
      </p:sp>
      <p:sp>
        <p:nvSpPr>
          <p:cNvPr id="54" name="Ellipse 53">
            <a:extLst>
              <a:ext uri="{FF2B5EF4-FFF2-40B4-BE49-F238E27FC236}">
                <a16:creationId xmlns:a16="http://schemas.microsoft.com/office/drawing/2014/main" id="{9BF0ADD9-D7C0-4922-9D8F-DDC47E281927}"/>
              </a:ext>
            </a:extLst>
          </p:cNvPr>
          <p:cNvSpPr/>
          <p:nvPr/>
        </p:nvSpPr>
        <p:spPr>
          <a:xfrm>
            <a:off x="7491588" y="2745003"/>
            <a:ext cx="180000" cy="18000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Connecteur droit 54">
            <a:extLst>
              <a:ext uri="{FF2B5EF4-FFF2-40B4-BE49-F238E27FC236}">
                <a16:creationId xmlns:a16="http://schemas.microsoft.com/office/drawing/2014/main" id="{E8B897A8-8BB9-4986-B03B-52E4EE4ECB7E}"/>
              </a:ext>
            </a:extLst>
          </p:cNvPr>
          <p:cNvCxnSpPr>
            <a:cxnSpLocks/>
          </p:cNvCxnSpPr>
          <p:nvPr/>
        </p:nvCxnSpPr>
        <p:spPr>
          <a:xfrm flipH="1" flipV="1">
            <a:off x="7577581" y="2385003"/>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6" name="Ellipse 55">
            <a:extLst>
              <a:ext uri="{FF2B5EF4-FFF2-40B4-BE49-F238E27FC236}">
                <a16:creationId xmlns:a16="http://schemas.microsoft.com/office/drawing/2014/main" id="{F5435F89-FB7B-4BA1-842D-F03FFC8AEC53}"/>
              </a:ext>
            </a:extLst>
          </p:cNvPr>
          <p:cNvSpPr/>
          <p:nvPr/>
        </p:nvSpPr>
        <p:spPr>
          <a:xfrm>
            <a:off x="7480437" y="2173361"/>
            <a:ext cx="180000" cy="180000"/>
          </a:xfrm>
          <a:prstGeom prst="ellipse">
            <a:avLst/>
          </a:prstGeom>
          <a:solidFill>
            <a:schemeClr val="bg1"/>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ZoneTexte 56">
            <a:extLst>
              <a:ext uri="{FF2B5EF4-FFF2-40B4-BE49-F238E27FC236}">
                <a16:creationId xmlns:a16="http://schemas.microsoft.com/office/drawing/2014/main" id="{8938EFF1-6497-4C0A-A714-DB30790099A5}"/>
              </a:ext>
            </a:extLst>
          </p:cNvPr>
          <p:cNvSpPr txBox="1"/>
          <p:nvPr/>
        </p:nvSpPr>
        <p:spPr>
          <a:xfrm>
            <a:off x="7154124" y="1861657"/>
            <a:ext cx="832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Rentrée en première</a:t>
            </a:r>
          </a:p>
        </p:txBody>
      </p:sp>
      <p:sp>
        <p:nvSpPr>
          <p:cNvPr id="62" name="Ellipse 61">
            <a:extLst>
              <a:ext uri="{FF2B5EF4-FFF2-40B4-BE49-F238E27FC236}">
                <a16:creationId xmlns:a16="http://schemas.microsoft.com/office/drawing/2014/main" id="{11FFE259-842D-4036-BA65-A6B2D2BA04D0}"/>
              </a:ext>
            </a:extLst>
          </p:cNvPr>
          <p:cNvSpPr/>
          <p:nvPr/>
        </p:nvSpPr>
        <p:spPr>
          <a:xfrm>
            <a:off x="7487588" y="3487720"/>
            <a:ext cx="180000" cy="180000"/>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Connecteur droit 62">
            <a:extLst>
              <a:ext uri="{FF2B5EF4-FFF2-40B4-BE49-F238E27FC236}">
                <a16:creationId xmlns:a16="http://schemas.microsoft.com/office/drawing/2014/main" id="{424556DC-A496-4A2F-9FE1-A8A953114037}"/>
              </a:ext>
            </a:extLst>
          </p:cNvPr>
          <p:cNvCxnSpPr>
            <a:cxnSpLocks/>
          </p:cNvCxnSpPr>
          <p:nvPr/>
        </p:nvCxnSpPr>
        <p:spPr>
          <a:xfrm flipH="1" flipV="1">
            <a:off x="7577581" y="3667720"/>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4" name="Ellipse 63">
            <a:extLst>
              <a:ext uri="{FF2B5EF4-FFF2-40B4-BE49-F238E27FC236}">
                <a16:creationId xmlns:a16="http://schemas.microsoft.com/office/drawing/2014/main" id="{204B896D-E66A-4D05-BFAC-9D2EB2069E5A}"/>
              </a:ext>
            </a:extLst>
          </p:cNvPr>
          <p:cNvSpPr/>
          <p:nvPr/>
        </p:nvSpPr>
        <p:spPr>
          <a:xfrm>
            <a:off x="7491588" y="4018638"/>
            <a:ext cx="180000" cy="180000"/>
          </a:xfrm>
          <a:prstGeom prst="ellipse">
            <a:avLst/>
          </a:prstGeom>
          <a:solidFill>
            <a:schemeClr val="bg1"/>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ZoneTexte 64">
            <a:extLst>
              <a:ext uri="{FF2B5EF4-FFF2-40B4-BE49-F238E27FC236}">
                <a16:creationId xmlns:a16="http://schemas.microsoft.com/office/drawing/2014/main" id="{6A2159A8-DA03-479D-A00C-30EA08DE0475}"/>
              </a:ext>
            </a:extLst>
          </p:cNvPr>
          <p:cNvSpPr txBox="1"/>
          <p:nvPr/>
        </p:nvSpPr>
        <p:spPr>
          <a:xfrm>
            <a:off x="7193775" y="4198638"/>
            <a:ext cx="832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Rentrée en première</a:t>
            </a:r>
          </a:p>
        </p:txBody>
      </p:sp>
      <p:sp>
        <p:nvSpPr>
          <p:cNvPr id="66" name="Ellipse 65">
            <a:extLst>
              <a:ext uri="{FF2B5EF4-FFF2-40B4-BE49-F238E27FC236}">
                <a16:creationId xmlns:a16="http://schemas.microsoft.com/office/drawing/2014/main" id="{58846D25-D0BA-4664-8E14-3C8532A1050E}"/>
              </a:ext>
            </a:extLst>
          </p:cNvPr>
          <p:cNvSpPr/>
          <p:nvPr/>
        </p:nvSpPr>
        <p:spPr>
          <a:xfrm>
            <a:off x="4108830" y="3111322"/>
            <a:ext cx="180000" cy="180000"/>
          </a:xfrm>
          <a:prstGeom prst="ellipse">
            <a:avLst/>
          </a:prstGeom>
          <a:solidFill>
            <a:srgbClr val="8800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Connecteur droit 66">
            <a:extLst>
              <a:ext uri="{FF2B5EF4-FFF2-40B4-BE49-F238E27FC236}">
                <a16:creationId xmlns:a16="http://schemas.microsoft.com/office/drawing/2014/main" id="{EFB1ECCB-2C87-4B59-A598-A6769A77197F}"/>
              </a:ext>
            </a:extLst>
          </p:cNvPr>
          <p:cNvCxnSpPr>
            <a:cxnSpLocks/>
          </p:cNvCxnSpPr>
          <p:nvPr/>
        </p:nvCxnSpPr>
        <p:spPr>
          <a:xfrm flipH="1" flipV="1">
            <a:off x="4198830" y="3298799"/>
            <a:ext cx="0" cy="36000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8" name="ZoneTexte 67">
            <a:extLst>
              <a:ext uri="{FF2B5EF4-FFF2-40B4-BE49-F238E27FC236}">
                <a16:creationId xmlns:a16="http://schemas.microsoft.com/office/drawing/2014/main" id="{AED50608-BD6C-4D13-9EE3-05DB911583D1}"/>
              </a:ext>
            </a:extLst>
          </p:cNvPr>
          <p:cNvSpPr txBox="1"/>
          <p:nvPr/>
        </p:nvSpPr>
        <p:spPr>
          <a:xfrm>
            <a:off x="3782517" y="3849342"/>
            <a:ext cx="83262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0000"/>
                </a:solidFill>
                <a:effectLst/>
                <a:uLnTx/>
                <a:uFillTx/>
                <a:latin typeface="Calibri"/>
                <a:ea typeface="+mn-ea"/>
                <a:cs typeface="+mn-cs"/>
              </a:rPr>
              <a:t>Janvier</a:t>
            </a:r>
          </a:p>
        </p:txBody>
      </p:sp>
      <p:sp>
        <p:nvSpPr>
          <p:cNvPr id="71" name="Ellipse 70">
            <a:extLst>
              <a:ext uri="{FF2B5EF4-FFF2-40B4-BE49-F238E27FC236}">
                <a16:creationId xmlns:a16="http://schemas.microsoft.com/office/drawing/2014/main" id="{DA733C6E-86F8-4379-9396-D450ED688C3A}"/>
              </a:ext>
            </a:extLst>
          </p:cNvPr>
          <p:cNvSpPr/>
          <p:nvPr/>
        </p:nvSpPr>
        <p:spPr>
          <a:xfrm>
            <a:off x="4111638" y="3652727"/>
            <a:ext cx="180000" cy="180000"/>
          </a:xfrm>
          <a:prstGeom prst="ellipse">
            <a:avLst/>
          </a:prstGeom>
          <a:solidFill>
            <a:schemeClr val="bg1"/>
          </a:solidFill>
          <a:ln w="22225">
            <a:solidFill>
              <a:srgbClr val="7B00A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ZoneTexte 71">
            <a:extLst>
              <a:ext uri="{FF2B5EF4-FFF2-40B4-BE49-F238E27FC236}">
                <a16:creationId xmlns:a16="http://schemas.microsoft.com/office/drawing/2014/main" id="{2259922F-F0A3-4872-BB91-57CA9E95FC9A}"/>
              </a:ext>
            </a:extLst>
          </p:cNvPr>
          <p:cNvSpPr txBox="1"/>
          <p:nvPr/>
        </p:nvSpPr>
        <p:spPr>
          <a:xfrm>
            <a:off x="3444607" y="1706550"/>
            <a:ext cx="1148875"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1</a:t>
            </a:r>
            <a:r>
              <a:rPr kumimoji="0" lang="fr-FR" sz="900" b="0" i="0" u="none" strike="noStrike" kern="1200" cap="none" spc="0" normalizeH="0" baseline="30000" noProof="0" dirty="0">
                <a:ln>
                  <a:noFill/>
                </a:ln>
                <a:solidFill>
                  <a:prstClr val="black"/>
                </a:solidFill>
                <a:effectLst/>
                <a:uLnTx/>
                <a:uFillTx/>
                <a:latin typeface="Calibri"/>
                <a:ea typeface="+mn-ea"/>
                <a:cs typeface="+mn-cs"/>
              </a:rPr>
              <a:t>ère</a:t>
            </a:r>
            <a:r>
              <a:rPr kumimoji="0" lang="fr-FR" sz="900" b="0" i="0" u="none" strike="noStrike" kern="1200" cap="none" spc="0" normalizeH="0" baseline="0" noProof="0" dirty="0">
                <a:ln>
                  <a:noFill/>
                </a:ln>
                <a:solidFill>
                  <a:prstClr val="black"/>
                </a:solidFill>
                <a:effectLst/>
                <a:uLnTx/>
                <a:uFillTx/>
                <a:latin typeface="Calibri"/>
                <a:ea typeface="+mn-ea"/>
                <a:cs typeface="+mn-cs"/>
              </a:rPr>
              <a:t> PFMP de 3 classes d’une durée  2 semaines au choix de l’ élève soit  en VP soit en VTR</a:t>
            </a:r>
          </a:p>
        </p:txBody>
      </p:sp>
      <p:sp>
        <p:nvSpPr>
          <p:cNvPr id="73" name="ZoneTexte 72">
            <a:extLst>
              <a:ext uri="{FF2B5EF4-FFF2-40B4-BE49-F238E27FC236}">
                <a16:creationId xmlns:a16="http://schemas.microsoft.com/office/drawing/2014/main" id="{DCFD0432-6FB2-4912-B0D7-8D51950CB1B5}"/>
              </a:ext>
            </a:extLst>
          </p:cNvPr>
          <p:cNvSpPr txBox="1"/>
          <p:nvPr/>
        </p:nvSpPr>
        <p:spPr>
          <a:xfrm>
            <a:off x="223911" y="1908973"/>
            <a:ext cx="1148875"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a:ea typeface="+mn-ea"/>
                <a:cs typeface="+mn-cs"/>
              </a:rPr>
              <a:t>Vœux sur 1 seconde commune option VP-VTR</a:t>
            </a:r>
          </a:p>
        </p:txBody>
      </p:sp>
      <p:sp>
        <p:nvSpPr>
          <p:cNvPr id="69" name="Rectangle 68">
            <a:extLst>
              <a:ext uri="{FF2B5EF4-FFF2-40B4-BE49-F238E27FC236}">
                <a16:creationId xmlns:a16="http://schemas.microsoft.com/office/drawing/2014/main" id="{36B033CA-2F3F-C247-8E4E-8D2BA0460CC4}"/>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
        <p:nvSpPr>
          <p:cNvPr id="70" name="ZoneTexte 69">
            <a:extLst>
              <a:ext uri="{FF2B5EF4-FFF2-40B4-BE49-F238E27FC236}">
                <a16:creationId xmlns:a16="http://schemas.microsoft.com/office/drawing/2014/main" id="{5A6E8B31-3E83-9F4B-9AC5-6F051CD3354C}"/>
              </a:ext>
            </a:extLst>
          </p:cNvPr>
          <p:cNvSpPr txBox="1"/>
          <p:nvPr/>
        </p:nvSpPr>
        <p:spPr>
          <a:xfrm>
            <a:off x="346841" y="94593"/>
            <a:ext cx="459593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Expérimentation de la seconde commune</a:t>
            </a:r>
          </a:p>
        </p:txBody>
      </p:sp>
    </p:spTree>
    <p:extLst>
      <p:ext uri="{BB962C8B-B14F-4D97-AF65-F5344CB8AC3E}">
        <p14:creationId xmlns:p14="http://schemas.microsoft.com/office/powerpoint/2010/main" val="177959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4A3C26-930D-4A09-95FE-E30EDA3B5B17}"/>
              </a:ext>
            </a:extLst>
          </p:cNvPr>
          <p:cNvSpPr txBox="1"/>
          <p:nvPr/>
        </p:nvSpPr>
        <p:spPr>
          <a:xfrm>
            <a:off x="1260928" y="3166506"/>
            <a:ext cx="7261598" cy="1915909"/>
          </a:xfrm>
          <a:prstGeom prst="rect">
            <a:avLst/>
          </a:prstGeom>
          <a:noFill/>
        </p:spPr>
        <p:txBody>
          <a:bodyPr wrap="square" rtlCol="0">
            <a:spAutoFit/>
          </a:bodyPr>
          <a:lstStyle/>
          <a:p>
            <a:pPr marL="285750" indent="-285750">
              <a:buFont typeface="Wingdings" panose="05000000000000000000" pitchFamily="2" charset="2"/>
              <a:buChar char="§"/>
            </a:pPr>
            <a:r>
              <a:rPr lang="fr-FR" dirty="0"/>
              <a:t>3 spécialités Maintenance Matériels</a:t>
            </a:r>
          </a:p>
          <a:p>
            <a:pPr marL="742950" lvl="1" indent="-285750">
              <a:buFont typeface="Wingdings" panose="05000000000000000000" pitchFamily="2" charset="2"/>
              <a:buChar char="§"/>
            </a:pPr>
            <a:r>
              <a:rPr lang="fr-FR" dirty="0"/>
              <a:t>Matériels Agricoles, Construction Manutention et Espaces Verts</a:t>
            </a:r>
          </a:p>
          <a:p>
            <a:pPr marL="285750" indent="-285750">
              <a:buFont typeface="Wingdings" panose="05000000000000000000" pitchFamily="2" charset="2"/>
              <a:buChar char="§"/>
            </a:pPr>
            <a:r>
              <a:rPr lang="fr-FR" dirty="0"/>
              <a:t>1 spécialité Maintenance Véhicules </a:t>
            </a:r>
          </a:p>
          <a:p>
            <a:pPr marL="742950" lvl="1" indent="-285750">
              <a:buFont typeface="Wingdings" panose="05000000000000000000" pitchFamily="2" charset="2"/>
              <a:buChar char="§"/>
            </a:pPr>
            <a:r>
              <a:rPr lang="fr-FR" dirty="0"/>
              <a:t>Voitures Particulières</a:t>
            </a:r>
          </a:p>
          <a:p>
            <a:pPr marL="285750" indent="-285750">
              <a:buFont typeface="Wingdings" panose="05000000000000000000" pitchFamily="2" charset="2"/>
              <a:buChar char="§"/>
            </a:pPr>
            <a:r>
              <a:rPr lang="fr-FR" dirty="0"/>
              <a:t>108 élèves en seconde</a:t>
            </a:r>
          </a:p>
          <a:p>
            <a:pPr marL="285750" indent="-285750">
              <a:buFont typeface="Wingdings" panose="05000000000000000000" pitchFamily="2" charset="2"/>
              <a:buChar char="§"/>
            </a:pPr>
            <a:r>
              <a:rPr lang="fr-FR" dirty="0"/>
              <a:t>13 professeurs de maintenance et 2 professeurs d’AFSM</a:t>
            </a:r>
          </a:p>
          <a:p>
            <a:endParaRPr lang="fr-FR" sz="1050" dirty="0"/>
          </a:p>
        </p:txBody>
      </p:sp>
      <p:pic>
        <p:nvPicPr>
          <p:cNvPr id="8194" name="Picture 2" descr="https://narce.paysdelaloire.e-lyco.fr/wp-content/uploads/sites/33/2019/01/11-12-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664" y="834117"/>
            <a:ext cx="8659132" cy="14914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3FE7EAE-C43D-0949-8FAC-186D8B7B8A80}"/>
              </a:ext>
            </a:extLst>
          </p:cNvPr>
          <p:cNvSpPr txBox="1"/>
          <p:nvPr/>
        </p:nvSpPr>
        <p:spPr>
          <a:xfrm>
            <a:off x="431987" y="916295"/>
            <a:ext cx="3192028" cy="369332"/>
          </a:xfrm>
          <a:prstGeom prst="rect">
            <a:avLst/>
          </a:prstGeom>
          <a:noFill/>
        </p:spPr>
        <p:txBody>
          <a:bodyPr wrap="none" rtlCol="0">
            <a:spAutoFit/>
          </a:bodyPr>
          <a:lstStyle/>
          <a:p>
            <a:r>
              <a:rPr lang="fr-FR" b="1" dirty="0">
                <a:solidFill>
                  <a:schemeClr val="bg1"/>
                </a:solidFill>
              </a:rPr>
              <a:t>Présentation de l’établissement</a:t>
            </a: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1545" y="2451190"/>
            <a:ext cx="768982" cy="46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45325" y="2396869"/>
            <a:ext cx="801484" cy="57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16574" y="2464876"/>
            <a:ext cx="1173253" cy="54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39032" y="2502040"/>
            <a:ext cx="1319675" cy="51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èche vers le bas 3"/>
          <p:cNvSpPr/>
          <p:nvPr/>
        </p:nvSpPr>
        <p:spPr>
          <a:xfrm rot="891186">
            <a:off x="1971247" y="1743918"/>
            <a:ext cx="388998" cy="7202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vers le bas 17"/>
          <p:cNvSpPr/>
          <p:nvPr/>
        </p:nvSpPr>
        <p:spPr>
          <a:xfrm rot="18644740">
            <a:off x="6332791" y="1941740"/>
            <a:ext cx="388998" cy="7202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484D102-09F3-384D-95EF-B026B841C2BD}"/>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5" name="ZoneTexte 4">
            <a:extLst>
              <a:ext uri="{FF2B5EF4-FFF2-40B4-BE49-F238E27FC236}">
                <a16:creationId xmlns:a16="http://schemas.microsoft.com/office/drawing/2014/main" id="{8C77A243-D334-294F-A385-AB26C1327E36}"/>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233074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6C3BCB85-188A-41E3-AB7D-595B9DDBE80F}"/>
              </a:ext>
            </a:extLst>
          </p:cNvPr>
          <p:cNvSpPr txBox="1">
            <a:spLocks/>
          </p:cNvSpPr>
          <p:nvPr/>
        </p:nvSpPr>
        <p:spPr>
          <a:xfrm>
            <a:off x="584617" y="982108"/>
            <a:ext cx="7761098" cy="378991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Cinq ans après, le bilan de l’expérimentation de la seconde commune est largement positif, les objectifs que nous nous étions fixés ont tous été largement atteints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5600" b="0" i="0" u="none" strike="noStrike" kern="1200" cap="none" spc="0" normalizeH="0" baseline="0" noProof="0" dirty="0">
              <a:ln>
                <a:noFill/>
              </a:ln>
              <a:solidFill>
                <a:sysClr val="windowText" lastClr="000000"/>
              </a:solidFill>
              <a:effectLst/>
              <a:uLnTx/>
              <a:uFillTx/>
              <a:latin typeface="Calibri"/>
              <a:ea typeface="+mn-ea"/>
              <a:cs typeface="+mn-cs"/>
            </a:endParaRP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L’option VTR est devenue un véritable choix pour les élèves (</a:t>
            </a:r>
            <a:r>
              <a:rPr kumimoji="0" lang="fr-FR" sz="5600" b="0" i="0" u="none" strike="noStrike" kern="1200" cap="none" spc="0" normalizeH="0" baseline="0" noProof="0" dirty="0">
                <a:ln>
                  <a:noFill/>
                </a:ln>
                <a:solidFill>
                  <a:prstClr val="black"/>
                </a:solidFill>
                <a:effectLst/>
                <a:uLnTx/>
                <a:uFillTx/>
                <a:latin typeface="Calibri"/>
                <a:ea typeface="+mn-ea"/>
                <a:cs typeface="+mn-cs"/>
              </a:rPr>
              <a:t>L’option VTR est devenue un choix pour 25% des élèves de la seconde commune)</a:t>
            </a: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fr-F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Le niveau scolaire en VTR s’est considérablement accru</a:t>
            </a: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fr-F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les résultats au BAC PRO sont en forte hausse</a:t>
            </a: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fr-F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le problème du décrochage dans cette option a été résolu</a:t>
            </a: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fr-FR"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fr-FR" sz="5600" b="0" i="0" u="none" strike="noStrike" kern="1200" cap="none" spc="0" normalizeH="0" baseline="0" noProof="0" dirty="0">
                <a:ln>
                  <a:noFill/>
                </a:ln>
                <a:solidFill>
                  <a:sysClr val="windowText" lastClr="000000"/>
                </a:solidFill>
                <a:effectLst/>
                <a:uLnTx/>
                <a:uFillTx/>
                <a:latin typeface="Calibri"/>
                <a:ea typeface="+mn-ea"/>
                <a:cs typeface="+mn-cs"/>
              </a:rPr>
              <a:t>L’établissement a pu ouvrir de l’apprentissage en terminale BAC PRO  VTR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67FF14A7-940A-4603-9761-163CF6B94476}"/>
              </a:ext>
            </a:extLst>
          </p:cNvPr>
          <p:cNvSpPr txBox="1"/>
          <p:nvPr/>
        </p:nvSpPr>
        <p:spPr>
          <a:xfrm>
            <a:off x="346841" y="94593"/>
            <a:ext cx="341215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 Bilan de la seconde commune</a:t>
            </a:r>
          </a:p>
        </p:txBody>
      </p:sp>
      <p:sp>
        <p:nvSpPr>
          <p:cNvPr id="6" name="Rectangle 5">
            <a:extLst>
              <a:ext uri="{FF2B5EF4-FFF2-40B4-BE49-F238E27FC236}">
                <a16:creationId xmlns:a16="http://schemas.microsoft.com/office/drawing/2014/main" id="{9CB30924-AF78-2245-9160-DAF2ED37C7A8}"/>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2051325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D965DE8-1D3A-4B7E-B539-83B3C8D2C19E}"/>
              </a:ext>
            </a:extLst>
          </p:cNvPr>
          <p:cNvSpPr txBox="1"/>
          <p:nvPr/>
        </p:nvSpPr>
        <p:spPr>
          <a:xfrm>
            <a:off x="346841" y="94593"/>
            <a:ext cx="32142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Se projeter à la rentrée 2021</a:t>
            </a:r>
          </a:p>
        </p:txBody>
      </p:sp>
      <p:sp>
        <p:nvSpPr>
          <p:cNvPr id="4" name="Espace réservé du contenu 2">
            <a:extLst>
              <a:ext uri="{FF2B5EF4-FFF2-40B4-BE49-F238E27FC236}">
                <a16:creationId xmlns:a16="http://schemas.microsoft.com/office/drawing/2014/main" id="{9A322D73-99D3-46F8-945D-A722B8FE9900}"/>
              </a:ext>
            </a:extLst>
          </p:cNvPr>
          <p:cNvSpPr txBox="1">
            <a:spLocks/>
          </p:cNvSpPr>
          <p:nvPr/>
        </p:nvSpPr>
        <p:spPr>
          <a:xfrm>
            <a:off x="254000" y="900223"/>
            <a:ext cx="8712791" cy="4148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1A86D0"/>
                </a:solidFill>
                <a:effectLst/>
                <a:uLnTx/>
                <a:uFillTx/>
                <a:latin typeface="Calibri"/>
                <a:ea typeface="+mn-ea"/>
                <a:cs typeface="+mn-cs"/>
              </a:rPr>
              <a:t>Proposition d’organisation dans l’établissement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 choix de notre établissement est de créer 6 classes de seconde.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2FM1, 2FM2, 2FM3, 2FM4, 2FM5, 2FM6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La répartition des classes de seconde sur les plateaux techniques est la suivante: </a:t>
            </a:r>
            <a:endParaRPr kumimoji="0" lang="fr-FR"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Les classes sont divisées en groupe de 10 élèves et sont réparties entre les deux plateaux techniques :</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Véhicules de transport routier (où seront abordées certaines activités en lien avec la maintenance des matériels)</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Voitures particulières et motocycles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L’atelier de motocycle ne sera mobilisé que lors d’activités très spécifiques au motocycle.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EFED1E54-BAF4-4C07-8DFF-15A9D0CFCD94}"/>
              </a:ext>
            </a:extLst>
          </p:cNvPr>
          <p:cNvPicPr>
            <a:picLocks noChangeAspect="1"/>
          </p:cNvPicPr>
          <p:nvPr/>
        </p:nvPicPr>
        <p:blipFill>
          <a:blip r:embed="rId2"/>
          <a:stretch>
            <a:fillRect/>
          </a:stretch>
        </p:blipFill>
        <p:spPr>
          <a:xfrm>
            <a:off x="1765847" y="2150270"/>
            <a:ext cx="5612305" cy="1393030"/>
          </a:xfrm>
          <a:prstGeom prst="rect">
            <a:avLst/>
          </a:prstGeom>
        </p:spPr>
      </p:pic>
      <p:sp>
        <p:nvSpPr>
          <p:cNvPr id="6" name="Rectangle 5">
            <a:extLst>
              <a:ext uri="{FF2B5EF4-FFF2-40B4-BE49-F238E27FC236}">
                <a16:creationId xmlns:a16="http://schemas.microsoft.com/office/drawing/2014/main" id="{66515DBD-8E4A-924A-84FF-5A5C4367F0AF}"/>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889786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C1AE79-19DE-4B1A-B39F-177A9BDA070A}"/>
              </a:ext>
            </a:extLst>
          </p:cNvPr>
          <p:cNvSpPr txBox="1"/>
          <p:nvPr/>
        </p:nvSpPr>
        <p:spPr>
          <a:xfrm>
            <a:off x="346841" y="94593"/>
            <a:ext cx="32142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Se projeter à la rentrée 2021</a:t>
            </a:r>
          </a:p>
        </p:txBody>
      </p:sp>
      <p:sp>
        <p:nvSpPr>
          <p:cNvPr id="179" name="Espace réservé du contenu 2">
            <a:extLst>
              <a:ext uri="{FF2B5EF4-FFF2-40B4-BE49-F238E27FC236}">
                <a16:creationId xmlns:a16="http://schemas.microsoft.com/office/drawing/2014/main" id="{E850D1BA-610E-4776-8B17-7D58017E2A50}"/>
              </a:ext>
            </a:extLst>
          </p:cNvPr>
          <p:cNvSpPr txBox="1">
            <a:spLocks/>
          </p:cNvSpPr>
          <p:nvPr/>
        </p:nvSpPr>
        <p:spPr>
          <a:xfrm>
            <a:off x="172721" y="792480"/>
            <a:ext cx="8890000" cy="102950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ysClr val="windowText" lastClr="000000"/>
                </a:solidFill>
                <a:effectLst/>
                <a:uLnTx/>
                <a:uFillTx/>
                <a:latin typeface="Calibri"/>
                <a:ea typeface="+mn-ea"/>
                <a:cs typeface="+mn-cs"/>
              </a:rPr>
              <a:t>Organisations pédagogiques secondes famille des métiers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ysClr val="windowText" lastClr="000000"/>
                </a:solidFill>
                <a:effectLst/>
                <a:uLnTx/>
                <a:uFillTx/>
                <a:latin typeface="Calibri"/>
                <a:ea typeface="+mn-ea"/>
                <a:cs typeface="+mn-cs"/>
              </a:rPr>
              <a:t>Les organisations pédagogiques proposées sont découpées en sept séquences de formation ; elles permettent la transmission et l’acquisition des compétences communes à travers des tâches et activités professionnelles. L’effectif des secondes famille des métiers est de 120 élèves, afin de répartir la charge dans les différentes entreprises. Les organisations s’articulent suivant les deux organigrammes suivants: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0" name="Rectangle 58">
            <a:extLst>
              <a:ext uri="{FF2B5EF4-FFF2-40B4-BE49-F238E27FC236}">
                <a16:creationId xmlns:a16="http://schemas.microsoft.com/office/drawing/2014/main" id="{70028444-4761-434C-A908-92828EF88166}"/>
              </a:ext>
            </a:extLst>
          </p:cNvPr>
          <p:cNvSpPr>
            <a:spLocks noChangeArrowheads="1"/>
          </p:cNvSpPr>
          <p:nvPr/>
        </p:nvSpPr>
        <p:spPr bwMode="auto">
          <a:xfrm>
            <a:off x="-406400" y="1664540"/>
            <a:ext cx="100482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170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organisations pédagogiques 2FM1, 2FM2, 2FM3.		organisations pédagogiques 2FM4, 2FM5, 2FM6</a:t>
            </a:r>
            <a:r>
              <a:rPr kumimoji="0" lang="fr-FR" altLang="fr-FR" sz="1600" b="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endParaRPr kumimoji="0" lang="fr-FR" altLang="fr-FR" sz="800" b="0" i="0" u="none" strike="noStrike" kern="0" cap="none" spc="0" normalizeH="0" baseline="0" noProof="0" dirty="0">
              <a:ln>
                <a:noFill/>
              </a:ln>
              <a:solidFill>
                <a:prstClr val="black"/>
              </a:solidFill>
              <a:effectLst/>
              <a:uLnTx/>
              <a:uFillTx/>
              <a:latin typeface="Calibri"/>
              <a:ea typeface="+mn-ea"/>
              <a:cs typeface="+mn-cs"/>
            </a:endParaRPr>
          </a:p>
        </p:txBody>
      </p:sp>
      <p:pic>
        <p:nvPicPr>
          <p:cNvPr id="182" name="Image 181">
            <a:extLst>
              <a:ext uri="{FF2B5EF4-FFF2-40B4-BE49-F238E27FC236}">
                <a16:creationId xmlns:a16="http://schemas.microsoft.com/office/drawing/2014/main" id="{98DF66AF-3981-444F-A805-D514A28EDF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9983" y="2150540"/>
            <a:ext cx="2361839" cy="2822584"/>
          </a:xfrm>
          <a:prstGeom prst="rect">
            <a:avLst/>
          </a:prstGeom>
        </p:spPr>
      </p:pic>
      <p:pic>
        <p:nvPicPr>
          <p:cNvPr id="183" name="Image 182">
            <a:extLst>
              <a:ext uri="{FF2B5EF4-FFF2-40B4-BE49-F238E27FC236}">
                <a16:creationId xmlns:a16="http://schemas.microsoft.com/office/drawing/2014/main" id="{DF3CC16C-3CC1-4359-B774-B10949B0F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2180" y="2150540"/>
            <a:ext cx="2301428" cy="2822585"/>
          </a:xfrm>
          <a:prstGeom prst="rect">
            <a:avLst/>
          </a:prstGeom>
        </p:spPr>
      </p:pic>
      <p:sp>
        <p:nvSpPr>
          <p:cNvPr id="7" name="Rectangle 6">
            <a:extLst>
              <a:ext uri="{FF2B5EF4-FFF2-40B4-BE49-F238E27FC236}">
                <a16:creationId xmlns:a16="http://schemas.microsoft.com/office/drawing/2014/main" id="{2FB0DB50-3A15-F543-85D9-B46A3A8312E9}"/>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3363520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C28523F-198A-4B8A-8530-7F931BC6E9BC}"/>
              </a:ext>
            </a:extLst>
          </p:cNvPr>
          <p:cNvSpPr txBox="1"/>
          <p:nvPr/>
        </p:nvSpPr>
        <p:spPr>
          <a:xfrm>
            <a:off x="346841" y="94593"/>
            <a:ext cx="32142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Se projeter à la rentrée 2021</a:t>
            </a:r>
          </a:p>
        </p:txBody>
      </p:sp>
      <p:sp>
        <p:nvSpPr>
          <p:cNvPr id="5" name="Espace réservé du contenu 2">
            <a:extLst>
              <a:ext uri="{FF2B5EF4-FFF2-40B4-BE49-F238E27FC236}">
                <a16:creationId xmlns:a16="http://schemas.microsoft.com/office/drawing/2014/main" id="{13249A86-95E3-469D-85B3-24ED7C6518FC}"/>
              </a:ext>
            </a:extLst>
          </p:cNvPr>
          <p:cNvSpPr txBox="1">
            <a:spLocks/>
          </p:cNvSpPr>
          <p:nvPr/>
        </p:nvSpPr>
        <p:spPr>
          <a:xfrm>
            <a:off x="346841" y="814682"/>
            <a:ext cx="8866202" cy="525019"/>
          </a:xfrm>
          <a:prstGeom prst="rect">
            <a:avLst/>
          </a:prstGeom>
        </p:spPr>
        <p:txBody>
          <a:bodyPr>
            <a:noAutofit/>
          </a:bodyPr>
          <a:lst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400" b="1" i="0" u="none" strike="noStrike" kern="1200" cap="none" spc="0" normalizeH="0" baseline="0" noProof="0" dirty="0">
                <a:ln>
                  <a:noFill/>
                </a:ln>
                <a:solidFill>
                  <a:srgbClr val="407CC9"/>
                </a:solidFill>
                <a:effectLst/>
                <a:uLnTx/>
                <a:uFillTx/>
                <a:latin typeface="Calibri"/>
                <a:ea typeface="+mn-ea"/>
                <a:cs typeface="+mn-cs"/>
              </a:rPr>
              <a:t>Exemple d’une séquence en Famille de métiers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400" b="1" i="0" u="none" strike="noStrike" kern="1200" cap="none" spc="0" normalizeH="0" baseline="0" noProof="0" dirty="0">
                <a:ln>
                  <a:noFill/>
                </a:ln>
                <a:solidFill>
                  <a:srgbClr val="407CC9"/>
                </a:solidFill>
                <a:effectLst/>
                <a:uLnTx/>
                <a:uFillTx/>
                <a:latin typeface="Calibri"/>
                <a:ea typeface="+mn-ea"/>
                <a:cs typeface="+mn-cs"/>
              </a:rPr>
              <a:t>	V. Vérification de la conformité d’un système </a:t>
            </a:r>
          </a:p>
        </p:txBody>
      </p:sp>
      <p:graphicFrame>
        <p:nvGraphicFramePr>
          <p:cNvPr id="8" name="Tableau 7">
            <a:extLst>
              <a:ext uri="{FF2B5EF4-FFF2-40B4-BE49-F238E27FC236}">
                <a16:creationId xmlns:a16="http://schemas.microsoft.com/office/drawing/2014/main" id="{37E6D98D-4688-434E-BCD8-43902E21072A}"/>
              </a:ext>
            </a:extLst>
          </p:cNvPr>
          <p:cNvGraphicFramePr>
            <a:graphicFrameLocks noGrp="1"/>
          </p:cNvGraphicFramePr>
          <p:nvPr/>
        </p:nvGraphicFramePr>
        <p:xfrm>
          <a:off x="3732559" y="1741170"/>
          <a:ext cx="5166360" cy="1661160"/>
        </p:xfrm>
        <a:graphic>
          <a:graphicData uri="http://schemas.openxmlformats.org/drawingml/2006/table">
            <a:tbl>
              <a:tblPr firstRow="1" firstCol="1" bandRow="1"/>
              <a:tblGrid>
                <a:gridCol w="861060">
                  <a:extLst>
                    <a:ext uri="{9D8B030D-6E8A-4147-A177-3AD203B41FA5}">
                      <a16:colId xmlns:a16="http://schemas.microsoft.com/office/drawing/2014/main" val="2663816122"/>
                    </a:ext>
                  </a:extLst>
                </a:gridCol>
                <a:gridCol w="861060">
                  <a:extLst>
                    <a:ext uri="{9D8B030D-6E8A-4147-A177-3AD203B41FA5}">
                      <a16:colId xmlns:a16="http://schemas.microsoft.com/office/drawing/2014/main" val="1896069742"/>
                    </a:ext>
                  </a:extLst>
                </a:gridCol>
                <a:gridCol w="861060">
                  <a:extLst>
                    <a:ext uri="{9D8B030D-6E8A-4147-A177-3AD203B41FA5}">
                      <a16:colId xmlns:a16="http://schemas.microsoft.com/office/drawing/2014/main" val="1516585283"/>
                    </a:ext>
                  </a:extLst>
                </a:gridCol>
                <a:gridCol w="861060">
                  <a:extLst>
                    <a:ext uri="{9D8B030D-6E8A-4147-A177-3AD203B41FA5}">
                      <a16:colId xmlns:a16="http://schemas.microsoft.com/office/drawing/2014/main" val="705406907"/>
                    </a:ext>
                  </a:extLst>
                </a:gridCol>
                <a:gridCol w="861060">
                  <a:extLst>
                    <a:ext uri="{9D8B030D-6E8A-4147-A177-3AD203B41FA5}">
                      <a16:colId xmlns:a16="http://schemas.microsoft.com/office/drawing/2014/main" val="405533258"/>
                    </a:ext>
                  </a:extLst>
                </a:gridCol>
                <a:gridCol w="861060">
                  <a:extLst>
                    <a:ext uri="{9D8B030D-6E8A-4147-A177-3AD203B41FA5}">
                      <a16:colId xmlns:a16="http://schemas.microsoft.com/office/drawing/2014/main" val="4007984810"/>
                    </a:ext>
                  </a:extLst>
                </a:gridCol>
              </a:tblGrid>
              <a:tr h="0">
                <a:tc gridSpan="6">
                  <a:txBody>
                    <a:bodyPr/>
                    <a:lstStyle/>
                    <a:p>
                      <a:pPr algn="ctr">
                        <a:spcAft>
                          <a:spcPts val="0"/>
                        </a:spcAft>
                      </a:pPr>
                      <a:r>
                        <a:rPr lang="fr-FR" sz="12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TÂCHES PROFESSIONNELLES</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02457695"/>
                  </a:ext>
                </a:extLst>
              </a:tr>
              <a:tr h="0">
                <a:tc gridSpan="3">
                  <a:txBody>
                    <a:bodyPr/>
                    <a:lstStyle/>
                    <a:p>
                      <a:pPr algn="ctr">
                        <a:spcAft>
                          <a:spcPts val="0"/>
                        </a:spcAft>
                      </a:pPr>
                      <a:r>
                        <a:rPr lang="fr-FR"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Maintenance des matériels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0859C"/>
                    </a:solidFill>
                  </a:tcPr>
                </a:tc>
                <a:tc hMerge="1">
                  <a:txBody>
                    <a:bodyPr/>
                    <a:lstStyle/>
                    <a:p>
                      <a:endParaRPr lang="fr-FR"/>
                    </a:p>
                  </a:txBody>
                  <a:tcPr/>
                </a:tc>
                <a:tc hMerge="1">
                  <a:txBody>
                    <a:bodyPr/>
                    <a:lstStyle/>
                    <a:p>
                      <a:endParaRPr lang="fr-FR"/>
                    </a:p>
                  </a:txBody>
                  <a:tcPr/>
                </a:tc>
                <a:tc gridSpan="3">
                  <a:txBody>
                    <a:bodyPr/>
                    <a:lstStyle/>
                    <a:p>
                      <a:pPr algn="ctr">
                        <a:spcAft>
                          <a:spcPts val="0"/>
                        </a:spcAft>
                      </a:pPr>
                      <a:r>
                        <a:rPr lang="fr-FR"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Maintenance des véhicules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0859C"/>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89474590"/>
                  </a:ext>
                </a:extLst>
              </a:tr>
              <a:tr h="294640">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Matériels agricoles</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rowSpan="3">
                  <a:txBody>
                    <a:bodyPr/>
                    <a:lstStyle/>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S’informer, collecter les informations</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Prendre en charge</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2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Réaliser les tests, les mesures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T1.1</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T4.1</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T2.2</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T1.1</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T4.1</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solidFill>
                            <a:srgbClr val="000000"/>
                          </a:solidFill>
                          <a:effectLst/>
                          <a:latin typeface="Calibri" panose="020F0502020204030204" pitchFamily="34" charset="0"/>
                          <a:ea typeface="Calibri" panose="020F0502020204030204" pitchFamily="34" charset="0"/>
                          <a:cs typeface="Arial" panose="020B0604020202020204" pitchFamily="34" charset="0"/>
                        </a:rPr>
                        <a:t>T4.2</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Effectuer les contrôles définis par la procédure</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2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effectLst/>
                          <a:latin typeface="Calibri" panose="020F0502020204030204" pitchFamily="34" charset="0"/>
                          <a:ea typeface="Calibri" panose="020F0502020204030204" pitchFamily="34" charset="0"/>
                          <a:cs typeface="Arial" panose="020B0604020202020204" pitchFamily="34" charset="0"/>
                        </a:rPr>
                        <a:t>Prendre en charge le véhicule</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200">
                          <a:effectLst/>
                          <a:latin typeface="Calibri" panose="020F0502020204030204" pitchFamily="34" charset="0"/>
                          <a:ea typeface="Calibri" panose="020F0502020204030204" pitchFamily="34" charset="0"/>
                          <a:cs typeface="Arial" panose="020B0604020202020204" pitchFamily="34" charset="0"/>
                        </a:rPr>
                        <a:t> </a:t>
                      </a:r>
                      <a:endParaRPr lang="fr-FR" sz="1200">
                        <a:effectLst/>
                        <a:latin typeface="Calibri" panose="020F0502020204030204" pitchFamily="34" charset="0"/>
                        <a:ea typeface="Calibri" panose="020F0502020204030204" pitchFamily="34" charset="0"/>
                        <a:cs typeface="Arial" panose="020B0604020202020204" pitchFamily="34" charset="0"/>
                      </a:endParaRPr>
                    </a:p>
                    <a:p>
                      <a:pPr algn="ctr">
                        <a:spcAft>
                          <a:spcPts val="0"/>
                        </a:spcAft>
                      </a:pPr>
                      <a:r>
                        <a:rPr lang="fr-FR" sz="900">
                          <a:solidFill>
                            <a:srgbClr val="000000"/>
                          </a:solidFill>
                          <a:effectLst/>
                          <a:latin typeface="Calibri" panose="020F0502020204030204" pitchFamily="34" charset="0"/>
                          <a:ea typeface="Calibri" panose="020F0502020204030204" pitchFamily="34" charset="0"/>
                          <a:cs typeface="Arial" panose="020B0604020202020204" pitchFamily="34" charset="0"/>
                        </a:rPr>
                        <a:t>Restituer le véhicule</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Voitures particulières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60897585"/>
                  </a:ext>
                </a:extLst>
              </a:tr>
              <a:tr h="0">
                <a:tc>
                  <a:txBody>
                    <a:bodyPr/>
                    <a:lstStyle/>
                    <a:p>
                      <a:pPr>
                        <a:spcAft>
                          <a:spcPts val="0"/>
                        </a:spcAft>
                      </a:pPr>
                      <a:r>
                        <a:rPr lang="fr-FR" sz="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Matériels de construction et de manutention</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Véhicules de transport routier</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59823662"/>
                  </a:ext>
                </a:extLst>
              </a:tr>
              <a:tr h="0">
                <a:tc>
                  <a:txBody>
                    <a:bodyPr/>
                    <a:lstStyle/>
                    <a:p>
                      <a:pPr>
                        <a:spcAft>
                          <a:spcPts val="0"/>
                        </a:spcAft>
                      </a:pPr>
                      <a:r>
                        <a:rPr lang="fr-FR" sz="800">
                          <a:solidFill>
                            <a:srgbClr val="000000"/>
                          </a:solidFill>
                          <a:effectLst/>
                          <a:latin typeface="Calibri" panose="020F0502020204030204" pitchFamily="34" charset="0"/>
                          <a:ea typeface="Calibri" panose="020F0502020204030204" pitchFamily="34" charset="0"/>
                          <a:cs typeface="Arial" panose="020B0604020202020204" pitchFamily="34" charset="0"/>
                        </a:rPr>
                        <a:t>Matériels d’espaces verts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r">
                        <a:spcAft>
                          <a:spcPts val="0"/>
                        </a:spcAft>
                      </a:pPr>
                      <a:r>
                        <a:rPr lang="fr-FR" sz="800" dirty="0">
                          <a:effectLst/>
                          <a:latin typeface="Calibri" panose="020F0502020204030204" pitchFamily="34" charset="0"/>
                          <a:ea typeface="Calibri" panose="020F0502020204030204" pitchFamily="34" charset="0"/>
                          <a:cs typeface="Arial" panose="020B0604020202020204" pitchFamily="34" charset="0"/>
                        </a:rPr>
                        <a:t>Motocycles</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47094677"/>
                  </a:ext>
                </a:extLst>
              </a:tr>
            </a:tbl>
          </a:graphicData>
        </a:graphic>
      </p:graphicFrame>
      <p:graphicFrame>
        <p:nvGraphicFramePr>
          <p:cNvPr id="9" name="Tableau 8">
            <a:extLst>
              <a:ext uri="{FF2B5EF4-FFF2-40B4-BE49-F238E27FC236}">
                <a16:creationId xmlns:a16="http://schemas.microsoft.com/office/drawing/2014/main" id="{D5BCB26D-394C-4850-ABBD-66507E02E857}"/>
              </a:ext>
            </a:extLst>
          </p:cNvPr>
          <p:cNvGraphicFramePr>
            <a:graphicFrameLocks noGrp="1"/>
          </p:cNvGraphicFramePr>
          <p:nvPr/>
        </p:nvGraphicFramePr>
        <p:xfrm>
          <a:off x="529856" y="1536977"/>
          <a:ext cx="3016102" cy="1036320"/>
        </p:xfrm>
        <a:graphic>
          <a:graphicData uri="http://schemas.openxmlformats.org/drawingml/2006/table">
            <a:tbl>
              <a:tblPr firstRow="1" firstCol="1" bandRow="1"/>
              <a:tblGrid>
                <a:gridCol w="3016102">
                  <a:extLst>
                    <a:ext uri="{9D8B030D-6E8A-4147-A177-3AD203B41FA5}">
                      <a16:colId xmlns:a16="http://schemas.microsoft.com/office/drawing/2014/main" val="1547856050"/>
                    </a:ext>
                  </a:extLst>
                </a:gridCol>
              </a:tblGrid>
              <a:tr h="0">
                <a:tc>
                  <a:txBody>
                    <a:bodyPr/>
                    <a:lstStyle/>
                    <a:p>
                      <a:pPr algn="ctr">
                        <a:spcAft>
                          <a:spcPts val="0"/>
                        </a:spcAft>
                      </a:pPr>
                      <a:r>
                        <a:rPr lang="fr-FR" sz="12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COMPÉTENCES COMMUNES</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66689468"/>
                  </a:ext>
                </a:extLst>
              </a:tr>
              <a:tr h="696595">
                <a:tc>
                  <a:txBody>
                    <a:bodyPr/>
                    <a:lstStyle/>
                    <a:p>
                      <a:pPr marL="342900" lvl="0" indent="-342900">
                        <a:spcAft>
                          <a:spcPts val="0"/>
                        </a:spcAft>
                        <a:buFont typeface="Symbol" panose="05050102010706020507" pitchFamily="18" charset="2"/>
                        <a:buChar char=""/>
                      </a:pPr>
                      <a:r>
                        <a:rPr lang="fr-FR" sz="800" dirty="0">
                          <a:effectLst/>
                          <a:latin typeface="+mn-lt"/>
                          <a:ea typeface="Calibri" panose="020F0502020204030204" pitchFamily="34" charset="0"/>
                          <a:cs typeface="Arial" panose="020B0604020202020204" pitchFamily="34" charset="0"/>
                        </a:rPr>
                        <a:t>Mobilisées</a:t>
                      </a:r>
                    </a:p>
                    <a:p>
                      <a:pPr>
                        <a:spcAft>
                          <a:spcPts val="0"/>
                        </a:spcAft>
                      </a:pPr>
                      <a:r>
                        <a:rPr lang="fr-FR" sz="800" dirty="0">
                          <a:effectLst/>
                          <a:latin typeface="+mn-lt"/>
                          <a:ea typeface="Calibri" panose="020F0502020204030204" pitchFamily="34" charset="0"/>
                          <a:cs typeface="Arial" panose="020B0604020202020204" pitchFamily="34" charset="0"/>
                        </a:rPr>
                        <a:t>CC1.1 Collecter les données d’identification</a:t>
                      </a:r>
                    </a:p>
                    <a:p>
                      <a:pPr>
                        <a:spcAft>
                          <a:spcPts val="0"/>
                        </a:spcAft>
                      </a:pPr>
                      <a:r>
                        <a:rPr lang="fr-FR" sz="800" dirty="0">
                          <a:effectLst/>
                          <a:latin typeface="+mn-lt"/>
                          <a:ea typeface="Calibri" panose="020F0502020204030204" pitchFamily="34" charset="0"/>
                          <a:cs typeface="Arial" panose="020B0604020202020204" pitchFamily="34" charset="0"/>
                        </a:rPr>
                        <a:t>CC2.3 Rendre compte de son intervention</a:t>
                      </a:r>
                    </a:p>
                    <a:p>
                      <a:pPr>
                        <a:spcAft>
                          <a:spcPts val="0"/>
                        </a:spcAft>
                      </a:pPr>
                      <a:r>
                        <a:rPr lang="fr-FR" sz="800" dirty="0">
                          <a:solidFill>
                            <a:srgbClr val="000000"/>
                          </a:solidFill>
                          <a:effectLst/>
                          <a:latin typeface="+mn-lt"/>
                          <a:ea typeface="Calibri" panose="020F0502020204030204" pitchFamily="34" charset="0"/>
                          <a:cs typeface="Arial" panose="020B0604020202020204" pitchFamily="34" charset="0"/>
                        </a:rPr>
                        <a:t>CC7.1 Effectuer le(s) réglage(s) des systèmes ou des sous-systèmes</a:t>
                      </a:r>
                      <a:endParaRPr lang="fr-FR" sz="800" dirty="0">
                        <a:effectLst/>
                        <a:latin typeface="+mn-lt"/>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fr-FR" sz="800" dirty="0">
                          <a:effectLst/>
                          <a:latin typeface="+mn-lt"/>
                          <a:ea typeface="Calibri" panose="020F0502020204030204" pitchFamily="34" charset="0"/>
                          <a:cs typeface="Arial" panose="020B0604020202020204" pitchFamily="34" charset="0"/>
                        </a:rPr>
                        <a:t>Fortement mobilisées</a:t>
                      </a:r>
                    </a:p>
                    <a:p>
                      <a:pPr>
                        <a:spcAft>
                          <a:spcPts val="0"/>
                        </a:spcAft>
                      </a:pPr>
                      <a:r>
                        <a:rPr lang="fr-FR" sz="800" dirty="0">
                          <a:effectLst/>
                          <a:latin typeface="+mn-lt"/>
                          <a:ea typeface="Calibri" panose="020F0502020204030204" pitchFamily="34" charset="0"/>
                          <a:cs typeface="Arial" panose="020B0604020202020204" pitchFamily="34" charset="0"/>
                        </a:rPr>
                        <a:t>CC1.2 Collecter les données techniques et réglementaires</a:t>
                      </a:r>
                    </a:p>
                    <a:p>
                      <a:pPr>
                        <a:spcAft>
                          <a:spcPts val="0"/>
                        </a:spcAft>
                      </a:pPr>
                      <a:r>
                        <a:rPr lang="fr-FR" sz="800" dirty="0">
                          <a:solidFill>
                            <a:srgbClr val="000000"/>
                          </a:solidFill>
                          <a:effectLst/>
                          <a:latin typeface="+mn-lt"/>
                          <a:ea typeface="Calibri" panose="020F0502020204030204" pitchFamily="34" charset="0"/>
                          <a:cs typeface="Arial" panose="020B0604020202020204" pitchFamily="34" charset="0"/>
                        </a:rPr>
                        <a:t>CC6 Effectuer les contrôles, les essais</a:t>
                      </a:r>
                      <a:endParaRPr lang="fr-FR" sz="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482763"/>
                  </a:ext>
                </a:extLst>
              </a:tr>
            </a:tbl>
          </a:graphicData>
        </a:graphic>
      </p:graphicFrame>
      <p:graphicFrame>
        <p:nvGraphicFramePr>
          <p:cNvPr id="10" name="Tableau 9">
            <a:extLst>
              <a:ext uri="{FF2B5EF4-FFF2-40B4-BE49-F238E27FC236}">
                <a16:creationId xmlns:a16="http://schemas.microsoft.com/office/drawing/2014/main" id="{6958028F-74A7-4D52-81A7-AA172C14ECEF}"/>
              </a:ext>
            </a:extLst>
          </p:cNvPr>
          <p:cNvGraphicFramePr>
            <a:graphicFrameLocks noGrp="1"/>
          </p:cNvGraphicFramePr>
          <p:nvPr/>
        </p:nvGraphicFramePr>
        <p:xfrm>
          <a:off x="3732559" y="3636350"/>
          <a:ext cx="5166361" cy="1384935"/>
        </p:xfrm>
        <a:graphic>
          <a:graphicData uri="http://schemas.openxmlformats.org/drawingml/2006/table">
            <a:tbl>
              <a:tblPr firstRow="1" firstCol="1" bandRow="1"/>
              <a:tblGrid>
                <a:gridCol w="2271356">
                  <a:extLst>
                    <a:ext uri="{9D8B030D-6E8A-4147-A177-3AD203B41FA5}">
                      <a16:colId xmlns:a16="http://schemas.microsoft.com/office/drawing/2014/main" val="803120812"/>
                    </a:ext>
                  </a:extLst>
                </a:gridCol>
                <a:gridCol w="309294">
                  <a:extLst>
                    <a:ext uri="{9D8B030D-6E8A-4147-A177-3AD203B41FA5}">
                      <a16:colId xmlns:a16="http://schemas.microsoft.com/office/drawing/2014/main" val="2920012160"/>
                    </a:ext>
                  </a:extLst>
                </a:gridCol>
                <a:gridCol w="354852">
                  <a:extLst>
                    <a:ext uri="{9D8B030D-6E8A-4147-A177-3AD203B41FA5}">
                      <a16:colId xmlns:a16="http://schemas.microsoft.com/office/drawing/2014/main" val="2959688884"/>
                    </a:ext>
                  </a:extLst>
                </a:gridCol>
                <a:gridCol w="2230859">
                  <a:extLst>
                    <a:ext uri="{9D8B030D-6E8A-4147-A177-3AD203B41FA5}">
                      <a16:colId xmlns:a16="http://schemas.microsoft.com/office/drawing/2014/main" val="2313096637"/>
                    </a:ext>
                  </a:extLst>
                </a:gridCol>
              </a:tblGrid>
              <a:tr h="208915">
                <a:tc gridSpan="4">
                  <a:txBody>
                    <a:bodyPr/>
                    <a:lstStyle/>
                    <a:p>
                      <a:pPr algn="ctr">
                        <a:spcAft>
                          <a:spcPts val="0"/>
                        </a:spcAft>
                      </a:pPr>
                      <a:r>
                        <a:rPr lang="fr-FR" sz="1200" b="1">
                          <a:solidFill>
                            <a:srgbClr val="C00000"/>
                          </a:solidFill>
                          <a:effectLst/>
                          <a:latin typeface="Calibri" panose="020F0502020204030204" pitchFamily="34" charset="0"/>
                          <a:ea typeface="Calibri" panose="020F0502020204030204" pitchFamily="34" charset="0"/>
                          <a:cs typeface="Arial" panose="020B0604020202020204" pitchFamily="34" charset="0"/>
                        </a:rPr>
                        <a:t>SAVOIRS ASSOCIÉS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48387785"/>
                  </a:ext>
                </a:extLst>
              </a:tr>
              <a:tr h="200660">
                <a:tc gridSpan="2">
                  <a:txBody>
                    <a:bodyPr/>
                    <a:lstStyle/>
                    <a:p>
                      <a:pPr algn="ctr">
                        <a:spcAft>
                          <a:spcPts val="0"/>
                        </a:spcAft>
                      </a:pPr>
                      <a:r>
                        <a:rPr lang="fr-FR"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Maintenance des matériels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0859C"/>
                    </a:solidFill>
                  </a:tcPr>
                </a:tc>
                <a:tc hMerge="1">
                  <a:txBody>
                    <a:bodyPr/>
                    <a:lstStyle/>
                    <a:p>
                      <a:endParaRPr lang="fr-FR"/>
                    </a:p>
                  </a:txBody>
                  <a:tcPr/>
                </a:tc>
                <a:tc gridSpan="2">
                  <a:txBody>
                    <a:bodyPr/>
                    <a:lstStyle/>
                    <a:p>
                      <a:pPr algn="ctr">
                        <a:spcAft>
                          <a:spcPts val="0"/>
                        </a:spcAft>
                      </a:pPr>
                      <a:r>
                        <a:rPr lang="fr-FR"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Maintenance des véhicules</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0859C"/>
                    </a:solidFill>
                  </a:tcPr>
                </a:tc>
                <a:tc hMerge="1">
                  <a:txBody>
                    <a:bodyPr/>
                    <a:lstStyle/>
                    <a:p>
                      <a:endParaRPr lang="fr-FR"/>
                    </a:p>
                  </a:txBody>
                  <a:tcPr/>
                </a:tc>
                <a:extLst>
                  <a:ext uri="{0D108BD9-81ED-4DB2-BD59-A6C34878D82A}">
                    <a16:rowId xmlns:a16="http://schemas.microsoft.com/office/drawing/2014/main" val="3433641874"/>
                  </a:ext>
                </a:extLst>
              </a:tr>
              <a:tr h="157480">
                <a:tc>
                  <a:txBody>
                    <a:bodyPr/>
                    <a:lstStyle/>
                    <a:p>
                      <a:pP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Description interne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dirty="0">
                          <a:effectLst/>
                          <a:latin typeface="Calibri" panose="020F0502020204030204" pitchFamily="34" charset="0"/>
                          <a:ea typeface="Calibri" panose="020F0502020204030204" pitchFamily="34" charset="0"/>
                          <a:cs typeface="Arial" panose="020B0604020202020204" pitchFamily="34" charset="0"/>
                        </a:rPr>
                        <a:t>S1.1.2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dirty="0">
                          <a:effectLst/>
                          <a:latin typeface="Calibri" panose="020F0502020204030204" pitchFamily="34" charset="0"/>
                          <a:ea typeface="Calibri" panose="020F0502020204030204" pitchFamily="34" charset="0"/>
                          <a:cs typeface="Arial" panose="020B0604020202020204" pitchFamily="34" charset="0"/>
                        </a:rPr>
                        <a:t>S1.1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Notion de systèmes du véhicule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545268"/>
                  </a:ext>
                </a:extLst>
              </a:tr>
              <a:tr h="157480">
                <a:tc>
                  <a:txBody>
                    <a:bodyPr/>
                    <a:lstStyle/>
                    <a:p>
                      <a:pP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Assemblage de pièces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dirty="0">
                          <a:effectLst/>
                          <a:latin typeface="Calibri" panose="020F0502020204030204" pitchFamily="34" charset="0"/>
                          <a:ea typeface="Calibri" panose="020F0502020204030204" pitchFamily="34" charset="0"/>
                          <a:cs typeface="Arial" panose="020B0604020202020204" pitchFamily="34" charset="0"/>
                        </a:rPr>
                        <a:t>S1.2.1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S1.3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Les fonctions de l’organe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97080"/>
                  </a:ext>
                </a:extLst>
              </a:tr>
              <a:tr h="147955">
                <a:tc>
                  <a:txBody>
                    <a:bodyPr/>
                    <a:lstStyle/>
                    <a:p>
                      <a:pPr>
                        <a:spcAft>
                          <a:spcPts val="0"/>
                        </a:spcAft>
                      </a:pPr>
                      <a:r>
                        <a:rPr lang="fr-FR" sz="800">
                          <a:solidFill>
                            <a:srgbClr val="000000"/>
                          </a:solidFill>
                          <a:effectLst/>
                          <a:latin typeface="Calibri" panose="020F0502020204030204" pitchFamily="34" charset="0"/>
                          <a:ea typeface="Calibri" panose="020F0502020204030204" pitchFamily="34" charset="0"/>
                          <a:cs typeface="Arial" panose="020B0604020202020204" pitchFamily="34" charset="0"/>
                        </a:rPr>
                        <a:t>La chaîne d’énergie</a:t>
                      </a:r>
                      <a:endParaRPr lang="fr-FR"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S2</a:t>
                      </a:r>
                      <a:endParaRPr lang="fr-FR"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S2.1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Les réglages, contrôles et les prescriptions de maintenance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832428"/>
                  </a:ext>
                </a:extLst>
              </a:tr>
              <a:tr h="147955">
                <a:tc>
                  <a:txBody>
                    <a:bodyPr/>
                    <a:lstStyle/>
                    <a:p>
                      <a:pPr>
                        <a:spcAft>
                          <a:spcPts val="0"/>
                        </a:spcAft>
                      </a:pPr>
                      <a:r>
                        <a:rPr lang="fr-FR" sz="800">
                          <a:solidFill>
                            <a:srgbClr val="000000"/>
                          </a:solidFill>
                          <a:effectLst/>
                          <a:latin typeface="Calibri" panose="020F0502020204030204" pitchFamily="34" charset="0"/>
                          <a:ea typeface="Calibri" panose="020F0502020204030204" pitchFamily="34" charset="0"/>
                          <a:cs typeface="Arial" panose="020B0604020202020204" pitchFamily="34" charset="0"/>
                        </a:rPr>
                        <a:t>Le protocole de mise en œuvre</a:t>
                      </a:r>
                      <a:endParaRPr lang="fr-FR"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a:solidFill>
                            <a:srgbClr val="000000"/>
                          </a:solidFill>
                          <a:effectLst/>
                          <a:latin typeface="Calibri" panose="020F0502020204030204" pitchFamily="34" charset="0"/>
                          <a:ea typeface="Calibri" panose="020F0502020204030204" pitchFamily="34" charset="0"/>
                          <a:cs typeface="Arial" panose="020B0604020202020204" pitchFamily="34" charset="0"/>
                        </a:rPr>
                        <a:t>S4.2</a:t>
                      </a:r>
                      <a:endParaRPr lang="fr-FR"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800">
                          <a:effectLst/>
                          <a:latin typeface="Calibri" panose="020F0502020204030204" pitchFamily="34" charset="0"/>
                          <a:ea typeface="Calibri" panose="020F0502020204030204" pitchFamily="34" charset="0"/>
                          <a:cs typeface="Arial" panose="020B0604020202020204" pitchFamily="34" charset="0"/>
                        </a:rPr>
                        <a:t>S2.3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800" dirty="0">
                          <a:effectLst/>
                          <a:latin typeface="Calibri" panose="020F0502020204030204" pitchFamily="34" charset="0"/>
                          <a:ea typeface="Calibri" panose="020F0502020204030204" pitchFamily="34" charset="0"/>
                          <a:cs typeface="Arial" panose="020B0604020202020204" pitchFamily="34" charset="0"/>
                        </a:rPr>
                        <a:t>La réglementation liée aux interventions, au poste de travail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511775"/>
                  </a:ext>
                </a:extLst>
              </a:tr>
            </a:tbl>
          </a:graphicData>
        </a:graphic>
      </p:graphicFrame>
      <p:sp>
        <p:nvSpPr>
          <p:cNvPr id="7" name="Rectangle 6">
            <a:extLst>
              <a:ext uri="{FF2B5EF4-FFF2-40B4-BE49-F238E27FC236}">
                <a16:creationId xmlns:a16="http://schemas.microsoft.com/office/drawing/2014/main" id="{8659FFD4-5088-9546-BCC7-B1F9306177F6}"/>
              </a:ext>
            </a:extLst>
          </p:cNvPr>
          <p:cNvSpPr/>
          <p:nvPr/>
        </p:nvSpPr>
        <p:spPr>
          <a:xfrm>
            <a:off x="6032205" y="438752"/>
            <a:ext cx="2941674"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Mongy</a:t>
            </a:r>
            <a:r>
              <a:rPr lang="fr-FR" sz="1400" b="1" dirty="0">
                <a:solidFill>
                  <a:schemeClr val="bg1"/>
                </a:solidFill>
              </a:rPr>
              <a:t> (académie de Lille)</a:t>
            </a:r>
          </a:p>
        </p:txBody>
      </p:sp>
    </p:spTree>
    <p:extLst>
      <p:ext uri="{BB962C8B-B14F-4D97-AF65-F5344CB8AC3E}">
        <p14:creationId xmlns:p14="http://schemas.microsoft.com/office/powerpoint/2010/main" val="3145053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345E-6D51-004C-800A-4ACB07109881}"/>
              </a:ext>
            </a:extLst>
          </p:cNvPr>
          <p:cNvSpPr/>
          <p:nvPr/>
        </p:nvSpPr>
        <p:spPr>
          <a:xfrm>
            <a:off x="889686" y="1463754"/>
            <a:ext cx="7327557"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Se projeter à la rentrée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Témoignage de cinq lycées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prstClr val="white"/>
              </a:solidFill>
              <a:effectLst/>
              <a:uLnTx/>
              <a:uFillTx/>
              <a:latin typeface="Arial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 rôle fédérateur de l’enseignant de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L’importance des synthèses lors des séquences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ArialMT"/>
              </a:rPr>
              <a:t>L’intérêt de la découverte d’une option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ArialMT"/>
                <a:ea typeface="+mn-ea"/>
                <a:cs typeface="+mn-cs"/>
              </a:rPr>
              <a:t>Le parcours de l’élève en seconde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Les réseaux et le numérique pour ouvrir les horizons</a:t>
            </a:r>
          </a:p>
        </p:txBody>
      </p:sp>
    </p:spTree>
    <p:extLst>
      <p:ext uri="{BB962C8B-B14F-4D97-AF65-F5344CB8AC3E}">
        <p14:creationId xmlns:p14="http://schemas.microsoft.com/office/powerpoint/2010/main" val="3306025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91070A-E4FA-CD49-985B-4E5C48E4E3F1}"/>
              </a:ext>
            </a:extLst>
          </p:cNvPr>
          <p:cNvSpPr txBox="1"/>
          <p:nvPr/>
        </p:nvSpPr>
        <p:spPr>
          <a:xfrm>
            <a:off x="3753139" y="1570314"/>
            <a:ext cx="4612929" cy="141577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Organisation en Seconde Famille MMV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err="1">
                <a:ln>
                  <a:noFill/>
                </a:ln>
                <a:solidFill>
                  <a:prstClr val="black"/>
                </a:solidFill>
                <a:effectLst/>
                <a:uLnTx/>
                <a:uFillTx/>
                <a:latin typeface="Calibri"/>
                <a:ea typeface="+mn-ea"/>
                <a:cs typeface="+mn-cs"/>
              </a:rPr>
              <a:t>Bacquot</a:t>
            </a:r>
            <a:r>
              <a:rPr kumimoji="0" lang="fr-FR" sz="1600" b="0" i="1" u="none" strike="noStrike" kern="1200" cap="none" spc="0" normalizeH="0" baseline="0" noProof="0" dirty="0">
                <a:ln>
                  <a:noFill/>
                </a:ln>
                <a:solidFill>
                  <a:prstClr val="black"/>
                </a:solidFill>
                <a:effectLst/>
                <a:uLnTx/>
                <a:uFillTx/>
                <a:latin typeface="Calibri"/>
                <a:ea typeface="+mn-ea"/>
                <a:cs typeface="+mn-cs"/>
              </a:rPr>
              <a:t> Jean-Noël - DDFPT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Calibri"/>
                <a:ea typeface="+mn-ea"/>
                <a:cs typeface="+mn-cs"/>
              </a:rPr>
              <a:t>BLIN Stéphane - PLP Génie mécanique MV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Calibri"/>
                <a:ea typeface="+mn-ea"/>
                <a:cs typeface="+mn-cs"/>
              </a:rPr>
              <a:t>WALLON Norbert - PLP Génie mécanique MV</a:t>
            </a:r>
          </a:p>
        </p:txBody>
      </p:sp>
      <p:pic>
        <p:nvPicPr>
          <p:cNvPr id="4" name="Image 3">
            <a:extLst>
              <a:ext uri="{FF2B5EF4-FFF2-40B4-BE49-F238E27FC236}">
                <a16:creationId xmlns:a16="http://schemas.microsoft.com/office/drawing/2014/main" id="{8CC4DA05-C6FC-47B8-8BA7-20B6BB25BA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59080" y="1119964"/>
            <a:ext cx="2968260" cy="2101030"/>
          </a:xfrm>
          <a:prstGeom prst="rect">
            <a:avLst/>
          </a:prstGeom>
          <a:noFill/>
          <a:ln>
            <a:noFill/>
          </a:ln>
        </p:spPr>
      </p:pic>
    </p:spTree>
    <p:extLst>
      <p:ext uri="{BB962C8B-B14F-4D97-AF65-F5344CB8AC3E}">
        <p14:creationId xmlns:p14="http://schemas.microsoft.com/office/powerpoint/2010/main" val="3292182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FE7EAE-C43D-0949-8FAC-186D8B7B8A80}"/>
              </a:ext>
            </a:extLst>
          </p:cNvPr>
          <p:cNvSpPr txBox="1"/>
          <p:nvPr/>
        </p:nvSpPr>
        <p:spPr>
          <a:xfrm>
            <a:off x="346841" y="94593"/>
            <a:ext cx="353802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Présentation de l’établissement</a:t>
            </a:r>
          </a:p>
        </p:txBody>
      </p:sp>
      <p:sp>
        <p:nvSpPr>
          <p:cNvPr id="6" name="ZoneTexte 5">
            <a:extLst>
              <a:ext uri="{FF2B5EF4-FFF2-40B4-BE49-F238E27FC236}">
                <a16:creationId xmlns:a16="http://schemas.microsoft.com/office/drawing/2014/main" id="{924A3C26-930D-4A09-95FE-E30EDA3B5B17}"/>
              </a:ext>
            </a:extLst>
          </p:cNvPr>
          <p:cNvSpPr txBox="1"/>
          <p:nvPr/>
        </p:nvSpPr>
        <p:spPr>
          <a:xfrm>
            <a:off x="124718" y="821253"/>
            <a:ext cx="4852803" cy="19159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3 spécialités MM sur 3 ateliers distincts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240 apprenants MM : 	- 180 scolaires</a:t>
            </a: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- 60 apprentis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CAP - BAC – BTS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5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Depuis 6 ans en seconde commune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50 élèves en seconde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Image 7">
            <a:extLst>
              <a:ext uri="{FF2B5EF4-FFF2-40B4-BE49-F238E27FC236}">
                <a16:creationId xmlns:a16="http://schemas.microsoft.com/office/drawing/2014/main" id="{5A2DDDFA-6616-4563-B637-EDFB97DC52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414" y="2923974"/>
            <a:ext cx="3185067" cy="2123378"/>
          </a:xfrm>
          <a:prstGeom prst="rect">
            <a:avLst/>
          </a:prstGeom>
        </p:spPr>
      </p:pic>
      <p:sp>
        <p:nvSpPr>
          <p:cNvPr id="9" name="ZoneTexte 8">
            <a:extLst>
              <a:ext uri="{FF2B5EF4-FFF2-40B4-BE49-F238E27FC236}">
                <a16:creationId xmlns:a16="http://schemas.microsoft.com/office/drawing/2014/main" id="{2188A771-DB0E-49AE-BFCE-97D9762FCA9A}"/>
              </a:ext>
            </a:extLst>
          </p:cNvPr>
          <p:cNvSpPr txBox="1"/>
          <p:nvPr/>
        </p:nvSpPr>
        <p:spPr>
          <a:xfrm>
            <a:off x="1900905" y="4679574"/>
            <a:ext cx="1150552"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Atelier</a:t>
            </a:r>
            <a:r>
              <a:rPr kumimoji="0" lang="fr-FR" sz="1800" b="0" i="0" u="none" strike="noStrike" kern="1200" cap="none" spc="0" normalizeH="0" baseline="0" noProof="0" dirty="0">
                <a:ln>
                  <a:noFill/>
                </a:ln>
                <a:solidFill>
                  <a:prstClr val="black"/>
                </a:solidFill>
                <a:effectLst/>
                <a:uLnTx/>
                <a:uFillTx/>
                <a:latin typeface="Calibri"/>
                <a:ea typeface="+mn-ea"/>
                <a:cs typeface="+mn-cs"/>
              </a:rPr>
              <a:t> EV</a:t>
            </a:r>
          </a:p>
        </p:txBody>
      </p:sp>
      <p:pic>
        <p:nvPicPr>
          <p:cNvPr id="14" name="Image 13">
            <a:extLst>
              <a:ext uri="{FF2B5EF4-FFF2-40B4-BE49-F238E27FC236}">
                <a16:creationId xmlns:a16="http://schemas.microsoft.com/office/drawing/2014/main" id="{EC292EEE-8A27-4FE4-86EB-47C12E9978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8058" y="2928135"/>
            <a:ext cx="3185067" cy="2123378"/>
          </a:xfrm>
          <a:prstGeom prst="rect">
            <a:avLst/>
          </a:prstGeom>
        </p:spPr>
      </p:pic>
      <p:sp>
        <p:nvSpPr>
          <p:cNvPr id="10" name="ZoneTexte 9">
            <a:extLst>
              <a:ext uri="{FF2B5EF4-FFF2-40B4-BE49-F238E27FC236}">
                <a16:creationId xmlns:a16="http://schemas.microsoft.com/office/drawing/2014/main" id="{725C5CD7-4056-4DF1-B195-8D000D8A5662}"/>
              </a:ext>
            </a:extLst>
          </p:cNvPr>
          <p:cNvSpPr txBox="1"/>
          <p:nvPr/>
        </p:nvSpPr>
        <p:spPr>
          <a:xfrm>
            <a:off x="5829751" y="4713523"/>
            <a:ext cx="1078254"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Atelier MA</a:t>
            </a:r>
          </a:p>
        </p:txBody>
      </p:sp>
      <p:pic>
        <p:nvPicPr>
          <p:cNvPr id="16" name="Image 15">
            <a:extLst>
              <a:ext uri="{FF2B5EF4-FFF2-40B4-BE49-F238E27FC236}">
                <a16:creationId xmlns:a16="http://schemas.microsoft.com/office/drawing/2014/main" id="{3B0F3B1B-98AE-4173-AEAA-5FD34918A7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751" y="769431"/>
            <a:ext cx="3027860" cy="2018573"/>
          </a:xfrm>
          <a:prstGeom prst="rect">
            <a:avLst/>
          </a:prstGeom>
        </p:spPr>
      </p:pic>
      <p:sp>
        <p:nvSpPr>
          <p:cNvPr id="19" name="ZoneTexte 18">
            <a:extLst>
              <a:ext uri="{FF2B5EF4-FFF2-40B4-BE49-F238E27FC236}">
                <a16:creationId xmlns:a16="http://schemas.microsoft.com/office/drawing/2014/main" id="{004505C6-B8E1-4955-9146-F1AB525EEDF3}"/>
              </a:ext>
            </a:extLst>
          </p:cNvPr>
          <p:cNvSpPr txBox="1"/>
          <p:nvPr/>
        </p:nvSpPr>
        <p:spPr>
          <a:xfrm>
            <a:off x="6344323" y="2448044"/>
            <a:ext cx="1078254"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Atelier MC</a:t>
            </a:r>
          </a:p>
        </p:txBody>
      </p:sp>
      <p:sp>
        <p:nvSpPr>
          <p:cNvPr id="11" name="Rectangle 10">
            <a:extLst>
              <a:ext uri="{FF2B5EF4-FFF2-40B4-BE49-F238E27FC236}">
                <a16:creationId xmlns:a16="http://schemas.microsoft.com/office/drawing/2014/main" id="{1C2B2DE2-1508-6E45-B678-8BD2442588DE}"/>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Tree>
    <p:extLst>
      <p:ext uri="{BB962C8B-B14F-4D97-AF65-F5344CB8AC3E}">
        <p14:creationId xmlns:p14="http://schemas.microsoft.com/office/powerpoint/2010/main" val="314532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FE7EAE-C43D-0949-8FAC-186D8B7B8A80}"/>
              </a:ext>
            </a:extLst>
          </p:cNvPr>
          <p:cNvSpPr txBox="1"/>
          <p:nvPr/>
        </p:nvSpPr>
        <p:spPr>
          <a:xfrm>
            <a:off x="346841" y="94593"/>
            <a:ext cx="353802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Présentation de l’établissement</a:t>
            </a:r>
          </a:p>
        </p:txBody>
      </p:sp>
      <p:pic>
        <p:nvPicPr>
          <p:cNvPr id="7" name="Image 6">
            <a:extLst>
              <a:ext uri="{FF2B5EF4-FFF2-40B4-BE49-F238E27FC236}">
                <a16:creationId xmlns:a16="http://schemas.microsoft.com/office/drawing/2014/main" id="{5D3C429C-8CC5-4585-823E-8CB48F98D3D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l="1386" t="60470" r="12095" b="-1203"/>
          <a:stretch/>
        </p:blipFill>
        <p:spPr bwMode="auto">
          <a:xfrm>
            <a:off x="369808" y="1164491"/>
            <a:ext cx="8404383" cy="3165231"/>
          </a:xfrm>
          <a:prstGeom prst="rect">
            <a:avLst/>
          </a:prstGeom>
          <a:noFill/>
          <a:ln>
            <a:noFill/>
          </a:ln>
        </p:spPr>
      </p:pic>
      <p:sp>
        <p:nvSpPr>
          <p:cNvPr id="8" name="ZoneTexte 7">
            <a:extLst>
              <a:ext uri="{FF2B5EF4-FFF2-40B4-BE49-F238E27FC236}">
                <a16:creationId xmlns:a16="http://schemas.microsoft.com/office/drawing/2014/main" id="{71834F21-024E-48A8-84BD-0AF40A0F21BD}"/>
              </a:ext>
            </a:extLst>
          </p:cNvPr>
          <p:cNvSpPr txBox="1"/>
          <p:nvPr/>
        </p:nvSpPr>
        <p:spPr>
          <a:xfrm>
            <a:off x="838200" y="2387084"/>
            <a:ext cx="132926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ABFC6"/>
                </a:solidFill>
                <a:effectLst/>
                <a:uLnTx/>
                <a:uFillTx/>
                <a:latin typeface="Calibri"/>
                <a:ea typeface="+mn-ea"/>
                <a:cs typeface="+mn-cs"/>
              </a:rPr>
              <a:t>Atelier MA</a:t>
            </a:r>
          </a:p>
        </p:txBody>
      </p:sp>
      <p:sp>
        <p:nvSpPr>
          <p:cNvPr id="9" name="ZoneTexte 8">
            <a:extLst>
              <a:ext uri="{FF2B5EF4-FFF2-40B4-BE49-F238E27FC236}">
                <a16:creationId xmlns:a16="http://schemas.microsoft.com/office/drawing/2014/main" id="{13B43CC4-A614-4561-A53E-2ABE36285019}"/>
              </a:ext>
            </a:extLst>
          </p:cNvPr>
          <p:cNvSpPr txBox="1"/>
          <p:nvPr/>
        </p:nvSpPr>
        <p:spPr>
          <a:xfrm>
            <a:off x="2895600" y="2447673"/>
            <a:ext cx="132926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CB94D"/>
                </a:solidFill>
                <a:effectLst/>
                <a:uLnTx/>
                <a:uFillTx/>
                <a:latin typeface="Calibri"/>
                <a:ea typeface="+mn-ea"/>
                <a:cs typeface="+mn-cs"/>
              </a:rPr>
              <a:t>Atelier CM</a:t>
            </a:r>
          </a:p>
        </p:txBody>
      </p:sp>
      <p:sp>
        <p:nvSpPr>
          <p:cNvPr id="10" name="ZoneTexte 9">
            <a:extLst>
              <a:ext uri="{FF2B5EF4-FFF2-40B4-BE49-F238E27FC236}">
                <a16:creationId xmlns:a16="http://schemas.microsoft.com/office/drawing/2014/main" id="{E0D97C19-23DD-4B47-8BE4-526A051ED7B5}"/>
              </a:ext>
            </a:extLst>
          </p:cNvPr>
          <p:cNvSpPr txBox="1"/>
          <p:nvPr/>
        </p:nvSpPr>
        <p:spPr>
          <a:xfrm>
            <a:off x="5463539" y="2571750"/>
            <a:ext cx="1139613"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B1D46C"/>
                </a:solidFill>
                <a:effectLst/>
                <a:uLnTx/>
                <a:uFillTx/>
                <a:latin typeface="Calibri"/>
                <a:ea typeface="+mn-ea"/>
                <a:cs typeface="+mn-cs"/>
              </a:rPr>
              <a:t>Atelier EV</a:t>
            </a:r>
          </a:p>
        </p:txBody>
      </p:sp>
      <p:pic>
        <p:nvPicPr>
          <p:cNvPr id="4" name="Image 3">
            <a:extLst>
              <a:ext uri="{FF2B5EF4-FFF2-40B4-BE49-F238E27FC236}">
                <a16:creationId xmlns:a16="http://schemas.microsoft.com/office/drawing/2014/main" id="{3E33DD0E-4AD4-4C6F-A5AE-9139D5B81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690" y="2798193"/>
            <a:ext cx="1268286" cy="1068943"/>
          </a:xfrm>
          <a:prstGeom prst="rect">
            <a:avLst/>
          </a:prstGeom>
        </p:spPr>
      </p:pic>
      <p:grpSp>
        <p:nvGrpSpPr>
          <p:cNvPr id="12" name="Groupe 11">
            <a:extLst>
              <a:ext uri="{FF2B5EF4-FFF2-40B4-BE49-F238E27FC236}">
                <a16:creationId xmlns:a16="http://schemas.microsoft.com/office/drawing/2014/main" id="{EDF54B36-CAA9-4A6D-AB3C-054DF6FABA81}"/>
              </a:ext>
            </a:extLst>
          </p:cNvPr>
          <p:cNvGrpSpPr/>
          <p:nvPr/>
        </p:nvGrpSpPr>
        <p:grpSpPr>
          <a:xfrm>
            <a:off x="2895600" y="2867274"/>
            <a:ext cx="1409700" cy="949232"/>
            <a:chOff x="2895600" y="2867274"/>
            <a:chExt cx="1409700" cy="949232"/>
          </a:xfrm>
        </p:grpSpPr>
        <p:pic>
          <p:nvPicPr>
            <p:cNvPr id="6" name="Image 5">
              <a:extLst>
                <a:ext uri="{FF2B5EF4-FFF2-40B4-BE49-F238E27FC236}">
                  <a16:creationId xmlns:a16="http://schemas.microsoft.com/office/drawing/2014/main" id="{85AC4992-5052-4208-ABFB-1F697A6630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5600" y="2867274"/>
              <a:ext cx="1409700" cy="949232"/>
            </a:xfrm>
            <a:prstGeom prst="rect">
              <a:avLst/>
            </a:prstGeom>
          </p:spPr>
        </p:pic>
        <p:sp>
          <p:nvSpPr>
            <p:cNvPr id="11" name="Rectangle 10">
              <a:extLst>
                <a:ext uri="{FF2B5EF4-FFF2-40B4-BE49-F238E27FC236}">
                  <a16:creationId xmlns:a16="http://schemas.microsoft.com/office/drawing/2014/main" id="{14402B50-719B-484E-94D1-2E01EFB1E0B4}"/>
                </a:ext>
              </a:extLst>
            </p:cNvPr>
            <p:cNvSpPr/>
            <p:nvPr/>
          </p:nvSpPr>
          <p:spPr>
            <a:xfrm>
              <a:off x="4224866" y="3436620"/>
              <a:ext cx="80434" cy="3162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e 15">
            <a:extLst>
              <a:ext uri="{FF2B5EF4-FFF2-40B4-BE49-F238E27FC236}">
                <a16:creationId xmlns:a16="http://schemas.microsoft.com/office/drawing/2014/main" id="{0E0BE730-4924-4CDA-A56C-EE8B47BCD88D}"/>
              </a:ext>
            </a:extLst>
          </p:cNvPr>
          <p:cNvGrpSpPr/>
          <p:nvPr/>
        </p:nvGrpSpPr>
        <p:grpSpPr>
          <a:xfrm>
            <a:off x="5414010" y="2987041"/>
            <a:ext cx="1215812" cy="835666"/>
            <a:chOff x="5414010" y="2987041"/>
            <a:chExt cx="1215812" cy="835666"/>
          </a:xfrm>
        </p:grpSpPr>
        <p:pic>
          <p:nvPicPr>
            <p:cNvPr id="14" name="Image 13">
              <a:extLst>
                <a:ext uri="{FF2B5EF4-FFF2-40B4-BE49-F238E27FC236}">
                  <a16:creationId xmlns:a16="http://schemas.microsoft.com/office/drawing/2014/main" id="{BF53C07A-B3EC-4B7E-B47B-DF586445C5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4010" y="2987041"/>
              <a:ext cx="1215812" cy="835666"/>
            </a:xfrm>
            <a:prstGeom prst="rect">
              <a:avLst/>
            </a:prstGeom>
          </p:spPr>
        </p:pic>
        <p:sp>
          <p:nvSpPr>
            <p:cNvPr id="15" name="Rectangle 14">
              <a:extLst>
                <a:ext uri="{FF2B5EF4-FFF2-40B4-BE49-F238E27FC236}">
                  <a16:creationId xmlns:a16="http://schemas.microsoft.com/office/drawing/2014/main" id="{51F51025-DD90-4E81-810D-141FBCDA7297}"/>
                </a:ext>
              </a:extLst>
            </p:cNvPr>
            <p:cNvSpPr/>
            <p:nvPr/>
          </p:nvSpPr>
          <p:spPr>
            <a:xfrm>
              <a:off x="5414010" y="2987041"/>
              <a:ext cx="121920" cy="1600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FE5F327C-B0D7-F34F-B5B9-9A00EE9B3A46}"/>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Tree>
    <p:extLst>
      <p:ext uri="{BB962C8B-B14F-4D97-AF65-F5344CB8AC3E}">
        <p14:creationId xmlns:p14="http://schemas.microsoft.com/office/powerpoint/2010/main" val="421835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FE7EAE-C43D-0949-8FAC-186D8B7B8A80}"/>
              </a:ext>
            </a:extLst>
          </p:cNvPr>
          <p:cNvSpPr txBox="1"/>
          <p:nvPr/>
        </p:nvSpPr>
        <p:spPr>
          <a:xfrm>
            <a:off x="151168" y="94593"/>
            <a:ext cx="56684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Fonctionnement </a:t>
            </a:r>
            <a:r>
              <a:rPr lang="fr-FR" sz="2000" b="1" dirty="0">
                <a:solidFill>
                  <a:prstClr val="black"/>
                </a:solidFill>
                <a:latin typeface="Calibri"/>
              </a:rPr>
              <a:t>en</a:t>
            </a:r>
            <a:r>
              <a:rPr kumimoji="0" lang="fr-FR" sz="2000" b="1" i="0" u="none" strike="noStrike" kern="1200" cap="none" spc="0" normalizeH="0" baseline="0" noProof="0" dirty="0">
                <a:ln>
                  <a:noFill/>
                </a:ln>
                <a:solidFill>
                  <a:prstClr val="black"/>
                </a:solidFill>
                <a:effectLst/>
                <a:uLnTx/>
                <a:uFillTx/>
                <a:latin typeface="Calibri"/>
                <a:ea typeface="+mn-ea"/>
                <a:cs typeface="+mn-cs"/>
              </a:rPr>
              <a:t> seconde commune (2014-2020) </a:t>
            </a:r>
          </a:p>
        </p:txBody>
      </p:sp>
      <p:sp>
        <p:nvSpPr>
          <p:cNvPr id="6" name="ZoneTexte 5">
            <a:extLst>
              <a:ext uri="{FF2B5EF4-FFF2-40B4-BE49-F238E27FC236}">
                <a16:creationId xmlns:a16="http://schemas.microsoft.com/office/drawing/2014/main" id="{A75DE153-27B5-4421-9EF4-C565B08D4A84}"/>
              </a:ext>
            </a:extLst>
          </p:cNvPr>
          <p:cNvSpPr txBox="1"/>
          <p:nvPr/>
        </p:nvSpPr>
        <p:spPr>
          <a:xfrm>
            <a:off x="0" y="839246"/>
            <a:ext cx="6903309" cy="1953740"/>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3 enseignants</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3 plateaux techniques distincts (EV - MA - CM)</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Créer un espace ou un atelier seconde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Un enseignant prend en charge un groupe sur tous les ateliers ?</a:t>
            </a:r>
          </a:p>
          <a:p>
            <a:pPr marL="742950" marR="0" lvl="1" indent="-28575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Un enseignant par atelier et les groupes tournent ?</a:t>
            </a:r>
          </a:p>
        </p:txBody>
      </p:sp>
      <p:grpSp>
        <p:nvGrpSpPr>
          <p:cNvPr id="9" name="Groupe 8">
            <a:extLst>
              <a:ext uri="{FF2B5EF4-FFF2-40B4-BE49-F238E27FC236}">
                <a16:creationId xmlns:a16="http://schemas.microsoft.com/office/drawing/2014/main" id="{2512975D-4EF8-4741-BFFB-23597D6BCEC8}"/>
              </a:ext>
            </a:extLst>
          </p:cNvPr>
          <p:cNvGrpSpPr/>
          <p:nvPr/>
        </p:nvGrpSpPr>
        <p:grpSpPr>
          <a:xfrm>
            <a:off x="166666" y="2302186"/>
            <a:ext cx="5964614" cy="2345305"/>
            <a:chOff x="1399592" y="2957805"/>
            <a:chExt cx="5964614" cy="2345305"/>
          </a:xfrm>
        </p:grpSpPr>
        <p:sp>
          <p:nvSpPr>
            <p:cNvPr id="4" name="Ellipse 3">
              <a:extLst>
                <a:ext uri="{FF2B5EF4-FFF2-40B4-BE49-F238E27FC236}">
                  <a16:creationId xmlns:a16="http://schemas.microsoft.com/office/drawing/2014/main" id="{AAF45BB7-F21A-46E8-98C3-3DADE3552B91}"/>
                </a:ext>
              </a:extLst>
            </p:cNvPr>
            <p:cNvSpPr/>
            <p:nvPr/>
          </p:nvSpPr>
          <p:spPr>
            <a:xfrm>
              <a:off x="1399592" y="2957805"/>
              <a:ext cx="5964614" cy="613402"/>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47430F2B-4F96-4F97-B478-EAA7C99811EF}"/>
                </a:ext>
              </a:extLst>
            </p:cNvPr>
            <p:cNvSpPr txBox="1"/>
            <p:nvPr/>
          </p:nvSpPr>
          <p:spPr>
            <a:xfrm>
              <a:off x="1399592" y="4379780"/>
              <a:ext cx="493012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a:ea typeface="+mn-ea"/>
                  <a:cs typeface="+mn-cs"/>
                </a:rPr>
                <a:t>Origine des enseignants (automobile, débutants…)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a:ea typeface="+mn-ea"/>
                  <a:cs typeface="+mn-cs"/>
                </a:rPr>
                <a:t>Structure des plateaux techniques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a:ea typeface="+mn-ea"/>
                  <a:cs typeface="+mn-cs"/>
                </a:rPr>
                <a:t>Meilleur connaissance des supports</a:t>
              </a:r>
            </a:p>
          </p:txBody>
        </p:sp>
        <p:cxnSp>
          <p:nvCxnSpPr>
            <p:cNvPr id="8" name="Connecteur : en angle 7">
              <a:extLst>
                <a:ext uri="{FF2B5EF4-FFF2-40B4-BE49-F238E27FC236}">
                  <a16:creationId xmlns:a16="http://schemas.microsoft.com/office/drawing/2014/main" id="{5379B339-41C4-49EF-AAA2-EC9735908B80}"/>
                </a:ext>
              </a:extLst>
            </p:cNvPr>
            <p:cNvCxnSpPr>
              <a:cxnSpLocks/>
              <a:stCxn id="4" idx="4"/>
              <a:endCxn id="5" idx="0"/>
            </p:cNvCxnSpPr>
            <p:nvPr/>
          </p:nvCxnSpPr>
          <p:spPr>
            <a:xfrm rot="5400000">
              <a:off x="3718990" y="3716870"/>
              <a:ext cx="808573" cy="517247"/>
            </a:xfrm>
            <a:prstGeom prst="bentConnector3">
              <a:avLst>
                <a:gd name="adj1" fmla="val 50000"/>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3" name="Diagramme 12">
            <a:extLst>
              <a:ext uri="{FF2B5EF4-FFF2-40B4-BE49-F238E27FC236}">
                <a16:creationId xmlns:a16="http://schemas.microsoft.com/office/drawing/2014/main" id="{C785C68D-EFD3-4619-AA56-409F64218A17}"/>
              </a:ext>
            </a:extLst>
          </p:cNvPr>
          <p:cNvGraphicFramePr/>
          <p:nvPr/>
        </p:nvGraphicFramePr>
        <p:xfrm>
          <a:off x="6309940" y="2998472"/>
          <a:ext cx="2518944" cy="211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ZoneTexte 13">
            <a:extLst>
              <a:ext uri="{FF2B5EF4-FFF2-40B4-BE49-F238E27FC236}">
                <a16:creationId xmlns:a16="http://schemas.microsoft.com/office/drawing/2014/main" id="{88D6DF53-5EF4-412C-AB8C-DE2EF600B4C8}"/>
              </a:ext>
            </a:extLst>
          </p:cNvPr>
          <p:cNvSpPr txBox="1"/>
          <p:nvPr/>
        </p:nvSpPr>
        <p:spPr>
          <a:xfrm>
            <a:off x="6161490" y="2359179"/>
            <a:ext cx="2815844"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070A0F"/>
                </a:solidFill>
                <a:effectLst/>
                <a:uLnTx/>
                <a:uFillTx/>
                <a:latin typeface="Calibri"/>
                <a:ea typeface="+mn-ea"/>
                <a:cs typeface="+mn-cs"/>
              </a:rPr>
              <a:t>Progression découpée par Centre d’Intérêts</a:t>
            </a:r>
          </a:p>
        </p:txBody>
      </p:sp>
      <p:sp>
        <p:nvSpPr>
          <p:cNvPr id="10" name="Rectangle 9">
            <a:extLst>
              <a:ext uri="{FF2B5EF4-FFF2-40B4-BE49-F238E27FC236}">
                <a16:creationId xmlns:a16="http://schemas.microsoft.com/office/drawing/2014/main" id="{5A8EB338-5178-CD48-98BC-20521F4CD424}"/>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Tree>
    <p:extLst>
      <p:ext uri="{BB962C8B-B14F-4D97-AF65-F5344CB8AC3E}">
        <p14:creationId xmlns:p14="http://schemas.microsoft.com/office/powerpoint/2010/main" val="12782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608073E-D082-476E-8A0B-07997C0D6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07" y="813071"/>
            <a:ext cx="4281742" cy="4266316"/>
          </a:xfrm>
          <a:prstGeom prst="rect">
            <a:avLst/>
          </a:prstGeom>
        </p:spPr>
      </p:pic>
      <p:sp>
        <p:nvSpPr>
          <p:cNvPr id="2" name="ZoneTexte 1">
            <a:extLst>
              <a:ext uri="{FF2B5EF4-FFF2-40B4-BE49-F238E27FC236}">
                <a16:creationId xmlns:a16="http://schemas.microsoft.com/office/drawing/2014/main" id="{63FE7EAE-C43D-0949-8FAC-186D8B7B8A80}"/>
              </a:ext>
            </a:extLst>
          </p:cNvPr>
          <p:cNvSpPr txBox="1"/>
          <p:nvPr/>
        </p:nvSpPr>
        <p:spPr>
          <a:xfrm>
            <a:off x="346841" y="94593"/>
            <a:ext cx="38540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parcours de l’élève en FM MMV</a:t>
            </a:r>
          </a:p>
        </p:txBody>
      </p:sp>
      <p:sp>
        <p:nvSpPr>
          <p:cNvPr id="4" name="ZoneTexte 3">
            <a:extLst>
              <a:ext uri="{FF2B5EF4-FFF2-40B4-BE49-F238E27FC236}">
                <a16:creationId xmlns:a16="http://schemas.microsoft.com/office/drawing/2014/main" id="{B3F92587-8BB5-4F23-9394-0D7182115035}"/>
              </a:ext>
            </a:extLst>
          </p:cNvPr>
          <p:cNvSpPr txBox="1"/>
          <p:nvPr/>
        </p:nvSpPr>
        <p:spPr>
          <a:xfrm>
            <a:off x="4398015" y="804895"/>
            <a:ext cx="4745985"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00B050"/>
                </a:solidFill>
                <a:effectLst/>
                <a:uLnTx/>
                <a:uFillTx/>
                <a:latin typeface="Calibri"/>
                <a:ea typeface="+mn-ea"/>
                <a:cs typeface="+mn-cs"/>
              </a:rPr>
              <a:t>Progression découpée par activités et tâches professionnelles</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e 12">
            <a:extLst>
              <a:ext uri="{FF2B5EF4-FFF2-40B4-BE49-F238E27FC236}">
                <a16:creationId xmlns:a16="http://schemas.microsoft.com/office/drawing/2014/main" id="{F351F618-081D-4959-9E31-F20D6B243936}"/>
              </a:ext>
            </a:extLst>
          </p:cNvPr>
          <p:cNvGrpSpPr/>
          <p:nvPr/>
        </p:nvGrpSpPr>
        <p:grpSpPr>
          <a:xfrm>
            <a:off x="7616238" y="1430382"/>
            <a:ext cx="1313651" cy="558953"/>
            <a:chOff x="2121660" y="1070"/>
            <a:chExt cx="1313651" cy="558953"/>
          </a:xfrm>
        </p:grpSpPr>
        <p:sp>
          <p:nvSpPr>
            <p:cNvPr id="14" name="Rectangle : coins arrondis 13">
              <a:extLst>
                <a:ext uri="{FF2B5EF4-FFF2-40B4-BE49-F238E27FC236}">
                  <a16:creationId xmlns:a16="http://schemas.microsoft.com/office/drawing/2014/main" id="{2D6598B6-C188-437A-8AE2-F83563A5463A}"/>
                </a:ext>
              </a:extLst>
            </p:cNvPr>
            <p:cNvSpPr/>
            <p:nvPr/>
          </p:nvSpPr>
          <p:spPr>
            <a:xfrm>
              <a:off x="2121660" y="1070"/>
              <a:ext cx="1313651" cy="558953"/>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Rectangle : coins arrondis 4">
              <a:extLst>
                <a:ext uri="{FF2B5EF4-FFF2-40B4-BE49-F238E27FC236}">
                  <a16:creationId xmlns:a16="http://schemas.microsoft.com/office/drawing/2014/main" id="{41C300EE-D774-4BB2-AD72-3432959DA48F}"/>
                </a:ext>
              </a:extLst>
            </p:cNvPr>
            <p:cNvSpPr txBox="1"/>
            <p:nvPr/>
          </p:nvSpPr>
          <p:spPr>
            <a:xfrm>
              <a:off x="2148946" y="28356"/>
              <a:ext cx="1259079"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1 : S 1 &amp; 2                     3 semaines</a:t>
              </a:r>
            </a:p>
          </p:txBody>
        </p:sp>
      </p:grpSp>
      <p:grpSp>
        <p:nvGrpSpPr>
          <p:cNvPr id="16" name="Groupe 15">
            <a:extLst>
              <a:ext uri="{FF2B5EF4-FFF2-40B4-BE49-F238E27FC236}">
                <a16:creationId xmlns:a16="http://schemas.microsoft.com/office/drawing/2014/main" id="{CB89480A-8C97-485E-88F9-C82CF8C9BCFA}"/>
              </a:ext>
            </a:extLst>
          </p:cNvPr>
          <p:cNvGrpSpPr/>
          <p:nvPr/>
        </p:nvGrpSpPr>
        <p:grpSpPr>
          <a:xfrm>
            <a:off x="7132880" y="2001328"/>
            <a:ext cx="1117906" cy="558953"/>
            <a:chOff x="3282916" y="615015"/>
            <a:chExt cx="1117906" cy="558953"/>
          </a:xfrm>
        </p:grpSpPr>
        <p:sp>
          <p:nvSpPr>
            <p:cNvPr id="17" name="Rectangle : coins arrondis 16">
              <a:extLst>
                <a:ext uri="{FF2B5EF4-FFF2-40B4-BE49-F238E27FC236}">
                  <a16:creationId xmlns:a16="http://schemas.microsoft.com/office/drawing/2014/main" id="{AB3EB38A-7414-40DC-A7CB-93CBC6A4D048}"/>
                </a:ext>
              </a:extLst>
            </p:cNvPr>
            <p:cNvSpPr/>
            <p:nvPr/>
          </p:nvSpPr>
          <p:spPr>
            <a:xfrm>
              <a:off x="3282916" y="615015"/>
              <a:ext cx="1117906" cy="558953"/>
            </a:xfrm>
            <a:prstGeom prst="roundRect">
              <a:avLst/>
            </a:prstGeom>
            <a:solidFill>
              <a:srgbClr val="4BACC6">
                <a:hueOff val="-1986775"/>
                <a:satOff val="7962"/>
                <a:lumOff val="1726"/>
                <a:alphaOff val="0"/>
              </a:srgbClr>
            </a:solidFill>
            <a:ln w="25400" cap="flat" cmpd="sng" algn="ctr">
              <a:solidFill>
                <a:prstClr val="white">
                  <a:hueOff val="0"/>
                  <a:satOff val="0"/>
                  <a:lumOff val="0"/>
                  <a:alphaOff val="0"/>
                </a:prstClr>
              </a:solidFill>
              <a:prstDash val="solid"/>
            </a:ln>
            <a:effectLst/>
          </p:spPr>
          <p:style>
            <a:lnRef idx="2">
              <a:scrgbClr r="0" g="0" b="0"/>
            </a:lnRef>
            <a:fillRef idx="1">
              <a:scrgbClr r="0" g="0" b="0"/>
            </a:fillRef>
            <a:effectRef idx="0">
              <a:scrgbClr r="0" g="0" b="0"/>
            </a:effectRef>
            <a:fontRef idx="minor">
              <a:schemeClr val="lt1"/>
            </a:fontRef>
          </p:style>
        </p:sp>
        <p:sp>
          <p:nvSpPr>
            <p:cNvPr id="18" name="Rectangle : coins arrondis 4">
              <a:extLst>
                <a:ext uri="{FF2B5EF4-FFF2-40B4-BE49-F238E27FC236}">
                  <a16:creationId xmlns:a16="http://schemas.microsoft.com/office/drawing/2014/main" id="{38E23DB1-9947-4084-B09F-9E54CAF87741}"/>
                </a:ext>
              </a:extLst>
            </p:cNvPr>
            <p:cNvSpPr txBox="1"/>
            <p:nvPr/>
          </p:nvSpPr>
          <p:spPr>
            <a:xfrm>
              <a:off x="3310202" y="642301"/>
              <a:ext cx="1063334"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2 : S 3                             6 semaines</a:t>
              </a:r>
            </a:p>
          </p:txBody>
        </p:sp>
      </p:grpSp>
      <p:grpSp>
        <p:nvGrpSpPr>
          <p:cNvPr id="23" name="Groupe 22">
            <a:extLst>
              <a:ext uri="{FF2B5EF4-FFF2-40B4-BE49-F238E27FC236}">
                <a16:creationId xmlns:a16="http://schemas.microsoft.com/office/drawing/2014/main" id="{528AB634-FD23-4EDE-987E-91FDE1F56598}"/>
              </a:ext>
            </a:extLst>
          </p:cNvPr>
          <p:cNvGrpSpPr/>
          <p:nvPr/>
        </p:nvGrpSpPr>
        <p:grpSpPr>
          <a:xfrm>
            <a:off x="5970830" y="2135290"/>
            <a:ext cx="1117906" cy="558953"/>
            <a:chOff x="3462395" y="1574158"/>
            <a:chExt cx="1117906" cy="558953"/>
          </a:xfrm>
        </p:grpSpPr>
        <p:sp>
          <p:nvSpPr>
            <p:cNvPr id="24" name="Rectangle : coins arrondis 23">
              <a:extLst>
                <a:ext uri="{FF2B5EF4-FFF2-40B4-BE49-F238E27FC236}">
                  <a16:creationId xmlns:a16="http://schemas.microsoft.com/office/drawing/2014/main" id="{C7DD8991-FB76-4367-AE86-3563ABC528F6}"/>
                </a:ext>
              </a:extLst>
            </p:cNvPr>
            <p:cNvSpPr/>
            <p:nvPr/>
          </p:nvSpPr>
          <p:spPr>
            <a:xfrm>
              <a:off x="3462395" y="1574158"/>
              <a:ext cx="1117906" cy="558953"/>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6" name="Rectangle : coins arrondis 4">
              <a:extLst>
                <a:ext uri="{FF2B5EF4-FFF2-40B4-BE49-F238E27FC236}">
                  <a16:creationId xmlns:a16="http://schemas.microsoft.com/office/drawing/2014/main" id="{3C9B9523-C5E4-4038-B772-8B2D61F18DBB}"/>
                </a:ext>
              </a:extLst>
            </p:cNvPr>
            <p:cNvSpPr txBox="1"/>
            <p:nvPr/>
          </p:nvSpPr>
          <p:spPr>
            <a:xfrm>
              <a:off x="3489681" y="1601444"/>
              <a:ext cx="1063334"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3 :  S 4                   6 semaines</a:t>
              </a:r>
            </a:p>
          </p:txBody>
        </p:sp>
      </p:grpSp>
      <p:grpSp>
        <p:nvGrpSpPr>
          <p:cNvPr id="28" name="Groupe 27">
            <a:extLst>
              <a:ext uri="{FF2B5EF4-FFF2-40B4-BE49-F238E27FC236}">
                <a16:creationId xmlns:a16="http://schemas.microsoft.com/office/drawing/2014/main" id="{45D0F8E6-CC1C-4E05-ABEA-B3020A9EE9B9}"/>
              </a:ext>
            </a:extLst>
          </p:cNvPr>
          <p:cNvGrpSpPr/>
          <p:nvPr/>
        </p:nvGrpSpPr>
        <p:grpSpPr>
          <a:xfrm>
            <a:off x="4843100" y="3045238"/>
            <a:ext cx="1147197" cy="639389"/>
            <a:chOff x="2453118" y="2378871"/>
            <a:chExt cx="1117906" cy="558953"/>
          </a:xfrm>
        </p:grpSpPr>
        <p:sp>
          <p:nvSpPr>
            <p:cNvPr id="29" name="Rectangle : coins arrondis 28">
              <a:extLst>
                <a:ext uri="{FF2B5EF4-FFF2-40B4-BE49-F238E27FC236}">
                  <a16:creationId xmlns:a16="http://schemas.microsoft.com/office/drawing/2014/main" id="{F475AE91-6E09-46E2-BE6D-F67E84983383}"/>
                </a:ext>
              </a:extLst>
            </p:cNvPr>
            <p:cNvSpPr/>
            <p:nvPr/>
          </p:nvSpPr>
          <p:spPr>
            <a:xfrm>
              <a:off x="2453118" y="2378871"/>
              <a:ext cx="1117906" cy="558953"/>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30" name="Rectangle : coins arrondis 4">
              <a:extLst>
                <a:ext uri="{FF2B5EF4-FFF2-40B4-BE49-F238E27FC236}">
                  <a16:creationId xmlns:a16="http://schemas.microsoft.com/office/drawing/2014/main" id="{E98DE61D-DAAA-49C1-80D7-5D89DC8F4D36}"/>
                </a:ext>
              </a:extLst>
            </p:cNvPr>
            <p:cNvSpPr txBox="1"/>
            <p:nvPr/>
          </p:nvSpPr>
          <p:spPr>
            <a:xfrm>
              <a:off x="2480404" y="2406157"/>
              <a:ext cx="1063334"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4 :  S 5                           6 semaines</a:t>
              </a:r>
            </a:p>
          </p:txBody>
        </p:sp>
      </p:grpSp>
      <p:grpSp>
        <p:nvGrpSpPr>
          <p:cNvPr id="31" name="Groupe 30">
            <a:extLst>
              <a:ext uri="{FF2B5EF4-FFF2-40B4-BE49-F238E27FC236}">
                <a16:creationId xmlns:a16="http://schemas.microsoft.com/office/drawing/2014/main" id="{3CD1A98F-5D08-414D-B5D3-805E098E8F13}"/>
              </a:ext>
            </a:extLst>
          </p:cNvPr>
          <p:cNvGrpSpPr/>
          <p:nvPr/>
        </p:nvGrpSpPr>
        <p:grpSpPr>
          <a:xfrm>
            <a:off x="5077407" y="3757434"/>
            <a:ext cx="1117906" cy="558953"/>
            <a:chOff x="980976" y="1889265"/>
            <a:chExt cx="1117906" cy="558953"/>
          </a:xfrm>
        </p:grpSpPr>
        <p:sp>
          <p:nvSpPr>
            <p:cNvPr id="32" name="Rectangle : coins arrondis 31">
              <a:extLst>
                <a:ext uri="{FF2B5EF4-FFF2-40B4-BE49-F238E27FC236}">
                  <a16:creationId xmlns:a16="http://schemas.microsoft.com/office/drawing/2014/main" id="{1781C2FC-8F2F-46BE-BFCA-1F13296AD7C7}"/>
                </a:ext>
              </a:extLst>
            </p:cNvPr>
            <p:cNvSpPr/>
            <p:nvPr/>
          </p:nvSpPr>
          <p:spPr>
            <a:xfrm>
              <a:off x="980976" y="1889265"/>
              <a:ext cx="1117906" cy="558953"/>
            </a:xfrm>
            <a:prstGeom prst="roundRect">
              <a:avLst/>
            </a:prstGeom>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33" name="Rectangle : coins arrondis 4">
              <a:extLst>
                <a:ext uri="{FF2B5EF4-FFF2-40B4-BE49-F238E27FC236}">
                  <a16:creationId xmlns:a16="http://schemas.microsoft.com/office/drawing/2014/main" id="{4068D29F-A4A1-4954-91AA-E79E161D8408}"/>
                </a:ext>
              </a:extLst>
            </p:cNvPr>
            <p:cNvSpPr txBox="1"/>
            <p:nvPr/>
          </p:nvSpPr>
          <p:spPr>
            <a:xfrm>
              <a:off x="1008262" y="1916551"/>
              <a:ext cx="1063334"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5 : S 6                             6 semaines</a:t>
              </a:r>
            </a:p>
          </p:txBody>
        </p:sp>
      </p:grpSp>
      <p:grpSp>
        <p:nvGrpSpPr>
          <p:cNvPr id="34" name="Groupe 33">
            <a:extLst>
              <a:ext uri="{FF2B5EF4-FFF2-40B4-BE49-F238E27FC236}">
                <a16:creationId xmlns:a16="http://schemas.microsoft.com/office/drawing/2014/main" id="{FEC374EC-2072-4841-81B5-B6E7E2BE3176}"/>
              </a:ext>
            </a:extLst>
          </p:cNvPr>
          <p:cNvGrpSpPr/>
          <p:nvPr/>
        </p:nvGrpSpPr>
        <p:grpSpPr>
          <a:xfrm>
            <a:off x="5662263" y="4347599"/>
            <a:ext cx="1117906" cy="558953"/>
            <a:chOff x="977559" y="785805"/>
            <a:chExt cx="1117906" cy="558953"/>
          </a:xfrm>
        </p:grpSpPr>
        <p:sp>
          <p:nvSpPr>
            <p:cNvPr id="35" name="Rectangle : coins arrondis 34">
              <a:extLst>
                <a:ext uri="{FF2B5EF4-FFF2-40B4-BE49-F238E27FC236}">
                  <a16:creationId xmlns:a16="http://schemas.microsoft.com/office/drawing/2014/main" id="{BA08C3E4-04FA-464A-87F3-168EB02886E9}"/>
                </a:ext>
              </a:extLst>
            </p:cNvPr>
            <p:cNvSpPr/>
            <p:nvPr/>
          </p:nvSpPr>
          <p:spPr>
            <a:xfrm>
              <a:off x="977559" y="785805"/>
              <a:ext cx="1117906" cy="558953"/>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36" name="Rectangle : coins arrondis 4">
              <a:extLst>
                <a:ext uri="{FF2B5EF4-FFF2-40B4-BE49-F238E27FC236}">
                  <a16:creationId xmlns:a16="http://schemas.microsoft.com/office/drawing/2014/main" id="{0525C275-CDFD-44F4-970B-AD9D276F47DA}"/>
                </a:ext>
              </a:extLst>
            </p:cNvPr>
            <p:cNvSpPr txBox="1"/>
            <p:nvPr/>
          </p:nvSpPr>
          <p:spPr>
            <a:xfrm>
              <a:off x="1004845" y="813091"/>
              <a:ext cx="1063334" cy="504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srgbClr val="070A0F"/>
                  </a:solidFill>
                  <a:effectLst/>
                  <a:uLnTx/>
                  <a:uFillTx/>
                  <a:latin typeface="Calibri"/>
                  <a:ea typeface="+mn-ea"/>
                  <a:cs typeface="+mn-cs"/>
                </a:rPr>
                <a:t>Période 6 :  S 7                          3 semaines</a:t>
              </a:r>
            </a:p>
          </p:txBody>
        </p:sp>
      </p:grpSp>
      <p:sp>
        <p:nvSpPr>
          <p:cNvPr id="9" name="Bulle narrative : rectangle 8">
            <a:extLst>
              <a:ext uri="{FF2B5EF4-FFF2-40B4-BE49-F238E27FC236}">
                <a16:creationId xmlns:a16="http://schemas.microsoft.com/office/drawing/2014/main" id="{04145166-5C65-468F-B971-E19CED186704}"/>
              </a:ext>
            </a:extLst>
          </p:cNvPr>
          <p:cNvSpPr/>
          <p:nvPr/>
        </p:nvSpPr>
        <p:spPr>
          <a:xfrm>
            <a:off x="4869718" y="2437308"/>
            <a:ext cx="1026160" cy="516193"/>
          </a:xfrm>
          <a:prstGeom prst="wedgeRectCallout">
            <a:avLst>
              <a:gd name="adj1" fmla="val -20338"/>
              <a:gd name="adj2" fmla="val 49214"/>
            </a:avLst>
          </a:prstGeom>
          <a:gradFill>
            <a:gsLst>
              <a:gs pos="50000">
                <a:schemeClr val="bg1">
                  <a:lumMod val="85000"/>
                </a:schemeClr>
              </a:gs>
              <a:gs pos="0">
                <a:schemeClr val="bg1">
                  <a:lumMod val="85000"/>
                </a:schemeClr>
              </a:gs>
              <a:gs pos="100000">
                <a:schemeClr val="bg1">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PFMP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3 </a:t>
            </a:r>
            <a:r>
              <a:rPr kumimoji="0" lang="fr-FR" sz="1400" b="0" i="0" u="none" strike="noStrike" kern="1200" cap="none" spc="0" normalizeH="0" baseline="0" noProof="0" dirty="0" err="1">
                <a:ln>
                  <a:noFill/>
                </a:ln>
                <a:solidFill>
                  <a:prstClr val="black"/>
                </a:solidFill>
                <a:effectLst/>
                <a:uLnTx/>
                <a:uFillTx/>
                <a:latin typeface="Calibri"/>
                <a:ea typeface="+mn-ea"/>
                <a:cs typeface="+mn-cs"/>
              </a:rPr>
              <a:t>sem</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Bulle narrative : rectangle 36">
            <a:extLst>
              <a:ext uri="{FF2B5EF4-FFF2-40B4-BE49-F238E27FC236}">
                <a16:creationId xmlns:a16="http://schemas.microsoft.com/office/drawing/2014/main" id="{B544CD82-DEAA-4ECE-9888-5FFB1A558AC7}"/>
              </a:ext>
            </a:extLst>
          </p:cNvPr>
          <p:cNvSpPr/>
          <p:nvPr/>
        </p:nvSpPr>
        <p:spPr>
          <a:xfrm>
            <a:off x="6841914" y="4338605"/>
            <a:ext cx="1026160" cy="516193"/>
          </a:xfrm>
          <a:prstGeom prst="wedgeRectCallout">
            <a:avLst>
              <a:gd name="adj1" fmla="val -21019"/>
              <a:gd name="adj2" fmla="val 49214"/>
            </a:avLst>
          </a:prstGeom>
          <a:gradFill>
            <a:gsLst>
              <a:gs pos="50000">
                <a:schemeClr val="bg1">
                  <a:lumMod val="85000"/>
                </a:schemeClr>
              </a:gs>
              <a:gs pos="0">
                <a:schemeClr val="bg1">
                  <a:lumMod val="85000"/>
                </a:schemeClr>
              </a:gs>
              <a:gs pos="100000">
                <a:schemeClr val="bg1">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PFMP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3 </a:t>
            </a:r>
            <a:r>
              <a:rPr kumimoji="0" lang="fr-FR" sz="1600" b="0" i="0" u="none" strike="noStrike" kern="1200" cap="none" spc="0" normalizeH="0" baseline="0" noProof="0" dirty="0" err="1">
                <a:ln>
                  <a:noFill/>
                </a:ln>
                <a:solidFill>
                  <a:prstClr val="black"/>
                </a:solidFill>
                <a:effectLst/>
                <a:uLnTx/>
                <a:uFillTx/>
                <a:latin typeface="Calibri"/>
                <a:ea typeface="+mn-ea"/>
                <a:cs typeface="+mn-cs"/>
              </a:rPr>
              <a:t>sem</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a:extLst>
              <a:ext uri="{FF2B5EF4-FFF2-40B4-BE49-F238E27FC236}">
                <a16:creationId xmlns:a16="http://schemas.microsoft.com/office/drawing/2014/main" id="{FCCAE5DE-2B54-4B18-9996-D28B636CA1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2497" y="2895640"/>
            <a:ext cx="1704995" cy="940687"/>
          </a:xfrm>
          <a:prstGeom prst="rect">
            <a:avLst/>
          </a:prstGeom>
        </p:spPr>
      </p:pic>
      <p:pic>
        <p:nvPicPr>
          <p:cNvPr id="38" name="Image 37">
            <a:extLst>
              <a:ext uri="{FF2B5EF4-FFF2-40B4-BE49-F238E27FC236}">
                <a16:creationId xmlns:a16="http://schemas.microsoft.com/office/drawing/2014/main" id="{D0B5B059-0E19-4879-BD89-50A644CAC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7568" y="4367135"/>
            <a:ext cx="928195" cy="486003"/>
          </a:xfrm>
          <a:prstGeom prst="rect">
            <a:avLst/>
          </a:prstGeom>
        </p:spPr>
      </p:pic>
      <p:pic>
        <p:nvPicPr>
          <p:cNvPr id="39" name="Image 38">
            <a:extLst>
              <a:ext uri="{FF2B5EF4-FFF2-40B4-BE49-F238E27FC236}">
                <a16:creationId xmlns:a16="http://schemas.microsoft.com/office/drawing/2014/main" id="{372CB26C-6799-4552-86E2-BB4440F29F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6571" y="2440633"/>
            <a:ext cx="947884" cy="496312"/>
          </a:xfrm>
          <a:prstGeom prst="rect">
            <a:avLst/>
          </a:prstGeom>
        </p:spPr>
      </p:pic>
      <p:sp>
        <p:nvSpPr>
          <p:cNvPr id="40" name="Rectangle 39">
            <a:extLst>
              <a:ext uri="{FF2B5EF4-FFF2-40B4-BE49-F238E27FC236}">
                <a16:creationId xmlns:a16="http://schemas.microsoft.com/office/drawing/2014/main" id="{D31A2C3A-60F5-CD44-AAC1-93A14F737C2D}"/>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Tree>
    <p:extLst>
      <p:ext uri="{BB962C8B-B14F-4D97-AF65-F5344CB8AC3E}">
        <p14:creationId xmlns:p14="http://schemas.microsoft.com/office/powerpoint/2010/main" val="415243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FE7EAE-C43D-0949-8FAC-186D8B7B8A80}"/>
              </a:ext>
            </a:extLst>
          </p:cNvPr>
          <p:cNvSpPr txBox="1"/>
          <p:nvPr/>
        </p:nvSpPr>
        <p:spPr>
          <a:xfrm>
            <a:off x="351425" y="829713"/>
            <a:ext cx="3192028" cy="369332"/>
          </a:xfrm>
          <a:prstGeom prst="rect">
            <a:avLst/>
          </a:prstGeom>
          <a:noFill/>
        </p:spPr>
        <p:txBody>
          <a:bodyPr wrap="none" rtlCol="0">
            <a:spAutoFit/>
          </a:bodyPr>
          <a:lstStyle/>
          <a:p>
            <a:r>
              <a:rPr lang="fr-FR" b="1" dirty="0"/>
              <a:t>Présentation de l’établissement</a:t>
            </a:r>
          </a:p>
        </p:txBody>
      </p:sp>
      <p:grpSp>
        <p:nvGrpSpPr>
          <p:cNvPr id="11" name="Groupe 10"/>
          <p:cNvGrpSpPr/>
          <p:nvPr/>
        </p:nvGrpSpPr>
        <p:grpSpPr>
          <a:xfrm>
            <a:off x="182051" y="1365639"/>
            <a:ext cx="8847892" cy="3611737"/>
            <a:chOff x="181807" y="854734"/>
            <a:chExt cx="8847892" cy="3611737"/>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4512" y="897771"/>
              <a:ext cx="5886450" cy="356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34" y="854734"/>
              <a:ext cx="1965054" cy="1105343"/>
            </a:xfrm>
            <a:prstGeom prst="rect">
              <a:avLst/>
            </a:prstGeom>
            <a:ln w="19050" cmpd="sng">
              <a:solidFill>
                <a:srgbClr val="00B050"/>
              </a:solidFill>
            </a:ln>
          </p:spPr>
        </p:pic>
        <p:cxnSp>
          <p:nvCxnSpPr>
            <p:cNvPr id="19" name="Connecteur droit avec flèche 18"/>
            <p:cNvCxnSpPr>
              <a:endCxn id="21" idx="1"/>
            </p:cNvCxnSpPr>
            <p:nvPr/>
          </p:nvCxnSpPr>
          <p:spPr>
            <a:xfrm>
              <a:off x="1724857" y="2048509"/>
              <a:ext cx="432556" cy="50902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435769" y="1725344"/>
              <a:ext cx="2099031" cy="323165"/>
            </a:xfrm>
            <a:prstGeom prst="rect">
              <a:avLst/>
            </a:prstGeom>
            <a:solidFill>
              <a:schemeClr val="bg1"/>
            </a:solidFill>
            <a:ln w="15875">
              <a:solidFill>
                <a:srgbClr val="00B050"/>
              </a:solidFill>
            </a:ln>
          </p:spPr>
          <p:txBody>
            <a:bodyPr wrap="square" rtlCol="0">
              <a:spAutoFit/>
            </a:bodyPr>
            <a:lstStyle/>
            <a:p>
              <a:r>
                <a:rPr lang="fr-FR" sz="1500" b="1" dirty="0"/>
                <a:t>Atelier Maintenance VP</a:t>
              </a:r>
            </a:p>
          </p:txBody>
        </p:sp>
        <p:sp>
          <p:nvSpPr>
            <p:cNvPr id="21" name="Rectangle 20"/>
            <p:cNvSpPr/>
            <p:nvPr/>
          </p:nvSpPr>
          <p:spPr>
            <a:xfrm>
              <a:off x="2157413" y="2073541"/>
              <a:ext cx="2071687" cy="967979"/>
            </a:xfrm>
            <a:prstGeom prst="rect">
              <a:avLst/>
            </a:prstGeom>
            <a:noFill/>
            <a:ln w="38100">
              <a:solidFill>
                <a:srgbClr val="00B05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893593" y="1314170"/>
              <a:ext cx="564356" cy="329773"/>
            </a:xfrm>
            <a:prstGeom prst="rect">
              <a:avLst/>
            </a:prstGeom>
            <a:noFill/>
            <a:ln w="38100">
              <a:solidFill>
                <a:srgbClr val="FFFF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p:cNvSpPr/>
            <p:nvPr/>
          </p:nvSpPr>
          <p:spPr>
            <a:xfrm>
              <a:off x="6299359" y="1960077"/>
              <a:ext cx="1035843" cy="483989"/>
            </a:xfrm>
            <a:prstGeom prst="rect">
              <a:avLst/>
            </a:prstGeom>
            <a:noFill/>
            <a:ln w="381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6224416" y="2932980"/>
              <a:ext cx="1035843" cy="483989"/>
            </a:xfrm>
            <a:prstGeom prst="rect">
              <a:avLst/>
            </a:prstGeom>
            <a:noFill/>
            <a:ln w="38100">
              <a:solidFill>
                <a:schemeClr val="tx2">
                  <a:lumMod val="60000"/>
                  <a:lumOff val="4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6500813" y="1336040"/>
              <a:ext cx="585787" cy="329773"/>
            </a:xfrm>
            <a:prstGeom prst="rect">
              <a:avLst/>
            </a:prstGeom>
            <a:noFill/>
            <a:ln w="381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5936458" y="3801418"/>
              <a:ext cx="564356" cy="483989"/>
            </a:xfrm>
            <a:prstGeom prst="rect">
              <a:avLst/>
            </a:prstGeom>
            <a:noFill/>
            <a:ln w="38100">
              <a:solidFill>
                <a:schemeClr val="tx2">
                  <a:lumMod val="60000"/>
                  <a:lumOff val="4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7" name="Connecteur droit avec flèche 26"/>
            <p:cNvCxnSpPr/>
            <p:nvPr/>
          </p:nvCxnSpPr>
          <p:spPr>
            <a:xfrm flipH="1">
              <a:off x="7104741" y="1220936"/>
              <a:ext cx="311036" cy="1864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H="1">
              <a:off x="7234236" y="1232207"/>
              <a:ext cx="181540" cy="7278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6368560" y="897771"/>
              <a:ext cx="2567039" cy="323165"/>
            </a:xfrm>
            <a:prstGeom prst="rect">
              <a:avLst/>
            </a:prstGeom>
            <a:solidFill>
              <a:schemeClr val="bg1"/>
            </a:solidFill>
            <a:ln w="15875">
              <a:solidFill>
                <a:srgbClr val="FF0000"/>
              </a:solidFill>
            </a:ln>
          </p:spPr>
          <p:txBody>
            <a:bodyPr wrap="square" rtlCol="0">
              <a:spAutoFit/>
            </a:bodyPr>
            <a:lstStyle/>
            <a:p>
              <a:r>
                <a:rPr lang="fr-FR" sz="1500" b="1" dirty="0"/>
                <a:t>Atelier Maintenance Agricole</a:t>
              </a:r>
            </a:p>
          </p:txBody>
        </p:sp>
        <p:sp>
          <p:nvSpPr>
            <p:cNvPr id="30" name="ZoneTexte 29"/>
            <p:cNvSpPr txBox="1"/>
            <p:nvPr/>
          </p:nvSpPr>
          <p:spPr>
            <a:xfrm>
              <a:off x="7539036" y="3009037"/>
              <a:ext cx="1490663" cy="1246495"/>
            </a:xfrm>
            <a:prstGeom prst="rect">
              <a:avLst/>
            </a:prstGeom>
            <a:noFill/>
            <a:ln w="15875">
              <a:solidFill>
                <a:srgbClr val="3D7CC9"/>
              </a:solidFill>
            </a:ln>
          </p:spPr>
          <p:txBody>
            <a:bodyPr wrap="square" rtlCol="0">
              <a:spAutoFit/>
            </a:bodyPr>
            <a:lstStyle/>
            <a:p>
              <a:r>
                <a:rPr lang="fr-FR" sz="1500" b="1" dirty="0"/>
                <a:t>Atelier Maintenance</a:t>
              </a:r>
            </a:p>
            <a:p>
              <a:r>
                <a:rPr lang="fr-FR" sz="1500" b="1" dirty="0"/>
                <a:t>Matériels  de Construction et de Manutention </a:t>
              </a:r>
            </a:p>
          </p:txBody>
        </p:sp>
        <p:cxnSp>
          <p:nvCxnSpPr>
            <p:cNvPr id="31" name="Connecteur droit avec flèche 30"/>
            <p:cNvCxnSpPr/>
            <p:nvPr/>
          </p:nvCxnSpPr>
          <p:spPr>
            <a:xfrm flipH="1" flipV="1">
              <a:off x="7104741" y="3416969"/>
              <a:ext cx="434295" cy="469232"/>
            </a:xfrm>
            <a:prstGeom prst="straightConnector1">
              <a:avLst/>
            </a:prstGeom>
            <a:ln>
              <a:solidFill>
                <a:srgbClr val="3D7CC9"/>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6500814" y="3886200"/>
              <a:ext cx="1038222" cy="193744"/>
            </a:xfrm>
            <a:prstGeom prst="straightConnector1">
              <a:avLst/>
            </a:prstGeom>
            <a:ln>
              <a:solidFill>
                <a:srgbClr val="3D7CC9"/>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4470255" y="909042"/>
              <a:ext cx="1811483" cy="323165"/>
            </a:xfrm>
            <a:prstGeom prst="rect">
              <a:avLst/>
            </a:prstGeom>
            <a:solidFill>
              <a:schemeClr val="bg1"/>
            </a:solidFill>
            <a:ln w="15875">
              <a:solidFill>
                <a:srgbClr val="FFFF00"/>
              </a:solidFill>
            </a:ln>
          </p:spPr>
          <p:txBody>
            <a:bodyPr wrap="square" rtlCol="0">
              <a:spAutoFit/>
            </a:bodyPr>
            <a:lstStyle/>
            <a:p>
              <a:r>
                <a:rPr lang="fr-FR" sz="1500" b="1" dirty="0"/>
                <a:t>Atelier Espaces verts</a:t>
              </a:r>
            </a:p>
          </p:txBody>
        </p:sp>
        <p:cxnSp>
          <p:nvCxnSpPr>
            <p:cNvPr id="34" name="Connecteur droit avec flèche 33"/>
            <p:cNvCxnSpPr>
              <a:stCxn id="33" idx="2"/>
            </p:cNvCxnSpPr>
            <p:nvPr/>
          </p:nvCxnSpPr>
          <p:spPr>
            <a:xfrm>
              <a:off x="5375997" y="1232207"/>
              <a:ext cx="517596" cy="23905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264106" y="3830973"/>
              <a:ext cx="872000" cy="483989"/>
            </a:xfrm>
            <a:prstGeom prst="rect">
              <a:avLst/>
            </a:prstGeom>
            <a:noFill/>
            <a:ln w="38100">
              <a:solidFill>
                <a:schemeClr val="accent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ZoneTexte 35"/>
            <p:cNvSpPr txBox="1"/>
            <p:nvPr/>
          </p:nvSpPr>
          <p:spPr>
            <a:xfrm>
              <a:off x="181807" y="2767162"/>
              <a:ext cx="1543050" cy="553998"/>
            </a:xfrm>
            <a:prstGeom prst="rect">
              <a:avLst/>
            </a:prstGeom>
            <a:solidFill>
              <a:schemeClr val="bg1"/>
            </a:solidFill>
            <a:ln w="15875">
              <a:solidFill>
                <a:schemeClr val="accent6"/>
              </a:solidFill>
            </a:ln>
          </p:spPr>
          <p:txBody>
            <a:bodyPr wrap="square" rtlCol="0">
              <a:spAutoFit/>
            </a:bodyPr>
            <a:lstStyle/>
            <a:p>
              <a:r>
                <a:rPr lang="fr-FR" sz="1500" b="1" dirty="0"/>
                <a:t>Laboratoire </a:t>
              </a:r>
            </a:p>
            <a:p>
              <a:r>
                <a:rPr lang="fr-FR" sz="1500" b="1" dirty="0"/>
                <a:t>AFSM</a:t>
              </a:r>
            </a:p>
          </p:txBody>
        </p:sp>
        <p:cxnSp>
          <p:nvCxnSpPr>
            <p:cNvPr id="37" name="Connecteur droit avec flèche 36"/>
            <p:cNvCxnSpPr/>
            <p:nvPr/>
          </p:nvCxnSpPr>
          <p:spPr>
            <a:xfrm>
              <a:off x="1724857" y="3152568"/>
              <a:ext cx="689731" cy="67840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pic>
        <p:nvPicPr>
          <p:cNvPr id="38" name="Imag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9280" y="2668055"/>
            <a:ext cx="1490663" cy="838498"/>
          </a:xfrm>
          <a:prstGeom prst="rect">
            <a:avLst/>
          </a:prstGeom>
          <a:ln w="19050" cmpd="sng">
            <a:solidFill>
              <a:srgbClr val="1A86D0"/>
            </a:solidFill>
          </a:ln>
        </p:spPr>
      </p:pic>
      <p:pic>
        <p:nvPicPr>
          <p:cNvPr id="40" name="Image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4692" y="565149"/>
            <a:ext cx="1423095" cy="800491"/>
          </a:xfrm>
          <a:prstGeom prst="rect">
            <a:avLst/>
          </a:prstGeom>
          <a:ln w="22225" cmpd="sng">
            <a:solidFill>
              <a:srgbClr val="FFFF00"/>
            </a:solidFill>
          </a:ln>
        </p:spPr>
      </p:pic>
      <p:sp>
        <p:nvSpPr>
          <p:cNvPr id="41" name="Rectangle 40">
            <a:extLst>
              <a:ext uri="{FF2B5EF4-FFF2-40B4-BE49-F238E27FC236}">
                <a16:creationId xmlns:a16="http://schemas.microsoft.com/office/drawing/2014/main" id="{D3634B18-FBFF-834B-9C3D-F679EC828AE6}"/>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pic>
        <p:nvPicPr>
          <p:cNvPr id="39" name="Imag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7525" y="588678"/>
            <a:ext cx="1443510" cy="811974"/>
          </a:xfrm>
          <a:prstGeom prst="rect">
            <a:avLst/>
          </a:prstGeom>
          <a:ln w="19050" cmpd="sng">
            <a:solidFill>
              <a:srgbClr val="FF0000"/>
            </a:solidFill>
          </a:ln>
        </p:spPr>
      </p:pic>
    </p:spTree>
    <p:extLst>
      <p:ext uri="{BB962C8B-B14F-4D97-AF65-F5344CB8AC3E}">
        <p14:creationId xmlns:p14="http://schemas.microsoft.com/office/powerpoint/2010/main" val="3777309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C9A53B36-401D-4FFF-9973-B2DFCE7D8D27}"/>
              </a:ext>
            </a:extLst>
          </p:cNvPr>
          <p:cNvGraphicFramePr>
            <a:graphicFrameLocks noGrp="1"/>
          </p:cNvGraphicFramePr>
          <p:nvPr/>
        </p:nvGraphicFramePr>
        <p:xfrm>
          <a:off x="201477" y="867905"/>
          <a:ext cx="8826281" cy="4181007"/>
        </p:xfrm>
        <a:graphic>
          <a:graphicData uri="http://schemas.openxmlformats.org/drawingml/2006/table">
            <a:tbl>
              <a:tblPr/>
              <a:tblGrid>
                <a:gridCol w="303308">
                  <a:extLst>
                    <a:ext uri="{9D8B030D-6E8A-4147-A177-3AD203B41FA5}">
                      <a16:colId xmlns:a16="http://schemas.microsoft.com/office/drawing/2014/main" val="3286680500"/>
                    </a:ext>
                  </a:extLst>
                </a:gridCol>
                <a:gridCol w="697609">
                  <a:extLst>
                    <a:ext uri="{9D8B030D-6E8A-4147-A177-3AD203B41FA5}">
                      <a16:colId xmlns:a16="http://schemas.microsoft.com/office/drawing/2014/main" val="590491717"/>
                    </a:ext>
                  </a:extLst>
                </a:gridCol>
                <a:gridCol w="940257">
                  <a:extLst>
                    <a:ext uri="{9D8B030D-6E8A-4147-A177-3AD203B41FA5}">
                      <a16:colId xmlns:a16="http://schemas.microsoft.com/office/drawing/2014/main" val="21031842"/>
                    </a:ext>
                  </a:extLst>
                </a:gridCol>
                <a:gridCol w="940257">
                  <a:extLst>
                    <a:ext uri="{9D8B030D-6E8A-4147-A177-3AD203B41FA5}">
                      <a16:colId xmlns:a16="http://schemas.microsoft.com/office/drawing/2014/main" val="899926452"/>
                    </a:ext>
                  </a:extLst>
                </a:gridCol>
                <a:gridCol w="940257">
                  <a:extLst>
                    <a:ext uri="{9D8B030D-6E8A-4147-A177-3AD203B41FA5}">
                      <a16:colId xmlns:a16="http://schemas.microsoft.com/office/drawing/2014/main" val="182103876"/>
                    </a:ext>
                  </a:extLst>
                </a:gridCol>
                <a:gridCol w="940257">
                  <a:extLst>
                    <a:ext uri="{9D8B030D-6E8A-4147-A177-3AD203B41FA5}">
                      <a16:colId xmlns:a16="http://schemas.microsoft.com/office/drawing/2014/main" val="3552652544"/>
                    </a:ext>
                  </a:extLst>
                </a:gridCol>
                <a:gridCol w="303308">
                  <a:extLst>
                    <a:ext uri="{9D8B030D-6E8A-4147-A177-3AD203B41FA5}">
                      <a16:colId xmlns:a16="http://schemas.microsoft.com/office/drawing/2014/main" val="1318274387"/>
                    </a:ext>
                  </a:extLst>
                </a:gridCol>
                <a:gridCol w="940257">
                  <a:extLst>
                    <a:ext uri="{9D8B030D-6E8A-4147-A177-3AD203B41FA5}">
                      <a16:colId xmlns:a16="http://schemas.microsoft.com/office/drawing/2014/main" val="1983707476"/>
                    </a:ext>
                  </a:extLst>
                </a:gridCol>
                <a:gridCol w="940257">
                  <a:extLst>
                    <a:ext uri="{9D8B030D-6E8A-4147-A177-3AD203B41FA5}">
                      <a16:colId xmlns:a16="http://schemas.microsoft.com/office/drawing/2014/main" val="570414355"/>
                    </a:ext>
                  </a:extLst>
                </a:gridCol>
                <a:gridCol w="940257">
                  <a:extLst>
                    <a:ext uri="{9D8B030D-6E8A-4147-A177-3AD203B41FA5}">
                      <a16:colId xmlns:a16="http://schemas.microsoft.com/office/drawing/2014/main" val="1840922566"/>
                    </a:ext>
                  </a:extLst>
                </a:gridCol>
                <a:gridCol w="940257">
                  <a:extLst>
                    <a:ext uri="{9D8B030D-6E8A-4147-A177-3AD203B41FA5}">
                      <a16:colId xmlns:a16="http://schemas.microsoft.com/office/drawing/2014/main" val="3049189723"/>
                    </a:ext>
                  </a:extLst>
                </a:gridCol>
              </a:tblGrid>
              <a:tr h="220053">
                <a:tc>
                  <a:txBody>
                    <a:bodyPr/>
                    <a:lstStyle/>
                    <a:p>
                      <a:pPr algn="l" fontAlgn="b"/>
                      <a:endParaRPr lang="fr-FR" sz="1000" b="0" i="0" u="none" strike="noStrike" dirty="0">
                        <a:solidFill>
                          <a:srgbClr val="000000"/>
                        </a:solidFill>
                        <a:effectLst/>
                        <a:latin typeface="Calibri" panose="020F0502020204030204" pitchFamily="34" charset="0"/>
                      </a:endParaRPr>
                    </a:p>
                  </a:txBody>
                  <a:tcPr marL="7154" marR="7154" marT="715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A</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B</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C</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A</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B</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1" i="0" u="none" strike="noStrike" dirty="0">
                          <a:solidFill>
                            <a:srgbClr val="000000"/>
                          </a:solidFill>
                          <a:effectLst/>
                          <a:latin typeface="Calibri" panose="020F0502020204030204" pitchFamily="34" charset="0"/>
                        </a:rPr>
                        <a:t>Groupe C</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525651"/>
                  </a:ext>
                </a:extLst>
              </a:tr>
              <a:tr h="220053">
                <a:tc>
                  <a:txBody>
                    <a:bodyPr/>
                    <a:lstStyle/>
                    <a:p>
                      <a:pPr algn="l" fontAlgn="b"/>
                      <a:r>
                        <a:rPr lang="fr-FR" sz="1000" b="0" i="0" u="none" strike="noStrike">
                          <a:solidFill>
                            <a:srgbClr val="000000"/>
                          </a:solidFill>
                          <a:effectLst/>
                          <a:latin typeface="Calibri" panose="020F0502020204030204" pitchFamily="34" charset="0"/>
                        </a:rPr>
                        <a:t>s1</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1&amp;2</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1ABFC6"/>
                    </a:solidFill>
                  </a:tcPr>
                </a:tc>
                <a:tc>
                  <a:txBody>
                    <a:bodyPr/>
                    <a:lstStyle/>
                    <a:p>
                      <a:pPr algn="ctr" fontAlgn="ctr"/>
                      <a:r>
                        <a:rPr lang="fr-FR" sz="1200" b="0" i="0" u="none" strike="noStrike" dirty="0">
                          <a:solidFill>
                            <a:srgbClr val="000000"/>
                          </a:solidFill>
                          <a:effectLst/>
                          <a:latin typeface="Calibri" panose="020F0502020204030204" pitchFamily="34" charset="0"/>
                        </a:rPr>
                        <a:t>CM</a:t>
                      </a:r>
                    </a:p>
                  </a:txBody>
                  <a:tcPr marL="7154" marR="7154" marT="7154" marB="0" anchor="ctr">
                    <a:lnL>
                      <a:noFill/>
                    </a:lnL>
                    <a:lnR>
                      <a:noFill/>
                    </a:lnR>
                    <a:lnT w="6350" cap="flat" cmpd="sng" algn="ctr">
                      <a:solidFill>
                        <a:srgbClr val="000000"/>
                      </a:solidFill>
                      <a:prstDash val="solid"/>
                      <a:round/>
                      <a:headEnd type="none" w="med" len="med"/>
                      <a:tailEnd type="none" w="med" len="med"/>
                    </a:lnT>
                    <a:lnB>
                      <a:noFill/>
                    </a:lnB>
                    <a:solidFill>
                      <a:srgbClr val="FCB94D"/>
                    </a:solidFill>
                  </a:tcPr>
                </a:tc>
                <a:tc>
                  <a:txBody>
                    <a:bodyPr/>
                    <a:lstStyle/>
                    <a:p>
                      <a:pPr algn="ctr" fontAlgn="ctr"/>
                      <a:r>
                        <a:rPr lang="fr-FR" sz="1200" b="0" i="0" u="none" strike="noStrike">
                          <a:solidFill>
                            <a:srgbClr val="000000"/>
                          </a:solidFill>
                          <a:effectLst/>
                          <a:latin typeface="Calibri" panose="020F0502020204030204" pitchFamily="34" charset="0"/>
                        </a:rPr>
                        <a:t>EV</a:t>
                      </a:r>
                    </a:p>
                  </a:txBody>
                  <a:tcPr marL="7154" marR="7154" marT="7154" marB="0" anchor="ctr">
                    <a:lnL>
                      <a:noFill/>
                    </a:lnL>
                    <a:lnR>
                      <a:noFill/>
                    </a:lnR>
                    <a:lnT w="6350" cap="flat" cmpd="sng" algn="ctr">
                      <a:solidFill>
                        <a:srgbClr val="000000"/>
                      </a:solidFill>
                      <a:prstDash val="solid"/>
                      <a:round/>
                      <a:headEnd type="none" w="med" len="med"/>
                      <a:tailEnd type="none" w="med" len="med"/>
                    </a:lnT>
                    <a:lnB>
                      <a:noFill/>
                    </a:lnB>
                    <a:solidFill>
                      <a:srgbClr val="B1D46C"/>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s19</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5</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200" b="0" i="0" u="none" strike="noStrike" dirty="0">
                          <a:solidFill>
                            <a:srgbClr val="000000"/>
                          </a:solidFill>
                          <a:effectLst/>
                          <a:latin typeface="Calibri" panose="020F0502020204030204" pitchFamily="34" charset="0"/>
                        </a:rPr>
                        <a:t>EV</a:t>
                      </a:r>
                    </a:p>
                  </a:txBody>
                  <a:tcPr marL="7154" marR="7154" marT="71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1D46C"/>
                    </a:solidFill>
                  </a:tcPr>
                </a:tc>
                <a:tc rowSpan="6">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a:noFill/>
                    </a:lnL>
                    <a:lnR>
                      <a:noFill/>
                    </a:lnR>
                    <a:lnT w="6350" cap="flat" cmpd="sng" algn="ctr">
                      <a:solidFill>
                        <a:srgbClr val="000000"/>
                      </a:solidFill>
                      <a:prstDash val="solid"/>
                      <a:round/>
                      <a:headEnd type="none" w="med" len="med"/>
                      <a:tailEnd type="none" w="med" len="med"/>
                    </a:lnT>
                    <a:lnB>
                      <a:noFill/>
                    </a:lnB>
                    <a:solidFill>
                      <a:srgbClr val="1ABFC6"/>
                    </a:solidFill>
                  </a:tcPr>
                </a:tc>
                <a:tc rowSpan="6">
                  <a:txBody>
                    <a:bodyPr/>
                    <a:lstStyle/>
                    <a:p>
                      <a:pPr algn="ctr" fontAlgn="ctr"/>
                      <a:r>
                        <a:rPr lang="fr-FR" sz="1200" b="0" i="0" u="none" strike="noStrike" dirty="0">
                          <a:solidFill>
                            <a:srgbClr val="000000"/>
                          </a:solidFill>
                          <a:effectLst/>
                          <a:latin typeface="Calibri" panose="020F0502020204030204" pitchFamily="34" charset="0"/>
                        </a:rPr>
                        <a:t>CM</a:t>
                      </a:r>
                    </a:p>
                  </a:txBody>
                  <a:tcPr marL="7154" marR="7154" marT="7154" marB="0" anchor="ctr">
                    <a:lnL>
                      <a:noFill/>
                    </a:lnL>
                    <a:lnR>
                      <a:noFill/>
                    </a:lnR>
                    <a:lnT w="6350" cap="flat" cmpd="sng" algn="ctr">
                      <a:solidFill>
                        <a:srgbClr val="000000"/>
                      </a:solidFill>
                      <a:prstDash val="solid"/>
                      <a:round/>
                      <a:headEnd type="none" w="med" len="med"/>
                      <a:tailEnd type="none" w="med" len="med"/>
                    </a:lnT>
                    <a:lnB>
                      <a:noFill/>
                    </a:lnB>
                    <a:solidFill>
                      <a:srgbClr val="FCB94D"/>
                    </a:solidFill>
                  </a:tcPr>
                </a:tc>
                <a:extLst>
                  <a:ext uri="{0D108BD9-81ED-4DB2-BD59-A6C34878D82A}">
                    <a16:rowId xmlns:a16="http://schemas.microsoft.com/office/drawing/2014/main" val="4290116102"/>
                  </a:ext>
                </a:extLst>
              </a:tr>
              <a:tr h="220053">
                <a:tc>
                  <a:txBody>
                    <a:bodyPr/>
                    <a:lstStyle/>
                    <a:p>
                      <a:pPr algn="l" fontAlgn="b"/>
                      <a:r>
                        <a:rPr lang="fr-FR" sz="1000" b="0" i="0" u="none" strike="noStrike">
                          <a:solidFill>
                            <a:srgbClr val="000000"/>
                          </a:solidFill>
                          <a:effectLst/>
                          <a:latin typeface="Calibri" panose="020F0502020204030204" pitchFamily="34" charset="0"/>
                        </a:rPr>
                        <a:t>s2</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200" b="0" i="0" u="none" strike="noStrike">
                          <a:solidFill>
                            <a:srgbClr val="000000"/>
                          </a:solidFill>
                          <a:effectLst/>
                          <a:latin typeface="Calibri" panose="020F0502020204030204" pitchFamily="34" charset="0"/>
                        </a:rPr>
                        <a:t>CM</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FCB94D"/>
                    </a:solidFill>
                  </a:tcPr>
                </a:tc>
                <a:tc>
                  <a:txBody>
                    <a:bodyPr/>
                    <a:lstStyle/>
                    <a:p>
                      <a:pPr algn="ctr" fontAlgn="ctr"/>
                      <a:r>
                        <a:rPr lang="fr-FR" sz="1200" b="0" i="0" u="none" strike="noStrike" dirty="0">
                          <a:solidFill>
                            <a:srgbClr val="000000"/>
                          </a:solidFill>
                          <a:effectLst/>
                          <a:latin typeface="Calibri" panose="020F0502020204030204" pitchFamily="34" charset="0"/>
                        </a:rPr>
                        <a:t>EV</a:t>
                      </a:r>
                    </a:p>
                  </a:txBody>
                  <a:tcPr marL="7154" marR="7154" marT="7154" marB="0" anchor="ctr">
                    <a:lnL>
                      <a:noFill/>
                    </a:lnL>
                    <a:lnR>
                      <a:noFill/>
                    </a:lnR>
                    <a:lnT>
                      <a:noFill/>
                    </a:lnT>
                    <a:lnB>
                      <a:noFill/>
                    </a:lnB>
                    <a:solidFill>
                      <a:srgbClr val="B1D46C"/>
                    </a:solidFill>
                  </a:tcPr>
                </a:tc>
                <a:tc>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a:noFill/>
                    </a:lnL>
                    <a:lnR>
                      <a:noFill/>
                    </a:lnR>
                    <a:lnT>
                      <a:noFill/>
                    </a:lnT>
                    <a:lnB>
                      <a:noFill/>
                    </a:lnB>
                    <a:solidFill>
                      <a:srgbClr val="1ABFC6"/>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s20</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94652713"/>
                  </a:ext>
                </a:extLst>
              </a:tr>
              <a:tr h="220053">
                <a:tc>
                  <a:txBody>
                    <a:bodyPr/>
                    <a:lstStyle/>
                    <a:p>
                      <a:pPr algn="l" fontAlgn="b"/>
                      <a:r>
                        <a:rPr lang="fr-FR" sz="1000" b="0" i="0" u="none" strike="noStrike">
                          <a:solidFill>
                            <a:srgbClr val="000000"/>
                          </a:solidFill>
                          <a:effectLst/>
                          <a:latin typeface="Calibri" panose="020F0502020204030204" pitchFamily="34" charset="0"/>
                        </a:rPr>
                        <a:t>s3</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200" b="0" i="0" u="none" strike="noStrike">
                          <a:solidFill>
                            <a:srgbClr val="000000"/>
                          </a:solidFill>
                          <a:effectLst/>
                          <a:latin typeface="Calibri" panose="020F0502020204030204" pitchFamily="34" charset="0"/>
                        </a:rPr>
                        <a:t>EV</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B1D46C"/>
                    </a:solidFill>
                  </a:tcPr>
                </a:tc>
                <a:tc>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a:noFill/>
                    </a:lnL>
                    <a:lnR>
                      <a:noFill/>
                    </a:lnR>
                    <a:lnT>
                      <a:noFill/>
                    </a:lnT>
                    <a:lnB>
                      <a:noFill/>
                    </a:lnB>
                    <a:solidFill>
                      <a:srgbClr val="1ABFC6"/>
                    </a:solidFill>
                  </a:tcPr>
                </a:tc>
                <a:tc>
                  <a:txBody>
                    <a:bodyPr/>
                    <a:lstStyle/>
                    <a:p>
                      <a:pPr algn="ctr" fontAlgn="ctr"/>
                      <a:r>
                        <a:rPr lang="fr-FR" sz="1200" b="0" i="0" u="none" strike="noStrike">
                          <a:solidFill>
                            <a:srgbClr val="000000"/>
                          </a:solidFill>
                          <a:effectLst/>
                          <a:latin typeface="Calibri" panose="020F0502020204030204" pitchFamily="34" charset="0"/>
                        </a:rPr>
                        <a:t>CM</a:t>
                      </a:r>
                    </a:p>
                  </a:txBody>
                  <a:tcPr marL="7154" marR="7154" marT="7154" marB="0" anchor="ctr">
                    <a:lnL>
                      <a:noFill/>
                    </a:lnL>
                    <a:lnR>
                      <a:noFill/>
                    </a:lnR>
                    <a:lnT>
                      <a:noFill/>
                    </a:lnT>
                    <a:lnB>
                      <a:noFill/>
                    </a:lnB>
                    <a:solidFill>
                      <a:srgbClr val="FCB94D"/>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dirty="0">
                          <a:solidFill>
                            <a:srgbClr val="000000"/>
                          </a:solidFill>
                          <a:effectLst/>
                          <a:latin typeface="Calibri" panose="020F0502020204030204" pitchFamily="34" charset="0"/>
                        </a:rPr>
                        <a:t>s21</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66312230"/>
                  </a:ext>
                </a:extLst>
              </a:tr>
              <a:tr h="220053">
                <a:tc>
                  <a:txBody>
                    <a:bodyPr/>
                    <a:lstStyle/>
                    <a:p>
                      <a:pPr algn="l" fontAlgn="b"/>
                      <a:r>
                        <a:rPr lang="fr-FR" sz="1000" b="0" i="0" u="none" strike="noStrike">
                          <a:solidFill>
                            <a:srgbClr val="000000"/>
                          </a:solidFill>
                          <a:effectLst/>
                          <a:latin typeface="Calibri" panose="020F0502020204030204" pitchFamily="34" charset="0"/>
                        </a:rPr>
                        <a:t>s4</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3</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1ABFC6"/>
                    </a:solidFill>
                  </a:tcPr>
                </a:tc>
                <a:tc rowSpan="6">
                  <a:txBody>
                    <a:bodyPr/>
                    <a:lstStyle/>
                    <a:p>
                      <a:pPr algn="ctr" fontAlgn="ctr"/>
                      <a:r>
                        <a:rPr lang="fr-FR" sz="1200" b="0" i="0" u="none" strike="noStrike" dirty="0">
                          <a:solidFill>
                            <a:srgbClr val="000000"/>
                          </a:solidFill>
                          <a:effectLst/>
                          <a:latin typeface="Calibri" panose="020F0502020204030204" pitchFamily="34" charset="0"/>
                        </a:rPr>
                        <a:t>CM</a:t>
                      </a:r>
                    </a:p>
                  </a:txBody>
                  <a:tcPr marL="7154" marR="7154" marT="7154" marB="0" anchor="ctr">
                    <a:lnL>
                      <a:noFill/>
                    </a:lnL>
                    <a:lnR>
                      <a:noFill/>
                    </a:lnR>
                    <a:lnT>
                      <a:noFill/>
                    </a:lnT>
                    <a:lnB>
                      <a:noFill/>
                    </a:lnB>
                    <a:solidFill>
                      <a:srgbClr val="FCB94D"/>
                    </a:solidFill>
                  </a:tcPr>
                </a:tc>
                <a:tc rowSpan="6">
                  <a:txBody>
                    <a:bodyPr/>
                    <a:lstStyle/>
                    <a:p>
                      <a:pPr algn="ctr" fontAlgn="ctr"/>
                      <a:r>
                        <a:rPr lang="fr-FR" sz="1200" b="0" i="0" u="none" strike="noStrike" dirty="0">
                          <a:solidFill>
                            <a:srgbClr val="000000"/>
                          </a:solidFill>
                          <a:effectLst/>
                          <a:latin typeface="Calibri" panose="020F0502020204030204" pitchFamily="34" charset="0"/>
                        </a:rPr>
                        <a:t>EV</a:t>
                      </a:r>
                    </a:p>
                  </a:txBody>
                  <a:tcPr marL="7154" marR="7154" marT="7154" marB="0" anchor="ctr">
                    <a:lnL>
                      <a:noFill/>
                    </a:lnL>
                    <a:lnR>
                      <a:noFill/>
                    </a:lnR>
                    <a:lnT>
                      <a:noFill/>
                    </a:lnT>
                    <a:lnB>
                      <a:noFill/>
                    </a:lnB>
                    <a:solidFill>
                      <a:srgbClr val="B1D46C"/>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dirty="0">
                          <a:solidFill>
                            <a:srgbClr val="000000"/>
                          </a:solidFill>
                          <a:effectLst/>
                          <a:latin typeface="Calibri" panose="020F0502020204030204" pitchFamily="34" charset="0"/>
                        </a:rPr>
                        <a:t>s22</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76890406"/>
                  </a:ext>
                </a:extLst>
              </a:tr>
              <a:tr h="220053">
                <a:tc>
                  <a:txBody>
                    <a:bodyPr/>
                    <a:lstStyle/>
                    <a:p>
                      <a:pPr algn="l" fontAlgn="b"/>
                      <a:r>
                        <a:rPr lang="fr-FR" sz="1000" b="0" i="0" u="none" strike="noStrike">
                          <a:solidFill>
                            <a:srgbClr val="000000"/>
                          </a:solidFill>
                          <a:effectLst/>
                          <a:latin typeface="Calibri" panose="020F0502020204030204" pitchFamily="34" charset="0"/>
                        </a:rPr>
                        <a:t>s5</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dirty="0">
                          <a:solidFill>
                            <a:srgbClr val="000000"/>
                          </a:solidFill>
                          <a:effectLst/>
                          <a:latin typeface="Calibri" panose="020F0502020204030204" pitchFamily="34" charset="0"/>
                        </a:rPr>
                        <a:t>s23</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10511881"/>
                  </a:ext>
                </a:extLst>
              </a:tr>
              <a:tr h="220053">
                <a:tc>
                  <a:txBody>
                    <a:bodyPr/>
                    <a:lstStyle/>
                    <a:p>
                      <a:pPr algn="l" fontAlgn="b"/>
                      <a:r>
                        <a:rPr lang="fr-FR" sz="1000" b="0" i="0" u="none" strike="noStrike">
                          <a:solidFill>
                            <a:srgbClr val="000000"/>
                          </a:solidFill>
                          <a:effectLst/>
                          <a:latin typeface="Calibri" panose="020F0502020204030204" pitchFamily="34" charset="0"/>
                        </a:rPr>
                        <a:t>s6</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dirty="0">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s24</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56870295"/>
                  </a:ext>
                </a:extLst>
              </a:tr>
              <a:tr h="220053">
                <a:tc>
                  <a:txBody>
                    <a:bodyPr/>
                    <a:lstStyle/>
                    <a:p>
                      <a:pPr algn="l" fontAlgn="b"/>
                      <a:r>
                        <a:rPr lang="fr-FR" sz="1000" b="0" i="0" u="none" strike="noStrike">
                          <a:solidFill>
                            <a:srgbClr val="000000"/>
                          </a:solidFill>
                          <a:effectLst/>
                          <a:latin typeface="Calibri" panose="020F0502020204030204" pitchFamily="34" charset="0"/>
                        </a:rPr>
                        <a:t>s7</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s25</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6</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1ABFC6"/>
                    </a:solidFill>
                  </a:tcPr>
                </a:tc>
                <a:tc rowSpan="6">
                  <a:txBody>
                    <a:bodyPr/>
                    <a:lstStyle/>
                    <a:p>
                      <a:pPr algn="ctr" fontAlgn="ctr"/>
                      <a:r>
                        <a:rPr lang="fr-FR" sz="1200" b="0" i="0" u="none" strike="noStrike">
                          <a:solidFill>
                            <a:srgbClr val="000000"/>
                          </a:solidFill>
                          <a:effectLst/>
                          <a:latin typeface="Calibri" panose="020F0502020204030204" pitchFamily="34" charset="0"/>
                        </a:rPr>
                        <a:t>CM</a:t>
                      </a:r>
                    </a:p>
                  </a:txBody>
                  <a:tcPr marL="7154" marR="7154" marT="7154" marB="0" anchor="ctr">
                    <a:lnL>
                      <a:noFill/>
                    </a:lnL>
                    <a:lnR>
                      <a:noFill/>
                    </a:lnR>
                    <a:lnT>
                      <a:noFill/>
                    </a:lnT>
                    <a:lnB>
                      <a:noFill/>
                    </a:lnB>
                    <a:solidFill>
                      <a:srgbClr val="FCB94D"/>
                    </a:solidFill>
                  </a:tcPr>
                </a:tc>
                <a:tc rowSpan="6">
                  <a:txBody>
                    <a:bodyPr/>
                    <a:lstStyle/>
                    <a:p>
                      <a:pPr algn="ctr" fontAlgn="ctr"/>
                      <a:r>
                        <a:rPr lang="fr-FR" sz="1200" b="0" i="0" u="none" strike="noStrike" dirty="0">
                          <a:solidFill>
                            <a:srgbClr val="000000"/>
                          </a:solidFill>
                          <a:effectLst/>
                          <a:latin typeface="Calibri" panose="020F0502020204030204" pitchFamily="34" charset="0"/>
                        </a:rPr>
                        <a:t>EV</a:t>
                      </a:r>
                    </a:p>
                  </a:txBody>
                  <a:tcPr marL="7154" marR="7154" marT="7154" marB="0" anchor="ctr">
                    <a:lnL>
                      <a:noFill/>
                    </a:lnL>
                    <a:lnR>
                      <a:noFill/>
                    </a:lnR>
                    <a:lnT>
                      <a:noFill/>
                    </a:lnT>
                    <a:lnB>
                      <a:noFill/>
                    </a:lnB>
                    <a:solidFill>
                      <a:srgbClr val="B1D46C"/>
                    </a:solidFill>
                  </a:tcPr>
                </a:tc>
                <a:extLst>
                  <a:ext uri="{0D108BD9-81ED-4DB2-BD59-A6C34878D82A}">
                    <a16:rowId xmlns:a16="http://schemas.microsoft.com/office/drawing/2014/main" val="3290157157"/>
                  </a:ext>
                </a:extLst>
              </a:tr>
              <a:tr h="220053">
                <a:tc>
                  <a:txBody>
                    <a:bodyPr/>
                    <a:lstStyle/>
                    <a:p>
                      <a:pPr algn="l" fontAlgn="b"/>
                      <a:r>
                        <a:rPr lang="fr-FR" sz="1000" b="0" i="0" u="none" strike="noStrike">
                          <a:solidFill>
                            <a:srgbClr val="000000"/>
                          </a:solidFill>
                          <a:effectLst/>
                          <a:latin typeface="Calibri" panose="020F0502020204030204" pitchFamily="34" charset="0"/>
                        </a:rPr>
                        <a:t>s8</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s26</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769727617"/>
                  </a:ext>
                </a:extLst>
              </a:tr>
              <a:tr h="220053">
                <a:tc>
                  <a:txBody>
                    <a:bodyPr/>
                    <a:lstStyle/>
                    <a:p>
                      <a:pPr algn="l" fontAlgn="b"/>
                      <a:r>
                        <a:rPr lang="fr-FR" sz="1000" b="0" i="0" u="none" strike="noStrike">
                          <a:solidFill>
                            <a:srgbClr val="000000"/>
                          </a:solidFill>
                          <a:effectLst/>
                          <a:latin typeface="Calibri" panose="020F0502020204030204" pitchFamily="34" charset="0"/>
                        </a:rPr>
                        <a:t>s9</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s27</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90728309"/>
                  </a:ext>
                </a:extLst>
              </a:tr>
              <a:tr h="220053">
                <a:tc>
                  <a:txBody>
                    <a:bodyPr/>
                    <a:lstStyle/>
                    <a:p>
                      <a:pPr algn="l" fontAlgn="b"/>
                      <a:r>
                        <a:rPr lang="fr-FR" sz="1000" b="0" i="0" u="none" strike="noStrike">
                          <a:solidFill>
                            <a:srgbClr val="000000"/>
                          </a:solidFill>
                          <a:effectLst/>
                          <a:latin typeface="Calibri" panose="020F0502020204030204" pitchFamily="34" charset="0"/>
                        </a:rPr>
                        <a:t>s10</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4</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1200" b="0" i="0" u="none" strike="noStrike">
                          <a:solidFill>
                            <a:srgbClr val="000000"/>
                          </a:solidFill>
                          <a:effectLst/>
                          <a:latin typeface="Calibri" panose="020F0502020204030204" pitchFamily="34" charset="0"/>
                        </a:rPr>
                        <a:t>CM</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FCB94D"/>
                    </a:solidFill>
                  </a:tcPr>
                </a:tc>
                <a:tc rowSpan="6">
                  <a:txBody>
                    <a:bodyPr/>
                    <a:lstStyle/>
                    <a:p>
                      <a:pPr algn="ctr" fontAlgn="ctr"/>
                      <a:r>
                        <a:rPr lang="fr-FR" sz="1200" b="0" i="0" u="none" strike="noStrike" dirty="0">
                          <a:solidFill>
                            <a:srgbClr val="000000"/>
                          </a:solidFill>
                          <a:effectLst/>
                          <a:latin typeface="Calibri" panose="020F0502020204030204" pitchFamily="34" charset="0"/>
                        </a:rPr>
                        <a:t>EV</a:t>
                      </a:r>
                    </a:p>
                  </a:txBody>
                  <a:tcPr marL="7154" marR="7154" marT="7154" marB="0" anchor="ctr">
                    <a:lnL>
                      <a:noFill/>
                    </a:lnL>
                    <a:lnR>
                      <a:noFill/>
                    </a:lnR>
                    <a:lnT>
                      <a:noFill/>
                    </a:lnT>
                    <a:lnB>
                      <a:noFill/>
                    </a:lnB>
                    <a:solidFill>
                      <a:srgbClr val="B1D46C"/>
                    </a:solidFill>
                  </a:tcPr>
                </a:tc>
                <a:tc rowSpan="6">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a:noFill/>
                    </a:lnL>
                    <a:lnR>
                      <a:noFill/>
                    </a:lnR>
                    <a:lnT>
                      <a:noFill/>
                    </a:lnT>
                    <a:lnB>
                      <a:noFill/>
                    </a:lnB>
                    <a:solidFill>
                      <a:srgbClr val="1ABFC6"/>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s28</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43698645"/>
                  </a:ext>
                </a:extLst>
              </a:tr>
              <a:tr h="220053">
                <a:tc>
                  <a:txBody>
                    <a:bodyPr/>
                    <a:lstStyle/>
                    <a:p>
                      <a:pPr algn="l" fontAlgn="b"/>
                      <a:r>
                        <a:rPr lang="fr-FR" sz="1000" b="0" i="0" u="none" strike="noStrike">
                          <a:solidFill>
                            <a:srgbClr val="000000"/>
                          </a:solidFill>
                          <a:effectLst/>
                          <a:latin typeface="Calibri" panose="020F0502020204030204" pitchFamily="34" charset="0"/>
                        </a:rPr>
                        <a:t>s11</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s29</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39897845"/>
                  </a:ext>
                </a:extLst>
              </a:tr>
              <a:tr h="220053">
                <a:tc>
                  <a:txBody>
                    <a:bodyPr/>
                    <a:lstStyle/>
                    <a:p>
                      <a:pPr algn="l" fontAlgn="b"/>
                      <a:r>
                        <a:rPr lang="fr-FR" sz="1000" b="0" i="0" u="none" strike="noStrike">
                          <a:solidFill>
                            <a:srgbClr val="000000"/>
                          </a:solidFill>
                          <a:effectLst/>
                          <a:latin typeface="Calibri" panose="020F0502020204030204" pitchFamily="34" charset="0"/>
                        </a:rPr>
                        <a:t>s12</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s30</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751698727"/>
                  </a:ext>
                </a:extLst>
              </a:tr>
              <a:tr h="220053">
                <a:tc>
                  <a:txBody>
                    <a:bodyPr/>
                    <a:lstStyle/>
                    <a:p>
                      <a:pPr algn="l" fontAlgn="b"/>
                      <a:r>
                        <a:rPr lang="fr-FR" sz="1000" b="0" i="0" u="none" strike="noStrike">
                          <a:solidFill>
                            <a:srgbClr val="000000"/>
                          </a:solidFill>
                          <a:effectLst/>
                          <a:latin typeface="Calibri" panose="020F0502020204030204" pitchFamily="34" charset="0"/>
                        </a:rPr>
                        <a:t>s13</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s31</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100" b="0" i="0" u="none" strike="noStrike" dirty="0" err="1">
                          <a:solidFill>
                            <a:srgbClr val="000000"/>
                          </a:solidFill>
                          <a:effectLst/>
                          <a:latin typeface="Calibri" panose="020F0502020204030204" pitchFamily="34" charset="0"/>
                        </a:rPr>
                        <a:t>sequ</a:t>
                      </a:r>
                      <a:r>
                        <a:rPr lang="fr-FR" sz="1100" b="0" i="0" u="none" strike="noStrike" dirty="0">
                          <a:solidFill>
                            <a:srgbClr val="000000"/>
                          </a:solidFill>
                          <a:effectLst/>
                          <a:latin typeface="Calibri" panose="020F0502020204030204" pitchFamily="34" charset="0"/>
                        </a:rPr>
                        <a:t> 7</a:t>
                      </a:r>
                    </a:p>
                  </a:txBody>
                  <a:tcPr marL="7154" marR="7154" marT="7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200" b="0" i="0" u="none" strike="noStrike">
                          <a:solidFill>
                            <a:srgbClr val="000000"/>
                          </a:solidFill>
                          <a:effectLst/>
                          <a:latin typeface="Calibri" panose="020F0502020204030204" pitchFamily="34" charset="0"/>
                        </a:rPr>
                        <a:t>CM</a:t>
                      </a:r>
                    </a:p>
                  </a:txBody>
                  <a:tcPr marL="7154" marR="7154" marT="7154" marB="0" anchor="ctr">
                    <a:lnL w="6350" cap="flat" cmpd="sng" algn="ctr">
                      <a:solidFill>
                        <a:srgbClr val="000000"/>
                      </a:solidFill>
                      <a:prstDash val="solid"/>
                      <a:round/>
                      <a:headEnd type="none" w="med" len="med"/>
                      <a:tailEnd type="none" w="med" len="med"/>
                    </a:lnL>
                    <a:lnR>
                      <a:noFill/>
                    </a:lnR>
                    <a:lnT>
                      <a:noFill/>
                    </a:lnT>
                    <a:lnB>
                      <a:noFill/>
                    </a:lnB>
                    <a:solidFill>
                      <a:srgbClr val="FCB94D"/>
                    </a:solidFill>
                  </a:tcPr>
                </a:tc>
                <a:tc rowSpan="3">
                  <a:txBody>
                    <a:bodyPr/>
                    <a:lstStyle/>
                    <a:p>
                      <a:pPr algn="ctr" fontAlgn="ctr"/>
                      <a:r>
                        <a:rPr lang="fr-FR" sz="1200" b="0" i="0" u="none" strike="noStrike">
                          <a:solidFill>
                            <a:srgbClr val="000000"/>
                          </a:solidFill>
                          <a:effectLst/>
                          <a:latin typeface="Calibri" panose="020F0502020204030204" pitchFamily="34" charset="0"/>
                        </a:rPr>
                        <a:t>EV</a:t>
                      </a:r>
                    </a:p>
                  </a:txBody>
                  <a:tcPr marL="7154" marR="7154" marT="7154" marB="0" anchor="ctr">
                    <a:lnL>
                      <a:noFill/>
                    </a:lnL>
                    <a:lnR>
                      <a:noFill/>
                    </a:lnR>
                    <a:lnT>
                      <a:noFill/>
                    </a:lnT>
                    <a:lnB>
                      <a:noFill/>
                    </a:lnB>
                    <a:solidFill>
                      <a:srgbClr val="B1D46C"/>
                    </a:solidFill>
                  </a:tcPr>
                </a:tc>
                <a:tc rowSpan="3">
                  <a:txBody>
                    <a:bodyPr/>
                    <a:lstStyle/>
                    <a:p>
                      <a:pPr algn="ctr" fontAlgn="ctr"/>
                      <a:r>
                        <a:rPr lang="fr-FR" sz="1200" b="0" i="0" u="none" strike="noStrike" dirty="0">
                          <a:solidFill>
                            <a:srgbClr val="000000"/>
                          </a:solidFill>
                          <a:effectLst/>
                          <a:latin typeface="Calibri" panose="020F0502020204030204" pitchFamily="34" charset="0"/>
                        </a:rPr>
                        <a:t>MA</a:t>
                      </a:r>
                    </a:p>
                  </a:txBody>
                  <a:tcPr marL="7154" marR="7154" marT="7154" marB="0" anchor="ctr">
                    <a:lnL>
                      <a:noFill/>
                    </a:lnL>
                    <a:lnR>
                      <a:noFill/>
                    </a:lnR>
                    <a:lnT>
                      <a:noFill/>
                    </a:lnT>
                    <a:lnB>
                      <a:noFill/>
                    </a:lnB>
                    <a:solidFill>
                      <a:srgbClr val="1ABFC6"/>
                    </a:solidFill>
                  </a:tcPr>
                </a:tc>
                <a:extLst>
                  <a:ext uri="{0D108BD9-81ED-4DB2-BD59-A6C34878D82A}">
                    <a16:rowId xmlns:a16="http://schemas.microsoft.com/office/drawing/2014/main" val="204184597"/>
                  </a:ext>
                </a:extLst>
              </a:tr>
              <a:tr h="220053">
                <a:tc>
                  <a:txBody>
                    <a:bodyPr/>
                    <a:lstStyle/>
                    <a:p>
                      <a:pPr algn="l" fontAlgn="b"/>
                      <a:r>
                        <a:rPr lang="fr-FR" sz="1000" b="0" i="0" u="none" strike="noStrike">
                          <a:solidFill>
                            <a:srgbClr val="000000"/>
                          </a:solidFill>
                          <a:effectLst/>
                          <a:latin typeface="Calibri" panose="020F0502020204030204" pitchFamily="34" charset="0"/>
                        </a:rPr>
                        <a:t>s14</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s32</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000666169"/>
                  </a:ext>
                </a:extLst>
              </a:tr>
              <a:tr h="220053">
                <a:tc>
                  <a:txBody>
                    <a:bodyPr/>
                    <a:lstStyle/>
                    <a:p>
                      <a:pPr algn="l" fontAlgn="b"/>
                      <a:r>
                        <a:rPr lang="fr-FR" sz="1000" b="0" i="0" u="none" strike="noStrike">
                          <a:solidFill>
                            <a:srgbClr val="000000"/>
                          </a:solidFill>
                          <a:effectLst/>
                          <a:latin typeface="Calibri" panose="020F0502020204030204" pitchFamily="34" charset="0"/>
                        </a:rPr>
                        <a:t>s15</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s33</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187820356"/>
                  </a:ext>
                </a:extLst>
              </a:tr>
              <a:tr h="220053">
                <a:tc>
                  <a:txBody>
                    <a:bodyPr/>
                    <a:lstStyle/>
                    <a:p>
                      <a:pPr algn="l" fontAlgn="b"/>
                      <a:r>
                        <a:rPr lang="fr-FR" sz="1000" b="0" i="0" u="none" strike="noStrike">
                          <a:solidFill>
                            <a:srgbClr val="000000"/>
                          </a:solidFill>
                          <a:effectLst/>
                          <a:latin typeface="Calibri" panose="020F0502020204030204" pitchFamily="34" charset="0"/>
                        </a:rPr>
                        <a:t>s16</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4">
                  <a:txBody>
                    <a:bodyPr/>
                    <a:lstStyle/>
                    <a:p>
                      <a:pPr algn="ctr" fontAlgn="ctr"/>
                      <a:r>
                        <a:rPr lang="fr-FR" sz="1200" b="1" i="0" u="none" strike="noStrike" dirty="0">
                          <a:solidFill>
                            <a:srgbClr val="000000"/>
                          </a:solidFill>
                          <a:effectLst/>
                          <a:latin typeface="Calibri" panose="020F0502020204030204" pitchFamily="34" charset="0"/>
                        </a:rPr>
                        <a:t>PFMP 1</a:t>
                      </a:r>
                      <a:br>
                        <a:rPr lang="fr-FR" sz="1400" b="0" i="0" u="none" strike="noStrike" dirty="0">
                          <a:solidFill>
                            <a:srgbClr val="000000"/>
                          </a:solidFill>
                          <a:effectLst/>
                          <a:latin typeface="Calibri" panose="020F0502020204030204" pitchFamily="34" charset="0"/>
                        </a:rPr>
                      </a:br>
                      <a:br>
                        <a:rPr lang="fr-FR" sz="1400" b="0" i="0" u="none" strike="noStrike" dirty="0">
                          <a:solidFill>
                            <a:srgbClr val="000000"/>
                          </a:solidFill>
                          <a:effectLst/>
                          <a:latin typeface="Calibri" panose="020F0502020204030204" pitchFamily="34" charset="0"/>
                        </a:rPr>
                      </a:br>
                      <a:endParaRPr lang="fr-FR" sz="1400" b="0" i="0" u="none" strike="noStrike" dirty="0">
                        <a:solidFill>
                          <a:srgbClr val="000000"/>
                        </a:solidFill>
                        <a:effectLst/>
                        <a:latin typeface="Calibri" panose="020F0502020204030204" pitchFamily="34" charset="0"/>
                      </a:endParaRPr>
                    </a:p>
                  </a:txBody>
                  <a:tcPr marL="7154" marR="7154" marT="71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rowSpan="3" hMerge="1">
                  <a:txBody>
                    <a:bodyPr/>
                    <a:lstStyle/>
                    <a:p>
                      <a:endParaRPr lang="fr-FR"/>
                    </a:p>
                  </a:txBody>
                  <a:tcPr/>
                </a:tc>
                <a:tc rowSpan="3" hMerge="1">
                  <a:txBody>
                    <a:bodyPr/>
                    <a:lstStyle/>
                    <a:p>
                      <a:endParaRPr lang="fr-FR"/>
                    </a:p>
                  </a:txBody>
                  <a:tcPr/>
                </a:tc>
                <a:tc rowSpan="3" h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s34</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4">
                  <a:txBody>
                    <a:bodyPr/>
                    <a:lstStyle/>
                    <a:p>
                      <a:pPr algn="ctr" fontAlgn="ctr"/>
                      <a:r>
                        <a:rPr lang="fr-FR" sz="1200" b="1" i="0" u="none" strike="noStrike" dirty="0">
                          <a:solidFill>
                            <a:srgbClr val="000000"/>
                          </a:solidFill>
                          <a:effectLst/>
                          <a:latin typeface="Calibri" panose="020F0502020204030204" pitchFamily="34" charset="0"/>
                        </a:rPr>
                        <a:t>PFMP 2</a:t>
                      </a:r>
                      <a:br>
                        <a:rPr lang="fr-FR" sz="1200" b="0" i="0" u="none" strike="noStrike" dirty="0">
                          <a:solidFill>
                            <a:srgbClr val="000000"/>
                          </a:solidFill>
                          <a:effectLst/>
                          <a:latin typeface="Calibri" panose="020F0502020204030204" pitchFamily="34" charset="0"/>
                        </a:rPr>
                      </a:br>
                      <a:br>
                        <a:rPr lang="fr-FR" sz="1200" b="0" i="0" u="none" strike="noStrike" dirty="0">
                          <a:solidFill>
                            <a:srgbClr val="000000"/>
                          </a:solidFill>
                          <a:effectLst/>
                          <a:latin typeface="Calibri" panose="020F0502020204030204" pitchFamily="34" charset="0"/>
                        </a:rPr>
                      </a:br>
                      <a:endParaRPr lang="fr-FR" sz="1200" b="0" i="0" u="none" strike="noStrike" dirty="0">
                        <a:solidFill>
                          <a:srgbClr val="000000"/>
                        </a:solidFill>
                        <a:effectLst/>
                        <a:latin typeface="Calibri" panose="020F0502020204030204" pitchFamily="34" charset="0"/>
                      </a:endParaRPr>
                    </a:p>
                  </a:txBody>
                  <a:tcPr marL="7154" marR="7154" marT="71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rowSpan="3" hMerge="1">
                  <a:txBody>
                    <a:bodyPr/>
                    <a:lstStyle/>
                    <a:p>
                      <a:endParaRPr lang="fr-FR"/>
                    </a:p>
                  </a:txBody>
                  <a:tcPr/>
                </a:tc>
                <a:tc rowSpan="3" hMerge="1">
                  <a:txBody>
                    <a:bodyPr/>
                    <a:lstStyle/>
                    <a:p>
                      <a:endParaRPr lang="fr-FR"/>
                    </a:p>
                  </a:txBody>
                  <a:tcPr/>
                </a:tc>
                <a:tc rowSpan="3" hMerge="1">
                  <a:txBody>
                    <a:bodyPr/>
                    <a:lstStyle/>
                    <a:p>
                      <a:endParaRPr lang="fr-FR"/>
                    </a:p>
                  </a:txBody>
                  <a:tcPr/>
                </a:tc>
                <a:extLst>
                  <a:ext uri="{0D108BD9-81ED-4DB2-BD59-A6C34878D82A}">
                    <a16:rowId xmlns:a16="http://schemas.microsoft.com/office/drawing/2014/main" val="513336406"/>
                  </a:ext>
                </a:extLst>
              </a:tr>
              <a:tr h="220053">
                <a:tc>
                  <a:txBody>
                    <a:bodyPr/>
                    <a:lstStyle/>
                    <a:p>
                      <a:pPr algn="l" fontAlgn="b"/>
                      <a:r>
                        <a:rPr lang="fr-FR" sz="1000" b="0" i="0" u="none" strike="noStrike">
                          <a:solidFill>
                            <a:srgbClr val="000000"/>
                          </a:solidFill>
                          <a:effectLst/>
                          <a:latin typeface="Calibri" panose="020F0502020204030204" pitchFamily="34" charset="0"/>
                        </a:rPr>
                        <a:t>s17</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vMerge="1">
                  <a:txBody>
                    <a:bodyPr/>
                    <a:lstStyle/>
                    <a:p>
                      <a:endParaRPr lang="fr-FR"/>
                    </a:p>
                  </a:txBody>
                  <a:tcPr/>
                </a:tc>
                <a:tc hMerge="1" vMerge="1">
                  <a:txBody>
                    <a:bodyPr/>
                    <a:lstStyle/>
                    <a:p>
                      <a:endParaRPr lang="fr-FR"/>
                    </a:p>
                  </a:txBody>
                  <a:tcPr/>
                </a:tc>
                <a:tc hMerge="1" vMerge="1">
                  <a:txBody>
                    <a:bodyPr/>
                    <a:lstStyle/>
                    <a:p>
                      <a:endParaRPr lang="fr-FR"/>
                    </a:p>
                  </a:txBody>
                  <a:tcPr/>
                </a:tc>
                <a:tc hMerge="1"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a:solidFill>
                            <a:srgbClr val="000000"/>
                          </a:solidFill>
                          <a:effectLst/>
                          <a:latin typeface="Calibri" panose="020F0502020204030204" pitchFamily="34" charset="0"/>
                        </a:rPr>
                        <a:t>s35</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vMerge="1">
                  <a:txBody>
                    <a:bodyPr/>
                    <a:lstStyle/>
                    <a:p>
                      <a:endParaRPr lang="fr-FR"/>
                    </a:p>
                  </a:txBody>
                  <a:tcPr/>
                </a:tc>
                <a:tc hMerge="1"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2111881522"/>
                  </a:ext>
                </a:extLst>
              </a:tr>
              <a:tr h="220053">
                <a:tc>
                  <a:txBody>
                    <a:bodyPr/>
                    <a:lstStyle/>
                    <a:p>
                      <a:pPr algn="l" fontAlgn="b"/>
                      <a:r>
                        <a:rPr lang="fr-FR" sz="1000" b="0" i="0" u="none" strike="noStrike">
                          <a:solidFill>
                            <a:srgbClr val="000000"/>
                          </a:solidFill>
                          <a:effectLst/>
                          <a:latin typeface="Calibri" panose="020F0502020204030204" pitchFamily="34" charset="0"/>
                        </a:rPr>
                        <a:t>s18</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vMerge="1">
                  <a:txBody>
                    <a:bodyPr/>
                    <a:lstStyle/>
                    <a:p>
                      <a:endParaRPr lang="fr-FR"/>
                    </a:p>
                  </a:txBody>
                  <a:tcPr/>
                </a:tc>
                <a:tc hMerge="1" vMerge="1">
                  <a:txBody>
                    <a:bodyPr/>
                    <a:lstStyle/>
                    <a:p>
                      <a:endParaRPr lang="fr-FR"/>
                    </a:p>
                  </a:txBody>
                  <a:tcPr/>
                </a:tc>
                <a:tc hMerge="1" vMerge="1">
                  <a:txBody>
                    <a:bodyPr/>
                    <a:lstStyle/>
                    <a:p>
                      <a:endParaRPr lang="fr-FR"/>
                    </a:p>
                  </a:txBody>
                  <a:tcPr/>
                </a:tc>
                <a:tc hMerge="1" v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7154" marR="7154" marT="71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fr-FR" sz="1000" b="0" i="0" u="none" strike="noStrike" dirty="0">
                          <a:solidFill>
                            <a:srgbClr val="000000"/>
                          </a:solidFill>
                          <a:effectLst/>
                          <a:latin typeface="Calibri" panose="020F0502020204030204" pitchFamily="34" charset="0"/>
                        </a:rPr>
                        <a:t>s36</a:t>
                      </a:r>
                    </a:p>
                  </a:txBody>
                  <a:tcPr marL="7154" marR="7154" marT="71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vMerge="1">
                  <a:txBody>
                    <a:bodyPr/>
                    <a:lstStyle/>
                    <a:p>
                      <a:endParaRPr lang="fr-FR"/>
                    </a:p>
                  </a:txBody>
                  <a:tcPr/>
                </a:tc>
                <a:tc hMerge="1"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3653458466"/>
                  </a:ext>
                </a:extLst>
              </a:tr>
            </a:tbl>
          </a:graphicData>
        </a:graphic>
      </p:graphicFrame>
      <p:pic>
        <p:nvPicPr>
          <p:cNvPr id="5" name="Image 4">
            <a:extLst>
              <a:ext uri="{FF2B5EF4-FFF2-40B4-BE49-F238E27FC236}">
                <a16:creationId xmlns:a16="http://schemas.microsoft.com/office/drawing/2014/main" id="{E7E8676C-1034-4B80-9043-3924146B8B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27" y="4599707"/>
            <a:ext cx="3101138" cy="354676"/>
          </a:xfrm>
          <a:prstGeom prst="rect">
            <a:avLst/>
          </a:prstGeom>
        </p:spPr>
      </p:pic>
      <p:pic>
        <p:nvPicPr>
          <p:cNvPr id="9" name="Image 8">
            <a:extLst>
              <a:ext uri="{FF2B5EF4-FFF2-40B4-BE49-F238E27FC236}">
                <a16:creationId xmlns:a16="http://schemas.microsoft.com/office/drawing/2014/main" id="{7032F8A6-F547-4506-B5A4-2CBB8E376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5866" y="4620488"/>
            <a:ext cx="3101138" cy="354676"/>
          </a:xfrm>
          <a:prstGeom prst="rect">
            <a:avLst/>
          </a:prstGeom>
        </p:spPr>
      </p:pic>
      <p:sp>
        <p:nvSpPr>
          <p:cNvPr id="6" name="Rectangle 5">
            <a:extLst>
              <a:ext uri="{FF2B5EF4-FFF2-40B4-BE49-F238E27FC236}">
                <a16:creationId xmlns:a16="http://schemas.microsoft.com/office/drawing/2014/main" id="{47FB4372-20E6-4E43-8D7E-84AEF5B5542A}"/>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
        <p:nvSpPr>
          <p:cNvPr id="7" name="ZoneTexte 6">
            <a:extLst>
              <a:ext uri="{FF2B5EF4-FFF2-40B4-BE49-F238E27FC236}">
                <a16:creationId xmlns:a16="http://schemas.microsoft.com/office/drawing/2014/main" id="{D0E61380-6572-3A4F-B8EE-E22B15688BCD}"/>
              </a:ext>
            </a:extLst>
          </p:cNvPr>
          <p:cNvSpPr txBox="1"/>
          <p:nvPr/>
        </p:nvSpPr>
        <p:spPr>
          <a:xfrm>
            <a:off x="346841" y="94593"/>
            <a:ext cx="38540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parcours de l’élève en FM MMV</a:t>
            </a:r>
          </a:p>
        </p:txBody>
      </p:sp>
    </p:spTree>
    <p:extLst>
      <p:ext uri="{BB962C8B-B14F-4D97-AF65-F5344CB8AC3E}">
        <p14:creationId xmlns:p14="http://schemas.microsoft.com/office/powerpoint/2010/main" val="2979318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91C95D85-ECB5-495F-A919-6AD60D6E19A3}"/>
              </a:ext>
            </a:extLst>
          </p:cNvPr>
          <p:cNvGraphicFramePr>
            <a:graphicFrameLocks noGrp="1"/>
          </p:cNvGraphicFramePr>
          <p:nvPr/>
        </p:nvGraphicFramePr>
        <p:xfrm>
          <a:off x="166256" y="912495"/>
          <a:ext cx="8790708" cy="3984144"/>
        </p:xfrm>
        <a:graphic>
          <a:graphicData uri="http://schemas.openxmlformats.org/drawingml/2006/table">
            <a:tbl>
              <a:tblPr/>
              <a:tblGrid>
                <a:gridCol w="353289">
                  <a:extLst>
                    <a:ext uri="{9D8B030D-6E8A-4147-A177-3AD203B41FA5}">
                      <a16:colId xmlns:a16="http://schemas.microsoft.com/office/drawing/2014/main" val="4123397579"/>
                    </a:ext>
                  </a:extLst>
                </a:gridCol>
                <a:gridCol w="2967645">
                  <a:extLst>
                    <a:ext uri="{9D8B030D-6E8A-4147-A177-3AD203B41FA5}">
                      <a16:colId xmlns:a16="http://schemas.microsoft.com/office/drawing/2014/main" val="1843415910"/>
                    </a:ext>
                  </a:extLst>
                </a:gridCol>
                <a:gridCol w="2734887">
                  <a:extLst>
                    <a:ext uri="{9D8B030D-6E8A-4147-A177-3AD203B41FA5}">
                      <a16:colId xmlns:a16="http://schemas.microsoft.com/office/drawing/2014/main" val="3939977007"/>
                    </a:ext>
                  </a:extLst>
                </a:gridCol>
                <a:gridCol w="2734887">
                  <a:extLst>
                    <a:ext uri="{9D8B030D-6E8A-4147-A177-3AD203B41FA5}">
                      <a16:colId xmlns:a16="http://schemas.microsoft.com/office/drawing/2014/main" val="3271719447"/>
                    </a:ext>
                  </a:extLst>
                </a:gridCol>
              </a:tblGrid>
              <a:tr h="178073">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ctr" fontAlgn="ctr"/>
                      <a:r>
                        <a:rPr lang="fr-FR" sz="1200" b="1" i="0" u="none" strike="noStrike" dirty="0">
                          <a:solidFill>
                            <a:srgbClr val="000000"/>
                          </a:solidFill>
                          <a:effectLst/>
                          <a:latin typeface="Calibri" panose="020F0502020204030204" pitchFamily="34" charset="0"/>
                        </a:rPr>
                        <a:t>Groupe A</a:t>
                      </a:r>
                    </a:p>
                  </a:txBody>
                  <a:tcPr marL="5693" marR="5693" marT="5693" marB="0" anchor="ctr">
                    <a:lnL>
                      <a:noFill/>
                    </a:lnL>
                    <a:lnR>
                      <a:noFill/>
                    </a:lnR>
                    <a:lnT>
                      <a:noFill/>
                    </a:lnT>
                    <a:lnB>
                      <a:noFill/>
                    </a:lnB>
                  </a:tcPr>
                </a:tc>
                <a:tc>
                  <a:txBody>
                    <a:bodyPr/>
                    <a:lstStyle/>
                    <a:p>
                      <a:pPr algn="ctr" fontAlgn="ctr"/>
                      <a:r>
                        <a:rPr lang="fr-FR" sz="1200" b="1" i="0" u="none" strike="noStrike" dirty="0">
                          <a:solidFill>
                            <a:srgbClr val="000000"/>
                          </a:solidFill>
                          <a:effectLst/>
                          <a:latin typeface="Calibri" panose="020F0502020204030204" pitchFamily="34" charset="0"/>
                        </a:rPr>
                        <a:t>Groupe B</a:t>
                      </a:r>
                    </a:p>
                  </a:txBody>
                  <a:tcPr marL="5693" marR="5693" marT="5693" marB="0" anchor="ctr">
                    <a:lnL>
                      <a:noFill/>
                    </a:lnL>
                    <a:lnR>
                      <a:noFill/>
                    </a:lnR>
                    <a:lnT>
                      <a:noFill/>
                    </a:lnT>
                    <a:lnB>
                      <a:noFill/>
                    </a:lnB>
                  </a:tcPr>
                </a:tc>
                <a:tc>
                  <a:txBody>
                    <a:bodyPr/>
                    <a:lstStyle/>
                    <a:p>
                      <a:pPr algn="ctr" fontAlgn="ctr"/>
                      <a:r>
                        <a:rPr lang="fr-FR" sz="1200" b="1" i="0" u="none" strike="noStrike" dirty="0">
                          <a:solidFill>
                            <a:srgbClr val="000000"/>
                          </a:solidFill>
                          <a:effectLst/>
                          <a:latin typeface="Calibri" panose="020F0502020204030204" pitchFamily="34" charset="0"/>
                        </a:rPr>
                        <a:t>Groupe C</a:t>
                      </a:r>
                    </a:p>
                  </a:txBody>
                  <a:tcPr marL="5693" marR="5693" marT="5693" marB="0" anchor="ctr">
                    <a:lnL>
                      <a:noFill/>
                    </a:lnL>
                    <a:lnR>
                      <a:noFill/>
                    </a:lnR>
                    <a:lnT>
                      <a:noFill/>
                    </a:lnT>
                    <a:lnB>
                      <a:noFill/>
                    </a:lnB>
                  </a:tcPr>
                </a:tc>
                <a:extLst>
                  <a:ext uri="{0D108BD9-81ED-4DB2-BD59-A6C34878D82A}">
                    <a16:rowId xmlns:a16="http://schemas.microsoft.com/office/drawing/2014/main" val="378184740"/>
                  </a:ext>
                </a:extLst>
              </a:tr>
              <a:tr h="178073">
                <a:tc>
                  <a:txBody>
                    <a:bodyPr/>
                    <a:lstStyle/>
                    <a:p>
                      <a:pPr algn="r" fontAlgn="ctr"/>
                      <a:r>
                        <a:rPr lang="fr-FR" sz="800" b="0" i="0" u="none" strike="noStrike" dirty="0">
                          <a:solidFill>
                            <a:srgbClr val="000000"/>
                          </a:solidFill>
                          <a:effectLst/>
                          <a:latin typeface="Calibri" panose="020F0502020204030204" pitchFamily="34" charset="0"/>
                        </a:rPr>
                        <a:t>s4 à</a:t>
                      </a:r>
                    </a:p>
                  </a:txBody>
                  <a:tcPr marL="5693" marR="5693" marT="5693" marB="0" anchor="ctr">
                    <a:lnL>
                      <a:noFill/>
                    </a:lnL>
                    <a:lnR>
                      <a:noFill/>
                    </a:lnR>
                    <a:lnT>
                      <a:noFill/>
                    </a:lnT>
                    <a:lnB>
                      <a:noFill/>
                    </a:lnB>
                  </a:tcPr>
                </a:tc>
                <a:tc rowSpan="2">
                  <a:txBody>
                    <a:bodyPr/>
                    <a:lstStyle/>
                    <a:p>
                      <a:pPr algn="ctr" fontAlgn="ctr"/>
                      <a:r>
                        <a:rPr lang="fr-FR" sz="800" b="0" i="0" u="none" strike="noStrike" dirty="0">
                          <a:solidFill>
                            <a:srgbClr val="000000"/>
                          </a:solidFill>
                          <a:effectLst/>
                          <a:latin typeface="Calibri" panose="020F0502020204030204" pitchFamily="34" charset="0"/>
                        </a:rPr>
                        <a:t>Agri</a:t>
                      </a:r>
                    </a:p>
                  </a:txBody>
                  <a:tcPr marL="5693" marR="5693" marT="5693" marB="0" anchor="ctr">
                    <a:lnL>
                      <a:noFill/>
                    </a:lnL>
                    <a:lnR>
                      <a:noFill/>
                    </a:lnR>
                    <a:lnT>
                      <a:noFill/>
                    </a:lnT>
                    <a:lnB>
                      <a:noFill/>
                    </a:lnB>
                    <a:solidFill>
                      <a:srgbClr val="1ABFC6"/>
                    </a:solidFill>
                  </a:tcPr>
                </a:tc>
                <a:tc rowSpan="2">
                  <a:txBody>
                    <a:bodyPr/>
                    <a:lstStyle/>
                    <a:p>
                      <a:pPr algn="ctr" fontAlgn="ctr"/>
                      <a:r>
                        <a:rPr lang="fr-FR" sz="800" b="0" i="0" u="none" strike="noStrike" dirty="0">
                          <a:solidFill>
                            <a:srgbClr val="000000"/>
                          </a:solidFill>
                          <a:effectLst/>
                          <a:latin typeface="Calibri" panose="020F0502020204030204" pitchFamily="34" charset="0"/>
                        </a:rPr>
                        <a:t>CM</a:t>
                      </a:r>
                    </a:p>
                  </a:txBody>
                  <a:tcPr marL="5693" marR="5693" marT="5693" marB="0" anchor="ctr">
                    <a:lnL>
                      <a:noFill/>
                    </a:lnL>
                    <a:lnR>
                      <a:noFill/>
                    </a:lnR>
                    <a:lnT>
                      <a:noFill/>
                    </a:lnT>
                    <a:lnB>
                      <a:noFill/>
                    </a:lnB>
                    <a:solidFill>
                      <a:srgbClr val="FCB94D"/>
                    </a:solidFill>
                  </a:tcPr>
                </a:tc>
                <a:tc rowSpan="2">
                  <a:txBody>
                    <a:bodyPr/>
                    <a:lstStyle/>
                    <a:p>
                      <a:pPr algn="ctr" fontAlgn="ctr"/>
                      <a:r>
                        <a:rPr lang="fr-FR" sz="800" b="0" i="0" u="none" strike="noStrike" dirty="0">
                          <a:solidFill>
                            <a:srgbClr val="000000"/>
                          </a:solidFill>
                          <a:effectLst/>
                          <a:latin typeface="Calibri" panose="020F0502020204030204" pitchFamily="34" charset="0"/>
                        </a:rPr>
                        <a:t>EV</a:t>
                      </a:r>
                    </a:p>
                  </a:txBody>
                  <a:tcPr marL="5693" marR="5693" marT="5693" marB="0" anchor="ctr">
                    <a:lnL>
                      <a:noFill/>
                    </a:lnL>
                    <a:lnR>
                      <a:noFill/>
                    </a:lnR>
                    <a:lnT>
                      <a:noFill/>
                    </a:lnT>
                    <a:lnB>
                      <a:noFill/>
                    </a:lnB>
                    <a:solidFill>
                      <a:srgbClr val="B1D46C"/>
                    </a:solidFill>
                  </a:tcPr>
                </a:tc>
                <a:extLst>
                  <a:ext uri="{0D108BD9-81ED-4DB2-BD59-A6C34878D82A}">
                    <a16:rowId xmlns:a16="http://schemas.microsoft.com/office/drawing/2014/main" val="4279770399"/>
                  </a:ext>
                </a:extLst>
              </a:tr>
              <a:tr h="327982">
                <a:tc>
                  <a:txBody>
                    <a:bodyPr/>
                    <a:lstStyle/>
                    <a:p>
                      <a:pPr algn="r" fontAlgn="ctr"/>
                      <a:r>
                        <a:rPr lang="fr-FR" sz="800" b="0" i="0" u="none" strike="noStrike" dirty="0">
                          <a:solidFill>
                            <a:srgbClr val="000000"/>
                          </a:solidFill>
                          <a:effectLst/>
                          <a:latin typeface="Calibri" panose="020F0502020204030204" pitchFamily="34" charset="0"/>
                        </a:rPr>
                        <a:t>s9</a:t>
                      </a:r>
                    </a:p>
                  </a:txBody>
                  <a:tcPr marL="5693" marR="5693" marT="5693" marB="0" anchor="ctr">
                    <a:lnL>
                      <a:noFill/>
                    </a:lnL>
                    <a:lnR>
                      <a:noFill/>
                    </a:lnR>
                    <a:lnT>
                      <a:noFill/>
                    </a:lnT>
                    <a:lnB>
                      <a:noFill/>
                    </a:lnB>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00605825"/>
                  </a:ext>
                </a:extLst>
              </a:tr>
              <a:tr h="101418">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extLst>
                  <a:ext uri="{0D108BD9-81ED-4DB2-BD59-A6C34878D82A}">
                    <a16:rowId xmlns:a16="http://schemas.microsoft.com/office/drawing/2014/main" val="3306120476"/>
                  </a:ext>
                </a:extLst>
              </a:tr>
              <a:tr h="405787">
                <a:tc>
                  <a:txBody>
                    <a:bodyPr/>
                    <a:lstStyle/>
                    <a:p>
                      <a:pPr algn="l" fontAlgn="b"/>
                      <a:endParaRPr lang="fr-FR" sz="800" b="0" i="0" u="none" strike="noStrike" dirty="0">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A1 - remplacement roulement de de roue</a:t>
                      </a:r>
                    </a:p>
                  </a:txBody>
                  <a:tcPr marL="5693" marR="5693" marT="5693" marB="0">
                    <a:lnL>
                      <a:noFill/>
                    </a:lnL>
                    <a:lnR>
                      <a:noFill/>
                    </a:lnR>
                    <a:lnT>
                      <a:noFill/>
                    </a:lnT>
                    <a:lnB>
                      <a:noFill/>
                    </a:lnB>
                    <a:solidFill>
                      <a:schemeClr val="bg1">
                        <a:lumMod val="95000"/>
                      </a:schemeClr>
                    </a:solidFill>
                  </a:tcPr>
                </a:tc>
                <a:tc>
                  <a:txBody>
                    <a:bodyPr/>
                    <a:lstStyle/>
                    <a:p>
                      <a:pPr algn="l" fontAlgn="t"/>
                      <a:r>
                        <a:rPr lang="fr-FR" sz="1200" b="0" i="0" u="none" strike="noStrike" dirty="0">
                          <a:solidFill>
                            <a:srgbClr val="000000"/>
                          </a:solidFill>
                          <a:effectLst/>
                          <a:latin typeface="Calibri" panose="020F0502020204030204" pitchFamily="34" charset="0"/>
                        </a:rPr>
                        <a:t>A1 - Remplacement d’un galet inférieur de train de chenille</a:t>
                      </a:r>
                    </a:p>
                  </a:txBody>
                  <a:tcPr marL="5693" marR="5693" marT="5693" marB="0">
                    <a:lnL>
                      <a:noFill/>
                    </a:lnL>
                    <a:lnR>
                      <a:noFill/>
                    </a:lnR>
                    <a:lnT>
                      <a:noFill/>
                    </a:lnT>
                    <a:lnB>
                      <a:noFill/>
                    </a:lnB>
                    <a:solidFill>
                      <a:schemeClr val="bg1">
                        <a:lumMod val="95000"/>
                      </a:schemeClr>
                    </a:solidFill>
                  </a:tcPr>
                </a:tc>
                <a:tc>
                  <a:txBody>
                    <a:bodyPr/>
                    <a:lstStyle/>
                    <a:p>
                      <a:pPr algn="l" fontAlgn="t"/>
                      <a:r>
                        <a:rPr lang="fr-FR" sz="1200" b="0" i="0" u="none" strike="noStrike" dirty="0">
                          <a:solidFill>
                            <a:srgbClr val="000000"/>
                          </a:solidFill>
                          <a:effectLst/>
                          <a:latin typeface="Calibri" panose="020F0502020204030204" pitchFamily="34" charset="0"/>
                        </a:rPr>
                        <a:t>A1 - Remplacement éléments de coupe tronçonneuse</a:t>
                      </a:r>
                    </a:p>
                  </a:txBody>
                  <a:tcPr marL="5693" marR="5693" marT="5693" marB="0">
                    <a:lnL>
                      <a:noFill/>
                    </a:lnL>
                    <a:lnR>
                      <a:noFill/>
                    </a:lnR>
                    <a:lnT>
                      <a:noFill/>
                    </a:lnT>
                    <a:lnB>
                      <a:noFill/>
                    </a:lnB>
                    <a:solidFill>
                      <a:schemeClr val="bg1">
                        <a:lumMod val="95000"/>
                      </a:schemeClr>
                    </a:solidFill>
                  </a:tcPr>
                </a:tc>
                <a:extLst>
                  <a:ext uri="{0D108BD9-81ED-4DB2-BD59-A6C34878D82A}">
                    <a16:rowId xmlns:a16="http://schemas.microsoft.com/office/drawing/2014/main" val="2159266229"/>
                  </a:ext>
                </a:extLst>
              </a:tr>
              <a:tr h="304800">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t"/>
                      <a:r>
                        <a:rPr lang="fr-FR" sz="1200" b="0" i="0" u="none" strike="noStrike">
                          <a:solidFill>
                            <a:srgbClr val="000000"/>
                          </a:solidFill>
                          <a:effectLst/>
                          <a:latin typeface="Calibri" panose="020F0502020204030204" pitchFamily="34" charset="0"/>
                        </a:rPr>
                        <a:t>A2 - remplacement freins à tambour</a:t>
                      </a:r>
                    </a:p>
                  </a:txBody>
                  <a:tcPr marL="5693" marR="5693" marT="5693" marB="0">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A2 - Remplacement dents de godet</a:t>
                      </a:r>
                    </a:p>
                  </a:txBody>
                  <a:tcPr marL="5693" marR="5693" marT="5693" marB="0">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A2 - Remplacement palier de lame</a:t>
                      </a:r>
                    </a:p>
                  </a:txBody>
                  <a:tcPr marL="5693" marR="5693" marT="5693" marB="0">
                    <a:lnL>
                      <a:noFill/>
                    </a:lnL>
                    <a:lnR>
                      <a:noFill/>
                    </a:lnR>
                    <a:lnT>
                      <a:noFill/>
                    </a:lnT>
                    <a:lnB>
                      <a:noFill/>
                    </a:lnB>
                  </a:tcPr>
                </a:tc>
                <a:extLst>
                  <a:ext uri="{0D108BD9-81ED-4DB2-BD59-A6C34878D82A}">
                    <a16:rowId xmlns:a16="http://schemas.microsoft.com/office/drawing/2014/main" val="1405180947"/>
                  </a:ext>
                </a:extLst>
              </a:tr>
              <a:tr h="415637">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A3 - remplacement cardan de transmission</a:t>
                      </a:r>
                    </a:p>
                  </a:txBody>
                  <a:tcPr marL="5693" marR="5693" marT="5693" marB="0">
                    <a:lnL>
                      <a:noFill/>
                    </a:lnL>
                    <a:lnR>
                      <a:noFill/>
                    </a:lnR>
                    <a:lnT>
                      <a:noFill/>
                    </a:lnT>
                    <a:lnB>
                      <a:noFill/>
                    </a:lnB>
                    <a:solidFill>
                      <a:srgbClr val="FCFF7D"/>
                    </a:solidFill>
                  </a:tcPr>
                </a:tc>
                <a:tc>
                  <a:txBody>
                    <a:bodyPr/>
                    <a:lstStyle/>
                    <a:p>
                      <a:pPr algn="l" fontAlgn="t"/>
                      <a:r>
                        <a:rPr lang="fr-FR" sz="1200" b="0" i="0" u="none" strike="noStrike" dirty="0">
                          <a:solidFill>
                            <a:srgbClr val="000000"/>
                          </a:solidFill>
                          <a:effectLst/>
                          <a:latin typeface="Calibri" panose="020F0502020204030204" pitchFamily="34" charset="0"/>
                        </a:rPr>
                        <a:t>A3 - Remplacement chaine de mât</a:t>
                      </a:r>
                    </a:p>
                  </a:txBody>
                  <a:tcPr marL="5693" marR="5693" marT="5693" marB="0">
                    <a:lnL>
                      <a:noFill/>
                    </a:lnL>
                    <a:lnR>
                      <a:noFill/>
                    </a:lnR>
                    <a:lnT>
                      <a:noFill/>
                    </a:lnT>
                    <a:lnB>
                      <a:noFill/>
                    </a:lnB>
                    <a:solidFill>
                      <a:srgbClr val="FCFF7D"/>
                    </a:solidFill>
                  </a:tcPr>
                </a:tc>
                <a:tc>
                  <a:txBody>
                    <a:bodyPr/>
                    <a:lstStyle/>
                    <a:p>
                      <a:pPr algn="l" fontAlgn="t"/>
                      <a:r>
                        <a:rPr lang="fr-FR" sz="1200" b="0" i="0" u="none" strike="noStrike" dirty="0">
                          <a:solidFill>
                            <a:srgbClr val="000000"/>
                          </a:solidFill>
                          <a:effectLst/>
                          <a:latin typeface="Calibri" panose="020F0502020204030204" pitchFamily="34" charset="0"/>
                        </a:rPr>
                        <a:t>A3 - Remplacement courroie de transmission autoportée</a:t>
                      </a:r>
                    </a:p>
                  </a:txBody>
                  <a:tcPr marL="5693" marR="5693" marT="5693" marB="0">
                    <a:lnL>
                      <a:noFill/>
                    </a:lnL>
                    <a:lnR>
                      <a:noFill/>
                    </a:lnR>
                    <a:lnT>
                      <a:noFill/>
                    </a:lnT>
                    <a:lnB>
                      <a:noFill/>
                    </a:lnB>
                    <a:solidFill>
                      <a:srgbClr val="FCFF7D"/>
                    </a:solidFill>
                  </a:tcPr>
                </a:tc>
                <a:extLst>
                  <a:ext uri="{0D108BD9-81ED-4DB2-BD59-A6C34878D82A}">
                    <a16:rowId xmlns:a16="http://schemas.microsoft.com/office/drawing/2014/main" val="2834486153"/>
                  </a:ext>
                </a:extLst>
              </a:tr>
              <a:tr h="367145">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A4 - remplacement soc de charrue</a:t>
                      </a:r>
                    </a:p>
                  </a:txBody>
                  <a:tcPr marL="5693" marR="5693" marT="5693" marB="0">
                    <a:lnL>
                      <a:noFill/>
                    </a:lnL>
                    <a:lnR>
                      <a:noFill/>
                    </a:lnR>
                    <a:lnT>
                      <a:noFill/>
                    </a:lnT>
                    <a:lnB>
                      <a:noFill/>
                    </a:lnB>
                    <a:solidFill>
                      <a:schemeClr val="bg1">
                        <a:lumMod val="95000"/>
                      </a:schemeClr>
                    </a:solidFill>
                  </a:tcPr>
                </a:tc>
                <a:tc>
                  <a:txBody>
                    <a:bodyPr/>
                    <a:lstStyle/>
                    <a:p>
                      <a:r>
                        <a:rPr lang="fr-FR" sz="1200" b="1" i="0" u="none" strike="noStrike" baseline="0" dirty="0">
                          <a:solidFill>
                            <a:srgbClr val="B1D46C"/>
                          </a:solidFill>
                          <a:latin typeface="Calibri" panose="020F0502020204030204" pitchFamily="34" charset="0"/>
                        </a:rPr>
                        <a:t>A4 -Remplacement optique avant</a:t>
                      </a:r>
                    </a:p>
                    <a:p>
                      <a:r>
                        <a:rPr lang="fr-FR" sz="1200" b="1" i="0" u="none" strike="noStrike" baseline="0" dirty="0">
                          <a:solidFill>
                            <a:srgbClr val="B1D46C"/>
                          </a:solidFill>
                          <a:latin typeface="Calibri" panose="020F0502020204030204" pitchFamily="34" charset="0"/>
                        </a:rPr>
                        <a:t>moto</a:t>
                      </a:r>
                      <a:endParaRPr lang="fr-FR" sz="1200" b="0" i="0" u="none" strike="noStrike" baseline="0" dirty="0">
                        <a:solidFill>
                          <a:srgbClr val="B1D46C"/>
                        </a:solidFill>
                        <a:latin typeface="Calibri" panose="020F0502020204030204" pitchFamily="34" charset="0"/>
                      </a:endParaRPr>
                    </a:p>
                  </a:txBody>
                  <a:tcPr marL="5693" marR="5693" marT="5693" marB="0">
                    <a:lnL>
                      <a:noFill/>
                    </a:lnL>
                    <a:lnR>
                      <a:noFill/>
                    </a:lnR>
                    <a:lnT>
                      <a:noFill/>
                    </a:lnT>
                    <a:lnB>
                      <a:noFill/>
                    </a:lnB>
                    <a:solidFill>
                      <a:schemeClr val="bg1">
                        <a:lumMod val="95000"/>
                      </a:schemeClr>
                    </a:solidFill>
                  </a:tcPr>
                </a:tc>
                <a:tc>
                  <a:txBody>
                    <a:bodyPr/>
                    <a:lstStyle/>
                    <a:p>
                      <a:pPr algn="l" fontAlgn="t"/>
                      <a:r>
                        <a:rPr lang="fr-FR" sz="1200" b="0" i="0" u="none" strike="noStrike" dirty="0">
                          <a:solidFill>
                            <a:srgbClr val="000000"/>
                          </a:solidFill>
                          <a:effectLst/>
                          <a:latin typeface="Calibri" panose="020F0502020204030204" pitchFamily="34" charset="0"/>
                        </a:rPr>
                        <a:t>A4 - Remplacement démarreur</a:t>
                      </a:r>
                    </a:p>
                  </a:txBody>
                  <a:tcPr marL="5693" marR="5693" marT="5693" marB="0">
                    <a:lnL>
                      <a:noFill/>
                    </a:lnL>
                    <a:lnR>
                      <a:noFill/>
                    </a:lnR>
                    <a:lnT>
                      <a:noFill/>
                    </a:lnT>
                    <a:lnB>
                      <a:noFill/>
                    </a:lnB>
                    <a:solidFill>
                      <a:srgbClr val="FCFF7D"/>
                    </a:solidFill>
                  </a:tcPr>
                </a:tc>
                <a:extLst>
                  <a:ext uri="{0D108BD9-81ED-4DB2-BD59-A6C34878D82A}">
                    <a16:rowId xmlns:a16="http://schemas.microsoft.com/office/drawing/2014/main" val="3136308174"/>
                  </a:ext>
                </a:extLst>
              </a:tr>
              <a:tr h="356149">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r>
                        <a:rPr lang="fr-FR" sz="1200" b="1" i="0" u="none" strike="noStrike" baseline="0" dirty="0">
                          <a:solidFill>
                            <a:srgbClr val="B1D46C"/>
                          </a:solidFill>
                          <a:latin typeface="Calibri" panose="020F0502020204030204" pitchFamily="34" charset="0"/>
                        </a:rPr>
                        <a:t>A5 -Remplacement optique avant</a:t>
                      </a:r>
                    </a:p>
                    <a:p>
                      <a:r>
                        <a:rPr lang="fr-FR" sz="1200" b="1" i="0" u="none" strike="noStrike" baseline="0" dirty="0">
                          <a:solidFill>
                            <a:srgbClr val="B1D46C"/>
                          </a:solidFill>
                          <a:latin typeface="Calibri" panose="020F0502020204030204" pitchFamily="34" charset="0"/>
                        </a:rPr>
                        <a:t>moto</a:t>
                      </a:r>
                      <a:endParaRPr lang="fr-FR" sz="1200" b="0" i="0" u="none" strike="noStrike" baseline="0" dirty="0">
                        <a:solidFill>
                          <a:srgbClr val="B1D46C"/>
                        </a:solidFill>
                        <a:latin typeface="Calibri" panose="020F0502020204030204" pitchFamily="34" charset="0"/>
                      </a:endParaRPr>
                    </a:p>
                  </a:txBody>
                  <a:tcPr marL="5693" marR="5693" marT="5693" marB="0">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A5 - Remplacement flexible hydraulique</a:t>
                      </a:r>
                    </a:p>
                  </a:txBody>
                  <a:tcPr marL="5693" marR="5693" marT="5693" marB="0">
                    <a:lnL>
                      <a:noFill/>
                    </a:lnL>
                    <a:lnR>
                      <a:noFill/>
                    </a:lnR>
                    <a:lnT>
                      <a:noFill/>
                    </a:lnT>
                    <a:lnB>
                      <a:noFill/>
                    </a:lnB>
                  </a:tcPr>
                </a:tc>
                <a:tc>
                  <a:txBody>
                    <a:bodyPr/>
                    <a:lstStyle/>
                    <a:p>
                      <a:r>
                        <a:rPr lang="fr-FR" sz="1200" b="1" i="0" u="none" strike="noStrike" baseline="0" dirty="0">
                          <a:solidFill>
                            <a:srgbClr val="B1D46C"/>
                          </a:solidFill>
                          <a:latin typeface="Calibri" panose="020F0502020204030204" pitchFamily="34" charset="0"/>
                        </a:rPr>
                        <a:t>A5 -Remplacement optique avant</a:t>
                      </a:r>
                    </a:p>
                    <a:p>
                      <a:r>
                        <a:rPr lang="fr-FR" sz="1200" b="1" i="0" u="none" strike="noStrike" baseline="0" dirty="0">
                          <a:solidFill>
                            <a:srgbClr val="B1D46C"/>
                          </a:solidFill>
                          <a:latin typeface="Calibri" panose="020F0502020204030204" pitchFamily="34" charset="0"/>
                        </a:rPr>
                        <a:t>moto</a:t>
                      </a:r>
                      <a:endParaRPr lang="fr-FR" sz="1200" b="0" i="0" u="none" strike="noStrike" baseline="0" dirty="0">
                        <a:solidFill>
                          <a:srgbClr val="B1D46C"/>
                        </a:solidFill>
                        <a:latin typeface="Calibri" panose="020F0502020204030204" pitchFamily="34" charset="0"/>
                      </a:endParaRPr>
                    </a:p>
                  </a:txBody>
                  <a:tcPr marL="5693" marR="5693" marT="5693" marB="0">
                    <a:lnL>
                      <a:noFill/>
                    </a:lnL>
                    <a:lnR>
                      <a:noFill/>
                    </a:lnR>
                    <a:lnT>
                      <a:noFill/>
                    </a:lnT>
                    <a:lnB>
                      <a:noFill/>
                    </a:lnB>
                  </a:tcPr>
                </a:tc>
                <a:extLst>
                  <a:ext uri="{0D108BD9-81ED-4DB2-BD59-A6C34878D82A}">
                    <a16:rowId xmlns:a16="http://schemas.microsoft.com/office/drawing/2014/main" val="1093256132"/>
                  </a:ext>
                </a:extLst>
              </a:tr>
              <a:tr h="393166">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t"/>
                      <a:r>
                        <a:rPr lang="fr-FR" sz="1200" b="0" i="0" u="none" strike="noStrike" dirty="0">
                          <a:solidFill>
                            <a:srgbClr val="000000"/>
                          </a:solidFill>
                          <a:effectLst/>
                          <a:latin typeface="Calibri" panose="020F0502020204030204" pitchFamily="34" charset="0"/>
                        </a:rPr>
                        <a:t>A6 - remplacement vérin de levage avant</a:t>
                      </a:r>
                    </a:p>
                  </a:txBody>
                  <a:tcPr marL="5693" marR="5693" marT="5693" marB="0">
                    <a:lnL>
                      <a:noFill/>
                    </a:lnL>
                    <a:lnR>
                      <a:noFill/>
                    </a:lnR>
                    <a:lnT>
                      <a:noFill/>
                    </a:lnT>
                    <a:lnB>
                      <a:noFill/>
                    </a:lnB>
                    <a:solidFill>
                      <a:schemeClr val="bg1">
                        <a:lumMod val="95000"/>
                      </a:schemeClr>
                    </a:solidFill>
                  </a:tcPr>
                </a:tc>
                <a:tc>
                  <a:txBody>
                    <a:bodyPr/>
                    <a:lstStyle/>
                    <a:p>
                      <a:pPr algn="l" fontAlgn="t"/>
                      <a:r>
                        <a:rPr lang="fr-FR" sz="1200" b="0" i="0" u="none" strike="noStrike" dirty="0">
                          <a:solidFill>
                            <a:srgbClr val="000000"/>
                          </a:solidFill>
                          <a:effectLst/>
                          <a:latin typeface="Calibri" panose="020F0502020204030204" pitchFamily="34" charset="0"/>
                        </a:rPr>
                        <a:t>A6 - Remplacement vérin bras de pelle</a:t>
                      </a:r>
                    </a:p>
                  </a:txBody>
                  <a:tcPr marL="5693" marR="5693" marT="5693" marB="0">
                    <a:lnL>
                      <a:noFill/>
                    </a:lnL>
                    <a:lnR>
                      <a:noFill/>
                    </a:lnR>
                    <a:lnT>
                      <a:noFill/>
                    </a:lnT>
                    <a:lnB>
                      <a:noFill/>
                    </a:lnB>
                    <a:solidFill>
                      <a:schemeClr val="bg1">
                        <a:lumMod val="95000"/>
                      </a:schemeClr>
                    </a:solidFill>
                  </a:tcPr>
                </a:tc>
                <a:tc>
                  <a:txBody>
                    <a:bodyPr/>
                    <a:lstStyle/>
                    <a:p>
                      <a:pPr algn="l" fontAlgn="t"/>
                      <a:r>
                        <a:rPr lang="fr-FR" sz="1200" b="0" i="0" u="none" strike="noStrike" dirty="0">
                          <a:solidFill>
                            <a:srgbClr val="000000"/>
                          </a:solidFill>
                          <a:effectLst/>
                          <a:latin typeface="Calibri" panose="020F0502020204030204" pitchFamily="34" charset="0"/>
                        </a:rPr>
                        <a:t>A6 - Remplacement vérin de bac autoportée</a:t>
                      </a:r>
                    </a:p>
                  </a:txBody>
                  <a:tcPr marL="5693" marR="5693" marT="5693" marB="0">
                    <a:lnL>
                      <a:noFill/>
                    </a:lnL>
                    <a:lnR>
                      <a:noFill/>
                    </a:lnR>
                    <a:lnT>
                      <a:noFill/>
                    </a:lnT>
                    <a:lnB>
                      <a:noFill/>
                    </a:lnB>
                    <a:solidFill>
                      <a:schemeClr val="bg1">
                        <a:lumMod val="95000"/>
                      </a:schemeClr>
                    </a:solidFill>
                  </a:tcPr>
                </a:tc>
                <a:extLst>
                  <a:ext uri="{0D108BD9-81ED-4DB2-BD59-A6C34878D82A}">
                    <a16:rowId xmlns:a16="http://schemas.microsoft.com/office/drawing/2014/main" val="2739749343"/>
                  </a:ext>
                </a:extLst>
              </a:tr>
              <a:tr h="79555">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1200" b="0" i="0" u="none" strike="noStrike" dirty="0">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12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a:txBody>
                    <a:bodyPr/>
                    <a:lstStyle/>
                    <a:p>
                      <a:pPr algn="l" fontAlgn="b"/>
                      <a:endParaRPr lang="fr-FR" sz="1200" b="0" i="0" u="none" strike="noStrike" dirty="0">
                        <a:solidFill>
                          <a:srgbClr val="000000"/>
                        </a:solidFill>
                        <a:effectLst/>
                        <a:latin typeface="Calibri" panose="020F0502020204030204" pitchFamily="34" charset="0"/>
                      </a:endParaRPr>
                    </a:p>
                  </a:txBody>
                  <a:tcPr marL="5693" marR="5693" marT="5693" marB="0" anchor="b">
                    <a:lnL>
                      <a:noFill/>
                    </a:lnL>
                    <a:lnR>
                      <a:noFill/>
                    </a:lnR>
                    <a:lnT>
                      <a:noFill/>
                    </a:lnT>
                    <a:lnB>
                      <a:noFill/>
                    </a:lnB>
                  </a:tcPr>
                </a:tc>
                <a:extLst>
                  <a:ext uri="{0D108BD9-81ED-4DB2-BD59-A6C34878D82A}">
                    <a16:rowId xmlns:a16="http://schemas.microsoft.com/office/drawing/2014/main" val="3376261549"/>
                  </a:ext>
                </a:extLst>
              </a:tr>
              <a:tr h="333888">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gridSpan="3">
                  <a:txBody>
                    <a:bodyPr/>
                    <a:lstStyle/>
                    <a:p>
                      <a:pPr algn="ctr" fontAlgn="ctr"/>
                      <a:r>
                        <a:rPr lang="fr-FR" sz="1200" b="1" i="0" u="none" strike="noStrike" dirty="0">
                          <a:solidFill>
                            <a:srgbClr val="31859C"/>
                          </a:solidFill>
                          <a:effectLst/>
                          <a:highlight>
                            <a:srgbClr val="FCFF7D"/>
                          </a:highlight>
                          <a:latin typeface="Gadugi" panose="020B0502040204020203" pitchFamily="34" charset="0"/>
                          <a:ea typeface="Gadugi" panose="020B0502040204020203" pitchFamily="34" charset="0"/>
                        </a:rPr>
                        <a:t>- Apports technologiques : S2.3 Transmission de l’énergie</a:t>
                      </a:r>
                    </a:p>
                  </a:txBody>
                  <a:tcPr marL="5693" marR="5693" marT="5693" marB="0" anchor="ctr">
                    <a:lnL>
                      <a:noFill/>
                    </a:lnL>
                    <a:lnR>
                      <a:noFill/>
                    </a:lnR>
                    <a:lnT>
                      <a:noFill/>
                    </a:lnT>
                    <a:lnB>
                      <a:noFill/>
                    </a:lnB>
                    <a:noFill/>
                  </a:tcPr>
                </a:tc>
                <a:tc hMerge="1">
                  <a:txBody>
                    <a:bodyPr/>
                    <a:lstStyle/>
                    <a:p>
                      <a:endParaRPr lang="fr-FR"/>
                    </a:p>
                  </a:txBody>
                  <a:tcPr/>
                </a:tc>
                <a:tc hMerge="1">
                  <a:txBody>
                    <a:bodyPr/>
                    <a:lstStyle/>
                    <a:p>
                      <a:pPr algn="ctr" fontAlgn="ctr"/>
                      <a:endParaRPr lang="fr-FR" sz="1200" b="0" i="0" u="none" strike="noStrike" dirty="0">
                        <a:solidFill>
                          <a:srgbClr val="000000"/>
                        </a:solidFill>
                        <a:effectLst/>
                        <a:latin typeface="Calibri" panose="020F0502020204030204" pitchFamily="34" charset="0"/>
                      </a:endParaRPr>
                    </a:p>
                  </a:txBody>
                  <a:tcPr marL="5693" marR="5693" marT="5693" marB="0" anchor="ctr">
                    <a:lnL>
                      <a:noFill/>
                    </a:lnL>
                    <a:lnR>
                      <a:noFill/>
                    </a:lnR>
                    <a:lnT>
                      <a:noFill/>
                    </a:lnT>
                    <a:lnB>
                      <a:noFill/>
                    </a:lnB>
                  </a:tcPr>
                </a:tc>
                <a:extLst>
                  <a:ext uri="{0D108BD9-81ED-4DB2-BD59-A6C34878D82A}">
                    <a16:rowId xmlns:a16="http://schemas.microsoft.com/office/drawing/2014/main" val="937787258"/>
                  </a:ext>
                </a:extLst>
              </a:tr>
              <a:tr h="178073">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gridSpan="3">
                  <a:txBody>
                    <a:bodyPr/>
                    <a:lstStyle/>
                    <a:p>
                      <a:pPr algn="ctr" fontAlgn="ctr"/>
                      <a:r>
                        <a:rPr lang="fr-FR" sz="1200" b="1" i="0" u="none" strike="noStrike" dirty="0">
                          <a:solidFill>
                            <a:srgbClr val="31859C"/>
                          </a:solidFill>
                          <a:effectLst/>
                          <a:latin typeface="Gadugi" panose="020B0502040204020203" pitchFamily="34" charset="0"/>
                          <a:ea typeface="Gadugi" panose="020B0502040204020203" pitchFamily="34" charset="0"/>
                        </a:rPr>
                        <a:t>- Synthèse Atelier</a:t>
                      </a:r>
                    </a:p>
                  </a:txBody>
                  <a:tcPr marL="5693" marR="5693" marT="5693" marB="0" anchor="ctr">
                    <a:lnL>
                      <a:noFill/>
                    </a:lnL>
                    <a:lnR>
                      <a:noFill/>
                    </a:lnR>
                    <a:lnT>
                      <a:noFill/>
                    </a:lnT>
                    <a:lnB>
                      <a:noFill/>
                    </a:lnB>
                  </a:tcPr>
                </a:tc>
                <a:tc hMerge="1">
                  <a:txBody>
                    <a:bodyPr/>
                    <a:lstStyle/>
                    <a:p>
                      <a:pPr algn="ctr" fontAlgn="ctr"/>
                      <a:endParaRPr lang="fr-FR" sz="1200" b="0" i="0" u="none" strike="noStrike" dirty="0">
                        <a:solidFill>
                          <a:srgbClr val="000000"/>
                        </a:solidFill>
                        <a:effectLst/>
                        <a:latin typeface="Calibri" panose="020F0502020204030204" pitchFamily="34" charset="0"/>
                      </a:endParaRPr>
                    </a:p>
                  </a:txBody>
                  <a:tcPr marL="5693" marR="5693" marT="5693" marB="0" anchor="ctr">
                    <a:lnL>
                      <a:noFill/>
                    </a:lnL>
                    <a:lnR>
                      <a:noFill/>
                    </a:lnR>
                    <a:lnT>
                      <a:noFill/>
                    </a:lnT>
                    <a:lnB>
                      <a:noFill/>
                    </a:lnB>
                  </a:tcPr>
                </a:tc>
                <a:tc hMerge="1">
                  <a:txBody>
                    <a:bodyPr/>
                    <a:lstStyle/>
                    <a:p>
                      <a:pPr algn="ctr" fontAlgn="ctr"/>
                      <a:endParaRPr lang="fr-FR" sz="1200" b="0" i="0" u="none" strike="noStrike" dirty="0">
                        <a:solidFill>
                          <a:srgbClr val="000000"/>
                        </a:solidFill>
                        <a:effectLst/>
                        <a:latin typeface="Calibri" panose="020F0502020204030204" pitchFamily="34" charset="0"/>
                      </a:endParaRPr>
                    </a:p>
                  </a:txBody>
                  <a:tcPr marL="5693" marR="5693" marT="5693" marB="0" anchor="ctr">
                    <a:lnL>
                      <a:noFill/>
                    </a:lnL>
                    <a:lnR>
                      <a:noFill/>
                    </a:lnR>
                    <a:lnT>
                      <a:noFill/>
                    </a:lnT>
                    <a:lnB>
                      <a:noFill/>
                    </a:lnB>
                  </a:tcPr>
                </a:tc>
                <a:extLst>
                  <a:ext uri="{0D108BD9-81ED-4DB2-BD59-A6C34878D82A}">
                    <a16:rowId xmlns:a16="http://schemas.microsoft.com/office/drawing/2014/main" val="1193572706"/>
                  </a:ext>
                </a:extLst>
              </a:tr>
              <a:tr h="178073">
                <a:tc>
                  <a:txBody>
                    <a:bodyPr/>
                    <a:lstStyle/>
                    <a:p>
                      <a:pPr algn="l" fontAlgn="b"/>
                      <a:endParaRPr lang="fr-FR" sz="800" b="0" i="0" u="none" strike="noStrike">
                        <a:solidFill>
                          <a:srgbClr val="000000"/>
                        </a:solidFill>
                        <a:effectLst/>
                        <a:latin typeface="Calibri" panose="020F0502020204030204" pitchFamily="34" charset="0"/>
                      </a:endParaRPr>
                    </a:p>
                  </a:txBody>
                  <a:tcPr marL="5693" marR="5693" marT="5693" marB="0" anchor="b">
                    <a:lnL>
                      <a:noFill/>
                    </a:lnL>
                    <a:lnR>
                      <a:noFill/>
                    </a:lnR>
                    <a:lnT>
                      <a:noFill/>
                    </a:lnT>
                    <a:lnB>
                      <a:noFill/>
                    </a:lnB>
                  </a:tcPr>
                </a:tc>
                <a:tc gridSpan="3">
                  <a:txBody>
                    <a:bodyPr/>
                    <a:lstStyle/>
                    <a:p>
                      <a:pPr algn="ctr" fontAlgn="ctr"/>
                      <a:r>
                        <a:rPr lang="fr-FR" sz="1200" b="1" i="0" u="none" strike="noStrike" dirty="0">
                          <a:solidFill>
                            <a:schemeClr val="tx1">
                              <a:lumMod val="75000"/>
                              <a:lumOff val="25000"/>
                            </a:schemeClr>
                          </a:solidFill>
                          <a:effectLst/>
                          <a:latin typeface="Gadugi" panose="020B0502040204020203" pitchFamily="34" charset="0"/>
                          <a:ea typeface="Gadugi" panose="020B0502040204020203" pitchFamily="34" charset="0"/>
                        </a:rPr>
                        <a:t>- Synthèse AFS : S1.4.1 Modélisation des mécanismes </a:t>
                      </a:r>
                    </a:p>
                  </a:txBody>
                  <a:tcPr marL="5693" marR="5693" marT="5693" marB="0" anchor="ctr">
                    <a:lnL>
                      <a:noFill/>
                    </a:lnL>
                    <a:lnR>
                      <a:noFill/>
                    </a:lnR>
                    <a:lnT>
                      <a:noFill/>
                    </a:lnT>
                    <a:lnB>
                      <a:noFill/>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64534287"/>
                  </a:ext>
                </a:extLst>
              </a:tr>
            </a:tbl>
          </a:graphicData>
        </a:graphic>
      </p:graphicFrame>
      <p:pic>
        <p:nvPicPr>
          <p:cNvPr id="5" name="Image 4">
            <a:extLst>
              <a:ext uri="{FF2B5EF4-FFF2-40B4-BE49-F238E27FC236}">
                <a16:creationId xmlns:a16="http://schemas.microsoft.com/office/drawing/2014/main" id="{09C5C53C-E31A-42D6-8424-32C1E89A5E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6500" y="1109397"/>
            <a:ext cx="656619" cy="504000"/>
          </a:xfrm>
          <a:prstGeom prst="rect">
            <a:avLst/>
          </a:prstGeom>
        </p:spPr>
      </p:pic>
      <p:pic>
        <p:nvPicPr>
          <p:cNvPr id="7" name="Image 6">
            <a:extLst>
              <a:ext uri="{FF2B5EF4-FFF2-40B4-BE49-F238E27FC236}">
                <a16:creationId xmlns:a16="http://schemas.microsoft.com/office/drawing/2014/main" id="{D2084974-3074-410F-9D1E-73CD29E663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3114" y="1109397"/>
            <a:ext cx="761250" cy="504000"/>
          </a:xfrm>
          <a:prstGeom prst="rect">
            <a:avLst/>
          </a:prstGeom>
        </p:spPr>
      </p:pic>
      <p:pic>
        <p:nvPicPr>
          <p:cNvPr id="10" name="Image 9">
            <a:extLst>
              <a:ext uri="{FF2B5EF4-FFF2-40B4-BE49-F238E27FC236}">
                <a16:creationId xmlns:a16="http://schemas.microsoft.com/office/drawing/2014/main" id="{EFD7240A-8FF0-4261-8E4B-74563A3537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0511" y="1109397"/>
            <a:ext cx="718667" cy="504000"/>
          </a:xfrm>
          <a:prstGeom prst="rect">
            <a:avLst/>
          </a:prstGeom>
        </p:spPr>
      </p:pic>
      <p:pic>
        <p:nvPicPr>
          <p:cNvPr id="6" name="Image 5">
            <a:extLst>
              <a:ext uri="{FF2B5EF4-FFF2-40B4-BE49-F238E27FC236}">
                <a16:creationId xmlns:a16="http://schemas.microsoft.com/office/drawing/2014/main" id="{84E3FCA7-F354-47D4-8861-91B709823D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95544" y="3321309"/>
            <a:ext cx="377285" cy="233890"/>
          </a:xfrm>
          <a:prstGeom prst="rect">
            <a:avLst/>
          </a:prstGeom>
        </p:spPr>
      </p:pic>
      <p:pic>
        <p:nvPicPr>
          <p:cNvPr id="13" name="Image 12">
            <a:extLst>
              <a:ext uri="{FF2B5EF4-FFF2-40B4-BE49-F238E27FC236}">
                <a16:creationId xmlns:a16="http://schemas.microsoft.com/office/drawing/2014/main" id="{5D6633DD-9579-4375-82C4-3C8A226ED6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68598" y="3321309"/>
            <a:ext cx="377285" cy="233890"/>
          </a:xfrm>
          <a:prstGeom prst="rect">
            <a:avLst/>
          </a:prstGeom>
        </p:spPr>
      </p:pic>
      <p:pic>
        <p:nvPicPr>
          <p:cNvPr id="1026" name="Picture 2" descr="Professeur - Image gratuite sur Pixabay">
            <a:extLst>
              <a:ext uri="{FF2B5EF4-FFF2-40B4-BE49-F238E27FC236}">
                <a16:creationId xmlns:a16="http://schemas.microsoft.com/office/drawing/2014/main" id="{22EF0416-F281-4991-BB2D-AFDB8734DCF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68607" y="4241912"/>
            <a:ext cx="654511" cy="65451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1B718BEE-7CC5-4477-9717-F7AE6E2E6B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8213" y="2911494"/>
            <a:ext cx="426210" cy="278400"/>
          </a:xfrm>
          <a:prstGeom prst="rect">
            <a:avLst/>
          </a:prstGeom>
        </p:spPr>
      </p:pic>
      <p:sp>
        <p:nvSpPr>
          <p:cNvPr id="11" name="Rectangle 10">
            <a:extLst>
              <a:ext uri="{FF2B5EF4-FFF2-40B4-BE49-F238E27FC236}">
                <a16:creationId xmlns:a16="http://schemas.microsoft.com/office/drawing/2014/main" id="{E731DD2C-D3AD-7843-BFF1-58F5D86F43FB}"/>
              </a:ext>
            </a:extLst>
          </p:cNvPr>
          <p:cNvSpPr/>
          <p:nvPr/>
        </p:nvSpPr>
        <p:spPr>
          <a:xfrm>
            <a:off x="5758558" y="472110"/>
            <a:ext cx="3478915" cy="307777"/>
          </a:xfrm>
          <a:prstGeom prst="rect">
            <a:avLst/>
          </a:prstGeom>
        </p:spPr>
        <p:txBody>
          <a:bodyPr wrap="square">
            <a:spAutoFit/>
          </a:bodyPr>
          <a:lstStyle/>
          <a:p>
            <a:r>
              <a:rPr lang="fr-FR" sz="1400" b="1" dirty="0">
                <a:solidFill>
                  <a:schemeClr val="bg1"/>
                </a:solidFill>
              </a:rPr>
              <a:t>Lycée Eiffel (académie de Clermont-Ferrand)</a:t>
            </a:r>
          </a:p>
        </p:txBody>
      </p:sp>
      <p:sp>
        <p:nvSpPr>
          <p:cNvPr id="12" name="ZoneTexte 11">
            <a:extLst>
              <a:ext uri="{FF2B5EF4-FFF2-40B4-BE49-F238E27FC236}">
                <a16:creationId xmlns:a16="http://schemas.microsoft.com/office/drawing/2014/main" id="{50F01B2E-A9ED-944E-B7F3-4FD4B48E5769}"/>
              </a:ext>
            </a:extLst>
          </p:cNvPr>
          <p:cNvSpPr txBox="1"/>
          <p:nvPr/>
        </p:nvSpPr>
        <p:spPr>
          <a:xfrm>
            <a:off x="346841" y="94593"/>
            <a:ext cx="38540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Le parcours de l’élève en FM MMV</a:t>
            </a:r>
          </a:p>
        </p:txBody>
      </p:sp>
    </p:spTree>
    <p:extLst>
      <p:ext uri="{BB962C8B-B14F-4D97-AF65-F5344CB8AC3E}">
        <p14:creationId xmlns:p14="http://schemas.microsoft.com/office/powerpoint/2010/main" val="4083540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345E-6D51-004C-800A-4ACB07109881}"/>
              </a:ext>
            </a:extLst>
          </p:cNvPr>
          <p:cNvSpPr/>
          <p:nvPr/>
        </p:nvSpPr>
        <p:spPr>
          <a:xfrm>
            <a:off x="889686" y="1463754"/>
            <a:ext cx="7327557"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Se projeter à la rentrée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ArialMT"/>
                <a:ea typeface="+mn-ea"/>
                <a:cs typeface="+mn-cs"/>
              </a:rPr>
              <a:t>Témoignage de cinq lycées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prstClr val="white"/>
              </a:solidFill>
              <a:effectLst/>
              <a:uLnTx/>
              <a:uFillTx/>
              <a:latin typeface="Arial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 rôle fédérateur de l’enseignant de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L’importance des synthèses lors des séquences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ArialMT"/>
              </a:rPr>
              <a:t>L’intérêt de la découverte d’une option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MT"/>
                <a:ea typeface="+mn-ea"/>
                <a:cs typeface="+mn-cs"/>
              </a:rPr>
              <a:t>Le parcours de l’élève en seconde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ArialMT"/>
                <a:ea typeface="+mn-ea"/>
                <a:cs typeface="+mn-cs"/>
              </a:rPr>
              <a:t>Les réseaux et le numérique pour ouvrir les horizons</a:t>
            </a:r>
          </a:p>
        </p:txBody>
      </p:sp>
    </p:spTree>
    <p:extLst>
      <p:ext uri="{BB962C8B-B14F-4D97-AF65-F5344CB8AC3E}">
        <p14:creationId xmlns:p14="http://schemas.microsoft.com/office/powerpoint/2010/main" val="143509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ZoneTexte 1">
            <a:extLst>
              <a:ext uri="{FF2B5EF4-FFF2-40B4-BE49-F238E27FC236}">
                <a16:creationId xmlns:a16="http://schemas.microsoft.com/office/drawing/2014/main" id="{5AEBA758-E717-F748-BAFF-D3D581375988}"/>
              </a:ext>
            </a:extLst>
          </p:cNvPr>
          <p:cNvSpPr txBox="1">
            <a:spLocks noChangeArrowheads="1"/>
          </p:cNvSpPr>
          <p:nvPr/>
        </p:nvSpPr>
        <p:spPr bwMode="auto">
          <a:xfrm>
            <a:off x="949325" y="1433513"/>
            <a:ext cx="54481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Lycée Fernand DEGRUGILLIER Auchel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GRENZ Emmanuel, Directeur Délégué aux Formations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MICHEL Dimitri, Enseignant maintenance des véhicules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age 3" descr="Une image contenant texte, route, voiture&#10;&#10;Description générée automatiquement">
            <a:extLst>
              <a:ext uri="{FF2B5EF4-FFF2-40B4-BE49-F238E27FC236}">
                <a16:creationId xmlns:a16="http://schemas.microsoft.com/office/drawing/2014/main" id="{6A8DEB0A-9A4D-EC46-BB7B-1FBE6998A2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1" y="1605756"/>
            <a:ext cx="3455987"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Image 5" descr="Une image contenant intérieur, terrain, plancher, aéroport&#10;&#10;Description générée automatiquement">
            <a:extLst>
              <a:ext uri="{FF2B5EF4-FFF2-40B4-BE49-F238E27FC236}">
                <a16:creationId xmlns:a16="http://schemas.microsoft.com/office/drawing/2014/main" id="{9C5288DB-9573-0A4D-9135-5F05D075D5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4313" y="863600"/>
            <a:ext cx="33178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 7" descr="Une image contenant texte&#10;&#10;Description générée automatiquement">
            <a:extLst>
              <a:ext uri="{FF2B5EF4-FFF2-40B4-BE49-F238E27FC236}">
                <a16:creationId xmlns:a16="http://schemas.microsoft.com/office/drawing/2014/main" id="{0874D1E1-9E72-7B4B-BFC4-6983879245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7113" y="3090863"/>
            <a:ext cx="34544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ZoneTexte 9">
            <a:extLst>
              <a:ext uri="{FF2B5EF4-FFF2-40B4-BE49-F238E27FC236}">
                <a16:creationId xmlns:a16="http://schemas.microsoft.com/office/drawing/2014/main" id="{21CCC51E-B484-5D45-B217-C740A25DDFF7}"/>
              </a:ext>
            </a:extLst>
          </p:cNvPr>
          <p:cNvSpPr txBox="1">
            <a:spLocks noChangeArrowheads="1"/>
          </p:cNvSpPr>
          <p:nvPr/>
        </p:nvSpPr>
        <p:spPr bwMode="auto">
          <a:xfrm>
            <a:off x="296863" y="82550"/>
            <a:ext cx="3903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plateaux techniques</a:t>
            </a:r>
          </a:p>
        </p:txBody>
      </p:sp>
      <p:sp>
        <p:nvSpPr>
          <p:cNvPr id="6" name="ZoneTexte 3">
            <a:extLst>
              <a:ext uri="{FF2B5EF4-FFF2-40B4-BE49-F238E27FC236}">
                <a16:creationId xmlns:a16="http://schemas.microsoft.com/office/drawing/2014/main" id="{D92985DB-1CB1-3E42-8D97-A8FDDEB66E1D}"/>
              </a:ext>
            </a:extLst>
          </p:cNvPr>
          <p:cNvSpPr txBox="1">
            <a:spLocks noChangeArrowheads="1"/>
          </p:cNvSpPr>
          <p:nvPr/>
        </p:nvSpPr>
        <p:spPr bwMode="auto">
          <a:xfrm>
            <a:off x="19632" y="955599"/>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Lycée Fernand Degrugillier Auchel</a:t>
            </a:r>
          </a:p>
        </p:txBody>
      </p:sp>
      <p:sp>
        <p:nvSpPr>
          <p:cNvPr id="7" name="ZoneTexte 4">
            <a:extLst>
              <a:ext uri="{FF2B5EF4-FFF2-40B4-BE49-F238E27FC236}">
                <a16:creationId xmlns:a16="http://schemas.microsoft.com/office/drawing/2014/main" id="{729FBFA8-F5B2-5348-9A8A-F430C90CE2E1}"/>
              </a:ext>
            </a:extLst>
          </p:cNvPr>
          <p:cNvSpPr txBox="1">
            <a:spLocks noChangeArrowheads="1"/>
          </p:cNvSpPr>
          <p:nvPr/>
        </p:nvSpPr>
        <p:spPr bwMode="auto">
          <a:xfrm>
            <a:off x="187326" y="3849047"/>
            <a:ext cx="3379787" cy="871538"/>
          </a:xfrm>
          <a:prstGeom prst="rect">
            <a:avLst/>
          </a:prstGeom>
          <a:noFill/>
          <a:ln>
            <a:noFill/>
          </a:ln>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des véhicules</a:t>
            </a:r>
          </a:p>
          <a:p>
            <a:pPr marL="0" marR="0" lvl="0" indent="0" algn="l"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option voitures particulières  </a:t>
            </a:r>
          </a:p>
        </p:txBody>
      </p:sp>
      <p:pic>
        <p:nvPicPr>
          <p:cNvPr id="8" name="Image 6">
            <a:extLst>
              <a:ext uri="{FF2B5EF4-FFF2-40B4-BE49-F238E27FC236}">
                <a16:creationId xmlns:a16="http://schemas.microsoft.com/office/drawing/2014/main" id="{21C02A6E-BDDF-9945-BEFB-DCE6BB0EAB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1760" y="2013449"/>
            <a:ext cx="950251" cy="55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59D1E67-47C9-A043-BD11-41453155440C}"/>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ZoneTexte 9">
            <a:extLst>
              <a:ext uri="{FF2B5EF4-FFF2-40B4-BE49-F238E27FC236}">
                <a16:creationId xmlns:a16="http://schemas.microsoft.com/office/drawing/2014/main" id="{21CCC51E-B484-5D45-B217-C740A25DDFF7}"/>
              </a:ext>
            </a:extLst>
          </p:cNvPr>
          <p:cNvSpPr txBox="1">
            <a:spLocks noChangeArrowheads="1"/>
          </p:cNvSpPr>
          <p:nvPr/>
        </p:nvSpPr>
        <p:spPr bwMode="auto">
          <a:xfrm>
            <a:off x="322029" y="90939"/>
            <a:ext cx="3379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fr-FR" altLang="fr-FR" sz="2000" b="1" dirty="0">
                <a:solidFill>
                  <a:prstClr val="black"/>
                </a:solidFill>
              </a:rPr>
              <a:t>De l’importance du réseau</a:t>
            </a:r>
            <a:endParaRPr kumimoji="0" lang="fr-FR" altLang="fr-FR" sz="2000" b="1" i="0" u="none" strike="noStrike" kern="1200" cap="none" spc="0" normalizeH="0" baseline="0" noProof="0" dirty="0">
              <a:ln>
                <a:noFill/>
              </a:ln>
              <a:solidFill>
                <a:prstClr val="black"/>
              </a:solidFill>
              <a:effectLst/>
              <a:uLnTx/>
              <a:uFillTx/>
            </a:endParaRPr>
          </a:p>
        </p:txBody>
      </p:sp>
      <p:sp>
        <p:nvSpPr>
          <p:cNvPr id="8" name="ZoneTexte 4">
            <a:extLst>
              <a:ext uri="{FF2B5EF4-FFF2-40B4-BE49-F238E27FC236}">
                <a16:creationId xmlns:a16="http://schemas.microsoft.com/office/drawing/2014/main" id="{A526DA78-3AFF-F546-AA23-6FC2813B563C}"/>
              </a:ext>
            </a:extLst>
          </p:cNvPr>
          <p:cNvSpPr txBox="1">
            <a:spLocks noChangeArrowheads="1"/>
          </p:cNvSpPr>
          <p:nvPr/>
        </p:nvSpPr>
        <p:spPr bwMode="auto">
          <a:xfrm>
            <a:off x="164889" y="904766"/>
            <a:ext cx="3379787" cy="1287532"/>
          </a:xfrm>
          <a:prstGeom prst="rect">
            <a:avLst/>
          </a:prstGeom>
          <a:noFill/>
          <a:ln>
            <a:noFill/>
          </a:ln>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Stratégie adoptée pour mettre en place la famille des métiers dans un lycée à une option </a:t>
            </a:r>
          </a:p>
        </p:txBody>
      </p:sp>
      <p:sp>
        <p:nvSpPr>
          <p:cNvPr id="9" name="ZoneTexte 4">
            <a:extLst>
              <a:ext uri="{FF2B5EF4-FFF2-40B4-BE49-F238E27FC236}">
                <a16:creationId xmlns:a16="http://schemas.microsoft.com/office/drawing/2014/main" id="{4823F5F5-DC2A-C644-8D97-E4335DAD35B7}"/>
              </a:ext>
            </a:extLst>
          </p:cNvPr>
          <p:cNvSpPr txBox="1">
            <a:spLocks noChangeArrowheads="1"/>
          </p:cNvSpPr>
          <p:nvPr/>
        </p:nvSpPr>
        <p:spPr bwMode="auto">
          <a:xfrm>
            <a:off x="4404758" y="821286"/>
            <a:ext cx="4261608" cy="456472"/>
          </a:xfrm>
          <a:prstGeom prst="rect">
            <a:avLst/>
          </a:prstGeom>
          <a:noFill/>
          <a:ln>
            <a:noFill/>
          </a:ln>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Création d’un réseau d’établissements</a:t>
            </a:r>
          </a:p>
        </p:txBody>
      </p:sp>
      <p:sp>
        <p:nvSpPr>
          <p:cNvPr id="10" name="ZoneTexte 4">
            <a:extLst>
              <a:ext uri="{FF2B5EF4-FFF2-40B4-BE49-F238E27FC236}">
                <a16:creationId xmlns:a16="http://schemas.microsoft.com/office/drawing/2014/main" id="{08DE7C57-324F-D743-B7DF-40DB05CBFB0B}"/>
              </a:ext>
            </a:extLst>
          </p:cNvPr>
          <p:cNvSpPr txBox="1">
            <a:spLocks noChangeArrowheads="1"/>
          </p:cNvSpPr>
          <p:nvPr/>
        </p:nvSpPr>
        <p:spPr bwMode="auto">
          <a:xfrm>
            <a:off x="4721415" y="2925212"/>
            <a:ext cx="4261608" cy="456472"/>
          </a:xfrm>
          <a:prstGeom prst="rect">
            <a:avLst/>
          </a:prstGeom>
          <a:noFill/>
          <a:ln>
            <a:noFill/>
          </a:ln>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Développement des outils numériques</a:t>
            </a:r>
          </a:p>
        </p:txBody>
      </p:sp>
      <p:sp>
        <p:nvSpPr>
          <p:cNvPr id="11" name="Flèche vers le haut 10">
            <a:extLst>
              <a:ext uri="{FF2B5EF4-FFF2-40B4-BE49-F238E27FC236}">
                <a16:creationId xmlns:a16="http://schemas.microsoft.com/office/drawing/2014/main" id="{AED1E5B9-BAF2-1345-99C6-A5123DD0A191}"/>
              </a:ext>
            </a:extLst>
          </p:cNvPr>
          <p:cNvSpPr/>
          <p:nvPr/>
        </p:nvSpPr>
        <p:spPr>
          <a:xfrm rot="3137846">
            <a:off x="3794961" y="1547876"/>
            <a:ext cx="355600" cy="873415"/>
          </a:xfrm>
          <a:prstGeom prst="upArrow">
            <a:avLst>
              <a:gd name="adj1" fmla="val 41040"/>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èche vers le haut 11">
            <a:extLst>
              <a:ext uri="{FF2B5EF4-FFF2-40B4-BE49-F238E27FC236}">
                <a16:creationId xmlns:a16="http://schemas.microsoft.com/office/drawing/2014/main" id="{BF3A591A-F79A-3D45-BFCB-1CC60A16682C}"/>
              </a:ext>
            </a:extLst>
          </p:cNvPr>
          <p:cNvSpPr/>
          <p:nvPr/>
        </p:nvSpPr>
        <p:spPr>
          <a:xfrm rot="7135135">
            <a:off x="3794961" y="2758138"/>
            <a:ext cx="355600" cy="790621"/>
          </a:xfrm>
          <a:prstGeom prst="upArrow">
            <a:avLst>
              <a:gd name="adj1" fmla="val 34426"/>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Image 5" descr="Une image contenant carte&#10;&#10;Description générée automatiquement">
            <a:extLst>
              <a:ext uri="{FF2B5EF4-FFF2-40B4-BE49-F238E27FC236}">
                <a16:creationId xmlns:a16="http://schemas.microsoft.com/office/drawing/2014/main" id="{E6A38637-B84D-1C4A-9796-D65BCD44BA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9229" y="1415251"/>
            <a:ext cx="2317371" cy="11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4">
            <a:extLst>
              <a:ext uri="{FF2B5EF4-FFF2-40B4-BE49-F238E27FC236}">
                <a16:creationId xmlns:a16="http://schemas.microsoft.com/office/drawing/2014/main" id="{1BF0614F-21C6-0E4B-8D24-6A4EC3D106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9229" y="3500239"/>
            <a:ext cx="2375493" cy="132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6">
            <a:extLst>
              <a:ext uri="{FF2B5EF4-FFF2-40B4-BE49-F238E27FC236}">
                <a16:creationId xmlns:a16="http://schemas.microsoft.com/office/drawing/2014/main" id="{67A4EFA2-BCBD-F044-8808-5BD26D2CA4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41196" y="2357086"/>
            <a:ext cx="950251" cy="55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lèche vers le haut 15">
            <a:extLst>
              <a:ext uri="{FF2B5EF4-FFF2-40B4-BE49-F238E27FC236}">
                <a16:creationId xmlns:a16="http://schemas.microsoft.com/office/drawing/2014/main" id="{3576CF21-7A81-7943-AF38-DD8F2CE04F89}"/>
              </a:ext>
            </a:extLst>
          </p:cNvPr>
          <p:cNvSpPr/>
          <p:nvPr/>
        </p:nvSpPr>
        <p:spPr>
          <a:xfrm rot="12692286">
            <a:off x="2427572" y="2995941"/>
            <a:ext cx="355600" cy="653487"/>
          </a:xfrm>
          <a:prstGeom prst="upArrow">
            <a:avLst>
              <a:gd name="adj1" fmla="val 34426"/>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oneTexte 4">
            <a:extLst>
              <a:ext uri="{FF2B5EF4-FFF2-40B4-BE49-F238E27FC236}">
                <a16:creationId xmlns:a16="http://schemas.microsoft.com/office/drawing/2014/main" id="{699F5685-7C94-C644-8332-39AA5ADBC02C}"/>
              </a:ext>
            </a:extLst>
          </p:cNvPr>
          <p:cNvSpPr txBox="1">
            <a:spLocks noChangeArrowheads="1"/>
          </p:cNvSpPr>
          <p:nvPr/>
        </p:nvSpPr>
        <p:spPr bwMode="auto">
          <a:xfrm>
            <a:off x="164889" y="3935805"/>
            <a:ext cx="944976" cy="456472"/>
          </a:xfrm>
          <a:prstGeom prst="rect">
            <a:avLst/>
          </a:prstGeom>
          <a:noFill/>
          <a:ln>
            <a:noFill/>
          </a:ln>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5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Projet</a:t>
            </a:r>
          </a:p>
        </p:txBody>
      </p:sp>
      <p:pic>
        <p:nvPicPr>
          <p:cNvPr id="18" name="Image 6" descr="Une image contenant texte, nombreux, capture d’écran, botte&#10;&#10;Description générée automatiquement">
            <a:extLst>
              <a:ext uri="{FF2B5EF4-FFF2-40B4-BE49-F238E27FC236}">
                <a16:creationId xmlns:a16="http://schemas.microsoft.com/office/drawing/2014/main" id="{2CE5AA30-1F50-8B41-B24D-94BBAC7D28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5491" y="3755048"/>
            <a:ext cx="2174871" cy="11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B6A66636-D61A-AC4F-8A03-D59DCBB1DB69}"/>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Tree>
    <p:extLst>
      <p:ext uri="{BB962C8B-B14F-4D97-AF65-F5344CB8AC3E}">
        <p14:creationId xmlns:p14="http://schemas.microsoft.com/office/powerpoint/2010/main" val="3090260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10">
            <a:extLst>
              <a:ext uri="{FF2B5EF4-FFF2-40B4-BE49-F238E27FC236}">
                <a16:creationId xmlns:a16="http://schemas.microsoft.com/office/drawing/2014/main" id="{2CACB87D-0C58-604E-A14F-880EA17169A2}"/>
              </a:ext>
            </a:extLst>
          </p:cNvPr>
          <p:cNvGraphicFramePr>
            <a:graphicFrameLocks noGrp="1"/>
          </p:cNvGraphicFramePr>
          <p:nvPr/>
        </p:nvGraphicFramePr>
        <p:xfrm>
          <a:off x="319032" y="1360320"/>
          <a:ext cx="1096964" cy="3581736"/>
        </p:xfrm>
        <a:graphic>
          <a:graphicData uri="http://schemas.openxmlformats.org/drawingml/2006/table">
            <a:tbl>
              <a:tblPr bandRow="1">
                <a:tableStyleId>{5C22544A-7EE6-4342-B048-85BDC9FD1C3A}</a:tableStyleId>
              </a:tblPr>
              <a:tblGrid>
                <a:gridCol w="548482">
                  <a:extLst>
                    <a:ext uri="{9D8B030D-6E8A-4147-A177-3AD203B41FA5}">
                      <a16:colId xmlns:a16="http://schemas.microsoft.com/office/drawing/2014/main" val="20000"/>
                    </a:ext>
                  </a:extLst>
                </a:gridCol>
                <a:gridCol w="548482">
                  <a:extLst>
                    <a:ext uri="{9D8B030D-6E8A-4147-A177-3AD203B41FA5}">
                      <a16:colId xmlns:a16="http://schemas.microsoft.com/office/drawing/2014/main" val="20001"/>
                    </a:ext>
                  </a:extLst>
                </a:gridCol>
              </a:tblGrid>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0"/>
                  </a:ext>
                </a:extLst>
              </a:tr>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1"/>
                  </a:ext>
                </a:extLst>
              </a:tr>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2"/>
                  </a:ext>
                </a:extLst>
              </a:tr>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3"/>
                  </a:ext>
                </a:extLst>
              </a:tr>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4"/>
                  </a:ext>
                </a:extLst>
              </a:tr>
              <a:tr h="596956">
                <a:tc>
                  <a:txBody>
                    <a:bodyPr/>
                    <a:lstStyle/>
                    <a:p>
                      <a:endParaRPr lang="fr-FR" sz="1800" dirty="0"/>
                    </a:p>
                  </a:txBody>
                  <a:tcPr marL="91504" marR="91504" marT="45723" marB="45723"/>
                </a:tc>
                <a:tc>
                  <a:txBody>
                    <a:bodyPr/>
                    <a:lstStyle/>
                    <a:p>
                      <a:pPr algn="ctr"/>
                      <a:endParaRPr lang="fr-FR" sz="1800" dirty="0"/>
                    </a:p>
                  </a:txBody>
                  <a:tcPr marL="91504" marR="91504" marT="45723" marB="45723" anchor="ctr"/>
                </a:tc>
                <a:extLst>
                  <a:ext uri="{0D108BD9-81ED-4DB2-BD59-A6C34878D82A}">
                    <a16:rowId xmlns:a16="http://schemas.microsoft.com/office/drawing/2014/main" val="10005"/>
                  </a:ext>
                </a:extLst>
              </a:tr>
            </a:tbl>
          </a:graphicData>
        </a:graphic>
      </p:graphicFrame>
      <p:sp>
        <p:nvSpPr>
          <p:cNvPr id="13343" name="ZoneTexte 7">
            <a:extLst>
              <a:ext uri="{FF2B5EF4-FFF2-40B4-BE49-F238E27FC236}">
                <a16:creationId xmlns:a16="http://schemas.microsoft.com/office/drawing/2014/main" id="{3D2A0E0C-1138-134E-AF6B-7F9510A28A1B}"/>
              </a:ext>
            </a:extLst>
          </p:cNvPr>
          <p:cNvSpPr txBox="1">
            <a:spLocks noChangeArrowheads="1"/>
          </p:cNvSpPr>
          <p:nvPr/>
        </p:nvSpPr>
        <p:spPr bwMode="auto">
          <a:xfrm>
            <a:off x="1525163" y="1512153"/>
            <a:ext cx="2108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Lycée Monts des Flandres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Hazebrouck</a:t>
            </a:r>
          </a:p>
        </p:txBody>
      </p:sp>
      <p:sp>
        <p:nvSpPr>
          <p:cNvPr id="13344" name="ZoneTexte 6">
            <a:extLst>
              <a:ext uri="{FF2B5EF4-FFF2-40B4-BE49-F238E27FC236}">
                <a16:creationId xmlns:a16="http://schemas.microsoft.com/office/drawing/2014/main" id="{990CABB3-082A-C64A-91DB-76E2A8A4D042}"/>
              </a:ext>
            </a:extLst>
          </p:cNvPr>
          <p:cNvSpPr txBox="1">
            <a:spLocks noChangeArrowheads="1"/>
          </p:cNvSpPr>
          <p:nvPr/>
        </p:nvSpPr>
        <p:spPr bwMode="auto">
          <a:xfrm>
            <a:off x="1386681" y="2188483"/>
            <a:ext cx="326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Campus des métiers LP Travaux public </a:t>
            </a:r>
            <a:r>
              <a:rPr kumimoji="0" lang="fr-FR" alt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Bruay</a:t>
            </a: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2" name="Groupe 1">
            <a:extLst>
              <a:ext uri="{FF2B5EF4-FFF2-40B4-BE49-F238E27FC236}">
                <a16:creationId xmlns:a16="http://schemas.microsoft.com/office/drawing/2014/main" id="{FF3B9150-A949-C647-A5BC-A797EEFDD034}"/>
              </a:ext>
            </a:extLst>
          </p:cNvPr>
          <p:cNvGrpSpPr/>
          <p:nvPr/>
        </p:nvGrpSpPr>
        <p:grpSpPr>
          <a:xfrm>
            <a:off x="360363" y="1484851"/>
            <a:ext cx="931862" cy="3257012"/>
            <a:chOff x="312738" y="1174750"/>
            <a:chExt cx="979487" cy="3567113"/>
          </a:xfrm>
        </p:grpSpPr>
        <p:pic>
          <p:nvPicPr>
            <p:cNvPr id="13336" name="Image 3">
              <a:extLst>
                <a:ext uri="{FF2B5EF4-FFF2-40B4-BE49-F238E27FC236}">
                  <a16:creationId xmlns:a16="http://schemas.microsoft.com/office/drawing/2014/main" id="{CABFE7C3-FCB5-EB42-A237-D809134DD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9088" y="1174750"/>
              <a:ext cx="4921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Image 4">
              <a:extLst>
                <a:ext uri="{FF2B5EF4-FFF2-40B4-BE49-F238E27FC236}">
                  <a16:creationId xmlns:a16="http://schemas.microsoft.com/office/drawing/2014/main" id="{9F5602D7-3F6F-6D4B-9831-C2E19ED0F9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738" y="1860550"/>
              <a:ext cx="4937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Image 5">
              <a:extLst>
                <a:ext uri="{FF2B5EF4-FFF2-40B4-BE49-F238E27FC236}">
                  <a16:creationId xmlns:a16="http://schemas.microsoft.com/office/drawing/2014/main" id="{2B408D5B-21A5-5949-93F6-7C60D3F113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738" y="4435475"/>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Image 6">
              <a:extLst>
                <a:ext uri="{FF2B5EF4-FFF2-40B4-BE49-F238E27FC236}">
                  <a16:creationId xmlns:a16="http://schemas.microsoft.com/office/drawing/2014/main" id="{AA577505-2F36-2A49-88E3-B5106818C3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738" y="3822700"/>
              <a:ext cx="4953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Image 7" descr="Une image contenant texte, clipart&#10;&#10;Description générée automatiquement">
              <a:extLst>
                <a:ext uri="{FF2B5EF4-FFF2-40B4-BE49-F238E27FC236}">
                  <a16:creationId xmlns:a16="http://schemas.microsoft.com/office/drawing/2014/main" id="{51D3C2C8-32AE-2B41-8BEA-8AF5242D55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738" y="3195638"/>
              <a:ext cx="4921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Image 8">
              <a:extLst>
                <a:ext uri="{FF2B5EF4-FFF2-40B4-BE49-F238E27FC236}">
                  <a16:creationId xmlns:a16="http://schemas.microsoft.com/office/drawing/2014/main" id="{508B2C48-4DC0-2546-94CE-5432B85D211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5913" y="2557463"/>
              <a:ext cx="4937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5" name="Image 16">
              <a:extLst>
                <a:ext uri="{FF2B5EF4-FFF2-40B4-BE49-F238E27FC236}">
                  <a16:creationId xmlns:a16="http://schemas.microsoft.com/office/drawing/2014/main" id="{D139CC95-2BEA-0F4F-AF4E-67466B58B8A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625" y="1189038"/>
              <a:ext cx="352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6" name="Image 17">
              <a:extLst>
                <a:ext uri="{FF2B5EF4-FFF2-40B4-BE49-F238E27FC236}">
                  <a16:creationId xmlns:a16="http://schemas.microsoft.com/office/drawing/2014/main" id="{8D6C7CC8-2D6A-CC44-8F6D-34FCF631BD3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625" y="1874838"/>
              <a:ext cx="352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Image 18">
              <a:extLst>
                <a:ext uri="{FF2B5EF4-FFF2-40B4-BE49-F238E27FC236}">
                  <a16:creationId xmlns:a16="http://schemas.microsoft.com/office/drawing/2014/main" id="{38843F00-8EF1-144C-B30B-4C5FF6213B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9800" y="2540000"/>
              <a:ext cx="350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8" name="Image 19">
              <a:extLst>
                <a:ext uri="{FF2B5EF4-FFF2-40B4-BE49-F238E27FC236}">
                  <a16:creationId xmlns:a16="http://schemas.microsoft.com/office/drawing/2014/main" id="{B3BA4935-A7F5-D04E-8037-E492B1768B1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625" y="3176588"/>
              <a:ext cx="352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9" name="Image 20">
              <a:extLst>
                <a:ext uri="{FF2B5EF4-FFF2-40B4-BE49-F238E27FC236}">
                  <a16:creationId xmlns:a16="http://schemas.microsoft.com/office/drawing/2014/main" id="{792BE91E-27F9-BB42-95ED-C4A1A117B30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9800" y="3776663"/>
              <a:ext cx="352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0" name="Image 21">
              <a:extLst>
                <a:ext uri="{FF2B5EF4-FFF2-40B4-BE49-F238E27FC236}">
                  <a16:creationId xmlns:a16="http://schemas.microsoft.com/office/drawing/2014/main" id="{C6312656-11DE-4740-959D-28AFFA351B3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8213" y="4405313"/>
              <a:ext cx="350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51" name="Rectangle 22">
            <a:extLst>
              <a:ext uri="{FF2B5EF4-FFF2-40B4-BE49-F238E27FC236}">
                <a16:creationId xmlns:a16="http://schemas.microsoft.com/office/drawing/2014/main" id="{2274F7CC-418C-9747-99FF-5F283FFDDF5C}"/>
              </a:ext>
            </a:extLst>
          </p:cNvPr>
          <p:cNvSpPr>
            <a:spLocks noChangeArrowheads="1"/>
          </p:cNvSpPr>
          <p:nvPr/>
        </p:nvSpPr>
        <p:spPr bwMode="auto">
          <a:xfrm>
            <a:off x="1492250" y="2582863"/>
            <a:ext cx="3055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Récupération d’une moto et deux scooters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dans une entreprise partenaire</a:t>
            </a:r>
          </a:p>
        </p:txBody>
      </p:sp>
      <p:sp>
        <p:nvSpPr>
          <p:cNvPr id="13352" name="Rectangle 23">
            <a:extLst>
              <a:ext uri="{FF2B5EF4-FFF2-40B4-BE49-F238E27FC236}">
                <a16:creationId xmlns:a16="http://schemas.microsoft.com/office/drawing/2014/main" id="{3255A647-5608-5842-86BB-8DF3C788D423}"/>
              </a:ext>
            </a:extLst>
          </p:cNvPr>
          <p:cNvSpPr>
            <a:spLocks noChangeArrowheads="1"/>
          </p:cNvSpPr>
          <p:nvPr/>
        </p:nvSpPr>
        <p:spPr bwMode="auto">
          <a:xfrm>
            <a:off x="1498600" y="3151188"/>
            <a:ext cx="2660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Lycée Salvador Allende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Béthune</a:t>
            </a:r>
          </a:p>
        </p:txBody>
      </p:sp>
      <p:sp>
        <p:nvSpPr>
          <p:cNvPr id="13354" name="ZoneTexte 22">
            <a:extLst>
              <a:ext uri="{FF2B5EF4-FFF2-40B4-BE49-F238E27FC236}">
                <a16:creationId xmlns:a16="http://schemas.microsoft.com/office/drawing/2014/main" id="{66028E3F-92F7-624B-863E-835F18B3BC84}"/>
              </a:ext>
            </a:extLst>
          </p:cNvPr>
          <p:cNvSpPr txBox="1">
            <a:spLocks noChangeArrowheads="1"/>
          </p:cNvSpPr>
          <p:nvPr/>
        </p:nvSpPr>
        <p:spPr bwMode="auto">
          <a:xfrm>
            <a:off x="1420813" y="4341813"/>
            <a:ext cx="290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Mise en place d’un plan d’entretien de matériels d’espace vert au lycée</a:t>
            </a:r>
          </a:p>
        </p:txBody>
      </p:sp>
      <p:sp>
        <p:nvSpPr>
          <p:cNvPr id="13356" name="ZoneTexte 27">
            <a:extLst>
              <a:ext uri="{FF2B5EF4-FFF2-40B4-BE49-F238E27FC236}">
                <a16:creationId xmlns:a16="http://schemas.microsoft.com/office/drawing/2014/main" id="{E3C23020-A949-DE48-B437-21AF5C86D4FD}"/>
              </a:ext>
            </a:extLst>
          </p:cNvPr>
          <p:cNvSpPr txBox="1">
            <a:spLocks noChangeArrowheads="1"/>
          </p:cNvSpPr>
          <p:nvPr/>
        </p:nvSpPr>
        <p:spPr bwMode="auto">
          <a:xfrm>
            <a:off x="205559" y="809203"/>
            <a:ext cx="8711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Création d’un réseau d’établissements pour palier aux manques d’options de la famille des métiers. </a:t>
            </a:r>
          </a:p>
        </p:txBody>
      </p:sp>
      <p:pic>
        <p:nvPicPr>
          <p:cNvPr id="25" name="Image 5" descr="Une image contenant carte&#10;&#10;Description générée automatiquement">
            <a:extLst>
              <a:ext uri="{FF2B5EF4-FFF2-40B4-BE49-F238E27FC236}">
                <a16:creationId xmlns:a16="http://schemas.microsoft.com/office/drawing/2014/main" id="{696FF3A1-3927-9F44-8BB8-D5A40B541E3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483"/>
          <a:stretch/>
        </p:blipFill>
        <p:spPr bwMode="auto">
          <a:xfrm>
            <a:off x="4817868" y="1476219"/>
            <a:ext cx="4081385" cy="295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3">
            <a:extLst>
              <a:ext uri="{FF2B5EF4-FFF2-40B4-BE49-F238E27FC236}">
                <a16:creationId xmlns:a16="http://schemas.microsoft.com/office/drawing/2014/main" id="{40493855-6BA4-A841-B43A-0E25F2F2050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94895" y="1828380"/>
            <a:ext cx="403005" cy="29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4">
            <a:extLst>
              <a:ext uri="{FF2B5EF4-FFF2-40B4-BE49-F238E27FC236}">
                <a16:creationId xmlns:a16="http://schemas.microsoft.com/office/drawing/2014/main" id="{5AEAA4FA-E2B7-9441-BA36-C482CF9CA9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4330" y="3512308"/>
            <a:ext cx="469707" cy="35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7" descr="Une image contenant texte, clipart&#10;&#10;Description générée automatiquement">
            <a:extLst>
              <a:ext uri="{FF2B5EF4-FFF2-40B4-BE49-F238E27FC236}">
                <a16:creationId xmlns:a16="http://schemas.microsoft.com/office/drawing/2014/main" id="{83753919-3187-0044-8C64-AEE1E7B4F3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87060" y="3151188"/>
            <a:ext cx="468197" cy="28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e 2">
            <a:extLst>
              <a:ext uri="{FF2B5EF4-FFF2-40B4-BE49-F238E27FC236}">
                <a16:creationId xmlns:a16="http://schemas.microsoft.com/office/drawing/2014/main" id="{EEF5102A-3654-2D4E-8E84-5B383DD3D67D}"/>
              </a:ext>
            </a:extLst>
          </p:cNvPr>
          <p:cNvSpPr/>
          <p:nvPr/>
        </p:nvSpPr>
        <p:spPr>
          <a:xfrm>
            <a:off x="5845215" y="3200815"/>
            <a:ext cx="275654" cy="35367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75854AE9-1B75-D04C-B41C-48CC37B4FA25}"/>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
        <p:nvSpPr>
          <p:cNvPr id="32" name="ZoneTexte 9">
            <a:extLst>
              <a:ext uri="{FF2B5EF4-FFF2-40B4-BE49-F238E27FC236}">
                <a16:creationId xmlns:a16="http://schemas.microsoft.com/office/drawing/2014/main" id="{AEDD0A3C-C0A4-374D-83F5-CF4BF171170C}"/>
              </a:ext>
            </a:extLst>
          </p:cNvPr>
          <p:cNvSpPr txBox="1">
            <a:spLocks noChangeArrowheads="1"/>
          </p:cNvSpPr>
          <p:nvPr/>
        </p:nvSpPr>
        <p:spPr bwMode="auto">
          <a:xfrm>
            <a:off x="322029" y="90939"/>
            <a:ext cx="3379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fr-FR" altLang="fr-FR" sz="2000" b="1" dirty="0">
                <a:solidFill>
                  <a:prstClr val="black"/>
                </a:solidFill>
              </a:rPr>
              <a:t>De l’importance du réseau</a:t>
            </a:r>
            <a:endParaRPr kumimoji="0" lang="fr-FR" altLang="fr-FR" sz="2000" b="1" i="0" u="none" strike="noStrike" kern="1200" cap="none" spc="0" normalizeH="0" baseline="0" noProof="0" dirty="0">
              <a:ln>
                <a:noFill/>
              </a:ln>
              <a:solidFill>
                <a:prstClr val="black"/>
              </a:solidFill>
              <a:effectLst/>
              <a:uLnTx/>
              <a:uFillTx/>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a:extLst>
              <a:ext uri="{FF2B5EF4-FFF2-40B4-BE49-F238E27FC236}">
                <a16:creationId xmlns:a16="http://schemas.microsoft.com/office/drawing/2014/main" id="{EED57DD1-BAFE-3E44-BB05-8B302505F434}"/>
              </a:ext>
            </a:extLst>
          </p:cNvPr>
          <p:cNvSpPr txBox="1">
            <a:spLocks noChangeArrowheads="1"/>
          </p:cNvSpPr>
          <p:nvPr/>
        </p:nvSpPr>
        <p:spPr bwMode="auto">
          <a:xfrm>
            <a:off x="346075" y="95250"/>
            <a:ext cx="3716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 numérique une aide précieuse</a:t>
            </a:r>
          </a:p>
        </p:txBody>
      </p:sp>
      <p:pic>
        <p:nvPicPr>
          <p:cNvPr id="15374" name="Image 4">
            <a:extLst>
              <a:ext uri="{FF2B5EF4-FFF2-40B4-BE49-F238E27FC236}">
                <a16:creationId xmlns:a16="http://schemas.microsoft.com/office/drawing/2014/main" id="{772433FF-3627-4B4E-B451-D432D239B86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800" y="873125"/>
            <a:ext cx="2375493" cy="132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e 17">
            <a:extLst>
              <a:ext uri="{FF2B5EF4-FFF2-40B4-BE49-F238E27FC236}">
                <a16:creationId xmlns:a16="http://schemas.microsoft.com/office/drawing/2014/main" id="{08D23D36-B101-7043-9E32-4A35021EB729}"/>
              </a:ext>
            </a:extLst>
          </p:cNvPr>
          <p:cNvGrpSpPr>
            <a:grpSpLocks/>
          </p:cNvGrpSpPr>
          <p:nvPr/>
        </p:nvGrpSpPr>
        <p:grpSpPr bwMode="auto">
          <a:xfrm>
            <a:off x="3987800" y="815975"/>
            <a:ext cx="2459038" cy="4303713"/>
            <a:chOff x="6183498" y="782721"/>
            <a:chExt cx="2458000" cy="4303389"/>
          </a:xfrm>
        </p:grpSpPr>
        <p:pic>
          <p:nvPicPr>
            <p:cNvPr id="15371" name="Image 10" descr="Une image contenant texte&#10;&#10;Description générée automatiquement">
              <a:extLst>
                <a:ext uri="{FF2B5EF4-FFF2-40B4-BE49-F238E27FC236}">
                  <a16:creationId xmlns:a16="http://schemas.microsoft.com/office/drawing/2014/main" id="{D5B2333A-061A-434E-9478-0642A4A127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3498" y="782721"/>
              <a:ext cx="2458000" cy="14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Image 12">
              <a:extLst>
                <a:ext uri="{FF2B5EF4-FFF2-40B4-BE49-F238E27FC236}">
                  <a16:creationId xmlns:a16="http://schemas.microsoft.com/office/drawing/2014/main" id="{3DCA5B7F-ADD4-C44A-B010-89CB063197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83498" y="2200349"/>
              <a:ext cx="2458000" cy="142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Image 14" descr="Une image contenant texte&#10;&#10;Description générée automatiquement">
              <a:extLst>
                <a:ext uri="{FF2B5EF4-FFF2-40B4-BE49-F238E27FC236}">
                  <a16:creationId xmlns:a16="http://schemas.microsoft.com/office/drawing/2014/main" id="{C4CDFF5D-A8AE-1E47-8093-C2312B5602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3498" y="3635305"/>
              <a:ext cx="2458000" cy="145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Accolade ouvrante 16">
            <a:extLst>
              <a:ext uri="{FF2B5EF4-FFF2-40B4-BE49-F238E27FC236}">
                <a16:creationId xmlns:a16="http://schemas.microsoft.com/office/drawing/2014/main" id="{5574EAD3-FCB7-354A-9716-921A4D37B789}"/>
              </a:ext>
            </a:extLst>
          </p:cNvPr>
          <p:cNvSpPr/>
          <p:nvPr/>
        </p:nvSpPr>
        <p:spPr>
          <a:xfrm rot="10800000">
            <a:off x="2610928" y="1052513"/>
            <a:ext cx="306387" cy="3890962"/>
          </a:xfrm>
          <a:prstGeom prst="leftBrace">
            <a:avLst>
              <a:gd name="adj1" fmla="val 8333"/>
              <a:gd name="adj2" fmla="val 49153"/>
            </a:avLst>
          </a:prstGeom>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5365" name="ZoneTexte 18">
            <a:extLst>
              <a:ext uri="{FF2B5EF4-FFF2-40B4-BE49-F238E27FC236}">
                <a16:creationId xmlns:a16="http://schemas.microsoft.com/office/drawing/2014/main" id="{EAB67674-7FF5-E24A-87E8-93490A39BCD4}"/>
              </a:ext>
            </a:extLst>
          </p:cNvPr>
          <p:cNvSpPr txBox="1">
            <a:spLocks noChangeArrowheads="1"/>
          </p:cNvSpPr>
          <p:nvPr/>
        </p:nvSpPr>
        <p:spPr bwMode="auto">
          <a:xfrm>
            <a:off x="2808288" y="2667000"/>
            <a:ext cx="14509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 lycée numérique </a:t>
            </a:r>
          </a:p>
        </p:txBody>
      </p:sp>
      <p:sp>
        <p:nvSpPr>
          <p:cNvPr id="20" name="Accolade ouvrante 19">
            <a:extLst>
              <a:ext uri="{FF2B5EF4-FFF2-40B4-BE49-F238E27FC236}">
                <a16:creationId xmlns:a16="http://schemas.microsoft.com/office/drawing/2014/main" id="{6B9E2A5D-A0AE-3E41-AEAF-175D6E50F7EB}"/>
              </a:ext>
            </a:extLst>
          </p:cNvPr>
          <p:cNvSpPr/>
          <p:nvPr/>
        </p:nvSpPr>
        <p:spPr>
          <a:xfrm rot="10800000">
            <a:off x="6540500" y="1052513"/>
            <a:ext cx="368300" cy="3763962"/>
          </a:xfrm>
          <a:prstGeom prst="leftBrace">
            <a:avLst>
              <a:gd name="adj1" fmla="val 8333"/>
              <a:gd name="adj2" fmla="val 96328"/>
            </a:avLst>
          </a:prstGeom>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5367" name="ZoneTexte 20">
            <a:extLst>
              <a:ext uri="{FF2B5EF4-FFF2-40B4-BE49-F238E27FC236}">
                <a16:creationId xmlns:a16="http://schemas.microsoft.com/office/drawing/2014/main" id="{65E8351A-74C8-7846-A5BE-DEC6ADBF819B}"/>
              </a:ext>
            </a:extLst>
          </p:cNvPr>
          <p:cNvSpPr txBox="1">
            <a:spLocks noChangeArrowheads="1"/>
          </p:cNvSpPr>
          <p:nvPr/>
        </p:nvSpPr>
        <p:spPr bwMode="auto">
          <a:xfrm>
            <a:off x="6996113" y="815975"/>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TP numérique diagnostic simple</a:t>
            </a:r>
          </a:p>
        </p:txBody>
      </p:sp>
      <p:grpSp>
        <p:nvGrpSpPr>
          <p:cNvPr id="15368" name="Groupe 25">
            <a:extLst>
              <a:ext uri="{FF2B5EF4-FFF2-40B4-BE49-F238E27FC236}">
                <a16:creationId xmlns:a16="http://schemas.microsoft.com/office/drawing/2014/main" id="{A51C1B0D-91E2-A149-99A0-72B659248E98}"/>
              </a:ext>
            </a:extLst>
          </p:cNvPr>
          <p:cNvGrpSpPr>
            <a:grpSpLocks/>
          </p:cNvGrpSpPr>
          <p:nvPr/>
        </p:nvGrpSpPr>
        <p:grpSpPr bwMode="auto">
          <a:xfrm>
            <a:off x="6769100" y="1463675"/>
            <a:ext cx="2363788" cy="3363636"/>
            <a:chOff x="6796867" y="1451934"/>
            <a:chExt cx="2364740" cy="3364757"/>
          </a:xfrm>
        </p:grpSpPr>
        <p:pic>
          <p:nvPicPr>
            <p:cNvPr id="15369" name="Image 23" descr="Une image contenant texte&#10;&#10;Description générée automatiquement">
              <a:extLst>
                <a:ext uri="{FF2B5EF4-FFF2-40B4-BE49-F238E27FC236}">
                  <a16:creationId xmlns:a16="http://schemas.microsoft.com/office/drawing/2014/main" id="{24662E1F-4E60-B540-A22D-085DBD13CC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96867" y="1451934"/>
              <a:ext cx="2364740" cy="33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 coins arrondis 24">
              <a:extLst>
                <a:ext uri="{FF2B5EF4-FFF2-40B4-BE49-F238E27FC236}">
                  <a16:creationId xmlns:a16="http://schemas.microsoft.com/office/drawing/2014/main" id="{F6809382-C171-5C41-A526-ED56952DCE64}"/>
                </a:ext>
              </a:extLst>
            </p:cNvPr>
            <p:cNvSpPr/>
            <p:nvPr/>
          </p:nvSpPr>
          <p:spPr>
            <a:xfrm>
              <a:off x="6817513" y="4394275"/>
              <a:ext cx="1538908" cy="422416"/>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a:ea typeface="+mn-ea"/>
                  <a:cs typeface="+mn-cs"/>
                </a:rPr>
                <a:t>Extrait vadémécum</a:t>
              </a:r>
            </a:p>
          </p:txBody>
        </p:sp>
      </p:grpSp>
      <p:pic>
        <p:nvPicPr>
          <p:cNvPr id="4" name="Image 3">
            <a:extLst>
              <a:ext uri="{FF2B5EF4-FFF2-40B4-BE49-F238E27FC236}">
                <a16:creationId xmlns:a16="http://schemas.microsoft.com/office/drawing/2014/main" id="{F8D71C23-4A23-334A-B4DB-547D209BF6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800" y="2306421"/>
            <a:ext cx="2360412" cy="1272699"/>
          </a:xfrm>
          <a:prstGeom prst="rect">
            <a:avLst/>
          </a:prstGeom>
        </p:spPr>
      </p:pic>
      <p:pic>
        <p:nvPicPr>
          <p:cNvPr id="6" name="Image 5" descr="Une image contenant texte, intérieur&#10;&#10;Description générée automatiquement">
            <a:extLst>
              <a:ext uri="{FF2B5EF4-FFF2-40B4-BE49-F238E27FC236}">
                <a16:creationId xmlns:a16="http://schemas.microsoft.com/office/drawing/2014/main" id="{C8999B24-0CE7-1A4F-B14C-68F55EFA6A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800" y="3684811"/>
            <a:ext cx="2360411" cy="1288720"/>
          </a:xfrm>
          <a:prstGeom prst="rect">
            <a:avLst/>
          </a:prstGeom>
        </p:spPr>
      </p:pic>
      <p:sp>
        <p:nvSpPr>
          <p:cNvPr id="18" name="Rectangle 17">
            <a:extLst>
              <a:ext uri="{FF2B5EF4-FFF2-40B4-BE49-F238E27FC236}">
                <a16:creationId xmlns:a16="http://schemas.microsoft.com/office/drawing/2014/main" id="{A4E02EF0-66DD-E349-B478-8DB8C859EACB}"/>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oneTexte 2">
            <a:extLst>
              <a:ext uri="{FF2B5EF4-FFF2-40B4-BE49-F238E27FC236}">
                <a16:creationId xmlns:a16="http://schemas.microsoft.com/office/drawing/2014/main" id="{A599D846-EBDD-EE46-A36C-8BABBFCD3794}"/>
              </a:ext>
            </a:extLst>
          </p:cNvPr>
          <p:cNvSpPr txBox="1">
            <a:spLocks noChangeArrowheads="1"/>
          </p:cNvSpPr>
          <p:nvPr/>
        </p:nvSpPr>
        <p:spPr bwMode="auto">
          <a:xfrm>
            <a:off x="206790" y="777073"/>
            <a:ext cx="4049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Évaluation et autoévaluation</a:t>
            </a:r>
          </a:p>
        </p:txBody>
      </p:sp>
      <p:pic>
        <p:nvPicPr>
          <p:cNvPr id="19458" name="Image 4">
            <a:extLst>
              <a:ext uri="{FF2B5EF4-FFF2-40B4-BE49-F238E27FC236}">
                <a16:creationId xmlns:a16="http://schemas.microsoft.com/office/drawing/2014/main" id="{390D7963-81AB-8D45-B79D-6D6B9ED39A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2466865"/>
            <a:ext cx="34480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age 6">
            <a:extLst>
              <a:ext uri="{FF2B5EF4-FFF2-40B4-BE49-F238E27FC236}">
                <a16:creationId xmlns:a16="http://schemas.microsoft.com/office/drawing/2014/main" id="{C16DC4D7-F904-5144-AB83-D51DE52EC7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67" y="3501167"/>
            <a:ext cx="34480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 8" descr="Une image contenant texte, moniteur, équipement électronique, capture d’écran&#10;&#10;Description générée automatiquement">
            <a:extLst>
              <a:ext uri="{FF2B5EF4-FFF2-40B4-BE49-F238E27FC236}">
                <a16:creationId xmlns:a16="http://schemas.microsoft.com/office/drawing/2014/main" id="{6FA0FBB6-5541-4246-B5DE-1D048821C3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67" y="1809591"/>
            <a:ext cx="343376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D020EDF-380B-F04F-9D0C-0C587C9C4543}"/>
              </a:ext>
            </a:extLst>
          </p:cNvPr>
          <p:cNvSpPr/>
          <p:nvPr/>
        </p:nvSpPr>
        <p:spPr>
          <a:xfrm>
            <a:off x="141838" y="1146405"/>
            <a:ext cx="8480075" cy="553998"/>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Les élèves sont évalués au travers de quiz de type Kahoot (évaluation formative, sommative, ou auto-évaluation). </a:t>
            </a:r>
            <a:endParaRPr kumimoji="0" lang="fr-F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D22DEE91-BDA8-6A40-B665-DD437B1E9029}"/>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
        <p:nvSpPr>
          <p:cNvPr id="8" name="ZoneTexte 1">
            <a:extLst>
              <a:ext uri="{FF2B5EF4-FFF2-40B4-BE49-F238E27FC236}">
                <a16:creationId xmlns:a16="http://schemas.microsoft.com/office/drawing/2014/main" id="{3DF20D82-FBEE-DA43-BDAF-B1E7661E6147}"/>
              </a:ext>
            </a:extLst>
          </p:cNvPr>
          <p:cNvSpPr txBox="1">
            <a:spLocks noChangeArrowheads="1"/>
          </p:cNvSpPr>
          <p:nvPr/>
        </p:nvSpPr>
        <p:spPr bwMode="auto">
          <a:xfrm>
            <a:off x="346075" y="95250"/>
            <a:ext cx="3716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 numérique une aide précieuse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CC679-51CB-D845-8D50-E812D87DD9EB}"/>
              </a:ext>
            </a:extLst>
          </p:cNvPr>
          <p:cNvSpPr>
            <a:spLocks noGrp="1"/>
          </p:cNvSpPr>
          <p:nvPr>
            <p:ph type="title"/>
          </p:nvPr>
        </p:nvSpPr>
        <p:spPr>
          <a:xfrm>
            <a:off x="376238" y="1282986"/>
            <a:ext cx="8655050" cy="559500"/>
          </a:xfrm>
        </p:spPr>
        <p:txBody>
          <a:bodyPr/>
          <a:lstStyle/>
          <a:p>
            <a:pPr eaLnBrk="1" fontAlgn="auto" hangingPunct="1">
              <a:spcAft>
                <a:spcPts val="0"/>
              </a:spcAft>
              <a:defRPr/>
            </a:pPr>
            <a:r>
              <a:rPr lang="fr-FR" dirty="0">
                <a:solidFill>
                  <a:schemeClr val="tx1">
                    <a:lumMod val="75000"/>
                    <a:lumOff val="25000"/>
                  </a:schemeClr>
                </a:solidFill>
              </a:rPr>
              <a:t>Notre lycée travaille sur l’élaboration d’un projet de jeu des 6 familles communes aux six spécialités. </a:t>
            </a:r>
            <a:br>
              <a:rPr lang="fr-FR" dirty="0">
                <a:solidFill>
                  <a:schemeClr val="tx1">
                    <a:lumMod val="75000"/>
                    <a:lumOff val="25000"/>
                  </a:schemeClr>
                </a:solidFill>
              </a:rPr>
            </a:br>
            <a:endParaRPr lang="fr-FR" dirty="0">
              <a:solidFill>
                <a:schemeClr val="tx1">
                  <a:lumMod val="75000"/>
                  <a:lumOff val="25000"/>
                </a:schemeClr>
              </a:solidFill>
            </a:endParaRPr>
          </a:p>
        </p:txBody>
      </p:sp>
      <p:sp>
        <p:nvSpPr>
          <p:cNvPr id="11266" name="ZoneTexte 2">
            <a:extLst>
              <a:ext uri="{FF2B5EF4-FFF2-40B4-BE49-F238E27FC236}">
                <a16:creationId xmlns:a16="http://schemas.microsoft.com/office/drawing/2014/main" id="{6ACED1CD-77A1-F54F-BA13-DDED07E886B2}"/>
              </a:ext>
            </a:extLst>
          </p:cNvPr>
          <p:cNvSpPr txBox="1">
            <a:spLocks noChangeArrowheads="1"/>
          </p:cNvSpPr>
          <p:nvPr/>
        </p:nvSpPr>
        <p:spPr bwMode="auto">
          <a:xfrm>
            <a:off x="172610" y="874713"/>
            <a:ext cx="367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Présentation d’un projet en seconde </a:t>
            </a:r>
          </a:p>
        </p:txBody>
      </p:sp>
      <p:grpSp>
        <p:nvGrpSpPr>
          <p:cNvPr id="5" name="Groupe 4">
            <a:extLst>
              <a:ext uri="{FF2B5EF4-FFF2-40B4-BE49-F238E27FC236}">
                <a16:creationId xmlns:a16="http://schemas.microsoft.com/office/drawing/2014/main" id="{BECFD342-1000-C344-A680-1C1C643675AA}"/>
              </a:ext>
            </a:extLst>
          </p:cNvPr>
          <p:cNvGrpSpPr>
            <a:grpSpLocks/>
          </p:cNvGrpSpPr>
          <p:nvPr/>
        </p:nvGrpSpPr>
        <p:grpSpPr bwMode="auto">
          <a:xfrm rot="20465811">
            <a:off x="1502644" y="2254620"/>
            <a:ext cx="865916" cy="1289764"/>
            <a:chOff x="6380922" y="2243340"/>
            <a:chExt cx="1921476" cy="2582108"/>
          </a:xfrm>
        </p:grpSpPr>
        <p:grpSp>
          <p:nvGrpSpPr>
            <p:cNvPr id="6" name="Groupe 36">
              <a:extLst>
                <a:ext uri="{FF2B5EF4-FFF2-40B4-BE49-F238E27FC236}">
                  <a16:creationId xmlns:a16="http://schemas.microsoft.com/office/drawing/2014/main" id="{5C0B08FE-0B40-DF41-99A2-9882A6855FF0}"/>
                </a:ext>
              </a:extLst>
            </p:cNvPr>
            <p:cNvGrpSpPr>
              <a:grpSpLocks/>
            </p:cNvGrpSpPr>
            <p:nvPr/>
          </p:nvGrpSpPr>
          <p:grpSpPr bwMode="auto">
            <a:xfrm>
              <a:off x="6380922" y="2243340"/>
              <a:ext cx="1921476" cy="2582108"/>
              <a:chOff x="5933874" y="1838739"/>
              <a:chExt cx="2414986" cy="3108473"/>
            </a:xfrm>
          </p:grpSpPr>
          <p:grpSp>
            <p:nvGrpSpPr>
              <p:cNvPr id="8" name="Groupe 21">
                <a:extLst>
                  <a:ext uri="{FF2B5EF4-FFF2-40B4-BE49-F238E27FC236}">
                    <a16:creationId xmlns:a16="http://schemas.microsoft.com/office/drawing/2014/main" id="{4E7B700E-DB2D-AB47-8D06-D2AFE2459CCD}"/>
                  </a:ext>
                </a:extLst>
              </p:cNvPr>
              <p:cNvGrpSpPr>
                <a:grpSpLocks/>
              </p:cNvGrpSpPr>
              <p:nvPr/>
            </p:nvGrpSpPr>
            <p:grpSpPr bwMode="auto">
              <a:xfrm>
                <a:off x="5933874" y="1838739"/>
                <a:ext cx="2414986" cy="3108473"/>
                <a:chOff x="458997" y="3423581"/>
                <a:chExt cx="1980000" cy="3059999"/>
              </a:xfrm>
            </p:grpSpPr>
            <p:sp>
              <p:nvSpPr>
                <p:cNvPr id="11" name="Rectangle : coins arrondis 10">
                  <a:extLst>
                    <a:ext uri="{FF2B5EF4-FFF2-40B4-BE49-F238E27FC236}">
                      <a16:creationId xmlns:a16="http://schemas.microsoft.com/office/drawing/2014/main" id="{A477BA39-8898-0741-AE88-39A63C74EB0F}"/>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Image 23">
                  <a:extLst>
                    <a:ext uri="{FF2B5EF4-FFF2-40B4-BE49-F238E27FC236}">
                      <a16:creationId xmlns:a16="http://schemas.microsoft.com/office/drawing/2014/main" id="{D851382B-0167-FC46-8794-FADACF6CB6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a:extLst>
                    <a:ext uri="{FF2B5EF4-FFF2-40B4-BE49-F238E27FC236}">
                      <a16:creationId xmlns:a16="http://schemas.microsoft.com/office/drawing/2014/main" id="{E1B919FA-725D-934F-99CE-53B145DAFEDB}"/>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necteur droit 13">
                  <a:extLst>
                    <a:ext uri="{FF2B5EF4-FFF2-40B4-BE49-F238E27FC236}">
                      <a16:creationId xmlns:a16="http://schemas.microsoft.com/office/drawing/2014/main" id="{B985E725-6F23-C84D-880D-FDCB49594C44}"/>
                    </a:ext>
                  </a:extLst>
                </p:cNvPr>
                <p:cNvCxnSpPr>
                  <a:cxnSpLocks/>
                  <a:endCxn id="16"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4E8D7C8A-A6C2-2D44-98A6-C7DA809C0253}"/>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6" name="Ellipse 28">
                  <a:extLst>
                    <a:ext uri="{FF2B5EF4-FFF2-40B4-BE49-F238E27FC236}">
                      <a16:creationId xmlns:a16="http://schemas.microsoft.com/office/drawing/2014/main" id="{5909963E-31C6-DF4D-BC7E-11E02F93BACD}"/>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28">
                  <a:extLst>
                    <a:ext uri="{FF2B5EF4-FFF2-40B4-BE49-F238E27FC236}">
                      <a16:creationId xmlns:a16="http://schemas.microsoft.com/office/drawing/2014/main" id="{41C9A475-67B7-4843-BCFB-795F3015BBEB}"/>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8" name="Rectangle : coins arrondis 17">
                  <a:extLst>
                    <a:ext uri="{FF2B5EF4-FFF2-40B4-BE49-F238E27FC236}">
                      <a16:creationId xmlns:a16="http://schemas.microsoft.com/office/drawing/2014/main" id="{FAED1ED6-0472-624D-96D9-FA3365FFB6EC}"/>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ZoneTexte 30">
                  <a:extLst>
                    <a:ext uri="{FF2B5EF4-FFF2-40B4-BE49-F238E27FC236}">
                      <a16:creationId xmlns:a16="http://schemas.microsoft.com/office/drawing/2014/main" id="{FCF27313-0C5A-1640-8F15-5712600AE455}"/>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20" name="Croix 19">
                  <a:extLst>
                    <a:ext uri="{FF2B5EF4-FFF2-40B4-BE49-F238E27FC236}">
                      <a16:creationId xmlns:a16="http://schemas.microsoft.com/office/drawing/2014/main" id="{07094E4D-B129-AD40-8835-0C743C3F5F5A}"/>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Image 32">
                  <a:extLst>
                    <a:ext uri="{FF2B5EF4-FFF2-40B4-BE49-F238E27FC236}">
                      <a16:creationId xmlns:a16="http://schemas.microsoft.com/office/drawing/2014/main" id="{F856A7B3-C28D-6F4E-928D-4CD7923CC7C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 34">
                <a:extLst>
                  <a:ext uri="{FF2B5EF4-FFF2-40B4-BE49-F238E27FC236}">
                    <a16:creationId xmlns:a16="http://schemas.microsoft.com/office/drawing/2014/main" id="{BE5046A1-C3E4-A442-B7FD-B5EBEE1C57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ZoneTexte 6">
              <a:extLst>
                <a:ext uri="{FF2B5EF4-FFF2-40B4-BE49-F238E27FC236}">
                  <a16:creationId xmlns:a16="http://schemas.microsoft.com/office/drawing/2014/main" id="{B1E615CD-B92E-4C4F-8ED8-3F1905F13CFB}"/>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86" name="Groupe 85">
            <a:extLst>
              <a:ext uri="{FF2B5EF4-FFF2-40B4-BE49-F238E27FC236}">
                <a16:creationId xmlns:a16="http://schemas.microsoft.com/office/drawing/2014/main" id="{C94FD10D-36A8-A04D-9D5D-52FCBA31DF37}"/>
              </a:ext>
            </a:extLst>
          </p:cNvPr>
          <p:cNvGrpSpPr>
            <a:grpSpLocks/>
          </p:cNvGrpSpPr>
          <p:nvPr/>
        </p:nvGrpSpPr>
        <p:grpSpPr bwMode="auto">
          <a:xfrm rot="20465811">
            <a:off x="1655044" y="2407020"/>
            <a:ext cx="865916" cy="1289764"/>
            <a:chOff x="6380922" y="2243340"/>
            <a:chExt cx="1921476" cy="2582108"/>
          </a:xfrm>
        </p:grpSpPr>
        <p:grpSp>
          <p:nvGrpSpPr>
            <p:cNvPr id="87" name="Groupe 36">
              <a:extLst>
                <a:ext uri="{FF2B5EF4-FFF2-40B4-BE49-F238E27FC236}">
                  <a16:creationId xmlns:a16="http://schemas.microsoft.com/office/drawing/2014/main" id="{EC7DB906-5011-344A-A36D-33F4D87C4532}"/>
                </a:ext>
              </a:extLst>
            </p:cNvPr>
            <p:cNvGrpSpPr>
              <a:grpSpLocks/>
            </p:cNvGrpSpPr>
            <p:nvPr/>
          </p:nvGrpSpPr>
          <p:grpSpPr bwMode="auto">
            <a:xfrm>
              <a:off x="6380922" y="2243340"/>
              <a:ext cx="1921476" cy="2582108"/>
              <a:chOff x="5933874" y="1838739"/>
              <a:chExt cx="2414986" cy="3108473"/>
            </a:xfrm>
          </p:grpSpPr>
          <p:grpSp>
            <p:nvGrpSpPr>
              <p:cNvPr id="89" name="Groupe 21">
                <a:extLst>
                  <a:ext uri="{FF2B5EF4-FFF2-40B4-BE49-F238E27FC236}">
                    <a16:creationId xmlns:a16="http://schemas.microsoft.com/office/drawing/2014/main" id="{270216A5-4B44-0143-A7AC-FD61AB293543}"/>
                  </a:ext>
                </a:extLst>
              </p:cNvPr>
              <p:cNvGrpSpPr>
                <a:grpSpLocks/>
              </p:cNvGrpSpPr>
              <p:nvPr/>
            </p:nvGrpSpPr>
            <p:grpSpPr bwMode="auto">
              <a:xfrm>
                <a:off x="5933874" y="1838739"/>
                <a:ext cx="2414986" cy="3108473"/>
                <a:chOff x="458997" y="3423581"/>
                <a:chExt cx="1980000" cy="3059999"/>
              </a:xfrm>
            </p:grpSpPr>
            <p:sp>
              <p:nvSpPr>
                <p:cNvPr id="91" name="Rectangle : coins arrondis 90">
                  <a:extLst>
                    <a:ext uri="{FF2B5EF4-FFF2-40B4-BE49-F238E27FC236}">
                      <a16:creationId xmlns:a16="http://schemas.microsoft.com/office/drawing/2014/main" id="{1EA95729-0C98-714D-859C-AF292E0DA59F}"/>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2" name="Image 23">
                  <a:extLst>
                    <a:ext uri="{FF2B5EF4-FFF2-40B4-BE49-F238E27FC236}">
                      <a16:creationId xmlns:a16="http://schemas.microsoft.com/office/drawing/2014/main" id="{449DE6AC-5CD3-3240-8FD3-CAC769B520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Ellipse 92">
                  <a:extLst>
                    <a:ext uri="{FF2B5EF4-FFF2-40B4-BE49-F238E27FC236}">
                      <a16:creationId xmlns:a16="http://schemas.microsoft.com/office/drawing/2014/main" id="{D8775ED6-DBEB-A148-B6E7-732A532F32D9}"/>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4" name="Connecteur droit 93">
                  <a:extLst>
                    <a:ext uri="{FF2B5EF4-FFF2-40B4-BE49-F238E27FC236}">
                      <a16:creationId xmlns:a16="http://schemas.microsoft.com/office/drawing/2014/main" id="{7328F3A2-C560-324C-A23D-D8DCE1FAF3AB}"/>
                    </a:ext>
                  </a:extLst>
                </p:cNvPr>
                <p:cNvCxnSpPr>
                  <a:cxnSpLocks/>
                  <a:endCxn id="96"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DEE64252-9F57-C646-81B7-B5CF2E147ADF}"/>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96" name="Ellipse 28">
                  <a:extLst>
                    <a:ext uri="{FF2B5EF4-FFF2-40B4-BE49-F238E27FC236}">
                      <a16:creationId xmlns:a16="http://schemas.microsoft.com/office/drawing/2014/main" id="{900D226C-C4AE-5F4B-9B06-4EDA73F0936E}"/>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28">
                  <a:extLst>
                    <a:ext uri="{FF2B5EF4-FFF2-40B4-BE49-F238E27FC236}">
                      <a16:creationId xmlns:a16="http://schemas.microsoft.com/office/drawing/2014/main" id="{91C6DD6E-DA6F-1F48-B13B-20381125420D}"/>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98" name="Rectangle : coins arrondis 97">
                  <a:extLst>
                    <a:ext uri="{FF2B5EF4-FFF2-40B4-BE49-F238E27FC236}">
                      <a16:creationId xmlns:a16="http://schemas.microsoft.com/office/drawing/2014/main" id="{0157042A-30D4-4146-B8DC-A6AEC86EA985}"/>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ZoneTexte 30">
                  <a:extLst>
                    <a:ext uri="{FF2B5EF4-FFF2-40B4-BE49-F238E27FC236}">
                      <a16:creationId xmlns:a16="http://schemas.microsoft.com/office/drawing/2014/main" id="{3E22F815-1695-7941-9B5F-20952734D129}"/>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00" name="Croix 99">
                  <a:extLst>
                    <a:ext uri="{FF2B5EF4-FFF2-40B4-BE49-F238E27FC236}">
                      <a16:creationId xmlns:a16="http://schemas.microsoft.com/office/drawing/2014/main" id="{3CB033C8-2960-F345-B8D6-B30A5D169BCE}"/>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1" name="Image 32">
                  <a:extLst>
                    <a:ext uri="{FF2B5EF4-FFF2-40B4-BE49-F238E27FC236}">
                      <a16:creationId xmlns:a16="http://schemas.microsoft.com/office/drawing/2014/main" id="{F5CAFA77-49D7-0949-8313-398241178D7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Image 34">
                <a:extLst>
                  <a:ext uri="{FF2B5EF4-FFF2-40B4-BE49-F238E27FC236}">
                    <a16:creationId xmlns:a16="http://schemas.microsoft.com/office/drawing/2014/main" id="{A98F06EC-246A-6041-8055-1BD5D0AED39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ZoneTexte 87">
              <a:extLst>
                <a:ext uri="{FF2B5EF4-FFF2-40B4-BE49-F238E27FC236}">
                  <a16:creationId xmlns:a16="http://schemas.microsoft.com/office/drawing/2014/main" id="{AEE43BCB-21A4-544F-9D57-57090B208168}"/>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102" name="Groupe 101">
            <a:extLst>
              <a:ext uri="{FF2B5EF4-FFF2-40B4-BE49-F238E27FC236}">
                <a16:creationId xmlns:a16="http://schemas.microsoft.com/office/drawing/2014/main" id="{E9E5B321-9E5F-F84F-91E4-B6AB37E7D2E9}"/>
              </a:ext>
            </a:extLst>
          </p:cNvPr>
          <p:cNvGrpSpPr>
            <a:grpSpLocks/>
          </p:cNvGrpSpPr>
          <p:nvPr/>
        </p:nvGrpSpPr>
        <p:grpSpPr bwMode="auto">
          <a:xfrm rot="20465811">
            <a:off x="1807444" y="2559420"/>
            <a:ext cx="865916" cy="1289764"/>
            <a:chOff x="6380922" y="2243340"/>
            <a:chExt cx="1921476" cy="2582108"/>
          </a:xfrm>
        </p:grpSpPr>
        <p:grpSp>
          <p:nvGrpSpPr>
            <p:cNvPr id="103" name="Groupe 36">
              <a:extLst>
                <a:ext uri="{FF2B5EF4-FFF2-40B4-BE49-F238E27FC236}">
                  <a16:creationId xmlns:a16="http://schemas.microsoft.com/office/drawing/2014/main" id="{623D0601-8C1F-9246-9AF3-67A5509EF721}"/>
                </a:ext>
              </a:extLst>
            </p:cNvPr>
            <p:cNvGrpSpPr>
              <a:grpSpLocks/>
            </p:cNvGrpSpPr>
            <p:nvPr/>
          </p:nvGrpSpPr>
          <p:grpSpPr bwMode="auto">
            <a:xfrm>
              <a:off x="6380922" y="2243340"/>
              <a:ext cx="1921476" cy="2582108"/>
              <a:chOff x="5933874" y="1838739"/>
              <a:chExt cx="2414986" cy="3108473"/>
            </a:xfrm>
          </p:grpSpPr>
          <p:grpSp>
            <p:nvGrpSpPr>
              <p:cNvPr id="105" name="Groupe 21">
                <a:extLst>
                  <a:ext uri="{FF2B5EF4-FFF2-40B4-BE49-F238E27FC236}">
                    <a16:creationId xmlns:a16="http://schemas.microsoft.com/office/drawing/2014/main" id="{506CCBCF-1644-1240-AD92-BB5FD6D74870}"/>
                  </a:ext>
                </a:extLst>
              </p:cNvPr>
              <p:cNvGrpSpPr>
                <a:grpSpLocks/>
              </p:cNvGrpSpPr>
              <p:nvPr/>
            </p:nvGrpSpPr>
            <p:grpSpPr bwMode="auto">
              <a:xfrm>
                <a:off x="5933874" y="1838739"/>
                <a:ext cx="2414986" cy="3108473"/>
                <a:chOff x="458997" y="3423581"/>
                <a:chExt cx="1980000" cy="3059999"/>
              </a:xfrm>
            </p:grpSpPr>
            <p:sp>
              <p:nvSpPr>
                <p:cNvPr id="107" name="Rectangle : coins arrondis 106">
                  <a:extLst>
                    <a:ext uri="{FF2B5EF4-FFF2-40B4-BE49-F238E27FC236}">
                      <a16:creationId xmlns:a16="http://schemas.microsoft.com/office/drawing/2014/main" id="{9CCBBCE3-1E58-9248-8101-2D2B07C970A2}"/>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8" name="Image 23">
                  <a:extLst>
                    <a:ext uri="{FF2B5EF4-FFF2-40B4-BE49-F238E27FC236}">
                      <a16:creationId xmlns:a16="http://schemas.microsoft.com/office/drawing/2014/main" id="{204553CC-B2A5-2D4B-AA0A-A58DA0365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Ellipse 108">
                  <a:extLst>
                    <a:ext uri="{FF2B5EF4-FFF2-40B4-BE49-F238E27FC236}">
                      <a16:creationId xmlns:a16="http://schemas.microsoft.com/office/drawing/2014/main" id="{3B478DEE-77DF-504A-ACA8-C7F90F9A0C34}"/>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0" name="Connecteur droit 109">
                  <a:extLst>
                    <a:ext uri="{FF2B5EF4-FFF2-40B4-BE49-F238E27FC236}">
                      <a16:creationId xmlns:a16="http://schemas.microsoft.com/office/drawing/2014/main" id="{A04643C4-CF50-6641-B5BE-2576F5F42956}"/>
                    </a:ext>
                  </a:extLst>
                </p:cNvPr>
                <p:cNvCxnSpPr>
                  <a:cxnSpLocks/>
                  <a:endCxn id="112"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324D85E6-475B-4B4D-8B45-29F38F48F5FC}"/>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12" name="Ellipse 28">
                  <a:extLst>
                    <a:ext uri="{FF2B5EF4-FFF2-40B4-BE49-F238E27FC236}">
                      <a16:creationId xmlns:a16="http://schemas.microsoft.com/office/drawing/2014/main" id="{789687B7-5160-444C-ABA7-D9736971C414}"/>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28">
                  <a:extLst>
                    <a:ext uri="{FF2B5EF4-FFF2-40B4-BE49-F238E27FC236}">
                      <a16:creationId xmlns:a16="http://schemas.microsoft.com/office/drawing/2014/main" id="{EA157D03-A5B2-294C-B5EE-06163742B4F5}"/>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14" name="Rectangle : coins arrondis 113">
                  <a:extLst>
                    <a:ext uri="{FF2B5EF4-FFF2-40B4-BE49-F238E27FC236}">
                      <a16:creationId xmlns:a16="http://schemas.microsoft.com/office/drawing/2014/main" id="{FEA153E3-52B1-8240-925C-6D936E2E9CC1}"/>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ZoneTexte 30">
                  <a:extLst>
                    <a:ext uri="{FF2B5EF4-FFF2-40B4-BE49-F238E27FC236}">
                      <a16:creationId xmlns:a16="http://schemas.microsoft.com/office/drawing/2014/main" id="{36FFB4C0-72E3-CB49-BF1F-60CE4BDA4DD8}"/>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16" name="Croix 115">
                  <a:extLst>
                    <a:ext uri="{FF2B5EF4-FFF2-40B4-BE49-F238E27FC236}">
                      <a16:creationId xmlns:a16="http://schemas.microsoft.com/office/drawing/2014/main" id="{E2A7C0A7-370E-E84B-AAB8-94F010722CDF}"/>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7" name="Image 32">
                  <a:extLst>
                    <a:ext uri="{FF2B5EF4-FFF2-40B4-BE49-F238E27FC236}">
                      <a16:creationId xmlns:a16="http://schemas.microsoft.com/office/drawing/2014/main" id="{10761CB7-F64D-1040-9AE6-2A5082211F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 name="Image 34">
                <a:extLst>
                  <a:ext uri="{FF2B5EF4-FFF2-40B4-BE49-F238E27FC236}">
                    <a16:creationId xmlns:a16="http://schemas.microsoft.com/office/drawing/2014/main" id="{D5CC0B09-A630-1742-BD53-03C7CC11CB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ZoneTexte 103">
              <a:extLst>
                <a:ext uri="{FF2B5EF4-FFF2-40B4-BE49-F238E27FC236}">
                  <a16:creationId xmlns:a16="http://schemas.microsoft.com/office/drawing/2014/main" id="{76D4A8F2-34A5-9341-A74B-0A061E03DC26}"/>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118" name="Groupe 117">
            <a:extLst>
              <a:ext uri="{FF2B5EF4-FFF2-40B4-BE49-F238E27FC236}">
                <a16:creationId xmlns:a16="http://schemas.microsoft.com/office/drawing/2014/main" id="{32CF8498-31A4-3E42-9096-AE8F19A4F365}"/>
              </a:ext>
            </a:extLst>
          </p:cNvPr>
          <p:cNvGrpSpPr>
            <a:grpSpLocks/>
          </p:cNvGrpSpPr>
          <p:nvPr/>
        </p:nvGrpSpPr>
        <p:grpSpPr bwMode="auto">
          <a:xfrm rot="20465811">
            <a:off x="1959844" y="2711820"/>
            <a:ext cx="865916" cy="1289764"/>
            <a:chOff x="6380922" y="2243340"/>
            <a:chExt cx="1921476" cy="2582108"/>
          </a:xfrm>
        </p:grpSpPr>
        <p:grpSp>
          <p:nvGrpSpPr>
            <p:cNvPr id="119" name="Groupe 36">
              <a:extLst>
                <a:ext uri="{FF2B5EF4-FFF2-40B4-BE49-F238E27FC236}">
                  <a16:creationId xmlns:a16="http://schemas.microsoft.com/office/drawing/2014/main" id="{F842ADB4-D262-3F4A-93F6-50B1C63EB6D4}"/>
                </a:ext>
              </a:extLst>
            </p:cNvPr>
            <p:cNvGrpSpPr>
              <a:grpSpLocks/>
            </p:cNvGrpSpPr>
            <p:nvPr/>
          </p:nvGrpSpPr>
          <p:grpSpPr bwMode="auto">
            <a:xfrm>
              <a:off x="6380922" y="2243340"/>
              <a:ext cx="1921476" cy="2582108"/>
              <a:chOff x="5933874" y="1838739"/>
              <a:chExt cx="2414986" cy="3108473"/>
            </a:xfrm>
          </p:grpSpPr>
          <p:grpSp>
            <p:nvGrpSpPr>
              <p:cNvPr id="121" name="Groupe 21">
                <a:extLst>
                  <a:ext uri="{FF2B5EF4-FFF2-40B4-BE49-F238E27FC236}">
                    <a16:creationId xmlns:a16="http://schemas.microsoft.com/office/drawing/2014/main" id="{ACC910E3-5F9D-AA4E-A428-1D12A3CC154D}"/>
                  </a:ext>
                </a:extLst>
              </p:cNvPr>
              <p:cNvGrpSpPr>
                <a:grpSpLocks/>
              </p:cNvGrpSpPr>
              <p:nvPr/>
            </p:nvGrpSpPr>
            <p:grpSpPr bwMode="auto">
              <a:xfrm>
                <a:off x="5933874" y="1838739"/>
                <a:ext cx="2414986" cy="3108473"/>
                <a:chOff x="458997" y="3423581"/>
                <a:chExt cx="1980000" cy="3059999"/>
              </a:xfrm>
            </p:grpSpPr>
            <p:sp>
              <p:nvSpPr>
                <p:cNvPr id="123" name="Rectangle : coins arrondis 122">
                  <a:extLst>
                    <a:ext uri="{FF2B5EF4-FFF2-40B4-BE49-F238E27FC236}">
                      <a16:creationId xmlns:a16="http://schemas.microsoft.com/office/drawing/2014/main" id="{4A71879C-74C6-E347-ABF8-064BDDBF113E}"/>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4" name="Image 23">
                  <a:extLst>
                    <a:ext uri="{FF2B5EF4-FFF2-40B4-BE49-F238E27FC236}">
                      <a16:creationId xmlns:a16="http://schemas.microsoft.com/office/drawing/2014/main" id="{C1B67E09-A703-014C-B548-8F07796ED9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Ellipse 124">
                  <a:extLst>
                    <a:ext uri="{FF2B5EF4-FFF2-40B4-BE49-F238E27FC236}">
                      <a16:creationId xmlns:a16="http://schemas.microsoft.com/office/drawing/2014/main" id="{165E18A1-FFE2-CB45-BF02-4B1871C8D36A}"/>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6" name="Connecteur droit 125">
                  <a:extLst>
                    <a:ext uri="{FF2B5EF4-FFF2-40B4-BE49-F238E27FC236}">
                      <a16:creationId xmlns:a16="http://schemas.microsoft.com/office/drawing/2014/main" id="{8E5FC75C-87FA-314B-962B-1CBC46435109}"/>
                    </a:ext>
                  </a:extLst>
                </p:cNvPr>
                <p:cNvCxnSpPr>
                  <a:cxnSpLocks/>
                  <a:endCxn id="128"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934556C4-BB87-6446-B33A-58BF560EE609}"/>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28" name="Ellipse 28">
                  <a:extLst>
                    <a:ext uri="{FF2B5EF4-FFF2-40B4-BE49-F238E27FC236}">
                      <a16:creationId xmlns:a16="http://schemas.microsoft.com/office/drawing/2014/main" id="{75CE1215-8BC9-EB4B-9CD4-F6676F6EC843}"/>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ectangle 28">
                  <a:extLst>
                    <a:ext uri="{FF2B5EF4-FFF2-40B4-BE49-F238E27FC236}">
                      <a16:creationId xmlns:a16="http://schemas.microsoft.com/office/drawing/2014/main" id="{D89536A8-2FB6-3546-A29E-4D670CBAEDC0}"/>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0" name="Rectangle : coins arrondis 129">
                  <a:extLst>
                    <a:ext uri="{FF2B5EF4-FFF2-40B4-BE49-F238E27FC236}">
                      <a16:creationId xmlns:a16="http://schemas.microsoft.com/office/drawing/2014/main" id="{F7257D04-8D50-914C-A800-7CA035BEC5F7}"/>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 name="ZoneTexte 30">
                  <a:extLst>
                    <a:ext uri="{FF2B5EF4-FFF2-40B4-BE49-F238E27FC236}">
                      <a16:creationId xmlns:a16="http://schemas.microsoft.com/office/drawing/2014/main" id="{D76D7DA8-020F-7A4D-8B71-78070A26B714}"/>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32" name="Croix 131">
                  <a:extLst>
                    <a:ext uri="{FF2B5EF4-FFF2-40B4-BE49-F238E27FC236}">
                      <a16:creationId xmlns:a16="http://schemas.microsoft.com/office/drawing/2014/main" id="{42AFE855-1314-D24F-A555-A41DDB11C9E4}"/>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3" name="Image 32">
                  <a:extLst>
                    <a:ext uri="{FF2B5EF4-FFF2-40B4-BE49-F238E27FC236}">
                      <a16:creationId xmlns:a16="http://schemas.microsoft.com/office/drawing/2014/main" id="{6F241305-9DAA-664A-A30F-DBEF3DA94A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 name="Image 34">
                <a:extLst>
                  <a:ext uri="{FF2B5EF4-FFF2-40B4-BE49-F238E27FC236}">
                    <a16:creationId xmlns:a16="http://schemas.microsoft.com/office/drawing/2014/main" id="{1E58CD5A-B3E6-9A46-8D03-F941AFD294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 name="ZoneTexte 119">
              <a:extLst>
                <a:ext uri="{FF2B5EF4-FFF2-40B4-BE49-F238E27FC236}">
                  <a16:creationId xmlns:a16="http://schemas.microsoft.com/office/drawing/2014/main" id="{06BFB9B8-5841-B94E-AC35-5F74647019D4}"/>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134" name="Groupe 133">
            <a:extLst>
              <a:ext uri="{FF2B5EF4-FFF2-40B4-BE49-F238E27FC236}">
                <a16:creationId xmlns:a16="http://schemas.microsoft.com/office/drawing/2014/main" id="{2401F8F9-22AA-F846-8674-5278614B27DF}"/>
              </a:ext>
            </a:extLst>
          </p:cNvPr>
          <p:cNvGrpSpPr>
            <a:grpSpLocks/>
          </p:cNvGrpSpPr>
          <p:nvPr/>
        </p:nvGrpSpPr>
        <p:grpSpPr bwMode="auto">
          <a:xfrm rot="20465811">
            <a:off x="2575241" y="2178807"/>
            <a:ext cx="865916" cy="1289764"/>
            <a:chOff x="6380922" y="2243340"/>
            <a:chExt cx="1921476" cy="2582108"/>
          </a:xfrm>
        </p:grpSpPr>
        <p:grpSp>
          <p:nvGrpSpPr>
            <p:cNvPr id="135" name="Groupe 36">
              <a:extLst>
                <a:ext uri="{FF2B5EF4-FFF2-40B4-BE49-F238E27FC236}">
                  <a16:creationId xmlns:a16="http://schemas.microsoft.com/office/drawing/2014/main" id="{43FF1F0F-E1D0-914F-B3DA-409D71E93590}"/>
                </a:ext>
              </a:extLst>
            </p:cNvPr>
            <p:cNvGrpSpPr>
              <a:grpSpLocks/>
            </p:cNvGrpSpPr>
            <p:nvPr/>
          </p:nvGrpSpPr>
          <p:grpSpPr bwMode="auto">
            <a:xfrm>
              <a:off x="6380922" y="2243340"/>
              <a:ext cx="1921476" cy="2582108"/>
              <a:chOff x="5933874" y="1838739"/>
              <a:chExt cx="2414986" cy="3108473"/>
            </a:xfrm>
          </p:grpSpPr>
          <p:grpSp>
            <p:nvGrpSpPr>
              <p:cNvPr id="137" name="Groupe 21">
                <a:extLst>
                  <a:ext uri="{FF2B5EF4-FFF2-40B4-BE49-F238E27FC236}">
                    <a16:creationId xmlns:a16="http://schemas.microsoft.com/office/drawing/2014/main" id="{2A870E53-642B-6F43-96B2-73F8740A2634}"/>
                  </a:ext>
                </a:extLst>
              </p:cNvPr>
              <p:cNvGrpSpPr>
                <a:grpSpLocks/>
              </p:cNvGrpSpPr>
              <p:nvPr/>
            </p:nvGrpSpPr>
            <p:grpSpPr bwMode="auto">
              <a:xfrm>
                <a:off x="5933874" y="1838739"/>
                <a:ext cx="2414986" cy="3108473"/>
                <a:chOff x="458997" y="3423581"/>
                <a:chExt cx="1980000" cy="3059999"/>
              </a:xfrm>
            </p:grpSpPr>
            <p:sp>
              <p:nvSpPr>
                <p:cNvPr id="139" name="Rectangle : coins arrondis 138">
                  <a:extLst>
                    <a:ext uri="{FF2B5EF4-FFF2-40B4-BE49-F238E27FC236}">
                      <a16:creationId xmlns:a16="http://schemas.microsoft.com/office/drawing/2014/main" id="{386717E1-5CF0-8C4C-B759-499E92CAFD26}"/>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0" name="Image 23">
                  <a:extLst>
                    <a:ext uri="{FF2B5EF4-FFF2-40B4-BE49-F238E27FC236}">
                      <a16:creationId xmlns:a16="http://schemas.microsoft.com/office/drawing/2014/main" id="{9ED93751-B5F3-1345-928F-512D73FFA6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Ellipse 140">
                  <a:extLst>
                    <a:ext uri="{FF2B5EF4-FFF2-40B4-BE49-F238E27FC236}">
                      <a16:creationId xmlns:a16="http://schemas.microsoft.com/office/drawing/2014/main" id="{48948472-E2B7-7B45-B123-2300916FC3DC}"/>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2" name="Connecteur droit 141">
                  <a:extLst>
                    <a:ext uri="{FF2B5EF4-FFF2-40B4-BE49-F238E27FC236}">
                      <a16:creationId xmlns:a16="http://schemas.microsoft.com/office/drawing/2014/main" id="{80718B3E-7DAC-A94F-80A3-1F9E34688737}"/>
                    </a:ext>
                  </a:extLst>
                </p:cNvPr>
                <p:cNvCxnSpPr>
                  <a:cxnSpLocks/>
                  <a:endCxn id="144"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B2D54689-4A83-434A-AB54-05E49EE0FFF5}"/>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44" name="Ellipse 28">
                  <a:extLst>
                    <a:ext uri="{FF2B5EF4-FFF2-40B4-BE49-F238E27FC236}">
                      <a16:creationId xmlns:a16="http://schemas.microsoft.com/office/drawing/2014/main" id="{A75EF7DD-F24B-9042-B46E-F649C2131F7C}"/>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28">
                  <a:extLst>
                    <a:ext uri="{FF2B5EF4-FFF2-40B4-BE49-F238E27FC236}">
                      <a16:creationId xmlns:a16="http://schemas.microsoft.com/office/drawing/2014/main" id="{9A742BE7-5176-364B-BCB9-8513683A86EF}"/>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46" name="Rectangle : coins arrondis 145">
                  <a:extLst>
                    <a:ext uri="{FF2B5EF4-FFF2-40B4-BE49-F238E27FC236}">
                      <a16:creationId xmlns:a16="http://schemas.microsoft.com/office/drawing/2014/main" id="{7B1C6112-F810-2143-AA34-3F79344A24D8}"/>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ZoneTexte 30">
                  <a:extLst>
                    <a:ext uri="{FF2B5EF4-FFF2-40B4-BE49-F238E27FC236}">
                      <a16:creationId xmlns:a16="http://schemas.microsoft.com/office/drawing/2014/main" id="{3EAC5CC8-DB88-3041-A0BC-6FAA63140B38}"/>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48" name="Croix 147">
                  <a:extLst>
                    <a:ext uri="{FF2B5EF4-FFF2-40B4-BE49-F238E27FC236}">
                      <a16:creationId xmlns:a16="http://schemas.microsoft.com/office/drawing/2014/main" id="{C151BB7F-39AD-C441-A055-5E7615901722}"/>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9" name="Image 32">
                  <a:extLst>
                    <a:ext uri="{FF2B5EF4-FFF2-40B4-BE49-F238E27FC236}">
                      <a16:creationId xmlns:a16="http://schemas.microsoft.com/office/drawing/2014/main" id="{65C6D6BB-CAEA-2544-B12F-E687FD8226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 name="Image 34">
                <a:extLst>
                  <a:ext uri="{FF2B5EF4-FFF2-40B4-BE49-F238E27FC236}">
                    <a16:creationId xmlns:a16="http://schemas.microsoft.com/office/drawing/2014/main" id="{FECAAB3E-C5C4-A04A-8019-D0DE4D9B43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6" name="ZoneTexte 135">
              <a:extLst>
                <a:ext uri="{FF2B5EF4-FFF2-40B4-BE49-F238E27FC236}">
                  <a16:creationId xmlns:a16="http://schemas.microsoft.com/office/drawing/2014/main" id="{13D7437D-DD44-7D49-89DE-597ED6F54EC0}"/>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150" name="Groupe 149">
            <a:extLst>
              <a:ext uri="{FF2B5EF4-FFF2-40B4-BE49-F238E27FC236}">
                <a16:creationId xmlns:a16="http://schemas.microsoft.com/office/drawing/2014/main" id="{C06775EA-A0A2-D44E-AF32-A68AC12665E4}"/>
              </a:ext>
            </a:extLst>
          </p:cNvPr>
          <p:cNvGrpSpPr>
            <a:grpSpLocks/>
          </p:cNvGrpSpPr>
          <p:nvPr/>
        </p:nvGrpSpPr>
        <p:grpSpPr bwMode="auto">
          <a:xfrm rot="20465811">
            <a:off x="2112244" y="2864220"/>
            <a:ext cx="865916" cy="1289764"/>
            <a:chOff x="6380922" y="2243340"/>
            <a:chExt cx="1921476" cy="2582108"/>
          </a:xfrm>
        </p:grpSpPr>
        <p:grpSp>
          <p:nvGrpSpPr>
            <p:cNvPr id="151" name="Groupe 36">
              <a:extLst>
                <a:ext uri="{FF2B5EF4-FFF2-40B4-BE49-F238E27FC236}">
                  <a16:creationId xmlns:a16="http://schemas.microsoft.com/office/drawing/2014/main" id="{7D3D3700-A406-DD45-9032-3DDD7947D9C7}"/>
                </a:ext>
              </a:extLst>
            </p:cNvPr>
            <p:cNvGrpSpPr>
              <a:grpSpLocks/>
            </p:cNvGrpSpPr>
            <p:nvPr/>
          </p:nvGrpSpPr>
          <p:grpSpPr bwMode="auto">
            <a:xfrm>
              <a:off x="6380922" y="2243340"/>
              <a:ext cx="1921476" cy="2582108"/>
              <a:chOff x="5933874" y="1838739"/>
              <a:chExt cx="2414986" cy="3108473"/>
            </a:xfrm>
          </p:grpSpPr>
          <p:grpSp>
            <p:nvGrpSpPr>
              <p:cNvPr id="153" name="Groupe 21">
                <a:extLst>
                  <a:ext uri="{FF2B5EF4-FFF2-40B4-BE49-F238E27FC236}">
                    <a16:creationId xmlns:a16="http://schemas.microsoft.com/office/drawing/2014/main" id="{EC848FA2-8AA8-D74A-B2D4-8BF36C558591}"/>
                  </a:ext>
                </a:extLst>
              </p:cNvPr>
              <p:cNvGrpSpPr>
                <a:grpSpLocks/>
              </p:cNvGrpSpPr>
              <p:nvPr/>
            </p:nvGrpSpPr>
            <p:grpSpPr bwMode="auto">
              <a:xfrm>
                <a:off x="5933874" y="1838739"/>
                <a:ext cx="2414986" cy="3108473"/>
                <a:chOff x="458997" y="3423581"/>
                <a:chExt cx="1980000" cy="3059999"/>
              </a:xfrm>
            </p:grpSpPr>
            <p:sp>
              <p:nvSpPr>
                <p:cNvPr id="155" name="Rectangle : coins arrondis 154">
                  <a:extLst>
                    <a:ext uri="{FF2B5EF4-FFF2-40B4-BE49-F238E27FC236}">
                      <a16:creationId xmlns:a16="http://schemas.microsoft.com/office/drawing/2014/main" id="{2F3C2BD4-0366-7747-A973-E725C6D9BF54}"/>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6" name="Image 23">
                  <a:extLst>
                    <a:ext uri="{FF2B5EF4-FFF2-40B4-BE49-F238E27FC236}">
                      <a16:creationId xmlns:a16="http://schemas.microsoft.com/office/drawing/2014/main" id="{4A5D979B-3735-654A-98E2-24D0B890CC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4" y="3763998"/>
                  <a:ext cx="1820684" cy="154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Ellipse 156">
                  <a:extLst>
                    <a:ext uri="{FF2B5EF4-FFF2-40B4-BE49-F238E27FC236}">
                      <a16:creationId xmlns:a16="http://schemas.microsoft.com/office/drawing/2014/main" id="{2F3D742B-6304-EF4F-9517-2521213C32A0}"/>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8" name="Connecteur droit 157">
                  <a:extLst>
                    <a:ext uri="{FF2B5EF4-FFF2-40B4-BE49-F238E27FC236}">
                      <a16:creationId xmlns:a16="http://schemas.microsoft.com/office/drawing/2014/main" id="{E4166AEE-7480-C948-AFAF-4FA35627702E}"/>
                    </a:ext>
                  </a:extLst>
                </p:cNvPr>
                <p:cNvCxnSpPr>
                  <a:cxnSpLocks/>
                  <a:endCxn id="160"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E4DDC65C-383F-3249-9A41-C2DAB5542CF0}"/>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60" name="Ellipse 28">
                  <a:extLst>
                    <a:ext uri="{FF2B5EF4-FFF2-40B4-BE49-F238E27FC236}">
                      <a16:creationId xmlns:a16="http://schemas.microsoft.com/office/drawing/2014/main" id="{1136ACC6-1B3C-2B4A-A592-1883065D4107}"/>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ectangle 28">
                  <a:extLst>
                    <a:ext uri="{FF2B5EF4-FFF2-40B4-BE49-F238E27FC236}">
                      <a16:creationId xmlns:a16="http://schemas.microsoft.com/office/drawing/2014/main" id="{9A9C4433-71F9-7344-855E-55F958C16023}"/>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62" name="Rectangle : coins arrondis 161">
                  <a:extLst>
                    <a:ext uri="{FF2B5EF4-FFF2-40B4-BE49-F238E27FC236}">
                      <a16:creationId xmlns:a16="http://schemas.microsoft.com/office/drawing/2014/main" id="{513EDABE-7E9C-D943-BF57-E36BB729B1EE}"/>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ZoneTexte 30">
                  <a:extLst>
                    <a:ext uri="{FF2B5EF4-FFF2-40B4-BE49-F238E27FC236}">
                      <a16:creationId xmlns:a16="http://schemas.microsoft.com/office/drawing/2014/main" id="{72D64372-5BDB-8546-A855-AB7EA848ABDB}"/>
                    </a:ext>
                  </a:extLst>
                </p:cNvPr>
                <p:cNvSpPr txBox="1">
                  <a:spLocks noChangeArrowheads="1"/>
                </p:cNvSpPr>
                <p:nvPr/>
              </p:nvSpPr>
              <p:spPr bwMode="auto">
                <a:xfrm>
                  <a:off x="529599" y="5184647"/>
                  <a:ext cx="1751466" cy="7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Freinage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64" name="Croix 163">
                  <a:extLst>
                    <a:ext uri="{FF2B5EF4-FFF2-40B4-BE49-F238E27FC236}">
                      <a16:creationId xmlns:a16="http://schemas.microsoft.com/office/drawing/2014/main" id="{9C260234-8614-8D43-8D24-EE31C22516EE}"/>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5" name="Image 32">
                  <a:extLst>
                    <a:ext uri="{FF2B5EF4-FFF2-40B4-BE49-F238E27FC236}">
                      <a16:creationId xmlns:a16="http://schemas.microsoft.com/office/drawing/2014/main" id="{F93897B1-17A9-BD4E-A899-56338D6795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4" name="Image 34">
                <a:extLst>
                  <a:ext uri="{FF2B5EF4-FFF2-40B4-BE49-F238E27FC236}">
                    <a16:creationId xmlns:a16="http://schemas.microsoft.com/office/drawing/2014/main" id="{226F677B-8322-884A-AD0D-2ACDEC2992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2" name="ZoneTexte 151">
              <a:extLst>
                <a:ext uri="{FF2B5EF4-FFF2-40B4-BE49-F238E27FC236}">
                  <a16:creationId xmlns:a16="http://schemas.microsoft.com/office/drawing/2014/main" id="{9616F2C4-1480-A041-A0E4-79A56E7600A5}"/>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166" name="Groupe 165">
            <a:extLst>
              <a:ext uri="{FF2B5EF4-FFF2-40B4-BE49-F238E27FC236}">
                <a16:creationId xmlns:a16="http://schemas.microsoft.com/office/drawing/2014/main" id="{7F47160C-7D3C-3947-A262-88ED1CC914EA}"/>
              </a:ext>
            </a:extLst>
          </p:cNvPr>
          <p:cNvGrpSpPr>
            <a:grpSpLocks/>
          </p:cNvGrpSpPr>
          <p:nvPr/>
        </p:nvGrpSpPr>
        <p:grpSpPr bwMode="auto">
          <a:xfrm rot="20465811">
            <a:off x="2723397" y="2430310"/>
            <a:ext cx="865916" cy="1289764"/>
            <a:chOff x="6380922" y="2243340"/>
            <a:chExt cx="1921476" cy="2582108"/>
          </a:xfrm>
        </p:grpSpPr>
        <p:grpSp>
          <p:nvGrpSpPr>
            <p:cNvPr id="167" name="Groupe 36">
              <a:extLst>
                <a:ext uri="{FF2B5EF4-FFF2-40B4-BE49-F238E27FC236}">
                  <a16:creationId xmlns:a16="http://schemas.microsoft.com/office/drawing/2014/main" id="{BF5950E3-4D85-C745-BEBE-668FA8012F2A}"/>
                </a:ext>
              </a:extLst>
            </p:cNvPr>
            <p:cNvGrpSpPr>
              <a:grpSpLocks/>
            </p:cNvGrpSpPr>
            <p:nvPr/>
          </p:nvGrpSpPr>
          <p:grpSpPr bwMode="auto">
            <a:xfrm>
              <a:off x="6380922" y="2243340"/>
              <a:ext cx="1921476" cy="2582108"/>
              <a:chOff x="5933874" y="1838739"/>
              <a:chExt cx="2414986" cy="3108473"/>
            </a:xfrm>
          </p:grpSpPr>
          <p:grpSp>
            <p:nvGrpSpPr>
              <p:cNvPr id="169" name="Groupe 21">
                <a:extLst>
                  <a:ext uri="{FF2B5EF4-FFF2-40B4-BE49-F238E27FC236}">
                    <a16:creationId xmlns:a16="http://schemas.microsoft.com/office/drawing/2014/main" id="{2A100FE4-D727-364B-ABED-CFF3BD0C6086}"/>
                  </a:ext>
                </a:extLst>
              </p:cNvPr>
              <p:cNvGrpSpPr>
                <a:grpSpLocks/>
              </p:cNvGrpSpPr>
              <p:nvPr/>
            </p:nvGrpSpPr>
            <p:grpSpPr bwMode="auto">
              <a:xfrm>
                <a:off x="5933874" y="1838739"/>
                <a:ext cx="2414986" cy="3108473"/>
                <a:chOff x="458997" y="3423581"/>
                <a:chExt cx="1980000" cy="3059999"/>
              </a:xfrm>
            </p:grpSpPr>
            <p:sp>
              <p:nvSpPr>
                <p:cNvPr id="171" name="Rectangle : coins arrondis 170">
                  <a:extLst>
                    <a:ext uri="{FF2B5EF4-FFF2-40B4-BE49-F238E27FC236}">
                      <a16:creationId xmlns:a16="http://schemas.microsoft.com/office/drawing/2014/main" id="{0302590C-F2B5-CA45-B4E7-F46E5A5129A9}"/>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2" name="Image 23">
                  <a:extLst>
                    <a:ext uri="{FF2B5EF4-FFF2-40B4-BE49-F238E27FC236}">
                      <a16:creationId xmlns:a16="http://schemas.microsoft.com/office/drawing/2014/main" id="{DE9E95FC-016F-6249-A89E-53AE348050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3" y="3763998"/>
                  <a:ext cx="1820683" cy="154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Ellipse 172">
                  <a:extLst>
                    <a:ext uri="{FF2B5EF4-FFF2-40B4-BE49-F238E27FC236}">
                      <a16:creationId xmlns:a16="http://schemas.microsoft.com/office/drawing/2014/main" id="{97DFD0D5-6A89-6348-8CAD-9D8B0F71FE8C}"/>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4" name="Connecteur droit 173">
                  <a:extLst>
                    <a:ext uri="{FF2B5EF4-FFF2-40B4-BE49-F238E27FC236}">
                      <a16:creationId xmlns:a16="http://schemas.microsoft.com/office/drawing/2014/main" id="{D8FAB762-E059-B54F-AF73-E4DF446A03EE}"/>
                    </a:ext>
                  </a:extLst>
                </p:cNvPr>
                <p:cNvCxnSpPr>
                  <a:cxnSpLocks/>
                  <a:endCxn id="176"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A9D61F5E-20C4-8F4B-A994-ADD4D5D80FFA}"/>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76" name="Ellipse 28">
                  <a:extLst>
                    <a:ext uri="{FF2B5EF4-FFF2-40B4-BE49-F238E27FC236}">
                      <a16:creationId xmlns:a16="http://schemas.microsoft.com/office/drawing/2014/main" id="{C31BBC3B-02A8-0540-8476-F0CDF15C0239}"/>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Rectangle 28">
                  <a:extLst>
                    <a:ext uri="{FF2B5EF4-FFF2-40B4-BE49-F238E27FC236}">
                      <a16:creationId xmlns:a16="http://schemas.microsoft.com/office/drawing/2014/main" id="{756ACC0E-9AAE-F040-A97B-1EB567D4AB86}"/>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78" name="Rectangle : coins arrondis 177">
                  <a:extLst>
                    <a:ext uri="{FF2B5EF4-FFF2-40B4-BE49-F238E27FC236}">
                      <a16:creationId xmlns:a16="http://schemas.microsoft.com/office/drawing/2014/main" id="{04865067-44FA-1F4C-8569-4B9334259AA0}"/>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9" name="ZoneTexte 30">
                  <a:extLst>
                    <a:ext uri="{FF2B5EF4-FFF2-40B4-BE49-F238E27FC236}">
                      <a16:creationId xmlns:a16="http://schemas.microsoft.com/office/drawing/2014/main" id="{64BA22A0-B9E4-5548-9CE6-1C933DB90B75}"/>
                    </a:ext>
                  </a:extLst>
                </p:cNvPr>
                <p:cNvSpPr txBox="1">
                  <a:spLocks noChangeArrowheads="1"/>
                </p:cNvSpPr>
                <p:nvPr/>
              </p:nvSpPr>
              <p:spPr bwMode="auto">
                <a:xfrm>
                  <a:off x="529599" y="5184647"/>
                  <a:ext cx="1751466" cy="7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80" name="Croix 179">
                  <a:extLst>
                    <a:ext uri="{FF2B5EF4-FFF2-40B4-BE49-F238E27FC236}">
                      <a16:creationId xmlns:a16="http://schemas.microsoft.com/office/drawing/2014/main" id="{D89C6C4B-377E-0346-B606-D09D52E4B19B}"/>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1" name="Image 32">
                  <a:extLst>
                    <a:ext uri="{FF2B5EF4-FFF2-40B4-BE49-F238E27FC236}">
                      <a16:creationId xmlns:a16="http://schemas.microsoft.com/office/drawing/2014/main" id="{3D341E0D-DF7F-A54C-8BCC-DAB5CF6C94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0" name="Image 34">
                <a:extLst>
                  <a:ext uri="{FF2B5EF4-FFF2-40B4-BE49-F238E27FC236}">
                    <a16:creationId xmlns:a16="http://schemas.microsoft.com/office/drawing/2014/main" id="{4DB391C8-2C78-B449-B782-B08B36323A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 name="ZoneTexte 167">
              <a:extLst>
                <a:ext uri="{FF2B5EF4-FFF2-40B4-BE49-F238E27FC236}">
                  <a16:creationId xmlns:a16="http://schemas.microsoft.com/office/drawing/2014/main" id="{FDC5E4A9-27A4-1040-B472-7334270A187F}"/>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sp>
        <p:nvSpPr>
          <p:cNvPr id="11264" name="Rectangle 11263">
            <a:extLst>
              <a:ext uri="{FF2B5EF4-FFF2-40B4-BE49-F238E27FC236}">
                <a16:creationId xmlns:a16="http://schemas.microsoft.com/office/drawing/2014/main" id="{8B2A2076-31F7-AE4A-AC36-215D22BDE610}"/>
              </a:ext>
            </a:extLst>
          </p:cNvPr>
          <p:cNvSpPr/>
          <p:nvPr/>
        </p:nvSpPr>
        <p:spPr>
          <a:xfrm>
            <a:off x="50116" y="2596010"/>
            <a:ext cx="1223713" cy="1384995"/>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7 cartes de la famille MV VP à échanger avec un établissement doté d’une autre option</a:t>
            </a:r>
          </a:p>
        </p:txBody>
      </p:sp>
      <p:grpSp>
        <p:nvGrpSpPr>
          <p:cNvPr id="280" name="Groupe 279">
            <a:extLst>
              <a:ext uri="{FF2B5EF4-FFF2-40B4-BE49-F238E27FC236}">
                <a16:creationId xmlns:a16="http://schemas.microsoft.com/office/drawing/2014/main" id="{A607BF54-159E-5248-99AB-B33047A6C472}"/>
              </a:ext>
            </a:extLst>
          </p:cNvPr>
          <p:cNvGrpSpPr>
            <a:grpSpLocks/>
          </p:cNvGrpSpPr>
          <p:nvPr/>
        </p:nvGrpSpPr>
        <p:grpSpPr bwMode="auto">
          <a:xfrm rot="20465811">
            <a:off x="4927238" y="2386899"/>
            <a:ext cx="865916" cy="1289764"/>
            <a:chOff x="6380922" y="2243340"/>
            <a:chExt cx="1921476" cy="2582108"/>
          </a:xfrm>
        </p:grpSpPr>
        <p:grpSp>
          <p:nvGrpSpPr>
            <p:cNvPr id="281" name="Groupe 36">
              <a:extLst>
                <a:ext uri="{FF2B5EF4-FFF2-40B4-BE49-F238E27FC236}">
                  <a16:creationId xmlns:a16="http://schemas.microsoft.com/office/drawing/2014/main" id="{E351FDA6-2B50-6042-B39B-EC438355981A}"/>
                </a:ext>
              </a:extLst>
            </p:cNvPr>
            <p:cNvGrpSpPr>
              <a:grpSpLocks/>
            </p:cNvGrpSpPr>
            <p:nvPr/>
          </p:nvGrpSpPr>
          <p:grpSpPr bwMode="auto">
            <a:xfrm>
              <a:off x="6380922" y="2243340"/>
              <a:ext cx="1921476" cy="2582108"/>
              <a:chOff x="5933874" y="1838739"/>
              <a:chExt cx="2414986" cy="3108473"/>
            </a:xfrm>
          </p:grpSpPr>
          <p:grpSp>
            <p:nvGrpSpPr>
              <p:cNvPr id="283" name="Groupe 21">
                <a:extLst>
                  <a:ext uri="{FF2B5EF4-FFF2-40B4-BE49-F238E27FC236}">
                    <a16:creationId xmlns:a16="http://schemas.microsoft.com/office/drawing/2014/main" id="{8F52C413-5D69-384F-A15D-70E31AD7E564}"/>
                  </a:ext>
                </a:extLst>
              </p:cNvPr>
              <p:cNvGrpSpPr>
                <a:grpSpLocks/>
              </p:cNvGrpSpPr>
              <p:nvPr/>
            </p:nvGrpSpPr>
            <p:grpSpPr bwMode="auto">
              <a:xfrm>
                <a:off x="5933874" y="1838739"/>
                <a:ext cx="2414986" cy="3108473"/>
                <a:chOff x="458997" y="3423581"/>
                <a:chExt cx="1980000" cy="3059999"/>
              </a:xfrm>
            </p:grpSpPr>
            <p:sp>
              <p:nvSpPr>
                <p:cNvPr id="285" name="Rectangle : coins arrondis 284">
                  <a:extLst>
                    <a:ext uri="{FF2B5EF4-FFF2-40B4-BE49-F238E27FC236}">
                      <a16:creationId xmlns:a16="http://schemas.microsoft.com/office/drawing/2014/main" id="{C205CBB6-A21A-0D48-89DB-5B79597E21DA}"/>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86" name="Image 23">
                  <a:extLst>
                    <a:ext uri="{FF2B5EF4-FFF2-40B4-BE49-F238E27FC236}">
                      <a16:creationId xmlns:a16="http://schemas.microsoft.com/office/drawing/2014/main" id="{D2ADC8E7-71E0-0F45-AF68-C1E8E78AFD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 name="Ellipse 286">
                  <a:extLst>
                    <a:ext uri="{FF2B5EF4-FFF2-40B4-BE49-F238E27FC236}">
                      <a16:creationId xmlns:a16="http://schemas.microsoft.com/office/drawing/2014/main" id="{F8F43D08-40F3-744A-ACC4-B539C9B05327}"/>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8" name="Connecteur droit 287">
                  <a:extLst>
                    <a:ext uri="{FF2B5EF4-FFF2-40B4-BE49-F238E27FC236}">
                      <a16:creationId xmlns:a16="http://schemas.microsoft.com/office/drawing/2014/main" id="{94DAD616-CEE4-2C4B-B92B-8FF621826C29}"/>
                    </a:ext>
                  </a:extLst>
                </p:cNvPr>
                <p:cNvCxnSpPr>
                  <a:cxnSpLocks/>
                  <a:endCxn id="290"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289" name="Connecteur droit 288">
                  <a:extLst>
                    <a:ext uri="{FF2B5EF4-FFF2-40B4-BE49-F238E27FC236}">
                      <a16:creationId xmlns:a16="http://schemas.microsoft.com/office/drawing/2014/main" id="{4CB84064-1FE9-2146-947E-2DF44987DEB8}"/>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290" name="Ellipse 28">
                  <a:extLst>
                    <a:ext uri="{FF2B5EF4-FFF2-40B4-BE49-F238E27FC236}">
                      <a16:creationId xmlns:a16="http://schemas.microsoft.com/office/drawing/2014/main" id="{4DBBDBAD-1804-524B-97D4-1499CA877731}"/>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Rectangle 28">
                  <a:extLst>
                    <a:ext uri="{FF2B5EF4-FFF2-40B4-BE49-F238E27FC236}">
                      <a16:creationId xmlns:a16="http://schemas.microsoft.com/office/drawing/2014/main" id="{E3CDB5BE-1A79-3042-9AE3-823ED6A34D5B}"/>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292" name="Rectangle : coins arrondis 291">
                  <a:extLst>
                    <a:ext uri="{FF2B5EF4-FFF2-40B4-BE49-F238E27FC236}">
                      <a16:creationId xmlns:a16="http://schemas.microsoft.com/office/drawing/2014/main" id="{9523B924-4068-1347-8895-D920664EE11E}"/>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3" name="ZoneTexte 30">
                  <a:extLst>
                    <a:ext uri="{FF2B5EF4-FFF2-40B4-BE49-F238E27FC236}">
                      <a16:creationId xmlns:a16="http://schemas.microsoft.com/office/drawing/2014/main" id="{4680D142-82E1-F049-9F9E-2012980AC901}"/>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294" name="Croix 293">
                  <a:extLst>
                    <a:ext uri="{FF2B5EF4-FFF2-40B4-BE49-F238E27FC236}">
                      <a16:creationId xmlns:a16="http://schemas.microsoft.com/office/drawing/2014/main" id="{184E9343-5A66-0242-B9F9-0E581DB28F46}"/>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5" name="Image 32">
                  <a:extLst>
                    <a:ext uri="{FF2B5EF4-FFF2-40B4-BE49-F238E27FC236}">
                      <a16:creationId xmlns:a16="http://schemas.microsoft.com/office/drawing/2014/main" id="{C933BDC1-9C57-2A47-ADB9-64E41EFC65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4" name="Image 34">
                <a:extLst>
                  <a:ext uri="{FF2B5EF4-FFF2-40B4-BE49-F238E27FC236}">
                    <a16:creationId xmlns:a16="http://schemas.microsoft.com/office/drawing/2014/main" id="{EE6BEC24-CC25-304F-BC80-3D69B276F6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2" name="ZoneTexte 281">
              <a:extLst>
                <a:ext uri="{FF2B5EF4-FFF2-40B4-BE49-F238E27FC236}">
                  <a16:creationId xmlns:a16="http://schemas.microsoft.com/office/drawing/2014/main" id="{85D918B4-9C97-7747-8771-D5E89A44EFDB}"/>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296" name="Groupe 295">
            <a:extLst>
              <a:ext uri="{FF2B5EF4-FFF2-40B4-BE49-F238E27FC236}">
                <a16:creationId xmlns:a16="http://schemas.microsoft.com/office/drawing/2014/main" id="{5E20FF92-D3DF-7941-90F9-D76E114DDB72}"/>
              </a:ext>
            </a:extLst>
          </p:cNvPr>
          <p:cNvGrpSpPr>
            <a:grpSpLocks/>
          </p:cNvGrpSpPr>
          <p:nvPr/>
        </p:nvGrpSpPr>
        <p:grpSpPr bwMode="auto">
          <a:xfrm rot="20465811">
            <a:off x="5079638" y="2539299"/>
            <a:ext cx="865916" cy="1289764"/>
            <a:chOff x="6380922" y="2243340"/>
            <a:chExt cx="1921476" cy="2582108"/>
          </a:xfrm>
        </p:grpSpPr>
        <p:grpSp>
          <p:nvGrpSpPr>
            <p:cNvPr id="297" name="Groupe 36">
              <a:extLst>
                <a:ext uri="{FF2B5EF4-FFF2-40B4-BE49-F238E27FC236}">
                  <a16:creationId xmlns:a16="http://schemas.microsoft.com/office/drawing/2014/main" id="{353341D9-47B9-654D-B803-20270C4BB55A}"/>
                </a:ext>
              </a:extLst>
            </p:cNvPr>
            <p:cNvGrpSpPr>
              <a:grpSpLocks/>
            </p:cNvGrpSpPr>
            <p:nvPr/>
          </p:nvGrpSpPr>
          <p:grpSpPr bwMode="auto">
            <a:xfrm>
              <a:off x="6380922" y="2243340"/>
              <a:ext cx="1921476" cy="2582108"/>
              <a:chOff x="5933874" y="1838739"/>
              <a:chExt cx="2414986" cy="3108473"/>
            </a:xfrm>
          </p:grpSpPr>
          <p:grpSp>
            <p:nvGrpSpPr>
              <p:cNvPr id="299" name="Groupe 21">
                <a:extLst>
                  <a:ext uri="{FF2B5EF4-FFF2-40B4-BE49-F238E27FC236}">
                    <a16:creationId xmlns:a16="http://schemas.microsoft.com/office/drawing/2014/main" id="{D07AD96E-1DE7-C848-95C9-5749E01EC39D}"/>
                  </a:ext>
                </a:extLst>
              </p:cNvPr>
              <p:cNvGrpSpPr>
                <a:grpSpLocks/>
              </p:cNvGrpSpPr>
              <p:nvPr/>
            </p:nvGrpSpPr>
            <p:grpSpPr bwMode="auto">
              <a:xfrm>
                <a:off x="5933874" y="1838739"/>
                <a:ext cx="2414986" cy="3108473"/>
                <a:chOff x="458997" y="3423581"/>
                <a:chExt cx="1980000" cy="3059999"/>
              </a:xfrm>
            </p:grpSpPr>
            <p:sp>
              <p:nvSpPr>
                <p:cNvPr id="301" name="Rectangle : coins arrondis 300">
                  <a:extLst>
                    <a:ext uri="{FF2B5EF4-FFF2-40B4-BE49-F238E27FC236}">
                      <a16:creationId xmlns:a16="http://schemas.microsoft.com/office/drawing/2014/main" id="{C5DF7B24-10FB-C34E-955D-3A99ADAF25A4}"/>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2" name="Image 23">
                  <a:extLst>
                    <a:ext uri="{FF2B5EF4-FFF2-40B4-BE49-F238E27FC236}">
                      <a16:creationId xmlns:a16="http://schemas.microsoft.com/office/drawing/2014/main" id="{6BC6CCB3-99E3-B84D-AFCF-87CDB347E5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 name="Ellipse 302">
                  <a:extLst>
                    <a:ext uri="{FF2B5EF4-FFF2-40B4-BE49-F238E27FC236}">
                      <a16:creationId xmlns:a16="http://schemas.microsoft.com/office/drawing/2014/main" id="{B13708EB-E0B0-7248-ABB1-0E3C7BDB0ABD}"/>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4" name="Connecteur droit 303">
                  <a:extLst>
                    <a:ext uri="{FF2B5EF4-FFF2-40B4-BE49-F238E27FC236}">
                      <a16:creationId xmlns:a16="http://schemas.microsoft.com/office/drawing/2014/main" id="{043310DB-062A-EB45-8D1E-A96FEEFD4A0D}"/>
                    </a:ext>
                  </a:extLst>
                </p:cNvPr>
                <p:cNvCxnSpPr>
                  <a:cxnSpLocks/>
                  <a:endCxn id="306"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1995F7A9-599E-794E-B853-3E7E60E42873}"/>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306" name="Ellipse 28">
                  <a:extLst>
                    <a:ext uri="{FF2B5EF4-FFF2-40B4-BE49-F238E27FC236}">
                      <a16:creationId xmlns:a16="http://schemas.microsoft.com/office/drawing/2014/main" id="{88F33559-525D-8946-8FF2-FE70784CEE33}"/>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Rectangle 28">
                  <a:extLst>
                    <a:ext uri="{FF2B5EF4-FFF2-40B4-BE49-F238E27FC236}">
                      <a16:creationId xmlns:a16="http://schemas.microsoft.com/office/drawing/2014/main" id="{E6AD0872-BC92-C84A-A35B-F269F9685B9D}"/>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08" name="Rectangle : coins arrondis 307">
                  <a:extLst>
                    <a:ext uri="{FF2B5EF4-FFF2-40B4-BE49-F238E27FC236}">
                      <a16:creationId xmlns:a16="http://schemas.microsoft.com/office/drawing/2014/main" id="{219CFAEE-7F40-D64B-A1D7-49A4A1348883}"/>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9" name="ZoneTexte 30">
                  <a:extLst>
                    <a:ext uri="{FF2B5EF4-FFF2-40B4-BE49-F238E27FC236}">
                      <a16:creationId xmlns:a16="http://schemas.microsoft.com/office/drawing/2014/main" id="{296E0C70-E8B6-4747-99DF-1F6FE71D0FF2}"/>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310" name="Croix 309">
                  <a:extLst>
                    <a:ext uri="{FF2B5EF4-FFF2-40B4-BE49-F238E27FC236}">
                      <a16:creationId xmlns:a16="http://schemas.microsoft.com/office/drawing/2014/main" id="{AD0753C1-37B2-CB40-B2DD-1A6BA27D53C5}"/>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11" name="Image 32">
                  <a:extLst>
                    <a:ext uri="{FF2B5EF4-FFF2-40B4-BE49-F238E27FC236}">
                      <a16:creationId xmlns:a16="http://schemas.microsoft.com/office/drawing/2014/main" id="{6107726E-6B9D-B648-BAD8-F4F2A0B52D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0" name="Image 34">
                <a:extLst>
                  <a:ext uri="{FF2B5EF4-FFF2-40B4-BE49-F238E27FC236}">
                    <a16:creationId xmlns:a16="http://schemas.microsoft.com/office/drawing/2014/main" id="{24A4DEFD-13A0-084D-9820-576BE80A40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8" name="ZoneTexte 297">
              <a:extLst>
                <a:ext uri="{FF2B5EF4-FFF2-40B4-BE49-F238E27FC236}">
                  <a16:creationId xmlns:a16="http://schemas.microsoft.com/office/drawing/2014/main" id="{8D63887A-4CF8-5643-A1EB-8607F366AAB0}"/>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312" name="Groupe 311">
            <a:extLst>
              <a:ext uri="{FF2B5EF4-FFF2-40B4-BE49-F238E27FC236}">
                <a16:creationId xmlns:a16="http://schemas.microsoft.com/office/drawing/2014/main" id="{6D14524F-5009-0648-B31F-235D6383B275}"/>
              </a:ext>
            </a:extLst>
          </p:cNvPr>
          <p:cNvGrpSpPr>
            <a:grpSpLocks/>
          </p:cNvGrpSpPr>
          <p:nvPr/>
        </p:nvGrpSpPr>
        <p:grpSpPr bwMode="auto">
          <a:xfrm rot="20465811">
            <a:off x="5232038" y="2691699"/>
            <a:ext cx="865916" cy="1289764"/>
            <a:chOff x="6380922" y="2243340"/>
            <a:chExt cx="1921476" cy="2582108"/>
          </a:xfrm>
        </p:grpSpPr>
        <p:grpSp>
          <p:nvGrpSpPr>
            <p:cNvPr id="313" name="Groupe 36">
              <a:extLst>
                <a:ext uri="{FF2B5EF4-FFF2-40B4-BE49-F238E27FC236}">
                  <a16:creationId xmlns:a16="http://schemas.microsoft.com/office/drawing/2014/main" id="{8709EBBA-1F0E-5C44-B80C-01C357F631C3}"/>
                </a:ext>
              </a:extLst>
            </p:cNvPr>
            <p:cNvGrpSpPr>
              <a:grpSpLocks/>
            </p:cNvGrpSpPr>
            <p:nvPr/>
          </p:nvGrpSpPr>
          <p:grpSpPr bwMode="auto">
            <a:xfrm>
              <a:off x="6380922" y="2243340"/>
              <a:ext cx="1921476" cy="2582108"/>
              <a:chOff x="5933874" y="1838739"/>
              <a:chExt cx="2414986" cy="3108473"/>
            </a:xfrm>
          </p:grpSpPr>
          <p:grpSp>
            <p:nvGrpSpPr>
              <p:cNvPr id="315" name="Groupe 21">
                <a:extLst>
                  <a:ext uri="{FF2B5EF4-FFF2-40B4-BE49-F238E27FC236}">
                    <a16:creationId xmlns:a16="http://schemas.microsoft.com/office/drawing/2014/main" id="{CAD423A7-A735-1242-83D8-10E1A4BCC1FA}"/>
                  </a:ext>
                </a:extLst>
              </p:cNvPr>
              <p:cNvGrpSpPr>
                <a:grpSpLocks/>
              </p:cNvGrpSpPr>
              <p:nvPr/>
            </p:nvGrpSpPr>
            <p:grpSpPr bwMode="auto">
              <a:xfrm>
                <a:off x="5933874" y="1838739"/>
                <a:ext cx="2414986" cy="3108473"/>
                <a:chOff x="458997" y="3423581"/>
                <a:chExt cx="1980000" cy="3059999"/>
              </a:xfrm>
            </p:grpSpPr>
            <p:sp>
              <p:nvSpPr>
                <p:cNvPr id="317" name="Rectangle : coins arrondis 316">
                  <a:extLst>
                    <a:ext uri="{FF2B5EF4-FFF2-40B4-BE49-F238E27FC236}">
                      <a16:creationId xmlns:a16="http://schemas.microsoft.com/office/drawing/2014/main" id="{15712A60-8834-D541-853B-FADAF3CD74C9}"/>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18" name="Image 23">
                  <a:extLst>
                    <a:ext uri="{FF2B5EF4-FFF2-40B4-BE49-F238E27FC236}">
                      <a16:creationId xmlns:a16="http://schemas.microsoft.com/office/drawing/2014/main" id="{7AC3484D-A93F-D04C-A78D-0DCB19C553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 name="Ellipse 318">
                  <a:extLst>
                    <a:ext uri="{FF2B5EF4-FFF2-40B4-BE49-F238E27FC236}">
                      <a16:creationId xmlns:a16="http://schemas.microsoft.com/office/drawing/2014/main" id="{C5FE7A0B-0B85-1341-924D-24B0045670D7}"/>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0" name="Connecteur droit 319">
                  <a:extLst>
                    <a:ext uri="{FF2B5EF4-FFF2-40B4-BE49-F238E27FC236}">
                      <a16:creationId xmlns:a16="http://schemas.microsoft.com/office/drawing/2014/main" id="{5D3E5728-9E89-574E-9AA3-17FB6FB818A2}"/>
                    </a:ext>
                  </a:extLst>
                </p:cNvPr>
                <p:cNvCxnSpPr>
                  <a:cxnSpLocks/>
                  <a:endCxn id="322"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321" name="Connecteur droit 320">
                  <a:extLst>
                    <a:ext uri="{FF2B5EF4-FFF2-40B4-BE49-F238E27FC236}">
                      <a16:creationId xmlns:a16="http://schemas.microsoft.com/office/drawing/2014/main" id="{6FFD97BE-4D90-444A-8078-08C80EA317CB}"/>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322" name="Ellipse 28">
                  <a:extLst>
                    <a:ext uri="{FF2B5EF4-FFF2-40B4-BE49-F238E27FC236}">
                      <a16:creationId xmlns:a16="http://schemas.microsoft.com/office/drawing/2014/main" id="{D79F3CB6-35D8-CF49-A4D5-A43572908704}"/>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Rectangle 28">
                  <a:extLst>
                    <a:ext uri="{FF2B5EF4-FFF2-40B4-BE49-F238E27FC236}">
                      <a16:creationId xmlns:a16="http://schemas.microsoft.com/office/drawing/2014/main" id="{95140493-0AA0-054C-9C4F-85ED2541D8DF}"/>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24" name="Rectangle : coins arrondis 323">
                  <a:extLst>
                    <a:ext uri="{FF2B5EF4-FFF2-40B4-BE49-F238E27FC236}">
                      <a16:creationId xmlns:a16="http://schemas.microsoft.com/office/drawing/2014/main" id="{9FE53EF2-5E39-B841-B692-B276A59AF6DB}"/>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5" name="ZoneTexte 30">
                  <a:extLst>
                    <a:ext uri="{FF2B5EF4-FFF2-40B4-BE49-F238E27FC236}">
                      <a16:creationId xmlns:a16="http://schemas.microsoft.com/office/drawing/2014/main" id="{57E524FE-80A7-FC4C-95AB-63F9A3078924}"/>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326" name="Croix 325">
                  <a:extLst>
                    <a:ext uri="{FF2B5EF4-FFF2-40B4-BE49-F238E27FC236}">
                      <a16:creationId xmlns:a16="http://schemas.microsoft.com/office/drawing/2014/main" id="{EB5566C2-0D3F-6C4D-B5EA-C11C4ED74A6B}"/>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7" name="Image 32">
                  <a:extLst>
                    <a:ext uri="{FF2B5EF4-FFF2-40B4-BE49-F238E27FC236}">
                      <a16:creationId xmlns:a16="http://schemas.microsoft.com/office/drawing/2014/main" id="{1044E879-9121-5345-AC4B-3F25F6CD2E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6" name="Image 34">
                <a:extLst>
                  <a:ext uri="{FF2B5EF4-FFF2-40B4-BE49-F238E27FC236}">
                    <a16:creationId xmlns:a16="http://schemas.microsoft.com/office/drawing/2014/main" id="{17472B49-3394-3149-8620-E82ED11899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4" name="ZoneTexte 313">
              <a:extLst>
                <a:ext uri="{FF2B5EF4-FFF2-40B4-BE49-F238E27FC236}">
                  <a16:creationId xmlns:a16="http://schemas.microsoft.com/office/drawing/2014/main" id="{BE242A0C-35B0-D94B-99CF-04B928F925DE}"/>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328" name="Groupe 327">
            <a:extLst>
              <a:ext uri="{FF2B5EF4-FFF2-40B4-BE49-F238E27FC236}">
                <a16:creationId xmlns:a16="http://schemas.microsoft.com/office/drawing/2014/main" id="{E3DCA0C3-11DB-8549-8926-CB5F573C3B1E}"/>
              </a:ext>
            </a:extLst>
          </p:cNvPr>
          <p:cNvGrpSpPr>
            <a:grpSpLocks/>
          </p:cNvGrpSpPr>
          <p:nvPr/>
        </p:nvGrpSpPr>
        <p:grpSpPr bwMode="auto">
          <a:xfrm rot="20465811">
            <a:off x="5384438" y="2844099"/>
            <a:ext cx="865916" cy="1289764"/>
            <a:chOff x="6380922" y="2243340"/>
            <a:chExt cx="1921476" cy="2582108"/>
          </a:xfrm>
        </p:grpSpPr>
        <p:grpSp>
          <p:nvGrpSpPr>
            <p:cNvPr id="329" name="Groupe 36">
              <a:extLst>
                <a:ext uri="{FF2B5EF4-FFF2-40B4-BE49-F238E27FC236}">
                  <a16:creationId xmlns:a16="http://schemas.microsoft.com/office/drawing/2014/main" id="{3D152C9A-92AD-5A41-BB8F-5A9C0EC15769}"/>
                </a:ext>
              </a:extLst>
            </p:cNvPr>
            <p:cNvGrpSpPr>
              <a:grpSpLocks/>
            </p:cNvGrpSpPr>
            <p:nvPr/>
          </p:nvGrpSpPr>
          <p:grpSpPr bwMode="auto">
            <a:xfrm>
              <a:off x="6380922" y="2243340"/>
              <a:ext cx="1921476" cy="2582108"/>
              <a:chOff x="5933874" y="1838739"/>
              <a:chExt cx="2414986" cy="3108473"/>
            </a:xfrm>
          </p:grpSpPr>
          <p:grpSp>
            <p:nvGrpSpPr>
              <p:cNvPr id="331" name="Groupe 21">
                <a:extLst>
                  <a:ext uri="{FF2B5EF4-FFF2-40B4-BE49-F238E27FC236}">
                    <a16:creationId xmlns:a16="http://schemas.microsoft.com/office/drawing/2014/main" id="{A48DA819-34FF-2C4F-BD34-F627AD0A59B1}"/>
                  </a:ext>
                </a:extLst>
              </p:cNvPr>
              <p:cNvGrpSpPr>
                <a:grpSpLocks/>
              </p:cNvGrpSpPr>
              <p:nvPr/>
            </p:nvGrpSpPr>
            <p:grpSpPr bwMode="auto">
              <a:xfrm>
                <a:off x="5933874" y="1838739"/>
                <a:ext cx="2414986" cy="3108473"/>
                <a:chOff x="458997" y="3423581"/>
                <a:chExt cx="1980000" cy="3059999"/>
              </a:xfrm>
            </p:grpSpPr>
            <p:sp>
              <p:nvSpPr>
                <p:cNvPr id="333" name="Rectangle : coins arrondis 332">
                  <a:extLst>
                    <a:ext uri="{FF2B5EF4-FFF2-40B4-BE49-F238E27FC236}">
                      <a16:creationId xmlns:a16="http://schemas.microsoft.com/office/drawing/2014/main" id="{45CFE64B-8C34-074E-B0C2-8FA7122C111F}"/>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4" name="Image 23">
                  <a:extLst>
                    <a:ext uri="{FF2B5EF4-FFF2-40B4-BE49-F238E27FC236}">
                      <a16:creationId xmlns:a16="http://schemas.microsoft.com/office/drawing/2014/main" id="{40988FAD-615A-2B4C-A6AF-3262C46234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 name="Ellipse 334">
                  <a:extLst>
                    <a:ext uri="{FF2B5EF4-FFF2-40B4-BE49-F238E27FC236}">
                      <a16:creationId xmlns:a16="http://schemas.microsoft.com/office/drawing/2014/main" id="{E7B827E8-CA5E-374C-A577-68A383A7237D}"/>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6" name="Connecteur droit 335">
                  <a:extLst>
                    <a:ext uri="{FF2B5EF4-FFF2-40B4-BE49-F238E27FC236}">
                      <a16:creationId xmlns:a16="http://schemas.microsoft.com/office/drawing/2014/main" id="{CC8CCDC0-EF68-B24D-BCD3-8294B7A07CD5}"/>
                    </a:ext>
                  </a:extLst>
                </p:cNvPr>
                <p:cNvCxnSpPr>
                  <a:cxnSpLocks/>
                  <a:endCxn id="338"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337" name="Connecteur droit 336">
                  <a:extLst>
                    <a:ext uri="{FF2B5EF4-FFF2-40B4-BE49-F238E27FC236}">
                      <a16:creationId xmlns:a16="http://schemas.microsoft.com/office/drawing/2014/main" id="{260649A3-766D-B34F-B71D-14BF3E0320EE}"/>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338" name="Ellipse 28">
                  <a:extLst>
                    <a:ext uri="{FF2B5EF4-FFF2-40B4-BE49-F238E27FC236}">
                      <a16:creationId xmlns:a16="http://schemas.microsoft.com/office/drawing/2014/main" id="{9975D50D-0ED6-104D-98AC-5718951E7575}"/>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39" name="Rectangle 28">
                  <a:extLst>
                    <a:ext uri="{FF2B5EF4-FFF2-40B4-BE49-F238E27FC236}">
                      <a16:creationId xmlns:a16="http://schemas.microsoft.com/office/drawing/2014/main" id="{B965D559-EED7-2546-9EA6-B5E545397B1B}"/>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40" name="Rectangle : coins arrondis 339">
                  <a:extLst>
                    <a:ext uri="{FF2B5EF4-FFF2-40B4-BE49-F238E27FC236}">
                      <a16:creationId xmlns:a16="http://schemas.microsoft.com/office/drawing/2014/main" id="{AE952DE2-C52B-8840-9AAE-D0A479AA1DF0}"/>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1" name="ZoneTexte 30">
                  <a:extLst>
                    <a:ext uri="{FF2B5EF4-FFF2-40B4-BE49-F238E27FC236}">
                      <a16:creationId xmlns:a16="http://schemas.microsoft.com/office/drawing/2014/main" id="{EFB656F1-3C65-154F-A5C8-A366DE513E0B}"/>
                    </a:ext>
                  </a:extLst>
                </p:cNvPr>
                <p:cNvSpPr txBox="1">
                  <a:spLocks noChangeArrowheads="1"/>
                </p:cNvSpPr>
                <p:nvPr/>
              </p:nvSpPr>
              <p:spPr bwMode="auto">
                <a:xfrm>
                  <a:off x="529599" y="5184647"/>
                  <a:ext cx="1751466" cy="7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Motorisation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342" name="Croix 341">
                  <a:extLst>
                    <a:ext uri="{FF2B5EF4-FFF2-40B4-BE49-F238E27FC236}">
                      <a16:creationId xmlns:a16="http://schemas.microsoft.com/office/drawing/2014/main" id="{985953A4-66D3-CC4C-B6D5-669CF0A5F23C}"/>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3" name="Image 32">
                  <a:extLst>
                    <a:ext uri="{FF2B5EF4-FFF2-40B4-BE49-F238E27FC236}">
                      <a16:creationId xmlns:a16="http://schemas.microsoft.com/office/drawing/2014/main" id="{3A375261-2C19-0D4A-809C-229468E4B91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2" name="Image 34">
                <a:extLst>
                  <a:ext uri="{FF2B5EF4-FFF2-40B4-BE49-F238E27FC236}">
                    <a16:creationId xmlns:a16="http://schemas.microsoft.com/office/drawing/2014/main" id="{F1D56447-653F-6047-8A0F-78FB95DF7E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0" name="ZoneTexte 329">
              <a:extLst>
                <a:ext uri="{FF2B5EF4-FFF2-40B4-BE49-F238E27FC236}">
                  <a16:creationId xmlns:a16="http://schemas.microsoft.com/office/drawing/2014/main" id="{C4EE6817-BE0A-AA41-BB62-CD32412B4AB5}"/>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344" name="Groupe 343">
            <a:extLst>
              <a:ext uri="{FF2B5EF4-FFF2-40B4-BE49-F238E27FC236}">
                <a16:creationId xmlns:a16="http://schemas.microsoft.com/office/drawing/2014/main" id="{34A652B4-4050-0948-B7C3-8EC4B9B07148}"/>
              </a:ext>
            </a:extLst>
          </p:cNvPr>
          <p:cNvGrpSpPr>
            <a:grpSpLocks/>
          </p:cNvGrpSpPr>
          <p:nvPr/>
        </p:nvGrpSpPr>
        <p:grpSpPr bwMode="auto">
          <a:xfrm rot="20465811">
            <a:off x="5999835" y="2327864"/>
            <a:ext cx="865916" cy="1289764"/>
            <a:chOff x="6380922" y="2243340"/>
            <a:chExt cx="1921476" cy="2582108"/>
          </a:xfrm>
        </p:grpSpPr>
        <p:grpSp>
          <p:nvGrpSpPr>
            <p:cNvPr id="345" name="Groupe 36">
              <a:extLst>
                <a:ext uri="{FF2B5EF4-FFF2-40B4-BE49-F238E27FC236}">
                  <a16:creationId xmlns:a16="http://schemas.microsoft.com/office/drawing/2014/main" id="{C143C458-1606-7141-82BD-F43421381C40}"/>
                </a:ext>
              </a:extLst>
            </p:cNvPr>
            <p:cNvGrpSpPr>
              <a:grpSpLocks/>
            </p:cNvGrpSpPr>
            <p:nvPr/>
          </p:nvGrpSpPr>
          <p:grpSpPr bwMode="auto">
            <a:xfrm>
              <a:off x="6380922" y="2243340"/>
              <a:ext cx="1921476" cy="2582108"/>
              <a:chOff x="5933874" y="1838739"/>
              <a:chExt cx="2414986" cy="3108473"/>
            </a:xfrm>
          </p:grpSpPr>
          <p:grpSp>
            <p:nvGrpSpPr>
              <p:cNvPr id="347" name="Groupe 21">
                <a:extLst>
                  <a:ext uri="{FF2B5EF4-FFF2-40B4-BE49-F238E27FC236}">
                    <a16:creationId xmlns:a16="http://schemas.microsoft.com/office/drawing/2014/main" id="{0C7A92B3-15CB-3341-9482-88B2496FD8FC}"/>
                  </a:ext>
                </a:extLst>
              </p:cNvPr>
              <p:cNvGrpSpPr>
                <a:grpSpLocks/>
              </p:cNvGrpSpPr>
              <p:nvPr/>
            </p:nvGrpSpPr>
            <p:grpSpPr bwMode="auto">
              <a:xfrm>
                <a:off x="5933874" y="1838739"/>
                <a:ext cx="2414986" cy="3108473"/>
                <a:chOff x="458997" y="3423581"/>
                <a:chExt cx="1980000" cy="3059999"/>
              </a:xfrm>
            </p:grpSpPr>
            <p:sp>
              <p:nvSpPr>
                <p:cNvPr id="349" name="Rectangle : coins arrondis 348">
                  <a:extLst>
                    <a:ext uri="{FF2B5EF4-FFF2-40B4-BE49-F238E27FC236}">
                      <a16:creationId xmlns:a16="http://schemas.microsoft.com/office/drawing/2014/main" id="{E89FA897-298F-2743-8F83-8B6E89049C41}"/>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0" name="Image 23">
                  <a:extLst>
                    <a:ext uri="{FF2B5EF4-FFF2-40B4-BE49-F238E27FC236}">
                      <a16:creationId xmlns:a16="http://schemas.microsoft.com/office/drawing/2014/main" id="{7CE8221E-C3AF-7C4A-86F5-56BB3A1069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 name="Ellipse 350">
                  <a:extLst>
                    <a:ext uri="{FF2B5EF4-FFF2-40B4-BE49-F238E27FC236}">
                      <a16:creationId xmlns:a16="http://schemas.microsoft.com/office/drawing/2014/main" id="{1DAB4F6C-DF3F-8F4B-BA10-6B4BAEE614E0}"/>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2" name="Connecteur droit 351">
                  <a:extLst>
                    <a:ext uri="{FF2B5EF4-FFF2-40B4-BE49-F238E27FC236}">
                      <a16:creationId xmlns:a16="http://schemas.microsoft.com/office/drawing/2014/main" id="{AE27C679-FFAA-DC4B-A130-3D0EE4DCC44F}"/>
                    </a:ext>
                  </a:extLst>
                </p:cNvPr>
                <p:cNvCxnSpPr>
                  <a:cxnSpLocks/>
                  <a:endCxn id="354"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353" name="Connecteur droit 352">
                  <a:extLst>
                    <a:ext uri="{FF2B5EF4-FFF2-40B4-BE49-F238E27FC236}">
                      <a16:creationId xmlns:a16="http://schemas.microsoft.com/office/drawing/2014/main" id="{C1E4E150-705E-6F49-9454-F2E875975B1A}"/>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354" name="Ellipse 28">
                  <a:extLst>
                    <a:ext uri="{FF2B5EF4-FFF2-40B4-BE49-F238E27FC236}">
                      <a16:creationId xmlns:a16="http://schemas.microsoft.com/office/drawing/2014/main" id="{7CDC3157-782A-434C-8F56-5FCAB0F7013D}"/>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Rectangle 28">
                  <a:extLst>
                    <a:ext uri="{FF2B5EF4-FFF2-40B4-BE49-F238E27FC236}">
                      <a16:creationId xmlns:a16="http://schemas.microsoft.com/office/drawing/2014/main" id="{165F9302-3EF3-684A-9561-408E046B6E10}"/>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56" name="Rectangle : coins arrondis 355">
                  <a:extLst>
                    <a:ext uri="{FF2B5EF4-FFF2-40B4-BE49-F238E27FC236}">
                      <a16:creationId xmlns:a16="http://schemas.microsoft.com/office/drawing/2014/main" id="{26CAA892-9D0D-DA42-A449-616EB2395E14}"/>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7" name="ZoneTexte 30">
                  <a:extLst>
                    <a:ext uri="{FF2B5EF4-FFF2-40B4-BE49-F238E27FC236}">
                      <a16:creationId xmlns:a16="http://schemas.microsoft.com/office/drawing/2014/main" id="{BBE73BC1-B633-274A-96C1-6F2305C6581E}"/>
                    </a:ext>
                  </a:extLst>
                </p:cNvPr>
                <p:cNvSpPr txBox="1">
                  <a:spLocks noChangeArrowheads="1"/>
                </p:cNvSpPr>
                <p:nvPr/>
              </p:nvSpPr>
              <p:spPr bwMode="auto">
                <a:xfrm>
                  <a:off x="529600" y="5296747"/>
                  <a:ext cx="1751467" cy="5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358" name="Croix 357">
                  <a:extLst>
                    <a:ext uri="{FF2B5EF4-FFF2-40B4-BE49-F238E27FC236}">
                      <a16:creationId xmlns:a16="http://schemas.microsoft.com/office/drawing/2014/main" id="{8F4C39F0-7DE1-FC48-8017-1723F2FCA8D1}"/>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9" name="Image 32">
                  <a:extLst>
                    <a:ext uri="{FF2B5EF4-FFF2-40B4-BE49-F238E27FC236}">
                      <a16:creationId xmlns:a16="http://schemas.microsoft.com/office/drawing/2014/main" id="{9481E2ED-3437-AC4B-9925-73C3303933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 name="Image 34">
                <a:extLst>
                  <a:ext uri="{FF2B5EF4-FFF2-40B4-BE49-F238E27FC236}">
                    <a16:creationId xmlns:a16="http://schemas.microsoft.com/office/drawing/2014/main" id="{0B68B64C-5C9E-7849-92AB-842C9D2BC9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6" name="ZoneTexte 345">
              <a:extLst>
                <a:ext uri="{FF2B5EF4-FFF2-40B4-BE49-F238E27FC236}">
                  <a16:creationId xmlns:a16="http://schemas.microsoft.com/office/drawing/2014/main" id="{1962635E-08D1-C449-8600-E3545227A2A3}"/>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360" name="Groupe 359">
            <a:extLst>
              <a:ext uri="{FF2B5EF4-FFF2-40B4-BE49-F238E27FC236}">
                <a16:creationId xmlns:a16="http://schemas.microsoft.com/office/drawing/2014/main" id="{316FE166-099F-8B42-9C56-4ED51DEA47E7}"/>
              </a:ext>
            </a:extLst>
          </p:cNvPr>
          <p:cNvGrpSpPr>
            <a:grpSpLocks/>
          </p:cNvGrpSpPr>
          <p:nvPr/>
        </p:nvGrpSpPr>
        <p:grpSpPr bwMode="auto">
          <a:xfrm rot="20465811">
            <a:off x="6033247" y="2502318"/>
            <a:ext cx="865916" cy="1289764"/>
            <a:chOff x="6380922" y="2243340"/>
            <a:chExt cx="1921476" cy="2582108"/>
          </a:xfrm>
        </p:grpSpPr>
        <p:grpSp>
          <p:nvGrpSpPr>
            <p:cNvPr id="361" name="Groupe 36">
              <a:extLst>
                <a:ext uri="{FF2B5EF4-FFF2-40B4-BE49-F238E27FC236}">
                  <a16:creationId xmlns:a16="http://schemas.microsoft.com/office/drawing/2014/main" id="{AE88C40F-0FAF-0942-A53D-618C90FD3C1C}"/>
                </a:ext>
              </a:extLst>
            </p:cNvPr>
            <p:cNvGrpSpPr>
              <a:grpSpLocks/>
            </p:cNvGrpSpPr>
            <p:nvPr/>
          </p:nvGrpSpPr>
          <p:grpSpPr bwMode="auto">
            <a:xfrm>
              <a:off x="6380922" y="2243340"/>
              <a:ext cx="1921476" cy="2582108"/>
              <a:chOff x="5933874" y="1838739"/>
              <a:chExt cx="2414986" cy="3108473"/>
            </a:xfrm>
          </p:grpSpPr>
          <p:grpSp>
            <p:nvGrpSpPr>
              <p:cNvPr id="363" name="Groupe 21">
                <a:extLst>
                  <a:ext uri="{FF2B5EF4-FFF2-40B4-BE49-F238E27FC236}">
                    <a16:creationId xmlns:a16="http://schemas.microsoft.com/office/drawing/2014/main" id="{255FF9DF-4895-D84D-94C3-6EC9CBC85E15}"/>
                  </a:ext>
                </a:extLst>
              </p:cNvPr>
              <p:cNvGrpSpPr>
                <a:grpSpLocks/>
              </p:cNvGrpSpPr>
              <p:nvPr/>
            </p:nvGrpSpPr>
            <p:grpSpPr bwMode="auto">
              <a:xfrm>
                <a:off x="5933874" y="1838739"/>
                <a:ext cx="2414986" cy="3108473"/>
                <a:chOff x="458997" y="3423581"/>
                <a:chExt cx="1980000" cy="3059999"/>
              </a:xfrm>
            </p:grpSpPr>
            <p:sp>
              <p:nvSpPr>
                <p:cNvPr id="365" name="Rectangle : coins arrondis 364">
                  <a:extLst>
                    <a:ext uri="{FF2B5EF4-FFF2-40B4-BE49-F238E27FC236}">
                      <a16:creationId xmlns:a16="http://schemas.microsoft.com/office/drawing/2014/main" id="{7A6BD9B0-D7F9-2F4A-B280-BEE085FC9F63}"/>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66" name="Image 23">
                  <a:extLst>
                    <a:ext uri="{FF2B5EF4-FFF2-40B4-BE49-F238E27FC236}">
                      <a16:creationId xmlns:a16="http://schemas.microsoft.com/office/drawing/2014/main" id="{6C79137B-79DC-3349-B2F1-A3302AA6DE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 name="Ellipse 366">
                  <a:extLst>
                    <a:ext uri="{FF2B5EF4-FFF2-40B4-BE49-F238E27FC236}">
                      <a16:creationId xmlns:a16="http://schemas.microsoft.com/office/drawing/2014/main" id="{F7D0B47B-2BE7-0849-BEE5-A375C5D69B2F}"/>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8" name="Connecteur droit 367">
                  <a:extLst>
                    <a:ext uri="{FF2B5EF4-FFF2-40B4-BE49-F238E27FC236}">
                      <a16:creationId xmlns:a16="http://schemas.microsoft.com/office/drawing/2014/main" id="{B92F4420-216B-8443-AC77-7044E55CF457}"/>
                    </a:ext>
                  </a:extLst>
                </p:cNvPr>
                <p:cNvCxnSpPr>
                  <a:cxnSpLocks/>
                  <a:endCxn id="370"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369" name="Connecteur droit 368">
                  <a:extLst>
                    <a:ext uri="{FF2B5EF4-FFF2-40B4-BE49-F238E27FC236}">
                      <a16:creationId xmlns:a16="http://schemas.microsoft.com/office/drawing/2014/main" id="{1B6B129E-751A-A54C-BD73-CB2901F92A60}"/>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370" name="Ellipse 28">
                  <a:extLst>
                    <a:ext uri="{FF2B5EF4-FFF2-40B4-BE49-F238E27FC236}">
                      <a16:creationId xmlns:a16="http://schemas.microsoft.com/office/drawing/2014/main" id="{776AE01B-0C34-744C-8715-BEA4C2B15E26}"/>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1" name="Rectangle 28">
                  <a:extLst>
                    <a:ext uri="{FF2B5EF4-FFF2-40B4-BE49-F238E27FC236}">
                      <a16:creationId xmlns:a16="http://schemas.microsoft.com/office/drawing/2014/main" id="{B02B45FC-CE9D-C944-A7AC-C1D669B13492}"/>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72" name="Rectangle : coins arrondis 371">
                  <a:extLst>
                    <a:ext uri="{FF2B5EF4-FFF2-40B4-BE49-F238E27FC236}">
                      <a16:creationId xmlns:a16="http://schemas.microsoft.com/office/drawing/2014/main" id="{E428C11B-ACA1-7041-9842-F061F9A6B49F}"/>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3" name="ZoneTexte 30">
                  <a:extLst>
                    <a:ext uri="{FF2B5EF4-FFF2-40B4-BE49-F238E27FC236}">
                      <a16:creationId xmlns:a16="http://schemas.microsoft.com/office/drawing/2014/main" id="{2E59C8DE-5961-9B4B-8DC3-C6AA1B5CA0C2}"/>
                    </a:ext>
                  </a:extLst>
                </p:cNvPr>
                <p:cNvSpPr txBox="1">
                  <a:spLocks noChangeArrowheads="1"/>
                </p:cNvSpPr>
                <p:nvPr/>
              </p:nvSpPr>
              <p:spPr bwMode="auto">
                <a:xfrm>
                  <a:off x="529599" y="5184647"/>
                  <a:ext cx="1751466" cy="7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374" name="Croix 373">
                  <a:extLst>
                    <a:ext uri="{FF2B5EF4-FFF2-40B4-BE49-F238E27FC236}">
                      <a16:creationId xmlns:a16="http://schemas.microsoft.com/office/drawing/2014/main" id="{122671D7-653D-CE42-84A4-C4FC24B2CD8B}"/>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5" name="Image 32">
                  <a:extLst>
                    <a:ext uri="{FF2B5EF4-FFF2-40B4-BE49-F238E27FC236}">
                      <a16:creationId xmlns:a16="http://schemas.microsoft.com/office/drawing/2014/main" id="{C2ED1A75-9F9F-CB46-98AF-883BF322F2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4" name="Image 34">
                <a:extLst>
                  <a:ext uri="{FF2B5EF4-FFF2-40B4-BE49-F238E27FC236}">
                    <a16:creationId xmlns:a16="http://schemas.microsoft.com/office/drawing/2014/main" id="{37D58242-B8AE-5744-9AF7-EB186F5A49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2" name="ZoneTexte 361">
              <a:extLst>
                <a:ext uri="{FF2B5EF4-FFF2-40B4-BE49-F238E27FC236}">
                  <a16:creationId xmlns:a16="http://schemas.microsoft.com/office/drawing/2014/main" id="{31D9B862-D347-A742-B5B3-5D556D72878B}"/>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sp>
        <p:nvSpPr>
          <p:cNvPr id="376" name="Rectangle 375">
            <a:extLst>
              <a:ext uri="{FF2B5EF4-FFF2-40B4-BE49-F238E27FC236}">
                <a16:creationId xmlns:a16="http://schemas.microsoft.com/office/drawing/2014/main" id="{091366BC-5089-904F-82E4-DC5504887F69}"/>
              </a:ext>
            </a:extLst>
          </p:cNvPr>
          <p:cNvSpPr/>
          <p:nvPr/>
        </p:nvSpPr>
        <p:spPr>
          <a:xfrm>
            <a:off x="7414954" y="2547036"/>
            <a:ext cx="1223713" cy="1384995"/>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7 cartes de la famille MM CM à échanger avec un établissement doté d’une autre option</a:t>
            </a:r>
          </a:p>
        </p:txBody>
      </p:sp>
      <p:sp>
        <p:nvSpPr>
          <p:cNvPr id="11268" name="Double flèche horizontale 11267">
            <a:extLst>
              <a:ext uri="{FF2B5EF4-FFF2-40B4-BE49-F238E27FC236}">
                <a16:creationId xmlns:a16="http://schemas.microsoft.com/office/drawing/2014/main" id="{7252F695-2006-9643-A390-F93B9B634443}"/>
              </a:ext>
            </a:extLst>
          </p:cNvPr>
          <p:cNvSpPr/>
          <p:nvPr/>
        </p:nvSpPr>
        <p:spPr>
          <a:xfrm>
            <a:off x="3876886" y="3038201"/>
            <a:ext cx="963498" cy="50061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7" name="Groupe 216">
            <a:extLst>
              <a:ext uri="{FF2B5EF4-FFF2-40B4-BE49-F238E27FC236}">
                <a16:creationId xmlns:a16="http://schemas.microsoft.com/office/drawing/2014/main" id="{D49AE4EB-55F4-B848-B6CB-2016A2C45314}"/>
              </a:ext>
            </a:extLst>
          </p:cNvPr>
          <p:cNvGrpSpPr>
            <a:grpSpLocks/>
          </p:cNvGrpSpPr>
          <p:nvPr/>
        </p:nvGrpSpPr>
        <p:grpSpPr bwMode="auto">
          <a:xfrm rot="20465811">
            <a:off x="6152235" y="2606099"/>
            <a:ext cx="865916" cy="1289764"/>
            <a:chOff x="6380922" y="2243340"/>
            <a:chExt cx="1921476" cy="2582108"/>
          </a:xfrm>
        </p:grpSpPr>
        <p:grpSp>
          <p:nvGrpSpPr>
            <p:cNvPr id="218" name="Groupe 36">
              <a:extLst>
                <a:ext uri="{FF2B5EF4-FFF2-40B4-BE49-F238E27FC236}">
                  <a16:creationId xmlns:a16="http://schemas.microsoft.com/office/drawing/2014/main" id="{CD9CAB9C-DF3A-4947-B70E-DAB66AC2E3CF}"/>
                </a:ext>
              </a:extLst>
            </p:cNvPr>
            <p:cNvGrpSpPr>
              <a:grpSpLocks/>
            </p:cNvGrpSpPr>
            <p:nvPr/>
          </p:nvGrpSpPr>
          <p:grpSpPr bwMode="auto">
            <a:xfrm>
              <a:off x="6380922" y="2243340"/>
              <a:ext cx="1921476" cy="2582108"/>
              <a:chOff x="5933874" y="1838739"/>
              <a:chExt cx="2414986" cy="3108473"/>
            </a:xfrm>
          </p:grpSpPr>
          <p:grpSp>
            <p:nvGrpSpPr>
              <p:cNvPr id="220" name="Groupe 21">
                <a:extLst>
                  <a:ext uri="{FF2B5EF4-FFF2-40B4-BE49-F238E27FC236}">
                    <a16:creationId xmlns:a16="http://schemas.microsoft.com/office/drawing/2014/main" id="{9460EDFD-DF6E-2341-B7B5-E962A5DF1DDA}"/>
                  </a:ext>
                </a:extLst>
              </p:cNvPr>
              <p:cNvGrpSpPr>
                <a:grpSpLocks/>
              </p:cNvGrpSpPr>
              <p:nvPr/>
            </p:nvGrpSpPr>
            <p:grpSpPr bwMode="auto">
              <a:xfrm>
                <a:off x="5933874" y="1838739"/>
                <a:ext cx="2414986" cy="3108473"/>
                <a:chOff x="458997" y="3423581"/>
                <a:chExt cx="1980000" cy="3059999"/>
              </a:xfrm>
            </p:grpSpPr>
            <p:sp>
              <p:nvSpPr>
                <p:cNvPr id="222" name="Rectangle : coins arrondis 221">
                  <a:extLst>
                    <a:ext uri="{FF2B5EF4-FFF2-40B4-BE49-F238E27FC236}">
                      <a16:creationId xmlns:a16="http://schemas.microsoft.com/office/drawing/2014/main" id="{9527078F-F512-7B42-97A8-34E47E6E8022}"/>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3" name="Image 23">
                  <a:extLst>
                    <a:ext uri="{FF2B5EF4-FFF2-40B4-BE49-F238E27FC236}">
                      <a16:creationId xmlns:a16="http://schemas.microsoft.com/office/drawing/2014/main" id="{8B5E3B48-93B8-7E43-9A38-1A2EEA53F2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Ellipse 223">
                  <a:extLst>
                    <a:ext uri="{FF2B5EF4-FFF2-40B4-BE49-F238E27FC236}">
                      <a16:creationId xmlns:a16="http://schemas.microsoft.com/office/drawing/2014/main" id="{A8E68705-A603-234D-9BAF-A0A7F3552A8B}"/>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5" name="Connecteur droit 224">
                  <a:extLst>
                    <a:ext uri="{FF2B5EF4-FFF2-40B4-BE49-F238E27FC236}">
                      <a16:creationId xmlns:a16="http://schemas.microsoft.com/office/drawing/2014/main" id="{FAE26946-DA1B-474B-947D-2A50C6EA432F}"/>
                    </a:ext>
                  </a:extLst>
                </p:cNvPr>
                <p:cNvCxnSpPr>
                  <a:cxnSpLocks/>
                  <a:endCxn id="227"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226" name="Connecteur droit 225">
                  <a:extLst>
                    <a:ext uri="{FF2B5EF4-FFF2-40B4-BE49-F238E27FC236}">
                      <a16:creationId xmlns:a16="http://schemas.microsoft.com/office/drawing/2014/main" id="{80F306EE-6CD6-0B4E-9FAA-0CA77D48B98A}"/>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227" name="Ellipse 28">
                  <a:extLst>
                    <a:ext uri="{FF2B5EF4-FFF2-40B4-BE49-F238E27FC236}">
                      <a16:creationId xmlns:a16="http://schemas.microsoft.com/office/drawing/2014/main" id="{A37C03A9-9DD1-3847-A7A7-11B6770515BF}"/>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Rectangle 28">
                  <a:extLst>
                    <a:ext uri="{FF2B5EF4-FFF2-40B4-BE49-F238E27FC236}">
                      <a16:creationId xmlns:a16="http://schemas.microsoft.com/office/drawing/2014/main" id="{2AA00742-2AF1-EA47-B97A-E172AAC7D112}"/>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229" name="Rectangle : coins arrondis 228">
                  <a:extLst>
                    <a:ext uri="{FF2B5EF4-FFF2-40B4-BE49-F238E27FC236}">
                      <a16:creationId xmlns:a16="http://schemas.microsoft.com/office/drawing/2014/main" id="{5B741384-DE2C-9C4D-84AF-486F0FF5920F}"/>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0" name="ZoneTexte 30">
                  <a:extLst>
                    <a:ext uri="{FF2B5EF4-FFF2-40B4-BE49-F238E27FC236}">
                      <a16:creationId xmlns:a16="http://schemas.microsoft.com/office/drawing/2014/main" id="{F28D0EE4-7740-C84D-9DE2-2CCF723DE23C}"/>
                    </a:ext>
                  </a:extLst>
                </p:cNvPr>
                <p:cNvSpPr txBox="1">
                  <a:spLocks noChangeArrowheads="1"/>
                </p:cNvSpPr>
                <p:nvPr/>
              </p:nvSpPr>
              <p:spPr bwMode="auto">
                <a:xfrm>
                  <a:off x="529599" y="5184647"/>
                  <a:ext cx="1751466" cy="7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231" name="Croix 230">
                  <a:extLst>
                    <a:ext uri="{FF2B5EF4-FFF2-40B4-BE49-F238E27FC236}">
                      <a16:creationId xmlns:a16="http://schemas.microsoft.com/office/drawing/2014/main" id="{E08D7B67-9DDD-E84A-B082-AEFACDB9530A}"/>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2" name="Image 32">
                  <a:extLst>
                    <a:ext uri="{FF2B5EF4-FFF2-40B4-BE49-F238E27FC236}">
                      <a16:creationId xmlns:a16="http://schemas.microsoft.com/office/drawing/2014/main" id="{793C4091-5C6D-B74B-9EB7-5149959FE2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1" name="Image 34">
                <a:extLst>
                  <a:ext uri="{FF2B5EF4-FFF2-40B4-BE49-F238E27FC236}">
                    <a16:creationId xmlns:a16="http://schemas.microsoft.com/office/drawing/2014/main" id="{15F330B0-8418-FA49-9A04-936449650B1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 name="ZoneTexte 218">
              <a:extLst>
                <a:ext uri="{FF2B5EF4-FFF2-40B4-BE49-F238E27FC236}">
                  <a16:creationId xmlns:a16="http://schemas.microsoft.com/office/drawing/2014/main" id="{CE578DE7-71DB-7041-A7BF-4179BFB41EF7}"/>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sp>
        <p:nvSpPr>
          <p:cNvPr id="233" name="Rectangle 232">
            <a:extLst>
              <a:ext uri="{FF2B5EF4-FFF2-40B4-BE49-F238E27FC236}">
                <a16:creationId xmlns:a16="http://schemas.microsoft.com/office/drawing/2014/main" id="{9D6312D7-389B-4748-958B-633668E7AFCC}"/>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
        <p:nvSpPr>
          <p:cNvPr id="234" name="ZoneTexte 1">
            <a:extLst>
              <a:ext uri="{FF2B5EF4-FFF2-40B4-BE49-F238E27FC236}">
                <a16:creationId xmlns:a16="http://schemas.microsoft.com/office/drawing/2014/main" id="{A30BB292-35A8-5F4F-8FD4-E369D7CEAA98}"/>
              </a:ext>
            </a:extLst>
          </p:cNvPr>
          <p:cNvSpPr txBox="1">
            <a:spLocks noChangeArrowheads="1"/>
          </p:cNvSpPr>
          <p:nvPr/>
        </p:nvSpPr>
        <p:spPr bwMode="auto">
          <a:xfrm>
            <a:off x="346075" y="95250"/>
            <a:ext cx="3716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 numérique une aide précieuse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75DE153-27B5-4421-9EF4-C565B08D4A84}"/>
              </a:ext>
            </a:extLst>
          </p:cNvPr>
          <p:cNvSpPr txBox="1"/>
          <p:nvPr/>
        </p:nvSpPr>
        <p:spPr>
          <a:xfrm>
            <a:off x="118407" y="812301"/>
            <a:ext cx="8636293" cy="4524315"/>
          </a:xfrm>
          <a:prstGeom prst="rect">
            <a:avLst/>
          </a:prstGeom>
          <a:noFill/>
        </p:spPr>
        <p:txBody>
          <a:bodyPr wrap="square" rtlCol="0">
            <a:spAutoFit/>
          </a:bodyPr>
          <a:lstStyle/>
          <a:p>
            <a:pPr marL="285750" indent="-285750">
              <a:buFont typeface="Wingdings" panose="05000000000000000000" pitchFamily="2" charset="2"/>
              <a:buChar char="§"/>
            </a:pPr>
            <a:r>
              <a:rPr lang="fr-FR" dirty="0"/>
              <a:t>Pratiques activités professionnelles:</a:t>
            </a:r>
          </a:p>
          <a:p>
            <a:pPr marL="285750" indent="-285750">
              <a:buFont typeface="Wingdings" panose="05000000000000000000" pitchFamily="2" charset="2"/>
              <a:buChar char="§"/>
            </a:pPr>
            <a:endParaRPr lang="fr-FR" dirty="0"/>
          </a:p>
          <a:p>
            <a:pPr marL="742950" lvl="1" indent="-285750">
              <a:buFont typeface="Wingdings" panose="05000000000000000000" pitchFamily="2" charset="2"/>
              <a:buChar char="§"/>
            </a:pPr>
            <a:r>
              <a:rPr lang="fr-FR" dirty="0"/>
              <a:t>Rôle de l’AFSM au sein d’une séquence de formation.</a:t>
            </a:r>
          </a:p>
          <a:p>
            <a:pPr lvl="1"/>
            <a:endParaRPr lang="fr-FR" dirty="0"/>
          </a:p>
          <a:p>
            <a:pPr lvl="1"/>
            <a:r>
              <a:rPr lang="fr-FR" dirty="0"/>
              <a:t>	Elaboration de la séquence avec toute l’équipe d’enseignement professionnel</a:t>
            </a:r>
          </a:p>
          <a:p>
            <a:pPr lvl="1"/>
            <a:endParaRPr lang="fr-FR" dirty="0"/>
          </a:p>
          <a:p>
            <a:pPr lvl="1"/>
            <a:r>
              <a:rPr lang="fr-FR" dirty="0"/>
              <a:t>Cette séquence va s’articuler autour des éléments permettant la transmission de mouvements dans les véhicules et va intervenir en fin d’année.</a:t>
            </a:r>
          </a:p>
          <a:p>
            <a:pPr lvl="1"/>
            <a:endParaRPr lang="fr-FR" dirty="0"/>
          </a:p>
          <a:p>
            <a:pPr lvl="1"/>
            <a:r>
              <a:rPr lang="fr-FR" dirty="0"/>
              <a:t>L’AFSM permet l’apport de l’analyse et de l’expression du besoin, et du langage de la communication technique.</a:t>
            </a:r>
          </a:p>
          <a:p>
            <a:pPr lvl="1"/>
            <a:endParaRPr lang="fr-FR" dirty="0"/>
          </a:p>
          <a:p>
            <a:pPr lvl="1"/>
            <a:endParaRPr lang="fr-FR" dirty="0"/>
          </a:p>
          <a:p>
            <a:pPr lvl="1"/>
            <a:endParaRPr lang="fr-FR" dirty="0"/>
          </a:p>
          <a:p>
            <a:pPr marL="285750" indent="-285750">
              <a:buFont typeface="Wingdings" panose="05000000000000000000" pitchFamily="2" charset="2"/>
              <a:buChar char="§"/>
            </a:pPr>
            <a:endParaRPr lang="fr-FR" dirty="0"/>
          </a:p>
          <a:p>
            <a:pPr marL="742950" lvl="1" indent="-285750">
              <a:buFont typeface="Wingdings" panose="05000000000000000000" pitchFamily="2" charset="2"/>
              <a:buChar char="§"/>
            </a:pPr>
            <a:endParaRPr lang="fr-FR" dirty="0"/>
          </a:p>
        </p:txBody>
      </p:sp>
      <p:grpSp>
        <p:nvGrpSpPr>
          <p:cNvPr id="3" name="Group 3"/>
          <p:cNvGrpSpPr>
            <a:grpSpLocks/>
          </p:cNvGrpSpPr>
          <p:nvPr/>
        </p:nvGrpSpPr>
        <p:grpSpPr bwMode="auto">
          <a:xfrm rot="16200000">
            <a:off x="2166490" y="3099249"/>
            <a:ext cx="926122" cy="2494425"/>
            <a:chOff x="6831" y="3523"/>
            <a:chExt cx="4409" cy="11113"/>
          </a:xfrm>
        </p:grpSpPr>
        <p:sp>
          <p:nvSpPr>
            <p:cNvPr id="4" name="AutoShape 4"/>
            <p:cNvSpPr>
              <a:spLocks noChangeAspect="1" noChangeShapeType="1"/>
            </p:cNvSpPr>
            <p:nvPr/>
          </p:nvSpPr>
          <p:spPr bwMode="auto">
            <a:xfrm flipH="1" flipV="1">
              <a:off x="8486" y="14006"/>
              <a:ext cx="180" cy="2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p:cNvSpPr>
              <a:spLocks noChangeAspect="1" noChangeShapeType="1"/>
            </p:cNvSpPr>
            <p:nvPr/>
          </p:nvSpPr>
          <p:spPr bwMode="auto">
            <a:xfrm flipV="1">
              <a:off x="8486" y="12917"/>
              <a:ext cx="83" cy="1089"/>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 name="Group 6"/>
            <p:cNvGrpSpPr>
              <a:grpSpLocks/>
            </p:cNvGrpSpPr>
            <p:nvPr/>
          </p:nvGrpSpPr>
          <p:grpSpPr bwMode="auto">
            <a:xfrm>
              <a:off x="6831" y="13464"/>
              <a:ext cx="314" cy="1172"/>
              <a:chOff x="6831" y="13464"/>
              <a:chExt cx="314" cy="1172"/>
            </a:xfrm>
          </p:grpSpPr>
          <p:cxnSp>
            <p:nvCxnSpPr>
              <p:cNvPr id="6224" name="AutoShape 7"/>
              <p:cNvCxnSpPr>
                <a:cxnSpLocks noChangeShapeType="1"/>
              </p:cNvCxnSpPr>
              <p:nvPr/>
            </p:nvCxnSpPr>
            <p:spPr bwMode="auto">
              <a:xfrm>
                <a:off x="7145" y="13464"/>
                <a:ext cx="0" cy="1172"/>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cxnSp>
            <p:nvCxnSpPr>
              <p:cNvPr id="6225" name="AutoShape 8"/>
              <p:cNvCxnSpPr>
                <a:cxnSpLocks noChangeShapeType="1"/>
              </p:cNvCxnSpPr>
              <p:nvPr/>
            </p:nvCxnSpPr>
            <p:spPr bwMode="auto">
              <a:xfrm flipH="1">
                <a:off x="6840" y="13551"/>
                <a:ext cx="294" cy="144"/>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cxnSp>
            <p:nvCxnSpPr>
              <p:cNvPr id="6226" name="AutoShape 9"/>
              <p:cNvCxnSpPr>
                <a:cxnSpLocks noChangeShapeType="1"/>
              </p:cNvCxnSpPr>
              <p:nvPr/>
            </p:nvCxnSpPr>
            <p:spPr bwMode="auto">
              <a:xfrm flipH="1">
                <a:off x="6842" y="13787"/>
                <a:ext cx="294" cy="144"/>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cxnSp>
            <p:nvCxnSpPr>
              <p:cNvPr id="6227" name="AutoShape 10"/>
              <p:cNvCxnSpPr>
                <a:cxnSpLocks noChangeShapeType="1"/>
              </p:cNvCxnSpPr>
              <p:nvPr/>
            </p:nvCxnSpPr>
            <p:spPr bwMode="auto">
              <a:xfrm flipH="1">
                <a:off x="6840" y="14027"/>
                <a:ext cx="294" cy="144"/>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cxnSp>
            <p:nvCxnSpPr>
              <p:cNvPr id="6228" name="AutoShape 11"/>
              <p:cNvCxnSpPr>
                <a:cxnSpLocks noChangeShapeType="1"/>
              </p:cNvCxnSpPr>
              <p:nvPr/>
            </p:nvCxnSpPr>
            <p:spPr bwMode="auto">
              <a:xfrm flipH="1">
                <a:off x="6831" y="14252"/>
                <a:ext cx="294" cy="144"/>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cxnSp>
            <p:nvCxnSpPr>
              <p:cNvPr id="6229" name="AutoShape 12"/>
              <p:cNvCxnSpPr>
                <a:cxnSpLocks noChangeShapeType="1"/>
              </p:cNvCxnSpPr>
              <p:nvPr/>
            </p:nvCxnSpPr>
            <p:spPr bwMode="auto">
              <a:xfrm flipH="1">
                <a:off x="6840" y="14492"/>
                <a:ext cx="294" cy="144"/>
              </a:xfrm>
              <a:prstGeom prst="straightConnector1">
                <a:avLst/>
              </a:prstGeom>
              <a:noFill/>
              <a:ln w="38100">
                <a:solidFill>
                  <a:srgbClr val="333333"/>
                </a:solidFill>
                <a:round/>
                <a:headEnd/>
                <a:tailEnd/>
              </a:ln>
              <a:extLst>
                <a:ext uri="{909E8E84-426E-40DD-AFC4-6F175D3DCCD1}">
                  <a14:hiddenFill xmlns:a14="http://schemas.microsoft.com/office/drawing/2010/main">
                    <a:noFill/>
                  </a14:hiddenFill>
                </a:ext>
              </a:extLst>
            </p:spPr>
          </p:cxnSp>
        </p:grpSp>
        <p:sp>
          <p:nvSpPr>
            <p:cNvPr id="9" name="AutoShape 16"/>
            <p:cNvSpPr>
              <a:spLocks noChangeAspect="1" noChangeShapeType="1"/>
            </p:cNvSpPr>
            <p:nvPr/>
          </p:nvSpPr>
          <p:spPr bwMode="auto">
            <a:xfrm flipV="1">
              <a:off x="7841" y="11437"/>
              <a:ext cx="288" cy="2604"/>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 name="Modèle_Méca_Pivot_G_1"/>
            <p:cNvGrpSpPr>
              <a:grpSpLocks noChangeAspect="1"/>
            </p:cNvGrpSpPr>
            <p:nvPr/>
          </p:nvGrpSpPr>
          <p:grpSpPr bwMode="auto">
            <a:xfrm>
              <a:off x="8569" y="14032"/>
              <a:ext cx="195" cy="528"/>
              <a:chOff x="1417" y="1417"/>
              <a:chExt cx="296" cy="773"/>
            </a:xfrm>
          </p:grpSpPr>
          <p:grpSp>
            <p:nvGrpSpPr>
              <p:cNvPr id="6217" name="Group 18"/>
              <p:cNvGrpSpPr>
                <a:grpSpLocks noChangeAspect="1"/>
              </p:cNvGrpSpPr>
              <p:nvPr/>
            </p:nvGrpSpPr>
            <p:grpSpPr bwMode="auto">
              <a:xfrm>
                <a:off x="1417" y="1417"/>
                <a:ext cx="296" cy="514"/>
                <a:chOff x="3325" y="6168"/>
                <a:chExt cx="296" cy="514"/>
              </a:xfrm>
            </p:grpSpPr>
            <p:sp>
              <p:nvSpPr>
                <p:cNvPr id="6219" name="Line 19"/>
                <p:cNvSpPr>
                  <a:spLocks noChangeAspect="1" noChangeShapeType="1"/>
                </p:cNvSpPr>
                <p:nvPr/>
              </p:nvSpPr>
              <p:spPr bwMode="auto">
                <a:xfrm>
                  <a:off x="3473" y="6168"/>
                  <a:ext cx="0" cy="217"/>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20" name="Oval 20"/>
                <p:cNvSpPr>
                  <a:spLocks noChangeAspect="1" noChangeArrowheads="1"/>
                </p:cNvSpPr>
                <p:nvPr/>
              </p:nvSpPr>
              <p:spPr bwMode="auto">
                <a:xfrm>
                  <a:off x="3325" y="6386"/>
                  <a:ext cx="296" cy="296"/>
                </a:xfrm>
                <a:prstGeom prst="ellipse">
                  <a:avLst/>
                </a:prstGeom>
                <a:solidFill>
                  <a:srgbClr val="FFFFFF"/>
                </a:solidFill>
                <a:ln w="38100">
                  <a:solidFill>
                    <a:srgbClr val="40404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21" name="AutoShape 21"/>
                <p:cNvSpPr>
                  <a:spLocks noChangeAspect="1" noChangeArrowheads="1"/>
                </p:cNvSpPr>
                <p:nvPr/>
              </p:nvSpPr>
              <p:spPr bwMode="auto">
                <a:xfrm>
                  <a:off x="3473" y="6282"/>
                  <a:ext cx="63" cy="104"/>
                </a:xfrm>
                <a:prstGeom prst="rtTriangle">
                  <a:avLst/>
                </a:prstGeom>
                <a:solidFill>
                  <a:srgbClr val="000000"/>
                </a:solidFill>
                <a:ln w="3810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218" name="Line 22"/>
              <p:cNvSpPr>
                <a:spLocks noChangeAspect="1" noChangeShapeType="1"/>
              </p:cNvSpPr>
              <p:nvPr/>
            </p:nvSpPr>
            <p:spPr bwMode="auto">
              <a:xfrm>
                <a:off x="1565" y="1931"/>
                <a:ext cx="0" cy="259"/>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1" name="AutoShape 23"/>
            <p:cNvSpPr>
              <a:spLocks noChangeAspect="1" noChangeShapeType="1"/>
            </p:cNvSpPr>
            <p:nvPr/>
          </p:nvSpPr>
          <p:spPr bwMode="auto">
            <a:xfrm flipH="1" flipV="1">
              <a:off x="7841" y="14041"/>
              <a:ext cx="825" cy="496"/>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24"/>
            <p:cNvSpPr>
              <a:spLocks noChangeAspect="1" noChangeShapeType="1"/>
            </p:cNvSpPr>
            <p:nvPr/>
          </p:nvSpPr>
          <p:spPr bwMode="auto">
            <a:xfrm flipH="1">
              <a:off x="7136" y="14041"/>
              <a:ext cx="705" cy="0"/>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7" name="Group 37"/>
            <p:cNvGrpSpPr>
              <a:grpSpLocks noChangeAspect="1"/>
            </p:cNvGrpSpPr>
            <p:nvPr/>
          </p:nvGrpSpPr>
          <p:grpSpPr bwMode="auto">
            <a:xfrm>
              <a:off x="8214" y="3523"/>
              <a:ext cx="2479" cy="5724"/>
              <a:chOff x="7386" y="1664"/>
              <a:chExt cx="2937" cy="6557"/>
            </a:xfrm>
          </p:grpSpPr>
          <p:grpSp>
            <p:nvGrpSpPr>
              <p:cNvPr id="6187" name="Modèle_Méca_Pivot_G_1"/>
              <p:cNvGrpSpPr>
                <a:grpSpLocks noChangeAspect="1"/>
              </p:cNvGrpSpPr>
              <p:nvPr/>
            </p:nvGrpSpPr>
            <p:grpSpPr bwMode="auto">
              <a:xfrm>
                <a:off x="7386" y="2222"/>
                <a:ext cx="231" cy="606"/>
                <a:chOff x="1417" y="1417"/>
                <a:chExt cx="296" cy="773"/>
              </a:xfrm>
            </p:grpSpPr>
            <p:grpSp>
              <p:nvGrpSpPr>
                <p:cNvPr id="6203" name="Group 39"/>
                <p:cNvGrpSpPr>
                  <a:grpSpLocks noChangeAspect="1"/>
                </p:cNvGrpSpPr>
                <p:nvPr/>
              </p:nvGrpSpPr>
              <p:grpSpPr bwMode="auto">
                <a:xfrm>
                  <a:off x="1417" y="1417"/>
                  <a:ext cx="296" cy="514"/>
                  <a:chOff x="3325" y="6168"/>
                  <a:chExt cx="296" cy="514"/>
                </a:xfrm>
              </p:grpSpPr>
              <p:sp>
                <p:nvSpPr>
                  <p:cNvPr id="6206" name="Line 40"/>
                  <p:cNvSpPr>
                    <a:spLocks noChangeAspect="1" noChangeShapeType="1"/>
                  </p:cNvSpPr>
                  <p:nvPr/>
                </p:nvSpPr>
                <p:spPr bwMode="auto">
                  <a:xfrm>
                    <a:off x="3473" y="6168"/>
                    <a:ext cx="0" cy="217"/>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07" name="Oval 41"/>
                  <p:cNvSpPr>
                    <a:spLocks noChangeAspect="1" noChangeArrowheads="1"/>
                  </p:cNvSpPr>
                  <p:nvPr/>
                </p:nvSpPr>
                <p:spPr bwMode="auto">
                  <a:xfrm>
                    <a:off x="3325" y="6386"/>
                    <a:ext cx="296" cy="296"/>
                  </a:xfrm>
                  <a:prstGeom prst="ellipse">
                    <a:avLst/>
                  </a:prstGeom>
                  <a:solidFill>
                    <a:srgbClr val="FFFFFF"/>
                  </a:solidFill>
                  <a:ln w="38100">
                    <a:solidFill>
                      <a:srgbClr val="00B05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08" name="AutoShape 42"/>
                  <p:cNvSpPr>
                    <a:spLocks noChangeAspect="1" noChangeArrowheads="1"/>
                  </p:cNvSpPr>
                  <p:nvPr/>
                </p:nvSpPr>
                <p:spPr bwMode="auto">
                  <a:xfrm>
                    <a:off x="3473" y="6282"/>
                    <a:ext cx="63" cy="104"/>
                  </a:xfrm>
                  <a:prstGeom prst="rtTriangle">
                    <a:avLst/>
                  </a:prstGeom>
                  <a:solidFill>
                    <a:srgbClr val="00B050"/>
                  </a:solidFill>
                  <a:ln w="38100">
                    <a:solidFill>
                      <a:srgbClr val="00B05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205" name="Line 43"/>
                <p:cNvSpPr>
                  <a:spLocks noChangeAspect="1" noChangeShapeType="1"/>
                </p:cNvSpPr>
                <p:nvPr/>
              </p:nvSpPr>
              <p:spPr bwMode="auto">
                <a:xfrm>
                  <a:off x="1565" y="1931"/>
                  <a:ext cx="0" cy="259"/>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6188" name="AutoShape 44"/>
              <p:cNvSpPr>
                <a:spLocks noChangeAspect="1" noChangeShapeType="1"/>
              </p:cNvSpPr>
              <p:nvPr/>
            </p:nvSpPr>
            <p:spPr bwMode="auto">
              <a:xfrm flipV="1">
                <a:off x="7501" y="1891"/>
                <a:ext cx="2433" cy="331"/>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89" name="AutoShape 45"/>
              <p:cNvSpPr>
                <a:spLocks noChangeAspect="1" noChangeShapeType="1"/>
              </p:cNvSpPr>
              <p:nvPr/>
            </p:nvSpPr>
            <p:spPr bwMode="auto">
              <a:xfrm flipH="1">
                <a:off x="9420" y="2496"/>
                <a:ext cx="514" cy="4266"/>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90" name="AutoShape 46"/>
              <p:cNvSpPr>
                <a:spLocks noChangeAspect="1" noChangeShapeType="1"/>
              </p:cNvSpPr>
              <p:nvPr/>
            </p:nvSpPr>
            <p:spPr bwMode="auto">
              <a:xfrm>
                <a:off x="8584" y="3669"/>
                <a:ext cx="952" cy="434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91" name="AutoShape 47"/>
              <p:cNvSpPr>
                <a:spLocks noChangeAspect="1" noChangeShapeType="1"/>
              </p:cNvSpPr>
              <p:nvPr/>
            </p:nvSpPr>
            <p:spPr bwMode="auto">
              <a:xfrm>
                <a:off x="7501" y="2828"/>
                <a:ext cx="1083" cy="841"/>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92" name="AutoShape 48"/>
              <p:cNvSpPr>
                <a:spLocks noChangeAspect="1" noChangeShapeType="1"/>
              </p:cNvSpPr>
              <p:nvPr/>
            </p:nvSpPr>
            <p:spPr bwMode="auto">
              <a:xfrm flipH="1">
                <a:off x="8352" y="6762"/>
                <a:ext cx="1068" cy="1459"/>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96" name="Rectangle 58"/>
              <p:cNvSpPr>
                <a:spLocks noChangeAspect="1" noChangeArrowheads="1"/>
              </p:cNvSpPr>
              <p:nvPr/>
            </p:nvSpPr>
            <p:spPr bwMode="auto">
              <a:xfrm>
                <a:off x="9243" y="1664"/>
                <a:ext cx="1080" cy="1440"/>
              </a:xfrm>
              <a:prstGeom prst="rect">
                <a:avLst/>
              </a:prstGeom>
              <a:solidFill>
                <a:srgbClr val="FFFFFF"/>
              </a:solidFill>
              <a:ln w="9525">
                <a:solidFill>
                  <a:srgbClr val="000000"/>
                </a:solidFill>
                <a:prstDash val="lgDashDot"/>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 name="Group 59"/>
            <p:cNvGrpSpPr>
              <a:grpSpLocks/>
            </p:cNvGrpSpPr>
            <p:nvPr/>
          </p:nvGrpSpPr>
          <p:grpSpPr bwMode="auto">
            <a:xfrm>
              <a:off x="8492" y="11631"/>
              <a:ext cx="417" cy="2064"/>
              <a:chOff x="8512" y="10885"/>
              <a:chExt cx="417" cy="2064"/>
            </a:xfrm>
          </p:grpSpPr>
          <p:cxnSp>
            <p:nvCxnSpPr>
              <p:cNvPr id="6204" name="AutoShape 60"/>
              <p:cNvCxnSpPr>
                <a:cxnSpLocks noChangeAspect="1" noChangeShapeType="1"/>
              </p:cNvCxnSpPr>
              <p:nvPr/>
            </p:nvCxnSpPr>
            <p:spPr bwMode="auto">
              <a:xfrm flipV="1">
                <a:off x="8837" y="10885"/>
                <a:ext cx="92" cy="1095"/>
              </a:xfrm>
              <a:prstGeom prst="straightConnector1">
                <a:avLst/>
              </a:prstGeom>
              <a:noFill/>
              <a:ln w="38100">
                <a:solidFill>
                  <a:srgbClr val="7030A0"/>
                </a:solidFill>
                <a:round/>
                <a:headEnd/>
                <a:tailEnd/>
              </a:ln>
              <a:extLst>
                <a:ext uri="{909E8E84-426E-40DD-AFC4-6F175D3DCCD1}">
                  <a14:hiddenFill xmlns:a14="http://schemas.microsoft.com/office/drawing/2010/main">
                    <a:noFill/>
                  </a14:hiddenFill>
                </a:ext>
              </a:extLst>
            </p:spPr>
          </p:cxnSp>
          <p:grpSp>
            <p:nvGrpSpPr>
              <p:cNvPr id="6179" name="Modèle_Méca_PG_F_1"/>
              <p:cNvGrpSpPr>
                <a:grpSpLocks noChangeAspect="1"/>
              </p:cNvGrpSpPr>
              <p:nvPr/>
            </p:nvGrpSpPr>
            <p:grpSpPr bwMode="auto">
              <a:xfrm rot="5643820">
                <a:off x="8339" y="11975"/>
                <a:ext cx="815" cy="356"/>
                <a:chOff x="1608" y="6381"/>
                <a:chExt cx="1170" cy="513"/>
              </a:xfrm>
            </p:grpSpPr>
            <p:grpSp>
              <p:nvGrpSpPr>
                <p:cNvPr id="6181" name="Group 62"/>
                <p:cNvGrpSpPr>
                  <a:grpSpLocks noChangeAspect="1"/>
                </p:cNvGrpSpPr>
                <p:nvPr/>
              </p:nvGrpSpPr>
              <p:grpSpPr bwMode="auto">
                <a:xfrm>
                  <a:off x="1764" y="6381"/>
                  <a:ext cx="852" cy="513"/>
                  <a:chOff x="1764" y="6381"/>
                  <a:chExt cx="852" cy="513"/>
                </a:xfrm>
              </p:grpSpPr>
              <p:sp>
                <p:nvSpPr>
                  <p:cNvPr id="6183" name="Line 63"/>
                  <p:cNvSpPr>
                    <a:spLocks noChangeAspect="1" noChangeShapeType="1"/>
                  </p:cNvSpPr>
                  <p:nvPr/>
                </p:nvSpPr>
                <p:spPr bwMode="auto">
                  <a:xfrm>
                    <a:off x="1764" y="6682"/>
                    <a:ext cx="8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84" name="Line 64"/>
                  <p:cNvSpPr>
                    <a:spLocks noChangeAspect="1" noChangeShapeType="1"/>
                  </p:cNvSpPr>
                  <p:nvPr/>
                </p:nvSpPr>
                <p:spPr bwMode="auto">
                  <a:xfrm>
                    <a:off x="2190" y="6682"/>
                    <a:ext cx="0" cy="2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85" name="AutoShape 65"/>
                  <p:cNvSpPr>
                    <a:spLocks noChangeAspect="1" noChangeArrowheads="1"/>
                  </p:cNvSpPr>
                  <p:nvPr/>
                </p:nvSpPr>
                <p:spPr bwMode="auto">
                  <a:xfrm rot="5400000">
                    <a:off x="2190" y="6682"/>
                    <a:ext cx="142" cy="142"/>
                  </a:xfrm>
                  <a:prstGeom prst="rtTriangle">
                    <a:avLst/>
                  </a:prstGeom>
                  <a:solidFill>
                    <a:srgbClr val="00000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86" name="Line 66"/>
                  <p:cNvSpPr>
                    <a:spLocks noChangeAspect="1" noChangeShapeType="1"/>
                  </p:cNvSpPr>
                  <p:nvPr/>
                </p:nvSpPr>
                <p:spPr bwMode="auto">
                  <a:xfrm>
                    <a:off x="1764" y="6381"/>
                    <a:ext cx="8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6182" name="Line 67"/>
                <p:cNvSpPr>
                  <a:spLocks noChangeAspect="1" noChangeShapeType="1"/>
                </p:cNvSpPr>
                <p:nvPr/>
              </p:nvSpPr>
              <p:spPr bwMode="auto">
                <a:xfrm>
                  <a:off x="1608" y="6531"/>
                  <a:ext cx="1170" cy="0"/>
                </a:xfrm>
                <a:prstGeom prst="line">
                  <a:avLst/>
                </a:prstGeom>
                <a:noFill/>
                <a:ln w="38100">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6180" name="Line 68"/>
              <p:cNvSpPr>
                <a:spLocks noChangeShapeType="1"/>
              </p:cNvSpPr>
              <p:nvPr/>
            </p:nvSpPr>
            <p:spPr bwMode="auto">
              <a:xfrm flipV="1">
                <a:off x="8512" y="12146"/>
                <a:ext cx="84" cy="8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9" name="Oval 69"/>
            <p:cNvSpPr>
              <a:spLocks noChangeAspect="1" noChangeArrowheads="1"/>
            </p:cNvSpPr>
            <p:nvPr/>
          </p:nvSpPr>
          <p:spPr bwMode="auto">
            <a:xfrm rot="8097356">
              <a:off x="8726" y="10965"/>
              <a:ext cx="390" cy="378"/>
            </a:xfrm>
            <a:prstGeom prst="ellipse">
              <a:avLst/>
            </a:prstGeom>
            <a:noFill/>
            <a:ln w="38100">
              <a:solidFill>
                <a:srgbClr val="7030A0"/>
              </a:solidFill>
              <a:round/>
              <a:headEnd/>
              <a:tailEnd/>
            </a:ln>
            <a:extLst>
              <a:ext uri="{909E8E84-426E-40DD-AFC4-6F175D3DCCD1}">
                <a14:hiddenFill xmlns:a14="http://schemas.microsoft.com/office/drawing/2010/main">
                  <a:solidFill>
                    <a:srgbClr val="E36C0A"/>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AutoShape 70"/>
            <p:cNvSpPr>
              <a:spLocks noChangeAspect="1" noChangeShapeType="1"/>
            </p:cNvSpPr>
            <p:nvPr/>
          </p:nvSpPr>
          <p:spPr bwMode="auto">
            <a:xfrm flipV="1">
              <a:off x="8837" y="11437"/>
              <a:ext cx="92" cy="1095"/>
            </a:xfrm>
            <a:prstGeom prst="straightConnector1">
              <a:avLst/>
            </a:prstGeom>
            <a:noFill/>
            <a:ln w="38100">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AutoShape 71"/>
            <p:cNvSpPr>
              <a:spLocks noChangeAspect="1" noChangeShapeType="1"/>
            </p:cNvSpPr>
            <p:nvPr/>
          </p:nvSpPr>
          <p:spPr bwMode="auto">
            <a:xfrm flipV="1">
              <a:off x="9242" y="11461"/>
              <a:ext cx="680" cy="4"/>
            </a:xfrm>
            <a:prstGeom prst="straightConnector1">
              <a:avLst/>
            </a:prstGeom>
            <a:noFill/>
            <a:ln w="38100">
              <a:solidFill>
                <a:srgbClr val="E36C0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AutoShape 72"/>
            <p:cNvSpPr>
              <a:spLocks noChangeAspect="1" noChangeShapeType="1"/>
            </p:cNvSpPr>
            <p:nvPr/>
          </p:nvSpPr>
          <p:spPr bwMode="auto">
            <a:xfrm flipH="1" flipV="1">
              <a:off x="7637" y="10221"/>
              <a:ext cx="492" cy="1216"/>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3" name="Modèle_Méca_Pivot_G_1"/>
            <p:cNvGrpSpPr>
              <a:grpSpLocks noChangeAspect="1"/>
            </p:cNvGrpSpPr>
            <p:nvPr/>
          </p:nvGrpSpPr>
          <p:grpSpPr bwMode="auto">
            <a:xfrm>
              <a:off x="9831" y="10910"/>
              <a:ext cx="196" cy="527"/>
              <a:chOff x="1417" y="1417"/>
              <a:chExt cx="296" cy="773"/>
            </a:xfrm>
          </p:grpSpPr>
          <p:grpSp>
            <p:nvGrpSpPr>
              <p:cNvPr id="6174" name="Group 74"/>
              <p:cNvGrpSpPr>
                <a:grpSpLocks noChangeAspect="1"/>
              </p:cNvGrpSpPr>
              <p:nvPr/>
            </p:nvGrpSpPr>
            <p:grpSpPr bwMode="auto">
              <a:xfrm>
                <a:off x="1417" y="1417"/>
                <a:ext cx="296" cy="514"/>
                <a:chOff x="3325" y="6168"/>
                <a:chExt cx="296" cy="514"/>
              </a:xfrm>
            </p:grpSpPr>
            <p:sp>
              <p:nvSpPr>
                <p:cNvPr id="6176" name="Line 75"/>
                <p:cNvSpPr>
                  <a:spLocks noChangeAspect="1" noChangeShapeType="1"/>
                </p:cNvSpPr>
                <p:nvPr/>
              </p:nvSpPr>
              <p:spPr bwMode="auto">
                <a:xfrm>
                  <a:off x="3473" y="6168"/>
                  <a:ext cx="0" cy="217"/>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7" name="Oval 76"/>
                <p:cNvSpPr>
                  <a:spLocks noChangeAspect="1" noChangeArrowheads="1"/>
                </p:cNvSpPr>
                <p:nvPr/>
              </p:nvSpPr>
              <p:spPr bwMode="auto">
                <a:xfrm>
                  <a:off x="3325" y="6386"/>
                  <a:ext cx="296" cy="296"/>
                </a:xfrm>
                <a:prstGeom prst="ellipse">
                  <a:avLst/>
                </a:prstGeom>
                <a:solidFill>
                  <a:srgbClr val="FFFFFF"/>
                </a:solidFill>
                <a:ln w="38100">
                  <a:solidFill>
                    <a:srgbClr val="40404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78" name="AutoShape 77"/>
                <p:cNvSpPr>
                  <a:spLocks noChangeAspect="1" noChangeArrowheads="1"/>
                </p:cNvSpPr>
                <p:nvPr/>
              </p:nvSpPr>
              <p:spPr bwMode="auto">
                <a:xfrm>
                  <a:off x="3473" y="6282"/>
                  <a:ext cx="63" cy="104"/>
                </a:xfrm>
                <a:prstGeom prst="rtTriangle">
                  <a:avLst/>
                </a:prstGeom>
                <a:solidFill>
                  <a:srgbClr val="FFFF00"/>
                </a:solidFill>
                <a:ln w="3810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175" name="Line 78"/>
              <p:cNvSpPr>
                <a:spLocks noChangeAspect="1" noChangeShapeType="1"/>
              </p:cNvSpPr>
              <p:nvPr/>
            </p:nvSpPr>
            <p:spPr bwMode="auto">
              <a:xfrm>
                <a:off x="1565" y="1931"/>
                <a:ext cx="0" cy="259"/>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24" name="AutoShape 79"/>
            <p:cNvSpPr>
              <a:spLocks noChangeAspect="1" noChangeShapeType="1"/>
            </p:cNvSpPr>
            <p:nvPr/>
          </p:nvSpPr>
          <p:spPr bwMode="auto">
            <a:xfrm flipV="1">
              <a:off x="9569" y="10910"/>
              <a:ext cx="360" cy="77"/>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5" name="Group 80"/>
            <p:cNvGrpSpPr>
              <a:grpSpLocks noChangeAspect="1"/>
            </p:cNvGrpSpPr>
            <p:nvPr/>
          </p:nvGrpSpPr>
          <p:grpSpPr bwMode="auto">
            <a:xfrm rot="16200000">
              <a:off x="10472" y="11037"/>
              <a:ext cx="1269" cy="267"/>
              <a:chOff x="3158" y="2625"/>
              <a:chExt cx="450" cy="98"/>
            </a:xfrm>
          </p:grpSpPr>
          <p:sp>
            <p:nvSpPr>
              <p:cNvPr id="6168" name="Line 81"/>
              <p:cNvSpPr>
                <a:spLocks noChangeAspect="1" noChangeShapeType="1"/>
              </p:cNvSpPr>
              <p:nvPr/>
            </p:nvSpPr>
            <p:spPr bwMode="auto">
              <a:xfrm>
                <a:off x="3158" y="2625"/>
                <a:ext cx="450" cy="0"/>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9" name="Line 82"/>
              <p:cNvSpPr>
                <a:spLocks noChangeAspect="1" noChangeShapeType="1"/>
              </p:cNvSpPr>
              <p:nvPr/>
            </p:nvSpPr>
            <p:spPr bwMode="auto">
              <a:xfrm flipH="1">
                <a:off x="3158" y="2625"/>
                <a:ext cx="47" cy="98"/>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0" name="Line 83"/>
              <p:cNvSpPr>
                <a:spLocks noChangeAspect="1" noChangeShapeType="1"/>
              </p:cNvSpPr>
              <p:nvPr/>
            </p:nvSpPr>
            <p:spPr bwMode="auto">
              <a:xfrm flipH="1">
                <a:off x="3252" y="2625"/>
                <a:ext cx="47" cy="98"/>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1" name="Line 84"/>
              <p:cNvSpPr>
                <a:spLocks noChangeAspect="1" noChangeShapeType="1"/>
              </p:cNvSpPr>
              <p:nvPr/>
            </p:nvSpPr>
            <p:spPr bwMode="auto">
              <a:xfrm flipH="1">
                <a:off x="3346" y="2625"/>
                <a:ext cx="47" cy="98"/>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2" name="Line 85"/>
              <p:cNvSpPr>
                <a:spLocks noChangeAspect="1" noChangeShapeType="1"/>
              </p:cNvSpPr>
              <p:nvPr/>
            </p:nvSpPr>
            <p:spPr bwMode="auto">
              <a:xfrm flipH="1">
                <a:off x="3444" y="2625"/>
                <a:ext cx="47" cy="98"/>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3" name="Line 86"/>
              <p:cNvSpPr>
                <a:spLocks noChangeAspect="1" noChangeShapeType="1"/>
              </p:cNvSpPr>
              <p:nvPr/>
            </p:nvSpPr>
            <p:spPr bwMode="auto">
              <a:xfrm flipH="1">
                <a:off x="3542" y="2625"/>
                <a:ext cx="47" cy="98"/>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26" name="AutoShape 87"/>
            <p:cNvSpPr>
              <a:spLocks noChangeAspect="1" noChangeShapeType="1"/>
            </p:cNvSpPr>
            <p:nvPr/>
          </p:nvSpPr>
          <p:spPr bwMode="auto">
            <a:xfrm>
              <a:off x="10027" y="11158"/>
              <a:ext cx="946" cy="0"/>
            </a:xfrm>
            <a:prstGeom prst="straightConnector1">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7" name="Modèle_Méca_Pivot_G_1"/>
            <p:cNvGrpSpPr>
              <a:grpSpLocks noChangeAspect="1"/>
            </p:cNvGrpSpPr>
            <p:nvPr/>
          </p:nvGrpSpPr>
          <p:grpSpPr bwMode="auto">
            <a:xfrm>
              <a:off x="7539" y="9693"/>
              <a:ext cx="197" cy="528"/>
              <a:chOff x="1417" y="1417"/>
              <a:chExt cx="296" cy="773"/>
            </a:xfrm>
          </p:grpSpPr>
          <p:grpSp>
            <p:nvGrpSpPr>
              <p:cNvPr id="6163" name="Group 89"/>
              <p:cNvGrpSpPr>
                <a:grpSpLocks noChangeAspect="1"/>
              </p:cNvGrpSpPr>
              <p:nvPr/>
            </p:nvGrpSpPr>
            <p:grpSpPr bwMode="auto">
              <a:xfrm>
                <a:off x="1417" y="1417"/>
                <a:ext cx="296" cy="514"/>
                <a:chOff x="3325" y="6168"/>
                <a:chExt cx="296" cy="514"/>
              </a:xfrm>
            </p:grpSpPr>
            <p:sp>
              <p:nvSpPr>
                <p:cNvPr id="6165" name="Line 90"/>
                <p:cNvSpPr>
                  <a:spLocks noChangeAspect="1" noChangeShapeType="1"/>
                </p:cNvSpPr>
                <p:nvPr/>
              </p:nvSpPr>
              <p:spPr bwMode="auto">
                <a:xfrm>
                  <a:off x="3473" y="6168"/>
                  <a:ext cx="0" cy="217"/>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6" name="Oval 91"/>
                <p:cNvSpPr>
                  <a:spLocks noChangeAspect="1" noChangeArrowheads="1"/>
                </p:cNvSpPr>
                <p:nvPr/>
              </p:nvSpPr>
              <p:spPr bwMode="auto">
                <a:xfrm>
                  <a:off x="3325" y="6386"/>
                  <a:ext cx="296" cy="296"/>
                </a:xfrm>
                <a:prstGeom prst="ellipse">
                  <a:avLst/>
                </a:prstGeom>
                <a:solidFill>
                  <a:srgbClr val="FFFFFF"/>
                </a:solidFill>
                <a:ln w="38100">
                  <a:solidFill>
                    <a:srgbClr val="40404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67" name="AutoShape 92"/>
                <p:cNvSpPr>
                  <a:spLocks noChangeAspect="1" noChangeArrowheads="1"/>
                </p:cNvSpPr>
                <p:nvPr/>
              </p:nvSpPr>
              <p:spPr bwMode="auto">
                <a:xfrm>
                  <a:off x="3473" y="6282"/>
                  <a:ext cx="63" cy="104"/>
                </a:xfrm>
                <a:prstGeom prst="rtTriangle">
                  <a:avLst/>
                </a:prstGeom>
                <a:solidFill>
                  <a:srgbClr val="FF0000"/>
                </a:solidFill>
                <a:ln w="3810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164" name="Line 93"/>
              <p:cNvSpPr>
                <a:spLocks noChangeAspect="1" noChangeShapeType="1"/>
              </p:cNvSpPr>
              <p:nvPr/>
            </p:nvSpPr>
            <p:spPr bwMode="auto">
              <a:xfrm>
                <a:off x="1565" y="1931"/>
                <a:ext cx="0" cy="259"/>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28" name="Modèle_Méca_Pivot_G_1"/>
            <p:cNvGrpSpPr>
              <a:grpSpLocks noChangeAspect="1"/>
            </p:cNvGrpSpPr>
            <p:nvPr/>
          </p:nvGrpSpPr>
          <p:grpSpPr bwMode="auto">
            <a:xfrm>
              <a:off x="9472" y="10460"/>
              <a:ext cx="195" cy="527"/>
              <a:chOff x="1417" y="1417"/>
              <a:chExt cx="296" cy="773"/>
            </a:xfrm>
          </p:grpSpPr>
          <p:grpSp>
            <p:nvGrpSpPr>
              <p:cNvPr id="6158" name="Group 95"/>
              <p:cNvGrpSpPr>
                <a:grpSpLocks noChangeAspect="1"/>
              </p:cNvGrpSpPr>
              <p:nvPr/>
            </p:nvGrpSpPr>
            <p:grpSpPr bwMode="auto">
              <a:xfrm>
                <a:off x="1417" y="1417"/>
                <a:ext cx="296" cy="514"/>
                <a:chOff x="3325" y="6168"/>
                <a:chExt cx="296" cy="514"/>
              </a:xfrm>
            </p:grpSpPr>
            <p:sp>
              <p:nvSpPr>
                <p:cNvPr id="6160" name="Line 96"/>
                <p:cNvSpPr>
                  <a:spLocks noChangeAspect="1" noChangeShapeType="1"/>
                </p:cNvSpPr>
                <p:nvPr/>
              </p:nvSpPr>
              <p:spPr bwMode="auto">
                <a:xfrm>
                  <a:off x="3473" y="6168"/>
                  <a:ext cx="0" cy="217"/>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1" name="Oval 97"/>
                <p:cNvSpPr>
                  <a:spLocks noChangeAspect="1" noChangeArrowheads="1"/>
                </p:cNvSpPr>
                <p:nvPr/>
              </p:nvSpPr>
              <p:spPr bwMode="auto">
                <a:xfrm>
                  <a:off x="3325" y="6386"/>
                  <a:ext cx="296" cy="296"/>
                </a:xfrm>
                <a:prstGeom prst="ellipse">
                  <a:avLst/>
                </a:prstGeom>
                <a:solidFill>
                  <a:srgbClr val="FFFFFF"/>
                </a:solidFill>
                <a:ln w="38100">
                  <a:solidFill>
                    <a:srgbClr val="40404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62" name="AutoShape 98"/>
                <p:cNvSpPr>
                  <a:spLocks noChangeAspect="1" noChangeArrowheads="1"/>
                </p:cNvSpPr>
                <p:nvPr/>
              </p:nvSpPr>
              <p:spPr bwMode="auto">
                <a:xfrm>
                  <a:off x="3473" y="6282"/>
                  <a:ext cx="63" cy="104"/>
                </a:xfrm>
                <a:prstGeom prst="rtTriangle">
                  <a:avLst/>
                </a:prstGeom>
                <a:solidFill>
                  <a:srgbClr val="0070C0"/>
                </a:solidFill>
                <a:ln w="3810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159" name="Line 99"/>
              <p:cNvSpPr>
                <a:spLocks noChangeAspect="1" noChangeShapeType="1"/>
              </p:cNvSpPr>
              <p:nvPr/>
            </p:nvSpPr>
            <p:spPr bwMode="auto">
              <a:xfrm>
                <a:off x="1565" y="1931"/>
                <a:ext cx="0" cy="259"/>
              </a:xfrm>
              <a:prstGeom prst="line">
                <a:avLst/>
              </a:prstGeom>
              <a:noFill/>
              <a:ln w="38100">
                <a:solidFill>
                  <a:srgbClr val="40404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29" name="AutoShape 100"/>
            <p:cNvSpPr>
              <a:spLocks noChangeAspect="1" noChangeShapeType="1"/>
            </p:cNvSpPr>
            <p:nvPr/>
          </p:nvSpPr>
          <p:spPr bwMode="auto">
            <a:xfrm flipH="1">
              <a:off x="9350" y="9062"/>
              <a:ext cx="677" cy="1359"/>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AutoShape 101"/>
            <p:cNvSpPr>
              <a:spLocks noChangeAspect="1" noChangeShapeType="1"/>
            </p:cNvSpPr>
            <p:nvPr/>
          </p:nvSpPr>
          <p:spPr bwMode="auto">
            <a:xfrm>
              <a:off x="9292" y="10410"/>
              <a:ext cx="283" cy="5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AutoShape 102"/>
            <p:cNvSpPr>
              <a:spLocks noChangeAspect="1" noChangeShapeType="1"/>
            </p:cNvSpPr>
            <p:nvPr/>
          </p:nvSpPr>
          <p:spPr bwMode="auto">
            <a:xfrm flipH="1">
              <a:off x="7637" y="9247"/>
              <a:ext cx="1390" cy="446"/>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144" name="Modèle_Méca_Pivot_G_1"/>
            <p:cNvGrpSpPr>
              <a:grpSpLocks noChangeAspect="1"/>
            </p:cNvGrpSpPr>
            <p:nvPr/>
          </p:nvGrpSpPr>
          <p:grpSpPr bwMode="auto">
            <a:xfrm rot="2179633">
              <a:off x="9018" y="10379"/>
              <a:ext cx="199" cy="578"/>
              <a:chOff x="1417" y="1417"/>
              <a:chExt cx="296" cy="773"/>
            </a:xfrm>
          </p:grpSpPr>
          <p:grpSp>
            <p:nvGrpSpPr>
              <p:cNvPr id="6153" name="Group 104"/>
              <p:cNvGrpSpPr>
                <a:grpSpLocks noChangeAspect="1"/>
              </p:cNvGrpSpPr>
              <p:nvPr/>
            </p:nvGrpSpPr>
            <p:grpSpPr bwMode="auto">
              <a:xfrm>
                <a:off x="1417" y="1417"/>
                <a:ext cx="296" cy="514"/>
                <a:chOff x="3325" y="6168"/>
                <a:chExt cx="296" cy="514"/>
              </a:xfrm>
            </p:grpSpPr>
            <p:sp>
              <p:nvSpPr>
                <p:cNvPr id="6155" name="Line 105"/>
                <p:cNvSpPr>
                  <a:spLocks noChangeAspect="1" noChangeShapeType="1"/>
                </p:cNvSpPr>
                <p:nvPr/>
              </p:nvSpPr>
              <p:spPr bwMode="auto">
                <a:xfrm>
                  <a:off x="3473" y="6168"/>
                  <a:ext cx="0" cy="217"/>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6" name="Oval 106"/>
                <p:cNvSpPr>
                  <a:spLocks noChangeAspect="1" noChangeArrowheads="1"/>
                </p:cNvSpPr>
                <p:nvPr/>
              </p:nvSpPr>
              <p:spPr bwMode="auto">
                <a:xfrm>
                  <a:off x="3325" y="6386"/>
                  <a:ext cx="296" cy="296"/>
                </a:xfrm>
                <a:prstGeom prst="ellipse">
                  <a:avLst/>
                </a:prstGeom>
                <a:solidFill>
                  <a:srgbClr val="FFFFFF"/>
                </a:solidFill>
                <a:ln w="38100">
                  <a:solidFill>
                    <a:srgbClr val="92D05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57" name="AutoShape 107"/>
                <p:cNvSpPr>
                  <a:spLocks noChangeAspect="1" noChangeArrowheads="1"/>
                </p:cNvSpPr>
                <p:nvPr/>
              </p:nvSpPr>
              <p:spPr bwMode="auto">
                <a:xfrm>
                  <a:off x="3473" y="6282"/>
                  <a:ext cx="63" cy="104"/>
                </a:xfrm>
                <a:prstGeom prst="rtTriangle">
                  <a:avLst/>
                </a:prstGeom>
                <a:solidFill>
                  <a:srgbClr val="0070C0"/>
                </a:solidFill>
                <a:ln w="38100">
                  <a:solidFill>
                    <a:srgbClr val="0070C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154" name="Line 108"/>
              <p:cNvSpPr>
                <a:spLocks noChangeAspect="1" noChangeShapeType="1"/>
              </p:cNvSpPr>
              <p:nvPr/>
            </p:nvSpPr>
            <p:spPr bwMode="auto">
              <a:xfrm>
                <a:off x="1565" y="1931"/>
                <a:ext cx="0" cy="259"/>
              </a:xfrm>
              <a:prstGeom prst="line">
                <a:avLst/>
              </a:prstGeom>
              <a:noFill/>
              <a:ln w="38100">
                <a:solidFill>
                  <a:srgbClr val="92D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6145" name="Group 109"/>
            <p:cNvGrpSpPr>
              <a:grpSpLocks noChangeAspect="1"/>
            </p:cNvGrpSpPr>
            <p:nvPr/>
          </p:nvGrpSpPr>
          <p:grpSpPr bwMode="auto">
            <a:xfrm rot="532234">
              <a:off x="8831" y="10910"/>
              <a:ext cx="196" cy="350"/>
              <a:chOff x="3325" y="6168"/>
              <a:chExt cx="296" cy="514"/>
            </a:xfrm>
          </p:grpSpPr>
          <p:sp>
            <p:nvSpPr>
              <p:cNvPr id="6150" name="Line 110"/>
              <p:cNvSpPr>
                <a:spLocks noChangeAspect="1" noChangeShapeType="1"/>
              </p:cNvSpPr>
              <p:nvPr/>
            </p:nvSpPr>
            <p:spPr bwMode="auto">
              <a:xfrm>
                <a:off x="3473" y="6168"/>
                <a:ext cx="0" cy="217"/>
              </a:xfrm>
              <a:prstGeom prst="line">
                <a:avLst/>
              </a:prstGeom>
              <a:noFill/>
              <a:ln w="38100">
                <a:solidFill>
                  <a:srgbClr val="92D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1" name="Oval 111"/>
              <p:cNvSpPr>
                <a:spLocks noChangeAspect="1" noChangeArrowheads="1"/>
              </p:cNvSpPr>
              <p:nvPr/>
            </p:nvSpPr>
            <p:spPr bwMode="auto">
              <a:xfrm>
                <a:off x="3325" y="6386"/>
                <a:ext cx="296" cy="296"/>
              </a:xfrm>
              <a:prstGeom prst="ellipse">
                <a:avLst/>
              </a:prstGeom>
              <a:solidFill>
                <a:srgbClr val="FFFFFF"/>
              </a:solidFill>
              <a:ln w="38100">
                <a:solidFill>
                  <a:srgbClr val="7030A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52" name="AutoShape 112"/>
              <p:cNvSpPr>
                <a:spLocks noChangeAspect="1" noChangeArrowheads="1"/>
              </p:cNvSpPr>
              <p:nvPr/>
            </p:nvSpPr>
            <p:spPr bwMode="auto">
              <a:xfrm>
                <a:off x="3473" y="6282"/>
                <a:ext cx="63" cy="104"/>
              </a:xfrm>
              <a:prstGeom prst="rtTriangle">
                <a:avLst/>
              </a:prstGeom>
              <a:solidFill>
                <a:srgbClr val="92D050"/>
              </a:solidFill>
              <a:ln w="38100">
                <a:solidFill>
                  <a:srgbClr val="92D05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6147" name="Line 113"/>
            <p:cNvSpPr>
              <a:spLocks noChangeAspect="1" noChangeShapeType="1"/>
            </p:cNvSpPr>
            <p:nvPr/>
          </p:nvSpPr>
          <p:spPr bwMode="auto">
            <a:xfrm>
              <a:off x="8929" y="11260"/>
              <a:ext cx="0" cy="177"/>
            </a:xfrm>
            <a:prstGeom prst="line">
              <a:avLst/>
            </a:prstGeom>
            <a:noFill/>
            <a:ln w="38100">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48" name="Line 114"/>
            <p:cNvSpPr>
              <a:spLocks noChangeAspect="1" noChangeShapeType="1"/>
            </p:cNvSpPr>
            <p:nvPr/>
          </p:nvSpPr>
          <p:spPr bwMode="auto">
            <a:xfrm rot="8097356">
              <a:off x="9153" y="11247"/>
              <a:ext cx="0" cy="277"/>
            </a:xfrm>
            <a:prstGeom prst="line">
              <a:avLst/>
            </a:prstGeom>
            <a:noFill/>
            <a:ln w="38100">
              <a:solidFill>
                <a:srgbClr val="E36C0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49" name="AutoShape 115"/>
            <p:cNvSpPr>
              <a:spLocks noChangeAspect="1" noChangeArrowheads="1"/>
            </p:cNvSpPr>
            <p:nvPr/>
          </p:nvSpPr>
          <p:spPr bwMode="auto">
            <a:xfrm rot="8097356">
              <a:off x="9030" y="11297"/>
              <a:ext cx="83" cy="133"/>
            </a:xfrm>
            <a:prstGeom prst="rtTriangle">
              <a:avLst/>
            </a:prstGeom>
            <a:solidFill>
              <a:srgbClr val="E36C0A"/>
            </a:solidFill>
            <a:ln w="38100">
              <a:solidFill>
                <a:srgbClr val="E36C0A"/>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pic>
        <p:nvPicPr>
          <p:cNvPr id="6230" name="Image 62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811" y="3609717"/>
            <a:ext cx="1031033" cy="1306286"/>
          </a:xfrm>
          <a:prstGeom prst="rect">
            <a:avLst/>
          </a:prstGeom>
        </p:spPr>
      </p:pic>
      <p:sp>
        <p:nvSpPr>
          <p:cNvPr id="94" name="Rectangle 93">
            <a:extLst>
              <a:ext uri="{FF2B5EF4-FFF2-40B4-BE49-F238E27FC236}">
                <a16:creationId xmlns:a16="http://schemas.microsoft.com/office/drawing/2014/main" id="{1F3A46B6-E1E2-FB4A-B864-D75356DCFE85}"/>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95" name="ZoneTexte 94">
            <a:extLst>
              <a:ext uri="{FF2B5EF4-FFF2-40B4-BE49-F238E27FC236}">
                <a16:creationId xmlns:a16="http://schemas.microsoft.com/office/drawing/2014/main" id="{A428A846-DB80-7C45-BBA5-BD3AFEF77F40}"/>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4277581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2D222CE6-5455-BE47-A8D0-27C94C8FDB7E}"/>
              </a:ext>
            </a:extLst>
          </p:cNvPr>
          <p:cNvSpPr txBox="1">
            <a:spLocks noChangeArrowheads="1"/>
          </p:cNvSpPr>
          <p:nvPr/>
        </p:nvSpPr>
        <p:spPr bwMode="auto">
          <a:xfrm>
            <a:off x="257176" y="799548"/>
            <a:ext cx="5332412"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Construction du jeu des 6 familles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Projet de construction des élèves </a:t>
            </a:r>
          </a:p>
        </p:txBody>
      </p:sp>
      <p:sp>
        <p:nvSpPr>
          <p:cNvPr id="19" name="ZoneTexte 18">
            <a:extLst>
              <a:ext uri="{FF2B5EF4-FFF2-40B4-BE49-F238E27FC236}">
                <a16:creationId xmlns:a16="http://schemas.microsoft.com/office/drawing/2014/main" id="{2E321AEE-F08E-D04C-9BA4-1C259F4F5966}"/>
              </a:ext>
            </a:extLst>
          </p:cNvPr>
          <p:cNvSpPr txBox="1">
            <a:spLocks noChangeArrowheads="1"/>
          </p:cNvSpPr>
          <p:nvPr/>
        </p:nvSpPr>
        <p:spPr bwMode="auto">
          <a:xfrm>
            <a:off x="79375" y="1434781"/>
            <a:ext cx="1900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Mise à disposition d’une maquette de carte vierge</a:t>
            </a:r>
          </a:p>
        </p:txBody>
      </p:sp>
      <p:pic>
        <p:nvPicPr>
          <p:cNvPr id="20" name="Image 19">
            <a:extLst>
              <a:ext uri="{FF2B5EF4-FFF2-40B4-BE49-F238E27FC236}">
                <a16:creationId xmlns:a16="http://schemas.microsoft.com/office/drawing/2014/main" id="{17BFF02B-495E-9B42-95E6-1DE40BD453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46659" y="2103118"/>
            <a:ext cx="35925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9033D043-735F-7249-8A5D-C9ABACF28207}"/>
              </a:ext>
            </a:extLst>
          </p:cNvPr>
          <p:cNvSpPr txBox="1">
            <a:spLocks noChangeArrowheads="1"/>
          </p:cNvSpPr>
          <p:nvPr/>
        </p:nvSpPr>
        <p:spPr bwMode="auto">
          <a:xfrm>
            <a:off x="2519363" y="1437956"/>
            <a:ext cx="2752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Production d’élève en distanciel grâce au lycée numérique.</a:t>
            </a:r>
          </a:p>
        </p:txBody>
      </p:sp>
      <p:grpSp>
        <p:nvGrpSpPr>
          <p:cNvPr id="42" name="Groupe 41">
            <a:extLst>
              <a:ext uri="{FF2B5EF4-FFF2-40B4-BE49-F238E27FC236}">
                <a16:creationId xmlns:a16="http://schemas.microsoft.com/office/drawing/2014/main" id="{CAED9EFB-013C-4E4B-A3E0-5FFFF2A71B37}"/>
              </a:ext>
            </a:extLst>
          </p:cNvPr>
          <p:cNvGrpSpPr>
            <a:grpSpLocks/>
          </p:cNvGrpSpPr>
          <p:nvPr/>
        </p:nvGrpSpPr>
        <p:grpSpPr bwMode="auto">
          <a:xfrm>
            <a:off x="125412" y="2144393"/>
            <a:ext cx="1808163" cy="2622550"/>
            <a:chOff x="119630" y="2163098"/>
            <a:chExt cx="1808565" cy="2621302"/>
          </a:xfrm>
        </p:grpSpPr>
        <p:grpSp>
          <p:nvGrpSpPr>
            <p:cNvPr id="17432" name="Groupe 3">
              <a:extLst>
                <a:ext uri="{FF2B5EF4-FFF2-40B4-BE49-F238E27FC236}">
                  <a16:creationId xmlns:a16="http://schemas.microsoft.com/office/drawing/2014/main" id="{DFDC0B0A-B414-6747-A559-180CD47352AE}"/>
                </a:ext>
              </a:extLst>
            </p:cNvPr>
            <p:cNvGrpSpPr>
              <a:grpSpLocks/>
            </p:cNvGrpSpPr>
            <p:nvPr/>
          </p:nvGrpSpPr>
          <p:grpSpPr bwMode="auto">
            <a:xfrm>
              <a:off x="175206" y="2163098"/>
              <a:ext cx="1697414" cy="2621302"/>
              <a:chOff x="508" y="3094970"/>
              <a:chExt cx="2273627" cy="3500353"/>
            </a:xfrm>
          </p:grpSpPr>
          <p:grpSp>
            <p:nvGrpSpPr>
              <p:cNvPr id="17434" name="Groupe 4">
                <a:extLst>
                  <a:ext uri="{FF2B5EF4-FFF2-40B4-BE49-F238E27FC236}">
                    <a16:creationId xmlns:a16="http://schemas.microsoft.com/office/drawing/2014/main" id="{8618F6B8-30FC-3E4B-AB11-8E19F8763A44}"/>
                  </a:ext>
                </a:extLst>
              </p:cNvPr>
              <p:cNvGrpSpPr>
                <a:grpSpLocks/>
              </p:cNvGrpSpPr>
              <p:nvPr/>
            </p:nvGrpSpPr>
            <p:grpSpPr bwMode="auto">
              <a:xfrm>
                <a:off x="508" y="3094970"/>
                <a:ext cx="2273627" cy="3500353"/>
                <a:chOff x="459438" y="3423581"/>
                <a:chExt cx="1979118" cy="3059999"/>
              </a:xfrm>
            </p:grpSpPr>
            <p:sp>
              <p:nvSpPr>
                <p:cNvPr id="7" name="Rectangle : coins arrondis 6">
                  <a:extLst>
                    <a:ext uri="{FF2B5EF4-FFF2-40B4-BE49-F238E27FC236}">
                      <a16:creationId xmlns:a16="http://schemas.microsoft.com/office/drawing/2014/main" id="{97071A8D-3410-874F-962C-092B2F40E895}"/>
                    </a:ext>
                  </a:extLst>
                </p:cNvPr>
                <p:cNvSpPr/>
                <p:nvPr/>
              </p:nvSpPr>
              <p:spPr>
                <a:xfrm>
                  <a:off x="459438" y="3423581"/>
                  <a:ext cx="1979118"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Ellipse 8">
                  <a:extLst>
                    <a:ext uri="{FF2B5EF4-FFF2-40B4-BE49-F238E27FC236}">
                      <a16:creationId xmlns:a16="http://schemas.microsoft.com/office/drawing/2014/main" id="{353C2FC3-2CEA-124D-870A-A87D5C9ACB09}"/>
                    </a:ext>
                  </a:extLst>
                </p:cNvPr>
                <p:cNvSpPr/>
                <p:nvPr/>
              </p:nvSpPr>
              <p:spPr>
                <a:xfrm>
                  <a:off x="1227758" y="3545833"/>
                  <a:ext cx="442479" cy="442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Connecteur droit 9">
                  <a:extLst>
                    <a:ext uri="{FF2B5EF4-FFF2-40B4-BE49-F238E27FC236}">
                      <a16:creationId xmlns:a16="http://schemas.microsoft.com/office/drawing/2014/main" id="{B65165F5-1FF6-C149-A7DF-479E0E32CC8B}"/>
                    </a:ext>
                  </a:extLst>
                </p:cNvPr>
                <p:cNvCxnSpPr>
                  <a:cxnSpLocks/>
                  <a:endCxn id="12" idx="2"/>
                </p:cNvCxnSpPr>
                <p:nvPr/>
              </p:nvCxnSpPr>
              <p:spPr>
                <a:xfrm>
                  <a:off x="548304" y="3773666"/>
                  <a:ext cx="679454"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9E9E022-92EC-634E-A7FF-0EE77ACBFFF0}"/>
                    </a:ext>
                  </a:extLst>
                </p:cNvPr>
                <p:cNvCxnSpPr>
                  <a:cxnSpLocks/>
                </p:cNvCxnSpPr>
                <p:nvPr/>
              </p:nvCxnSpPr>
              <p:spPr>
                <a:xfrm>
                  <a:off x="548304" y="5320336"/>
                  <a:ext cx="18050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10D8B04E-2022-1646-961A-A354D64C60BE}"/>
                    </a:ext>
                  </a:extLst>
                </p:cNvPr>
                <p:cNvSpPr/>
                <p:nvPr/>
              </p:nvSpPr>
              <p:spPr>
                <a:xfrm>
                  <a:off x="527938" y="3492117"/>
                  <a:ext cx="1842118" cy="2922929"/>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44" name="ZoneTexte 14">
                  <a:extLst>
                    <a:ext uri="{FF2B5EF4-FFF2-40B4-BE49-F238E27FC236}">
                      <a16:creationId xmlns:a16="http://schemas.microsoft.com/office/drawing/2014/main" id="{B695E4A0-56EA-B94E-A3D3-5A2E9762F0D6}"/>
                    </a:ext>
                  </a:extLst>
                </p:cNvPr>
                <p:cNvSpPr txBox="1">
                  <a:spLocks noChangeArrowheads="1"/>
                </p:cNvSpPr>
                <p:nvPr/>
              </p:nvSpPr>
              <p:spPr bwMode="auto">
                <a:xfrm>
                  <a:off x="575118" y="5469689"/>
                  <a:ext cx="17514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0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Ressource à placer ici </a:t>
                  </a:r>
                </a:p>
              </p:txBody>
            </p:sp>
            <p:sp>
              <p:nvSpPr>
                <p:cNvPr id="16" name="Croix 15">
                  <a:extLst>
                    <a:ext uri="{FF2B5EF4-FFF2-40B4-BE49-F238E27FC236}">
                      <a16:creationId xmlns:a16="http://schemas.microsoft.com/office/drawing/2014/main" id="{650ECFA3-6821-8044-91FE-5D090040D5E8}"/>
                    </a:ext>
                  </a:extLst>
                </p:cNvPr>
                <p:cNvSpPr/>
                <p:nvPr/>
              </p:nvSpPr>
              <p:spPr>
                <a:xfrm>
                  <a:off x="2129377" y="6170542"/>
                  <a:ext cx="129596" cy="127808"/>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446" name="Image 16">
                  <a:extLst>
                    <a:ext uri="{FF2B5EF4-FFF2-40B4-BE49-F238E27FC236}">
                      <a16:creationId xmlns:a16="http://schemas.microsoft.com/office/drawing/2014/main" id="{C28D7411-81BE-0E47-B776-42B67E0DC4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28">
                  <a:extLst>
                    <a:ext uri="{FF2B5EF4-FFF2-40B4-BE49-F238E27FC236}">
                      <a16:creationId xmlns:a16="http://schemas.microsoft.com/office/drawing/2014/main" id="{2382498D-A357-724B-8D43-9BA14682D1C6}"/>
                    </a:ext>
                  </a:extLst>
                </p:cNvPr>
                <p:cNvSpPr/>
                <p:nvPr/>
              </p:nvSpPr>
              <p:spPr>
                <a:xfrm>
                  <a:off x="1227758" y="3773666"/>
                  <a:ext cx="436924" cy="213014"/>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442" name="Rectangle 12">
                  <a:extLst>
                    <a:ext uri="{FF2B5EF4-FFF2-40B4-BE49-F238E27FC236}">
                      <a16:creationId xmlns:a16="http://schemas.microsoft.com/office/drawing/2014/main" id="{20675817-EF89-6142-8A51-2BB4335BE2F5}"/>
                    </a:ext>
                  </a:extLst>
                </p:cNvPr>
                <p:cNvSpPr>
                  <a:spLocks noChangeArrowheads="1"/>
                </p:cNvSpPr>
                <p:nvPr/>
              </p:nvSpPr>
              <p:spPr bwMode="auto">
                <a:xfrm>
                  <a:off x="1362918" y="3683900"/>
                  <a:ext cx="77878" cy="53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200" b="0"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grpSp>
          <p:sp>
            <p:nvSpPr>
              <p:cNvPr id="17435" name="ZoneTexte 5">
                <a:extLst>
                  <a:ext uri="{FF2B5EF4-FFF2-40B4-BE49-F238E27FC236}">
                    <a16:creationId xmlns:a16="http://schemas.microsoft.com/office/drawing/2014/main" id="{996A63AB-5A2B-C54A-8554-01F3C4C43893}"/>
                  </a:ext>
                </a:extLst>
              </p:cNvPr>
              <p:cNvSpPr txBox="1">
                <a:spLocks noChangeArrowheads="1"/>
              </p:cNvSpPr>
              <p:nvPr/>
            </p:nvSpPr>
            <p:spPr bwMode="auto">
              <a:xfrm>
                <a:off x="622270" y="6196097"/>
                <a:ext cx="1210133" cy="24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altLang="fr-FR"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Signalisation</a:t>
                </a:r>
              </a:p>
            </p:txBody>
          </p:sp>
        </p:grpSp>
        <p:sp>
          <p:nvSpPr>
            <p:cNvPr id="38" name="ZoneTexte 37">
              <a:extLst>
                <a:ext uri="{FF2B5EF4-FFF2-40B4-BE49-F238E27FC236}">
                  <a16:creationId xmlns:a16="http://schemas.microsoft.com/office/drawing/2014/main" id="{7100338F-21D7-C349-A60F-5A160B32DC98}"/>
                </a:ext>
              </a:extLst>
            </p:cNvPr>
            <p:cNvSpPr txBox="1"/>
            <p:nvPr/>
          </p:nvSpPr>
          <p:spPr>
            <a:xfrm flipH="1">
              <a:off x="119630" y="2244022"/>
              <a:ext cx="1808565" cy="27609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grpSp>
        <p:nvGrpSpPr>
          <p:cNvPr id="43" name="Groupe 42">
            <a:extLst>
              <a:ext uri="{FF2B5EF4-FFF2-40B4-BE49-F238E27FC236}">
                <a16:creationId xmlns:a16="http://schemas.microsoft.com/office/drawing/2014/main" id="{95771B00-1027-D546-8DA7-2E7645982197}"/>
              </a:ext>
            </a:extLst>
          </p:cNvPr>
          <p:cNvGrpSpPr>
            <a:grpSpLocks/>
          </p:cNvGrpSpPr>
          <p:nvPr/>
        </p:nvGrpSpPr>
        <p:grpSpPr bwMode="auto">
          <a:xfrm>
            <a:off x="6699250" y="2165031"/>
            <a:ext cx="1922463" cy="2581275"/>
            <a:chOff x="6380922" y="2243340"/>
            <a:chExt cx="1921476" cy="2582108"/>
          </a:xfrm>
        </p:grpSpPr>
        <p:grpSp>
          <p:nvGrpSpPr>
            <p:cNvPr id="17416" name="Groupe 36">
              <a:extLst>
                <a:ext uri="{FF2B5EF4-FFF2-40B4-BE49-F238E27FC236}">
                  <a16:creationId xmlns:a16="http://schemas.microsoft.com/office/drawing/2014/main" id="{DCA5C19E-17BE-6B41-B9A4-5837811CF2AB}"/>
                </a:ext>
              </a:extLst>
            </p:cNvPr>
            <p:cNvGrpSpPr>
              <a:grpSpLocks/>
            </p:cNvGrpSpPr>
            <p:nvPr/>
          </p:nvGrpSpPr>
          <p:grpSpPr bwMode="auto">
            <a:xfrm>
              <a:off x="6380922" y="2243340"/>
              <a:ext cx="1921476" cy="2582108"/>
              <a:chOff x="5933874" y="1838739"/>
              <a:chExt cx="2414986" cy="3108473"/>
            </a:xfrm>
          </p:grpSpPr>
          <p:grpSp>
            <p:nvGrpSpPr>
              <p:cNvPr id="17418" name="Groupe 21">
                <a:extLst>
                  <a:ext uri="{FF2B5EF4-FFF2-40B4-BE49-F238E27FC236}">
                    <a16:creationId xmlns:a16="http://schemas.microsoft.com/office/drawing/2014/main" id="{40722C6E-3399-4745-81DF-55679FA1F402}"/>
                  </a:ext>
                </a:extLst>
              </p:cNvPr>
              <p:cNvGrpSpPr>
                <a:grpSpLocks/>
              </p:cNvGrpSpPr>
              <p:nvPr/>
            </p:nvGrpSpPr>
            <p:grpSpPr bwMode="auto">
              <a:xfrm>
                <a:off x="5933874" y="1838739"/>
                <a:ext cx="2414986" cy="3108473"/>
                <a:chOff x="458997" y="3423581"/>
                <a:chExt cx="1980000" cy="3059999"/>
              </a:xfrm>
            </p:grpSpPr>
            <p:sp>
              <p:nvSpPr>
                <p:cNvPr id="23" name="Rectangle : coins arrondis 22">
                  <a:extLst>
                    <a:ext uri="{FF2B5EF4-FFF2-40B4-BE49-F238E27FC236}">
                      <a16:creationId xmlns:a16="http://schemas.microsoft.com/office/drawing/2014/main" id="{4F07CFFC-6264-1B43-BFF1-9C20215CAFD7}"/>
                    </a:ext>
                  </a:extLst>
                </p:cNvPr>
                <p:cNvSpPr/>
                <p:nvPr/>
              </p:nvSpPr>
              <p:spPr>
                <a:xfrm>
                  <a:off x="458997" y="3423581"/>
                  <a:ext cx="1980000" cy="3059999"/>
                </a:xfrm>
                <a:prstGeom prst="roundRect">
                  <a:avLst>
                    <a:gd name="adj" fmla="val 6958"/>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422" name="Image 23">
                  <a:extLst>
                    <a:ext uri="{FF2B5EF4-FFF2-40B4-BE49-F238E27FC236}">
                      <a16:creationId xmlns:a16="http://schemas.microsoft.com/office/drawing/2014/main" id="{5679F113-3744-4640-9AF5-594DAA9C9D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305" y="3763998"/>
                  <a:ext cx="1820683" cy="15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Ellipse 24">
                  <a:extLst>
                    <a:ext uri="{FF2B5EF4-FFF2-40B4-BE49-F238E27FC236}">
                      <a16:creationId xmlns:a16="http://schemas.microsoft.com/office/drawing/2014/main" id="{6A9EF56C-1930-DD46-8165-7DF8CF4F95AF}"/>
                    </a:ext>
                  </a:extLst>
                </p:cNvPr>
                <p:cNvSpPr/>
                <p:nvPr/>
              </p:nvSpPr>
              <p:spPr>
                <a:xfrm>
                  <a:off x="1227453" y="3545905"/>
                  <a:ext cx="443089" cy="442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Connecteur droit 25">
                  <a:extLst>
                    <a:ext uri="{FF2B5EF4-FFF2-40B4-BE49-F238E27FC236}">
                      <a16:creationId xmlns:a16="http://schemas.microsoft.com/office/drawing/2014/main" id="{7975A477-527B-9A4C-8905-BDDB881D3E4E}"/>
                    </a:ext>
                  </a:extLst>
                </p:cNvPr>
                <p:cNvCxnSpPr>
                  <a:cxnSpLocks/>
                  <a:endCxn id="28" idx="2"/>
                </p:cNvCxnSpPr>
                <p:nvPr/>
              </p:nvCxnSpPr>
              <p:spPr>
                <a:xfrm>
                  <a:off x="547288" y="3773618"/>
                  <a:ext cx="680165"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E839948-37FF-8E4A-9538-46E8C4EEE21F}"/>
                    </a:ext>
                  </a:extLst>
                </p:cNvPr>
                <p:cNvCxnSpPr>
                  <a:cxnSpLocks/>
                </p:cNvCxnSpPr>
                <p:nvPr/>
              </p:nvCxnSpPr>
              <p:spPr>
                <a:xfrm>
                  <a:off x="547288" y="5318672"/>
                  <a:ext cx="1806689" cy="0"/>
                </a:xfrm>
                <a:prstGeom prst="line">
                  <a:avLst/>
                </a:prstGeom>
                <a:ln w="12700" cap="sq" cmpd="sng">
                  <a:solidFill>
                    <a:srgbClr val="0070C0"/>
                  </a:solidFill>
                  <a:bevel/>
                </a:ln>
              </p:spPr>
              <p:style>
                <a:lnRef idx="1">
                  <a:schemeClr val="accent1"/>
                </a:lnRef>
                <a:fillRef idx="0">
                  <a:schemeClr val="accent1"/>
                </a:fillRef>
                <a:effectRef idx="0">
                  <a:schemeClr val="accent1"/>
                </a:effectRef>
                <a:fontRef idx="minor">
                  <a:schemeClr val="tx1"/>
                </a:fontRef>
              </p:style>
            </p:cxnSp>
            <p:sp>
              <p:nvSpPr>
                <p:cNvPr id="28" name="Ellipse 28">
                  <a:extLst>
                    <a:ext uri="{FF2B5EF4-FFF2-40B4-BE49-F238E27FC236}">
                      <a16:creationId xmlns:a16="http://schemas.microsoft.com/office/drawing/2014/main" id="{968B6FED-4CDF-A04F-8A00-23A1CC57B90A}"/>
                    </a:ext>
                  </a:extLst>
                </p:cNvPr>
                <p:cNvSpPr/>
                <p:nvPr/>
              </p:nvSpPr>
              <p:spPr>
                <a:xfrm>
                  <a:off x="1227453" y="3773618"/>
                  <a:ext cx="436549" cy="212656"/>
                </a:xfrm>
                <a:custGeom>
                  <a:avLst/>
                  <a:gdLst>
                    <a:gd name="connsiteX0" fmla="*/ 0 w 421329"/>
                    <a:gd name="connsiteY0" fmla="*/ 210665 h 421329"/>
                    <a:gd name="connsiteX1" fmla="*/ 210665 w 421329"/>
                    <a:gd name="connsiteY1" fmla="*/ 0 h 421329"/>
                    <a:gd name="connsiteX2" fmla="*/ 421330 w 421329"/>
                    <a:gd name="connsiteY2" fmla="*/ 210665 h 421329"/>
                    <a:gd name="connsiteX3" fmla="*/ 210665 w 421329"/>
                    <a:gd name="connsiteY3" fmla="*/ 421330 h 421329"/>
                    <a:gd name="connsiteX4" fmla="*/ 0 w 421329"/>
                    <a:gd name="connsiteY4" fmla="*/ 210665 h 421329"/>
                    <a:gd name="connsiteX0" fmla="*/ 421330 w 512770"/>
                    <a:gd name="connsiteY0" fmla="*/ 210665 h 421330"/>
                    <a:gd name="connsiteX1" fmla="*/ 210665 w 512770"/>
                    <a:gd name="connsiteY1" fmla="*/ 421330 h 421330"/>
                    <a:gd name="connsiteX2" fmla="*/ 0 w 512770"/>
                    <a:gd name="connsiteY2" fmla="*/ 210665 h 421330"/>
                    <a:gd name="connsiteX3" fmla="*/ 210665 w 512770"/>
                    <a:gd name="connsiteY3" fmla="*/ 0 h 421330"/>
                    <a:gd name="connsiteX4" fmla="*/ 512770 w 512770"/>
                    <a:gd name="connsiteY4" fmla="*/ 302105 h 421330"/>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512770"/>
                    <a:gd name="connsiteY0" fmla="*/ 212088 h 422753"/>
                    <a:gd name="connsiteX1" fmla="*/ 210665 w 512770"/>
                    <a:gd name="connsiteY1" fmla="*/ 422753 h 422753"/>
                    <a:gd name="connsiteX2" fmla="*/ 0 w 512770"/>
                    <a:gd name="connsiteY2" fmla="*/ 212088 h 422753"/>
                    <a:gd name="connsiteX3" fmla="*/ 210665 w 512770"/>
                    <a:gd name="connsiteY3" fmla="*/ 1423 h 422753"/>
                    <a:gd name="connsiteX4" fmla="*/ 512770 w 512770"/>
                    <a:gd name="connsiteY4" fmla="*/ 303528 h 422753"/>
                    <a:gd name="connsiteX0" fmla="*/ 421330 w 421330"/>
                    <a:gd name="connsiteY0" fmla="*/ 212088 h 422753"/>
                    <a:gd name="connsiteX1" fmla="*/ 210665 w 421330"/>
                    <a:gd name="connsiteY1" fmla="*/ 422753 h 422753"/>
                    <a:gd name="connsiteX2" fmla="*/ 0 w 421330"/>
                    <a:gd name="connsiteY2" fmla="*/ 212088 h 422753"/>
                    <a:gd name="connsiteX3" fmla="*/ 210665 w 421330"/>
                    <a:gd name="connsiteY3" fmla="*/ 1423 h 422753"/>
                    <a:gd name="connsiteX0" fmla="*/ 421330 w 421330"/>
                    <a:gd name="connsiteY0" fmla="*/ 0 h 210665"/>
                    <a:gd name="connsiteX1" fmla="*/ 210665 w 421330"/>
                    <a:gd name="connsiteY1" fmla="*/ 210665 h 210665"/>
                    <a:gd name="connsiteX2" fmla="*/ 0 w 421330"/>
                    <a:gd name="connsiteY2" fmla="*/ 0 h 210665"/>
                    <a:gd name="connsiteX0" fmla="*/ 421330 w 421330"/>
                    <a:gd name="connsiteY0" fmla="*/ 0 h 210665"/>
                    <a:gd name="connsiteX1" fmla="*/ 210665 w 421330"/>
                    <a:gd name="connsiteY1" fmla="*/ 210665 h 210665"/>
                    <a:gd name="connsiteX2" fmla="*/ 0 w 421330"/>
                    <a:gd name="connsiteY2" fmla="*/ 0 h 210665"/>
                  </a:gdLst>
                  <a:ahLst/>
                  <a:cxnLst>
                    <a:cxn ang="0">
                      <a:pos x="connsiteX0" y="connsiteY0"/>
                    </a:cxn>
                    <a:cxn ang="0">
                      <a:pos x="connsiteX1" y="connsiteY1"/>
                    </a:cxn>
                    <a:cxn ang="0">
                      <a:pos x="connsiteX2" y="connsiteY2"/>
                    </a:cxn>
                  </a:cxnLst>
                  <a:rect l="l" t="t" r="r" b="b"/>
                  <a:pathLst>
                    <a:path w="421330" h="210665">
                      <a:moveTo>
                        <a:pt x="421330" y="0"/>
                      </a:moveTo>
                      <a:cubicBezTo>
                        <a:pt x="421330" y="116347"/>
                        <a:pt x="326130" y="210665"/>
                        <a:pt x="210665" y="210665"/>
                      </a:cubicBezTo>
                      <a:cubicBezTo>
                        <a:pt x="95200" y="210665"/>
                        <a:pt x="0" y="116347"/>
                        <a:pt x="0" y="0"/>
                      </a:cubicBezTo>
                    </a:path>
                  </a:pathLst>
                </a:cu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427" name="Rectangle 28">
                  <a:extLst>
                    <a:ext uri="{FF2B5EF4-FFF2-40B4-BE49-F238E27FC236}">
                      <a16:creationId xmlns:a16="http://schemas.microsoft.com/office/drawing/2014/main" id="{2DA7DC92-BF9A-B644-8B6D-1BE09F5F31A2}"/>
                    </a:ext>
                  </a:extLst>
                </p:cNvPr>
                <p:cNvSpPr>
                  <a:spLocks noChangeArrowheads="1"/>
                </p:cNvSpPr>
                <p:nvPr/>
              </p:nvSpPr>
              <p:spPr bwMode="auto">
                <a:xfrm>
                  <a:off x="1323127" y="3724753"/>
                  <a:ext cx="271231" cy="3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1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6</a:t>
                  </a:r>
                  <a:endParaRPr kumimoji="0" lang="fr-FR" altLang="fr-FR" sz="11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30" name="Rectangle : coins arrondis 29">
                  <a:extLst>
                    <a:ext uri="{FF2B5EF4-FFF2-40B4-BE49-F238E27FC236}">
                      <a16:creationId xmlns:a16="http://schemas.microsoft.com/office/drawing/2014/main" id="{FE1930E1-B2C5-5648-9733-9B3657ECDDAB}"/>
                    </a:ext>
                  </a:extLst>
                </p:cNvPr>
                <p:cNvSpPr/>
                <p:nvPr/>
              </p:nvSpPr>
              <p:spPr>
                <a:xfrm>
                  <a:off x="527668" y="3491330"/>
                  <a:ext cx="1842659" cy="2924501"/>
                </a:xfrm>
                <a:prstGeom prst="roundRect">
                  <a:avLst>
                    <a:gd name="adj" fmla="val 4876"/>
                  </a:avLst>
                </a:prstGeom>
                <a:noFill/>
                <a:ln w="28575" cmpd="dbl">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29" name="ZoneTexte 30">
                  <a:extLst>
                    <a:ext uri="{FF2B5EF4-FFF2-40B4-BE49-F238E27FC236}">
                      <a16:creationId xmlns:a16="http://schemas.microsoft.com/office/drawing/2014/main" id="{699E2E75-7F65-734C-B8F5-71B084ED187E}"/>
                    </a:ext>
                  </a:extLst>
                </p:cNvPr>
                <p:cNvSpPr txBox="1">
                  <a:spLocks noChangeArrowheads="1"/>
                </p:cNvSpPr>
                <p:nvPr/>
              </p:nvSpPr>
              <p:spPr bwMode="auto">
                <a:xfrm>
                  <a:off x="529601" y="5312444"/>
                  <a:ext cx="1751467" cy="47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Signalisation: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7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 élément lumineux qui permet aux autres usagers de voir d’être vu et d’indiquer un danger ou un changement de direction</a:t>
                  </a:r>
                </a:p>
              </p:txBody>
            </p:sp>
            <p:sp>
              <p:nvSpPr>
                <p:cNvPr id="32" name="Croix 31">
                  <a:extLst>
                    <a:ext uri="{FF2B5EF4-FFF2-40B4-BE49-F238E27FC236}">
                      <a16:creationId xmlns:a16="http://schemas.microsoft.com/office/drawing/2014/main" id="{860D690C-AD30-0341-9048-C31B8FD0F529}"/>
                    </a:ext>
                  </a:extLst>
                </p:cNvPr>
                <p:cNvSpPr/>
                <p:nvPr/>
              </p:nvSpPr>
              <p:spPr>
                <a:xfrm>
                  <a:off x="2129979" y="6169299"/>
                  <a:ext cx="129166" cy="127970"/>
                </a:xfrm>
                <a:prstGeom prst="plus">
                  <a:avLst>
                    <a:gd name="adj" fmla="val 367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431" name="Image 32">
                  <a:extLst>
                    <a:ext uri="{FF2B5EF4-FFF2-40B4-BE49-F238E27FC236}">
                      <a16:creationId xmlns:a16="http://schemas.microsoft.com/office/drawing/2014/main" id="{ED22ECE0-C2BC-A84D-833F-4F2EFBB869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094" y="6061862"/>
                  <a:ext cx="285959" cy="2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9" name="ZoneTexte 33">
                <a:extLst>
                  <a:ext uri="{FF2B5EF4-FFF2-40B4-BE49-F238E27FC236}">
                    <a16:creationId xmlns:a16="http://schemas.microsoft.com/office/drawing/2014/main" id="{BF499C5D-09AE-2A40-B601-454A8A5A78DD}"/>
                  </a:ext>
                </a:extLst>
              </p:cNvPr>
              <p:cNvSpPr txBox="1">
                <a:spLocks noChangeArrowheads="1"/>
              </p:cNvSpPr>
              <p:nvPr/>
            </p:nvSpPr>
            <p:spPr bwMode="auto">
              <a:xfrm>
                <a:off x="6411289" y="4561640"/>
                <a:ext cx="1284799" cy="23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altLang="fr-FR"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Signalisation</a:t>
                </a:r>
              </a:p>
            </p:txBody>
          </p:sp>
          <p:pic>
            <p:nvPicPr>
              <p:cNvPr id="17420" name="Image 34">
                <a:extLst>
                  <a:ext uri="{FF2B5EF4-FFF2-40B4-BE49-F238E27FC236}">
                    <a16:creationId xmlns:a16="http://schemas.microsoft.com/office/drawing/2014/main" id="{594B2E30-6089-5546-A3FE-42FC4E466D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96901" y="4494475"/>
                <a:ext cx="426140" cy="37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ZoneTexte 38">
              <a:extLst>
                <a:ext uri="{FF2B5EF4-FFF2-40B4-BE49-F238E27FC236}">
                  <a16:creationId xmlns:a16="http://schemas.microsoft.com/office/drawing/2014/main" id="{A60D594E-9060-B84D-A635-FB13C50984AB}"/>
                </a:ext>
              </a:extLst>
            </p:cNvPr>
            <p:cNvSpPr txBox="1"/>
            <p:nvPr/>
          </p:nvSpPr>
          <p:spPr>
            <a:xfrm flipH="1">
              <a:off x="6447563" y="2295744"/>
              <a:ext cx="1807235" cy="276314"/>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sz="600" b="1" i="0" u="none" strike="noStrike" kern="7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Famille maintenance des voitures particulières</a:t>
              </a:r>
            </a:p>
          </p:txBody>
        </p:sp>
      </p:grpSp>
      <p:sp>
        <p:nvSpPr>
          <p:cNvPr id="40" name="ZoneTexte 39">
            <a:extLst>
              <a:ext uri="{FF2B5EF4-FFF2-40B4-BE49-F238E27FC236}">
                <a16:creationId xmlns:a16="http://schemas.microsoft.com/office/drawing/2014/main" id="{FA6B2CEA-4D1C-A84C-A427-93CCCA454AA4}"/>
              </a:ext>
            </a:extLst>
          </p:cNvPr>
          <p:cNvSpPr txBox="1">
            <a:spLocks noChangeArrowheads="1"/>
          </p:cNvSpPr>
          <p:nvPr/>
        </p:nvSpPr>
        <p:spPr bwMode="auto">
          <a:xfrm>
            <a:off x="6480175" y="1426843"/>
            <a:ext cx="2379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Carte complétée avec le QR code du tableau de bord des ressources</a:t>
            </a:r>
          </a:p>
        </p:txBody>
      </p:sp>
      <p:pic>
        <p:nvPicPr>
          <p:cNvPr id="44" name="Image 43">
            <a:extLst>
              <a:ext uri="{FF2B5EF4-FFF2-40B4-BE49-F238E27FC236}">
                <a16:creationId xmlns:a16="http://schemas.microsoft.com/office/drawing/2014/main" id="{F56DBF97-F565-E745-823D-79C34ACA11C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43566" y="2438784"/>
            <a:ext cx="1547812" cy="1310963"/>
          </a:xfrm>
          <a:prstGeom prst="rect">
            <a:avLst/>
          </a:prstGeom>
          <a:ln>
            <a:noFill/>
          </a:ln>
        </p:spPr>
      </p:pic>
      <p:sp>
        <p:nvSpPr>
          <p:cNvPr id="2" name="Rectangle 1">
            <a:extLst>
              <a:ext uri="{FF2B5EF4-FFF2-40B4-BE49-F238E27FC236}">
                <a16:creationId xmlns:a16="http://schemas.microsoft.com/office/drawing/2014/main" id="{F8DC7476-927A-8A46-A5A6-96BCEDA147D8}"/>
              </a:ext>
            </a:extLst>
          </p:cNvPr>
          <p:cNvSpPr/>
          <p:nvPr/>
        </p:nvSpPr>
        <p:spPr>
          <a:xfrm>
            <a:off x="513448" y="3566111"/>
            <a:ext cx="66675" cy="126896"/>
          </a:xfrm>
          <a:prstGeom prst="rect">
            <a:avLst/>
          </a:prstGeom>
          <a:solidFill>
            <a:srgbClr val="BFBFBD"/>
          </a:solidFill>
          <a:ln>
            <a:solidFill>
              <a:srgbClr val="BFBFB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ZoneTexte 44">
            <a:extLst>
              <a:ext uri="{FF2B5EF4-FFF2-40B4-BE49-F238E27FC236}">
                <a16:creationId xmlns:a16="http://schemas.microsoft.com/office/drawing/2014/main" id="{328808CC-8707-C641-A69C-127E69FEAD62}"/>
              </a:ext>
            </a:extLst>
          </p:cNvPr>
          <p:cNvSpPr txBox="1"/>
          <p:nvPr/>
        </p:nvSpPr>
        <p:spPr>
          <a:xfrm>
            <a:off x="424185" y="3503457"/>
            <a:ext cx="196282" cy="26161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p:txBody>
      </p:sp>
      <p:sp>
        <p:nvSpPr>
          <p:cNvPr id="4" name="Rectangle 3">
            <a:extLst>
              <a:ext uri="{FF2B5EF4-FFF2-40B4-BE49-F238E27FC236}">
                <a16:creationId xmlns:a16="http://schemas.microsoft.com/office/drawing/2014/main" id="{8BF5E44B-C0D1-3D4A-99BF-D78294A21C84}"/>
              </a:ext>
            </a:extLst>
          </p:cNvPr>
          <p:cNvSpPr/>
          <p:nvPr/>
        </p:nvSpPr>
        <p:spPr>
          <a:xfrm>
            <a:off x="7079299" y="3573157"/>
            <a:ext cx="79147" cy="127868"/>
          </a:xfrm>
          <a:prstGeom prst="rect">
            <a:avLst/>
          </a:prstGeom>
          <a:solidFill>
            <a:srgbClr val="BFBFBD"/>
          </a:solidFill>
          <a:ln>
            <a:solidFill>
              <a:srgbClr val="BFBFB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97E9575-4BEC-4544-AF17-BCD049857085}"/>
              </a:ext>
            </a:extLst>
          </p:cNvPr>
          <p:cNvSpPr/>
          <p:nvPr/>
        </p:nvSpPr>
        <p:spPr>
          <a:xfrm>
            <a:off x="6997217" y="3498741"/>
            <a:ext cx="263214" cy="261610"/>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p:txBody>
      </p:sp>
      <p:sp>
        <p:nvSpPr>
          <p:cNvPr id="46" name="Rectangle 45">
            <a:extLst>
              <a:ext uri="{FF2B5EF4-FFF2-40B4-BE49-F238E27FC236}">
                <a16:creationId xmlns:a16="http://schemas.microsoft.com/office/drawing/2014/main" id="{9F6AEC86-2079-094B-9152-55C49A54D75B}"/>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
        <p:nvSpPr>
          <p:cNvPr id="47" name="ZoneTexte 1">
            <a:extLst>
              <a:ext uri="{FF2B5EF4-FFF2-40B4-BE49-F238E27FC236}">
                <a16:creationId xmlns:a16="http://schemas.microsoft.com/office/drawing/2014/main" id="{371B9DFF-5392-C44B-8880-3358D6154533}"/>
              </a:ext>
            </a:extLst>
          </p:cNvPr>
          <p:cNvSpPr txBox="1">
            <a:spLocks noChangeArrowheads="1"/>
          </p:cNvSpPr>
          <p:nvPr/>
        </p:nvSpPr>
        <p:spPr bwMode="auto">
          <a:xfrm>
            <a:off x="346075" y="95250"/>
            <a:ext cx="3716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Le numérique une aide précieuse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6D3AECB-3BAB-AF43-8CA8-DBC26ADEFA51}"/>
              </a:ext>
            </a:extLst>
          </p:cNvPr>
          <p:cNvSpPr txBox="1">
            <a:spLocks noChangeArrowheads="1"/>
          </p:cNvSpPr>
          <p:nvPr/>
        </p:nvSpPr>
        <p:spPr bwMode="auto">
          <a:xfrm>
            <a:off x="2741613" y="1344689"/>
            <a:ext cx="3656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Tableau de bord des ressources mutualisées</a:t>
            </a:r>
          </a:p>
        </p:txBody>
      </p:sp>
      <p:pic>
        <p:nvPicPr>
          <p:cNvPr id="18436" name="Image 6" descr="Une image contenant texte, nombreux, capture d’écran, botte&#10;&#10;Description générée automatiquement">
            <a:extLst>
              <a:ext uri="{FF2B5EF4-FFF2-40B4-BE49-F238E27FC236}">
                <a16:creationId xmlns:a16="http://schemas.microsoft.com/office/drawing/2014/main" id="{9F78CBEE-21A0-9048-A208-73F4BFC35A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8851" y="3455039"/>
            <a:ext cx="241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 8" descr="Une image contenant texte&#10;&#10;Description générée automatiquement">
            <a:extLst>
              <a:ext uri="{FF2B5EF4-FFF2-40B4-BE49-F238E27FC236}">
                <a16:creationId xmlns:a16="http://schemas.microsoft.com/office/drawing/2014/main" id="{128E998D-45DA-2840-8587-8BCDCF6B31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2388" y="1245141"/>
            <a:ext cx="2409825" cy="114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 10">
            <a:extLst>
              <a:ext uri="{FF2B5EF4-FFF2-40B4-BE49-F238E27FC236}">
                <a16:creationId xmlns:a16="http://schemas.microsoft.com/office/drawing/2014/main" id="{65B145AE-0BEA-9943-884A-E9799844E7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2388" y="3455039"/>
            <a:ext cx="240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Une image contenant texte, moniteur, écran, équipement électronique&#10;&#10;Description générée automatiquement">
            <a:extLst>
              <a:ext uri="{FF2B5EF4-FFF2-40B4-BE49-F238E27FC236}">
                <a16:creationId xmlns:a16="http://schemas.microsoft.com/office/drawing/2014/main" id="{7E215C79-5EF3-3B4C-9F01-B4D7A85999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851" y="1245142"/>
            <a:ext cx="2408462" cy="1145091"/>
          </a:xfrm>
          <a:prstGeom prst="rect">
            <a:avLst/>
          </a:prstGeom>
        </p:spPr>
      </p:pic>
      <p:pic>
        <p:nvPicPr>
          <p:cNvPr id="3" name="Image 2" descr="Une image contenant texte, équipement électronique&#10;&#10;Description générée automatiquement">
            <a:extLst>
              <a:ext uri="{FF2B5EF4-FFF2-40B4-BE49-F238E27FC236}">
                <a16:creationId xmlns:a16="http://schemas.microsoft.com/office/drawing/2014/main" id="{C72ECA06-B935-4247-B340-974C0BE10C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44839" y="2019188"/>
            <a:ext cx="3254321" cy="1779813"/>
          </a:xfrm>
          <a:prstGeom prst="rect">
            <a:avLst/>
          </a:prstGeom>
        </p:spPr>
      </p:pic>
      <p:sp>
        <p:nvSpPr>
          <p:cNvPr id="9" name="Rectangle 8">
            <a:extLst>
              <a:ext uri="{FF2B5EF4-FFF2-40B4-BE49-F238E27FC236}">
                <a16:creationId xmlns:a16="http://schemas.microsoft.com/office/drawing/2014/main" id="{FCBD00B7-10A6-8C43-89DE-CCBF436F8C31}"/>
              </a:ext>
            </a:extLst>
          </p:cNvPr>
          <p:cNvSpPr/>
          <p:nvPr/>
        </p:nvSpPr>
        <p:spPr>
          <a:xfrm>
            <a:off x="5934077" y="418967"/>
            <a:ext cx="3105557" cy="307777"/>
          </a:xfrm>
          <a:prstGeom prst="rect">
            <a:avLst/>
          </a:prstGeom>
        </p:spPr>
        <p:txBody>
          <a:bodyPr wrap="square">
            <a:spAutoFit/>
          </a:bodyPr>
          <a:lstStyle/>
          <a:p>
            <a:r>
              <a:rPr lang="fr-FR" sz="1400" b="1" dirty="0">
                <a:solidFill>
                  <a:schemeClr val="bg1"/>
                </a:solidFill>
              </a:rPr>
              <a:t>Lycée </a:t>
            </a:r>
            <a:r>
              <a:rPr lang="fr-FR" sz="1400" b="1" dirty="0" err="1">
                <a:solidFill>
                  <a:schemeClr val="bg1"/>
                </a:solidFill>
              </a:rPr>
              <a:t>Degrugillier</a:t>
            </a:r>
            <a:r>
              <a:rPr lang="fr-FR" sz="1400" b="1" dirty="0">
                <a:solidFill>
                  <a:schemeClr val="bg1"/>
                </a:solidFill>
              </a:rPr>
              <a:t> (académie de Lille)</a:t>
            </a:r>
          </a:p>
        </p:txBody>
      </p:sp>
      <p:sp>
        <p:nvSpPr>
          <p:cNvPr id="2" name="Rectangle 1">
            <a:extLst>
              <a:ext uri="{FF2B5EF4-FFF2-40B4-BE49-F238E27FC236}">
                <a16:creationId xmlns:a16="http://schemas.microsoft.com/office/drawing/2014/main" id="{3168474F-FFD6-1640-93E5-DFD197268860}"/>
              </a:ext>
            </a:extLst>
          </p:cNvPr>
          <p:cNvSpPr/>
          <p:nvPr/>
        </p:nvSpPr>
        <p:spPr>
          <a:xfrm>
            <a:off x="192911" y="66220"/>
            <a:ext cx="5503855" cy="369332"/>
          </a:xfrm>
          <a:prstGeom prst="rect">
            <a:avLst/>
          </a:prstGeom>
        </p:spPr>
        <p:txBody>
          <a:bodyPr wrap="square">
            <a:spAutoFit/>
          </a:bodyPr>
          <a:lstStyle/>
          <a:p>
            <a:pPr lvl="0">
              <a:defRPr/>
            </a:pPr>
            <a:r>
              <a:rPr lang="fr-FR" b="1" dirty="0">
                <a:latin typeface="ArialMT"/>
              </a:rPr>
              <a:t>Réseaux et numérique pour ouvrir les horizons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40402" y="1054728"/>
            <a:ext cx="4318504" cy="301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25513" y="2377463"/>
            <a:ext cx="3972316" cy="461665"/>
          </a:xfrm>
          <a:prstGeom prst="rect">
            <a:avLst/>
          </a:prstGeom>
          <a:noFill/>
        </p:spPr>
        <p:txBody>
          <a:bodyPr wrap="square" rtlCol="0">
            <a:spAutoFit/>
          </a:bodyPr>
          <a:lstStyle/>
          <a:p>
            <a:r>
              <a:rPr lang="fr-FR" sz="2400" b="1" i="1" dirty="0"/>
              <a:t>Construction de la séquence</a:t>
            </a:r>
          </a:p>
        </p:txBody>
      </p:sp>
      <p:sp>
        <p:nvSpPr>
          <p:cNvPr id="6" name="Rectangle 5">
            <a:extLst>
              <a:ext uri="{FF2B5EF4-FFF2-40B4-BE49-F238E27FC236}">
                <a16:creationId xmlns:a16="http://schemas.microsoft.com/office/drawing/2014/main" id="{9B7F9B60-B3D7-B441-B2B7-3D268EFAB622}"/>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7" name="ZoneTexte 6">
            <a:extLst>
              <a:ext uri="{FF2B5EF4-FFF2-40B4-BE49-F238E27FC236}">
                <a16:creationId xmlns:a16="http://schemas.microsoft.com/office/drawing/2014/main" id="{09C43B77-8624-2043-B502-C8E3A62FA264}"/>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337081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673" y="1004792"/>
            <a:ext cx="8444867" cy="597671"/>
          </a:xfrm>
        </p:spPr>
        <p:txBody>
          <a:bodyPr/>
          <a:lstStyle/>
          <a:p>
            <a:r>
              <a:rPr lang="fr-FR" dirty="0"/>
              <a:t>Le choix de la séquence s’est fait sur la séquence n°6 :</a:t>
            </a:r>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2673" y="1602463"/>
            <a:ext cx="2922254" cy="338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2673" y="3582910"/>
            <a:ext cx="2836765" cy="250904"/>
          </a:xfrm>
          <a:prstGeom prst="rect">
            <a:avLst/>
          </a:prstGeom>
          <a:solidFill>
            <a:srgbClr val="FF00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2786581" y="1475715"/>
            <a:ext cx="167490" cy="2981985"/>
          </a:xfrm>
          <a:prstGeom prst="rect">
            <a:avLst/>
          </a:prstGeom>
          <a:solidFill>
            <a:srgbClr val="FF0000">
              <a:alpha val="3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3331675" y="1539089"/>
            <a:ext cx="5585988" cy="1200329"/>
          </a:xfrm>
          <a:prstGeom prst="rect">
            <a:avLst/>
          </a:prstGeom>
          <a:noFill/>
        </p:spPr>
        <p:txBody>
          <a:bodyPr wrap="square" rtlCol="0">
            <a:spAutoFit/>
          </a:bodyPr>
          <a:lstStyle/>
          <a:p>
            <a:r>
              <a:rPr lang="fr-FR" dirty="0"/>
              <a:t>En utilisant le tableau ci contre, on peut s’apercevoir que les CC5 sont fortement mobilisées en séquence n°6 :</a:t>
            </a:r>
          </a:p>
          <a:p>
            <a:r>
              <a:rPr lang="fr-FR" dirty="0"/>
              <a:t> Réalisation d’une maintenance corrective.</a:t>
            </a:r>
          </a:p>
          <a:p>
            <a:endParaRPr lang="fr-FR" dirty="0"/>
          </a:p>
        </p:txBody>
      </p:sp>
      <p:pic>
        <p:nvPicPr>
          <p:cNvPr id="512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1699" y="2381993"/>
            <a:ext cx="2351950" cy="260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3331674" y="2571184"/>
            <a:ext cx="3126275" cy="1477328"/>
          </a:xfrm>
          <a:prstGeom prst="rect">
            <a:avLst/>
          </a:prstGeom>
          <a:noFill/>
        </p:spPr>
        <p:txBody>
          <a:bodyPr wrap="square" rtlCol="0">
            <a:spAutoFit/>
          </a:bodyPr>
          <a:lstStyle/>
          <a:p>
            <a:r>
              <a:rPr lang="fr-FR" dirty="0"/>
              <a:t>Il apparaît que sur cette séquence d’autres compétences telles que les CC1 sont nécessaires</a:t>
            </a:r>
          </a:p>
          <a:p>
            <a:r>
              <a:rPr lang="fr-FR" b="1" i="1" dirty="0"/>
              <a:t>(Collecter les données)</a:t>
            </a:r>
          </a:p>
        </p:txBody>
      </p:sp>
      <p:pic>
        <p:nvPicPr>
          <p:cNvPr id="11"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30494" y="4240304"/>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es Mains Dans Le Guidon | Atelier Vélocipédique Lill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77971" y="4240304"/>
            <a:ext cx="662953" cy="662953"/>
          </a:xfrm>
          <a:prstGeom prst="rect">
            <a:avLst/>
          </a:prstGeom>
          <a:noFill/>
          <a:extLst>
            <a:ext uri="{909E8E84-426E-40DD-AFC4-6F175D3DCCD1}">
              <a14:hiddenFill xmlns:a14="http://schemas.microsoft.com/office/drawing/2010/main">
                <a:solidFill>
                  <a:srgbClr val="FFFFFF"/>
                </a:solidFill>
              </a14:hiddenFill>
            </a:ext>
          </a:extLst>
        </p:spPr>
      </p:pic>
      <p:sp>
        <p:nvSpPr>
          <p:cNvPr id="13" name="Ellipse 12"/>
          <p:cNvSpPr/>
          <p:nvPr/>
        </p:nvSpPr>
        <p:spPr>
          <a:xfrm>
            <a:off x="7222603" y="4352081"/>
            <a:ext cx="671332" cy="639338"/>
          </a:xfrm>
          <a:prstGeom prst="ellipse">
            <a:avLst/>
          </a:prstGeom>
          <a:solidFill>
            <a:schemeClr val="accent5">
              <a:lumMod val="40000"/>
              <a:lumOff val="60000"/>
              <a:alpha val="16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EC83EA3-2256-F44B-BC20-2B9947061DD9}"/>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5" name="ZoneTexte 14">
            <a:extLst>
              <a:ext uri="{FF2B5EF4-FFF2-40B4-BE49-F238E27FC236}">
                <a16:creationId xmlns:a16="http://schemas.microsoft.com/office/drawing/2014/main" id="{BDBF3589-847A-DE41-A596-FA4EBEE9C866}"/>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175322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871394"/>
            <a:ext cx="5286451" cy="80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841" y="1749591"/>
            <a:ext cx="3264713" cy="306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467476" y="1674891"/>
            <a:ext cx="5477347" cy="1200329"/>
          </a:xfrm>
          <a:prstGeom prst="rect">
            <a:avLst/>
          </a:prstGeom>
          <a:noFill/>
        </p:spPr>
        <p:txBody>
          <a:bodyPr wrap="square" rtlCol="0">
            <a:spAutoFit/>
          </a:bodyPr>
          <a:lstStyle/>
          <a:p>
            <a:r>
              <a:rPr lang="fr-FR" dirty="0"/>
              <a:t>La séquence étant programmée en fin d’année, les professeurs décident que les élèves devront intervenir sur les véhicules. L’intervention consistera à remettre en conformité un système.</a:t>
            </a:r>
          </a:p>
        </p:txBody>
      </p:sp>
      <p:sp>
        <p:nvSpPr>
          <p:cNvPr id="8" name="ZoneTexte 7"/>
          <p:cNvSpPr txBox="1"/>
          <p:nvPr/>
        </p:nvSpPr>
        <p:spPr>
          <a:xfrm>
            <a:off x="3730027" y="4006965"/>
            <a:ext cx="4119327" cy="369332"/>
          </a:xfrm>
          <a:prstGeom prst="rect">
            <a:avLst/>
          </a:prstGeom>
          <a:noFill/>
        </p:spPr>
        <p:txBody>
          <a:bodyPr wrap="square" rtlCol="0">
            <a:spAutoFit/>
          </a:bodyPr>
          <a:lstStyle/>
          <a:p>
            <a:r>
              <a:rPr lang="fr-FR" dirty="0"/>
              <a:t>La compétence CC5 est donc choisie</a:t>
            </a:r>
          </a:p>
        </p:txBody>
      </p:sp>
      <p:sp>
        <p:nvSpPr>
          <p:cNvPr id="9" name="Ellipse 8"/>
          <p:cNvSpPr/>
          <p:nvPr/>
        </p:nvSpPr>
        <p:spPr>
          <a:xfrm>
            <a:off x="579422" y="3204927"/>
            <a:ext cx="2634558" cy="4888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730" y="2983085"/>
            <a:ext cx="5053273" cy="93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avec flèche 12"/>
          <p:cNvCxnSpPr>
            <a:stCxn id="9" idx="6"/>
          </p:cNvCxnSpPr>
          <p:nvPr/>
        </p:nvCxnSpPr>
        <p:spPr>
          <a:xfrm flipV="1">
            <a:off x="3213980" y="3449369"/>
            <a:ext cx="914400" cy="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2" descr="Icône Solide Noire Pour L'analyse Fonctionnelle, La Méthodologie Et Le  Processus Illustration de Vecteur - Illustration du fonctionnel, forme:  14809721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96766" y="859167"/>
            <a:ext cx="767237" cy="751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s Mains Dans Le Guidon | Atelier Vélocipédique Lill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36229" y="933805"/>
            <a:ext cx="741086" cy="74108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1161E2-3A8A-8E4B-B9F8-72E2E2CF25E5}"/>
              </a:ext>
            </a:extLst>
          </p:cNvPr>
          <p:cNvSpPr/>
          <p:nvPr/>
        </p:nvSpPr>
        <p:spPr>
          <a:xfrm>
            <a:off x="250058" y="75035"/>
            <a:ext cx="6277232" cy="400110"/>
          </a:xfrm>
          <a:prstGeom prst="rect">
            <a:avLst/>
          </a:prstGeom>
        </p:spPr>
        <p:txBody>
          <a:bodyPr wrap="square">
            <a:spAutoFit/>
          </a:bodyPr>
          <a:lstStyle/>
          <a:p>
            <a:r>
              <a:rPr lang="fr-FR" sz="2000" b="1" dirty="0"/>
              <a:t>Le rôle fédérateur de l’enseignant de construction</a:t>
            </a:r>
          </a:p>
        </p:txBody>
      </p:sp>
      <p:sp>
        <p:nvSpPr>
          <p:cNvPr id="15" name="ZoneTexte 14">
            <a:extLst>
              <a:ext uri="{FF2B5EF4-FFF2-40B4-BE49-F238E27FC236}">
                <a16:creationId xmlns:a16="http://schemas.microsoft.com/office/drawing/2014/main" id="{B32838FF-5088-C14D-BCC2-85C9440375B7}"/>
              </a:ext>
            </a:extLst>
          </p:cNvPr>
          <p:cNvSpPr txBox="1"/>
          <p:nvPr/>
        </p:nvSpPr>
        <p:spPr>
          <a:xfrm>
            <a:off x="5981863" y="456050"/>
            <a:ext cx="2948884" cy="307777"/>
          </a:xfrm>
          <a:prstGeom prst="rect">
            <a:avLst/>
          </a:prstGeom>
          <a:noFill/>
        </p:spPr>
        <p:txBody>
          <a:bodyPr wrap="none" rtlCol="0">
            <a:spAutoFit/>
          </a:bodyPr>
          <a:lstStyle/>
          <a:p>
            <a:r>
              <a:rPr lang="fr-FR" sz="1400" b="1" dirty="0">
                <a:solidFill>
                  <a:schemeClr val="bg1"/>
                </a:solidFill>
              </a:rPr>
              <a:t>Lycée de </a:t>
            </a:r>
            <a:r>
              <a:rPr lang="fr-FR" sz="1400" b="1" dirty="0" err="1">
                <a:solidFill>
                  <a:schemeClr val="bg1"/>
                </a:solidFill>
              </a:rPr>
              <a:t>Narcé</a:t>
            </a:r>
            <a:r>
              <a:rPr lang="fr-FR" sz="1400" b="1" dirty="0">
                <a:solidFill>
                  <a:schemeClr val="bg1"/>
                </a:solidFill>
              </a:rPr>
              <a:t> (académie de Nantes)</a:t>
            </a:r>
          </a:p>
        </p:txBody>
      </p:sp>
    </p:spTree>
    <p:extLst>
      <p:ext uri="{BB962C8B-B14F-4D97-AF65-F5344CB8AC3E}">
        <p14:creationId xmlns:p14="http://schemas.microsoft.com/office/powerpoint/2010/main" val="3953708683"/>
      </p:ext>
    </p:extLst>
  </p:cSld>
  <p:clrMapOvr>
    <a:masterClrMapping/>
  </p:clrMapOvr>
</p:sld>
</file>

<file path=ppt/theme/theme1.xml><?xml version="1.0" encoding="utf-8"?>
<a:theme xmlns:a="http://schemas.openxmlformats.org/drawingml/2006/main" name="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4B2C6109FE78734FA1BFBA370D2D27D9" ma:contentTypeVersion="2" ma:contentTypeDescription="Crée un document." ma:contentTypeScope="" ma:versionID="bb27ba1bbeb667412e9bb2d93099311f">
  <xsd:schema xmlns:xsd="http://www.w3.org/2001/XMLSchema" xmlns:xs="http://www.w3.org/2001/XMLSchema" xmlns:p="http://schemas.microsoft.com/office/2006/metadata/properties" xmlns:ns2="d9b8819f-644e-4e2e-bf09-8a76532e681c" targetNamespace="http://schemas.microsoft.com/office/2006/metadata/properties" ma:root="true" ma:fieldsID="974c2ac12628b5015b2945173a957d44" ns2:_="">
    <xsd:import namespace="d9b8819f-644e-4e2e-bf09-8a76532e681c"/>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8819f-644e-4e2e-bf09-8a76532e681c"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d9b8819f-644e-4e2e-bf09-8a76532e68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8F9CF5-CB29-41B4-B267-475D20FB8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8819f-644e-4e2e-bf09-8a76532e6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2790E1-966A-497A-ABBD-24ECAA34A18E}">
  <ds:schemaRefs>
    <ds:schemaRef ds:uri="http://schemas.microsoft.com/office/2006/documentManagement/types"/>
    <ds:schemaRef ds:uri="d9b8819f-644e-4e2e-bf09-8a76532e681c"/>
    <ds:schemaRef ds:uri="http://schemas.microsoft.com/office/infopath/2007/PartnerControls"/>
    <ds:schemaRef ds:uri="http://schemas.openxmlformats.org/package/2006/metadata/core-properties"/>
    <ds:schemaRef ds:uri="http://www.w3.org/XML/1998/namespace"/>
    <ds:schemaRef ds:uri="http://purl.org/dc/elements/1.1/"/>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1D6BD7C5-AE49-4865-8DE9-44AE75ECC2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2958</TotalTime>
  <Words>4533</Words>
  <Application>Microsoft Macintosh PowerPoint</Application>
  <PresentationFormat>Affichage à l'écran (16:9)</PresentationFormat>
  <Paragraphs>869</Paragraphs>
  <Slides>61</Slides>
  <Notes>12</Notes>
  <HiddenSlides>0</HiddenSlides>
  <MMClips>0</MMClips>
  <ScaleCrop>false</ScaleCrop>
  <HeadingPairs>
    <vt:vector size="8" baseType="variant">
      <vt:variant>
        <vt:lpstr>Polices utilisées</vt:lpstr>
      </vt:variant>
      <vt:variant>
        <vt:i4>8</vt:i4>
      </vt:variant>
      <vt:variant>
        <vt:lpstr>Thème</vt:lpstr>
      </vt:variant>
      <vt:variant>
        <vt:i4>10</vt:i4>
      </vt:variant>
      <vt:variant>
        <vt:lpstr>Serveurs OLE incorporés</vt:lpstr>
      </vt:variant>
      <vt:variant>
        <vt:i4>1</vt:i4>
      </vt:variant>
      <vt:variant>
        <vt:lpstr>Titres des diapositives</vt:lpstr>
      </vt:variant>
      <vt:variant>
        <vt:i4>61</vt:i4>
      </vt:variant>
    </vt:vector>
  </HeadingPairs>
  <TitlesOfParts>
    <vt:vector size="80" baseType="lpstr">
      <vt:lpstr>Arial</vt:lpstr>
      <vt:lpstr>ArialMT</vt:lpstr>
      <vt:lpstr>Calibri</vt:lpstr>
      <vt:lpstr>Gadugi</vt:lpstr>
      <vt:lpstr>Symbol</vt:lpstr>
      <vt:lpstr>Times New Roman</vt:lpstr>
      <vt:lpstr>Verdana</vt:lpstr>
      <vt:lpstr>Wingdings</vt:lpstr>
      <vt:lpstr>page de presentation et de partie</vt:lpstr>
      <vt:lpstr>2_page de presentation et de partie</vt:lpstr>
      <vt:lpstr>4_page de presentation et de partie</vt:lpstr>
      <vt:lpstr>1_page de presentation et de partie</vt:lpstr>
      <vt:lpstr>3_page de presentation et de partie</vt:lpstr>
      <vt:lpstr>5_page de presentation et de partie</vt:lpstr>
      <vt:lpstr>6_page de presentation et de partie</vt:lpstr>
      <vt:lpstr>7_page de presentation et de partie</vt:lpstr>
      <vt:lpstr>8_page de presentation et de partie</vt:lpstr>
      <vt:lpstr>9_page de presentation et de partie</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choix de la séquence s’est fait sur la séquence n°6 :</vt:lpstr>
      <vt:lpstr>Présentation PowerPoint</vt:lpstr>
      <vt:lpstr>Présentation PowerPoint</vt:lpstr>
      <vt:lpstr>Présentation PowerPoint</vt:lpstr>
      <vt:lpstr>Au regard des supports d’étude choisis:   Il apparaît que ceux-ci sont orientés vers des éléments appartenant à la chaîne cinématique des véhicules.   Pour que les élèves puissent réaliser les activités professionnelles, ils doivent étudier la chaîne cinématique en amont.  Le rôle du professeur d’AFS est de faire étudier les différents maillons de la chaîne cinématique: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Séquence S2 : acquisition des premiers gestes professionnels  Exemple d’une activité : utilisation des équipements de levage :               &gt; Préparation de l’intervention    &gt; Analyse de l’intervention    &gt; Synthèse de l’intervention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Notre lycée travaille sur l’élaboration d’un projet de jeu des 6 familles communes aux six spécialités.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MEN</dc:creator>
  <cp:lastModifiedBy>Pascale COSTA</cp:lastModifiedBy>
  <cp:revision>273</cp:revision>
  <cp:lastPrinted>2015-02-04T16:19:06Z</cp:lastPrinted>
  <dcterms:created xsi:type="dcterms:W3CDTF">2015-02-04T10:43:31Z</dcterms:created>
  <dcterms:modified xsi:type="dcterms:W3CDTF">2021-05-15T17:41:32Z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0x010100873AB55E0CC5DA459F57F5A42893F46A005A087D358B12CA4E82A8A8BA9B8A8CF200D3544DBFAD4F664AA25DF68E6D1F0A9E00689F2856DFEDCE40890FDCED81A7DFC9004B2C6109FE78734FA1BFBA370D2D27D9</vt:lpwstr>
  </property>
</Properties>
</file>