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29"/>
  </p:notesMasterIdLst>
  <p:handoutMasterIdLst>
    <p:handoutMasterId r:id="rId30"/>
  </p:handoutMasterIdLst>
  <p:sldIdLst>
    <p:sldId id="256" r:id="rId2"/>
    <p:sldId id="259" r:id="rId3"/>
    <p:sldId id="283" r:id="rId4"/>
    <p:sldId id="286" r:id="rId5"/>
    <p:sldId id="310" r:id="rId6"/>
    <p:sldId id="296" r:id="rId7"/>
    <p:sldId id="329" r:id="rId8"/>
    <p:sldId id="331" r:id="rId9"/>
    <p:sldId id="315" r:id="rId10"/>
    <p:sldId id="330" r:id="rId11"/>
    <p:sldId id="314" r:id="rId12"/>
    <p:sldId id="297" r:id="rId13"/>
    <p:sldId id="316" r:id="rId14"/>
    <p:sldId id="319" r:id="rId15"/>
    <p:sldId id="320" r:id="rId16"/>
    <p:sldId id="321" r:id="rId17"/>
    <p:sldId id="332" r:id="rId18"/>
    <p:sldId id="333" r:id="rId19"/>
    <p:sldId id="334" r:id="rId20"/>
    <p:sldId id="335" r:id="rId21"/>
    <p:sldId id="336" r:id="rId22"/>
    <p:sldId id="337" r:id="rId23"/>
    <p:sldId id="338" r:id="rId24"/>
    <p:sldId id="339" r:id="rId25"/>
    <p:sldId id="340" r:id="rId26"/>
    <p:sldId id="341" r:id="rId27"/>
    <p:sldId id="34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05" d="100"/>
          <a:sy n="105" d="100"/>
        </p:scale>
        <p:origin x="-78" y="-312"/>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FFA2-EAB7-4A22-BBE4-23EADFC887ED}" type="doc">
      <dgm:prSet loTypeId="urn:microsoft.com/office/officeart/2005/8/layout/chevron1" loCatId="process" qsTypeId="urn:microsoft.com/office/officeart/2005/8/quickstyle/simple1" qsCatId="simple" csTypeId="urn:microsoft.com/office/officeart/2005/8/colors/accent0_1" csCatId="mainScheme" phldr="1"/>
      <dgm:spPr/>
    </dgm:pt>
    <dgm:pt modelId="{6ED39102-BDAC-401A-82D1-DCD58BD0DA6C}">
      <dgm:prSet phldrT="[Texte]"/>
      <dgm:spPr/>
      <dgm:t>
        <a:bodyPr/>
        <a:lstStyle/>
        <a:p>
          <a:r>
            <a:rPr lang="fr-FR" b="1" dirty="0" smtClean="0"/>
            <a:t>septembre</a:t>
          </a:r>
          <a:endParaRPr lang="fr-FR" b="1" dirty="0"/>
        </a:p>
      </dgm:t>
    </dgm:pt>
    <dgm:pt modelId="{E6ACD297-52C9-4E5F-8E07-04451A702D51}" type="parTrans" cxnId="{5E2935AF-499E-4B93-89F0-035D68C43E90}">
      <dgm:prSet/>
      <dgm:spPr/>
      <dgm:t>
        <a:bodyPr/>
        <a:lstStyle/>
        <a:p>
          <a:endParaRPr lang="fr-FR" b="1"/>
        </a:p>
      </dgm:t>
    </dgm:pt>
    <dgm:pt modelId="{6493911D-AE2F-425F-8A3D-27D74382B730}" type="sibTrans" cxnId="{5E2935AF-499E-4B93-89F0-035D68C43E90}">
      <dgm:prSet/>
      <dgm:spPr/>
      <dgm:t>
        <a:bodyPr/>
        <a:lstStyle/>
        <a:p>
          <a:endParaRPr lang="fr-FR" b="1"/>
        </a:p>
      </dgm:t>
    </dgm:pt>
    <dgm:pt modelId="{213BB19D-EFFB-48BB-8C48-DD9139727B8B}">
      <dgm:prSet phldrT="[Texte]"/>
      <dgm:spPr/>
      <dgm:t>
        <a:bodyPr/>
        <a:lstStyle/>
        <a:p>
          <a:r>
            <a:rPr lang="fr-FR" b="1" dirty="0" smtClean="0"/>
            <a:t>Octobre</a:t>
          </a:r>
          <a:endParaRPr lang="fr-FR" b="1" dirty="0"/>
        </a:p>
      </dgm:t>
    </dgm:pt>
    <dgm:pt modelId="{CF76F0AF-33F8-4741-8CDF-8A945781F196}" type="parTrans" cxnId="{E195E23F-6E48-4A46-828B-58368EB21F02}">
      <dgm:prSet/>
      <dgm:spPr/>
      <dgm:t>
        <a:bodyPr/>
        <a:lstStyle/>
        <a:p>
          <a:endParaRPr lang="fr-FR" b="1"/>
        </a:p>
      </dgm:t>
    </dgm:pt>
    <dgm:pt modelId="{F3E3820F-1E22-4B88-866E-010B6607602F}" type="sibTrans" cxnId="{E195E23F-6E48-4A46-828B-58368EB21F02}">
      <dgm:prSet/>
      <dgm:spPr/>
      <dgm:t>
        <a:bodyPr/>
        <a:lstStyle/>
        <a:p>
          <a:endParaRPr lang="fr-FR" b="1"/>
        </a:p>
      </dgm:t>
    </dgm:pt>
    <dgm:pt modelId="{D89237E8-4400-4A3B-B403-ECAC2D79DF09}">
      <dgm:prSet phldrT="[Texte]"/>
      <dgm:spPr/>
      <dgm:t>
        <a:bodyPr/>
        <a:lstStyle/>
        <a:p>
          <a:r>
            <a:rPr lang="fr-FR" b="1" dirty="0" smtClean="0"/>
            <a:t>juin</a:t>
          </a:r>
          <a:endParaRPr lang="fr-FR" b="1" dirty="0"/>
        </a:p>
      </dgm:t>
    </dgm:pt>
    <dgm:pt modelId="{829AD373-C35A-4464-943E-3E0E24D1D9A4}" type="parTrans" cxnId="{BCE5F113-AEAD-4F96-81EA-C8747966694D}">
      <dgm:prSet/>
      <dgm:spPr/>
      <dgm:t>
        <a:bodyPr/>
        <a:lstStyle/>
        <a:p>
          <a:endParaRPr lang="fr-FR" b="1"/>
        </a:p>
      </dgm:t>
    </dgm:pt>
    <dgm:pt modelId="{D8C4CE54-1C38-41E7-8EC9-B706BCCE51B9}" type="sibTrans" cxnId="{BCE5F113-AEAD-4F96-81EA-C8747966694D}">
      <dgm:prSet/>
      <dgm:spPr/>
      <dgm:t>
        <a:bodyPr/>
        <a:lstStyle/>
        <a:p>
          <a:endParaRPr lang="fr-FR" b="1"/>
        </a:p>
      </dgm:t>
    </dgm:pt>
    <dgm:pt modelId="{11CB3F39-C5F1-4191-BBF6-EFBA41D9EB0A}">
      <dgm:prSet phldrT="[Texte]"/>
      <dgm:spPr/>
      <dgm:t>
        <a:bodyPr/>
        <a:lstStyle/>
        <a:p>
          <a:r>
            <a:rPr lang="fr-FR" b="1" dirty="0" smtClean="0"/>
            <a:t>Novembre</a:t>
          </a:r>
          <a:endParaRPr lang="fr-FR" b="1" dirty="0"/>
        </a:p>
      </dgm:t>
    </dgm:pt>
    <dgm:pt modelId="{63BF2919-9ED7-4D00-AD7B-BEEF11AD517B}" type="parTrans" cxnId="{7014D42B-5354-463E-BB8B-6CAA00EBA48C}">
      <dgm:prSet/>
      <dgm:spPr/>
      <dgm:t>
        <a:bodyPr/>
        <a:lstStyle/>
        <a:p>
          <a:endParaRPr lang="fr-FR" b="1"/>
        </a:p>
      </dgm:t>
    </dgm:pt>
    <dgm:pt modelId="{C7FE407E-932F-48FE-961E-49D88999C7F1}" type="sibTrans" cxnId="{7014D42B-5354-463E-BB8B-6CAA00EBA48C}">
      <dgm:prSet/>
      <dgm:spPr/>
      <dgm:t>
        <a:bodyPr/>
        <a:lstStyle/>
        <a:p>
          <a:endParaRPr lang="fr-FR" b="1"/>
        </a:p>
      </dgm:t>
    </dgm:pt>
    <dgm:pt modelId="{2702F4B0-FDC7-4FE0-AABC-4AF59C90C9D5}">
      <dgm:prSet phldrT="[Texte]"/>
      <dgm:spPr/>
      <dgm:t>
        <a:bodyPr/>
        <a:lstStyle/>
        <a:p>
          <a:r>
            <a:rPr lang="fr-FR" b="1" dirty="0" smtClean="0"/>
            <a:t>Décembre</a:t>
          </a:r>
          <a:endParaRPr lang="fr-FR" b="1" dirty="0"/>
        </a:p>
      </dgm:t>
    </dgm:pt>
    <dgm:pt modelId="{6802EF22-8A4D-40F7-BCD1-42A3F9F36137}" type="parTrans" cxnId="{87C56BD9-42D8-4609-B9CB-ED343741945C}">
      <dgm:prSet/>
      <dgm:spPr/>
      <dgm:t>
        <a:bodyPr/>
        <a:lstStyle/>
        <a:p>
          <a:endParaRPr lang="fr-FR" b="1"/>
        </a:p>
      </dgm:t>
    </dgm:pt>
    <dgm:pt modelId="{D560E93E-181D-4BC7-9A70-070FA85B230B}" type="sibTrans" cxnId="{87C56BD9-42D8-4609-B9CB-ED343741945C}">
      <dgm:prSet/>
      <dgm:spPr/>
      <dgm:t>
        <a:bodyPr/>
        <a:lstStyle/>
        <a:p>
          <a:endParaRPr lang="fr-FR" b="1"/>
        </a:p>
      </dgm:t>
    </dgm:pt>
    <dgm:pt modelId="{A5315193-0FC5-4488-9235-5AC92AED91EA}">
      <dgm:prSet phldrT="[Texte]"/>
      <dgm:spPr/>
      <dgm:t>
        <a:bodyPr/>
        <a:lstStyle/>
        <a:p>
          <a:r>
            <a:rPr lang="fr-FR" b="1" dirty="0" smtClean="0"/>
            <a:t>Janvier</a:t>
          </a:r>
          <a:endParaRPr lang="fr-FR" b="1" dirty="0"/>
        </a:p>
      </dgm:t>
    </dgm:pt>
    <dgm:pt modelId="{7591E0FA-9099-4003-AF24-F6B6F643CFE8}" type="parTrans" cxnId="{BDB4A03C-E04E-4BCD-9864-1ABE008578C9}">
      <dgm:prSet/>
      <dgm:spPr/>
      <dgm:t>
        <a:bodyPr/>
        <a:lstStyle/>
        <a:p>
          <a:endParaRPr lang="fr-FR" b="1"/>
        </a:p>
      </dgm:t>
    </dgm:pt>
    <dgm:pt modelId="{4E91E341-700F-4B7E-9908-2ABFEC84DE78}" type="sibTrans" cxnId="{BDB4A03C-E04E-4BCD-9864-1ABE008578C9}">
      <dgm:prSet/>
      <dgm:spPr/>
      <dgm:t>
        <a:bodyPr/>
        <a:lstStyle/>
        <a:p>
          <a:endParaRPr lang="fr-FR" b="1"/>
        </a:p>
      </dgm:t>
    </dgm:pt>
    <dgm:pt modelId="{F13C35A8-CA34-44E5-A039-57CF65D81E25}">
      <dgm:prSet phldrT="[Texte]"/>
      <dgm:spPr/>
      <dgm:t>
        <a:bodyPr/>
        <a:lstStyle/>
        <a:p>
          <a:r>
            <a:rPr lang="fr-FR" b="1" dirty="0" smtClean="0"/>
            <a:t>Février</a:t>
          </a:r>
          <a:endParaRPr lang="fr-FR" b="1" dirty="0"/>
        </a:p>
      </dgm:t>
    </dgm:pt>
    <dgm:pt modelId="{C52E3A25-108C-4A06-BE5E-BB8BEB47CFFC}" type="parTrans" cxnId="{610C3843-8DF2-43B0-B433-E891906B03FA}">
      <dgm:prSet/>
      <dgm:spPr/>
      <dgm:t>
        <a:bodyPr/>
        <a:lstStyle/>
        <a:p>
          <a:endParaRPr lang="fr-FR" b="1"/>
        </a:p>
      </dgm:t>
    </dgm:pt>
    <dgm:pt modelId="{71D67952-A0CE-4E1C-8F21-9DA190EA5289}" type="sibTrans" cxnId="{610C3843-8DF2-43B0-B433-E891906B03FA}">
      <dgm:prSet/>
      <dgm:spPr/>
      <dgm:t>
        <a:bodyPr/>
        <a:lstStyle/>
        <a:p>
          <a:endParaRPr lang="fr-FR" b="1"/>
        </a:p>
      </dgm:t>
    </dgm:pt>
    <dgm:pt modelId="{8B60314A-6577-48AD-A3C0-2711EF6F16AA}">
      <dgm:prSet phldrT="[Texte]"/>
      <dgm:spPr/>
      <dgm:t>
        <a:bodyPr/>
        <a:lstStyle/>
        <a:p>
          <a:r>
            <a:rPr lang="fr-FR" b="1" dirty="0" smtClean="0"/>
            <a:t>Mars</a:t>
          </a:r>
          <a:endParaRPr lang="fr-FR" b="1" dirty="0"/>
        </a:p>
      </dgm:t>
    </dgm:pt>
    <dgm:pt modelId="{DCFB2B25-CC76-4B4A-A919-49AD8DEC87AB}" type="parTrans" cxnId="{FF044986-F29A-4BE6-81BB-9535CDEF784D}">
      <dgm:prSet/>
      <dgm:spPr/>
      <dgm:t>
        <a:bodyPr/>
        <a:lstStyle/>
        <a:p>
          <a:endParaRPr lang="fr-FR" b="1"/>
        </a:p>
      </dgm:t>
    </dgm:pt>
    <dgm:pt modelId="{ACEE3A3C-A68D-40AA-AEBC-628B7EA7FB1C}" type="sibTrans" cxnId="{FF044986-F29A-4BE6-81BB-9535CDEF784D}">
      <dgm:prSet/>
      <dgm:spPr/>
      <dgm:t>
        <a:bodyPr/>
        <a:lstStyle/>
        <a:p>
          <a:endParaRPr lang="fr-FR" b="1"/>
        </a:p>
      </dgm:t>
    </dgm:pt>
    <dgm:pt modelId="{F2DAE468-248C-4D49-A109-620B0677B4C6}">
      <dgm:prSet phldrT="[Texte]"/>
      <dgm:spPr/>
      <dgm:t>
        <a:bodyPr/>
        <a:lstStyle/>
        <a:p>
          <a:r>
            <a:rPr lang="fr-FR" b="1" dirty="0" smtClean="0"/>
            <a:t>Avril</a:t>
          </a:r>
          <a:endParaRPr lang="fr-FR" b="1" dirty="0"/>
        </a:p>
      </dgm:t>
    </dgm:pt>
    <dgm:pt modelId="{3A975F56-D665-4061-A6DF-293CA4D57E66}" type="parTrans" cxnId="{4F131B79-0B46-4C93-9C1A-8BF12A1FF33F}">
      <dgm:prSet/>
      <dgm:spPr/>
      <dgm:t>
        <a:bodyPr/>
        <a:lstStyle/>
        <a:p>
          <a:endParaRPr lang="fr-FR" b="1"/>
        </a:p>
      </dgm:t>
    </dgm:pt>
    <dgm:pt modelId="{9EC1614C-E063-4209-9339-5D261428EC13}" type="sibTrans" cxnId="{4F131B79-0B46-4C93-9C1A-8BF12A1FF33F}">
      <dgm:prSet/>
      <dgm:spPr/>
      <dgm:t>
        <a:bodyPr/>
        <a:lstStyle/>
        <a:p>
          <a:endParaRPr lang="fr-FR" b="1"/>
        </a:p>
      </dgm:t>
    </dgm:pt>
    <dgm:pt modelId="{686755D1-E62D-4256-9098-C8523AC8C269}">
      <dgm:prSet phldrT="[Texte]"/>
      <dgm:spPr/>
      <dgm:t>
        <a:bodyPr/>
        <a:lstStyle/>
        <a:p>
          <a:r>
            <a:rPr lang="fr-FR" b="1" dirty="0" smtClean="0"/>
            <a:t>Mai </a:t>
          </a:r>
          <a:endParaRPr lang="fr-FR" b="1" dirty="0"/>
        </a:p>
      </dgm:t>
    </dgm:pt>
    <dgm:pt modelId="{78F9E42D-83E0-49BA-9F27-A33B2BB10459}" type="parTrans" cxnId="{20EC9FE7-96E0-436D-88F6-7EAD961CEAC8}">
      <dgm:prSet/>
      <dgm:spPr/>
      <dgm:t>
        <a:bodyPr/>
        <a:lstStyle/>
        <a:p>
          <a:endParaRPr lang="fr-FR" b="1"/>
        </a:p>
      </dgm:t>
    </dgm:pt>
    <dgm:pt modelId="{8159ED02-2C40-4F31-875C-09FA80BE5CB4}" type="sibTrans" cxnId="{20EC9FE7-96E0-436D-88F6-7EAD961CEAC8}">
      <dgm:prSet/>
      <dgm:spPr/>
      <dgm:t>
        <a:bodyPr/>
        <a:lstStyle/>
        <a:p>
          <a:endParaRPr lang="fr-FR" b="1"/>
        </a:p>
      </dgm:t>
    </dgm:pt>
    <dgm:pt modelId="{9D0F1372-5582-4A9D-A967-341F7921B2ED}" type="pres">
      <dgm:prSet presAssocID="{8D20FFA2-EAB7-4A22-BBE4-23EADFC887ED}" presName="Name0" presStyleCnt="0">
        <dgm:presLayoutVars>
          <dgm:dir/>
          <dgm:animLvl val="lvl"/>
          <dgm:resizeHandles val="exact"/>
        </dgm:presLayoutVars>
      </dgm:prSet>
      <dgm:spPr/>
    </dgm:pt>
    <dgm:pt modelId="{CF29A2AF-312D-4A9A-A2FA-DA1686880BBF}" type="pres">
      <dgm:prSet presAssocID="{6ED39102-BDAC-401A-82D1-DCD58BD0DA6C}" presName="parTxOnly" presStyleLbl="node1" presStyleIdx="0" presStyleCnt="10">
        <dgm:presLayoutVars>
          <dgm:chMax val="0"/>
          <dgm:chPref val="0"/>
          <dgm:bulletEnabled val="1"/>
        </dgm:presLayoutVars>
      </dgm:prSet>
      <dgm:spPr/>
      <dgm:t>
        <a:bodyPr/>
        <a:lstStyle/>
        <a:p>
          <a:endParaRPr lang="fr-FR"/>
        </a:p>
      </dgm:t>
    </dgm:pt>
    <dgm:pt modelId="{B7CEC7B0-006E-406B-AD33-40BD5ADA854C}" type="pres">
      <dgm:prSet presAssocID="{6493911D-AE2F-425F-8A3D-27D74382B730}" presName="parTxOnlySpace" presStyleCnt="0"/>
      <dgm:spPr/>
    </dgm:pt>
    <dgm:pt modelId="{1FC046AC-8816-4735-B5C3-C8FE18CEE961}" type="pres">
      <dgm:prSet presAssocID="{213BB19D-EFFB-48BB-8C48-DD9139727B8B}" presName="parTxOnly" presStyleLbl="node1" presStyleIdx="1" presStyleCnt="10">
        <dgm:presLayoutVars>
          <dgm:chMax val="0"/>
          <dgm:chPref val="0"/>
          <dgm:bulletEnabled val="1"/>
        </dgm:presLayoutVars>
      </dgm:prSet>
      <dgm:spPr/>
      <dgm:t>
        <a:bodyPr/>
        <a:lstStyle/>
        <a:p>
          <a:endParaRPr lang="fr-FR"/>
        </a:p>
      </dgm:t>
    </dgm:pt>
    <dgm:pt modelId="{6F98C085-1CFB-4DA1-9C20-9D9479105CA0}" type="pres">
      <dgm:prSet presAssocID="{F3E3820F-1E22-4B88-866E-010B6607602F}" presName="parTxOnlySpace" presStyleCnt="0"/>
      <dgm:spPr/>
    </dgm:pt>
    <dgm:pt modelId="{25D0131E-7913-4612-95FB-0982BD8ADCB1}" type="pres">
      <dgm:prSet presAssocID="{11CB3F39-C5F1-4191-BBF6-EFBA41D9EB0A}" presName="parTxOnly" presStyleLbl="node1" presStyleIdx="2" presStyleCnt="10">
        <dgm:presLayoutVars>
          <dgm:chMax val="0"/>
          <dgm:chPref val="0"/>
          <dgm:bulletEnabled val="1"/>
        </dgm:presLayoutVars>
      </dgm:prSet>
      <dgm:spPr/>
      <dgm:t>
        <a:bodyPr/>
        <a:lstStyle/>
        <a:p>
          <a:endParaRPr lang="fr-FR"/>
        </a:p>
      </dgm:t>
    </dgm:pt>
    <dgm:pt modelId="{417693C6-336D-43F2-A1E4-BA8832EE730E}" type="pres">
      <dgm:prSet presAssocID="{C7FE407E-932F-48FE-961E-49D88999C7F1}" presName="parTxOnlySpace" presStyleCnt="0"/>
      <dgm:spPr/>
    </dgm:pt>
    <dgm:pt modelId="{2EE667F4-4620-4BE0-97B7-048475A1CB60}" type="pres">
      <dgm:prSet presAssocID="{2702F4B0-FDC7-4FE0-AABC-4AF59C90C9D5}" presName="parTxOnly" presStyleLbl="node1" presStyleIdx="3" presStyleCnt="10">
        <dgm:presLayoutVars>
          <dgm:chMax val="0"/>
          <dgm:chPref val="0"/>
          <dgm:bulletEnabled val="1"/>
        </dgm:presLayoutVars>
      </dgm:prSet>
      <dgm:spPr/>
      <dgm:t>
        <a:bodyPr/>
        <a:lstStyle/>
        <a:p>
          <a:endParaRPr lang="fr-FR"/>
        </a:p>
      </dgm:t>
    </dgm:pt>
    <dgm:pt modelId="{177BB7EC-0590-431E-886B-4CC90AF0164B}" type="pres">
      <dgm:prSet presAssocID="{D560E93E-181D-4BC7-9A70-070FA85B230B}" presName="parTxOnlySpace" presStyleCnt="0"/>
      <dgm:spPr/>
    </dgm:pt>
    <dgm:pt modelId="{A5787BFE-6790-44F0-8F5A-368AC82CD7C5}" type="pres">
      <dgm:prSet presAssocID="{A5315193-0FC5-4488-9235-5AC92AED91EA}" presName="parTxOnly" presStyleLbl="node1" presStyleIdx="4" presStyleCnt="10">
        <dgm:presLayoutVars>
          <dgm:chMax val="0"/>
          <dgm:chPref val="0"/>
          <dgm:bulletEnabled val="1"/>
        </dgm:presLayoutVars>
      </dgm:prSet>
      <dgm:spPr/>
      <dgm:t>
        <a:bodyPr/>
        <a:lstStyle/>
        <a:p>
          <a:endParaRPr lang="fr-FR"/>
        </a:p>
      </dgm:t>
    </dgm:pt>
    <dgm:pt modelId="{887F7991-ED87-403F-84E0-A20C29A052BD}" type="pres">
      <dgm:prSet presAssocID="{4E91E341-700F-4B7E-9908-2ABFEC84DE78}" presName="parTxOnlySpace" presStyleCnt="0"/>
      <dgm:spPr/>
    </dgm:pt>
    <dgm:pt modelId="{E00B345B-6AC8-4BA0-B93C-BF04C6FDBE54}" type="pres">
      <dgm:prSet presAssocID="{F13C35A8-CA34-44E5-A039-57CF65D81E25}" presName="parTxOnly" presStyleLbl="node1" presStyleIdx="5" presStyleCnt="10">
        <dgm:presLayoutVars>
          <dgm:chMax val="0"/>
          <dgm:chPref val="0"/>
          <dgm:bulletEnabled val="1"/>
        </dgm:presLayoutVars>
      </dgm:prSet>
      <dgm:spPr/>
      <dgm:t>
        <a:bodyPr/>
        <a:lstStyle/>
        <a:p>
          <a:endParaRPr lang="fr-FR"/>
        </a:p>
      </dgm:t>
    </dgm:pt>
    <dgm:pt modelId="{37896436-55DD-4DF8-9A66-A5F5C6992E53}" type="pres">
      <dgm:prSet presAssocID="{71D67952-A0CE-4E1C-8F21-9DA190EA5289}" presName="parTxOnlySpace" presStyleCnt="0"/>
      <dgm:spPr/>
    </dgm:pt>
    <dgm:pt modelId="{DE33BBF6-5328-441E-8980-78C5247D3775}" type="pres">
      <dgm:prSet presAssocID="{8B60314A-6577-48AD-A3C0-2711EF6F16AA}" presName="parTxOnly" presStyleLbl="node1" presStyleIdx="6" presStyleCnt="10">
        <dgm:presLayoutVars>
          <dgm:chMax val="0"/>
          <dgm:chPref val="0"/>
          <dgm:bulletEnabled val="1"/>
        </dgm:presLayoutVars>
      </dgm:prSet>
      <dgm:spPr/>
      <dgm:t>
        <a:bodyPr/>
        <a:lstStyle/>
        <a:p>
          <a:endParaRPr lang="fr-FR"/>
        </a:p>
      </dgm:t>
    </dgm:pt>
    <dgm:pt modelId="{62F48068-1E88-4700-81AE-E9E331367C32}" type="pres">
      <dgm:prSet presAssocID="{ACEE3A3C-A68D-40AA-AEBC-628B7EA7FB1C}" presName="parTxOnlySpace" presStyleCnt="0"/>
      <dgm:spPr/>
    </dgm:pt>
    <dgm:pt modelId="{57B7BDB6-46E3-436D-B373-45C283CFCDD9}" type="pres">
      <dgm:prSet presAssocID="{F2DAE468-248C-4D49-A109-620B0677B4C6}" presName="parTxOnly" presStyleLbl="node1" presStyleIdx="7" presStyleCnt="10">
        <dgm:presLayoutVars>
          <dgm:chMax val="0"/>
          <dgm:chPref val="0"/>
          <dgm:bulletEnabled val="1"/>
        </dgm:presLayoutVars>
      </dgm:prSet>
      <dgm:spPr/>
      <dgm:t>
        <a:bodyPr/>
        <a:lstStyle/>
        <a:p>
          <a:endParaRPr lang="fr-FR"/>
        </a:p>
      </dgm:t>
    </dgm:pt>
    <dgm:pt modelId="{9A9D7180-D01B-4DC1-A54B-2AA63AC10131}" type="pres">
      <dgm:prSet presAssocID="{9EC1614C-E063-4209-9339-5D261428EC13}" presName="parTxOnlySpace" presStyleCnt="0"/>
      <dgm:spPr/>
    </dgm:pt>
    <dgm:pt modelId="{80A0081B-416F-4C14-9689-72BDA70760A7}" type="pres">
      <dgm:prSet presAssocID="{686755D1-E62D-4256-9098-C8523AC8C269}" presName="parTxOnly" presStyleLbl="node1" presStyleIdx="8" presStyleCnt="10">
        <dgm:presLayoutVars>
          <dgm:chMax val="0"/>
          <dgm:chPref val="0"/>
          <dgm:bulletEnabled val="1"/>
        </dgm:presLayoutVars>
      </dgm:prSet>
      <dgm:spPr/>
      <dgm:t>
        <a:bodyPr/>
        <a:lstStyle/>
        <a:p>
          <a:endParaRPr lang="fr-FR"/>
        </a:p>
      </dgm:t>
    </dgm:pt>
    <dgm:pt modelId="{8A7635AD-5ED7-461E-9668-DBD54AC1071B}" type="pres">
      <dgm:prSet presAssocID="{8159ED02-2C40-4F31-875C-09FA80BE5CB4}" presName="parTxOnlySpace" presStyleCnt="0"/>
      <dgm:spPr/>
    </dgm:pt>
    <dgm:pt modelId="{D9CC0E77-CCBC-45B5-A342-B2256A178A0E}" type="pres">
      <dgm:prSet presAssocID="{D89237E8-4400-4A3B-B403-ECAC2D79DF09}" presName="parTxOnly" presStyleLbl="node1" presStyleIdx="9" presStyleCnt="10">
        <dgm:presLayoutVars>
          <dgm:chMax val="0"/>
          <dgm:chPref val="0"/>
          <dgm:bulletEnabled val="1"/>
        </dgm:presLayoutVars>
      </dgm:prSet>
      <dgm:spPr/>
      <dgm:t>
        <a:bodyPr/>
        <a:lstStyle/>
        <a:p>
          <a:endParaRPr lang="fr-FR"/>
        </a:p>
      </dgm:t>
    </dgm:pt>
  </dgm:ptLst>
  <dgm:cxnLst>
    <dgm:cxn modelId="{A8C55BF1-A948-4CEF-BBDF-D16410AAC0DC}" type="presOf" srcId="{A5315193-0FC5-4488-9235-5AC92AED91EA}" destId="{A5787BFE-6790-44F0-8F5A-368AC82CD7C5}" srcOrd="0" destOrd="0" presId="urn:microsoft.com/office/officeart/2005/8/layout/chevron1"/>
    <dgm:cxn modelId="{BCE5F113-AEAD-4F96-81EA-C8747966694D}" srcId="{8D20FFA2-EAB7-4A22-BBE4-23EADFC887ED}" destId="{D89237E8-4400-4A3B-B403-ECAC2D79DF09}" srcOrd="9" destOrd="0" parTransId="{829AD373-C35A-4464-943E-3E0E24D1D9A4}" sibTransId="{D8C4CE54-1C38-41E7-8EC9-B706BCCE51B9}"/>
    <dgm:cxn modelId="{5A015F3D-7B61-4B9B-90C8-7DF3D1008F28}" type="presOf" srcId="{D89237E8-4400-4A3B-B403-ECAC2D79DF09}" destId="{D9CC0E77-CCBC-45B5-A342-B2256A178A0E}" srcOrd="0" destOrd="0" presId="urn:microsoft.com/office/officeart/2005/8/layout/chevron1"/>
    <dgm:cxn modelId="{E3E34B1D-6E56-4959-9BD2-D6F466C1A79C}" type="presOf" srcId="{8D20FFA2-EAB7-4A22-BBE4-23EADFC887ED}" destId="{9D0F1372-5582-4A9D-A967-341F7921B2ED}" srcOrd="0" destOrd="0" presId="urn:microsoft.com/office/officeart/2005/8/layout/chevron1"/>
    <dgm:cxn modelId="{7014D42B-5354-463E-BB8B-6CAA00EBA48C}" srcId="{8D20FFA2-EAB7-4A22-BBE4-23EADFC887ED}" destId="{11CB3F39-C5F1-4191-BBF6-EFBA41D9EB0A}" srcOrd="2" destOrd="0" parTransId="{63BF2919-9ED7-4D00-AD7B-BEEF11AD517B}" sibTransId="{C7FE407E-932F-48FE-961E-49D88999C7F1}"/>
    <dgm:cxn modelId="{BDB4A03C-E04E-4BCD-9864-1ABE008578C9}" srcId="{8D20FFA2-EAB7-4A22-BBE4-23EADFC887ED}" destId="{A5315193-0FC5-4488-9235-5AC92AED91EA}" srcOrd="4" destOrd="0" parTransId="{7591E0FA-9099-4003-AF24-F6B6F643CFE8}" sibTransId="{4E91E341-700F-4B7E-9908-2ABFEC84DE78}"/>
    <dgm:cxn modelId="{FF044986-F29A-4BE6-81BB-9535CDEF784D}" srcId="{8D20FFA2-EAB7-4A22-BBE4-23EADFC887ED}" destId="{8B60314A-6577-48AD-A3C0-2711EF6F16AA}" srcOrd="6" destOrd="0" parTransId="{DCFB2B25-CC76-4B4A-A919-49AD8DEC87AB}" sibTransId="{ACEE3A3C-A68D-40AA-AEBC-628B7EA7FB1C}"/>
    <dgm:cxn modelId="{610C3843-8DF2-43B0-B433-E891906B03FA}" srcId="{8D20FFA2-EAB7-4A22-BBE4-23EADFC887ED}" destId="{F13C35A8-CA34-44E5-A039-57CF65D81E25}" srcOrd="5" destOrd="0" parTransId="{C52E3A25-108C-4A06-BE5E-BB8BEB47CFFC}" sibTransId="{71D67952-A0CE-4E1C-8F21-9DA190EA5289}"/>
    <dgm:cxn modelId="{1391CD8B-DF8D-468D-9542-0C3A185736E8}" type="presOf" srcId="{2702F4B0-FDC7-4FE0-AABC-4AF59C90C9D5}" destId="{2EE667F4-4620-4BE0-97B7-048475A1CB60}" srcOrd="0" destOrd="0" presId="urn:microsoft.com/office/officeart/2005/8/layout/chevron1"/>
    <dgm:cxn modelId="{20EC9FE7-96E0-436D-88F6-7EAD961CEAC8}" srcId="{8D20FFA2-EAB7-4A22-BBE4-23EADFC887ED}" destId="{686755D1-E62D-4256-9098-C8523AC8C269}" srcOrd="8" destOrd="0" parTransId="{78F9E42D-83E0-49BA-9F27-A33B2BB10459}" sibTransId="{8159ED02-2C40-4F31-875C-09FA80BE5CB4}"/>
    <dgm:cxn modelId="{87C56BD9-42D8-4609-B9CB-ED343741945C}" srcId="{8D20FFA2-EAB7-4A22-BBE4-23EADFC887ED}" destId="{2702F4B0-FDC7-4FE0-AABC-4AF59C90C9D5}" srcOrd="3" destOrd="0" parTransId="{6802EF22-8A4D-40F7-BCD1-42A3F9F36137}" sibTransId="{D560E93E-181D-4BC7-9A70-070FA85B230B}"/>
    <dgm:cxn modelId="{8149A33E-B95C-485D-8B37-25D33B863093}" type="presOf" srcId="{11CB3F39-C5F1-4191-BBF6-EFBA41D9EB0A}" destId="{25D0131E-7913-4612-95FB-0982BD8ADCB1}" srcOrd="0" destOrd="0" presId="urn:microsoft.com/office/officeart/2005/8/layout/chevron1"/>
    <dgm:cxn modelId="{D75A83DA-0C82-432E-8321-F1AB2A4A4BBE}" type="presOf" srcId="{6ED39102-BDAC-401A-82D1-DCD58BD0DA6C}" destId="{CF29A2AF-312D-4A9A-A2FA-DA1686880BBF}" srcOrd="0" destOrd="0" presId="urn:microsoft.com/office/officeart/2005/8/layout/chevron1"/>
    <dgm:cxn modelId="{4F131B79-0B46-4C93-9C1A-8BF12A1FF33F}" srcId="{8D20FFA2-EAB7-4A22-BBE4-23EADFC887ED}" destId="{F2DAE468-248C-4D49-A109-620B0677B4C6}" srcOrd="7" destOrd="0" parTransId="{3A975F56-D665-4061-A6DF-293CA4D57E66}" sibTransId="{9EC1614C-E063-4209-9339-5D261428EC13}"/>
    <dgm:cxn modelId="{A031211E-B94F-4122-8597-36016D6F8AC9}" type="presOf" srcId="{F13C35A8-CA34-44E5-A039-57CF65D81E25}" destId="{E00B345B-6AC8-4BA0-B93C-BF04C6FDBE54}" srcOrd="0" destOrd="0" presId="urn:microsoft.com/office/officeart/2005/8/layout/chevron1"/>
    <dgm:cxn modelId="{C7212260-5065-472F-8D59-63620C5375B1}" type="presOf" srcId="{686755D1-E62D-4256-9098-C8523AC8C269}" destId="{80A0081B-416F-4C14-9689-72BDA70760A7}" srcOrd="0" destOrd="0" presId="urn:microsoft.com/office/officeart/2005/8/layout/chevron1"/>
    <dgm:cxn modelId="{94FA9085-71EF-4927-9567-327A04CAF025}" type="presOf" srcId="{8B60314A-6577-48AD-A3C0-2711EF6F16AA}" destId="{DE33BBF6-5328-441E-8980-78C5247D3775}" srcOrd="0" destOrd="0" presId="urn:microsoft.com/office/officeart/2005/8/layout/chevron1"/>
    <dgm:cxn modelId="{5E2935AF-499E-4B93-89F0-035D68C43E90}" srcId="{8D20FFA2-EAB7-4A22-BBE4-23EADFC887ED}" destId="{6ED39102-BDAC-401A-82D1-DCD58BD0DA6C}" srcOrd="0" destOrd="0" parTransId="{E6ACD297-52C9-4E5F-8E07-04451A702D51}" sibTransId="{6493911D-AE2F-425F-8A3D-27D74382B730}"/>
    <dgm:cxn modelId="{E195E23F-6E48-4A46-828B-58368EB21F02}" srcId="{8D20FFA2-EAB7-4A22-BBE4-23EADFC887ED}" destId="{213BB19D-EFFB-48BB-8C48-DD9139727B8B}" srcOrd="1" destOrd="0" parTransId="{CF76F0AF-33F8-4741-8CDF-8A945781F196}" sibTransId="{F3E3820F-1E22-4B88-866E-010B6607602F}"/>
    <dgm:cxn modelId="{AEAFEC19-EACC-4E10-9968-2978DB58A972}" type="presOf" srcId="{F2DAE468-248C-4D49-A109-620B0677B4C6}" destId="{57B7BDB6-46E3-436D-B373-45C283CFCDD9}" srcOrd="0" destOrd="0" presId="urn:microsoft.com/office/officeart/2005/8/layout/chevron1"/>
    <dgm:cxn modelId="{9754C034-BA2C-479B-A64C-C1FA824F9C19}" type="presOf" srcId="{213BB19D-EFFB-48BB-8C48-DD9139727B8B}" destId="{1FC046AC-8816-4735-B5C3-C8FE18CEE961}" srcOrd="0" destOrd="0" presId="urn:microsoft.com/office/officeart/2005/8/layout/chevron1"/>
    <dgm:cxn modelId="{05815B2E-E465-45CC-9B7D-08228798620B}" type="presParOf" srcId="{9D0F1372-5582-4A9D-A967-341F7921B2ED}" destId="{CF29A2AF-312D-4A9A-A2FA-DA1686880BBF}" srcOrd="0" destOrd="0" presId="urn:microsoft.com/office/officeart/2005/8/layout/chevron1"/>
    <dgm:cxn modelId="{AE5C6F91-50CB-45FD-BD44-258B0F4DAE58}" type="presParOf" srcId="{9D0F1372-5582-4A9D-A967-341F7921B2ED}" destId="{B7CEC7B0-006E-406B-AD33-40BD5ADA854C}" srcOrd="1" destOrd="0" presId="urn:microsoft.com/office/officeart/2005/8/layout/chevron1"/>
    <dgm:cxn modelId="{92558306-C1DB-4F10-B9DB-C0B8FB8021F5}" type="presParOf" srcId="{9D0F1372-5582-4A9D-A967-341F7921B2ED}" destId="{1FC046AC-8816-4735-B5C3-C8FE18CEE961}" srcOrd="2" destOrd="0" presId="urn:microsoft.com/office/officeart/2005/8/layout/chevron1"/>
    <dgm:cxn modelId="{6EB0CFB8-B82B-4748-BF82-80A97B99B06F}" type="presParOf" srcId="{9D0F1372-5582-4A9D-A967-341F7921B2ED}" destId="{6F98C085-1CFB-4DA1-9C20-9D9479105CA0}" srcOrd="3" destOrd="0" presId="urn:microsoft.com/office/officeart/2005/8/layout/chevron1"/>
    <dgm:cxn modelId="{7FA710A1-DBF9-4D03-B222-D39957CFA886}" type="presParOf" srcId="{9D0F1372-5582-4A9D-A967-341F7921B2ED}" destId="{25D0131E-7913-4612-95FB-0982BD8ADCB1}" srcOrd="4" destOrd="0" presId="urn:microsoft.com/office/officeart/2005/8/layout/chevron1"/>
    <dgm:cxn modelId="{34AE7DB2-CCD1-46C4-AC20-2BB7C8D11723}" type="presParOf" srcId="{9D0F1372-5582-4A9D-A967-341F7921B2ED}" destId="{417693C6-336D-43F2-A1E4-BA8832EE730E}" srcOrd="5" destOrd="0" presId="urn:microsoft.com/office/officeart/2005/8/layout/chevron1"/>
    <dgm:cxn modelId="{C72ABA13-F491-475F-B1D8-AF93C05FB116}" type="presParOf" srcId="{9D0F1372-5582-4A9D-A967-341F7921B2ED}" destId="{2EE667F4-4620-4BE0-97B7-048475A1CB60}" srcOrd="6" destOrd="0" presId="urn:microsoft.com/office/officeart/2005/8/layout/chevron1"/>
    <dgm:cxn modelId="{0844202F-DE2E-401F-9687-65184D2CA1C0}" type="presParOf" srcId="{9D0F1372-5582-4A9D-A967-341F7921B2ED}" destId="{177BB7EC-0590-431E-886B-4CC90AF0164B}" srcOrd="7" destOrd="0" presId="urn:microsoft.com/office/officeart/2005/8/layout/chevron1"/>
    <dgm:cxn modelId="{DC73414A-501D-4617-B1C3-0409ECA728A6}" type="presParOf" srcId="{9D0F1372-5582-4A9D-A967-341F7921B2ED}" destId="{A5787BFE-6790-44F0-8F5A-368AC82CD7C5}" srcOrd="8" destOrd="0" presId="urn:microsoft.com/office/officeart/2005/8/layout/chevron1"/>
    <dgm:cxn modelId="{AE2A3093-BE7E-4893-90AE-E8ABAC4C945F}" type="presParOf" srcId="{9D0F1372-5582-4A9D-A967-341F7921B2ED}" destId="{887F7991-ED87-403F-84E0-A20C29A052BD}" srcOrd="9" destOrd="0" presId="urn:microsoft.com/office/officeart/2005/8/layout/chevron1"/>
    <dgm:cxn modelId="{E060FD35-FBA1-4FBA-9F55-AA244D03D164}" type="presParOf" srcId="{9D0F1372-5582-4A9D-A967-341F7921B2ED}" destId="{E00B345B-6AC8-4BA0-B93C-BF04C6FDBE54}" srcOrd="10" destOrd="0" presId="urn:microsoft.com/office/officeart/2005/8/layout/chevron1"/>
    <dgm:cxn modelId="{7BBF735C-90D1-4978-BBBE-48F882026759}" type="presParOf" srcId="{9D0F1372-5582-4A9D-A967-341F7921B2ED}" destId="{37896436-55DD-4DF8-9A66-A5F5C6992E53}" srcOrd="11" destOrd="0" presId="urn:microsoft.com/office/officeart/2005/8/layout/chevron1"/>
    <dgm:cxn modelId="{7412CF5D-E120-4C11-B1C0-7FA3F44E28D0}" type="presParOf" srcId="{9D0F1372-5582-4A9D-A967-341F7921B2ED}" destId="{DE33BBF6-5328-441E-8980-78C5247D3775}" srcOrd="12" destOrd="0" presId="urn:microsoft.com/office/officeart/2005/8/layout/chevron1"/>
    <dgm:cxn modelId="{830DC366-DD13-49C2-B7A7-4F8B0EDD2F8B}" type="presParOf" srcId="{9D0F1372-5582-4A9D-A967-341F7921B2ED}" destId="{62F48068-1E88-4700-81AE-E9E331367C32}" srcOrd="13" destOrd="0" presId="urn:microsoft.com/office/officeart/2005/8/layout/chevron1"/>
    <dgm:cxn modelId="{71956F93-242E-4F34-BBA1-0EFF79FC6106}" type="presParOf" srcId="{9D0F1372-5582-4A9D-A967-341F7921B2ED}" destId="{57B7BDB6-46E3-436D-B373-45C283CFCDD9}" srcOrd="14" destOrd="0" presId="urn:microsoft.com/office/officeart/2005/8/layout/chevron1"/>
    <dgm:cxn modelId="{207F3D95-BFB2-498F-8426-56E4D4492FBF}" type="presParOf" srcId="{9D0F1372-5582-4A9D-A967-341F7921B2ED}" destId="{9A9D7180-D01B-4DC1-A54B-2AA63AC10131}" srcOrd="15" destOrd="0" presId="urn:microsoft.com/office/officeart/2005/8/layout/chevron1"/>
    <dgm:cxn modelId="{C9945568-960B-4F50-933D-E64106398506}" type="presParOf" srcId="{9D0F1372-5582-4A9D-A967-341F7921B2ED}" destId="{80A0081B-416F-4C14-9689-72BDA70760A7}" srcOrd="16" destOrd="0" presId="urn:microsoft.com/office/officeart/2005/8/layout/chevron1"/>
    <dgm:cxn modelId="{ACBD5266-6198-4882-8BE5-5876244DFD3A}" type="presParOf" srcId="{9D0F1372-5582-4A9D-A967-341F7921B2ED}" destId="{8A7635AD-5ED7-461E-9668-DBD54AC1071B}" srcOrd="17" destOrd="0" presId="urn:microsoft.com/office/officeart/2005/8/layout/chevron1"/>
    <dgm:cxn modelId="{408FAD8A-C66D-4FE1-96BB-61C0A6BF6001}" type="presParOf" srcId="{9D0F1372-5582-4A9D-A967-341F7921B2ED}" destId="{D9CC0E77-CCBC-45B5-A342-B2256A178A0E}" srcOrd="1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78979-D85E-4CA6-B6DA-19E8D72293BA}" type="datetimeFigureOut">
              <a:rPr lang="fr-FR" smtClean="0"/>
              <a:pPr/>
              <a:t>01/04/2021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9E4ED-BD23-41FA-AE37-43D08E94F104}" type="slidenum">
              <a:rPr lang="fr-FR" smtClean="0"/>
              <a:pPr/>
              <a:t>‹N°›</a:t>
            </a:fld>
            <a:endParaRPr lang="fr-FR"/>
          </a:p>
        </p:txBody>
      </p:sp>
    </p:spTree>
    <p:extLst>
      <p:ext uri="{BB962C8B-B14F-4D97-AF65-F5344CB8AC3E}">
        <p14:creationId xmlns:p14="http://schemas.microsoft.com/office/powerpoint/2010/main" xmlns="" val="18041286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FA493-F8EE-44DF-8FCF-5267BA36E2B4}" type="datetimeFigureOut">
              <a:rPr lang="fr-FR" smtClean="0"/>
              <a:pPr/>
              <a:t>01/04/2021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A4D5D-8325-417D-9305-9BE2387ED74C}" type="slidenum">
              <a:rPr lang="fr-FR" smtClean="0"/>
              <a:pPr/>
              <a:t>‹N°›</a:t>
            </a:fld>
            <a:endParaRPr lang="fr-FR"/>
          </a:p>
        </p:txBody>
      </p:sp>
    </p:spTree>
    <p:extLst>
      <p:ext uri="{BB962C8B-B14F-4D97-AF65-F5344CB8AC3E}">
        <p14:creationId xmlns:p14="http://schemas.microsoft.com/office/powerpoint/2010/main" xmlns="" val="39143730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DA0E4CF9-26AF-4040-BAFA-8472943FD3D7}" type="slidenum">
              <a:rPr lang="fr-FR" smtClean="0"/>
              <a:pPr/>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5728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75380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543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2026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93686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3765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697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7677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38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84976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786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1179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0E4CF9-26AF-4040-BAFA-8472943FD3D7}" type="slidenum">
              <a:rPr lang="fr-FR" smtClean="0"/>
              <a:pPr/>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129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0E4CF9-26AF-4040-BAFA-8472943FD3D7}" type="slidenum">
              <a:rPr lang="fr-FR" smtClean="0"/>
              <a:pPr/>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350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6302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7529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45945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F34C7B-2D86-4C6A-B7FB-DCE5E292633A}" type="datetimeFigureOut">
              <a:rPr lang="fr-FR" smtClean="0"/>
              <a:pPr/>
              <a:t>01/04/2021</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331995162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6271" y="1802674"/>
            <a:ext cx="6815669" cy="3190722"/>
          </a:xfrm>
        </p:spPr>
        <p:txBody>
          <a:bodyPr anchor="t"/>
          <a:lstStyle/>
          <a:p>
            <a:pPr>
              <a:spcAft>
                <a:spcPts val="0"/>
              </a:spcAft>
            </a:pPr>
            <a:r>
              <a:rPr lang="fr-FR" sz="4800" dirty="0" smtClean="0"/>
              <a:t>BTS FABCR</a:t>
            </a:r>
            <a:r>
              <a:rPr lang="fr-FR" sz="1400" dirty="0" smtClean="0"/>
              <a:t/>
            </a:r>
            <a:br>
              <a:rPr lang="fr-FR" sz="1400" dirty="0" smtClean="0"/>
            </a:br>
            <a:r>
              <a:rPr lang="fr-FR" sz="1400" dirty="0" smtClean="0"/>
              <a:t/>
            </a:r>
            <a:br>
              <a:rPr lang="fr-FR" sz="1400" dirty="0" smtClean="0"/>
            </a:br>
            <a:r>
              <a:rPr lang="fr-FR" sz="4800" b="1" dirty="0" smtClean="0">
                <a:solidFill>
                  <a:schemeClr val="tx1"/>
                </a:solidFill>
              </a:rPr>
              <a:t>Bloc </a:t>
            </a:r>
            <a:r>
              <a:rPr lang="fr-FR" sz="4800" b="1" dirty="0">
                <a:solidFill>
                  <a:schemeClr val="tx1"/>
                </a:solidFill>
              </a:rPr>
              <a:t>n° </a:t>
            </a:r>
            <a:r>
              <a:rPr lang="fr-FR" sz="4800" b="1" dirty="0" smtClean="0">
                <a:solidFill>
                  <a:schemeClr val="tx1"/>
                </a:solidFill>
              </a:rPr>
              <a:t>3</a:t>
            </a:r>
            <a:r>
              <a:rPr lang="fr-FR" sz="4800" b="1" dirty="0">
                <a:solidFill>
                  <a:schemeClr val="tx1"/>
                </a:solidFill>
              </a:rPr>
              <a:t> : </a:t>
            </a:r>
            <a:r>
              <a:rPr lang="fr-FR" sz="4800" b="1" dirty="0" smtClean="0">
                <a:solidFill>
                  <a:schemeClr val="tx1"/>
                </a:solidFill>
              </a:rPr>
              <a:t>contrôle de travaux.</a:t>
            </a:r>
            <a:endParaRPr lang="fr-FR" sz="4800" b="1" dirty="0">
              <a:solidFill>
                <a:schemeClr val="tx1"/>
              </a:solidFill>
            </a:endParaRPr>
          </a:p>
        </p:txBody>
      </p:sp>
      <p:sp>
        <p:nvSpPr>
          <p:cNvPr id="7" name="ZoneTexte 6"/>
          <p:cNvSpPr txBox="1"/>
          <p:nvPr/>
        </p:nvSpPr>
        <p:spPr>
          <a:xfrm>
            <a:off x="154745" y="48231"/>
            <a:ext cx="2810524" cy="646331"/>
          </a:xfrm>
          <a:prstGeom prst="rect">
            <a:avLst/>
          </a:prstGeom>
          <a:noFill/>
        </p:spPr>
        <p:txBody>
          <a:bodyPr wrap="square" rtlCol="0">
            <a:spAutoFit/>
          </a:bodyPr>
          <a:lstStyle/>
          <a:p>
            <a:r>
              <a:rPr lang="fr-FR" sz="3600" b="1" dirty="0" smtClean="0">
                <a:solidFill>
                  <a:schemeClr val="bg1"/>
                </a:solidFill>
              </a:rPr>
              <a:t>BTS FABCR</a:t>
            </a:r>
            <a:endParaRPr lang="fr-FR" sz="3600" b="1" dirty="0">
              <a:solidFill>
                <a:schemeClr val="bg1"/>
              </a:solidFill>
            </a:endParaRPr>
          </a:p>
        </p:txBody>
      </p:sp>
      <p:pic>
        <p:nvPicPr>
          <p:cNvPr id="9" name="Image 8"/>
          <p:cNvPicPr>
            <a:picLocks noChangeAspect="1"/>
          </p:cNvPicPr>
          <p:nvPr/>
        </p:nvPicPr>
        <p:blipFill>
          <a:blip r:embed="rId2" cstate="print"/>
          <a:stretch>
            <a:fillRect/>
          </a:stretch>
        </p:blipFill>
        <p:spPr>
          <a:xfrm>
            <a:off x="10251656" y="185884"/>
            <a:ext cx="1694835" cy="999831"/>
          </a:xfrm>
          <a:prstGeom prst="rect">
            <a:avLst/>
          </a:prstGeom>
          <a:solidFill>
            <a:schemeClr val="bg1"/>
          </a:solidFill>
        </p:spPr>
      </p:pic>
      <p:sp>
        <p:nvSpPr>
          <p:cNvPr id="10" name="Rectangle 9"/>
          <p:cNvSpPr/>
          <p:nvPr/>
        </p:nvSpPr>
        <p:spPr>
          <a:xfrm>
            <a:off x="3868270" y="284255"/>
            <a:ext cx="4426641" cy="646331"/>
          </a:xfrm>
          <a:prstGeom prst="rect">
            <a:avLst/>
          </a:prstGeom>
          <a:solidFill>
            <a:schemeClr val="bg1"/>
          </a:solidFill>
        </p:spPr>
        <p:txBody>
          <a:bodyPr wrap="square">
            <a:spAutoFit/>
          </a:bodyPr>
          <a:lstStyle/>
          <a:p>
            <a:pPr algn="ctr"/>
            <a:r>
              <a:rPr lang="fr-FR" b="1" dirty="0"/>
              <a:t>Ministère de l’enseignement supérieur, </a:t>
            </a:r>
          </a:p>
          <a:p>
            <a:pPr algn="ctr"/>
            <a:r>
              <a:rPr lang="fr-FR" b="1" dirty="0"/>
              <a:t>de la recherche et de l’innovation</a:t>
            </a:r>
          </a:p>
        </p:txBody>
      </p:sp>
    </p:spTree>
    <p:extLst>
      <p:ext uri="{BB962C8B-B14F-4D97-AF65-F5344CB8AC3E}">
        <p14:creationId xmlns:p14="http://schemas.microsoft.com/office/powerpoint/2010/main" xmlns="" val="110001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54740" y="311999"/>
            <a:ext cx="11402963" cy="264687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2000" b="1"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			</a:t>
            </a:r>
            <a:endParaRPr kumimoji="0" lang="fr-FR" altLang="fr-FR"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tabLst/>
            </a:pPr>
            <a:r>
              <a:rPr kumimoji="0" lang="fr-FR" altLang="fr-FR"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Contrôle en cours de formation (CCF).</a:t>
            </a:r>
          </a:p>
          <a:p>
            <a:pPr marL="457200" marR="0" lvl="1" indent="0" algn="l" defTabSz="914400" rtl="0" eaLnBrk="0" fontAlgn="base" latinLnBrk="0" hangingPunct="0">
              <a:lnSpc>
                <a:spcPct val="100000"/>
              </a:lnSpc>
              <a:spcBef>
                <a:spcPct val="0"/>
              </a:spcBef>
              <a:spcAft>
                <a:spcPct val="0"/>
              </a:spcAft>
              <a:buClrTx/>
              <a:buSzTx/>
              <a:tabLst/>
            </a:pPr>
            <a:endParaRPr kumimoji="0" lang="fr-FR" alt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2 situations d’évaluation sous la forme d’épreuves pratiques.</a:t>
            </a:r>
            <a:endParaRPr kumimoji="0" lang="fr-FR" alt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	L’évaluation s’effectue sur la base </a:t>
            </a:r>
            <a:r>
              <a:rPr kumimoji="0" lang="fr-FR" altLang="fr-FR" b="1"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de deux situations </a:t>
            </a: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organisées par l'équipe pédagogique chargée des enseignements technologiques et professionnels. Ces 2 situations sont organisées au cours du </a:t>
            </a:r>
            <a:r>
              <a:rPr kumimoji="0" lang="fr-FR" altLang="fr-FR" b="1"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second semestre de la deuxième année,</a:t>
            </a: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 dans n’importe quel ordre.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L’organisation de ces évaluations relève de la responsabilité de l'équipe pédagogique.</a:t>
            </a:r>
            <a:endParaRPr kumimoji="0" lang="fr-FR" altLang="fr-FR" b="0" i="0" u="none" strike="noStrike" cap="none" normalizeH="0" baseline="0" dirty="0" smtClean="0">
              <a:ln>
                <a:noFill/>
              </a:ln>
              <a:solidFill>
                <a:schemeClr val="tx1"/>
              </a:solidFill>
              <a:effectLst/>
            </a:endParaRPr>
          </a:p>
        </p:txBody>
      </p:sp>
      <p:sp>
        <p:nvSpPr>
          <p:cNvPr id="7" name="ZoneTexte 6"/>
          <p:cNvSpPr txBox="1"/>
          <p:nvPr/>
        </p:nvSpPr>
        <p:spPr>
          <a:xfrm>
            <a:off x="454740" y="3411942"/>
            <a:ext cx="11409527" cy="3108543"/>
          </a:xfrm>
          <a:prstGeom prst="rect">
            <a:avLst/>
          </a:prstGeom>
          <a:solidFill>
            <a:schemeClr val="accent4">
              <a:lumMod val="20000"/>
              <a:lumOff val="80000"/>
            </a:schemeClr>
          </a:solidFill>
        </p:spPr>
        <p:txBody>
          <a:bodyPr wrap="square" rtlCol="0">
            <a:spAutoFit/>
          </a:bodyPr>
          <a:lstStyle/>
          <a:p>
            <a:pPr marL="457200" indent="-457200">
              <a:buFont typeface="Arial" panose="020B0604020202020204" pitchFamily="34" charset="0"/>
              <a:buChar char="•"/>
            </a:pPr>
            <a:endParaRPr lang="fr-FR" sz="2800" b="1" dirty="0" smtClean="0">
              <a:solidFill>
                <a:srgbClr val="FF0000"/>
              </a:solidFill>
            </a:endParaRPr>
          </a:p>
          <a:p>
            <a:pPr marL="457200" indent="-457200">
              <a:buFont typeface="Arial" panose="020B0604020202020204" pitchFamily="34" charset="0"/>
              <a:buChar char="•"/>
            </a:pPr>
            <a:r>
              <a:rPr lang="fr-FR" sz="2800" b="1" dirty="0" smtClean="0">
                <a:solidFill>
                  <a:srgbClr val="FF0000"/>
                </a:solidFill>
              </a:rPr>
              <a:t>La circulaire nationale imposera que ces activités évaluées en 2 CCF, de 3 à 4 heures chacun, portent sur des activités pratiques avec manipulations et non sur des </a:t>
            </a:r>
            <a:r>
              <a:rPr lang="fr-FR" sz="2800" b="1" dirty="0">
                <a:solidFill>
                  <a:srgbClr val="FF0000"/>
                </a:solidFill>
              </a:rPr>
              <a:t>T</a:t>
            </a:r>
            <a:r>
              <a:rPr lang="fr-FR" sz="2800" b="1" dirty="0" smtClean="0">
                <a:solidFill>
                  <a:srgbClr val="FF0000"/>
                </a:solidFill>
              </a:rPr>
              <a:t>D purement calculatoires.</a:t>
            </a:r>
          </a:p>
          <a:p>
            <a:pPr marL="457200" indent="-457200">
              <a:buFont typeface="Arial" panose="020B0604020202020204" pitchFamily="34" charset="0"/>
              <a:buChar char="•"/>
            </a:pPr>
            <a:r>
              <a:rPr lang="fr-FR" sz="2800" b="1" dirty="0" smtClean="0">
                <a:solidFill>
                  <a:srgbClr val="FF0000"/>
                </a:solidFill>
              </a:rPr>
              <a:t>La fiche de validation est écrite dans ce sens.</a:t>
            </a:r>
          </a:p>
          <a:p>
            <a:endParaRPr lang="fr-FR" sz="2800" b="1" dirty="0" smtClean="0">
              <a:solidFill>
                <a:srgbClr val="FF0000"/>
              </a:solidFill>
            </a:endParaRPr>
          </a:p>
        </p:txBody>
      </p:sp>
      <p:sp>
        <p:nvSpPr>
          <p:cNvPr id="8" name="ZoneTexte 7"/>
          <p:cNvSpPr txBox="1"/>
          <p:nvPr/>
        </p:nvSpPr>
        <p:spPr>
          <a:xfrm rot="19992642">
            <a:off x="128730" y="636619"/>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1764601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Diagramme 16"/>
          <p:cNvGraphicFramePr/>
          <p:nvPr>
            <p:extLst>
              <p:ext uri="{D42A27DB-BD31-4B8C-83A1-F6EECF244321}">
                <p14:modId xmlns:p14="http://schemas.microsoft.com/office/powerpoint/2010/main" xmlns="" val="2498507646"/>
              </p:ext>
            </p:extLst>
          </p:nvPr>
        </p:nvGraphicFramePr>
        <p:xfrm>
          <a:off x="288883" y="2000851"/>
          <a:ext cx="11335656" cy="1669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ZoneTexte 17"/>
          <p:cNvSpPr txBox="1"/>
          <p:nvPr/>
        </p:nvSpPr>
        <p:spPr>
          <a:xfrm>
            <a:off x="404995" y="2029879"/>
            <a:ext cx="2104572" cy="369332"/>
          </a:xfrm>
          <a:prstGeom prst="rect">
            <a:avLst/>
          </a:prstGeom>
          <a:solidFill>
            <a:schemeClr val="bg1"/>
          </a:solidFill>
        </p:spPr>
        <p:txBody>
          <a:bodyPr wrap="square" rtlCol="0">
            <a:spAutoFit/>
          </a:bodyPr>
          <a:lstStyle/>
          <a:p>
            <a:r>
              <a:rPr lang="fr-FR" b="1" dirty="0" smtClean="0"/>
              <a:t>Deuxième année</a:t>
            </a:r>
            <a:endParaRPr lang="fr-FR" b="1" dirty="0"/>
          </a:p>
        </p:txBody>
      </p:sp>
      <p:grpSp>
        <p:nvGrpSpPr>
          <p:cNvPr id="23" name="Groupe 22"/>
          <p:cNvGrpSpPr/>
          <p:nvPr/>
        </p:nvGrpSpPr>
        <p:grpSpPr>
          <a:xfrm>
            <a:off x="4291777" y="3354702"/>
            <a:ext cx="5928851" cy="616075"/>
            <a:chOff x="4617880" y="1843314"/>
            <a:chExt cx="5928851" cy="616075"/>
          </a:xfrm>
        </p:grpSpPr>
        <p:cxnSp>
          <p:nvCxnSpPr>
            <p:cNvPr id="24" name="Connecteur droit avec flèche 23"/>
            <p:cNvCxnSpPr/>
            <p:nvPr/>
          </p:nvCxnSpPr>
          <p:spPr>
            <a:xfrm flipH="1">
              <a:off x="5060335" y="1843314"/>
              <a:ext cx="5132440"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617880" y="2090057"/>
              <a:ext cx="5928851" cy="369332"/>
            </a:xfrm>
            <a:prstGeom prst="rect">
              <a:avLst/>
            </a:prstGeom>
            <a:solidFill>
              <a:schemeClr val="accent2">
                <a:lumMod val="20000"/>
                <a:lumOff val="80000"/>
              </a:schemeClr>
            </a:solidFill>
          </p:spPr>
          <p:txBody>
            <a:bodyPr wrap="square" rtlCol="0">
              <a:spAutoFit/>
            </a:bodyPr>
            <a:lstStyle/>
            <a:p>
              <a:pPr algn="ctr"/>
              <a:r>
                <a:rPr lang="fr-FR" b="1" dirty="0" smtClean="0">
                  <a:solidFill>
                    <a:srgbClr val="002060"/>
                  </a:solidFill>
                </a:rPr>
                <a:t>Période préférentielle pour les 2 CCF U61</a:t>
              </a:r>
              <a:endParaRPr lang="fr-FR" b="1" dirty="0">
                <a:solidFill>
                  <a:srgbClr val="002060"/>
                </a:solidFill>
              </a:endParaRPr>
            </a:p>
          </p:txBody>
        </p:sp>
      </p:grpSp>
      <p:sp>
        <p:nvSpPr>
          <p:cNvPr id="3" name="Rectangle 2"/>
          <p:cNvSpPr/>
          <p:nvPr/>
        </p:nvSpPr>
        <p:spPr>
          <a:xfrm>
            <a:off x="2968961" y="142931"/>
            <a:ext cx="4663456" cy="707886"/>
          </a:xfrm>
          <a:prstGeom prst="rect">
            <a:avLst/>
          </a:prstGeom>
          <a:solidFill>
            <a:schemeClr val="bg2">
              <a:lumMod val="25000"/>
            </a:schemeClr>
          </a:solidFill>
        </p:spPr>
        <p:txBody>
          <a:bodyPr wrap="none">
            <a:spAutoFit/>
          </a:bodyPr>
          <a:lstStyle/>
          <a:p>
            <a:r>
              <a:rPr lang="fr-FR" sz="4000" dirty="0" smtClean="0">
                <a:solidFill>
                  <a:schemeClr val="bg1"/>
                </a:solidFill>
                <a:latin typeface="Arial" panose="020B0604020202020204" pitchFamily="34" charset="0"/>
                <a:cs typeface="Arial" panose="020B0604020202020204" pitchFamily="34" charset="0"/>
              </a:rPr>
              <a:t>Contrôle</a:t>
            </a:r>
            <a:r>
              <a:rPr lang="fr-FR"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4000" dirty="0">
                <a:solidFill>
                  <a:schemeClr val="bg1"/>
                </a:solidFill>
                <a:latin typeface="Arial" panose="020B0604020202020204" pitchFamily="34" charset="0"/>
                <a:ea typeface="Calibri" panose="020F0502020204030204" pitchFamily="34" charset="0"/>
                <a:cs typeface="Arial" panose="020B0604020202020204" pitchFamily="34" charset="0"/>
              </a:rPr>
              <a:t>de travaux</a:t>
            </a:r>
            <a:endParaRPr lang="fr-FR" sz="4000" dirty="0">
              <a:solidFill>
                <a:schemeClr val="bg1"/>
              </a:solidFill>
            </a:endParaRPr>
          </a:p>
        </p:txBody>
      </p:sp>
      <p:sp>
        <p:nvSpPr>
          <p:cNvPr id="8" name="ZoneTexte 7"/>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smtClean="0">
                <a:solidFill>
                  <a:schemeClr val="bg1"/>
                </a:solidFill>
              </a:rPr>
              <a:t>Proposition</a:t>
            </a:r>
            <a:endParaRPr lang="fr-FR" sz="2400" b="1" dirty="0">
              <a:solidFill>
                <a:schemeClr val="bg1"/>
              </a:solidFill>
            </a:endParaRPr>
          </a:p>
        </p:txBody>
      </p:sp>
    </p:spTree>
    <p:extLst>
      <p:ext uri="{BB962C8B-B14F-4D97-AF65-F5344CB8AC3E}">
        <p14:creationId xmlns:p14="http://schemas.microsoft.com/office/powerpoint/2010/main" xmlns="" val="32658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0723" y="294968"/>
            <a:ext cx="11695471" cy="5693866"/>
          </a:xfrm>
          <a:prstGeom prst="rect">
            <a:avLst/>
          </a:prstGeom>
          <a:solidFill>
            <a:schemeClr val="bg1"/>
          </a:solidFill>
        </p:spPr>
        <p:txBody>
          <a:bodyPr wrap="square">
            <a:spAutoFit/>
          </a:bodyPr>
          <a:lstStyle/>
          <a:p>
            <a:pPr lvl="1">
              <a:spcBef>
                <a:spcPts val="1200"/>
              </a:spcBef>
              <a:spcAft>
                <a:spcPts val="1200"/>
              </a:spcAft>
            </a:pPr>
            <a:r>
              <a:rPr lang="fr-FR" sz="2400" b="1" dirty="0" smtClean="0">
                <a:latin typeface="Arial" panose="020B0604020202020204" pitchFamily="34" charset="0"/>
                <a:ea typeface="Calibri" panose="020F0502020204030204" pitchFamily="34" charset="0"/>
              </a:rPr>
              <a:t>							Forme </a:t>
            </a:r>
            <a:r>
              <a:rPr lang="fr-FR" sz="2400" b="1" dirty="0">
                <a:latin typeface="Arial" panose="020B0604020202020204" pitchFamily="34" charset="0"/>
                <a:ea typeface="Calibri" panose="020F0502020204030204" pitchFamily="34" charset="0"/>
              </a:rPr>
              <a:t>ponctuelle.</a:t>
            </a:r>
            <a:endParaRPr lang="fr-FR" sz="2400" b="1" u="sng" spc="5" dirty="0">
              <a:latin typeface="Arial" panose="020B0604020202020204" pitchFamily="34" charset="0"/>
              <a:ea typeface="Calibri" panose="020F0502020204030204" pitchFamily="34" charset="0"/>
            </a:endParaRPr>
          </a:p>
          <a:p>
            <a:pPr marL="502920" algn="ctr">
              <a:spcBef>
                <a:spcPts val="1200"/>
              </a:spcBef>
              <a:spcAft>
                <a:spcPts val="1200"/>
              </a:spcAft>
            </a:pPr>
            <a:r>
              <a:rPr lang="fr-FR" sz="2000" i="1" dirty="0">
                <a:latin typeface="Arial" panose="020B0604020202020204" pitchFamily="34" charset="0"/>
                <a:ea typeface="Calibri" panose="020F0502020204030204" pitchFamily="34" charset="0"/>
              </a:rPr>
              <a:t>Épreuve pratique d’une durée de 3 heures</a:t>
            </a:r>
            <a:r>
              <a:rPr lang="fr-FR" sz="2000" i="1" dirty="0" smtClean="0">
                <a:latin typeface="Arial" panose="020B0604020202020204" pitchFamily="34" charset="0"/>
                <a:ea typeface="Calibri" panose="020F0502020204030204" pitchFamily="34" charset="0"/>
              </a:rPr>
              <a:t>.</a:t>
            </a:r>
          </a:p>
          <a:p>
            <a:pPr marL="502920" algn="ctr">
              <a:spcBef>
                <a:spcPts val="1200"/>
              </a:spcBef>
              <a:spcAft>
                <a:spcPts val="1200"/>
              </a:spcAft>
            </a:pPr>
            <a:endParaRPr lang="fr-FR" sz="2000" b="1" u="sng" spc="5" dirty="0">
              <a:latin typeface="Arial" panose="020B0604020202020204" pitchFamily="34" charset="0"/>
              <a:ea typeface="Calibri" panose="020F0502020204030204" pitchFamily="34" charset="0"/>
            </a:endParaRPr>
          </a:p>
          <a:p>
            <a:pPr algn="just">
              <a:spcAft>
                <a:spcPts val="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L’évaluation s’effectue sur la base d’une épreuve pratique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à partir d’une liste de sujets définis par l’académie pilote.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Pendant la durée de l’épreuve, la commission interroge le candidat, et intervient pour garantir la sécurité des personnes et des biens. Le candidat décrit sur le lieu de l’activité, la méthode utilisée, les problèmes rencontrés et les solutions retenues pour les résoudre.</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commission d’interrogation est composée d’un enseignant </a:t>
            </a:r>
            <a:r>
              <a:rPr lang="fr-FR" sz="2000" dirty="0">
                <a:latin typeface="Arial" panose="020B0604020202020204" pitchFamily="34" charset="0"/>
                <a:ea typeface="Times New Roman" panose="02020603050405020304" pitchFamily="18" charset="0"/>
                <a:cs typeface="Times New Roman" panose="02020603050405020304" pitchFamily="18" charset="0"/>
              </a:rPr>
              <a:t>technique intervenant dans les enseignements technologiques de la formation du BTS, n’ayant pas suivi le candidat en formation.</a:t>
            </a:r>
          </a:p>
          <a:p>
            <a:pPr marR="147955" algn="just">
              <a:spcBef>
                <a:spcPts val="640"/>
              </a:spcBef>
              <a:spcAft>
                <a:spcPts val="0"/>
              </a:spcAft>
            </a:pPr>
            <a:r>
              <a:rPr lang="fr-FR" sz="2000" dirty="0">
                <a:latin typeface="Arial" panose="020B0604020202020204" pitchFamily="34" charset="0"/>
                <a:ea typeface="Arial" panose="020B0604020202020204" pitchFamily="34" charset="0"/>
              </a:rPr>
              <a:t>La commission d’interrogation renseigne la fiche d’évaluation (donnée dans la circulaire d’organisation nationale de l’examen), et propose une note</a:t>
            </a:r>
            <a:r>
              <a:rPr lang="fr-FR" sz="2000" dirty="0" smtClean="0">
                <a:latin typeface="Arial" panose="020B0604020202020204" pitchFamily="34" charset="0"/>
                <a:ea typeface="Arial" panose="020B0604020202020204" pitchFamily="34" charset="0"/>
              </a:rPr>
              <a:t>.</a:t>
            </a:r>
          </a:p>
          <a:p>
            <a:pPr marL="336550" marR="147955" indent="-180340" algn="just">
              <a:spcBef>
                <a:spcPts val="640"/>
              </a:spcBef>
              <a:spcAft>
                <a:spcPts val="0"/>
              </a:spcAft>
            </a:pPr>
            <a:endParaRPr lang="fr-FR" sz="2000" spc="5" dirty="0">
              <a:effectLst/>
              <a:latin typeface="Arial" panose="020B0604020202020204" pitchFamily="34" charset="0"/>
              <a:ea typeface="Arial" panose="020B0604020202020204" pitchFamily="34" charset="0"/>
            </a:endParaRPr>
          </a:p>
        </p:txBody>
      </p:sp>
      <p:sp>
        <p:nvSpPr>
          <p:cNvPr id="4" name="ZoneTexte 3"/>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3337645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Fichier d’évaluation</a:t>
            </a:r>
            <a:endParaRPr lang="fr-FR" dirty="0"/>
          </a:p>
        </p:txBody>
      </p:sp>
      <p:sp>
        <p:nvSpPr>
          <p:cNvPr id="4" name="ZoneTexte 3"/>
          <p:cNvSpPr txBox="1"/>
          <p:nvPr/>
        </p:nvSpPr>
        <p:spPr>
          <a:xfrm>
            <a:off x="1358898" y="2705100"/>
            <a:ext cx="9537700"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Il se compose de 3 pages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page d’identification du candidat et de notation globale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page d’évaluation du CCF « réception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2400" b="0" i="0" u="none" strike="noStrike" kern="1200" cap="none" spc="0" normalizeH="0" baseline="0" noProof="0" dirty="0" smtClean="0">
                <a:ln>
                  <a:noFill/>
                </a:ln>
                <a:solidFill>
                  <a:prstClr val="black"/>
                </a:solidFill>
                <a:effectLst/>
                <a:uLnTx/>
                <a:uFillTx/>
                <a:latin typeface="Arial" panose="020B0604020202020204"/>
                <a:ea typeface="+mn-ea"/>
                <a:cs typeface="+mn-cs"/>
              </a:rPr>
              <a:t>page d’évaluation du CCF « topo-labo ».</a:t>
            </a:r>
            <a:endPar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ZoneTexte 4"/>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2090575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xmlns="" val="3108739493"/>
              </p:ext>
            </p:extLst>
          </p:nvPr>
        </p:nvGraphicFramePr>
        <p:xfrm>
          <a:off x="1310185" y="573205"/>
          <a:ext cx="9416955" cy="6059606"/>
        </p:xfrm>
        <a:graphic>
          <a:graphicData uri="http://schemas.openxmlformats.org/drawingml/2006/table">
            <a:tbl>
              <a:tblPr/>
              <a:tblGrid>
                <a:gridCol w="3347434">
                  <a:extLst>
                    <a:ext uri="{9D8B030D-6E8A-4147-A177-3AD203B41FA5}">
                      <a16:colId xmlns:a16="http://schemas.microsoft.com/office/drawing/2014/main" xmlns="" val="4249815595"/>
                    </a:ext>
                  </a:extLst>
                </a:gridCol>
                <a:gridCol w="1453007">
                  <a:extLst>
                    <a:ext uri="{9D8B030D-6E8A-4147-A177-3AD203B41FA5}">
                      <a16:colId xmlns:a16="http://schemas.microsoft.com/office/drawing/2014/main" xmlns="" val="2423543162"/>
                    </a:ext>
                  </a:extLst>
                </a:gridCol>
                <a:gridCol w="1324258">
                  <a:extLst>
                    <a:ext uri="{9D8B030D-6E8A-4147-A177-3AD203B41FA5}">
                      <a16:colId xmlns:a16="http://schemas.microsoft.com/office/drawing/2014/main" xmlns="" val="355644560"/>
                    </a:ext>
                  </a:extLst>
                </a:gridCol>
                <a:gridCol w="1103550">
                  <a:extLst>
                    <a:ext uri="{9D8B030D-6E8A-4147-A177-3AD203B41FA5}">
                      <a16:colId xmlns:a16="http://schemas.microsoft.com/office/drawing/2014/main" xmlns="" val="3755578237"/>
                    </a:ext>
                  </a:extLst>
                </a:gridCol>
                <a:gridCol w="2188706">
                  <a:extLst>
                    <a:ext uri="{9D8B030D-6E8A-4147-A177-3AD203B41FA5}">
                      <a16:colId xmlns:a16="http://schemas.microsoft.com/office/drawing/2014/main" xmlns="" val="3265100450"/>
                    </a:ext>
                  </a:extLst>
                </a:gridCol>
              </a:tblGrid>
              <a:tr h="1322598">
                <a:tc>
                  <a:txBody>
                    <a:bodyPr/>
                    <a:lstStyle/>
                    <a:p>
                      <a:pPr algn="ctr" fontAlgn="ctr"/>
                      <a:r>
                        <a:rPr lang="fr-FR" sz="1700" b="1" i="0" u="none" strike="noStrike">
                          <a:solidFill>
                            <a:srgbClr val="000000"/>
                          </a:solidFill>
                          <a:effectLst/>
                          <a:latin typeface="Calibri" panose="020F0502020204030204" pitchFamily="34" charset="0"/>
                        </a:rPr>
                        <a:t>BTS FABCR</a:t>
                      </a:r>
                      <a:br>
                        <a:rPr lang="fr-FR" sz="1700" b="1" i="0" u="none" strike="noStrike">
                          <a:solidFill>
                            <a:srgbClr val="000000"/>
                          </a:solidFill>
                          <a:effectLst/>
                          <a:latin typeface="Calibri" panose="020F0502020204030204" pitchFamily="34" charset="0"/>
                        </a:rPr>
                      </a:br>
                      <a:r>
                        <a:rPr lang="fr-FR" sz="1700" b="1" i="0" u="none" strike="noStrike">
                          <a:solidFill>
                            <a:srgbClr val="000000"/>
                          </a:solidFill>
                          <a:effectLst/>
                          <a:latin typeface="Calibri" panose="020F0502020204030204" pitchFamily="34" charset="0"/>
                        </a:rPr>
                        <a:t>Fiche d'évaluation</a:t>
                      </a:r>
                    </a:p>
                  </a:txBody>
                  <a:tcPr marL="8053" marR="8053" marT="80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700" b="0" i="0" u="none" strike="noStrike">
                          <a:solidFill>
                            <a:srgbClr val="000000"/>
                          </a:solidFill>
                          <a:effectLst/>
                          <a:latin typeface="Calibri" panose="020F0502020204030204" pitchFamily="34" charset="0"/>
                        </a:rPr>
                        <a:t>Session :</a:t>
                      </a:r>
                    </a:p>
                  </a:txBody>
                  <a:tcPr marL="8053" marR="8053" marT="805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fr-FR" sz="1700" b="1" i="0" u="none" strike="noStrike">
                          <a:solidFill>
                            <a:srgbClr val="FF0000"/>
                          </a:solidFill>
                          <a:effectLst/>
                          <a:latin typeface="Calibri" panose="020F0502020204030204" pitchFamily="34" charset="0"/>
                        </a:rPr>
                        <a:t>2023</a:t>
                      </a:r>
                    </a:p>
                  </a:txBody>
                  <a:tcPr marL="8053" marR="8053" marT="805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700" b="1" i="0" u="none" strike="noStrike">
                          <a:solidFill>
                            <a:srgbClr val="000000"/>
                          </a:solidFill>
                          <a:effectLst/>
                          <a:latin typeface="Calibri" panose="020F0502020204030204" pitchFamily="34" charset="0"/>
                        </a:rPr>
                        <a:t>EPREUVE E61</a:t>
                      </a:r>
                    </a:p>
                  </a:txBody>
                  <a:tcPr marL="8053" marR="8053" marT="80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68913"/>
                  </a:ext>
                </a:extLst>
              </a:tr>
              <a:tr h="308606">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17230876"/>
                  </a:ext>
                </a:extLst>
              </a:tr>
              <a:tr h="293912">
                <a:tc rowSpan="5">
                  <a:txBody>
                    <a:bodyPr/>
                    <a:lstStyle/>
                    <a:p>
                      <a:pPr algn="ctr" fontAlgn="ctr"/>
                      <a:r>
                        <a:rPr lang="fr-FR" sz="1500" b="0" i="0" u="none" strike="noStrike">
                          <a:solidFill>
                            <a:srgbClr val="000000"/>
                          </a:solidFill>
                          <a:effectLst/>
                          <a:latin typeface="Calibri" panose="020F0502020204030204" pitchFamily="34" charset="0"/>
                        </a:rPr>
                        <a:t>Centre :</a:t>
                      </a:r>
                    </a:p>
                  </a:txBody>
                  <a:tcPr marL="8053" marR="8053" marT="8053" marB="0" anchor="ctr">
                    <a:lnL>
                      <a:noFill/>
                    </a:lnL>
                    <a:lnR w="12700" cap="flat" cmpd="sng" algn="ctr">
                      <a:solidFill>
                        <a:srgbClr val="000000"/>
                      </a:solidFill>
                      <a:prstDash val="solid"/>
                      <a:round/>
                      <a:headEnd type="none" w="med" len="med"/>
                      <a:tailEnd type="none" w="med" len="med"/>
                    </a:lnR>
                    <a:lnT>
                      <a:noFill/>
                    </a:lnT>
                    <a:lnB>
                      <a:noFill/>
                    </a:lnB>
                  </a:tcPr>
                </a:tc>
                <a:tc rowSpan="5" gridSpan="3">
                  <a:txBody>
                    <a:bodyPr/>
                    <a:lstStyle/>
                    <a:p>
                      <a:pPr algn="ctr" fontAlgn="ctr"/>
                      <a:r>
                        <a:rPr lang="fr-FR" sz="1400" b="0" i="0" u="none" strike="noStrike">
                          <a:solidFill>
                            <a:srgbClr val="000000"/>
                          </a:solidFill>
                          <a:effectLst/>
                          <a:latin typeface="Calibri" panose="020F0502020204030204" pitchFamily="34" charset="0"/>
                        </a:rPr>
                        <a:t> </a:t>
                      </a:r>
                    </a:p>
                  </a:txBody>
                  <a:tcPr marL="8053" marR="8053" marT="80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5" hMerge="1">
                  <a:txBody>
                    <a:bodyPr/>
                    <a:lstStyle/>
                    <a:p>
                      <a:endParaRPr lang="fr-FR"/>
                    </a:p>
                  </a:txBody>
                  <a:tcPr/>
                </a:tc>
                <a:tc rowSpan="5" hMerge="1">
                  <a:txBody>
                    <a:bodyPr/>
                    <a:lstStyle/>
                    <a:p>
                      <a:endParaRPr lang="fr-FR"/>
                    </a:p>
                  </a:txBody>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864965842"/>
                  </a:ext>
                </a:extLst>
              </a:tr>
              <a:tr h="293912">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90992500"/>
                  </a:ext>
                </a:extLst>
              </a:tr>
              <a:tr h="293912">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215443323"/>
                  </a:ext>
                </a:extLst>
              </a:tr>
              <a:tr h="293912">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814264617"/>
                  </a:ext>
                </a:extLst>
              </a:tr>
              <a:tr h="308606">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97289537"/>
                  </a:ext>
                </a:extLst>
              </a:tr>
              <a:tr h="308606">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8478561"/>
                  </a:ext>
                </a:extLst>
              </a:tr>
              <a:tr h="487473">
                <a:tc>
                  <a:txBody>
                    <a:bodyPr/>
                    <a:lstStyle/>
                    <a:p>
                      <a:pPr algn="r" fontAlgn="ctr"/>
                      <a:r>
                        <a:rPr lang="fr-FR" sz="1000" b="0" i="0" u="none" strike="noStrike">
                          <a:solidFill>
                            <a:srgbClr val="000000"/>
                          </a:solidFill>
                          <a:effectLst/>
                          <a:latin typeface="Calibri" panose="020F0502020204030204" pitchFamily="34" charset="0"/>
                        </a:rPr>
                        <a:t>Nom du candidat :</a:t>
                      </a:r>
                    </a:p>
                  </a:txBody>
                  <a:tcPr marL="8053" marR="8053" marT="8053"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ctr"/>
                      <a:r>
                        <a:rPr lang="fr-FR" sz="1700" b="0" i="0" u="none" strike="noStrike">
                          <a:solidFill>
                            <a:srgbClr val="000000"/>
                          </a:solidFill>
                          <a:effectLst/>
                          <a:latin typeface="Calibri" panose="020F0502020204030204" pitchFamily="34" charset="0"/>
                        </a:rPr>
                        <a:t> </a:t>
                      </a:r>
                    </a:p>
                  </a:txBody>
                  <a:tcPr marL="8053" marR="8053" marT="80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266246395"/>
                  </a:ext>
                </a:extLst>
              </a:tr>
              <a:tr h="487473">
                <a:tc>
                  <a:txBody>
                    <a:bodyPr/>
                    <a:lstStyle/>
                    <a:p>
                      <a:pPr algn="r" fontAlgn="ctr"/>
                      <a:r>
                        <a:rPr lang="fr-FR" sz="1000" b="0" i="0" u="none" strike="noStrike">
                          <a:solidFill>
                            <a:srgbClr val="000000"/>
                          </a:solidFill>
                          <a:effectLst/>
                          <a:latin typeface="Calibri" panose="020F0502020204030204" pitchFamily="34" charset="0"/>
                        </a:rPr>
                        <a:t>Prénom :</a:t>
                      </a:r>
                    </a:p>
                  </a:txBody>
                  <a:tcPr marL="8053" marR="8053" marT="8053"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ctr"/>
                      <a:r>
                        <a:rPr lang="fr-FR" sz="1700" b="0" i="0" u="none" strike="noStrike">
                          <a:solidFill>
                            <a:srgbClr val="000000"/>
                          </a:solidFill>
                          <a:effectLst/>
                          <a:latin typeface="Calibri" panose="020F0502020204030204" pitchFamily="34" charset="0"/>
                        </a:rPr>
                        <a:t> </a:t>
                      </a:r>
                    </a:p>
                  </a:txBody>
                  <a:tcPr marL="8053" marR="8053" marT="80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810958309"/>
                  </a:ext>
                </a:extLst>
              </a:tr>
              <a:tr h="308606">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77713496"/>
                  </a:ext>
                </a:extLst>
              </a:tr>
              <a:tr h="411476">
                <a:tc>
                  <a:txBody>
                    <a:bodyPr/>
                    <a:lstStyle/>
                    <a:p>
                      <a:pPr algn="ctr" fontAlgn="ctr"/>
                      <a:r>
                        <a:rPr lang="fr-FR" sz="1400" b="1" i="0" u="none" strike="noStrike">
                          <a:solidFill>
                            <a:srgbClr val="FFFFFF"/>
                          </a:solidFill>
                          <a:effectLst/>
                          <a:latin typeface="Calibri" panose="020F0502020204030204" pitchFamily="34" charset="0"/>
                        </a:rPr>
                        <a:t>Bilan</a:t>
                      </a:r>
                    </a:p>
                  </a:txBody>
                  <a:tcPr marL="8053" marR="8053" marT="80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note</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900" b="0" i="0" u="none" strike="noStrike">
                        <a:solidFill>
                          <a:srgbClr val="000000"/>
                        </a:solidFill>
                        <a:effectLst/>
                        <a:latin typeface="Calibri" panose="020F0502020204030204" pitchFamily="34" charset="0"/>
                      </a:endParaRPr>
                    </a:p>
                  </a:txBody>
                  <a:tcPr marL="8053" marR="8053" marT="805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900" b="0" i="0" u="none" strike="noStrike">
                        <a:solidFill>
                          <a:srgbClr val="000000"/>
                        </a:solidFill>
                        <a:effectLst/>
                        <a:latin typeface="Calibri" panose="020F0502020204030204" pitchFamily="34" charset="0"/>
                      </a:endParaRPr>
                    </a:p>
                  </a:txBody>
                  <a:tcPr marL="8053" marR="8053" marT="8053" marB="0" anchor="ctr">
                    <a:lnL>
                      <a:noFill/>
                    </a:lnL>
                    <a:lnR>
                      <a:noFill/>
                    </a:lnR>
                    <a:lnT>
                      <a:noFill/>
                    </a:lnT>
                    <a:lnB>
                      <a:noFill/>
                    </a:lnB>
                  </a:tcPr>
                </a:tc>
                <a:extLst>
                  <a:ext uri="{0D108BD9-81ED-4DB2-BD59-A6C34878D82A}">
                    <a16:rowId xmlns:a16="http://schemas.microsoft.com/office/drawing/2014/main" xmlns="" val="3155661089"/>
                  </a:ext>
                </a:extLst>
              </a:tr>
              <a:tr h="308606">
                <a:tc gridSpan="2">
                  <a:txBody>
                    <a:bodyPr/>
                    <a:lstStyle/>
                    <a:p>
                      <a:pPr algn="r" fontAlgn="b"/>
                      <a:r>
                        <a:rPr lang="fr-FR" sz="1000" b="1" i="0" u="none" strike="noStrike">
                          <a:solidFill>
                            <a:srgbClr val="000000"/>
                          </a:solidFill>
                          <a:effectLst/>
                          <a:latin typeface="Calibri" panose="020F0502020204030204" pitchFamily="34" charset="0"/>
                        </a:rPr>
                        <a:t>CCF "Réception" :</a:t>
                      </a:r>
                    </a:p>
                  </a:txBody>
                  <a:tcPr marL="8053" marR="8053" marT="8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ctr"/>
                      <a:r>
                        <a:rPr lang="fr-FR" sz="1000" b="0" i="0" u="none" strike="noStrike">
                          <a:solidFill>
                            <a:srgbClr val="000000"/>
                          </a:solidFill>
                          <a:effectLst/>
                          <a:latin typeface="Calibri" panose="020F0502020204030204" pitchFamily="34" charset="0"/>
                        </a:rPr>
                        <a:t>0,00</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a:noFill/>
                    </a:lnT>
                    <a:lnB>
                      <a:noFill/>
                    </a:lnB>
                  </a:tcPr>
                </a:tc>
                <a:extLst>
                  <a:ext uri="{0D108BD9-81ED-4DB2-BD59-A6C34878D82A}">
                    <a16:rowId xmlns:a16="http://schemas.microsoft.com/office/drawing/2014/main" xmlns="" val="387987583"/>
                  </a:ext>
                </a:extLst>
              </a:tr>
              <a:tr h="308606">
                <a:tc gridSpan="2">
                  <a:txBody>
                    <a:bodyPr/>
                    <a:lstStyle/>
                    <a:p>
                      <a:pPr algn="r" fontAlgn="b"/>
                      <a:r>
                        <a:rPr lang="fr-FR" sz="1000" b="1" i="0" u="none" strike="noStrike">
                          <a:solidFill>
                            <a:srgbClr val="000000"/>
                          </a:solidFill>
                          <a:effectLst/>
                          <a:latin typeface="Calibri" panose="020F0502020204030204" pitchFamily="34" charset="0"/>
                        </a:rPr>
                        <a:t>CCF "Implantation et mesures" :</a:t>
                      </a:r>
                    </a:p>
                  </a:txBody>
                  <a:tcPr marL="8053" marR="8053" marT="8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ctr"/>
                      <a:r>
                        <a:rPr lang="fr-FR" sz="1000" b="0" i="0" u="none" strike="noStrike">
                          <a:solidFill>
                            <a:srgbClr val="000000"/>
                          </a:solidFill>
                          <a:effectLst/>
                          <a:latin typeface="Calibri" panose="020F0502020204030204" pitchFamily="34" charset="0"/>
                        </a:rPr>
                        <a:t>0,00</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8053" marR="8053" marT="8053" marB="0" anchor="b">
                    <a:lnL>
                      <a:noFill/>
                    </a:lnL>
                    <a:lnR>
                      <a:noFill/>
                    </a:lnR>
                    <a:lnT>
                      <a:noFill/>
                    </a:lnT>
                    <a:lnB>
                      <a:noFill/>
                    </a:lnB>
                  </a:tcPr>
                </a:tc>
                <a:extLst>
                  <a:ext uri="{0D108BD9-81ED-4DB2-BD59-A6C34878D82A}">
                    <a16:rowId xmlns:a16="http://schemas.microsoft.com/office/drawing/2014/main" xmlns="" val="394037686"/>
                  </a:ext>
                </a:extLst>
              </a:tr>
              <a:tr h="323302">
                <a:tc gridSpan="2">
                  <a:txBody>
                    <a:bodyPr/>
                    <a:lstStyle/>
                    <a:p>
                      <a:pPr algn="r" fontAlgn="b"/>
                      <a:r>
                        <a:rPr lang="fr-FR" sz="1000" b="1" i="0" u="none" strike="noStrike">
                          <a:solidFill>
                            <a:srgbClr val="000000"/>
                          </a:solidFill>
                          <a:effectLst/>
                          <a:latin typeface="Calibri" panose="020F0502020204030204" pitchFamily="34" charset="0"/>
                        </a:rPr>
                        <a:t>Total :</a:t>
                      </a:r>
                    </a:p>
                  </a:txBody>
                  <a:tcPr marL="8053" marR="8053" marT="8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ctr"/>
                      <a:r>
                        <a:rPr lang="fr-FR" sz="1000" b="1" i="0" u="none" strike="noStrike">
                          <a:solidFill>
                            <a:srgbClr val="FF0000"/>
                          </a:solidFill>
                          <a:effectLst/>
                          <a:latin typeface="Calibri" panose="020F0502020204030204" pitchFamily="34" charset="0"/>
                        </a:rPr>
                        <a:t>0,00</a:t>
                      </a:r>
                    </a:p>
                  </a:txBody>
                  <a:tcPr marL="8053" marR="8053" marT="8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000" b="1" i="0" u="none" strike="noStrike">
                          <a:solidFill>
                            <a:srgbClr val="000000"/>
                          </a:solidFill>
                          <a:effectLst/>
                          <a:latin typeface="Calibri" panose="020F0502020204030204" pitchFamily="34" charset="0"/>
                        </a:rPr>
                        <a:t> /20</a:t>
                      </a:r>
                    </a:p>
                  </a:txBody>
                  <a:tcPr marL="8053" marR="8053" marT="80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53" marR="8053" marT="8053" marB="0" anchor="b">
                    <a:lnL>
                      <a:noFill/>
                    </a:lnL>
                    <a:lnR>
                      <a:noFill/>
                    </a:lnR>
                    <a:lnT>
                      <a:noFill/>
                    </a:lnT>
                    <a:lnB>
                      <a:noFill/>
                    </a:lnB>
                  </a:tcPr>
                </a:tc>
                <a:extLst>
                  <a:ext uri="{0D108BD9-81ED-4DB2-BD59-A6C34878D82A}">
                    <a16:rowId xmlns:a16="http://schemas.microsoft.com/office/drawing/2014/main" xmlns="" val="3041432598"/>
                  </a:ext>
                </a:extLst>
              </a:tr>
            </a:tbl>
          </a:graphicData>
        </a:graphic>
      </p:graphicFrame>
      <p:sp>
        <p:nvSpPr>
          <p:cNvPr id="4" name="Légende encadrée 1 3"/>
          <p:cNvSpPr/>
          <p:nvPr/>
        </p:nvSpPr>
        <p:spPr>
          <a:xfrm>
            <a:off x="266700" y="1501633"/>
            <a:ext cx="2667000" cy="1714500"/>
          </a:xfrm>
          <a:prstGeom prst="borderCallout1">
            <a:avLst>
              <a:gd name="adj1" fmla="val 49120"/>
              <a:gd name="adj2" fmla="val 101191"/>
              <a:gd name="adj3" fmla="val 102937"/>
              <a:gd name="adj4" fmla="val 211163"/>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L’équipe pédagogique renseigne la fiche.</a:t>
            </a:r>
          </a:p>
        </p:txBody>
      </p:sp>
      <p:sp>
        <p:nvSpPr>
          <p:cNvPr id="5" name="Légende encadrée 1 4"/>
          <p:cNvSpPr/>
          <p:nvPr/>
        </p:nvSpPr>
        <p:spPr>
          <a:xfrm>
            <a:off x="266700" y="3487334"/>
            <a:ext cx="2667000" cy="1714500"/>
          </a:xfrm>
          <a:prstGeom prst="borderCallout1">
            <a:avLst>
              <a:gd name="adj1" fmla="val 49120"/>
              <a:gd name="adj2" fmla="val 101191"/>
              <a:gd name="adj3" fmla="val 137244"/>
              <a:gd name="adj4" fmla="val 19485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La commission propose une note au jury final.</a:t>
            </a:r>
          </a:p>
        </p:txBody>
      </p:sp>
      <p:sp>
        <p:nvSpPr>
          <p:cNvPr id="7" name="ZoneTexte 6"/>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31959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119524801"/>
              </p:ext>
            </p:extLst>
          </p:nvPr>
        </p:nvGraphicFramePr>
        <p:xfrm>
          <a:off x="1313297" y="130995"/>
          <a:ext cx="7530462" cy="6712923"/>
        </p:xfrm>
        <a:graphic>
          <a:graphicData uri="http://schemas.openxmlformats.org/drawingml/2006/table">
            <a:tbl>
              <a:tblPr/>
              <a:tblGrid>
                <a:gridCol w="2491338">
                  <a:extLst>
                    <a:ext uri="{9D8B030D-6E8A-4147-A177-3AD203B41FA5}">
                      <a16:colId xmlns:a16="http://schemas.microsoft.com/office/drawing/2014/main" xmlns="" val="3812063844"/>
                    </a:ext>
                  </a:extLst>
                </a:gridCol>
                <a:gridCol w="2493286">
                  <a:extLst>
                    <a:ext uri="{9D8B030D-6E8A-4147-A177-3AD203B41FA5}">
                      <a16:colId xmlns:a16="http://schemas.microsoft.com/office/drawing/2014/main" xmlns="" val="381009586"/>
                    </a:ext>
                  </a:extLst>
                </a:gridCol>
                <a:gridCol w="397058">
                  <a:extLst>
                    <a:ext uri="{9D8B030D-6E8A-4147-A177-3AD203B41FA5}">
                      <a16:colId xmlns:a16="http://schemas.microsoft.com/office/drawing/2014/main" xmlns="" val="231156871"/>
                    </a:ext>
                  </a:extLst>
                </a:gridCol>
                <a:gridCol w="264705">
                  <a:extLst>
                    <a:ext uri="{9D8B030D-6E8A-4147-A177-3AD203B41FA5}">
                      <a16:colId xmlns:a16="http://schemas.microsoft.com/office/drawing/2014/main" xmlns="" val="2597563402"/>
                    </a:ext>
                  </a:extLst>
                </a:gridCol>
                <a:gridCol w="217991">
                  <a:extLst>
                    <a:ext uri="{9D8B030D-6E8A-4147-A177-3AD203B41FA5}">
                      <a16:colId xmlns:a16="http://schemas.microsoft.com/office/drawing/2014/main" xmlns="" val="651887329"/>
                    </a:ext>
                  </a:extLst>
                </a:gridCol>
                <a:gridCol w="249134">
                  <a:extLst>
                    <a:ext uri="{9D8B030D-6E8A-4147-A177-3AD203B41FA5}">
                      <a16:colId xmlns:a16="http://schemas.microsoft.com/office/drawing/2014/main" xmlns="" val="3843522075"/>
                    </a:ext>
                  </a:extLst>
                </a:gridCol>
                <a:gridCol w="264705">
                  <a:extLst>
                    <a:ext uri="{9D8B030D-6E8A-4147-A177-3AD203B41FA5}">
                      <a16:colId xmlns:a16="http://schemas.microsoft.com/office/drawing/2014/main" xmlns="" val="2062757432"/>
                    </a:ext>
                  </a:extLst>
                </a:gridCol>
                <a:gridCol w="264705">
                  <a:extLst>
                    <a:ext uri="{9D8B030D-6E8A-4147-A177-3AD203B41FA5}">
                      <a16:colId xmlns:a16="http://schemas.microsoft.com/office/drawing/2014/main" xmlns="" val="3494965163"/>
                    </a:ext>
                  </a:extLst>
                </a:gridCol>
                <a:gridCol w="412628">
                  <a:extLst>
                    <a:ext uri="{9D8B030D-6E8A-4147-A177-3AD203B41FA5}">
                      <a16:colId xmlns:a16="http://schemas.microsoft.com/office/drawing/2014/main" xmlns="" val="3774223900"/>
                    </a:ext>
                  </a:extLst>
                </a:gridCol>
                <a:gridCol w="474912">
                  <a:extLst>
                    <a:ext uri="{9D8B030D-6E8A-4147-A177-3AD203B41FA5}">
                      <a16:colId xmlns:a16="http://schemas.microsoft.com/office/drawing/2014/main" xmlns="" val="1929968194"/>
                    </a:ext>
                  </a:extLst>
                </a:gridCol>
              </a:tblGrid>
              <a:tr h="329247">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1" i="0" u="none" strike="noStrike">
                          <a:solidFill>
                            <a:srgbClr val="000000"/>
                          </a:solidFill>
                          <a:effectLst/>
                          <a:latin typeface="Arial" panose="020B0604020202020204" pitchFamily="34" charset="0"/>
                        </a:rPr>
                        <a:t>0</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gridSpan="4">
                  <a:txBody>
                    <a:bodyPr/>
                    <a:lstStyle/>
                    <a:p>
                      <a:pPr algn="ctr" fontAlgn="ctr"/>
                      <a:r>
                        <a:rPr lang="fr-FR" sz="2000" b="0" i="0" u="none" strike="noStrike">
                          <a:solidFill>
                            <a:srgbClr val="000000"/>
                          </a:solidFill>
                          <a:effectLst/>
                          <a:latin typeface="Arial" panose="020B0604020202020204" pitchFamily="34" charset="0"/>
                        </a:rPr>
                        <a:t>BTS FABCR</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gridSpan="4">
                  <a:txBody>
                    <a:bodyPr/>
                    <a:lstStyle/>
                    <a:p>
                      <a:pPr algn="ctr" fontAlgn="ctr"/>
                      <a:r>
                        <a:rPr lang="fr-FR" sz="1200" b="0" i="0" u="none" strike="noStrike">
                          <a:solidFill>
                            <a:srgbClr val="000000"/>
                          </a:solidFill>
                          <a:effectLst/>
                          <a:latin typeface="Arial" panose="020B0604020202020204" pitchFamily="34" charset="0"/>
                        </a:rPr>
                        <a:t>Fiche d'évaluation du CCF "Réceptionner" de l'épreuve U61</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xmlns="" val="3947921200"/>
                  </a:ext>
                </a:extLst>
              </a:tr>
              <a:tr h="435619">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effectLst/>
                          <a:latin typeface="Arial" panose="020B0604020202020204" pitchFamily="34" charset="0"/>
                        </a:rPr>
                        <a:t>0</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xmlns="" val="3966925807"/>
                  </a:ext>
                </a:extLst>
              </a:tr>
              <a:tr h="1131258">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Compétences évaluées et Indicateurs de performance</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évalué ?</a:t>
                      </a:r>
                      <a:br>
                        <a:rPr lang="fr-FR" sz="1000" b="1" i="0" u="none" strike="noStrike">
                          <a:solidFill>
                            <a:srgbClr val="000000"/>
                          </a:solidFill>
                          <a:effectLst/>
                          <a:latin typeface="Arial" panose="020B0604020202020204" pitchFamily="34" charset="0"/>
                        </a:rPr>
                      </a:br>
                      <a:r>
                        <a:rPr lang="fr-FR" sz="1000" b="1" i="0" u="none" strike="noStrike">
                          <a:solidFill>
                            <a:srgbClr val="000000"/>
                          </a:solidFill>
                          <a:effectLst/>
                          <a:latin typeface="Arial" panose="020B0604020202020204" pitchFamily="34" charset="0"/>
                        </a:rPr>
                        <a:t>X si non</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0</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1</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2</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3</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Arial" panose="020B0604020202020204" pitchFamily="34" charset="0"/>
                      </a:endParaRPr>
                    </a:p>
                  </a:txBody>
                  <a:tcPr marL="8443" marR="8443" marT="84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rial" panose="020B0604020202020204" pitchFamily="34" charset="0"/>
                        </a:rPr>
                        <a:t>valeur finale et somme / 20</a:t>
                      </a:r>
                      <a:br>
                        <a:rPr lang="fr-FR" sz="1000" b="0" i="0" u="none" strike="noStrike">
                          <a:solidFill>
                            <a:srgbClr val="000000"/>
                          </a:solidFill>
                          <a:effectLst/>
                          <a:latin typeface="Arial" panose="020B0604020202020204" pitchFamily="34" charset="0"/>
                        </a:rPr>
                      </a:br>
                      <a:endParaRPr lang="fr-FR" sz="1000" b="0" i="0" u="none" strike="noStrike">
                        <a:solidFill>
                          <a:srgbClr val="000000"/>
                        </a:solidFill>
                        <a:effectLst/>
                        <a:latin typeface="Arial" panose="020B0604020202020204" pitchFamily="34" charset="0"/>
                      </a:endParaRP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7739086"/>
                  </a:ext>
                </a:extLst>
              </a:tr>
              <a:tr h="162429">
                <a:tc gridSpan="7">
                  <a:txBody>
                    <a:bodyPr/>
                    <a:lstStyle/>
                    <a:p>
                      <a:pPr algn="l" fontAlgn="ctr"/>
                      <a:r>
                        <a:rPr lang="fr-FR" sz="1000" b="0" i="0" u="none" strike="noStrike">
                          <a:solidFill>
                            <a:srgbClr val="FFFFFF"/>
                          </a:solidFill>
                          <a:effectLst/>
                          <a:latin typeface="Arial" panose="020B0604020202020204" pitchFamily="34" charset="0"/>
                        </a:rPr>
                        <a:t>C12.1 Réceptionner un support avant intervention.</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000" b="0" i="0" u="none" strike="noStrike">
                        <a:solidFill>
                          <a:srgbClr val="000000"/>
                        </a:solidFill>
                        <a:effectLst/>
                        <a:latin typeface="Arial" panose="020B0604020202020204" pitchFamily="34" charset="0"/>
                      </a:endParaRPr>
                    </a:p>
                  </a:txBody>
                  <a:tcPr marL="8443" marR="8443" marT="8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FFFFFF"/>
                          </a:solidFill>
                          <a:effectLst/>
                          <a:latin typeface="Arial" panose="020B0604020202020204" pitchFamily="34" charset="0"/>
                        </a:rPr>
                        <a:t>25%</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fr-FR" sz="800" b="0" i="0" u="none" strike="noStrike">
                          <a:solidFill>
                            <a:srgbClr val="FFFFFF"/>
                          </a:solidFill>
                          <a:effectLst/>
                          <a:latin typeface="Arial" panose="020B0604020202020204" pitchFamily="34" charset="0"/>
                        </a:rPr>
                        <a:t>0,00</a:t>
                      </a:r>
                    </a:p>
                  </a:txBody>
                  <a:tcPr marL="8443" marR="8443" marT="8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007696886"/>
                  </a:ext>
                </a:extLst>
              </a:tr>
              <a:tr h="168845">
                <a:tc rowSpan="4">
                  <a:txBody>
                    <a:bodyPr/>
                    <a:lstStyle/>
                    <a:p>
                      <a:pPr algn="l" fontAlgn="ctr"/>
                      <a:r>
                        <a:rPr lang="fr-FR" sz="800" b="0" i="0" u="none" strike="noStrike">
                          <a:solidFill>
                            <a:srgbClr val="000000"/>
                          </a:solidFill>
                          <a:effectLst/>
                          <a:latin typeface="Arial" panose="020B0604020202020204" pitchFamily="34" charset="0"/>
                        </a:rPr>
                        <a:t> </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800" b="0" i="0" u="none" strike="noStrike">
                          <a:solidFill>
                            <a:srgbClr val="000000"/>
                          </a:solidFill>
                          <a:effectLst/>
                          <a:latin typeface="Arial" panose="020B0604020202020204" pitchFamily="34" charset="0"/>
                        </a:rPr>
                        <a:t>Le document de réception est préparé.</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3788720"/>
                  </a:ext>
                </a:extLst>
              </a:tr>
              <a:tr h="413669">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supports sont relevés, contrôlés, validés ou refusés, conformément au contrat et à la réglementation.</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4972924"/>
                  </a:ext>
                </a:extLst>
              </a:tr>
              <a:tr h="168845">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diagnostics de l’existant sont établis.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1332309"/>
                  </a:ext>
                </a:extLst>
              </a:tr>
              <a:tr h="177286">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 document de réception est complété.</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9577501"/>
                  </a:ext>
                </a:extLst>
              </a:tr>
              <a:tr h="168845">
                <a:tc gridSpan="7">
                  <a:txBody>
                    <a:bodyPr/>
                    <a:lstStyle/>
                    <a:p>
                      <a:pPr algn="l" fontAlgn="ctr"/>
                      <a:r>
                        <a:rPr lang="fr-FR" sz="1000" b="0" i="0" u="none" strike="noStrike">
                          <a:solidFill>
                            <a:srgbClr val="FFFFFF"/>
                          </a:solidFill>
                          <a:effectLst/>
                          <a:latin typeface="Arial" panose="020B0604020202020204" pitchFamily="34" charset="0"/>
                        </a:rPr>
                        <a:t>C12.2 Organiser la pré-réception de l’ouvrage réalisé.</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000" b="0" i="0" u="none" strike="noStrike">
                        <a:solidFill>
                          <a:srgbClr val="000000"/>
                        </a:solidFill>
                        <a:effectLst/>
                        <a:latin typeface="Arial" panose="020B0604020202020204" pitchFamily="34" charset="0"/>
                      </a:endParaRPr>
                    </a:p>
                  </a:txBody>
                  <a:tcPr marL="8443" marR="8443" marT="8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FFFFFF"/>
                          </a:solidFill>
                          <a:effectLst/>
                          <a:latin typeface="Arial" panose="020B0604020202020204" pitchFamily="34" charset="0"/>
                        </a:rPr>
                        <a:t>25%</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fr-FR" sz="800" b="0" i="0" u="none" strike="noStrike">
                          <a:solidFill>
                            <a:srgbClr val="FFFFFF"/>
                          </a:solidFill>
                          <a:effectLst/>
                          <a:latin typeface="Arial" panose="020B0604020202020204" pitchFamily="34" charset="0"/>
                        </a:rPr>
                        <a:t>0,00</a:t>
                      </a:r>
                    </a:p>
                  </a:txBody>
                  <a:tcPr marL="8443" marR="8443" marT="8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507451952"/>
                  </a:ext>
                </a:extLst>
              </a:tr>
              <a:tr h="278594">
                <a:tc rowSpan="2">
                  <a:txBody>
                    <a:bodyPr/>
                    <a:lstStyle/>
                    <a:p>
                      <a:pPr algn="l" fontAlgn="ctr"/>
                      <a:r>
                        <a:rPr lang="fr-FR" sz="800" b="0" i="0" u="none" strike="noStrike">
                          <a:solidFill>
                            <a:srgbClr val="000000"/>
                          </a:solidFill>
                          <a:effectLst/>
                          <a:latin typeface="Arial" panose="020B0604020202020204" pitchFamily="34" charset="0"/>
                        </a:rPr>
                        <a:t> </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800" b="0" i="0" u="none" strike="noStrike">
                          <a:solidFill>
                            <a:srgbClr val="000000"/>
                          </a:solidFill>
                          <a:effectLst/>
                          <a:latin typeface="Arial" panose="020B0604020202020204" pitchFamily="34" charset="0"/>
                        </a:rPr>
                        <a:t>Les différents contrôles nécessaires sont effectués.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50%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9822694"/>
                  </a:ext>
                </a:extLst>
              </a:tr>
              <a:tr h="177286">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anomalies sont relevées et corrigées.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50%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8023517"/>
                  </a:ext>
                </a:extLst>
              </a:tr>
              <a:tr h="162429">
                <a:tc gridSpan="7">
                  <a:txBody>
                    <a:bodyPr/>
                    <a:lstStyle/>
                    <a:p>
                      <a:pPr algn="l" fontAlgn="ctr"/>
                      <a:r>
                        <a:rPr lang="fr-FR" sz="1000" b="0" i="0" u="none" strike="noStrike">
                          <a:solidFill>
                            <a:srgbClr val="FFFFFF"/>
                          </a:solidFill>
                          <a:effectLst/>
                          <a:latin typeface="Arial" panose="020B0604020202020204" pitchFamily="34" charset="0"/>
                        </a:rPr>
                        <a:t>C12.3 Réceptionner les ouvrages exécutés.</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000" b="0" i="0" u="none" strike="noStrike">
                        <a:solidFill>
                          <a:srgbClr val="000000"/>
                        </a:solidFill>
                        <a:effectLst/>
                        <a:latin typeface="Arial" panose="020B0604020202020204" pitchFamily="34" charset="0"/>
                      </a:endParaRPr>
                    </a:p>
                  </a:txBody>
                  <a:tcPr marL="8443" marR="8443" marT="8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FFFFFF"/>
                          </a:solidFill>
                          <a:effectLst/>
                          <a:latin typeface="Arial" panose="020B0604020202020204" pitchFamily="34" charset="0"/>
                        </a:rPr>
                        <a:t>25%</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fr-FR" sz="800" b="0" i="0" u="none" strike="noStrike">
                          <a:solidFill>
                            <a:srgbClr val="FFFFFF"/>
                          </a:solidFill>
                          <a:effectLst/>
                          <a:latin typeface="Arial" panose="020B0604020202020204" pitchFamily="34" charset="0"/>
                        </a:rPr>
                        <a:t>0,00</a:t>
                      </a:r>
                    </a:p>
                  </a:txBody>
                  <a:tcPr marL="8443" marR="8443" marT="8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4083621259"/>
                  </a:ext>
                </a:extLst>
              </a:tr>
              <a:tr h="168845">
                <a:tc rowSpan="5">
                  <a:txBody>
                    <a:bodyPr/>
                    <a:lstStyle/>
                    <a:p>
                      <a:pPr algn="l" fontAlgn="ctr"/>
                      <a:r>
                        <a:rPr lang="fr-FR" sz="800" b="0" i="0" u="none" strike="noStrike">
                          <a:solidFill>
                            <a:srgbClr val="000000"/>
                          </a:solidFill>
                          <a:effectLst/>
                          <a:latin typeface="Arial" panose="020B0604020202020204" pitchFamily="34" charset="0"/>
                        </a:rPr>
                        <a:t> </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800" b="0" i="0" u="none" strike="noStrike">
                          <a:solidFill>
                            <a:srgbClr val="000000"/>
                          </a:solidFill>
                          <a:effectLst/>
                          <a:latin typeface="Arial" panose="020B0604020202020204" pitchFamily="34" charset="0"/>
                        </a:rPr>
                        <a:t>Le DOE est réalisé et remis.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0503811"/>
                  </a:ext>
                </a:extLst>
              </a:tr>
              <a:tr h="413669">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bases de données de l’entreprise sont mises à jour (fiches de tâches, évaluation des risques…).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9076535"/>
                  </a:ext>
                </a:extLst>
              </a:tr>
              <a:tr h="168845">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 DIUO est réalisé et transmis.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0995966"/>
                  </a:ext>
                </a:extLst>
              </a:tr>
              <a:tr h="168845">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réserves sont identifiées.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6809532"/>
                  </a:ext>
                </a:extLst>
              </a:tr>
              <a:tr h="177286">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La maquette BIM est renseignée.</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20%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303240"/>
                  </a:ext>
                </a:extLst>
              </a:tr>
              <a:tr h="162429">
                <a:tc gridSpan="7">
                  <a:txBody>
                    <a:bodyPr/>
                    <a:lstStyle/>
                    <a:p>
                      <a:pPr algn="l" fontAlgn="ctr"/>
                      <a:r>
                        <a:rPr lang="fr-FR" sz="1000" b="0" i="0" u="none" strike="noStrike">
                          <a:solidFill>
                            <a:srgbClr val="FFFFFF"/>
                          </a:solidFill>
                          <a:effectLst/>
                          <a:latin typeface="Arial" panose="020B0604020202020204" pitchFamily="34" charset="0"/>
                        </a:rPr>
                        <a:t>C12.4 Lever les réserves le cas échéant.</a:t>
                      </a:r>
                    </a:p>
                  </a:txBody>
                  <a:tcPr marL="8443" marR="8443" marT="8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000" b="0" i="0" u="none" strike="noStrike">
                        <a:solidFill>
                          <a:srgbClr val="000000"/>
                        </a:solidFill>
                        <a:effectLst/>
                        <a:latin typeface="Arial" panose="020B0604020202020204" pitchFamily="34" charset="0"/>
                      </a:endParaRPr>
                    </a:p>
                  </a:txBody>
                  <a:tcPr marL="8443" marR="8443" marT="8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000" b="0" i="0" u="none" strike="noStrike">
                          <a:solidFill>
                            <a:srgbClr val="FFFFFF"/>
                          </a:solidFill>
                          <a:effectLst/>
                          <a:latin typeface="Arial" panose="020B0604020202020204" pitchFamily="34" charset="0"/>
                        </a:rPr>
                        <a:t>25%</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fr-FR" sz="800" b="0" i="0" u="none" strike="noStrike">
                          <a:solidFill>
                            <a:srgbClr val="FFFFFF"/>
                          </a:solidFill>
                          <a:effectLst/>
                          <a:latin typeface="Arial" panose="020B0604020202020204" pitchFamily="34" charset="0"/>
                        </a:rPr>
                        <a:t>0,00</a:t>
                      </a:r>
                    </a:p>
                  </a:txBody>
                  <a:tcPr marL="8443" marR="8443" marT="8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3534881730"/>
                  </a:ext>
                </a:extLst>
              </a:tr>
              <a:tr h="278594">
                <a:tc>
                  <a:txBody>
                    <a:bodyPr/>
                    <a:lstStyle/>
                    <a:p>
                      <a:pPr algn="l" fontAlgn="ctr"/>
                      <a:r>
                        <a:rPr lang="fr-FR" sz="800" b="0" i="0" u="none" strike="noStrike">
                          <a:solidFill>
                            <a:srgbClr val="000000"/>
                          </a:solidFill>
                          <a:effectLst/>
                          <a:latin typeface="Arial" panose="020B0604020202020204" pitchFamily="34" charset="0"/>
                        </a:rPr>
                        <a:t> </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800" b="0" i="0" u="none" strike="noStrike">
                          <a:solidFill>
                            <a:srgbClr val="000000"/>
                          </a:solidFill>
                          <a:effectLst/>
                          <a:latin typeface="Arial" panose="020B0604020202020204" pitchFamily="34" charset="0"/>
                        </a:rPr>
                        <a:t>Les travaux pour lever les réserves sont effectués.</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 </a:t>
                      </a:r>
                    </a:p>
                  </a:txBody>
                  <a:tcPr marL="8443" marR="8443" marT="8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8443" marR="8443" marT="8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800" b="0" i="0" u="none" strike="noStrike">
                          <a:solidFill>
                            <a:srgbClr val="000000"/>
                          </a:solidFill>
                          <a:effectLst/>
                          <a:latin typeface="Arial" panose="020B0604020202020204" pitchFamily="34" charset="0"/>
                        </a:rPr>
                        <a:t>100%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0,00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7295174"/>
                  </a:ext>
                </a:extLst>
              </a:tr>
              <a:tr h="162429">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r"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FFFFFF"/>
                          </a:solidFill>
                          <a:effectLst/>
                          <a:latin typeface="Arial" panose="020B0604020202020204" pitchFamily="34" charset="0"/>
                        </a:rPr>
                        <a:t>0,00</a:t>
                      </a:r>
                    </a:p>
                  </a:txBody>
                  <a:tcPr marL="8443" marR="8443" marT="844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49421466"/>
                  </a:ext>
                </a:extLst>
              </a:tr>
              <a:tr h="386653">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ctr" fontAlgn="b"/>
                      <a:r>
                        <a:rPr lang="fr-FR" sz="1200" b="1" i="0" u="none" strike="noStrike">
                          <a:solidFill>
                            <a:srgbClr val="FF0000"/>
                          </a:solidFill>
                          <a:effectLst/>
                          <a:latin typeface="Arial" panose="020B0604020202020204" pitchFamily="34" charset="0"/>
                        </a:rPr>
                        <a:t> </a:t>
                      </a:r>
                    </a:p>
                  </a:txBody>
                  <a:tcPr marL="8443" marR="8443" marT="8443" marB="0" anchor="b">
                    <a:lnL>
                      <a:noFill/>
                    </a:lnL>
                    <a:lnR>
                      <a:noFill/>
                    </a:lnR>
                    <a:lnT>
                      <a:noFill/>
                    </a:lnT>
                    <a:lnB>
                      <a:noFill/>
                    </a:lnB>
                    <a:solidFill>
                      <a:srgbClr val="FCE4D6"/>
                    </a:solidFill>
                  </a:tcPr>
                </a:tc>
                <a:tc gridSpan="6">
                  <a:txBody>
                    <a:bodyPr/>
                    <a:lstStyle/>
                    <a:p>
                      <a:pPr algn="r" fontAlgn="b"/>
                      <a:r>
                        <a:rPr lang="fr-FR" sz="1000" b="0" i="0" u="none" strike="noStrike">
                          <a:solidFill>
                            <a:srgbClr val="000000"/>
                          </a:solidFill>
                          <a:effectLst/>
                          <a:latin typeface="Arial" panose="020B0604020202020204" pitchFamily="34" charset="0"/>
                        </a:rPr>
                        <a:t>% de compétences évaluées :</a:t>
                      </a:r>
                    </a:p>
                  </a:txBody>
                  <a:tcPr marL="8443" marR="8443" marT="8443"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fontAlgn="b"/>
                      <a:r>
                        <a:rPr lang="fr-FR" sz="1200" b="1" i="0" u="none" strike="noStrike">
                          <a:solidFill>
                            <a:srgbClr val="FF0000"/>
                          </a:solidFill>
                          <a:effectLst/>
                          <a:latin typeface="Arial" panose="020B0604020202020204" pitchFamily="34" charset="0"/>
                        </a:rPr>
                        <a:t>100%</a:t>
                      </a:r>
                    </a:p>
                  </a:txBody>
                  <a:tcPr marL="8443" marR="8443" marT="8443" marB="0" anchor="b">
                    <a:lnL>
                      <a:noFill/>
                    </a:lnL>
                    <a:lnR>
                      <a:noFill/>
                    </a:lnR>
                    <a:lnT>
                      <a:noFill/>
                    </a:lnT>
                    <a:lnB>
                      <a:noFill/>
                    </a:lnB>
                  </a:tcPr>
                </a:tc>
                <a:tc>
                  <a:txBody>
                    <a:bodyPr/>
                    <a:lstStyle/>
                    <a:p>
                      <a:pPr algn="ctr"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extLst>
                  <a:ext uri="{0D108BD9-81ED-4DB2-BD59-A6C34878D82A}">
                    <a16:rowId xmlns:a16="http://schemas.microsoft.com/office/drawing/2014/main" xmlns="" val="2357726971"/>
                  </a:ext>
                </a:extLst>
              </a:tr>
              <a:tr h="386653">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gridSpan="5">
                  <a:txBody>
                    <a:bodyPr/>
                    <a:lstStyle/>
                    <a:p>
                      <a:pPr algn="l" fontAlgn="b"/>
                      <a:r>
                        <a:rPr lang="fr-FR" sz="1200" b="0" i="0" u="none" strike="noStrike">
                          <a:solidFill>
                            <a:srgbClr val="000000"/>
                          </a:solidFill>
                          <a:effectLst/>
                          <a:latin typeface="Arial" panose="020B0604020202020204" pitchFamily="34" charset="0"/>
                        </a:rPr>
                        <a:t>Note obtenue par calcul :</a:t>
                      </a:r>
                    </a:p>
                  </a:txBody>
                  <a:tcPr marL="8443" marR="8443" marT="8443"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1200" b="1" i="0" u="none" strike="noStrike">
                          <a:solidFill>
                            <a:srgbClr val="FF0000"/>
                          </a:solidFill>
                          <a:effectLst/>
                          <a:latin typeface="Arial" panose="020B0604020202020204" pitchFamily="34" charset="0"/>
                        </a:rPr>
                        <a:t>0,00</a:t>
                      </a:r>
                    </a:p>
                  </a:txBody>
                  <a:tcPr marL="8443" marR="8443" marT="8443" marB="0" anchor="b">
                    <a:lnL>
                      <a:noFill/>
                    </a:lnL>
                    <a:lnR>
                      <a:noFill/>
                    </a:lnR>
                    <a:lnT>
                      <a:noFill/>
                    </a:lnT>
                    <a:lnB>
                      <a:noFill/>
                    </a:lnB>
                  </a:tcPr>
                </a:tc>
                <a:tc>
                  <a:txBody>
                    <a:bodyPr/>
                    <a:lstStyle/>
                    <a:p>
                      <a:pPr algn="l" fontAlgn="b"/>
                      <a:r>
                        <a:rPr lang="fr-FR" sz="1200" b="1" i="0" u="none" strike="noStrike">
                          <a:solidFill>
                            <a:srgbClr val="FF0000"/>
                          </a:solidFill>
                          <a:effectLst/>
                          <a:latin typeface="Arial" panose="020B0604020202020204" pitchFamily="34" charset="0"/>
                        </a:rPr>
                        <a:t> /20</a:t>
                      </a:r>
                    </a:p>
                  </a:txBody>
                  <a:tcPr marL="8443" marR="8443" marT="8443" marB="0" anchor="b">
                    <a:lnL>
                      <a:noFill/>
                    </a:lnL>
                    <a:lnR>
                      <a:noFill/>
                    </a:lnR>
                    <a:lnT>
                      <a:noFill/>
                    </a:lnT>
                    <a:lnB>
                      <a:noFill/>
                    </a:lnB>
                  </a:tcPr>
                </a:tc>
                <a:extLst>
                  <a:ext uri="{0D108BD9-81ED-4DB2-BD59-A6C34878D82A}">
                    <a16:rowId xmlns:a16="http://schemas.microsoft.com/office/drawing/2014/main" xmlns="" val="3836706487"/>
                  </a:ext>
                </a:extLst>
              </a:tr>
              <a:tr h="202613">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2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2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2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2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2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ctr" fontAlgn="b"/>
                      <a:endParaRPr lang="fr-FR" sz="1200" b="1" i="0" u="none" strike="noStrike">
                        <a:solidFill>
                          <a:srgbClr val="FF0000"/>
                        </a:solidFill>
                        <a:effectLst/>
                        <a:latin typeface="Arial" panose="020B0604020202020204" pitchFamily="34" charset="0"/>
                      </a:endParaRPr>
                    </a:p>
                  </a:txBody>
                  <a:tcPr marL="8443" marR="8443" marT="8443" marB="0" anchor="b">
                    <a:lnL>
                      <a:noFill/>
                    </a:lnL>
                    <a:lnR>
                      <a:noFill/>
                    </a:lnR>
                    <a:lnT>
                      <a:noFill/>
                    </a:lnT>
                    <a:lnB>
                      <a:noFill/>
                    </a:lnB>
                  </a:tcPr>
                </a:tc>
                <a:tc>
                  <a:txBody>
                    <a:bodyPr/>
                    <a:lstStyle/>
                    <a:p>
                      <a:pPr algn="l" fontAlgn="b"/>
                      <a:endParaRPr lang="fr-FR" sz="1200" b="1" i="0" u="none" strike="noStrike">
                        <a:solidFill>
                          <a:srgbClr val="FF0000"/>
                        </a:solidFill>
                        <a:effectLst/>
                        <a:latin typeface="Arial" panose="020B0604020202020204" pitchFamily="34" charset="0"/>
                      </a:endParaRPr>
                    </a:p>
                  </a:txBody>
                  <a:tcPr marL="8443" marR="8443" marT="8443" marB="0" anchor="b">
                    <a:lnL>
                      <a:noFill/>
                    </a:lnL>
                    <a:lnR>
                      <a:noFill/>
                    </a:lnR>
                    <a:lnT>
                      <a:noFill/>
                    </a:lnT>
                    <a:lnB>
                      <a:noFill/>
                    </a:lnB>
                  </a:tcPr>
                </a:tc>
                <a:extLst>
                  <a:ext uri="{0D108BD9-81ED-4DB2-BD59-A6C34878D82A}">
                    <a16:rowId xmlns:a16="http://schemas.microsoft.com/office/drawing/2014/main" xmlns="" val="3601921460"/>
                  </a:ext>
                </a:extLst>
              </a:tr>
              <a:tr h="261710">
                <a:tc>
                  <a:txBody>
                    <a:bodyPr/>
                    <a:lstStyle/>
                    <a:p>
                      <a:pPr algn="l" fontAlgn="b"/>
                      <a:endParaRPr lang="fr-FR" sz="1000" b="0" i="0" u="none" strike="noStrike">
                        <a:solidFill>
                          <a:srgbClr val="000000"/>
                        </a:solidFill>
                        <a:effectLst/>
                        <a:latin typeface="Arial" panose="020B0604020202020204" pitchFamily="34" charset="0"/>
                      </a:endParaRPr>
                    </a:p>
                  </a:txBody>
                  <a:tcPr marL="8443" marR="8443" marT="8443" marB="0" anchor="b">
                    <a:lnL>
                      <a:noFill/>
                    </a:lnL>
                    <a:lnR>
                      <a:noFill/>
                    </a:lnR>
                    <a:lnT>
                      <a:noFill/>
                    </a:lnT>
                    <a:lnB>
                      <a:noFill/>
                    </a:lnB>
                  </a:tcPr>
                </a:tc>
                <a:tc gridSpan="7">
                  <a:txBody>
                    <a:bodyPr/>
                    <a:lstStyle/>
                    <a:p>
                      <a:pPr algn="r" fontAlgn="b"/>
                      <a:r>
                        <a:rPr lang="fr-FR" sz="1200" b="0" i="0" u="none" strike="noStrike">
                          <a:solidFill>
                            <a:srgbClr val="000000"/>
                          </a:solidFill>
                          <a:effectLst/>
                          <a:latin typeface="Arial" panose="020B0604020202020204" pitchFamily="34" charset="0"/>
                        </a:rPr>
                        <a:t>Note ajustée proposée au jury au 1/2 point :</a:t>
                      </a:r>
                    </a:p>
                  </a:txBody>
                  <a:tcPr marL="8443" marR="8443" marT="8443"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1600" b="1" i="0" u="none" strike="noStrike">
                          <a:solidFill>
                            <a:srgbClr val="002060"/>
                          </a:solidFill>
                          <a:effectLst/>
                          <a:latin typeface="Arial" panose="020B0604020202020204" pitchFamily="34" charset="0"/>
                        </a:rPr>
                        <a:t> </a:t>
                      </a:r>
                    </a:p>
                  </a:txBody>
                  <a:tcPr marL="8443" marR="8443" marT="8443" marB="0" anchor="b">
                    <a:lnL>
                      <a:noFill/>
                    </a:lnL>
                    <a:lnR>
                      <a:noFill/>
                    </a:lnR>
                    <a:lnT>
                      <a:noFill/>
                    </a:lnT>
                    <a:lnB>
                      <a:noFill/>
                    </a:lnB>
                    <a:solidFill>
                      <a:srgbClr val="DDEBF7"/>
                    </a:solidFill>
                  </a:tcPr>
                </a:tc>
                <a:tc>
                  <a:txBody>
                    <a:bodyPr/>
                    <a:lstStyle/>
                    <a:p>
                      <a:pPr algn="l" fontAlgn="b"/>
                      <a:r>
                        <a:rPr lang="fr-FR" sz="1600" b="1" i="0" u="none" strike="noStrike" dirty="0">
                          <a:solidFill>
                            <a:srgbClr val="002060"/>
                          </a:solidFill>
                          <a:effectLst/>
                          <a:latin typeface="Arial" panose="020B0604020202020204" pitchFamily="34" charset="0"/>
                        </a:rPr>
                        <a:t> /20</a:t>
                      </a:r>
                    </a:p>
                  </a:txBody>
                  <a:tcPr marL="8443" marR="8443" marT="8443" marB="0" anchor="b">
                    <a:lnL>
                      <a:noFill/>
                    </a:lnL>
                    <a:lnR>
                      <a:noFill/>
                    </a:lnR>
                    <a:lnT>
                      <a:noFill/>
                    </a:lnT>
                    <a:lnB>
                      <a:noFill/>
                    </a:lnB>
                  </a:tcPr>
                </a:tc>
                <a:extLst>
                  <a:ext uri="{0D108BD9-81ED-4DB2-BD59-A6C34878D82A}">
                    <a16:rowId xmlns:a16="http://schemas.microsoft.com/office/drawing/2014/main" xmlns="" val="3445022701"/>
                  </a:ext>
                </a:extLst>
              </a:tr>
            </a:tbl>
          </a:graphicData>
        </a:graphic>
      </p:graphicFrame>
      <p:sp>
        <p:nvSpPr>
          <p:cNvPr id="5" name="Légende encadrée 1 4"/>
          <p:cNvSpPr/>
          <p:nvPr/>
        </p:nvSpPr>
        <p:spPr>
          <a:xfrm>
            <a:off x="850142" y="1556224"/>
            <a:ext cx="2667000" cy="1896660"/>
          </a:xfrm>
          <a:prstGeom prst="borderCallout1">
            <a:avLst>
              <a:gd name="adj1" fmla="val 49120"/>
              <a:gd name="adj2" fmla="val 101191"/>
              <a:gd name="adj3" fmla="val 60916"/>
              <a:gd name="adj4" fmla="val 234724"/>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L’examinateur coche les cases</a:t>
            </a:r>
            <a:r>
              <a:rPr kumimoji="0" lang="fr-FR" sz="1800" b="0" i="0" u="none" strike="noStrike" kern="1200" cap="none" spc="0" normalizeH="0" noProof="0" dirty="0" smtClean="0">
                <a:ln>
                  <a:noFill/>
                </a:ln>
                <a:solidFill>
                  <a:srgbClr val="FF0000"/>
                </a:solidFill>
                <a:effectLst/>
                <a:uLnTx/>
                <a:uFillTx/>
                <a:latin typeface="Arial" panose="020B0604020202020204"/>
                <a:ea typeface="+mn-ea"/>
                <a:cs typeface="+mn-cs"/>
              </a:rPr>
              <a:t> après avoir mis un X pour les items non évalués, dans le respect des exigences du référentiel.</a:t>
            </a:r>
            <a:endPar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endParaRPr>
          </a:p>
        </p:txBody>
      </p:sp>
      <p:sp>
        <p:nvSpPr>
          <p:cNvPr id="7" name="Légende encadrée 1 6"/>
          <p:cNvSpPr/>
          <p:nvPr/>
        </p:nvSpPr>
        <p:spPr>
          <a:xfrm>
            <a:off x="7832180" y="2777402"/>
            <a:ext cx="2667000" cy="1714500"/>
          </a:xfrm>
          <a:prstGeom prst="borderCallout1">
            <a:avLst>
              <a:gd name="adj1" fmla="val 98473"/>
              <a:gd name="adj2" fmla="val 35690"/>
              <a:gd name="adj3" fmla="val 227946"/>
              <a:gd name="adj4" fmla="val 13658"/>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L’examinateur propose une note</a:t>
            </a:r>
            <a:r>
              <a:rPr kumimoji="0" lang="fr-FR" sz="1800" b="0" i="0" u="none" strike="noStrike" kern="1200" cap="none" spc="0" normalizeH="0" noProof="0" dirty="0" smtClean="0">
                <a:ln>
                  <a:noFill/>
                </a:ln>
                <a:solidFill>
                  <a:srgbClr val="FF0000"/>
                </a:solidFill>
                <a:effectLst/>
                <a:uLnTx/>
                <a:uFillTx/>
                <a:latin typeface="Arial" panose="020B0604020202020204"/>
                <a:ea typeface="+mn-ea"/>
                <a:cs typeface="+mn-cs"/>
              </a:rPr>
              <a:t> pour ce CCF.</a:t>
            </a:r>
            <a:endPar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endParaRPr>
          </a:p>
        </p:txBody>
      </p:sp>
      <p:sp>
        <p:nvSpPr>
          <p:cNvPr id="6" name="ZoneTexte 5"/>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310176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396123664"/>
              </p:ext>
            </p:extLst>
          </p:nvPr>
        </p:nvGraphicFramePr>
        <p:xfrm>
          <a:off x="2438265" y="34629"/>
          <a:ext cx="6541967" cy="6762423"/>
        </p:xfrm>
        <a:graphic>
          <a:graphicData uri="http://schemas.openxmlformats.org/drawingml/2006/table">
            <a:tbl>
              <a:tblPr/>
              <a:tblGrid>
                <a:gridCol w="2213107">
                  <a:extLst>
                    <a:ext uri="{9D8B030D-6E8A-4147-A177-3AD203B41FA5}">
                      <a16:colId xmlns:a16="http://schemas.microsoft.com/office/drawing/2014/main" xmlns="" val="1898741128"/>
                    </a:ext>
                  </a:extLst>
                </a:gridCol>
                <a:gridCol w="2213107">
                  <a:extLst>
                    <a:ext uri="{9D8B030D-6E8A-4147-A177-3AD203B41FA5}">
                      <a16:colId xmlns:a16="http://schemas.microsoft.com/office/drawing/2014/main" xmlns="" val="2861626734"/>
                    </a:ext>
                  </a:extLst>
                </a:gridCol>
                <a:gridCol w="330992">
                  <a:extLst>
                    <a:ext uri="{9D8B030D-6E8A-4147-A177-3AD203B41FA5}">
                      <a16:colId xmlns:a16="http://schemas.microsoft.com/office/drawing/2014/main" xmlns="" val="3584481951"/>
                    </a:ext>
                  </a:extLst>
                </a:gridCol>
                <a:gridCol w="220661">
                  <a:extLst>
                    <a:ext uri="{9D8B030D-6E8A-4147-A177-3AD203B41FA5}">
                      <a16:colId xmlns:a16="http://schemas.microsoft.com/office/drawing/2014/main" xmlns="" val="3133621710"/>
                    </a:ext>
                  </a:extLst>
                </a:gridCol>
                <a:gridCol w="181721">
                  <a:extLst>
                    <a:ext uri="{9D8B030D-6E8A-4147-A177-3AD203B41FA5}">
                      <a16:colId xmlns:a16="http://schemas.microsoft.com/office/drawing/2014/main" xmlns="" val="464642981"/>
                    </a:ext>
                  </a:extLst>
                </a:gridCol>
                <a:gridCol w="207681">
                  <a:extLst>
                    <a:ext uri="{9D8B030D-6E8A-4147-A177-3AD203B41FA5}">
                      <a16:colId xmlns:a16="http://schemas.microsoft.com/office/drawing/2014/main" xmlns="" val="2028594601"/>
                    </a:ext>
                  </a:extLst>
                </a:gridCol>
                <a:gridCol w="220661">
                  <a:extLst>
                    <a:ext uri="{9D8B030D-6E8A-4147-A177-3AD203B41FA5}">
                      <a16:colId xmlns:a16="http://schemas.microsoft.com/office/drawing/2014/main" xmlns="" val="2190192470"/>
                    </a:ext>
                  </a:extLst>
                </a:gridCol>
                <a:gridCol w="220661">
                  <a:extLst>
                    <a:ext uri="{9D8B030D-6E8A-4147-A177-3AD203B41FA5}">
                      <a16:colId xmlns:a16="http://schemas.microsoft.com/office/drawing/2014/main" xmlns="" val="1161927264"/>
                    </a:ext>
                  </a:extLst>
                </a:gridCol>
                <a:gridCol w="343973">
                  <a:extLst>
                    <a:ext uri="{9D8B030D-6E8A-4147-A177-3AD203B41FA5}">
                      <a16:colId xmlns:a16="http://schemas.microsoft.com/office/drawing/2014/main" xmlns="" val="1677987277"/>
                    </a:ext>
                  </a:extLst>
                </a:gridCol>
                <a:gridCol w="389403">
                  <a:extLst>
                    <a:ext uri="{9D8B030D-6E8A-4147-A177-3AD203B41FA5}">
                      <a16:colId xmlns:a16="http://schemas.microsoft.com/office/drawing/2014/main" xmlns="" val="3995917626"/>
                    </a:ext>
                  </a:extLst>
                </a:gridCol>
              </a:tblGrid>
              <a:tr h="391664">
                <a:tc>
                  <a:txBody>
                    <a:bodyPr/>
                    <a:lstStyle/>
                    <a:p>
                      <a:pPr algn="l" fontAlgn="b"/>
                      <a:r>
                        <a:rPr lang="fr-FR" sz="800" b="0" i="0" u="none" strike="noStrike">
                          <a:solidFill>
                            <a:srgbClr val="000000"/>
                          </a:solidFill>
                          <a:effectLst/>
                          <a:latin typeface="Arial" panose="020B0604020202020204" pitchFamily="34" charset="0"/>
                        </a:rPr>
                        <a:t> </a:t>
                      </a:r>
                    </a:p>
                  </a:txBody>
                  <a:tcPr marL="7122" marR="7122" marT="71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1" i="0" u="none" strike="noStrike">
                          <a:solidFill>
                            <a:srgbClr val="000000"/>
                          </a:solidFill>
                          <a:effectLst/>
                          <a:latin typeface="Arial" panose="020B0604020202020204" pitchFamily="34" charset="0"/>
                        </a:rPr>
                        <a:t>0</a:t>
                      </a:r>
                    </a:p>
                  </a:txBody>
                  <a:tcPr marL="7122" marR="7122" marT="71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gridSpan="4">
                  <a:txBody>
                    <a:bodyPr/>
                    <a:lstStyle/>
                    <a:p>
                      <a:pPr algn="ctr" fontAlgn="ctr"/>
                      <a:r>
                        <a:rPr lang="fr-FR" sz="1700" b="0" i="0" u="none" strike="noStrike">
                          <a:solidFill>
                            <a:srgbClr val="000000"/>
                          </a:solidFill>
                          <a:effectLst/>
                          <a:latin typeface="Arial" panose="020B0604020202020204" pitchFamily="34" charset="0"/>
                        </a:rPr>
                        <a:t>BTS FABCR</a:t>
                      </a:r>
                    </a:p>
                  </a:txBody>
                  <a:tcPr marL="7122" marR="7122" marT="71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gridSpan="4">
                  <a:txBody>
                    <a:bodyPr/>
                    <a:lstStyle/>
                    <a:p>
                      <a:pPr algn="ctr" fontAlgn="ctr"/>
                      <a:r>
                        <a:rPr lang="fr-FR" sz="1100" b="0" i="0" u="none" strike="noStrike">
                          <a:solidFill>
                            <a:srgbClr val="000000"/>
                          </a:solidFill>
                          <a:effectLst/>
                          <a:latin typeface="Arial" panose="020B0604020202020204" pitchFamily="34" charset="0"/>
                        </a:rPr>
                        <a:t>Fiche d'évaluation du CCF " Implantation-Mesures " de l'épreuve U61</a:t>
                      </a:r>
                    </a:p>
                  </a:txBody>
                  <a:tcPr marL="7122" marR="7122" marT="71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xmlns="" val="2328903352"/>
                  </a:ext>
                </a:extLst>
              </a:tr>
              <a:tr h="650756">
                <a:tc>
                  <a:txBody>
                    <a:bodyPr/>
                    <a:lstStyle/>
                    <a:p>
                      <a:pPr algn="l" fontAlgn="b"/>
                      <a:r>
                        <a:rPr lang="fr-FR" sz="800" b="0" i="0" u="none" strike="noStrike">
                          <a:solidFill>
                            <a:srgbClr val="000000"/>
                          </a:solidFill>
                          <a:effectLst/>
                          <a:latin typeface="Arial" panose="020B0604020202020204" pitchFamily="34" charset="0"/>
                        </a:rPr>
                        <a:t> </a:t>
                      </a:r>
                    </a:p>
                  </a:txBody>
                  <a:tcPr marL="7122" marR="7122" marT="71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effectLst/>
                          <a:latin typeface="Arial" panose="020B0604020202020204" pitchFamily="34" charset="0"/>
                        </a:rPr>
                        <a:t>0</a:t>
                      </a:r>
                    </a:p>
                  </a:txBody>
                  <a:tcPr marL="7122" marR="7122" marT="71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xmlns="" val="4001800731"/>
                  </a:ext>
                </a:extLst>
              </a:tr>
              <a:tr h="1004083">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Compétences évaluées et Indicateurs de performance</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évalué ?</a:t>
                      </a:r>
                      <a:br>
                        <a:rPr lang="fr-FR" sz="800" b="1" i="0" u="none" strike="noStrike">
                          <a:solidFill>
                            <a:srgbClr val="000000"/>
                          </a:solidFill>
                          <a:effectLst/>
                          <a:latin typeface="Arial" panose="020B0604020202020204" pitchFamily="34" charset="0"/>
                        </a:rPr>
                      </a:br>
                      <a:r>
                        <a:rPr lang="fr-FR" sz="800" b="1" i="0" u="none" strike="noStrike">
                          <a:solidFill>
                            <a:srgbClr val="000000"/>
                          </a:solidFill>
                          <a:effectLst/>
                          <a:latin typeface="Arial" panose="020B0604020202020204" pitchFamily="34" charset="0"/>
                        </a:rPr>
                        <a:t>X si non</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1</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2</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3</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800" b="0" i="0" u="none" strike="noStrike">
                        <a:solidFill>
                          <a:srgbClr val="000000"/>
                        </a:solidFill>
                        <a:effectLst/>
                        <a:latin typeface="Calibri" panose="020F0502020204030204" pitchFamily="34" charset="0"/>
                      </a:endParaRPr>
                    </a:p>
                  </a:txBody>
                  <a:tcPr marL="7122" marR="7122" marT="71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800" b="0" i="0" u="none" strike="noStrike">
                        <a:solidFill>
                          <a:srgbClr val="000000"/>
                        </a:solidFill>
                        <a:effectLst/>
                        <a:latin typeface="Calibri" panose="020F0502020204030204" pitchFamily="34" charset="0"/>
                      </a:endParaRPr>
                    </a:p>
                  </a:txBody>
                  <a:tcPr marL="7122" marR="7122" marT="71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panose="020F0502020204030204" pitchFamily="34" charset="0"/>
                        </a:rPr>
                        <a:t>valeur finale et somme / 20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0416083"/>
                  </a:ext>
                </a:extLst>
              </a:tr>
              <a:tr h="256362">
                <a:tc gridSpan="7">
                  <a:txBody>
                    <a:bodyPr/>
                    <a:lstStyle/>
                    <a:p>
                      <a:pPr algn="l" fontAlgn="ctr"/>
                      <a:r>
                        <a:rPr lang="fr-FR" sz="800" b="0" i="0" u="none" strike="noStrike">
                          <a:solidFill>
                            <a:srgbClr val="FFFFFF"/>
                          </a:solidFill>
                          <a:effectLst/>
                          <a:latin typeface="Arial" panose="020B0604020202020204" pitchFamily="34" charset="0"/>
                        </a:rPr>
                        <a:t>C12.5 Implanter un ouvrage.</a:t>
                      </a:r>
                    </a:p>
                  </a:txBody>
                  <a:tcPr marL="7122" marR="7122" marT="71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800" b="0" i="0" u="none" strike="noStrike">
                        <a:solidFill>
                          <a:srgbClr val="000000"/>
                        </a:solidFill>
                        <a:effectLst/>
                        <a:latin typeface="Calibri" panose="020F0502020204030204" pitchFamily="34" charset="0"/>
                      </a:endParaRPr>
                    </a:p>
                  </a:txBody>
                  <a:tcPr marL="7122" marR="7122" marT="71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FFFFFF"/>
                          </a:solidFill>
                          <a:effectLst/>
                          <a:latin typeface="Arial" panose="020B0604020202020204" pitchFamily="34" charset="0"/>
                        </a:rPr>
                        <a:t>50%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fr-FR" sz="800" b="0" i="0" u="none" strike="noStrike">
                          <a:solidFill>
                            <a:srgbClr val="FFFFFF"/>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473737256"/>
                  </a:ext>
                </a:extLst>
              </a:tr>
              <a:tr h="142423">
                <a:tc rowSpan="5">
                  <a:txBody>
                    <a:bodyPr/>
                    <a:lstStyle/>
                    <a:p>
                      <a:pPr algn="l" fontAlgn="ctr"/>
                      <a:r>
                        <a:rPr lang="fr-FR" sz="800" b="0" i="0" u="none" strike="noStrike">
                          <a:solidFill>
                            <a:srgbClr val="000000"/>
                          </a:solidFill>
                          <a:effectLst/>
                          <a:latin typeface="Arial" panose="020B0604020202020204" pitchFamily="34" charset="0"/>
                        </a:rPr>
                        <a:t> </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800" b="0" i="0" u="none" strike="noStrike">
                          <a:solidFill>
                            <a:srgbClr val="000000"/>
                          </a:solidFill>
                          <a:effectLst/>
                          <a:latin typeface="Arial" panose="020B0604020202020204" pitchFamily="34" charset="0"/>
                        </a:rPr>
                        <a:t>Les éléments à implanter sont identifiés.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6545302"/>
                  </a:ext>
                </a:extLst>
              </a:tr>
              <a:tr h="237188">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modes opératoires utlisés sont pertinents et réalistes.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1682302"/>
                  </a:ext>
                </a:extLst>
              </a:tr>
              <a:tr h="237188">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données et les documents produits sont exploitables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8116227"/>
                  </a:ext>
                </a:extLst>
              </a:tr>
              <a:tr h="352221">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implantations, les règlages, les mesures, les résultats obtenus sont exacts et dans les tolérances admissibles.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6781749"/>
                  </a:ext>
                </a:extLst>
              </a:tr>
              <a:tr h="149545">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Des contrôles sont mis en œuvre.</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8709900"/>
                  </a:ext>
                </a:extLst>
              </a:tr>
              <a:tr h="299088">
                <a:tc gridSpan="7">
                  <a:txBody>
                    <a:bodyPr/>
                    <a:lstStyle/>
                    <a:p>
                      <a:pPr algn="l" fontAlgn="ctr"/>
                      <a:r>
                        <a:rPr lang="fr-FR" sz="800" b="0" i="0" u="none" strike="noStrike">
                          <a:solidFill>
                            <a:srgbClr val="FFFFFF"/>
                          </a:solidFill>
                          <a:effectLst/>
                          <a:latin typeface="Arial" panose="020B0604020202020204" pitchFamily="34" charset="0"/>
                        </a:rPr>
                        <a:t>C13.1 Mesurer ou contrôler des performances conformément aux réglementations et exigences du marché.</a:t>
                      </a:r>
                    </a:p>
                  </a:txBody>
                  <a:tcPr marL="7122" marR="7122" marT="71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800" b="0" i="0" u="none" strike="noStrike">
                        <a:solidFill>
                          <a:srgbClr val="000000"/>
                        </a:solidFill>
                        <a:effectLst/>
                        <a:latin typeface="Calibri" panose="020F0502020204030204" pitchFamily="34" charset="0"/>
                      </a:endParaRPr>
                    </a:p>
                  </a:txBody>
                  <a:tcPr marL="7122" marR="7122" marT="71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FFFFFF"/>
                          </a:solidFill>
                          <a:effectLst/>
                          <a:latin typeface="Arial" panose="020B0604020202020204" pitchFamily="34" charset="0"/>
                        </a:rPr>
                        <a:t>50%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fr-FR" sz="800" b="0" i="0" u="none" strike="noStrike">
                          <a:solidFill>
                            <a:srgbClr val="FFFFFF"/>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3234456796"/>
                  </a:ext>
                </a:extLst>
              </a:tr>
              <a:tr h="142423">
                <a:tc rowSpan="9">
                  <a:txBody>
                    <a:bodyPr/>
                    <a:lstStyle/>
                    <a:p>
                      <a:pPr algn="l" fontAlgn="ctr"/>
                      <a:r>
                        <a:rPr lang="fr-FR" sz="800" b="0" i="0" u="none" strike="noStrike">
                          <a:solidFill>
                            <a:srgbClr val="000000"/>
                          </a:solidFill>
                          <a:effectLst/>
                          <a:latin typeface="Arial" panose="020B0604020202020204" pitchFamily="34" charset="0"/>
                        </a:rPr>
                        <a:t> </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800" b="0" i="0" u="none" strike="noStrike">
                          <a:solidFill>
                            <a:srgbClr val="000000"/>
                          </a:solidFill>
                          <a:effectLst/>
                          <a:latin typeface="Arial" panose="020B0604020202020204" pitchFamily="34" charset="0"/>
                        </a:rPr>
                        <a:t>Le bilan financier est établi.</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2814417"/>
                  </a:ext>
                </a:extLst>
              </a:tr>
              <a:tr h="142423">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 bilan carbone est effectué.</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9178628"/>
                  </a:ext>
                </a:extLst>
              </a:tr>
              <a:tr h="242119">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documents chosis (normes…) sont en adéquation avec l’essai ou le contrôle à réaliser.</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1227938"/>
                  </a:ext>
                </a:extLst>
              </a:tr>
              <a:tr h="142423">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 protocole d’essais est respecté.</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2397909"/>
                  </a:ext>
                </a:extLst>
              </a:tr>
              <a:tr h="352221">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machines d’essai, les logiciels utilisés sont mis en oeuvre pour permettre la conduite de l’essai et/ou du contrôle.</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0389976"/>
                  </a:ext>
                </a:extLst>
              </a:tr>
              <a:tr h="142423">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hypothèses de calculs sont bien énoncées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6106076"/>
                  </a:ext>
                </a:extLst>
              </a:tr>
              <a:tr h="142423">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calculs nécessaires sont menés correctement</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7705222"/>
                  </a:ext>
                </a:extLst>
              </a:tr>
              <a:tr h="237188">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Les résultats sont vérifiés et interprétés en fonction du cahier des charges.</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15%</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2499017"/>
                  </a:ext>
                </a:extLst>
              </a:tr>
              <a:tr h="149545">
                <a:tc vMerge="1">
                  <a:txBody>
                    <a:bodyPr/>
                    <a:lstStyle/>
                    <a:p>
                      <a:endParaRPr lang="fr-FR"/>
                    </a:p>
                  </a:txBody>
                  <a:tcPr/>
                </a:tc>
                <a:tc>
                  <a:txBody>
                    <a:bodyPr/>
                    <a:lstStyle/>
                    <a:p>
                      <a:pPr algn="just" fontAlgn="ctr"/>
                      <a:r>
                        <a:rPr lang="fr-FR" sz="800" b="0" i="0" u="none" strike="noStrike">
                          <a:solidFill>
                            <a:srgbClr val="000000"/>
                          </a:solidFill>
                          <a:effectLst/>
                          <a:latin typeface="Arial" panose="020B0604020202020204" pitchFamily="34" charset="0"/>
                        </a:rPr>
                        <a:t>Le compte-rendu est réalisé. Il est exploitable.</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FF0000"/>
                          </a:solidFill>
                          <a:effectLst/>
                          <a:latin typeface="Arial" panose="020B0604020202020204" pitchFamily="34" charset="0"/>
                        </a:rPr>
                        <a:t>◄</a:t>
                      </a:r>
                    </a:p>
                  </a:txBody>
                  <a:tcPr marL="7122" marR="7122" marT="71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15%</a:t>
                      </a:r>
                    </a:p>
                  </a:txBody>
                  <a:tcPr marL="7122" marR="7122" marT="7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0,00</a:t>
                      </a:r>
                    </a:p>
                  </a:txBody>
                  <a:tcPr marL="7122" marR="7122" marT="71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0649072"/>
                  </a:ext>
                </a:extLst>
              </a:tr>
              <a:tr h="142423">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800" b="0" i="0" u="none" strike="noStrike">
                        <a:solidFill>
                          <a:srgbClr val="000000"/>
                        </a:solidFill>
                        <a:effectLst/>
                        <a:latin typeface="Calibri" panose="020F0502020204030204" pitchFamily="34" charset="0"/>
                      </a:endParaRPr>
                    </a:p>
                  </a:txBody>
                  <a:tcPr marL="7122" marR="7122" marT="71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FFFFFF"/>
                          </a:solidFill>
                          <a:effectLst/>
                          <a:latin typeface="Calibri" panose="020F0502020204030204" pitchFamily="34" charset="0"/>
                        </a:rPr>
                        <a:t>0,00</a:t>
                      </a:r>
                    </a:p>
                  </a:txBody>
                  <a:tcPr marL="7122" marR="7122" marT="712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17640475"/>
                  </a:ext>
                </a:extLst>
              </a:tr>
              <a:tr h="294705">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a:noFill/>
                    </a:lnT>
                    <a:lnB>
                      <a:noFill/>
                    </a:lnB>
                  </a:tcPr>
                </a:tc>
                <a:tc>
                  <a:txBody>
                    <a:bodyPr/>
                    <a:lstStyle/>
                    <a:p>
                      <a:pPr algn="ctr" fontAlgn="b"/>
                      <a:r>
                        <a:rPr lang="fr-FR" sz="1100" b="1" i="0" u="none" strike="noStrike">
                          <a:solidFill>
                            <a:srgbClr val="FF0000"/>
                          </a:solidFill>
                          <a:effectLst/>
                          <a:latin typeface="Arial" panose="020B0604020202020204" pitchFamily="34" charset="0"/>
                        </a:rPr>
                        <a:t> </a:t>
                      </a:r>
                    </a:p>
                  </a:txBody>
                  <a:tcPr marL="7122" marR="7122" marT="7122" marB="0" anchor="b">
                    <a:lnL>
                      <a:noFill/>
                    </a:lnL>
                    <a:lnR>
                      <a:noFill/>
                    </a:lnR>
                    <a:lnT>
                      <a:noFill/>
                    </a:lnT>
                    <a:lnB>
                      <a:noFill/>
                    </a:lnB>
                    <a:solidFill>
                      <a:srgbClr val="FCE4D6"/>
                    </a:solidFill>
                  </a:tcPr>
                </a:tc>
                <a:tc gridSpan="6">
                  <a:txBody>
                    <a:bodyPr/>
                    <a:lstStyle/>
                    <a:p>
                      <a:pPr algn="r" fontAlgn="b"/>
                      <a:r>
                        <a:rPr lang="fr-FR" sz="900" b="0" i="0" u="none" strike="noStrike">
                          <a:solidFill>
                            <a:srgbClr val="000000"/>
                          </a:solidFill>
                          <a:effectLst/>
                          <a:latin typeface="Arial" panose="020B0604020202020204" pitchFamily="34" charset="0"/>
                        </a:rPr>
                        <a:t>% de compétences évaluées :</a:t>
                      </a:r>
                    </a:p>
                  </a:txBody>
                  <a:tcPr marL="7122" marR="7122" marT="712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100" b="1" i="0" u="none" strike="noStrike">
                          <a:solidFill>
                            <a:srgbClr val="FF0000"/>
                          </a:solidFill>
                          <a:effectLst/>
                          <a:latin typeface="Calibri" panose="020F0502020204030204" pitchFamily="34" charset="0"/>
                        </a:rPr>
                        <a:t>100%</a:t>
                      </a:r>
                    </a:p>
                  </a:txBody>
                  <a:tcPr marL="7122" marR="7122" marT="7122" marB="0" anchor="ctr">
                    <a:lnL>
                      <a:noFill/>
                    </a:lnL>
                    <a:lnR>
                      <a:noFill/>
                    </a:lnR>
                    <a:lnT>
                      <a:noFill/>
                    </a:lnT>
                    <a:lnB>
                      <a:noFill/>
                    </a:lnB>
                  </a:tcPr>
                </a:tc>
                <a:tc>
                  <a:txBody>
                    <a:bodyPr/>
                    <a:lstStyle/>
                    <a:p>
                      <a:pPr algn="ctr" fontAlgn="ctr"/>
                      <a:endParaRPr lang="fr-FR" sz="800" b="0" i="0" u="none" strike="noStrike">
                        <a:solidFill>
                          <a:srgbClr val="000000"/>
                        </a:solidFill>
                        <a:effectLst/>
                        <a:latin typeface="Calibri" panose="020F0502020204030204" pitchFamily="34" charset="0"/>
                      </a:endParaRPr>
                    </a:p>
                  </a:txBody>
                  <a:tcPr marL="7122" marR="7122" marT="7122" marB="0" anchor="ctr">
                    <a:lnL>
                      <a:noFill/>
                    </a:lnL>
                    <a:lnR>
                      <a:noFill/>
                    </a:lnR>
                    <a:lnT>
                      <a:noFill/>
                    </a:lnT>
                    <a:lnB>
                      <a:noFill/>
                    </a:lnB>
                  </a:tcPr>
                </a:tc>
                <a:extLst>
                  <a:ext uri="{0D108BD9-81ED-4DB2-BD59-A6C34878D82A}">
                    <a16:rowId xmlns:a16="http://schemas.microsoft.com/office/drawing/2014/main" xmlns="" val="457753268"/>
                  </a:ext>
                </a:extLst>
              </a:tr>
              <a:tr h="179671">
                <a:tc>
                  <a:txBody>
                    <a:bodyPr/>
                    <a:lstStyle/>
                    <a:p>
                      <a:pPr algn="l" fontAlgn="b"/>
                      <a:endParaRPr lang="fr-FR" sz="800" b="0" i="0" u="none" strike="noStrike">
                        <a:solidFill>
                          <a:srgbClr val="000000"/>
                        </a:solidFill>
                        <a:effectLst/>
                        <a:latin typeface="Calibri" panose="020F0502020204030204" pitchFamily="34" charset="0"/>
                      </a:endParaRPr>
                    </a:p>
                  </a:txBody>
                  <a:tcPr marL="7122" marR="7122" marT="7122" marB="0" anchor="b">
                    <a:lnL>
                      <a:noFill/>
                    </a:lnL>
                    <a:lnR>
                      <a:noFill/>
                    </a:lnR>
                    <a:lnT>
                      <a:noFill/>
                    </a:lnT>
                    <a:lnB>
                      <a:noFill/>
                    </a:lnB>
                  </a:tcPr>
                </a:tc>
                <a:tc gridSpan="7">
                  <a:txBody>
                    <a:bodyPr/>
                    <a:lstStyle/>
                    <a:p>
                      <a:pPr algn="r" fontAlgn="b"/>
                      <a:r>
                        <a:rPr lang="fr-FR" sz="1100" b="0" i="0" u="none" strike="noStrike">
                          <a:solidFill>
                            <a:srgbClr val="000000"/>
                          </a:solidFill>
                          <a:effectLst/>
                          <a:latin typeface="Arial" panose="020B0604020202020204" pitchFamily="34" charset="0"/>
                        </a:rPr>
                        <a:t>Note ajustée proposée au jury au 1/2 point :</a:t>
                      </a:r>
                    </a:p>
                  </a:txBody>
                  <a:tcPr marL="7122" marR="7122" marT="712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100" b="1" i="0" u="none" strike="noStrike">
                          <a:solidFill>
                            <a:srgbClr val="FF0000"/>
                          </a:solidFill>
                          <a:effectLst/>
                          <a:latin typeface="Calibri" panose="020F0502020204030204" pitchFamily="34" charset="0"/>
                        </a:rPr>
                        <a:t>0,00</a:t>
                      </a:r>
                    </a:p>
                  </a:txBody>
                  <a:tcPr marL="7122" marR="7122" marT="7122" marB="0" anchor="ctr">
                    <a:lnL>
                      <a:noFill/>
                    </a:lnL>
                    <a:lnR>
                      <a:noFill/>
                    </a:lnR>
                    <a:lnT>
                      <a:noFill/>
                    </a:lnT>
                    <a:lnB>
                      <a:noFill/>
                    </a:lnB>
                  </a:tcPr>
                </a:tc>
                <a:tc>
                  <a:txBody>
                    <a:bodyPr/>
                    <a:lstStyle/>
                    <a:p>
                      <a:pPr algn="ctr" fontAlgn="ctr"/>
                      <a:r>
                        <a:rPr lang="fr-FR" sz="1100" b="1" i="0" u="none" strike="noStrike">
                          <a:solidFill>
                            <a:srgbClr val="FF0000"/>
                          </a:solidFill>
                          <a:effectLst/>
                          <a:latin typeface="Calibri" panose="020F0502020204030204" pitchFamily="34" charset="0"/>
                        </a:rPr>
                        <a:t> /20</a:t>
                      </a:r>
                    </a:p>
                  </a:txBody>
                  <a:tcPr marL="7122" marR="7122" marT="7122" marB="0" anchor="ctr">
                    <a:lnL>
                      <a:noFill/>
                    </a:lnL>
                    <a:lnR>
                      <a:noFill/>
                    </a:lnR>
                    <a:lnT>
                      <a:noFill/>
                    </a:lnT>
                    <a:lnB>
                      <a:noFill/>
                    </a:lnB>
                  </a:tcPr>
                </a:tc>
                <a:extLst>
                  <a:ext uri="{0D108BD9-81ED-4DB2-BD59-A6C34878D82A}">
                    <a16:rowId xmlns:a16="http://schemas.microsoft.com/office/drawing/2014/main" xmlns="" val="3580951879"/>
                  </a:ext>
                </a:extLst>
              </a:tr>
              <a:tr h="179671">
                <a:tc>
                  <a:txBody>
                    <a:bodyPr/>
                    <a:lstStyle/>
                    <a:p>
                      <a:pPr algn="l" fontAlgn="b"/>
                      <a:endParaRPr lang="fr-FR" sz="8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8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8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11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11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11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11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11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ctr" fontAlgn="ctr"/>
                      <a:endParaRPr lang="fr-FR" sz="1100" b="1" i="0" u="none" strike="noStrike">
                        <a:solidFill>
                          <a:srgbClr val="FF0000"/>
                        </a:solidFill>
                        <a:effectLst/>
                        <a:latin typeface="Arial" panose="020B0604020202020204" pitchFamily="34" charset="0"/>
                      </a:endParaRPr>
                    </a:p>
                  </a:txBody>
                  <a:tcPr marL="7122" marR="7122" marT="7122" marB="0" anchor="ctr">
                    <a:lnL>
                      <a:noFill/>
                    </a:lnL>
                    <a:lnR>
                      <a:noFill/>
                    </a:lnR>
                    <a:lnT>
                      <a:noFill/>
                    </a:lnT>
                    <a:lnB>
                      <a:noFill/>
                    </a:lnB>
                  </a:tcPr>
                </a:tc>
                <a:tc>
                  <a:txBody>
                    <a:bodyPr/>
                    <a:lstStyle/>
                    <a:p>
                      <a:pPr algn="l" fontAlgn="ctr"/>
                      <a:endParaRPr lang="fr-FR" sz="1100" b="1" i="0" u="none" strike="noStrike">
                        <a:solidFill>
                          <a:srgbClr val="FF0000"/>
                        </a:solidFill>
                        <a:effectLst/>
                        <a:latin typeface="Arial" panose="020B0604020202020204" pitchFamily="34" charset="0"/>
                      </a:endParaRPr>
                    </a:p>
                  </a:txBody>
                  <a:tcPr marL="7122" marR="7122" marT="7122" marB="0" anchor="ctr">
                    <a:lnL>
                      <a:noFill/>
                    </a:lnL>
                    <a:lnR>
                      <a:noFill/>
                    </a:lnR>
                    <a:lnT>
                      <a:noFill/>
                    </a:lnT>
                    <a:lnB>
                      <a:noFill/>
                    </a:lnB>
                  </a:tcPr>
                </a:tc>
                <a:extLst>
                  <a:ext uri="{0D108BD9-81ED-4DB2-BD59-A6C34878D82A}">
                    <a16:rowId xmlns:a16="http://schemas.microsoft.com/office/drawing/2014/main" xmlns="" val="2352804904"/>
                  </a:ext>
                </a:extLst>
              </a:tr>
              <a:tr h="352221">
                <a:tc>
                  <a:txBody>
                    <a:bodyPr/>
                    <a:lstStyle/>
                    <a:p>
                      <a:pPr algn="l" fontAlgn="b"/>
                      <a:endParaRPr lang="fr-FR" sz="8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a:txBody>
                    <a:bodyPr/>
                    <a:lstStyle/>
                    <a:p>
                      <a:pPr algn="l" fontAlgn="b"/>
                      <a:endParaRPr lang="fr-FR" sz="800" b="0" i="0" u="none" strike="noStrike">
                        <a:solidFill>
                          <a:srgbClr val="000000"/>
                        </a:solidFill>
                        <a:effectLst/>
                        <a:latin typeface="Arial" panose="020B0604020202020204" pitchFamily="34" charset="0"/>
                      </a:endParaRPr>
                    </a:p>
                  </a:txBody>
                  <a:tcPr marL="7122" marR="7122" marT="7122" marB="0" anchor="b">
                    <a:lnL>
                      <a:noFill/>
                    </a:lnL>
                    <a:lnR>
                      <a:noFill/>
                    </a:lnR>
                    <a:lnT>
                      <a:noFill/>
                    </a:lnT>
                    <a:lnB>
                      <a:noFill/>
                    </a:lnB>
                  </a:tcPr>
                </a:tc>
                <a:tc gridSpan="6">
                  <a:txBody>
                    <a:bodyPr/>
                    <a:lstStyle/>
                    <a:p>
                      <a:pPr algn="r" fontAlgn="b"/>
                      <a:r>
                        <a:rPr lang="fr-FR" sz="1100" b="0" i="0" u="none" strike="noStrike">
                          <a:solidFill>
                            <a:srgbClr val="000000"/>
                          </a:solidFill>
                          <a:effectLst/>
                          <a:latin typeface="Arial" panose="020B0604020202020204" pitchFamily="34" charset="0"/>
                        </a:rPr>
                        <a:t>Note proposée au jury :</a:t>
                      </a:r>
                    </a:p>
                  </a:txBody>
                  <a:tcPr marL="7122" marR="7122" marT="712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300" b="1" i="0" u="none" strike="noStrike">
                          <a:solidFill>
                            <a:srgbClr val="002060"/>
                          </a:solidFill>
                          <a:effectLst/>
                          <a:latin typeface="Arial" panose="020B0604020202020204" pitchFamily="34" charset="0"/>
                        </a:rPr>
                        <a:t> </a:t>
                      </a:r>
                    </a:p>
                  </a:txBody>
                  <a:tcPr marL="7122" marR="7122" marT="7122" marB="0" anchor="ctr">
                    <a:lnL>
                      <a:noFill/>
                    </a:lnL>
                    <a:lnR>
                      <a:noFill/>
                    </a:lnR>
                    <a:lnT>
                      <a:noFill/>
                    </a:lnT>
                    <a:lnB>
                      <a:noFill/>
                    </a:lnB>
                    <a:solidFill>
                      <a:srgbClr val="DDEBF7"/>
                    </a:solidFill>
                  </a:tcPr>
                </a:tc>
                <a:tc>
                  <a:txBody>
                    <a:bodyPr/>
                    <a:lstStyle/>
                    <a:p>
                      <a:pPr algn="l" fontAlgn="ctr"/>
                      <a:r>
                        <a:rPr lang="fr-FR" sz="1300" b="1" i="0" u="none" strike="noStrike" dirty="0">
                          <a:solidFill>
                            <a:srgbClr val="002060"/>
                          </a:solidFill>
                          <a:effectLst/>
                          <a:latin typeface="Arial" panose="020B0604020202020204" pitchFamily="34" charset="0"/>
                        </a:rPr>
                        <a:t> /20</a:t>
                      </a:r>
                    </a:p>
                  </a:txBody>
                  <a:tcPr marL="7122" marR="7122" marT="7122" marB="0" anchor="ctr">
                    <a:lnL>
                      <a:noFill/>
                    </a:lnL>
                    <a:lnR>
                      <a:noFill/>
                    </a:lnR>
                    <a:lnT>
                      <a:noFill/>
                    </a:lnT>
                    <a:lnB>
                      <a:noFill/>
                    </a:lnB>
                  </a:tcPr>
                </a:tc>
                <a:extLst>
                  <a:ext uri="{0D108BD9-81ED-4DB2-BD59-A6C34878D82A}">
                    <a16:rowId xmlns:a16="http://schemas.microsoft.com/office/drawing/2014/main" xmlns="" val="3019947395"/>
                  </a:ext>
                </a:extLst>
              </a:tr>
            </a:tbl>
          </a:graphicData>
        </a:graphic>
      </p:graphicFrame>
      <p:sp>
        <p:nvSpPr>
          <p:cNvPr id="4" name="ZoneTexte 3"/>
          <p:cNvSpPr txBox="1"/>
          <p:nvPr/>
        </p:nvSpPr>
        <p:spPr>
          <a:xfrm rot="19992642">
            <a:off x="-23670" y="511515"/>
            <a:ext cx="2379752" cy="461665"/>
          </a:xfrm>
          <a:prstGeom prst="rect">
            <a:avLst/>
          </a:prstGeom>
          <a:solidFill>
            <a:srgbClr val="FFC000"/>
          </a:solidFill>
        </p:spPr>
        <p:txBody>
          <a:bodyPr wrap="square" rtlCol="0">
            <a:spAutoFit/>
          </a:bodyPr>
          <a:lstStyle/>
          <a:p>
            <a:pPr algn="ctr"/>
            <a:r>
              <a:rPr lang="fr-FR" sz="2400" b="1" dirty="0" smtClean="0">
                <a:solidFill>
                  <a:schemeClr val="bg1"/>
                </a:solidFill>
              </a:rPr>
              <a:t>Circulaire</a:t>
            </a:r>
            <a:endParaRPr lang="fr-FR" sz="2400" b="1" dirty="0">
              <a:solidFill>
                <a:schemeClr val="bg1"/>
              </a:solidFill>
            </a:endParaRPr>
          </a:p>
        </p:txBody>
      </p:sp>
    </p:spTree>
    <p:extLst>
      <p:ext uri="{BB962C8B-B14F-4D97-AF65-F5344CB8AC3E}">
        <p14:creationId xmlns:p14="http://schemas.microsoft.com/office/powerpoint/2010/main" xmlns="" val="2402391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noGrp="1"/>
          </p:cNvSpPr>
          <p:nvPr>
            <p:ph idx="1"/>
          </p:nvPr>
        </p:nvSpPr>
        <p:spPr>
          <a:xfrm>
            <a:off x="1268107" y="932847"/>
            <a:ext cx="9601196" cy="1223498"/>
          </a:xfrm>
          <a:prstGeom prst="rect">
            <a:avLst/>
          </a:prstGeom>
          <a:solidFill>
            <a:schemeClr val="tx2">
              <a:lumMod val="50000"/>
            </a:schemeClr>
          </a:solidFill>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fr-FR" sz="3200" b="1" cap="all">
                <a:solidFill>
                  <a:schemeClr val="bg1"/>
                </a:solidFill>
              </a:rPr>
              <a:t>F</a:t>
            </a:r>
            <a:r>
              <a:rPr lang="fr-FR" sz="3200" b="1">
                <a:solidFill>
                  <a:schemeClr val="bg1"/>
                </a:solidFill>
              </a:rPr>
              <a:t>lorent</a:t>
            </a:r>
            <a:r>
              <a:rPr lang="fr-FR" sz="3200" b="1" cap="all">
                <a:solidFill>
                  <a:schemeClr val="bg1"/>
                </a:solidFill>
              </a:rPr>
              <a:t> GAUZére </a:t>
            </a:r>
            <a:r>
              <a:rPr lang="fr-FR" sz="3200" b="1">
                <a:solidFill>
                  <a:schemeClr val="bg1"/>
                </a:solidFill>
              </a:rPr>
              <a:t>:  </a:t>
            </a:r>
            <a:r>
              <a:rPr lang="fr-FR" sz="3200" b="1">
                <a:solidFill>
                  <a:schemeClr val="bg1"/>
                </a:solidFill>
                <a:latin typeface="+mj-lt"/>
                <a:ea typeface="Calibri" panose="020F0502020204030204" pitchFamily="34" charset="0"/>
              </a:rPr>
              <a:t>lycée Urbain-Vitry de Toulouse.</a:t>
            </a:r>
            <a:endParaRPr lang="fr-FR" sz="3200" b="1" dirty="0">
              <a:solidFill>
                <a:schemeClr val="bg1"/>
              </a:solidFill>
              <a:latin typeface="+mj-lt"/>
            </a:endParaRPr>
          </a:p>
        </p:txBody>
      </p:sp>
    </p:spTree>
    <p:extLst>
      <p:ext uri="{BB962C8B-B14F-4D97-AF65-F5344CB8AC3E}">
        <p14:creationId xmlns:p14="http://schemas.microsoft.com/office/powerpoint/2010/main" xmlns="" val="50010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 d’écran 2021-03-23 à 09.12.2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1948" y="685173"/>
            <a:ext cx="10761209" cy="5481387"/>
          </a:xfrm>
          <a:prstGeom prst="rect">
            <a:avLst/>
          </a:prstGeom>
        </p:spPr>
      </p:pic>
    </p:spTree>
    <p:extLst>
      <p:ext uri="{BB962C8B-B14F-4D97-AF65-F5344CB8AC3E}">
        <p14:creationId xmlns:p14="http://schemas.microsoft.com/office/powerpoint/2010/main" xmlns="" val="3957150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 d’écran 2021-03-23 à 09.02.1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36277" y="200539"/>
            <a:ext cx="10092812" cy="6467368"/>
          </a:xfrm>
          <a:prstGeom prst="rect">
            <a:avLst/>
          </a:prstGeom>
        </p:spPr>
      </p:pic>
    </p:spTree>
    <p:extLst>
      <p:ext uri="{BB962C8B-B14F-4D97-AF65-F5344CB8AC3E}">
        <p14:creationId xmlns:p14="http://schemas.microsoft.com/office/powerpoint/2010/main" xmlns="" val="360365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xmlns="" val="2665778495"/>
              </p:ext>
            </p:extLst>
          </p:nvPr>
        </p:nvGraphicFramePr>
        <p:xfrm>
          <a:off x="259308" y="764276"/>
          <a:ext cx="11641540" cy="5747051"/>
        </p:xfrm>
        <a:graphic>
          <a:graphicData uri="http://schemas.openxmlformats.org/drawingml/2006/table">
            <a:tbl>
              <a:tblPr firstRow="1" firstCol="1" bandRow="1">
                <a:tableStyleId>{5C22544A-7EE6-4342-B048-85BDC9FD1C3A}</a:tableStyleId>
              </a:tblPr>
              <a:tblGrid>
                <a:gridCol w="4909610">
                  <a:extLst>
                    <a:ext uri="{9D8B030D-6E8A-4147-A177-3AD203B41FA5}">
                      <a16:colId xmlns:a16="http://schemas.microsoft.com/office/drawing/2014/main" xmlns="" val="1319873592"/>
                    </a:ext>
                  </a:extLst>
                </a:gridCol>
                <a:gridCol w="4372800">
                  <a:extLst>
                    <a:ext uri="{9D8B030D-6E8A-4147-A177-3AD203B41FA5}">
                      <a16:colId xmlns:a16="http://schemas.microsoft.com/office/drawing/2014/main" xmlns="" val="1716650407"/>
                    </a:ext>
                  </a:extLst>
                </a:gridCol>
                <a:gridCol w="2359130">
                  <a:extLst>
                    <a:ext uri="{9D8B030D-6E8A-4147-A177-3AD203B41FA5}">
                      <a16:colId xmlns:a16="http://schemas.microsoft.com/office/drawing/2014/main" xmlns="" val="3415687256"/>
                    </a:ext>
                  </a:extLst>
                </a:gridCol>
              </a:tblGrid>
              <a:tr h="742005">
                <a:tc>
                  <a:txBody>
                    <a:bodyPr/>
                    <a:lstStyle/>
                    <a:p>
                      <a:pPr algn="ctr">
                        <a:spcAft>
                          <a:spcPts val="0"/>
                        </a:spcAft>
                      </a:pPr>
                      <a:r>
                        <a:rPr lang="fr-FR" sz="3200">
                          <a:effectLst/>
                        </a:rPr>
                        <a:t>Activités professionnelles</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3200">
                          <a:effectLst/>
                        </a:rPr>
                        <a:t>Blocs de compétences</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3200" dirty="0">
                          <a:effectLst/>
                        </a:rPr>
                        <a:t>Unités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8593599"/>
                  </a:ext>
                </a:extLst>
              </a:tr>
              <a:tr h="4771691">
                <a:tc>
                  <a:txBody>
                    <a:bodyPr/>
                    <a:lstStyle/>
                    <a:p>
                      <a:pPr>
                        <a:spcAft>
                          <a:spcPts val="0"/>
                        </a:spcAft>
                      </a:pPr>
                      <a:r>
                        <a:rPr lang="fr-FR" sz="2800" dirty="0">
                          <a:solidFill>
                            <a:schemeClr val="tx1"/>
                          </a:solidFill>
                          <a:effectLst/>
                        </a:rPr>
                        <a:t>Domaine d’activités 3 : contrôle de travaux.</a:t>
                      </a:r>
                    </a:p>
                    <a:p>
                      <a:pPr>
                        <a:spcAft>
                          <a:spcPts val="0"/>
                        </a:spcAft>
                      </a:pPr>
                      <a:r>
                        <a:rPr lang="fr-FR" sz="2800" dirty="0">
                          <a:solidFill>
                            <a:schemeClr val="tx1"/>
                          </a:solidFill>
                          <a:effectLst/>
                        </a:rPr>
                        <a:t> </a:t>
                      </a:r>
                      <a:endParaRPr lang="fr-FR" sz="2800" b="0" dirty="0">
                        <a:solidFill>
                          <a:schemeClr val="tx1"/>
                        </a:solidFill>
                        <a:effectLst/>
                      </a:endParaRPr>
                    </a:p>
                    <a:p>
                      <a:pPr marL="342900" lvl="0" indent="-342900">
                        <a:spcAft>
                          <a:spcPts val="0"/>
                        </a:spcAft>
                        <a:buFont typeface="Symbol" panose="05050102010706020507" pitchFamily="18" charset="2"/>
                        <a:buChar char=""/>
                      </a:pPr>
                      <a:r>
                        <a:rPr lang="fr-FR" sz="2000" b="0" dirty="0">
                          <a:solidFill>
                            <a:schemeClr val="tx1"/>
                          </a:solidFill>
                          <a:effectLst/>
                        </a:rPr>
                        <a:t>Réceptionner les zones d’intervention.</a:t>
                      </a:r>
                    </a:p>
                    <a:p>
                      <a:pPr marL="342900" lvl="0" indent="-342900">
                        <a:spcAft>
                          <a:spcPts val="0"/>
                        </a:spcAft>
                        <a:buFont typeface="Symbol" panose="05050102010706020507" pitchFamily="18" charset="2"/>
                        <a:buChar char=""/>
                      </a:pPr>
                      <a:r>
                        <a:rPr lang="fr-FR" sz="2000" b="0" dirty="0">
                          <a:solidFill>
                            <a:schemeClr val="tx1"/>
                          </a:solidFill>
                          <a:effectLst/>
                        </a:rPr>
                        <a:t>Réceptionner les travaux.</a:t>
                      </a:r>
                    </a:p>
                    <a:p>
                      <a:pPr marL="342900" lvl="0" indent="-342900">
                        <a:spcAft>
                          <a:spcPts val="0"/>
                        </a:spcAft>
                        <a:buFont typeface="Symbol" panose="05050102010706020507" pitchFamily="18" charset="2"/>
                        <a:buChar char=""/>
                      </a:pPr>
                      <a:r>
                        <a:rPr lang="fr-FR" sz="2000" b="0" dirty="0" smtClean="0">
                          <a:solidFill>
                            <a:schemeClr val="tx1"/>
                          </a:solidFill>
                          <a:effectLst/>
                        </a:rPr>
                        <a:t>Établir</a:t>
                      </a:r>
                      <a:r>
                        <a:rPr lang="fr-FR" sz="2000" b="0" baseline="0" dirty="0" smtClean="0">
                          <a:solidFill>
                            <a:schemeClr val="tx1"/>
                          </a:solidFill>
                          <a:effectLst/>
                        </a:rPr>
                        <a:t> </a:t>
                      </a:r>
                      <a:r>
                        <a:rPr lang="fr-FR" sz="2000" b="0" dirty="0" smtClean="0">
                          <a:solidFill>
                            <a:schemeClr val="tx1"/>
                          </a:solidFill>
                          <a:effectLst/>
                        </a:rPr>
                        <a:t>le </a:t>
                      </a:r>
                      <a:r>
                        <a:rPr lang="fr-FR" sz="2000" b="0" dirty="0">
                          <a:solidFill>
                            <a:schemeClr val="tx1"/>
                          </a:solidFill>
                          <a:effectLst/>
                        </a:rPr>
                        <a:t>DOE de l’affaire.</a:t>
                      </a:r>
                    </a:p>
                    <a:p>
                      <a:pPr marL="342900" lvl="0" indent="-342900">
                        <a:spcAft>
                          <a:spcPts val="0"/>
                        </a:spcAft>
                        <a:buFont typeface="Symbol" panose="05050102010706020507" pitchFamily="18" charset="2"/>
                        <a:buChar char=""/>
                      </a:pPr>
                      <a:r>
                        <a:rPr lang="fr-FR" sz="2000" b="0" dirty="0">
                          <a:solidFill>
                            <a:schemeClr val="tx1"/>
                          </a:solidFill>
                          <a:effectLst/>
                        </a:rPr>
                        <a:t>Établir le bilan financier.</a:t>
                      </a:r>
                    </a:p>
                    <a:p>
                      <a:pPr marL="342900" lvl="0" indent="-342900">
                        <a:spcAft>
                          <a:spcPts val="0"/>
                        </a:spcAft>
                        <a:buFont typeface="Symbol" panose="05050102010706020507" pitchFamily="18" charset="2"/>
                        <a:buChar char=""/>
                      </a:pPr>
                      <a:r>
                        <a:rPr lang="fr-FR" sz="2000" b="0" dirty="0">
                          <a:solidFill>
                            <a:schemeClr val="tx1"/>
                          </a:solidFill>
                          <a:effectLst/>
                        </a:rPr>
                        <a:t>Effectuer le bilan carbone</a:t>
                      </a:r>
                      <a:r>
                        <a:rPr lang="fr-FR" sz="2000" b="0" dirty="0" smtClean="0">
                          <a:solidFill>
                            <a:schemeClr val="tx1"/>
                          </a:solidFill>
                          <a:effectLst/>
                        </a:rPr>
                        <a:t>.</a:t>
                      </a:r>
                      <a:endParaRPr lang="fr-FR" sz="2000" b="0" dirty="0">
                        <a:solidFill>
                          <a:schemeClr val="tx1"/>
                        </a:solidFill>
                        <a:effectLst/>
                      </a:endParaRPr>
                    </a:p>
                  </a:txBody>
                  <a:tcPr marL="68580" marR="68580" marT="0" marB="0" anchor="ctr">
                    <a:solidFill>
                      <a:schemeClr val="accent1">
                        <a:lumMod val="20000"/>
                        <a:lumOff val="80000"/>
                      </a:schemeClr>
                    </a:solidFill>
                  </a:tcPr>
                </a:tc>
                <a:tc>
                  <a:txBody>
                    <a:bodyPr/>
                    <a:lstStyle/>
                    <a:p>
                      <a:pPr>
                        <a:spcAft>
                          <a:spcPts val="0"/>
                        </a:spcAft>
                      </a:pPr>
                      <a:r>
                        <a:rPr lang="fr-FR" sz="2800" b="1" dirty="0">
                          <a:solidFill>
                            <a:schemeClr val="tx1"/>
                          </a:solidFill>
                          <a:effectLst/>
                        </a:rPr>
                        <a:t>Bloc n° 3 : contrôle de travaux.</a:t>
                      </a:r>
                    </a:p>
                    <a:p>
                      <a:pPr>
                        <a:spcAft>
                          <a:spcPts val="0"/>
                        </a:spcAft>
                      </a:pPr>
                      <a:r>
                        <a:rPr lang="fr-FR" sz="2800" dirty="0">
                          <a:solidFill>
                            <a:schemeClr val="tx1"/>
                          </a:solidFill>
                          <a:effectLst/>
                        </a:rPr>
                        <a:t> </a:t>
                      </a:r>
                    </a:p>
                    <a:p>
                      <a:pPr marL="342900" lvl="0" indent="-342900">
                        <a:spcAft>
                          <a:spcPts val="0"/>
                        </a:spcAft>
                        <a:buFont typeface="Symbol" panose="05050102010706020507" pitchFamily="18" charset="2"/>
                        <a:buChar char=""/>
                      </a:pPr>
                      <a:r>
                        <a:rPr lang="fr-FR" sz="2000" dirty="0">
                          <a:solidFill>
                            <a:schemeClr val="tx1"/>
                          </a:solidFill>
                          <a:effectLst/>
                        </a:rPr>
                        <a:t>Réceptionner.</a:t>
                      </a:r>
                    </a:p>
                    <a:p>
                      <a:pPr marL="342900" lvl="0" indent="-342900">
                        <a:spcAft>
                          <a:spcPts val="0"/>
                        </a:spcAft>
                        <a:buFont typeface="Symbol" panose="05050102010706020507" pitchFamily="18" charset="2"/>
                        <a:buChar char=""/>
                      </a:pPr>
                      <a:r>
                        <a:rPr lang="fr-FR" sz="2000" dirty="0">
                          <a:solidFill>
                            <a:schemeClr val="tx1"/>
                          </a:solidFill>
                          <a:effectLst/>
                        </a:rPr>
                        <a:t>Mesurer et contrôler une performance</a:t>
                      </a:r>
                      <a:r>
                        <a:rPr lang="fr-FR" sz="2000" dirty="0" smtClean="0">
                          <a:solidFill>
                            <a:schemeClr val="tx1"/>
                          </a:solidFill>
                          <a:effectLst/>
                        </a:rPr>
                        <a:t>.</a:t>
                      </a:r>
                      <a:endParaRPr lang="fr-FR" sz="2000" dirty="0">
                        <a:solidFill>
                          <a:schemeClr val="tx1"/>
                        </a:solidFill>
                        <a:effectLst/>
                      </a:endParaRPr>
                    </a:p>
                  </a:txBody>
                  <a:tcPr marL="68580" marR="68580" marT="0" marB="0" anchor="ctr">
                    <a:solidFill>
                      <a:schemeClr val="accent1">
                        <a:lumMod val="20000"/>
                        <a:lumOff val="80000"/>
                      </a:schemeClr>
                    </a:solidFill>
                  </a:tcPr>
                </a:tc>
                <a:tc>
                  <a:txBody>
                    <a:bodyPr/>
                    <a:lstStyle/>
                    <a:p>
                      <a:pPr algn="ctr">
                        <a:spcAft>
                          <a:spcPts val="0"/>
                        </a:spcAft>
                      </a:pPr>
                      <a:r>
                        <a:rPr lang="fr-FR" sz="2800" b="1" dirty="0">
                          <a:solidFill>
                            <a:schemeClr val="tx1"/>
                          </a:solidFill>
                          <a:effectLst/>
                        </a:rPr>
                        <a:t>Unité U61</a:t>
                      </a:r>
                    </a:p>
                    <a:p>
                      <a:pPr algn="ctr">
                        <a:spcAft>
                          <a:spcPts val="0"/>
                        </a:spcAft>
                      </a:pPr>
                      <a:r>
                        <a:rPr lang="fr-FR" sz="2800" dirty="0">
                          <a:solidFill>
                            <a:schemeClr val="tx1"/>
                          </a:solidFill>
                          <a:effectLst/>
                        </a:rPr>
                        <a:t> </a:t>
                      </a:r>
                    </a:p>
                    <a:p>
                      <a:pPr algn="ctr">
                        <a:spcAft>
                          <a:spcPts val="0"/>
                        </a:spcAft>
                      </a:pPr>
                      <a:r>
                        <a:rPr lang="fr-FR" sz="2400" dirty="0">
                          <a:solidFill>
                            <a:schemeClr val="tx1"/>
                          </a:solidFill>
                          <a:effectLst/>
                        </a:rPr>
                        <a:t>Contrôle de </a:t>
                      </a:r>
                      <a:r>
                        <a:rPr lang="fr-FR" sz="2400" dirty="0" smtClean="0">
                          <a:solidFill>
                            <a:schemeClr val="tx1"/>
                          </a:solidFill>
                          <a:effectLst/>
                        </a:rPr>
                        <a:t>travaux</a:t>
                      </a:r>
                    </a:p>
                    <a:p>
                      <a:pPr algn="ctr">
                        <a:spcAft>
                          <a:spcPts val="0"/>
                        </a:spcAft>
                      </a:pPr>
                      <a:endParaRPr lang="fr-FR" sz="2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i="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situations de CCF sur</a:t>
                      </a:r>
                      <a:r>
                        <a:rPr lang="fr-FR" sz="2400" i="1"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des TP</a:t>
                      </a:r>
                      <a:endParaRPr lang="fr-FR" sz="2400" i="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fr-FR"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723290599"/>
                  </a:ext>
                </a:extLst>
              </a:tr>
            </a:tbl>
          </a:graphicData>
        </a:graphic>
      </p:graphicFrame>
      <p:sp>
        <p:nvSpPr>
          <p:cNvPr id="3" name="ZoneTexte 2"/>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3944831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pture d’écran 2021-03-23 à 09.02.3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017" y="167114"/>
            <a:ext cx="10092812" cy="6534215"/>
          </a:xfrm>
          <a:prstGeom prst="rect">
            <a:avLst/>
          </a:prstGeom>
        </p:spPr>
      </p:pic>
    </p:spTree>
    <p:extLst>
      <p:ext uri="{BB962C8B-B14F-4D97-AF65-F5344CB8AC3E}">
        <p14:creationId xmlns:p14="http://schemas.microsoft.com/office/powerpoint/2010/main" xmlns="" val="25662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pture d’écran 2021-03-23 à 09.02.4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7230" y="186644"/>
            <a:ext cx="11780517" cy="6447839"/>
          </a:xfrm>
          <a:prstGeom prst="rect">
            <a:avLst/>
          </a:prstGeom>
        </p:spPr>
      </p:pic>
    </p:spTree>
    <p:extLst>
      <p:ext uri="{BB962C8B-B14F-4D97-AF65-F5344CB8AC3E}">
        <p14:creationId xmlns:p14="http://schemas.microsoft.com/office/powerpoint/2010/main" xmlns="" val="85706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pture d’écran 2021-03-23 à 09.03.5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7489" y="183827"/>
            <a:ext cx="11563289" cy="6417234"/>
          </a:xfrm>
          <a:prstGeom prst="rect">
            <a:avLst/>
          </a:prstGeom>
        </p:spPr>
      </p:pic>
    </p:spTree>
    <p:extLst>
      <p:ext uri="{BB962C8B-B14F-4D97-AF65-F5344CB8AC3E}">
        <p14:creationId xmlns:p14="http://schemas.microsoft.com/office/powerpoint/2010/main" xmlns="" val="54702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pture d’écran 2021-03-23 à 09.04.0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0649" y="233962"/>
            <a:ext cx="11613418" cy="6367098"/>
          </a:xfrm>
          <a:prstGeom prst="rect">
            <a:avLst/>
          </a:prstGeom>
        </p:spPr>
      </p:pic>
    </p:spTree>
    <p:extLst>
      <p:ext uri="{BB962C8B-B14F-4D97-AF65-F5344CB8AC3E}">
        <p14:creationId xmlns:p14="http://schemas.microsoft.com/office/powerpoint/2010/main" xmlns="" val="296225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B9C4094-136F-4EC6-9E1F-144BAAF029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7019" y="176981"/>
            <a:ext cx="9556955" cy="6508954"/>
          </a:xfrm>
          <a:prstGeom prst="rect">
            <a:avLst/>
          </a:prstGeom>
        </p:spPr>
      </p:pic>
    </p:spTree>
    <p:extLst>
      <p:ext uri="{BB962C8B-B14F-4D97-AF65-F5344CB8AC3E}">
        <p14:creationId xmlns:p14="http://schemas.microsoft.com/office/powerpoint/2010/main" xmlns="" val="424235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0F04315C-1ECC-4567-BD36-E39B6F14C4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6013" y="167147"/>
            <a:ext cx="9389805" cy="6508955"/>
          </a:xfrm>
          <a:prstGeom prst="rect">
            <a:avLst/>
          </a:prstGeom>
        </p:spPr>
      </p:pic>
    </p:spTree>
    <p:extLst>
      <p:ext uri="{BB962C8B-B14F-4D97-AF65-F5344CB8AC3E}">
        <p14:creationId xmlns:p14="http://schemas.microsoft.com/office/powerpoint/2010/main" xmlns="" val="3093638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49B8961C-235B-45C5-87C0-AA49C1E228A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6181" y="157315"/>
            <a:ext cx="9488129" cy="6508955"/>
          </a:xfrm>
          <a:prstGeom prst="rect">
            <a:avLst/>
          </a:prstGeom>
        </p:spPr>
      </p:pic>
    </p:spTree>
    <p:extLst>
      <p:ext uri="{BB962C8B-B14F-4D97-AF65-F5344CB8AC3E}">
        <p14:creationId xmlns:p14="http://schemas.microsoft.com/office/powerpoint/2010/main" xmlns="" val="1942917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AF227BB5-0570-422C-B053-AEE1E3E05FD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86348" y="176981"/>
            <a:ext cx="9507794" cy="6489289"/>
          </a:xfrm>
          <a:prstGeom prst="rect">
            <a:avLst/>
          </a:prstGeom>
        </p:spPr>
      </p:pic>
    </p:spTree>
    <p:extLst>
      <p:ext uri="{BB962C8B-B14F-4D97-AF65-F5344CB8AC3E}">
        <p14:creationId xmlns:p14="http://schemas.microsoft.com/office/powerpoint/2010/main" xmlns="" val="219178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509451" y="1093294"/>
            <a:ext cx="10829109" cy="4401205"/>
          </a:xfrm>
          <a:prstGeom prst="rect">
            <a:avLst/>
          </a:prstGeom>
          <a:solidFill>
            <a:schemeClr val="bg1"/>
          </a:solidFill>
        </p:spPr>
        <p:txBody>
          <a:bodyPr wrap="square" rtlCol="0">
            <a:spAutoFit/>
          </a:bodyPr>
          <a:lstStyle/>
          <a:p>
            <a:endParaRPr lang="fr-FR" sz="2800" u="sng" dirty="0" smtClean="0"/>
          </a:p>
          <a:p>
            <a:r>
              <a:rPr lang="fr-FR" sz="2800" u="sng" dirty="0" smtClean="0"/>
              <a:t>Postulat</a:t>
            </a:r>
            <a:r>
              <a:rPr lang="fr-FR" sz="2800" dirty="0" smtClean="0"/>
              <a:t> : on est en phase de travaux sur chantier.</a:t>
            </a:r>
          </a:p>
          <a:p>
            <a:endParaRPr lang="fr-FR" sz="2800" dirty="0"/>
          </a:p>
          <a:p>
            <a:r>
              <a:rPr lang="fr-FR" sz="2800" dirty="0" smtClean="0"/>
              <a:t>Le Technicien Supérieur doit :</a:t>
            </a:r>
          </a:p>
          <a:p>
            <a:endParaRPr lang="fr-FR" sz="2800" dirty="0" smtClean="0"/>
          </a:p>
          <a:p>
            <a:pPr marL="800100" lvl="1" indent="-342900">
              <a:buFont typeface="Symbol" panose="05050102010706020507" pitchFamily="18" charset="2"/>
              <a:buChar char=""/>
            </a:pPr>
            <a:r>
              <a:rPr lang="fr-FR" sz="2800" dirty="0"/>
              <a:t>Réceptionner les </a:t>
            </a:r>
            <a:r>
              <a:rPr lang="fr-FR" sz="2800" dirty="0" smtClean="0"/>
              <a:t>zones, avant, pendant et après les </a:t>
            </a:r>
            <a:r>
              <a:rPr lang="fr-FR" sz="2800" dirty="0"/>
              <a:t>travaux.</a:t>
            </a:r>
          </a:p>
          <a:p>
            <a:pPr marL="800100" lvl="1" indent="-342900">
              <a:buFont typeface="Symbol" panose="05050102010706020507" pitchFamily="18" charset="2"/>
              <a:buChar char=""/>
            </a:pPr>
            <a:r>
              <a:rPr lang="fr-FR" sz="2800" dirty="0"/>
              <a:t>Établir </a:t>
            </a:r>
            <a:r>
              <a:rPr lang="fr-FR" sz="2800" dirty="0" smtClean="0"/>
              <a:t>le </a:t>
            </a:r>
            <a:r>
              <a:rPr lang="fr-FR" sz="2800" dirty="0"/>
              <a:t>DOE de l’affaire.</a:t>
            </a:r>
          </a:p>
          <a:p>
            <a:pPr marL="800100" lvl="1" indent="-342900">
              <a:buFont typeface="Symbol" panose="05050102010706020507" pitchFamily="18" charset="2"/>
              <a:buChar char=""/>
            </a:pPr>
            <a:r>
              <a:rPr lang="fr-FR" sz="2800" dirty="0"/>
              <a:t>Établir le bilan financier.</a:t>
            </a:r>
          </a:p>
          <a:p>
            <a:pPr marL="800100" lvl="1" indent="-342900">
              <a:buFont typeface="Symbol" panose="05050102010706020507" pitchFamily="18" charset="2"/>
              <a:buChar char=""/>
            </a:pPr>
            <a:r>
              <a:rPr lang="fr-FR" sz="2800" dirty="0"/>
              <a:t>Effectuer le bilan carbone</a:t>
            </a:r>
            <a:r>
              <a:rPr lang="fr-FR" sz="2800" dirty="0" smtClean="0"/>
              <a:t>.</a:t>
            </a:r>
          </a:p>
          <a:p>
            <a:pPr marL="800100" lvl="1" indent="-342900">
              <a:buFont typeface="Symbol" panose="05050102010706020507" pitchFamily="18" charset="2"/>
              <a:buChar char=""/>
            </a:pPr>
            <a:endParaRPr lang="fr-FR" sz="2800" dirty="0"/>
          </a:p>
        </p:txBody>
      </p:sp>
      <p:sp>
        <p:nvSpPr>
          <p:cNvPr id="3" name="ZoneTexte 2"/>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2111105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645" y="770707"/>
            <a:ext cx="10463349" cy="1802674"/>
          </a:xfrm>
        </p:spPr>
        <p:txBody>
          <a:bodyPr>
            <a:normAutofit/>
          </a:bodyPr>
          <a:lstStyle/>
          <a:p>
            <a:r>
              <a:rPr lang="fr-FR" dirty="0" smtClean="0"/>
              <a:t>Sous-épreuve U61 : </a:t>
            </a:r>
            <a:r>
              <a:rPr lang="fr-FR" dirty="0" smtClean="0">
                <a:solidFill>
                  <a:schemeClr val="tx1"/>
                </a:solidFill>
                <a:latin typeface="Arial" panose="020B0604020202020204" pitchFamily="34" charset="0"/>
                <a:cs typeface="Arial" panose="020B0604020202020204" pitchFamily="34" charset="0"/>
              </a:rPr>
              <a:t>contrôle</a:t>
            </a:r>
            <a:r>
              <a:rPr lang="fr-FR"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dirty="0">
                <a:solidFill>
                  <a:schemeClr val="tx1"/>
                </a:solidFill>
                <a:latin typeface="Arial" panose="020B0604020202020204" pitchFamily="34" charset="0"/>
                <a:ea typeface="Calibri" panose="020F0502020204030204" pitchFamily="34" charset="0"/>
                <a:cs typeface="Arial" panose="020B0604020202020204" pitchFamily="34" charset="0"/>
              </a:rPr>
              <a:t>de </a:t>
            </a:r>
            <a:r>
              <a:rPr lang="fr-FR" dirty="0" smtClean="0">
                <a:solidFill>
                  <a:schemeClr val="tx1"/>
                </a:solidFill>
                <a:latin typeface="Arial" panose="020B0604020202020204" pitchFamily="34" charset="0"/>
                <a:ea typeface="Calibri" panose="020F0502020204030204" pitchFamily="34" charset="0"/>
                <a:cs typeface="Arial" panose="020B0604020202020204" pitchFamily="34" charset="0"/>
              </a:rPr>
              <a:t>travaux.</a:t>
            </a:r>
            <a:endParaRPr lang="fr-FR"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cstate="print"/>
          <a:stretch>
            <a:fillRect/>
          </a:stretch>
        </p:blipFill>
        <p:spPr>
          <a:xfrm>
            <a:off x="2972525" y="2967993"/>
            <a:ext cx="6170067" cy="2459191"/>
          </a:xfrm>
          <a:prstGeom prst="rect">
            <a:avLst/>
          </a:prstGeom>
        </p:spPr>
      </p:pic>
    </p:spTree>
    <p:extLst>
      <p:ext uri="{BB962C8B-B14F-4D97-AF65-F5344CB8AC3E}">
        <p14:creationId xmlns:p14="http://schemas.microsoft.com/office/powerpoint/2010/main" xmlns="" val="1104634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1701194086"/>
              </p:ext>
            </p:extLst>
          </p:nvPr>
        </p:nvGraphicFramePr>
        <p:xfrm>
          <a:off x="204716" y="58262"/>
          <a:ext cx="11805313" cy="6702233"/>
        </p:xfrm>
        <a:graphic>
          <a:graphicData uri="http://schemas.openxmlformats.org/drawingml/2006/table">
            <a:tbl>
              <a:tblPr firstRow="1" firstCol="1" bandRow="1"/>
              <a:tblGrid>
                <a:gridCol w="5162871">
                  <a:extLst>
                    <a:ext uri="{9D8B030D-6E8A-4147-A177-3AD203B41FA5}">
                      <a16:colId xmlns:a16="http://schemas.microsoft.com/office/drawing/2014/main" xmlns="" val="619607061"/>
                    </a:ext>
                  </a:extLst>
                </a:gridCol>
                <a:gridCol w="6642442">
                  <a:extLst>
                    <a:ext uri="{9D8B030D-6E8A-4147-A177-3AD203B41FA5}">
                      <a16:colId xmlns:a16="http://schemas.microsoft.com/office/drawing/2014/main" xmlns="" val="2225934733"/>
                    </a:ext>
                  </a:extLst>
                </a:gridCol>
              </a:tblGrid>
              <a:tr h="392571">
                <a:tc>
                  <a:txBody>
                    <a:bodyPr/>
                    <a:lstStyle/>
                    <a:p>
                      <a:pPr algn="ctr">
                        <a:spcAft>
                          <a:spcPts val="0"/>
                        </a:spcAft>
                      </a:pPr>
                      <a:r>
                        <a:rPr lang="fr-FR" sz="2800" b="1">
                          <a:solidFill>
                            <a:schemeClr val="bg1"/>
                          </a:solidFill>
                          <a:effectLst/>
                          <a:latin typeface="Arial" panose="020B0604020202020204" pitchFamily="34" charset="0"/>
                          <a:ea typeface="Arial" panose="020B0604020202020204" pitchFamily="34" charset="0"/>
                          <a:cs typeface="Arial" panose="020B0604020202020204" pitchFamily="34" charset="0"/>
                        </a:rPr>
                        <a:t>Compétences</a:t>
                      </a:r>
                      <a:endParaRPr lang="fr-FR"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fr-FR" sz="2800" b="1" dirty="0">
                          <a:solidFill>
                            <a:schemeClr val="bg1"/>
                          </a:solidFill>
                          <a:effectLst/>
                          <a:latin typeface="Arial" panose="020B0604020202020204" pitchFamily="34" charset="0"/>
                          <a:ea typeface="Arial" panose="020B0604020202020204" pitchFamily="34" charset="0"/>
                          <a:cs typeface="Arial" panose="020B0604020202020204" pitchFamily="34" charset="0"/>
                        </a:rPr>
                        <a:t>Indicateurs de performance</a:t>
                      </a:r>
                      <a:endParaRPr lang="fr-FR"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737430733"/>
                  </a:ext>
                </a:extLst>
              </a:tr>
              <a:tr h="1401873">
                <a:tc>
                  <a:txBody>
                    <a:bodyPr/>
                    <a:lstStyle/>
                    <a:p>
                      <a:pPr algn="just">
                        <a:spcAft>
                          <a:spcPts val="0"/>
                        </a:spcAft>
                      </a:pPr>
                      <a:r>
                        <a:rPr lang="fr-FR" sz="1600" b="1">
                          <a:effectLst/>
                          <a:latin typeface="Arial" panose="020B0604020202020204" pitchFamily="34" charset="0"/>
                          <a:ea typeface="Times New Roman" panose="02020603050405020304" pitchFamily="18" charset="0"/>
                          <a:cs typeface="Arial" panose="020B0604020202020204" pitchFamily="34" charset="0"/>
                        </a:rPr>
                        <a:t> </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b="1">
                          <a:effectLst/>
                          <a:latin typeface="Arial" panose="020B0604020202020204" pitchFamily="34" charset="0"/>
                          <a:ea typeface="Times New Roman" panose="02020603050405020304" pitchFamily="18" charset="0"/>
                          <a:cs typeface="Arial" panose="020B0604020202020204" pitchFamily="34" charset="0"/>
                        </a:rPr>
                        <a:t>C12.1 </a:t>
                      </a:r>
                      <a:r>
                        <a:rPr lang="fr-FR" sz="1600">
                          <a:effectLst/>
                          <a:latin typeface="Arial" panose="020B0604020202020204" pitchFamily="34" charset="0"/>
                          <a:ea typeface="Times New Roman" panose="02020603050405020304" pitchFamily="18" charset="0"/>
                          <a:cs typeface="Arial" panose="020B0604020202020204" pitchFamily="34" charset="0"/>
                        </a:rPr>
                        <a:t>Réceptionner un support avant intervention.</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document de réception est préparé.</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supports sont relevés, contrôlés, validés ou refusés, conformément au contrat et à la réglementation.</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diagnostics de l’existant sont établis.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document de réception est complété.</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62048662"/>
                  </a:ext>
                </a:extLst>
              </a:tr>
              <a:tr h="582268">
                <a:tc>
                  <a:txBody>
                    <a:bodyPr/>
                    <a:lstStyle/>
                    <a:p>
                      <a:pPr algn="just">
                        <a:spcAft>
                          <a:spcPts val="0"/>
                        </a:spcAft>
                      </a:pPr>
                      <a:r>
                        <a:rPr lang="fr-FR" sz="1600" b="1">
                          <a:effectLst/>
                          <a:latin typeface="Arial" panose="020B0604020202020204" pitchFamily="34" charset="0"/>
                          <a:ea typeface="Times New Roman" panose="02020603050405020304" pitchFamily="18" charset="0"/>
                          <a:cs typeface="Arial" panose="020B0604020202020204" pitchFamily="34" charset="0"/>
                        </a:rPr>
                        <a:t>C12.2 </a:t>
                      </a:r>
                      <a:r>
                        <a:rPr lang="fr-FR" sz="1600">
                          <a:effectLst/>
                          <a:latin typeface="Arial" panose="020B0604020202020204" pitchFamily="34" charset="0"/>
                          <a:ea typeface="Times New Roman" panose="02020603050405020304" pitchFamily="18" charset="0"/>
                          <a:cs typeface="Arial" panose="020B0604020202020204" pitchFamily="34" charset="0"/>
                        </a:rPr>
                        <a:t>Organiser la pré-réception de l’ouvrage réalisé.</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différents contrôles nécessaires sont effectués.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anomalies sont relevées et corrigées.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274653391"/>
                  </a:ext>
                </a:extLst>
              </a:tr>
              <a:tr h="1594875">
                <a:tc>
                  <a:txBody>
                    <a:bodyPr/>
                    <a:lstStyle/>
                    <a:p>
                      <a:pPr algn="just">
                        <a:spcAft>
                          <a:spcPts val="0"/>
                        </a:spcAft>
                      </a:pPr>
                      <a:r>
                        <a:rPr lang="fr-FR" sz="1600" b="1">
                          <a:effectLst/>
                          <a:latin typeface="Arial" panose="020B0604020202020204" pitchFamily="34" charset="0"/>
                          <a:ea typeface="Times New Roman" panose="02020603050405020304" pitchFamily="18" charset="0"/>
                          <a:cs typeface="Arial" panose="020B0604020202020204" pitchFamily="34" charset="0"/>
                        </a:rPr>
                        <a:t> </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b="1">
                          <a:effectLst/>
                          <a:latin typeface="Arial" panose="020B0604020202020204" pitchFamily="34" charset="0"/>
                          <a:ea typeface="Times New Roman" panose="02020603050405020304" pitchFamily="18" charset="0"/>
                          <a:cs typeface="Arial" panose="020B0604020202020204" pitchFamily="34" charset="0"/>
                        </a:rPr>
                        <a:t>C12.3 </a:t>
                      </a:r>
                      <a:r>
                        <a:rPr lang="fr-FR" sz="1600">
                          <a:effectLst/>
                          <a:latin typeface="Arial" panose="020B0604020202020204" pitchFamily="34" charset="0"/>
                          <a:ea typeface="Times New Roman" panose="02020603050405020304" pitchFamily="18" charset="0"/>
                          <a:cs typeface="Arial" panose="020B0604020202020204" pitchFamily="34" charset="0"/>
                        </a:rPr>
                        <a:t>Réceptionner les ouvrages exécutés.</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DOE est réalisé et remis.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bases de données de l’entreprise sont mises à jour (fiches de tâches, évaluation des risques…).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DIUO est réalisé et transmis.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réserves sont identifiées.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maquette BIM est renseignée.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133607249"/>
                  </a:ext>
                </a:extLst>
              </a:tr>
              <a:tr h="407271">
                <a:tc>
                  <a:txBody>
                    <a:bodyPr/>
                    <a:lstStyle/>
                    <a:p>
                      <a:pPr>
                        <a:spcAft>
                          <a:spcPts val="0"/>
                        </a:spcAft>
                      </a:pPr>
                      <a:r>
                        <a:rPr lang="fr-FR" sz="1600" b="1">
                          <a:effectLst/>
                          <a:latin typeface="Arial" panose="020B0604020202020204" pitchFamily="34" charset="0"/>
                          <a:ea typeface="Times New Roman" panose="02020603050405020304" pitchFamily="18" charset="0"/>
                          <a:cs typeface="Arial" panose="020B0604020202020204" pitchFamily="34" charset="0"/>
                        </a:rPr>
                        <a:t>C12.4 </a:t>
                      </a:r>
                      <a:r>
                        <a:rPr lang="fr-FR" sz="1600">
                          <a:effectLst/>
                          <a:latin typeface="Arial" panose="020B0604020202020204" pitchFamily="34" charset="0"/>
                          <a:ea typeface="Times New Roman" panose="02020603050405020304" pitchFamily="18" charset="0"/>
                          <a:cs typeface="Arial" panose="020B0604020202020204" pitchFamily="34" charset="0"/>
                        </a:rPr>
                        <a:t>Lever les réserves le cas échéant.</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Bef>
                          <a:spcPts val="300"/>
                        </a:spcBef>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travaux pour lever les réserves sont effectués.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687159532"/>
                  </a:ext>
                </a:extLst>
              </a:tr>
              <a:tr h="383763">
                <a:tc>
                  <a:txBody>
                    <a:bodyPr/>
                    <a:lstStyle/>
                    <a:p>
                      <a:pPr>
                        <a:spcAft>
                          <a:spcPts val="0"/>
                        </a:spcAft>
                      </a:pPr>
                      <a:r>
                        <a:rPr lang="fr-FR" sz="1600" b="1">
                          <a:effectLst/>
                          <a:latin typeface="Arial" panose="020B0604020202020204" pitchFamily="34" charset="0"/>
                          <a:ea typeface="Times New Roman" panose="02020603050405020304" pitchFamily="18" charset="0"/>
                          <a:cs typeface="Arial" panose="020B0604020202020204" pitchFamily="34" charset="0"/>
                        </a:rPr>
                        <a:t>C12.5 </a:t>
                      </a:r>
                      <a:r>
                        <a:rPr lang="fr-FR" sz="1600">
                          <a:effectLst/>
                          <a:latin typeface="Arial" panose="020B0604020202020204" pitchFamily="34" charset="0"/>
                          <a:ea typeface="Times New Roman" panose="02020603050405020304" pitchFamily="18" charset="0"/>
                          <a:cs typeface="Arial" panose="020B0604020202020204" pitchFamily="34" charset="0"/>
                        </a:rPr>
                        <a:t>Implanter un ouvrage.</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Bef>
                          <a:spcPts val="300"/>
                        </a:spcBef>
                        <a:spcAft>
                          <a:spcPts val="0"/>
                        </a:spcAft>
                      </a:pPr>
                      <a:r>
                        <a:rPr lang="fr-F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ouvrages sont implantés et contrôlés.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889419673"/>
                  </a:ext>
                </a:extLst>
              </a:tr>
              <a:tr h="1905463">
                <a:tc>
                  <a:txBody>
                    <a:bodyPr/>
                    <a:lstStyle/>
                    <a:p>
                      <a:pPr algn="just">
                        <a:spcAft>
                          <a:spcPts val="0"/>
                        </a:spcAft>
                      </a:pPr>
                      <a:r>
                        <a:rPr lang="fr-FR" sz="1600" b="1" dirty="0">
                          <a:effectLst/>
                          <a:latin typeface="Arial" panose="020B0604020202020204" pitchFamily="34" charset="0"/>
                          <a:ea typeface="Times New Roman" panose="02020603050405020304" pitchFamily="18" charset="0"/>
                          <a:cs typeface="Arial" panose="020B0604020202020204" pitchFamily="34" charset="0"/>
                        </a:rPr>
                        <a:t>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b="1" dirty="0">
                          <a:effectLst/>
                          <a:latin typeface="Arial" panose="020B0604020202020204" pitchFamily="34" charset="0"/>
                          <a:ea typeface="Times New Roman" panose="02020603050405020304" pitchFamily="18" charset="0"/>
                          <a:cs typeface="Arial" panose="020B0604020202020204" pitchFamily="34" charset="0"/>
                        </a:rPr>
                        <a:t>C13.1 </a:t>
                      </a:r>
                      <a:r>
                        <a:rPr lang="fr-FR" sz="1600" dirty="0">
                          <a:effectLst/>
                          <a:latin typeface="Arial" panose="020B0604020202020204" pitchFamily="34" charset="0"/>
                          <a:ea typeface="Times New Roman" panose="02020603050405020304" pitchFamily="18" charset="0"/>
                          <a:cs typeface="Arial" panose="020B0604020202020204" pitchFamily="34" charset="0"/>
                        </a:rPr>
                        <a:t>Mesurer ou contrôler des performances conformément aux réglementations et exigences du marché</a:t>
                      </a:r>
                      <a:r>
                        <a:rPr lang="fr-FR" sz="1600" dirty="0" smtClean="0">
                          <a:effectLst/>
                          <a:latin typeface="Arial" panose="020B0604020202020204" pitchFamily="34" charset="0"/>
                          <a:ea typeface="Times New Roman" panose="02020603050405020304" pitchFamily="18" charset="0"/>
                          <a:cs typeface="Arial" panose="020B0604020202020204" pitchFamily="34" charset="0"/>
                        </a:rPr>
                        <a:t>.</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Bef>
                          <a:spcPts val="300"/>
                        </a:spcBef>
                        <a:spcAft>
                          <a:spcPts val="0"/>
                        </a:spcAft>
                      </a:pPr>
                      <a:r>
                        <a:rPr lang="fr-FR" sz="1600" dirty="0" smtClean="0">
                          <a:effectLst/>
                          <a:latin typeface="Arial" panose="020B0604020202020204" pitchFamily="34" charset="0"/>
                          <a:ea typeface="Times New Roman" panose="02020603050405020304" pitchFamily="18" charset="0"/>
                          <a:cs typeface="Times New Roman" panose="02020603050405020304" pitchFamily="18" charset="0"/>
                        </a:rPr>
                        <a:t>Le bilan financier est établi.</a:t>
                      </a:r>
                      <a:endParaRPr lang="fr-FR"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0"/>
                        </a:spcAft>
                      </a:pPr>
                      <a:r>
                        <a:rPr lang="fr-FR" sz="1600" dirty="0" smtClean="0">
                          <a:effectLst/>
                          <a:latin typeface="Arial" panose="020B0604020202020204" pitchFamily="34" charset="0"/>
                          <a:ea typeface="Times New Roman" panose="02020603050405020304" pitchFamily="18" charset="0"/>
                          <a:cs typeface="Times New Roman" panose="02020603050405020304" pitchFamily="18" charset="0"/>
                        </a:rPr>
                        <a:t>Le bilan carbone est effectué.</a:t>
                      </a:r>
                      <a:endParaRPr lang="fr-FR"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effectLst/>
                          <a:latin typeface="Arial" panose="020B0604020202020204" pitchFamily="34" charset="0"/>
                          <a:ea typeface="Times New Roman" panose="02020603050405020304" pitchFamily="18" charset="0"/>
                          <a:cs typeface="Arial" panose="020B0604020202020204" pitchFamily="34" charset="0"/>
                        </a:rPr>
                        <a:t>Les </a:t>
                      </a:r>
                      <a:r>
                        <a:rPr lang="fr-FR" sz="1600" dirty="0">
                          <a:effectLst/>
                          <a:latin typeface="Arial" panose="020B0604020202020204" pitchFamily="34" charset="0"/>
                          <a:ea typeface="Times New Roman" panose="02020603050405020304" pitchFamily="18" charset="0"/>
                          <a:cs typeface="Arial" panose="020B0604020202020204" pitchFamily="34" charset="0"/>
                        </a:rPr>
                        <a:t>travaux sont contrôlés et leur qualité est validée.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La performance des ouvrages exécutés est évaluée</a:t>
                      </a:r>
                      <a:r>
                        <a:rPr lang="fr-FR" sz="1600" dirty="0" smtClean="0">
                          <a:effectLst/>
                          <a:latin typeface="Arial" panose="020B0604020202020204" pitchFamily="34" charset="0"/>
                          <a:ea typeface="Times New Roman" panose="02020603050405020304" pitchFamily="18" charset="0"/>
                          <a:cs typeface="Arial" panose="020B0604020202020204" pitchFamily="34" charset="0"/>
                        </a:rPr>
                        <a:t>.</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308" marR="66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98921692"/>
                  </a:ext>
                </a:extLst>
              </a:tr>
            </a:tbl>
          </a:graphicData>
        </a:graphic>
      </p:graphicFrame>
    </p:spTree>
    <p:extLst>
      <p:ext uri="{BB962C8B-B14F-4D97-AF65-F5344CB8AC3E}">
        <p14:creationId xmlns:p14="http://schemas.microsoft.com/office/powerpoint/2010/main" xmlns="" val="306349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691518462"/>
              </p:ext>
            </p:extLst>
          </p:nvPr>
        </p:nvGraphicFramePr>
        <p:xfrm>
          <a:off x="1392073" y="1615894"/>
          <a:ext cx="9280477" cy="4907737"/>
        </p:xfrm>
        <a:graphic>
          <a:graphicData uri="http://schemas.openxmlformats.org/drawingml/2006/table">
            <a:tbl>
              <a:tblPr>
                <a:tableStyleId>{5C22544A-7EE6-4342-B048-85BDC9FD1C3A}</a:tableStyleId>
              </a:tblPr>
              <a:tblGrid>
                <a:gridCol w="1304048">
                  <a:extLst>
                    <a:ext uri="{9D8B030D-6E8A-4147-A177-3AD203B41FA5}">
                      <a16:colId xmlns:a16="http://schemas.microsoft.com/office/drawing/2014/main" xmlns="" val="1555596669"/>
                    </a:ext>
                  </a:extLst>
                </a:gridCol>
                <a:gridCol w="7976429">
                  <a:extLst>
                    <a:ext uri="{9D8B030D-6E8A-4147-A177-3AD203B41FA5}">
                      <a16:colId xmlns:a16="http://schemas.microsoft.com/office/drawing/2014/main" xmlns="" val="1174361531"/>
                    </a:ext>
                  </a:extLst>
                </a:gridCol>
              </a:tblGrid>
              <a:tr h="593960">
                <a:tc>
                  <a:txBody>
                    <a:bodyPr/>
                    <a:lstStyle/>
                    <a:p>
                      <a:pPr algn="ctr" fontAlgn="ctr"/>
                      <a:r>
                        <a:rPr lang="fr-FR" sz="2000" b="1" u="none" strike="noStrike" dirty="0">
                          <a:solidFill>
                            <a:schemeClr val="bg1"/>
                          </a:solidFill>
                          <a:effectLst/>
                          <a:latin typeface="+mn-lt"/>
                        </a:rPr>
                        <a:t>S9</a:t>
                      </a:r>
                      <a:endParaRPr lang="fr-FR" sz="2000" b="1" i="0" u="none" strike="noStrike" dirty="0">
                        <a:solidFill>
                          <a:schemeClr val="bg1"/>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ctr"/>
                      <a:r>
                        <a:rPr lang="fr-FR" sz="2000" b="1" u="none" strike="noStrike" dirty="0">
                          <a:solidFill>
                            <a:schemeClr val="bg1"/>
                          </a:solidFill>
                          <a:effectLst/>
                          <a:latin typeface="+mn-lt"/>
                        </a:rPr>
                        <a:t>LES ESSAIS ET MESURES</a:t>
                      </a:r>
                      <a:endParaRPr lang="fr-FR" sz="2000" b="1" i="0" u="none" strike="noStrike" dirty="0">
                        <a:solidFill>
                          <a:schemeClr val="bg1"/>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4106921736"/>
                  </a:ext>
                </a:extLst>
              </a:tr>
              <a:tr h="769580">
                <a:tc>
                  <a:txBody>
                    <a:bodyPr/>
                    <a:lstStyle/>
                    <a:p>
                      <a:pPr algn="ctr" fontAlgn="ctr"/>
                      <a:r>
                        <a:rPr lang="fr-FR" sz="2000" u="none" strike="noStrike" dirty="0">
                          <a:effectLst/>
                          <a:latin typeface="+mn-lt"/>
                        </a:rPr>
                        <a:t>S9.1</a:t>
                      </a:r>
                      <a:endParaRPr lang="fr-FR" sz="2000" b="1" i="0" u="none" strike="noStrike" dirty="0">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l" fontAlgn="ctr"/>
                      <a:r>
                        <a:rPr lang="fr-FR" sz="2000" u="none" strike="noStrike" dirty="0">
                          <a:effectLst/>
                          <a:latin typeface="+mn-lt"/>
                        </a:rPr>
                        <a:t>Le relevé géométrique des ouvrages</a:t>
                      </a:r>
                      <a:endParaRPr lang="fr-FR" sz="2000" b="0" i="0" u="none" strike="noStrike" dirty="0">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5209747"/>
                  </a:ext>
                </a:extLst>
              </a:tr>
              <a:tr h="593960">
                <a:tc>
                  <a:txBody>
                    <a:bodyPr/>
                    <a:lstStyle/>
                    <a:p>
                      <a:pPr algn="ctr" fontAlgn="ctr"/>
                      <a:r>
                        <a:rPr lang="fr-FR" sz="2000" u="none" strike="noStrike">
                          <a:effectLst/>
                          <a:latin typeface="+mn-lt"/>
                        </a:rPr>
                        <a:t>S9.2</a:t>
                      </a:r>
                      <a:endParaRPr lang="fr-FR" sz="2000" b="1" i="0" u="none" strike="noStrike">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l" fontAlgn="ctr"/>
                      <a:r>
                        <a:rPr lang="fr-FR" sz="2000" u="none" strike="noStrike" dirty="0">
                          <a:effectLst/>
                          <a:latin typeface="+mn-lt"/>
                        </a:rPr>
                        <a:t>La réception avant travaux</a:t>
                      </a:r>
                      <a:endParaRPr lang="fr-FR" sz="2000" b="0" i="0" u="none" strike="noStrike" dirty="0">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80214237"/>
                  </a:ext>
                </a:extLst>
              </a:tr>
              <a:tr h="593960">
                <a:tc>
                  <a:txBody>
                    <a:bodyPr/>
                    <a:lstStyle/>
                    <a:p>
                      <a:pPr algn="ctr" fontAlgn="ctr"/>
                      <a:r>
                        <a:rPr lang="fr-FR" sz="2000" u="none" strike="noStrike">
                          <a:effectLst/>
                          <a:latin typeface="+mn-lt"/>
                        </a:rPr>
                        <a:t>S9.3</a:t>
                      </a:r>
                      <a:endParaRPr lang="fr-FR" sz="2000" b="1" i="0" u="none" strike="noStrike">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l" fontAlgn="ctr"/>
                      <a:r>
                        <a:rPr lang="fr-FR" sz="2000" u="none" strike="noStrike" dirty="0">
                          <a:effectLst/>
                          <a:latin typeface="+mn-lt"/>
                        </a:rPr>
                        <a:t>Le contrôle et la validation en cours de travaux</a:t>
                      </a:r>
                      <a:endParaRPr lang="fr-FR" sz="2000" b="0" i="0" u="none" strike="noStrike" dirty="0">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10657103"/>
                  </a:ext>
                </a:extLst>
              </a:tr>
              <a:tr h="1762317">
                <a:tc>
                  <a:txBody>
                    <a:bodyPr/>
                    <a:lstStyle/>
                    <a:p>
                      <a:pPr algn="ctr" fontAlgn="ctr"/>
                      <a:r>
                        <a:rPr lang="fr-FR" sz="2000" u="none" strike="noStrike">
                          <a:effectLst/>
                          <a:latin typeface="+mn-lt"/>
                        </a:rPr>
                        <a:t>S9.4</a:t>
                      </a:r>
                      <a:endParaRPr lang="fr-FR" sz="2000" b="1" i="0" u="none" strike="noStrike">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l" fontAlgn="ctr"/>
                      <a:r>
                        <a:rPr lang="fr-FR" sz="2000" u="none" strike="noStrike" dirty="0">
                          <a:effectLst/>
                          <a:latin typeface="+mn-lt"/>
                        </a:rPr>
                        <a:t>Le contrôle des conforts thermiques, hygrométriques et acoustiques et du comportement mécanique des matériaux </a:t>
                      </a:r>
                      <a:endParaRPr lang="fr-FR" sz="2000" b="0" i="0" u="none" strike="noStrike" dirty="0">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64253813"/>
                  </a:ext>
                </a:extLst>
              </a:tr>
              <a:tr h="593960">
                <a:tc>
                  <a:txBody>
                    <a:bodyPr/>
                    <a:lstStyle/>
                    <a:p>
                      <a:pPr algn="ctr" fontAlgn="ctr"/>
                      <a:r>
                        <a:rPr lang="fr-FR" sz="2000" u="none" strike="noStrike">
                          <a:effectLst/>
                          <a:latin typeface="+mn-lt"/>
                        </a:rPr>
                        <a:t>S9.5</a:t>
                      </a:r>
                      <a:endParaRPr lang="fr-FR" sz="2000" b="1" i="0" u="none" strike="noStrike">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l" fontAlgn="ctr"/>
                      <a:r>
                        <a:rPr lang="fr-FR" sz="2000" u="none" strike="noStrike" dirty="0">
                          <a:effectLst/>
                          <a:latin typeface="+mn-lt"/>
                        </a:rPr>
                        <a:t>La réception après travaux</a:t>
                      </a:r>
                      <a:endParaRPr lang="fr-FR" sz="2000" b="0" i="0" u="none" strike="noStrike" dirty="0">
                        <a:solidFill>
                          <a:srgbClr val="000000"/>
                        </a:solidFill>
                        <a:effectLst/>
                        <a:latin typeface="+mn-lt"/>
                      </a:endParaRPr>
                    </a:p>
                  </a:txBody>
                  <a:tcPr marL="4083" marR="4083" marT="4083" marB="0" anchor="ctr">
                    <a:lnL w="12700"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84712606"/>
                  </a:ext>
                </a:extLst>
              </a:tr>
            </a:tbl>
          </a:graphicData>
        </a:graphic>
      </p:graphicFrame>
      <p:sp>
        <p:nvSpPr>
          <p:cNvPr id="4" name="ZoneTexte 3"/>
          <p:cNvSpPr txBox="1"/>
          <p:nvPr/>
        </p:nvSpPr>
        <p:spPr>
          <a:xfrm>
            <a:off x="2743200" y="272955"/>
            <a:ext cx="8857396" cy="954107"/>
          </a:xfrm>
          <a:prstGeom prst="rect">
            <a:avLst/>
          </a:prstGeom>
          <a:solidFill>
            <a:schemeClr val="accent4">
              <a:lumMod val="20000"/>
              <a:lumOff val="80000"/>
            </a:schemeClr>
          </a:solidFill>
        </p:spPr>
        <p:txBody>
          <a:bodyPr wrap="square" rtlCol="0">
            <a:spAutoFit/>
          </a:bodyPr>
          <a:lstStyle/>
          <a:p>
            <a:r>
              <a:rPr lang="fr-FR" sz="2800" dirty="0" smtClean="0"/>
              <a:t>Des savoirs spécifiques qui synthétisent d’autres savoirs par des travaux pratiques et dirigés.</a:t>
            </a:r>
            <a:endParaRPr lang="fr-FR" sz="2800" dirty="0"/>
          </a:p>
        </p:txBody>
      </p:sp>
      <p:sp>
        <p:nvSpPr>
          <p:cNvPr id="5" name="ZoneTexte 4"/>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47910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2743200" y="272955"/>
            <a:ext cx="8857396" cy="954107"/>
          </a:xfrm>
          <a:prstGeom prst="rect">
            <a:avLst/>
          </a:prstGeom>
          <a:solidFill>
            <a:schemeClr val="accent4">
              <a:lumMod val="20000"/>
              <a:lumOff val="80000"/>
            </a:schemeClr>
          </a:solidFill>
        </p:spPr>
        <p:txBody>
          <a:bodyPr wrap="square" rtlCol="0">
            <a:spAutoFit/>
          </a:bodyPr>
          <a:lstStyle/>
          <a:p>
            <a:r>
              <a:rPr lang="fr-FR" sz="2800" dirty="0" smtClean="0"/>
              <a:t>Des savoirs spécifiques qui synthétisent d’autres savoirs par des travaux pratiques et dirigés.</a:t>
            </a:r>
            <a:endParaRPr lang="fr-FR" sz="2800" dirty="0"/>
          </a:p>
        </p:txBody>
      </p:sp>
      <p:sp>
        <p:nvSpPr>
          <p:cNvPr id="6" name="ZoneTexte 5"/>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smtClean="0">
                <a:solidFill>
                  <a:schemeClr val="bg1"/>
                </a:solidFill>
              </a:rPr>
              <a:t>Proposition</a:t>
            </a:r>
            <a:endParaRPr lang="fr-FR" sz="2400" b="1" dirty="0">
              <a:solidFill>
                <a:schemeClr val="bg1"/>
              </a:solidFill>
            </a:endParaRPr>
          </a:p>
        </p:txBody>
      </p:sp>
      <p:sp>
        <p:nvSpPr>
          <p:cNvPr id="7" name="ZoneTexte 6"/>
          <p:cNvSpPr txBox="1"/>
          <p:nvPr/>
        </p:nvSpPr>
        <p:spPr>
          <a:xfrm>
            <a:off x="191069" y="1651379"/>
            <a:ext cx="11409527" cy="4401205"/>
          </a:xfrm>
          <a:prstGeom prst="rect">
            <a:avLst/>
          </a:prstGeom>
          <a:solidFill>
            <a:schemeClr val="accent4">
              <a:lumMod val="20000"/>
              <a:lumOff val="80000"/>
            </a:schemeClr>
          </a:solidFill>
        </p:spPr>
        <p:txBody>
          <a:bodyPr wrap="square" rtlCol="0">
            <a:spAutoFit/>
          </a:bodyPr>
          <a:lstStyle/>
          <a:p>
            <a:pPr marL="457200" indent="-457200">
              <a:buFont typeface="Arial" panose="020B0604020202020204" pitchFamily="34" charset="0"/>
              <a:buChar char="•"/>
            </a:pPr>
            <a:r>
              <a:rPr lang="fr-FR" sz="2800" dirty="0" smtClean="0">
                <a:solidFill>
                  <a:schemeClr val="tx2">
                    <a:lumMod val="50000"/>
                  </a:schemeClr>
                </a:solidFill>
              </a:rPr>
              <a:t>Ces 4 heures hebdomadaires consacrées à ces savoirs sous formes d’activités pratiques ne  doivent pas être confiées à un unique enseignant mais par périodes à l’ensemble de </a:t>
            </a:r>
            <a:r>
              <a:rPr lang="fr-FR" sz="2800" b="1" dirty="0" smtClean="0">
                <a:solidFill>
                  <a:srgbClr val="FF0000"/>
                </a:solidFill>
              </a:rPr>
              <a:t>l’équipe STI</a:t>
            </a:r>
            <a:r>
              <a:rPr lang="fr-FR" sz="2800" dirty="0" smtClean="0">
                <a:solidFill>
                  <a:schemeClr val="tx2">
                    <a:lumMod val="50000"/>
                  </a:schemeClr>
                </a:solidFill>
              </a:rPr>
              <a:t>.</a:t>
            </a:r>
          </a:p>
          <a:p>
            <a:endParaRPr lang="fr-FR" sz="2800" dirty="0" smtClean="0">
              <a:solidFill>
                <a:schemeClr val="tx2">
                  <a:lumMod val="50000"/>
                </a:schemeClr>
              </a:solidFill>
            </a:endParaRPr>
          </a:p>
          <a:p>
            <a:pPr marL="457200" indent="-457200">
              <a:buFont typeface="Arial" panose="020B0604020202020204" pitchFamily="34" charset="0"/>
              <a:buChar char="•"/>
            </a:pPr>
            <a:r>
              <a:rPr lang="fr-FR" sz="2800" dirty="0" smtClean="0">
                <a:solidFill>
                  <a:schemeClr val="tx2">
                    <a:lumMod val="50000"/>
                  </a:schemeClr>
                </a:solidFill>
              </a:rPr>
              <a:t>Des activités transversales comme celles sur l’acoustique, la thermique… doivent être préparées et pilotées avec le professeur de </a:t>
            </a:r>
            <a:r>
              <a:rPr lang="fr-FR" sz="2800" b="1" dirty="0" smtClean="0">
                <a:solidFill>
                  <a:srgbClr val="FF0000"/>
                </a:solidFill>
              </a:rPr>
              <a:t>physique-chimie</a:t>
            </a:r>
            <a:r>
              <a:rPr lang="fr-FR" sz="2800" dirty="0" smtClean="0">
                <a:solidFill>
                  <a:schemeClr val="tx2">
                    <a:lumMod val="50000"/>
                  </a:schemeClr>
                </a:solidFill>
              </a:rPr>
              <a:t>.</a:t>
            </a:r>
          </a:p>
          <a:p>
            <a:endParaRPr lang="fr-FR" sz="2800" dirty="0" smtClean="0">
              <a:solidFill>
                <a:schemeClr val="tx2">
                  <a:lumMod val="50000"/>
                </a:schemeClr>
              </a:solidFill>
            </a:endParaRPr>
          </a:p>
          <a:p>
            <a:pPr marL="457200" indent="-457200">
              <a:buFont typeface="Arial" panose="020B0604020202020204" pitchFamily="34" charset="0"/>
              <a:buChar char="•"/>
            </a:pPr>
            <a:r>
              <a:rPr lang="fr-FR" sz="2800" dirty="0" smtClean="0">
                <a:solidFill>
                  <a:schemeClr val="tx2">
                    <a:lumMod val="50000"/>
                  </a:schemeClr>
                </a:solidFill>
              </a:rPr>
              <a:t>Les supports pour les activités de réception doivent venir en priorité d’élèves en </a:t>
            </a:r>
            <a:r>
              <a:rPr lang="fr-FR" sz="2800" b="1" dirty="0" smtClean="0">
                <a:solidFill>
                  <a:srgbClr val="FF0000"/>
                </a:solidFill>
              </a:rPr>
              <a:t>formation pré-bac</a:t>
            </a:r>
            <a:r>
              <a:rPr lang="fr-FR" sz="2800" dirty="0" smtClean="0">
                <a:solidFill>
                  <a:schemeClr val="tx2">
                    <a:lumMod val="50000"/>
                  </a:schemeClr>
                </a:solidFill>
              </a:rPr>
              <a:t>, voire de chantiers réels.</a:t>
            </a:r>
          </a:p>
        </p:txBody>
      </p:sp>
    </p:spTree>
    <p:extLst>
      <p:ext uri="{BB962C8B-B14F-4D97-AF65-F5344CB8AC3E}">
        <p14:creationId xmlns:p14="http://schemas.microsoft.com/office/powerpoint/2010/main" xmlns="" val="116691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2743200" y="272955"/>
            <a:ext cx="8857396" cy="954107"/>
          </a:xfrm>
          <a:prstGeom prst="rect">
            <a:avLst/>
          </a:prstGeom>
          <a:solidFill>
            <a:schemeClr val="accent4">
              <a:lumMod val="20000"/>
              <a:lumOff val="80000"/>
            </a:schemeClr>
          </a:solidFill>
        </p:spPr>
        <p:txBody>
          <a:bodyPr wrap="square" rtlCol="0">
            <a:spAutoFit/>
          </a:bodyPr>
          <a:lstStyle/>
          <a:p>
            <a:r>
              <a:rPr lang="fr-FR" sz="2800" dirty="0" smtClean="0"/>
              <a:t>Des savoirs spécifiques qui synthétisent d’autres savoirs par des travaux pratiques et dirigés.</a:t>
            </a:r>
            <a:endParaRPr lang="fr-FR" sz="2800" dirty="0"/>
          </a:p>
        </p:txBody>
      </p:sp>
      <p:sp>
        <p:nvSpPr>
          <p:cNvPr id="6" name="ZoneTexte 5"/>
          <p:cNvSpPr txBox="1"/>
          <p:nvPr/>
        </p:nvSpPr>
        <p:spPr>
          <a:xfrm rot="19992642">
            <a:off x="-23670" y="511515"/>
            <a:ext cx="2379752" cy="461665"/>
          </a:xfrm>
          <a:prstGeom prst="rect">
            <a:avLst/>
          </a:prstGeom>
          <a:solidFill>
            <a:srgbClr val="00B050"/>
          </a:solidFill>
        </p:spPr>
        <p:txBody>
          <a:bodyPr wrap="square" rtlCol="0">
            <a:spAutoFit/>
          </a:bodyPr>
          <a:lstStyle/>
          <a:p>
            <a:pPr algn="ctr"/>
            <a:r>
              <a:rPr lang="fr-FR" sz="2400" b="1" dirty="0" smtClean="0">
                <a:solidFill>
                  <a:schemeClr val="bg1"/>
                </a:solidFill>
              </a:rPr>
              <a:t>Proposition</a:t>
            </a:r>
            <a:endParaRPr lang="fr-FR" sz="2400" b="1" dirty="0">
              <a:solidFill>
                <a:schemeClr val="bg1"/>
              </a:solidFill>
            </a:endParaRPr>
          </a:p>
        </p:txBody>
      </p:sp>
      <p:sp>
        <p:nvSpPr>
          <p:cNvPr id="7" name="ZoneTexte 6"/>
          <p:cNvSpPr txBox="1"/>
          <p:nvPr/>
        </p:nvSpPr>
        <p:spPr>
          <a:xfrm>
            <a:off x="191069" y="1651379"/>
            <a:ext cx="11409527" cy="4832092"/>
          </a:xfrm>
          <a:prstGeom prst="rect">
            <a:avLst/>
          </a:prstGeom>
          <a:solidFill>
            <a:schemeClr val="accent4">
              <a:lumMod val="20000"/>
              <a:lumOff val="80000"/>
            </a:schemeClr>
          </a:solidFill>
        </p:spPr>
        <p:txBody>
          <a:bodyPr wrap="square" rtlCol="0">
            <a:spAutoFit/>
          </a:bodyPr>
          <a:lstStyle/>
          <a:p>
            <a:pPr marL="457200" indent="-457200">
              <a:buFont typeface="Arial" panose="020B0604020202020204" pitchFamily="34" charset="0"/>
              <a:buChar char="•"/>
            </a:pPr>
            <a:r>
              <a:rPr lang="fr-FR" sz="2800" dirty="0" smtClean="0">
                <a:solidFill>
                  <a:schemeClr val="tx2">
                    <a:lumMod val="50000"/>
                  </a:schemeClr>
                </a:solidFill>
              </a:rPr>
              <a:t>Une activité peut se faire en une séance (4 heures), mais peut aussi s’étaler sur plusieurs séances si besoin, notamment à travers </a:t>
            </a:r>
            <a:r>
              <a:rPr lang="fr-FR" sz="2800" b="1" dirty="0" smtClean="0">
                <a:solidFill>
                  <a:srgbClr val="FF0000"/>
                </a:solidFill>
              </a:rPr>
              <a:t>des</a:t>
            </a:r>
            <a:r>
              <a:rPr lang="fr-FR" sz="2800" dirty="0" smtClean="0">
                <a:solidFill>
                  <a:schemeClr val="tx2">
                    <a:lumMod val="50000"/>
                  </a:schemeClr>
                </a:solidFill>
              </a:rPr>
              <a:t> </a:t>
            </a:r>
            <a:r>
              <a:rPr lang="fr-FR" sz="2800" b="1" dirty="0" smtClean="0">
                <a:solidFill>
                  <a:srgbClr val="FF0000"/>
                </a:solidFill>
              </a:rPr>
              <a:t>mini-projets, des études de cas</a:t>
            </a:r>
            <a:r>
              <a:rPr lang="fr-FR" sz="2800" dirty="0" smtClean="0">
                <a:solidFill>
                  <a:schemeClr val="tx2">
                    <a:lumMod val="50000"/>
                  </a:schemeClr>
                </a:solidFill>
              </a:rPr>
              <a:t>, alliant activités pratiques, calculs, informatique, BIM…</a:t>
            </a:r>
          </a:p>
          <a:p>
            <a:endParaRPr lang="fr-FR" sz="2800" dirty="0">
              <a:solidFill>
                <a:schemeClr val="tx2">
                  <a:lumMod val="50000"/>
                </a:schemeClr>
              </a:solidFill>
            </a:endParaRPr>
          </a:p>
          <a:p>
            <a:pPr marL="457200" indent="-457200">
              <a:buFont typeface="Arial" panose="020B0604020202020204" pitchFamily="34" charset="0"/>
              <a:buChar char="•"/>
            </a:pPr>
            <a:r>
              <a:rPr lang="fr-FR" sz="2800" dirty="0" smtClean="0">
                <a:solidFill>
                  <a:schemeClr val="tx2">
                    <a:lumMod val="50000"/>
                  </a:schemeClr>
                </a:solidFill>
              </a:rPr>
              <a:t>Une activité sera obligatoirement consacrée à un </a:t>
            </a:r>
            <a:r>
              <a:rPr lang="fr-FR" sz="2800" b="1" dirty="0" smtClean="0">
                <a:solidFill>
                  <a:srgbClr val="FF0000"/>
                </a:solidFill>
              </a:rPr>
              <a:t>bilan carbone </a:t>
            </a:r>
            <a:r>
              <a:rPr lang="fr-FR" sz="2800" dirty="0" smtClean="0">
                <a:solidFill>
                  <a:schemeClr val="tx2">
                    <a:lumMod val="50000"/>
                  </a:schemeClr>
                </a:solidFill>
              </a:rPr>
              <a:t>à partir d’une étude de cas réelle.</a:t>
            </a:r>
          </a:p>
          <a:p>
            <a:endParaRPr lang="fr-FR" sz="2800" dirty="0">
              <a:solidFill>
                <a:schemeClr val="tx2">
                  <a:lumMod val="50000"/>
                </a:schemeClr>
              </a:solidFill>
            </a:endParaRPr>
          </a:p>
          <a:p>
            <a:pPr marL="457200" indent="-457200">
              <a:buFont typeface="Arial" panose="020B0604020202020204" pitchFamily="34" charset="0"/>
              <a:buChar char="•"/>
            </a:pPr>
            <a:r>
              <a:rPr lang="fr-FR" sz="2800" dirty="0">
                <a:solidFill>
                  <a:schemeClr val="tx2">
                    <a:lumMod val="50000"/>
                  </a:schemeClr>
                </a:solidFill>
              </a:rPr>
              <a:t>Une activité sera obligatoirement consacrée à un </a:t>
            </a:r>
            <a:r>
              <a:rPr lang="fr-FR" sz="2800" b="1" dirty="0">
                <a:solidFill>
                  <a:srgbClr val="FF0000"/>
                </a:solidFill>
              </a:rPr>
              <a:t>bilan </a:t>
            </a:r>
            <a:r>
              <a:rPr lang="fr-FR" sz="2800" b="1" dirty="0" smtClean="0">
                <a:solidFill>
                  <a:srgbClr val="FF0000"/>
                </a:solidFill>
              </a:rPr>
              <a:t>financier </a:t>
            </a:r>
            <a:r>
              <a:rPr lang="fr-FR" sz="2800" dirty="0">
                <a:solidFill>
                  <a:schemeClr val="tx2">
                    <a:lumMod val="50000"/>
                  </a:schemeClr>
                </a:solidFill>
              </a:rPr>
              <a:t>à partir d’une étude de cas réelle.</a:t>
            </a:r>
          </a:p>
          <a:p>
            <a:endParaRPr lang="fr-FR" sz="2800" dirty="0" smtClean="0">
              <a:solidFill>
                <a:schemeClr val="tx2">
                  <a:lumMod val="50000"/>
                </a:schemeClr>
              </a:solidFill>
            </a:endParaRPr>
          </a:p>
        </p:txBody>
      </p:sp>
    </p:spTree>
    <p:extLst>
      <p:ext uri="{BB962C8B-B14F-4D97-AF65-F5344CB8AC3E}">
        <p14:creationId xmlns:p14="http://schemas.microsoft.com/office/powerpoint/2010/main" xmlns="" val="2765899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077615813"/>
              </p:ext>
            </p:extLst>
          </p:nvPr>
        </p:nvGraphicFramePr>
        <p:xfrm>
          <a:off x="454740" y="3303639"/>
          <a:ext cx="11402963" cy="3274141"/>
        </p:xfrm>
        <a:graphic>
          <a:graphicData uri="http://schemas.openxmlformats.org/drawingml/2006/table">
            <a:tbl>
              <a:tblPr firstRow="1" firstCol="1" bandRow="1">
                <a:tableStyleId>{5C22544A-7EE6-4342-B048-85BDC9FD1C3A}</a:tableStyleId>
              </a:tblPr>
              <a:tblGrid>
                <a:gridCol w="2848539">
                  <a:extLst>
                    <a:ext uri="{9D8B030D-6E8A-4147-A177-3AD203B41FA5}">
                      <a16:colId xmlns:a16="http://schemas.microsoft.com/office/drawing/2014/main" xmlns="" val="2118176199"/>
                    </a:ext>
                  </a:extLst>
                </a:gridCol>
                <a:gridCol w="4098628">
                  <a:extLst>
                    <a:ext uri="{9D8B030D-6E8A-4147-A177-3AD203B41FA5}">
                      <a16:colId xmlns:a16="http://schemas.microsoft.com/office/drawing/2014/main" xmlns="" val="3198784358"/>
                    </a:ext>
                  </a:extLst>
                </a:gridCol>
                <a:gridCol w="4455796">
                  <a:extLst>
                    <a:ext uri="{9D8B030D-6E8A-4147-A177-3AD203B41FA5}">
                      <a16:colId xmlns:a16="http://schemas.microsoft.com/office/drawing/2014/main" xmlns="" val="1612423791"/>
                    </a:ext>
                  </a:extLst>
                </a:gridCol>
              </a:tblGrid>
              <a:tr h="727587">
                <a:tc>
                  <a:txBody>
                    <a:bodyPr/>
                    <a:lstStyle/>
                    <a:p>
                      <a:pPr algn="ctr">
                        <a:spcAft>
                          <a:spcPts val="0"/>
                        </a:spcAft>
                      </a:pPr>
                      <a:r>
                        <a:rPr lang="fr-FR" sz="1800">
                          <a:effectLst/>
                        </a:rPr>
                        <a:t>Situation de CCF</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800">
                          <a:effectLst/>
                        </a:rPr>
                        <a:t>Problématique de la situation d’examen</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800">
                          <a:effectLst/>
                        </a:rPr>
                        <a:t>Compétences obligatoirement évaluées</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2888462"/>
                  </a:ext>
                </a:extLst>
              </a:tr>
              <a:tr h="1091380">
                <a:tc>
                  <a:txBody>
                    <a:bodyPr/>
                    <a:lstStyle/>
                    <a:p>
                      <a:pPr algn="ctr">
                        <a:spcAft>
                          <a:spcPts val="0"/>
                        </a:spcAft>
                      </a:pPr>
                      <a:r>
                        <a:rPr lang="fr-FR" sz="1800">
                          <a:effectLst/>
                        </a:rPr>
                        <a:t>Situation N°1</a:t>
                      </a:r>
                    </a:p>
                    <a:p>
                      <a:pPr algn="ctr">
                        <a:spcAft>
                          <a:spcPts val="0"/>
                        </a:spcAft>
                      </a:pPr>
                      <a:r>
                        <a:rPr lang="fr-FR" sz="1800">
                          <a:effectLst/>
                        </a:rPr>
                        <a:t>« Réceptionner »</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lvl="1" algn="just">
                        <a:spcAft>
                          <a:spcPts val="0"/>
                        </a:spcAft>
                      </a:pPr>
                      <a:r>
                        <a:rPr lang="fr-FR" sz="1800">
                          <a:effectLst/>
                        </a:rPr>
                        <a:t>Analyse d’une problématique de réception, avant, pendant ou après le chantier.</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lvl="1">
                        <a:spcAft>
                          <a:spcPts val="0"/>
                        </a:spcAft>
                      </a:pPr>
                      <a:r>
                        <a:rPr lang="fr-FR" sz="1800" dirty="0">
                          <a:effectLst/>
                        </a:rPr>
                        <a:t>2 compétences parmi C12.1, C12.2, C12.3 et C12.4.</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97276144"/>
                  </a:ext>
                </a:extLst>
              </a:tr>
              <a:tr h="1455174">
                <a:tc>
                  <a:txBody>
                    <a:bodyPr/>
                    <a:lstStyle/>
                    <a:p>
                      <a:pPr algn="ctr">
                        <a:spcAft>
                          <a:spcPts val="0"/>
                        </a:spcAft>
                      </a:pPr>
                      <a:r>
                        <a:rPr lang="fr-FR" sz="1800">
                          <a:effectLst/>
                        </a:rPr>
                        <a:t>Situation N°2</a:t>
                      </a:r>
                    </a:p>
                    <a:p>
                      <a:pPr algn="ctr">
                        <a:spcAft>
                          <a:spcPts val="0"/>
                        </a:spcAft>
                      </a:pPr>
                      <a:r>
                        <a:rPr lang="fr-FR" sz="1800">
                          <a:effectLst/>
                        </a:rPr>
                        <a:t>« Mesurer et contrôler »</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lvl="1" algn="just">
                        <a:spcAft>
                          <a:spcPts val="0"/>
                        </a:spcAft>
                      </a:pPr>
                      <a:r>
                        <a:rPr lang="fr-FR" sz="1800" dirty="0">
                          <a:effectLst/>
                        </a:rPr>
                        <a:t>Essais et mesures sur les matériaux mis en œuvre et les supports, et sur leurs propriétés physiques.</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lvl="1">
                        <a:spcAft>
                          <a:spcPts val="0"/>
                        </a:spcAft>
                      </a:pPr>
                      <a:r>
                        <a:rPr lang="fr-FR" sz="1800" dirty="0">
                          <a:effectLst/>
                        </a:rPr>
                        <a:t>Les compétences C12.5 et C13.1 sont obligatoirement évaluées.</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04032017"/>
                  </a:ext>
                </a:extLst>
              </a:tr>
            </a:tbl>
          </a:graphicData>
        </a:graphic>
      </p:graphicFrame>
      <p:sp>
        <p:nvSpPr>
          <p:cNvPr id="5" name="Rectangle 1"/>
          <p:cNvSpPr>
            <a:spLocks noChangeArrowheads="1"/>
          </p:cNvSpPr>
          <p:nvPr/>
        </p:nvSpPr>
        <p:spPr bwMode="auto">
          <a:xfrm>
            <a:off x="454740" y="311999"/>
            <a:ext cx="11402963" cy="264687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2000" b="1"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			</a:t>
            </a:r>
            <a:endParaRPr kumimoji="0" lang="fr-FR" altLang="fr-FR"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tabLst/>
            </a:pPr>
            <a:r>
              <a:rPr kumimoji="0" lang="fr-FR" altLang="fr-FR"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Contrôle en cours de formation (CCF).</a:t>
            </a:r>
          </a:p>
          <a:p>
            <a:pPr marL="457200" marR="0" lvl="1" indent="0" algn="l" defTabSz="914400" rtl="0" eaLnBrk="0" fontAlgn="base" latinLnBrk="0" hangingPunct="0">
              <a:lnSpc>
                <a:spcPct val="100000"/>
              </a:lnSpc>
              <a:spcBef>
                <a:spcPct val="0"/>
              </a:spcBef>
              <a:spcAft>
                <a:spcPct val="0"/>
              </a:spcAft>
              <a:buClrTx/>
              <a:buSzTx/>
              <a:tabLst/>
            </a:pPr>
            <a:endParaRPr kumimoji="0" lang="fr-FR" alt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2 situations d’évaluation sous la forme d’épreuves pratiques.</a:t>
            </a:r>
            <a:endParaRPr kumimoji="0" lang="fr-FR" alt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	L’évaluation s’effectue sur la base </a:t>
            </a:r>
            <a:r>
              <a:rPr kumimoji="0" lang="fr-FR" altLang="fr-FR" b="1"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de deux situations </a:t>
            </a: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organisées par l'équipe pédagogique chargée des enseignements technologiques et professionnels. Ces 2 situations sont organisées au cours du </a:t>
            </a:r>
            <a:r>
              <a:rPr kumimoji="0" lang="fr-FR" altLang="fr-FR" b="1"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second semestre de la deuxième année,</a:t>
            </a: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 dans n’importe quel ordre.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ea typeface="Arial" panose="020B0604020202020204" pitchFamily="34" charset="0"/>
                <a:cs typeface="Arial" panose="020B0604020202020204" pitchFamily="34" charset="0"/>
              </a:rPr>
              <a:t>L’organisation de ces évaluations relève de la responsabilité de l'équipe pédagogique.</a:t>
            </a:r>
            <a:endParaRPr kumimoji="0" lang="fr-FR" altLang="fr-FR" b="0" i="0" u="none" strike="noStrike" cap="none" normalizeH="0" baseline="0" dirty="0" smtClean="0">
              <a:ln>
                <a:noFill/>
              </a:ln>
              <a:solidFill>
                <a:schemeClr val="tx1"/>
              </a:solidFill>
              <a:effectLst/>
            </a:endParaRPr>
          </a:p>
        </p:txBody>
      </p:sp>
      <p:sp>
        <p:nvSpPr>
          <p:cNvPr id="6" name="ZoneTexte 5"/>
          <p:cNvSpPr txBox="1"/>
          <p:nvPr/>
        </p:nvSpPr>
        <p:spPr>
          <a:xfrm rot="19992642">
            <a:off x="88832" y="698864"/>
            <a:ext cx="2379752" cy="461665"/>
          </a:xfrm>
          <a:prstGeom prst="rect">
            <a:avLst/>
          </a:prstGeom>
          <a:solidFill>
            <a:srgbClr val="C00000"/>
          </a:solidFill>
        </p:spPr>
        <p:txBody>
          <a:bodyPr wrap="square" rtlCol="0">
            <a:spAutoFit/>
          </a:bodyPr>
          <a:lstStyle/>
          <a:p>
            <a:pPr algn="ctr"/>
            <a:r>
              <a:rPr lang="fr-FR" sz="2400" b="1" dirty="0" smtClean="0">
                <a:solidFill>
                  <a:schemeClr val="bg1"/>
                </a:solidFill>
              </a:rPr>
              <a:t>Référentiel</a:t>
            </a:r>
            <a:endParaRPr lang="fr-FR" sz="2400" b="1" dirty="0">
              <a:solidFill>
                <a:schemeClr val="bg1"/>
              </a:solidFill>
            </a:endParaRPr>
          </a:p>
        </p:txBody>
      </p:sp>
    </p:spTree>
    <p:extLst>
      <p:ext uri="{BB962C8B-B14F-4D97-AF65-F5344CB8AC3E}">
        <p14:creationId xmlns:p14="http://schemas.microsoft.com/office/powerpoint/2010/main" xmlns="" val="8645138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775</TotalTime>
  <Words>1293</Words>
  <Application>Microsoft Office PowerPoint</Application>
  <PresentationFormat>Personnalisé</PresentationFormat>
  <Paragraphs>487</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Organique</vt:lpstr>
      <vt:lpstr>BTS FABCR  Bloc n° 3 : contrôle de travaux.</vt:lpstr>
      <vt:lpstr>Diapositive 2</vt:lpstr>
      <vt:lpstr>Diapositive 3</vt:lpstr>
      <vt:lpstr>Sous-épreuve U61 : contrôle de travaux.</vt:lpstr>
      <vt:lpstr>Diapositive 5</vt:lpstr>
      <vt:lpstr>Diapositive 6</vt:lpstr>
      <vt:lpstr>Diapositive 7</vt:lpstr>
      <vt:lpstr>Diapositive 8</vt:lpstr>
      <vt:lpstr>Diapositive 9</vt:lpstr>
      <vt:lpstr>Diapositive 10</vt:lpstr>
      <vt:lpstr>Diapositive 11</vt:lpstr>
      <vt:lpstr>Diapositive 12</vt:lpstr>
      <vt:lpstr>Fichier d’évaluation</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Company>ACADEMIE DE LYON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drauch</dc:creator>
  <cp:lastModifiedBy>Philippe</cp:lastModifiedBy>
  <cp:revision>126</cp:revision>
  <dcterms:created xsi:type="dcterms:W3CDTF">2020-10-24T09:06:35Z</dcterms:created>
  <dcterms:modified xsi:type="dcterms:W3CDTF">2021-04-01T09:56:19Z</dcterms:modified>
</cp:coreProperties>
</file>