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28"/>
  </p:notesMasterIdLst>
  <p:handoutMasterIdLst>
    <p:handoutMasterId r:id="rId29"/>
  </p:handoutMasterIdLst>
  <p:sldIdLst>
    <p:sldId id="256" r:id="rId2"/>
    <p:sldId id="340" r:id="rId3"/>
    <p:sldId id="341" r:id="rId4"/>
    <p:sldId id="318" r:id="rId5"/>
    <p:sldId id="314" r:id="rId6"/>
    <p:sldId id="315" r:id="rId7"/>
    <p:sldId id="317" r:id="rId8"/>
    <p:sldId id="337" r:id="rId9"/>
    <p:sldId id="342" r:id="rId10"/>
    <p:sldId id="343" r:id="rId11"/>
    <p:sldId id="344" r:id="rId12"/>
    <p:sldId id="319" r:id="rId13"/>
    <p:sldId id="316" r:id="rId14"/>
    <p:sldId id="321" r:id="rId15"/>
    <p:sldId id="322" r:id="rId16"/>
    <p:sldId id="338" r:id="rId17"/>
    <p:sldId id="339" r:id="rId18"/>
    <p:sldId id="323" r:id="rId19"/>
    <p:sldId id="335" r:id="rId20"/>
    <p:sldId id="336" r:id="rId21"/>
    <p:sldId id="325" r:id="rId22"/>
    <p:sldId id="329" r:id="rId23"/>
    <p:sldId id="330" r:id="rId24"/>
    <p:sldId id="331" r:id="rId25"/>
    <p:sldId id="332" r:id="rId26"/>
    <p:sldId id="33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105" d="100"/>
          <a:sy n="105" d="100"/>
        </p:scale>
        <p:origin x="-78" y="-312"/>
      </p:cViewPr>
      <p:guideLst>
        <p:guide orient="horz" pos="2160"/>
        <p:guide pos="3840"/>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378979-D85E-4CA6-B6DA-19E8D72293BA}" type="datetimeFigureOut">
              <a:rPr lang="fr-FR" smtClean="0"/>
              <a:pPr/>
              <a:t>01/04/2021</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F9E4ED-BD23-41FA-AE37-43D08E94F104}" type="slidenum">
              <a:rPr lang="fr-FR" smtClean="0"/>
              <a:pPr/>
              <a:t>‹N°›</a:t>
            </a:fld>
            <a:endParaRPr lang="fr-FR"/>
          </a:p>
        </p:txBody>
      </p:sp>
    </p:spTree>
    <p:extLst>
      <p:ext uri="{BB962C8B-B14F-4D97-AF65-F5344CB8AC3E}">
        <p14:creationId xmlns:p14="http://schemas.microsoft.com/office/powerpoint/2010/main" xmlns="" val="180412860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FA493-F8EE-44DF-8FCF-5267BA36E2B4}" type="datetimeFigureOut">
              <a:rPr lang="fr-FR" smtClean="0"/>
              <a:pPr/>
              <a:t>01/04/2021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A4D5D-8325-417D-9305-9BE2387ED74C}" type="slidenum">
              <a:rPr lang="fr-FR" smtClean="0"/>
              <a:pPr/>
              <a:t>‹N°›</a:t>
            </a:fld>
            <a:endParaRPr lang="fr-FR"/>
          </a:p>
        </p:txBody>
      </p:sp>
    </p:spTree>
    <p:extLst>
      <p:ext uri="{BB962C8B-B14F-4D97-AF65-F5344CB8AC3E}">
        <p14:creationId xmlns:p14="http://schemas.microsoft.com/office/powerpoint/2010/main" xmlns="" val="391437301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fr-FR" smtClean="0"/>
              <a:t>Modifiez le style du titre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fr-F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DA0E4CF9-26AF-4040-BAFA-8472943FD3D7}" type="slidenum">
              <a:rPr lang="fr-FR" smtClean="0"/>
              <a:pPr/>
              <a:t>‹N°›</a:t>
            </a:fld>
            <a:endParaRPr lang="fr-F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3114049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A0E4CF9-26AF-4040-BAFA-8472943FD3D7}" type="slidenum">
              <a:rPr lang="fr-FR" smtClean="0"/>
              <a:pPr/>
              <a:t>‹N°›</a:t>
            </a:fld>
            <a:endParaRPr lang="fr-FR"/>
          </a:p>
        </p:txBody>
      </p:sp>
    </p:spTree>
    <p:extLst>
      <p:ext uri="{BB962C8B-B14F-4D97-AF65-F5344CB8AC3E}">
        <p14:creationId xmlns:p14="http://schemas.microsoft.com/office/powerpoint/2010/main" xmlns="" val="1735970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fr-FR" smtClean="0"/>
              <a:t>Modifiez le style du titre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A0E4CF9-26AF-4040-BAFA-8472943FD3D7}" type="slidenum">
              <a:rPr lang="fr-FR" smtClean="0"/>
              <a:pPr/>
              <a:t>‹N°›</a:t>
            </a:fld>
            <a:endParaRPr lang="fr-FR"/>
          </a:p>
        </p:txBody>
      </p:sp>
    </p:spTree>
    <p:extLst>
      <p:ext uri="{BB962C8B-B14F-4D97-AF65-F5344CB8AC3E}">
        <p14:creationId xmlns:p14="http://schemas.microsoft.com/office/powerpoint/2010/main" xmlns="" val="1516250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fr-FR" smtClean="0"/>
              <a:t>Modifiez le style du titre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A0E4CF9-26AF-4040-BAFA-8472943FD3D7}" type="slidenum">
              <a:rPr lang="fr-FR" smtClean="0"/>
              <a:pPr/>
              <a:t>‹N°›</a:t>
            </a:fld>
            <a:endParaRPr lang="fr-F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4044696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fr-FR" smtClean="0"/>
              <a:t>Modifiez le style du titre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A0E4CF9-26AF-4040-BAFA-8472943FD3D7}" type="slidenum">
              <a:rPr lang="fr-FR" smtClean="0"/>
              <a:pPr/>
              <a:t>‹N°›</a:t>
            </a:fld>
            <a:endParaRPr lang="fr-FR"/>
          </a:p>
        </p:txBody>
      </p:sp>
    </p:spTree>
    <p:extLst>
      <p:ext uri="{BB962C8B-B14F-4D97-AF65-F5344CB8AC3E}">
        <p14:creationId xmlns:p14="http://schemas.microsoft.com/office/powerpoint/2010/main" xmlns="" val="1726825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fr-FR" smtClean="0"/>
              <a:t>Modifiez le style du titre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A0E4CF9-26AF-4040-BAFA-8472943FD3D7}" type="slidenum">
              <a:rPr lang="fr-FR" smtClean="0"/>
              <a:pPr/>
              <a:t>‹N°›</a:t>
            </a:fld>
            <a:endParaRPr lang="fr-FR"/>
          </a:p>
        </p:txBody>
      </p:sp>
    </p:spTree>
    <p:extLst>
      <p:ext uri="{BB962C8B-B14F-4D97-AF65-F5344CB8AC3E}">
        <p14:creationId xmlns:p14="http://schemas.microsoft.com/office/powerpoint/2010/main" xmlns="" val="207288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fr-FR" smtClean="0"/>
              <a:t>Modifiez le style du titre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A0E4CF9-26AF-4040-BAFA-8472943FD3D7}" type="slidenum">
              <a:rPr lang="fr-FR" smtClean="0"/>
              <a:pPr/>
              <a:t>‹N°›</a:t>
            </a:fld>
            <a:endParaRPr lang="fr-FR"/>
          </a:p>
        </p:txBody>
      </p:sp>
    </p:spTree>
    <p:extLst>
      <p:ext uri="{BB962C8B-B14F-4D97-AF65-F5344CB8AC3E}">
        <p14:creationId xmlns:p14="http://schemas.microsoft.com/office/powerpoint/2010/main" xmlns="" val="4111499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fr-FR" smtClean="0"/>
              <a:t>Modifiez le style du titre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0E4CF9-26AF-4040-BAFA-8472943FD3D7}" type="slidenum">
              <a:rPr lang="fr-FR" smtClean="0"/>
              <a:pPr/>
              <a:t>‹N°›</a:t>
            </a:fld>
            <a:endParaRPr lang="fr-FR"/>
          </a:p>
        </p:txBody>
      </p:sp>
    </p:spTree>
    <p:extLst>
      <p:ext uri="{BB962C8B-B14F-4D97-AF65-F5344CB8AC3E}">
        <p14:creationId xmlns:p14="http://schemas.microsoft.com/office/powerpoint/2010/main" xmlns="" val="1343377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fr-FR" smtClean="0"/>
              <a:t>Modifiez le style du titre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0E4CF9-26AF-4040-BAFA-8472943FD3D7}" type="slidenum">
              <a:rPr lang="fr-FR" smtClean="0"/>
              <a:pPr/>
              <a:t>‹N°›</a:t>
            </a:fld>
            <a:endParaRPr lang="fr-FR"/>
          </a:p>
        </p:txBody>
      </p:sp>
    </p:spTree>
    <p:extLst>
      <p:ext uri="{BB962C8B-B14F-4D97-AF65-F5344CB8AC3E}">
        <p14:creationId xmlns:p14="http://schemas.microsoft.com/office/powerpoint/2010/main" xmlns="" val="4002472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0E4CF9-26AF-4040-BAFA-8472943FD3D7}" type="slidenum">
              <a:rPr lang="fr-FR" smtClean="0"/>
              <a:pPr/>
              <a:t>‹N°›</a:t>
            </a:fld>
            <a:endParaRPr lang="fr-FR"/>
          </a:p>
        </p:txBody>
      </p:sp>
    </p:spTree>
    <p:extLst>
      <p:ext uri="{BB962C8B-B14F-4D97-AF65-F5344CB8AC3E}">
        <p14:creationId xmlns:p14="http://schemas.microsoft.com/office/powerpoint/2010/main" xmlns="" val="12605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0E4CF9-26AF-4040-BAFA-8472943FD3D7}" type="slidenum">
              <a:rPr lang="fr-FR" smtClean="0"/>
              <a:pPr/>
              <a:t>‹N°›</a:t>
            </a:fld>
            <a:endParaRPr lang="fr-FR"/>
          </a:p>
        </p:txBody>
      </p:sp>
    </p:spTree>
    <p:extLst>
      <p:ext uri="{BB962C8B-B14F-4D97-AF65-F5344CB8AC3E}">
        <p14:creationId xmlns:p14="http://schemas.microsoft.com/office/powerpoint/2010/main" xmlns="" val="2382779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fr-FR" smtClean="0"/>
              <a:t>Modifiez le style du titre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0E4CF9-26AF-4040-BAFA-8472943FD3D7}" type="slidenum">
              <a:rPr lang="fr-FR" smtClean="0"/>
              <a:pPr/>
              <a:t>‹N°›</a:t>
            </a:fld>
            <a:endParaRPr lang="fr-FR"/>
          </a:p>
        </p:txBody>
      </p:sp>
    </p:spTree>
    <p:extLst>
      <p:ext uri="{BB962C8B-B14F-4D97-AF65-F5344CB8AC3E}">
        <p14:creationId xmlns:p14="http://schemas.microsoft.com/office/powerpoint/2010/main" xmlns="" val="1963563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A0E4CF9-26AF-4040-BAFA-8472943FD3D7}" type="slidenum">
              <a:rPr lang="fr-FR" smtClean="0"/>
              <a:pPr/>
              <a:t>‹N°›</a:t>
            </a:fld>
            <a:endParaRPr lang="fr-FR"/>
          </a:p>
        </p:txBody>
      </p:sp>
    </p:spTree>
    <p:extLst>
      <p:ext uri="{BB962C8B-B14F-4D97-AF65-F5344CB8AC3E}">
        <p14:creationId xmlns:p14="http://schemas.microsoft.com/office/powerpoint/2010/main" xmlns="" val="506613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Content Placeholder 3"/>
          <p:cNvSpPr>
            <a:spLocks noGrp="1"/>
          </p:cNvSpPr>
          <p:nvPr>
            <p:ph sz="quarter" idx="13"/>
          </p:nvPr>
        </p:nvSpPr>
        <p:spPr>
          <a:xfrm>
            <a:off x="685802" y="2861733"/>
            <a:ext cx="5088712" cy="2512852"/>
          </a:xfrm>
        </p:spPr>
        <p:txBody>
          <a:bodyPr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3" name="Content Placeholder 5"/>
          <p:cNvSpPr>
            <a:spLocks noGrp="1"/>
          </p:cNvSpPr>
          <p:nvPr>
            <p:ph sz="quarter" idx="14"/>
          </p:nvPr>
        </p:nvSpPr>
        <p:spPr>
          <a:xfrm>
            <a:off x="5993969" y="2861733"/>
            <a:ext cx="5088713" cy="2512852"/>
          </a:xfrm>
        </p:spPr>
        <p:txBody>
          <a:bodyPr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A0E4CF9-26AF-4040-BAFA-8472943FD3D7}" type="slidenum">
              <a:rPr lang="fr-FR" smtClean="0"/>
              <a:pPr/>
              <a:t>‹N°›</a:t>
            </a:fld>
            <a:endParaRPr lang="fr-FR"/>
          </a:p>
        </p:txBody>
      </p:sp>
    </p:spTree>
    <p:extLst>
      <p:ext uri="{BB962C8B-B14F-4D97-AF65-F5344CB8AC3E}">
        <p14:creationId xmlns:p14="http://schemas.microsoft.com/office/powerpoint/2010/main" xmlns="" val="652818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A0E4CF9-26AF-4040-BAFA-8472943FD3D7}" type="slidenum">
              <a:rPr lang="fr-FR" smtClean="0"/>
              <a:pPr/>
              <a:t>‹N°›</a:t>
            </a:fld>
            <a:endParaRPr lang="fr-FR"/>
          </a:p>
        </p:txBody>
      </p:sp>
    </p:spTree>
    <p:extLst>
      <p:ext uri="{BB962C8B-B14F-4D97-AF65-F5344CB8AC3E}">
        <p14:creationId xmlns:p14="http://schemas.microsoft.com/office/powerpoint/2010/main" xmlns="" val="1567488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A0E4CF9-26AF-4040-BAFA-8472943FD3D7}" type="slidenum">
              <a:rPr lang="fr-FR" smtClean="0"/>
              <a:pPr/>
              <a:t>‹N°›</a:t>
            </a:fld>
            <a:endParaRPr lang="fr-FR"/>
          </a:p>
        </p:txBody>
      </p:sp>
    </p:spTree>
    <p:extLst>
      <p:ext uri="{BB962C8B-B14F-4D97-AF65-F5344CB8AC3E}">
        <p14:creationId xmlns:p14="http://schemas.microsoft.com/office/powerpoint/2010/main" xmlns="" val="3367125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fr-FR" smtClean="0"/>
              <a:t>Modifiez le style du titre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A0E4CF9-26AF-4040-BAFA-8472943FD3D7}" type="slidenum">
              <a:rPr lang="fr-FR" smtClean="0"/>
              <a:pPr/>
              <a:t>‹N°›</a:t>
            </a:fld>
            <a:endParaRPr lang="fr-FR"/>
          </a:p>
        </p:txBody>
      </p:sp>
    </p:spTree>
    <p:extLst>
      <p:ext uri="{BB962C8B-B14F-4D97-AF65-F5344CB8AC3E}">
        <p14:creationId xmlns:p14="http://schemas.microsoft.com/office/powerpoint/2010/main" xmlns="" val="2463079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D4F34C7B-2D86-4C6A-B7FB-DCE5E292633A}" type="datetimeFigureOut">
              <a:rPr lang="fr-FR" smtClean="0"/>
              <a:pPr/>
              <a:t>01/04/2021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A0E4CF9-26AF-4040-BAFA-8472943FD3D7}" type="slidenum">
              <a:rPr lang="fr-FR" smtClean="0"/>
              <a:pPr/>
              <a:t>‹N°›</a:t>
            </a:fld>
            <a:endParaRPr lang="fr-FR"/>
          </a:p>
        </p:txBody>
      </p:sp>
    </p:spTree>
    <p:extLst>
      <p:ext uri="{BB962C8B-B14F-4D97-AF65-F5344CB8AC3E}">
        <p14:creationId xmlns:p14="http://schemas.microsoft.com/office/powerpoint/2010/main" xmlns="" val="2718000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D4F34C7B-2D86-4C6A-B7FB-DCE5E292633A}" type="datetimeFigureOut">
              <a:rPr lang="fr-FR" smtClean="0"/>
              <a:pPr/>
              <a:t>01/04/2021</a:t>
            </a:fld>
            <a:endParaRPr lang="fr-F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fr-F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DA0E4CF9-26AF-4040-BAFA-8472943FD3D7}" type="slidenum">
              <a:rPr lang="fr-FR" smtClean="0"/>
              <a:pPr/>
              <a:t>‹N°›</a:t>
            </a:fld>
            <a:endParaRPr lang="fr-FR"/>
          </a:p>
        </p:txBody>
      </p:sp>
    </p:spTree>
    <p:extLst>
      <p:ext uri="{BB962C8B-B14F-4D97-AF65-F5344CB8AC3E}">
        <p14:creationId xmlns:p14="http://schemas.microsoft.com/office/powerpoint/2010/main" xmlns="" val="3836647185"/>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 id="2147483942"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4743" y="1439817"/>
            <a:ext cx="9289143" cy="3190722"/>
          </a:xfrm>
        </p:spPr>
        <p:txBody>
          <a:bodyPr anchor="t">
            <a:normAutofit/>
          </a:bodyPr>
          <a:lstStyle/>
          <a:p>
            <a:pPr>
              <a:spcAft>
                <a:spcPts val="0"/>
              </a:spcAft>
            </a:pPr>
            <a:r>
              <a:rPr lang="fr-FR" sz="1400" dirty="0" smtClean="0"/>
              <a:t/>
            </a:r>
            <a:br>
              <a:rPr lang="fr-FR" sz="1400" dirty="0" smtClean="0"/>
            </a:br>
            <a:r>
              <a:rPr lang="fr-FR" sz="1400" dirty="0" smtClean="0"/>
              <a:t/>
            </a:r>
            <a:br>
              <a:rPr lang="fr-FR" sz="1400" dirty="0" smtClean="0"/>
            </a:br>
            <a:r>
              <a:rPr lang="fr-FR" sz="4800" b="1" dirty="0" err="1" smtClean="0">
                <a:solidFill>
                  <a:schemeClr val="tx1"/>
                </a:solidFill>
              </a:rPr>
              <a:t>co</a:t>
            </a:r>
            <a:r>
              <a:rPr lang="fr-FR" sz="4800" b="1" dirty="0" smtClean="0">
                <a:solidFill>
                  <a:schemeClr val="tx1"/>
                </a:solidFill>
              </a:rPr>
              <a:t>-interventions et accompagnement personnalisé</a:t>
            </a:r>
            <a:endParaRPr lang="fr-FR" sz="4800" b="1" dirty="0">
              <a:solidFill>
                <a:schemeClr val="tx1"/>
              </a:solidFill>
            </a:endParaRPr>
          </a:p>
        </p:txBody>
      </p:sp>
      <p:sp>
        <p:nvSpPr>
          <p:cNvPr id="7" name="ZoneTexte 6"/>
          <p:cNvSpPr txBox="1"/>
          <p:nvPr/>
        </p:nvSpPr>
        <p:spPr>
          <a:xfrm>
            <a:off x="79374" y="539384"/>
            <a:ext cx="2810524" cy="646331"/>
          </a:xfrm>
          <a:prstGeom prst="rect">
            <a:avLst/>
          </a:prstGeom>
          <a:noFill/>
        </p:spPr>
        <p:txBody>
          <a:bodyPr wrap="square" rtlCol="0">
            <a:spAutoFit/>
          </a:bodyPr>
          <a:lstStyle/>
          <a:p>
            <a:r>
              <a:rPr lang="fr-FR" sz="3600" b="1" dirty="0" smtClean="0">
                <a:solidFill>
                  <a:srgbClr val="C00000"/>
                </a:solidFill>
              </a:rPr>
              <a:t>BTS FABCR</a:t>
            </a:r>
            <a:endParaRPr lang="fr-FR" sz="3600" b="1" dirty="0">
              <a:solidFill>
                <a:srgbClr val="C00000"/>
              </a:solidFill>
            </a:endParaRPr>
          </a:p>
        </p:txBody>
      </p:sp>
      <p:pic>
        <p:nvPicPr>
          <p:cNvPr id="9" name="Image 8"/>
          <p:cNvPicPr>
            <a:picLocks noChangeAspect="1"/>
          </p:cNvPicPr>
          <p:nvPr/>
        </p:nvPicPr>
        <p:blipFill>
          <a:blip r:embed="rId2" cstate="print"/>
          <a:stretch>
            <a:fillRect/>
          </a:stretch>
        </p:blipFill>
        <p:spPr>
          <a:xfrm>
            <a:off x="10251656" y="185884"/>
            <a:ext cx="1694835" cy="999831"/>
          </a:xfrm>
          <a:prstGeom prst="rect">
            <a:avLst/>
          </a:prstGeom>
          <a:solidFill>
            <a:schemeClr val="bg1"/>
          </a:solidFill>
        </p:spPr>
      </p:pic>
      <p:sp>
        <p:nvSpPr>
          <p:cNvPr id="10" name="Rectangle 9"/>
          <p:cNvSpPr/>
          <p:nvPr/>
        </p:nvSpPr>
        <p:spPr>
          <a:xfrm>
            <a:off x="3868270" y="284255"/>
            <a:ext cx="4426641" cy="646331"/>
          </a:xfrm>
          <a:prstGeom prst="rect">
            <a:avLst/>
          </a:prstGeom>
          <a:noFill/>
        </p:spPr>
        <p:txBody>
          <a:bodyPr wrap="square">
            <a:spAutoFit/>
          </a:bodyPr>
          <a:lstStyle/>
          <a:p>
            <a:pPr algn="ctr"/>
            <a:r>
              <a:rPr lang="fr-FR" b="1" dirty="0"/>
              <a:t>Ministère de l’enseignement supérieur, </a:t>
            </a:r>
          </a:p>
          <a:p>
            <a:pPr algn="ctr"/>
            <a:r>
              <a:rPr lang="fr-FR" b="1" dirty="0"/>
              <a:t>de la recherche et de l’innovation</a:t>
            </a:r>
          </a:p>
        </p:txBody>
      </p:sp>
    </p:spTree>
    <p:extLst>
      <p:ext uri="{BB962C8B-B14F-4D97-AF65-F5344CB8AC3E}">
        <p14:creationId xmlns:p14="http://schemas.microsoft.com/office/powerpoint/2010/main" xmlns="" val="1100019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xmlns="" id="{568E0FC4-2279-405F-8FA3-120DC9E21F76}"/>
              </a:ext>
            </a:extLst>
          </p:cNvPr>
          <p:cNvSpPr txBox="1"/>
          <p:nvPr/>
        </p:nvSpPr>
        <p:spPr>
          <a:xfrm>
            <a:off x="232228" y="908805"/>
            <a:ext cx="11234057" cy="2554545"/>
          </a:xfrm>
          <a:prstGeom prst="rect">
            <a:avLst/>
          </a:prstGeom>
          <a:solidFill>
            <a:srgbClr val="FFFF99"/>
          </a:solidFill>
        </p:spPr>
        <p:txBody>
          <a:bodyPr wrap="square" rtlCol="0">
            <a:spAutoFit/>
          </a:bodyPr>
          <a:lstStyle/>
          <a:p>
            <a:pPr algn="just"/>
            <a:r>
              <a:rPr lang="fr-FR" sz="2000" b="1" u="sng" dirty="0">
                <a:solidFill>
                  <a:srgbClr val="0070C0"/>
                </a:solidFill>
              </a:rPr>
              <a:t>Formules des périmètres, contours :</a:t>
            </a:r>
          </a:p>
          <a:p>
            <a:pPr algn="just"/>
            <a:r>
              <a:rPr lang="fr-FR" sz="2000" b="1" u="sng" dirty="0">
                <a:solidFill>
                  <a:srgbClr val="0070C0"/>
                </a:solidFill>
              </a:rPr>
              <a:t>Calcul d’aires, de section , …</a:t>
            </a:r>
          </a:p>
          <a:p>
            <a:pPr algn="just"/>
            <a:endParaRPr lang="fr-FR" sz="2000" dirty="0">
              <a:solidFill>
                <a:srgbClr val="0070C0"/>
              </a:solidFill>
            </a:endParaRPr>
          </a:p>
          <a:p>
            <a:pPr algn="just"/>
            <a:r>
              <a:rPr lang="fr-FR" sz="2000" cap="all" dirty="0">
                <a:solidFill>
                  <a:srgbClr val="0070C0"/>
                </a:solidFill>
              </a:rPr>
              <a:t>Les métrés </a:t>
            </a:r>
            <a:r>
              <a:rPr lang="fr-FR" sz="2000" dirty="0">
                <a:solidFill>
                  <a:srgbClr val="0070C0"/>
                </a:solidFill>
              </a:rPr>
              <a:t>:</a:t>
            </a:r>
          </a:p>
          <a:p>
            <a:pPr algn="just"/>
            <a:r>
              <a:rPr lang="fr-FR" sz="2000" dirty="0">
                <a:solidFill>
                  <a:srgbClr val="0070C0"/>
                </a:solidFill>
              </a:rPr>
              <a:t>	- Visualisation – repérage et définitions des surfaces à quantifier</a:t>
            </a:r>
          </a:p>
          <a:p>
            <a:pPr algn="just"/>
            <a:r>
              <a:rPr lang="fr-FR" sz="2000" dirty="0">
                <a:solidFill>
                  <a:srgbClr val="0070C0"/>
                </a:solidFill>
              </a:rPr>
              <a:t>	- Calcul des surfaces par addition (plafond en L, …)</a:t>
            </a:r>
          </a:p>
          <a:p>
            <a:pPr algn="just"/>
            <a:r>
              <a:rPr lang="fr-FR" sz="2000" dirty="0">
                <a:solidFill>
                  <a:srgbClr val="0070C0"/>
                </a:solidFill>
              </a:rPr>
              <a:t>	- Calculs des surfaces par soustraction (déductions des ouvertures, des plinthes, …)</a:t>
            </a:r>
          </a:p>
          <a:p>
            <a:pPr algn="just"/>
            <a:r>
              <a:rPr lang="fr-FR" sz="2000" dirty="0">
                <a:solidFill>
                  <a:srgbClr val="0070C0"/>
                </a:solidFill>
              </a:rPr>
              <a:t>	</a:t>
            </a:r>
          </a:p>
        </p:txBody>
      </p:sp>
      <p:sp>
        <p:nvSpPr>
          <p:cNvPr id="8" name="ZoneTexte 7">
            <a:extLst>
              <a:ext uri="{FF2B5EF4-FFF2-40B4-BE49-F238E27FC236}">
                <a16:creationId xmlns:a16="http://schemas.microsoft.com/office/drawing/2014/main" xmlns="" id="{60B9EAE3-711E-40A3-9F94-068F27B6BFCA}"/>
              </a:ext>
            </a:extLst>
          </p:cNvPr>
          <p:cNvSpPr txBox="1"/>
          <p:nvPr/>
        </p:nvSpPr>
        <p:spPr>
          <a:xfrm>
            <a:off x="3243738" y="151171"/>
            <a:ext cx="6479811" cy="400110"/>
          </a:xfrm>
          <a:prstGeom prst="rect">
            <a:avLst/>
          </a:prstGeom>
          <a:solidFill>
            <a:srgbClr val="FFFF99"/>
          </a:solidFill>
        </p:spPr>
        <p:txBody>
          <a:bodyPr wrap="square" rtlCol="0">
            <a:spAutoFit/>
          </a:bodyPr>
          <a:lstStyle/>
          <a:p>
            <a:pPr algn="ctr"/>
            <a:r>
              <a:rPr lang="fr-FR" sz="2000" b="1" u="sng" dirty="0">
                <a:solidFill>
                  <a:srgbClr val="0070C0"/>
                </a:solidFill>
              </a:rPr>
              <a:t>Module « </a:t>
            </a:r>
            <a:r>
              <a:rPr lang="fr-FR" sz="2000" b="1" u="sng" dirty="0">
                <a:solidFill>
                  <a:srgbClr val="C00000"/>
                </a:solidFill>
              </a:rPr>
              <a:t>Configurations géométriques </a:t>
            </a:r>
            <a:r>
              <a:rPr lang="fr-FR" sz="2000" b="1" u="sng" dirty="0">
                <a:solidFill>
                  <a:srgbClr val="0070C0"/>
                </a:solidFill>
              </a:rPr>
              <a:t>»</a:t>
            </a:r>
            <a:endParaRPr lang="fr-FR" sz="2000" dirty="0">
              <a:solidFill>
                <a:srgbClr val="0070C0"/>
              </a:solidFill>
            </a:endParaRPr>
          </a:p>
        </p:txBody>
      </p:sp>
      <p:sp>
        <p:nvSpPr>
          <p:cNvPr id="9" name="ZoneTexte 8">
            <a:extLst>
              <a:ext uri="{FF2B5EF4-FFF2-40B4-BE49-F238E27FC236}">
                <a16:creationId xmlns:a16="http://schemas.microsoft.com/office/drawing/2014/main" xmlns="" id="{568E0FC4-2279-405F-8FA3-120DC9E21F76}"/>
              </a:ext>
            </a:extLst>
          </p:cNvPr>
          <p:cNvSpPr txBox="1"/>
          <p:nvPr/>
        </p:nvSpPr>
        <p:spPr>
          <a:xfrm>
            <a:off x="232228" y="3624722"/>
            <a:ext cx="11234057" cy="2246769"/>
          </a:xfrm>
          <a:prstGeom prst="rect">
            <a:avLst/>
          </a:prstGeom>
          <a:solidFill>
            <a:srgbClr val="FFFF99"/>
          </a:solidFill>
        </p:spPr>
        <p:txBody>
          <a:bodyPr wrap="square" rtlCol="0">
            <a:spAutoFit/>
          </a:bodyPr>
          <a:lstStyle/>
          <a:p>
            <a:pPr algn="just"/>
            <a:r>
              <a:rPr lang="fr-FR" sz="2000" b="1" u="sng" dirty="0">
                <a:solidFill>
                  <a:srgbClr val="0070C0"/>
                </a:solidFill>
              </a:rPr>
              <a:t>Formules des périmètres, contours :</a:t>
            </a:r>
          </a:p>
          <a:p>
            <a:pPr algn="just"/>
            <a:r>
              <a:rPr lang="fr-FR" sz="2000" b="1" u="sng" dirty="0">
                <a:solidFill>
                  <a:srgbClr val="0070C0"/>
                </a:solidFill>
              </a:rPr>
              <a:t>Calcul des volumes, …</a:t>
            </a:r>
          </a:p>
          <a:p>
            <a:pPr algn="just"/>
            <a:endParaRPr lang="fr-FR" sz="2000" dirty="0">
              <a:solidFill>
                <a:srgbClr val="0070C0"/>
              </a:solidFill>
            </a:endParaRPr>
          </a:p>
          <a:p>
            <a:pPr algn="just"/>
            <a:r>
              <a:rPr lang="fr-FR" sz="2000" cap="all" dirty="0">
                <a:solidFill>
                  <a:srgbClr val="0070C0"/>
                </a:solidFill>
              </a:rPr>
              <a:t>Sciences de l’ingénieur </a:t>
            </a:r>
            <a:r>
              <a:rPr lang="fr-FR" sz="2000" dirty="0">
                <a:solidFill>
                  <a:srgbClr val="0070C0"/>
                </a:solidFill>
              </a:rPr>
              <a:t>:</a:t>
            </a:r>
          </a:p>
          <a:p>
            <a:pPr algn="just"/>
            <a:r>
              <a:rPr lang="fr-FR" sz="2000" dirty="0">
                <a:solidFill>
                  <a:srgbClr val="0070C0"/>
                </a:solidFill>
              </a:rPr>
              <a:t>	- Les masses volumiques</a:t>
            </a:r>
          </a:p>
          <a:p>
            <a:pPr algn="just"/>
            <a:r>
              <a:rPr lang="fr-FR" sz="2000" dirty="0">
                <a:solidFill>
                  <a:srgbClr val="0070C0"/>
                </a:solidFill>
              </a:rPr>
              <a:t>	- les conversions d’unités, …</a:t>
            </a:r>
          </a:p>
          <a:p>
            <a:pPr algn="just"/>
            <a:r>
              <a:rPr lang="fr-FR" sz="2000" dirty="0">
                <a:solidFill>
                  <a:srgbClr val="0070C0"/>
                </a:solidFill>
              </a:rPr>
              <a:t>	</a:t>
            </a:r>
          </a:p>
        </p:txBody>
      </p:sp>
    </p:spTree>
    <p:extLst>
      <p:ext uri="{BB962C8B-B14F-4D97-AF65-F5344CB8AC3E}">
        <p14:creationId xmlns:p14="http://schemas.microsoft.com/office/powerpoint/2010/main" xmlns="" val="3233352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xmlns="" id="{568E0FC4-2279-405F-8FA3-120DC9E21F76}"/>
              </a:ext>
            </a:extLst>
          </p:cNvPr>
          <p:cNvSpPr txBox="1"/>
          <p:nvPr/>
        </p:nvSpPr>
        <p:spPr>
          <a:xfrm>
            <a:off x="232228" y="895158"/>
            <a:ext cx="11234057" cy="1938992"/>
          </a:xfrm>
          <a:prstGeom prst="rect">
            <a:avLst/>
          </a:prstGeom>
          <a:solidFill>
            <a:srgbClr val="FFFF99"/>
          </a:solidFill>
        </p:spPr>
        <p:txBody>
          <a:bodyPr wrap="square" rtlCol="0">
            <a:spAutoFit/>
          </a:bodyPr>
          <a:lstStyle/>
          <a:p>
            <a:pPr algn="just"/>
            <a:r>
              <a:rPr lang="fr-FR" sz="2000" b="1" u="sng" dirty="0">
                <a:solidFill>
                  <a:srgbClr val="0070C0"/>
                </a:solidFill>
              </a:rPr>
              <a:t>La fonction Log A et 10</a:t>
            </a:r>
            <a:r>
              <a:rPr lang="fr-FR" sz="2000" b="1" u="sng" baseline="30000" dirty="0">
                <a:solidFill>
                  <a:srgbClr val="0070C0"/>
                </a:solidFill>
              </a:rPr>
              <a:t>A</a:t>
            </a:r>
          </a:p>
          <a:p>
            <a:pPr algn="just"/>
            <a:endParaRPr lang="fr-FR" sz="2000" dirty="0">
              <a:solidFill>
                <a:srgbClr val="0070C0"/>
              </a:solidFill>
            </a:endParaRPr>
          </a:p>
          <a:p>
            <a:pPr algn="just"/>
            <a:r>
              <a:rPr lang="fr-FR" sz="2000" dirty="0">
                <a:solidFill>
                  <a:srgbClr val="0070C0"/>
                </a:solidFill>
              </a:rPr>
              <a:t>	- SCIENCES </a:t>
            </a:r>
            <a:r>
              <a:rPr lang="fr-FR" sz="2000" cap="all" dirty="0">
                <a:solidFill>
                  <a:srgbClr val="0070C0"/>
                </a:solidFill>
              </a:rPr>
              <a:t>de l’ingénieur </a:t>
            </a:r>
            <a:r>
              <a:rPr lang="fr-FR" sz="2000" dirty="0">
                <a:solidFill>
                  <a:srgbClr val="0070C0"/>
                </a:solidFill>
              </a:rPr>
              <a:t>: </a:t>
            </a:r>
          </a:p>
          <a:p>
            <a:pPr algn="just"/>
            <a:r>
              <a:rPr lang="fr-FR" sz="2000" dirty="0">
                <a:solidFill>
                  <a:srgbClr val="0070C0"/>
                </a:solidFill>
              </a:rPr>
              <a:t>		Acoustique : 	Le </a:t>
            </a:r>
            <a:r>
              <a:rPr lang="fr-FR" sz="2000" dirty="0" err="1">
                <a:solidFill>
                  <a:srgbClr val="0070C0"/>
                </a:solidFill>
              </a:rPr>
              <a:t>déciBel</a:t>
            </a:r>
            <a:r>
              <a:rPr lang="fr-FR" sz="2000" dirty="0">
                <a:solidFill>
                  <a:srgbClr val="0070C0"/>
                </a:solidFill>
              </a:rPr>
              <a:t>, </a:t>
            </a:r>
            <a:r>
              <a:rPr lang="fr-FR" sz="2000" dirty="0" smtClean="0">
                <a:solidFill>
                  <a:srgbClr val="0070C0"/>
                </a:solidFill>
              </a:rPr>
              <a:t>le </a:t>
            </a:r>
            <a:r>
              <a:rPr lang="fr-FR" sz="2000" dirty="0">
                <a:solidFill>
                  <a:srgbClr val="0070C0"/>
                </a:solidFill>
              </a:rPr>
              <a:t>niveau sonore L= 10.log(I/Io) et les calculs inverses</a:t>
            </a:r>
          </a:p>
          <a:p>
            <a:pPr algn="just"/>
            <a:r>
              <a:rPr lang="fr-FR" sz="2000" dirty="0">
                <a:solidFill>
                  <a:srgbClr val="0070C0"/>
                </a:solidFill>
              </a:rPr>
              <a:t> </a:t>
            </a:r>
          </a:p>
          <a:p>
            <a:pPr algn="just"/>
            <a:r>
              <a:rPr lang="fr-FR" sz="2000" dirty="0">
                <a:solidFill>
                  <a:srgbClr val="0070C0"/>
                </a:solidFill>
              </a:rPr>
              <a:t>	- …	</a:t>
            </a:r>
          </a:p>
        </p:txBody>
      </p:sp>
      <p:sp>
        <p:nvSpPr>
          <p:cNvPr id="6" name="ZoneTexte 5">
            <a:extLst>
              <a:ext uri="{FF2B5EF4-FFF2-40B4-BE49-F238E27FC236}">
                <a16:creationId xmlns:a16="http://schemas.microsoft.com/office/drawing/2014/main" xmlns="" id="{60B9EAE3-711E-40A3-9F94-068F27B6BFCA}"/>
              </a:ext>
            </a:extLst>
          </p:cNvPr>
          <p:cNvSpPr txBox="1"/>
          <p:nvPr/>
        </p:nvSpPr>
        <p:spPr>
          <a:xfrm>
            <a:off x="3243738" y="137524"/>
            <a:ext cx="6479811" cy="400110"/>
          </a:xfrm>
          <a:prstGeom prst="rect">
            <a:avLst/>
          </a:prstGeom>
          <a:solidFill>
            <a:srgbClr val="FFFF99"/>
          </a:solidFill>
        </p:spPr>
        <p:txBody>
          <a:bodyPr wrap="square" rtlCol="0">
            <a:spAutoFit/>
          </a:bodyPr>
          <a:lstStyle/>
          <a:p>
            <a:pPr algn="ctr"/>
            <a:r>
              <a:rPr lang="fr-FR" sz="2000" b="1" u="sng" dirty="0">
                <a:solidFill>
                  <a:srgbClr val="0070C0"/>
                </a:solidFill>
              </a:rPr>
              <a:t>Module « </a:t>
            </a:r>
            <a:r>
              <a:rPr lang="fr-FR" sz="2000" b="1" u="sng" dirty="0">
                <a:solidFill>
                  <a:srgbClr val="C00000"/>
                </a:solidFill>
              </a:rPr>
              <a:t>Fonctions d’une variable réelle </a:t>
            </a:r>
            <a:r>
              <a:rPr lang="fr-FR" sz="2000" b="1" u="sng" dirty="0">
                <a:solidFill>
                  <a:srgbClr val="0070C0"/>
                </a:solidFill>
              </a:rPr>
              <a:t>»</a:t>
            </a:r>
            <a:endParaRPr lang="fr-FR" sz="2000" dirty="0">
              <a:solidFill>
                <a:srgbClr val="0070C0"/>
              </a:solidFill>
            </a:endParaRPr>
          </a:p>
        </p:txBody>
      </p:sp>
      <p:sp>
        <p:nvSpPr>
          <p:cNvPr id="10" name="ZoneTexte 9">
            <a:extLst>
              <a:ext uri="{FF2B5EF4-FFF2-40B4-BE49-F238E27FC236}">
                <a16:creationId xmlns:a16="http://schemas.microsoft.com/office/drawing/2014/main" xmlns="" id="{568E0FC4-2279-405F-8FA3-120DC9E21F76}"/>
              </a:ext>
            </a:extLst>
          </p:cNvPr>
          <p:cNvSpPr txBox="1"/>
          <p:nvPr/>
        </p:nvSpPr>
        <p:spPr>
          <a:xfrm>
            <a:off x="232228" y="3283524"/>
            <a:ext cx="11234057" cy="1938992"/>
          </a:xfrm>
          <a:prstGeom prst="rect">
            <a:avLst/>
          </a:prstGeom>
          <a:solidFill>
            <a:srgbClr val="FFFF99"/>
          </a:solidFill>
        </p:spPr>
        <p:txBody>
          <a:bodyPr wrap="square" rtlCol="0">
            <a:spAutoFit/>
          </a:bodyPr>
          <a:lstStyle/>
          <a:p>
            <a:pPr algn="just"/>
            <a:r>
              <a:rPr lang="fr-FR" sz="2000" b="1" u="sng" dirty="0">
                <a:solidFill>
                  <a:srgbClr val="0070C0"/>
                </a:solidFill>
              </a:rPr>
              <a:t>L’interpolation linéaire</a:t>
            </a:r>
            <a:endParaRPr lang="fr-FR" sz="2000" dirty="0">
              <a:solidFill>
                <a:srgbClr val="0070C0"/>
              </a:solidFill>
            </a:endParaRPr>
          </a:p>
          <a:p>
            <a:pPr algn="just"/>
            <a:r>
              <a:rPr lang="fr-FR" sz="2000" dirty="0">
                <a:solidFill>
                  <a:srgbClr val="0070C0"/>
                </a:solidFill>
              </a:rPr>
              <a:t>	- SCIENCES </a:t>
            </a:r>
            <a:r>
              <a:rPr lang="fr-FR" sz="2000" cap="all" dirty="0">
                <a:solidFill>
                  <a:srgbClr val="0070C0"/>
                </a:solidFill>
              </a:rPr>
              <a:t>de l’ingénieur </a:t>
            </a:r>
            <a:r>
              <a:rPr lang="fr-FR" sz="2000" dirty="0">
                <a:solidFill>
                  <a:srgbClr val="0070C0"/>
                </a:solidFill>
              </a:rPr>
              <a:t>: </a:t>
            </a:r>
          </a:p>
          <a:p>
            <a:pPr algn="just"/>
            <a:r>
              <a:rPr lang="fr-FR" sz="2000" dirty="0">
                <a:solidFill>
                  <a:srgbClr val="0070C0"/>
                </a:solidFill>
              </a:rPr>
              <a:t>		Thermique : 	les valeurs des coefficients de déperdition </a:t>
            </a:r>
            <a:r>
              <a:rPr lang="fr-FR" sz="2000">
                <a:solidFill>
                  <a:srgbClr val="0070C0"/>
                </a:solidFill>
              </a:rPr>
              <a:t>linéique </a:t>
            </a:r>
            <a:br>
              <a:rPr lang="fr-FR" sz="2000">
                <a:solidFill>
                  <a:srgbClr val="0070C0"/>
                </a:solidFill>
              </a:rPr>
            </a:br>
            <a:r>
              <a:rPr lang="fr-FR" sz="2000">
                <a:solidFill>
                  <a:srgbClr val="0070C0"/>
                </a:solidFill>
              </a:rPr>
              <a:t>						dans </a:t>
            </a:r>
            <a:r>
              <a:rPr lang="fr-FR" sz="2000" dirty="0">
                <a:solidFill>
                  <a:srgbClr val="0070C0"/>
                </a:solidFill>
              </a:rPr>
              <a:t>le fascicule 5 </a:t>
            </a:r>
            <a:r>
              <a:rPr lang="fr-FR" sz="2000">
                <a:solidFill>
                  <a:srgbClr val="0070C0"/>
                </a:solidFill>
              </a:rPr>
              <a:t>de la </a:t>
            </a:r>
            <a:r>
              <a:rPr lang="fr-FR" sz="2000" dirty="0">
                <a:solidFill>
                  <a:srgbClr val="0070C0"/>
                </a:solidFill>
              </a:rPr>
              <a:t>Réglementation Thermique</a:t>
            </a:r>
          </a:p>
          <a:p>
            <a:pPr algn="just"/>
            <a:r>
              <a:rPr lang="fr-FR" sz="2000" dirty="0">
                <a:solidFill>
                  <a:srgbClr val="0070C0"/>
                </a:solidFill>
              </a:rPr>
              <a:t> </a:t>
            </a:r>
          </a:p>
          <a:p>
            <a:pPr algn="just"/>
            <a:r>
              <a:rPr lang="fr-FR" sz="2000" dirty="0">
                <a:solidFill>
                  <a:srgbClr val="0070C0"/>
                </a:solidFill>
              </a:rPr>
              <a:t>	- …	</a:t>
            </a:r>
          </a:p>
        </p:txBody>
      </p:sp>
    </p:spTree>
    <p:extLst>
      <p:ext uri="{BB962C8B-B14F-4D97-AF65-F5344CB8AC3E}">
        <p14:creationId xmlns:p14="http://schemas.microsoft.com/office/powerpoint/2010/main" xmlns="" val="2939601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06400" y="317501"/>
            <a:ext cx="10676283" cy="762000"/>
          </a:xfrm>
        </p:spPr>
        <p:txBody>
          <a:bodyPr>
            <a:noAutofit/>
          </a:bodyPr>
          <a:lstStyle/>
          <a:p>
            <a:r>
              <a:rPr lang="fr-FR" sz="4000" b="1" dirty="0" smtClean="0"/>
              <a:t>Co-intervention en Physique-chimie</a:t>
            </a:r>
            <a:endParaRPr lang="fr-FR" sz="4000" b="1" dirty="0"/>
          </a:p>
        </p:txBody>
      </p:sp>
      <p:sp>
        <p:nvSpPr>
          <p:cNvPr id="5" name="Espace réservé du contenu 2"/>
          <p:cNvSpPr>
            <a:spLocks noGrp="1"/>
          </p:cNvSpPr>
          <p:nvPr>
            <p:ph sz="quarter" idx="4294967295"/>
          </p:nvPr>
        </p:nvSpPr>
        <p:spPr>
          <a:xfrm>
            <a:off x="685800" y="1961798"/>
            <a:ext cx="10394707" cy="3311189"/>
          </a:xfrm>
          <a:prstGeom prst="rect">
            <a:avLst/>
          </a:prstGeom>
        </p:spPr>
        <p:txBody>
          <a:bodyPr>
            <a:normAutofit/>
          </a:bodyPr>
          <a:lstStyle/>
          <a:p>
            <a:pPr marL="0" indent="0" algn="just">
              <a:buNone/>
            </a:pPr>
            <a:r>
              <a:rPr lang="fr-FR" sz="2400" cap="none" dirty="0" smtClean="0"/>
              <a:t>Une </a:t>
            </a:r>
            <a:r>
              <a:rPr lang="fr-FR" sz="2400" cap="none" dirty="0" err="1" smtClean="0"/>
              <a:t>co</a:t>
            </a:r>
            <a:r>
              <a:rPr lang="fr-FR" sz="2400" cap="none" dirty="0" smtClean="0"/>
              <a:t>-intervention est mise en place sur les 2 années entre un professeur de STI et un professeur de physique-chimie</a:t>
            </a:r>
            <a:r>
              <a:rPr lang="fr-FR" sz="2400" cap="none" dirty="0"/>
              <a:t>. </a:t>
            </a:r>
            <a:r>
              <a:rPr lang="fr-FR" sz="2400" cap="none" dirty="0" smtClean="0"/>
              <a:t>Elle est destinée à traiter de concert les savoirs communs aux 2 disciplines.</a:t>
            </a:r>
            <a:endParaRPr lang="fr-FR" sz="2400" cap="none" dirty="0"/>
          </a:p>
          <a:p>
            <a:pPr marL="0" indent="0" algn="just">
              <a:buNone/>
            </a:pPr>
            <a:r>
              <a:rPr lang="fr-FR" sz="2400" cap="none" dirty="0" smtClean="0"/>
              <a:t>Elle s’appuie sur des exemples concrets apportés par le professeur de STI ou les étudiants.</a:t>
            </a:r>
            <a:endParaRPr lang="fr-FR" sz="2400" cap="none" dirty="0"/>
          </a:p>
        </p:txBody>
      </p:sp>
    </p:spTree>
    <p:extLst>
      <p:ext uri="{BB962C8B-B14F-4D97-AF65-F5344CB8AC3E}">
        <p14:creationId xmlns:p14="http://schemas.microsoft.com/office/powerpoint/2010/main" xmlns="" val="23485381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241300" y="254000"/>
            <a:ext cx="11569700" cy="4524315"/>
          </a:xfrm>
          <a:prstGeom prst="rect">
            <a:avLst/>
          </a:prstGeom>
        </p:spPr>
        <p:txBody>
          <a:bodyPr wrap="square">
            <a:spAutoFit/>
          </a:bodyPr>
          <a:lstStyle/>
          <a:p>
            <a:pPr algn="just">
              <a:spcAft>
                <a:spcPts val="0"/>
              </a:spcAft>
            </a:pPr>
            <a:r>
              <a:rPr lang="fr-FR" sz="2400" dirty="0">
                <a:latin typeface="Arial" panose="020B0604020202020204" pitchFamily="34" charset="0"/>
                <a:ea typeface="Times New Roman" panose="02020603050405020304" pitchFamily="18" charset="0"/>
                <a:cs typeface="Times New Roman" panose="02020603050405020304" pitchFamily="18" charset="0"/>
              </a:rPr>
              <a:t>L’enseignement de la </a:t>
            </a:r>
            <a:r>
              <a:rPr lang="fr-FR" sz="2400" dirty="0" smtClean="0">
                <a:latin typeface="Arial" panose="020B0604020202020204" pitchFamily="34" charset="0"/>
                <a:ea typeface="Times New Roman" panose="02020603050405020304" pitchFamily="18" charset="0"/>
                <a:cs typeface="Times New Roman" panose="02020603050405020304" pitchFamily="18" charset="0"/>
              </a:rPr>
              <a:t>physique-chimie </a:t>
            </a:r>
            <a:r>
              <a:rPr lang="fr-FR" sz="2400" dirty="0">
                <a:latin typeface="Arial" panose="020B0604020202020204" pitchFamily="34" charset="0"/>
                <a:ea typeface="Times New Roman" panose="02020603050405020304" pitchFamily="18" charset="0"/>
                <a:cs typeface="Times New Roman" panose="02020603050405020304" pitchFamily="18" charset="0"/>
              </a:rPr>
              <a:t>s’appuie sur la formation scientifique acquise dans le second cycle. </a:t>
            </a:r>
            <a:endParaRPr lang="fr-FR" sz="2400" dirty="0" smtClean="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endParaRPr lang="fr-FR" sz="24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2400" dirty="0" smtClean="0">
                <a:latin typeface="Arial" panose="020B0604020202020204" pitchFamily="34" charset="0"/>
                <a:ea typeface="Times New Roman" panose="02020603050405020304" pitchFamily="18" charset="0"/>
                <a:cs typeface="Times New Roman" panose="02020603050405020304" pitchFamily="18" charset="0"/>
              </a:rPr>
              <a:t>Il </a:t>
            </a:r>
            <a:r>
              <a:rPr lang="fr-FR" sz="2400" dirty="0">
                <a:latin typeface="Arial" panose="020B0604020202020204" pitchFamily="34" charset="0"/>
                <a:ea typeface="Times New Roman" panose="02020603050405020304" pitchFamily="18" charset="0"/>
                <a:cs typeface="Times New Roman" panose="02020603050405020304" pitchFamily="18" charset="0"/>
              </a:rPr>
              <a:t>vise à renforcer la maîtrise de la </a:t>
            </a:r>
            <a:r>
              <a:rPr lang="fr-FR" sz="2400" b="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démarche scientifique </a:t>
            </a:r>
            <a:r>
              <a:rPr lang="fr-FR" sz="2400" dirty="0">
                <a:latin typeface="Arial" panose="020B0604020202020204" pitchFamily="34" charset="0"/>
                <a:ea typeface="Times New Roman" panose="02020603050405020304" pitchFamily="18" charset="0"/>
                <a:cs typeface="Times New Roman" panose="02020603050405020304" pitchFamily="18" charset="0"/>
              </a:rPr>
              <a:t>afin de donner à l’étudiant l’autonomie nécessaire pour réaliser les tâches professionnelles qui lui seront proposées dans son futur métier et agir en citoyen responsable. </a:t>
            </a:r>
            <a:endParaRPr lang="fr-FR" sz="2400" dirty="0" smtClean="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endParaRPr lang="fr-FR" sz="24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2400" dirty="0" smtClean="0">
                <a:latin typeface="Arial" panose="020B0604020202020204" pitchFamily="34" charset="0"/>
                <a:ea typeface="Times New Roman" panose="02020603050405020304" pitchFamily="18" charset="0"/>
                <a:cs typeface="Times New Roman" panose="02020603050405020304" pitchFamily="18" charset="0"/>
              </a:rPr>
              <a:t>Cet </a:t>
            </a:r>
            <a:r>
              <a:rPr lang="fr-FR" sz="2400" dirty="0">
                <a:latin typeface="Arial" panose="020B0604020202020204" pitchFamily="34" charset="0"/>
                <a:ea typeface="Times New Roman" panose="02020603050405020304" pitchFamily="18" charset="0"/>
                <a:cs typeface="Times New Roman" panose="02020603050405020304" pitchFamily="18" charset="0"/>
              </a:rPr>
              <a:t>enseignement vise l’acquisition ou le renforcement chez les futurs techniciens supérieurs des connaissances, des modèles physiques et des capacités à les mobiliser dans le cadre de leur exercice professionnel. Il doit leur permettre de faire face aux </a:t>
            </a:r>
            <a:r>
              <a:rPr lang="fr-FR" sz="2400" b="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évolutions technologiques </a:t>
            </a:r>
            <a:r>
              <a:rPr lang="fr-FR" sz="2400" dirty="0">
                <a:latin typeface="Arial" panose="020B0604020202020204" pitchFamily="34" charset="0"/>
                <a:ea typeface="Times New Roman" panose="02020603050405020304" pitchFamily="18" charset="0"/>
                <a:cs typeface="Times New Roman" panose="02020603050405020304" pitchFamily="18" charset="0"/>
              </a:rPr>
              <a:t>qu’il rencontrera dans sa carrière et s’inscrire dans le cadre d’une formation tout au long de la vie.</a:t>
            </a:r>
          </a:p>
        </p:txBody>
      </p:sp>
    </p:spTree>
    <p:extLst>
      <p:ext uri="{BB962C8B-B14F-4D97-AF65-F5344CB8AC3E}">
        <p14:creationId xmlns:p14="http://schemas.microsoft.com/office/powerpoint/2010/main" xmlns="" val="110939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69900" y="368300"/>
            <a:ext cx="11201400" cy="5632311"/>
          </a:xfrm>
          <a:prstGeom prst="rect">
            <a:avLst/>
          </a:prstGeom>
        </p:spPr>
        <p:txBody>
          <a:bodyPr wrap="square">
            <a:spAutoFit/>
          </a:bodyPr>
          <a:lstStyle/>
          <a:p>
            <a:pPr>
              <a:spcAft>
                <a:spcPts val="0"/>
              </a:spcAft>
            </a:pPr>
            <a:r>
              <a:rPr lang="fr-FR" sz="2400" dirty="0">
                <a:latin typeface="Arial" panose="020B0604020202020204" pitchFamily="34" charset="0"/>
                <a:ea typeface="Times New Roman" panose="02020603050405020304" pitchFamily="18" charset="0"/>
                <a:cs typeface="Times New Roman" panose="02020603050405020304" pitchFamily="18" charset="0"/>
              </a:rPr>
              <a:t>Le programme de physique-chimie est organisé en deux parties </a:t>
            </a:r>
            <a:r>
              <a:rPr lang="fr-FR" sz="2400" dirty="0" smtClean="0">
                <a:latin typeface="Arial" panose="020B0604020202020204" pitchFamily="34" charset="0"/>
                <a:ea typeface="Times New Roman" panose="02020603050405020304" pitchFamily="18" charset="0"/>
                <a:cs typeface="Times New Roman" panose="02020603050405020304" pitchFamily="18" charset="0"/>
              </a:rPr>
              <a:t>:</a:t>
            </a:r>
          </a:p>
          <a:p>
            <a:pPr>
              <a:spcAft>
                <a:spcPts val="0"/>
              </a:spcAft>
            </a:pPr>
            <a:endParaRPr lang="fr-FR" sz="24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fr-FR" sz="2400" dirty="0">
                <a:latin typeface="Arial" panose="020B0604020202020204" pitchFamily="34" charset="0"/>
                <a:ea typeface="Times New Roman" panose="02020603050405020304" pitchFamily="18" charset="0"/>
                <a:cs typeface="Times New Roman" panose="02020603050405020304" pitchFamily="18" charset="0"/>
              </a:rPr>
              <a:t>dans la première partie sont décrites les compétences que la pratique de la </a:t>
            </a:r>
            <a:r>
              <a:rPr lang="fr-FR" sz="2400" b="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démarche expérimentale </a:t>
            </a:r>
            <a:r>
              <a:rPr lang="fr-FR" sz="2400" dirty="0">
                <a:latin typeface="Arial" panose="020B0604020202020204" pitchFamily="34" charset="0"/>
                <a:ea typeface="Times New Roman" panose="02020603050405020304" pitchFamily="18" charset="0"/>
                <a:cs typeface="Times New Roman" panose="02020603050405020304" pitchFamily="18" charset="0"/>
              </a:rPr>
              <a:t>permet de développer. Ces compétences et les capacités associées seront exercées et mises en œuvre dans des situations variées tout au long des deux années en s’appuyant sur les domaines étudiés décrits dans la deuxième partie du programme. Leur acquisition doit donc faire l’objet d’une programmation et d’un suivi dans la durée </a:t>
            </a:r>
            <a:r>
              <a:rPr lang="fr-FR" sz="2400" dirty="0" smtClean="0">
                <a:latin typeface="Arial" panose="020B0604020202020204" pitchFamily="34" charset="0"/>
                <a:ea typeface="Times New Roman" panose="02020603050405020304" pitchFamily="18" charset="0"/>
                <a:cs typeface="Times New Roman" panose="02020603050405020304" pitchFamily="18" charset="0"/>
              </a:rPr>
              <a:t>;</a:t>
            </a:r>
            <a:endParaRPr lang="fr-FR" sz="2400" dirty="0">
              <a:latin typeface="Arial" panose="020B0604020202020204" pitchFamily="34" charset="0"/>
              <a:ea typeface="Times New Roman" panose="02020603050405020304" pitchFamily="18" charset="0"/>
              <a:cs typeface="Times New Roman" panose="02020603050405020304" pitchFamily="18" charset="0"/>
            </a:endParaRPr>
          </a:p>
          <a:p>
            <a:pPr lvl="0" algn="just">
              <a:spcAft>
                <a:spcPts val="0"/>
              </a:spcAft>
            </a:pPr>
            <a:endParaRPr lang="fr-FR" sz="24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fr-FR" sz="2400" dirty="0">
                <a:latin typeface="Arial" panose="020B0604020202020204" pitchFamily="34" charset="0"/>
                <a:ea typeface="Times New Roman" panose="02020603050405020304" pitchFamily="18" charset="0"/>
                <a:cs typeface="Times New Roman" panose="02020603050405020304" pitchFamily="18" charset="0"/>
              </a:rPr>
              <a:t>dans la deuxième partie sont décrites les </a:t>
            </a:r>
            <a:r>
              <a:rPr lang="fr-FR" sz="2400" b="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connaissances et capacités</a:t>
            </a:r>
            <a:r>
              <a:rPr lang="fr-FR" sz="24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 </a:t>
            </a:r>
            <a:r>
              <a:rPr lang="fr-FR" sz="2400" dirty="0">
                <a:latin typeface="Arial" panose="020B0604020202020204" pitchFamily="34" charset="0"/>
                <a:ea typeface="Times New Roman" panose="02020603050405020304" pitchFamily="18" charset="0"/>
                <a:cs typeface="Times New Roman" panose="02020603050405020304" pitchFamily="18" charset="0"/>
              </a:rPr>
              <a:t>qui sont organisées en deux colonnes : à la première colonne « notions et contenus » correspond une ou plusieurs « capacités exigibles » de la deuxième colonne. Celle-ci met ainsi en valeur les éléments clefs constituant le socle de connaissances et de capacités dont l’assimilation par tous les étudiants est requise. </a:t>
            </a:r>
          </a:p>
        </p:txBody>
      </p:sp>
    </p:spTree>
    <p:extLst>
      <p:ext uri="{BB962C8B-B14F-4D97-AF65-F5344CB8AC3E}">
        <p14:creationId xmlns:p14="http://schemas.microsoft.com/office/powerpoint/2010/main" xmlns="" val="8865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xmlns="" val="2184504912"/>
              </p:ext>
            </p:extLst>
          </p:nvPr>
        </p:nvGraphicFramePr>
        <p:xfrm>
          <a:off x="272956" y="545909"/>
          <a:ext cx="5117910" cy="5758982"/>
        </p:xfrm>
        <a:graphic>
          <a:graphicData uri="http://schemas.openxmlformats.org/drawingml/2006/table">
            <a:tbl>
              <a:tblPr firstRow="1" firstCol="1" bandRow="1"/>
              <a:tblGrid>
                <a:gridCol w="2479323">
                  <a:extLst>
                    <a:ext uri="{9D8B030D-6E8A-4147-A177-3AD203B41FA5}">
                      <a16:colId xmlns:a16="http://schemas.microsoft.com/office/drawing/2014/main" xmlns="" val="2435068688"/>
                    </a:ext>
                  </a:extLst>
                </a:gridCol>
                <a:gridCol w="399855">
                  <a:extLst>
                    <a:ext uri="{9D8B030D-6E8A-4147-A177-3AD203B41FA5}">
                      <a16:colId xmlns:a16="http://schemas.microsoft.com/office/drawing/2014/main" xmlns="" val="1574194332"/>
                    </a:ext>
                  </a:extLst>
                </a:gridCol>
                <a:gridCol w="2238732">
                  <a:extLst>
                    <a:ext uri="{9D8B030D-6E8A-4147-A177-3AD203B41FA5}">
                      <a16:colId xmlns:a16="http://schemas.microsoft.com/office/drawing/2014/main" xmlns="" val="2050743783"/>
                    </a:ext>
                  </a:extLst>
                </a:gridCol>
              </a:tblGrid>
              <a:tr h="229880">
                <a:tc gridSpan="3">
                  <a:txBody>
                    <a:bodyPr/>
                    <a:lstStyle/>
                    <a:p>
                      <a:pPr>
                        <a:lnSpc>
                          <a:spcPct val="115000"/>
                        </a:lnSpc>
                        <a:spcAft>
                          <a:spcPts val="0"/>
                        </a:spcAft>
                      </a:pPr>
                      <a:r>
                        <a:rPr lang="fr-FR" sz="1100" b="1">
                          <a:effectLst/>
                          <a:latin typeface="Arial" panose="020B0604020202020204" pitchFamily="34" charset="0"/>
                          <a:ea typeface="Arial" panose="020B0604020202020204" pitchFamily="34" charset="0"/>
                          <a:cs typeface="Arial" panose="020B0604020202020204" pitchFamily="34" charset="0"/>
                        </a:rPr>
                        <a:t>S5.2 - Comportement thermique des matériaux</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6041" marR="46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852818425"/>
                  </a:ext>
                </a:extLst>
              </a:tr>
              <a:tr h="583722">
                <a:tc gridSpan="3">
                  <a:txBody>
                    <a:bodyPr/>
                    <a:lstStyle/>
                    <a:p>
                      <a:pPr algn="just">
                        <a:lnSpc>
                          <a:spcPct val="115000"/>
                        </a:lnSpc>
                        <a:spcAft>
                          <a:spcPts val="0"/>
                        </a:spcAft>
                      </a:pPr>
                      <a:r>
                        <a:rPr lang="fr-FR" sz="1100" i="1" dirty="0">
                          <a:effectLst/>
                          <a:latin typeface="Arial" panose="020B0604020202020204" pitchFamily="34" charset="0"/>
                          <a:ea typeface="Arial" panose="020B0604020202020204" pitchFamily="34" charset="0"/>
                          <a:cs typeface="Arial" panose="020B0604020202020204" pitchFamily="34" charset="0"/>
                        </a:rPr>
                        <a:t>Ce chapitre est à mettre en parallèle avec l’enseignement de physique et doit être en partie traité en </a:t>
                      </a:r>
                      <a:r>
                        <a:rPr lang="fr-FR" sz="1100" i="1" dirty="0" err="1">
                          <a:effectLst/>
                          <a:latin typeface="Arial" panose="020B0604020202020204" pitchFamily="34" charset="0"/>
                          <a:ea typeface="Arial" panose="020B0604020202020204" pitchFamily="34" charset="0"/>
                          <a:cs typeface="Arial" panose="020B0604020202020204" pitchFamily="34" charset="0"/>
                        </a:rPr>
                        <a:t>co</a:t>
                      </a:r>
                      <a:r>
                        <a:rPr lang="fr-FR" sz="1100" i="1" dirty="0">
                          <a:effectLst/>
                          <a:latin typeface="Arial" panose="020B0604020202020204" pitchFamily="34" charset="0"/>
                          <a:ea typeface="Arial" panose="020B0604020202020204" pitchFamily="34" charset="0"/>
                          <a:cs typeface="Arial" panose="020B0604020202020204" pitchFamily="34" charset="0"/>
                        </a:rPr>
                        <a:t>-intervention.</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100" i="1" dirty="0">
                          <a:effectLst/>
                          <a:latin typeface="Arial" panose="020B0604020202020204" pitchFamily="34" charset="0"/>
                          <a:ea typeface="Arial" panose="020B0604020202020204" pitchFamily="34" charset="0"/>
                          <a:cs typeface="Arial" panose="020B0604020202020204" pitchFamily="34" charset="0"/>
                        </a:rPr>
                        <a:t>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6041" marR="46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869085092"/>
                  </a:ext>
                </a:extLst>
              </a:tr>
              <a:tr h="1356390">
                <a:tc>
                  <a:txBody>
                    <a:bodyPr/>
                    <a:lstStyle/>
                    <a:p>
                      <a:pPr>
                        <a:spcAft>
                          <a:spcPts val="0"/>
                        </a:spcAft>
                      </a:pPr>
                      <a:r>
                        <a:rPr lang="fr-FR" sz="1100" b="1" dirty="0">
                          <a:effectLst/>
                          <a:latin typeface="Arial" panose="020B0604020202020204" pitchFamily="34" charset="0"/>
                          <a:ea typeface="Times New Roman" panose="02020603050405020304" pitchFamily="18" charset="0"/>
                          <a:cs typeface="Times New Roman" panose="02020603050405020304" pitchFamily="18" charset="0"/>
                        </a:rPr>
                        <a:t>S5.2-1. Propriétés thermiques et hygrométriques des matériaux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800"/>
                        </a:spcAft>
                        <a:buFont typeface="Symbol" panose="05050102010706020507" pitchFamily="18" charset="2"/>
                        <a:buChar char=""/>
                      </a:pPr>
                      <a:r>
                        <a:rPr lang="fr-FR" sz="1100" dirty="0">
                          <a:effectLst/>
                          <a:latin typeface="Arial" panose="020B0604020202020204" pitchFamily="34" charset="0"/>
                          <a:ea typeface="Times New Roman" panose="02020603050405020304" pitchFamily="18" charset="0"/>
                          <a:cs typeface="Times New Roman" panose="02020603050405020304" pitchFamily="18" charset="0"/>
                        </a:rPr>
                        <a:t>Conductivité et inertie thermique.</a:t>
                      </a:r>
                    </a:p>
                    <a:p>
                      <a:pPr marL="342900" lvl="0" indent="-342900">
                        <a:lnSpc>
                          <a:spcPct val="115000"/>
                        </a:lnSpc>
                        <a:spcAft>
                          <a:spcPts val="0"/>
                        </a:spcAft>
                        <a:buFont typeface="Symbol" panose="05050102010706020507" pitchFamily="18" charset="2"/>
                        <a:buChar char=""/>
                      </a:pPr>
                      <a:r>
                        <a:rPr lang="fr-FR" sz="1100" dirty="0">
                          <a:effectLst/>
                          <a:latin typeface="Arial" panose="020B0604020202020204" pitchFamily="34" charset="0"/>
                          <a:ea typeface="Times New Roman" panose="02020603050405020304" pitchFamily="18" charset="0"/>
                          <a:cs typeface="Times New Roman" panose="02020603050405020304" pitchFamily="18" charset="0"/>
                        </a:rPr>
                        <a:t>Perméabilité et comportement vis-à-vis des transferts hydriques (vapeur d’eau</a:t>
                      </a:r>
                      <a:r>
                        <a:rPr lang="fr-FR" sz="11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6041" marR="46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100" dirty="0">
                          <a:effectLst/>
                          <a:latin typeface="Arial" panose="020B0604020202020204" pitchFamily="34" charset="0"/>
                          <a:ea typeface="Arial" panose="020B0604020202020204" pitchFamily="34" charset="0"/>
                          <a:cs typeface="Arial" panose="020B0604020202020204" pitchFamily="34" charset="0"/>
                        </a:rPr>
                        <a:t>3</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6041" marR="46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fr-FR" sz="11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b="1" dirty="0">
                          <a:effectLst/>
                          <a:latin typeface="Arial" panose="020B0604020202020204" pitchFamily="34" charset="0"/>
                          <a:ea typeface="Times New Roman" panose="02020603050405020304" pitchFamily="18" charset="0"/>
                          <a:cs typeface="Times New Roman" panose="02020603050405020304" pitchFamily="18" charset="0"/>
                        </a:rPr>
                        <a:t>Identifier</a:t>
                      </a:r>
                      <a:r>
                        <a:rPr lang="fr-FR" sz="1100" dirty="0">
                          <a:effectLst/>
                          <a:latin typeface="Arial" panose="020B0604020202020204" pitchFamily="34" charset="0"/>
                          <a:ea typeface="Times New Roman" panose="02020603050405020304" pitchFamily="18" charset="0"/>
                          <a:cs typeface="Times New Roman" panose="02020603050405020304" pitchFamily="18" charset="0"/>
                        </a:rPr>
                        <a:t> les matériaux et leurs caractéristiques thermiques et hygrométriques.</a:t>
                      </a:r>
                    </a:p>
                    <a:p>
                      <a:pPr>
                        <a:lnSpc>
                          <a:spcPct val="115000"/>
                        </a:lnSpc>
                        <a:spcAft>
                          <a:spcPts val="0"/>
                        </a:spcAft>
                      </a:pPr>
                      <a:r>
                        <a:rPr lang="fr-FR" sz="1100" b="1" dirty="0">
                          <a:effectLst/>
                          <a:latin typeface="Arial" panose="020B0604020202020204" pitchFamily="34" charset="0"/>
                          <a:ea typeface="Times New Roman" panose="02020603050405020304" pitchFamily="18" charset="0"/>
                          <a:cs typeface="Times New Roman" panose="02020603050405020304" pitchFamily="18" charset="0"/>
                        </a:rPr>
                        <a:t>Sélectionner</a:t>
                      </a:r>
                      <a:r>
                        <a:rPr lang="fr-FR" sz="1100" dirty="0">
                          <a:effectLst/>
                          <a:latin typeface="Arial" panose="020B0604020202020204" pitchFamily="34" charset="0"/>
                          <a:ea typeface="Times New Roman" panose="02020603050405020304" pitchFamily="18" charset="0"/>
                          <a:cs typeface="Times New Roman" panose="02020603050405020304" pitchFamily="18" charset="0"/>
                        </a:rPr>
                        <a:t> un matériau vis-à-vis de ses caractéristiques thermiques et hygrométriques.</a:t>
                      </a:r>
                    </a:p>
                    <a:p>
                      <a:pPr>
                        <a:lnSpc>
                          <a:spcPct val="115000"/>
                        </a:lnSpc>
                        <a:spcAft>
                          <a:spcPts val="0"/>
                        </a:spcAft>
                      </a:pPr>
                      <a:r>
                        <a:rPr lang="fr-FR" sz="1100" dirty="0">
                          <a:effectLst/>
                          <a:latin typeface="Arial" panose="020B0604020202020204" pitchFamily="34" charset="0"/>
                          <a:ea typeface="Arial" panose="020B0604020202020204" pitchFamily="34" charset="0"/>
                          <a:cs typeface="Arial" panose="020B0604020202020204" pitchFamily="34" charset="0"/>
                        </a:rPr>
                        <a:t>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6041" marR="46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597786599"/>
                  </a:ext>
                </a:extLst>
              </a:tr>
              <a:tr h="880347">
                <a:tc>
                  <a:txBody>
                    <a:bodyPr/>
                    <a:lstStyle/>
                    <a:p>
                      <a:pPr>
                        <a:spcAft>
                          <a:spcPts val="0"/>
                        </a:spcAft>
                      </a:pPr>
                      <a:r>
                        <a:rPr lang="fr-FR" sz="1100" b="1" dirty="0">
                          <a:effectLst/>
                          <a:latin typeface="Arial" panose="020B0604020202020204" pitchFamily="34" charset="0"/>
                          <a:ea typeface="Times New Roman" panose="02020603050405020304" pitchFamily="18" charset="0"/>
                          <a:cs typeface="Times New Roman" panose="02020603050405020304" pitchFamily="18" charset="0"/>
                        </a:rPr>
                        <a:t>S5.2-2. Principes de transmission de la chaleur</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1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fr-FR" sz="1100" dirty="0">
                          <a:effectLst/>
                          <a:latin typeface="Arial" panose="020B0604020202020204" pitchFamily="34" charset="0"/>
                          <a:ea typeface="Times New Roman" panose="02020603050405020304" pitchFamily="18" charset="0"/>
                          <a:cs typeface="Times New Roman" panose="02020603050405020304" pitchFamily="18" charset="0"/>
                        </a:rPr>
                        <a:t>Conduction, convection, rayonnement</a:t>
                      </a:r>
                      <a:r>
                        <a:rPr lang="fr-FR" sz="11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6041" marR="46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100">
                          <a:effectLst/>
                          <a:latin typeface="Arial" panose="020B0604020202020204" pitchFamily="34" charset="0"/>
                          <a:ea typeface="Arial" panose="020B0604020202020204" pitchFamily="34" charset="0"/>
                          <a:cs typeface="Arial" panose="020B0604020202020204" pitchFamily="34" charset="0"/>
                        </a:rPr>
                        <a:t>2</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6041" marR="46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fr-FR" sz="11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b="1" dirty="0">
                          <a:effectLst/>
                          <a:latin typeface="Arial" panose="020B0604020202020204" pitchFamily="34" charset="0"/>
                          <a:ea typeface="Times New Roman" panose="02020603050405020304" pitchFamily="18" charset="0"/>
                          <a:cs typeface="Times New Roman" panose="02020603050405020304" pitchFamily="18" charset="0"/>
                        </a:rPr>
                        <a:t>Identifier </a:t>
                      </a:r>
                      <a:r>
                        <a:rPr lang="fr-FR" sz="1100" dirty="0">
                          <a:effectLst/>
                          <a:latin typeface="Arial" panose="020B0604020202020204" pitchFamily="34" charset="0"/>
                          <a:ea typeface="Times New Roman" panose="02020603050405020304" pitchFamily="18" charset="0"/>
                          <a:cs typeface="Times New Roman" panose="02020603050405020304" pitchFamily="18" charset="0"/>
                        </a:rPr>
                        <a:t>les phénomènes thermiques.</a:t>
                      </a:r>
                    </a:p>
                    <a:p>
                      <a:pPr>
                        <a:lnSpc>
                          <a:spcPct val="115000"/>
                        </a:lnSpc>
                        <a:spcAft>
                          <a:spcPts val="0"/>
                        </a:spcAft>
                      </a:pPr>
                      <a:r>
                        <a:rPr lang="fr-FR" sz="1100" b="1" dirty="0">
                          <a:effectLst/>
                          <a:latin typeface="Arial" panose="020B0604020202020204" pitchFamily="34" charset="0"/>
                          <a:ea typeface="Times New Roman" panose="02020603050405020304" pitchFamily="18" charset="0"/>
                          <a:cs typeface="Times New Roman" panose="02020603050405020304" pitchFamily="18" charset="0"/>
                        </a:rPr>
                        <a:t>Expliquer </a:t>
                      </a:r>
                      <a:r>
                        <a:rPr lang="fr-FR" sz="1100" dirty="0">
                          <a:effectLst/>
                          <a:latin typeface="Arial" panose="020B0604020202020204" pitchFamily="34" charset="0"/>
                          <a:ea typeface="Times New Roman" panose="02020603050405020304" pitchFamily="18" charset="0"/>
                          <a:cs typeface="Times New Roman" panose="02020603050405020304" pitchFamily="18" charset="0"/>
                        </a:rPr>
                        <a:t>les phénomènes thermiques.</a:t>
                      </a:r>
                    </a:p>
                  </a:txBody>
                  <a:tcPr marL="46041" marR="46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865574265"/>
                  </a:ext>
                </a:extLst>
              </a:tr>
              <a:tr h="2444866">
                <a:tc>
                  <a:txBody>
                    <a:bodyPr/>
                    <a:lstStyle/>
                    <a:p>
                      <a:pPr>
                        <a:spcAft>
                          <a:spcPts val="0"/>
                        </a:spcAft>
                      </a:pPr>
                      <a:r>
                        <a:rPr lang="fr-FR" sz="1100" b="1" dirty="0">
                          <a:effectLst/>
                          <a:latin typeface="Arial" panose="020B0604020202020204" pitchFamily="34" charset="0"/>
                          <a:ea typeface="Times New Roman" panose="02020603050405020304" pitchFamily="18" charset="0"/>
                          <a:cs typeface="Times New Roman" panose="02020603050405020304" pitchFamily="18" charset="0"/>
                        </a:rPr>
                        <a:t>S5.2-3. Confort Thermique</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800"/>
                        </a:spcAft>
                        <a:buFont typeface="Symbol" panose="05050102010706020507" pitchFamily="18" charset="2"/>
                        <a:buChar char=""/>
                      </a:pPr>
                      <a:r>
                        <a:rPr lang="fr-FR" sz="1100" dirty="0">
                          <a:effectLst/>
                          <a:latin typeface="Arial" panose="020B0604020202020204" pitchFamily="34" charset="0"/>
                          <a:cs typeface="Times New Roman" panose="02020603050405020304" pitchFamily="18" charset="0"/>
                        </a:rPr>
                        <a:t>Parois opaques.</a:t>
                      </a:r>
                    </a:p>
                    <a:p>
                      <a:pPr>
                        <a:spcAft>
                          <a:spcPts val="0"/>
                        </a:spcAft>
                      </a:pPr>
                      <a:r>
                        <a:rPr lang="fr-FR" sz="11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100" dirty="0">
                          <a:effectLst/>
                          <a:latin typeface="Arial" panose="020B0604020202020204" pitchFamily="34" charset="0"/>
                          <a:ea typeface="Arial" panose="020B0604020202020204" pitchFamily="34" charset="0"/>
                          <a:cs typeface="Arial" panose="020B0604020202020204" pitchFamily="34" charset="0"/>
                        </a:rPr>
                        <a:t>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6041" marR="46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100">
                          <a:effectLst/>
                          <a:latin typeface="Arial" panose="020B0604020202020204" pitchFamily="34" charset="0"/>
                          <a:ea typeface="Arial" panose="020B0604020202020204" pitchFamily="34" charset="0"/>
                          <a:cs typeface="Arial" panose="020B0604020202020204" pitchFamily="34" charset="0"/>
                        </a:rPr>
                        <a:t>3</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6041" marR="46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fr-FR" sz="1100" b="1" dirty="0">
                          <a:effectLst/>
                          <a:latin typeface="Arial" panose="020B0604020202020204" pitchFamily="34" charset="0"/>
                          <a:ea typeface="Times New Roman" panose="02020603050405020304" pitchFamily="18" charset="0"/>
                          <a:cs typeface="Times New Roman" panose="02020603050405020304" pitchFamily="18" charset="0"/>
                        </a:rPr>
                        <a:t>Calculer l</a:t>
                      </a:r>
                      <a:r>
                        <a:rPr lang="fr-FR" sz="1100" dirty="0">
                          <a:effectLst/>
                          <a:latin typeface="Arial" panose="020B0604020202020204" pitchFamily="34" charset="0"/>
                          <a:ea typeface="Times New Roman" panose="02020603050405020304" pitchFamily="18" charset="0"/>
                          <a:cs typeface="Times New Roman" panose="02020603050405020304" pitchFamily="18" charset="0"/>
                        </a:rPr>
                        <a:t>a résistance thermique d’une paroi simple ou composée.</a:t>
                      </a:r>
                    </a:p>
                    <a:p>
                      <a:pPr>
                        <a:spcAft>
                          <a:spcPts val="0"/>
                        </a:spcAft>
                      </a:pPr>
                      <a:r>
                        <a:rPr lang="fr-FR" sz="1100" b="1" dirty="0">
                          <a:effectLst/>
                          <a:latin typeface="Arial" panose="020B0604020202020204" pitchFamily="34" charset="0"/>
                          <a:ea typeface="Times New Roman" panose="02020603050405020304" pitchFamily="18" charset="0"/>
                          <a:cs typeface="Times New Roman" panose="02020603050405020304" pitchFamily="18" charset="0"/>
                        </a:rPr>
                        <a:t>Calculer </a:t>
                      </a:r>
                      <a:r>
                        <a:rPr lang="fr-FR" sz="1100" dirty="0">
                          <a:effectLst/>
                          <a:latin typeface="Arial" panose="020B0604020202020204" pitchFamily="34" charset="0"/>
                          <a:ea typeface="Times New Roman" panose="02020603050405020304" pitchFamily="18" charset="0"/>
                          <a:cs typeface="Times New Roman" panose="02020603050405020304" pitchFamily="18" charset="0"/>
                        </a:rPr>
                        <a:t>les déperditions en partie courante d’une paroi opaque.</a:t>
                      </a:r>
                    </a:p>
                    <a:p>
                      <a:pPr>
                        <a:spcAft>
                          <a:spcPts val="0"/>
                        </a:spcAft>
                      </a:pPr>
                      <a:r>
                        <a:rPr lang="fr-FR" sz="1100" b="1" dirty="0">
                          <a:effectLst/>
                          <a:latin typeface="Arial" panose="020B0604020202020204" pitchFamily="34" charset="0"/>
                          <a:ea typeface="Times New Roman" panose="02020603050405020304" pitchFamily="18" charset="0"/>
                          <a:cs typeface="Times New Roman" panose="02020603050405020304" pitchFamily="18" charset="0"/>
                        </a:rPr>
                        <a:t>Déterminer </a:t>
                      </a:r>
                      <a:r>
                        <a:rPr lang="fr-FR" sz="1100" dirty="0">
                          <a:effectLst/>
                          <a:latin typeface="Arial" panose="020B0604020202020204" pitchFamily="34" charset="0"/>
                          <a:ea typeface="Times New Roman" panose="02020603050405020304" pitchFamily="18" charset="0"/>
                          <a:cs typeface="Times New Roman" panose="02020603050405020304" pitchFamily="18" charset="0"/>
                        </a:rPr>
                        <a:t>la répartition des températures dans l’épaisseur de la paroi</a:t>
                      </a:r>
                    </a:p>
                    <a:p>
                      <a:pPr>
                        <a:spcAft>
                          <a:spcPts val="0"/>
                        </a:spcAft>
                      </a:pPr>
                      <a:r>
                        <a:rPr lang="fr-FR" sz="1100" b="1" dirty="0">
                          <a:effectLst/>
                          <a:latin typeface="Arial" panose="020B0604020202020204" pitchFamily="34" charset="0"/>
                          <a:ea typeface="Times New Roman" panose="02020603050405020304" pitchFamily="18" charset="0"/>
                          <a:cs typeface="Times New Roman" panose="02020603050405020304" pitchFamily="18" charset="0"/>
                        </a:rPr>
                        <a:t>Identifier</a:t>
                      </a:r>
                      <a:r>
                        <a:rPr lang="fr-FR" sz="1100" dirty="0">
                          <a:effectLst/>
                          <a:latin typeface="Arial" panose="020B0604020202020204" pitchFamily="34" charset="0"/>
                          <a:ea typeface="Times New Roman" panose="02020603050405020304" pitchFamily="18" charset="0"/>
                          <a:cs typeface="Times New Roman" panose="02020603050405020304" pitchFamily="18" charset="0"/>
                        </a:rPr>
                        <a:t> les ponts thermiques.</a:t>
                      </a:r>
                    </a:p>
                    <a:p>
                      <a:pPr>
                        <a:spcAft>
                          <a:spcPts val="0"/>
                        </a:spcAft>
                      </a:pPr>
                      <a:r>
                        <a:rPr lang="fr-FR" sz="1100" b="1" dirty="0">
                          <a:effectLst/>
                          <a:latin typeface="Arial" panose="020B0604020202020204" pitchFamily="34" charset="0"/>
                          <a:ea typeface="Times New Roman" panose="02020603050405020304" pitchFamily="18" charset="0"/>
                          <a:cs typeface="Times New Roman" panose="02020603050405020304" pitchFamily="18" charset="0"/>
                        </a:rPr>
                        <a:t>Déterminer</a:t>
                      </a:r>
                      <a:r>
                        <a:rPr lang="fr-FR" sz="1100" dirty="0">
                          <a:effectLst/>
                          <a:latin typeface="Arial" panose="020B0604020202020204" pitchFamily="34" charset="0"/>
                          <a:ea typeface="Times New Roman" panose="02020603050405020304" pitchFamily="18" charset="0"/>
                          <a:cs typeface="Times New Roman" panose="02020603050405020304" pitchFamily="18" charset="0"/>
                        </a:rPr>
                        <a:t> l’influence des ponts thermiques à partir des textes réglementaires. </a:t>
                      </a:r>
                    </a:p>
                    <a:p>
                      <a:pPr>
                        <a:lnSpc>
                          <a:spcPct val="115000"/>
                        </a:lnSpc>
                        <a:spcAft>
                          <a:spcPts val="0"/>
                        </a:spcAft>
                      </a:pPr>
                      <a:r>
                        <a:rPr lang="fr-FR" sz="1100" b="1" dirty="0">
                          <a:effectLst/>
                          <a:latin typeface="Arial" panose="020B0604020202020204" pitchFamily="34" charset="0"/>
                          <a:ea typeface="Times New Roman" panose="02020603050405020304" pitchFamily="18" charset="0"/>
                          <a:cs typeface="Times New Roman" panose="02020603050405020304" pitchFamily="18" charset="0"/>
                        </a:rPr>
                        <a:t>Calculer </a:t>
                      </a:r>
                      <a:r>
                        <a:rPr lang="fr-FR" sz="1100" dirty="0">
                          <a:effectLst/>
                          <a:latin typeface="Arial" panose="020B0604020202020204" pitchFamily="34" charset="0"/>
                          <a:ea typeface="Times New Roman" panose="02020603050405020304" pitchFamily="18" charset="0"/>
                          <a:cs typeface="Times New Roman" panose="02020603050405020304" pitchFamily="18" charset="0"/>
                        </a:rPr>
                        <a:t>le coefficient de transmission surfacique d’une paroi opaque</a:t>
                      </a:r>
                      <a:r>
                        <a:rPr lang="fr-FR" sz="11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6041" marR="46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333198282"/>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xmlns="" val="3688935218"/>
              </p:ext>
            </p:extLst>
          </p:nvPr>
        </p:nvGraphicFramePr>
        <p:xfrm>
          <a:off x="6182436" y="545909"/>
          <a:ext cx="5600571" cy="5784074"/>
        </p:xfrm>
        <a:graphic>
          <a:graphicData uri="http://schemas.openxmlformats.org/drawingml/2006/table">
            <a:tbl>
              <a:tblPr firstRow="1" firstCol="1" bandRow="1"/>
              <a:tblGrid>
                <a:gridCol w="2756193">
                  <a:extLst>
                    <a:ext uri="{9D8B030D-6E8A-4147-A177-3AD203B41FA5}">
                      <a16:colId xmlns:a16="http://schemas.microsoft.com/office/drawing/2014/main" xmlns="" val="140188309"/>
                    </a:ext>
                  </a:extLst>
                </a:gridCol>
                <a:gridCol w="2844378">
                  <a:extLst>
                    <a:ext uri="{9D8B030D-6E8A-4147-A177-3AD203B41FA5}">
                      <a16:colId xmlns:a16="http://schemas.microsoft.com/office/drawing/2014/main" xmlns="" val="3090639446"/>
                    </a:ext>
                  </a:extLst>
                </a:gridCol>
              </a:tblGrid>
              <a:tr h="142548">
                <a:tc gridSpan="2">
                  <a:txBody>
                    <a:bodyPr/>
                    <a:lstStyle/>
                    <a:p>
                      <a:pPr>
                        <a:spcAft>
                          <a:spcPts val="0"/>
                        </a:spcAft>
                      </a:pPr>
                      <a:r>
                        <a:rPr lang="fr-FR" sz="1100" b="1">
                          <a:effectLst/>
                          <a:latin typeface="Arial" panose="020B0604020202020204" pitchFamily="34" charset="0"/>
                          <a:ea typeface="Times New Roman" panose="02020603050405020304" pitchFamily="18" charset="0"/>
                          <a:cs typeface="Arial" panose="020B0604020202020204" pitchFamily="34" charset="0"/>
                        </a:rPr>
                        <a:t>2.3 Transferts thermiques </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6886" marR="368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hMerge="1">
                  <a:txBody>
                    <a:bodyPr/>
                    <a:lstStyle/>
                    <a:p>
                      <a:endParaRPr lang="fr-FR"/>
                    </a:p>
                  </a:txBody>
                  <a:tcPr/>
                </a:tc>
                <a:extLst>
                  <a:ext uri="{0D108BD9-81ED-4DB2-BD59-A6C34878D82A}">
                    <a16:rowId xmlns:a16="http://schemas.microsoft.com/office/drawing/2014/main" xmlns="" val="2554130106"/>
                  </a:ext>
                </a:extLst>
              </a:tr>
              <a:tr h="5616434">
                <a:tc>
                  <a:txBody>
                    <a:bodyPr/>
                    <a:lstStyle/>
                    <a:p>
                      <a:pPr>
                        <a:spcAft>
                          <a:spcPts val="0"/>
                        </a:spcAft>
                      </a:pPr>
                      <a:r>
                        <a:rPr lang="fr-FR" sz="1100" dirty="0">
                          <a:effectLst/>
                          <a:latin typeface="Arial" panose="020B0604020202020204" pitchFamily="34" charset="0"/>
                          <a:ea typeface="Times New Roman" panose="02020603050405020304" pitchFamily="18" charset="0"/>
                          <a:cs typeface="Arial" panose="020B0604020202020204" pitchFamily="34" charset="0"/>
                        </a:rPr>
                        <a:t>Énergie et puissance échangées par transfert thermique.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dirty="0">
                          <a:effectLst/>
                          <a:latin typeface="Arial" panose="020B0604020202020204" pitchFamily="34" charset="0"/>
                          <a:ea typeface="Times New Roman" panose="02020603050405020304" pitchFamily="18" charset="0"/>
                          <a:cs typeface="Arial" panose="020B0604020202020204" pitchFamily="34" charset="0"/>
                        </a:rPr>
                        <a:t>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dirty="0">
                          <a:effectLst/>
                          <a:latin typeface="Arial" panose="020B0604020202020204" pitchFamily="34" charset="0"/>
                          <a:ea typeface="Times New Roman" panose="02020603050405020304" pitchFamily="18" charset="0"/>
                          <a:cs typeface="Arial" panose="020B0604020202020204" pitchFamily="34" charset="0"/>
                        </a:rPr>
                        <a:t>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dirty="0">
                          <a:effectLst/>
                          <a:latin typeface="Arial" panose="020B0604020202020204" pitchFamily="34" charset="0"/>
                          <a:ea typeface="Times New Roman" panose="02020603050405020304" pitchFamily="18" charset="0"/>
                          <a:cs typeface="Arial" panose="020B0604020202020204" pitchFamily="34" charset="0"/>
                        </a:rPr>
                        <a:t>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dirty="0">
                          <a:effectLst/>
                          <a:latin typeface="Arial" panose="020B0604020202020204" pitchFamily="34" charset="0"/>
                          <a:ea typeface="Times New Roman" panose="02020603050405020304" pitchFamily="18" charset="0"/>
                          <a:cs typeface="Arial" panose="020B0604020202020204" pitchFamily="34" charset="0"/>
                        </a:rPr>
                        <a:t>Conduction, convection, rayonnement.</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dirty="0">
                          <a:effectLst/>
                          <a:latin typeface="Arial" panose="020B0604020202020204" pitchFamily="34" charset="0"/>
                          <a:ea typeface="Times New Roman" panose="02020603050405020304" pitchFamily="18" charset="0"/>
                          <a:cs typeface="Arial" panose="020B0604020202020204" pitchFamily="34" charset="0"/>
                        </a:rPr>
                        <a:t>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dirty="0">
                          <a:effectLst/>
                          <a:latin typeface="Arial" panose="020B0604020202020204" pitchFamily="34" charset="0"/>
                          <a:ea typeface="Times New Roman" panose="02020603050405020304" pitchFamily="18" charset="0"/>
                          <a:cs typeface="Arial" panose="020B0604020202020204" pitchFamily="34" charset="0"/>
                        </a:rPr>
                        <a:t>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dirty="0">
                          <a:effectLst/>
                          <a:latin typeface="Arial" panose="020B0604020202020204" pitchFamily="34" charset="0"/>
                          <a:ea typeface="Times New Roman" panose="02020603050405020304" pitchFamily="18" charset="0"/>
                          <a:cs typeface="Arial" panose="020B0604020202020204" pitchFamily="34" charset="0"/>
                        </a:rPr>
                        <a:t>Puissance thermique transférée par conduction entre deux systèmes de températures différentes, en régime permanent.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dirty="0">
                          <a:effectLst/>
                          <a:latin typeface="Arial" panose="020B0604020202020204" pitchFamily="34" charset="0"/>
                          <a:ea typeface="Times New Roman" panose="02020603050405020304" pitchFamily="18" charset="0"/>
                          <a:cs typeface="Arial" panose="020B0604020202020204" pitchFamily="34" charset="0"/>
                        </a:rPr>
                        <a:t>Résistance thermique.</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dirty="0">
                          <a:effectLst/>
                          <a:latin typeface="Arial" panose="020B0604020202020204" pitchFamily="34" charset="0"/>
                          <a:ea typeface="Times New Roman" panose="02020603050405020304" pitchFamily="18" charset="0"/>
                          <a:cs typeface="Arial" panose="020B0604020202020204" pitchFamily="34" charset="0"/>
                        </a:rPr>
                        <a:t>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dirty="0">
                          <a:effectLst/>
                          <a:latin typeface="Arial" panose="020B0604020202020204" pitchFamily="34" charset="0"/>
                          <a:ea typeface="Times New Roman" panose="02020603050405020304" pitchFamily="18" charset="0"/>
                          <a:cs typeface="Arial" panose="020B0604020202020204" pitchFamily="34" charset="0"/>
                        </a:rPr>
                        <a:t>Résistance thermique d’une plaque plane homogène.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dirty="0">
                          <a:effectLst/>
                          <a:latin typeface="Arial" panose="020B0604020202020204" pitchFamily="34" charset="0"/>
                          <a:ea typeface="Times New Roman" panose="02020603050405020304" pitchFamily="18" charset="0"/>
                          <a:cs typeface="Arial" panose="020B0604020202020204" pitchFamily="34" charset="0"/>
                        </a:rPr>
                        <a:t>Conductivité thermique.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dirty="0">
                          <a:effectLst/>
                          <a:latin typeface="Arial" panose="020B0604020202020204" pitchFamily="34" charset="0"/>
                          <a:ea typeface="Times New Roman" panose="02020603050405020304" pitchFamily="18" charset="0"/>
                          <a:cs typeface="Arial" panose="020B0604020202020204" pitchFamily="34" charset="0"/>
                        </a:rPr>
                        <a:t>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dirty="0">
                          <a:effectLst/>
                          <a:latin typeface="Arial" panose="020B0604020202020204" pitchFamily="34" charset="0"/>
                          <a:ea typeface="Times New Roman" panose="02020603050405020304" pitchFamily="18" charset="0"/>
                          <a:cs typeface="Arial" panose="020B0604020202020204" pitchFamily="34" charset="0"/>
                        </a:rPr>
                        <a:t>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dirty="0">
                          <a:effectLst/>
                          <a:latin typeface="Arial" panose="020B0604020202020204" pitchFamily="34" charset="0"/>
                          <a:ea typeface="Times New Roman" panose="02020603050405020304" pitchFamily="18" charset="0"/>
                          <a:cs typeface="Arial" panose="020B0604020202020204" pitchFamily="34" charset="0"/>
                        </a:rPr>
                        <a:t>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dirty="0">
                          <a:effectLst/>
                          <a:latin typeface="Arial" panose="020B0604020202020204" pitchFamily="34" charset="0"/>
                          <a:ea typeface="Times New Roman" panose="02020603050405020304" pitchFamily="18" charset="0"/>
                          <a:cs typeface="Arial" panose="020B0604020202020204" pitchFamily="34" charset="0"/>
                        </a:rPr>
                        <a:t>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dirty="0">
                          <a:effectLst/>
                          <a:latin typeface="Arial" panose="020B0604020202020204" pitchFamily="34" charset="0"/>
                          <a:ea typeface="Times New Roman" panose="02020603050405020304" pitchFamily="18" charset="0"/>
                          <a:cs typeface="Arial" panose="020B0604020202020204" pitchFamily="34" charset="0"/>
                        </a:rPr>
                        <a:t>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dirty="0">
                          <a:effectLst/>
                          <a:latin typeface="Arial" panose="020B0604020202020204" pitchFamily="34" charset="0"/>
                          <a:ea typeface="Times New Roman" panose="02020603050405020304" pitchFamily="18" charset="0"/>
                          <a:cs typeface="Arial" panose="020B0604020202020204" pitchFamily="34" charset="0"/>
                        </a:rPr>
                        <a:t>Puissance thermique transférée par </a:t>
                      </a:r>
                      <a:r>
                        <a:rPr lang="fr-FR" sz="1100" dirty="0" err="1">
                          <a:effectLst/>
                          <a:latin typeface="Arial" panose="020B0604020202020204" pitchFamily="34" charset="0"/>
                          <a:ea typeface="Times New Roman" panose="02020603050405020304" pitchFamily="18" charset="0"/>
                          <a:cs typeface="Arial" panose="020B0604020202020204" pitchFamily="34" charset="0"/>
                        </a:rPr>
                        <a:t>conducto</a:t>
                      </a:r>
                      <a:r>
                        <a:rPr lang="fr-FR" sz="1100" dirty="0">
                          <a:effectLst/>
                          <a:latin typeface="Arial" panose="020B0604020202020204" pitchFamily="34" charset="0"/>
                          <a:ea typeface="Times New Roman" panose="02020603050405020304" pitchFamily="18" charset="0"/>
                          <a:cs typeface="Arial" panose="020B0604020202020204" pitchFamily="34" charset="0"/>
                        </a:rPr>
                        <a:t>-convection entre un solide et un fluide.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dirty="0">
                          <a:effectLst/>
                          <a:latin typeface="Arial" panose="020B0604020202020204" pitchFamily="34" charset="0"/>
                          <a:ea typeface="Times New Roman" panose="02020603050405020304" pitchFamily="18" charset="0"/>
                          <a:cs typeface="Arial" panose="020B0604020202020204" pitchFamily="34" charset="0"/>
                        </a:rPr>
                        <a:t>Résistance thermique associée.</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dirty="0">
                          <a:effectLst/>
                          <a:latin typeface="Arial" panose="020B0604020202020204" pitchFamily="34" charset="0"/>
                          <a:ea typeface="Times New Roman" panose="02020603050405020304" pitchFamily="18" charset="0"/>
                          <a:cs typeface="Arial" panose="020B0604020202020204" pitchFamily="34" charset="0"/>
                        </a:rPr>
                        <a:t>Association de résistances thermiques en série et en parallèle.</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dirty="0">
                          <a:effectLst/>
                          <a:latin typeface="Arial" panose="020B0604020202020204" pitchFamily="34" charset="0"/>
                          <a:ea typeface="Times New Roman" panose="02020603050405020304" pitchFamily="18" charset="0"/>
                          <a:cs typeface="Times New Roman" panose="02020603050405020304" pitchFamily="18" charset="0"/>
                        </a:rPr>
                        <a:t> </a:t>
                      </a:r>
                    </a:p>
                    <a:p>
                      <a:pPr>
                        <a:spcAft>
                          <a:spcPts val="0"/>
                        </a:spcAft>
                      </a:pPr>
                      <a:r>
                        <a:rPr lang="fr-FR" sz="1100" dirty="0">
                          <a:effectLst/>
                          <a:latin typeface="Arial" panose="020B0604020202020204" pitchFamily="34" charset="0"/>
                          <a:ea typeface="Times New Roman" panose="02020603050405020304" pitchFamily="18" charset="0"/>
                          <a:cs typeface="Times New Roman" panose="02020603050405020304" pitchFamily="18" charset="0"/>
                        </a:rPr>
                        <a:t> </a:t>
                      </a:r>
                    </a:p>
                    <a:p>
                      <a:pPr>
                        <a:spcAft>
                          <a:spcPts val="0"/>
                        </a:spcAft>
                      </a:pPr>
                      <a:r>
                        <a:rPr lang="fr-FR" sz="1100" dirty="0">
                          <a:effectLst/>
                          <a:latin typeface="Arial" panose="020B0604020202020204" pitchFamily="34" charset="0"/>
                          <a:ea typeface="Times New Roman" panose="02020603050405020304" pitchFamily="18" charset="0"/>
                          <a:cs typeface="Times New Roman" panose="02020603050405020304" pitchFamily="18" charset="0"/>
                        </a:rPr>
                        <a:t> </a:t>
                      </a:r>
                    </a:p>
                    <a:p>
                      <a:pPr>
                        <a:spcAft>
                          <a:spcPts val="0"/>
                        </a:spcAft>
                      </a:pPr>
                      <a:r>
                        <a:rPr lang="fr-FR" sz="1100" dirty="0">
                          <a:effectLst/>
                          <a:latin typeface="Arial" panose="020B0604020202020204" pitchFamily="34" charset="0"/>
                          <a:ea typeface="Times New Roman" panose="02020603050405020304" pitchFamily="18" charset="0"/>
                          <a:cs typeface="Times New Roman" panose="02020603050405020304" pitchFamily="18" charset="0"/>
                        </a:rPr>
                        <a:t> </a:t>
                      </a:r>
                    </a:p>
                    <a:p>
                      <a:pPr>
                        <a:spcAft>
                          <a:spcPts val="0"/>
                        </a:spcAft>
                      </a:pPr>
                      <a:r>
                        <a:rPr lang="fr-FR" sz="1100" dirty="0">
                          <a:effectLst/>
                          <a:latin typeface="Arial" panose="020B0604020202020204" pitchFamily="34" charset="0"/>
                          <a:ea typeface="Times New Roman" panose="02020603050405020304" pitchFamily="18" charset="0"/>
                          <a:cs typeface="Times New Roman" panose="02020603050405020304" pitchFamily="18" charset="0"/>
                        </a:rPr>
                        <a:t> </a:t>
                      </a:r>
                    </a:p>
                  </a:txBody>
                  <a:tcPr marL="36886" marR="368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fr-FR" sz="1100" dirty="0">
                          <a:effectLst/>
                          <a:latin typeface="Arial" panose="020B0604020202020204" pitchFamily="34" charset="0"/>
                          <a:ea typeface="Times New Roman" panose="02020603050405020304" pitchFamily="18" charset="0"/>
                          <a:cs typeface="Arial" panose="020B0604020202020204" pitchFamily="34" charset="0"/>
                        </a:rPr>
                        <a:t>Citer et exploiter la relation entre l’énergie, la puissance thermique et la durée.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dirty="0">
                          <a:effectLst/>
                          <a:latin typeface="Arial" panose="020B0604020202020204" pitchFamily="34" charset="0"/>
                          <a:ea typeface="Times New Roman" panose="02020603050405020304" pitchFamily="18" charset="0"/>
                          <a:cs typeface="Arial" panose="020B0604020202020204" pitchFamily="34" charset="0"/>
                        </a:rPr>
                        <a:t>Prévoir le sens d’un transfert thermique entre deux systèmes de températures différentes.</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900" dirty="0">
                          <a:effectLst/>
                          <a:latin typeface="Arial" panose="020B0604020202020204" pitchFamily="34" charset="0"/>
                          <a:ea typeface="Times New Roman" panose="02020603050405020304" pitchFamily="18" charset="0"/>
                          <a:cs typeface="Arial" panose="020B0604020202020204" pitchFamily="34" charset="0"/>
                        </a:rPr>
                        <a:t>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dirty="0">
                          <a:effectLst/>
                          <a:latin typeface="Arial" panose="020B0604020202020204" pitchFamily="34" charset="0"/>
                          <a:ea typeface="Times New Roman" panose="02020603050405020304" pitchFamily="18" charset="0"/>
                          <a:cs typeface="Arial" panose="020B0604020202020204" pitchFamily="34" charset="0"/>
                        </a:rPr>
                        <a:t>Distinguer et décrire qualitativement les trois modes de transferts thermiques (conduction, convection, rayonnement).</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900" dirty="0">
                          <a:effectLst/>
                          <a:latin typeface="Arial" panose="020B0604020202020204" pitchFamily="34" charset="0"/>
                          <a:ea typeface="Times New Roman" panose="02020603050405020304" pitchFamily="18" charset="0"/>
                          <a:cs typeface="Arial" panose="020B0604020202020204" pitchFamily="34" charset="0"/>
                        </a:rPr>
                        <a:t>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dirty="0">
                          <a:effectLst/>
                          <a:latin typeface="Arial" panose="020B0604020202020204" pitchFamily="34" charset="0"/>
                          <a:ea typeface="Times New Roman" panose="02020603050405020304" pitchFamily="18" charset="0"/>
                          <a:cs typeface="Arial" panose="020B0604020202020204" pitchFamily="34" charset="0"/>
                        </a:rPr>
                        <a:t>Exploiter la relation entre la puissance thermique transférée, la différence de température et la résistance thermique.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dirty="0">
                          <a:effectLst/>
                          <a:latin typeface="Arial" panose="020B0604020202020204" pitchFamily="34" charset="0"/>
                          <a:ea typeface="Times New Roman" panose="02020603050405020304" pitchFamily="18" charset="0"/>
                          <a:cs typeface="Arial" panose="020B0604020202020204" pitchFamily="34" charset="0"/>
                        </a:rPr>
                        <a:t>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dirty="0">
                          <a:effectLst/>
                          <a:latin typeface="Arial" panose="020B0604020202020204" pitchFamily="34" charset="0"/>
                          <a:ea typeface="Times New Roman" panose="02020603050405020304" pitchFamily="18" charset="0"/>
                          <a:cs typeface="Arial" panose="020B0604020202020204" pitchFamily="34" charset="0"/>
                        </a:rPr>
                        <a:t>Exploiter la relation entre la résistance thermique, les dimensions de la plaque et la conductivité thermique du matériau dont elle est constituée. </a:t>
                      </a:r>
                      <a:r>
                        <a:rPr lang="fr-FR" sz="1000" dirty="0">
                          <a:effectLst/>
                          <a:latin typeface="Arial" panose="020B0604020202020204" pitchFamily="34" charset="0"/>
                          <a:ea typeface="Times New Roman" panose="02020603050405020304" pitchFamily="18" charset="0"/>
                          <a:cs typeface="Arial" panose="020B0604020202020204" pitchFamily="34" charset="0"/>
                        </a:rPr>
                        <a:t>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b="1" i="1" dirty="0">
                          <a:effectLst/>
                          <a:latin typeface="Arial" panose="020B0604020202020204" pitchFamily="34" charset="0"/>
                          <a:ea typeface="Times New Roman" panose="02020603050405020304" pitchFamily="18" charset="0"/>
                          <a:cs typeface="Times New Roman" panose="02020603050405020304" pitchFamily="18" charset="0"/>
                        </a:rPr>
                        <a:t>Comparer expérimentalement la conduction thermique de différents matériaux.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dirty="0">
                          <a:effectLst/>
                          <a:latin typeface="Arial" panose="020B0604020202020204" pitchFamily="34" charset="0"/>
                          <a:ea typeface="Times New Roman" panose="02020603050405020304" pitchFamily="18" charset="0"/>
                          <a:cs typeface="Arial" panose="020B0604020202020204" pitchFamily="34" charset="0"/>
                        </a:rPr>
                        <a:t>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dirty="0">
                          <a:effectLst/>
                          <a:latin typeface="Arial" panose="020B0604020202020204" pitchFamily="34" charset="0"/>
                          <a:ea typeface="Times New Roman" panose="02020603050405020304" pitchFamily="18" charset="0"/>
                          <a:cs typeface="Arial" panose="020B0604020202020204" pitchFamily="34" charset="0"/>
                        </a:rPr>
                        <a:t>Évaluer la puissance thermique transférée par </a:t>
                      </a:r>
                      <a:r>
                        <a:rPr lang="fr-FR" sz="1100" dirty="0" err="1">
                          <a:effectLst/>
                          <a:latin typeface="Arial" panose="020B0604020202020204" pitchFamily="34" charset="0"/>
                          <a:ea typeface="Times New Roman" panose="02020603050405020304" pitchFamily="18" charset="0"/>
                          <a:cs typeface="Arial" panose="020B0604020202020204" pitchFamily="34" charset="0"/>
                        </a:rPr>
                        <a:t>conducto</a:t>
                      </a:r>
                      <a:r>
                        <a:rPr lang="fr-FR" sz="1100" dirty="0">
                          <a:effectLst/>
                          <a:latin typeface="Arial" panose="020B0604020202020204" pitchFamily="34" charset="0"/>
                          <a:ea typeface="Times New Roman" panose="02020603050405020304" pitchFamily="18" charset="0"/>
                          <a:cs typeface="Arial" panose="020B0604020202020204" pitchFamily="34" charset="0"/>
                        </a:rPr>
                        <a:t>-convection entre un solide et un fluide.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dirty="0">
                          <a:effectLst/>
                          <a:latin typeface="Arial" panose="020B0604020202020204" pitchFamily="34" charset="0"/>
                          <a:ea typeface="Times New Roman" panose="02020603050405020304" pitchFamily="18" charset="0"/>
                          <a:cs typeface="Arial" panose="020B0604020202020204" pitchFamily="34" charset="0"/>
                        </a:rPr>
                        <a:t>Citer les facteurs influençant la résistance thermique de transfert </a:t>
                      </a:r>
                      <a:r>
                        <a:rPr lang="fr-FR" sz="1100" dirty="0" err="1">
                          <a:effectLst/>
                          <a:latin typeface="Arial" panose="020B0604020202020204" pitchFamily="34" charset="0"/>
                          <a:ea typeface="Times New Roman" panose="02020603050405020304" pitchFamily="18" charset="0"/>
                          <a:cs typeface="Arial" panose="020B0604020202020204" pitchFamily="34" charset="0"/>
                        </a:rPr>
                        <a:t>conducto</a:t>
                      </a:r>
                      <a:r>
                        <a:rPr lang="fr-FR" sz="1100" dirty="0">
                          <a:effectLst/>
                          <a:latin typeface="Arial" panose="020B0604020202020204" pitchFamily="34" charset="0"/>
                          <a:ea typeface="Times New Roman" panose="02020603050405020304" pitchFamily="18" charset="0"/>
                          <a:cs typeface="Arial" panose="020B0604020202020204" pitchFamily="34" charset="0"/>
                        </a:rPr>
                        <a:t>-convectif entre une paroi et l’air.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dirty="0">
                          <a:effectLst/>
                          <a:latin typeface="Arial" panose="020B0604020202020204" pitchFamily="34" charset="0"/>
                          <a:ea typeface="Times New Roman" panose="02020603050405020304" pitchFamily="18" charset="0"/>
                          <a:cs typeface="Arial" panose="020B0604020202020204" pitchFamily="34" charset="0"/>
                        </a:rPr>
                        <a:t>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dirty="0" smtClean="0">
                          <a:effectLst/>
                          <a:latin typeface="Arial" panose="020B0604020202020204" pitchFamily="34" charset="0"/>
                          <a:ea typeface="Times New Roman" panose="02020603050405020304" pitchFamily="18" charset="0"/>
                          <a:cs typeface="Arial" panose="020B0604020202020204" pitchFamily="34" charset="0"/>
                        </a:rPr>
                        <a:t>Déterminer </a:t>
                      </a:r>
                      <a:r>
                        <a:rPr lang="fr-FR" sz="1100" dirty="0">
                          <a:effectLst/>
                          <a:latin typeface="Arial" panose="020B0604020202020204" pitchFamily="34" charset="0"/>
                          <a:ea typeface="Times New Roman" panose="02020603050405020304" pitchFamily="18" charset="0"/>
                          <a:cs typeface="Arial" panose="020B0604020202020204" pitchFamily="34" charset="0"/>
                        </a:rPr>
                        <a:t>la résistance thermique d’une paroi plane constituée de différents matériaux de conductivités thermiques et d’épaisseurs données.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886" marR="368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227210038"/>
                  </a:ext>
                </a:extLst>
              </a:tr>
            </a:tbl>
          </a:graphicData>
        </a:graphic>
      </p:graphicFrame>
      <p:sp>
        <p:nvSpPr>
          <p:cNvPr id="6" name="ZoneTexte 5"/>
          <p:cNvSpPr txBox="1"/>
          <p:nvPr/>
        </p:nvSpPr>
        <p:spPr>
          <a:xfrm>
            <a:off x="296479" y="0"/>
            <a:ext cx="11686255" cy="369332"/>
          </a:xfrm>
          <a:prstGeom prst="rect">
            <a:avLst/>
          </a:prstGeom>
          <a:solidFill>
            <a:srgbClr val="C00000"/>
          </a:solidFill>
        </p:spPr>
        <p:txBody>
          <a:bodyPr wrap="square" rtlCol="0">
            <a:spAutoFit/>
          </a:bodyPr>
          <a:lstStyle/>
          <a:p>
            <a:r>
              <a:rPr lang="fr-FR" b="1" dirty="0" smtClean="0">
                <a:solidFill>
                  <a:schemeClr val="bg1"/>
                </a:solidFill>
              </a:rPr>
              <a:t>					STI											PHYSIQUE-CHIMIE</a:t>
            </a:r>
            <a:endParaRPr lang="fr-FR" b="1" dirty="0">
              <a:solidFill>
                <a:schemeClr val="bg1"/>
              </a:solidFill>
            </a:endParaRPr>
          </a:p>
        </p:txBody>
      </p:sp>
    </p:spTree>
    <p:extLst>
      <p:ext uri="{BB962C8B-B14F-4D97-AF65-F5344CB8AC3E}">
        <p14:creationId xmlns:p14="http://schemas.microsoft.com/office/powerpoint/2010/main" xmlns="" val="6291584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xmlns="" val="3479824252"/>
              </p:ext>
            </p:extLst>
          </p:nvPr>
        </p:nvGraphicFramePr>
        <p:xfrm>
          <a:off x="262833" y="521550"/>
          <a:ext cx="5387339" cy="5799768"/>
        </p:xfrm>
        <a:graphic>
          <a:graphicData uri="http://schemas.openxmlformats.org/drawingml/2006/table">
            <a:tbl>
              <a:tblPr firstRow="1" firstCol="1" bandRow="1"/>
              <a:tblGrid>
                <a:gridCol w="2609845">
                  <a:extLst>
                    <a:ext uri="{9D8B030D-6E8A-4147-A177-3AD203B41FA5}">
                      <a16:colId xmlns:a16="http://schemas.microsoft.com/office/drawing/2014/main" xmlns="" val="3166733314"/>
                    </a:ext>
                  </a:extLst>
                </a:gridCol>
                <a:gridCol w="420905">
                  <a:extLst>
                    <a:ext uri="{9D8B030D-6E8A-4147-A177-3AD203B41FA5}">
                      <a16:colId xmlns:a16="http://schemas.microsoft.com/office/drawing/2014/main" xmlns="" val="1956696594"/>
                    </a:ext>
                  </a:extLst>
                </a:gridCol>
                <a:gridCol w="2356589">
                  <a:extLst>
                    <a:ext uri="{9D8B030D-6E8A-4147-A177-3AD203B41FA5}">
                      <a16:colId xmlns:a16="http://schemas.microsoft.com/office/drawing/2014/main" xmlns="" val="2869235408"/>
                    </a:ext>
                  </a:extLst>
                </a:gridCol>
              </a:tblGrid>
              <a:tr h="432880">
                <a:tc gridSpan="3">
                  <a:txBody>
                    <a:bodyPr/>
                    <a:lstStyle/>
                    <a:p>
                      <a:pPr>
                        <a:spcAft>
                          <a:spcPts val="0"/>
                        </a:spcAft>
                      </a:pPr>
                      <a:r>
                        <a:rPr lang="fr-FR" sz="1400">
                          <a:effectLst/>
                          <a:latin typeface="Arial" panose="020B0604020202020204" pitchFamily="34" charset="0"/>
                          <a:ea typeface="Times New Roman" panose="02020603050405020304" pitchFamily="18" charset="0"/>
                          <a:cs typeface="Times New Roman" panose="02020603050405020304" pitchFamily="18" charset="0"/>
                        </a:rPr>
                        <a:t/>
                      </a:r>
                      <a:br>
                        <a:rPr lang="fr-FR" sz="1400">
                          <a:effectLst/>
                          <a:latin typeface="Arial" panose="020B0604020202020204" pitchFamily="34" charset="0"/>
                          <a:ea typeface="Times New Roman" panose="02020603050405020304" pitchFamily="18" charset="0"/>
                          <a:cs typeface="Times New Roman" panose="02020603050405020304" pitchFamily="18" charset="0"/>
                        </a:rPr>
                      </a:br>
                      <a:r>
                        <a:rPr lang="fr-FR" sz="1400" b="1">
                          <a:effectLst/>
                          <a:latin typeface="Arial" panose="020B0604020202020204" pitchFamily="34" charset="0"/>
                          <a:ea typeface="Arial" panose="020B0604020202020204" pitchFamily="34" charset="0"/>
                          <a:cs typeface="Arial" panose="020B0604020202020204" pitchFamily="34" charset="0"/>
                        </a:rPr>
                        <a:t>S5.3 - Comportement acoustique des matériaux</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1034" marR="51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3360728938"/>
                  </a:ext>
                </a:extLst>
              </a:tr>
              <a:tr h="590293">
                <a:tc gridSpan="3">
                  <a:txBody>
                    <a:bodyPr/>
                    <a:lstStyle/>
                    <a:p>
                      <a:pPr algn="just">
                        <a:spcAft>
                          <a:spcPts val="0"/>
                        </a:spcAft>
                      </a:pPr>
                      <a:r>
                        <a:rPr lang="fr-FR" sz="1200" i="1" dirty="0">
                          <a:effectLst/>
                          <a:latin typeface="Arial" panose="020B0604020202020204" pitchFamily="34" charset="0"/>
                          <a:ea typeface="Arial" panose="020B0604020202020204" pitchFamily="34" charset="0"/>
                          <a:cs typeface="Arial" panose="020B0604020202020204" pitchFamily="34" charset="0"/>
                        </a:rPr>
                        <a:t>Ce chapitre est à mettre en parallèle avec l’enseignement de physique et doit être en partie traité en </a:t>
                      </a:r>
                      <a:r>
                        <a:rPr lang="fr-FR" sz="1200" i="1" dirty="0" err="1">
                          <a:effectLst/>
                          <a:latin typeface="Arial" panose="020B0604020202020204" pitchFamily="34" charset="0"/>
                          <a:ea typeface="Arial" panose="020B0604020202020204" pitchFamily="34" charset="0"/>
                          <a:cs typeface="Arial" panose="020B0604020202020204" pitchFamily="34" charset="0"/>
                        </a:rPr>
                        <a:t>co</a:t>
                      </a:r>
                      <a:r>
                        <a:rPr lang="fr-FR" sz="1200" i="1" dirty="0">
                          <a:effectLst/>
                          <a:latin typeface="Arial" panose="020B0604020202020204" pitchFamily="34" charset="0"/>
                          <a:ea typeface="Arial" panose="020B0604020202020204" pitchFamily="34" charset="0"/>
                          <a:cs typeface="Arial" panose="020B0604020202020204" pitchFamily="34" charset="0"/>
                        </a:rPr>
                        <a:t>-intervention.</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200" i="1" dirty="0">
                          <a:effectLst/>
                          <a:latin typeface="Arial" panose="020B0604020202020204" pitchFamily="34" charset="0"/>
                          <a:ea typeface="Arial" panose="020B0604020202020204" pitchFamily="34" charset="0"/>
                          <a:cs typeface="Arial" panose="020B0604020202020204" pitchFamily="34" charset="0"/>
                        </a:rPr>
                        <a:t> </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034" marR="51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2072691605"/>
                  </a:ext>
                </a:extLst>
              </a:tr>
              <a:tr h="890316">
                <a:tc>
                  <a:txBody>
                    <a:bodyPr/>
                    <a:lstStyle/>
                    <a:p>
                      <a:pPr>
                        <a:spcAft>
                          <a:spcPts val="0"/>
                        </a:spcAft>
                      </a:pPr>
                      <a:r>
                        <a:rPr lang="fr-FR" sz="1200" b="1" dirty="0">
                          <a:effectLst/>
                          <a:latin typeface="Arial" panose="020B0604020202020204" pitchFamily="34" charset="0"/>
                          <a:ea typeface="Times New Roman" panose="02020603050405020304" pitchFamily="18" charset="0"/>
                          <a:cs typeface="Times New Roman" panose="02020603050405020304" pitchFamily="18" charset="0"/>
                        </a:rPr>
                        <a:t>S5.3-1. Bases de l’acoustique</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spcAft>
                          <a:spcPts val="0"/>
                        </a:spcAft>
                        <a:buFont typeface="Courier New" panose="02070309020205020404" pitchFamily="49" charset="0"/>
                        <a:buChar char="o"/>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principes physiques de l’acoustique (caractérisation des sons et bruits …) ;</a:t>
                      </a:r>
                    </a:p>
                  </a:txBody>
                  <a:tcPr marL="51034" marR="51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rowSpan="4">
                  <a:txBody>
                    <a:bodyPr/>
                    <a:lstStyle/>
                    <a:p>
                      <a:pPr algn="ctr">
                        <a:spcAft>
                          <a:spcPts val="0"/>
                        </a:spcAft>
                      </a:pPr>
                      <a:r>
                        <a:rPr lang="fr-FR" sz="1200">
                          <a:effectLst/>
                          <a:latin typeface="Arial" panose="020B0604020202020204" pitchFamily="34" charset="0"/>
                          <a:ea typeface="Arial" panose="020B0604020202020204" pitchFamily="34" charset="0"/>
                          <a:cs typeface="Arial" panose="020B0604020202020204" pitchFamily="34" charset="0"/>
                        </a:rPr>
                        <a:t>2</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1034" marR="51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4">
                  <a:txBody>
                    <a:bodyPr/>
                    <a:lstStyle/>
                    <a:p>
                      <a:pPr>
                        <a:spcAft>
                          <a:spcPts val="0"/>
                        </a:spcAft>
                      </a:pPr>
                      <a:r>
                        <a:rPr lang="fr-FR" sz="12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200" b="1" dirty="0">
                          <a:effectLst/>
                          <a:latin typeface="Arial" panose="020B0604020202020204" pitchFamily="34" charset="0"/>
                          <a:ea typeface="Times New Roman" panose="02020603050405020304" pitchFamily="18" charset="0"/>
                          <a:cs typeface="Times New Roman" panose="02020603050405020304" pitchFamily="18" charset="0"/>
                        </a:rPr>
                        <a:t>Expliquer</a:t>
                      </a:r>
                      <a:r>
                        <a:rPr lang="fr-FR" sz="1200" dirty="0">
                          <a:effectLst/>
                          <a:latin typeface="Arial" panose="020B0604020202020204" pitchFamily="34" charset="0"/>
                          <a:ea typeface="Times New Roman" panose="02020603050405020304" pitchFamily="18" charset="0"/>
                          <a:cs typeface="Times New Roman" panose="02020603050405020304" pitchFamily="18" charset="0"/>
                        </a:rPr>
                        <a:t> les principes de transmission du son dans un milieu aérien et solide.</a:t>
                      </a:r>
                    </a:p>
                    <a:p>
                      <a:pPr>
                        <a:spcAft>
                          <a:spcPts val="0"/>
                        </a:spcAft>
                      </a:pPr>
                      <a:r>
                        <a:rPr lang="fr-FR" sz="1200" b="1" dirty="0">
                          <a:effectLst/>
                          <a:latin typeface="Arial" panose="020B0604020202020204" pitchFamily="34" charset="0"/>
                          <a:ea typeface="Times New Roman" panose="02020603050405020304" pitchFamily="18" charset="0"/>
                          <a:cs typeface="Times New Roman" panose="02020603050405020304" pitchFamily="18" charset="0"/>
                        </a:rPr>
                        <a:t>Identifier </a:t>
                      </a:r>
                      <a:r>
                        <a:rPr lang="fr-FR" sz="1200" dirty="0">
                          <a:effectLst/>
                          <a:latin typeface="Arial" panose="020B0604020202020204" pitchFamily="34" charset="0"/>
                          <a:ea typeface="Times New Roman" panose="02020603050405020304" pitchFamily="18" charset="0"/>
                          <a:cs typeface="Times New Roman" panose="02020603050405020304" pitchFamily="18" charset="0"/>
                        </a:rPr>
                        <a:t>les matériaux et leurs caractéristiques acoustiques.</a:t>
                      </a:r>
                    </a:p>
                    <a:p>
                      <a:pPr>
                        <a:spcAft>
                          <a:spcPts val="0"/>
                        </a:spcAft>
                      </a:pPr>
                      <a:r>
                        <a:rPr lang="fr-FR" sz="1200" b="1" dirty="0">
                          <a:effectLst/>
                          <a:latin typeface="Arial" panose="020B0604020202020204" pitchFamily="34" charset="0"/>
                          <a:ea typeface="Times New Roman" panose="02020603050405020304" pitchFamily="18" charset="0"/>
                          <a:cs typeface="Times New Roman" panose="02020603050405020304" pitchFamily="18" charset="0"/>
                        </a:rPr>
                        <a:t>Expliquer</a:t>
                      </a:r>
                      <a:r>
                        <a:rPr lang="fr-FR" sz="1200" dirty="0">
                          <a:effectLst/>
                          <a:latin typeface="Arial" panose="020B0604020202020204" pitchFamily="34" charset="0"/>
                          <a:ea typeface="Times New Roman" panose="02020603050405020304" pitchFamily="18" charset="0"/>
                          <a:cs typeface="Times New Roman" panose="02020603050405020304" pitchFamily="18" charset="0"/>
                        </a:rPr>
                        <a:t> les principes de l’isolation acoustique.</a:t>
                      </a:r>
                    </a:p>
                    <a:p>
                      <a:pPr>
                        <a:spcAft>
                          <a:spcPts val="0"/>
                        </a:spcAft>
                      </a:pPr>
                      <a:r>
                        <a:rPr lang="fr-FR" sz="1200" b="1" dirty="0">
                          <a:effectLst/>
                          <a:latin typeface="Arial" panose="020B0604020202020204" pitchFamily="34" charset="0"/>
                          <a:ea typeface="Times New Roman" panose="02020603050405020304" pitchFamily="18" charset="0"/>
                          <a:cs typeface="Times New Roman" panose="02020603050405020304" pitchFamily="18" charset="0"/>
                        </a:rPr>
                        <a:t>Expliquer </a:t>
                      </a:r>
                      <a:r>
                        <a:rPr lang="fr-FR" sz="1200" dirty="0">
                          <a:effectLst/>
                          <a:latin typeface="Arial" panose="020B0604020202020204" pitchFamily="34" charset="0"/>
                          <a:ea typeface="Times New Roman" panose="02020603050405020304" pitchFamily="18" charset="0"/>
                          <a:cs typeface="Times New Roman" panose="02020603050405020304" pitchFamily="18" charset="0"/>
                        </a:rPr>
                        <a:t>les principes de la correction acoustique.</a:t>
                      </a:r>
                    </a:p>
                    <a:p>
                      <a:pPr>
                        <a:spcAft>
                          <a:spcPts val="0"/>
                        </a:spcAft>
                      </a:pPr>
                      <a:r>
                        <a:rPr lang="fr-FR" sz="1200" dirty="0">
                          <a:effectLst/>
                          <a:latin typeface="Arial" panose="020B0604020202020204" pitchFamily="34" charset="0"/>
                          <a:ea typeface="Arial" panose="020B0604020202020204" pitchFamily="34" charset="0"/>
                          <a:cs typeface="Arial" panose="020B0604020202020204" pitchFamily="34" charset="0"/>
                        </a:rPr>
                        <a:t> </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034" marR="51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786534365"/>
                  </a:ext>
                </a:extLst>
              </a:tr>
              <a:tr h="356126">
                <a:tc>
                  <a:txBody>
                    <a:bodyPr/>
                    <a:lstStyle/>
                    <a:p>
                      <a:pPr marL="342900" lvl="0" indent="-342900">
                        <a:spcAft>
                          <a:spcPts val="0"/>
                        </a:spcAft>
                        <a:buFont typeface="Courier New" panose="02070309020205020404" pitchFamily="49" charset="0"/>
                        <a:buChar char="o"/>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propriétés acoustiques des matériaux ;</a:t>
                      </a:r>
                    </a:p>
                  </a:txBody>
                  <a:tcPr marL="51034" marR="51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xmlns="" val="3930530056"/>
                  </a:ext>
                </a:extLst>
              </a:tr>
              <a:tr h="356126">
                <a:tc>
                  <a:txBody>
                    <a:bodyPr/>
                    <a:lstStyle/>
                    <a:p>
                      <a:pPr marL="342900" lvl="0" indent="-342900">
                        <a:spcAft>
                          <a:spcPts val="0"/>
                        </a:spcAft>
                        <a:buFont typeface="Courier New" panose="02070309020205020404" pitchFamily="49" charset="0"/>
                        <a:buChar char="o"/>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principes de l'isolation acoustique ;</a:t>
                      </a:r>
                    </a:p>
                  </a:txBody>
                  <a:tcPr marL="51034" marR="51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xmlns="" val="1679059625"/>
                  </a:ext>
                </a:extLst>
              </a:tr>
              <a:tr h="375977">
                <a:tc>
                  <a:txBody>
                    <a:bodyPr/>
                    <a:lstStyle/>
                    <a:p>
                      <a:pPr marL="342900" lvl="0" indent="-342900">
                        <a:spcAft>
                          <a:spcPts val="0"/>
                        </a:spcAft>
                        <a:buFont typeface="Courier New" panose="02070309020205020404" pitchFamily="49" charset="0"/>
                        <a:buChar char="o"/>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principes de la correction acoustique.</a:t>
                      </a:r>
                    </a:p>
                  </a:txBody>
                  <a:tcPr marL="51034" marR="51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xmlns="" val="2578942679"/>
                  </a:ext>
                </a:extLst>
              </a:tr>
              <a:tr h="2754698">
                <a:tc>
                  <a:txBody>
                    <a:bodyPr/>
                    <a:lstStyle/>
                    <a:p>
                      <a:pPr>
                        <a:spcAft>
                          <a:spcPts val="0"/>
                        </a:spcAft>
                      </a:pPr>
                      <a:r>
                        <a:rPr lang="fr-FR" sz="1200" b="1" dirty="0">
                          <a:effectLst/>
                          <a:latin typeface="Arial" panose="020B0604020202020204" pitchFamily="34" charset="0"/>
                          <a:ea typeface="Times New Roman" panose="02020603050405020304" pitchFamily="18" charset="0"/>
                          <a:cs typeface="Times New Roman" panose="02020603050405020304" pitchFamily="18" charset="0"/>
                        </a:rPr>
                        <a:t>S5.3-2. Confort acoustique</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2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Courier New" panose="02070309020205020404" pitchFamily="49" charset="0"/>
                        <a:buChar char="o"/>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correction acoustique ;</a:t>
                      </a:r>
                    </a:p>
                    <a:p>
                      <a:pPr>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spcAft>
                          <a:spcPts val="0"/>
                        </a:spcAft>
                        <a:buFont typeface="Courier New" panose="02070309020205020404" pitchFamily="49" charset="0"/>
                        <a:buChar char="o"/>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isolation acoustique aux bruits intérieurs et extérieurs ;</a:t>
                      </a:r>
                    </a:p>
                    <a:p>
                      <a:pPr>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spcAft>
                          <a:spcPts val="0"/>
                        </a:spcAft>
                        <a:buFont typeface="Courier New" panose="02070309020205020404" pitchFamily="49" charset="0"/>
                        <a:buChar char="o"/>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isolation aux bruits d’impacts ;</a:t>
                      </a:r>
                    </a:p>
                    <a:p>
                      <a:pPr>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spcAft>
                          <a:spcPts val="0"/>
                        </a:spcAft>
                        <a:buFont typeface="Courier New" panose="02070309020205020404" pitchFamily="49" charset="0"/>
                        <a:buChar char="o"/>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isolation aux bruits d’équipements ;</a:t>
                      </a:r>
                    </a:p>
                    <a:p>
                      <a:pPr>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spcAft>
                          <a:spcPts val="0"/>
                        </a:spcAft>
                        <a:buFont typeface="Courier New" panose="02070309020205020404" pitchFamily="49" charset="0"/>
                        <a:buChar char="o"/>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obligations réglementaires.</a:t>
                      </a:r>
                    </a:p>
                  </a:txBody>
                  <a:tcPr marL="51034" marR="51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fr-FR" sz="1200">
                          <a:effectLst/>
                          <a:latin typeface="Arial" panose="020B0604020202020204" pitchFamily="34" charset="0"/>
                          <a:ea typeface="Arial" panose="020B0604020202020204" pitchFamily="34" charset="0"/>
                          <a:cs typeface="Arial" panose="020B0604020202020204" pitchFamily="34" charset="0"/>
                        </a:rPr>
                        <a:t>3</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1034" marR="51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fr-FR" sz="1200" b="1" dirty="0">
                          <a:effectLst/>
                          <a:latin typeface="Arial" panose="020B0604020202020204" pitchFamily="34" charset="0"/>
                          <a:ea typeface="Times New Roman" panose="02020603050405020304" pitchFamily="18" charset="0"/>
                          <a:cs typeface="Times New Roman" panose="02020603050405020304" pitchFamily="18" charset="0"/>
                        </a:rPr>
                        <a:t>Calculer </a:t>
                      </a:r>
                      <a:r>
                        <a:rPr lang="fr-FR" sz="1200" dirty="0">
                          <a:effectLst/>
                          <a:latin typeface="Arial" panose="020B0604020202020204" pitchFamily="34" charset="0"/>
                          <a:ea typeface="Times New Roman" panose="02020603050405020304" pitchFamily="18" charset="0"/>
                          <a:cs typeface="Times New Roman" panose="02020603050405020304" pitchFamily="18" charset="0"/>
                        </a:rPr>
                        <a:t>un temps de réverbération.</a:t>
                      </a:r>
                    </a:p>
                    <a:p>
                      <a:pPr>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1200" b="1" dirty="0" smtClean="0">
                          <a:effectLst/>
                          <a:latin typeface="Arial" panose="020B0604020202020204" pitchFamily="34" charset="0"/>
                          <a:ea typeface="Times New Roman" panose="02020603050405020304" pitchFamily="18" charset="0"/>
                          <a:cs typeface="Times New Roman" panose="02020603050405020304" pitchFamily="18" charset="0"/>
                        </a:rPr>
                        <a:t>Choisir </a:t>
                      </a:r>
                      <a:r>
                        <a:rPr lang="fr-FR" sz="1200" b="1" dirty="0">
                          <a:effectLst/>
                          <a:latin typeface="Arial" panose="020B0604020202020204" pitchFamily="34" charset="0"/>
                          <a:ea typeface="Times New Roman" panose="02020603050405020304" pitchFamily="18" charset="0"/>
                          <a:cs typeface="Times New Roman" panose="02020603050405020304" pitchFamily="18" charset="0"/>
                        </a:rPr>
                        <a:t>et valider </a:t>
                      </a:r>
                      <a:r>
                        <a:rPr lang="fr-FR" sz="1200" dirty="0">
                          <a:effectLst/>
                          <a:latin typeface="Arial" panose="020B0604020202020204" pitchFamily="34" charset="0"/>
                          <a:ea typeface="Times New Roman" panose="02020603050405020304" pitchFamily="18" charset="0"/>
                          <a:cs typeface="Times New Roman" panose="02020603050405020304" pitchFamily="18" charset="0"/>
                        </a:rPr>
                        <a:t>un matériau ou un composant d’isolation ou de correction acoustique adapté aux contraintes du projet.</a:t>
                      </a:r>
                    </a:p>
                    <a:p>
                      <a:pPr>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1200" b="1" dirty="0" smtClean="0">
                          <a:effectLst/>
                          <a:latin typeface="Arial" panose="020B0604020202020204" pitchFamily="34" charset="0"/>
                          <a:ea typeface="Times New Roman" panose="02020603050405020304" pitchFamily="18" charset="0"/>
                          <a:cs typeface="Times New Roman" panose="02020603050405020304" pitchFamily="18" charset="0"/>
                        </a:rPr>
                        <a:t>Déterminer </a:t>
                      </a:r>
                      <a:r>
                        <a:rPr lang="fr-FR" sz="1200" dirty="0">
                          <a:effectLst/>
                          <a:latin typeface="Arial" panose="020B0604020202020204" pitchFamily="34" charset="0"/>
                          <a:ea typeface="Times New Roman" panose="02020603050405020304" pitchFamily="18" charset="0"/>
                          <a:cs typeface="Times New Roman" panose="02020603050405020304" pitchFamily="18" charset="0"/>
                        </a:rPr>
                        <a:t>l’indice d’affaiblissement acoustique et l’isolement acoustique d’une paroi.</a:t>
                      </a:r>
                    </a:p>
                    <a:p>
                      <a:pPr>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1200" b="1" dirty="0" smtClean="0">
                          <a:effectLst/>
                          <a:latin typeface="Arial" panose="020B0604020202020204" pitchFamily="34" charset="0"/>
                          <a:ea typeface="Times New Roman" panose="02020603050405020304" pitchFamily="18" charset="0"/>
                          <a:cs typeface="Times New Roman" panose="02020603050405020304" pitchFamily="18" charset="0"/>
                        </a:rPr>
                        <a:t>Choisir </a:t>
                      </a:r>
                      <a:r>
                        <a:rPr lang="fr-FR" sz="1200" dirty="0">
                          <a:effectLst/>
                          <a:latin typeface="Arial" panose="020B0604020202020204" pitchFamily="34" charset="0"/>
                          <a:ea typeface="Times New Roman" panose="02020603050405020304" pitchFamily="18" charset="0"/>
                          <a:cs typeface="Times New Roman" panose="02020603050405020304" pitchFamily="18" charset="0"/>
                        </a:rPr>
                        <a:t>un composant en respectant les attendus réglementaires acoustiques.</a:t>
                      </a:r>
                    </a:p>
                    <a:p>
                      <a:pPr>
                        <a:spcAft>
                          <a:spcPts val="0"/>
                        </a:spcAft>
                      </a:pPr>
                      <a:r>
                        <a:rPr lang="fr-FR" sz="1200" dirty="0">
                          <a:effectLst/>
                          <a:latin typeface="Arial" panose="020B0604020202020204" pitchFamily="34" charset="0"/>
                          <a:ea typeface="Arial" panose="020B0604020202020204" pitchFamily="34" charset="0"/>
                          <a:cs typeface="Arial" panose="020B0604020202020204" pitchFamily="34" charset="0"/>
                        </a:rPr>
                        <a:t> </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034" marR="51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331490696"/>
                  </a:ext>
                </a:extLst>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xmlns="" val="2551061627"/>
              </p:ext>
            </p:extLst>
          </p:nvPr>
        </p:nvGraphicFramePr>
        <p:xfrm>
          <a:off x="6223379" y="521550"/>
          <a:ext cx="5734571" cy="5799768"/>
        </p:xfrm>
        <a:graphic>
          <a:graphicData uri="http://schemas.openxmlformats.org/drawingml/2006/table">
            <a:tbl>
              <a:tblPr firstRow="1" firstCol="1" bandRow="1"/>
              <a:tblGrid>
                <a:gridCol w="2822139">
                  <a:extLst>
                    <a:ext uri="{9D8B030D-6E8A-4147-A177-3AD203B41FA5}">
                      <a16:colId xmlns:a16="http://schemas.microsoft.com/office/drawing/2014/main" xmlns="" val="1801891945"/>
                    </a:ext>
                  </a:extLst>
                </a:gridCol>
                <a:gridCol w="2912432">
                  <a:extLst>
                    <a:ext uri="{9D8B030D-6E8A-4147-A177-3AD203B41FA5}">
                      <a16:colId xmlns:a16="http://schemas.microsoft.com/office/drawing/2014/main" xmlns="" val="3459602932"/>
                    </a:ext>
                  </a:extLst>
                </a:gridCol>
              </a:tblGrid>
              <a:tr h="223067">
                <a:tc gridSpan="2">
                  <a:txBody>
                    <a:bodyPr/>
                    <a:lstStyle/>
                    <a:p>
                      <a:pPr>
                        <a:spcAft>
                          <a:spcPts val="0"/>
                        </a:spcAft>
                      </a:pPr>
                      <a:r>
                        <a:rPr lang="fr-FR" sz="1200" b="1">
                          <a:effectLst/>
                          <a:latin typeface="Arial" panose="020B0604020202020204" pitchFamily="34" charset="0"/>
                          <a:ea typeface="Times New Roman" panose="02020603050405020304" pitchFamily="18" charset="0"/>
                          <a:cs typeface="Arial" panose="020B0604020202020204" pitchFamily="34" charset="0"/>
                        </a:rPr>
                        <a:t>3.1 Ondes Acoustiques </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7315" marR="57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extLst>
                  <a:ext uri="{0D108BD9-81ED-4DB2-BD59-A6C34878D82A}">
                    <a16:rowId xmlns:a16="http://schemas.microsoft.com/office/drawing/2014/main" xmlns="" val="1501521706"/>
                  </a:ext>
                </a:extLst>
              </a:tr>
              <a:tr h="5576701">
                <a:tc>
                  <a:txBody>
                    <a:bodyPr/>
                    <a:lstStyle/>
                    <a:p>
                      <a:pPr>
                        <a:spcAft>
                          <a:spcPts val="0"/>
                        </a:spcAft>
                      </a:pPr>
                      <a:r>
                        <a:rPr lang="fr-FR" sz="1200">
                          <a:effectLst/>
                          <a:latin typeface="Arial" panose="020B0604020202020204" pitchFamily="34" charset="0"/>
                          <a:ea typeface="Times New Roman" panose="02020603050405020304" pitchFamily="18" charset="0"/>
                          <a:cs typeface="Arial" panose="020B0604020202020204" pitchFamily="34" charset="0"/>
                        </a:rPr>
                        <a:t>Onde acoustique. Pression acoustique. </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200">
                          <a:effectLst/>
                          <a:latin typeface="Arial" panose="020B0604020202020204" pitchFamily="34" charset="0"/>
                          <a:ea typeface="Times New Roman" panose="02020603050405020304" pitchFamily="18" charset="0"/>
                          <a:cs typeface="Arial" panose="020B0604020202020204" pitchFamily="34" charset="0"/>
                        </a:rPr>
                        <a:t>Célérité. </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200">
                          <a:effectLst/>
                          <a:latin typeface="Arial" panose="020B0604020202020204" pitchFamily="34" charset="0"/>
                          <a:ea typeface="Times New Roman" panose="02020603050405020304" pitchFamily="18" charset="0"/>
                          <a:cs typeface="Arial" panose="020B0604020202020204" pitchFamily="34" charset="0"/>
                        </a:rPr>
                        <a:t> </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200">
                          <a:effectLst/>
                          <a:latin typeface="Arial" panose="020B0604020202020204" pitchFamily="34" charset="0"/>
                          <a:ea typeface="Times New Roman" panose="02020603050405020304" pitchFamily="18" charset="0"/>
                          <a:cs typeface="Arial" panose="020B0604020202020204" pitchFamily="34" charset="0"/>
                        </a:rPr>
                        <a:t> </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200">
                          <a:effectLst/>
                          <a:latin typeface="Arial" panose="020B0604020202020204" pitchFamily="34" charset="0"/>
                          <a:ea typeface="Times New Roman" panose="02020603050405020304" pitchFamily="18" charset="0"/>
                          <a:cs typeface="Arial" panose="020B0604020202020204" pitchFamily="34" charset="0"/>
                        </a:rPr>
                        <a:t> </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200">
                          <a:effectLst/>
                          <a:latin typeface="Arial" panose="020B0604020202020204" pitchFamily="34" charset="0"/>
                          <a:ea typeface="Times New Roman" panose="02020603050405020304" pitchFamily="18" charset="0"/>
                          <a:cs typeface="Arial" panose="020B0604020202020204" pitchFamily="34" charset="0"/>
                        </a:rPr>
                        <a:t> </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200">
                          <a:effectLst/>
                          <a:latin typeface="Arial" panose="020B0604020202020204" pitchFamily="34" charset="0"/>
                          <a:ea typeface="Arial" panose="020B0604020202020204" pitchFamily="34" charset="0"/>
                          <a:cs typeface="Arial" panose="020B0604020202020204" pitchFamily="34" charset="0"/>
                        </a:rPr>
                        <a:t> </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200">
                          <a:effectLst/>
                          <a:latin typeface="Arial" panose="020B0604020202020204" pitchFamily="34" charset="0"/>
                          <a:ea typeface="Arial" panose="020B0604020202020204" pitchFamily="34" charset="0"/>
                          <a:cs typeface="Arial" panose="020B0604020202020204" pitchFamily="34" charset="0"/>
                        </a:rPr>
                        <a:t> </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200">
                          <a:effectLst/>
                          <a:latin typeface="Arial" panose="020B0604020202020204" pitchFamily="34" charset="0"/>
                          <a:ea typeface="Arial" panose="020B0604020202020204" pitchFamily="34" charset="0"/>
                          <a:cs typeface="Arial" panose="020B0604020202020204" pitchFamily="34" charset="0"/>
                        </a:rPr>
                        <a:t> </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200">
                          <a:effectLst/>
                          <a:latin typeface="Arial" panose="020B0604020202020204" pitchFamily="34" charset="0"/>
                          <a:ea typeface="Arial" panose="020B0604020202020204" pitchFamily="34" charset="0"/>
                          <a:cs typeface="Arial" panose="020B0604020202020204" pitchFamily="34" charset="0"/>
                        </a:rPr>
                        <a:t>Sons purs. </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200">
                          <a:effectLst/>
                          <a:latin typeface="Arial" panose="020B0604020202020204" pitchFamily="34" charset="0"/>
                          <a:ea typeface="Arial" panose="020B0604020202020204" pitchFamily="34" charset="0"/>
                          <a:cs typeface="Arial" panose="020B0604020202020204" pitchFamily="34" charset="0"/>
                        </a:rPr>
                        <a:t>Fréquence, période, amplitude. </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200">
                          <a:effectLst/>
                          <a:latin typeface="Arial" panose="020B0604020202020204" pitchFamily="34" charset="0"/>
                          <a:ea typeface="Arial" panose="020B0604020202020204" pitchFamily="34" charset="0"/>
                          <a:cs typeface="Arial" panose="020B0604020202020204" pitchFamily="34" charset="0"/>
                        </a:rPr>
                        <a:t>Longueur d’onde </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200">
                          <a:effectLst/>
                          <a:latin typeface="Arial" panose="020B0604020202020204" pitchFamily="34" charset="0"/>
                          <a:ea typeface="Arial" panose="020B0604020202020204" pitchFamily="34" charset="0"/>
                          <a:cs typeface="Arial" panose="020B0604020202020204" pitchFamily="34" charset="0"/>
                        </a:rPr>
                        <a:t> </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200">
                          <a:effectLst/>
                          <a:latin typeface="Arial" panose="020B0604020202020204" pitchFamily="34" charset="0"/>
                          <a:ea typeface="Arial" panose="020B0604020202020204" pitchFamily="34" charset="0"/>
                          <a:cs typeface="Arial" panose="020B0604020202020204" pitchFamily="34" charset="0"/>
                        </a:rPr>
                        <a:t> </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200">
                          <a:effectLst/>
                          <a:latin typeface="Arial" panose="020B0604020202020204" pitchFamily="34" charset="0"/>
                          <a:ea typeface="Arial" panose="020B0604020202020204" pitchFamily="34" charset="0"/>
                          <a:cs typeface="Arial" panose="020B0604020202020204" pitchFamily="34" charset="0"/>
                        </a:rPr>
                        <a:t> </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200">
                          <a:effectLst/>
                          <a:latin typeface="Arial" panose="020B0604020202020204" pitchFamily="34" charset="0"/>
                          <a:ea typeface="Arial" panose="020B0604020202020204" pitchFamily="34" charset="0"/>
                          <a:cs typeface="Arial" panose="020B0604020202020204" pitchFamily="34" charset="0"/>
                        </a:rPr>
                        <a:t> </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200">
                          <a:effectLst/>
                          <a:latin typeface="Arial" panose="020B0604020202020204" pitchFamily="34" charset="0"/>
                          <a:ea typeface="Arial" panose="020B0604020202020204" pitchFamily="34" charset="0"/>
                          <a:cs typeface="Arial" panose="020B0604020202020204" pitchFamily="34" charset="0"/>
                        </a:rPr>
                        <a:t> </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200">
                          <a:effectLst/>
                          <a:latin typeface="Arial" panose="020B0604020202020204" pitchFamily="34" charset="0"/>
                          <a:ea typeface="Arial" panose="020B0604020202020204" pitchFamily="34" charset="0"/>
                          <a:cs typeface="Arial" panose="020B0604020202020204" pitchFamily="34" charset="0"/>
                        </a:rPr>
                        <a:t> </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200">
                          <a:effectLst/>
                          <a:latin typeface="Arial" panose="020B0604020202020204" pitchFamily="34" charset="0"/>
                          <a:ea typeface="Arial" panose="020B0604020202020204" pitchFamily="34" charset="0"/>
                          <a:cs typeface="Arial" panose="020B0604020202020204" pitchFamily="34" charset="0"/>
                        </a:rPr>
                        <a:t> </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200">
                          <a:effectLst/>
                          <a:latin typeface="Arial" panose="020B0604020202020204" pitchFamily="34" charset="0"/>
                          <a:ea typeface="Arial" panose="020B0604020202020204" pitchFamily="34" charset="0"/>
                          <a:cs typeface="Arial" panose="020B0604020202020204" pitchFamily="34" charset="0"/>
                        </a:rPr>
                        <a:t> </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200">
                          <a:effectLst/>
                          <a:latin typeface="Arial" panose="020B0604020202020204" pitchFamily="34" charset="0"/>
                          <a:ea typeface="Arial" panose="020B0604020202020204" pitchFamily="34" charset="0"/>
                          <a:cs typeface="Arial" panose="020B0604020202020204" pitchFamily="34" charset="0"/>
                        </a:rPr>
                        <a:t>Son complexe.</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200">
                          <a:effectLst/>
                          <a:latin typeface="Arial" panose="020B0604020202020204" pitchFamily="34" charset="0"/>
                          <a:ea typeface="Times New Roman" panose="02020603050405020304" pitchFamily="18" charset="0"/>
                          <a:cs typeface="Arial" panose="020B0604020202020204" pitchFamily="34" charset="0"/>
                        </a:rPr>
                        <a:t> </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200">
                          <a:effectLst/>
                          <a:latin typeface="Arial" panose="020B0604020202020204" pitchFamily="34" charset="0"/>
                          <a:ea typeface="Times New Roman" panose="02020603050405020304" pitchFamily="18" charset="0"/>
                          <a:cs typeface="Arial" panose="020B0604020202020204" pitchFamily="34" charset="0"/>
                        </a:rPr>
                        <a:t> </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200">
                          <a:effectLst/>
                          <a:latin typeface="Arial" panose="020B0604020202020204" pitchFamily="34" charset="0"/>
                          <a:ea typeface="Times New Roman" panose="02020603050405020304" pitchFamily="18" charset="0"/>
                          <a:cs typeface="Arial" panose="020B0604020202020204" pitchFamily="34" charset="0"/>
                        </a:rPr>
                        <a:t>Intensité d’une onde acoustique. </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200">
                          <a:effectLst/>
                          <a:latin typeface="Arial" panose="020B0604020202020204" pitchFamily="34" charset="0"/>
                          <a:ea typeface="Times New Roman" panose="02020603050405020304" pitchFamily="18" charset="0"/>
                          <a:cs typeface="Arial" panose="020B0604020202020204" pitchFamily="34" charset="0"/>
                        </a:rPr>
                        <a:t>Niveau sonore. </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7315" marR="57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fr-FR" sz="1200" dirty="0">
                          <a:effectLst/>
                          <a:latin typeface="Arial" panose="020B0604020202020204" pitchFamily="34" charset="0"/>
                          <a:ea typeface="Times New Roman" panose="02020603050405020304" pitchFamily="18" charset="0"/>
                          <a:cs typeface="Arial" panose="020B0604020202020204" pitchFamily="34" charset="0"/>
                        </a:rPr>
                        <a:t>Modéliser une onde acoustique par une propagation d’une vibration mécanique et d’une surpression.</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1200" dirty="0">
                          <a:effectLst/>
                          <a:latin typeface="Arial" panose="020B0604020202020204" pitchFamily="34" charset="0"/>
                          <a:ea typeface="Times New Roman" panose="02020603050405020304" pitchFamily="18" charset="0"/>
                          <a:cs typeface="Arial" panose="020B0604020202020204" pitchFamily="34" charset="0"/>
                        </a:rPr>
                        <a:t>Citer les paramètres d’influence de la célérité des ondes acoustiques. </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1200" dirty="0">
                          <a:effectLst/>
                          <a:latin typeface="Arial" panose="020B0604020202020204" pitchFamily="34" charset="0"/>
                          <a:ea typeface="Times New Roman" panose="02020603050405020304" pitchFamily="18" charset="0"/>
                          <a:cs typeface="Arial" panose="020B0604020202020204" pitchFamily="34" charset="0"/>
                        </a:rPr>
                        <a:t>Citer l’ordre de grandeur des valeurs de célérité des ondes acoustiques dans l’air et dans l’eau. </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1200" dirty="0">
                          <a:effectLst/>
                          <a:latin typeface="Arial" panose="020B0604020202020204" pitchFamily="34" charset="0"/>
                          <a:ea typeface="Calibri" panose="020F0502020204030204" pitchFamily="34" charset="0"/>
                          <a:cs typeface="Arial" panose="020B0604020202020204" pitchFamily="34" charset="0"/>
                        </a:rPr>
                        <a:t> </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1200" dirty="0">
                          <a:effectLst/>
                          <a:latin typeface="Arial" panose="020B0604020202020204" pitchFamily="34" charset="0"/>
                          <a:ea typeface="Times New Roman" panose="02020603050405020304" pitchFamily="18" charset="0"/>
                          <a:cs typeface="Arial" panose="020B0604020202020204" pitchFamily="34" charset="0"/>
                        </a:rPr>
                        <a:t>Citer le domaine de fréquences des sons audibles et des ultrasons.</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1200" dirty="0">
                          <a:effectLst/>
                          <a:latin typeface="Arial" panose="020B0604020202020204" pitchFamily="34" charset="0"/>
                          <a:ea typeface="Times New Roman" panose="02020603050405020304" pitchFamily="18" charset="0"/>
                          <a:cs typeface="Arial" panose="020B0604020202020204" pitchFamily="34" charset="0"/>
                        </a:rPr>
                        <a:t> </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1200" dirty="0">
                          <a:effectLst/>
                          <a:latin typeface="Arial" panose="020B0604020202020204" pitchFamily="34" charset="0"/>
                          <a:ea typeface="Arial" panose="020B0604020202020204" pitchFamily="34" charset="0"/>
                          <a:cs typeface="Arial" panose="020B0604020202020204" pitchFamily="34" charset="0"/>
                        </a:rPr>
                        <a:t>Utiliser la relation entre la célérité, la longueur d’onde et la fréquence d’une onde progressive sinusoïdale.</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1200" dirty="0">
                          <a:effectLst/>
                          <a:latin typeface="Arial" panose="020B0604020202020204" pitchFamily="34" charset="0"/>
                          <a:ea typeface="Times New Roman" panose="02020603050405020304" pitchFamily="18" charset="0"/>
                          <a:cs typeface="Arial" panose="020B0604020202020204" pitchFamily="34" charset="0"/>
                        </a:rPr>
                        <a:t> </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1200" b="1" i="1" dirty="0">
                          <a:effectLst/>
                          <a:latin typeface="Arial" panose="020B0604020202020204" pitchFamily="34" charset="0"/>
                          <a:ea typeface="Arial" panose="020B0604020202020204" pitchFamily="34" charset="0"/>
                          <a:cs typeface="Arial" panose="020B0604020202020204" pitchFamily="34" charset="0"/>
                        </a:rPr>
                        <a:t>Mettre en œuvre un dispositif permettant de visualiser le signal de pression sonore associé à une onde sonore et de mesurer la célérité de l’onde. </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1200" dirty="0">
                          <a:effectLst/>
                          <a:latin typeface="Arial" panose="020B0604020202020204" pitchFamily="34" charset="0"/>
                          <a:ea typeface="Times New Roman" panose="02020603050405020304" pitchFamily="18" charset="0"/>
                          <a:cs typeface="Arial" panose="020B0604020202020204" pitchFamily="34" charset="0"/>
                        </a:rPr>
                        <a:t> </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1200" b="1" i="1" dirty="0">
                          <a:effectLst/>
                          <a:latin typeface="Arial" panose="020B0604020202020204" pitchFamily="34" charset="0"/>
                          <a:ea typeface="Times New Roman" panose="02020603050405020304" pitchFamily="18" charset="0"/>
                          <a:cs typeface="Arial" panose="020B0604020202020204" pitchFamily="34" charset="0"/>
                        </a:rPr>
                        <a:t>Enregistrer et/ou exploiter le spectre d’une onde sonore. </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1200" dirty="0">
                          <a:effectLst/>
                          <a:latin typeface="Arial" panose="020B0604020202020204" pitchFamily="34" charset="0"/>
                          <a:ea typeface="Times New Roman" panose="02020603050405020304" pitchFamily="18" charset="0"/>
                          <a:cs typeface="Arial" panose="020B0604020202020204" pitchFamily="34" charset="0"/>
                        </a:rPr>
                        <a:t> </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1200" dirty="0">
                          <a:effectLst/>
                          <a:latin typeface="Arial" panose="020B0604020202020204" pitchFamily="34" charset="0"/>
                          <a:ea typeface="Times New Roman" panose="02020603050405020304" pitchFamily="18" charset="0"/>
                          <a:cs typeface="Arial" panose="020B0604020202020204" pitchFamily="34" charset="0"/>
                        </a:rPr>
                        <a:t>Exploiter la relation, fournie, entre le niveau sonore et l’intensité d’une onde sonore. </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315" marR="57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793552933"/>
                  </a:ext>
                </a:extLst>
              </a:tr>
            </a:tbl>
          </a:graphicData>
        </a:graphic>
      </p:graphicFrame>
      <p:sp>
        <p:nvSpPr>
          <p:cNvPr id="5" name="ZoneTexte 4"/>
          <p:cNvSpPr txBox="1"/>
          <p:nvPr/>
        </p:nvSpPr>
        <p:spPr>
          <a:xfrm>
            <a:off x="296479" y="0"/>
            <a:ext cx="11686255" cy="369332"/>
          </a:xfrm>
          <a:prstGeom prst="rect">
            <a:avLst/>
          </a:prstGeom>
          <a:solidFill>
            <a:srgbClr val="C00000"/>
          </a:solidFill>
        </p:spPr>
        <p:txBody>
          <a:bodyPr wrap="square" rtlCol="0">
            <a:spAutoFit/>
          </a:bodyPr>
          <a:lstStyle/>
          <a:p>
            <a:r>
              <a:rPr lang="fr-FR" b="1" dirty="0" smtClean="0">
                <a:solidFill>
                  <a:schemeClr val="bg1"/>
                </a:solidFill>
              </a:rPr>
              <a:t>					STI											PHYSIQUE-CHIMIE</a:t>
            </a:r>
            <a:endParaRPr lang="fr-FR" b="1" dirty="0">
              <a:solidFill>
                <a:schemeClr val="bg1"/>
              </a:solidFill>
            </a:endParaRPr>
          </a:p>
        </p:txBody>
      </p:sp>
    </p:spTree>
    <p:extLst>
      <p:ext uri="{BB962C8B-B14F-4D97-AF65-F5344CB8AC3E}">
        <p14:creationId xmlns:p14="http://schemas.microsoft.com/office/powerpoint/2010/main" xmlns="" val="891557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xmlns="" val="68734348"/>
              </p:ext>
            </p:extLst>
          </p:nvPr>
        </p:nvGraphicFramePr>
        <p:xfrm>
          <a:off x="296479" y="367833"/>
          <a:ext cx="5408284" cy="6390075"/>
        </p:xfrm>
        <a:graphic>
          <a:graphicData uri="http://schemas.openxmlformats.org/drawingml/2006/table">
            <a:tbl>
              <a:tblPr firstRow="1" firstCol="1" bandRow="1"/>
              <a:tblGrid>
                <a:gridCol w="2619991">
                  <a:extLst>
                    <a:ext uri="{9D8B030D-6E8A-4147-A177-3AD203B41FA5}">
                      <a16:colId xmlns:a16="http://schemas.microsoft.com/office/drawing/2014/main" xmlns="" val="1248909608"/>
                    </a:ext>
                  </a:extLst>
                </a:gridCol>
                <a:gridCol w="422542">
                  <a:extLst>
                    <a:ext uri="{9D8B030D-6E8A-4147-A177-3AD203B41FA5}">
                      <a16:colId xmlns:a16="http://schemas.microsoft.com/office/drawing/2014/main" xmlns="" val="360343211"/>
                    </a:ext>
                  </a:extLst>
                </a:gridCol>
                <a:gridCol w="2365751">
                  <a:extLst>
                    <a:ext uri="{9D8B030D-6E8A-4147-A177-3AD203B41FA5}">
                      <a16:colId xmlns:a16="http://schemas.microsoft.com/office/drawing/2014/main" xmlns="" val="505564314"/>
                    </a:ext>
                  </a:extLst>
                </a:gridCol>
              </a:tblGrid>
              <a:tr h="248704">
                <a:tc gridSpan="3">
                  <a:txBody>
                    <a:bodyPr/>
                    <a:lstStyle/>
                    <a:p>
                      <a:pPr>
                        <a:spcAft>
                          <a:spcPts val="0"/>
                        </a:spcAft>
                      </a:pPr>
                      <a:r>
                        <a:rPr lang="fr-FR" sz="1200" b="1">
                          <a:effectLst/>
                          <a:latin typeface="Arial" panose="020B0604020202020204" pitchFamily="34" charset="0"/>
                          <a:ea typeface="Arial" panose="020B0604020202020204" pitchFamily="34" charset="0"/>
                          <a:cs typeface="Arial" panose="020B0604020202020204" pitchFamily="34" charset="0"/>
                        </a:rPr>
                        <a:t>S6-2 – Les matériaux et produits de finition et d’aménagement</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2750" marR="4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2313034042"/>
                  </a:ext>
                </a:extLst>
              </a:tr>
              <a:tr h="2472326">
                <a:tc>
                  <a:txBody>
                    <a:bodyPr/>
                    <a:lstStyle/>
                    <a:p>
                      <a:pPr>
                        <a:spcAft>
                          <a:spcPts val="0"/>
                        </a:spcAft>
                      </a:pPr>
                      <a:r>
                        <a:rPr lang="fr-FR" sz="1100" b="1">
                          <a:effectLst/>
                          <a:latin typeface="Arial" panose="020B0604020202020204" pitchFamily="34" charset="0"/>
                          <a:ea typeface="Times New Roman" panose="02020603050405020304" pitchFamily="18" charset="0"/>
                          <a:cs typeface="Arial" panose="020B0604020202020204" pitchFamily="34" charset="0"/>
                        </a:rPr>
                        <a:t>S6.2-1. Composition, fabrication et élaboration des différents matériaux et produits </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a:effectLst/>
                          <a:latin typeface="Arial" panose="020B0604020202020204" pitchFamily="34" charset="0"/>
                          <a:ea typeface="Times New Roman" panose="02020603050405020304" pitchFamily="18" charset="0"/>
                          <a:cs typeface="Times New Roman" panose="02020603050405020304" pitchFamily="18" charset="0"/>
                        </a:rPr>
                        <a:t>Liquides :</a:t>
                      </a:r>
                    </a:p>
                    <a:p>
                      <a:pPr marL="342900" lvl="0" indent="-342900">
                        <a:spcAft>
                          <a:spcPts val="0"/>
                        </a:spcAft>
                        <a:buFont typeface="Courier New" panose="02070309020205020404" pitchFamily="49" charset="0"/>
                        <a:buChar char="o"/>
                      </a:pPr>
                      <a:r>
                        <a:rPr lang="fr-FR" sz="1100">
                          <a:effectLst/>
                          <a:latin typeface="Arial" panose="020B0604020202020204" pitchFamily="34" charset="0"/>
                          <a:ea typeface="Times New Roman" panose="02020603050405020304" pitchFamily="18" charset="0"/>
                          <a:cs typeface="Arial" panose="020B0604020202020204" pitchFamily="34" charset="0"/>
                        </a:rPr>
                        <a:t>peintures, vernis, lasures...</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a:effectLst/>
                          <a:latin typeface="Arial" panose="020B0604020202020204" pitchFamily="34" charset="0"/>
                          <a:ea typeface="Times New Roman" panose="02020603050405020304" pitchFamily="18" charset="0"/>
                          <a:cs typeface="Times New Roman" panose="02020603050405020304" pitchFamily="18" charset="0"/>
                        </a:rPr>
                        <a:t>Pâteux :</a:t>
                      </a:r>
                    </a:p>
                    <a:p>
                      <a:pPr marL="342900" lvl="0" indent="-342900">
                        <a:spcAft>
                          <a:spcPts val="0"/>
                        </a:spcAft>
                        <a:buFont typeface="Courier New" panose="02070309020205020404" pitchFamily="49" charset="0"/>
                        <a:buChar char="o"/>
                      </a:pPr>
                      <a:r>
                        <a:rPr lang="fr-FR" sz="1100">
                          <a:effectLst/>
                          <a:latin typeface="Arial" panose="020B0604020202020204" pitchFamily="34" charset="0"/>
                          <a:ea typeface="Times New Roman" panose="02020603050405020304" pitchFamily="18" charset="0"/>
                          <a:cs typeface="Arial" panose="020B0604020202020204" pitchFamily="34" charset="0"/>
                        </a:rPr>
                        <a:t>enduits, mastics, colles...</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a:effectLst/>
                          <a:latin typeface="Arial" panose="020B0604020202020204" pitchFamily="34" charset="0"/>
                          <a:ea typeface="Times New Roman" panose="02020603050405020304" pitchFamily="18" charset="0"/>
                          <a:cs typeface="Times New Roman" panose="02020603050405020304" pitchFamily="18" charset="0"/>
                        </a:rPr>
                        <a:t>Matériaux souples :</a:t>
                      </a:r>
                    </a:p>
                    <a:p>
                      <a:pPr marL="342900" lvl="0" indent="-342900">
                        <a:spcAft>
                          <a:spcPts val="0"/>
                        </a:spcAft>
                        <a:buFont typeface="Courier New" panose="02070309020205020404" pitchFamily="49" charset="0"/>
                        <a:buChar char="o"/>
                      </a:pPr>
                      <a:r>
                        <a:rPr lang="fr-FR" sz="1100">
                          <a:effectLst/>
                          <a:latin typeface="Arial" panose="020B0604020202020204" pitchFamily="34" charset="0"/>
                          <a:ea typeface="Times New Roman" panose="02020603050405020304" pitchFamily="18" charset="0"/>
                          <a:cs typeface="Arial" panose="020B0604020202020204" pitchFamily="34" charset="0"/>
                        </a:rPr>
                        <a:t>les matériaux d’étanchéité, d’isolation, de revêtement…</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a:effectLst/>
                          <a:latin typeface="Arial" panose="020B0604020202020204" pitchFamily="34" charset="0"/>
                          <a:ea typeface="Times New Roman" panose="02020603050405020304" pitchFamily="18" charset="0"/>
                          <a:cs typeface="Times New Roman" panose="02020603050405020304" pitchFamily="18" charset="0"/>
                        </a:rPr>
                        <a:t>Matériaux rigides :</a:t>
                      </a:r>
                    </a:p>
                    <a:p>
                      <a:pPr marL="342900" lvl="0" indent="-342900">
                        <a:spcAft>
                          <a:spcPts val="0"/>
                        </a:spcAft>
                        <a:buFont typeface="Courier New" panose="02070309020205020404" pitchFamily="49" charset="0"/>
                        <a:buChar char="o"/>
                      </a:pPr>
                      <a:r>
                        <a:rPr lang="fr-FR" sz="1100">
                          <a:effectLst/>
                          <a:latin typeface="Arial" panose="020B0604020202020204" pitchFamily="34" charset="0"/>
                          <a:ea typeface="Times New Roman" panose="02020603050405020304" pitchFamily="18" charset="0"/>
                          <a:cs typeface="Arial" panose="020B0604020202020204" pitchFamily="34" charset="0"/>
                        </a:rPr>
                        <a:t>carrelages, vitrages, dalles de plafond, revêtements de sol, plaques des cloisons, doublages, plafonds…</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2750" marR="42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fr-FR" sz="1100">
                          <a:effectLst/>
                          <a:latin typeface="Arial" panose="020B0604020202020204" pitchFamily="34" charset="0"/>
                          <a:ea typeface="Arial" panose="020B0604020202020204" pitchFamily="34" charset="0"/>
                          <a:cs typeface="Arial" panose="020B0604020202020204" pitchFamily="34" charset="0"/>
                        </a:rPr>
                        <a:t>3</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2750" marR="4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fr-FR" sz="1100" dirty="0">
                          <a:effectLst/>
                          <a:latin typeface="Arial" panose="020B0604020202020204" pitchFamily="34" charset="0"/>
                          <a:ea typeface="Times New Roman" panose="02020603050405020304" pitchFamily="18" charset="0"/>
                          <a:cs typeface="Arial" panose="020B0604020202020204" pitchFamily="34" charset="0"/>
                        </a:rPr>
                        <a:t>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dirty="0">
                          <a:effectLst/>
                          <a:latin typeface="Arial" panose="020B0604020202020204" pitchFamily="34" charset="0"/>
                          <a:ea typeface="Times New Roman" panose="02020603050405020304" pitchFamily="18" charset="0"/>
                          <a:cs typeface="Arial" panose="020B0604020202020204" pitchFamily="34" charset="0"/>
                        </a:rPr>
                        <a:t>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dirty="0">
                          <a:effectLst/>
                          <a:latin typeface="Arial" panose="020B0604020202020204" pitchFamily="34" charset="0"/>
                          <a:ea typeface="Times New Roman" panose="02020603050405020304" pitchFamily="18" charset="0"/>
                          <a:cs typeface="Arial" panose="020B0604020202020204" pitchFamily="34" charset="0"/>
                        </a:rPr>
                        <a:t>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b="1" dirty="0">
                          <a:effectLst/>
                          <a:latin typeface="Arial" panose="020B0604020202020204" pitchFamily="34" charset="0"/>
                          <a:ea typeface="Times New Roman" panose="02020603050405020304" pitchFamily="18" charset="0"/>
                          <a:cs typeface="Arial" panose="020B0604020202020204" pitchFamily="34" charset="0"/>
                        </a:rPr>
                        <a:t>Identifier</a:t>
                      </a:r>
                      <a:r>
                        <a:rPr lang="fr-FR" sz="1100" dirty="0">
                          <a:effectLst/>
                          <a:latin typeface="Arial" panose="020B0604020202020204" pitchFamily="34" charset="0"/>
                          <a:ea typeface="Times New Roman" panose="02020603050405020304" pitchFamily="18" charset="0"/>
                          <a:cs typeface="Arial" panose="020B0604020202020204" pitchFamily="34" charset="0"/>
                        </a:rPr>
                        <a:t> les matériaux et les produits.</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dirty="0">
                          <a:effectLst/>
                          <a:latin typeface="Arial" panose="020B0604020202020204" pitchFamily="34" charset="0"/>
                          <a:ea typeface="Times New Roman" panose="02020603050405020304" pitchFamily="18" charset="0"/>
                          <a:cs typeface="Arial" panose="020B0604020202020204" pitchFamily="34" charset="0"/>
                        </a:rPr>
                        <a:t>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b="1" dirty="0">
                          <a:effectLst/>
                          <a:latin typeface="Arial" panose="020B0604020202020204" pitchFamily="34" charset="0"/>
                          <a:ea typeface="Times New Roman" panose="02020603050405020304" pitchFamily="18" charset="0"/>
                          <a:cs typeface="Arial" panose="020B0604020202020204" pitchFamily="34" charset="0"/>
                        </a:rPr>
                        <a:t>Interpréter</a:t>
                      </a:r>
                      <a:r>
                        <a:rPr lang="fr-FR" sz="1100" dirty="0">
                          <a:effectLst/>
                          <a:latin typeface="Arial" panose="020B0604020202020204" pitchFamily="34" charset="0"/>
                          <a:ea typeface="Times New Roman" panose="02020603050405020304" pitchFamily="18" charset="0"/>
                          <a:cs typeface="Arial" panose="020B0604020202020204" pitchFamily="34" charset="0"/>
                        </a:rPr>
                        <a:t> et </a:t>
                      </a:r>
                      <a:r>
                        <a:rPr lang="fr-FR" sz="1100" b="1" dirty="0">
                          <a:effectLst/>
                          <a:latin typeface="Arial" panose="020B0604020202020204" pitchFamily="34" charset="0"/>
                          <a:ea typeface="Times New Roman" panose="02020603050405020304" pitchFamily="18" charset="0"/>
                          <a:cs typeface="Arial" panose="020B0604020202020204" pitchFamily="34" charset="0"/>
                        </a:rPr>
                        <a:t>exploiter</a:t>
                      </a:r>
                      <a:r>
                        <a:rPr lang="fr-FR" sz="1100" dirty="0">
                          <a:effectLst/>
                          <a:latin typeface="Arial" panose="020B0604020202020204" pitchFamily="34" charset="0"/>
                          <a:ea typeface="Times New Roman" panose="02020603050405020304" pitchFamily="18" charset="0"/>
                          <a:cs typeface="Arial" panose="020B0604020202020204" pitchFamily="34" charset="0"/>
                        </a:rPr>
                        <a:t> une fiche technique.</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dirty="0">
                          <a:effectLst/>
                          <a:latin typeface="Arial" panose="020B0604020202020204" pitchFamily="34" charset="0"/>
                          <a:ea typeface="Times New Roman" panose="02020603050405020304" pitchFamily="18" charset="0"/>
                          <a:cs typeface="Arial" panose="020B0604020202020204" pitchFamily="34" charset="0"/>
                        </a:rPr>
                        <a:t>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b="1" dirty="0">
                          <a:effectLst/>
                          <a:latin typeface="Arial" panose="020B0604020202020204" pitchFamily="34" charset="0"/>
                          <a:ea typeface="Times New Roman" panose="02020603050405020304" pitchFamily="18" charset="0"/>
                          <a:cs typeface="Arial" panose="020B0604020202020204" pitchFamily="34" charset="0"/>
                        </a:rPr>
                        <a:t>Recenser</a:t>
                      </a:r>
                      <a:r>
                        <a:rPr lang="fr-FR" sz="1100" dirty="0">
                          <a:effectLst/>
                          <a:latin typeface="Arial" panose="020B0604020202020204" pitchFamily="34" charset="0"/>
                          <a:ea typeface="Times New Roman" panose="02020603050405020304" pitchFamily="18" charset="0"/>
                          <a:cs typeface="Arial" panose="020B0604020202020204" pitchFamily="34" charset="0"/>
                        </a:rPr>
                        <a:t> les composants et </a:t>
                      </a:r>
                      <a:r>
                        <a:rPr lang="fr-FR" sz="1100" b="1" dirty="0">
                          <a:effectLst/>
                          <a:latin typeface="Arial" panose="020B0604020202020204" pitchFamily="34" charset="0"/>
                          <a:ea typeface="Times New Roman" panose="02020603050405020304" pitchFamily="18" charset="0"/>
                          <a:cs typeface="Arial" panose="020B0604020202020204" pitchFamily="34" charset="0"/>
                        </a:rPr>
                        <a:t>justifier</a:t>
                      </a:r>
                      <a:r>
                        <a:rPr lang="fr-FR" sz="1100" dirty="0">
                          <a:effectLst/>
                          <a:latin typeface="Arial" panose="020B0604020202020204" pitchFamily="34" charset="0"/>
                          <a:ea typeface="Times New Roman" panose="02020603050405020304" pitchFamily="18" charset="0"/>
                          <a:cs typeface="Arial" panose="020B0604020202020204" pitchFamily="34" charset="0"/>
                        </a:rPr>
                        <a:t> leur présence.</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750" marR="42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570588123"/>
                  </a:ext>
                </a:extLst>
              </a:tr>
              <a:tr h="2825515">
                <a:tc>
                  <a:txBody>
                    <a:bodyPr/>
                    <a:lstStyle/>
                    <a:p>
                      <a:pPr>
                        <a:spcAft>
                          <a:spcPts val="0"/>
                        </a:spcAft>
                      </a:pPr>
                      <a:r>
                        <a:rPr lang="fr-FR" sz="1100" b="1">
                          <a:effectLst/>
                          <a:latin typeface="Arial" panose="020B0604020202020204" pitchFamily="34" charset="0"/>
                          <a:ea typeface="Times New Roman" panose="02020603050405020304" pitchFamily="18" charset="0"/>
                          <a:cs typeface="Times New Roman" panose="02020603050405020304" pitchFamily="18" charset="0"/>
                        </a:rPr>
                        <a:t>S6.2-2. Caractéristiques chimiques, physiques mécaniques et esthétiques des différents matériaux et produits </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Courier New" panose="02070309020205020404" pitchFamily="49" charset="0"/>
                        <a:buChar char="o"/>
                      </a:pPr>
                      <a:r>
                        <a:rPr lang="fr-FR" sz="1100">
                          <a:effectLst/>
                          <a:latin typeface="Arial" panose="020B0604020202020204" pitchFamily="34" charset="0"/>
                          <a:ea typeface="Times New Roman" panose="02020603050405020304" pitchFamily="18" charset="0"/>
                          <a:cs typeface="Times New Roman" panose="02020603050405020304" pitchFamily="18" charset="0"/>
                        </a:rPr>
                        <a:t>pH ;</a:t>
                      </a:r>
                    </a:p>
                    <a:p>
                      <a:pPr marL="342900" lvl="0" indent="-342900">
                        <a:spcAft>
                          <a:spcPts val="0"/>
                        </a:spcAft>
                        <a:buFont typeface="Courier New" panose="02070309020205020404" pitchFamily="49" charset="0"/>
                        <a:buChar char="o"/>
                      </a:pPr>
                      <a:r>
                        <a:rPr lang="fr-FR" sz="1100">
                          <a:effectLst/>
                          <a:latin typeface="Arial" panose="020B0604020202020204" pitchFamily="34" charset="0"/>
                          <a:ea typeface="Times New Roman" panose="02020603050405020304" pitchFamily="18" charset="0"/>
                          <a:cs typeface="Times New Roman" panose="02020603050405020304" pitchFamily="18" charset="0"/>
                        </a:rPr>
                        <a:t>rhéologie ;</a:t>
                      </a:r>
                    </a:p>
                    <a:p>
                      <a:pPr marL="342900" lvl="0" indent="-342900">
                        <a:spcAft>
                          <a:spcPts val="0"/>
                        </a:spcAft>
                        <a:buFont typeface="Courier New" panose="02070309020205020404" pitchFamily="49" charset="0"/>
                        <a:buChar char="o"/>
                      </a:pPr>
                      <a:r>
                        <a:rPr lang="fr-FR" sz="1100">
                          <a:effectLst/>
                          <a:latin typeface="Arial" panose="020B0604020202020204" pitchFamily="34" charset="0"/>
                          <a:ea typeface="Times New Roman" panose="02020603050405020304" pitchFamily="18" charset="0"/>
                          <a:cs typeface="Times New Roman" panose="02020603050405020304" pitchFamily="18" charset="0"/>
                        </a:rPr>
                        <a:t>rendement ;</a:t>
                      </a:r>
                    </a:p>
                    <a:p>
                      <a:pPr marL="342900" lvl="0" indent="-342900">
                        <a:spcAft>
                          <a:spcPts val="0"/>
                        </a:spcAft>
                        <a:buFont typeface="Courier New" panose="02070309020205020404" pitchFamily="49" charset="0"/>
                        <a:buChar char="o"/>
                      </a:pPr>
                      <a:r>
                        <a:rPr lang="fr-FR" sz="1100">
                          <a:effectLst/>
                          <a:latin typeface="Arial" panose="020B0604020202020204" pitchFamily="34" charset="0"/>
                          <a:ea typeface="Times New Roman" panose="02020603050405020304" pitchFamily="18" charset="0"/>
                          <a:cs typeface="Times New Roman" panose="02020603050405020304" pitchFamily="18" charset="0"/>
                        </a:rPr>
                        <a:t>aspect ;</a:t>
                      </a:r>
                    </a:p>
                    <a:p>
                      <a:pPr marL="342900" lvl="0" indent="-342900">
                        <a:spcAft>
                          <a:spcPts val="0"/>
                        </a:spcAft>
                        <a:buFont typeface="Courier New" panose="02070309020205020404" pitchFamily="49" charset="0"/>
                        <a:buChar char="o"/>
                      </a:pPr>
                      <a:r>
                        <a:rPr lang="fr-FR" sz="1100">
                          <a:effectLst/>
                          <a:latin typeface="Arial" panose="020B0604020202020204" pitchFamily="34" charset="0"/>
                          <a:ea typeface="Times New Roman" panose="02020603050405020304" pitchFamily="18" charset="0"/>
                          <a:cs typeface="Times New Roman" panose="02020603050405020304" pitchFamily="18" charset="0"/>
                        </a:rPr>
                        <a:t>compatibilité ;</a:t>
                      </a:r>
                    </a:p>
                    <a:p>
                      <a:pPr marL="342900" lvl="0" indent="-342900">
                        <a:spcAft>
                          <a:spcPts val="0"/>
                        </a:spcAft>
                        <a:buFont typeface="Courier New" panose="02070309020205020404" pitchFamily="49" charset="0"/>
                        <a:buChar char="o"/>
                      </a:pPr>
                      <a:r>
                        <a:rPr lang="fr-FR" sz="1100">
                          <a:effectLst/>
                          <a:latin typeface="Arial" panose="020B0604020202020204" pitchFamily="34" charset="0"/>
                          <a:ea typeface="Times New Roman" panose="02020603050405020304" pitchFamily="18" charset="0"/>
                          <a:cs typeface="Times New Roman" panose="02020603050405020304" pitchFamily="18" charset="0"/>
                        </a:rPr>
                        <a:t>comportement à l’électricité statique ;</a:t>
                      </a:r>
                    </a:p>
                    <a:p>
                      <a:pPr marL="342900" lvl="0" indent="-342900">
                        <a:spcAft>
                          <a:spcPts val="0"/>
                        </a:spcAft>
                        <a:buFont typeface="Courier New" panose="02070309020205020404" pitchFamily="49" charset="0"/>
                        <a:buChar char="o"/>
                      </a:pPr>
                      <a:r>
                        <a:rPr lang="fr-FR" sz="1100">
                          <a:effectLst/>
                          <a:latin typeface="Arial" panose="020B0604020202020204" pitchFamily="34" charset="0"/>
                          <a:ea typeface="Times New Roman" panose="02020603050405020304" pitchFamily="18" charset="0"/>
                          <a:cs typeface="Times New Roman" panose="02020603050405020304" pitchFamily="18" charset="0"/>
                        </a:rPr>
                        <a:t>réaction et résistance au feu ;</a:t>
                      </a:r>
                    </a:p>
                    <a:p>
                      <a:pPr marL="342900" lvl="0" indent="-342900">
                        <a:spcAft>
                          <a:spcPts val="0"/>
                        </a:spcAft>
                        <a:buFont typeface="Courier New" panose="02070309020205020404" pitchFamily="49" charset="0"/>
                        <a:buChar char="o"/>
                      </a:pPr>
                      <a:r>
                        <a:rPr lang="fr-FR" sz="1100">
                          <a:effectLst/>
                          <a:latin typeface="Arial" panose="020B0604020202020204" pitchFamily="34" charset="0"/>
                          <a:ea typeface="Times New Roman" panose="02020603050405020304" pitchFamily="18" charset="0"/>
                          <a:cs typeface="Times New Roman" panose="02020603050405020304" pitchFamily="18" charset="0"/>
                        </a:rPr>
                        <a:t>thermique, acoustique ;</a:t>
                      </a:r>
                    </a:p>
                    <a:p>
                      <a:pPr marL="342900" lvl="0" indent="-342900">
                        <a:spcAft>
                          <a:spcPts val="0"/>
                        </a:spcAft>
                        <a:buFont typeface="Courier New" panose="02070309020205020404" pitchFamily="49" charset="0"/>
                        <a:buChar char="o"/>
                      </a:pPr>
                      <a:r>
                        <a:rPr lang="fr-FR" sz="1100">
                          <a:effectLst/>
                          <a:latin typeface="Arial" panose="020B0604020202020204" pitchFamily="34" charset="0"/>
                          <a:ea typeface="Times New Roman" panose="02020603050405020304" pitchFamily="18" charset="0"/>
                          <a:cs typeface="Times New Roman" panose="02020603050405020304" pitchFamily="18" charset="0"/>
                        </a:rPr>
                        <a:t>résistances à l’usure, au poinçonnement, à l’eau et aux produits chimiques ;</a:t>
                      </a:r>
                    </a:p>
                    <a:p>
                      <a:pPr marL="342900" lvl="0" indent="-342900">
                        <a:spcAft>
                          <a:spcPts val="0"/>
                        </a:spcAft>
                        <a:buFont typeface="Courier New" panose="02070309020205020404" pitchFamily="49" charset="0"/>
                        <a:buChar char="o"/>
                      </a:pPr>
                      <a:r>
                        <a:rPr lang="fr-FR" sz="1100">
                          <a:effectLst/>
                          <a:latin typeface="Arial" panose="020B0604020202020204" pitchFamily="34" charset="0"/>
                          <a:ea typeface="Times New Roman" panose="02020603050405020304" pitchFamily="18" charset="0"/>
                          <a:cs typeface="Times New Roman" panose="02020603050405020304" pitchFamily="18" charset="0"/>
                        </a:rPr>
                        <a:t>microporosité ;</a:t>
                      </a:r>
                    </a:p>
                    <a:p>
                      <a:pPr marL="342900" lvl="0" indent="-342900">
                        <a:spcAft>
                          <a:spcPts val="0"/>
                        </a:spcAft>
                        <a:buFont typeface="Courier New" panose="02070309020205020404" pitchFamily="49" charset="0"/>
                        <a:buChar char="o"/>
                      </a:pPr>
                      <a:r>
                        <a:rPr lang="fr-FR" sz="1100">
                          <a:effectLst/>
                          <a:latin typeface="Arial" panose="020B0604020202020204" pitchFamily="34" charset="0"/>
                          <a:ea typeface="Times New Roman" panose="02020603050405020304" pitchFamily="18" charset="0"/>
                          <a:cs typeface="Times New Roman" panose="02020603050405020304" pitchFamily="18" charset="0"/>
                        </a:rPr>
                        <a:t>auto lavabilité ;</a:t>
                      </a:r>
                    </a:p>
                    <a:p>
                      <a:pPr marL="342900" lvl="0" indent="-342900">
                        <a:spcAft>
                          <a:spcPts val="0"/>
                        </a:spcAft>
                        <a:buFont typeface="Courier New" panose="02070309020205020404" pitchFamily="49" charset="0"/>
                        <a:buChar char="o"/>
                      </a:pPr>
                      <a:r>
                        <a:rPr lang="fr-FR" sz="1100">
                          <a:effectLst/>
                          <a:latin typeface="Arial" panose="020B0604020202020204" pitchFamily="34" charset="0"/>
                          <a:ea typeface="Times New Roman" panose="02020603050405020304" pitchFamily="18" charset="0"/>
                          <a:cs typeface="Times New Roman" panose="02020603050405020304" pitchFamily="18" charset="0"/>
                        </a:rPr>
                        <a:t>entretien.</a:t>
                      </a:r>
                    </a:p>
                  </a:txBody>
                  <a:tcPr marL="42750" marR="4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fr-FR" sz="1100">
                          <a:effectLst/>
                          <a:latin typeface="Arial" panose="020B0604020202020204" pitchFamily="34" charset="0"/>
                          <a:ea typeface="Arial" panose="020B0604020202020204" pitchFamily="34" charset="0"/>
                          <a:cs typeface="Arial" panose="020B0604020202020204" pitchFamily="34" charset="0"/>
                        </a:rPr>
                        <a:t>3</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2750" marR="4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fr-FR" sz="1100" dirty="0">
                          <a:effectLst/>
                          <a:latin typeface="Arial" panose="020B0604020202020204" pitchFamily="34" charset="0"/>
                          <a:ea typeface="Times New Roman" panose="02020603050405020304" pitchFamily="18" charset="0"/>
                          <a:cs typeface="Arial" panose="020B0604020202020204" pitchFamily="34" charset="0"/>
                        </a:rPr>
                        <a:t>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dirty="0">
                          <a:effectLst/>
                          <a:latin typeface="Arial" panose="020B0604020202020204" pitchFamily="34" charset="0"/>
                          <a:ea typeface="Times New Roman" panose="02020603050405020304" pitchFamily="18" charset="0"/>
                          <a:cs typeface="Arial" panose="020B0604020202020204" pitchFamily="34" charset="0"/>
                        </a:rPr>
                        <a:t>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b="1" dirty="0">
                          <a:effectLst/>
                          <a:latin typeface="Arial" panose="020B0604020202020204" pitchFamily="34" charset="0"/>
                          <a:ea typeface="Times New Roman" panose="02020603050405020304" pitchFamily="18" charset="0"/>
                          <a:cs typeface="Arial" panose="020B0604020202020204" pitchFamily="34" charset="0"/>
                        </a:rPr>
                        <a:t>Contrôler</a:t>
                      </a:r>
                      <a:r>
                        <a:rPr lang="fr-FR" sz="1100" dirty="0">
                          <a:effectLst/>
                          <a:latin typeface="Arial" panose="020B0604020202020204" pitchFamily="34" charset="0"/>
                          <a:ea typeface="Times New Roman" panose="02020603050405020304" pitchFamily="18" charset="0"/>
                          <a:cs typeface="Arial" panose="020B0604020202020204" pitchFamily="34" charset="0"/>
                        </a:rPr>
                        <a:t> les caractéristiques chimiques, physiques et mécaniques des différents matériaux et produits.</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dirty="0">
                          <a:effectLst/>
                          <a:latin typeface="Arial" panose="020B0604020202020204" pitchFamily="34" charset="0"/>
                          <a:ea typeface="Times New Roman" panose="02020603050405020304" pitchFamily="18" charset="0"/>
                          <a:cs typeface="Arial" panose="020B0604020202020204" pitchFamily="34" charset="0"/>
                        </a:rPr>
                        <a:t>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b="1" dirty="0">
                          <a:effectLst/>
                          <a:latin typeface="Arial" panose="020B0604020202020204" pitchFamily="34" charset="0"/>
                          <a:ea typeface="Times New Roman" panose="02020603050405020304" pitchFamily="18" charset="0"/>
                          <a:cs typeface="Arial" panose="020B0604020202020204" pitchFamily="34" charset="0"/>
                        </a:rPr>
                        <a:t>Rapprocher</a:t>
                      </a:r>
                      <a:r>
                        <a:rPr lang="fr-FR" sz="1100" dirty="0">
                          <a:effectLst/>
                          <a:latin typeface="Arial" panose="020B0604020202020204" pitchFamily="34" charset="0"/>
                          <a:ea typeface="Times New Roman" panose="02020603050405020304" pitchFamily="18" charset="0"/>
                          <a:cs typeface="Arial" panose="020B0604020202020204" pitchFamily="34" charset="0"/>
                        </a:rPr>
                        <a:t> les caractéristiques des matériaux et produits vis-à-vis des fiches techniques des fabricants.</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dirty="0">
                          <a:effectLst/>
                          <a:latin typeface="Arial" panose="020B0604020202020204" pitchFamily="34" charset="0"/>
                          <a:ea typeface="Times New Roman" panose="02020603050405020304" pitchFamily="18" charset="0"/>
                          <a:cs typeface="Arial" panose="020B0604020202020204" pitchFamily="34" charset="0"/>
                        </a:rPr>
                        <a:t>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fr-FR" sz="1100" b="1" dirty="0">
                          <a:effectLst/>
                          <a:latin typeface="Arial" panose="020B0604020202020204" pitchFamily="34" charset="0"/>
                          <a:ea typeface="Times New Roman" panose="02020603050405020304" pitchFamily="18" charset="0"/>
                          <a:cs typeface="Arial" panose="020B0604020202020204" pitchFamily="34" charset="0"/>
                        </a:rPr>
                        <a:t>Maitriser</a:t>
                      </a:r>
                      <a:r>
                        <a:rPr lang="fr-FR" sz="1100" dirty="0">
                          <a:effectLst/>
                          <a:latin typeface="Arial" panose="020B0604020202020204" pitchFamily="34" charset="0"/>
                          <a:ea typeface="Times New Roman" panose="02020603050405020304" pitchFamily="18" charset="0"/>
                          <a:cs typeface="Arial" panose="020B0604020202020204" pitchFamily="34" charset="0"/>
                        </a:rPr>
                        <a:t> les réactions des matériaux et produits vis-à-vis d’un agent extérieur, du support et d’autres produits.</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750" marR="42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380127117"/>
                  </a:ext>
                </a:extLst>
              </a:tr>
              <a:tr h="609251">
                <a:tc>
                  <a:txBody>
                    <a:bodyPr/>
                    <a:lstStyle/>
                    <a:p>
                      <a:pPr>
                        <a:lnSpc>
                          <a:spcPct val="115000"/>
                        </a:lnSpc>
                        <a:spcAft>
                          <a:spcPts val="0"/>
                        </a:spcAft>
                      </a:pPr>
                      <a:r>
                        <a:rPr lang="fr-FR" sz="1100" b="1">
                          <a:effectLst/>
                          <a:latin typeface="Arial" panose="020B0604020202020204" pitchFamily="34" charset="0"/>
                          <a:ea typeface="Times New Roman" panose="02020603050405020304" pitchFamily="18" charset="0"/>
                          <a:cs typeface="Times New Roman" panose="02020603050405020304" pitchFamily="18" charset="0"/>
                        </a:rPr>
                        <a:t>S6.2-3. </a:t>
                      </a:r>
                      <a:r>
                        <a:rPr lang="fr-FR" sz="1100" b="1">
                          <a:effectLst/>
                          <a:latin typeface="Arial" panose="020B0604020202020204" pitchFamily="34" charset="0"/>
                          <a:ea typeface="Times New Roman" panose="02020603050405020304" pitchFamily="18" charset="0"/>
                          <a:cs typeface="Arial" panose="020B0604020202020204" pitchFamily="34" charset="0"/>
                        </a:rPr>
                        <a:t>Classification et normes des matériaux et produits</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2750" marR="42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1100">
                          <a:effectLst/>
                          <a:latin typeface="Arial" panose="020B0604020202020204" pitchFamily="34" charset="0"/>
                          <a:ea typeface="Arial" panose="020B0604020202020204" pitchFamily="34" charset="0"/>
                          <a:cs typeface="Arial" panose="020B0604020202020204" pitchFamily="34" charset="0"/>
                        </a:rPr>
                        <a:t>3</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2750" marR="4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fr-FR" sz="1100" b="1" dirty="0">
                          <a:effectLst/>
                          <a:latin typeface="Arial" panose="020B0604020202020204" pitchFamily="34" charset="0"/>
                          <a:ea typeface="Times New Roman" panose="02020603050405020304" pitchFamily="18" charset="0"/>
                          <a:cs typeface="Arial" panose="020B0604020202020204" pitchFamily="34" charset="0"/>
                        </a:rPr>
                        <a:t>Rechercher</a:t>
                      </a:r>
                      <a:r>
                        <a:rPr lang="fr-FR" sz="1100" dirty="0">
                          <a:effectLst/>
                          <a:latin typeface="Arial" panose="020B0604020202020204" pitchFamily="34" charset="0"/>
                          <a:ea typeface="Times New Roman" panose="02020603050405020304" pitchFamily="18" charset="0"/>
                          <a:cs typeface="Arial" panose="020B0604020202020204" pitchFamily="34" charset="0"/>
                        </a:rPr>
                        <a:t> les textes réglementaires adaptés.</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100" b="1" dirty="0">
                          <a:effectLst/>
                          <a:latin typeface="Arial" panose="020B0604020202020204" pitchFamily="34" charset="0"/>
                          <a:ea typeface="Times New Roman" panose="02020603050405020304" pitchFamily="18" charset="0"/>
                          <a:cs typeface="Arial" panose="020B0604020202020204" pitchFamily="34" charset="0"/>
                        </a:rPr>
                        <a:t>Analyser</a:t>
                      </a:r>
                      <a:r>
                        <a:rPr lang="fr-FR" sz="1100" dirty="0">
                          <a:effectLst/>
                          <a:latin typeface="Arial" panose="020B0604020202020204" pitchFamily="34" charset="0"/>
                          <a:ea typeface="Times New Roman" panose="02020603050405020304" pitchFamily="18" charset="0"/>
                          <a:cs typeface="Arial" panose="020B0604020202020204" pitchFamily="34" charset="0"/>
                        </a:rPr>
                        <a:t> les fiches techniques.</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750" marR="42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62411585"/>
                  </a:ext>
                </a:extLst>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xmlns="" val="3851034463"/>
              </p:ext>
            </p:extLst>
          </p:nvPr>
        </p:nvGraphicFramePr>
        <p:xfrm>
          <a:off x="6633634" y="367832"/>
          <a:ext cx="5349100" cy="6390075"/>
        </p:xfrm>
        <a:graphic>
          <a:graphicData uri="http://schemas.openxmlformats.org/drawingml/2006/table">
            <a:tbl>
              <a:tblPr firstRow="1" firstCol="1" bandRow="1"/>
              <a:tblGrid>
                <a:gridCol w="2632438">
                  <a:extLst>
                    <a:ext uri="{9D8B030D-6E8A-4147-A177-3AD203B41FA5}">
                      <a16:colId xmlns:a16="http://schemas.microsoft.com/office/drawing/2014/main" xmlns="" val="1418676682"/>
                    </a:ext>
                  </a:extLst>
                </a:gridCol>
                <a:gridCol w="2716662">
                  <a:extLst>
                    <a:ext uri="{9D8B030D-6E8A-4147-A177-3AD203B41FA5}">
                      <a16:colId xmlns:a16="http://schemas.microsoft.com/office/drawing/2014/main" xmlns="" val="436114841"/>
                    </a:ext>
                  </a:extLst>
                </a:gridCol>
              </a:tblGrid>
              <a:tr h="262315">
                <a:tc>
                  <a:txBody>
                    <a:bodyPr/>
                    <a:lstStyle/>
                    <a:p>
                      <a:pPr algn="ctr">
                        <a:spcAft>
                          <a:spcPts val="0"/>
                        </a:spcAft>
                      </a:pPr>
                      <a:r>
                        <a:rPr lang="fr-FR" sz="1400" b="1">
                          <a:effectLst/>
                          <a:latin typeface="Arial" panose="020B0604020202020204" pitchFamily="34" charset="0"/>
                          <a:ea typeface="Times New Roman" panose="02020603050405020304" pitchFamily="18" charset="0"/>
                          <a:cs typeface="Times New Roman" panose="02020603050405020304" pitchFamily="18" charset="0"/>
                        </a:rPr>
                        <a:t>Notions et contenus</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2843" marR="528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a:effectLst/>
                          <a:latin typeface="Arial" panose="020B0604020202020204" pitchFamily="34" charset="0"/>
                          <a:ea typeface="Times New Roman" panose="02020603050405020304" pitchFamily="18" charset="0"/>
                          <a:cs typeface="Times New Roman" panose="02020603050405020304" pitchFamily="18" charset="0"/>
                        </a:rPr>
                        <a:t>Capacités exigibles</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2843" marR="528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04682706"/>
                  </a:ext>
                </a:extLst>
              </a:tr>
              <a:tr h="226954">
                <a:tc gridSpan="2">
                  <a:txBody>
                    <a:bodyPr/>
                    <a:lstStyle/>
                    <a:p>
                      <a:pPr marL="742950" lvl="1" indent="-285750">
                        <a:spcAft>
                          <a:spcPts val="0"/>
                        </a:spcAft>
                        <a:buFont typeface="+mj-lt"/>
                        <a:buAutoNum type="arabicPeriod"/>
                      </a:pPr>
                      <a:r>
                        <a:rPr lang="fr-FR" sz="1200" b="1">
                          <a:effectLst/>
                          <a:latin typeface="Arial" panose="020B0604020202020204" pitchFamily="34" charset="0"/>
                          <a:ea typeface="Times New Roman" panose="02020603050405020304" pitchFamily="18" charset="0"/>
                          <a:cs typeface="Arial" panose="020B0604020202020204" pitchFamily="34" charset="0"/>
                        </a:rPr>
                        <a:t>Sécurité et environnement</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2843" marR="52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extLst>
                  <a:ext uri="{0D108BD9-81ED-4DB2-BD59-A6C34878D82A}">
                    <a16:rowId xmlns:a16="http://schemas.microsoft.com/office/drawing/2014/main" xmlns="" val="3613369530"/>
                  </a:ext>
                </a:extLst>
              </a:tr>
              <a:tr h="5900806">
                <a:tc>
                  <a:txBody>
                    <a:bodyPr/>
                    <a:lstStyle/>
                    <a:p>
                      <a:pPr>
                        <a:spcAft>
                          <a:spcPts val="0"/>
                        </a:spcAft>
                      </a:pPr>
                      <a:r>
                        <a:rPr lang="fr-FR" sz="1200">
                          <a:effectLst/>
                          <a:latin typeface="Arial" panose="020B0604020202020204" pitchFamily="34" charset="0"/>
                          <a:ea typeface="Times New Roman" panose="02020603050405020304" pitchFamily="18" charset="0"/>
                          <a:cs typeface="Times New Roman" panose="02020603050405020304" pitchFamily="18" charset="0"/>
                        </a:rPr>
                        <a:t>Réglementation REACH.</a:t>
                      </a:r>
                    </a:p>
                    <a:p>
                      <a:pPr>
                        <a:spcAft>
                          <a:spcPts val="0"/>
                        </a:spcAft>
                      </a:pPr>
                      <a:r>
                        <a:rPr lang="fr-FR" sz="1200">
                          <a:effectLst/>
                          <a:latin typeface="Arial" panose="020B0604020202020204" pitchFamily="34" charset="0"/>
                          <a:ea typeface="Times New Roman" panose="02020603050405020304" pitchFamily="18" charset="0"/>
                          <a:cs typeface="Times New Roman" panose="02020603050405020304" pitchFamily="18" charset="0"/>
                        </a:rPr>
                        <a:t>Fiches de Déclaration Environnementale et Sanitaire (FDES).</a:t>
                      </a:r>
                    </a:p>
                    <a:p>
                      <a:pPr>
                        <a:spcAft>
                          <a:spcPts val="0"/>
                        </a:spcAft>
                      </a:pPr>
                      <a:r>
                        <a:rPr lang="fr-FR" sz="1200">
                          <a:effectLst/>
                          <a:latin typeface="Arial" panose="020B0604020202020204" pitchFamily="34" charset="0"/>
                          <a:ea typeface="Times New Roman" panose="02020603050405020304" pitchFamily="18" charset="0"/>
                          <a:cs typeface="Times New Roman" panose="02020603050405020304" pitchFamily="18" charset="0"/>
                        </a:rPr>
                        <a:t> </a:t>
                      </a:r>
                    </a:p>
                    <a:p>
                      <a:pPr>
                        <a:spcAft>
                          <a:spcPts val="0"/>
                        </a:spcAft>
                      </a:pPr>
                      <a:r>
                        <a:rPr lang="fr-FR" sz="1200">
                          <a:effectLst/>
                          <a:latin typeface="Arial" panose="020B0604020202020204" pitchFamily="34" charset="0"/>
                          <a:ea typeface="Times New Roman" panose="02020603050405020304" pitchFamily="18" charset="0"/>
                          <a:cs typeface="Times New Roman" panose="02020603050405020304" pitchFamily="18" charset="0"/>
                        </a:rPr>
                        <a:t> </a:t>
                      </a:r>
                    </a:p>
                    <a:p>
                      <a:pPr>
                        <a:spcAft>
                          <a:spcPts val="0"/>
                        </a:spcAft>
                      </a:pPr>
                      <a:r>
                        <a:rPr lang="fr-FR" sz="1200">
                          <a:effectLst/>
                          <a:latin typeface="Arial" panose="020B0604020202020204" pitchFamily="34" charset="0"/>
                          <a:ea typeface="Times New Roman" panose="02020603050405020304" pitchFamily="18" charset="0"/>
                          <a:cs typeface="Times New Roman" panose="02020603050405020304" pitchFamily="18" charset="0"/>
                        </a:rPr>
                        <a:t> </a:t>
                      </a:r>
                    </a:p>
                    <a:p>
                      <a:pPr>
                        <a:spcAft>
                          <a:spcPts val="0"/>
                        </a:spcAft>
                      </a:pPr>
                      <a:r>
                        <a:rPr lang="fr-FR" sz="1200">
                          <a:effectLst/>
                          <a:latin typeface="Arial" panose="020B0604020202020204" pitchFamily="34" charset="0"/>
                          <a:ea typeface="Times New Roman" panose="02020603050405020304" pitchFamily="18" charset="0"/>
                          <a:cs typeface="Times New Roman" panose="02020603050405020304" pitchFamily="18" charset="0"/>
                        </a:rPr>
                        <a:t> </a:t>
                      </a:r>
                    </a:p>
                    <a:p>
                      <a:pPr>
                        <a:spcAft>
                          <a:spcPts val="0"/>
                        </a:spcAft>
                      </a:pPr>
                      <a:r>
                        <a:rPr lang="fr-FR" sz="1200">
                          <a:effectLst/>
                          <a:latin typeface="Arial" panose="020B0604020202020204" pitchFamily="34" charset="0"/>
                          <a:ea typeface="Times New Roman" panose="02020603050405020304" pitchFamily="18" charset="0"/>
                          <a:cs typeface="Times New Roman" panose="02020603050405020304" pitchFamily="18" charset="0"/>
                        </a:rPr>
                        <a:t> </a:t>
                      </a:r>
                    </a:p>
                    <a:p>
                      <a:pPr>
                        <a:spcAft>
                          <a:spcPts val="0"/>
                        </a:spcAft>
                      </a:pPr>
                      <a:r>
                        <a:rPr lang="fr-FR" sz="1200">
                          <a:effectLst/>
                          <a:latin typeface="Arial" panose="020B0604020202020204" pitchFamily="34" charset="0"/>
                          <a:ea typeface="Times New Roman" panose="02020603050405020304" pitchFamily="18" charset="0"/>
                          <a:cs typeface="Times New Roman" panose="02020603050405020304" pitchFamily="18" charset="0"/>
                        </a:rPr>
                        <a:t>Pictogrammes de sécurité, phases H (hazardous) &amp; P (précaution).</a:t>
                      </a:r>
                    </a:p>
                    <a:p>
                      <a:pPr>
                        <a:spcAft>
                          <a:spcPts val="0"/>
                        </a:spcAft>
                      </a:pPr>
                      <a:r>
                        <a:rPr lang="fr-FR" sz="1200">
                          <a:effectLst/>
                          <a:latin typeface="Arial" panose="020B0604020202020204" pitchFamily="34" charset="0"/>
                          <a:ea typeface="Times New Roman" panose="02020603050405020304" pitchFamily="18" charset="0"/>
                          <a:cs typeface="Times New Roman" panose="02020603050405020304" pitchFamily="18" charset="0"/>
                        </a:rPr>
                        <a:t> </a:t>
                      </a:r>
                    </a:p>
                    <a:p>
                      <a:pPr>
                        <a:spcAft>
                          <a:spcPts val="0"/>
                        </a:spcAft>
                      </a:pPr>
                      <a:r>
                        <a:rPr lang="fr-FR" sz="1200">
                          <a:effectLst/>
                          <a:latin typeface="Arial" panose="020B0604020202020204" pitchFamily="34" charset="0"/>
                          <a:ea typeface="Times New Roman" panose="02020603050405020304" pitchFamily="18" charset="0"/>
                          <a:cs typeface="Times New Roman" panose="02020603050405020304" pitchFamily="18" charset="0"/>
                        </a:rPr>
                        <a:t>Fiches de données de sécurité (FDS) </a:t>
                      </a:r>
                    </a:p>
                    <a:p>
                      <a:pPr>
                        <a:spcAft>
                          <a:spcPts val="0"/>
                        </a:spcAft>
                      </a:pPr>
                      <a:r>
                        <a:rPr lang="fr-FR" sz="1200">
                          <a:effectLst/>
                          <a:latin typeface="Arial" panose="020B0604020202020204" pitchFamily="34" charset="0"/>
                          <a:ea typeface="Times New Roman" panose="02020603050405020304" pitchFamily="18" charset="0"/>
                          <a:cs typeface="Times New Roman" panose="02020603050405020304" pitchFamily="18" charset="0"/>
                        </a:rPr>
                        <a:t>Analyse des risques : règlement CLP européen (</a:t>
                      </a:r>
                      <a:r>
                        <a:rPr lang="fr-FR" sz="1200" i="1">
                          <a:effectLst/>
                          <a:latin typeface="Arial" panose="020B0604020202020204" pitchFamily="34" charset="0"/>
                          <a:ea typeface="Times New Roman" panose="02020603050405020304" pitchFamily="18" charset="0"/>
                          <a:cs typeface="Times New Roman" panose="02020603050405020304" pitchFamily="18" charset="0"/>
                        </a:rPr>
                        <a:t>classification, labelling and packaging</a:t>
                      </a:r>
                      <a:r>
                        <a:rPr lang="fr-FR" sz="1200">
                          <a:effectLst/>
                          <a:latin typeface="Arial" panose="020B0604020202020204" pitchFamily="34" charset="0"/>
                          <a:ea typeface="Times New Roman" panose="02020603050405020304" pitchFamily="18" charset="0"/>
                          <a:cs typeface="Times New Roman" panose="02020603050405020304" pitchFamily="18" charset="0"/>
                        </a:rPr>
                        <a:t>).</a:t>
                      </a:r>
                    </a:p>
                    <a:p>
                      <a:pPr>
                        <a:spcAft>
                          <a:spcPts val="0"/>
                        </a:spcAft>
                      </a:pPr>
                      <a:r>
                        <a:rPr lang="fr-FR" sz="1200">
                          <a:effectLst/>
                          <a:latin typeface="Arial" panose="020B0604020202020204" pitchFamily="34" charset="0"/>
                          <a:ea typeface="Times New Roman" panose="02020603050405020304" pitchFamily="18" charset="0"/>
                          <a:cs typeface="Times New Roman" panose="02020603050405020304" pitchFamily="18" charset="0"/>
                        </a:rPr>
                        <a:t> </a:t>
                      </a:r>
                    </a:p>
                    <a:p>
                      <a:pPr>
                        <a:spcAft>
                          <a:spcPts val="0"/>
                        </a:spcAft>
                      </a:pPr>
                      <a:r>
                        <a:rPr lang="fr-FR" sz="1200">
                          <a:effectLst/>
                          <a:latin typeface="Arial" panose="020B0604020202020204" pitchFamily="34" charset="0"/>
                          <a:ea typeface="Times New Roman" panose="02020603050405020304" pitchFamily="18" charset="0"/>
                          <a:cs typeface="Times New Roman" panose="02020603050405020304" pitchFamily="18" charset="0"/>
                        </a:rPr>
                        <a:t>Élimination des espèces chimiques.</a:t>
                      </a:r>
                    </a:p>
                    <a:p>
                      <a:pPr>
                        <a:spcAft>
                          <a:spcPts val="0"/>
                        </a:spcAft>
                      </a:pPr>
                      <a:r>
                        <a:rPr lang="fr-FR" sz="1200">
                          <a:effectLst/>
                          <a:latin typeface="Arial" panose="020B0604020202020204" pitchFamily="34" charset="0"/>
                          <a:ea typeface="Times New Roman" panose="02020603050405020304" pitchFamily="18" charset="0"/>
                          <a:cs typeface="Times New Roman" panose="02020603050405020304" pitchFamily="18" charset="0"/>
                        </a:rPr>
                        <a:t> </a:t>
                      </a:r>
                    </a:p>
                    <a:p>
                      <a:pPr>
                        <a:spcAft>
                          <a:spcPts val="0"/>
                        </a:spcAft>
                      </a:pPr>
                      <a:r>
                        <a:rPr lang="fr-FR" sz="1200">
                          <a:effectLst/>
                          <a:latin typeface="Arial" panose="020B0604020202020204" pitchFamily="34" charset="0"/>
                          <a:ea typeface="Times New Roman" panose="02020603050405020304" pitchFamily="18" charset="0"/>
                          <a:cs typeface="Times New Roman" panose="02020603050405020304" pitchFamily="18" charset="0"/>
                        </a:rPr>
                        <a:t> </a:t>
                      </a:r>
                    </a:p>
                    <a:p>
                      <a:pPr>
                        <a:spcAft>
                          <a:spcPts val="0"/>
                        </a:spcAft>
                      </a:pPr>
                      <a:r>
                        <a:rPr lang="fr-FR" sz="1200">
                          <a:effectLst/>
                          <a:latin typeface="Arial" panose="020B0604020202020204" pitchFamily="34" charset="0"/>
                          <a:ea typeface="Times New Roman" panose="02020603050405020304" pitchFamily="18" charset="0"/>
                          <a:cs typeface="Times New Roman" panose="02020603050405020304" pitchFamily="18" charset="0"/>
                        </a:rPr>
                        <a:t> </a:t>
                      </a:r>
                    </a:p>
                    <a:p>
                      <a:pPr>
                        <a:spcAft>
                          <a:spcPts val="0"/>
                        </a:spcAft>
                      </a:pPr>
                      <a:r>
                        <a:rPr lang="fr-FR" sz="1200">
                          <a:effectLst/>
                          <a:latin typeface="Arial" panose="020B0604020202020204" pitchFamily="34" charset="0"/>
                          <a:ea typeface="Times New Roman" panose="02020603050405020304" pitchFamily="18" charset="0"/>
                          <a:cs typeface="Times New Roman" panose="02020603050405020304" pitchFamily="18" charset="0"/>
                        </a:rPr>
                        <a:t>Impact environnemental.</a:t>
                      </a:r>
                    </a:p>
                  </a:txBody>
                  <a:tcPr marL="52843" marR="52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Adopter une attitude responsable et adaptée au travail en laboratoire, individuel ou en équipe, en lien avec la réglementation REACH.</a:t>
                      </a:r>
                    </a:p>
                    <a:p>
                      <a:pPr algn="just">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Exploiter une documentation relative à cette réglementation pour un exemple de produit utilisé en finitions et aménagement du bâtiment.</a:t>
                      </a:r>
                    </a:p>
                    <a:p>
                      <a:pPr algn="just">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Reconnaître les pictogrammes, les classes de danger et appliquer les conseils de prudence et de prévention.</a:t>
                      </a:r>
                    </a:p>
                    <a:p>
                      <a:pPr algn="just">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Exploiter une fiche de sécurité afin de tenir compte des indications sur le risque associé à l’utilisation, au prélèvement, mélange, et stockage des produits chimiques.</a:t>
                      </a:r>
                    </a:p>
                    <a:p>
                      <a:pPr algn="just">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Exploiter une documentation pour adapter le mode d’élimination d’une espèce chimique ou d’un mélange en fonction de sa toxicité et des risques associés.</a:t>
                      </a:r>
                    </a:p>
                    <a:p>
                      <a:pPr algn="just">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Sélectionner, parmi les matériaux de finition et les systèmes d’aménagement, ceux qui minimisent les impacts environnementaux.</a:t>
                      </a:r>
                    </a:p>
                    <a:p>
                      <a:pPr>
                        <a:spcAft>
                          <a:spcPts val="0"/>
                        </a:spcAft>
                      </a:pPr>
                      <a:r>
                        <a:rPr lang="fr-FR" sz="1200" dirty="0">
                          <a:effectLst/>
                          <a:latin typeface="Arial" panose="020B0604020202020204" pitchFamily="34" charset="0"/>
                          <a:ea typeface="Times New Roman" panose="02020603050405020304" pitchFamily="18" charset="0"/>
                          <a:cs typeface="Arial" panose="020B0604020202020204" pitchFamily="34" charset="0"/>
                        </a:rPr>
                        <a:t> </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2843" marR="52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2165453324"/>
                  </a:ext>
                </a:extLst>
              </a:tr>
            </a:tbl>
          </a:graphicData>
        </a:graphic>
      </p:graphicFrame>
      <p:sp>
        <p:nvSpPr>
          <p:cNvPr id="5" name="ZoneTexte 4"/>
          <p:cNvSpPr txBox="1"/>
          <p:nvPr/>
        </p:nvSpPr>
        <p:spPr>
          <a:xfrm>
            <a:off x="296479" y="0"/>
            <a:ext cx="11686255" cy="369332"/>
          </a:xfrm>
          <a:prstGeom prst="rect">
            <a:avLst/>
          </a:prstGeom>
          <a:solidFill>
            <a:srgbClr val="C00000"/>
          </a:solidFill>
        </p:spPr>
        <p:txBody>
          <a:bodyPr wrap="square" rtlCol="0">
            <a:spAutoFit/>
          </a:bodyPr>
          <a:lstStyle/>
          <a:p>
            <a:r>
              <a:rPr lang="fr-FR" b="1" dirty="0" smtClean="0">
                <a:solidFill>
                  <a:schemeClr val="bg1"/>
                </a:solidFill>
              </a:rPr>
              <a:t>						STI											PHYSIQUE-CHIMIE</a:t>
            </a:r>
            <a:endParaRPr lang="fr-FR" b="1" dirty="0">
              <a:solidFill>
                <a:schemeClr val="bg1"/>
              </a:solidFill>
            </a:endParaRPr>
          </a:p>
        </p:txBody>
      </p:sp>
    </p:spTree>
    <p:extLst>
      <p:ext uri="{BB962C8B-B14F-4D97-AF65-F5344CB8AC3E}">
        <p14:creationId xmlns:p14="http://schemas.microsoft.com/office/powerpoint/2010/main" xmlns="" val="1523374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06400" y="317501"/>
            <a:ext cx="10676283" cy="762000"/>
          </a:xfrm>
        </p:spPr>
        <p:txBody>
          <a:bodyPr>
            <a:noAutofit/>
          </a:bodyPr>
          <a:lstStyle/>
          <a:p>
            <a:r>
              <a:rPr lang="fr-FR" sz="4000" b="1" dirty="0" smtClean="0"/>
              <a:t>Co-intervention en anglais</a:t>
            </a:r>
            <a:endParaRPr lang="fr-FR" sz="4000" b="1" dirty="0"/>
          </a:p>
        </p:txBody>
      </p:sp>
      <p:sp>
        <p:nvSpPr>
          <p:cNvPr id="5" name="Espace réservé du contenu 2"/>
          <p:cNvSpPr>
            <a:spLocks noGrp="1"/>
          </p:cNvSpPr>
          <p:nvPr>
            <p:ph sz="quarter" idx="4294967295"/>
          </p:nvPr>
        </p:nvSpPr>
        <p:spPr>
          <a:xfrm>
            <a:off x="685800" y="1961798"/>
            <a:ext cx="10394707" cy="3311189"/>
          </a:xfrm>
          <a:prstGeom prst="rect">
            <a:avLst/>
          </a:prstGeom>
        </p:spPr>
        <p:txBody>
          <a:bodyPr>
            <a:normAutofit/>
          </a:bodyPr>
          <a:lstStyle/>
          <a:p>
            <a:pPr marL="0" indent="0" algn="just">
              <a:buNone/>
            </a:pPr>
            <a:r>
              <a:rPr lang="fr-FR" sz="2400" cap="none" dirty="0" smtClean="0"/>
              <a:t>Une </a:t>
            </a:r>
            <a:r>
              <a:rPr lang="fr-FR" sz="2400" cap="none" dirty="0" err="1" smtClean="0"/>
              <a:t>co</a:t>
            </a:r>
            <a:r>
              <a:rPr lang="fr-FR" sz="2400" cap="none" dirty="0" smtClean="0"/>
              <a:t>-intervention est mise en place sur les 2 années entre un professeur de STI et un </a:t>
            </a:r>
            <a:r>
              <a:rPr lang="fr-FR" sz="2400" cap="none" dirty="0"/>
              <a:t>professeur d’anglais.</a:t>
            </a:r>
          </a:p>
          <a:p>
            <a:pPr marL="0" indent="0" algn="just">
              <a:buNone/>
            </a:pPr>
            <a:r>
              <a:rPr lang="fr-FR" sz="2400" cap="none" dirty="0" smtClean="0"/>
              <a:t>Elle s’appuie sur des exemples concrets apportés par le professeur de STI ou les étudiants.</a:t>
            </a:r>
            <a:endParaRPr lang="fr-FR" sz="2400" cap="none" dirty="0"/>
          </a:p>
        </p:txBody>
      </p:sp>
    </p:spTree>
    <p:extLst>
      <p:ext uri="{BB962C8B-B14F-4D97-AF65-F5344CB8AC3E}">
        <p14:creationId xmlns:p14="http://schemas.microsoft.com/office/powerpoint/2010/main" xmlns="" val="117887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custDataLst>
              <p:tags r:id="rId1"/>
            </p:custDataLst>
          </p:nvPr>
        </p:nvSpPr>
        <p:spPr bwMode="auto">
          <a:xfrm>
            <a:off x="250825" y="163774"/>
            <a:ext cx="11117760" cy="5540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Tx/>
              <a:buNone/>
            </a:pPr>
            <a:r>
              <a:rPr lang="fr-FR" altLang="fr-FR" sz="2400" dirty="0"/>
              <a:t>Cet enseignement s’inscrit dans la droite ligne des principes mis en place en enseignement de technologie en langue vivante </a:t>
            </a:r>
            <a:r>
              <a:rPr lang="fr-FR" altLang="fr-FR" sz="2400" dirty="0" smtClean="0"/>
              <a:t>1 pour les bacs technologiques.</a:t>
            </a:r>
          </a:p>
          <a:p>
            <a:pPr marL="285750" indent="-285750" algn="just"/>
            <a:r>
              <a:rPr lang="fr-FR" altLang="fr-FR" sz="2400" b="1" dirty="0" smtClean="0">
                <a:solidFill>
                  <a:srgbClr val="C00000"/>
                </a:solidFill>
              </a:rPr>
              <a:t>donner </a:t>
            </a:r>
            <a:r>
              <a:rPr lang="fr-FR" altLang="fr-FR" sz="2400" b="1" dirty="0">
                <a:solidFill>
                  <a:srgbClr val="C00000"/>
                </a:solidFill>
              </a:rPr>
              <a:t>un sens complémentaire à la langue, </a:t>
            </a:r>
            <a:r>
              <a:rPr lang="fr-FR" altLang="fr-FR" sz="2400" b="1" dirty="0" smtClean="0">
                <a:solidFill>
                  <a:srgbClr val="C00000"/>
                </a:solidFill>
              </a:rPr>
              <a:t>plus abordé comme </a:t>
            </a:r>
            <a:r>
              <a:rPr lang="fr-FR" altLang="fr-FR" sz="2400" b="1" dirty="0">
                <a:solidFill>
                  <a:srgbClr val="C00000"/>
                </a:solidFill>
              </a:rPr>
              <a:t>un objet d'étude </a:t>
            </a:r>
            <a:r>
              <a:rPr lang="fr-FR" altLang="fr-FR" sz="2400" b="1" dirty="0" smtClean="0">
                <a:solidFill>
                  <a:srgbClr val="C00000"/>
                </a:solidFill>
              </a:rPr>
              <a:t>mais comme </a:t>
            </a:r>
            <a:r>
              <a:rPr lang="fr-FR" altLang="fr-FR" sz="2400" b="1" dirty="0">
                <a:solidFill>
                  <a:srgbClr val="C00000"/>
                </a:solidFill>
              </a:rPr>
              <a:t>un </a:t>
            </a:r>
            <a:r>
              <a:rPr lang="fr-FR" altLang="fr-FR" sz="2400" b="1" dirty="0" smtClean="0">
                <a:solidFill>
                  <a:srgbClr val="C00000"/>
                </a:solidFill>
              </a:rPr>
              <a:t>outil </a:t>
            </a:r>
            <a:r>
              <a:rPr lang="fr-FR" altLang="fr-FR" sz="2400" b="1" dirty="0" smtClean="0"/>
              <a:t>;</a:t>
            </a:r>
            <a:endParaRPr lang="fr-FR" altLang="fr-FR" sz="2400" b="1" dirty="0"/>
          </a:p>
          <a:p>
            <a:pPr marL="285750" indent="-285750" algn="just"/>
            <a:r>
              <a:rPr lang="fr-FR" altLang="fr-FR" sz="2400" b="1" dirty="0" smtClean="0">
                <a:solidFill>
                  <a:srgbClr val="C00000"/>
                </a:solidFill>
              </a:rPr>
              <a:t>renforcer </a:t>
            </a:r>
            <a:r>
              <a:rPr lang="fr-FR" altLang="fr-FR" sz="2400" b="1" dirty="0">
                <a:solidFill>
                  <a:srgbClr val="C00000"/>
                </a:solidFill>
              </a:rPr>
              <a:t>l'enseignement de la langue vivante </a:t>
            </a:r>
            <a:r>
              <a:rPr lang="fr-FR" altLang="fr-FR" sz="2400" dirty="0"/>
              <a:t>et de la discipline technologique ;</a:t>
            </a:r>
          </a:p>
          <a:p>
            <a:pPr marL="285750" indent="-285750" algn="just"/>
            <a:r>
              <a:rPr lang="fr-FR" altLang="fr-FR" sz="2400" b="1" dirty="0" smtClean="0">
                <a:solidFill>
                  <a:srgbClr val="C00000"/>
                </a:solidFill>
              </a:rPr>
              <a:t>aborder </a:t>
            </a:r>
            <a:r>
              <a:rPr lang="fr-FR" altLang="fr-FR" sz="2400" b="1" dirty="0">
                <a:solidFill>
                  <a:srgbClr val="C00000"/>
                </a:solidFill>
              </a:rPr>
              <a:t>le lexique technique </a:t>
            </a:r>
            <a:r>
              <a:rPr lang="fr-FR" altLang="fr-FR" sz="2400" dirty="0"/>
              <a:t>couramment utilisé dans le champ de la spécialité choisie. </a:t>
            </a:r>
            <a:endParaRPr lang="fr-FR" altLang="fr-FR" sz="2400" dirty="0" smtClean="0"/>
          </a:p>
          <a:p>
            <a:pPr algn="just" eaLnBrk="1" hangingPunct="1">
              <a:buFontTx/>
              <a:buNone/>
            </a:pPr>
            <a:endParaRPr lang="fr-FR" altLang="fr-FR" sz="2400" dirty="0" smtClean="0"/>
          </a:p>
          <a:p>
            <a:pPr algn="just" eaLnBrk="1" hangingPunct="1">
              <a:buFontTx/>
              <a:buNone/>
            </a:pPr>
            <a:r>
              <a:rPr lang="fr-FR" altLang="fr-FR" sz="2400" dirty="0" smtClean="0"/>
              <a:t>Il s’agit désormais d’installer cet enseignement dans un </a:t>
            </a:r>
            <a:r>
              <a:rPr lang="fr-FR" altLang="fr-FR" sz="2400" b="1" dirty="0" smtClean="0">
                <a:solidFill>
                  <a:srgbClr val="C00000"/>
                </a:solidFill>
              </a:rPr>
              <a:t>contexte professionnel </a:t>
            </a:r>
            <a:r>
              <a:rPr lang="fr-FR" altLang="fr-FR" sz="2400" dirty="0" smtClean="0"/>
              <a:t>en proposant aux étudiants des thèmes d’études en relation avec leur domaine d’activité. </a:t>
            </a:r>
            <a:endParaRPr lang="fr-FR" altLang="fr-FR" sz="2400" dirty="0"/>
          </a:p>
        </p:txBody>
      </p:sp>
    </p:spTree>
    <p:extLst>
      <p:ext uri="{BB962C8B-B14F-4D97-AF65-F5344CB8AC3E}">
        <p14:creationId xmlns:p14="http://schemas.microsoft.com/office/powerpoint/2010/main" xmlns="" val="3465350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xmlns="" val="83831639"/>
              </p:ext>
            </p:extLst>
          </p:nvPr>
        </p:nvGraphicFramePr>
        <p:xfrm>
          <a:off x="272951" y="272955"/>
          <a:ext cx="11423179" cy="5062244"/>
        </p:xfrm>
        <a:graphic>
          <a:graphicData uri="http://schemas.openxmlformats.org/drawingml/2006/table">
            <a:tbl>
              <a:tblPr firstRow="1" firstCol="1" bandRow="1">
                <a:tableStyleId>{5C22544A-7EE6-4342-B048-85BDC9FD1C3A}</a:tableStyleId>
              </a:tblPr>
              <a:tblGrid>
                <a:gridCol w="2818574">
                  <a:extLst>
                    <a:ext uri="{9D8B030D-6E8A-4147-A177-3AD203B41FA5}">
                      <a16:colId xmlns:a16="http://schemas.microsoft.com/office/drawing/2014/main" xmlns="" val="343255141"/>
                    </a:ext>
                  </a:extLst>
                </a:gridCol>
                <a:gridCol w="1290635">
                  <a:extLst>
                    <a:ext uri="{9D8B030D-6E8A-4147-A177-3AD203B41FA5}">
                      <a16:colId xmlns:a16="http://schemas.microsoft.com/office/drawing/2014/main" xmlns="" val="1170617708"/>
                    </a:ext>
                  </a:extLst>
                </a:gridCol>
                <a:gridCol w="952587">
                  <a:extLst>
                    <a:ext uri="{9D8B030D-6E8A-4147-A177-3AD203B41FA5}">
                      <a16:colId xmlns:a16="http://schemas.microsoft.com/office/drawing/2014/main" xmlns="" val="1423987706"/>
                    </a:ext>
                  </a:extLst>
                </a:gridCol>
                <a:gridCol w="1276083">
                  <a:extLst>
                    <a:ext uri="{9D8B030D-6E8A-4147-A177-3AD203B41FA5}">
                      <a16:colId xmlns:a16="http://schemas.microsoft.com/office/drawing/2014/main" xmlns="" val="2314158533"/>
                    </a:ext>
                  </a:extLst>
                </a:gridCol>
                <a:gridCol w="1276083">
                  <a:extLst>
                    <a:ext uri="{9D8B030D-6E8A-4147-A177-3AD203B41FA5}">
                      <a16:colId xmlns:a16="http://schemas.microsoft.com/office/drawing/2014/main" xmlns="" val="1698409035"/>
                    </a:ext>
                  </a:extLst>
                </a:gridCol>
                <a:gridCol w="952587">
                  <a:extLst>
                    <a:ext uri="{9D8B030D-6E8A-4147-A177-3AD203B41FA5}">
                      <a16:colId xmlns:a16="http://schemas.microsoft.com/office/drawing/2014/main" xmlns="" val="756549398"/>
                    </a:ext>
                  </a:extLst>
                </a:gridCol>
                <a:gridCol w="1428315">
                  <a:extLst>
                    <a:ext uri="{9D8B030D-6E8A-4147-A177-3AD203B41FA5}">
                      <a16:colId xmlns:a16="http://schemas.microsoft.com/office/drawing/2014/main" xmlns="" val="962215543"/>
                    </a:ext>
                  </a:extLst>
                </a:gridCol>
                <a:gridCol w="1428315">
                  <a:extLst>
                    <a:ext uri="{9D8B030D-6E8A-4147-A177-3AD203B41FA5}">
                      <a16:colId xmlns:a16="http://schemas.microsoft.com/office/drawing/2014/main" xmlns="" val="2190092373"/>
                    </a:ext>
                  </a:extLst>
                </a:gridCol>
              </a:tblGrid>
              <a:tr h="1050878">
                <a:tc rowSpan="2">
                  <a:txBody>
                    <a:bodyPr/>
                    <a:lstStyle/>
                    <a:p>
                      <a:pPr algn="ctr">
                        <a:spcAft>
                          <a:spcPts val="0"/>
                        </a:spcAft>
                      </a:pPr>
                      <a:r>
                        <a:rPr lang="fr-FR" sz="2400" dirty="0">
                          <a:effectLst/>
                        </a:rPr>
                        <a:t>BTS FABCR</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0920" marR="40920" marT="0" marB="0" anchor="ctr"/>
                </a:tc>
                <a:tc gridSpan="3">
                  <a:txBody>
                    <a:bodyPr/>
                    <a:lstStyle/>
                    <a:p>
                      <a:pPr algn="ctr">
                        <a:spcAft>
                          <a:spcPts val="0"/>
                        </a:spcAft>
                      </a:pPr>
                      <a:r>
                        <a:rPr lang="fr-FR" sz="2000" dirty="0">
                          <a:effectLst/>
                        </a:rPr>
                        <a:t>Horaire de 1</a:t>
                      </a:r>
                      <a:r>
                        <a:rPr lang="fr-FR" sz="2000" baseline="30000" dirty="0">
                          <a:effectLst/>
                        </a:rPr>
                        <a:t>ère</a:t>
                      </a:r>
                      <a:r>
                        <a:rPr lang="fr-FR" sz="2000" dirty="0">
                          <a:effectLst/>
                        </a:rPr>
                        <a:t> année</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0920" marR="40920" marT="0" marB="0" anchor="ctr"/>
                </a:tc>
                <a:tc hMerge="1">
                  <a:txBody>
                    <a:bodyPr/>
                    <a:lstStyle/>
                    <a:p>
                      <a:endParaRPr lang="fr-FR"/>
                    </a:p>
                  </a:txBody>
                  <a:tcPr/>
                </a:tc>
                <a:tc hMerge="1">
                  <a:txBody>
                    <a:bodyPr/>
                    <a:lstStyle/>
                    <a:p>
                      <a:endParaRPr lang="fr-FR"/>
                    </a:p>
                  </a:txBody>
                  <a:tcPr/>
                </a:tc>
                <a:tc gridSpan="3">
                  <a:txBody>
                    <a:bodyPr/>
                    <a:lstStyle/>
                    <a:p>
                      <a:pPr algn="ctr">
                        <a:spcAft>
                          <a:spcPts val="0"/>
                        </a:spcAft>
                      </a:pPr>
                      <a:r>
                        <a:rPr lang="fr-FR" sz="2000">
                          <a:effectLst/>
                        </a:rPr>
                        <a:t>Horaire de 2</a:t>
                      </a:r>
                      <a:r>
                        <a:rPr lang="fr-FR" sz="2000" baseline="30000">
                          <a:effectLst/>
                        </a:rPr>
                        <a:t>e</a:t>
                      </a:r>
                      <a:r>
                        <a:rPr lang="fr-FR" sz="2000">
                          <a:effectLst/>
                        </a:rPr>
                        <a:t> année</a:t>
                      </a:r>
                      <a:endParaRPr lang="fr-F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0920" marR="40920" marT="0" marB="0" anchor="ctr"/>
                </a:tc>
                <a:tc hMerge="1">
                  <a:txBody>
                    <a:bodyPr/>
                    <a:lstStyle/>
                    <a:p>
                      <a:endParaRPr lang="fr-FR"/>
                    </a:p>
                  </a:txBody>
                  <a:tcPr/>
                </a:tc>
                <a:tc hMerge="1">
                  <a:txBody>
                    <a:bodyPr/>
                    <a:lstStyle/>
                    <a:p>
                      <a:endParaRPr lang="fr-FR"/>
                    </a:p>
                  </a:txBody>
                  <a:tcPr/>
                </a:tc>
                <a:tc>
                  <a:txBody>
                    <a:bodyPr/>
                    <a:lstStyle/>
                    <a:p>
                      <a:pPr algn="ctr">
                        <a:spcAft>
                          <a:spcPts val="0"/>
                        </a:spcAft>
                      </a:pPr>
                      <a:r>
                        <a:rPr lang="fr-FR" sz="2000">
                          <a:effectLst/>
                        </a:rPr>
                        <a:t>Cycle de deux ans</a:t>
                      </a:r>
                    </a:p>
                    <a:p>
                      <a:pPr algn="ctr">
                        <a:spcAft>
                          <a:spcPts val="0"/>
                        </a:spcAft>
                      </a:pPr>
                      <a:r>
                        <a:rPr lang="fr-FR" sz="2000" baseline="30000">
                          <a:effectLst/>
                        </a:rPr>
                        <a:t>(1)</a:t>
                      </a:r>
                      <a:endParaRPr lang="fr-F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0920" marR="40920" marT="0" marB="0" anchor="ctr"/>
                </a:tc>
                <a:extLst>
                  <a:ext uri="{0D108BD9-81ED-4DB2-BD59-A6C34878D82A}">
                    <a16:rowId xmlns:a16="http://schemas.microsoft.com/office/drawing/2014/main" xmlns="" val="375693420"/>
                  </a:ext>
                </a:extLst>
              </a:tr>
              <a:tr h="150125">
                <a:tc vMerge="1">
                  <a:txBody>
                    <a:bodyPr/>
                    <a:lstStyle/>
                    <a:p>
                      <a:endParaRPr lang="fr-FR"/>
                    </a:p>
                  </a:txBody>
                  <a:tcPr/>
                </a:tc>
                <a:tc>
                  <a:txBody>
                    <a:bodyPr/>
                    <a:lstStyle/>
                    <a:p>
                      <a:pPr algn="ctr">
                        <a:spcAft>
                          <a:spcPts val="0"/>
                        </a:spcAft>
                      </a:pPr>
                      <a:r>
                        <a:rPr lang="fr-FR" sz="2000">
                          <a:effectLst/>
                        </a:rPr>
                        <a:t>Semaine</a:t>
                      </a:r>
                      <a:endParaRPr lang="fr-F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0920" marR="40920" marT="0" marB="0" anchor="ctr"/>
                </a:tc>
                <a:tc>
                  <a:txBody>
                    <a:bodyPr/>
                    <a:lstStyle/>
                    <a:p>
                      <a:pPr algn="ctr">
                        <a:spcAft>
                          <a:spcPts val="0"/>
                        </a:spcAft>
                      </a:pPr>
                      <a:r>
                        <a:rPr lang="fr-FR" sz="2000" dirty="0">
                          <a:effectLst/>
                        </a:rPr>
                        <a:t>a </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0920" marR="40920" marT="0" marB="0" anchor="ctr"/>
                </a:tc>
                <a:tc>
                  <a:txBody>
                    <a:bodyPr/>
                    <a:lstStyle/>
                    <a:p>
                      <a:pPr algn="ctr">
                        <a:spcAft>
                          <a:spcPts val="0"/>
                        </a:spcAft>
                      </a:pPr>
                      <a:r>
                        <a:rPr lang="fr-FR" sz="2000" dirty="0">
                          <a:effectLst/>
                        </a:rPr>
                        <a:t>b </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0920" marR="40920" marT="0" marB="0" anchor="ctr"/>
                </a:tc>
                <a:tc>
                  <a:txBody>
                    <a:bodyPr/>
                    <a:lstStyle/>
                    <a:p>
                      <a:pPr algn="ctr">
                        <a:spcAft>
                          <a:spcPts val="0"/>
                        </a:spcAft>
                      </a:pPr>
                      <a:r>
                        <a:rPr lang="fr-FR" sz="2000">
                          <a:effectLst/>
                        </a:rPr>
                        <a:t>Semaine</a:t>
                      </a:r>
                      <a:endParaRPr lang="fr-F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0920" marR="40920" marT="0" marB="0" anchor="ctr"/>
                </a:tc>
                <a:tc>
                  <a:txBody>
                    <a:bodyPr/>
                    <a:lstStyle/>
                    <a:p>
                      <a:pPr algn="ctr">
                        <a:spcAft>
                          <a:spcPts val="0"/>
                        </a:spcAft>
                      </a:pPr>
                      <a:r>
                        <a:rPr lang="fr-FR" sz="2000" dirty="0" smtClean="0">
                          <a:effectLst/>
                        </a:rPr>
                        <a:t>a</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0920" marR="40920" marT="0" marB="0" anchor="ctr"/>
                </a:tc>
                <a:tc>
                  <a:txBody>
                    <a:bodyPr/>
                    <a:lstStyle/>
                    <a:p>
                      <a:pPr algn="ctr">
                        <a:spcAft>
                          <a:spcPts val="0"/>
                        </a:spcAft>
                      </a:pPr>
                      <a:r>
                        <a:rPr lang="fr-FR" sz="2000" dirty="0" smtClean="0">
                          <a:effectLst/>
                        </a:rPr>
                        <a:t>b</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0920" marR="40920" marT="0" marB="0" anchor="ctr"/>
                </a:tc>
                <a:tc>
                  <a:txBody>
                    <a:bodyPr/>
                    <a:lstStyle/>
                    <a:p>
                      <a:pPr algn="ctr">
                        <a:spcAft>
                          <a:spcPts val="0"/>
                        </a:spcAft>
                      </a:pPr>
                      <a:r>
                        <a:rPr lang="fr-FR" sz="2000" dirty="0">
                          <a:effectLst/>
                        </a:rPr>
                        <a:t>Total heures </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0920" marR="40920" marT="0" marB="0" anchor="ctr"/>
                </a:tc>
                <a:extLst>
                  <a:ext uri="{0D108BD9-81ED-4DB2-BD59-A6C34878D82A}">
                    <a16:rowId xmlns:a16="http://schemas.microsoft.com/office/drawing/2014/main" xmlns="" val="591375147"/>
                  </a:ext>
                </a:extLst>
              </a:tr>
              <a:tr h="1133922">
                <a:tc>
                  <a:txBody>
                    <a:bodyPr/>
                    <a:lstStyle/>
                    <a:p>
                      <a:pPr>
                        <a:spcAft>
                          <a:spcPts val="0"/>
                        </a:spcAft>
                      </a:pPr>
                      <a:r>
                        <a:rPr lang="fr-FR" sz="2000" dirty="0">
                          <a:effectLst/>
                        </a:rPr>
                        <a:t>STI et anglais en </a:t>
                      </a:r>
                      <a:r>
                        <a:rPr lang="fr-FR" sz="2000" dirty="0" err="1">
                          <a:effectLst/>
                        </a:rPr>
                        <a:t>co</a:t>
                      </a:r>
                      <a:r>
                        <a:rPr lang="fr-FR" sz="2000" dirty="0">
                          <a:effectLst/>
                        </a:rPr>
                        <a:t>-intervention</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0920" marR="40920" marT="0" marB="0" anchor="ctr"/>
                </a:tc>
                <a:tc>
                  <a:txBody>
                    <a:bodyPr/>
                    <a:lstStyle/>
                    <a:p>
                      <a:pPr algn="ctr">
                        <a:spcAft>
                          <a:spcPts val="0"/>
                        </a:spcAft>
                      </a:pPr>
                      <a:r>
                        <a:rPr lang="fr-FR" sz="2000" b="1" dirty="0">
                          <a:effectLst/>
                        </a:rPr>
                        <a:t>1</a:t>
                      </a:r>
                      <a:endParaRPr lang="fr-FR"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0920" marR="40920" marT="0" marB="0" anchor="ctr"/>
                </a:tc>
                <a:tc>
                  <a:txBody>
                    <a:bodyPr/>
                    <a:lstStyle/>
                    <a:p>
                      <a:pPr algn="ctr">
                        <a:spcAft>
                          <a:spcPts val="0"/>
                        </a:spcAft>
                      </a:pPr>
                      <a:r>
                        <a:rPr lang="fr-FR" sz="2000" b="1" dirty="0" smtClean="0">
                          <a:effectLst/>
                        </a:rPr>
                        <a:t>1</a:t>
                      </a:r>
                      <a:endParaRPr lang="fr-FR"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0920" marR="40920" marT="0" marB="0" anchor="ctr"/>
                </a:tc>
                <a:tc>
                  <a:txBody>
                    <a:bodyPr/>
                    <a:lstStyle/>
                    <a:p>
                      <a:pPr algn="ctr">
                        <a:spcAft>
                          <a:spcPts val="0"/>
                        </a:spcAft>
                      </a:pPr>
                      <a:r>
                        <a:rPr lang="fr-FR" sz="2000" b="1" dirty="0">
                          <a:effectLst/>
                        </a:rPr>
                        <a:t> 0</a:t>
                      </a:r>
                      <a:endParaRPr lang="fr-FR"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0920" marR="40920" marT="0" marB="0" anchor="ctr"/>
                </a:tc>
                <a:tc>
                  <a:txBody>
                    <a:bodyPr/>
                    <a:lstStyle/>
                    <a:p>
                      <a:pPr algn="ctr">
                        <a:spcAft>
                          <a:spcPts val="0"/>
                        </a:spcAft>
                      </a:pPr>
                      <a:r>
                        <a:rPr lang="fr-FR" sz="2000" b="1">
                          <a:effectLst/>
                        </a:rPr>
                        <a:t>1</a:t>
                      </a:r>
                      <a:endParaRPr lang="fr-FR" sz="2000" b="1">
                        <a:effectLst/>
                        <a:latin typeface="Arial" panose="020B0604020202020204" pitchFamily="34" charset="0"/>
                        <a:ea typeface="Times New Roman" panose="02020603050405020304" pitchFamily="18" charset="0"/>
                        <a:cs typeface="Times New Roman" panose="02020603050405020304" pitchFamily="18" charset="0"/>
                      </a:endParaRPr>
                    </a:p>
                  </a:txBody>
                  <a:tcPr marL="40920" marR="40920" marT="0" marB="0" anchor="ctr"/>
                </a:tc>
                <a:tc>
                  <a:txBody>
                    <a:bodyPr/>
                    <a:lstStyle/>
                    <a:p>
                      <a:pPr algn="ctr">
                        <a:spcAft>
                          <a:spcPts val="0"/>
                        </a:spcAft>
                      </a:pPr>
                      <a:r>
                        <a:rPr lang="fr-FR" sz="2000" b="1" dirty="0" smtClean="0">
                          <a:effectLst/>
                        </a:rPr>
                        <a:t>1</a:t>
                      </a:r>
                      <a:endParaRPr lang="fr-FR"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0920" marR="40920" marT="0" marB="0" anchor="ctr"/>
                </a:tc>
                <a:tc>
                  <a:txBody>
                    <a:bodyPr/>
                    <a:lstStyle/>
                    <a:p>
                      <a:pPr algn="ctr">
                        <a:spcAft>
                          <a:spcPts val="0"/>
                        </a:spcAft>
                      </a:pPr>
                      <a:r>
                        <a:rPr lang="fr-FR" sz="2000" b="1">
                          <a:effectLst/>
                        </a:rPr>
                        <a:t>0</a:t>
                      </a:r>
                      <a:endParaRPr lang="fr-FR" sz="2000" b="1">
                        <a:effectLst/>
                        <a:latin typeface="Arial" panose="020B0604020202020204" pitchFamily="34" charset="0"/>
                        <a:ea typeface="Times New Roman" panose="02020603050405020304" pitchFamily="18" charset="0"/>
                        <a:cs typeface="Times New Roman" panose="02020603050405020304" pitchFamily="18" charset="0"/>
                      </a:endParaRPr>
                    </a:p>
                  </a:txBody>
                  <a:tcPr marL="40920" marR="40920" marT="0" marB="0" anchor="ctr"/>
                </a:tc>
                <a:tc>
                  <a:txBody>
                    <a:bodyPr/>
                    <a:lstStyle/>
                    <a:p>
                      <a:pPr algn="ctr">
                        <a:spcAft>
                          <a:spcPts val="0"/>
                        </a:spcAft>
                      </a:pPr>
                      <a:r>
                        <a:rPr lang="fr-FR" sz="2000" b="1">
                          <a:effectLst/>
                        </a:rPr>
                        <a:t>60</a:t>
                      </a:r>
                      <a:endParaRPr lang="fr-FR" sz="2000" b="1">
                        <a:effectLst/>
                        <a:latin typeface="Arial" panose="020B0604020202020204" pitchFamily="34" charset="0"/>
                        <a:ea typeface="Times New Roman" panose="02020603050405020304" pitchFamily="18" charset="0"/>
                        <a:cs typeface="Times New Roman" panose="02020603050405020304" pitchFamily="18" charset="0"/>
                      </a:endParaRPr>
                    </a:p>
                  </a:txBody>
                  <a:tcPr marL="40920" marR="40920" marT="0" marB="0" anchor="ctr"/>
                </a:tc>
                <a:extLst>
                  <a:ext uri="{0D108BD9-81ED-4DB2-BD59-A6C34878D82A}">
                    <a16:rowId xmlns:a16="http://schemas.microsoft.com/office/drawing/2014/main" xmlns="" val="4291931894"/>
                  </a:ext>
                </a:extLst>
              </a:tr>
              <a:tr h="1133922">
                <a:tc>
                  <a:txBody>
                    <a:bodyPr/>
                    <a:lstStyle/>
                    <a:p>
                      <a:pPr>
                        <a:spcAft>
                          <a:spcPts val="0"/>
                        </a:spcAft>
                      </a:pPr>
                      <a:r>
                        <a:rPr lang="fr-FR" sz="2000">
                          <a:effectLst/>
                        </a:rPr>
                        <a:t>STI et physique chimie en co-intervention</a:t>
                      </a:r>
                      <a:endParaRPr lang="fr-F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0920" marR="40920" marT="0" marB="0" anchor="ctr"/>
                </a:tc>
                <a:tc>
                  <a:txBody>
                    <a:bodyPr/>
                    <a:lstStyle/>
                    <a:p>
                      <a:pPr algn="ctr">
                        <a:spcAft>
                          <a:spcPts val="0"/>
                        </a:spcAft>
                      </a:pPr>
                      <a:r>
                        <a:rPr lang="fr-FR" sz="2000" b="1">
                          <a:effectLst/>
                        </a:rPr>
                        <a:t>1</a:t>
                      </a:r>
                      <a:endParaRPr lang="fr-FR" sz="2000" b="1">
                        <a:effectLst/>
                        <a:latin typeface="Arial" panose="020B0604020202020204" pitchFamily="34" charset="0"/>
                        <a:ea typeface="Times New Roman" panose="02020603050405020304" pitchFamily="18" charset="0"/>
                        <a:cs typeface="Times New Roman" panose="02020603050405020304" pitchFamily="18" charset="0"/>
                      </a:endParaRPr>
                    </a:p>
                  </a:txBody>
                  <a:tcPr marL="40920" marR="40920" marT="0" marB="0" anchor="ctr"/>
                </a:tc>
                <a:tc>
                  <a:txBody>
                    <a:bodyPr/>
                    <a:lstStyle/>
                    <a:p>
                      <a:pPr algn="ctr">
                        <a:spcAft>
                          <a:spcPts val="0"/>
                        </a:spcAft>
                      </a:pPr>
                      <a:r>
                        <a:rPr lang="fr-FR" sz="2000" b="1" dirty="0" smtClean="0">
                          <a:effectLst/>
                        </a:rPr>
                        <a:t>1</a:t>
                      </a:r>
                      <a:endParaRPr lang="fr-FR"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0920" marR="40920" marT="0" marB="0" anchor="ctr"/>
                </a:tc>
                <a:tc>
                  <a:txBody>
                    <a:bodyPr/>
                    <a:lstStyle/>
                    <a:p>
                      <a:pPr algn="ctr">
                        <a:spcAft>
                          <a:spcPts val="0"/>
                        </a:spcAft>
                      </a:pPr>
                      <a:r>
                        <a:rPr lang="fr-FR" sz="2000" b="1" dirty="0">
                          <a:effectLst/>
                        </a:rPr>
                        <a:t>0 </a:t>
                      </a:r>
                      <a:endParaRPr lang="fr-FR"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0920" marR="40920" marT="0" marB="0" anchor="ctr"/>
                </a:tc>
                <a:tc>
                  <a:txBody>
                    <a:bodyPr/>
                    <a:lstStyle/>
                    <a:p>
                      <a:pPr algn="ctr">
                        <a:spcAft>
                          <a:spcPts val="0"/>
                        </a:spcAft>
                      </a:pPr>
                      <a:r>
                        <a:rPr lang="fr-FR" sz="2000" b="1" dirty="0">
                          <a:effectLst/>
                        </a:rPr>
                        <a:t>1</a:t>
                      </a:r>
                      <a:endParaRPr lang="fr-FR"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0920" marR="40920" marT="0" marB="0" anchor="ctr"/>
                </a:tc>
                <a:tc>
                  <a:txBody>
                    <a:bodyPr/>
                    <a:lstStyle/>
                    <a:p>
                      <a:pPr algn="ctr">
                        <a:spcAft>
                          <a:spcPts val="0"/>
                        </a:spcAft>
                      </a:pPr>
                      <a:r>
                        <a:rPr lang="fr-FR" sz="2000" b="1" dirty="0" smtClean="0">
                          <a:effectLst/>
                        </a:rPr>
                        <a:t>1</a:t>
                      </a:r>
                      <a:endParaRPr lang="fr-FR"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0920" marR="40920" marT="0" marB="0" anchor="ctr"/>
                </a:tc>
                <a:tc>
                  <a:txBody>
                    <a:bodyPr/>
                    <a:lstStyle/>
                    <a:p>
                      <a:pPr algn="ctr">
                        <a:spcAft>
                          <a:spcPts val="0"/>
                        </a:spcAft>
                      </a:pPr>
                      <a:r>
                        <a:rPr lang="fr-FR" sz="2000" b="1">
                          <a:effectLst/>
                        </a:rPr>
                        <a:t>0</a:t>
                      </a:r>
                      <a:endParaRPr lang="fr-FR" sz="2000" b="1">
                        <a:effectLst/>
                        <a:latin typeface="Arial" panose="020B0604020202020204" pitchFamily="34" charset="0"/>
                        <a:ea typeface="Times New Roman" panose="02020603050405020304" pitchFamily="18" charset="0"/>
                        <a:cs typeface="Times New Roman" panose="02020603050405020304" pitchFamily="18" charset="0"/>
                      </a:endParaRPr>
                    </a:p>
                  </a:txBody>
                  <a:tcPr marL="40920" marR="40920" marT="0" marB="0" anchor="ctr"/>
                </a:tc>
                <a:tc>
                  <a:txBody>
                    <a:bodyPr/>
                    <a:lstStyle/>
                    <a:p>
                      <a:pPr algn="ctr">
                        <a:spcAft>
                          <a:spcPts val="0"/>
                        </a:spcAft>
                      </a:pPr>
                      <a:r>
                        <a:rPr lang="fr-FR" sz="2000" b="1">
                          <a:effectLst/>
                        </a:rPr>
                        <a:t>60</a:t>
                      </a:r>
                      <a:endParaRPr lang="fr-FR" sz="2000" b="1">
                        <a:effectLst/>
                        <a:latin typeface="Arial" panose="020B0604020202020204" pitchFamily="34" charset="0"/>
                        <a:ea typeface="Times New Roman" panose="02020603050405020304" pitchFamily="18" charset="0"/>
                        <a:cs typeface="Times New Roman" panose="02020603050405020304" pitchFamily="18" charset="0"/>
                      </a:endParaRPr>
                    </a:p>
                  </a:txBody>
                  <a:tcPr marL="40920" marR="40920" marT="0" marB="0" anchor="ctr"/>
                </a:tc>
                <a:extLst>
                  <a:ext uri="{0D108BD9-81ED-4DB2-BD59-A6C34878D82A}">
                    <a16:rowId xmlns:a16="http://schemas.microsoft.com/office/drawing/2014/main" xmlns="" val="1599048109"/>
                  </a:ext>
                </a:extLst>
              </a:tr>
              <a:tr h="1133922">
                <a:tc>
                  <a:txBody>
                    <a:bodyPr/>
                    <a:lstStyle/>
                    <a:p>
                      <a:pPr indent="17145">
                        <a:spcAft>
                          <a:spcPts val="0"/>
                        </a:spcAft>
                      </a:pPr>
                      <a:r>
                        <a:rPr lang="fr-FR" sz="2000">
                          <a:effectLst/>
                        </a:rPr>
                        <a:t>STI et mathématiques en co-intervention</a:t>
                      </a:r>
                      <a:endParaRPr lang="fr-F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0920" marR="40920" marT="0" marB="0" anchor="ctr"/>
                </a:tc>
                <a:tc>
                  <a:txBody>
                    <a:bodyPr/>
                    <a:lstStyle/>
                    <a:p>
                      <a:pPr algn="ctr">
                        <a:spcAft>
                          <a:spcPts val="0"/>
                        </a:spcAft>
                      </a:pPr>
                      <a:r>
                        <a:rPr lang="fr-FR" sz="2000" b="1">
                          <a:effectLst/>
                        </a:rPr>
                        <a:t>1</a:t>
                      </a:r>
                      <a:endParaRPr lang="fr-FR" sz="2000" b="1">
                        <a:effectLst/>
                        <a:latin typeface="Arial" panose="020B0604020202020204" pitchFamily="34" charset="0"/>
                        <a:ea typeface="Times New Roman" panose="02020603050405020304" pitchFamily="18" charset="0"/>
                        <a:cs typeface="Times New Roman" panose="02020603050405020304" pitchFamily="18" charset="0"/>
                      </a:endParaRPr>
                    </a:p>
                  </a:txBody>
                  <a:tcPr marL="40920" marR="40920" marT="0" marB="0" anchor="ctr"/>
                </a:tc>
                <a:tc>
                  <a:txBody>
                    <a:bodyPr/>
                    <a:lstStyle/>
                    <a:p>
                      <a:pPr algn="ctr">
                        <a:spcAft>
                          <a:spcPts val="0"/>
                        </a:spcAft>
                      </a:pPr>
                      <a:r>
                        <a:rPr lang="fr-FR" sz="2000" b="1" dirty="0" smtClean="0">
                          <a:effectLst/>
                        </a:rPr>
                        <a:t>1</a:t>
                      </a:r>
                      <a:endParaRPr lang="fr-FR"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0920" marR="40920" marT="0" marB="0" anchor="ctr"/>
                </a:tc>
                <a:tc>
                  <a:txBody>
                    <a:bodyPr/>
                    <a:lstStyle/>
                    <a:p>
                      <a:pPr algn="ctr">
                        <a:spcAft>
                          <a:spcPts val="0"/>
                        </a:spcAft>
                      </a:pPr>
                      <a:r>
                        <a:rPr lang="fr-FR" sz="2000" b="1">
                          <a:effectLst/>
                        </a:rPr>
                        <a:t>0</a:t>
                      </a:r>
                      <a:endParaRPr lang="fr-FR" sz="2000" b="1">
                        <a:effectLst/>
                        <a:latin typeface="Arial" panose="020B0604020202020204" pitchFamily="34" charset="0"/>
                        <a:ea typeface="Times New Roman" panose="02020603050405020304" pitchFamily="18" charset="0"/>
                        <a:cs typeface="Times New Roman" panose="02020603050405020304" pitchFamily="18" charset="0"/>
                      </a:endParaRPr>
                    </a:p>
                  </a:txBody>
                  <a:tcPr marL="40920" marR="40920" marT="0" marB="0" anchor="ctr"/>
                </a:tc>
                <a:tc>
                  <a:txBody>
                    <a:bodyPr/>
                    <a:lstStyle/>
                    <a:p>
                      <a:pPr algn="ctr">
                        <a:spcAft>
                          <a:spcPts val="0"/>
                        </a:spcAft>
                      </a:pPr>
                      <a:r>
                        <a:rPr lang="fr-FR" sz="2000" b="1">
                          <a:effectLst/>
                        </a:rPr>
                        <a:t>0</a:t>
                      </a:r>
                      <a:endParaRPr lang="fr-FR" sz="2000" b="1">
                        <a:effectLst/>
                        <a:latin typeface="Arial" panose="020B0604020202020204" pitchFamily="34" charset="0"/>
                        <a:ea typeface="Times New Roman" panose="02020603050405020304" pitchFamily="18" charset="0"/>
                        <a:cs typeface="Times New Roman" panose="02020603050405020304" pitchFamily="18" charset="0"/>
                      </a:endParaRPr>
                    </a:p>
                  </a:txBody>
                  <a:tcPr marL="40920" marR="40920" marT="0" marB="0" anchor="ctr"/>
                </a:tc>
                <a:tc>
                  <a:txBody>
                    <a:bodyPr/>
                    <a:lstStyle/>
                    <a:p>
                      <a:pPr algn="ctr">
                        <a:spcAft>
                          <a:spcPts val="0"/>
                        </a:spcAft>
                      </a:pPr>
                      <a:r>
                        <a:rPr lang="fr-FR" sz="2000" b="1" dirty="0">
                          <a:effectLst/>
                        </a:rPr>
                        <a:t> </a:t>
                      </a:r>
                      <a:endParaRPr lang="fr-FR"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0920" marR="40920" marT="0" marB="0" anchor="ctr"/>
                </a:tc>
                <a:tc>
                  <a:txBody>
                    <a:bodyPr/>
                    <a:lstStyle/>
                    <a:p>
                      <a:pPr algn="ctr">
                        <a:spcAft>
                          <a:spcPts val="0"/>
                        </a:spcAft>
                      </a:pPr>
                      <a:r>
                        <a:rPr lang="fr-FR" sz="2000" b="1" dirty="0">
                          <a:effectLst/>
                        </a:rPr>
                        <a:t> </a:t>
                      </a:r>
                      <a:endParaRPr lang="fr-FR"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0920" marR="40920" marT="0" marB="0" anchor="ctr"/>
                </a:tc>
                <a:tc>
                  <a:txBody>
                    <a:bodyPr/>
                    <a:lstStyle/>
                    <a:p>
                      <a:pPr algn="ctr">
                        <a:spcAft>
                          <a:spcPts val="0"/>
                        </a:spcAft>
                      </a:pPr>
                      <a:r>
                        <a:rPr lang="fr-FR" sz="2000" b="1" dirty="0">
                          <a:effectLst/>
                        </a:rPr>
                        <a:t>30</a:t>
                      </a:r>
                      <a:endParaRPr lang="fr-FR"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0920" marR="40920" marT="0" marB="0" anchor="ctr"/>
                </a:tc>
                <a:extLst>
                  <a:ext uri="{0D108BD9-81ED-4DB2-BD59-A6C34878D82A}">
                    <a16:rowId xmlns:a16="http://schemas.microsoft.com/office/drawing/2014/main" xmlns="" val="1311557136"/>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xmlns="" val="1187600098"/>
              </p:ext>
            </p:extLst>
          </p:nvPr>
        </p:nvGraphicFramePr>
        <p:xfrm>
          <a:off x="272951" y="5335199"/>
          <a:ext cx="11423180" cy="904341"/>
        </p:xfrm>
        <a:graphic>
          <a:graphicData uri="http://schemas.openxmlformats.org/drawingml/2006/table">
            <a:tbl>
              <a:tblPr firstRow="1" firstCol="1" bandRow="1">
                <a:tableStyleId>{5C22544A-7EE6-4342-B048-85BDC9FD1C3A}</a:tableStyleId>
              </a:tblPr>
              <a:tblGrid>
                <a:gridCol w="2797795">
                  <a:extLst>
                    <a:ext uri="{9D8B030D-6E8A-4147-A177-3AD203B41FA5}">
                      <a16:colId xmlns:a16="http://schemas.microsoft.com/office/drawing/2014/main" xmlns="" val="1810334080"/>
                    </a:ext>
                  </a:extLst>
                </a:gridCol>
                <a:gridCol w="1310185">
                  <a:extLst>
                    <a:ext uri="{9D8B030D-6E8A-4147-A177-3AD203B41FA5}">
                      <a16:colId xmlns:a16="http://schemas.microsoft.com/office/drawing/2014/main" xmlns="" val="3310606028"/>
                    </a:ext>
                  </a:extLst>
                </a:gridCol>
                <a:gridCol w="955344">
                  <a:extLst>
                    <a:ext uri="{9D8B030D-6E8A-4147-A177-3AD203B41FA5}">
                      <a16:colId xmlns:a16="http://schemas.microsoft.com/office/drawing/2014/main" xmlns="" val="1742529372"/>
                    </a:ext>
                  </a:extLst>
                </a:gridCol>
                <a:gridCol w="1269241">
                  <a:extLst>
                    <a:ext uri="{9D8B030D-6E8A-4147-A177-3AD203B41FA5}">
                      <a16:colId xmlns:a16="http://schemas.microsoft.com/office/drawing/2014/main" xmlns="" val="3030727328"/>
                    </a:ext>
                  </a:extLst>
                </a:gridCol>
                <a:gridCol w="1323833">
                  <a:extLst>
                    <a:ext uri="{9D8B030D-6E8A-4147-A177-3AD203B41FA5}">
                      <a16:colId xmlns:a16="http://schemas.microsoft.com/office/drawing/2014/main" xmlns="" val="777822185"/>
                    </a:ext>
                  </a:extLst>
                </a:gridCol>
                <a:gridCol w="941696">
                  <a:extLst>
                    <a:ext uri="{9D8B030D-6E8A-4147-A177-3AD203B41FA5}">
                      <a16:colId xmlns:a16="http://schemas.microsoft.com/office/drawing/2014/main" xmlns="" val="1481389785"/>
                    </a:ext>
                  </a:extLst>
                </a:gridCol>
                <a:gridCol w="1405719">
                  <a:extLst>
                    <a:ext uri="{9D8B030D-6E8A-4147-A177-3AD203B41FA5}">
                      <a16:colId xmlns:a16="http://schemas.microsoft.com/office/drawing/2014/main" xmlns="" val="3942750155"/>
                    </a:ext>
                  </a:extLst>
                </a:gridCol>
                <a:gridCol w="1419367">
                  <a:extLst>
                    <a:ext uri="{9D8B030D-6E8A-4147-A177-3AD203B41FA5}">
                      <a16:colId xmlns:a16="http://schemas.microsoft.com/office/drawing/2014/main" xmlns="" val="1029333921"/>
                    </a:ext>
                  </a:extLst>
                </a:gridCol>
              </a:tblGrid>
              <a:tr h="904341">
                <a:tc>
                  <a:txBody>
                    <a:bodyPr/>
                    <a:lstStyle/>
                    <a:p>
                      <a:pPr marL="142240" indent="-142240">
                        <a:spcAft>
                          <a:spcPts val="0"/>
                        </a:spcAft>
                      </a:pPr>
                      <a:r>
                        <a:rPr lang="fr-FR" sz="2000" dirty="0">
                          <a:effectLst/>
                        </a:rPr>
                        <a:t>6. Accompagnement personnalisé </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fr-FR" sz="2000">
                          <a:solidFill>
                            <a:schemeClr val="tx1"/>
                          </a:solidFill>
                          <a:effectLst/>
                        </a:rPr>
                        <a:t>2</a:t>
                      </a:r>
                      <a:endParaRPr lang="fr-FR"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spcAft>
                          <a:spcPts val="0"/>
                        </a:spcAft>
                      </a:pPr>
                      <a:r>
                        <a:rPr lang="fr-FR" sz="2000" dirty="0">
                          <a:solidFill>
                            <a:schemeClr val="tx1"/>
                          </a:solidFill>
                          <a:effectLst/>
                        </a:rPr>
                        <a:t>0</a:t>
                      </a:r>
                      <a:endParaRPr lang="fr-FR"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spcAft>
                          <a:spcPts val="0"/>
                        </a:spcAft>
                      </a:pPr>
                      <a:r>
                        <a:rPr lang="fr-FR" sz="2000">
                          <a:solidFill>
                            <a:schemeClr val="tx1"/>
                          </a:solidFill>
                          <a:effectLst/>
                        </a:rPr>
                        <a:t>2</a:t>
                      </a:r>
                      <a:endParaRPr lang="fr-FR"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spcAft>
                          <a:spcPts val="0"/>
                        </a:spcAft>
                      </a:pPr>
                      <a:r>
                        <a:rPr lang="fr-FR" sz="2000">
                          <a:solidFill>
                            <a:schemeClr val="tx1"/>
                          </a:solidFill>
                          <a:effectLst/>
                        </a:rPr>
                        <a:t>2</a:t>
                      </a:r>
                      <a:endParaRPr lang="fr-FR"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spcAft>
                          <a:spcPts val="0"/>
                        </a:spcAft>
                      </a:pPr>
                      <a:r>
                        <a:rPr lang="fr-FR" sz="2000">
                          <a:solidFill>
                            <a:schemeClr val="tx1"/>
                          </a:solidFill>
                          <a:effectLst/>
                        </a:rPr>
                        <a:t>0</a:t>
                      </a:r>
                      <a:endParaRPr lang="fr-FR"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spcAft>
                          <a:spcPts val="0"/>
                        </a:spcAft>
                      </a:pPr>
                      <a:r>
                        <a:rPr lang="fr-FR" sz="2000">
                          <a:solidFill>
                            <a:schemeClr val="tx1"/>
                          </a:solidFill>
                          <a:effectLst/>
                        </a:rPr>
                        <a:t>2</a:t>
                      </a:r>
                      <a:endParaRPr lang="fr-FR"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spcAft>
                          <a:spcPts val="0"/>
                        </a:spcAft>
                      </a:pPr>
                      <a:r>
                        <a:rPr lang="fr-FR" sz="2000" dirty="0">
                          <a:solidFill>
                            <a:schemeClr val="tx1"/>
                          </a:solidFill>
                          <a:effectLst/>
                        </a:rPr>
                        <a:t>120</a:t>
                      </a:r>
                      <a:endParaRPr lang="fr-FR"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861673379"/>
                  </a:ext>
                </a:extLst>
              </a:tr>
            </a:tbl>
          </a:graphicData>
        </a:graphic>
      </p:graphicFrame>
    </p:spTree>
    <p:extLst>
      <p:ext uri="{BB962C8B-B14F-4D97-AF65-F5344CB8AC3E}">
        <p14:creationId xmlns:p14="http://schemas.microsoft.com/office/powerpoint/2010/main" xmlns="" val="13757215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gray">
          <a:xfrm>
            <a:off x="272956" y="327547"/>
            <a:ext cx="11177516" cy="51588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250825" indent="-250825">
              <a:spcBef>
                <a:spcPct val="20000"/>
              </a:spcBef>
              <a:buChar char="•"/>
              <a:defRPr sz="3200">
                <a:solidFill>
                  <a:schemeClr val="tx1"/>
                </a:solidFill>
                <a:latin typeface="Arial" panose="020B0604020202020204" pitchFamily="34" charset="0"/>
              </a:defRPr>
            </a:lvl1pPr>
            <a:lvl2pPr marL="423863" indent="-171450">
              <a:spcBef>
                <a:spcPct val="20000"/>
              </a:spcBef>
              <a:buChar char="–"/>
              <a:defRPr sz="2800">
                <a:solidFill>
                  <a:schemeClr val="tx1"/>
                </a:solidFill>
                <a:latin typeface="Arial" panose="020B0604020202020204" pitchFamily="34" charset="0"/>
              </a:defRPr>
            </a:lvl2pPr>
            <a:lvl3pPr marL="425450" indent="3175">
              <a:spcBef>
                <a:spcPct val="20000"/>
              </a:spcBef>
              <a:buChar char="•"/>
              <a:defRPr sz="2400">
                <a:solidFill>
                  <a:schemeClr val="tx1"/>
                </a:solidFill>
                <a:latin typeface="Arial" panose="020B0604020202020204" pitchFamily="34" charset="0"/>
              </a:defRPr>
            </a:lvl3pPr>
            <a:lvl4pPr marL="617538" indent="-187325">
              <a:spcBef>
                <a:spcPct val="20000"/>
              </a:spcBef>
              <a:buChar char="–"/>
              <a:defRPr sz="2000">
                <a:solidFill>
                  <a:schemeClr val="tx1"/>
                </a:solidFill>
                <a:latin typeface="Arial" panose="020B0604020202020204" pitchFamily="34" charset="0"/>
              </a:defRPr>
            </a:lvl4pPr>
            <a:lvl5pPr marL="619125" indent="1209675">
              <a:spcBef>
                <a:spcPct val="20000"/>
              </a:spcBef>
              <a:buChar char="»"/>
              <a:defRPr sz="2000">
                <a:solidFill>
                  <a:schemeClr val="tx1"/>
                </a:solidFill>
                <a:latin typeface="Arial" panose="020B0604020202020204" pitchFamily="34" charset="0"/>
              </a:defRPr>
            </a:lvl5pPr>
            <a:lvl6pPr marL="1076325" indent="1209675" eaLnBrk="0" fontAlgn="base" hangingPunct="0">
              <a:spcBef>
                <a:spcPct val="20000"/>
              </a:spcBef>
              <a:spcAft>
                <a:spcPct val="0"/>
              </a:spcAft>
              <a:buChar char="»"/>
              <a:defRPr sz="2000">
                <a:solidFill>
                  <a:schemeClr val="tx1"/>
                </a:solidFill>
                <a:latin typeface="Arial" panose="020B0604020202020204" pitchFamily="34" charset="0"/>
              </a:defRPr>
            </a:lvl6pPr>
            <a:lvl7pPr marL="1533525" indent="1209675" eaLnBrk="0" fontAlgn="base" hangingPunct="0">
              <a:spcBef>
                <a:spcPct val="20000"/>
              </a:spcBef>
              <a:spcAft>
                <a:spcPct val="0"/>
              </a:spcAft>
              <a:buChar char="»"/>
              <a:defRPr sz="2000">
                <a:solidFill>
                  <a:schemeClr val="tx1"/>
                </a:solidFill>
                <a:latin typeface="Arial" panose="020B0604020202020204" pitchFamily="34" charset="0"/>
              </a:defRPr>
            </a:lvl7pPr>
            <a:lvl8pPr marL="1990725" indent="1209675" eaLnBrk="0" fontAlgn="base" hangingPunct="0">
              <a:spcBef>
                <a:spcPct val="20000"/>
              </a:spcBef>
              <a:spcAft>
                <a:spcPct val="0"/>
              </a:spcAft>
              <a:buChar char="»"/>
              <a:defRPr sz="2000">
                <a:solidFill>
                  <a:schemeClr val="tx1"/>
                </a:solidFill>
                <a:latin typeface="Arial" panose="020B0604020202020204" pitchFamily="34" charset="0"/>
              </a:defRPr>
            </a:lvl8pPr>
            <a:lvl9pPr marL="2447925" indent="1209675"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60000"/>
              </a:spcBef>
              <a:spcAft>
                <a:spcPct val="40000"/>
              </a:spcAft>
              <a:buClr>
                <a:schemeClr val="tx1"/>
              </a:buClr>
              <a:buFont typeface="Wingdings" panose="05000000000000000000" pitchFamily="2" charset="2"/>
              <a:buNone/>
            </a:pPr>
            <a:r>
              <a:rPr lang="fr-FR" altLang="fr-FR" sz="2000" b="1" dirty="0">
                <a:ea typeface="Arial" panose="020B0604020202020204" pitchFamily="34" charset="0"/>
                <a:cs typeface="Arial" panose="020B0604020202020204" pitchFamily="34" charset="0"/>
              </a:rPr>
              <a:t>Domaines d'interventions possibles de l'anglais :</a:t>
            </a:r>
          </a:p>
          <a:p>
            <a:pPr lvl="1" algn="just">
              <a:buClr>
                <a:schemeClr val="tx1"/>
              </a:buClr>
              <a:buFont typeface="Wingdings" panose="05000000000000000000" pitchFamily="2" charset="2"/>
              <a:buChar char=""/>
            </a:pPr>
            <a:r>
              <a:rPr lang="fr-FR" altLang="fr-FR" sz="2000" dirty="0">
                <a:ea typeface="Arial" panose="020B0604020202020204" pitchFamily="34" charset="0"/>
                <a:cs typeface="Arial" panose="020B0604020202020204" pitchFamily="34" charset="0"/>
              </a:rPr>
              <a:t>Lancement </a:t>
            </a:r>
            <a:r>
              <a:rPr lang="fr-FR" altLang="fr-FR" sz="2000" dirty="0" smtClean="0">
                <a:ea typeface="Arial" panose="020B0604020202020204" pitchFamily="34" charset="0"/>
                <a:cs typeface="Arial" panose="020B0604020202020204" pitchFamily="34" charset="0"/>
              </a:rPr>
              <a:t>de </a:t>
            </a:r>
            <a:r>
              <a:rPr lang="fr-FR" altLang="fr-FR" sz="2000" dirty="0">
                <a:ea typeface="Arial" panose="020B0604020202020204" pitchFamily="34" charset="0"/>
                <a:cs typeface="Arial" panose="020B0604020202020204" pitchFamily="34" charset="0"/>
              </a:rPr>
              <a:t>projet ou </a:t>
            </a:r>
            <a:r>
              <a:rPr lang="fr-FR" altLang="fr-FR" sz="2000" dirty="0" smtClean="0">
                <a:ea typeface="Arial" panose="020B0604020202020204" pitchFamily="34" charset="0"/>
                <a:cs typeface="Arial" panose="020B0604020202020204" pitchFamily="34" charset="0"/>
              </a:rPr>
              <a:t>de </a:t>
            </a:r>
            <a:r>
              <a:rPr lang="fr-FR" altLang="fr-FR" sz="2000" dirty="0">
                <a:ea typeface="Arial" panose="020B0604020202020204" pitchFamily="34" charset="0"/>
                <a:cs typeface="Arial" panose="020B0604020202020204" pitchFamily="34" charset="0"/>
              </a:rPr>
              <a:t>TP </a:t>
            </a:r>
            <a:r>
              <a:rPr lang="fr-FR" altLang="fr-FR" sz="2000" dirty="0" smtClean="0">
                <a:ea typeface="Arial" panose="020B0604020202020204" pitchFamily="34" charset="0"/>
                <a:cs typeface="Arial" panose="020B0604020202020204" pitchFamily="34" charset="0"/>
              </a:rPr>
              <a:t>ou de TD avec </a:t>
            </a:r>
            <a:r>
              <a:rPr lang="fr-FR" altLang="fr-FR" sz="2000" dirty="0">
                <a:ea typeface="Arial" panose="020B0604020202020204" pitchFamily="34" charset="0"/>
                <a:cs typeface="Arial" panose="020B0604020202020204" pitchFamily="34" charset="0"/>
              </a:rPr>
              <a:t>une partie en anglais.</a:t>
            </a:r>
          </a:p>
          <a:p>
            <a:pPr lvl="1" algn="just">
              <a:buClr>
                <a:schemeClr val="tx1"/>
              </a:buClr>
              <a:buFont typeface="Wingdings" panose="05000000000000000000" pitchFamily="2" charset="2"/>
              <a:buChar char=""/>
            </a:pPr>
            <a:r>
              <a:rPr lang="fr-FR" altLang="fr-FR" sz="2000" dirty="0">
                <a:ea typeface="Arial" panose="020B0604020202020204" pitchFamily="34" charset="0"/>
                <a:cs typeface="Arial" panose="020B0604020202020204" pitchFamily="34" charset="0"/>
              </a:rPr>
              <a:t>Étude des documentations en anglais.</a:t>
            </a:r>
          </a:p>
          <a:p>
            <a:pPr lvl="1" algn="just">
              <a:buClr>
                <a:schemeClr val="tx1"/>
              </a:buClr>
              <a:buFont typeface="Wingdings" panose="05000000000000000000" pitchFamily="2" charset="2"/>
              <a:buChar char=""/>
            </a:pPr>
            <a:r>
              <a:rPr lang="fr-FR" altLang="fr-FR" sz="2000" dirty="0">
                <a:ea typeface="Arial" panose="020B0604020202020204" pitchFamily="34" charset="0"/>
                <a:cs typeface="Arial" panose="020B0604020202020204" pitchFamily="34" charset="0"/>
              </a:rPr>
              <a:t>Revue critique de projet, présentation de travaux ou bilan de </a:t>
            </a:r>
            <a:r>
              <a:rPr lang="fr-FR" altLang="fr-FR" sz="2000" dirty="0" smtClean="0">
                <a:ea typeface="Arial" panose="020B0604020202020204" pitchFamily="34" charset="0"/>
                <a:cs typeface="Arial" panose="020B0604020202020204" pitchFamily="34" charset="0"/>
              </a:rPr>
              <a:t>TP ou TD.</a:t>
            </a:r>
          </a:p>
          <a:p>
            <a:pPr marL="252413" lvl="1" indent="0" algn="just">
              <a:buClr>
                <a:schemeClr val="tx1"/>
              </a:buClr>
              <a:buNone/>
            </a:pPr>
            <a:endParaRPr lang="fr-FR" altLang="fr-FR" sz="2000" dirty="0">
              <a:ea typeface="Arial" panose="020B0604020202020204" pitchFamily="34" charset="0"/>
              <a:cs typeface="Arial" panose="020B0604020202020204" pitchFamily="34" charset="0"/>
            </a:endParaRPr>
          </a:p>
          <a:p>
            <a:pPr algn="just">
              <a:spcBef>
                <a:spcPct val="60000"/>
              </a:spcBef>
              <a:spcAft>
                <a:spcPct val="40000"/>
              </a:spcAft>
              <a:buClr>
                <a:schemeClr val="tx1"/>
              </a:buClr>
              <a:buFont typeface="Wingdings" panose="05000000000000000000" pitchFamily="2" charset="2"/>
              <a:buNone/>
            </a:pPr>
            <a:r>
              <a:rPr lang="fr-FR" altLang="fr-FR" sz="2000" b="1" dirty="0" smtClean="0">
                <a:ea typeface="Arial" panose="020B0604020202020204" pitchFamily="34" charset="0"/>
                <a:cs typeface="Arial" panose="020B0604020202020204" pitchFamily="34" charset="0"/>
              </a:rPr>
              <a:t>Exemples </a:t>
            </a:r>
            <a:r>
              <a:rPr lang="fr-FR" altLang="fr-FR" sz="2000" b="1" dirty="0">
                <a:ea typeface="Arial" panose="020B0604020202020204" pitchFamily="34" charset="0"/>
                <a:cs typeface="Arial" panose="020B0604020202020204" pitchFamily="34" charset="0"/>
              </a:rPr>
              <a:t>d’intervention en projet :</a:t>
            </a:r>
          </a:p>
          <a:p>
            <a:pPr lvl="1" algn="just">
              <a:buClr>
                <a:schemeClr val="tx1"/>
              </a:buClr>
              <a:buFont typeface="Wingdings" panose="05000000000000000000" pitchFamily="2" charset="2"/>
              <a:buChar char=""/>
            </a:pPr>
            <a:r>
              <a:rPr lang="fr-FR" altLang="fr-FR" sz="2000" dirty="0">
                <a:ea typeface="Arial" panose="020B0604020202020204" pitchFamily="34" charset="0"/>
                <a:cs typeface="Arial" panose="020B0604020202020204" pitchFamily="34" charset="0"/>
              </a:rPr>
              <a:t>Aide à la compréhension d'un CCTP en anglais et de la définition du travail attendu.</a:t>
            </a:r>
          </a:p>
          <a:p>
            <a:pPr lvl="1" algn="just">
              <a:buClr>
                <a:schemeClr val="tx1"/>
              </a:buClr>
              <a:buFont typeface="Wingdings" panose="05000000000000000000" pitchFamily="2" charset="2"/>
              <a:buChar char=""/>
            </a:pPr>
            <a:r>
              <a:rPr lang="fr-FR" altLang="fr-FR" sz="2000" dirty="0">
                <a:ea typeface="Arial" panose="020B0604020202020204" pitchFamily="34" charset="0"/>
                <a:cs typeface="Arial" panose="020B0604020202020204" pitchFamily="34" charset="0"/>
              </a:rPr>
              <a:t>Aide à la rédaction d'une synthèse de la définition du projet. </a:t>
            </a:r>
          </a:p>
          <a:p>
            <a:pPr lvl="1" algn="just">
              <a:buClr>
                <a:schemeClr val="tx1"/>
              </a:buClr>
              <a:buFont typeface="Wingdings" panose="05000000000000000000" pitchFamily="2" charset="2"/>
              <a:buChar char=""/>
            </a:pPr>
            <a:r>
              <a:rPr lang="fr-FR" altLang="fr-FR" sz="2000" dirty="0">
                <a:ea typeface="Arial" panose="020B0604020202020204" pitchFamily="34" charset="0"/>
                <a:cs typeface="Arial" panose="020B0604020202020204" pitchFamily="34" charset="0"/>
              </a:rPr>
              <a:t>Aide à l'utilisation de logiciel en </a:t>
            </a:r>
            <a:r>
              <a:rPr lang="fr-FR" altLang="fr-FR" sz="2000" dirty="0" smtClean="0">
                <a:ea typeface="Arial" panose="020B0604020202020204" pitchFamily="34" charset="0"/>
                <a:cs typeface="Arial" panose="020B0604020202020204" pitchFamily="34" charset="0"/>
              </a:rPr>
              <a:t>anglais.</a:t>
            </a:r>
            <a:endParaRPr lang="fr-FR" altLang="fr-FR" sz="2000" dirty="0">
              <a:ea typeface="Arial" panose="020B0604020202020204" pitchFamily="34" charset="0"/>
              <a:cs typeface="Arial" panose="020B0604020202020204" pitchFamily="34" charset="0"/>
            </a:endParaRPr>
          </a:p>
          <a:p>
            <a:pPr lvl="1" algn="just">
              <a:buClr>
                <a:schemeClr val="tx1"/>
              </a:buClr>
              <a:buFont typeface="Wingdings" panose="05000000000000000000" pitchFamily="2" charset="2"/>
              <a:buChar char=""/>
            </a:pPr>
            <a:r>
              <a:rPr lang="fr-FR" altLang="fr-FR" sz="2000" dirty="0">
                <a:ea typeface="Arial" panose="020B0604020202020204" pitchFamily="34" charset="0"/>
                <a:cs typeface="Arial" panose="020B0604020202020204" pitchFamily="34" charset="0"/>
              </a:rPr>
              <a:t>Aide à la compréhension de documents techniques en anglais nécessaires au développement du projet.</a:t>
            </a:r>
          </a:p>
          <a:p>
            <a:pPr lvl="1" algn="just">
              <a:buClr>
                <a:schemeClr val="tx1"/>
              </a:buClr>
              <a:buFont typeface="Wingdings" panose="05000000000000000000" pitchFamily="2" charset="2"/>
              <a:buChar char=""/>
            </a:pPr>
            <a:r>
              <a:rPr lang="fr-FR" altLang="fr-FR" sz="2000" dirty="0">
                <a:ea typeface="Arial" panose="020B0604020202020204" pitchFamily="34" charset="0"/>
                <a:cs typeface="Arial" panose="020B0604020202020204" pitchFamily="34" charset="0"/>
              </a:rPr>
              <a:t>Aide à la rédaction du projet et soutenance orale pour entrainement. </a:t>
            </a:r>
          </a:p>
        </p:txBody>
      </p:sp>
    </p:spTree>
    <p:extLst>
      <p:ext uri="{BB962C8B-B14F-4D97-AF65-F5344CB8AC3E}">
        <p14:creationId xmlns:p14="http://schemas.microsoft.com/office/powerpoint/2010/main" xmlns="" val="1941569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06400" y="317501"/>
            <a:ext cx="10676283" cy="762000"/>
          </a:xfrm>
        </p:spPr>
        <p:txBody>
          <a:bodyPr>
            <a:noAutofit/>
          </a:bodyPr>
          <a:lstStyle/>
          <a:p>
            <a:r>
              <a:rPr lang="fr-FR" sz="4000" b="1" dirty="0" smtClean="0"/>
              <a:t>Accompagnement personnalisé</a:t>
            </a:r>
            <a:endParaRPr lang="fr-FR" sz="4000" b="1" dirty="0"/>
          </a:p>
        </p:txBody>
      </p:sp>
      <p:sp>
        <p:nvSpPr>
          <p:cNvPr id="5" name="Espace réservé du contenu 2"/>
          <p:cNvSpPr>
            <a:spLocks noGrp="1"/>
          </p:cNvSpPr>
          <p:nvPr>
            <p:ph sz="quarter" idx="4294967295"/>
          </p:nvPr>
        </p:nvSpPr>
        <p:spPr>
          <a:xfrm>
            <a:off x="547187" y="1470480"/>
            <a:ext cx="10394707" cy="1013414"/>
          </a:xfrm>
          <a:prstGeom prst="rect">
            <a:avLst/>
          </a:prstGeom>
        </p:spPr>
        <p:txBody>
          <a:bodyPr>
            <a:normAutofit/>
          </a:bodyPr>
          <a:lstStyle/>
          <a:p>
            <a:pPr marL="0" indent="0" algn="just">
              <a:buNone/>
            </a:pPr>
            <a:r>
              <a:rPr lang="fr-FR" sz="2400" cap="none" dirty="0" smtClean="0"/>
              <a:t>2 heures d’accompagnement personnalisé sont présentes chaque semaine dans l’emploi du temps des étudiants.</a:t>
            </a:r>
            <a:endParaRPr lang="fr-FR" sz="2400" cap="none" dirty="0"/>
          </a:p>
        </p:txBody>
      </p:sp>
      <p:pic>
        <p:nvPicPr>
          <p:cNvPr id="2" name="Image 1" descr="La bosse des maths? – Blog enseignant des maths"/>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77926" y="2269747"/>
            <a:ext cx="3430850" cy="3757943"/>
          </a:xfrm>
          <a:prstGeom prst="rect">
            <a:avLst/>
          </a:prstGeom>
        </p:spPr>
      </p:pic>
    </p:spTree>
    <p:extLst>
      <p:ext uri="{BB962C8B-B14F-4D97-AF65-F5344CB8AC3E}">
        <p14:creationId xmlns:p14="http://schemas.microsoft.com/office/powerpoint/2010/main" xmlns="" val="15540035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9030" y="1653510"/>
            <a:ext cx="10566316" cy="29605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Image 4"/>
          <p:cNvPicPr>
            <a:picLocks noChangeAspect="1"/>
          </p:cNvPicPr>
          <p:nvPr/>
        </p:nvPicPr>
        <p:blipFill>
          <a:blip r:embed="rId3" cstate="print"/>
          <a:stretch>
            <a:fillRect/>
          </a:stretch>
        </p:blipFill>
        <p:spPr>
          <a:xfrm>
            <a:off x="9953365" y="4865831"/>
            <a:ext cx="1261981" cy="1255885"/>
          </a:xfrm>
          <a:prstGeom prst="rect">
            <a:avLst/>
          </a:prstGeom>
        </p:spPr>
      </p:pic>
      <p:sp>
        <p:nvSpPr>
          <p:cNvPr id="2" name="ZoneTexte 1"/>
          <p:cNvSpPr txBox="1"/>
          <p:nvPr/>
        </p:nvSpPr>
        <p:spPr>
          <a:xfrm>
            <a:off x="0" y="163773"/>
            <a:ext cx="11696131" cy="1200329"/>
          </a:xfrm>
          <a:prstGeom prst="rect">
            <a:avLst/>
          </a:prstGeom>
          <a:noFill/>
        </p:spPr>
        <p:txBody>
          <a:bodyPr wrap="square" rtlCol="0">
            <a:spAutoFit/>
          </a:bodyPr>
          <a:lstStyle/>
          <a:p>
            <a:r>
              <a:rPr lang="fr-FR" sz="2400" dirty="0" smtClean="0"/>
              <a:t>L’origine des étudiants est diverse : bac pro, bac STI2D, bac général, reconversion…</a:t>
            </a:r>
          </a:p>
          <a:p>
            <a:endParaRPr lang="fr-FR" sz="2400" dirty="0" smtClean="0"/>
          </a:p>
          <a:p>
            <a:r>
              <a:rPr lang="fr-FR" sz="2400" dirty="0" smtClean="0"/>
              <a:t>D’où :</a:t>
            </a:r>
            <a:endParaRPr lang="fr-FR" sz="2400" dirty="0"/>
          </a:p>
        </p:txBody>
      </p:sp>
    </p:spTree>
    <p:extLst>
      <p:ext uri="{BB962C8B-B14F-4D97-AF65-F5344CB8AC3E}">
        <p14:creationId xmlns:p14="http://schemas.microsoft.com/office/powerpoint/2010/main" xmlns="" val="40654552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stretch>
            <a:fillRect/>
          </a:stretch>
        </p:blipFill>
        <p:spPr>
          <a:xfrm>
            <a:off x="935518" y="99935"/>
            <a:ext cx="9359180" cy="4104445"/>
          </a:xfrm>
          <a:prstGeom prst="rect">
            <a:avLst/>
          </a:prstGeom>
        </p:spPr>
      </p:pic>
      <p:sp>
        <p:nvSpPr>
          <p:cNvPr id="2" name="ZoneTexte 1"/>
          <p:cNvSpPr txBox="1"/>
          <p:nvPr/>
        </p:nvSpPr>
        <p:spPr>
          <a:xfrm>
            <a:off x="272955" y="4394577"/>
            <a:ext cx="11286700" cy="1200329"/>
          </a:xfrm>
          <a:prstGeom prst="rect">
            <a:avLst/>
          </a:prstGeom>
          <a:noFill/>
        </p:spPr>
        <p:txBody>
          <a:bodyPr wrap="square" rtlCol="0">
            <a:spAutoFit/>
          </a:bodyPr>
          <a:lstStyle/>
          <a:p>
            <a:pPr algn="just"/>
            <a:r>
              <a:rPr lang="fr-FR" sz="2400" b="1" dirty="0" smtClean="0"/>
              <a:t>L’AP doit apparaitre dans l’emploi du temps des étudiants et doit être accessible à tous les enseignants de l’équipe pédagogique libérés sur le créneau.</a:t>
            </a:r>
            <a:endParaRPr lang="fr-FR" sz="2400" b="1" dirty="0"/>
          </a:p>
        </p:txBody>
      </p:sp>
    </p:spTree>
    <p:extLst>
      <p:ext uri="{BB962C8B-B14F-4D97-AF65-F5344CB8AC3E}">
        <p14:creationId xmlns:p14="http://schemas.microsoft.com/office/powerpoint/2010/main" xmlns="" val="2006674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242019" y="849928"/>
            <a:ext cx="1101738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r>
              <a:rPr lang="fr-FR" altLang="fr-FR" sz="2800" dirty="0"/>
              <a:t>Identifier les besoins des apprenants par un </a:t>
            </a:r>
            <a:r>
              <a:rPr lang="fr-FR" altLang="fr-FR" sz="2800" dirty="0" smtClean="0"/>
              <a:t>diagnostic.</a:t>
            </a:r>
            <a:endParaRPr lang="fr-FR" altLang="fr-FR" sz="2800" dirty="0"/>
          </a:p>
        </p:txBody>
      </p:sp>
      <p:sp>
        <p:nvSpPr>
          <p:cNvPr id="5" name="ZoneTexte 4"/>
          <p:cNvSpPr txBox="1"/>
          <p:nvPr/>
        </p:nvSpPr>
        <p:spPr>
          <a:xfrm>
            <a:off x="242021" y="2043374"/>
            <a:ext cx="11153860" cy="3108543"/>
          </a:xfrm>
          <a:prstGeom prst="rect">
            <a:avLst/>
          </a:prstGeom>
          <a:noFill/>
        </p:spPr>
        <p:txBody>
          <a:bodyPr wrap="square">
            <a:spAutoFit/>
          </a:bodyPr>
          <a:lstStyle/>
          <a:p>
            <a:pPr algn="just">
              <a:defRPr/>
            </a:pPr>
            <a:r>
              <a:rPr lang="fr-FR" sz="2800" dirty="0"/>
              <a:t>Définir par l’équipe pédagogique toute entière des objectifs d’accompagnement en les réajustant régulièrement au cours de la formation </a:t>
            </a:r>
            <a:r>
              <a:rPr lang="fr-FR" sz="2800" dirty="0" smtClean="0"/>
              <a:t>:</a:t>
            </a:r>
          </a:p>
          <a:p>
            <a:pPr algn="just">
              <a:defRPr/>
            </a:pPr>
            <a:endParaRPr lang="fr-FR" sz="2800" dirty="0"/>
          </a:p>
          <a:p>
            <a:pPr marL="457200" indent="-457200" algn="just">
              <a:buFont typeface="Wingdings" panose="05000000000000000000" pitchFamily="2" charset="2"/>
              <a:buChar char="Ø"/>
              <a:defRPr/>
            </a:pPr>
            <a:r>
              <a:rPr lang="fr-FR" sz="2800" dirty="0"/>
              <a:t>c</a:t>
            </a:r>
            <a:r>
              <a:rPr lang="fr-FR" sz="2800" dirty="0" smtClean="0"/>
              <a:t>oncertation</a:t>
            </a:r>
            <a:endParaRPr lang="fr-FR" sz="2800" dirty="0"/>
          </a:p>
          <a:p>
            <a:pPr marL="457200" indent="-457200" algn="just">
              <a:buFont typeface="Wingdings" panose="05000000000000000000" pitchFamily="2" charset="2"/>
              <a:buChar char="Ø"/>
              <a:defRPr/>
            </a:pPr>
            <a:r>
              <a:rPr lang="fr-FR" sz="2800" dirty="0"/>
              <a:t>r</a:t>
            </a:r>
            <a:r>
              <a:rPr lang="fr-FR" sz="2800" dirty="0" smtClean="0"/>
              <a:t>éunions</a:t>
            </a:r>
            <a:endParaRPr lang="fr-FR" sz="2800" dirty="0"/>
          </a:p>
          <a:p>
            <a:pPr marL="457200" indent="-457200" algn="just">
              <a:buFont typeface="Wingdings" panose="05000000000000000000" pitchFamily="2" charset="2"/>
              <a:buChar char="Ø"/>
              <a:defRPr/>
            </a:pPr>
            <a:r>
              <a:rPr lang="fr-FR" sz="2800" dirty="0"/>
              <a:t>tableaux de suivi</a:t>
            </a:r>
          </a:p>
        </p:txBody>
      </p:sp>
    </p:spTree>
    <p:extLst>
      <p:ext uri="{BB962C8B-B14F-4D97-AF65-F5344CB8AC3E}">
        <p14:creationId xmlns:p14="http://schemas.microsoft.com/office/powerpoint/2010/main" xmlns="" val="24256779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870155" y="220048"/>
            <a:ext cx="10471355"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r>
              <a:rPr lang="fr-FR" altLang="fr-FR" sz="2800" dirty="0"/>
              <a:t>Mettre en place une approche interdisciplinaire enseignement général et enseignement professionnel.</a:t>
            </a:r>
          </a:p>
        </p:txBody>
      </p:sp>
      <p:sp>
        <p:nvSpPr>
          <p:cNvPr id="5" name="ZoneTexte 4"/>
          <p:cNvSpPr txBox="1">
            <a:spLocks noChangeArrowheads="1"/>
          </p:cNvSpPr>
          <p:nvPr/>
        </p:nvSpPr>
        <p:spPr bwMode="auto">
          <a:xfrm>
            <a:off x="966993" y="1301289"/>
            <a:ext cx="1021507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r>
              <a:rPr lang="fr-FR" altLang="fr-FR" sz="2800" dirty="0"/>
              <a:t>Accentuer l’aide méthodologique pour traiter toutes les activités d’enseignement au niveau du </a:t>
            </a:r>
            <a:r>
              <a:rPr lang="fr-FR" altLang="fr-FR" sz="2800" dirty="0" smtClean="0"/>
              <a:t>BTS.</a:t>
            </a:r>
            <a:endParaRPr lang="fr-FR" altLang="fr-FR" sz="2800" dirty="0"/>
          </a:p>
        </p:txBody>
      </p:sp>
      <p:sp>
        <p:nvSpPr>
          <p:cNvPr id="6" name="ZoneTexte 5"/>
          <p:cNvSpPr txBox="1">
            <a:spLocks noChangeArrowheads="1"/>
          </p:cNvSpPr>
          <p:nvPr/>
        </p:nvSpPr>
        <p:spPr bwMode="auto">
          <a:xfrm>
            <a:off x="966993" y="2651479"/>
            <a:ext cx="10215070"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2800" dirty="0"/>
              <a:t>Mettre en place des temps individuels de </a:t>
            </a:r>
            <a:r>
              <a:rPr lang="fr-FR" altLang="fr-FR" sz="2800" dirty="0" smtClean="0"/>
              <a:t>travail.</a:t>
            </a:r>
            <a:endParaRPr lang="fr-FR" altLang="fr-FR" sz="2800" dirty="0"/>
          </a:p>
          <a:p>
            <a:endParaRPr lang="fr-FR" altLang="fr-FR" sz="2800" dirty="0"/>
          </a:p>
          <a:p>
            <a:pPr marL="457200" indent="-457200">
              <a:buFont typeface="Wingdings" panose="05000000000000000000" pitchFamily="2" charset="2"/>
              <a:buChar char="Ø"/>
            </a:pPr>
            <a:r>
              <a:rPr lang="fr-FR" altLang="fr-FR" sz="2800" dirty="0" smtClean="0"/>
              <a:t>inciter </a:t>
            </a:r>
            <a:r>
              <a:rPr lang="fr-FR" altLang="fr-FR" sz="2800" dirty="0"/>
              <a:t>les </a:t>
            </a:r>
            <a:r>
              <a:rPr lang="fr-FR" altLang="fr-FR" sz="2800" dirty="0" smtClean="0"/>
              <a:t>apprenants :</a:t>
            </a:r>
            <a:endParaRPr lang="fr-FR" altLang="fr-FR" sz="2800" dirty="0"/>
          </a:p>
          <a:p>
            <a:pPr marL="457200" indent="-457200">
              <a:buFont typeface="Arial" panose="020B0604020202020204" pitchFamily="34" charset="0"/>
              <a:buChar char="•"/>
            </a:pPr>
            <a:r>
              <a:rPr lang="fr-FR" altLang="fr-FR" sz="2800" dirty="0"/>
              <a:t>	à lire et interpréter un sujet, </a:t>
            </a:r>
          </a:p>
          <a:p>
            <a:pPr marL="457200" indent="-457200">
              <a:buFont typeface="Arial" panose="020B0604020202020204" pitchFamily="34" charset="0"/>
              <a:buChar char="•"/>
            </a:pPr>
            <a:r>
              <a:rPr lang="fr-FR" altLang="fr-FR" sz="2800" dirty="0"/>
              <a:t>	à démarrer un exercice, </a:t>
            </a:r>
          </a:p>
          <a:p>
            <a:pPr marL="457200" indent="-457200">
              <a:buFont typeface="Arial" panose="020B0604020202020204" pitchFamily="34" charset="0"/>
              <a:buChar char="•"/>
            </a:pPr>
            <a:r>
              <a:rPr lang="fr-FR" altLang="fr-FR" sz="2800" dirty="0"/>
              <a:t>	à élaborer une démarche de résolution de 	</a:t>
            </a:r>
            <a:r>
              <a:rPr lang="fr-FR" altLang="fr-FR" sz="2800" dirty="0" smtClean="0"/>
              <a:t>problème.</a:t>
            </a:r>
            <a:endParaRPr lang="fr-FR" altLang="fr-FR" sz="2800" dirty="0"/>
          </a:p>
        </p:txBody>
      </p:sp>
    </p:spTree>
    <p:extLst>
      <p:ext uri="{BB962C8B-B14F-4D97-AF65-F5344CB8AC3E}">
        <p14:creationId xmlns:p14="http://schemas.microsoft.com/office/powerpoint/2010/main" xmlns="" val="387520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191729" y="0"/>
            <a:ext cx="11356257"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2800" dirty="0"/>
              <a:t>La recherche de </a:t>
            </a:r>
            <a:r>
              <a:rPr lang="fr-FR" altLang="fr-FR" sz="2800" dirty="0" smtClean="0"/>
              <a:t>stages :</a:t>
            </a:r>
            <a:endParaRPr lang="fr-FR" altLang="fr-FR" sz="2800" dirty="0"/>
          </a:p>
          <a:p>
            <a:endParaRPr lang="fr-FR" altLang="fr-FR" sz="1000" dirty="0"/>
          </a:p>
          <a:p>
            <a:pPr marL="457200" indent="-457200">
              <a:buFont typeface="Arial" panose="020B0604020202020204" pitchFamily="34" charset="0"/>
              <a:buChar char="•"/>
            </a:pPr>
            <a:r>
              <a:rPr lang="fr-FR" altLang="fr-FR" sz="2800" dirty="0" smtClean="0"/>
              <a:t>Travail </a:t>
            </a:r>
            <a:r>
              <a:rPr lang="fr-FR" altLang="fr-FR" sz="2800" dirty="0"/>
              <a:t>sur des bases de données entreprises</a:t>
            </a:r>
          </a:p>
          <a:p>
            <a:pPr marL="457200" indent="-457200">
              <a:buFont typeface="Arial" panose="020B0604020202020204" pitchFamily="34" charset="0"/>
              <a:buChar char="•"/>
            </a:pPr>
            <a:r>
              <a:rPr lang="fr-FR" altLang="fr-FR" sz="2800" dirty="0" smtClean="0"/>
              <a:t>CV </a:t>
            </a:r>
            <a:r>
              <a:rPr lang="fr-FR" altLang="fr-FR" sz="2800" dirty="0"/>
              <a:t>personnalisé</a:t>
            </a:r>
          </a:p>
          <a:p>
            <a:pPr marL="457200" indent="-457200">
              <a:buFont typeface="Arial" panose="020B0604020202020204" pitchFamily="34" charset="0"/>
              <a:buChar char="•"/>
            </a:pPr>
            <a:r>
              <a:rPr lang="fr-FR" altLang="fr-FR" sz="2800" dirty="0" smtClean="0"/>
              <a:t>Lettre </a:t>
            </a:r>
            <a:r>
              <a:rPr lang="fr-FR" altLang="fr-FR" sz="2800" dirty="0"/>
              <a:t>de motivation</a:t>
            </a:r>
          </a:p>
          <a:p>
            <a:pPr marL="457200" indent="-457200">
              <a:buFont typeface="Arial" panose="020B0604020202020204" pitchFamily="34" charset="0"/>
              <a:buChar char="•"/>
            </a:pPr>
            <a:r>
              <a:rPr lang="fr-FR" altLang="fr-FR" sz="2800" dirty="0" smtClean="0"/>
              <a:t>Organigramme </a:t>
            </a:r>
            <a:r>
              <a:rPr lang="fr-FR" altLang="fr-FR" sz="2800" dirty="0"/>
              <a:t>pour l’entretien téléphonique</a:t>
            </a:r>
          </a:p>
          <a:p>
            <a:pPr marL="457200" indent="-457200">
              <a:buFont typeface="Arial" panose="020B0604020202020204" pitchFamily="34" charset="0"/>
              <a:buChar char="•"/>
            </a:pPr>
            <a:r>
              <a:rPr lang="fr-FR" altLang="fr-FR" sz="2800" dirty="0" smtClean="0"/>
              <a:t>Fiche </a:t>
            </a:r>
            <a:r>
              <a:rPr lang="fr-FR" altLang="fr-FR" sz="2800" dirty="0"/>
              <a:t>de suivi des entreprises</a:t>
            </a:r>
          </a:p>
        </p:txBody>
      </p:sp>
      <p:sp>
        <p:nvSpPr>
          <p:cNvPr id="5" name="ZoneTexte 4"/>
          <p:cNvSpPr txBox="1"/>
          <p:nvPr/>
        </p:nvSpPr>
        <p:spPr>
          <a:xfrm>
            <a:off x="191729" y="3259105"/>
            <a:ext cx="11356258" cy="2031325"/>
          </a:xfrm>
          <a:prstGeom prst="rect">
            <a:avLst/>
          </a:prstGeom>
          <a:noFill/>
        </p:spPr>
        <p:txBody>
          <a:bodyPr wrap="square">
            <a:spAutoFit/>
          </a:bodyPr>
          <a:lstStyle/>
          <a:p>
            <a:pPr>
              <a:defRPr/>
            </a:pPr>
            <a:r>
              <a:rPr lang="fr-FR" sz="2800" dirty="0"/>
              <a:t>Mettre en place des conférences sur les </a:t>
            </a:r>
            <a:r>
              <a:rPr lang="fr-FR" sz="2800" dirty="0" smtClean="0"/>
              <a:t>métiers :</a:t>
            </a:r>
          </a:p>
          <a:p>
            <a:pPr>
              <a:defRPr/>
            </a:pPr>
            <a:endParaRPr lang="fr-FR" sz="1200" dirty="0" smtClean="0"/>
          </a:p>
          <a:p>
            <a:pPr marL="457200" indent="-457200">
              <a:buFont typeface="Arial" panose="020B0604020202020204" pitchFamily="34" charset="0"/>
              <a:buChar char="•"/>
              <a:defRPr/>
            </a:pPr>
            <a:r>
              <a:rPr lang="fr-FR" sz="2800" dirty="0" smtClean="0"/>
              <a:t>Faire </a:t>
            </a:r>
            <a:r>
              <a:rPr lang="fr-FR" sz="2800" dirty="0"/>
              <a:t>venir des professionnels</a:t>
            </a:r>
          </a:p>
          <a:p>
            <a:pPr marL="457200" indent="-457200">
              <a:buFont typeface="Arial" panose="020B0604020202020204" pitchFamily="34" charset="0"/>
              <a:buChar char="•"/>
              <a:defRPr/>
            </a:pPr>
            <a:r>
              <a:rPr lang="fr-FR" sz="2800" dirty="0"/>
              <a:t>Proposer des visites de sites techniques</a:t>
            </a:r>
          </a:p>
          <a:p>
            <a:pPr marL="457200" indent="-457200">
              <a:buFont typeface="Arial" panose="020B0604020202020204" pitchFamily="34" charset="0"/>
              <a:buChar char="•"/>
              <a:defRPr/>
            </a:pPr>
            <a:r>
              <a:rPr lang="fr-FR" sz="2800" dirty="0"/>
              <a:t>Proposer de l’information sur les poursuites d’études Post-BTS.</a:t>
            </a:r>
          </a:p>
        </p:txBody>
      </p:sp>
    </p:spTree>
    <p:extLst>
      <p:ext uri="{BB962C8B-B14F-4D97-AF65-F5344CB8AC3E}">
        <p14:creationId xmlns:p14="http://schemas.microsoft.com/office/powerpoint/2010/main" xmlns="" val="65023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32012" y="175612"/>
            <a:ext cx="11573302" cy="5355312"/>
          </a:xfrm>
          <a:prstGeom prst="rect">
            <a:avLst/>
          </a:prstGeom>
        </p:spPr>
        <p:txBody>
          <a:bodyPr wrap="square">
            <a:spAutoFit/>
          </a:bodyPr>
          <a:lstStyle/>
          <a:p>
            <a:pPr algn="just"/>
            <a:r>
              <a:rPr lang="fr-FR" b="1" dirty="0">
                <a:solidFill>
                  <a:srgbClr val="C00000"/>
                </a:solidFill>
                <a:latin typeface="Arial" panose="020B0604020202020204" pitchFamily="34" charset="0"/>
                <a:ea typeface="Times New Roman" panose="02020603050405020304" pitchFamily="18" charset="0"/>
                <a:cs typeface="Arial" panose="020B0604020202020204" pitchFamily="34" charset="0"/>
              </a:rPr>
              <a:t>Co-intervention avec les mathématiques:</a:t>
            </a:r>
          </a:p>
          <a:p>
            <a:pPr algn="just">
              <a:spcAft>
                <a:spcPts val="0"/>
              </a:spcAft>
            </a:pPr>
            <a:r>
              <a:rPr lang="fr-FR" dirty="0">
                <a:latin typeface="Arial" panose="020B0604020202020204" pitchFamily="34" charset="0"/>
                <a:ea typeface="Times New Roman" panose="02020603050405020304" pitchFamily="18" charset="0"/>
                <a:cs typeface="Arial" panose="020B0604020202020204" pitchFamily="34" charset="0"/>
              </a:rPr>
              <a:t>Pris en charge conjointement par un enseignant de STI et un enseignant de mathématiques. Cette heure de </a:t>
            </a:r>
            <a:r>
              <a:rPr lang="fr-FR" dirty="0" err="1">
                <a:latin typeface="Arial" panose="020B0604020202020204" pitchFamily="34" charset="0"/>
                <a:ea typeface="Times New Roman" panose="02020603050405020304" pitchFamily="18" charset="0"/>
                <a:cs typeface="Arial" panose="020B0604020202020204" pitchFamily="34" charset="0"/>
              </a:rPr>
              <a:t>co</a:t>
            </a:r>
            <a:r>
              <a:rPr lang="fr-FR" dirty="0">
                <a:latin typeface="Arial" panose="020B0604020202020204" pitchFamily="34" charset="0"/>
                <a:ea typeface="Times New Roman" panose="02020603050405020304" pitchFamily="18" charset="0"/>
                <a:cs typeface="Arial" panose="020B0604020202020204" pitchFamily="34" charset="0"/>
              </a:rPr>
              <a:t>-intervention, en première année uniquement, est centrée sur la mise à niveau des étudiants sur les bases des mathématiques. L’enseignement s’appuiera sur des situations professionnelles proposées par le professeur de STI ou par les étudiants. Cette heure peut être annualisée et répartie selon le projet pédagogique</a:t>
            </a:r>
            <a:r>
              <a:rPr lang="fr-FR" dirty="0" smtClean="0">
                <a:latin typeface="Arial" panose="020B0604020202020204" pitchFamily="34" charset="0"/>
                <a:ea typeface="Times New Roman" panose="02020603050405020304" pitchFamily="18" charset="0"/>
                <a:cs typeface="Arial" panose="020B0604020202020204" pitchFamily="34" charset="0"/>
              </a:rPr>
              <a:t>.</a:t>
            </a:r>
          </a:p>
          <a:p>
            <a:pPr algn="just">
              <a:spcAft>
                <a:spcPts val="0"/>
              </a:spcAft>
            </a:pPr>
            <a:endParaRPr lang="fr-FR" dirty="0">
              <a:latin typeface="Arial" panose="020B0604020202020204" pitchFamily="34" charset="0"/>
              <a:ea typeface="Times New Roman" panose="02020603050405020304" pitchFamily="18" charset="0"/>
              <a:cs typeface="Times New Roman" panose="02020603050405020304" pitchFamily="18" charset="0"/>
            </a:endParaRPr>
          </a:p>
          <a:p>
            <a:pPr marL="270510" indent="-270510" algn="just"/>
            <a:r>
              <a:rPr lang="fr-FR" b="1" dirty="0">
                <a:solidFill>
                  <a:srgbClr val="C00000"/>
                </a:solidFill>
                <a:latin typeface="Arial" panose="020B0604020202020204" pitchFamily="34" charset="0"/>
                <a:ea typeface="Times New Roman" panose="02020603050405020304" pitchFamily="18" charset="0"/>
                <a:cs typeface="Arial" panose="020B0604020202020204" pitchFamily="34" charset="0"/>
              </a:rPr>
              <a:t>Co-intervention avec la physique-chimie :</a:t>
            </a:r>
          </a:p>
          <a:p>
            <a:pPr algn="just">
              <a:spcAft>
                <a:spcPts val="0"/>
              </a:spcAft>
            </a:pPr>
            <a:r>
              <a:rPr lang="fr-FR" dirty="0">
                <a:latin typeface="Arial" panose="020B0604020202020204" pitchFamily="34" charset="0"/>
                <a:ea typeface="Times New Roman" panose="02020603050405020304" pitchFamily="18" charset="0"/>
                <a:cs typeface="Arial" panose="020B0604020202020204" pitchFamily="34" charset="0"/>
              </a:rPr>
              <a:t>Pris en charge conjointement par un enseignant de STI et un enseignant de physique et chimie. Cette heure de </a:t>
            </a:r>
            <a:r>
              <a:rPr lang="fr-FR" dirty="0" err="1">
                <a:latin typeface="Arial" panose="020B0604020202020204" pitchFamily="34" charset="0"/>
                <a:ea typeface="Times New Roman" panose="02020603050405020304" pitchFamily="18" charset="0"/>
                <a:cs typeface="Arial" panose="020B0604020202020204" pitchFamily="34" charset="0"/>
              </a:rPr>
              <a:t>co</a:t>
            </a:r>
            <a:r>
              <a:rPr lang="fr-FR" dirty="0">
                <a:latin typeface="Arial" panose="020B0604020202020204" pitchFamily="34" charset="0"/>
                <a:ea typeface="Times New Roman" panose="02020603050405020304" pitchFamily="18" charset="0"/>
                <a:cs typeface="Arial" panose="020B0604020202020204" pitchFamily="34" charset="0"/>
              </a:rPr>
              <a:t>-intervention est centrée sur des mises en situation et sur les objets d’étude du BTS et sur des situations professionnelles réelles liées aux activités des étudiants en entreprise, en projet, en laboratoires… Cette heure peut être annualisée et répartie selon le projet pédagogique</a:t>
            </a:r>
            <a:r>
              <a:rPr lang="fr-FR" dirty="0" smtClean="0">
                <a:latin typeface="Arial" panose="020B0604020202020204" pitchFamily="34" charset="0"/>
                <a:ea typeface="Times New Roman" panose="02020603050405020304" pitchFamily="18" charset="0"/>
                <a:cs typeface="Arial" panose="020B0604020202020204" pitchFamily="34" charset="0"/>
              </a:rPr>
              <a:t>.</a:t>
            </a:r>
          </a:p>
          <a:p>
            <a:pPr algn="just">
              <a:spcAft>
                <a:spcPts val="0"/>
              </a:spcAft>
            </a:pPr>
            <a:endParaRPr lang="fr-FR" dirty="0">
              <a:latin typeface="Arial" panose="020B0604020202020204" pitchFamily="34" charset="0"/>
              <a:ea typeface="Times New Roman" panose="02020603050405020304" pitchFamily="18" charset="0"/>
              <a:cs typeface="Arial" panose="020B0604020202020204" pitchFamily="34" charset="0"/>
            </a:endParaRPr>
          </a:p>
          <a:p>
            <a:pPr marL="270510" indent="-270510" algn="just">
              <a:spcAft>
                <a:spcPts val="0"/>
              </a:spcAft>
            </a:pPr>
            <a:r>
              <a:rPr lang="fr-FR"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Co-intervention avec l’anglais :</a:t>
            </a:r>
          </a:p>
          <a:p>
            <a:pPr algn="just">
              <a:spcAft>
                <a:spcPts val="0"/>
              </a:spcAft>
            </a:pPr>
            <a:r>
              <a:rPr lang="fr-FR" dirty="0" smtClean="0">
                <a:latin typeface="Arial" panose="020B0604020202020204" pitchFamily="34" charset="0"/>
                <a:ea typeface="Times New Roman" panose="02020603050405020304" pitchFamily="18" charset="0"/>
                <a:cs typeface="Arial" panose="020B0604020202020204" pitchFamily="34" charset="0"/>
              </a:rPr>
              <a:t>Pris </a:t>
            </a:r>
            <a:r>
              <a:rPr lang="fr-FR" dirty="0">
                <a:latin typeface="Arial" panose="020B0604020202020204" pitchFamily="34" charset="0"/>
                <a:ea typeface="Times New Roman" panose="02020603050405020304" pitchFamily="18" charset="0"/>
                <a:cs typeface="Arial" panose="020B0604020202020204" pitchFamily="34" charset="0"/>
              </a:rPr>
              <a:t>en charge conjointement par un enseignant de STI et un enseignant d’anglais. Durant cette heure, l’anglais sera la première langue employée, tant à l’écrit qu’à l’oral. Elle s’appuiera sur des situations professionnelles réelles liées aux activités des étudiants en entreprise, en projet, en laboratoires. Cette heure peut être annualisée et répartie selon le projet pédagogique</a:t>
            </a:r>
            <a:r>
              <a:rPr lang="fr-FR" dirty="0" smtClean="0">
                <a:latin typeface="Arial" panose="020B0604020202020204" pitchFamily="34" charset="0"/>
                <a:ea typeface="Times New Roman" panose="02020603050405020304" pitchFamily="18" charset="0"/>
                <a:cs typeface="Arial" panose="020B0604020202020204" pitchFamily="34" charset="0"/>
              </a:rPr>
              <a:t>.</a:t>
            </a:r>
          </a:p>
          <a:p>
            <a:pPr algn="just">
              <a:spcAft>
                <a:spcPts val="0"/>
              </a:spcAft>
            </a:pPr>
            <a:endParaRPr lang="fr-FR"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endParaRPr lang="fr-FR" dirty="0">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p:cNvSpPr/>
          <p:nvPr/>
        </p:nvSpPr>
        <p:spPr>
          <a:xfrm>
            <a:off x="232012" y="5146262"/>
            <a:ext cx="11573302" cy="1477328"/>
          </a:xfrm>
          <a:prstGeom prst="rect">
            <a:avLst/>
          </a:prstGeom>
        </p:spPr>
        <p:txBody>
          <a:bodyPr wrap="square">
            <a:spAutoFit/>
          </a:bodyPr>
          <a:lstStyle/>
          <a:p>
            <a:r>
              <a:rPr lang="fr-FR"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Accompagnement personnalisé :</a:t>
            </a:r>
            <a:endParaRPr lang="fr-FR" b="1" dirty="0">
              <a:solidFill>
                <a:srgbClr val="C00000"/>
              </a:solidFill>
              <a:latin typeface="Arial" panose="020B0604020202020204" pitchFamily="34" charset="0"/>
              <a:ea typeface="Times New Roman" panose="02020603050405020304" pitchFamily="18" charset="0"/>
              <a:cs typeface="Arial" panose="020B0604020202020204" pitchFamily="34" charset="0"/>
            </a:endParaRPr>
          </a:p>
          <a:p>
            <a:r>
              <a:rPr lang="fr-FR" dirty="0" smtClean="0">
                <a:latin typeface="Arial" panose="020B0604020202020204" pitchFamily="34" charset="0"/>
                <a:ea typeface="Times New Roman" panose="02020603050405020304" pitchFamily="18" charset="0"/>
              </a:rPr>
              <a:t>Les</a:t>
            </a:r>
            <a:r>
              <a:rPr lang="fr-FR" dirty="0" smtClean="0">
                <a:solidFill>
                  <a:srgbClr val="000000"/>
                </a:solidFill>
                <a:latin typeface="Arial" panose="020B0604020202020204" pitchFamily="34" charset="0"/>
                <a:ea typeface="Times New Roman" panose="02020603050405020304" pitchFamily="18" charset="0"/>
              </a:rPr>
              <a:t> </a:t>
            </a:r>
            <a:r>
              <a:rPr lang="fr-FR" dirty="0">
                <a:solidFill>
                  <a:srgbClr val="000000"/>
                </a:solidFill>
                <a:latin typeface="Arial" panose="020B0604020202020204" pitchFamily="34" charset="0"/>
                <a:ea typeface="Times New Roman" panose="02020603050405020304" pitchFamily="18" charset="0"/>
              </a:rPr>
              <a:t>heures d’accompagnement personnalisé de première année sont prioritairement confiées aux professeurs des enseignements généraux, et éventuellement à l’enseignement technologique. Elles peuvent être cumulées sur le cycle de deux ans et réparties différemment, en fonction du projet pédagogique, validé au niveau de l’établissement, qui peut englober une partie de la période de découverte professionnelle.</a:t>
            </a:r>
            <a:endParaRPr lang="fr-FR" dirty="0"/>
          </a:p>
        </p:txBody>
      </p:sp>
    </p:spTree>
    <p:extLst>
      <p:ext uri="{BB962C8B-B14F-4D97-AF65-F5344CB8AC3E}">
        <p14:creationId xmlns:p14="http://schemas.microsoft.com/office/powerpoint/2010/main" xmlns="" val="4168926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685800" y="1961798"/>
            <a:ext cx="10394707" cy="3311189"/>
          </a:xfrm>
        </p:spPr>
        <p:txBody>
          <a:bodyPr>
            <a:normAutofit/>
          </a:bodyPr>
          <a:lstStyle/>
          <a:p>
            <a:pPr marL="0" indent="0" algn="just">
              <a:buNone/>
            </a:pPr>
            <a:r>
              <a:rPr lang="fr-FR" sz="2400" cap="none" dirty="0" smtClean="0"/>
              <a:t>Une </a:t>
            </a:r>
            <a:r>
              <a:rPr lang="fr-FR" sz="2400" cap="none" dirty="0" err="1" smtClean="0"/>
              <a:t>co</a:t>
            </a:r>
            <a:r>
              <a:rPr lang="fr-FR" sz="2400" cap="none" dirty="0" smtClean="0"/>
              <a:t>-intervention est mise en place en première année uniquement entre </a:t>
            </a:r>
            <a:r>
              <a:rPr lang="fr-FR" sz="2400" cap="none" dirty="0"/>
              <a:t>un professeur de </a:t>
            </a:r>
            <a:r>
              <a:rPr lang="fr-FR" sz="2400" cap="none" dirty="0" smtClean="0"/>
              <a:t>STI et un professeur de mathématiques. Elle est destinée à remettre, ou mettre, en place les bases mathématiques essentielles pour les autres enseignements et pour la compréhension du programme de mathématiques. </a:t>
            </a:r>
          </a:p>
          <a:p>
            <a:pPr marL="0" indent="0" algn="just">
              <a:buNone/>
            </a:pPr>
            <a:r>
              <a:rPr lang="fr-FR" sz="2400" cap="none" dirty="0" smtClean="0"/>
              <a:t>Elle s’appuie sur des exemples concrets apportés par le professeur de STI ou les étudiants.</a:t>
            </a:r>
            <a:endParaRPr lang="fr-FR" sz="2400" cap="none" dirty="0"/>
          </a:p>
        </p:txBody>
      </p:sp>
      <p:sp>
        <p:nvSpPr>
          <p:cNvPr id="4" name="Titre 1"/>
          <p:cNvSpPr>
            <a:spLocks noGrp="1"/>
          </p:cNvSpPr>
          <p:nvPr>
            <p:ph type="title"/>
          </p:nvPr>
        </p:nvSpPr>
        <p:spPr/>
        <p:txBody>
          <a:bodyPr>
            <a:noAutofit/>
          </a:bodyPr>
          <a:lstStyle/>
          <a:p>
            <a:r>
              <a:rPr lang="fr-FR" sz="4000" b="1" dirty="0" smtClean="0"/>
              <a:t>Co-intervention en mathématiques</a:t>
            </a:r>
            <a:endParaRPr lang="fr-FR" sz="4000" b="1" dirty="0"/>
          </a:p>
        </p:txBody>
      </p:sp>
    </p:spTree>
    <p:extLst>
      <p:ext uri="{BB962C8B-B14F-4D97-AF65-F5344CB8AC3E}">
        <p14:creationId xmlns:p14="http://schemas.microsoft.com/office/powerpoint/2010/main" xmlns="" val="2488835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5143" y="246743"/>
            <a:ext cx="11756571" cy="6255657"/>
          </a:xfrm>
          <a:noFill/>
        </p:spPr>
        <p:txBody>
          <a:bodyPr>
            <a:normAutofit/>
          </a:bodyPr>
          <a:lstStyle/>
          <a:p>
            <a:pPr marL="0" indent="0">
              <a:buNone/>
            </a:pPr>
            <a:r>
              <a:rPr lang="fr-FR" sz="1800" cap="none" dirty="0"/>
              <a:t>L’enseignement des mathématiques s’organise autour de quatre axes. </a:t>
            </a:r>
          </a:p>
          <a:p>
            <a:pPr lvl="1"/>
            <a:r>
              <a:rPr lang="fr-FR" b="1" i="1" cap="none" dirty="0" smtClean="0">
                <a:solidFill>
                  <a:srgbClr val="C00000"/>
                </a:solidFill>
              </a:rPr>
              <a:t>La </a:t>
            </a:r>
            <a:r>
              <a:rPr lang="fr-FR" b="1" i="1" cap="none" dirty="0">
                <a:solidFill>
                  <a:srgbClr val="C00000"/>
                </a:solidFill>
              </a:rPr>
              <a:t>maîtrise des opérations algébriques de base</a:t>
            </a:r>
            <a:r>
              <a:rPr lang="fr-FR" b="1" cap="none" dirty="0">
                <a:solidFill>
                  <a:srgbClr val="C00000"/>
                </a:solidFill>
              </a:rPr>
              <a:t>, </a:t>
            </a:r>
            <a:r>
              <a:rPr lang="fr-FR" cap="none" dirty="0"/>
              <a:t>indispensables au quotidien, qu’il s’agisse d’éditer une facture, de rédiger un cahier des charges, de proportionner une commande et d’allouer des moyens à un besoin exprimé</a:t>
            </a:r>
            <a:r>
              <a:rPr lang="fr-FR" cap="none" dirty="0" smtClean="0"/>
              <a:t>.</a:t>
            </a:r>
            <a:endParaRPr lang="fr-FR" sz="2800" cap="none" dirty="0" smtClean="0"/>
          </a:p>
          <a:p>
            <a:pPr lvl="1"/>
            <a:r>
              <a:rPr lang="fr-FR" cap="none" dirty="0" smtClean="0"/>
              <a:t>L’aisance à se repérer, à mesurer, à configurer que la </a:t>
            </a:r>
            <a:r>
              <a:rPr lang="fr-FR" b="1" i="1" cap="none" dirty="0" smtClean="0">
                <a:solidFill>
                  <a:srgbClr val="C00000"/>
                </a:solidFill>
              </a:rPr>
              <a:t>géométrie, plane ou tridimensionnelle</a:t>
            </a:r>
            <a:r>
              <a:rPr lang="fr-FR" i="1" cap="none" dirty="0" smtClean="0"/>
              <a:t>,</a:t>
            </a:r>
            <a:r>
              <a:rPr lang="fr-FR" cap="none" dirty="0" smtClean="0"/>
              <a:t> consolide, à l’aide, quand de besoin, de croquis à main levée, de maquettes, et de l’outil informatique.</a:t>
            </a:r>
            <a:endParaRPr lang="fr-FR" sz="2800" cap="none" dirty="0"/>
          </a:p>
          <a:p>
            <a:pPr lvl="1"/>
            <a:r>
              <a:rPr lang="fr-FR" i="1" cap="none" dirty="0"/>
              <a:t>L'étude de </a:t>
            </a:r>
            <a:r>
              <a:rPr lang="fr-FR" b="1" i="1" cap="none" dirty="0">
                <a:solidFill>
                  <a:srgbClr val="C00000"/>
                </a:solidFill>
              </a:rPr>
              <a:t>phénomènes continus</a:t>
            </a:r>
            <a:r>
              <a:rPr lang="fr-FR" b="1" cap="none" dirty="0">
                <a:solidFill>
                  <a:srgbClr val="C00000"/>
                </a:solidFill>
              </a:rPr>
              <a:t> </a:t>
            </a:r>
            <a:r>
              <a:rPr lang="fr-FR" cap="none" dirty="0"/>
              <a:t>issus des sciences physiques et de la technologie. Ils sont décrits mathématiquement par des fonctions usuelles (affines, racines, polynomiales, trigonométriques, exponentielles, logarithmes), parfois obtenues comme solutions d’équations différentielles. L’emploi de logiciels de tracé, de calcul numérique et de calcul formel sera encouragé</a:t>
            </a:r>
            <a:r>
              <a:rPr lang="fr-FR" cap="none" dirty="0" smtClean="0"/>
              <a:t>.</a:t>
            </a:r>
            <a:endParaRPr lang="fr-FR" sz="2800" cap="none" dirty="0"/>
          </a:p>
          <a:p>
            <a:pPr lvl="1"/>
            <a:r>
              <a:rPr lang="fr-FR" cap="none" dirty="0"/>
              <a:t>La </a:t>
            </a:r>
            <a:r>
              <a:rPr lang="fr-FR" i="1" cap="none" dirty="0"/>
              <a:t>connaissance de quelques </a:t>
            </a:r>
            <a:r>
              <a:rPr lang="fr-FR" b="1" i="1" cap="none" dirty="0">
                <a:solidFill>
                  <a:srgbClr val="C00000"/>
                </a:solidFill>
              </a:rPr>
              <a:t>méthodes statistiques</a:t>
            </a:r>
            <a:r>
              <a:rPr lang="fr-FR" b="1" cap="none" dirty="0">
                <a:solidFill>
                  <a:srgbClr val="C00000"/>
                </a:solidFill>
              </a:rPr>
              <a:t> </a:t>
            </a:r>
            <a:r>
              <a:rPr lang="fr-FR" cap="none" dirty="0"/>
              <a:t>pour contrôler la qualité d’un équipement sur un chantier ou en laboratoire et, de manière plus générale, pour comprendre les notions d’aléas et de risque. Il conviendra d’utiliser le tableur pour représenter des données et simuler quelques situations simples ou le hasard intervient</a:t>
            </a:r>
            <a:r>
              <a:rPr lang="fr-FR" cap="none" dirty="0" smtClean="0"/>
              <a:t>.</a:t>
            </a:r>
            <a:endParaRPr lang="fr-FR" cap="none" dirty="0"/>
          </a:p>
          <a:p>
            <a:pPr marL="0" indent="0">
              <a:buNone/>
            </a:pPr>
            <a:r>
              <a:rPr lang="fr-FR" sz="1800" cap="none" dirty="0"/>
              <a:t>L’étude de l’algèbre et de la géométrie se prêtent volontiers à de la </a:t>
            </a:r>
            <a:r>
              <a:rPr lang="fr-FR" sz="1800" b="1" cap="none" dirty="0" err="1">
                <a:solidFill>
                  <a:srgbClr val="C00000"/>
                </a:solidFill>
              </a:rPr>
              <a:t>co</a:t>
            </a:r>
            <a:r>
              <a:rPr lang="fr-FR" sz="1800" b="1" cap="none" dirty="0">
                <a:solidFill>
                  <a:srgbClr val="C00000"/>
                </a:solidFill>
              </a:rPr>
              <a:t>-intervention avec les professeurs de STI </a:t>
            </a:r>
            <a:r>
              <a:rPr lang="fr-FR" sz="1800" cap="none" dirty="0"/>
              <a:t>sur des cas concrets. Il est important de tirer profit de cette nouvelle disposition</a:t>
            </a:r>
            <a:r>
              <a:rPr lang="fr-FR" sz="1800" cap="none" dirty="0" smtClean="0"/>
              <a:t>.</a:t>
            </a:r>
            <a:endParaRPr lang="fr-FR" sz="1800" cap="none" dirty="0"/>
          </a:p>
        </p:txBody>
      </p:sp>
    </p:spTree>
    <p:extLst>
      <p:ext uri="{BB962C8B-B14F-4D97-AF65-F5344CB8AC3E}">
        <p14:creationId xmlns:p14="http://schemas.microsoft.com/office/powerpoint/2010/main" xmlns="" val="2099712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32229" y="571691"/>
            <a:ext cx="11234057" cy="3108543"/>
          </a:xfrm>
          <a:prstGeom prst="rect">
            <a:avLst/>
          </a:prstGeom>
          <a:noFill/>
        </p:spPr>
        <p:txBody>
          <a:bodyPr wrap="square" rtlCol="0">
            <a:spAutoFit/>
          </a:bodyPr>
          <a:lstStyle/>
          <a:p>
            <a:pPr algn="just"/>
            <a:r>
              <a:rPr lang="fr-FR" sz="2800" dirty="0" smtClean="0"/>
              <a:t>Le programme de cette </a:t>
            </a:r>
            <a:r>
              <a:rPr lang="fr-FR" sz="2800" dirty="0" err="1" smtClean="0"/>
              <a:t>co</a:t>
            </a:r>
            <a:r>
              <a:rPr lang="fr-FR" sz="2800" dirty="0" smtClean="0"/>
              <a:t>-intervention est définie dans le référentiel dans les savoirs S3 : mathématiques.</a:t>
            </a:r>
          </a:p>
          <a:p>
            <a:pPr algn="just"/>
            <a:endParaRPr lang="fr-FR" sz="2800" dirty="0"/>
          </a:p>
          <a:p>
            <a:pPr algn="just"/>
            <a:r>
              <a:rPr lang="fr-FR" sz="2800" dirty="0" smtClean="0"/>
              <a:t>Le professeur de STI l’axera sur des cas concrets vus en centre ou en entreprise.</a:t>
            </a:r>
          </a:p>
          <a:p>
            <a:pPr algn="just"/>
            <a:endParaRPr lang="fr-FR" sz="2800" dirty="0"/>
          </a:p>
          <a:p>
            <a:pPr algn="just"/>
            <a:endParaRPr lang="fr-FR" sz="2800" dirty="0"/>
          </a:p>
        </p:txBody>
      </p:sp>
    </p:spTree>
    <p:extLst>
      <p:ext uri="{BB962C8B-B14F-4D97-AF65-F5344CB8AC3E}">
        <p14:creationId xmlns:p14="http://schemas.microsoft.com/office/powerpoint/2010/main" xmlns="" val="4091853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59657" y="188686"/>
            <a:ext cx="11843657" cy="6516914"/>
          </a:xfrm>
        </p:spPr>
        <p:txBody>
          <a:bodyPr>
            <a:normAutofit/>
          </a:bodyPr>
          <a:lstStyle/>
          <a:p>
            <a:pPr marL="0" indent="0">
              <a:buNone/>
            </a:pPr>
            <a:r>
              <a:rPr lang="fr-FR" sz="2400" b="1" cap="none" dirty="0"/>
              <a:t>Première année</a:t>
            </a:r>
            <a:endParaRPr lang="fr-FR" sz="2400" cap="none" dirty="0"/>
          </a:p>
          <a:p>
            <a:pPr marL="0" indent="0">
              <a:buNone/>
            </a:pPr>
            <a:r>
              <a:rPr lang="fr-FR" sz="1400" b="1" cap="none" dirty="0"/>
              <a:t> </a:t>
            </a:r>
            <a:endParaRPr lang="fr-FR" sz="1400" cap="none" dirty="0"/>
          </a:p>
          <a:p>
            <a:pPr marL="0" lvl="0" indent="0">
              <a:buNone/>
            </a:pPr>
            <a:r>
              <a:rPr lang="fr-FR" b="1" cap="none" dirty="0"/>
              <a:t>Calcul et numération :</a:t>
            </a:r>
          </a:p>
          <a:p>
            <a:pPr marL="0" lvl="0" indent="0" algn="just">
              <a:buNone/>
            </a:pPr>
            <a:r>
              <a:rPr lang="fr-FR" i="1" cap="none" dirty="0" smtClean="0">
                <a:solidFill>
                  <a:srgbClr val="C00000"/>
                </a:solidFill>
              </a:rPr>
              <a:t>il </a:t>
            </a:r>
            <a:r>
              <a:rPr lang="fr-FR" i="1" cap="none" dirty="0">
                <a:solidFill>
                  <a:srgbClr val="C00000"/>
                </a:solidFill>
              </a:rPr>
              <a:t>est conseillé de le traiter au premier semestre, et d’y incorporer de la  </a:t>
            </a:r>
            <a:r>
              <a:rPr lang="fr-FR" i="1" cap="none" dirty="0" err="1">
                <a:solidFill>
                  <a:srgbClr val="C00000"/>
                </a:solidFill>
              </a:rPr>
              <a:t>co</a:t>
            </a:r>
            <a:r>
              <a:rPr lang="fr-FR" i="1" cap="none" dirty="0">
                <a:solidFill>
                  <a:srgbClr val="C00000"/>
                </a:solidFill>
              </a:rPr>
              <a:t>-intervention avec les professeurs de STI</a:t>
            </a:r>
            <a:r>
              <a:rPr lang="fr-FR" i="1" cap="none" dirty="0" smtClean="0">
                <a:solidFill>
                  <a:srgbClr val="C00000"/>
                </a:solidFill>
              </a:rPr>
              <a:t>.</a:t>
            </a:r>
            <a:endParaRPr lang="fr-FR" cap="none" dirty="0">
              <a:solidFill>
                <a:srgbClr val="C00000"/>
              </a:solidFill>
            </a:endParaRPr>
          </a:p>
          <a:p>
            <a:pPr marL="0" lvl="0" indent="0">
              <a:buNone/>
            </a:pPr>
            <a:r>
              <a:rPr lang="fr-FR" b="1" cap="none" dirty="0"/>
              <a:t>Configurations géométriques :</a:t>
            </a:r>
          </a:p>
          <a:p>
            <a:pPr marL="0" lvl="0" indent="0" algn="just">
              <a:buNone/>
            </a:pPr>
            <a:r>
              <a:rPr lang="fr-FR" i="1" cap="none" dirty="0" smtClean="0">
                <a:solidFill>
                  <a:srgbClr val="C00000"/>
                </a:solidFill>
              </a:rPr>
              <a:t>il </a:t>
            </a:r>
            <a:r>
              <a:rPr lang="fr-FR" i="1" cap="none" dirty="0">
                <a:solidFill>
                  <a:srgbClr val="C00000"/>
                </a:solidFill>
              </a:rPr>
              <a:t>est conseillé de traiter ce chapitre au premier semestre, et d’y incorporer de la </a:t>
            </a:r>
            <a:r>
              <a:rPr lang="fr-FR" i="1" cap="none" dirty="0" err="1">
                <a:solidFill>
                  <a:srgbClr val="C00000"/>
                </a:solidFill>
              </a:rPr>
              <a:t>co</a:t>
            </a:r>
            <a:r>
              <a:rPr lang="fr-FR" i="1" cap="none" dirty="0">
                <a:solidFill>
                  <a:srgbClr val="C00000"/>
                </a:solidFill>
              </a:rPr>
              <a:t>-intervention avec les professeurs de STI. </a:t>
            </a:r>
            <a:endParaRPr lang="fr-FR" cap="none" dirty="0">
              <a:solidFill>
                <a:srgbClr val="C00000"/>
              </a:solidFill>
            </a:endParaRPr>
          </a:p>
          <a:p>
            <a:pPr marL="0" lvl="0" indent="0">
              <a:buNone/>
            </a:pPr>
            <a:r>
              <a:rPr lang="fr-FR" b="1" cap="none" dirty="0"/>
              <a:t>Calcul </a:t>
            </a:r>
            <a:r>
              <a:rPr lang="fr-FR" b="1" cap="none" dirty="0" smtClean="0"/>
              <a:t>vectoriel</a:t>
            </a:r>
            <a:r>
              <a:rPr lang="fr-FR" b="1" cap="none" dirty="0"/>
              <a:t>.</a:t>
            </a:r>
            <a:endParaRPr lang="fr-FR" b="1" cap="none" dirty="0" smtClean="0"/>
          </a:p>
          <a:p>
            <a:pPr marL="0" indent="0">
              <a:buNone/>
            </a:pPr>
            <a:r>
              <a:rPr lang="fr-FR" b="1" cap="none" dirty="0" smtClean="0"/>
              <a:t>Fonctions d’une variable réelle</a:t>
            </a:r>
            <a:r>
              <a:rPr lang="fr-FR" b="1" i="1" cap="none" dirty="0" smtClean="0"/>
              <a:t>. </a:t>
            </a:r>
            <a:endParaRPr lang="fr-FR" b="1" cap="none" dirty="0"/>
          </a:p>
        </p:txBody>
      </p:sp>
    </p:spTree>
    <p:extLst>
      <p:ext uri="{BB962C8B-B14F-4D97-AF65-F5344CB8AC3E}">
        <p14:creationId xmlns:p14="http://schemas.microsoft.com/office/powerpoint/2010/main" xmlns="" val="3527106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59657" y="188686"/>
            <a:ext cx="11843657" cy="6516914"/>
          </a:xfrm>
        </p:spPr>
        <p:txBody>
          <a:bodyPr>
            <a:normAutofit/>
          </a:bodyPr>
          <a:lstStyle/>
          <a:p>
            <a:pPr marL="0" indent="0">
              <a:buNone/>
            </a:pPr>
            <a:r>
              <a:rPr lang="fr-FR" sz="2400" b="1" cap="none" dirty="0"/>
              <a:t>Seconde </a:t>
            </a:r>
            <a:r>
              <a:rPr lang="fr-FR" sz="2400" b="1" cap="none" dirty="0" smtClean="0"/>
              <a:t>année</a:t>
            </a:r>
          </a:p>
          <a:p>
            <a:pPr marL="0" indent="0">
              <a:buNone/>
            </a:pPr>
            <a:endParaRPr lang="fr-FR" cap="none" dirty="0"/>
          </a:p>
          <a:p>
            <a:pPr marL="0" lvl="0" indent="0">
              <a:buNone/>
            </a:pPr>
            <a:r>
              <a:rPr lang="fr-FR" b="1" cap="none" dirty="0"/>
              <a:t>Probabilités 1</a:t>
            </a:r>
            <a:r>
              <a:rPr lang="fr-FR" b="1" cap="none" dirty="0" smtClean="0"/>
              <a:t>.</a:t>
            </a:r>
            <a:endParaRPr lang="fr-FR" b="1" cap="none" dirty="0"/>
          </a:p>
          <a:p>
            <a:pPr marL="0" lvl="0" indent="0">
              <a:buNone/>
            </a:pPr>
            <a:r>
              <a:rPr lang="fr-FR" b="1" cap="none" dirty="0"/>
              <a:t>Statistique descriptive</a:t>
            </a:r>
            <a:r>
              <a:rPr lang="fr-FR" b="1" cap="none" dirty="0" smtClean="0"/>
              <a:t>.</a:t>
            </a:r>
            <a:r>
              <a:rPr lang="fr-FR" b="1" cap="none" dirty="0"/>
              <a:t> </a:t>
            </a:r>
          </a:p>
          <a:p>
            <a:pPr marL="0" lvl="0" indent="0">
              <a:buNone/>
            </a:pPr>
            <a:r>
              <a:rPr lang="fr-FR" b="1" cap="none" dirty="0"/>
              <a:t>Équations différentielles :</a:t>
            </a:r>
          </a:p>
          <a:p>
            <a:pPr lvl="1"/>
            <a:r>
              <a:rPr lang="fr-FR" sz="2000" i="1" cap="none" dirty="0"/>
              <a:t>uniquement celles du premier ordre (ce qui exclut le paragraphe consacré aux nombres complexes et celui dédié aux équations du second ordre).</a:t>
            </a:r>
            <a:endParaRPr lang="fr-FR" sz="2000" cap="none" dirty="0"/>
          </a:p>
          <a:p>
            <a:pPr marL="0" indent="0">
              <a:buNone/>
            </a:pPr>
            <a:endParaRPr lang="fr-FR" cap="none" dirty="0"/>
          </a:p>
          <a:p>
            <a:pPr marL="0" lvl="0" indent="0">
              <a:buNone/>
            </a:pPr>
            <a:r>
              <a:rPr lang="fr-FR" b="1" cap="none" dirty="0"/>
              <a:t>Calcul intégral :</a:t>
            </a:r>
          </a:p>
          <a:p>
            <a:pPr lvl="1"/>
            <a:r>
              <a:rPr lang="fr-FR" sz="2000" i="1" cap="none" dirty="0"/>
              <a:t>on étudiera quelques longueurs et aires remarquables, ainsi que quelques volumes (on expliquera l’intégration par tranches par des dessins et en situation</a:t>
            </a:r>
            <a:r>
              <a:rPr lang="fr-FR" sz="2000" i="1" cap="none" dirty="0" smtClean="0"/>
              <a:t>).</a:t>
            </a:r>
            <a:endParaRPr lang="fr-FR" sz="2000" cap="none" dirty="0"/>
          </a:p>
        </p:txBody>
      </p:sp>
    </p:spTree>
    <p:extLst>
      <p:ext uri="{BB962C8B-B14F-4D97-AF65-F5344CB8AC3E}">
        <p14:creationId xmlns:p14="http://schemas.microsoft.com/office/powerpoint/2010/main" xmlns="" val="17588437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568E0FC4-2279-405F-8FA3-120DC9E21F76}"/>
              </a:ext>
            </a:extLst>
          </p:cNvPr>
          <p:cNvSpPr txBox="1"/>
          <p:nvPr/>
        </p:nvSpPr>
        <p:spPr>
          <a:xfrm>
            <a:off x="123046" y="731389"/>
            <a:ext cx="11234057" cy="1938992"/>
          </a:xfrm>
          <a:prstGeom prst="rect">
            <a:avLst/>
          </a:prstGeom>
          <a:solidFill>
            <a:srgbClr val="FFFF99"/>
          </a:solidFill>
        </p:spPr>
        <p:txBody>
          <a:bodyPr wrap="square" rtlCol="0">
            <a:spAutoFit/>
          </a:bodyPr>
          <a:lstStyle/>
          <a:p>
            <a:pPr algn="just"/>
            <a:r>
              <a:rPr lang="fr-FR" sz="2000" b="1" u="sng" dirty="0">
                <a:solidFill>
                  <a:srgbClr val="0070C0"/>
                </a:solidFill>
              </a:rPr>
              <a:t>FRACTIONS – PROPORTIONS – POURCENTAGES</a:t>
            </a:r>
          </a:p>
          <a:p>
            <a:pPr algn="ctr"/>
            <a:r>
              <a:rPr lang="fr-FR" sz="2000" dirty="0">
                <a:solidFill>
                  <a:srgbClr val="0070C0"/>
                </a:solidFill>
                <a:sym typeface="Wingdings" panose="05000000000000000000" pitchFamily="2" charset="2"/>
              </a:rPr>
              <a:t>  	</a:t>
            </a:r>
            <a:r>
              <a:rPr lang="fr-FR" sz="2000" dirty="0">
                <a:solidFill>
                  <a:srgbClr val="0070C0"/>
                </a:solidFill>
              </a:rPr>
              <a:t>Les taux et les coefficients multiplicateur</a:t>
            </a:r>
          </a:p>
          <a:p>
            <a:pPr algn="just"/>
            <a:endParaRPr lang="fr-FR" sz="2000" dirty="0">
              <a:solidFill>
                <a:srgbClr val="0070C0"/>
              </a:solidFill>
            </a:endParaRPr>
          </a:p>
          <a:p>
            <a:pPr algn="just"/>
            <a:r>
              <a:rPr lang="fr-FR" sz="2000" dirty="0">
                <a:solidFill>
                  <a:srgbClr val="0070C0"/>
                </a:solidFill>
              </a:rPr>
              <a:t>ETUDE DE PRIX :</a:t>
            </a:r>
          </a:p>
          <a:p>
            <a:pPr algn="just"/>
            <a:r>
              <a:rPr lang="fr-FR" sz="2000" dirty="0">
                <a:solidFill>
                  <a:srgbClr val="0070C0"/>
                </a:solidFill>
              </a:rPr>
              <a:t>	- La TVA : 20% et 1.20</a:t>
            </a:r>
          </a:p>
          <a:p>
            <a:pPr algn="just"/>
            <a:r>
              <a:rPr lang="fr-FR" sz="2000" dirty="0">
                <a:solidFill>
                  <a:srgbClr val="0070C0"/>
                </a:solidFill>
              </a:rPr>
              <a:t>	- Les coefficients de Prix de vente (FC, FG, B, KPV)</a:t>
            </a:r>
          </a:p>
        </p:txBody>
      </p:sp>
      <p:sp>
        <p:nvSpPr>
          <p:cNvPr id="5" name="ZoneTexte 4">
            <a:extLst>
              <a:ext uri="{FF2B5EF4-FFF2-40B4-BE49-F238E27FC236}">
                <a16:creationId xmlns:a16="http://schemas.microsoft.com/office/drawing/2014/main" xmlns="" id="{60B9EAE3-711E-40A3-9F94-068F27B6BFCA}"/>
              </a:ext>
            </a:extLst>
          </p:cNvPr>
          <p:cNvSpPr txBox="1"/>
          <p:nvPr/>
        </p:nvSpPr>
        <p:spPr>
          <a:xfrm>
            <a:off x="3134556" y="123883"/>
            <a:ext cx="6479811" cy="400110"/>
          </a:xfrm>
          <a:prstGeom prst="rect">
            <a:avLst/>
          </a:prstGeom>
          <a:solidFill>
            <a:srgbClr val="FFFF99"/>
          </a:solidFill>
        </p:spPr>
        <p:txBody>
          <a:bodyPr wrap="square" rtlCol="0">
            <a:spAutoFit/>
          </a:bodyPr>
          <a:lstStyle/>
          <a:p>
            <a:pPr algn="ctr"/>
            <a:r>
              <a:rPr lang="fr-FR" sz="2000" b="1" u="sng" dirty="0">
                <a:solidFill>
                  <a:srgbClr val="0070C0"/>
                </a:solidFill>
              </a:rPr>
              <a:t>Module « </a:t>
            </a:r>
            <a:r>
              <a:rPr lang="fr-FR" sz="2000" b="1" u="sng" dirty="0">
                <a:solidFill>
                  <a:srgbClr val="C00000"/>
                </a:solidFill>
              </a:rPr>
              <a:t>Calcul et numération </a:t>
            </a:r>
            <a:r>
              <a:rPr lang="fr-FR" sz="2000" b="1" u="sng" dirty="0">
                <a:solidFill>
                  <a:srgbClr val="0070C0"/>
                </a:solidFill>
              </a:rPr>
              <a:t>»</a:t>
            </a:r>
            <a:endParaRPr lang="fr-FR" sz="2000" dirty="0">
              <a:solidFill>
                <a:srgbClr val="0070C0"/>
              </a:solidFill>
            </a:endParaRPr>
          </a:p>
        </p:txBody>
      </p:sp>
      <p:sp>
        <p:nvSpPr>
          <p:cNvPr id="6" name="ZoneTexte 5">
            <a:extLst>
              <a:ext uri="{FF2B5EF4-FFF2-40B4-BE49-F238E27FC236}">
                <a16:creationId xmlns:a16="http://schemas.microsoft.com/office/drawing/2014/main" xmlns="" id="{568E0FC4-2279-405F-8FA3-120DC9E21F76}"/>
              </a:ext>
            </a:extLst>
          </p:cNvPr>
          <p:cNvSpPr txBox="1"/>
          <p:nvPr/>
        </p:nvSpPr>
        <p:spPr>
          <a:xfrm>
            <a:off x="136692" y="2819500"/>
            <a:ext cx="11234057" cy="2554545"/>
          </a:xfrm>
          <a:prstGeom prst="rect">
            <a:avLst/>
          </a:prstGeom>
          <a:solidFill>
            <a:srgbClr val="FFFF99"/>
          </a:solidFill>
        </p:spPr>
        <p:txBody>
          <a:bodyPr wrap="square" rtlCol="0">
            <a:spAutoFit/>
          </a:bodyPr>
          <a:lstStyle/>
          <a:p>
            <a:pPr algn="just"/>
            <a:r>
              <a:rPr lang="fr-FR" sz="2000" b="1" u="sng" dirty="0">
                <a:solidFill>
                  <a:srgbClr val="0070C0"/>
                </a:solidFill>
              </a:rPr>
              <a:t>FRACTIONS – PROPORTIONS – POURCENTAGES</a:t>
            </a:r>
          </a:p>
          <a:p>
            <a:pPr algn="ctr"/>
            <a:r>
              <a:rPr lang="fr-FR" sz="2000" dirty="0">
                <a:solidFill>
                  <a:srgbClr val="0070C0"/>
                </a:solidFill>
                <a:sym typeface="Wingdings" panose="05000000000000000000" pitchFamily="2" charset="2"/>
              </a:rPr>
              <a:t>  	</a:t>
            </a:r>
            <a:r>
              <a:rPr lang="fr-FR" sz="2000" dirty="0">
                <a:solidFill>
                  <a:srgbClr val="0070C0"/>
                </a:solidFill>
              </a:rPr>
              <a:t>Les ratios – Quantités par unité d’ouvrage</a:t>
            </a:r>
          </a:p>
          <a:p>
            <a:pPr algn="just"/>
            <a:endParaRPr lang="fr-FR" sz="2000" dirty="0">
              <a:solidFill>
                <a:srgbClr val="0070C0"/>
              </a:solidFill>
            </a:endParaRPr>
          </a:p>
          <a:p>
            <a:pPr algn="just"/>
            <a:r>
              <a:rPr lang="fr-FR" sz="2000" dirty="0">
                <a:solidFill>
                  <a:srgbClr val="0070C0"/>
                </a:solidFill>
              </a:rPr>
              <a:t>ETUDE DE PRIX – BONS DE COMMANDES :</a:t>
            </a:r>
          </a:p>
          <a:p>
            <a:pPr algn="just"/>
            <a:r>
              <a:rPr lang="fr-FR" sz="2000" dirty="0">
                <a:solidFill>
                  <a:srgbClr val="0070C0"/>
                </a:solidFill>
              </a:rPr>
              <a:t>	- Rendements / Consommations     5 kg/m²	</a:t>
            </a:r>
            <a:r>
              <a:rPr lang="fr-FR" sz="2000" dirty="0">
                <a:solidFill>
                  <a:srgbClr val="0070C0"/>
                </a:solidFill>
                <a:sym typeface="Wingdings" panose="05000000000000000000" pitchFamily="2" charset="2"/>
              </a:rPr>
              <a:t></a:t>
            </a:r>
            <a:r>
              <a:rPr lang="fr-FR" sz="2000" dirty="0">
                <a:solidFill>
                  <a:srgbClr val="0070C0"/>
                </a:solidFill>
              </a:rPr>
              <a:t>  0.2 m²/kg</a:t>
            </a:r>
          </a:p>
          <a:p>
            <a:pPr algn="just"/>
            <a:r>
              <a:rPr lang="fr-FR" sz="2000" dirty="0">
                <a:solidFill>
                  <a:srgbClr val="0070C0"/>
                </a:solidFill>
              </a:rPr>
              <a:t>	- Quantités unitaires </a:t>
            </a:r>
          </a:p>
          <a:p>
            <a:pPr algn="just"/>
            <a:r>
              <a:rPr lang="fr-FR" sz="2000" dirty="0">
                <a:solidFill>
                  <a:srgbClr val="0070C0"/>
                </a:solidFill>
              </a:rPr>
              <a:t>	- Prix d’achat unitaires</a:t>
            </a:r>
          </a:p>
          <a:p>
            <a:pPr algn="just"/>
            <a:r>
              <a:rPr lang="fr-FR" sz="2000" dirty="0">
                <a:solidFill>
                  <a:srgbClr val="0070C0"/>
                </a:solidFill>
              </a:rPr>
              <a:t>	</a:t>
            </a:r>
          </a:p>
        </p:txBody>
      </p:sp>
    </p:spTree>
    <p:extLst>
      <p:ext uri="{BB962C8B-B14F-4D97-AF65-F5344CB8AC3E}">
        <p14:creationId xmlns:p14="http://schemas.microsoft.com/office/powerpoint/2010/main" xmlns="" val="18527065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4"/>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rand événement">
  <a:themeElements>
    <a:clrScheme name="Grand événem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and événem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TM04033927[[fn=Grand événement]]</Template>
  <TotalTime>843</TotalTime>
  <Words>1710</Words>
  <Application>Microsoft Office PowerPoint</Application>
  <PresentationFormat>Personnalisé</PresentationFormat>
  <Paragraphs>420</Paragraphs>
  <Slides>26</Slides>
  <Notes>0</Notes>
  <HiddenSlides>1</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Grand événement</vt:lpstr>
      <vt:lpstr>  co-interventions et accompagnement personnalisé</vt:lpstr>
      <vt:lpstr>Diapositive 2</vt:lpstr>
      <vt:lpstr>Diapositive 3</vt:lpstr>
      <vt:lpstr>Co-intervention en mathématiques</vt:lpstr>
      <vt:lpstr>Diapositive 5</vt:lpstr>
      <vt:lpstr>Diapositive 6</vt:lpstr>
      <vt:lpstr>Diapositive 7</vt:lpstr>
      <vt:lpstr>Diapositive 8</vt:lpstr>
      <vt:lpstr>Diapositive 9</vt:lpstr>
      <vt:lpstr>Diapositive 10</vt:lpstr>
      <vt:lpstr>Diapositive 11</vt:lpstr>
      <vt:lpstr>Co-intervention en Physique-chimie</vt:lpstr>
      <vt:lpstr>Diapositive 13</vt:lpstr>
      <vt:lpstr>Diapositive 14</vt:lpstr>
      <vt:lpstr>Diapositive 15</vt:lpstr>
      <vt:lpstr>Diapositive 16</vt:lpstr>
      <vt:lpstr>Diapositive 17</vt:lpstr>
      <vt:lpstr>Co-intervention en anglais</vt:lpstr>
      <vt:lpstr>Diapositive 19</vt:lpstr>
      <vt:lpstr>Diapositive 20</vt:lpstr>
      <vt:lpstr>Accompagnement personnalisé</vt:lpstr>
      <vt:lpstr>Diapositive 22</vt:lpstr>
      <vt:lpstr>Diapositive 23</vt:lpstr>
      <vt:lpstr>Diapositive 24</vt:lpstr>
      <vt:lpstr>Diapositive 25</vt:lpstr>
      <vt:lpstr>Diapositive 26</vt:lpstr>
    </vt:vector>
  </TitlesOfParts>
  <Company>ACADEMIE DE LYON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drauch</dc:creator>
  <cp:lastModifiedBy>Philippe</cp:lastModifiedBy>
  <cp:revision>119</cp:revision>
  <dcterms:created xsi:type="dcterms:W3CDTF">2020-10-24T09:06:35Z</dcterms:created>
  <dcterms:modified xsi:type="dcterms:W3CDTF">2021-04-01T09:50:49Z</dcterms:modified>
</cp:coreProperties>
</file>