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72" r:id="rId2"/>
    <p:sldId id="288" r:id="rId3"/>
    <p:sldId id="300" r:id="rId4"/>
    <p:sldId id="313" r:id="rId5"/>
    <p:sldId id="323" r:id="rId6"/>
    <p:sldId id="324" r:id="rId7"/>
    <p:sldId id="325" r:id="rId8"/>
    <p:sldId id="326" r:id="rId9"/>
    <p:sldId id="327" r:id="rId10"/>
    <p:sldId id="328" r:id="rId11"/>
    <p:sldId id="329" r:id="rId12"/>
    <p:sldId id="317" r:id="rId13"/>
    <p:sldId id="316" r:id="rId14"/>
    <p:sldId id="318" r:id="rId15"/>
    <p:sldId id="319" r:id="rId16"/>
    <p:sldId id="320" r:id="rId17"/>
    <p:sldId id="321" r:id="rId18"/>
    <p:sldId id="314" r:id="rId19"/>
    <p:sldId id="322" r:id="rId2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C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06" autoAdjust="0"/>
    <p:restoredTop sz="94660"/>
  </p:normalViewPr>
  <p:slideViewPr>
    <p:cSldViewPr>
      <p:cViewPr varScale="1">
        <p:scale>
          <a:sx n="111" d="100"/>
          <a:sy n="111" d="100"/>
        </p:scale>
        <p:origin x="-900"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p:spPr>
        <p:txBody>
          <a:bodyPr anchor="b"/>
          <a:lstStyle>
            <a:lvl1pPr algn="ctr">
              <a:defRPr sz="4500"/>
            </a:lvl1pPr>
          </a:lstStyle>
          <a:p>
            <a:r>
              <a:rPr lang="fr-FR" smtClean="0"/>
              <a:t>Modifiez le style du titre</a:t>
            </a:r>
            <a:endParaRPr lang="fr-FR"/>
          </a:p>
        </p:txBody>
      </p:sp>
      <p:sp>
        <p:nvSpPr>
          <p:cNvPr id="3" name="Sous-titr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r>
              <a:rPr lang="fr-FR" smtClean="0">
                <a:solidFill>
                  <a:srgbClr val="DBF5F9">
                    <a:shade val="90000"/>
                  </a:srgbClr>
                </a:solidFill>
              </a:rPr>
              <a:t>30 mars 2010</a:t>
            </a:r>
            <a:endParaRPr lang="fr-FR">
              <a:solidFill>
                <a:srgbClr val="DBF5F9">
                  <a:shade val="90000"/>
                </a:srgbClr>
              </a:solidFill>
            </a:endParaRPr>
          </a:p>
        </p:txBody>
      </p:sp>
      <p:sp>
        <p:nvSpPr>
          <p:cNvPr id="5" name="Espace réservé du pied de page 4"/>
          <p:cNvSpPr>
            <a:spLocks noGrp="1"/>
          </p:cNvSpPr>
          <p:nvPr>
            <p:ph type="ftr" sz="quarter" idx="11"/>
          </p:nvPr>
        </p:nvSpPr>
        <p:spPr/>
        <p:txBody>
          <a:bodyPr/>
          <a:lstStyle/>
          <a:p>
            <a:r>
              <a:rPr lang="fr-FR" smtClean="0">
                <a:solidFill>
                  <a:srgbClr val="DBF5F9">
                    <a:shade val="90000"/>
                  </a:srgbClr>
                </a:solidFill>
              </a:rPr>
              <a:t>Séminaire national - Inter académique SUD - BTS Gémoètre Topographe</a:t>
            </a:r>
            <a:endParaRPr lang="fr-FR">
              <a:solidFill>
                <a:srgbClr val="DBF5F9">
                  <a:shade val="90000"/>
                </a:srgbClr>
              </a:solidFill>
            </a:endParaRPr>
          </a:p>
        </p:txBody>
      </p:sp>
      <p:sp>
        <p:nvSpPr>
          <p:cNvPr id="6" name="Espace réservé du numéro de diapositive 5"/>
          <p:cNvSpPr>
            <a:spLocks noGrp="1"/>
          </p:cNvSpPr>
          <p:nvPr>
            <p:ph type="sldNum" sz="quarter" idx="12"/>
          </p:nvPr>
        </p:nvSpPr>
        <p:spPr/>
        <p:txBody>
          <a:bodyPr/>
          <a:lstStyle/>
          <a:p>
            <a:fld id="{CF4E29AF-11A7-4AF7-963A-A486772A3518}" type="slidenum">
              <a:rPr lang="fr-FR" smtClean="0">
                <a:solidFill>
                  <a:srgbClr val="DBF5F9">
                    <a:shade val="90000"/>
                  </a:srgbClr>
                </a:solidFill>
              </a:rPr>
              <a:pPr/>
              <a:t>‹N°›</a:t>
            </a:fld>
            <a:endParaRPr lang="fr-FR">
              <a:solidFill>
                <a:srgbClr val="DBF5F9">
                  <a:shade val="90000"/>
                </a:srgbClr>
              </a:solidFill>
            </a:endParaRPr>
          </a:p>
        </p:txBody>
      </p:sp>
    </p:spTree>
    <p:extLst>
      <p:ext uri="{BB962C8B-B14F-4D97-AF65-F5344CB8AC3E}">
        <p14:creationId xmlns:p14="http://schemas.microsoft.com/office/powerpoint/2010/main" xmlns="" val="3865679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r>
              <a:rPr lang="fr-FR" smtClean="0">
                <a:solidFill>
                  <a:srgbClr val="04617B">
                    <a:shade val="90000"/>
                  </a:srgbClr>
                </a:solidFill>
              </a:rPr>
              <a:t>30 mars 2010</a:t>
            </a:r>
            <a:endParaRPr lang="fr-FR">
              <a:solidFill>
                <a:srgbClr val="04617B">
                  <a:shade val="90000"/>
                </a:srgbClr>
              </a:solidFill>
            </a:endParaRPr>
          </a:p>
        </p:txBody>
      </p:sp>
      <p:sp>
        <p:nvSpPr>
          <p:cNvPr id="5" name="Espace réservé du pied de page 4"/>
          <p:cNvSpPr>
            <a:spLocks noGrp="1"/>
          </p:cNvSpPr>
          <p:nvPr>
            <p:ph type="ftr" sz="quarter" idx="11"/>
          </p:nvPr>
        </p:nvSpPr>
        <p:spPr/>
        <p:txBody>
          <a:bodyPr/>
          <a:lstStyle/>
          <a:p>
            <a:r>
              <a:rPr lang="fr-FR" smtClean="0">
                <a:solidFill>
                  <a:srgbClr val="04617B">
                    <a:shade val="90000"/>
                  </a:srgbClr>
                </a:solidFill>
              </a:rPr>
              <a:t>Séminaire national - Inter académique SUD - BTS Gémoètre Topographe</a:t>
            </a:r>
            <a:endParaRPr lang="fr-FR">
              <a:solidFill>
                <a:srgbClr val="04617B">
                  <a:shade val="90000"/>
                </a:srgbClr>
              </a:solidFill>
            </a:endParaRPr>
          </a:p>
        </p:txBody>
      </p:sp>
      <p:sp>
        <p:nvSpPr>
          <p:cNvPr id="6" name="Espace réservé du numéro de diapositive 5"/>
          <p:cNvSpPr>
            <a:spLocks noGrp="1"/>
          </p:cNvSpPr>
          <p:nvPr>
            <p:ph type="sldNum" sz="quarter" idx="12"/>
          </p:nvPr>
        </p:nvSpPr>
        <p:spPr/>
        <p:txBody>
          <a:bodyPr/>
          <a:lstStyle/>
          <a:p>
            <a:fld id="{CF4E29AF-11A7-4AF7-963A-A486772A3518}" type="slidenum">
              <a:rPr lang="fr-FR" smtClean="0">
                <a:solidFill>
                  <a:srgbClr val="04617B">
                    <a:shade val="90000"/>
                  </a:srgbClr>
                </a:solidFill>
              </a:rPr>
              <a:pPr/>
              <a:t>‹N°›</a:t>
            </a:fld>
            <a:endParaRPr lang="fr-FR">
              <a:solidFill>
                <a:srgbClr val="04617B">
                  <a:shade val="90000"/>
                </a:srgbClr>
              </a:solidFill>
            </a:endParaRPr>
          </a:p>
        </p:txBody>
      </p:sp>
    </p:spTree>
    <p:extLst>
      <p:ext uri="{BB962C8B-B14F-4D97-AF65-F5344CB8AC3E}">
        <p14:creationId xmlns:p14="http://schemas.microsoft.com/office/powerpoint/2010/main" xmlns="" val="2979924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5" y="365125"/>
            <a:ext cx="1971675"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628650" y="365125"/>
            <a:ext cx="5800725"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r>
              <a:rPr lang="fr-FR" smtClean="0">
                <a:solidFill>
                  <a:srgbClr val="04617B">
                    <a:shade val="90000"/>
                  </a:srgbClr>
                </a:solidFill>
              </a:rPr>
              <a:t>30 mars 2010</a:t>
            </a:r>
            <a:endParaRPr lang="fr-FR">
              <a:solidFill>
                <a:srgbClr val="04617B">
                  <a:shade val="90000"/>
                </a:srgbClr>
              </a:solidFill>
            </a:endParaRPr>
          </a:p>
        </p:txBody>
      </p:sp>
      <p:sp>
        <p:nvSpPr>
          <p:cNvPr id="5" name="Espace réservé du pied de page 4"/>
          <p:cNvSpPr>
            <a:spLocks noGrp="1"/>
          </p:cNvSpPr>
          <p:nvPr>
            <p:ph type="ftr" sz="quarter" idx="11"/>
          </p:nvPr>
        </p:nvSpPr>
        <p:spPr/>
        <p:txBody>
          <a:bodyPr/>
          <a:lstStyle/>
          <a:p>
            <a:r>
              <a:rPr lang="fr-FR" smtClean="0">
                <a:solidFill>
                  <a:srgbClr val="04617B">
                    <a:shade val="90000"/>
                  </a:srgbClr>
                </a:solidFill>
              </a:rPr>
              <a:t>Séminaire national - Inter académique SUD - BTS Gémoètre Topographe</a:t>
            </a:r>
            <a:endParaRPr lang="fr-FR">
              <a:solidFill>
                <a:srgbClr val="04617B">
                  <a:shade val="90000"/>
                </a:srgbClr>
              </a:solidFill>
            </a:endParaRPr>
          </a:p>
        </p:txBody>
      </p:sp>
      <p:sp>
        <p:nvSpPr>
          <p:cNvPr id="6" name="Espace réservé du numéro de diapositive 5"/>
          <p:cNvSpPr>
            <a:spLocks noGrp="1"/>
          </p:cNvSpPr>
          <p:nvPr>
            <p:ph type="sldNum" sz="quarter" idx="12"/>
          </p:nvPr>
        </p:nvSpPr>
        <p:spPr/>
        <p:txBody>
          <a:bodyPr/>
          <a:lstStyle/>
          <a:p>
            <a:fld id="{CF4E29AF-11A7-4AF7-963A-A486772A3518}" type="slidenum">
              <a:rPr lang="fr-FR" smtClean="0">
                <a:solidFill>
                  <a:srgbClr val="04617B">
                    <a:shade val="90000"/>
                  </a:srgbClr>
                </a:solidFill>
              </a:rPr>
              <a:pPr/>
              <a:t>‹N°›</a:t>
            </a:fld>
            <a:endParaRPr lang="fr-FR">
              <a:solidFill>
                <a:srgbClr val="04617B">
                  <a:shade val="90000"/>
                </a:srgbClr>
              </a:solidFill>
            </a:endParaRPr>
          </a:p>
        </p:txBody>
      </p:sp>
    </p:spTree>
    <p:extLst>
      <p:ext uri="{BB962C8B-B14F-4D97-AF65-F5344CB8AC3E}">
        <p14:creationId xmlns:p14="http://schemas.microsoft.com/office/powerpoint/2010/main" xmlns="" val="35251698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iapositive de contenu">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6896100" y="6230536"/>
            <a:ext cx="1346200" cy="558872"/>
          </a:xfrm>
          <a:prstGeom prst="rect">
            <a:avLst/>
          </a:prstGeom>
        </p:spPr>
      </p:pic>
      <p:sp>
        <p:nvSpPr>
          <p:cNvPr id="13" name="Espace réservé du numéro de diapositive 5"/>
          <p:cNvSpPr>
            <a:spLocks noGrp="1"/>
          </p:cNvSpPr>
          <p:nvPr>
            <p:ph type="sldNum" sz="quarter" idx="4"/>
          </p:nvPr>
        </p:nvSpPr>
        <p:spPr>
          <a:xfrm>
            <a:off x="6896100" y="632741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CC5B465-768F-472B-948C-8202AA102334}" type="slidenum">
              <a:rPr lang="fr-FR" smtClean="0"/>
              <a:pPr/>
              <a:t>‹N°›</a:t>
            </a:fld>
            <a:endParaRPr lang="fr-FR"/>
          </a:p>
        </p:txBody>
      </p:sp>
    </p:spTree>
    <p:extLst>
      <p:ext uri="{BB962C8B-B14F-4D97-AF65-F5344CB8AC3E}">
        <p14:creationId xmlns:p14="http://schemas.microsoft.com/office/powerpoint/2010/main" xmlns="" val="2295355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r>
              <a:rPr lang="fr-FR" smtClean="0">
                <a:solidFill>
                  <a:srgbClr val="04617B">
                    <a:shade val="90000"/>
                  </a:srgbClr>
                </a:solidFill>
              </a:rPr>
              <a:t>30 mars 2010</a:t>
            </a:r>
            <a:endParaRPr lang="fr-FR">
              <a:solidFill>
                <a:srgbClr val="04617B">
                  <a:shade val="90000"/>
                </a:srgbClr>
              </a:solidFill>
            </a:endParaRPr>
          </a:p>
        </p:txBody>
      </p:sp>
      <p:sp>
        <p:nvSpPr>
          <p:cNvPr id="5" name="Espace réservé du pied de page 4"/>
          <p:cNvSpPr>
            <a:spLocks noGrp="1"/>
          </p:cNvSpPr>
          <p:nvPr>
            <p:ph type="ftr" sz="quarter" idx="11"/>
          </p:nvPr>
        </p:nvSpPr>
        <p:spPr/>
        <p:txBody>
          <a:bodyPr/>
          <a:lstStyle/>
          <a:p>
            <a:r>
              <a:rPr lang="fr-FR" smtClean="0">
                <a:solidFill>
                  <a:srgbClr val="04617B">
                    <a:shade val="90000"/>
                  </a:srgbClr>
                </a:solidFill>
              </a:rPr>
              <a:t>Séminaire national - Inter académique SUD - BTS Gémoètre Topographe</a:t>
            </a:r>
            <a:endParaRPr lang="fr-FR">
              <a:solidFill>
                <a:srgbClr val="04617B">
                  <a:shade val="90000"/>
                </a:srgbClr>
              </a:solidFill>
            </a:endParaRPr>
          </a:p>
        </p:txBody>
      </p:sp>
      <p:sp>
        <p:nvSpPr>
          <p:cNvPr id="6" name="Espace réservé du numéro de diapositive 5"/>
          <p:cNvSpPr>
            <a:spLocks noGrp="1"/>
          </p:cNvSpPr>
          <p:nvPr>
            <p:ph type="sldNum" sz="quarter" idx="12"/>
          </p:nvPr>
        </p:nvSpPr>
        <p:spPr/>
        <p:txBody>
          <a:bodyPr/>
          <a:lstStyle/>
          <a:p>
            <a:fld id="{CF4E29AF-11A7-4AF7-963A-A486772A3518}" type="slidenum">
              <a:rPr lang="fr-FR" smtClean="0">
                <a:solidFill>
                  <a:srgbClr val="04617B">
                    <a:shade val="90000"/>
                  </a:srgbClr>
                </a:solidFill>
              </a:rPr>
              <a:pPr/>
              <a:t>‹N°›</a:t>
            </a:fld>
            <a:endParaRPr lang="fr-FR">
              <a:solidFill>
                <a:srgbClr val="04617B">
                  <a:shade val="90000"/>
                </a:srgbClr>
              </a:solidFill>
            </a:endParaRPr>
          </a:p>
        </p:txBody>
      </p:sp>
    </p:spTree>
    <p:extLst>
      <p:ext uri="{BB962C8B-B14F-4D97-AF65-F5344CB8AC3E}">
        <p14:creationId xmlns:p14="http://schemas.microsoft.com/office/powerpoint/2010/main" xmlns="" val="2205102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739"/>
            <a:ext cx="7886700" cy="2852737"/>
          </a:xfrm>
        </p:spPr>
        <p:txBody>
          <a:bodyPr anchor="b"/>
          <a:lstStyle>
            <a:lvl1pPr>
              <a:defRPr sz="4500"/>
            </a:lvl1pPr>
          </a:lstStyle>
          <a:p>
            <a:r>
              <a:rPr lang="fr-FR" smtClean="0"/>
              <a:t>Modifiez le style du titre</a:t>
            </a:r>
            <a:endParaRPr lang="fr-FR"/>
          </a:p>
        </p:txBody>
      </p:sp>
      <p:sp>
        <p:nvSpPr>
          <p:cNvPr id="3" name="Espace réservé du texte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r>
              <a:rPr lang="fr-FR" smtClean="0">
                <a:solidFill>
                  <a:srgbClr val="DBF5F9">
                    <a:shade val="90000"/>
                  </a:srgbClr>
                </a:solidFill>
              </a:rPr>
              <a:t>30 mars 2010</a:t>
            </a:r>
            <a:endParaRPr lang="fr-FR">
              <a:solidFill>
                <a:srgbClr val="DBF5F9">
                  <a:shade val="90000"/>
                </a:srgbClr>
              </a:solidFill>
            </a:endParaRPr>
          </a:p>
        </p:txBody>
      </p:sp>
      <p:sp>
        <p:nvSpPr>
          <p:cNvPr id="5" name="Espace réservé du pied de page 4"/>
          <p:cNvSpPr>
            <a:spLocks noGrp="1"/>
          </p:cNvSpPr>
          <p:nvPr>
            <p:ph type="ftr" sz="quarter" idx="11"/>
          </p:nvPr>
        </p:nvSpPr>
        <p:spPr/>
        <p:txBody>
          <a:bodyPr/>
          <a:lstStyle/>
          <a:p>
            <a:r>
              <a:rPr lang="fr-FR" smtClean="0">
                <a:solidFill>
                  <a:srgbClr val="DBF5F9">
                    <a:shade val="90000"/>
                  </a:srgbClr>
                </a:solidFill>
              </a:rPr>
              <a:t>Séminaire national - Inter académique SUD - BTS Gémoètre Topographe</a:t>
            </a:r>
            <a:endParaRPr lang="fr-FR">
              <a:solidFill>
                <a:srgbClr val="DBF5F9">
                  <a:shade val="90000"/>
                </a:srgbClr>
              </a:solidFill>
            </a:endParaRPr>
          </a:p>
        </p:txBody>
      </p:sp>
      <p:sp>
        <p:nvSpPr>
          <p:cNvPr id="6" name="Espace réservé du numéro de diapositive 5"/>
          <p:cNvSpPr>
            <a:spLocks noGrp="1"/>
          </p:cNvSpPr>
          <p:nvPr>
            <p:ph type="sldNum" sz="quarter" idx="12"/>
          </p:nvPr>
        </p:nvSpPr>
        <p:spPr/>
        <p:txBody>
          <a:bodyPr/>
          <a:lstStyle/>
          <a:p>
            <a:fld id="{CF4E29AF-11A7-4AF7-963A-A486772A3518}" type="slidenum">
              <a:rPr lang="fr-FR" smtClean="0">
                <a:solidFill>
                  <a:srgbClr val="DBF5F9">
                    <a:shade val="90000"/>
                  </a:srgbClr>
                </a:solidFill>
              </a:rPr>
              <a:pPr/>
              <a:t>‹N°›</a:t>
            </a:fld>
            <a:endParaRPr lang="fr-FR">
              <a:solidFill>
                <a:srgbClr val="DBF5F9">
                  <a:shade val="90000"/>
                </a:srgbClr>
              </a:solidFill>
            </a:endParaRPr>
          </a:p>
        </p:txBody>
      </p:sp>
    </p:spTree>
    <p:extLst>
      <p:ext uri="{BB962C8B-B14F-4D97-AF65-F5344CB8AC3E}">
        <p14:creationId xmlns:p14="http://schemas.microsoft.com/office/powerpoint/2010/main" xmlns="" val="654464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628650" y="1825625"/>
            <a:ext cx="38862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29150" y="1825625"/>
            <a:ext cx="38862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r>
              <a:rPr lang="fr-FR" smtClean="0">
                <a:solidFill>
                  <a:srgbClr val="04617B">
                    <a:shade val="90000"/>
                  </a:srgbClr>
                </a:solidFill>
              </a:rPr>
              <a:t>30 mars 2010</a:t>
            </a:r>
            <a:endParaRPr lang="fr-FR">
              <a:solidFill>
                <a:srgbClr val="04617B">
                  <a:shade val="90000"/>
                </a:srgbClr>
              </a:solidFill>
            </a:endParaRPr>
          </a:p>
        </p:txBody>
      </p:sp>
      <p:sp>
        <p:nvSpPr>
          <p:cNvPr id="6" name="Espace réservé du pied de page 5"/>
          <p:cNvSpPr>
            <a:spLocks noGrp="1"/>
          </p:cNvSpPr>
          <p:nvPr>
            <p:ph type="ftr" sz="quarter" idx="11"/>
          </p:nvPr>
        </p:nvSpPr>
        <p:spPr/>
        <p:txBody>
          <a:bodyPr/>
          <a:lstStyle/>
          <a:p>
            <a:r>
              <a:rPr lang="fr-FR" smtClean="0">
                <a:solidFill>
                  <a:srgbClr val="04617B">
                    <a:shade val="90000"/>
                  </a:srgbClr>
                </a:solidFill>
              </a:rPr>
              <a:t>Séminaire national - Inter académique SUD - BTS Gémoètre Topographe</a:t>
            </a:r>
            <a:endParaRPr lang="fr-FR">
              <a:solidFill>
                <a:srgbClr val="04617B">
                  <a:shade val="90000"/>
                </a:srgbClr>
              </a:solidFill>
            </a:endParaRPr>
          </a:p>
        </p:txBody>
      </p:sp>
      <p:sp>
        <p:nvSpPr>
          <p:cNvPr id="7" name="Espace réservé du numéro de diapositive 6"/>
          <p:cNvSpPr>
            <a:spLocks noGrp="1"/>
          </p:cNvSpPr>
          <p:nvPr>
            <p:ph type="sldNum" sz="quarter" idx="12"/>
          </p:nvPr>
        </p:nvSpPr>
        <p:spPr/>
        <p:txBody>
          <a:bodyPr/>
          <a:lstStyle/>
          <a:p>
            <a:fld id="{CF4E29AF-11A7-4AF7-963A-A486772A3518}" type="slidenum">
              <a:rPr lang="fr-FR" smtClean="0">
                <a:solidFill>
                  <a:srgbClr val="04617B">
                    <a:shade val="90000"/>
                  </a:srgbClr>
                </a:solidFill>
              </a:rPr>
              <a:pPr/>
              <a:t>‹N°›</a:t>
            </a:fld>
            <a:endParaRPr lang="fr-FR">
              <a:solidFill>
                <a:srgbClr val="04617B">
                  <a:shade val="90000"/>
                </a:srgbClr>
              </a:solidFill>
            </a:endParaRPr>
          </a:p>
        </p:txBody>
      </p:sp>
    </p:spTree>
    <p:extLst>
      <p:ext uri="{BB962C8B-B14F-4D97-AF65-F5344CB8AC3E}">
        <p14:creationId xmlns:p14="http://schemas.microsoft.com/office/powerpoint/2010/main" xmlns="" val="543566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29841" y="365126"/>
            <a:ext cx="78867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Modifier les styles du texte du masque</a:t>
            </a:r>
          </a:p>
        </p:txBody>
      </p:sp>
      <p:sp>
        <p:nvSpPr>
          <p:cNvPr id="4" name="Espace réservé du contenu 3"/>
          <p:cNvSpPr>
            <a:spLocks noGrp="1"/>
          </p:cNvSpPr>
          <p:nvPr>
            <p:ph sz="half" idx="2"/>
          </p:nvPr>
        </p:nvSpPr>
        <p:spPr>
          <a:xfrm>
            <a:off x="629842" y="2505075"/>
            <a:ext cx="3868340"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Modifier les styles du texte du masque</a:t>
            </a:r>
          </a:p>
        </p:txBody>
      </p:sp>
      <p:sp>
        <p:nvSpPr>
          <p:cNvPr id="6" name="Espace réservé du contenu 5"/>
          <p:cNvSpPr>
            <a:spLocks noGrp="1"/>
          </p:cNvSpPr>
          <p:nvPr>
            <p:ph sz="quarter" idx="4"/>
          </p:nvPr>
        </p:nvSpPr>
        <p:spPr>
          <a:xfrm>
            <a:off x="4629150" y="2505075"/>
            <a:ext cx="3887391"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r>
              <a:rPr lang="fr-FR" smtClean="0">
                <a:solidFill>
                  <a:srgbClr val="04617B">
                    <a:shade val="90000"/>
                  </a:srgbClr>
                </a:solidFill>
              </a:rPr>
              <a:t>30 mars 2010</a:t>
            </a:r>
            <a:endParaRPr lang="fr-FR">
              <a:solidFill>
                <a:srgbClr val="04617B">
                  <a:shade val="90000"/>
                </a:srgbClr>
              </a:solidFill>
            </a:endParaRPr>
          </a:p>
        </p:txBody>
      </p:sp>
      <p:sp>
        <p:nvSpPr>
          <p:cNvPr id="8" name="Espace réservé du pied de page 7"/>
          <p:cNvSpPr>
            <a:spLocks noGrp="1"/>
          </p:cNvSpPr>
          <p:nvPr>
            <p:ph type="ftr" sz="quarter" idx="11"/>
          </p:nvPr>
        </p:nvSpPr>
        <p:spPr/>
        <p:txBody>
          <a:bodyPr/>
          <a:lstStyle/>
          <a:p>
            <a:r>
              <a:rPr lang="fr-FR" smtClean="0">
                <a:solidFill>
                  <a:srgbClr val="04617B">
                    <a:shade val="90000"/>
                  </a:srgbClr>
                </a:solidFill>
              </a:rPr>
              <a:t>Séminaire national - Inter académique SUD - BTS Gémoètre Topographe</a:t>
            </a:r>
            <a:endParaRPr lang="fr-FR">
              <a:solidFill>
                <a:srgbClr val="04617B">
                  <a:shade val="90000"/>
                </a:srgbClr>
              </a:solidFill>
            </a:endParaRPr>
          </a:p>
        </p:txBody>
      </p:sp>
      <p:sp>
        <p:nvSpPr>
          <p:cNvPr id="9" name="Espace réservé du numéro de diapositive 8"/>
          <p:cNvSpPr>
            <a:spLocks noGrp="1"/>
          </p:cNvSpPr>
          <p:nvPr>
            <p:ph type="sldNum" sz="quarter" idx="12"/>
          </p:nvPr>
        </p:nvSpPr>
        <p:spPr/>
        <p:txBody>
          <a:bodyPr/>
          <a:lstStyle/>
          <a:p>
            <a:fld id="{CF4E29AF-11A7-4AF7-963A-A486772A3518}" type="slidenum">
              <a:rPr lang="fr-FR" smtClean="0">
                <a:solidFill>
                  <a:srgbClr val="04617B">
                    <a:shade val="90000"/>
                  </a:srgbClr>
                </a:solidFill>
              </a:rPr>
              <a:pPr/>
              <a:t>‹N°›</a:t>
            </a:fld>
            <a:endParaRPr lang="fr-FR">
              <a:solidFill>
                <a:srgbClr val="04617B">
                  <a:shade val="90000"/>
                </a:srgbClr>
              </a:solidFill>
            </a:endParaRPr>
          </a:p>
        </p:txBody>
      </p:sp>
    </p:spTree>
    <p:extLst>
      <p:ext uri="{BB962C8B-B14F-4D97-AF65-F5344CB8AC3E}">
        <p14:creationId xmlns:p14="http://schemas.microsoft.com/office/powerpoint/2010/main" xmlns="" val="2072604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r>
              <a:rPr lang="fr-FR" smtClean="0">
                <a:solidFill>
                  <a:srgbClr val="04617B">
                    <a:shade val="90000"/>
                  </a:srgbClr>
                </a:solidFill>
              </a:rPr>
              <a:t>30 mars 2010</a:t>
            </a:r>
            <a:endParaRPr lang="fr-FR">
              <a:solidFill>
                <a:srgbClr val="04617B">
                  <a:shade val="90000"/>
                </a:srgbClr>
              </a:solidFill>
            </a:endParaRPr>
          </a:p>
        </p:txBody>
      </p:sp>
      <p:sp>
        <p:nvSpPr>
          <p:cNvPr id="4" name="Espace réservé du pied de page 3"/>
          <p:cNvSpPr>
            <a:spLocks noGrp="1"/>
          </p:cNvSpPr>
          <p:nvPr>
            <p:ph type="ftr" sz="quarter" idx="11"/>
          </p:nvPr>
        </p:nvSpPr>
        <p:spPr/>
        <p:txBody>
          <a:bodyPr/>
          <a:lstStyle/>
          <a:p>
            <a:r>
              <a:rPr lang="fr-FR" smtClean="0">
                <a:solidFill>
                  <a:srgbClr val="04617B">
                    <a:shade val="90000"/>
                  </a:srgbClr>
                </a:solidFill>
              </a:rPr>
              <a:t>Séminaire national - Inter académique SUD - BTS Gémoètre Topographe</a:t>
            </a:r>
            <a:endParaRPr lang="fr-FR">
              <a:solidFill>
                <a:srgbClr val="04617B">
                  <a:shade val="90000"/>
                </a:srgbClr>
              </a:solidFill>
            </a:endParaRPr>
          </a:p>
        </p:txBody>
      </p:sp>
      <p:sp>
        <p:nvSpPr>
          <p:cNvPr id="5" name="Espace réservé du numéro de diapositive 4"/>
          <p:cNvSpPr>
            <a:spLocks noGrp="1"/>
          </p:cNvSpPr>
          <p:nvPr>
            <p:ph type="sldNum" sz="quarter" idx="12"/>
          </p:nvPr>
        </p:nvSpPr>
        <p:spPr/>
        <p:txBody>
          <a:bodyPr/>
          <a:lstStyle/>
          <a:p>
            <a:fld id="{CF4E29AF-11A7-4AF7-963A-A486772A3518}" type="slidenum">
              <a:rPr lang="fr-FR" smtClean="0">
                <a:solidFill>
                  <a:srgbClr val="04617B">
                    <a:shade val="90000"/>
                  </a:srgbClr>
                </a:solidFill>
              </a:rPr>
              <a:pPr/>
              <a:t>‹N°›</a:t>
            </a:fld>
            <a:endParaRPr lang="fr-FR">
              <a:solidFill>
                <a:srgbClr val="04617B">
                  <a:shade val="90000"/>
                </a:srgbClr>
              </a:solidFill>
            </a:endParaRPr>
          </a:p>
        </p:txBody>
      </p:sp>
    </p:spTree>
    <p:extLst>
      <p:ext uri="{BB962C8B-B14F-4D97-AF65-F5344CB8AC3E}">
        <p14:creationId xmlns:p14="http://schemas.microsoft.com/office/powerpoint/2010/main" xmlns="" val="2886966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smtClean="0">
                <a:solidFill>
                  <a:srgbClr val="04617B">
                    <a:shade val="90000"/>
                  </a:srgbClr>
                </a:solidFill>
              </a:rPr>
              <a:t>30 mars 2010</a:t>
            </a:r>
            <a:endParaRPr lang="fr-FR">
              <a:solidFill>
                <a:srgbClr val="04617B">
                  <a:shade val="90000"/>
                </a:srgbClr>
              </a:solidFill>
            </a:endParaRPr>
          </a:p>
        </p:txBody>
      </p:sp>
      <p:sp>
        <p:nvSpPr>
          <p:cNvPr id="3" name="Espace réservé du pied de page 2"/>
          <p:cNvSpPr>
            <a:spLocks noGrp="1"/>
          </p:cNvSpPr>
          <p:nvPr>
            <p:ph type="ftr" sz="quarter" idx="11"/>
          </p:nvPr>
        </p:nvSpPr>
        <p:spPr/>
        <p:txBody>
          <a:bodyPr/>
          <a:lstStyle/>
          <a:p>
            <a:r>
              <a:rPr lang="fr-FR" smtClean="0">
                <a:solidFill>
                  <a:srgbClr val="04617B">
                    <a:shade val="90000"/>
                  </a:srgbClr>
                </a:solidFill>
              </a:rPr>
              <a:t>Séminaire national - Inter académique SUD - BTS Gémoètre Topographe</a:t>
            </a:r>
            <a:endParaRPr lang="fr-FR">
              <a:solidFill>
                <a:srgbClr val="04617B">
                  <a:shade val="90000"/>
                </a:srgbClr>
              </a:solidFill>
            </a:endParaRPr>
          </a:p>
        </p:txBody>
      </p:sp>
      <p:sp>
        <p:nvSpPr>
          <p:cNvPr id="4" name="Espace réservé du numéro de diapositive 3"/>
          <p:cNvSpPr>
            <a:spLocks noGrp="1"/>
          </p:cNvSpPr>
          <p:nvPr>
            <p:ph type="sldNum" sz="quarter" idx="12"/>
          </p:nvPr>
        </p:nvSpPr>
        <p:spPr/>
        <p:txBody>
          <a:bodyPr/>
          <a:lstStyle/>
          <a:p>
            <a:fld id="{CF4E29AF-11A7-4AF7-963A-A486772A3518}" type="slidenum">
              <a:rPr lang="fr-FR" smtClean="0">
                <a:solidFill>
                  <a:srgbClr val="04617B">
                    <a:shade val="90000"/>
                  </a:srgbClr>
                </a:solidFill>
              </a:rPr>
              <a:pPr/>
              <a:t>‹N°›</a:t>
            </a:fld>
            <a:endParaRPr lang="fr-FR">
              <a:solidFill>
                <a:srgbClr val="04617B">
                  <a:shade val="90000"/>
                </a:srgbClr>
              </a:solidFill>
            </a:endParaRPr>
          </a:p>
        </p:txBody>
      </p:sp>
    </p:spTree>
    <p:extLst>
      <p:ext uri="{BB962C8B-B14F-4D97-AF65-F5344CB8AC3E}">
        <p14:creationId xmlns:p14="http://schemas.microsoft.com/office/powerpoint/2010/main" xmlns="" val="3494392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457200"/>
            <a:ext cx="2949178" cy="1600200"/>
          </a:xfrm>
        </p:spPr>
        <p:txBody>
          <a:bodyPr anchor="b"/>
          <a:lstStyle>
            <a:lvl1pPr>
              <a:defRPr sz="2400"/>
            </a:lvl1pPr>
          </a:lstStyle>
          <a:p>
            <a:r>
              <a:rPr lang="fr-FR" smtClean="0"/>
              <a:t>Modifiez le style du titre</a:t>
            </a:r>
            <a:endParaRPr lang="fr-FR"/>
          </a:p>
        </p:txBody>
      </p:sp>
      <p:sp>
        <p:nvSpPr>
          <p:cNvPr id="3" name="Espace réservé du contenu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r>
              <a:rPr lang="fr-FR" smtClean="0">
                <a:solidFill>
                  <a:srgbClr val="04617B">
                    <a:shade val="90000"/>
                  </a:srgbClr>
                </a:solidFill>
              </a:rPr>
              <a:t>30 mars 2010</a:t>
            </a:r>
            <a:endParaRPr lang="fr-FR">
              <a:solidFill>
                <a:srgbClr val="04617B">
                  <a:shade val="90000"/>
                </a:srgbClr>
              </a:solidFill>
            </a:endParaRPr>
          </a:p>
        </p:txBody>
      </p:sp>
      <p:sp>
        <p:nvSpPr>
          <p:cNvPr id="6" name="Espace réservé du pied de page 5"/>
          <p:cNvSpPr>
            <a:spLocks noGrp="1"/>
          </p:cNvSpPr>
          <p:nvPr>
            <p:ph type="ftr" sz="quarter" idx="11"/>
          </p:nvPr>
        </p:nvSpPr>
        <p:spPr/>
        <p:txBody>
          <a:bodyPr/>
          <a:lstStyle/>
          <a:p>
            <a:r>
              <a:rPr lang="fr-FR" smtClean="0">
                <a:solidFill>
                  <a:srgbClr val="04617B">
                    <a:shade val="90000"/>
                  </a:srgbClr>
                </a:solidFill>
              </a:rPr>
              <a:t>Séminaire national - Inter académique SUD - BTS Gémoètre Topographe</a:t>
            </a:r>
            <a:endParaRPr lang="fr-FR">
              <a:solidFill>
                <a:srgbClr val="04617B">
                  <a:shade val="90000"/>
                </a:srgbClr>
              </a:solidFill>
            </a:endParaRPr>
          </a:p>
        </p:txBody>
      </p:sp>
      <p:sp>
        <p:nvSpPr>
          <p:cNvPr id="7" name="Espace réservé du numéro de diapositive 6"/>
          <p:cNvSpPr>
            <a:spLocks noGrp="1"/>
          </p:cNvSpPr>
          <p:nvPr>
            <p:ph type="sldNum" sz="quarter" idx="12"/>
          </p:nvPr>
        </p:nvSpPr>
        <p:spPr/>
        <p:txBody>
          <a:bodyPr/>
          <a:lstStyle/>
          <a:p>
            <a:fld id="{CF4E29AF-11A7-4AF7-963A-A486772A3518}" type="slidenum">
              <a:rPr lang="fr-FR" smtClean="0">
                <a:solidFill>
                  <a:srgbClr val="04617B">
                    <a:shade val="90000"/>
                  </a:srgbClr>
                </a:solidFill>
              </a:rPr>
              <a:pPr/>
              <a:t>‹N°›</a:t>
            </a:fld>
            <a:endParaRPr lang="fr-FR">
              <a:solidFill>
                <a:srgbClr val="04617B">
                  <a:shade val="90000"/>
                </a:srgbClr>
              </a:solidFill>
            </a:endParaRPr>
          </a:p>
        </p:txBody>
      </p:sp>
    </p:spTree>
    <p:extLst>
      <p:ext uri="{BB962C8B-B14F-4D97-AF65-F5344CB8AC3E}">
        <p14:creationId xmlns:p14="http://schemas.microsoft.com/office/powerpoint/2010/main" xmlns="" val="3851911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457200"/>
            <a:ext cx="2949178" cy="1600200"/>
          </a:xfrm>
        </p:spPr>
        <p:txBody>
          <a:bodyPr anchor="b"/>
          <a:lstStyle>
            <a:lvl1pPr>
              <a:defRPr sz="2400"/>
            </a:lvl1pPr>
          </a:lstStyle>
          <a:p>
            <a:r>
              <a:rPr lang="fr-FR" smtClean="0"/>
              <a:t>Modifiez le style du titre</a:t>
            </a:r>
            <a:endParaRPr lang="fr-FR"/>
          </a:p>
        </p:txBody>
      </p:sp>
      <p:sp>
        <p:nvSpPr>
          <p:cNvPr id="3" name="Espace réservé pour une image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a:p>
        </p:txBody>
      </p:sp>
      <p:sp>
        <p:nvSpPr>
          <p:cNvPr id="4" name="Espace réservé du texte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r>
              <a:rPr lang="fr-FR" smtClean="0">
                <a:solidFill>
                  <a:srgbClr val="04617B">
                    <a:shade val="90000"/>
                  </a:srgbClr>
                </a:solidFill>
              </a:rPr>
              <a:t>30 mars 2010</a:t>
            </a:r>
            <a:endParaRPr lang="fr-FR">
              <a:solidFill>
                <a:srgbClr val="04617B">
                  <a:shade val="90000"/>
                </a:srgbClr>
              </a:solidFill>
            </a:endParaRPr>
          </a:p>
        </p:txBody>
      </p:sp>
      <p:sp>
        <p:nvSpPr>
          <p:cNvPr id="6" name="Espace réservé du pied de page 5"/>
          <p:cNvSpPr>
            <a:spLocks noGrp="1"/>
          </p:cNvSpPr>
          <p:nvPr>
            <p:ph type="ftr" sz="quarter" idx="11"/>
          </p:nvPr>
        </p:nvSpPr>
        <p:spPr/>
        <p:txBody>
          <a:bodyPr/>
          <a:lstStyle/>
          <a:p>
            <a:r>
              <a:rPr lang="fr-FR" smtClean="0">
                <a:solidFill>
                  <a:srgbClr val="04617B">
                    <a:shade val="90000"/>
                  </a:srgbClr>
                </a:solidFill>
              </a:rPr>
              <a:t>Séminaire national - Inter académique SUD - BTS Gémoètre Topographe</a:t>
            </a:r>
            <a:endParaRPr lang="fr-FR">
              <a:solidFill>
                <a:srgbClr val="04617B">
                  <a:shade val="90000"/>
                </a:srgbClr>
              </a:solidFill>
            </a:endParaRPr>
          </a:p>
        </p:txBody>
      </p:sp>
      <p:sp>
        <p:nvSpPr>
          <p:cNvPr id="7" name="Espace réservé du numéro de diapositive 6"/>
          <p:cNvSpPr>
            <a:spLocks noGrp="1"/>
          </p:cNvSpPr>
          <p:nvPr>
            <p:ph type="sldNum" sz="quarter" idx="12"/>
          </p:nvPr>
        </p:nvSpPr>
        <p:spPr/>
        <p:txBody>
          <a:bodyPr/>
          <a:lstStyle/>
          <a:p>
            <a:fld id="{CF4E29AF-11A7-4AF7-963A-A486772A3518}" type="slidenum">
              <a:rPr lang="fr-FR" smtClean="0">
                <a:solidFill>
                  <a:srgbClr val="04617B">
                    <a:shade val="90000"/>
                  </a:srgbClr>
                </a:solidFill>
              </a:rPr>
              <a:pPr/>
              <a:t>‹N°›</a:t>
            </a:fld>
            <a:endParaRPr lang="fr-FR">
              <a:solidFill>
                <a:srgbClr val="04617B">
                  <a:shade val="90000"/>
                </a:srgbClr>
              </a:solidFill>
            </a:endParaRPr>
          </a:p>
        </p:txBody>
      </p:sp>
    </p:spTree>
    <p:extLst>
      <p:ext uri="{BB962C8B-B14F-4D97-AF65-F5344CB8AC3E}">
        <p14:creationId xmlns:p14="http://schemas.microsoft.com/office/powerpoint/2010/main" xmlns="" val="3192547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fr-FR" smtClean="0">
                <a:solidFill>
                  <a:srgbClr val="04617B">
                    <a:shade val="90000"/>
                  </a:srgbClr>
                </a:solidFill>
              </a:rPr>
              <a:t>30 mars 2010</a:t>
            </a:r>
            <a:endParaRPr lang="fr-FR">
              <a:solidFill>
                <a:srgbClr val="04617B">
                  <a:shade val="90000"/>
                </a:srgbClr>
              </a:solidFill>
            </a:endParaRPr>
          </a:p>
        </p:txBody>
      </p:sp>
      <p:sp>
        <p:nvSpPr>
          <p:cNvPr id="5" name="Espace réservé du pied de page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fr-FR" smtClean="0">
                <a:solidFill>
                  <a:srgbClr val="04617B">
                    <a:shade val="90000"/>
                  </a:srgbClr>
                </a:solidFill>
              </a:rPr>
              <a:t>Séminaire national - Inter académique SUD - BTS Gémoètre Topographe</a:t>
            </a:r>
            <a:endParaRPr lang="fr-FR">
              <a:solidFill>
                <a:srgbClr val="04617B">
                  <a:shade val="90000"/>
                </a:srgbClr>
              </a:solidFill>
            </a:endParaRPr>
          </a:p>
        </p:txBody>
      </p:sp>
      <p:sp>
        <p:nvSpPr>
          <p:cNvPr id="6" name="Espace réservé du numéro de diapositive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F4E29AF-11A7-4AF7-963A-A486772A3518}" type="slidenum">
              <a:rPr lang="fr-FR" smtClean="0">
                <a:solidFill>
                  <a:srgbClr val="04617B">
                    <a:shade val="90000"/>
                  </a:srgbClr>
                </a:solidFill>
              </a:rPr>
              <a:pPr/>
              <a:t>‹N°›</a:t>
            </a:fld>
            <a:endParaRPr lang="fr-FR">
              <a:solidFill>
                <a:srgbClr val="04617B">
                  <a:shade val="90000"/>
                </a:srgbClr>
              </a:solidFill>
            </a:endParaRPr>
          </a:p>
        </p:txBody>
      </p:sp>
    </p:spTree>
    <p:extLst>
      <p:ext uri="{BB962C8B-B14F-4D97-AF65-F5344CB8AC3E}">
        <p14:creationId xmlns:p14="http://schemas.microsoft.com/office/powerpoint/2010/main" xmlns="" val="150718532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6" Type="http://schemas.microsoft.com/office/2007/relationships/hdphoto" Target="../media/hdphoto3.wdp"/><Relationship Id="rId5" Type="http://schemas.openxmlformats.org/officeDocument/2006/relationships/image" Target="../media/image5.pn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285720" y="2204864"/>
            <a:ext cx="8643998" cy="2092881"/>
          </a:xfrm>
          <a:prstGeom prst="rect">
            <a:avLst/>
          </a:prstGeom>
          <a:ln>
            <a:noFill/>
          </a:ln>
        </p:spPr>
        <p:txBody>
          <a:bodyPr wrap="square">
            <a:spAutoFit/>
          </a:bodyPr>
          <a:lstStyle/>
          <a:p>
            <a:r>
              <a:rPr lang="fr-FR" sz="2000" b="1" dirty="0" smtClean="0">
                <a:solidFill>
                  <a:srgbClr val="000000"/>
                </a:solidFill>
              </a:rPr>
              <a:t>Samuel </a:t>
            </a:r>
            <a:r>
              <a:rPr lang="fr-FR" sz="2000" b="1" dirty="0" err="1" smtClean="0">
                <a:solidFill>
                  <a:srgbClr val="000000"/>
                </a:solidFill>
              </a:rPr>
              <a:t>Viollin</a:t>
            </a:r>
            <a:r>
              <a:rPr lang="fr-FR" sz="2000" dirty="0" smtClean="0">
                <a:solidFill>
                  <a:srgbClr val="000000"/>
                </a:solidFill>
              </a:rPr>
              <a:t>,</a:t>
            </a:r>
          </a:p>
          <a:p>
            <a:r>
              <a:rPr lang="fr-FR" dirty="0">
                <a:solidFill>
                  <a:srgbClr val="000000"/>
                </a:solidFill>
              </a:rPr>
              <a:t>	I</a:t>
            </a:r>
            <a:r>
              <a:rPr lang="fr-FR" dirty="0" smtClean="0">
                <a:solidFill>
                  <a:srgbClr val="000000"/>
                </a:solidFill>
              </a:rPr>
              <a:t>nspecteur </a:t>
            </a:r>
            <a:r>
              <a:rPr lang="fr-FR" dirty="0">
                <a:solidFill>
                  <a:srgbClr val="000000"/>
                </a:solidFill>
              </a:rPr>
              <a:t>général de l’éducation, du sport et de la recherche, doyen du 		groupe sciences et techniques industrielles </a:t>
            </a:r>
            <a:endParaRPr lang="fr-FR" dirty="0" smtClean="0">
              <a:solidFill>
                <a:srgbClr val="000000"/>
              </a:solidFill>
            </a:endParaRPr>
          </a:p>
          <a:p>
            <a:endParaRPr lang="fr-FR" dirty="0">
              <a:solidFill>
                <a:srgbClr val="000000"/>
              </a:solidFill>
            </a:endParaRPr>
          </a:p>
          <a:p>
            <a:endParaRPr lang="fr-FR" dirty="0" smtClean="0">
              <a:solidFill>
                <a:srgbClr val="000000"/>
              </a:solidFill>
            </a:endParaRPr>
          </a:p>
          <a:p>
            <a:endParaRPr lang="fr-FR" dirty="0">
              <a:solidFill>
                <a:srgbClr val="000000"/>
              </a:solidFill>
            </a:endParaRPr>
          </a:p>
          <a:p>
            <a:pPr algn="r"/>
            <a:r>
              <a:rPr lang="fr-FR" dirty="0" smtClean="0">
                <a:solidFill>
                  <a:srgbClr val="000000"/>
                </a:solidFill>
              </a:rPr>
              <a:t>		</a:t>
            </a:r>
            <a:r>
              <a:rPr lang="fr-FR" sz="2000" b="1" i="1" dirty="0">
                <a:solidFill>
                  <a:schemeClr val="accent5">
                    <a:lumMod val="75000"/>
                  </a:schemeClr>
                </a:solidFill>
                <a:latin typeface="Arial" pitchFamily="34" charset="0"/>
                <a:cs typeface="Arial" pitchFamily="34" charset="0"/>
              </a:rPr>
              <a:t>la nécessaire rénovation…</a:t>
            </a:r>
          </a:p>
        </p:txBody>
      </p:sp>
      <p:pic>
        <p:nvPicPr>
          <p:cNvPr id="12" name="Image 11"/>
          <p:cNvPicPr>
            <a:picLocks noChangeAspect="1"/>
          </p:cNvPicPr>
          <p:nvPr/>
        </p:nvPicPr>
        <p:blipFill>
          <a:blip r:embed="rId2" cstate="print"/>
          <a:stretch>
            <a:fillRect/>
          </a:stretch>
        </p:blipFill>
        <p:spPr>
          <a:xfrm>
            <a:off x="85083" y="108573"/>
            <a:ext cx="1356348" cy="800148"/>
          </a:xfrm>
          <a:prstGeom prst="rect">
            <a:avLst/>
          </a:prstGeom>
          <a:solidFill>
            <a:sysClr val="window" lastClr="FFFFFF"/>
          </a:solidFill>
        </p:spPr>
      </p:pic>
      <p:cxnSp>
        <p:nvCxnSpPr>
          <p:cNvPr id="7" name="Connecteur droit 6"/>
          <p:cNvCxnSpPr/>
          <p:nvPr/>
        </p:nvCxnSpPr>
        <p:spPr>
          <a:xfrm>
            <a:off x="1547664" y="419851"/>
            <a:ext cx="7310616" cy="0"/>
          </a:xfrm>
          <a:prstGeom prst="line">
            <a:avLst/>
          </a:prstGeom>
          <a:ln w="3492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5580112" y="668750"/>
            <a:ext cx="3240360" cy="369332"/>
          </a:xfrm>
          <a:prstGeom prst="rect">
            <a:avLst/>
          </a:prstGeom>
          <a:noFill/>
        </p:spPr>
        <p:txBody>
          <a:bodyPr wrap="square" rtlCol="0">
            <a:spAutoFit/>
          </a:bodyPr>
          <a:lstStyle/>
          <a:p>
            <a:pPr algn="r"/>
            <a:r>
              <a:rPr lang="fr-FR" b="1" i="1" dirty="0" smtClean="0">
                <a:solidFill>
                  <a:schemeClr val="accent5">
                    <a:lumMod val="75000"/>
                  </a:schemeClr>
                </a:solidFill>
                <a:latin typeface="Arial" pitchFamily="34" charset="0"/>
                <a:cs typeface="Arial" pitchFamily="34" charset="0"/>
              </a:rPr>
              <a:t>Ouverture du séminaire</a:t>
            </a:r>
            <a:endParaRPr lang="fr-FR" b="1" i="1" dirty="0">
              <a:solidFill>
                <a:schemeClr val="accent5">
                  <a:lumMod val="75000"/>
                </a:schemeClr>
              </a:solidFill>
              <a:latin typeface="Arial" pitchFamily="34" charset="0"/>
              <a:cs typeface="Arial" pitchFamily="34" charset="0"/>
            </a:endParaRPr>
          </a:p>
        </p:txBody>
      </p:sp>
      <p:sp>
        <p:nvSpPr>
          <p:cNvPr id="8" name="ZoneTexte 7"/>
          <p:cNvSpPr txBox="1"/>
          <p:nvPr/>
        </p:nvSpPr>
        <p:spPr>
          <a:xfrm>
            <a:off x="1619672" y="142852"/>
            <a:ext cx="7310046" cy="276999"/>
          </a:xfrm>
          <a:prstGeom prst="rect">
            <a:avLst/>
          </a:prstGeom>
          <a:noFill/>
        </p:spPr>
        <p:txBody>
          <a:bodyPr wrap="square" rtlCol="0">
            <a:spAutoFit/>
          </a:bodyPr>
          <a:lstStyle/>
          <a:p>
            <a:pPr defTabSz="1020763">
              <a:tabLst>
                <a:tab pos="5021263" algn="l"/>
              </a:tabLst>
            </a:pPr>
            <a:r>
              <a:rPr lang="fr-FR" sz="1200" b="1" i="1" dirty="0" smtClean="0">
                <a:solidFill>
                  <a:schemeClr val="accent5">
                    <a:lumMod val="75000"/>
                  </a:schemeClr>
                </a:solidFill>
                <a:latin typeface="Arial" pitchFamily="34" charset="0"/>
                <a:cs typeface="Arial" pitchFamily="34" charset="0"/>
              </a:rPr>
              <a:t>Séminaire national BTS FABCR 18 mars 2021		Lycée La Martinière - Lyon</a:t>
            </a:r>
            <a:endParaRPr lang="fr-FR" sz="1200" b="1" i="1" dirty="0">
              <a:solidFill>
                <a:schemeClr val="accent5">
                  <a:lumMod val="75000"/>
                </a:schemeClr>
              </a:solidFill>
              <a:latin typeface="Arial" pitchFamily="34" charset="0"/>
              <a:cs typeface="Arial" pitchFamily="34" charset="0"/>
            </a:endParaRPr>
          </a:p>
        </p:txBody>
      </p:sp>
    </p:spTree>
    <p:extLst>
      <p:ext uri="{BB962C8B-B14F-4D97-AF65-F5344CB8AC3E}">
        <p14:creationId xmlns:p14="http://schemas.microsoft.com/office/powerpoint/2010/main" xmlns="" val="12356597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p:cNvPicPr>
            <a:picLocks noChangeAspect="1"/>
          </p:cNvPicPr>
          <p:nvPr/>
        </p:nvPicPr>
        <p:blipFill>
          <a:blip r:embed="rId2" cstate="print"/>
          <a:stretch>
            <a:fillRect/>
          </a:stretch>
        </p:blipFill>
        <p:spPr>
          <a:xfrm>
            <a:off x="85083" y="108573"/>
            <a:ext cx="1356348" cy="800148"/>
          </a:xfrm>
          <a:prstGeom prst="rect">
            <a:avLst/>
          </a:prstGeom>
          <a:solidFill>
            <a:sysClr val="window" lastClr="FFFFFF"/>
          </a:solidFill>
        </p:spPr>
      </p:pic>
      <p:cxnSp>
        <p:nvCxnSpPr>
          <p:cNvPr id="7" name="Connecteur droit 6"/>
          <p:cNvCxnSpPr/>
          <p:nvPr/>
        </p:nvCxnSpPr>
        <p:spPr>
          <a:xfrm>
            <a:off x="1547664" y="419851"/>
            <a:ext cx="7310616" cy="0"/>
          </a:xfrm>
          <a:prstGeom prst="line">
            <a:avLst/>
          </a:prstGeom>
          <a:ln w="3492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5580112" y="668750"/>
            <a:ext cx="3240360" cy="369332"/>
          </a:xfrm>
          <a:prstGeom prst="rect">
            <a:avLst/>
          </a:prstGeom>
          <a:noFill/>
        </p:spPr>
        <p:txBody>
          <a:bodyPr wrap="square" rtlCol="0">
            <a:spAutoFit/>
          </a:bodyPr>
          <a:lstStyle/>
          <a:p>
            <a:pPr algn="r"/>
            <a:r>
              <a:rPr lang="fr-FR" b="1" i="1" dirty="0" smtClean="0">
                <a:solidFill>
                  <a:schemeClr val="accent5">
                    <a:lumMod val="75000"/>
                  </a:schemeClr>
                </a:solidFill>
                <a:latin typeface="Arial" pitchFamily="34" charset="0"/>
                <a:cs typeface="Arial" pitchFamily="34" charset="0"/>
              </a:rPr>
              <a:t>Ouverture du séminaire</a:t>
            </a:r>
            <a:endParaRPr lang="fr-FR" b="1" i="1" dirty="0">
              <a:solidFill>
                <a:schemeClr val="accent5">
                  <a:lumMod val="75000"/>
                </a:schemeClr>
              </a:solidFill>
              <a:latin typeface="Arial" pitchFamily="34" charset="0"/>
              <a:cs typeface="Arial" pitchFamily="34" charset="0"/>
            </a:endParaRPr>
          </a:p>
        </p:txBody>
      </p:sp>
      <p:sp>
        <p:nvSpPr>
          <p:cNvPr id="10" name="Rectangle 9"/>
          <p:cNvSpPr/>
          <p:nvPr/>
        </p:nvSpPr>
        <p:spPr>
          <a:xfrm>
            <a:off x="392128" y="2820569"/>
            <a:ext cx="2955736" cy="646331"/>
          </a:xfrm>
          <a:prstGeom prst="rect">
            <a:avLst/>
          </a:prstGeom>
        </p:spPr>
        <p:txBody>
          <a:bodyPr wrap="square">
            <a:spAutoFit/>
          </a:bodyPr>
          <a:lstStyle/>
          <a:p>
            <a:pPr lvl="0"/>
            <a:r>
              <a:rPr lang="fr-FR" b="1" dirty="0" smtClean="0">
                <a:solidFill>
                  <a:prstClr val="black"/>
                </a:solidFill>
              </a:rPr>
              <a:t>La parité filles-Garçons dans le BTS (ex) AF</a:t>
            </a:r>
            <a:endParaRPr lang="fr-FR" b="1" dirty="0">
              <a:solidFill>
                <a:prstClr val="black"/>
              </a:solidFill>
            </a:endParaRPr>
          </a:p>
        </p:txBody>
      </p:sp>
      <p:sp>
        <p:nvSpPr>
          <p:cNvPr id="13" name="Rectangle 12"/>
          <p:cNvSpPr/>
          <p:nvPr/>
        </p:nvSpPr>
        <p:spPr>
          <a:xfrm>
            <a:off x="395536" y="3806779"/>
            <a:ext cx="3096344" cy="1815882"/>
          </a:xfrm>
          <a:prstGeom prst="rect">
            <a:avLst/>
          </a:prstGeom>
          <a:solidFill>
            <a:schemeClr val="bg1"/>
          </a:solidFill>
        </p:spPr>
        <p:txBody>
          <a:bodyPr wrap="square">
            <a:spAutoFit/>
          </a:bodyPr>
          <a:lstStyle/>
          <a:p>
            <a:pPr lvl="0"/>
            <a:r>
              <a:rPr lang="fr-FR" sz="1600" b="1" dirty="0" smtClean="0">
                <a:solidFill>
                  <a:prstClr val="black"/>
                </a:solidFill>
              </a:rPr>
              <a:t>Une forte proportion  de garçons se retrouve dans le BTS (ex) AF. Toutefois ce BTS accueille plus de filles que les spécialités de la production, environ 30%.  </a:t>
            </a:r>
          </a:p>
          <a:p>
            <a:pPr lvl="0"/>
            <a:r>
              <a:rPr lang="fr-FR" sz="1600" b="1" dirty="0" smtClean="0">
                <a:solidFill>
                  <a:prstClr val="black"/>
                </a:solidFill>
              </a:rPr>
              <a:t>C’est une proportion stable depuis 15 ans, mais en légère diminution.</a:t>
            </a:r>
            <a:endParaRPr lang="fr-FR" sz="1600" b="1" dirty="0">
              <a:solidFill>
                <a:prstClr val="black"/>
              </a:solidFill>
            </a:endParaRPr>
          </a:p>
        </p:txBody>
      </p:sp>
      <p:sp>
        <p:nvSpPr>
          <p:cNvPr id="14" name="Rectangle 13"/>
          <p:cNvSpPr/>
          <p:nvPr/>
        </p:nvSpPr>
        <p:spPr>
          <a:xfrm>
            <a:off x="371691" y="1525599"/>
            <a:ext cx="8643998" cy="400110"/>
          </a:xfrm>
          <a:prstGeom prst="rect">
            <a:avLst/>
          </a:prstGeom>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b="1" noProof="0" dirty="0" smtClean="0">
                <a:solidFill>
                  <a:srgbClr val="000000"/>
                </a:solidFill>
                <a:latin typeface="Calibri" panose="020F0502020204030204"/>
              </a:rPr>
              <a:t>Analyse des effectifs en BTS (ex) AF</a:t>
            </a:r>
            <a:r>
              <a:rPr kumimoji="0" lang="fr-FR" sz="1800" b="0" i="0" u="none" strike="noStrike" kern="1200" cap="none" spc="0" normalizeH="0" baseline="0" noProof="0" dirty="0" smtClean="0">
                <a:ln>
                  <a:noFill/>
                </a:ln>
                <a:solidFill>
                  <a:srgbClr val="000000"/>
                </a:solidFill>
                <a:effectLst/>
                <a:uLnTx/>
                <a:uFillTx/>
                <a:latin typeface="Calibri" panose="020F0502020204030204"/>
                <a:ea typeface="+mn-ea"/>
                <a:cs typeface="+mn-cs"/>
              </a:rPr>
              <a:t>		</a:t>
            </a:r>
            <a:endParaRPr kumimoji="0" lang="fr-FR" sz="2000" b="1" i="1" u="none" strike="noStrike" kern="1200" cap="none" spc="0" normalizeH="0" baseline="0" noProof="0" dirty="0">
              <a:ln>
                <a:noFill/>
              </a:ln>
              <a:solidFill>
                <a:srgbClr val="4472C4">
                  <a:lumMod val="75000"/>
                </a:srgbClr>
              </a:solidFill>
              <a:effectLst/>
              <a:uLnTx/>
              <a:uFillTx/>
              <a:latin typeface="Arial" pitchFamily="34" charset="0"/>
              <a:ea typeface="+mn-ea"/>
              <a:cs typeface="Arial" pitchFamily="34" charset="0"/>
            </a:endParaRPr>
          </a:p>
        </p:txBody>
      </p:sp>
      <p:sp>
        <p:nvSpPr>
          <p:cNvPr id="11" name="ZoneTexte 10"/>
          <p:cNvSpPr txBox="1"/>
          <p:nvPr/>
        </p:nvSpPr>
        <p:spPr>
          <a:xfrm>
            <a:off x="1619672" y="142852"/>
            <a:ext cx="7310046" cy="276999"/>
          </a:xfrm>
          <a:prstGeom prst="rect">
            <a:avLst/>
          </a:prstGeom>
          <a:noFill/>
        </p:spPr>
        <p:txBody>
          <a:bodyPr wrap="square" rtlCol="0">
            <a:spAutoFit/>
          </a:bodyPr>
          <a:lstStyle/>
          <a:p>
            <a:pPr defTabSz="1020763">
              <a:tabLst>
                <a:tab pos="5021263" algn="l"/>
              </a:tabLst>
            </a:pPr>
            <a:r>
              <a:rPr lang="fr-FR" sz="1200" b="1" i="1" dirty="0" smtClean="0">
                <a:solidFill>
                  <a:schemeClr val="accent5">
                    <a:lumMod val="75000"/>
                  </a:schemeClr>
                </a:solidFill>
                <a:latin typeface="Arial" pitchFamily="34" charset="0"/>
                <a:cs typeface="Arial" pitchFamily="34" charset="0"/>
              </a:rPr>
              <a:t>Séminaire national BTS FABCR 18 mars 2021		Lycée La Martinière - Lyon</a:t>
            </a:r>
            <a:endParaRPr lang="fr-FR" sz="1200" b="1" i="1" dirty="0">
              <a:solidFill>
                <a:schemeClr val="accent5">
                  <a:lumMod val="75000"/>
                </a:schemeClr>
              </a:solidFill>
              <a:latin typeface="Arial" pitchFamily="34" charset="0"/>
              <a:cs typeface="Arial" pitchFamily="34" charset="0"/>
            </a:endParaRPr>
          </a:p>
        </p:txBody>
      </p:sp>
      <p:pic>
        <p:nvPicPr>
          <p:cNvPr id="2" name="Image 1"/>
          <p:cNvPicPr>
            <a:picLocks noChangeAspect="1"/>
          </p:cNvPicPr>
          <p:nvPr/>
        </p:nvPicPr>
        <p:blipFill>
          <a:blip r:embed="rId3" cstate="print"/>
          <a:stretch>
            <a:fillRect/>
          </a:stretch>
        </p:blipFill>
        <p:spPr>
          <a:xfrm>
            <a:off x="3584432" y="2348880"/>
            <a:ext cx="5456393" cy="3312368"/>
          </a:xfrm>
          <a:prstGeom prst="rect">
            <a:avLst/>
          </a:prstGeom>
        </p:spPr>
      </p:pic>
    </p:spTree>
    <p:extLst>
      <p:ext uri="{BB962C8B-B14F-4D97-AF65-F5344CB8AC3E}">
        <p14:creationId xmlns:p14="http://schemas.microsoft.com/office/powerpoint/2010/main" xmlns="" val="2821941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p:cNvPicPr>
            <a:picLocks noChangeAspect="1"/>
          </p:cNvPicPr>
          <p:nvPr/>
        </p:nvPicPr>
        <p:blipFill>
          <a:blip r:embed="rId2" cstate="print"/>
          <a:stretch>
            <a:fillRect/>
          </a:stretch>
        </p:blipFill>
        <p:spPr>
          <a:xfrm>
            <a:off x="85083" y="108573"/>
            <a:ext cx="1356348" cy="800148"/>
          </a:xfrm>
          <a:prstGeom prst="rect">
            <a:avLst/>
          </a:prstGeom>
          <a:solidFill>
            <a:sysClr val="window" lastClr="FFFFFF"/>
          </a:solidFill>
        </p:spPr>
      </p:pic>
      <p:cxnSp>
        <p:nvCxnSpPr>
          <p:cNvPr id="7" name="Connecteur droit 6"/>
          <p:cNvCxnSpPr/>
          <p:nvPr/>
        </p:nvCxnSpPr>
        <p:spPr>
          <a:xfrm>
            <a:off x="1547664" y="419851"/>
            <a:ext cx="7310616" cy="0"/>
          </a:xfrm>
          <a:prstGeom prst="line">
            <a:avLst/>
          </a:prstGeom>
          <a:ln w="3492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5580112" y="668750"/>
            <a:ext cx="3240360" cy="369332"/>
          </a:xfrm>
          <a:prstGeom prst="rect">
            <a:avLst/>
          </a:prstGeom>
          <a:noFill/>
        </p:spPr>
        <p:txBody>
          <a:bodyPr wrap="square" rtlCol="0">
            <a:spAutoFit/>
          </a:bodyPr>
          <a:lstStyle/>
          <a:p>
            <a:pPr algn="r"/>
            <a:r>
              <a:rPr lang="fr-FR" b="1" i="1" dirty="0" smtClean="0">
                <a:solidFill>
                  <a:schemeClr val="accent5">
                    <a:lumMod val="75000"/>
                  </a:schemeClr>
                </a:solidFill>
                <a:latin typeface="Arial" pitchFamily="34" charset="0"/>
                <a:cs typeface="Arial" pitchFamily="34" charset="0"/>
              </a:rPr>
              <a:t>Ouverture du séminaire</a:t>
            </a:r>
            <a:endParaRPr lang="fr-FR" b="1" i="1" dirty="0">
              <a:solidFill>
                <a:schemeClr val="accent5">
                  <a:lumMod val="75000"/>
                </a:schemeClr>
              </a:solidFill>
              <a:latin typeface="Arial" pitchFamily="34" charset="0"/>
              <a:cs typeface="Arial" pitchFamily="34" charset="0"/>
            </a:endParaRPr>
          </a:p>
        </p:txBody>
      </p:sp>
      <p:sp>
        <p:nvSpPr>
          <p:cNvPr id="8" name="Rectangle 7"/>
          <p:cNvSpPr/>
          <p:nvPr/>
        </p:nvSpPr>
        <p:spPr>
          <a:xfrm>
            <a:off x="371691" y="1525599"/>
            <a:ext cx="8643998" cy="400110"/>
          </a:xfrm>
          <a:prstGeom prst="rect">
            <a:avLst/>
          </a:prstGeom>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b="1" noProof="0" dirty="0" smtClean="0">
                <a:solidFill>
                  <a:srgbClr val="000000"/>
                </a:solidFill>
                <a:latin typeface="Calibri" panose="020F0502020204030204"/>
              </a:rPr>
              <a:t>Synthèse de l’analyse des effectifs en BTS (ex) AF</a:t>
            </a:r>
            <a:r>
              <a:rPr kumimoji="0" lang="fr-FR" sz="1800" b="0" i="0" u="none" strike="noStrike" kern="1200" cap="none" spc="0" normalizeH="0" baseline="0" noProof="0" dirty="0" smtClean="0">
                <a:ln>
                  <a:noFill/>
                </a:ln>
                <a:solidFill>
                  <a:srgbClr val="000000"/>
                </a:solidFill>
                <a:effectLst/>
                <a:uLnTx/>
                <a:uFillTx/>
                <a:latin typeface="Calibri" panose="020F0502020204030204"/>
                <a:ea typeface="+mn-ea"/>
                <a:cs typeface="+mn-cs"/>
              </a:rPr>
              <a:t>		</a:t>
            </a:r>
            <a:endParaRPr kumimoji="0" lang="fr-FR" sz="2000" b="1" i="1" u="none" strike="noStrike" kern="1200" cap="none" spc="0" normalizeH="0" baseline="0" noProof="0" dirty="0">
              <a:ln>
                <a:noFill/>
              </a:ln>
              <a:solidFill>
                <a:srgbClr val="4472C4">
                  <a:lumMod val="75000"/>
                </a:srgbClr>
              </a:solidFill>
              <a:effectLst/>
              <a:uLnTx/>
              <a:uFillTx/>
              <a:latin typeface="Arial" pitchFamily="34" charset="0"/>
              <a:ea typeface="+mn-ea"/>
              <a:cs typeface="Arial" pitchFamily="34" charset="0"/>
            </a:endParaRPr>
          </a:p>
        </p:txBody>
      </p:sp>
      <p:sp>
        <p:nvSpPr>
          <p:cNvPr id="10" name="Rectangle 9"/>
          <p:cNvSpPr/>
          <p:nvPr/>
        </p:nvSpPr>
        <p:spPr>
          <a:xfrm>
            <a:off x="398003" y="2413226"/>
            <a:ext cx="7558373" cy="707886"/>
          </a:xfrm>
          <a:prstGeom prst="rect">
            <a:avLst/>
          </a:prstGeom>
          <a:ln>
            <a:noFill/>
          </a:ln>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2000" b="1" noProof="0" dirty="0" smtClean="0">
                <a:solidFill>
                  <a:srgbClr val="000000"/>
                </a:solidFill>
                <a:latin typeface="Calibri" panose="020F0502020204030204"/>
              </a:rPr>
              <a:t>Une bonne dynamique sur les flux entrant en progression constante depuis 15 ans, sur des effectifs qui restent faibles.</a:t>
            </a:r>
            <a:r>
              <a:rPr kumimoji="0" lang="fr-FR" sz="1800" b="0" i="0" u="none" strike="noStrike" kern="1200" cap="none" spc="0" normalizeH="0" baseline="0" noProof="0" dirty="0" smtClean="0">
                <a:ln>
                  <a:noFill/>
                </a:ln>
                <a:solidFill>
                  <a:srgbClr val="000000"/>
                </a:solidFill>
                <a:effectLst/>
                <a:uLnTx/>
                <a:uFillTx/>
                <a:latin typeface="Calibri" panose="020F0502020204030204"/>
                <a:ea typeface="+mn-ea"/>
                <a:cs typeface="+mn-cs"/>
              </a:rPr>
              <a:t>	</a:t>
            </a:r>
            <a:endParaRPr kumimoji="0" lang="fr-FR" sz="2000" b="1" i="1" u="none" strike="noStrike" kern="1200" cap="none" spc="0" normalizeH="0" baseline="0" noProof="0" dirty="0">
              <a:ln>
                <a:noFill/>
              </a:ln>
              <a:solidFill>
                <a:srgbClr val="4472C4">
                  <a:lumMod val="75000"/>
                </a:srgbClr>
              </a:solidFill>
              <a:effectLst/>
              <a:uLnTx/>
              <a:uFillTx/>
              <a:latin typeface="Arial" pitchFamily="34" charset="0"/>
              <a:ea typeface="+mn-ea"/>
              <a:cs typeface="Arial" pitchFamily="34" charset="0"/>
            </a:endParaRPr>
          </a:p>
        </p:txBody>
      </p:sp>
      <p:sp>
        <p:nvSpPr>
          <p:cNvPr id="11" name="Rectangle 10"/>
          <p:cNvSpPr/>
          <p:nvPr/>
        </p:nvSpPr>
        <p:spPr>
          <a:xfrm>
            <a:off x="398002" y="3254686"/>
            <a:ext cx="7558373" cy="707886"/>
          </a:xfrm>
          <a:prstGeom prst="rect">
            <a:avLst/>
          </a:prstGeom>
          <a:ln>
            <a:noFill/>
          </a:ln>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2000" b="1" dirty="0">
                <a:solidFill>
                  <a:srgbClr val="000000"/>
                </a:solidFill>
                <a:latin typeface="Calibri" panose="020F0502020204030204"/>
              </a:rPr>
              <a:t>Une </a:t>
            </a:r>
            <a:r>
              <a:rPr lang="fr-FR" sz="2000" b="1" dirty="0" smtClean="0">
                <a:solidFill>
                  <a:srgbClr val="000000"/>
                </a:solidFill>
                <a:latin typeface="Calibri" panose="020F0502020204030204"/>
              </a:rPr>
              <a:t>forte proportion historique des bacheliers professionnels à environ 70%.</a:t>
            </a:r>
            <a:r>
              <a:rPr kumimoji="0" lang="fr-FR" sz="1800" b="0" i="0" u="none" strike="noStrike" kern="1200" cap="none" spc="0" normalizeH="0" baseline="0" noProof="0" dirty="0" smtClean="0">
                <a:ln>
                  <a:noFill/>
                </a:ln>
                <a:solidFill>
                  <a:srgbClr val="000000"/>
                </a:solidFill>
                <a:effectLst/>
                <a:uLnTx/>
                <a:uFillTx/>
                <a:latin typeface="Calibri" panose="020F0502020204030204"/>
                <a:ea typeface="+mn-ea"/>
                <a:cs typeface="+mn-cs"/>
              </a:rPr>
              <a:t>	</a:t>
            </a:r>
            <a:endParaRPr kumimoji="0" lang="fr-FR" sz="2000" b="1" i="1" u="none" strike="noStrike" kern="1200" cap="none" spc="0" normalizeH="0" baseline="0" noProof="0" dirty="0">
              <a:ln>
                <a:noFill/>
              </a:ln>
              <a:solidFill>
                <a:srgbClr val="4472C4">
                  <a:lumMod val="75000"/>
                </a:srgbClr>
              </a:solidFill>
              <a:effectLst/>
              <a:uLnTx/>
              <a:uFillTx/>
              <a:latin typeface="Arial" pitchFamily="34" charset="0"/>
              <a:ea typeface="+mn-ea"/>
              <a:cs typeface="Arial" pitchFamily="34" charset="0"/>
            </a:endParaRPr>
          </a:p>
        </p:txBody>
      </p:sp>
      <p:sp>
        <p:nvSpPr>
          <p:cNvPr id="13" name="Rectangle 12"/>
          <p:cNvSpPr/>
          <p:nvPr/>
        </p:nvSpPr>
        <p:spPr>
          <a:xfrm>
            <a:off x="371689" y="4082047"/>
            <a:ext cx="7558373" cy="1015663"/>
          </a:xfrm>
          <a:prstGeom prst="rect">
            <a:avLst/>
          </a:prstGeom>
          <a:ln>
            <a:noFill/>
          </a:ln>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2000" b="1" dirty="0" smtClean="0">
                <a:solidFill>
                  <a:srgbClr val="000000"/>
                </a:solidFill>
                <a:latin typeface="Calibri" panose="020F0502020204030204"/>
              </a:rPr>
              <a:t>Un taux de réussite stabilisé vers 70% qui laisse quelques marges d’amélioration, sensiblement différent entre les filles et les garçons (20 %) d’écart</a:t>
            </a:r>
            <a:r>
              <a:rPr kumimoji="0" lang="fr-FR" sz="1800" b="0" i="0" u="none" strike="noStrike" kern="1200" cap="none" spc="0" normalizeH="0" baseline="0" noProof="0" dirty="0" smtClean="0">
                <a:ln>
                  <a:noFill/>
                </a:ln>
                <a:solidFill>
                  <a:srgbClr val="000000"/>
                </a:solidFill>
                <a:effectLst/>
                <a:uLnTx/>
                <a:uFillTx/>
                <a:latin typeface="Calibri" panose="020F0502020204030204"/>
                <a:ea typeface="+mn-ea"/>
                <a:cs typeface="+mn-cs"/>
              </a:rPr>
              <a:t>	.</a:t>
            </a:r>
            <a:endParaRPr kumimoji="0" lang="fr-FR" sz="2000" b="1" i="1" u="none" strike="noStrike" kern="1200" cap="none" spc="0" normalizeH="0" baseline="0" noProof="0" dirty="0">
              <a:ln>
                <a:noFill/>
              </a:ln>
              <a:solidFill>
                <a:srgbClr val="4472C4">
                  <a:lumMod val="75000"/>
                </a:srgbClr>
              </a:solidFill>
              <a:effectLst/>
              <a:uLnTx/>
              <a:uFillTx/>
              <a:latin typeface="Arial" pitchFamily="34" charset="0"/>
              <a:ea typeface="+mn-ea"/>
              <a:cs typeface="Arial" pitchFamily="34" charset="0"/>
            </a:endParaRPr>
          </a:p>
        </p:txBody>
      </p:sp>
      <p:sp>
        <p:nvSpPr>
          <p:cNvPr id="14" name="Rectangle 13"/>
          <p:cNvSpPr/>
          <p:nvPr/>
        </p:nvSpPr>
        <p:spPr>
          <a:xfrm>
            <a:off x="371690" y="5187490"/>
            <a:ext cx="7558373" cy="1015663"/>
          </a:xfrm>
          <a:prstGeom prst="rect">
            <a:avLst/>
          </a:prstGeom>
          <a:ln>
            <a:noFill/>
          </a:ln>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2000" b="1" dirty="0" smtClean="0">
                <a:solidFill>
                  <a:srgbClr val="000000"/>
                </a:solidFill>
                <a:latin typeface="Calibri" panose="020F0502020204030204"/>
              </a:rPr>
              <a:t>Un accueil majoritaire des garçons, mais moins marqué que dans l’ensemble des BTS de la production. Un équilibre fille-garçon qu’il reste à conquérir. </a:t>
            </a:r>
            <a:r>
              <a:rPr kumimoji="0" lang="fr-FR" sz="1800" b="0" i="0" u="none" strike="noStrike" kern="1200" cap="none" spc="0" normalizeH="0" baseline="0" noProof="0" dirty="0" smtClean="0">
                <a:ln>
                  <a:noFill/>
                </a:ln>
                <a:solidFill>
                  <a:srgbClr val="000000"/>
                </a:solidFill>
                <a:effectLst/>
                <a:uLnTx/>
                <a:uFillTx/>
                <a:latin typeface="Calibri" panose="020F0502020204030204"/>
                <a:ea typeface="+mn-ea"/>
                <a:cs typeface="+mn-cs"/>
              </a:rPr>
              <a:t>	</a:t>
            </a:r>
            <a:endParaRPr kumimoji="0" lang="fr-FR" sz="2000" b="1" i="1" u="none" strike="noStrike" kern="1200" cap="none" spc="0" normalizeH="0" baseline="0" noProof="0" dirty="0">
              <a:ln>
                <a:noFill/>
              </a:ln>
              <a:solidFill>
                <a:srgbClr val="4472C4">
                  <a:lumMod val="75000"/>
                </a:srgbClr>
              </a:solidFill>
              <a:effectLst/>
              <a:uLnTx/>
              <a:uFillTx/>
              <a:latin typeface="Arial" pitchFamily="34" charset="0"/>
              <a:ea typeface="+mn-ea"/>
              <a:cs typeface="Arial" pitchFamily="34" charset="0"/>
            </a:endParaRPr>
          </a:p>
        </p:txBody>
      </p:sp>
      <p:sp>
        <p:nvSpPr>
          <p:cNvPr id="15" name="ZoneTexte 14"/>
          <p:cNvSpPr txBox="1"/>
          <p:nvPr/>
        </p:nvSpPr>
        <p:spPr>
          <a:xfrm>
            <a:off x="1619672" y="142852"/>
            <a:ext cx="7310046" cy="276999"/>
          </a:xfrm>
          <a:prstGeom prst="rect">
            <a:avLst/>
          </a:prstGeom>
          <a:noFill/>
        </p:spPr>
        <p:txBody>
          <a:bodyPr wrap="square" rtlCol="0">
            <a:spAutoFit/>
          </a:bodyPr>
          <a:lstStyle/>
          <a:p>
            <a:pPr defTabSz="1020763">
              <a:tabLst>
                <a:tab pos="5021263" algn="l"/>
              </a:tabLst>
            </a:pPr>
            <a:r>
              <a:rPr lang="fr-FR" sz="1200" b="1" i="1" dirty="0" smtClean="0">
                <a:solidFill>
                  <a:schemeClr val="accent5">
                    <a:lumMod val="75000"/>
                  </a:schemeClr>
                </a:solidFill>
                <a:latin typeface="Arial" pitchFamily="34" charset="0"/>
                <a:cs typeface="Arial" pitchFamily="34" charset="0"/>
              </a:rPr>
              <a:t>Séminaire national BTS FABCR 18 mars 2021		Lycée La Martinière - Lyon</a:t>
            </a:r>
            <a:endParaRPr lang="fr-FR" sz="1200" b="1" i="1" dirty="0">
              <a:solidFill>
                <a:schemeClr val="accent5">
                  <a:lumMod val="75000"/>
                </a:schemeClr>
              </a:solidFill>
              <a:latin typeface="Arial" pitchFamily="34" charset="0"/>
              <a:cs typeface="Arial" pitchFamily="34" charset="0"/>
            </a:endParaRPr>
          </a:p>
        </p:txBody>
      </p:sp>
    </p:spTree>
    <p:extLst>
      <p:ext uri="{BB962C8B-B14F-4D97-AF65-F5344CB8AC3E}">
        <p14:creationId xmlns:p14="http://schemas.microsoft.com/office/powerpoint/2010/main" xmlns="" val="33748571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1630134"/>
            <a:ext cx="8678197" cy="4751194"/>
          </a:xfrm>
        </p:spPr>
        <p:txBody>
          <a:bodyPr>
            <a:normAutofit fontScale="85000" lnSpcReduction="20000"/>
          </a:bodyPr>
          <a:lstStyle/>
          <a:p>
            <a:pPr>
              <a:lnSpc>
                <a:spcPct val="120000"/>
              </a:lnSpc>
            </a:pPr>
            <a:r>
              <a:rPr lang="fr-FR" dirty="0" smtClean="0">
                <a:solidFill>
                  <a:schemeClr val="bg1">
                    <a:lumMod val="65000"/>
                  </a:schemeClr>
                </a:solidFill>
              </a:rPr>
              <a:t>10h00 – intervention de </a:t>
            </a:r>
            <a:r>
              <a:rPr lang="fr-FR" sz="1875" dirty="0">
                <a:solidFill>
                  <a:schemeClr val="bg1">
                    <a:lumMod val="65000"/>
                  </a:schemeClr>
                </a:solidFill>
              </a:rPr>
              <a:t>Samuel VIOLLIN</a:t>
            </a:r>
            <a:r>
              <a:rPr lang="fr-FR" dirty="0" smtClean="0">
                <a:solidFill>
                  <a:schemeClr val="bg1">
                    <a:lumMod val="65000"/>
                  </a:schemeClr>
                </a:solidFill>
              </a:rPr>
              <a:t>, IGESR</a:t>
            </a:r>
          </a:p>
          <a:p>
            <a:pPr>
              <a:lnSpc>
                <a:spcPct val="120000"/>
              </a:lnSpc>
            </a:pPr>
            <a:r>
              <a:rPr lang="fr-FR" dirty="0" smtClean="0"/>
              <a:t>la réforme du BTS AF : </a:t>
            </a:r>
            <a:r>
              <a:rPr lang="fr-FR" b="1" dirty="0" smtClean="0">
                <a:solidFill>
                  <a:schemeClr val="accent5">
                    <a:lumMod val="50000"/>
                  </a:schemeClr>
                </a:solidFill>
              </a:rPr>
              <a:t>Luc PAPAVOINE (FFB), Sylvain FORNES (CAPEB)  et Philippe MOREAU (CCCA-BTP)</a:t>
            </a:r>
          </a:p>
          <a:p>
            <a:r>
              <a:rPr lang="fr-FR" dirty="0" smtClean="0">
                <a:solidFill>
                  <a:schemeClr val="bg1">
                    <a:lumMod val="65000"/>
                  </a:schemeClr>
                </a:solidFill>
              </a:rPr>
              <a:t>10h30 – présentation du nouveau référentiel : Didier RAUCH (IA-IPR)</a:t>
            </a:r>
          </a:p>
          <a:p>
            <a:r>
              <a:rPr lang="fr-FR" dirty="0" smtClean="0">
                <a:solidFill>
                  <a:schemeClr val="bg1">
                    <a:lumMod val="65000"/>
                  </a:schemeClr>
                </a:solidFill>
              </a:rPr>
              <a:t>11h15 – les </a:t>
            </a:r>
            <a:r>
              <a:rPr lang="fr-FR" dirty="0" err="1" smtClean="0">
                <a:solidFill>
                  <a:schemeClr val="bg1">
                    <a:lumMod val="65000"/>
                  </a:schemeClr>
                </a:solidFill>
              </a:rPr>
              <a:t>co</a:t>
            </a:r>
            <a:r>
              <a:rPr lang="fr-FR" dirty="0" smtClean="0">
                <a:solidFill>
                  <a:schemeClr val="bg1">
                    <a:lumMod val="65000"/>
                  </a:schemeClr>
                </a:solidFill>
              </a:rPr>
              <a:t>-interventions : Olivier BERTHIAUD (DDF)</a:t>
            </a:r>
          </a:p>
          <a:p>
            <a:r>
              <a:rPr lang="fr-FR" dirty="0" smtClean="0">
                <a:solidFill>
                  <a:schemeClr val="bg1">
                    <a:lumMod val="65000"/>
                  </a:schemeClr>
                </a:solidFill>
              </a:rPr>
              <a:t>11h45 – L’évaluation par compétences : </a:t>
            </a:r>
            <a:r>
              <a:rPr lang="fr-FR" dirty="0">
                <a:solidFill>
                  <a:schemeClr val="bg1">
                    <a:lumMod val="65000"/>
                  </a:schemeClr>
                </a:solidFill>
              </a:rPr>
              <a:t>Didier RAUCH</a:t>
            </a:r>
          </a:p>
          <a:p>
            <a:pPr marL="0" indent="0">
              <a:buNone/>
            </a:pPr>
            <a:endParaRPr lang="fr-FR" sz="600" dirty="0">
              <a:solidFill>
                <a:schemeClr val="bg1">
                  <a:lumMod val="65000"/>
                </a:schemeClr>
              </a:solidFill>
            </a:endParaRPr>
          </a:p>
          <a:p>
            <a:r>
              <a:rPr lang="fr-FR" dirty="0" smtClean="0">
                <a:solidFill>
                  <a:schemeClr val="bg1">
                    <a:lumMod val="65000"/>
                  </a:schemeClr>
                </a:solidFill>
              </a:rPr>
              <a:t>12h00 </a:t>
            </a:r>
            <a:r>
              <a:rPr lang="fr-FR" dirty="0">
                <a:solidFill>
                  <a:schemeClr val="bg1">
                    <a:lumMod val="65000"/>
                  </a:schemeClr>
                </a:solidFill>
              </a:rPr>
              <a:t>– pause </a:t>
            </a:r>
            <a:r>
              <a:rPr lang="fr-FR" dirty="0" smtClean="0">
                <a:solidFill>
                  <a:schemeClr val="bg1">
                    <a:lumMod val="65000"/>
                  </a:schemeClr>
                </a:solidFill>
              </a:rPr>
              <a:t>déjeuner</a:t>
            </a:r>
          </a:p>
          <a:p>
            <a:pPr marL="0" indent="0">
              <a:buNone/>
            </a:pPr>
            <a:endParaRPr lang="fr-FR" sz="825" dirty="0">
              <a:solidFill>
                <a:schemeClr val="bg1">
                  <a:lumMod val="65000"/>
                </a:schemeClr>
              </a:solidFill>
            </a:endParaRPr>
          </a:p>
          <a:p>
            <a:r>
              <a:rPr lang="fr-FR" dirty="0" smtClean="0">
                <a:solidFill>
                  <a:schemeClr val="bg1">
                    <a:lumMod val="65000"/>
                  </a:schemeClr>
                </a:solidFill>
              </a:rPr>
              <a:t>13h30 – épreuve U4 : Gil </a:t>
            </a:r>
            <a:r>
              <a:rPr lang="fr-FR" dirty="0">
                <a:solidFill>
                  <a:schemeClr val="bg1">
                    <a:lumMod val="65000"/>
                  </a:schemeClr>
                </a:solidFill>
              </a:rPr>
              <a:t>MERCIER</a:t>
            </a:r>
          </a:p>
          <a:p>
            <a:r>
              <a:rPr lang="fr-FR" dirty="0" smtClean="0">
                <a:solidFill>
                  <a:schemeClr val="bg1">
                    <a:lumMod val="65000"/>
                  </a:schemeClr>
                </a:solidFill>
              </a:rPr>
              <a:t>14h00 – épreuve U5 : Frédéric </a:t>
            </a:r>
            <a:r>
              <a:rPr lang="fr-FR" dirty="0">
                <a:solidFill>
                  <a:schemeClr val="bg1">
                    <a:lumMod val="65000"/>
                  </a:schemeClr>
                </a:solidFill>
              </a:rPr>
              <a:t>GAILLOT </a:t>
            </a:r>
            <a:endParaRPr lang="fr-FR" dirty="0" smtClean="0">
              <a:solidFill>
                <a:schemeClr val="bg1">
                  <a:lumMod val="65000"/>
                </a:schemeClr>
              </a:solidFill>
            </a:endParaRPr>
          </a:p>
          <a:p>
            <a:r>
              <a:rPr lang="fr-FR" dirty="0" smtClean="0">
                <a:solidFill>
                  <a:schemeClr val="bg1">
                    <a:lumMod val="65000"/>
                  </a:schemeClr>
                </a:solidFill>
              </a:rPr>
              <a:t>14h30 – sous-épreuve U61 : Florent GAUZERE</a:t>
            </a:r>
          </a:p>
          <a:p>
            <a:r>
              <a:rPr lang="fr-FR" dirty="0" smtClean="0">
                <a:solidFill>
                  <a:schemeClr val="bg1">
                    <a:lumMod val="65000"/>
                  </a:schemeClr>
                </a:solidFill>
              </a:rPr>
              <a:t>15h00 – sous-épreuve U62 : Frédéric JANIN-GADOUX</a:t>
            </a:r>
          </a:p>
          <a:p>
            <a:r>
              <a:rPr lang="fr-FR" dirty="0" smtClean="0">
                <a:solidFill>
                  <a:schemeClr val="bg1">
                    <a:lumMod val="65000"/>
                  </a:schemeClr>
                </a:solidFill>
              </a:rPr>
              <a:t>15h30 – propositions pédagogiques : Didier RAUCH</a:t>
            </a:r>
          </a:p>
          <a:p>
            <a:r>
              <a:rPr lang="fr-FR" dirty="0" smtClean="0">
                <a:solidFill>
                  <a:schemeClr val="bg1">
                    <a:lumMod val="65000"/>
                  </a:schemeClr>
                </a:solidFill>
              </a:rPr>
              <a:t>15h45 – conclusion : </a:t>
            </a:r>
            <a:r>
              <a:rPr lang="fr-FR" dirty="0">
                <a:solidFill>
                  <a:schemeClr val="bg1">
                    <a:lumMod val="65000"/>
                  </a:schemeClr>
                </a:solidFill>
              </a:rPr>
              <a:t>l’équipe</a:t>
            </a:r>
            <a:r>
              <a:rPr lang="fr-FR" dirty="0" smtClean="0">
                <a:solidFill>
                  <a:schemeClr val="bg1">
                    <a:lumMod val="65000"/>
                  </a:schemeClr>
                </a:solidFill>
              </a:rPr>
              <a:t>.</a:t>
            </a:r>
          </a:p>
          <a:p>
            <a:r>
              <a:rPr lang="fr-FR" dirty="0" smtClean="0">
                <a:solidFill>
                  <a:schemeClr val="bg1">
                    <a:lumMod val="65000"/>
                  </a:schemeClr>
                </a:solidFill>
              </a:rPr>
              <a:t>16h00 – fin.</a:t>
            </a:r>
            <a:endParaRPr lang="fr-FR" dirty="0">
              <a:solidFill>
                <a:schemeClr val="bg1">
                  <a:lumMod val="65000"/>
                </a:schemeClr>
              </a:solidFill>
            </a:endParaRPr>
          </a:p>
        </p:txBody>
      </p:sp>
      <p:pic>
        <p:nvPicPr>
          <p:cNvPr id="6" name="Image 5"/>
          <p:cNvPicPr>
            <a:picLocks noChangeAspect="1"/>
          </p:cNvPicPr>
          <p:nvPr/>
        </p:nvPicPr>
        <p:blipFill>
          <a:blip r:embed="rId2" cstate="print"/>
          <a:stretch>
            <a:fillRect/>
          </a:stretch>
        </p:blipFill>
        <p:spPr>
          <a:xfrm>
            <a:off x="85083" y="108573"/>
            <a:ext cx="1356348" cy="800148"/>
          </a:xfrm>
          <a:prstGeom prst="rect">
            <a:avLst/>
          </a:prstGeom>
          <a:solidFill>
            <a:sysClr val="window" lastClr="FFFFFF"/>
          </a:solidFill>
        </p:spPr>
      </p:pic>
      <p:cxnSp>
        <p:nvCxnSpPr>
          <p:cNvPr id="7" name="Connecteur droit 6"/>
          <p:cNvCxnSpPr/>
          <p:nvPr/>
        </p:nvCxnSpPr>
        <p:spPr>
          <a:xfrm>
            <a:off x="1547664" y="419851"/>
            <a:ext cx="7310616" cy="0"/>
          </a:xfrm>
          <a:prstGeom prst="line">
            <a:avLst/>
          </a:prstGeom>
          <a:ln w="3492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1619672" y="142852"/>
            <a:ext cx="7310046" cy="276999"/>
          </a:xfrm>
          <a:prstGeom prst="rect">
            <a:avLst/>
          </a:prstGeom>
          <a:noFill/>
        </p:spPr>
        <p:txBody>
          <a:bodyPr wrap="square" rtlCol="0">
            <a:spAutoFit/>
          </a:bodyPr>
          <a:lstStyle/>
          <a:p>
            <a:pPr defTabSz="1020763">
              <a:tabLst>
                <a:tab pos="5021263" algn="l"/>
              </a:tabLst>
            </a:pPr>
            <a:r>
              <a:rPr lang="fr-FR" sz="1200" b="1" i="1" dirty="0" smtClean="0">
                <a:solidFill>
                  <a:schemeClr val="accent5">
                    <a:lumMod val="75000"/>
                  </a:schemeClr>
                </a:solidFill>
                <a:latin typeface="Arial" pitchFamily="34" charset="0"/>
                <a:cs typeface="Arial" pitchFamily="34" charset="0"/>
              </a:rPr>
              <a:t>Séminaire national BTS FABCR 18 mars 2021		Lycée La Martinière - Lyon</a:t>
            </a:r>
            <a:endParaRPr lang="fr-FR" sz="1200" b="1" i="1" dirty="0">
              <a:solidFill>
                <a:schemeClr val="accent5">
                  <a:lumMod val="75000"/>
                </a:schemeClr>
              </a:solidFill>
              <a:latin typeface="Arial" pitchFamily="34" charset="0"/>
              <a:cs typeface="Arial" pitchFamily="34" charset="0"/>
            </a:endParaRPr>
          </a:p>
        </p:txBody>
      </p:sp>
    </p:spTree>
    <p:extLst>
      <p:ext uri="{BB962C8B-B14F-4D97-AF65-F5344CB8AC3E}">
        <p14:creationId xmlns:p14="http://schemas.microsoft.com/office/powerpoint/2010/main" xmlns="" val="10295511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66551" y="2203017"/>
            <a:ext cx="4555672" cy="3503818"/>
          </a:xfrm>
        </p:spPr>
        <p:txBody>
          <a:bodyPr>
            <a:normAutofit fontScale="77500" lnSpcReduction="20000"/>
          </a:bodyPr>
          <a:lstStyle/>
          <a:p>
            <a:pPr lvl="0"/>
            <a:r>
              <a:rPr lang="fr-FR" dirty="0" smtClean="0"/>
              <a:t>les </a:t>
            </a:r>
            <a:r>
              <a:rPr lang="fr-FR" dirty="0"/>
              <a:t>peintures intérieures et extérieures ;</a:t>
            </a:r>
          </a:p>
          <a:p>
            <a:pPr lvl="0"/>
            <a:r>
              <a:rPr lang="fr-FR" dirty="0"/>
              <a:t>les revêtements muraux ;</a:t>
            </a:r>
          </a:p>
          <a:p>
            <a:pPr lvl="0"/>
            <a:r>
              <a:rPr lang="fr-FR" dirty="0"/>
              <a:t>les revêtements de sol scellés, collés et flottants ;</a:t>
            </a:r>
          </a:p>
          <a:p>
            <a:pPr lvl="0"/>
            <a:r>
              <a:rPr lang="fr-FR" dirty="0"/>
              <a:t>les planchers techniques surélevés ;</a:t>
            </a:r>
          </a:p>
          <a:p>
            <a:pPr lvl="0"/>
            <a:r>
              <a:rPr lang="fr-FR" dirty="0"/>
              <a:t>les cloisonnements fixes ou modulaires ;</a:t>
            </a:r>
          </a:p>
          <a:p>
            <a:pPr lvl="0"/>
            <a:r>
              <a:rPr lang="fr-FR" dirty="0"/>
              <a:t>les plafonds et les plafonds modulaires ;</a:t>
            </a:r>
          </a:p>
          <a:p>
            <a:pPr lvl="0"/>
            <a:r>
              <a:rPr lang="fr-FR" dirty="0"/>
              <a:t>le staff, les moulures, les modénatures ;</a:t>
            </a:r>
          </a:p>
          <a:p>
            <a:pPr lvl="0"/>
            <a:r>
              <a:rPr lang="fr-FR" dirty="0"/>
              <a:t>les isolations thermique et acoustique, intérieures et </a:t>
            </a:r>
            <a:r>
              <a:rPr lang="fr-FR" dirty="0" smtClean="0"/>
              <a:t>extérieures (ITE)</a:t>
            </a:r>
            <a:r>
              <a:rPr lang="fr-FR" dirty="0"/>
              <a:t> ;</a:t>
            </a:r>
          </a:p>
          <a:p>
            <a:pPr lvl="0"/>
            <a:r>
              <a:rPr lang="fr-FR" dirty="0"/>
              <a:t>des travaux de façades ;</a:t>
            </a:r>
          </a:p>
          <a:p>
            <a:pPr lvl="0"/>
            <a:r>
              <a:rPr lang="fr-FR" dirty="0"/>
              <a:t>les étanchéités à l’air et à l’humidité ;</a:t>
            </a:r>
          </a:p>
          <a:p>
            <a:pPr lvl="0"/>
            <a:r>
              <a:rPr lang="fr-FR" dirty="0"/>
              <a:t>les équipements divers ;</a:t>
            </a:r>
          </a:p>
          <a:p>
            <a:pPr marL="0" indent="0">
              <a:buNone/>
            </a:pPr>
            <a:endParaRPr lang="fr-FR" dirty="0"/>
          </a:p>
        </p:txBody>
      </p:sp>
      <p:pic>
        <p:nvPicPr>
          <p:cNvPr id="2" name="Imag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820193" y="2496932"/>
            <a:ext cx="4085555" cy="2589715"/>
          </a:xfrm>
          <a:prstGeom prst="rect">
            <a:avLst/>
          </a:prstGeom>
        </p:spPr>
      </p:pic>
      <p:sp>
        <p:nvSpPr>
          <p:cNvPr id="5" name="Rectangle 4"/>
          <p:cNvSpPr/>
          <p:nvPr/>
        </p:nvSpPr>
        <p:spPr>
          <a:xfrm>
            <a:off x="166551" y="1550504"/>
            <a:ext cx="8846966" cy="553998"/>
          </a:xfrm>
          <a:prstGeom prst="rect">
            <a:avLst/>
          </a:prstGeom>
        </p:spPr>
        <p:txBody>
          <a:bodyPr wrap="square">
            <a:spAutoFit/>
          </a:bodyPr>
          <a:lstStyle/>
          <a:p>
            <a:r>
              <a:rPr lang="fr-FR" sz="1500" dirty="0"/>
              <a:t>Les finitions et l’aménagement des bâtiments concernent une grande partie des activités du second œuvre comme :</a:t>
            </a:r>
          </a:p>
        </p:txBody>
      </p:sp>
      <p:pic>
        <p:nvPicPr>
          <p:cNvPr id="6" name="Image 5"/>
          <p:cNvPicPr>
            <a:picLocks noChangeAspect="1"/>
          </p:cNvPicPr>
          <p:nvPr/>
        </p:nvPicPr>
        <p:blipFill>
          <a:blip r:embed="rId3" cstate="print"/>
          <a:stretch>
            <a:fillRect/>
          </a:stretch>
        </p:blipFill>
        <p:spPr>
          <a:xfrm>
            <a:off x="85083" y="108573"/>
            <a:ext cx="1356348" cy="800148"/>
          </a:xfrm>
          <a:prstGeom prst="rect">
            <a:avLst/>
          </a:prstGeom>
          <a:solidFill>
            <a:sysClr val="window" lastClr="FFFFFF"/>
          </a:solidFill>
        </p:spPr>
      </p:pic>
      <p:cxnSp>
        <p:nvCxnSpPr>
          <p:cNvPr id="7" name="Connecteur droit 6"/>
          <p:cNvCxnSpPr/>
          <p:nvPr/>
        </p:nvCxnSpPr>
        <p:spPr>
          <a:xfrm>
            <a:off x="1547664" y="419851"/>
            <a:ext cx="7310616" cy="0"/>
          </a:xfrm>
          <a:prstGeom prst="line">
            <a:avLst/>
          </a:prstGeom>
          <a:ln w="3492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1619672" y="142852"/>
            <a:ext cx="7310046" cy="276999"/>
          </a:xfrm>
          <a:prstGeom prst="rect">
            <a:avLst/>
          </a:prstGeom>
          <a:noFill/>
        </p:spPr>
        <p:txBody>
          <a:bodyPr wrap="square" rtlCol="0">
            <a:spAutoFit/>
          </a:bodyPr>
          <a:lstStyle/>
          <a:p>
            <a:pPr defTabSz="1020763">
              <a:tabLst>
                <a:tab pos="5021263" algn="l"/>
              </a:tabLst>
            </a:pPr>
            <a:r>
              <a:rPr lang="fr-FR" sz="1200" b="1" i="1" dirty="0" smtClean="0">
                <a:solidFill>
                  <a:schemeClr val="accent5">
                    <a:lumMod val="75000"/>
                  </a:schemeClr>
                </a:solidFill>
                <a:latin typeface="Arial" pitchFamily="34" charset="0"/>
                <a:cs typeface="Arial" pitchFamily="34" charset="0"/>
              </a:rPr>
              <a:t>Séminaire national BTS FABCR 18 mars 2021		Lycée La Martinière - Lyon</a:t>
            </a:r>
            <a:endParaRPr lang="fr-FR" sz="1200" b="1" i="1" dirty="0">
              <a:solidFill>
                <a:schemeClr val="accent5">
                  <a:lumMod val="75000"/>
                </a:schemeClr>
              </a:solidFill>
              <a:latin typeface="Arial" pitchFamily="34" charset="0"/>
              <a:cs typeface="Arial" pitchFamily="34" charset="0"/>
            </a:endParaRPr>
          </a:p>
        </p:txBody>
      </p:sp>
    </p:spTree>
    <p:extLst>
      <p:ext uri="{BB962C8B-B14F-4D97-AF65-F5344CB8AC3E}">
        <p14:creationId xmlns:p14="http://schemas.microsoft.com/office/powerpoint/2010/main" xmlns="" val="8647489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96685" y="1630134"/>
            <a:ext cx="7898081" cy="4147459"/>
          </a:xfrm>
        </p:spPr>
        <p:txBody>
          <a:bodyPr>
            <a:normAutofit fontScale="92500" lnSpcReduction="10000"/>
          </a:bodyPr>
          <a:lstStyle/>
          <a:p>
            <a:pPr>
              <a:lnSpc>
                <a:spcPct val="120000"/>
              </a:lnSpc>
              <a:buFont typeface="Wingdings" panose="05000000000000000000" pitchFamily="2" charset="2"/>
              <a:buChar char="§"/>
            </a:pPr>
            <a:r>
              <a:rPr lang="fr-FR" b="1" dirty="0"/>
              <a:t>Origine de la demande de la profession</a:t>
            </a:r>
          </a:p>
          <a:p>
            <a:pPr marL="0" indent="0">
              <a:lnSpc>
                <a:spcPct val="120000"/>
              </a:lnSpc>
              <a:buNone/>
            </a:pPr>
            <a:r>
              <a:rPr lang="fr-FR" dirty="0"/>
              <a:t>Les unions professionnelles avec le CCCA-BTP ont réalisés un dossier d’opportunité concernant la rénovation du BTS  Aménagement et Finition qui a été transmis à la DGESCO en décembre 2018.</a:t>
            </a:r>
          </a:p>
          <a:p>
            <a:pPr>
              <a:lnSpc>
                <a:spcPct val="120000"/>
              </a:lnSpc>
              <a:buFont typeface="Wingdings" panose="05000000000000000000" pitchFamily="2" charset="2"/>
              <a:buChar char="§"/>
            </a:pPr>
            <a:r>
              <a:rPr lang="fr-FR" b="1" dirty="0"/>
              <a:t>Enjeux essentiels </a:t>
            </a:r>
          </a:p>
          <a:p>
            <a:pPr marL="0" indent="0">
              <a:lnSpc>
                <a:spcPct val="120000"/>
              </a:lnSpc>
              <a:buNone/>
            </a:pPr>
            <a:r>
              <a:rPr lang="fr-FR" dirty="0"/>
              <a:t>Le contexte économique et les structures d’entreprise :</a:t>
            </a:r>
          </a:p>
          <a:p>
            <a:pPr marL="0" indent="0">
              <a:lnSpc>
                <a:spcPct val="120000"/>
              </a:lnSpc>
              <a:buNone/>
            </a:pPr>
            <a:r>
              <a:rPr lang="fr-FR" dirty="0"/>
              <a:t>Les entreprises qui emploient les techniciens issus du BTS Aménagement et Finition sont de toutes tailles allant de l’entreprise artisanale aux entreprises de taille plus importante.</a:t>
            </a:r>
          </a:p>
          <a:p>
            <a:pPr marL="0" indent="0">
              <a:lnSpc>
                <a:spcPct val="120000"/>
              </a:lnSpc>
              <a:buNone/>
            </a:pPr>
            <a:r>
              <a:rPr lang="fr-FR" dirty="0"/>
              <a:t>Aujourd’hui  86 000 entreprises de PAR /MPI/CAR Mosaïste qui peuvent être intéressées par ce profil de  BTS </a:t>
            </a:r>
            <a:r>
              <a:rPr lang="fr-FR" dirty="0" smtClean="0"/>
              <a:t>FABCR.</a:t>
            </a:r>
            <a:endParaRPr lang="fr-FR" dirty="0"/>
          </a:p>
          <a:p>
            <a:pPr marL="0" indent="0">
              <a:lnSpc>
                <a:spcPct val="120000"/>
              </a:lnSpc>
              <a:buNone/>
            </a:pPr>
            <a:endParaRPr lang="fr-FR" dirty="0"/>
          </a:p>
        </p:txBody>
      </p:sp>
      <p:pic>
        <p:nvPicPr>
          <p:cNvPr id="5" name="Image 4"/>
          <p:cNvPicPr>
            <a:picLocks noChangeAspect="1"/>
          </p:cNvPicPr>
          <p:nvPr/>
        </p:nvPicPr>
        <p:blipFill>
          <a:blip r:embed="rId2" cstate="print"/>
          <a:stretch>
            <a:fillRect/>
          </a:stretch>
        </p:blipFill>
        <p:spPr>
          <a:xfrm>
            <a:off x="85083" y="108573"/>
            <a:ext cx="1356348" cy="800148"/>
          </a:xfrm>
          <a:prstGeom prst="rect">
            <a:avLst/>
          </a:prstGeom>
          <a:solidFill>
            <a:sysClr val="window" lastClr="FFFFFF"/>
          </a:solidFill>
        </p:spPr>
      </p:pic>
      <p:cxnSp>
        <p:nvCxnSpPr>
          <p:cNvPr id="6" name="Connecteur droit 5"/>
          <p:cNvCxnSpPr/>
          <p:nvPr/>
        </p:nvCxnSpPr>
        <p:spPr>
          <a:xfrm>
            <a:off x="1547664" y="419851"/>
            <a:ext cx="7310616" cy="0"/>
          </a:xfrm>
          <a:prstGeom prst="line">
            <a:avLst/>
          </a:prstGeom>
          <a:ln w="3492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7" name="ZoneTexte 6"/>
          <p:cNvSpPr txBox="1"/>
          <p:nvPr/>
        </p:nvSpPr>
        <p:spPr>
          <a:xfrm>
            <a:off x="1619672" y="142852"/>
            <a:ext cx="7310046" cy="276999"/>
          </a:xfrm>
          <a:prstGeom prst="rect">
            <a:avLst/>
          </a:prstGeom>
          <a:noFill/>
        </p:spPr>
        <p:txBody>
          <a:bodyPr wrap="square" rtlCol="0">
            <a:spAutoFit/>
          </a:bodyPr>
          <a:lstStyle/>
          <a:p>
            <a:pPr defTabSz="1020763">
              <a:tabLst>
                <a:tab pos="5021263" algn="l"/>
              </a:tabLst>
            </a:pPr>
            <a:r>
              <a:rPr lang="fr-FR" sz="1200" b="1" i="1" dirty="0" smtClean="0">
                <a:solidFill>
                  <a:schemeClr val="accent5">
                    <a:lumMod val="75000"/>
                  </a:schemeClr>
                </a:solidFill>
                <a:latin typeface="Arial" pitchFamily="34" charset="0"/>
                <a:cs typeface="Arial" pitchFamily="34" charset="0"/>
              </a:rPr>
              <a:t>Séminaire national BTS FABCR 18 mars 2021		Lycée La Martinière - Lyon</a:t>
            </a:r>
            <a:endParaRPr lang="fr-FR" sz="1200" b="1" i="1" dirty="0">
              <a:solidFill>
                <a:schemeClr val="accent5">
                  <a:lumMod val="75000"/>
                </a:schemeClr>
              </a:solidFill>
              <a:latin typeface="Arial" pitchFamily="34" charset="0"/>
              <a:cs typeface="Arial" pitchFamily="34" charset="0"/>
            </a:endParaRPr>
          </a:p>
        </p:txBody>
      </p:sp>
    </p:spTree>
    <p:extLst>
      <p:ext uri="{BB962C8B-B14F-4D97-AF65-F5344CB8AC3E}">
        <p14:creationId xmlns:p14="http://schemas.microsoft.com/office/powerpoint/2010/main" xmlns="" val="2019235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96685" y="1630134"/>
            <a:ext cx="7898081" cy="4147459"/>
          </a:xfrm>
        </p:spPr>
        <p:txBody>
          <a:bodyPr>
            <a:normAutofit fontScale="92500"/>
          </a:bodyPr>
          <a:lstStyle/>
          <a:p>
            <a:pPr marL="0" indent="0">
              <a:lnSpc>
                <a:spcPct val="120000"/>
              </a:lnSpc>
              <a:buNone/>
            </a:pPr>
            <a:r>
              <a:rPr lang="fr-FR" dirty="0"/>
              <a:t>Ce diplôme de niveau 5, répond  </a:t>
            </a:r>
            <a:r>
              <a:rPr lang="fr-FR" b="1" dirty="0"/>
              <a:t>aux besoins des structures d’entreprise du second œuvre, </a:t>
            </a:r>
            <a:r>
              <a:rPr lang="fr-FR" dirty="0"/>
              <a:t>dont un besoin</a:t>
            </a:r>
            <a:r>
              <a:rPr lang="fr-FR" b="1" dirty="0"/>
              <a:t> d’encadrement </a:t>
            </a:r>
            <a:r>
              <a:rPr lang="fr-FR" dirty="0"/>
              <a:t>et est particulièrement bien adapté à la </a:t>
            </a:r>
            <a:r>
              <a:rPr lang="fr-FR" b="1" dirty="0"/>
              <a:t>reprise </a:t>
            </a:r>
            <a:r>
              <a:rPr lang="fr-FR" b="1" dirty="0" smtClean="0"/>
              <a:t>d’entreprises.</a:t>
            </a:r>
            <a:endParaRPr lang="fr-FR" dirty="0"/>
          </a:p>
          <a:p>
            <a:pPr marL="0" indent="0">
              <a:lnSpc>
                <a:spcPct val="120000"/>
              </a:lnSpc>
              <a:buNone/>
            </a:pPr>
            <a:r>
              <a:rPr lang="fr-FR" dirty="0"/>
              <a:t>C’est un enjeu important pour l’avenir des professions du second œuvre.</a:t>
            </a:r>
          </a:p>
          <a:p>
            <a:pPr marL="0" indent="0">
              <a:lnSpc>
                <a:spcPct val="120000"/>
              </a:lnSpc>
              <a:buNone/>
            </a:pPr>
            <a:r>
              <a:rPr lang="fr-FR" dirty="0"/>
              <a:t>Son écriture répond parfaitement aux  besoins des entreprises et les               nouvelles compétences à acquérir. </a:t>
            </a:r>
          </a:p>
          <a:p>
            <a:pPr marL="0" indent="0">
              <a:lnSpc>
                <a:spcPct val="120000"/>
              </a:lnSpc>
              <a:buNone/>
            </a:pPr>
            <a:r>
              <a:rPr lang="fr-FR" dirty="0"/>
              <a:t>Ce technicien supérieur  devra s’assurer de la mise en œuvre de compétences transversales conformes aux référentiels:</a:t>
            </a:r>
          </a:p>
          <a:p>
            <a:pPr marL="0" indent="0">
              <a:lnSpc>
                <a:spcPct val="120000"/>
              </a:lnSpc>
              <a:buNone/>
            </a:pPr>
            <a:r>
              <a:rPr lang="fr-FR" dirty="0"/>
              <a:t>Carreleur-mosaïste, Métiers du Plâtre et de l’Isolation et des Peintres   Applicateur de Revêtements.</a:t>
            </a:r>
          </a:p>
          <a:p>
            <a:pPr marL="0" indent="0">
              <a:lnSpc>
                <a:spcPct val="120000"/>
              </a:lnSpc>
              <a:buNone/>
            </a:pPr>
            <a:endParaRPr lang="fr-FR" dirty="0"/>
          </a:p>
          <a:p>
            <a:pPr marL="0" indent="0">
              <a:lnSpc>
                <a:spcPct val="120000"/>
              </a:lnSpc>
              <a:buNone/>
            </a:pPr>
            <a:endParaRPr lang="fr-FR" dirty="0"/>
          </a:p>
        </p:txBody>
      </p:sp>
      <p:pic>
        <p:nvPicPr>
          <p:cNvPr id="5" name="Image 4"/>
          <p:cNvPicPr>
            <a:picLocks noChangeAspect="1"/>
          </p:cNvPicPr>
          <p:nvPr/>
        </p:nvPicPr>
        <p:blipFill>
          <a:blip r:embed="rId2" cstate="print"/>
          <a:stretch>
            <a:fillRect/>
          </a:stretch>
        </p:blipFill>
        <p:spPr>
          <a:xfrm>
            <a:off x="85083" y="108573"/>
            <a:ext cx="1356348" cy="800148"/>
          </a:xfrm>
          <a:prstGeom prst="rect">
            <a:avLst/>
          </a:prstGeom>
          <a:solidFill>
            <a:sysClr val="window" lastClr="FFFFFF"/>
          </a:solidFill>
        </p:spPr>
      </p:pic>
      <p:cxnSp>
        <p:nvCxnSpPr>
          <p:cNvPr id="6" name="Connecteur droit 5"/>
          <p:cNvCxnSpPr/>
          <p:nvPr/>
        </p:nvCxnSpPr>
        <p:spPr>
          <a:xfrm>
            <a:off x="1547664" y="419851"/>
            <a:ext cx="7310616" cy="0"/>
          </a:xfrm>
          <a:prstGeom prst="line">
            <a:avLst/>
          </a:prstGeom>
          <a:ln w="3492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7" name="ZoneTexte 6"/>
          <p:cNvSpPr txBox="1"/>
          <p:nvPr/>
        </p:nvSpPr>
        <p:spPr>
          <a:xfrm>
            <a:off x="1619672" y="142852"/>
            <a:ext cx="7310046" cy="276999"/>
          </a:xfrm>
          <a:prstGeom prst="rect">
            <a:avLst/>
          </a:prstGeom>
          <a:noFill/>
        </p:spPr>
        <p:txBody>
          <a:bodyPr wrap="square" rtlCol="0">
            <a:spAutoFit/>
          </a:bodyPr>
          <a:lstStyle/>
          <a:p>
            <a:pPr defTabSz="1020763">
              <a:tabLst>
                <a:tab pos="5021263" algn="l"/>
              </a:tabLst>
            </a:pPr>
            <a:r>
              <a:rPr lang="fr-FR" sz="1200" b="1" i="1" dirty="0" smtClean="0">
                <a:solidFill>
                  <a:schemeClr val="accent5">
                    <a:lumMod val="75000"/>
                  </a:schemeClr>
                </a:solidFill>
                <a:latin typeface="Arial" pitchFamily="34" charset="0"/>
                <a:cs typeface="Arial" pitchFamily="34" charset="0"/>
              </a:rPr>
              <a:t>Séminaire national BTS FABCR 18 mars 2021		Lycée La Martinière - Lyon</a:t>
            </a:r>
            <a:endParaRPr lang="fr-FR" sz="1200" b="1" i="1" dirty="0">
              <a:solidFill>
                <a:schemeClr val="accent5">
                  <a:lumMod val="75000"/>
                </a:schemeClr>
              </a:solidFill>
              <a:latin typeface="Arial" pitchFamily="34" charset="0"/>
              <a:cs typeface="Arial" pitchFamily="34" charset="0"/>
            </a:endParaRPr>
          </a:p>
        </p:txBody>
      </p:sp>
    </p:spTree>
    <p:extLst>
      <p:ext uri="{BB962C8B-B14F-4D97-AF65-F5344CB8AC3E}">
        <p14:creationId xmlns:p14="http://schemas.microsoft.com/office/powerpoint/2010/main" xmlns="" val="10289535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96685" y="1630134"/>
            <a:ext cx="7898081" cy="4147459"/>
          </a:xfrm>
        </p:spPr>
        <p:txBody>
          <a:bodyPr>
            <a:normAutofit fontScale="92500" lnSpcReduction="10000"/>
          </a:bodyPr>
          <a:lstStyle/>
          <a:p>
            <a:pPr marL="0" indent="0">
              <a:lnSpc>
                <a:spcPct val="120000"/>
              </a:lnSpc>
              <a:buNone/>
            </a:pPr>
            <a:r>
              <a:rPr lang="fr-FR" dirty="0"/>
              <a:t>Les éléments donnés sur les évolutions des activités et des tâches permettent de mettre en avant des pistes de réflexion comme la maitrise des outils numériques (analyse et suivi de chantier, </a:t>
            </a:r>
            <a:r>
              <a:rPr lang="fr-FR" dirty="0" smtClean="0"/>
              <a:t>…).</a:t>
            </a:r>
            <a:endParaRPr lang="fr-FR" dirty="0"/>
          </a:p>
          <a:p>
            <a:pPr marL="0" indent="0">
              <a:lnSpc>
                <a:spcPct val="120000"/>
              </a:lnSpc>
              <a:buNone/>
            </a:pPr>
            <a:r>
              <a:rPr lang="fr-FR" dirty="0"/>
              <a:t>La transition numérique, l’apprentissage du travail collaboratif ,la conception numérique,  le BIM comme évoqué hier dans la présentation , ainsi que la lecture de tous les types de plans.</a:t>
            </a:r>
          </a:p>
          <a:p>
            <a:pPr marL="0" indent="0">
              <a:lnSpc>
                <a:spcPct val="120000"/>
              </a:lnSpc>
              <a:buNone/>
            </a:pPr>
            <a:r>
              <a:rPr lang="fr-FR" dirty="0"/>
              <a:t>La garantie de performances des ouvrages (bâtiments)</a:t>
            </a:r>
          </a:p>
          <a:p>
            <a:pPr>
              <a:lnSpc>
                <a:spcPct val="120000"/>
              </a:lnSpc>
            </a:pPr>
            <a:r>
              <a:rPr lang="fr-FR" dirty="0"/>
              <a:t>é</a:t>
            </a:r>
            <a:r>
              <a:rPr lang="fr-FR" dirty="0" smtClean="0"/>
              <a:t>volution </a:t>
            </a:r>
            <a:r>
              <a:rPr lang="fr-FR" dirty="0"/>
              <a:t>permanente des réglementations, et leurs </a:t>
            </a:r>
            <a:r>
              <a:rPr lang="fr-FR" dirty="0" smtClean="0"/>
              <a:t>complexités ; </a:t>
            </a:r>
            <a:endParaRPr lang="fr-FR" dirty="0"/>
          </a:p>
          <a:p>
            <a:pPr>
              <a:lnSpc>
                <a:spcPct val="120000"/>
              </a:lnSpc>
            </a:pPr>
            <a:r>
              <a:rPr lang="fr-FR" dirty="0" smtClean="0"/>
              <a:t>connaissance </a:t>
            </a:r>
            <a:r>
              <a:rPr lang="fr-FR" dirty="0"/>
              <a:t>approfondie du cadre normatif, comme l’innovation technologique importante dans les produits de construction du  second œuvre</a:t>
            </a:r>
            <a:r>
              <a:rPr lang="fr-FR" dirty="0" smtClean="0"/>
              <a:t>).</a:t>
            </a:r>
            <a:endParaRPr lang="fr-FR" dirty="0"/>
          </a:p>
          <a:p>
            <a:pPr marL="0" indent="0">
              <a:lnSpc>
                <a:spcPct val="120000"/>
              </a:lnSpc>
              <a:buNone/>
            </a:pPr>
            <a:endParaRPr lang="fr-FR" dirty="0"/>
          </a:p>
          <a:p>
            <a:pPr marL="0" indent="0">
              <a:lnSpc>
                <a:spcPct val="120000"/>
              </a:lnSpc>
              <a:buNone/>
            </a:pPr>
            <a:endParaRPr lang="fr-FR" dirty="0"/>
          </a:p>
        </p:txBody>
      </p:sp>
      <p:pic>
        <p:nvPicPr>
          <p:cNvPr id="5" name="Image 4"/>
          <p:cNvPicPr>
            <a:picLocks noChangeAspect="1"/>
          </p:cNvPicPr>
          <p:nvPr/>
        </p:nvPicPr>
        <p:blipFill>
          <a:blip r:embed="rId2" cstate="print"/>
          <a:stretch>
            <a:fillRect/>
          </a:stretch>
        </p:blipFill>
        <p:spPr>
          <a:xfrm>
            <a:off x="85083" y="108573"/>
            <a:ext cx="1356348" cy="800148"/>
          </a:xfrm>
          <a:prstGeom prst="rect">
            <a:avLst/>
          </a:prstGeom>
          <a:solidFill>
            <a:sysClr val="window" lastClr="FFFFFF"/>
          </a:solidFill>
        </p:spPr>
      </p:pic>
      <p:cxnSp>
        <p:nvCxnSpPr>
          <p:cNvPr id="6" name="Connecteur droit 5"/>
          <p:cNvCxnSpPr/>
          <p:nvPr/>
        </p:nvCxnSpPr>
        <p:spPr>
          <a:xfrm>
            <a:off x="1547664" y="419851"/>
            <a:ext cx="7310616" cy="0"/>
          </a:xfrm>
          <a:prstGeom prst="line">
            <a:avLst/>
          </a:prstGeom>
          <a:ln w="3492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7" name="ZoneTexte 6"/>
          <p:cNvSpPr txBox="1"/>
          <p:nvPr/>
        </p:nvSpPr>
        <p:spPr>
          <a:xfrm>
            <a:off x="1619672" y="142852"/>
            <a:ext cx="7310046" cy="276999"/>
          </a:xfrm>
          <a:prstGeom prst="rect">
            <a:avLst/>
          </a:prstGeom>
          <a:noFill/>
        </p:spPr>
        <p:txBody>
          <a:bodyPr wrap="square" rtlCol="0">
            <a:spAutoFit/>
          </a:bodyPr>
          <a:lstStyle/>
          <a:p>
            <a:pPr defTabSz="1020763">
              <a:tabLst>
                <a:tab pos="5021263" algn="l"/>
              </a:tabLst>
            </a:pPr>
            <a:r>
              <a:rPr lang="fr-FR" sz="1200" b="1" i="1" dirty="0" smtClean="0">
                <a:solidFill>
                  <a:schemeClr val="accent5">
                    <a:lumMod val="75000"/>
                  </a:schemeClr>
                </a:solidFill>
                <a:latin typeface="Arial" pitchFamily="34" charset="0"/>
                <a:cs typeface="Arial" pitchFamily="34" charset="0"/>
              </a:rPr>
              <a:t>Séminaire national BTS FABCR 18 mars 2021		Lycée La Martinière - Lyon</a:t>
            </a:r>
            <a:endParaRPr lang="fr-FR" sz="1200" b="1" i="1" dirty="0">
              <a:solidFill>
                <a:schemeClr val="accent5">
                  <a:lumMod val="75000"/>
                </a:schemeClr>
              </a:solidFill>
              <a:latin typeface="Arial" pitchFamily="34" charset="0"/>
              <a:cs typeface="Arial" pitchFamily="34" charset="0"/>
            </a:endParaRPr>
          </a:p>
        </p:txBody>
      </p:sp>
    </p:spTree>
    <p:extLst>
      <p:ext uri="{BB962C8B-B14F-4D97-AF65-F5344CB8AC3E}">
        <p14:creationId xmlns:p14="http://schemas.microsoft.com/office/powerpoint/2010/main" xmlns="" val="14990168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10973" y="1268761"/>
            <a:ext cx="7898081" cy="3240360"/>
          </a:xfrm>
        </p:spPr>
        <p:txBody>
          <a:bodyPr>
            <a:normAutofit/>
          </a:bodyPr>
          <a:lstStyle/>
          <a:p>
            <a:pPr marL="0" indent="0">
              <a:lnSpc>
                <a:spcPct val="120000"/>
              </a:lnSpc>
              <a:buNone/>
            </a:pPr>
            <a:endParaRPr lang="fr-FR" dirty="0"/>
          </a:p>
          <a:p>
            <a:pPr marL="0" indent="0">
              <a:lnSpc>
                <a:spcPct val="120000"/>
              </a:lnSpc>
              <a:buNone/>
            </a:pPr>
            <a:r>
              <a:rPr lang="fr-FR" dirty="0"/>
              <a:t>Dans le cadre de ses missions, le CCCA-BTP peut vous accompagner sur le déploiement de votre offre de formation et plus particulièrement  en </a:t>
            </a:r>
            <a:r>
              <a:rPr lang="fr-FR" dirty="0" smtClean="0"/>
              <a:t>AURA.</a:t>
            </a:r>
            <a:endParaRPr lang="fr-FR" dirty="0"/>
          </a:p>
          <a:p>
            <a:pPr marL="0" indent="0">
              <a:lnSpc>
                <a:spcPct val="120000"/>
              </a:lnSpc>
              <a:buNone/>
            </a:pPr>
            <a:r>
              <a:rPr lang="fr-FR" dirty="0"/>
              <a:t>À ce titre, nous pouvons  relayer  un appel à candidature à la demande de la profession en partenariat avec </a:t>
            </a:r>
            <a:r>
              <a:rPr lang="fr-FR" dirty="0" smtClean="0"/>
              <a:t>l’</a:t>
            </a:r>
            <a:r>
              <a:rPr lang="fr-FR" cap="all" dirty="0"/>
              <a:t>é</a:t>
            </a:r>
            <a:r>
              <a:rPr lang="fr-FR" dirty="0" smtClean="0"/>
              <a:t>ducation </a:t>
            </a:r>
            <a:r>
              <a:rPr lang="fr-FR" dirty="0"/>
              <a:t>Nationale pour  </a:t>
            </a:r>
            <a:r>
              <a:rPr lang="fr-FR" dirty="0" smtClean="0"/>
              <a:t>la mise </a:t>
            </a:r>
            <a:r>
              <a:rPr lang="fr-FR" dirty="0"/>
              <a:t>en place dans votre CFA </a:t>
            </a:r>
            <a:r>
              <a:rPr lang="fr-FR" dirty="0" smtClean="0"/>
              <a:t>de ce </a:t>
            </a:r>
            <a:r>
              <a:rPr lang="fr-FR" dirty="0"/>
              <a:t>nouveau BTS </a:t>
            </a:r>
            <a:r>
              <a:rPr lang="pt-BR" dirty="0"/>
              <a:t>F A B C </a:t>
            </a:r>
            <a:r>
              <a:rPr lang="pt-BR" dirty="0" smtClean="0"/>
              <a:t>R.</a:t>
            </a:r>
            <a:endParaRPr lang="fr-FR" dirty="0"/>
          </a:p>
          <a:p>
            <a:pPr marL="0" indent="0" algn="ctr">
              <a:lnSpc>
                <a:spcPct val="120000"/>
              </a:lnSpc>
              <a:buNone/>
            </a:pPr>
            <a:endParaRPr lang="fr-FR" dirty="0"/>
          </a:p>
          <a:p>
            <a:pPr marL="0" indent="0">
              <a:lnSpc>
                <a:spcPct val="120000"/>
              </a:lnSpc>
              <a:buNone/>
            </a:pPr>
            <a:endParaRPr lang="fr-FR" dirty="0"/>
          </a:p>
          <a:p>
            <a:pPr marL="0" indent="0">
              <a:lnSpc>
                <a:spcPct val="120000"/>
              </a:lnSpc>
              <a:buNone/>
            </a:pPr>
            <a:endParaRPr lang="fr-FR" dirty="0"/>
          </a:p>
          <a:p>
            <a:pPr marL="0" indent="0">
              <a:lnSpc>
                <a:spcPct val="120000"/>
              </a:lnSpc>
              <a:buNone/>
            </a:pPr>
            <a:endParaRPr lang="fr-FR" dirty="0"/>
          </a:p>
        </p:txBody>
      </p:sp>
      <p:pic>
        <p:nvPicPr>
          <p:cNvPr id="8" name="Image 7">
            <a:extLst>
              <a:ext uri="{FF2B5EF4-FFF2-40B4-BE49-F238E27FC236}">
                <a16:creationId xmlns:a16="http://schemas.microsoft.com/office/drawing/2014/main" xmlns="" id="{088FD4B3-71AC-49F8-80F5-834648AC3C3C}"/>
              </a:ext>
            </a:extLst>
          </p:cNvPr>
          <p:cNvPicPr>
            <a:picLocks noChangeAspect="1"/>
          </p:cNvPicPr>
          <p:nvPr/>
        </p:nvPicPr>
        <p:blipFill>
          <a:blip r:embed="rId2" cstate="print"/>
          <a:stretch>
            <a:fillRect/>
          </a:stretch>
        </p:blipFill>
        <p:spPr>
          <a:xfrm>
            <a:off x="1341741" y="4785023"/>
            <a:ext cx="6636544" cy="1728333"/>
          </a:xfrm>
          <a:prstGeom prst="rect">
            <a:avLst/>
          </a:prstGeom>
        </p:spPr>
      </p:pic>
      <p:pic>
        <p:nvPicPr>
          <p:cNvPr id="6" name="Image 5"/>
          <p:cNvPicPr>
            <a:picLocks noChangeAspect="1"/>
          </p:cNvPicPr>
          <p:nvPr/>
        </p:nvPicPr>
        <p:blipFill>
          <a:blip r:embed="rId3" cstate="print"/>
          <a:stretch>
            <a:fillRect/>
          </a:stretch>
        </p:blipFill>
        <p:spPr>
          <a:xfrm>
            <a:off x="85083" y="108573"/>
            <a:ext cx="1356348" cy="800148"/>
          </a:xfrm>
          <a:prstGeom prst="rect">
            <a:avLst/>
          </a:prstGeom>
          <a:solidFill>
            <a:sysClr val="window" lastClr="FFFFFF"/>
          </a:solidFill>
        </p:spPr>
      </p:pic>
      <p:cxnSp>
        <p:nvCxnSpPr>
          <p:cNvPr id="7" name="Connecteur droit 6"/>
          <p:cNvCxnSpPr/>
          <p:nvPr/>
        </p:nvCxnSpPr>
        <p:spPr>
          <a:xfrm>
            <a:off x="1547664" y="419851"/>
            <a:ext cx="7310616" cy="0"/>
          </a:xfrm>
          <a:prstGeom prst="line">
            <a:avLst/>
          </a:prstGeom>
          <a:ln w="3492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1619672" y="142852"/>
            <a:ext cx="7310046" cy="276999"/>
          </a:xfrm>
          <a:prstGeom prst="rect">
            <a:avLst/>
          </a:prstGeom>
          <a:noFill/>
        </p:spPr>
        <p:txBody>
          <a:bodyPr wrap="square" rtlCol="0">
            <a:spAutoFit/>
          </a:bodyPr>
          <a:lstStyle/>
          <a:p>
            <a:pPr defTabSz="1020763">
              <a:tabLst>
                <a:tab pos="5021263" algn="l"/>
              </a:tabLst>
            </a:pPr>
            <a:r>
              <a:rPr lang="fr-FR" sz="1200" b="1" i="1" dirty="0" smtClean="0">
                <a:solidFill>
                  <a:schemeClr val="accent5">
                    <a:lumMod val="75000"/>
                  </a:schemeClr>
                </a:solidFill>
                <a:latin typeface="Arial" pitchFamily="34" charset="0"/>
                <a:cs typeface="Arial" pitchFamily="34" charset="0"/>
              </a:rPr>
              <a:t>Séminaire national BTS FABCR 18 mars 2021		Lycée La Martinière - Lyon</a:t>
            </a:r>
            <a:endParaRPr lang="fr-FR" sz="1200" b="1" i="1" dirty="0">
              <a:solidFill>
                <a:schemeClr val="accent5">
                  <a:lumMod val="75000"/>
                </a:schemeClr>
              </a:solidFill>
              <a:latin typeface="Arial" pitchFamily="34" charset="0"/>
              <a:cs typeface="Arial" pitchFamily="34" charset="0"/>
            </a:endParaRPr>
          </a:p>
        </p:txBody>
      </p:sp>
    </p:spTree>
    <p:extLst>
      <p:ext uri="{BB962C8B-B14F-4D97-AF65-F5344CB8AC3E}">
        <p14:creationId xmlns:p14="http://schemas.microsoft.com/office/powerpoint/2010/main" xmlns="" val="11472388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8"/>
          <p:cNvSpPr>
            <a:spLocks noGrp="1"/>
          </p:cNvSpPr>
          <p:nvPr>
            <p:ph type="sldNum" sz="quarter" idx="4"/>
          </p:nvPr>
        </p:nvSpPr>
        <p:spPr/>
        <p:txBody>
          <a:bodyPr/>
          <a:lstStyle/>
          <a:p>
            <a:fld id="{1CC5B465-768F-472B-948C-8202AA102334}" type="slidenum">
              <a:rPr lang="fr-FR" smtClean="0"/>
              <a:pPr/>
              <a:t>18</a:t>
            </a:fld>
            <a:endParaRPr lang="fr-FR" dirty="0"/>
          </a:p>
        </p:txBody>
      </p:sp>
      <p:graphicFrame>
        <p:nvGraphicFramePr>
          <p:cNvPr id="4" name="Tableau 3"/>
          <p:cNvGraphicFramePr>
            <a:graphicFrameLocks noGrp="1"/>
          </p:cNvGraphicFramePr>
          <p:nvPr>
            <p:extLst>
              <p:ext uri="{D42A27DB-BD31-4B8C-83A1-F6EECF244321}">
                <p14:modId xmlns:p14="http://schemas.microsoft.com/office/powerpoint/2010/main" xmlns="" val="1654596664"/>
              </p:ext>
            </p:extLst>
          </p:nvPr>
        </p:nvGraphicFramePr>
        <p:xfrm>
          <a:off x="296838" y="1218208"/>
          <a:ext cx="7891820" cy="5011031"/>
        </p:xfrm>
        <a:graphic>
          <a:graphicData uri="http://schemas.openxmlformats.org/drawingml/2006/table">
            <a:tbl>
              <a:tblPr/>
              <a:tblGrid>
                <a:gridCol w="3551831">
                  <a:extLst>
                    <a:ext uri="{9D8B030D-6E8A-4147-A177-3AD203B41FA5}">
                      <a16:colId xmlns:a16="http://schemas.microsoft.com/office/drawing/2014/main" xmlns="" val="726944716"/>
                    </a:ext>
                  </a:extLst>
                </a:gridCol>
                <a:gridCol w="818866">
                  <a:extLst>
                    <a:ext uri="{9D8B030D-6E8A-4147-A177-3AD203B41FA5}">
                      <a16:colId xmlns:a16="http://schemas.microsoft.com/office/drawing/2014/main" xmlns="" val="3872914287"/>
                    </a:ext>
                  </a:extLst>
                </a:gridCol>
                <a:gridCol w="757451">
                  <a:extLst>
                    <a:ext uri="{9D8B030D-6E8A-4147-A177-3AD203B41FA5}">
                      <a16:colId xmlns:a16="http://schemas.microsoft.com/office/drawing/2014/main" xmlns="" val="3076460844"/>
                    </a:ext>
                  </a:extLst>
                </a:gridCol>
                <a:gridCol w="931460">
                  <a:extLst>
                    <a:ext uri="{9D8B030D-6E8A-4147-A177-3AD203B41FA5}">
                      <a16:colId xmlns:a16="http://schemas.microsoft.com/office/drawing/2014/main" xmlns="" val="3171010119"/>
                    </a:ext>
                  </a:extLst>
                </a:gridCol>
                <a:gridCol w="737273">
                  <a:extLst>
                    <a:ext uri="{9D8B030D-6E8A-4147-A177-3AD203B41FA5}">
                      <a16:colId xmlns:a16="http://schemas.microsoft.com/office/drawing/2014/main" xmlns="" val="3828863443"/>
                    </a:ext>
                  </a:extLst>
                </a:gridCol>
                <a:gridCol w="1094939">
                  <a:extLst>
                    <a:ext uri="{9D8B030D-6E8A-4147-A177-3AD203B41FA5}">
                      <a16:colId xmlns:a16="http://schemas.microsoft.com/office/drawing/2014/main" xmlns="" val="1827620150"/>
                    </a:ext>
                  </a:extLst>
                </a:gridCol>
              </a:tblGrid>
              <a:tr h="444075">
                <a:tc rowSpan="2">
                  <a:txBody>
                    <a:bodyPr/>
                    <a:lstStyle/>
                    <a:p>
                      <a:pPr algn="ctr" fontAlgn="ctr"/>
                      <a:r>
                        <a:rPr lang="fr-FR" sz="1400" b="1" i="0" u="none" strike="noStrike">
                          <a:solidFill>
                            <a:srgbClr val="FFFFFF"/>
                          </a:solidFill>
                          <a:effectLst/>
                          <a:latin typeface="Arial" panose="020B0604020202020204" pitchFamily="34" charset="0"/>
                        </a:rPr>
                        <a:t>BTS AF 20/21</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gridSpan="2">
                  <a:txBody>
                    <a:bodyPr/>
                    <a:lstStyle/>
                    <a:p>
                      <a:pPr algn="ctr" fontAlgn="ctr"/>
                      <a:r>
                        <a:rPr lang="fr-FR" sz="1400" b="1" i="0" u="none" strike="noStrike">
                          <a:solidFill>
                            <a:srgbClr val="FFFFFF"/>
                          </a:solidFill>
                          <a:effectLst/>
                          <a:latin typeface="Arial" panose="020B0604020202020204" pitchFamily="34" charset="0"/>
                        </a:rPr>
                        <a:t>scolaire</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hMerge="1">
                  <a:txBody>
                    <a:bodyPr/>
                    <a:lstStyle/>
                    <a:p>
                      <a:endParaRPr lang="fr-FR"/>
                    </a:p>
                  </a:txBody>
                  <a:tcPr/>
                </a:tc>
                <a:tc gridSpan="2">
                  <a:txBody>
                    <a:bodyPr/>
                    <a:lstStyle/>
                    <a:p>
                      <a:pPr algn="ctr" fontAlgn="ctr"/>
                      <a:r>
                        <a:rPr lang="fr-FR" sz="1400" b="1" i="0" u="none" strike="noStrike">
                          <a:solidFill>
                            <a:srgbClr val="FFFFFF"/>
                          </a:solidFill>
                          <a:effectLst/>
                          <a:latin typeface="Arial" panose="020B0604020202020204" pitchFamily="34" charset="0"/>
                        </a:rPr>
                        <a:t>formation continue</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hMerge="1">
                  <a:txBody>
                    <a:bodyPr/>
                    <a:lstStyle/>
                    <a:p>
                      <a:endParaRPr lang="fr-FR"/>
                    </a:p>
                  </a:txBody>
                  <a:tcPr/>
                </a:tc>
                <a:tc rowSpan="2">
                  <a:txBody>
                    <a:bodyPr/>
                    <a:lstStyle/>
                    <a:p>
                      <a:pPr algn="ctr" fontAlgn="ctr"/>
                      <a:r>
                        <a:rPr lang="fr-FR" sz="1400" b="1" i="0" u="none" strike="noStrike">
                          <a:solidFill>
                            <a:srgbClr val="FFFFFF"/>
                          </a:solidFill>
                          <a:effectLst/>
                          <a:latin typeface="Arial" panose="020B0604020202020204" pitchFamily="34" charset="0"/>
                        </a:rPr>
                        <a:t>total</a:t>
                      </a:r>
                      <a:br>
                        <a:rPr lang="fr-FR" sz="1400" b="1" i="0" u="none" strike="noStrike">
                          <a:solidFill>
                            <a:srgbClr val="FFFFFF"/>
                          </a:solidFill>
                          <a:effectLst/>
                          <a:latin typeface="Arial" panose="020B0604020202020204" pitchFamily="34" charset="0"/>
                        </a:rPr>
                      </a:br>
                      <a:r>
                        <a:rPr lang="fr-FR" sz="1400" b="1" i="0" u="none" strike="noStrike">
                          <a:solidFill>
                            <a:srgbClr val="FFFFFF"/>
                          </a:solidFill>
                          <a:effectLst/>
                          <a:latin typeface="Arial" panose="020B0604020202020204" pitchFamily="34" charset="0"/>
                        </a:rPr>
                        <a:t>TS2</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extLst>
                  <a:ext uri="{0D108BD9-81ED-4DB2-BD59-A6C34878D82A}">
                    <a16:rowId xmlns:a16="http://schemas.microsoft.com/office/drawing/2014/main" xmlns="" val="1456852168"/>
                  </a:ext>
                </a:extLst>
              </a:tr>
              <a:tr h="187760">
                <a:tc vMerge="1">
                  <a:txBody>
                    <a:bodyPr/>
                    <a:lstStyle/>
                    <a:p>
                      <a:endParaRPr lang="fr-FR"/>
                    </a:p>
                  </a:txBody>
                  <a:tcPr/>
                </a:tc>
                <a:tc>
                  <a:txBody>
                    <a:bodyPr/>
                    <a:lstStyle/>
                    <a:p>
                      <a:pPr algn="ctr" fontAlgn="b"/>
                      <a:r>
                        <a:rPr lang="fr-FR" sz="1200" b="0" i="0" u="none" strike="noStrike">
                          <a:solidFill>
                            <a:srgbClr val="FFFFFF"/>
                          </a:solidFill>
                          <a:effectLst/>
                          <a:latin typeface="Arial" panose="020B0604020202020204" pitchFamily="34" charset="0"/>
                        </a:rPr>
                        <a:t>TS1</a:t>
                      </a:r>
                    </a:p>
                  </a:txBody>
                  <a:tcPr marL="4880" marR="4880" marT="4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b"/>
                      <a:r>
                        <a:rPr lang="fr-FR" sz="1200" b="0" i="0" u="none" strike="noStrike">
                          <a:solidFill>
                            <a:srgbClr val="FFFFFF"/>
                          </a:solidFill>
                          <a:effectLst/>
                          <a:latin typeface="Arial" panose="020B0604020202020204" pitchFamily="34" charset="0"/>
                        </a:rPr>
                        <a:t>TS2</a:t>
                      </a:r>
                    </a:p>
                  </a:txBody>
                  <a:tcPr marL="4880" marR="4880" marT="4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b"/>
                      <a:r>
                        <a:rPr lang="fr-FR" sz="1200" b="0" i="0" u="none" strike="noStrike">
                          <a:solidFill>
                            <a:srgbClr val="FFFFFF"/>
                          </a:solidFill>
                          <a:effectLst/>
                          <a:latin typeface="Arial" panose="020B0604020202020204" pitchFamily="34" charset="0"/>
                        </a:rPr>
                        <a:t>TS1</a:t>
                      </a:r>
                    </a:p>
                  </a:txBody>
                  <a:tcPr marL="4880" marR="4880" marT="4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b"/>
                      <a:r>
                        <a:rPr lang="fr-FR" sz="1200" b="0" i="0" u="none" strike="noStrike">
                          <a:solidFill>
                            <a:srgbClr val="FFFFFF"/>
                          </a:solidFill>
                          <a:effectLst/>
                          <a:latin typeface="Arial" panose="020B0604020202020204" pitchFamily="34" charset="0"/>
                        </a:rPr>
                        <a:t>TS2</a:t>
                      </a:r>
                    </a:p>
                  </a:txBody>
                  <a:tcPr marL="4880" marR="4880" marT="4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vMerge="1">
                  <a:txBody>
                    <a:bodyPr/>
                    <a:lstStyle/>
                    <a:p>
                      <a:endParaRPr lang="fr-FR"/>
                    </a:p>
                  </a:txBody>
                  <a:tcPr/>
                </a:tc>
                <a:extLst>
                  <a:ext uri="{0D108BD9-81ED-4DB2-BD59-A6C34878D82A}">
                    <a16:rowId xmlns:a16="http://schemas.microsoft.com/office/drawing/2014/main" xmlns="" val="3812668988"/>
                  </a:ext>
                </a:extLst>
              </a:tr>
              <a:tr h="231692">
                <a:tc>
                  <a:txBody>
                    <a:bodyPr/>
                    <a:lstStyle/>
                    <a:p>
                      <a:pPr algn="ctr" fontAlgn="ctr"/>
                      <a:r>
                        <a:rPr lang="fr-FR" sz="1400" b="1" i="0" u="none" strike="noStrike" cap="all" baseline="0" dirty="0">
                          <a:solidFill>
                            <a:srgbClr val="000000"/>
                          </a:solidFill>
                          <a:effectLst/>
                          <a:latin typeface="Arial" panose="020B0604020202020204" pitchFamily="34" charset="0"/>
                        </a:rPr>
                        <a:t>Felletin LT CFA</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a:solidFill>
                            <a:srgbClr val="000000"/>
                          </a:solidFill>
                          <a:effectLst/>
                          <a:latin typeface="Arial" panose="020B0604020202020204" pitchFamily="34" charset="0"/>
                        </a:rPr>
                        <a:t>14</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000000"/>
                          </a:solidFill>
                          <a:effectLst/>
                          <a:latin typeface="Arial" panose="020B0604020202020204" pitchFamily="34" charset="0"/>
                        </a:rPr>
                        <a:t>11</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000000"/>
                          </a:solidFill>
                          <a:effectLst/>
                          <a:latin typeface="Arial" panose="020B0604020202020204" pitchFamily="34" charset="0"/>
                        </a:rPr>
                        <a:t>9</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000000"/>
                          </a:solidFill>
                          <a:effectLst/>
                          <a:latin typeface="Arial" panose="020B0604020202020204" pitchFamily="34" charset="0"/>
                        </a:rPr>
                        <a:t>0</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1" i="0" u="none" strike="noStrike">
                          <a:solidFill>
                            <a:srgbClr val="000000"/>
                          </a:solidFill>
                          <a:effectLst/>
                          <a:latin typeface="Arial" panose="020B0604020202020204" pitchFamily="34" charset="0"/>
                        </a:rPr>
                        <a:t>11</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436753424"/>
                  </a:ext>
                </a:extLst>
              </a:tr>
              <a:tr h="231692">
                <a:tc>
                  <a:txBody>
                    <a:bodyPr/>
                    <a:lstStyle/>
                    <a:p>
                      <a:pPr algn="ctr" fontAlgn="ctr"/>
                      <a:r>
                        <a:rPr lang="fr-FR" sz="1400" b="1" i="0" u="none" strike="noStrike" cap="all" baseline="0" dirty="0" err="1">
                          <a:solidFill>
                            <a:srgbClr val="000000"/>
                          </a:solidFill>
                          <a:effectLst/>
                          <a:latin typeface="Arial" panose="020B0604020202020204" pitchFamily="34" charset="0"/>
                        </a:rPr>
                        <a:t>Congis</a:t>
                      </a:r>
                      <a:endParaRPr lang="fr-FR" sz="1400" b="1" i="0" u="none" strike="noStrike" cap="all" baseline="0" dirty="0">
                        <a:solidFill>
                          <a:srgbClr val="000000"/>
                        </a:solidFill>
                        <a:effectLst/>
                        <a:latin typeface="Arial" panose="020B0604020202020204" pitchFamily="34" charset="0"/>
                      </a:endParaRP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a:solidFill>
                            <a:srgbClr val="000000"/>
                          </a:solidFill>
                          <a:effectLst/>
                          <a:latin typeface="Arial" panose="020B0604020202020204" pitchFamily="34" charset="0"/>
                        </a:rPr>
                        <a:t>14</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000000"/>
                          </a:solidFill>
                          <a:effectLst/>
                          <a:latin typeface="Arial" panose="020B0604020202020204" pitchFamily="34" charset="0"/>
                        </a:rPr>
                        <a:t>5</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000000"/>
                          </a:solidFill>
                          <a:effectLst/>
                          <a:latin typeface="Arial" panose="020B0604020202020204" pitchFamily="34" charset="0"/>
                        </a:rPr>
                        <a:t>0</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000000"/>
                          </a:solidFill>
                          <a:effectLst/>
                          <a:latin typeface="Arial" panose="020B0604020202020204" pitchFamily="34" charset="0"/>
                        </a:rPr>
                        <a:t>0</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1" i="0" u="none" strike="noStrike">
                          <a:solidFill>
                            <a:srgbClr val="000000"/>
                          </a:solidFill>
                          <a:effectLst/>
                          <a:latin typeface="Arial" panose="020B0604020202020204" pitchFamily="34" charset="0"/>
                        </a:rPr>
                        <a:t>5</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992526434"/>
                  </a:ext>
                </a:extLst>
              </a:tr>
              <a:tr h="231692">
                <a:tc>
                  <a:txBody>
                    <a:bodyPr/>
                    <a:lstStyle/>
                    <a:p>
                      <a:pPr algn="ctr" fontAlgn="ctr"/>
                      <a:r>
                        <a:rPr lang="fr-FR" sz="1400" b="1" i="0" u="none" strike="noStrike" cap="all" baseline="0" dirty="0" smtClean="0">
                          <a:solidFill>
                            <a:srgbClr val="000000"/>
                          </a:solidFill>
                          <a:effectLst/>
                          <a:latin typeface="Arial" panose="020B0604020202020204" pitchFamily="34" charset="0"/>
                        </a:rPr>
                        <a:t>Plérin</a:t>
                      </a:r>
                      <a:endParaRPr lang="fr-FR" sz="1400" b="1" i="0" u="none" strike="noStrike" cap="all" baseline="0" dirty="0">
                        <a:solidFill>
                          <a:srgbClr val="000000"/>
                        </a:solidFill>
                        <a:effectLst/>
                        <a:latin typeface="Arial" panose="020B0604020202020204" pitchFamily="34" charset="0"/>
                      </a:endParaRP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a:solidFill>
                            <a:srgbClr val="000000"/>
                          </a:solidFill>
                          <a:effectLst/>
                          <a:latin typeface="Arial" panose="020B0604020202020204" pitchFamily="34" charset="0"/>
                        </a:rPr>
                        <a:t>0</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000000"/>
                          </a:solidFill>
                          <a:effectLst/>
                          <a:latin typeface="Arial" panose="020B0604020202020204" pitchFamily="34" charset="0"/>
                        </a:rPr>
                        <a:t>0</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000000"/>
                          </a:solidFill>
                          <a:effectLst/>
                          <a:latin typeface="Arial" panose="020B0604020202020204" pitchFamily="34" charset="0"/>
                        </a:rPr>
                        <a:t>17</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000000"/>
                          </a:solidFill>
                          <a:effectLst/>
                          <a:latin typeface="Arial" panose="020B0604020202020204" pitchFamily="34" charset="0"/>
                        </a:rPr>
                        <a:t>8</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1" i="0" u="none" strike="noStrike">
                          <a:solidFill>
                            <a:srgbClr val="000000"/>
                          </a:solidFill>
                          <a:effectLst/>
                          <a:latin typeface="Arial" panose="020B0604020202020204" pitchFamily="34" charset="0"/>
                        </a:rPr>
                        <a:t>8</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81057997"/>
                  </a:ext>
                </a:extLst>
              </a:tr>
              <a:tr h="231692">
                <a:tc>
                  <a:txBody>
                    <a:bodyPr/>
                    <a:lstStyle/>
                    <a:p>
                      <a:pPr algn="ctr" fontAlgn="ctr"/>
                      <a:r>
                        <a:rPr lang="fr-FR" sz="1400" b="1" i="0" u="none" strike="noStrike" cap="all" baseline="0" dirty="0">
                          <a:solidFill>
                            <a:srgbClr val="000000"/>
                          </a:solidFill>
                          <a:effectLst/>
                          <a:latin typeface="Arial" panose="020B0604020202020204" pitchFamily="34" charset="0"/>
                        </a:rPr>
                        <a:t>LUMBRES</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a:solidFill>
                            <a:srgbClr val="000000"/>
                          </a:solidFill>
                          <a:effectLst/>
                          <a:latin typeface="Arial" panose="020B0604020202020204" pitchFamily="34" charset="0"/>
                        </a:rPr>
                        <a:t>0</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000000"/>
                          </a:solidFill>
                          <a:effectLst/>
                          <a:latin typeface="Arial" panose="020B0604020202020204" pitchFamily="34" charset="0"/>
                        </a:rPr>
                        <a:t>0</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000000"/>
                          </a:solidFill>
                          <a:effectLst/>
                          <a:latin typeface="Arial" panose="020B0604020202020204" pitchFamily="34" charset="0"/>
                        </a:rPr>
                        <a:t>6</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000000"/>
                          </a:solidFill>
                          <a:effectLst/>
                          <a:latin typeface="Arial" panose="020B0604020202020204" pitchFamily="34" charset="0"/>
                        </a:rPr>
                        <a:t>7</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1" i="0" u="none" strike="noStrike">
                          <a:solidFill>
                            <a:srgbClr val="000000"/>
                          </a:solidFill>
                          <a:effectLst/>
                          <a:latin typeface="Arial" panose="020B0604020202020204" pitchFamily="34" charset="0"/>
                        </a:rPr>
                        <a:t>7</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662254319"/>
                  </a:ext>
                </a:extLst>
              </a:tr>
              <a:tr h="231692">
                <a:tc>
                  <a:txBody>
                    <a:bodyPr/>
                    <a:lstStyle/>
                    <a:p>
                      <a:pPr algn="ctr" fontAlgn="ctr"/>
                      <a:r>
                        <a:rPr lang="fr-FR" sz="1400" b="1" i="0" u="none" strike="noStrike" cap="all" baseline="0" dirty="0">
                          <a:solidFill>
                            <a:srgbClr val="000000"/>
                          </a:solidFill>
                          <a:effectLst/>
                          <a:latin typeface="Arial" panose="020B0604020202020204" pitchFamily="34" charset="0"/>
                        </a:rPr>
                        <a:t>SAINTES</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a:solidFill>
                            <a:srgbClr val="000000"/>
                          </a:solidFill>
                          <a:effectLst/>
                          <a:latin typeface="Arial" panose="020B0604020202020204" pitchFamily="34" charset="0"/>
                        </a:rPr>
                        <a:t>0</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000000"/>
                          </a:solidFill>
                          <a:effectLst/>
                          <a:latin typeface="Arial" panose="020B0604020202020204" pitchFamily="34" charset="0"/>
                        </a:rPr>
                        <a:t>0</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000000"/>
                          </a:solidFill>
                          <a:effectLst/>
                          <a:latin typeface="Arial" panose="020B0604020202020204" pitchFamily="34" charset="0"/>
                        </a:rPr>
                        <a:t>4</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000000"/>
                          </a:solidFill>
                          <a:effectLst/>
                          <a:latin typeface="Arial" panose="020B0604020202020204" pitchFamily="34" charset="0"/>
                        </a:rPr>
                        <a:t>4</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1" i="0" u="none" strike="noStrike">
                          <a:solidFill>
                            <a:srgbClr val="000000"/>
                          </a:solidFill>
                          <a:effectLst/>
                          <a:latin typeface="Arial" panose="020B0604020202020204" pitchFamily="34" charset="0"/>
                        </a:rPr>
                        <a:t>4</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778742696"/>
                  </a:ext>
                </a:extLst>
              </a:tr>
              <a:tr h="231692">
                <a:tc>
                  <a:txBody>
                    <a:bodyPr/>
                    <a:lstStyle/>
                    <a:p>
                      <a:pPr algn="ctr" fontAlgn="ctr"/>
                      <a:r>
                        <a:rPr lang="fr-FR" sz="1400" b="1" i="0" u="none" strike="noStrike" cap="all" baseline="0" dirty="0">
                          <a:solidFill>
                            <a:srgbClr val="000000"/>
                          </a:solidFill>
                          <a:effectLst/>
                          <a:latin typeface="Arial" panose="020B0604020202020204" pitchFamily="34" charset="0"/>
                        </a:rPr>
                        <a:t>Massiac</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a:solidFill>
                            <a:srgbClr val="000000"/>
                          </a:solidFill>
                          <a:effectLst/>
                          <a:latin typeface="Arial" panose="020B0604020202020204" pitchFamily="34" charset="0"/>
                        </a:rPr>
                        <a:t>0</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000000"/>
                          </a:solidFill>
                          <a:effectLst/>
                          <a:latin typeface="Arial" panose="020B0604020202020204" pitchFamily="34" charset="0"/>
                        </a:rPr>
                        <a:t>0</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000000"/>
                          </a:solidFill>
                          <a:effectLst/>
                          <a:latin typeface="Arial" panose="020B0604020202020204" pitchFamily="34" charset="0"/>
                        </a:rPr>
                        <a:t>9</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000000"/>
                          </a:solidFill>
                          <a:effectLst/>
                          <a:latin typeface="Arial" panose="020B0604020202020204" pitchFamily="34" charset="0"/>
                        </a:rPr>
                        <a:t>4</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1" i="0" u="none" strike="noStrike">
                          <a:solidFill>
                            <a:srgbClr val="000000"/>
                          </a:solidFill>
                          <a:effectLst/>
                          <a:latin typeface="Arial" panose="020B0604020202020204" pitchFamily="34" charset="0"/>
                        </a:rPr>
                        <a:t>4</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584156640"/>
                  </a:ext>
                </a:extLst>
              </a:tr>
              <a:tr h="231692">
                <a:tc>
                  <a:txBody>
                    <a:bodyPr/>
                    <a:lstStyle/>
                    <a:p>
                      <a:pPr algn="ctr" fontAlgn="ctr"/>
                      <a:r>
                        <a:rPr lang="fr-FR" sz="1400" b="1" i="0" u="none" strike="noStrike" cap="all" baseline="0" dirty="0">
                          <a:solidFill>
                            <a:srgbClr val="000000"/>
                          </a:solidFill>
                          <a:effectLst/>
                          <a:latin typeface="Arial" panose="020B0604020202020204" pitchFamily="34" charset="0"/>
                        </a:rPr>
                        <a:t>Lomme</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a:solidFill>
                            <a:srgbClr val="000000"/>
                          </a:solidFill>
                          <a:effectLst/>
                          <a:latin typeface="Arial" panose="020B0604020202020204" pitchFamily="34" charset="0"/>
                        </a:rPr>
                        <a:t>x</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0" i="0" u="none" strike="noStrike" dirty="0">
                          <a:solidFill>
                            <a:srgbClr val="000000"/>
                          </a:solidFill>
                          <a:effectLst/>
                          <a:latin typeface="Arial" panose="020B0604020202020204" pitchFamily="34" charset="0"/>
                        </a:rPr>
                        <a:t>0</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000000"/>
                          </a:solidFill>
                          <a:effectLst/>
                          <a:latin typeface="Arial" panose="020B0604020202020204" pitchFamily="34" charset="0"/>
                        </a:rPr>
                        <a:t>11</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000000"/>
                          </a:solidFill>
                          <a:effectLst/>
                          <a:latin typeface="Arial" panose="020B0604020202020204" pitchFamily="34" charset="0"/>
                        </a:rPr>
                        <a:t>9</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1" i="0" u="none" strike="noStrike">
                          <a:solidFill>
                            <a:srgbClr val="000000"/>
                          </a:solidFill>
                          <a:effectLst/>
                          <a:latin typeface="Arial" panose="020B0604020202020204" pitchFamily="34" charset="0"/>
                        </a:rPr>
                        <a:t>9</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522020601"/>
                  </a:ext>
                </a:extLst>
              </a:tr>
              <a:tr h="231692">
                <a:tc>
                  <a:txBody>
                    <a:bodyPr/>
                    <a:lstStyle/>
                    <a:p>
                      <a:pPr algn="ctr" fontAlgn="ctr"/>
                      <a:r>
                        <a:rPr lang="fr-FR" sz="1400" b="1" i="0" u="none" strike="noStrike" cap="all" baseline="0" dirty="0">
                          <a:solidFill>
                            <a:srgbClr val="000000"/>
                          </a:solidFill>
                          <a:effectLst/>
                          <a:latin typeface="Arial" panose="020B0604020202020204" pitchFamily="34" charset="0"/>
                        </a:rPr>
                        <a:t>Nice</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a:solidFill>
                            <a:srgbClr val="000000"/>
                          </a:solidFill>
                          <a:effectLst/>
                          <a:latin typeface="Arial" panose="020B0604020202020204" pitchFamily="34" charset="0"/>
                        </a:rPr>
                        <a:t>15</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000000"/>
                          </a:solidFill>
                          <a:effectLst/>
                          <a:latin typeface="Arial" panose="020B0604020202020204" pitchFamily="34" charset="0"/>
                        </a:rPr>
                        <a:t>14</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000000"/>
                          </a:solidFill>
                          <a:effectLst/>
                          <a:latin typeface="Arial" panose="020B0604020202020204" pitchFamily="34" charset="0"/>
                        </a:rPr>
                        <a:t>0</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000000"/>
                          </a:solidFill>
                          <a:effectLst/>
                          <a:latin typeface="Arial" panose="020B0604020202020204" pitchFamily="34" charset="0"/>
                        </a:rPr>
                        <a:t>0</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1" i="0" u="none" strike="noStrike">
                          <a:solidFill>
                            <a:srgbClr val="000000"/>
                          </a:solidFill>
                          <a:effectLst/>
                          <a:latin typeface="Arial" panose="020B0604020202020204" pitchFamily="34" charset="0"/>
                        </a:rPr>
                        <a:t>14</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826611792"/>
                  </a:ext>
                </a:extLst>
              </a:tr>
              <a:tr h="231692">
                <a:tc>
                  <a:txBody>
                    <a:bodyPr/>
                    <a:lstStyle/>
                    <a:p>
                      <a:pPr algn="ctr" fontAlgn="ctr"/>
                      <a:r>
                        <a:rPr lang="fr-FR" sz="1400" b="1" i="0" u="none" strike="noStrike" cap="all" baseline="0" dirty="0">
                          <a:solidFill>
                            <a:srgbClr val="000000"/>
                          </a:solidFill>
                          <a:effectLst/>
                          <a:latin typeface="Arial" panose="020B0604020202020204" pitchFamily="34" charset="0"/>
                        </a:rPr>
                        <a:t>La Réunion</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a:solidFill>
                            <a:srgbClr val="000000"/>
                          </a:solidFill>
                          <a:effectLst/>
                          <a:latin typeface="Arial" panose="020B0604020202020204" pitchFamily="34" charset="0"/>
                        </a:rPr>
                        <a:t>16</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000000"/>
                          </a:solidFill>
                          <a:effectLst/>
                          <a:latin typeface="Arial" panose="020B0604020202020204" pitchFamily="34" charset="0"/>
                        </a:rPr>
                        <a:t>11</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000000"/>
                          </a:solidFill>
                          <a:effectLst/>
                          <a:latin typeface="Arial" panose="020B0604020202020204" pitchFamily="34" charset="0"/>
                        </a:rPr>
                        <a:t>0</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000000"/>
                          </a:solidFill>
                          <a:effectLst/>
                          <a:latin typeface="Arial" panose="020B0604020202020204" pitchFamily="34" charset="0"/>
                        </a:rPr>
                        <a:t>8</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1" i="0" u="none" strike="noStrike">
                          <a:solidFill>
                            <a:srgbClr val="000000"/>
                          </a:solidFill>
                          <a:effectLst/>
                          <a:latin typeface="Arial" panose="020B0604020202020204" pitchFamily="34" charset="0"/>
                        </a:rPr>
                        <a:t>19</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294747086"/>
                  </a:ext>
                </a:extLst>
              </a:tr>
              <a:tr h="231692">
                <a:tc>
                  <a:txBody>
                    <a:bodyPr/>
                    <a:lstStyle/>
                    <a:p>
                      <a:pPr algn="ctr" fontAlgn="ctr"/>
                      <a:r>
                        <a:rPr lang="fr-FR" sz="1400" b="1" i="0" u="none" strike="noStrike" cap="all" baseline="0" dirty="0">
                          <a:solidFill>
                            <a:srgbClr val="000000"/>
                          </a:solidFill>
                          <a:effectLst/>
                          <a:latin typeface="Arial" panose="020B0604020202020204" pitchFamily="34" charset="0"/>
                        </a:rPr>
                        <a:t>Vitré</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a:solidFill>
                            <a:srgbClr val="000000"/>
                          </a:solidFill>
                          <a:effectLst/>
                          <a:latin typeface="Arial" panose="020B0604020202020204" pitchFamily="34" charset="0"/>
                        </a:rPr>
                        <a:t>11</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000000"/>
                          </a:solidFill>
                          <a:effectLst/>
                          <a:latin typeface="Arial" panose="020B0604020202020204" pitchFamily="34" charset="0"/>
                        </a:rPr>
                        <a:t>8</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000000"/>
                          </a:solidFill>
                          <a:effectLst/>
                          <a:latin typeface="Arial" panose="020B0604020202020204" pitchFamily="34" charset="0"/>
                        </a:rPr>
                        <a:t>0</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000000"/>
                          </a:solidFill>
                          <a:effectLst/>
                          <a:latin typeface="Arial" panose="020B0604020202020204" pitchFamily="34" charset="0"/>
                        </a:rPr>
                        <a:t>0</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1" i="0" u="none" strike="noStrike">
                          <a:solidFill>
                            <a:srgbClr val="000000"/>
                          </a:solidFill>
                          <a:effectLst/>
                          <a:latin typeface="Arial" panose="020B0604020202020204" pitchFamily="34" charset="0"/>
                        </a:rPr>
                        <a:t>8</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680738864"/>
                  </a:ext>
                </a:extLst>
              </a:tr>
              <a:tr h="231692">
                <a:tc>
                  <a:txBody>
                    <a:bodyPr/>
                    <a:lstStyle/>
                    <a:p>
                      <a:pPr algn="ctr" fontAlgn="ctr"/>
                      <a:r>
                        <a:rPr lang="fr-FR" sz="1400" b="1" i="0" u="none" strike="noStrike" cap="all" baseline="0" dirty="0">
                          <a:solidFill>
                            <a:srgbClr val="000000"/>
                          </a:solidFill>
                          <a:effectLst/>
                          <a:latin typeface="Arial" panose="020B0604020202020204" pitchFamily="34" charset="0"/>
                        </a:rPr>
                        <a:t>Dijon</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a:solidFill>
                            <a:srgbClr val="000000"/>
                          </a:solidFill>
                          <a:effectLst/>
                          <a:latin typeface="Arial" panose="020B0604020202020204" pitchFamily="34" charset="0"/>
                        </a:rPr>
                        <a:t>0</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000000"/>
                          </a:solidFill>
                          <a:effectLst/>
                          <a:latin typeface="Arial" panose="020B0604020202020204" pitchFamily="34" charset="0"/>
                        </a:rPr>
                        <a:t>0</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000000"/>
                          </a:solidFill>
                          <a:effectLst/>
                          <a:latin typeface="Arial" panose="020B0604020202020204" pitchFamily="34" charset="0"/>
                        </a:rPr>
                        <a:t>5</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000000"/>
                          </a:solidFill>
                          <a:effectLst/>
                          <a:latin typeface="Arial" panose="020B0604020202020204" pitchFamily="34" charset="0"/>
                        </a:rPr>
                        <a:t>7</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1" i="0" u="none" strike="noStrike">
                          <a:solidFill>
                            <a:srgbClr val="000000"/>
                          </a:solidFill>
                          <a:effectLst/>
                          <a:latin typeface="Arial" panose="020B0604020202020204" pitchFamily="34" charset="0"/>
                        </a:rPr>
                        <a:t>7</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662982440"/>
                  </a:ext>
                </a:extLst>
              </a:tr>
              <a:tr h="231692">
                <a:tc>
                  <a:txBody>
                    <a:bodyPr/>
                    <a:lstStyle/>
                    <a:p>
                      <a:pPr algn="ctr" fontAlgn="ctr"/>
                      <a:r>
                        <a:rPr lang="fr-FR" sz="1400" b="1" i="0" u="none" strike="noStrike" cap="all" baseline="0" dirty="0">
                          <a:solidFill>
                            <a:srgbClr val="000000"/>
                          </a:solidFill>
                          <a:effectLst/>
                          <a:latin typeface="Arial" panose="020B0604020202020204" pitchFamily="34" charset="0"/>
                        </a:rPr>
                        <a:t>CRETEIL</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a:solidFill>
                            <a:srgbClr val="000000"/>
                          </a:solidFill>
                          <a:effectLst/>
                          <a:latin typeface="Arial" panose="020B0604020202020204" pitchFamily="34" charset="0"/>
                        </a:rPr>
                        <a:t>0</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000000"/>
                          </a:solidFill>
                          <a:effectLst/>
                          <a:latin typeface="Arial" panose="020B0604020202020204" pitchFamily="34" charset="0"/>
                        </a:rPr>
                        <a:t>0</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000000"/>
                          </a:solidFill>
                          <a:effectLst/>
                          <a:latin typeface="Arial" panose="020B0604020202020204" pitchFamily="34" charset="0"/>
                        </a:rPr>
                        <a:t>6</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000000"/>
                          </a:solidFill>
                          <a:effectLst/>
                          <a:latin typeface="Arial" panose="020B0604020202020204" pitchFamily="34" charset="0"/>
                        </a:rPr>
                        <a:t>7</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1" i="0" u="none" strike="noStrike">
                          <a:solidFill>
                            <a:srgbClr val="000000"/>
                          </a:solidFill>
                          <a:effectLst/>
                          <a:latin typeface="Arial" panose="020B0604020202020204" pitchFamily="34" charset="0"/>
                        </a:rPr>
                        <a:t>7</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075799194"/>
                  </a:ext>
                </a:extLst>
              </a:tr>
              <a:tr h="231692">
                <a:tc>
                  <a:txBody>
                    <a:bodyPr/>
                    <a:lstStyle/>
                    <a:p>
                      <a:pPr algn="ctr" fontAlgn="ctr"/>
                      <a:r>
                        <a:rPr lang="fr-FR" sz="1400" b="1" i="0" u="none" strike="noStrike" cap="all" baseline="0" dirty="0">
                          <a:solidFill>
                            <a:srgbClr val="000000"/>
                          </a:solidFill>
                          <a:effectLst/>
                          <a:latin typeface="Arial" panose="020B0604020202020204" pitchFamily="34" charset="0"/>
                        </a:rPr>
                        <a:t>CUNAC</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a:solidFill>
                            <a:srgbClr val="000000"/>
                          </a:solidFill>
                          <a:effectLst/>
                          <a:latin typeface="Arial" panose="020B0604020202020204" pitchFamily="34" charset="0"/>
                        </a:rPr>
                        <a:t>0</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000000"/>
                          </a:solidFill>
                          <a:effectLst/>
                          <a:latin typeface="Arial" panose="020B0604020202020204" pitchFamily="34" charset="0"/>
                        </a:rPr>
                        <a:t>0</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000000"/>
                          </a:solidFill>
                          <a:effectLst/>
                          <a:latin typeface="Arial" panose="020B0604020202020204" pitchFamily="34" charset="0"/>
                        </a:rPr>
                        <a:t>9</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000000"/>
                          </a:solidFill>
                          <a:effectLst/>
                          <a:latin typeface="Arial" panose="020B0604020202020204" pitchFamily="34" charset="0"/>
                        </a:rPr>
                        <a:t>9</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1" i="0" u="none" strike="noStrike">
                          <a:solidFill>
                            <a:srgbClr val="000000"/>
                          </a:solidFill>
                          <a:effectLst/>
                          <a:latin typeface="Arial" panose="020B0604020202020204" pitchFamily="34" charset="0"/>
                        </a:rPr>
                        <a:t>9</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11567520"/>
                  </a:ext>
                </a:extLst>
              </a:tr>
              <a:tr h="231692">
                <a:tc>
                  <a:txBody>
                    <a:bodyPr/>
                    <a:lstStyle/>
                    <a:p>
                      <a:pPr algn="ctr" fontAlgn="ctr"/>
                      <a:r>
                        <a:rPr lang="fr-FR" sz="1400" b="1" i="0" u="none" strike="noStrike" cap="all" baseline="0" dirty="0">
                          <a:solidFill>
                            <a:srgbClr val="000000"/>
                          </a:solidFill>
                          <a:effectLst/>
                          <a:latin typeface="Arial" panose="020B0604020202020204" pitchFamily="34" charset="0"/>
                        </a:rPr>
                        <a:t>TOULOUSE</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a:solidFill>
                            <a:srgbClr val="000000"/>
                          </a:solidFill>
                          <a:effectLst/>
                          <a:latin typeface="Arial" panose="020B0604020202020204" pitchFamily="34" charset="0"/>
                        </a:rPr>
                        <a:t>10</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000000"/>
                          </a:solidFill>
                          <a:effectLst/>
                          <a:latin typeface="Arial" panose="020B0604020202020204" pitchFamily="34" charset="0"/>
                        </a:rPr>
                        <a:t>5</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000000"/>
                          </a:solidFill>
                          <a:effectLst/>
                          <a:latin typeface="Arial" panose="020B0604020202020204" pitchFamily="34" charset="0"/>
                        </a:rPr>
                        <a:t>1</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000000"/>
                          </a:solidFill>
                          <a:effectLst/>
                          <a:latin typeface="Arial" panose="020B0604020202020204" pitchFamily="34" charset="0"/>
                        </a:rPr>
                        <a:t>0</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1" i="0" u="none" strike="noStrike">
                          <a:solidFill>
                            <a:srgbClr val="000000"/>
                          </a:solidFill>
                          <a:effectLst/>
                          <a:latin typeface="Arial" panose="020B0604020202020204" pitchFamily="34" charset="0"/>
                        </a:rPr>
                        <a:t>5</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879800293"/>
                  </a:ext>
                </a:extLst>
              </a:tr>
              <a:tr h="231692">
                <a:tc>
                  <a:txBody>
                    <a:bodyPr/>
                    <a:lstStyle/>
                    <a:p>
                      <a:pPr algn="ctr" fontAlgn="ctr"/>
                      <a:r>
                        <a:rPr lang="fr-FR" sz="1400" b="1" i="0" u="none" strike="noStrike" cap="all" baseline="0" dirty="0">
                          <a:solidFill>
                            <a:srgbClr val="000000"/>
                          </a:solidFill>
                          <a:effectLst/>
                          <a:latin typeface="Arial" panose="020B0604020202020204" pitchFamily="34" charset="0"/>
                        </a:rPr>
                        <a:t>St MAIXENT</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a:solidFill>
                            <a:srgbClr val="000000"/>
                          </a:solidFill>
                          <a:effectLst/>
                          <a:latin typeface="Arial" panose="020B0604020202020204" pitchFamily="34" charset="0"/>
                        </a:rPr>
                        <a:t>16</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000000"/>
                          </a:solidFill>
                          <a:effectLst/>
                          <a:latin typeface="Arial" panose="020B0604020202020204" pitchFamily="34" charset="0"/>
                        </a:rPr>
                        <a:t>6</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000000"/>
                          </a:solidFill>
                          <a:effectLst/>
                          <a:latin typeface="Arial" panose="020B0604020202020204" pitchFamily="34" charset="0"/>
                        </a:rPr>
                        <a:t>0</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000000"/>
                          </a:solidFill>
                          <a:effectLst/>
                          <a:latin typeface="Arial" panose="020B0604020202020204" pitchFamily="34" charset="0"/>
                        </a:rPr>
                        <a:t>0</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1" i="0" u="none" strike="noStrike">
                          <a:solidFill>
                            <a:srgbClr val="000000"/>
                          </a:solidFill>
                          <a:effectLst/>
                          <a:latin typeface="Arial" panose="020B0604020202020204" pitchFamily="34" charset="0"/>
                        </a:rPr>
                        <a:t>6</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608690732"/>
                  </a:ext>
                </a:extLst>
              </a:tr>
              <a:tr h="231692">
                <a:tc>
                  <a:txBody>
                    <a:bodyPr/>
                    <a:lstStyle/>
                    <a:p>
                      <a:pPr algn="ctr" fontAlgn="ctr"/>
                      <a:r>
                        <a:rPr lang="fr-FR" sz="1400" b="1" i="0" u="none" strike="noStrike" cap="all" baseline="0" dirty="0">
                          <a:solidFill>
                            <a:srgbClr val="000000"/>
                          </a:solidFill>
                          <a:effectLst/>
                          <a:latin typeface="Arial" panose="020B0604020202020204" pitchFamily="34" charset="0"/>
                        </a:rPr>
                        <a:t>ORLEANS</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a:solidFill>
                            <a:srgbClr val="000000"/>
                          </a:solidFill>
                          <a:effectLst/>
                          <a:latin typeface="Arial" panose="020B0604020202020204" pitchFamily="34" charset="0"/>
                        </a:rPr>
                        <a:t>0</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000000"/>
                          </a:solidFill>
                          <a:effectLst/>
                          <a:latin typeface="Arial" panose="020B0604020202020204" pitchFamily="34" charset="0"/>
                        </a:rPr>
                        <a:t>0</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000000"/>
                          </a:solidFill>
                          <a:effectLst/>
                          <a:latin typeface="Arial" panose="020B0604020202020204" pitchFamily="34" charset="0"/>
                        </a:rPr>
                        <a:t>10</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000000"/>
                          </a:solidFill>
                          <a:effectLst/>
                          <a:latin typeface="Arial" panose="020B0604020202020204" pitchFamily="34" charset="0"/>
                        </a:rPr>
                        <a:t>3</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1" i="0" u="none" strike="noStrike">
                          <a:solidFill>
                            <a:srgbClr val="000000"/>
                          </a:solidFill>
                          <a:effectLst/>
                          <a:latin typeface="Arial" panose="020B0604020202020204" pitchFamily="34" charset="0"/>
                        </a:rPr>
                        <a:t>3</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365035765"/>
                  </a:ext>
                </a:extLst>
              </a:tr>
              <a:tr h="392165">
                <a:tc>
                  <a:txBody>
                    <a:bodyPr/>
                    <a:lstStyle/>
                    <a:p>
                      <a:pPr algn="ctr" fontAlgn="ctr"/>
                      <a:r>
                        <a:rPr lang="fr-FR" sz="1400" b="1" i="0" u="none" strike="noStrike" cap="all" baseline="0" dirty="0">
                          <a:solidFill>
                            <a:srgbClr val="000000"/>
                          </a:solidFill>
                          <a:effectLst/>
                          <a:latin typeface="Arial" panose="020B0604020202020204" pitchFamily="34" charset="0"/>
                        </a:rPr>
                        <a:t>La Roche sur </a:t>
                      </a:r>
                      <a:r>
                        <a:rPr lang="fr-FR" sz="1400" b="1" i="0" u="none" strike="noStrike" cap="all" baseline="0" dirty="0" err="1" smtClean="0">
                          <a:solidFill>
                            <a:srgbClr val="000000"/>
                          </a:solidFill>
                          <a:effectLst/>
                          <a:latin typeface="Arial" panose="020B0604020202020204" pitchFamily="34" charset="0"/>
                        </a:rPr>
                        <a:t>Yon</a:t>
                      </a:r>
                      <a:endParaRPr lang="fr-FR" sz="1400" b="1" i="0" u="none" strike="noStrike" cap="all" baseline="0" dirty="0">
                        <a:solidFill>
                          <a:srgbClr val="000000"/>
                        </a:solidFill>
                        <a:effectLst/>
                        <a:latin typeface="Arial" panose="020B0604020202020204" pitchFamily="34" charset="0"/>
                      </a:endParaRP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a:solidFill>
                            <a:srgbClr val="000000"/>
                          </a:solidFill>
                          <a:effectLst/>
                          <a:latin typeface="Arial" panose="020B0604020202020204" pitchFamily="34" charset="0"/>
                        </a:rPr>
                        <a:t>0</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000000"/>
                          </a:solidFill>
                          <a:effectLst/>
                          <a:latin typeface="Arial" panose="020B0604020202020204" pitchFamily="34" charset="0"/>
                        </a:rPr>
                        <a:t>0</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000000"/>
                          </a:solidFill>
                          <a:effectLst/>
                          <a:latin typeface="Arial" panose="020B0604020202020204" pitchFamily="34" charset="0"/>
                        </a:rPr>
                        <a:t>5</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000000"/>
                          </a:solidFill>
                          <a:effectLst/>
                          <a:latin typeface="Arial" panose="020B0604020202020204" pitchFamily="34" charset="0"/>
                        </a:rPr>
                        <a:t>0</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1" i="0" u="none" strike="noStrike">
                          <a:solidFill>
                            <a:srgbClr val="000000"/>
                          </a:solidFill>
                          <a:effectLst/>
                          <a:latin typeface="Arial" panose="020B0604020202020204" pitchFamily="34" charset="0"/>
                        </a:rPr>
                        <a:t>0</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197443771"/>
                  </a:ext>
                </a:extLst>
              </a:tr>
              <a:tr h="279959">
                <a:tc>
                  <a:txBody>
                    <a:bodyPr/>
                    <a:lstStyle/>
                    <a:p>
                      <a:pPr algn="ctr" fontAlgn="ctr"/>
                      <a:r>
                        <a:rPr lang="fr-FR" sz="1400" b="1" i="0" u="none" strike="noStrike">
                          <a:solidFill>
                            <a:srgbClr val="FFFFFF"/>
                          </a:solidFill>
                          <a:effectLst/>
                          <a:latin typeface="Arial" panose="020B0604020202020204" pitchFamily="34" charset="0"/>
                        </a:rPr>
                        <a:t>TOTAL</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fr-FR" sz="1400" b="1" i="0" u="none" strike="noStrike">
                          <a:solidFill>
                            <a:srgbClr val="FFFFFF"/>
                          </a:solidFill>
                          <a:effectLst/>
                          <a:latin typeface="Arial" panose="020B0604020202020204" pitchFamily="34" charset="0"/>
                        </a:rPr>
                        <a:t>96</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fr-FR" sz="1400" b="1" i="0" u="none" strike="noStrike">
                          <a:solidFill>
                            <a:srgbClr val="FFFFFF"/>
                          </a:solidFill>
                          <a:effectLst/>
                          <a:latin typeface="Arial" panose="020B0604020202020204" pitchFamily="34" charset="0"/>
                        </a:rPr>
                        <a:t>60</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fr-FR" sz="1400" b="1" i="0" u="none" strike="noStrike">
                          <a:solidFill>
                            <a:srgbClr val="FFFFFF"/>
                          </a:solidFill>
                          <a:effectLst/>
                          <a:latin typeface="Arial" panose="020B0604020202020204" pitchFamily="34" charset="0"/>
                        </a:rPr>
                        <a:t>92</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fr-FR" sz="1400" b="1" i="0" u="none" strike="noStrike">
                          <a:solidFill>
                            <a:srgbClr val="FFFFFF"/>
                          </a:solidFill>
                          <a:effectLst/>
                          <a:latin typeface="Arial" panose="020B0604020202020204" pitchFamily="34" charset="0"/>
                        </a:rPr>
                        <a:t>66</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fr-FR" sz="1400" b="1" i="0" u="none" strike="noStrike" dirty="0">
                          <a:solidFill>
                            <a:srgbClr val="FFFFFF"/>
                          </a:solidFill>
                          <a:effectLst/>
                          <a:latin typeface="Arial" panose="020B0604020202020204" pitchFamily="34" charset="0"/>
                        </a:rPr>
                        <a:t>126</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xmlns="" val="3278063031"/>
                  </a:ext>
                </a:extLst>
              </a:tr>
            </a:tbl>
          </a:graphicData>
        </a:graphic>
      </p:graphicFrame>
      <p:pic>
        <p:nvPicPr>
          <p:cNvPr id="5" name="Image 4"/>
          <p:cNvPicPr>
            <a:picLocks noChangeAspect="1"/>
          </p:cNvPicPr>
          <p:nvPr/>
        </p:nvPicPr>
        <p:blipFill>
          <a:blip r:embed="rId2" cstate="print"/>
          <a:stretch>
            <a:fillRect/>
          </a:stretch>
        </p:blipFill>
        <p:spPr>
          <a:xfrm>
            <a:off x="85083" y="108573"/>
            <a:ext cx="1356348" cy="800148"/>
          </a:xfrm>
          <a:prstGeom prst="rect">
            <a:avLst/>
          </a:prstGeom>
          <a:solidFill>
            <a:sysClr val="window" lastClr="FFFFFF"/>
          </a:solidFill>
        </p:spPr>
      </p:pic>
      <p:cxnSp>
        <p:nvCxnSpPr>
          <p:cNvPr id="6" name="Connecteur droit 5"/>
          <p:cNvCxnSpPr/>
          <p:nvPr/>
        </p:nvCxnSpPr>
        <p:spPr>
          <a:xfrm>
            <a:off x="1547664" y="419851"/>
            <a:ext cx="7310616" cy="0"/>
          </a:xfrm>
          <a:prstGeom prst="line">
            <a:avLst/>
          </a:prstGeom>
          <a:ln w="3492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1619672" y="142852"/>
            <a:ext cx="7310046" cy="276999"/>
          </a:xfrm>
          <a:prstGeom prst="rect">
            <a:avLst/>
          </a:prstGeom>
          <a:noFill/>
        </p:spPr>
        <p:txBody>
          <a:bodyPr wrap="square" rtlCol="0">
            <a:spAutoFit/>
          </a:bodyPr>
          <a:lstStyle/>
          <a:p>
            <a:pPr defTabSz="1020763">
              <a:tabLst>
                <a:tab pos="5021263" algn="l"/>
              </a:tabLst>
            </a:pPr>
            <a:r>
              <a:rPr lang="fr-FR" sz="1200" b="1" i="1" dirty="0" smtClean="0">
                <a:solidFill>
                  <a:schemeClr val="accent5">
                    <a:lumMod val="75000"/>
                  </a:schemeClr>
                </a:solidFill>
                <a:latin typeface="Arial" pitchFamily="34" charset="0"/>
                <a:cs typeface="Arial" pitchFamily="34" charset="0"/>
              </a:rPr>
              <a:t>Séminaire national BTS FABCR 18 mars 2021		Lycée La Martinière - Lyon</a:t>
            </a:r>
            <a:endParaRPr lang="fr-FR" sz="1200" b="1" i="1" dirty="0">
              <a:solidFill>
                <a:schemeClr val="accent5">
                  <a:lumMod val="75000"/>
                </a:schemeClr>
              </a:solidFill>
              <a:latin typeface="Arial" pitchFamily="34" charset="0"/>
              <a:cs typeface="Arial" pitchFamily="34" charset="0"/>
            </a:endParaRPr>
          </a:p>
        </p:txBody>
      </p:sp>
    </p:spTree>
    <p:extLst>
      <p:ext uri="{BB962C8B-B14F-4D97-AF65-F5344CB8AC3E}">
        <p14:creationId xmlns:p14="http://schemas.microsoft.com/office/powerpoint/2010/main" xmlns="" val="34642060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8"/>
          <p:cNvSpPr>
            <a:spLocks noGrp="1"/>
          </p:cNvSpPr>
          <p:nvPr>
            <p:ph type="sldNum" sz="quarter" idx="4"/>
          </p:nvPr>
        </p:nvSpPr>
        <p:spPr/>
        <p:txBody>
          <a:bodyPr/>
          <a:lstStyle/>
          <a:p>
            <a:fld id="{1CC5B465-768F-472B-948C-8202AA102334}" type="slidenum">
              <a:rPr lang="fr-FR" smtClean="0"/>
              <a:pPr/>
              <a:t>19</a:t>
            </a:fld>
            <a:endParaRPr lang="fr-FR" dirty="0"/>
          </a:p>
        </p:txBody>
      </p:sp>
      <p:pic>
        <p:nvPicPr>
          <p:cNvPr id="5" name="Image 4"/>
          <p:cNvPicPr>
            <a:picLocks noChangeAspect="1"/>
          </p:cNvPicPr>
          <p:nvPr/>
        </p:nvPicPr>
        <p:blipFill>
          <a:blip r:embed="rId2" cstate="print"/>
          <a:stretch>
            <a:fillRect/>
          </a:stretch>
        </p:blipFill>
        <p:spPr>
          <a:xfrm>
            <a:off x="85083" y="108573"/>
            <a:ext cx="1356348" cy="800148"/>
          </a:xfrm>
          <a:prstGeom prst="rect">
            <a:avLst/>
          </a:prstGeom>
          <a:solidFill>
            <a:sysClr val="window" lastClr="FFFFFF"/>
          </a:solidFill>
        </p:spPr>
      </p:pic>
      <p:cxnSp>
        <p:nvCxnSpPr>
          <p:cNvPr id="6" name="Connecteur droit 5"/>
          <p:cNvCxnSpPr/>
          <p:nvPr/>
        </p:nvCxnSpPr>
        <p:spPr>
          <a:xfrm>
            <a:off x="1547664" y="419851"/>
            <a:ext cx="7310616" cy="0"/>
          </a:xfrm>
          <a:prstGeom prst="line">
            <a:avLst/>
          </a:prstGeom>
          <a:ln w="3492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1619672" y="142852"/>
            <a:ext cx="7310046" cy="276999"/>
          </a:xfrm>
          <a:prstGeom prst="rect">
            <a:avLst/>
          </a:prstGeom>
          <a:noFill/>
        </p:spPr>
        <p:txBody>
          <a:bodyPr wrap="square" rtlCol="0">
            <a:spAutoFit/>
          </a:bodyPr>
          <a:lstStyle/>
          <a:p>
            <a:pPr defTabSz="1020763">
              <a:tabLst>
                <a:tab pos="5021263" algn="l"/>
              </a:tabLst>
            </a:pPr>
            <a:r>
              <a:rPr lang="fr-FR" sz="1200" b="1" i="1" dirty="0" smtClean="0">
                <a:solidFill>
                  <a:schemeClr val="accent5">
                    <a:lumMod val="75000"/>
                  </a:schemeClr>
                </a:solidFill>
                <a:latin typeface="Arial" pitchFamily="34" charset="0"/>
                <a:cs typeface="Arial" pitchFamily="34" charset="0"/>
              </a:rPr>
              <a:t>Séminaire national BTS FABCR 18 mars 2021		Lycée La Martinière - Lyon</a:t>
            </a:r>
            <a:endParaRPr lang="fr-FR" sz="1200" b="1" i="1" dirty="0">
              <a:solidFill>
                <a:schemeClr val="accent5">
                  <a:lumMod val="75000"/>
                </a:schemeClr>
              </a:solidFill>
              <a:latin typeface="Arial" pitchFamily="34" charset="0"/>
              <a:cs typeface="Arial" pitchFamily="34" charset="0"/>
            </a:endParaRPr>
          </a:p>
        </p:txBody>
      </p:sp>
      <p:pic>
        <p:nvPicPr>
          <p:cNvPr id="2" name="Image 1"/>
          <p:cNvPicPr>
            <a:picLocks noChangeAspect="1"/>
          </p:cNvPicPr>
          <p:nvPr/>
        </p:nvPicPr>
        <p:blipFill>
          <a:blip r:embed="rId3" cstate="print"/>
          <a:stretch>
            <a:fillRect/>
          </a:stretch>
        </p:blipFill>
        <p:spPr>
          <a:xfrm>
            <a:off x="261742" y="960675"/>
            <a:ext cx="6623954" cy="5803650"/>
          </a:xfrm>
          <a:prstGeom prst="rect">
            <a:avLst/>
          </a:prstGeom>
        </p:spPr>
      </p:pic>
      <p:pic>
        <p:nvPicPr>
          <p:cNvPr id="3" name="Image 2"/>
          <p:cNvPicPr>
            <a:picLocks noChangeAspect="1"/>
          </p:cNvPicPr>
          <p:nvPr/>
        </p:nvPicPr>
        <p:blipFill>
          <a:blip r:embed="rId4" cstate="print"/>
          <a:stretch>
            <a:fillRect/>
          </a:stretch>
        </p:blipFill>
        <p:spPr>
          <a:xfrm>
            <a:off x="7049139" y="3861048"/>
            <a:ext cx="1918292" cy="1634800"/>
          </a:xfrm>
          <a:prstGeom prst="rect">
            <a:avLst/>
          </a:prstGeom>
        </p:spPr>
      </p:pic>
    </p:spTree>
    <p:extLst>
      <p:ext uri="{BB962C8B-B14F-4D97-AF65-F5344CB8AC3E}">
        <p14:creationId xmlns:p14="http://schemas.microsoft.com/office/powerpoint/2010/main" xmlns="" val="16517696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395536" y="1268760"/>
            <a:ext cx="8643998" cy="4247317"/>
          </a:xfrm>
          <a:prstGeom prst="rect">
            <a:avLst/>
          </a:prstGeom>
          <a:ln>
            <a:noFill/>
          </a:ln>
        </p:spPr>
        <p:txBody>
          <a:bodyPr wrap="square">
            <a:spAutoFit/>
          </a:bodyPr>
          <a:lstStyle/>
          <a:p>
            <a:r>
              <a:rPr lang="fr-FR" b="1" i="1" dirty="0" smtClean="0">
                <a:latin typeface="Arial" pitchFamily="34" charset="0"/>
                <a:cs typeface="Arial" pitchFamily="34" charset="0"/>
              </a:rPr>
              <a:t>Les étapes de la rénovation:</a:t>
            </a:r>
          </a:p>
          <a:p>
            <a:endParaRPr lang="fr-FR" sz="1600" i="1" dirty="0" smtClean="0">
              <a:latin typeface="Arial" pitchFamily="34" charset="0"/>
              <a:cs typeface="Arial" pitchFamily="34" charset="0"/>
            </a:endParaRPr>
          </a:p>
          <a:p>
            <a:r>
              <a:rPr lang="fr-FR" i="1" dirty="0">
                <a:latin typeface="Arial" pitchFamily="34" charset="0"/>
                <a:cs typeface="Arial" pitchFamily="34" charset="0"/>
              </a:rPr>
              <a:t>- </a:t>
            </a:r>
            <a:r>
              <a:rPr lang="fr-FR" i="1" dirty="0" smtClean="0">
                <a:latin typeface="Arial" pitchFamily="34" charset="0"/>
                <a:cs typeface="Arial" pitchFamily="34" charset="0"/>
              </a:rPr>
              <a:t>  </a:t>
            </a:r>
            <a:r>
              <a:rPr lang="fr-FR" sz="1600" b="1" i="1" dirty="0" smtClean="0">
                <a:latin typeface="Arial" pitchFamily="34" charset="0"/>
                <a:cs typeface="Arial" pitchFamily="34" charset="0"/>
              </a:rPr>
              <a:t>validation </a:t>
            </a:r>
            <a:r>
              <a:rPr lang="fr-FR" sz="1600" b="1" i="1" dirty="0">
                <a:latin typeface="Arial" pitchFamily="34" charset="0"/>
                <a:cs typeface="Arial" pitchFamily="34" charset="0"/>
              </a:rPr>
              <a:t>du dossier d’opportunité en CPC le 17 janvier 2019</a:t>
            </a:r>
          </a:p>
          <a:p>
            <a:pPr marL="285750" indent="-285750">
              <a:buFontTx/>
              <a:buChar char="-"/>
            </a:pPr>
            <a:r>
              <a:rPr lang="fr-FR" sz="1600" i="1" dirty="0" smtClean="0">
                <a:latin typeface="Arial" pitchFamily="34" charset="0"/>
                <a:cs typeface="Arial" pitchFamily="34" charset="0"/>
              </a:rPr>
              <a:t>6 réunions de 2 jours en présentiel pour l’élaboration du RAP (référentiel d’activités professionnelles);</a:t>
            </a:r>
          </a:p>
          <a:p>
            <a:pPr marL="285750" indent="-285750">
              <a:buFontTx/>
              <a:buChar char="-"/>
            </a:pPr>
            <a:r>
              <a:rPr lang="fr-FR" sz="1600" b="1" i="1" dirty="0" smtClean="0">
                <a:latin typeface="Arial" pitchFamily="34" charset="0"/>
                <a:cs typeface="Arial" pitchFamily="34" charset="0"/>
              </a:rPr>
              <a:t>présentation du RAP à la CPCI le 26 février 2020;</a:t>
            </a:r>
          </a:p>
          <a:p>
            <a:pPr marL="285750" indent="-285750">
              <a:buFontTx/>
              <a:buChar char="-"/>
            </a:pPr>
            <a:r>
              <a:rPr lang="fr-FR" sz="1600" i="1" dirty="0" smtClean="0">
                <a:latin typeface="Arial" pitchFamily="34" charset="0"/>
                <a:cs typeface="Arial" pitchFamily="34" charset="0"/>
              </a:rPr>
              <a:t>2 réunions en présentiel début 2020 et une quinzaine de </a:t>
            </a:r>
            <a:r>
              <a:rPr lang="fr-FR" sz="1600" i="1" dirty="0" err="1" smtClean="0">
                <a:latin typeface="Arial" pitchFamily="34" charset="0"/>
                <a:cs typeface="Arial" pitchFamily="34" charset="0"/>
              </a:rPr>
              <a:t>visio</a:t>
            </a:r>
            <a:r>
              <a:rPr lang="fr-FR" sz="1600" i="1" dirty="0" smtClean="0">
                <a:latin typeface="Arial" pitchFamily="34" charset="0"/>
                <a:cs typeface="Arial" pitchFamily="34" charset="0"/>
              </a:rPr>
              <a:t> conférences pour l’élaboration des référentiels de compétences et d’évaluation</a:t>
            </a:r>
          </a:p>
          <a:p>
            <a:pPr marL="285750" indent="-285750">
              <a:buFontTx/>
              <a:buChar char="-"/>
            </a:pPr>
            <a:r>
              <a:rPr lang="fr-FR" sz="1600" b="1" i="1" dirty="0" smtClean="0">
                <a:latin typeface="Arial" pitchFamily="34" charset="0"/>
                <a:cs typeface="Arial" pitchFamily="34" charset="0"/>
              </a:rPr>
              <a:t>un document finalisé le 20 octobre 2020. </a:t>
            </a:r>
          </a:p>
          <a:p>
            <a:endParaRPr lang="fr-FR" sz="1600" b="1" i="1" dirty="0" smtClean="0">
              <a:latin typeface="Arial" pitchFamily="34" charset="0"/>
              <a:cs typeface="Arial" pitchFamily="34" charset="0"/>
            </a:endParaRPr>
          </a:p>
          <a:p>
            <a:r>
              <a:rPr lang="fr-FR" b="1" i="1" dirty="0" smtClean="0">
                <a:latin typeface="Arial" pitchFamily="34" charset="0"/>
                <a:cs typeface="Arial" pitchFamily="34" charset="0"/>
              </a:rPr>
              <a:t>Le groupe de travail</a:t>
            </a:r>
            <a:r>
              <a:rPr lang="fr-FR" i="1" dirty="0" smtClean="0">
                <a:latin typeface="Arial" pitchFamily="34" charset="0"/>
                <a:cs typeface="Arial" pitchFamily="34" charset="0"/>
              </a:rPr>
              <a:t> est présidé par Jean-Michel SCHMITT, IGESR.</a:t>
            </a:r>
          </a:p>
          <a:p>
            <a:endParaRPr lang="fr-FR" sz="1600" b="1" i="1" dirty="0" smtClean="0">
              <a:latin typeface="Arial" pitchFamily="34" charset="0"/>
              <a:cs typeface="Arial" pitchFamily="34" charset="0"/>
            </a:endParaRPr>
          </a:p>
          <a:p>
            <a:r>
              <a:rPr lang="fr-FR" b="1" i="1" dirty="0" smtClean="0">
                <a:latin typeface="Arial" pitchFamily="34" charset="0"/>
                <a:cs typeface="Arial" pitchFamily="34" charset="0"/>
              </a:rPr>
              <a:t>Le pilotage du groupe de travail </a:t>
            </a:r>
            <a:r>
              <a:rPr lang="fr-FR" i="1" dirty="0" smtClean="0">
                <a:latin typeface="Arial" pitchFamily="34" charset="0"/>
                <a:cs typeface="Arial" pitchFamily="34" charset="0"/>
              </a:rPr>
              <a:t>est assuré par Didier RAUCH, IA-IPR STI</a:t>
            </a:r>
          </a:p>
          <a:p>
            <a:endParaRPr lang="fr-FR" b="1" i="1" dirty="0">
              <a:latin typeface="Arial" pitchFamily="34" charset="0"/>
              <a:cs typeface="Arial" pitchFamily="34" charset="0"/>
            </a:endParaRPr>
          </a:p>
          <a:p>
            <a:r>
              <a:rPr lang="fr-FR" b="1" i="1" dirty="0" smtClean="0">
                <a:latin typeface="Arial" pitchFamily="34" charset="0"/>
                <a:cs typeface="Arial" pitchFamily="34" charset="0"/>
              </a:rPr>
              <a:t>Participation de </a:t>
            </a:r>
            <a:r>
              <a:rPr lang="fr-FR" i="1" dirty="0" smtClean="0">
                <a:latin typeface="Arial" pitchFamily="34" charset="0"/>
                <a:cs typeface="Arial" pitchFamily="34" charset="0"/>
              </a:rPr>
              <a:t>Fabrice Poupon, IEN STI, aux travaux de rénovation</a:t>
            </a:r>
            <a:endParaRPr lang="fr-FR" i="1" dirty="0">
              <a:latin typeface="Arial" pitchFamily="34" charset="0"/>
              <a:cs typeface="Arial" pitchFamily="34" charset="0"/>
            </a:endParaRPr>
          </a:p>
          <a:p>
            <a:endParaRPr lang="fr-FR" b="1" i="1" dirty="0" smtClean="0">
              <a:latin typeface="Arial" pitchFamily="34" charset="0"/>
              <a:cs typeface="Arial" pitchFamily="34" charset="0"/>
            </a:endParaRPr>
          </a:p>
        </p:txBody>
      </p:sp>
      <p:pic>
        <p:nvPicPr>
          <p:cNvPr id="12" name="Image 11"/>
          <p:cNvPicPr>
            <a:picLocks noChangeAspect="1"/>
          </p:cNvPicPr>
          <p:nvPr/>
        </p:nvPicPr>
        <p:blipFill>
          <a:blip r:embed="rId2" cstate="print"/>
          <a:stretch>
            <a:fillRect/>
          </a:stretch>
        </p:blipFill>
        <p:spPr>
          <a:xfrm>
            <a:off x="85083" y="108573"/>
            <a:ext cx="1356348" cy="800148"/>
          </a:xfrm>
          <a:prstGeom prst="rect">
            <a:avLst/>
          </a:prstGeom>
          <a:solidFill>
            <a:sysClr val="window" lastClr="FFFFFF"/>
          </a:solidFill>
        </p:spPr>
      </p:pic>
      <p:cxnSp>
        <p:nvCxnSpPr>
          <p:cNvPr id="7" name="Connecteur droit 6"/>
          <p:cNvCxnSpPr/>
          <p:nvPr/>
        </p:nvCxnSpPr>
        <p:spPr>
          <a:xfrm>
            <a:off x="1547664" y="419851"/>
            <a:ext cx="7310616" cy="0"/>
          </a:xfrm>
          <a:prstGeom prst="line">
            <a:avLst/>
          </a:prstGeom>
          <a:ln w="3492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1619672" y="142852"/>
            <a:ext cx="7310046" cy="276999"/>
          </a:xfrm>
          <a:prstGeom prst="rect">
            <a:avLst/>
          </a:prstGeom>
          <a:noFill/>
        </p:spPr>
        <p:txBody>
          <a:bodyPr wrap="square" rtlCol="0">
            <a:spAutoFit/>
          </a:bodyPr>
          <a:lstStyle/>
          <a:p>
            <a:pPr defTabSz="1020763">
              <a:tabLst>
                <a:tab pos="5021263" algn="l"/>
              </a:tabLst>
            </a:pPr>
            <a:r>
              <a:rPr lang="fr-FR" sz="1200" b="1" i="1" dirty="0" smtClean="0">
                <a:solidFill>
                  <a:schemeClr val="accent5">
                    <a:lumMod val="75000"/>
                  </a:schemeClr>
                </a:solidFill>
                <a:latin typeface="Arial" pitchFamily="34" charset="0"/>
                <a:cs typeface="Arial" pitchFamily="34" charset="0"/>
              </a:rPr>
              <a:t>Séminaire national BTS FABCR 18 mars 2021		Lycée La Martinière - Lyon</a:t>
            </a:r>
            <a:endParaRPr lang="fr-FR" sz="1200" b="1" i="1" dirty="0">
              <a:solidFill>
                <a:schemeClr val="accent5">
                  <a:lumMod val="75000"/>
                </a:schemeClr>
              </a:solidFill>
              <a:latin typeface="Arial" pitchFamily="34" charset="0"/>
              <a:cs typeface="Arial" pitchFamily="34" charset="0"/>
            </a:endParaRPr>
          </a:p>
        </p:txBody>
      </p:sp>
    </p:spTree>
    <p:extLst>
      <p:ext uri="{BB962C8B-B14F-4D97-AF65-F5344CB8AC3E}">
        <p14:creationId xmlns:p14="http://schemas.microsoft.com/office/powerpoint/2010/main" xmlns="" val="20847974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99010" y="2492896"/>
            <a:ext cx="8643998" cy="923330"/>
          </a:xfrm>
          <a:prstGeom prst="rect">
            <a:avLst/>
          </a:prstGeom>
          <a:ln>
            <a:noFill/>
          </a:ln>
        </p:spPr>
        <p:txBody>
          <a:bodyPr wrap="square">
            <a:spAutoFit/>
          </a:bodyPr>
          <a:lstStyle/>
          <a:p>
            <a:r>
              <a:rPr lang="fr-FR" b="1" i="1" dirty="0" smtClean="0">
                <a:solidFill>
                  <a:srgbClr val="FF0000"/>
                </a:solidFill>
                <a:latin typeface="Arial" pitchFamily="34" charset="0"/>
                <a:cs typeface="Arial" pitchFamily="34" charset="0"/>
              </a:rPr>
              <a:t>Remerciements à tous pour un travail de grande qualité dans un contexte sanitaire contraint depuis une année</a:t>
            </a:r>
          </a:p>
          <a:p>
            <a:endParaRPr lang="fr-FR" b="1" i="1" dirty="0" smtClean="0">
              <a:latin typeface="Arial" pitchFamily="34" charset="0"/>
              <a:cs typeface="Arial" pitchFamily="34" charset="0"/>
            </a:endParaRPr>
          </a:p>
        </p:txBody>
      </p:sp>
      <p:pic>
        <p:nvPicPr>
          <p:cNvPr id="12" name="Image 11"/>
          <p:cNvPicPr>
            <a:picLocks noChangeAspect="1"/>
          </p:cNvPicPr>
          <p:nvPr/>
        </p:nvPicPr>
        <p:blipFill>
          <a:blip r:embed="rId2" cstate="print"/>
          <a:stretch>
            <a:fillRect/>
          </a:stretch>
        </p:blipFill>
        <p:spPr>
          <a:xfrm>
            <a:off x="85083" y="108573"/>
            <a:ext cx="1356348" cy="800148"/>
          </a:xfrm>
          <a:prstGeom prst="rect">
            <a:avLst/>
          </a:prstGeom>
          <a:solidFill>
            <a:sysClr val="window" lastClr="FFFFFF"/>
          </a:solidFill>
        </p:spPr>
      </p:pic>
      <p:cxnSp>
        <p:nvCxnSpPr>
          <p:cNvPr id="7" name="Connecteur droit 6"/>
          <p:cNvCxnSpPr/>
          <p:nvPr/>
        </p:nvCxnSpPr>
        <p:spPr>
          <a:xfrm>
            <a:off x="1547664" y="419851"/>
            <a:ext cx="7310616" cy="0"/>
          </a:xfrm>
          <a:prstGeom prst="line">
            <a:avLst/>
          </a:prstGeom>
          <a:ln w="3492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1619672" y="142852"/>
            <a:ext cx="7310046" cy="276999"/>
          </a:xfrm>
          <a:prstGeom prst="rect">
            <a:avLst/>
          </a:prstGeom>
          <a:noFill/>
        </p:spPr>
        <p:txBody>
          <a:bodyPr wrap="square" rtlCol="0">
            <a:spAutoFit/>
          </a:bodyPr>
          <a:lstStyle/>
          <a:p>
            <a:pPr defTabSz="1020763">
              <a:tabLst>
                <a:tab pos="5021263" algn="l"/>
              </a:tabLst>
            </a:pPr>
            <a:r>
              <a:rPr lang="fr-FR" sz="1200" b="1" i="1" dirty="0" smtClean="0">
                <a:solidFill>
                  <a:schemeClr val="accent5">
                    <a:lumMod val="75000"/>
                  </a:schemeClr>
                </a:solidFill>
                <a:latin typeface="Arial" pitchFamily="34" charset="0"/>
                <a:cs typeface="Arial" pitchFamily="34" charset="0"/>
              </a:rPr>
              <a:t>Séminaire national BTS FABCR 18 mars 2021		Lycée La Martinière - Lyon</a:t>
            </a:r>
            <a:endParaRPr lang="fr-FR" sz="1200" b="1" i="1" dirty="0">
              <a:solidFill>
                <a:schemeClr val="accent5">
                  <a:lumMod val="75000"/>
                </a:schemeClr>
              </a:solidFill>
              <a:latin typeface="Arial" pitchFamily="34" charset="0"/>
              <a:cs typeface="Arial" pitchFamily="34" charset="0"/>
            </a:endParaRPr>
          </a:p>
        </p:txBody>
      </p:sp>
    </p:spTree>
    <p:extLst>
      <p:ext uri="{BB962C8B-B14F-4D97-AF65-F5344CB8AC3E}">
        <p14:creationId xmlns:p14="http://schemas.microsoft.com/office/powerpoint/2010/main" xmlns="" val="27663010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3"/>
          <p:cNvSpPr txBox="1">
            <a:spLocks/>
          </p:cNvSpPr>
          <p:nvPr/>
        </p:nvSpPr>
        <p:spPr>
          <a:xfrm>
            <a:off x="180833" y="1257378"/>
            <a:ext cx="4630003" cy="43454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 typeface="Wingdings" panose="05000000000000000000" pitchFamily="2" charset="2"/>
              <a:buChar char="§"/>
            </a:pPr>
            <a:r>
              <a:rPr lang="fr-FR" sz="2100" b="1" dirty="0">
                <a:solidFill>
                  <a:srgbClr val="5AA1D8"/>
                </a:solidFill>
                <a:latin typeface="Arial" panose="020B0604020202020204" pitchFamily="34" charset="0"/>
                <a:cs typeface="Arial" panose="020B0604020202020204" pitchFamily="34" charset="0"/>
              </a:rPr>
              <a:t>Le groupe de travail :</a:t>
            </a:r>
          </a:p>
          <a:p>
            <a:pPr marL="0" lvl="2" indent="0" algn="just">
              <a:buClr>
                <a:srgbClr val="EE7444"/>
              </a:buClr>
              <a:buNone/>
            </a:pPr>
            <a:endParaRPr lang="fr-FR" sz="600" dirty="0">
              <a:latin typeface="Arial" panose="020B0604020202020204" pitchFamily="34" charset="0"/>
              <a:cs typeface="Arial" panose="020B0604020202020204" pitchFamily="34" charset="0"/>
            </a:endParaRPr>
          </a:p>
          <a:p>
            <a:pPr marL="257175" lvl="2" indent="-257175" algn="just">
              <a:spcAft>
                <a:spcPts val="450"/>
              </a:spcAft>
              <a:buClr>
                <a:schemeClr val="accent1">
                  <a:lumMod val="75000"/>
                </a:schemeClr>
              </a:buClr>
            </a:pPr>
            <a:r>
              <a:rPr lang="fr-FR" sz="1800" dirty="0">
                <a:latin typeface="Arial" panose="020B0604020202020204" pitchFamily="34" charset="0"/>
                <a:cs typeface="Arial" panose="020B0604020202020204" pitchFamily="34" charset="0"/>
              </a:rPr>
              <a:t>Jean MICHEL SCHMITT, IGESR ;</a:t>
            </a:r>
          </a:p>
          <a:p>
            <a:pPr marL="257175" lvl="2" indent="-257175" algn="just">
              <a:spcAft>
                <a:spcPts val="450"/>
              </a:spcAft>
              <a:buClr>
                <a:schemeClr val="accent1">
                  <a:lumMod val="75000"/>
                </a:schemeClr>
              </a:buClr>
            </a:pPr>
            <a:r>
              <a:rPr lang="fr-FR" sz="1800" dirty="0">
                <a:latin typeface="Arial" panose="020B0604020202020204" pitchFamily="34" charset="0"/>
                <a:cs typeface="Arial" panose="020B0604020202020204" pitchFamily="34" charset="0"/>
              </a:rPr>
              <a:t>Didier RAUCH, IA-IPR de STI ;</a:t>
            </a:r>
          </a:p>
          <a:p>
            <a:pPr marL="257175" lvl="2" indent="-257175" algn="just">
              <a:spcAft>
                <a:spcPts val="450"/>
              </a:spcAft>
              <a:buClr>
                <a:schemeClr val="accent1">
                  <a:lumMod val="75000"/>
                </a:schemeClr>
              </a:buClr>
            </a:pPr>
            <a:r>
              <a:rPr lang="fr-FR" sz="1800" dirty="0">
                <a:latin typeface="Arial" panose="020B0604020202020204" pitchFamily="34" charset="0"/>
                <a:cs typeface="Arial" panose="020B0604020202020204" pitchFamily="34" charset="0"/>
              </a:rPr>
              <a:t>Cédric DZIUBANOWSKI, IA-IPR de STI ;</a:t>
            </a:r>
          </a:p>
          <a:p>
            <a:pPr marL="257175" lvl="2" indent="-257175" algn="just">
              <a:spcAft>
                <a:spcPts val="450"/>
              </a:spcAft>
              <a:buClr>
                <a:schemeClr val="accent1">
                  <a:lumMod val="75000"/>
                </a:schemeClr>
              </a:buClr>
            </a:pPr>
            <a:r>
              <a:rPr lang="fr-FR" sz="1800" dirty="0">
                <a:latin typeface="Arial" panose="020B0604020202020204" pitchFamily="34" charset="0"/>
                <a:cs typeface="Arial" panose="020B0604020202020204" pitchFamily="34" charset="0"/>
              </a:rPr>
              <a:t>Thierry MONIN, IA-IPR de STI ;</a:t>
            </a:r>
          </a:p>
          <a:p>
            <a:pPr marL="257175" lvl="2" indent="-257175" algn="just">
              <a:spcAft>
                <a:spcPts val="450"/>
              </a:spcAft>
              <a:buClr>
                <a:schemeClr val="accent1">
                  <a:lumMod val="75000"/>
                </a:schemeClr>
              </a:buClr>
            </a:pPr>
            <a:r>
              <a:rPr lang="fr-FR" sz="1800" dirty="0">
                <a:latin typeface="Arial" panose="020B0604020202020204" pitchFamily="34" charset="0"/>
                <a:cs typeface="Arial" panose="020B0604020202020204" pitchFamily="34" charset="0"/>
              </a:rPr>
              <a:t>Fabrice POUPON, IEN de STI ;</a:t>
            </a:r>
          </a:p>
          <a:p>
            <a:pPr marL="257175" lvl="2" indent="-257175" algn="just">
              <a:spcAft>
                <a:spcPts val="450"/>
              </a:spcAft>
              <a:buClr>
                <a:schemeClr val="accent1">
                  <a:lumMod val="75000"/>
                </a:schemeClr>
              </a:buClr>
            </a:pPr>
            <a:r>
              <a:rPr lang="fr-FR" sz="1800" dirty="0">
                <a:latin typeface="Arial" panose="020B0604020202020204" pitchFamily="34" charset="0"/>
                <a:cs typeface="Arial" panose="020B0604020202020204" pitchFamily="34" charset="0"/>
              </a:rPr>
              <a:t>Olivier BERTHIAUD, DDF ;</a:t>
            </a:r>
          </a:p>
          <a:p>
            <a:pPr marL="257175" lvl="2" indent="-257175" algn="just">
              <a:spcAft>
                <a:spcPts val="450"/>
              </a:spcAft>
              <a:buClr>
                <a:schemeClr val="accent1">
                  <a:lumMod val="75000"/>
                </a:schemeClr>
              </a:buClr>
            </a:pPr>
            <a:r>
              <a:rPr lang="fr-FR" sz="1800" dirty="0">
                <a:latin typeface="Arial" panose="020B0604020202020204" pitchFamily="34" charset="0"/>
                <a:cs typeface="Arial" panose="020B0604020202020204" pitchFamily="34" charset="0"/>
              </a:rPr>
              <a:t>Frédéric JANIN GADOUX, enseignant ;</a:t>
            </a:r>
          </a:p>
          <a:p>
            <a:pPr marL="257175" lvl="2" indent="-257175" algn="just">
              <a:spcAft>
                <a:spcPts val="450"/>
              </a:spcAft>
              <a:buClr>
                <a:schemeClr val="accent1">
                  <a:lumMod val="75000"/>
                </a:schemeClr>
              </a:buClr>
            </a:pPr>
            <a:r>
              <a:rPr lang="fr-FR" sz="1800" dirty="0">
                <a:latin typeface="Arial" panose="020B0604020202020204" pitchFamily="34" charset="0"/>
                <a:cs typeface="Arial" panose="020B0604020202020204" pitchFamily="34" charset="0"/>
              </a:rPr>
              <a:t>Luc PAPAVOINE, FFB ;</a:t>
            </a:r>
          </a:p>
          <a:p>
            <a:pPr marL="257175" lvl="2" indent="-257175" algn="just">
              <a:spcAft>
                <a:spcPts val="450"/>
              </a:spcAft>
              <a:buClr>
                <a:schemeClr val="accent1">
                  <a:lumMod val="75000"/>
                </a:schemeClr>
              </a:buClr>
            </a:pPr>
            <a:r>
              <a:rPr lang="fr-FR" sz="1800" dirty="0">
                <a:latin typeface="Arial" panose="020B0604020202020204" pitchFamily="34" charset="0"/>
                <a:cs typeface="Arial" panose="020B0604020202020204" pitchFamily="34" charset="0"/>
              </a:rPr>
              <a:t>Sylvain FORNES, CAPEB ;</a:t>
            </a:r>
          </a:p>
          <a:p>
            <a:pPr marL="257175" lvl="2" indent="-257175" algn="just">
              <a:spcAft>
                <a:spcPts val="450"/>
              </a:spcAft>
              <a:buClr>
                <a:schemeClr val="accent1">
                  <a:lumMod val="75000"/>
                </a:schemeClr>
              </a:buClr>
            </a:pPr>
            <a:r>
              <a:rPr lang="fr-FR" sz="1800" dirty="0">
                <a:latin typeface="Arial" panose="020B0604020202020204" pitchFamily="34" charset="0"/>
                <a:cs typeface="Arial" panose="020B0604020202020204" pitchFamily="34" charset="0"/>
              </a:rPr>
              <a:t>Arnaud CHAUMONT, OPPBTP ;</a:t>
            </a:r>
          </a:p>
          <a:p>
            <a:pPr marL="257175" lvl="2" indent="-257175" algn="just">
              <a:spcAft>
                <a:spcPts val="450"/>
              </a:spcAft>
              <a:buClr>
                <a:schemeClr val="accent1">
                  <a:lumMod val="75000"/>
                </a:schemeClr>
              </a:buClr>
            </a:pPr>
            <a:endParaRPr lang="fr-FR" sz="1800" dirty="0">
              <a:latin typeface="Arial" panose="020B0604020202020204" pitchFamily="34" charset="0"/>
              <a:cs typeface="Arial" panose="020B0604020202020204" pitchFamily="34" charset="0"/>
            </a:endParaRPr>
          </a:p>
          <a:p>
            <a:pPr marL="257175" lvl="2" indent="-257175" algn="just">
              <a:spcAft>
                <a:spcPts val="450"/>
              </a:spcAft>
              <a:buClr>
                <a:schemeClr val="accent1">
                  <a:lumMod val="75000"/>
                </a:schemeClr>
              </a:buClr>
            </a:pPr>
            <a:endParaRPr lang="fr-FR" sz="1800" dirty="0">
              <a:latin typeface="Arial" panose="020B0604020202020204" pitchFamily="34" charset="0"/>
              <a:cs typeface="Arial" panose="020B0604020202020204" pitchFamily="34" charset="0"/>
            </a:endParaRPr>
          </a:p>
        </p:txBody>
      </p:sp>
      <p:sp>
        <p:nvSpPr>
          <p:cNvPr id="9" name="Espace réservé du numéro de diapositive 8"/>
          <p:cNvSpPr>
            <a:spLocks noGrp="1"/>
          </p:cNvSpPr>
          <p:nvPr>
            <p:ph type="sldNum" sz="quarter" idx="4"/>
          </p:nvPr>
        </p:nvSpPr>
        <p:spPr/>
        <p:txBody>
          <a:bodyPr/>
          <a:lstStyle/>
          <a:p>
            <a:fld id="{1CC5B465-768F-472B-948C-8202AA102334}" type="slidenum">
              <a:rPr lang="fr-FR" smtClean="0"/>
              <a:pPr/>
              <a:t>4</a:t>
            </a:fld>
            <a:endParaRPr lang="fr-FR" dirty="0"/>
          </a:p>
        </p:txBody>
      </p:sp>
      <p:sp>
        <p:nvSpPr>
          <p:cNvPr id="10" name="Espace réservé du pied de page 4"/>
          <p:cNvSpPr txBox="1">
            <a:spLocks/>
          </p:cNvSpPr>
          <p:nvPr/>
        </p:nvSpPr>
        <p:spPr>
          <a:xfrm>
            <a:off x="4023898" y="5686285"/>
            <a:ext cx="1356951" cy="209550"/>
          </a:xfrm>
          <a:prstGeom prst="rect">
            <a:avLst/>
          </a:prstGeom>
        </p:spPr>
        <p:txBody>
          <a:bodyPr vert="horz" lIns="68580" tIns="34290" rIns="68580" bIns="3429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ts val="990"/>
              </a:lnSpc>
            </a:pPr>
            <a:r>
              <a:rPr lang="fr-FR" sz="675" dirty="0">
                <a:solidFill>
                  <a:schemeClr val="tx1">
                    <a:lumMod val="75000"/>
                    <a:lumOff val="25000"/>
                  </a:schemeClr>
                </a:solidFill>
                <a:latin typeface="Arial" charset="0"/>
                <a:ea typeface="Arial" charset="0"/>
                <a:cs typeface="Arial" charset="0"/>
              </a:rPr>
              <a:t>BTS AF : RAP</a:t>
            </a:r>
          </a:p>
        </p:txBody>
      </p:sp>
      <p:sp>
        <p:nvSpPr>
          <p:cNvPr id="5" name="Espace réservé du texte 3"/>
          <p:cNvSpPr txBox="1">
            <a:spLocks/>
          </p:cNvSpPr>
          <p:nvPr/>
        </p:nvSpPr>
        <p:spPr>
          <a:xfrm>
            <a:off x="5173070" y="1614698"/>
            <a:ext cx="3852081" cy="40715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algn="just">
              <a:buClr>
                <a:srgbClr val="EE7444"/>
              </a:buClr>
              <a:buNone/>
            </a:pPr>
            <a:endParaRPr lang="fr-FR" sz="600" dirty="0">
              <a:latin typeface="Arial" panose="020B0604020202020204" pitchFamily="34" charset="0"/>
              <a:cs typeface="Arial" panose="020B0604020202020204" pitchFamily="34" charset="0"/>
            </a:endParaRPr>
          </a:p>
          <a:p>
            <a:pPr marL="257175" lvl="2" indent="-257175" algn="just">
              <a:spcAft>
                <a:spcPts val="450"/>
              </a:spcAft>
              <a:buClr>
                <a:schemeClr val="accent1">
                  <a:lumMod val="75000"/>
                </a:schemeClr>
              </a:buClr>
            </a:pPr>
            <a:r>
              <a:rPr lang="fr-FR" sz="1800" dirty="0">
                <a:latin typeface="Arial" panose="020B0604020202020204" pitchFamily="34" charset="0"/>
                <a:cs typeface="Arial" panose="020B0604020202020204" pitchFamily="34" charset="0"/>
              </a:rPr>
              <a:t>Jean Claude ALVAREZ, FFB ;</a:t>
            </a:r>
          </a:p>
          <a:p>
            <a:pPr marL="257175" lvl="2" indent="-257175" algn="just">
              <a:spcAft>
                <a:spcPts val="450"/>
              </a:spcAft>
              <a:buClr>
                <a:schemeClr val="accent1">
                  <a:lumMod val="75000"/>
                </a:schemeClr>
              </a:buClr>
            </a:pPr>
            <a:r>
              <a:rPr lang="fr-FR" sz="1800" dirty="0">
                <a:latin typeface="Arial" panose="020B0604020202020204" pitchFamily="34" charset="0"/>
                <a:cs typeface="Arial" panose="020B0604020202020204" pitchFamily="34" charset="0"/>
              </a:rPr>
              <a:t>Antony FONTAINE, FFB ;</a:t>
            </a:r>
          </a:p>
          <a:p>
            <a:pPr marL="257175" lvl="2" indent="-257175" algn="just">
              <a:spcAft>
                <a:spcPts val="450"/>
              </a:spcAft>
              <a:buClr>
                <a:schemeClr val="accent1">
                  <a:lumMod val="75000"/>
                </a:schemeClr>
              </a:buClr>
            </a:pPr>
            <a:r>
              <a:rPr lang="fr-FR" sz="1800" dirty="0">
                <a:latin typeface="Arial" panose="020B0604020202020204" pitchFamily="34" charset="0"/>
                <a:cs typeface="Arial" panose="020B0604020202020204" pitchFamily="34" charset="0"/>
              </a:rPr>
              <a:t>Frédéric GAILLOT, enseignant ;</a:t>
            </a:r>
          </a:p>
          <a:p>
            <a:pPr marL="257175" lvl="2" indent="-257175" algn="just">
              <a:spcAft>
                <a:spcPts val="450"/>
              </a:spcAft>
              <a:buClr>
                <a:schemeClr val="accent1">
                  <a:lumMod val="75000"/>
                </a:schemeClr>
              </a:buClr>
            </a:pPr>
            <a:r>
              <a:rPr lang="fr-FR" sz="1800" dirty="0">
                <a:latin typeface="Arial" panose="020B0604020202020204" pitchFamily="34" charset="0"/>
                <a:cs typeface="Arial" panose="020B0604020202020204" pitchFamily="34" charset="0"/>
              </a:rPr>
              <a:t>Florent GAUZERE, enseignant ;</a:t>
            </a:r>
          </a:p>
          <a:p>
            <a:pPr marL="257175" lvl="2" indent="-257175" algn="just">
              <a:spcAft>
                <a:spcPts val="450"/>
              </a:spcAft>
              <a:buClr>
                <a:schemeClr val="accent1">
                  <a:lumMod val="75000"/>
                </a:schemeClr>
              </a:buClr>
            </a:pPr>
            <a:r>
              <a:rPr lang="fr-FR" sz="1800" dirty="0">
                <a:latin typeface="Arial" panose="020B0604020202020204" pitchFamily="34" charset="0"/>
                <a:cs typeface="Arial" panose="020B0604020202020204" pitchFamily="34" charset="0"/>
              </a:rPr>
              <a:t>Eric HAMELINE, CAPEB ;</a:t>
            </a:r>
          </a:p>
          <a:p>
            <a:pPr marL="257175" lvl="2" indent="-257175" algn="just">
              <a:spcAft>
                <a:spcPts val="450"/>
              </a:spcAft>
              <a:buClr>
                <a:schemeClr val="accent1">
                  <a:lumMod val="75000"/>
                </a:schemeClr>
              </a:buClr>
            </a:pPr>
            <a:r>
              <a:rPr lang="fr-FR" sz="1800" dirty="0">
                <a:latin typeface="Arial" panose="020B0604020202020204" pitchFamily="34" charset="0"/>
                <a:cs typeface="Arial" panose="020B0604020202020204" pitchFamily="34" charset="0"/>
              </a:rPr>
              <a:t>Alain LABAT, UMPI/FFB ;</a:t>
            </a:r>
          </a:p>
          <a:p>
            <a:pPr marL="257175" lvl="2" indent="-257175" algn="just">
              <a:spcAft>
                <a:spcPts val="450"/>
              </a:spcAft>
              <a:buClr>
                <a:schemeClr val="accent1">
                  <a:lumMod val="75000"/>
                </a:schemeClr>
              </a:buClr>
            </a:pPr>
            <a:r>
              <a:rPr lang="fr-FR" sz="1800" dirty="0">
                <a:latin typeface="Arial" panose="020B0604020202020204" pitchFamily="34" charset="0"/>
                <a:cs typeface="Arial" panose="020B0604020202020204" pitchFamily="34" charset="0"/>
              </a:rPr>
              <a:t>Jean-Yves LABAT, CAPEB ;</a:t>
            </a:r>
          </a:p>
          <a:p>
            <a:pPr marL="257175" lvl="2" indent="-257175" algn="just">
              <a:spcAft>
                <a:spcPts val="450"/>
              </a:spcAft>
              <a:buClr>
                <a:schemeClr val="accent1">
                  <a:lumMod val="75000"/>
                </a:schemeClr>
              </a:buClr>
            </a:pPr>
            <a:r>
              <a:rPr lang="fr-FR" sz="1800" dirty="0">
                <a:latin typeface="Arial" panose="020B0604020202020204" pitchFamily="34" charset="0"/>
                <a:cs typeface="Arial" panose="020B0604020202020204" pitchFamily="34" charset="0"/>
              </a:rPr>
              <a:t>Gil MERCIER, enseignant ;</a:t>
            </a:r>
          </a:p>
          <a:p>
            <a:pPr marL="257175" lvl="2" indent="-257175" algn="just">
              <a:spcAft>
                <a:spcPts val="450"/>
              </a:spcAft>
              <a:buClr>
                <a:schemeClr val="accent1">
                  <a:lumMod val="75000"/>
                </a:schemeClr>
              </a:buClr>
            </a:pPr>
            <a:r>
              <a:rPr lang="fr-FR" sz="1800" dirty="0">
                <a:latin typeface="Arial" panose="020B0604020202020204" pitchFamily="34" charset="0"/>
                <a:cs typeface="Arial" panose="020B0604020202020204" pitchFamily="34" charset="0"/>
              </a:rPr>
              <a:t>Philippe MOREAU, CCCA BTP ;</a:t>
            </a:r>
          </a:p>
          <a:p>
            <a:pPr marL="257175" lvl="2" indent="-257175" algn="just">
              <a:spcAft>
                <a:spcPts val="450"/>
              </a:spcAft>
              <a:buClr>
                <a:schemeClr val="accent1">
                  <a:lumMod val="75000"/>
                </a:schemeClr>
              </a:buClr>
            </a:pPr>
            <a:r>
              <a:rPr lang="fr-FR" sz="1800" dirty="0">
                <a:latin typeface="Arial" panose="020B0604020202020204" pitchFamily="34" charset="0"/>
                <a:cs typeface="Arial" panose="020B0604020202020204" pitchFamily="34" charset="0"/>
              </a:rPr>
              <a:t>Patrick TORCOL, FFB.</a:t>
            </a:r>
          </a:p>
          <a:p>
            <a:pPr marL="0" lvl="2" indent="0" algn="just">
              <a:spcAft>
                <a:spcPts val="450"/>
              </a:spcAft>
              <a:buClr>
                <a:schemeClr val="accent1">
                  <a:lumMod val="75000"/>
                </a:schemeClr>
              </a:buClr>
              <a:buNone/>
            </a:pPr>
            <a:endParaRPr lang="fr-FR" sz="1800" dirty="0">
              <a:latin typeface="Arial" panose="020B0604020202020204" pitchFamily="34" charset="0"/>
              <a:cs typeface="Arial" panose="020B0604020202020204" pitchFamily="34" charset="0"/>
            </a:endParaRPr>
          </a:p>
          <a:p>
            <a:pPr marL="257175" lvl="2" indent="-257175" algn="just">
              <a:spcAft>
                <a:spcPts val="450"/>
              </a:spcAft>
              <a:buClr>
                <a:schemeClr val="accent1">
                  <a:lumMod val="75000"/>
                </a:schemeClr>
              </a:buClr>
            </a:pPr>
            <a:endParaRPr lang="fr-FR" sz="1800" dirty="0">
              <a:latin typeface="Arial" panose="020B0604020202020204" pitchFamily="34" charset="0"/>
              <a:cs typeface="Arial" panose="020B0604020202020204" pitchFamily="34" charset="0"/>
            </a:endParaRPr>
          </a:p>
          <a:p>
            <a:pPr marL="257175" lvl="2" indent="-257175" algn="just">
              <a:spcAft>
                <a:spcPts val="450"/>
              </a:spcAft>
              <a:buClr>
                <a:schemeClr val="accent1">
                  <a:lumMod val="75000"/>
                </a:schemeClr>
              </a:buClr>
            </a:pPr>
            <a:endParaRPr lang="fr-FR" sz="1800" dirty="0">
              <a:latin typeface="Arial" panose="020B0604020202020204" pitchFamily="34" charset="0"/>
              <a:cs typeface="Arial" panose="020B0604020202020204" pitchFamily="34" charset="0"/>
            </a:endParaRPr>
          </a:p>
        </p:txBody>
      </p:sp>
      <p:pic>
        <p:nvPicPr>
          <p:cNvPr id="6" name="Image 5"/>
          <p:cNvPicPr>
            <a:picLocks noChangeAspect="1"/>
          </p:cNvPicPr>
          <p:nvPr/>
        </p:nvPicPr>
        <p:blipFill>
          <a:blip r:embed="rId2" cstate="print"/>
          <a:stretch>
            <a:fillRect/>
          </a:stretch>
        </p:blipFill>
        <p:spPr>
          <a:xfrm>
            <a:off x="85083" y="108573"/>
            <a:ext cx="1356348" cy="800148"/>
          </a:xfrm>
          <a:prstGeom prst="rect">
            <a:avLst/>
          </a:prstGeom>
          <a:solidFill>
            <a:sysClr val="window" lastClr="FFFFFF"/>
          </a:solidFill>
        </p:spPr>
      </p:pic>
      <p:cxnSp>
        <p:nvCxnSpPr>
          <p:cNvPr id="7" name="Connecteur droit 6"/>
          <p:cNvCxnSpPr/>
          <p:nvPr/>
        </p:nvCxnSpPr>
        <p:spPr>
          <a:xfrm>
            <a:off x="1547664" y="419851"/>
            <a:ext cx="7310616" cy="0"/>
          </a:xfrm>
          <a:prstGeom prst="line">
            <a:avLst/>
          </a:prstGeom>
          <a:ln w="3492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5580112" y="668750"/>
            <a:ext cx="324036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800" b="1" i="1" u="none" strike="noStrike" kern="1200" cap="none" spc="0" normalizeH="0" baseline="0" noProof="0" dirty="0" smtClean="0">
                <a:ln>
                  <a:noFill/>
                </a:ln>
                <a:solidFill>
                  <a:srgbClr val="4472C4">
                    <a:lumMod val="75000"/>
                  </a:srgbClr>
                </a:solidFill>
                <a:effectLst/>
                <a:uLnTx/>
                <a:uFillTx/>
                <a:latin typeface="Arial" pitchFamily="34" charset="0"/>
                <a:ea typeface="+mn-ea"/>
                <a:cs typeface="Arial" pitchFamily="34" charset="0"/>
              </a:rPr>
              <a:t>Ouverture du séminaire</a:t>
            </a:r>
            <a:endParaRPr kumimoji="0" lang="fr-FR" sz="1800" b="1" i="1" u="none" strike="noStrike" kern="1200" cap="none" spc="0" normalizeH="0" baseline="0" noProof="0" dirty="0">
              <a:ln>
                <a:noFill/>
              </a:ln>
              <a:solidFill>
                <a:srgbClr val="4472C4">
                  <a:lumMod val="75000"/>
                </a:srgbClr>
              </a:solidFill>
              <a:effectLst/>
              <a:uLnTx/>
              <a:uFillTx/>
              <a:latin typeface="Arial" pitchFamily="34" charset="0"/>
              <a:ea typeface="+mn-ea"/>
              <a:cs typeface="Arial" pitchFamily="34" charset="0"/>
            </a:endParaRPr>
          </a:p>
        </p:txBody>
      </p:sp>
      <p:sp>
        <p:nvSpPr>
          <p:cNvPr id="11" name="ZoneTexte 10"/>
          <p:cNvSpPr txBox="1"/>
          <p:nvPr/>
        </p:nvSpPr>
        <p:spPr>
          <a:xfrm>
            <a:off x="1619672" y="142852"/>
            <a:ext cx="7310046" cy="276999"/>
          </a:xfrm>
          <a:prstGeom prst="rect">
            <a:avLst/>
          </a:prstGeom>
          <a:noFill/>
        </p:spPr>
        <p:txBody>
          <a:bodyPr wrap="square" rtlCol="0">
            <a:spAutoFit/>
          </a:bodyPr>
          <a:lstStyle/>
          <a:p>
            <a:pPr defTabSz="1020763">
              <a:tabLst>
                <a:tab pos="5021263" algn="l"/>
              </a:tabLst>
            </a:pPr>
            <a:r>
              <a:rPr lang="fr-FR" sz="1200" b="1" i="1" dirty="0" smtClean="0">
                <a:solidFill>
                  <a:schemeClr val="accent5">
                    <a:lumMod val="75000"/>
                  </a:schemeClr>
                </a:solidFill>
                <a:latin typeface="Arial" pitchFamily="34" charset="0"/>
                <a:cs typeface="Arial" pitchFamily="34" charset="0"/>
              </a:rPr>
              <a:t>Séminaire national BTS FABCR 18 mars 2021		Lycée La Martinière - Lyon</a:t>
            </a:r>
            <a:endParaRPr lang="fr-FR" sz="1200" b="1" i="1" dirty="0">
              <a:solidFill>
                <a:schemeClr val="accent5">
                  <a:lumMod val="75000"/>
                </a:schemeClr>
              </a:solidFill>
              <a:latin typeface="Arial" pitchFamily="34" charset="0"/>
              <a:cs typeface="Arial" pitchFamily="34" charset="0"/>
            </a:endParaRPr>
          </a:p>
        </p:txBody>
      </p:sp>
    </p:spTree>
    <p:extLst>
      <p:ext uri="{BB962C8B-B14F-4D97-AF65-F5344CB8AC3E}">
        <p14:creationId xmlns:p14="http://schemas.microsoft.com/office/powerpoint/2010/main" xmlns="" val="10395237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395536" y="1243171"/>
            <a:ext cx="8643998" cy="923330"/>
          </a:xfrm>
          <a:prstGeom prst="rect">
            <a:avLst/>
          </a:prstGeom>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3600" b="1" noProof="0" dirty="0" smtClean="0">
                <a:solidFill>
                  <a:srgbClr val="000000"/>
                </a:solidFill>
                <a:latin typeface="Calibri" panose="020F0502020204030204"/>
              </a:rPr>
              <a:t>Analyse des effectifs en BTS (ex) AF</a:t>
            </a:r>
            <a:endParaRPr kumimoji="0" lang="fr-FR" sz="3600" b="0" i="0" u="none" strike="noStrike" kern="1200" cap="none" spc="0" normalizeH="0" baseline="0" noProof="0" dirty="0" smtClean="0">
              <a:ln>
                <a:noFill/>
              </a:ln>
              <a:solidFill>
                <a:srgbClr val="000000"/>
              </a:solidFill>
              <a:effectLst/>
              <a:uLnTx/>
              <a:uFillTx/>
              <a:latin typeface="Calibri" panose="020F0502020204030204"/>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srgbClr val="000000"/>
                </a:solidFill>
                <a:effectLst/>
                <a:uLnTx/>
                <a:uFillTx/>
                <a:latin typeface="Calibri" panose="020F0502020204030204"/>
                <a:ea typeface="+mn-ea"/>
                <a:cs typeface="+mn-cs"/>
              </a:rPr>
              <a:t>		</a:t>
            </a:r>
            <a:endParaRPr kumimoji="0" lang="fr-FR" sz="2000" b="1" i="1" u="none" strike="noStrike" kern="1200" cap="none" spc="0" normalizeH="0" baseline="0" noProof="0" dirty="0">
              <a:ln>
                <a:noFill/>
              </a:ln>
              <a:solidFill>
                <a:srgbClr val="4472C4">
                  <a:lumMod val="75000"/>
                </a:srgbClr>
              </a:solidFill>
              <a:effectLst/>
              <a:uLnTx/>
              <a:uFillTx/>
              <a:latin typeface="Arial" pitchFamily="34" charset="0"/>
              <a:ea typeface="+mn-ea"/>
              <a:cs typeface="Arial" pitchFamily="34" charset="0"/>
            </a:endParaRPr>
          </a:p>
        </p:txBody>
      </p:sp>
      <p:pic>
        <p:nvPicPr>
          <p:cNvPr id="12" name="Image 11"/>
          <p:cNvPicPr>
            <a:picLocks noChangeAspect="1"/>
          </p:cNvPicPr>
          <p:nvPr/>
        </p:nvPicPr>
        <p:blipFill>
          <a:blip r:embed="rId2" cstate="print"/>
          <a:stretch>
            <a:fillRect/>
          </a:stretch>
        </p:blipFill>
        <p:spPr>
          <a:xfrm>
            <a:off x="85083" y="108573"/>
            <a:ext cx="1356348" cy="800148"/>
          </a:xfrm>
          <a:prstGeom prst="rect">
            <a:avLst/>
          </a:prstGeom>
          <a:solidFill>
            <a:sysClr val="window" lastClr="FFFFFF"/>
          </a:solidFill>
        </p:spPr>
      </p:pic>
      <p:cxnSp>
        <p:nvCxnSpPr>
          <p:cNvPr id="7" name="Connecteur droit 6"/>
          <p:cNvCxnSpPr/>
          <p:nvPr/>
        </p:nvCxnSpPr>
        <p:spPr>
          <a:xfrm>
            <a:off x="1547664" y="419851"/>
            <a:ext cx="7310616" cy="0"/>
          </a:xfrm>
          <a:prstGeom prst="line">
            <a:avLst/>
          </a:prstGeom>
          <a:ln w="3492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5580112" y="668750"/>
            <a:ext cx="324036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800" b="1" i="1" u="none" strike="noStrike" kern="1200" cap="none" spc="0" normalizeH="0" baseline="0" noProof="0" dirty="0" smtClean="0">
                <a:ln>
                  <a:noFill/>
                </a:ln>
                <a:solidFill>
                  <a:srgbClr val="4472C4">
                    <a:lumMod val="75000"/>
                  </a:srgbClr>
                </a:solidFill>
                <a:effectLst/>
                <a:uLnTx/>
                <a:uFillTx/>
                <a:latin typeface="Arial" pitchFamily="34" charset="0"/>
                <a:ea typeface="+mn-ea"/>
                <a:cs typeface="Arial" pitchFamily="34" charset="0"/>
              </a:rPr>
              <a:t>Ouverture du séminaire</a:t>
            </a:r>
            <a:endParaRPr kumimoji="0" lang="fr-FR" sz="1800" b="1" i="1" u="none" strike="noStrike" kern="1200" cap="none" spc="0" normalizeH="0" baseline="0" noProof="0" dirty="0">
              <a:ln>
                <a:noFill/>
              </a:ln>
              <a:solidFill>
                <a:srgbClr val="4472C4">
                  <a:lumMod val="75000"/>
                </a:srgbClr>
              </a:solidFill>
              <a:effectLst/>
              <a:uLnTx/>
              <a:uFillTx/>
              <a:latin typeface="Arial" pitchFamily="34" charset="0"/>
              <a:ea typeface="+mn-ea"/>
              <a:cs typeface="Arial" pitchFamily="34" charset="0"/>
            </a:endParaRPr>
          </a:p>
        </p:txBody>
      </p:sp>
      <p:pic>
        <p:nvPicPr>
          <p:cNvPr id="2" name="Image 1"/>
          <p:cNvPicPr>
            <a:picLocks noChangeAspect="1"/>
          </p:cNvPicPr>
          <p:nvPr/>
        </p:nvPicPr>
        <p:blipFill>
          <a:blip r:embed="rId3" cstate="print">
            <a:extLst>
              <a:ext uri="{BEBA8EAE-BF5A-486C-A8C5-ECC9F3942E4B}">
                <a14:imgProps xmlns:a14="http://schemas.microsoft.com/office/drawing/2010/main" xmlns="">
                  <a14:imgLayer r:embed="rId4">
                    <a14:imgEffect>
                      <a14:saturation sat="400000"/>
                    </a14:imgEffect>
                  </a14:imgLayer>
                </a14:imgProps>
              </a:ext>
              <a:ext uri="{28A0092B-C50C-407E-A947-70E740481C1C}">
                <a14:useLocalDpi xmlns:a14="http://schemas.microsoft.com/office/drawing/2010/main" xmlns="" val="0"/>
              </a:ext>
            </a:extLst>
          </a:blip>
          <a:stretch>
            <a:fillRect/>
          </a:stretch>
        </p:blipFill>
        <p:spPr>
          <a:xfrm>
            <a:off x="395536" y="2143653"/>
            <a:ext cx="5127780" cy="4237675"/>
          </a:xfrm>
          <a:prstGeom prst="rect">
            <a:avLst/>
          </a:prstGeom>
        </p:spPr>
      </p:pic>
      <p:sp>
        <p:nvSpPr>
          <p:cNvPr id="8" name="Rectangle 7"/>
          <p:cNvSpPr/>
          <p:nvPr/>
        </p:nvSpPr>
        <p:spPr>
          <a:xfrm>
            <a:off x="5811683" y="2500951"/>
            <a:ext cx="2937116" cy="1323439"/>
          </a:xfrm>
          <a:prstGeom prst="rect">
            <a:avLst/>
          </a:prstGeom>
          <a:solidFill>
            <a:schemeClr val="bg1">
              <a:lumMod val="85000"/>
            </a:schemeClr>
          </a:solidFill>
        </p:spPr>
        <p:txBody>
          <a:bodyPr wrap="square">
            <a:spAutoFit/>
          </a:bodyPr>
          <a:lstStyle/>
          <a:p>
            <a:pPr lvl="0"/>
            <a:r>
              <a:rPr lang="fr-FR" sz="1600" b="1" dirty="0" smtClean="0">
                <a:solidFill>
                  <a:prstClr val="black"/>
                </a:solidFill>
              </a:rPr>
              <a:t>Le système éducatif français a réussi l’élévation de formation jusqu’au niveau du baccalauréat de 80 % d’une génération</a:t>
            </a:r>
          </a:p>
          <a:p>
            <a:pPr lvl="0"/>
            <a:r>
              <a:rPr lang="fr-FR" sz="1600" b="1" dirty="0" smtClean="0">
                <a:solidFill>
                  <a:prstClr val="black"/>
                </a:solidFill>
              </a:rPr>
              <a:t>Il a fallu 40 ans…</a:t>
            </a:r>
            <a:endParaRPr lang="fr-FR" sz="1600" b="1" dirty="0">
              <a:solidFill>
                <a:prstClr val="black"/>
              </a:solidFill>
            </a:endParaRPr>
          </a:p>
        </p:txBody>
      </p:sp>
      <p:sp>
        <p:nvSpPr>
          <p:cNvPr id="10" name="Rectangle 9"/>
          <p:cNvSpPr/>
          <p:nvPr/>
        </p:nvSpPr>
        <p:spPr>
          <a:xfrm>
            <a:off x="5811683" y="4405061"/>
            <a:ext cx="2937116" cy="1569660"/>
          </a:xfrm>
          <a:prstGeom prst="rect">
            <a:avLst/>
          </a:prstGeom>
          <a:solidFill>
            <a:schemeClr val="bg1">
              <a:lumMod val="85000"/>
            </a:schemeClr>
          </a:solidFill>
        </p:spPr>
        <p:txBody>
          <a:bodyPr wrap="square">
            <a:spAutoFit/>
          </a:bodyPr>
          <a:lstStyle/>
          <a:p>
            <a:pPr lvl="0"/>
            <a:r>
              <a:rPr lang="fr-FR" sz="1600" b="1" dirty="0" smtClean="0">
                <a:solidFill>
                  <a:prstClr val="black"/>
                </a:solidFill>
              </a:rPr>
              <a:t>En enjeu éducatif persiste, former 50% d’une tranche d'âge avec une qualification supérieure.</a:t>
            </a:r>
          </a:p>
          <a:p>
            <a:pPr lvl="0"/>
            <a:r>
              <a:rPr lang="fr-FR" sz="1600" b="1" dirty="0" smtClean="0">
                <a:solidFill>
                  <a:prstClr val="black"/>
                </a:solidFill>
              </a:rPr>
              <a:t>Le BTS a un rôle important dans la réalisation de cet objectif</a:t>
            </a:r>
            <a:endParaRPr lang="fr-FR" sz="1600" b="1" dirty="0">
              <a:solidFill>
                <a:prstClr val="black"/>
              </a:solidFill>
            </a:endParaRPr>
          </a:p>
        </p:txBody>
      </p:sp>
      <p:sp>
        <p:nvSpPr>
          <p:cNvPr id="11" name="ZoneTexte 10"/>
          <p:cNvSpPr txBox="1"/>
          <p:nvPr/>
        </p:nvSpPr>
        <p:spPr>
          <a:xfrm>
            <a:off x="1619672" y="142852"/>
            <a:ext cx="7310046" cy="276999"/>
          </a:xfrm>
          <a:prstGeom prst="rect">
            <a:avLst/>
          </a:prstGeom>
          <a:noFill/>
        </p:spPr>
        <p:txBody>
          <a:bodyPr wrap="square" rtlCol="0">
            <a:spAutoFit/>
          </a:bodyPr>
          <a:lstStyle/>
          <a:p>
            <a:pPr defTabSz="1020763">
              <a:tabLst>
                <a:tab pos="5021263" algn="l"/>
              </a:tabLst>
            </a:pPr>
            <a:r>
              <a:rPr lang="fr-FR" sz="1200" b="1" i="1" dirty="0" smtClean="0">
                <a:solidFill>
                  <a:schemeClr val="accent5">
                    <a:lumMod val="75000"/>
                  </a:schemeClr>
                </a:solidFill>
                <a:latin typeface="Arial" pitchFamily="34" charset="0"/>
                <a:cs typeface="Arial" pitchFamily="34" charset="0"/>
              </a:rPr>
              <a:t>Séminaire national BTS FABCR 18 mars 2021		Lycée La Martinière - Lyon</a:t>
            </a:r>
            <a:endParaRPr lang="fr-FR" sz="1200" b="1" i="1" dirty="0">
              <a:solidFill>
                <a:schemeClr val="accent5">
                  <a:lumMod val="75000"/>
                </a:schemeClr>
              </a:solidFill>
              <a:latin typeface="Arial" pitchFamily="34" charset="0"/>
              <a:cs typeface="Arial" pitchFamily="34" charset="0"/>
            </a:endParaRPr>
          </a:p>
        </p:txBody>
      </p:sp>
    </p:spTree>
    <p:extLst>
      <p:ext uri="{BB962C8B-B14F-4D97-AF65-F5344CB8AC3E}">
        <p14:creationId xmlns:p14="http://schemas.microsoft.com/office/powerpoint/2010/main" xmlns="" val="11964695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p:cNvPicPr>
            <a:picLocks noChangeAspect="1"/>
          </p:cNvPicPr>
          <p:nvPr/>
        </p:nvPicPr>
        <p:blipFill>
          <a:blip r:embed="rId2" cstate="print"/>
          <a:stretch>
            <a:fillRect/>
          </a:stretch>
        </p:blipFill>
        <p:spPr>
          <a:xfrm>
            <a:off x="85083" y="108573"/>
            <a:ext cx="1356348" cy="800148"/>
          </a:xfrm>
          <a:prstGeom prst="rect">
            <a:avLst/>
          </a:prstGeom>
          <a:solidFill>
            <a:sysClr val="window" lastClr="FFFFFF"/>
          </a:solidFill>
        </p:spPr>
      </p:pic>
      <p:cxnSp>
        <p:nvCxnSpPr>
          <p:cNvPr id="7" name="Connecteur droit 6"/>
          <p:cNvCxnSpPr/>
          <p:nvPr/>
        </p:nvCxnSpPr>
        <p:spPr>
          <a:xfrm>
            <a:off x="1547664" y="419851"/>
            <a:ext cx="7310616" cy="0"/>
          </a:xfrm>
          <a:prstGeom prst="line">
            <a:avLst/>
          </a:prstGeom>
          <a:ln w="3492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4802529" y="1988840"/>
            <a:ext cx="3994640" cy="584775"/>
          </a:xfrm>
          <a:prstGeom prst="rect">
            <a:avLst/>
          </a:prstGeom>
          <a:solidFill>
            <a:schemeClr val="bg1">
              <a:lumMod val="85000"/>
            </a:schemeClr>
          </a:solidFill>
        </p:spPr>
        <p:txBody>
          <a:bodyPr wrap="square">
            <a:spAutoFit/>
          </a:bodyPr>
          <a:lstStyle/>
          <a:p>
            <a:pPr lvl="0"/>
            <a:r>
              <a:rPr lang="fr-FR" sz="1600" b="1" dirty="0" smtClean="0">
                <a:solidFill>
                  <a:prstClr val="black"/>
                </a:solidFill>
              </a:rPr>
              <a:t>Des effectifs stables dans les BTS de la production depuis plus d’une décennie</a:t>
            </a:r>
            <a:endParaRPr lang="fr-FR" sz="1600" b="1" dirty="0">
              <a:solidFill>
                <a:prstClr val="black"/>
              </a:solidFill>
            </a:endParaRPr>
          </a:p>
        </p:txBody>
      </p:sp>
      <p:sp>
        <p:nvSpPr>
          <p:cNvPr id="10" name="Rectangle 9"/>
          <p:cNvSpPr/>
          <p:nvPr/>
        </p:nvSpPr>
        <p:spPr>
          <a:xfrm>
            <a:off x="1043608" y="4487344"/>
            <a:ext cx="3098927" cy="2062103"/>
          </a:xfrm>
          <a:prstGeom prst="rect">
            <a:avLst/>
          </a:prstGeom>
          <a:solidFill>
            <a:schemeClr val="bg1"/>
          </a:solidFill>
        </p:spPr>
        <p:txBody>
          <a:bodyPr wrap="square">
            <a:spAutoFit/>
          </a:bodyPr>
          <a:lstStyle/>
          <a:p>
            <a:pPr lvl="0"/>
            <a:r>
              <a:rPr lang="fr-FR" sz="1600" b="1" dirty="0" smtClean="0">
                <a:solidFill>
                  <a:prstClr val="black"/>
                </a:solidFill>
              </a:rPr>
              <a:t>Une progression forte des effectifs des inscrits au BTS AF qui triple en quinze ans mais avec des effectifs qui restent modestes au regard des BTS à forts flux.</a:t>
            </a:r>
          </a:p>
          <a:p>
            <a:pPr lvl="0"/>
            <a:r>
              <a:rPr lang="fr-FR" sz="1600" b="1" dirty="0" smtClean="0">
                <a:solidFill>
                  <a:prstClr val="black"/>
                </a:solidFill>
              </a:rPr>
              <a:t>Il y a 16 établissements qui proposent cette formation dans 12 académies</a:t>
            </a:r>
            <a:endParaRPr lang="fr-FR" sz="1600" b="1" dirty="0">
              <a:solidFill>
                <a:prstClr val="black"/>
              </a:solidFill>
            </a:endParaRPr>
          </a:p>
        </p:txBody>
      </p:sp>
      <p:sp>
        <p:nvSpPr>
          <p:cNvPr id="11" name="Rectangle 10"/>
          <p:cNvSpPr/>
          <p:nvPr/>
        </p:nvSpPr>
        <p:spPr>
          <a:xfrm>
            <a:off x="500002" y="980728"/>
            <a:ext cx="8643998" cy="400110"/>
          </a:xfrm>
          <a:prstGeom prst="rect">
            <a:avLst/>
          </a:prstGeom>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b="1" noProof="0" dirty="0" smtClean="0">
                <a:solidFill>
                  <a:srgbClr val="000000"/>
                </a:solidFill>
                <a:latin typeface="Calibri" panose="020F0502020204030204"/>
              </a:rPr>
              <a:t>Analyse des effectifs en BTS (ex) AF</a:t>
            </a:r>
            <a:r>
              <a:rPr kumimoji="0" lang="fr-FR" sz="1800" b="0" i="0" u="none" strike="noStrike" kern="1200" cap="none" spc="0" normalizeH="0" baseline="0" noProof="0" dirty="0" smtClean="0">
                <a:ln>
                  <a:noFill/>
                </a:ln>
                <a:solidFill>
                  <a:srgbClr val="000000"/>
                </a:solidFill>
                <a:effectLst/>
                <a:uLnTx/>
                <a:uFillTx/>
                <a:latin typeface="Calibri" panose="020F0502020204030204"/>
                <a:ea typeface="+mn-ea"/>
                <a:cs typeface="+mn-cs"/>
              </a:rPr>
              <a:t>		</a:t>
            </a:r>
            <a:endParaRPr kumimoji="0" lang="fr-FR" sz="2000" b="1" i="1" u="none" strike="noStrike" kern="1200" cap="none" spc="0" normalizeH="0" baseline="0" noProof="0" dirty="0">
              <a:ln>
                <a:noFill/>
              </a:ln>
              <a:solidFill>
                <a:srgbClr val="4472C4">
                  <a:lumMod val="75000"/>
                </a:srgbClr>
              </a:solidFill>
              <a:effectLst/>
              <a:uLnTx/>
              <a:uFillTx/>
              <a:latin typeface="Arial" pitchFamily="34" charset="0"/>
              <a:ea typeface="+mn-ea"/>
              <a:cs typeface="Arial" pitchFamily="34" charset="0"/>
            </a:endParaRPr>
          </a:p>
        </p:txBody>
      </p:sp>
      <p:pic>
        <p:nvPicPr>
          <p:cNvPr id="5" name="Image 4"/>
          <p:cNvPicPr>
            <a:picLocks noChangeAspect="1"/>
          </p:cNvPicPr>
          <p:nvPr/>
        </p:nvPicPr>
        <p:blipFill>
          <a:blip r:embed="rId3" cstate="print">
            <a:extLst>
              <a:ext uri="{BEBA8EAE-BF5A-486C-A8C5-ECC9F3942E4B}">
                <a14:imgProps xmlns:a14="http://schemas.microsoft.com/office/drawing/2010/main" xmlns="">
                  <a14:imgLayer r:embed="rId4">
                    <a14:imgEffect>
                      <a14:saturation sat="400000"/>
                    </a14:imgEffect>
                  </a14:imgLayer>
                </a14:imgProps>
              </a:ext>
              <a:ext uri="{28A0092B-C50C-407E-A947-70E740481C1C}">
                <a14:useLocalDpi xmlns:a14="http://schemas.microsoft.com/office/drawing/2010/main" xmlns="" val="0"/>
              </a:ext>
            </a:extLst>
          </a:blip>
          <a:stretch>
            <a:fillRect/>
          </a:stretch>
        </p:blipFill>
        <p:spPr>
          <a:xfrm>
            <a:off x="229087" y="1424269"/>
            <a:ext cx="4385108" cy="2580795"/>
          </a:xfrm>
          <a:prstGeom prst="rect">
            <a:avLst/>
          </a:prstGeom>
        </p:spPr>
      </p:pic>
      <p:sp>
        <p:nvSpPr>
          <p:cNvPr id="13" name="ZoneTexte 12"/>
          <p:cNvSpPr txBox="1"/>
          <p:nvPr/>
        </p:nvSpPr>
        <p:spPr>
          <a:xfrm>
            <a:off x="1619672" y="142852"/>
            <a:ext cx="7310046" cy="276999"/>
          </a:xfrm>
          <a:prstGeom prst="rect">
            <a:avLst/>
          </a:prstGeom>
          <a:noFill/>
        </p:spPr>
        <p:txBody>
          <a:bodyPr wrap="square" rtlCol="0">
            <a:spAutoFit/>
          </a:bodyPr>
          <a:lstStyle/>
          <a:p>
            <a:pPr defTabSz="1020763">
              <a:tabLst>
                <a:tab pos="5021263" algn="l"/>
              </a:tabLst>
            </a:pPr>
            <a:r>
              <a:rPr lang="fr-FR" sz="1200" b="1" i="1" dirty="0" smtClean="0">
                <a:solidFill>
                  <a:schemeClr val="accent5">
                    <a:lumMod val="75000"/>
                  </a:schemeClr>
                </a:solidFill>
                <a:latin typeface="Arial" pitchFamily="34" charset="0"/>
                <a:cs typeface="Arial" pitchFamily="34" charset="0"/>
              </a:rPr>
              <a:t>Séminaire national BTS FABCR 18 mars 2021		Lycée La Martinière - Lyon</a:t>
            </a:r>
            <a:endParaRPr lang="fr-FR" sz="1200" b="1" i="1" dirty="0">
              <a:solidFill>
                <a:schemeClr val="accent5">
                  <a:lumMod val="75000"/>
                </a:schemeClr>
              </a:solidFill>
              <a:latin typeface="Arial" pitchFamily="34" charset="0"/>
              <a:cs typeface="Arial" pitchFamily="34" charset="0"/>
            </a:endParaRPr>
          </a:p>
        </p:txBody>
      </p:sp>
      <p:pic>
        <p:nvPicPr>
          <p:cNvPr id="3" name="Image 2"/>
          <p:cNvPicPr>
            <a:picLocks noChangeAspect="1"/>
          </p:cNvPicPr>
          <p:nvPr/>
        </p:nvPicPr>
        <p:blipFill>
          <a:blip r:embed="rId5" cstate="print">
            <a:extLst>
              <a:ext uri="{BEBA8EAE-BF5A-486C-A8C5-ECC9F3942E4B}">
                <a14:imgProps xmlns:a14="http://schemas.microsoft.com/office/drawing/2010/main" xmlns="">
                  <a14:imgLayer r:embed="rId6">
                    <a14:imgEffect>
                      <a14:sharpenSoften amount="50000"/>
                    </a14:imgEffect>
                  </a14:imgLayer>
                </a14:imgProps>
              </a:ext>
            </a:extLst>
          </a:blip>
          <a:stretch>
            <a:fillRect/>
          </a:stretch>
        </p:blipFill>
        <p:spPr>
          <a:xfrm>
            <a:off x="4499992" y="4059920"/>
            <a:ext cx="4104456" cy="2492975"/>
          </a:xfrm>
          <a:prstGeom prst="rect">
            <a:avLst/>
          </a:prstGeom>
        </p:spPr>
      </p:pic>
    </p:spTree>
    <p:extLst>
      <p:ext uri="{BB962C8B-B14F-4D97-AF65-F5344CB8AC3E}">
        <p14:creationId xmlns:p14="http://schemas.microsoft.com/office/powerpoint/2010/main" xmlns="" val="22992070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p:cNvPicPr>
            <a:picLocks noChangeAspect="1"/>
          </p:cNvPicPr>
          <p:nvPr/>
        </p:nvPicPr>
        <p:blipFill>
          <a:blip r:embed="rId2" cstate="print"/>
          <a:stretch>
            <a:fillRect/>
          </a:stretch>
        </p:blipFill>
        <p:spPr>
          <a:xfrm>
            <a:off x="85083" y="108573"/>
            <a:ext cx="1356348" cy="800148"/>
          </a:xfrm>
          <a:prstGeom prst="rect">
            <a:avLst/>
          </a:prstGeom>
          <a:solidFill>
            <a:sysClr val="window" lastClr="FFFFFF"/>
          </a:solidFill>
        </p:spPr>
      </p:pic>
      <p:cxnSp>
        <p:nvCxnSpPr>
          <p:cNvPr id="7" name="Connecteur droit 6"/>
          <p:cNvCxnSpPr/>
          <p:nvPr/>
        </p:nvCxnSpPr>
        <p:spPr>
          <a:xfrm>
            <a:off x="1547664" y="419851"/>
            <a:ext cx="7310616" cy="0"/>
          </a:xfrm>
          <a:prstGeom prst="line">
            <a:avLst/>
          </a:prstGeom>
          <a:ln w="3492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5580112" y="668750"/>
            <a:ext cx="3240360" cy="369332"/>
          </a:xfrm>
          <a:prstGeom prst="rect">
            <a:avLst/>
          </a:prstGeom>
          <a:noFill/>
        </p:spPr>
        <p:txBody>
          <a:bodyPr wrap="square" rtlCol="0">
            <a:spAutoFit/>
          </a:bodyPr>
          <a:lstStyle/>
          <a:p>
            <a:pPr algn="r"/>
            <a:r>
              <a:rPr lang="fr-FR" b="1" i="1" dirty="0" smtClean="0">
                <a:solidFill>
                  <a:schemeClr val="accent5">
                    <a:lumMod val="75000"/>
                  </a:schemeClr>
                </a:solidFill>
                <a:latin typeface="Arial" pitchFamily="34" charset="0"/>
                <a:cs typeface="Arial" pitchFamily="34" charset="0"/>
              </a:rPr>
              <a:t>Ouverture du séminaire</a:t>
            </a:r>
            <a:endParaRPr lang="fr-FR" b="1" i="1" dirty="0">
              <a:solidFill>
                <a:schemeClr val="accent5">
                  <a:lumMod val="75000"/>
                </a:schemeClr>
              </a:solidFill>
              <a:latin typeface="Arial" pitchFamily="34" charset="0"/>
              <a:cs typeface="Arial" pitchFamily="34" charset="0"/>
            </a:endParaRPr>
          </a:p>
        </p:txBody>
      </p:sp>
      <p:pic>
        <p:nvPicPr>
          <p:cNvPr id="2" name="Image 1"/>
          <p:cNvPicPr>
            <a:picLocks noChangeAspect="1"/>
          </p:cNvPicPr>
          <p:nvPr/>
        </p:nvPicPr>
        <p:blipFill>
          <a:blip r:embed="rId3" cstate="print"/>
          <a:stretch>
            <a:fillRect/>
          </a:stretch>
        </p:blipFill>
        <p:spPr>
          <a:xfrm>
            <a:off x="479442" y="1471874"/>
            <a:ext cx="3300470" cy="2225595"/>
          </a:xfrm>
          <a:prstGeom prst="rect">
            <a:avLst/>
          </a:prstGeom>
          <a:solidFill>
            <a:schemeClr val="bg1"/>
          </a:solidFill>
        </p:spPr>
      </p:pic>
      <p:sp>
        <p:nvSpPr>
          <p:cNvPr id="10" name="Rectangle 9"/>
          <p:cNvSpPr/>
          <p:nvPr/>
        </p:nvSpPr>
        <p:spPr>
          <a:xfrm>
            <a:off x="500002" y="983005"/>
            <a:ext cx="8643998" cy="400110"/>
          </a:xfrm>
          <a:prstGeom prst="rect">
            <a:avLst/>
          </a:prstGeom>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b="1" noProof="0" dirty="0" smtClean="0">
                <a:solidFill>
                  <a:srgbClr val="000000"/>
                </a:solidFill>
                <a:latin typeface="Calibri" panose="020F0502020204030204"/>
              </a:rPr>
              <a:t>Analyse des effectifs en BTS (ex) AF</a:t>
            </a:r>
            <a:r>
              <a:rPr kumimoji="0" lang="fr-FR" sz="1800" b="0" i="0" u="none" strike="noStrike" kern="1200" cap="none" spc="0" normalizeH="0" baseline="0" noProof="0" dirty="0" smtClean="0">
                <a:ln>
                  <a:noFill/>
                </a:ln>
                <a:solidFill>
                  <a:srgbClr val="000000"/>
                </a:solidFill>
                <a:effectLst/>
                <a:uLnTx/>
                <a:uFillTx/>
                <a:latin typeface="Calibri" panose="020F0502020204030204"/>
                <a:ea typeface="+mn-ea"/>
                <a:cs typeface="+mn-cs"/>
              </a:rPr>
              <a:t>		</a:t>
            </a:r>
            <a:endParaRPr kumimoji="0" lang="fr-FR" sz="2000" b="1" i="1" u="none" strike="noStrike" kern="1200" cap="none" spc="0" normalizeH="0" baseline="0" noProof="0" dirty="0">
              <a:ln>
                <a:noFill/>
              </a:ln>
              <a:solidFill>
                <a:srgbClr val="4472C4">
                  <a:lumMod val="75000"/>
                </a:srgbClr>
              </a:solidFill>
              <a:effectLst/>
              <a:uLnTx/>
              <a:uFillTx/>
              <a:latin typeface="Arial" pitchFamily="34" charset="0"/>
              <a:ea typeface="+mn-ea"/>
              <a:cs typeface="Arial" pitchFamily="34" charset="0"/>
            </a:endParaRPr>
          </a:p>
        </p:txBody>
      </p:sp>
      <p:sp>
        <p:nvSpPr>
          <p:cNvPr id="11" name="Rectangle 10"/>
          <p:cNvSpPr/>
          <p:nvPr/>
        </p:nvSpPr>
        <p:spPr>
          <a:xfrm>
            <a:off x="4283968" y="1701962"/>
            <a:ext cx="4176464" cy="1815882"/>
          </a:xfrm>
          <a:prstGeom prst="rect">
            <a:avLst/>
          </a:prstGeom>
          <a:solidFill>
            <a:schemeClr val="bg1">
              <a:lumMod val="85000"/>
            </a:schemeClr>
          </a:solidFill>
        </p:spPr>
        <p:txBody>
          <a:bodyPr wrap="square">
            <a:spAutoFit/>
          </a:bodyPr>
          <a:lstStyle/>
          <a:p>
            <a:pPr lvl="0"/>
            <a:r>
              <a:rPr lang="fr-FR" sz="1600" b="1" dirty="0" smtClean="0">
                <a:solidFill>
                  <a:prstClr val="black"/>
                </a:solidFill>
              </a:rPr>
              <a:t>Le public d’étudiants en BTS des secteurs de la production à évolué pour progressivement accueillir davantage de bac pro et moins de bac STI.  Cette évolution s’est trouvée renforcée par l’arrivée des bac pro 3 ans.</a:t>
            </a:r>
          </a:p>
          <a:p>
            <a:pPr lvl="0"/>
            <a:r>
              <a:rPr lang="fr-FR" sz="1600" b="1" dirty="0" smtClean="0">
                <a:solidFill>
                  <a:prstClr val="black"/>
                </a:solidFill>
              </a:rPr>
              <a:t>La proportion d’étudiants issus de bac général reste stable autour de 10%</a:t>
            </a:r>
            <a:endParaRPr lang="fr-FR" sz="1600" b="1" dirty="0">
              <a:solidFill>
                <a:prstClr val="black"/>
              </a:solidFill>
            </a:endParaRPr>
          </a:p>
        </p:txBody>
      </p:sp>
      <p:sp>
        <p:nvSpPr>
          <p:cNvPr id="13" name="Rectangle 12"/>
          <p:cNvSpPr/>
          <p:nvPr/>
        </p:nvSpPr>
        <p:spPr>
          <a:xfrm>
            <a:off x="500002" y="4260582"/>
            <a:ext cx="3456384" cy="2308324"/>
          </a:xfrm>
          <a:prstGeom prst="rect">
            <a:avLst/>
          </a:prstGeom>
          <a:solidFill>
            <a:schemeClr val="bg1"/>
          </a:solidFill>
        </p:spPr>
        <p:txBody>
          <a:bodyPr wrap="square">
            <a:spAutoFit/>
          </a:bodyPr>
          <a:lstStyle/>
          <a:p>
            <a:pPr lvl="0" algn="just"/>
            <a:r>
              <a:rPr lang="fr-FR" sz="1600" b="1" dirty="0" smtClean="0">
                <a:solidFill>
                  <a:prstClr val="black"/>
                </a:solidFill>
              </a:rPr>
              <a:t>En BTS (ex) AF les bacheliers d’origine professionnelle sont historiquement les plus nombreux avec environ 70% du public des inscrits.</a:t>
            </a:r>
          </a:p>
          <a:p>
            <a:pPr lvl="0" algn="just"/>
            <a:r>
              <a:rPr lang="fr-FR" sz="1600" b="1" dirty="0" smtClean="0">
                <a:solidFill>
                  <a:prstClr val="black"/>
                </a:solidFill>
              </a:rPr>
              <a:t>On peut faire l’hypothèse que l’existence d’un bac pro Aménagement et Finition du bâtiment, directement dans la  spécialité même spécialité que le BTS, y contribue. </a:t>
            </a:r>
            <a:endParaRPr lang="fr-FR" sz="1600" b="1" dirty="0">
              <a:solidFill>
                <a:prstClr val="black"/>
              </a:solidFill>
            </a:endParaRPr>
          </a:p>
        </p:txBody>
      </p:sp>
      <p:sp>
        <p:nvSpPr>
          <p:cNvPr id="14" name="ZoneTexte 13"/>
          <p:cNvSpPr txBox="1"/>
          <p:nvPr/>
        </p:nvSpPr>
        <p:spPr>
          <a:xfrm>
            <a:off x="1619672" y="142852"/>
            <a:ext cx="7310046" cy="276999"/>
          </a:xfrm>
          <a:prstGeom prst="rect">
            <a:avLst/>
          </a:prstGeom>
          <a:noFill/>
        </p:spPr>
        <p:txBody>
          <a:bodyPr wrap="square" rtlCol="0">
            <a:spAutoFit/>
          </a:bodyPr>
          <a:lstStyle/>
          <a:p>
            <a:pPr defTabSz="1020763">
              <a:tabLst>
                <a:tab pos="5021263" algn="l"/>
              </a:tabLst>
            </a:pPr>
            <a:r>
              <a:rPr lang="fr-FR" sz="1200" b="1" i="1" dirty="0" smtClean="0">
                <a:solidFill>
                  <a:schemeClr val="accent5">
                    <a:lumMod val="75000"/>
                  </a:schemeClr>
                </a:solidFill>
                <a:latin typeface="Arial" pitchFamily="34" charset="0"/>
                <a:cs typeface="Arial" pitchFamily="34" charset="0"/>
              </a:rPr>
              <a:t>Séminaire national BTS FABCR 18 mars 2021		Lycée La Martinière - Lyon</a:t>
            </a:r>
            <a:endParaRPr lang="fr-FR" sz="1200" b="1" i="1" dirty="0">
              <a:solidFill>
                <a:schemeClr val="accent5">
                  <a:lumMod val="75000"/>
                </a:schemeClr>
              </a:solidFill>
              <a:latin typeface="Arial" pitchFamily="34" charset="0"/>
              <a:cs typeface="Arial" pitchFamily="34" charset="0"/>
            </a:endParaRPr>
          </a:p>
        </p:txBody>
      </p:sp>
      <p:pic>
        <p:nvPicPr>
          <p:cNvPr id="5" name="Image 4"/>
          <p:cNvPicPr>
            <a:picLocks noChangeAspect="1"/>
          </p:cNvPicPr>
          <p:nvPr/>
        </p:nvPicPr>
        <p:blipFill>
          <a:blip r:embed="rId4" cstate="print"/>
          <a:stretch>
            <a:fillRect/>
          </a:stretch>
        </p:blipFill>
        <p:spPr>
          <a:xfrm>
            <a:off x="4105182" y="4057275"/>
            <a:ext cx="4824536" cy="2800725"/>
          </a:xfrm>
          <a:prstGeom prst="rect">
            <a:avLst/>
          </a:prstGeom>
        </p:spPr>
      </p:pic>
    </p:spTree>
    <p:extLst>
      <p:ext uri="{BB962C8B-B14F-4D97-AF65-F5344CB8AC3E}">
        <p14:creationId xmlns:p14="http://schemas.microsoft.com/office/powerpoint/2010/main" xmlns="" val="26746196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p:cNvPicPr>
            <a:picLocks noChangeAspect="1"/>
          </p:cNvPicPr>
          <p:nvPr/>
        </p:nvPicPr>
        <p:blipFill>
          <a:blip r:embed="rId2" cstate="print"/>
          <a:stretch>
            <a:fillRect/>
          </a:stretch>
        </p:blipFill>
        <p:spPr>
          <a:xfrm>
            <a:off x="85083" y="108573"/>
            <a:ext cx="1356348" cy="800148"/>
          </a:xfrm>
          <a:prstGeom prst="rect">
            <a:avLst/>
          </a:prstGeom>
          <a:solidFill>
            <a:sysClr val="window" lastClr="FFFFFF"/>
          </a:solidFill>
        </p:spPr>
      </p:pic>
      <p:cxnSp>
        <p:nvCxnSpPr>
          <p:cNvPr id="7" name="Connecteur droit 6"/>
          <p:cNvCxnSpPr/>
          <p:nvPr/>
        </p:nvCxnSpPr>
        <p:spPr>
          <a:xfrm>
            <a:off x="1547664" y="419851"/>
            <a:ext cx="7310616" cy="0"/>
          </a:xfrm>
          <a:prstGeom prst="line">
            <a:avLst/>
          </a:prstGeom>
          <a:ln w="3492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5580112" y="668750"/>
            <a:ext cx="3240360" cy="369332"/>
          </a:xfrm>
          <a:prstGeom prst="rect">
            <a:avLst/>
          </a:prstGeom>
          <a:noFill/>
        </p:spPr>
        <p:txBody>
          <a:bodyPr wrap="square" rtlCol="0">
            <a:spAutoFit/>
          </a:bodyPr>
          <a:lstStyle/>
          <a:p>
            <a:pPr algn="r"/>
            <a:r>
              <a:rPr lang="fr-FR" b="1" i="1" dirty="0" smtClean="0">
                <a:solidFill>
                  <a:schemeClr val="accent5">
                    <a:lumMod val="75000"/>
                  </a:schemeClr>
                </a:solidFill>
                <a:latin typeface="Arial" pitchFamily="34" charset="0"/>
                <a:cs typeface="Arial" pitchFamily="34" charset="0"/>
              </a:rPr>
              <a:t>Ouverture du séminaire</a:t>
            </a:r>
            <a:endParaRPr lang="fr-FR" b="1" i="1" dirty="0">
              <a:solidFill>
                <a:schemeClr val="accent5">
                  <a:lumMod val="75000"/>
                </a:schemeClr>
              </a:solidFill>
              <a:latin typeface="Arial" pitchFamily="34" charset="0"/>
              <a:cs typeface="Arial" pitchFamily="34" charset="0"/>
            </a:endParaRPr>
          </a:p>
        </p:txBody>
      </p:sp>
      <p:sp>
        <p:nvSpPr>
          <p:cNvPr id="8" name="Rectangle 7"/>
          <p:cNvSpPr/>
          <p:nvPr/>
        </p:nvSpPr>
        <p:spPr>
          <a:xfrm>
            <a:off x="294880" y="1171363"/>
            <a:ext cx="8643998" cy="400110"/>
          </a:xfrm>
          <a:prstGeom prst="rect">
            <a:avLst/>
          </a:prstGeom>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b="1" noProof="0" dirty="0" smtClean="0">
                <a:solidFill>
                  <a:srgbClr val="000000"/>
                </a:solidFill>
                <a:latin typeface="Calibri" panose="020F0502020204030204"/>
              </a:rPr>
              <a:t>Analyse des effectifs en BTS (ex) AF</a:t>
            </a:r>
            <a:r>
              <a:rPr kumimoji="0" lang="fr-FR" sz="1800" b="0" i="0" u="none" strike="noStrike" kern="1200" cap="none" spc="0" normalizeH="0" baseline="0" noProof="0" dirty="0" smtClean="0">
                <a:ln>
                  <a:noFill/>
                </a:ln>
                <a:solidFill>
                  <a:srgbClr val="000000"/>
                </a:solidFill>
                <a:effectLst/>
                <a:uLnTx/>
                <a:uFillTx/>
                <a:latin typeface="Calibri" panose="020F0502020204030204"/>
                <a:ea typeface="+mn-ea"/>
                <a:cs typeface="+mn-cs"/>
              </a:rPr>
              <a:t>		</a:t>
            </a:r>
            <a:endParaRPr kumimoji="0" lang="fr-FR" sz="2000" b="1" i="1" u="none" strike="noStrike" kern="1200" cap="none" spc="0" normalizeH="0" baseline="0" noProof="0" dirty="0">
              <a:ln>
                <a:noFill/>
              </a:ln>
              <a:solidFill>
                <a:srgbClr val="4472C4">
                  <a:lumMod val="75000"/>
                </a:srgbClr>
              </a:solidFill>
              <a:effectLst/>
              <a:uLnTx/>
              <a:uFillTx/>
              <a:latin typeface="Arial" pitchFamily="34" charset="0"/>
              <a:ea typeface="+mn-ea"/>
              <a:cs typeface="Arial" pitchFamily="34" charset="0"/>
            </a:endParaRPr>
          </a:p>
        </p:txBody>
      </p:sp>
      <p:sp>
        <p:nvSpPr>
          <p:cNvPr id="13" name="Rectangle 12"/>
          <p:cNvSpPr/>
          <p:nvPr/>
        </p:nvSpPr>
        <p:spPr>
          <a:xfrm>
            <a:off x="3934168" y="4944418"/>
            <a:ext cx="4176464" cy="1323439"/>
          </a:xfrm>
          <a:prstGeom prst="rect">
            <a:avLst/>
          </a:prstGeom>
          <a:solidFill>
            <a:schemeClr val="bg1">
              <a:lumMod val="85000"/>
            </a:schemeClr>
          </a:solidFill>
        </p:spPr>
        <p:txBody>
          <a:bodyPr wrap="square">
            <a:spAutoFit/>
          </a:bodyPr>
          <a:lstStyle/>
          <a:p>
            <a:pPr lvl="0"/>
            <a:r>
              <a:rPr lang="fr-FR" sz="1600" b="1" dirty="0" smtClean="0">
                <a:solidFill>
                  <a:prstClr val="black"/>
                </a:solidFill>
              </a:rPr>
              <a:t>Un taux de réussite au BTS AF en légère érosion, proche de 70%.</a:t>
            </a:r>
          </a:p>
          <a:p>
            <a:pPr lvl="0"/>
            <a:r>
              <a:rPr lang="fr-FR" sz="1600" b="1" dirty="0" smtClean="0">
                <a:solidFill>
                  <a:prstClr val="black"/>
                </a:solidFill>
              </a:rPr>
              <a:t>Il faut noter l’écart fort du taux de réussite des filles (environ 80%) par rapport à celui des garçons, (environ 60%).</a:t>
            </a:r>
            <a:endParaRPr lang="fr-FR" sz="1600" b="1" dirty="0">
              <a:solidFill>
                <a:prstClr val="black"/>
              </a:solidFill>
            </a:endParaRPr>
          </a:p>
        </p:txBody>
      </p:sp>
      <p:sp>
        <p:nvSpPr>
          <p:cNvPr id="11" name="ZoneTexte 10"/>
          <p:cNvSpPr txBox="1"/>
          <p:nvPr/>
        </p:nvSpPr>
        <p:spPr>
          <a:xfrm>
            <a:off x="1619672" y="142852"/>
            <a:ext cx="7310046" cy="276999"/>
          </a:xfrm>
          <a:prstGeom prst="rect">
            <a:avLst/>
          </a:prstGeom>
          <a:noFill/>
        </p:spPr>
        <p:txBody>
          <a:bodyPr wrap="square" rtlCol="0">
            <a:spAutoFit/>
          </a:bodyPr>
          <a:lstStyle/>
          <a:p>
            <a:pPr defTabSz="1020763">
              <a:tabLst>
                <a:tab pos="5021263" algn="l"/>
              </a:tabLst>
            </a:pPr>
            <a:r>
              <a:rPr lang="fr-FR" sz="1200" b="1" i="1" dirty="0" smtClean="0">
                <a:solidFill>
                  <a:schemeClr val="accent5">
                    <a:lumMod val="75000"/>
                  </a:schemeClr>
                </a:solidFill>
                <a:latin typeface="Arial" pitchFamily="34" charset="0"/>
                <a:cs typeface="Arial" pitchFamily="34" charset="0"/>
              </a:rPr>
              <a:t>Séminaire national BTS FABCR 18 mars 2021		Lycée La Martinière - Lyon</a:t>
            </a:r>
            <a:endParaRPr lang="fr-FR" sz="1200" b="1" i="1" dirty="0">
              <a:solidFill>
                <a:schemeClr val="accent5">
                  <a:lumMod val="75000"/>
                </a:schemeClr>
              </a:solidFill>
              <a:latin typeface="Arial" pitchFamily="34" charset="0"/>
              <a:cs typeface="Arial" pitchFamily="34" charset="0"/>
            </a:endParaRPr>
          </a:p>
        </p:txBody>
      </p:sp>
      <p:pic>
        <p:nvPicPr>
          <p:cNvPr id="3" name="Image 2"/>
          <p:cNvPicPr>
            <a:picLocks noChangeAspect="1"/>
          </p:cNvPicPr>
          <p:nvPr/>
        </p:nvPicPr>
        <p:blipFill>
          <a:blip r:embed="rId3" cstate="print"/>
          <a:stretch>
            <a:fillRect/>
          </a:stretch>
        </p:blipFill>
        <p:spPr>
          <a:xfrm>
            <a:off x="329176" y="1943507"/>
            <a:ext cx="2925686" cy="1778017"/>
          </a:xfrm>
          <a:prstGeom prst="rect">
            <a:avLst/>
          </a:prstGeom>
        </p:spPr>
      </p:pic>
      <p:pic>
        <p:nvPicPr>
          <p:cNvPr id="5" name="Image 4"/>
          <p:cNvPicPr>
            <a:picLocks noChangeAspect="1"/>
          </p:cNvPicPr>
          <p:nvPr/>
        </p:nvPicPr>
        <p:blipFill>
          <a:blip r:embed="rId4" cstate="print"/>
          <a:stretch>
            <a:fillRect/>
          </a:stretch>
        </p:blipFill>
        <p:spPr>
          <a:xfrm>
            <a:off x="276616" y="4221088"/>
            <a:ext cx="3113819" cy="1804600"/>
          </a:xfrm>
          <a:prstGeom prst="rect">
            <a:avLst/>
          </a:prstGeom>
        </p:spPr>
      </p:pic>
      <p:pic>
        <p:nvPicPr>
          <p:cNvPr id="14" name="Image 13"/>
          <p:cNvPicPr>
            <a:picLocks noChangeAspect="1"/>
          </p:cNvPicPr>
          <p:nvPr/>
        </p:nvPicPr>
        <p:blipFill>
          <a:blip r:embed="rId5" cstate="print"/>
          <a:stretch>
            <a:fillRect/>
          </a:stretch>
        </p:blipFill>
        <p:spPr>
          <a:xfrm>
            <a:off x="3995936" y="1813292"/>
            <a:ext cx="3888432" cy="2860755"/>
          </a:xfrm>
          <a:prstGeom prst="rect">
            <a:avLst/>
          </a:prstGeom>
        </p:spPr>
      </p:pic>
    </p:spTree>
    <p:extLst>
      <p:ext uri="{BB962C8B-B14F-4D97-AF65-F5344CB8AC3E}">
        <p14:creationId xmlns:p14="http://schemas.microsoft.com/office/powerpoint/2010/main" xmlns="" val="4318352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p:cNvPicPr>
            <a:picLocks noChangeAspect="1"/>
          </p:cNvPicPr>
          <p:nvPr/>
        </p:nvPicPr>
        <p:blipFill>
          <a:blip r:embed="rId2" cstate="print"/>
          <a:stretch>
            <a:fillRect/>
          </a:stretch>
        </p:blipFill>
        <p:spPr>
          <a:xfrm>
            <a:off x="85083" y="108573"/>
            <a:ext cx="1356348" cy="800148"/>
          </a:xfrm>
          <a:prstGeom prst="rect">
            <a:avLst/>
          </a:prstGeom>
          <a:solidFill>
            <a:sysClr val="window" lastClr="FFFFFF"/>
          </a:solidFill>
        </p:spPr>
      </p:pic>
      <p:cxnSp>
        <p:nvCxnSpPr>
          <p:cNvPr id="7" name="Connecteur droit 6"/>
          <p:cNvCxnSpPr/>
          <p:nvPr/>
        </p:nvCxnSpPr>
        <p:spPr>
          <a:xfrm>
            <a:off x="1547664" y="419851"/>
            <a:ext cx="7310616" cy="0"/>
          </a:xfrm>
          <a:prstGeom prst="line">
            <a:avLst/>
          </a:prstGeom>
          <a:ln w="3492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5580112" y="668750"/>
            <a:ext cx="3240360" cy="369332"/>
          </a:xfrm>
          <a:prstGeom prst="rect">
            <a:avLst/>
          </a:prstGeom>
          <a:noFill/>
        </p:spPr>
        <p:txBody>
          <a:bodyPr wrap="square" rtlCol="0">
            <a:spAutoFit/>
          </a:bodyPr>
          <a:lstStyle/>
          <a:p>
            <a:pPr algn="r"/>
            <a:r>
              <a:rPr lang="fr-FR" b="1" i="1" dirty="0" smtClean="0">
                <a:solidFill>
                  <a:schemeClr val="accent5">
                    <a:lumMod val="75000"/>
                  </a:schemeClr>
                </a:solidFill>
                <a:latin typeface="Arial" pitchFamily="34" charset="0"/>
                <a:cs typeface="Arial" pitchFamily="34" charset="0"/>
              </a:rPr>
              <a:t>Ouverture du séminaire</a:t>
            </a:r>
            <a:endParaRPr lang="fr-FR" b="1" i="1" dirty="0">
              <a:solidFill>
                <a:schemeClr val="accent5">
                  <a:lumMod val="75000"/>
                </a:schemeClr>
              </a:solidFill>
              <a:latin typeface="Arial" pitchFamily="34" charset="0"/>
              <a:cs typeface="Arial" pitchFamily="34" charset="0"/>
            </a:endParaRPr>
          </a:p>
        </p:txBody>
      </p:sp>
      <p:sp>
        <p:nvSpPr>
          <p:cNvPr id="2" name="Rectangle 1"/>
          <p:cNvSpPr/>
          <p:nvPr/>
        </p:nvSpPr>
        <p:spPr>
          <a:xfrm>
            <a:off x="392222" y="1093903"/>
            <a:ext cx="3855479" cy="369332"/>
          </a:xfrm>
          <a:prstGeom prst="rect">
            <a:avLst/>
          </a:prstGeom>
        </p:spPr>
        <p:txBody>
          <a:bodyPr wrap="none">
            <a:spAutoFit/>
          </a:bodyPr>
          <a:lstStyle/>
          <a:p>
            <a:pPr lvl="0"/>
            <a:r>
              <a:rPr lang="fr-FR" b="1" dirty="0" smtClean="0">
                <a:solidFill>
                  <a:prstClr val="black"/>
                </a:solidFill>
              </a:rPr>
              <a:t>Analyse des flux d’étudiants en (ex) AF</a:t>
            </a:r>
            <a:endParaRPr lang="fr-FR" b="1" dirty="0">
              <a:solidFill>
                <a:prstClr val="black"/>
              </a:solidFill>
            </a:endParaRPr>
          </a:p>
        </p:txBody>
      </p:sp>
      <p:sp>
        <p:nvSpPr>
          <p:cNvPr id="8" name="Rectangle 7"/>
          <p:cNvSpPr/>
          <p:nvPr/>
        </p:nvSpPr>
        <p:spPr>
          <a:xfrm>
            <a:off x="1187624" y="1632472"/>
            <a:ext cx="6984776" cy="369332"/>
          </a:xfrm>
          <a:prstGeom prst="rect">
            <a:avLst/>
          </a:prstGeom>
        </p:spPr>
        <p:txBody>
          <a:bodyPr wrap="square">
            <a:spAutoFit/>
          </a:bodyPr>
          <a:lstStyle/>
          <a:p>
            <a:pPr lvl="0"/>
            <a:r>
              <a:rPr lang="fr-FR" b="1" dirty="0" smtClean="0">
                <a:solidFill>
                  <a:prstClr val="black"/>
                </a:solidFill>
              </a:rPr>
              <a:t>La parité filles-Garçons dans les BTS des spécialités de la production</a:t>
            </a:r>
            <a:endParaRPr lang="fr-FR" b="1" dirty="0">
              <a:solidFill>
                <a:prstClr val="black"/>
              </a:solidFill>
            </a:endParaRPr>
          </a:p>
        </p:txBody>
      </p:sp>
      <p:pic>
        <p:nvPicPr>
          <p:cNvPr id="4" name="Image 3"/>
          <p:cNvPicPr>
            <a:picLocks noChangeAspect="1"/>
          </p:cNvPicPr>
          <p:nvPr/>
        </p:nvPicPr>
        <p:blipFill>
          <a:blip r:embed="rId3" cstate="print"/>
          <a:stretch>
            <a:fillRect/>
          </a:stretch>
        </p:blipFill>
        <p:spPr>
          <a:xfrm>
            <a:off x="518153" y="2191861"/>
            <a:ext cx="3405775" cy="2448627"/>
          </a:xfrm>
          <a:prstGeom prst="rect">
            <a:avLst/>
          </a:prstGeom>
        </p:spPr>
      </p:pic>
      <p:pic>
        <p:nvPicPr>
          <p:cNvPr id="5" name="Image 4"/>
          <p:cNvPicPr>
            <a:picLocks noChangeAspect="1"/>
          </p:cNvPicPr>
          <p:nvPr/>
        </p:nvPicPr>
        <p:blipFill>
          <a:blip r:embed="rId4" cstate="print"/>
          <a:stretch>
            <a:fillRect/>
          </a:stretch>
        </p:blipFill>
        <p:spPr>
          <a:xfrm>
            <a:off x="4716016" y="2153157"/>
            <a:ext cx="3456384" cy="2481627"/>
          </a:xfrm>
          <a:prstGeom prst="rect">
            <a:avLst/>
          </a:prstGeom>
        </p:spPr>
      </p:pic>
      <p:sp>
        <p:nvSpPr>
          <p:cNvPr id="10" name="Rectangle 9"/>
          <p:cNvSpPr/>
          <p:nvPr/>
        </p:nvSpPr>
        <p:spPr>
          <a:xfrm>
            <a:off x="518153" y="4788755"/>
            <a:ext cx="7654247" cy="1077218"/>
          </a:xfrm>
          <a:prstGeom prst="rect">
            <a:avLst/>
          </a:prstGeom>
          <a:solidFill>
            <a:schemeClr val="bg1">
              <a:lumMod val="85000"/>
            </a:schemeClr>
          </a:solidFill>
        </p:spPr>
        <p:txBody>
          <a:bodyPr wrap="square">
            <a:spAutoFit/>
          </a:bodyPr>
          <a:lstStyle/>
          <a:p>
            <a:pPr lvl="0"/>
            <a:r>
              <a:rPr lang="fr-FR" sz="1600" b="1" dirty="0" smtClean="0">
                <a:solidFill>
                  <a:prstClr val="black"/>
                </a:solidFill>
              </a:rPr>
              <a:t>Une orientation vers les STS toujours fortement marquée, les garçons sont très majoritaires dans les BTS de la production de l’ordre de 88%.</a:t>
            </a:r>
          </a:p>
          <a:p>
            <a:pPr lvl="0"/>
            <a:endParaRPr lang="fr-FR" sz="1600" b="1" dirty="0" smtClean="0">
              <a:solidFill>
                <a:prstClr val="black"/>
              </a:solidFill>
            </a:endParaRPr>
          </a:p>
          <a:p>
            <a:pPr lvl="0"/>
            <a:r>
              <a:rPr lang="fr-FR" sz="1600" b="1" dirty="0" smtClean="0">
                <a:solidFill>
                  <a:prstClr val="black"/>
                </a:solidFill>
              </a:rPr>
              <a:t>C’est un peu mois marqué dans les BTS des services avec toutefois environ 60% de filles</a:t>
            </a:r>
            <a:endParaRPr lang="fr-FR" sz="1600" b="1" dirty="0">
              <a:solidFill>
                <a:prstClr val="black"/>
              </a:solidFill>
            </a:endParaRPr>
          </a:p>
        </p:txBody>
      </p:sp>
      <p:sp>
        <p:nvSpPr>
          <p:cNvPr id="11" name="ZoneTexte 10"/>
          <p:cNvSpPr txBox="1"/>
          <p:nvPr/>
        </p:nvSpPr>
        <p:spPr>
          <a:xfrm>
            <a:off x="1619672" y="142852"/>
            <a:ext cx="7310046" cy="276999"/>
          </a:xfrm>
          <a:prstGeom prst="rect">
            <a:avLst/>
          </a:prstGeom>
          <a:noFill/>
        </p:spPr>
        <p:txBody>
          <a:bodyPr wrap="square" rtlCol="0">
            <a:spAutoFit/>
          </a:bodyPr>
          <a:lstStyle/>
          <a:p>
            <a:pPr defTabSz="1020763">
              <a:tabLst>
                <a:tab pos="5021263" algn="l"/>
              </a:tabLst>
            </a:pPr>
            <a:r>
              <a:rPr lang="fr-FR" sz="1200" b="1" i="1" dirty="0" smtClean="0">
                <a:solidFill>
                  <a:schemeClr val="accent5">
                    <a:lumMod val="75000"/>
                  </a:schemeClr>
                </a:solidFill>
                <a:latin typeface="Arial" pitchFamily="34" charset="0"/>
                <a:cs typeface="Arial" pitchFamily="34" charset="0"/>
              </a:rPr>
              <a:t>Séminaire national BTS FABCR 18 mars 2021		Lycée La Martinière - Lyon</a:t>
            </a:r>
            <a:endParaRPr lang="fr-FR" sz="1200" b="1" i="1" dirty="0">
              <a:solidFill>
                <a:schemeClr val="accent5">
                  <a:lumMod val="75000"/>
                </a:schemeClr>
              </a:solidFill>
              <a:latin typeface="Arial" pitchFamily="34" charset="0"/>
              <a:cs typeface="Arial" pitchFamily="34" charset="0"/>
            </a:endParaRPr>
          </a:p>
        </p:txBody>
      </p:sp>
    </p:spTree>
    <p:extLst>
      <p:ext uri="{BB962C8B-B14F-4D97-AF65-F5344CB8AC3E}">
        <p14:creationId xmlns:p14="http://schemas.microsoft.com/office/powerpoint/2010/main" xmlns="" val="1333747496"/>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1809</TotalTime>
  <Words>1525</Words>
  <Application>Microsoft Office PowerPoint</Application>
  <PresentationFormat>Affichage à l'écran (4:3)</PresentationFormat>
  <Paragraphs>271</Paragraphs>
  <Slides>19</Slides>
  <Notes>0</Notes>
  <HiddenSlides>0</HiddenSlides>
  <MMClips>0</MMClips>
  <ScaleCrop>false</ScaleCrop>
  <HeadingPairs>
    <vt:vector size="4" baseType="variant">
      <vt:variant>
        <vt:lpstr>Thème</vt:lpstr>
      </vt:variant>
      <vt:variant>
        <vt:i4>1</vt:i4>
      </vt:variant>
      <vt:variant>
        <vt:lpstr>Titres des diapositives</vt:lpstr>
      </vt:variant>
      <vt:variant>
        <vt:i4>19</vt:i4>
      </vt:variant>
    </vt:vector>
  </HeadingPairs>
  <TitlesOfParts>
    <vt:vector size="20"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vector>
  </TitlesOfParts>
  <Company>ACADEMIE DE MONTPELLIER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premiers échanges dans le groupe de travail… - un BTS créé sur les cendres d’une classe préparatoire (le préliminaire), - un contenu  - le niveau III mal connu pour une partie des entre</dc:title>
  <dc:creator>Administrateur</dc:creator>
  <cp:lastModifiedBy>Philippe</cp:lastModifiedBy>
  <cp:revision>154</cp:revision>
  <dcterms:created xsi:type="dcterms:W3CDTF">2015-06-25T07:45:41Z</dcterms:created>
  <dcterms:modified xsi:type="dcterms:W3CDTF">2021-04-01T09:46:25Z</dcterms:modified>
</cp:coreProperties>
</file>