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8"/>
  </p:notesMasterIdLst>
  <p:sldIdLst>
    <p:sldId id="268" r:id="rId2"/>
    <p:sldId id="269" r:id="rId3"/>
    <p:sldId id="270" r:id="rId4"/>
    <p:sldId id="271" r:id="rId5"/>
    <p:sldId id="272" r:id="rId6"/>
    <p:sldId id="273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3" autoAdjust="0"/>
    <p:restoredTop sz="88531" autoAdjust="0"/>
  </p:normalViewPr>
  <p:slideViewPr>
    <p:cSldViewPr snapToGrid="0">
      <p:cViewPr varScale="1">
        <p:scale>
          <a:sx n="69" d="100"/>
          <a:sy n="69" d="100"/>
        </p:scale>
        <p:origin x="1416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49BA4F-9313-460A-B8A4-62A449F331B4}" type="doc">
      <dgm:prSet loTypeId="urn:microsoft.com/office/officeart/2009/3/layout/StepUp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2D34DB69-D10B-4AC7-A4EC-1DF0B4026B46}">
      <dgm:prSet phldrT="[Texte]" custT="1"/>
      <dgm:spPr/>
      <dgm:t>
        <a:bodyPr/>
        <a:lstStyle/>
        <a:p>
          <a:r>
            <a:rPr lang="fr-FR" sz="2400" dirty="0"/>
            <a:t>Utilisation du réseau campus</a:t>
          </a:r>
        </a:p>
      </dgm:t>
    </dgm:pt>
    <dgm:pt modelId="{3985C904-A7F7-4CC9-9CDE-9899744B092E}" type="parTrans" cxnId="{3BE97DB5-6BCE-4A50-9759-C6572AD43D77}">
      <dgm:prSet/>
      <dgm:spPr/>
      <dgm:t>
        <a:bodyPr/>
        <a:lstStyle/>
        <a:p>
          <a:endParaRPr lang="fr-FR"/>
        </a:p>
      </dgm:t>
    </dgm:pt>
    <dgm:pt modelId="{460F7956-3518-4D1E-B86B-4A32AB42B34B}" type="sibTrans" cxnId="{3BE97DB5-6BCE-4A50-9759-C6572AD43D77}">
      <dgm:prSet/>
      <dgm:spPr/>
      <dgm:t>
        <a:bodyPr/>
        <a:lstStyle/>
        <a:p>
          <a:endParaRPr lang="fr-FR"/>
        </a:p>
      </dgm:t>
    </dgm:pt>
    <dgm:pt modelId="{42FEE333-0453-437F-AA3D-F3A7CA85A98B}">
      <dgm:prSet phldrT="[Texte]" custT="1"/>
      <dgm:spPr/>
      <dgm:t>
        <a:bodyPr/>
        <a:lstStyle/>
        <a:p>
          <a:r>
            <a:rPr lang="fr-FR" sz="2400" dirty="0"/>
            <a:t>Accompagnement des formations de formateurs</a:t>
          </a:r>
        </a:p>
      </dgm:t>
    </dgm:pt>
    <dgm:pt modelId="{498C75A5-32F9-404E-BC15-635A309A332C}" type="parTrans" cxnId="{AC472791-5BB5-4FD9-9ADF-77E7959BA18F}">
      <dgm:prSet/>
      <dgm:spPr/>
      <dgm:t>
        <a:bodyPr/>
        <a:lstStyle/>
        <a:p>
          <a:endParaRPr lang="fr-FR"/>
        </a:p>
      </dgm:t>
    </dgm:pt>
    <dgm:pt modelId="{9F1A9E7A-1C11-4E7A-8080-3D75DBC6F3A1}" type="sibTrans" cxnId="{AC472791-5BB5-4FD9-9ADF-77E7959BA18F}">
      <dgm:prSet/>
      <dgm:spPr/>
      <dgm:t>
        <a:bodyPr/>
        <a:lstStyle/>
        <a:p>
          <a:endParaRPr lang="fr-FR"/>
        </a:p>
      </dgm:t>
    </dgm:pt>
    <dgm:pt modelId="{327EFC80-FE00-4A01-BE42-A8E66305AD6F}">
      <dgm:prSet phldrT="[Texte]" custT="1"/>
      <dgm:spPr/>
      <dgm:t>
        <a:bodyPr/>
        <a:lstStyle/>
        <a:p>
          <a:r>
            <a:rPr lang="fr-FR" sz="2400" dirty="0"/>
            <a:t>Participation à la communication</a:t>
          </a:r>
        </a:p>
      </dgm:t>
    </dgm:pt>
    <dgm:pt modelId="{3161DEE8-084B-4251-A9E8-D3D40E0829EC}" type="parTrans" cxnId="{AA582010-2C2D-4811-893F-79976BD2DEB4}">
      <dgm:prSet/>
      <dgm:spPr/>
      <dgm:t>
        <a:bodyPr/>
        <a:lstStyle/>
        <a:p>
          <a:endParaRPr lang="fr-FR"/>
        </a:p>
      </dgm:t>
    </dgm:pt>
    <dgm:pt modelId="{6AACBEA8-3FCE-4028-9859-2F2436BE7F8D}" type="sibTrans" cxnId="{AA582010-2C2D-4811-893F-79976BD2DEB4}">
      <dgm:prSet/>
      <dgm:spPr/>
      <dgm:t>
        <a:bodyPr/>
        <a:lstStyle/>
        <a:p>
          <a:endParaRPr lang="fr-FR"/>
        </a:p>
      </dgm:t>
    </dgm:pt>
    <dgm:pt modelId="{227C4F27-3EFE-43EF-8B1F-B2BA4AEDB8CF}" type="pres">
      <dgm:prSet presAssocID="{8849BA4F-9313-460A-B8A4-62A449F331B4}" presName="rootnode" presStyleCnt="0">
        <dgm:presLayoutVars>
          <dgm:chMax/>
          <dgm:chPref/>
          <dgm:dir/>
          <dgm:animLvl val="lvl"/>
        </dgm:presLayoutVars>
      </dgm:prSet>
      <dgm:spPr/>
    </dgm:pt>
    <dgm:pt modelId="{DF80AA5D-0B56-4E80-9664-B16D14307C72}" type="pres">
      <dgm:prSet presAssocID="{2D34DB69-D10B-4AC7-A4EC-1DF0B4026B46}" presName="composite" presStyleCnt="0"/>
      <dgm:spPr/>
    </dgm:pt>
    <dgm:pt modelId="{A867FB71-0E64-4E17-9A68-DB564EB64601}" type="pres">
      <dgm:prSet presAssocID="{2D34DB69-D10B-4AC7-A4EC-1DF0B4026B46}" presName="LShape" presStyleLbl="alignNode1" presStyleIdx="0" presStyleCnt="5"/>
      <dgm:spPr/>
    </dgm:pt>
    <dgm:pt modelId="{0DABB63C-7CB8-41AB-8AFF-3561B0F87869}" type="pres">
      <dgm:prSet presAssocID="{2D34DB69-D10B-4AC7-A4EC-1DF0B4026B46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5E3E94F2-6FC9-4781-856B-6349E393B8D8}" type="pres">
      <dgm:prSet presAssocID="{2D34DB69-D10B-4AC7-A4EC-1DF0B4026B46}" presName="Triangle" presStyleLbl="alignNode1" presStyleIdx="1" presStyleCnt="5" custLinFactNeighborX="31133" custLinFactNeighborY="41238"/>
      <dgm:spPr/>
    </dgm:pt>
    <dgm:pt modelId="{28EF6BAE-2AC3-4374-87D6-F6F579BEB8A0}" type="pres">
      <dgm:prSet presAssocID="{460F7956-3518-4D1E-B86B-4A32AB42B34B}" presName="sibTrans" presStyleCnt="0"/>
      <dgm:spPr/>
    </dgm:pt>
    <dgm:pt modelId="{C79D7843-ADAE-46CD-9D15-1B3A14588DE5}" type="pres">
      <dgm:prSet presAssocID="{460F7956-3518-4D1E-B86B-4A32AB42B34B}" presName="space" presStyleCnt="0"/>
      <dgm:spPr/>
    </dgm:pt>
    <dgm:pt modelId="{2F91432A-93AB-4C6E-A2A1-5D7D8FB1D30C}" type="pres">
      <dgm:prSet presAssocID="{42FEE333-0453-437F-AA3D-F3A7CA85A98B}" presName="composite" presStyleCnt="0"/>
      <dgm:spPr/>
    </dgm:pt>
    <dgm:pt modelId="{95A9ADC4-C260-45FB-88A3-495B28D620F3}" type="pres">
      <dgm:prSet presAssocID="{42FEE333-0453-437F-AA3D-F3A7CA85A98B}" presName="LShape" presStyleLbl="alignNode1" presStyleIdx="2" presStyleCnt="5" custScaleY="89153" custLinFactNeighborX="-868" custLinFactNeighborY="911"/>
      <dgm:spPr/>
    </dgm:pt>
    <dgm:pt modelId="{1D97B4E7-D453-4885-8695-BB5E24ADD0EF}" type="pres">
      <dgm:prSet presAssocID="{42FEE333-0453-437F-AA3D-F3A7CA85A98B}" presName="ParentText" presStyleLbl="revTx" presStyleIdx="1" presStyleCnt="3" custScaleY="76438" custLinFactNeighborX="-1351" custLinFactNeighborY="-8286">
        <dgm:presLayoutVars>
          <dgm:chMax val="0"/>
          <dgm:chPref val="0"/>
          <dgm:bulletEnabled val="1"/>
        </dgm:presLayoutVars>
      </dgm:prSet>
      <dgm:spPr/>
    </dgm:pt>
    <dgm:pt modelId="{C412BFD0-B4DC-41E4-97C6-F09D15086B16}" type="pres">
      <dgm:prSet presAssocID="{42FEE333-0453-437F-AA3D-F3A7CA85A98B}" presName="Triangle" presStyleLbl="alignNode1" presStyleIdx="3" presStyleCnt="5" custLinFactNeighborX="41177" custLinFactNeighborY="61324"/>
      <dgm:spPr/>
    </dgm:pt>
    <dgm:pt modelId="{5C21D4BA-85B4-4BDD-9E24-A6F812BFB9AC}" type="pres">
      <dgm:prSet presAssocID="{9F1A9E7A-1C11-4E7A-8080-3D75DBC6F3A1}" presName="sibTrans" presStyleCnt="0"/>
      <dgm:spPr/>
    </dgm:pt>
    <dgm:pt modelId="{AF6DC5C5-EE18-40BB-B6EC-FA0D93309520}" type="pres">
      <dgm:prSet presAssocID="{9F1A9E7A-1C11-4E7A-8080-3D75DBC6F3A1}" presName="space" presStyleCnt="0"/>
      <dgm:spPr/>
    </dgm:pt>
    <dgm:pt modelId="{DF113637-774F-4267-9AAB-E9D9509DED9F}" type="pres">
      <dgm:prSet presAssocID="{327EFC80-FE00-4A01-BE42-A8E66305AD6F}" presName="composite" presStyleCnt="0"/>
      <dgm:spPr/>
    </dgm:pt>
    <dgm:pt modelId="{8484CF37-0E98-4DAB-9A75-FDB0BE84A483}" type="pres">
      <dgm:prSet presAssocID="{327EFC80-FE00-4A01-BE42-A8E66305AD6F}" presName="LShape" presStyleLbl="alignNode1" presStyleIdx="4" presStyleCnt="5" custLinFactNeighborX="308" custLinFactNeighborY="9062"/>
      <dgm:spPr/>
    </dgm:pt>
    <dgm:pt modelId="{F429FBB2-7C70-47E3-9958-64B9B1FACB74}" type="pres">
      <dgm:prSet presAssocID="{327EFC80-FE00-4A01-BE42-A8E66305AD6F}" presName="ParentText" presStyleLbl="revTx" presStyleIdx="2" presStyleCnt="3" custScaleY="74378" custLinFactNeighborY="-5008">
        <dgm:presLayoutVars>
          <dgm:chMax val="0"/>
          <dgm:chPref val="0"/>
          <dgm:bulletEnabled val="1"/>
        </dgm:presLayoutVars>
      </dgm:prSet>
      <dgm:spPr/>
    </dgm:pt>
  </dgm:ptLst>
  <dgm:cxnLst>
    <dgm:cxn modelId="{AA582010-2C2D-4811-893F-79976BD2DEB4}" srcId="{8849BA4F-9313-460A-B8A4-62A449F331B4}" destId="{327EFC80-FE00-4A01-BE42-A8E66305AD6F}" srcOrd="2" destOrd="0" parTransId="{3161DEE8-084B-4251-A9E8-D3D40E0829EC}" sibTransId="{6AACBEA8-3FCE-4028-9859-2F2436BE7F8D}"/>
    <dgm:cxn modelId="{F80FFD5B-B689-48AC-AD18-51BFC19C7A92}" type="presOf" srcId="{2D34DB69-D10B-4AC7-A4EC-1DF0B4026B46}" destId="{0DABB63C-7CB8-41AB-8AFF-3561B0F87869}" srcOrd="0" destOrd="0" presId="urn:microsoft.com/office/officeart/2009/3/layout/StepUpProcess"/>
    <dgm:cxn modelId="{7620B742-B551-4975-A410-A3DA10DCF8AA}" type="presOf" srcId="{8849BA4F-9313-460A-B8A4-62A449F331B4}" destId="{227C4F27-3EFE-43EF-8B1F-B2BA4AEDB8CF}" srcOrd="0" destOrd="0" presId="urn:microsoft.com/office/officeart/2009/3/layout/StepUpProcess"/>
    <dgm:cxn modelId="{AC472791-5BB5-4FD9-9ADF-77E7959BA18F}" srcId="{8849BA4F-9313-460A-B8A4-62A449F331B4}" destId="{42FEE333-0453-437F-AA3D-F3A7CA85A98B}" srcOrd="1" destOrd="0" parTransId="{498C75A5-32F9-404E-BC15-635A309A332C}" sibTransId="{9F1A9E7A-1C11-4E7A-8080-3D75DBC6F3A1}"/>
    <dgm:cxn modelId="{99D35696-868A-4E0F-8E13-35AB101D4459}" type="presOf" srcId="{327EFC80-FE00-4A01-BE42-A8E66305AD6F}" destId="{F429FBB2-7C70-47E3-9958-64B9B1FACB74}" srcOrd="0" destOrd="0" presId="urn:microsoft.com/office/officeart/2009/3/layout/StepUpProcess"/>
    <dgm:cxn modelId="{3BE97DB5-6BCE-4A50-9759-C6572AD43D77}" srcId="{8849BA4F-9313-460A-B8A4-62A449F331B4}" destId="{2D34DB69-D10B-4AC7-A4EC-1DF0B4026B46}" srcOrd="0" destOrd="0" parTransId="{3985C904-A7F7-4CC9-9CDE-9899744B092E}" sibTransId="{460F7956-3518-4D1E-B86B-4A32AB42B34B}"/>
    <dgm:cxn modelId="{0F1370E4-7491-4096-B398-E5F9D0424E96}" type="presOf" srcId="{42FEE333-0453-437F-AA3D-F3A7CA85A98B}" destId="{1D97B4E7-D453-4885-8695-BB5E24ADD0EF}" srcOrd="0" destOrd="0" presId="urn:microsoft.com/office/officeart/2009/3/layout/StepUpProcess"/>
    <dgm:cxn modelId="{0F0FCAA1-AB2A-4BA1-804B-7A25364F7500}" type="presParOf" srcId="{227C4F27-3EFE-43EF-8B1F-B2BA4AEDB8CF}" destId="{DF80AA5D-0B56-4E80-9664-B16D14307C72}" srcOrd="0" destOrd="0" presId="urn:microsoft.com/office/officeart/2009/3/layout/StepUpProcess"/>
    <dgm:cxn modelId="{E614C4D0-6CCC-474C-BE26-3ABDBA482585}" type="presParOf" srcId="{DF80AA5D-0B56-4E80-9664-B16D14307C72}" destId="{A867FB71-0E64-4E17-9A68-DB564EB64601}" srcOrd="0" destOrd="0" presId="urn:microsoft.com/office/officeart/2009/3/layout/StepUpProcess"/>
    <dgm:cxn modelId="{5106FCA4-32DA-4FC7-895D-A542C8BE715A}" type="presParOf" srcId="{DF80AA5D-0B56-4E80-9664-B16D14307C72}" destId="{0DABB63C-7CB8-41AB-8AFF-3561B0F87869}" srcOrd="1" destOrd="0" presId="urn:microsoft.com/office/officeart/2009/3/layout/StepUpProcess"/>
    <dgm:cxn modelId="{880853B3-D17A-47A8-B1FD-9200CE5AA305}" type="presParOf" srcId="{DF80AA5D-0B56-4E80-9664-B16D14307C72}" destId="{5E3E94F2-6FC9-4781-856B-6349E393B8D8}" srcOrd="2" destOrd="0" presId="urn:microsoft.com/office/officeart/2009/3/layout/StepUpProcess"/>
    <dgm:cxn modelId="{72259B57-F2E6-4FAF-AAA1-25D8F65B58EE}" type="presParOf" srcId="{227C4F27-3EFE-43EF-8B1F-B2BA4AEDB8CF}" destId="{28EF6BAE-2AC3-4374-87D6-F6F579BEB8A0}" srcOrd="1" destOrd="0" presId="urn:microsoft.com/office/officeart/2009/3/layout/StepUpProcess"/>
    <dgm:cxn modelId="{CC20FE14-CC58-4466-B720-0FF81E8F9FB3}" type="presParOf" srcId="{28EF6BAE-2AC3-4374-87D6-F6F579BEB8A0}" destId="{C79D7843-ADAE-46CD-9D15-1B3A14588DE5}" srcOrd="0" destOrd="0" presId="urn:microsoft.com/office/officeart/2009/3/layout/StepUpProcess"/>
    <dgm:cxn modelId="{04426CE8-2077-4099-9894-F91FB2144B33}" type="presParOf" srcId="{227C4F27-3EFE-43EF-8B1F-B2BA4AEDB8CF}" destId="{2F91432A-93AB-4C6E-A2A1-5D7D8FB1D30C}" srcOrd="2" destOrd="0" presId="urn:microsoft.com/office/officeart/2009/3/layout/StepUpProcess"/>
    <dgm:cxn modelId="{E4787C2E-0FE7-4432-9FA2-AA66FC195024}" type="presParOf" srcId="{2F91432A-93AB-4C6E-A2A1-5D7D8FB1D30C}" destId="{95A9ADC4-C260-45FB-88A3-495B28D620F3}" srcOrd="0" destOrd="0" presId="urn:microsoft.com/office/officeart/2009/3/layout/StepUpProcess"/>
    <dgm:cxn modelId="{445D257C-2398-4BAE-82A4-31A4C0580495}" type="presParOf" srcId="{2F91432A-93AB-4C6E-A2A1-5D7D8FB1D30C}" destId="{1D97B4E7-D453-4885-8695-BB5E24ADD0EF}" srcOrd="1" destOrd="0" presId="urn:microsoft.com/office/officeart/2009/3/layout/StepUpProcess"/>
    <dgm:cxn modelId="{4ECEC8A2-6575-4CCD-9C1C-5A4D6C1D46C6}" type="presParOf" srcId="{2F91432A-93AB-4C6E-A2A1-5D7D8FB1D30C}" destId="{C412BFD0-B4DC-41E4-97C6-F09D15086B16}" srcOrd="2" destOrd="0" presId="urn:microsoft.com/office/officeart/2009/3/layout/StepUpProcess"/>
    <dgm:cxn modelId="{520411D8-7FE1-4DDE-8BF3-751F97688F66}" type="presParOf" srcId="{227C4F27-3EFE-43EF-8B1F-B2BA4AEDB8CF}" destId="{5C21D4BA-85B4-4BDD-9E24-A6F812BFB9AC}" srcOrd="3" destOrd="0" presId="urn:microsoft.com/office/officeart/2009/3/layout/StepUpProcess"/>
    <dgm:cxn modelId="{F6A6A1DE-7CD5-4568-B0BF-B153CE0CB380}" type="presParOf" srcId="{5C21D4BA-85B4-4BDD-9E24-A6F812BFB9AC}" destId="{AF6DC5C5-EE18-40BB-B6EC-FA0D93309520}" srcOrd="0" destOrd="0" presId="urn:microsoft.com/office/officeart/2009/3/layout/StepUpProcess"/>
    <dgm:cxn modelId="{2F839875-3ADE-4F7A-90C6-E120F779E26F}" type="presParOf" srcId="{227C4F27-3EFE-43EF-8B1F-B2BA4AEDB8CF}" destId="{DF113637-774F-4267-9AAB-E9D9509DED9F}" srcOrd="4" destOrd="0" presId="urn:microsoft.com/office/officeart/2009/3/layout/StepUpProcess"/>
    <dgm:cxn modelId="{430074A4-5C63-43E0-8303-62770399B596}" type="presParOf" srcId="{DF113637-774F-4267-9AAB-E9D9509DED9F}" destId="{8484CF37-0E98-4DAB-9A75-FDB0BE84A483}" srcOrd="0" destOrd="0" presId="urn:microsoft.com/office/officeart/2009/3/layout/StepUpProcess"/>
    <dgm:cxn modelId="{4492D334-CF31-4BCA-9A9B-6AFAFEA7D77B}" type="presParOf" srcId="{DF113637-774F-4267-9AAB-E9D9509DED9F}" destId="{F429FBB2-7C70-47E3-9958-64B9B1FACB7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67FB71-0E64-4E17-9A68-DB564EB64601}">
      <dsp:nvSpPr>
        <dsp:cNvPr id="0" name=""/>
        <dsp:cNvSpPr/>
      </dsp:nvSpPr>
      <dsp:spPr>
        <a:xfrm rot="5400000">
          <a:off x="465543" y="684924"/>
          <a:ext cx="1393161" cy="231818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DABB63C-7CB8-41AB-8AFF-3561B0F87869}">
      <dsp:nvSpPr>
        <dsp:cNvPr id="0" name=""/>
        <dsp:cNvSpPr/>
      </dsp:nvSpPr>
      <dsp:spPr>
        <a:xfrm>
          <a:off x="232990" y="1377563"/>
          <a:ext cx="2092874" cy="1834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Utilisation du réseau campus</a:t>
          </a:r>
        </a:p>
      </dsp:txBody>
      <dsp:txXfrm>
        <a:off x="232990" y="1377563"/>
        <a:ext cx="2092874" cy="1834527"/>
      </dsp:txXfrm>
    </dsp:sp>
    <dsp:sp modelId="{5E3E94F2-6FC9-4781-856B-6349E393B8D8}">
      <dsp:nvSpPr>
        <dsp:cNvPr id="0" name=""/>
        <dsp:cNvSpPr/>
      </dsp:nvSpPr>
      <dsp:spPr>
        <a:xfrm>
          <a:off x="2053921" y="677097"/>
          <a:ext cx="394882" cy="39488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5A9ADC4-C260-45FB-88A3-495B28D620F3}">
      <dsp:nvSpPr>
        <dsp:cNvPr id="0" name=""/>
        <dsp:cNvSpPr/>
      </dsp:nvSpPr>
      <dsp:spPr>
        <a:xfrm rot="5400000">
          <a:off x="3083067" y="279750"/>
          <a:ext cx="1242045" cy="231818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D97B4E7-D453-4885-8695-BB5E24ADD0EF}">
      <dsp:nvSpPr>
        <dsp:cNvPr id="0" name=""/>
        <dsp:cNvSpPr/>
      </dsp:nvSpPr>
      <dsp:spPr>
        <a:xfrm>
          <a:off x="2766803" y="1023814"/>
          <a:ext cx="2092874" cy="1402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Accompagnement des formations de formateurs</a:t>
          </a:r>
        </a:p>
      </dsp:txBody>
      <dsp:txXfrm>
        <a:off x="2766803" y="1023814"/>
        <a:ext cx="2092874" cy="1402276"/>
      </dsp:txXfrm>
    </dsp:sp>
    <dsp:sp modelId="{C412BFD0-B4DC-41E4-97C6-F09D15086B16}">
      <dsp:nvSpPr>
        <dsp:cNvPr id="0" name=""/>
        <dsp:cNvSpPr/>
      </dsp:nvSpPr>
      <dsp:spPr>
        <a:xfrm>
          <a:off x="4655671" y="338548"/>
          <a:ext cx="394882" cy="39488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484CF37-0E98-4DAB-9A75-FDB0BE84A483}">
      <dsp:nvSpPr>
        <dsp:cNvPr id="0" name=""/>
        <dsp:cNvSpPr/>
      </dsp:nvSpPr>
      <dsp:spPr>
        <a:xfrm rot="5400000">
          <a:off x="5596858" y="-5662"/>
          <a:ext cx="1393161" cy="231818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429FBB2-7C70-47E3-9958-64B9B1FACB74}">
      <dsp:nvSpPr>
        <dsp:cNvPr id="0" name=""/>
        <dsp:cNvSpPr/>
      </dsp:nvSpPr>
      <dsp:spPr>
        <a:xfrm>
          <a:off x="5357165" y="703876"/>
          <a:ext cx="2092874" cy="1364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Participation à la communication</a:t>
          </a:r>
        </a:p>
      </dsp:txBody>
      <dsp:txXfrm>
        <a:off x="5357165" y="703876"/>
        <a:ext cx="2092874" cy="13644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C7E03-B434-4B22-B4A8-48EBC007F8EE}" type="datetimeFigureOut">
              <a:rPr lang="fr-FR" smtClean="0"/>
              <a:t>15/12/2020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FBDA9-E7A0-4CCE-8A51-C843609C23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4418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8634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72050" cy="37290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8C00-D3CE-CE48-AE7A-851C1AB94BC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0846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72050" cy="37290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8C00-D3CE-CE48-AE7A-851C1AB94BC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2919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72050" cy="37290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8C00-D3CE-CE48-AE7A-851C1AB94BC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5718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72050" cy="37290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8C00-D3CE-CE48-AE7A-851C1AB94BC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7497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72050" cy="37290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28C00-D3CE-CE48-AE7A-851C1AB94BC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6665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358046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>
  <p:cSld name="2_Diapositive de titr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9144001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192854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file://localhost/Users/anne-sophie/Documents/en%20cours/FEE%20BAT/SUPPORTS/DECLINAISON_SUPPORTS/PPT_JPG/BANDEAU_2.jpg" TargetMode="Externa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NDEAU_2.jpg" descr="/Users/anne-sophie/Documents/en cours/FEE BAT/SUPPORTS/DECLINAISON_SUPPORTS/PPT_JPG/BANDEAU_2.jpg"/>
          <p:cNvPicPr>
            <a:picLocks noChangeAspect="1"/>
          </p:cNvPicPr>
          <p:nvPr userDrawn="1"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6193776"/>
            <a:ext cx="9144000" cy="509844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8610600" y="6189245"/>
            <a:ext cx="228600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LOGO_FEEBAT_SIGNATURE_2019.jpg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2" b="12050"/>
          <a:stretch/>
        </p:blipFill>
        <p:spPr>
          <a:xfrm>
            <a:off x="7619200" y="6182895"/>
            <a:ext cx="538378" cy="534737"/>
          </a:xfrm>
          <a:prstGeom prst="rect">
            <a:avLst/>
          </a:prstGeom>
        </p:spPr>
      </p:pic>
      <p:sp>
        <p:nvSpPr>
          <p:cNvPr id="11" name="Rectangle 3"/>
          <p:cNvSpPr/>
          <p:nvPr userDrawn="1"/>
        </p:nvSpPr>
        <p:spPr>
          <a:xfrm flipH="1" flipV="1">
            <a:off x="8371789" y="6193048"/>
            <a:ext cx="783671" cy="510071"/>
          </a:xfrm>
          <a:custGeom>
            <a:avLst/>
            <a:gdLst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730582 w 1730582"/>
              <a:gd name="connsiteY2" fmla="*/ 1081649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218392 w 1730582"/>
              <a:gd name="connsiteY2" fmla="*/ 1081649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141213 w 1730582"/>
              <a:gd name="connsiteY2" fmla="*/ 1074632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2905896"/>
              <a:gd name="connsiteY0" fmla="*/ 4627 h 1081649"/>
              <a:gd name="connsiteX1" fmla="*/ 2905896 w 2905896"/>
              <a:gd name="connsiteY1" fmla="*/ 0 h 1081649"/>
              <a:gd name="connsiteX2" fmla="*/ 2316527 w 2905896"/>
              <a:gd name="connsiteY2" fmla="*/ 1074632 h 1081649"/>
              <a:gd name="connsiteX3" fmla="*/ 1175314 w 2905896"/>
              <a:gd name="connsiteY3" fmla="*/ 1081649 h 1081649"/>
              <a:gd name="connsiteX4" fmla="*/ 0 w 2905896"/>
              <a:gd name="connsiteY4" fmla="*/ 4627 h 1081649"/>
              <a:gd name="connsiteX0" fmla="*/ 0 w 2905896"/>
              <a:gd name="connsiteY0" fmla="*/ 4627 h 1074632"/>
              <a:gd name="connsiteX1" fmla="*/ 2905896 w 2905896"/>
              <a:gd name="connsiteY1" fmla="*/ 0 h 1074632"/>
              <a:gd name="connsiteX2" fmla="*/ 2316527 w 2905896"/>
              <a:gd name="connsiteY2" fmla="*/ 1074632 h 1074632"/>
              <a:gd name="connsiteX3" fmla="*/ 27763 w 2905896"/>
              <a:gd name="connsiteY3" fmla="*/ 1072394 h 1074632"/>
              <a:gd name="connsiteX4" fmla="*/ 0 w 2905896"/>
              <a:gd name="connsiteY4" fmla="*/ 4627 h 1074632"/>
              <a:gd name="connsiteX0" fmla="*/ 0 w 2892014"/>
              <a:gd name="connsiteY0" fmla="*/ 4627 h 1074632"/>
              <a:gd name="connsiteX1" fmla="*/ 2892014 w 2892014"/>
              <a:gd name="connsiteY1" fmla="*/ 0 h 1074632"/>
              <a:gd name="connsiteX2" fmla="*/ 2302645 w 2892014"/>
              <a:gd name="connsiteY2" fmla="*/ 1074632 h 1074632"/>
              <a:gd name="connsiteX3" fmla="*/ 13881 w 2892014"/>
              <a:gd name="connsiteY3" fmla="*/ 1072394 h 1074632"/>
              <a:gd name="connsiteX4" fmla="*/ 0 w 2892014"/>
              <a:gd name="connsiteY4" fmla="*/ 4627 h 1074632"/>
              <a:gd name="connsiteX0" fmla="*/ 4628 w 2896642"/>
              <a:gd name="connsiteY0" fmla="*/ 4627 h 1077022"/>
              <a:gd name="connsiteX1" fmla="*/ 2896642 w 2896642"/>
              <a:gd name="connsiteY1" fmla="*/ 0 h 1077022"/>
              <a:gd name="connsiteX2" fmla="*/ 2307273 w 2896642"/>
              <a:gd name="connsiteY2" fmla="*/ 1074632 h 1077022"/>
              <a:gd name="connsiteX3" fmla="*/ 0 w 2896642"/>
              <a:gd name="connsiteY3" fmla="*/ 1077022 h 1077022"/>
              <a:gd name="connsiteX4" fmla="*/ 4628 w 2896642"/>
              <a:gd name="connsiteY4" fmla="*/ 4627 h 1077022"/>
              <a:gd name="connsiteX0" fmla="*/ 925070 w 2896642"/>
              <a:gd name="connsiteY0" fmla="*/ 0 h 1083100"/>
              <a:gd name="connsiteX1" fmla="*/ 2896642 w 2896642"/>
              <a:gd name="connsiteY1" fmla="*/ 6078 h 1083100"/>
              <a:gd name="connsiteX2" fmla="*/ 2307273 w 2896642"/>
              <a:gd name="connsiteY2" fmla="*/ 1080710 h 1083100"/>
              <a:gd name="connsiteX3" fmla="*/ 0 w 2896642"/>
              <a:gd name="connsiteY3" fmla="*/ 1083100 h 1083100"/>
              <a:gd name="connsiteX4" fmla="*/ 925070 w 2896642"/>
              <a:gd name="connsiteY4" fmla="*/ 0 h 1083100"/>
              <a:gd name="connsiteX0" fmla="*/ 4629 w 1976201"/>
              <a:gd name="connsiteY0" fmla="*/ 0 h 1080710"/>
              <a:gd name="connsiteX1" fmla="*/ 1976201 w 1976201"/>
              <a:gd name="connsiteY1" fmla="*/ 6078 h 1080710"/>
              <a:gd name="connsiteX2" fmla="*/ 1386832 w 1976201"/>
              <a:gd name="connsiteY2" fmla="*/ 1080710 h 1080710"/>
              <a:gd name="connsiteX3" fmla="*/ 0 w 1976201"/>
              <a:gd name="connsiteY3" fmla="*/ 1061689 h 1080710"/>
              <a:gd name="connsiteX4" fmla="*/ 4629 w 1976201"/>
              <a:gd name="connsiteY4" fmla="*/ 0 h 1080710"/>
              <a:gd name="connsiteX0" fmla="*/ 6 w 1971578"/>
              <a:gd name="connsiteY0" fmla="*/ 0 h 1080710"/>
              <a:gd name="connsiteX1" fmla="*/ 1971578 w 1971578"/>
              <a:gd name="connsiteY1" fmla="*/ 6078 h 1080710"/>
              <a:gd name="connsiteX2" fmla="*/ 1382209 w 1971578"/>
              <a:gd name="connsiteY2" fmla="*/ 1080710 h 1080710"/>
              <a:gd name="connsiteX3" fmla="*/ 309163 w 1971578"/>
              <a:gd name="connsiteY3" fmla="*/ 1061689 h 1080710"/>
              <a:gd name="connsiteX4" fmla="*/ 6 w 1971578"/>
              <a:gd name="connsiteY4" fmla="*/ 0 h 1080710"/>
              <a:gd name="connsiteX0" fmla="*/ 58 w 1689223"/>
              <a:gd name="connsiteY0" fmla="*/ 4628 h 1074632"/>
              <a:gd name="connsiteX1" fmla="*/ 1689223 w 1689223"/>
              <a:gd name="connsiteY1" fmla="*/ 0 h 1074632"/>
              <a:gd name="connsiteX2" fmla="*/ 1099854 w 1689223"/>
              <a:gd name="connsiteY2" fmla="*/ 1074632 h 1074632"/>
              <a:gd name="connsiteX3" fmla="*/ 26808 w 1689223"/>
              <a:gd name="connsiteY3" fmla="*/ 1055611 h 1074632"/>
              <a:gd name="connsiteX4" fmla="*/ 58 w 1689223"/>
              <a:gd name="connsiteY4" fmla="*/ 4628 h 1074632"/>
              <a:gd name="connsiteX0" fmla="*/ 16 w 1689181"/>
              <a:gd name="connsiteY0" fmla="*/ 4628 h 1074632"/>
              <a:gd name="connsiteX1" fmla="*/ 1689181 w 1689181"/>
              <a:gd name="connsiteY1" fmla="*/ 0 h 1074632"/>
              <a:gd name="connsiteX2" fmla="*/ 1099812 w 1689181"/>
              <a:gd name="connsiteY2" fmla="*/ 1074632 h 1074632"/>
              <a:gd name="connsiteX3" fmla="*/ 110444 w 1689181"/>
              <a:gd name="connsiteY3" fmla="*/ 1055611 h 1074632"/>
              <a:gd name="connsiteX4" fmla="*/ 16 w 1689181"/>
              <a:gd name="connsiteY4" fmla="*/ 4628 h 1074632"/>
              <a:gd name="connsiteX0" fmla="*/ 4627 w 1578738"/>
              <a:gd name="connsiteY0" fmla="*/ 4628 h 1074632"/>
              <a:gd name="connsiteX1" fmla="*/ 1578738 w 1578738"/>
              <a:gd name="connsiteY1" fmla="*/ 0 h 1074632"/>
              <a:gd name="connsiteX2" fmla="*/ 989369 w 1578738"/>
              <a:gd name="connsiteY2" fmla="*/ 1074632 h 1074632"/>
              <a:gd name="connsiteX3" fmla="*/ 1 w 1578738"/>
              <a:gd name="connsiteY3" fmla="*/ 1055611 h 1074632"/>
              <a:gd name="connsiteX4" fmla="*/ 4627 w 1578738"/>
              <a:gd name="connsiteY4" fmla="*/ 4628 h 1074632"/>
              <a:gd name="connsiteX0" fmla="*/ 4627 w 1578738"/>
              <a:gd name="connsiteY0" fmla="*/ 4628 h 1074632"/>
              <a:gd name="connsiteX1" fmla="*/ 1578738 w 1578738"/>
              <a:gd name="connsiteY1" fmla="*/ 0 h 1074632"/>
              <a:gd name="connsiteX2" fmla="*/ 989369 w 1578738"/>
              <a:gd name="connsiteY2" fmla="*/ 1074632 h 1074632"/>
              <a:gd name="connsiteX3" fmla="*/ 1 w 1578738"/>
              <a:gd name="connsiteY3" fmla="*/ 1055611 h 1074632"/>
              <a:gd name="connsiteX4" fmla="*/ 4627 w 1578738"/>
              <a:gd name="connsiteY4" fmla="*/ 4628 h 1074632"/>
              <a:gd name="connsiteX0" fmla="*/ 11075 w 1585186"/>
              <a:gd name="connsiteY0" fmla="*/ 4628 h 1082395"/>
              <a:gd name="connsiteX1" fmla="*/ 1585186 w 1585186"/>
              <a:gd name="connsiteY1" fmla="*/ 0 h 1082395"/>
              <a:gd name="connsiteX2" fmla="*/ 995817 w 1585186"/>
              <a:gd name="connsiteY2" fmla="*/ 1074632 h 1082395"/>
              <a:gd name="connsiteX3" fmla="*/ 0 w 1585186"/>
              <a:gd name="connsiteY3" fmla="*/ 1082395 h 1082395"/>
              <a:gd name="connsiteX4" fmla="*/ 11075 w 1585186"/>
              <a:gd name="connsiteY4" fmla="*/ 4628 h 1082395"/>
              <a:gd name="connsiteX0" fmla="*/ 17523 w 1591634"/>
              <a:gd name="connsiteY0" fmla="*/ 4628 h 1074632"/>
              <a:gd name="connsiteX1" fmla="*/ 1591634 w 1591634"/>
              <a:gd name="connsiteY1" fmla="*/ 0 h 1074632"/>
              <a:gd name="connsiteX2" fmla="*/ 1002265 w 1591634"/>
              <a:gd name="connsiteY2" fmla="*/ 1074632 h 1074632"/>
              <a:gd name="connsiteX3" fmla="*/ 0 w 1591634"/>
              <a:gd name="connsiteY3" fmla="*/ 1048916 h 1074632"/>
              <a:gd name="connsiteX4" fmla="*/ 17523 w 1591634"/>
              <a:gd name="connsiteY4" fmla="*/ 4628 h 1074632"/>
              <a:gd name="connsiteX0" fmla="*/ 17523 w 1591634"/>
              <a:gd name="connsiteY0" fmla="*/ 4628 h 1075699"/>
              <a:gd name="connsiteX1" fmla="*/ 1591634 w 1591634"/>
              <a:gd name="connsiteY1" fmla="*/ 0 h 1075699"/>
              <a:gd name="connsiteX2" fmla="*/ 1002265 w 1591634"/>
              <a:gd name="connsiteY2" fmla="*/ 1074632 h 1075699"/>
              <a:gd name="connsiteX3" fmla="*/ 0 w 1591634"/>
              <a:gd name="connsiteY3" fmla="*/ 1075699 h 1075699"/>
              <a:gd name="connsiteX4" fmla="*/ 17523 w 1591634"/>
              <a:gd name="connsiteY4" fmla="*/ 4628 h 1075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1634" h="1075699">
                <a:moveTo>
                  <a:pt x="17523" y="4628"/>
                </a:moveTo>
                <a:lnTo>
                  <a:pt x="1591634" y="0"/>
                </a:lnTo>
                <a:lnTo>
                  <a:pt x="1002265" y="1074632"/>
                </a:lnTo>
                <a:lnTo>
                  <a:pt x="0" y="1075699"/>
                </a:lnTo>
                <a:cubicBezTo>
                  <a:pt x="1543" y="718234"/>
                  <a:pt x="15980" y="362093"/>
                  <a:pt x="17523" y="4628"/>
                </a:cubicBezTo>
                <a:close/>
              </a:path>
            </a:pathLst>
          </a:cu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Parallélogramme 10"/>
          <p:cNvSpPr/>
          <p:nvPr userDrawn="1"/>
        </p:nvSpPr>
        <p:spPr>
          <a:xfrm flipH="1" flipV="1">
            <a:off x="8331553" y="6192420"/>
            <a:ext cx="333848" cy="511200"/>
          </a:xfrm>
          <a:custGeom>
            <a:avLst/>
            <a:gdLst>
              <a:gd name="connsiteX0" fmla="*/ 0 w 1412669"/>
              <a:gd name="connsiteY0" fmla="*/ 809410 h 809410"/>
              <a:gd name="connsiteX1" fmla="*/ 202353 w 1412669"/>
              <a:gd name="connsiteY1" fmla="*/ 0 h 809410"/>
              <a:gd name="connsiteX2" fmla="*/ 1412669 w 1412669"/>
              <a:gd name="connsiteY2" fmla="*/ 0 h 809410"/>
              <a:gd name="connsiteX3" fmla="*/ 1210317 w 1412669"/>
              <a:gd name="connsiteY3" fmla="*/ 809410 h 809410"/>
              <a:gd name="connsiteX4" fmla="*/ 0 w 1412669"/>
              <a:gd name="connsiteY4" fmla="*/ 809410 h 809410"/>
              <a:gd name="connsiteX0" fmla="*/ 0 w 1648114"/>
              <a:gd name="connsiteY0" fmla="*/ 809410 h 809410"/>
              <a:gd name="connsiteX1" fmla="*/ 202353 w 1648114"/>
              <a:gd name="connsiteY1" fmla="*/ 0 h 809410"/>
              <a:gd name="connsiteX2" fmla="*/ 1648114 w 1648114"/>
              <a:gd name="connsiteY2" fmla="*/ 0 h 809410"/>
              <a:gd name="connsiteX3" fmla="*/ 1210317 w 1648114"/>
              <a:gd name="connsiteY3" fmla="*/ 809410 h 809410"/>
              <a:gd name="connsiteX4" fmla="*/ 0 w 1648114"/>
              <a:gd name="connsiteY4" fmla="*/ 809410 h 809410"/>
              <a:gd name="connsiteX0" fmla="*/ 0 w 1869290"/>
              <a:gd name="connsiteY0" fmla="*/ 788007 h 809410"/>
              <a:gd name="connsiteX1" fmla="*/ 423529 w 1869290"/>
              <a:gd name="connsiteY1" fmla="*/ 0 h 809410"/>
              <a:gd name="connsiteX2" fmla="*/ 1869290 w 1869290"/>
              <a:gd name="connsiteY2" fmla="*/ 0 h 809410"/>
              <a:gd name="connsiteX3" fmla="*/ 1431493 w 1869290"/>
              <a:gd name="connsiteY3" fmla="*/ 809410 h 809410"/>
              <a:gd name="connsiteX4" fmla="*/ 0 w 1869290"/>
              <a:gd name="connsiteY4" fmla="*/ 788007 h 809410"/>
              <a:gd name="connsiteX0" fmla="*/ 0 w 1869290"/>
              <a:gd name="connsiteY0" fmla="*/ 788007 h 795238"/>
              <a:gd name="connsiteX1" fmla="*/ 423529 w 1869290"/>
              <a:gd name="connsiteY1" fmla="*/ 0 h 795238"/>
              <a:gd name="connsiteX2" fmla="*/ 1869290 w 1869290"/>
              <a:gd name="connsiteY2" fmla="*/ 0 h 795238"/>
              <a:gd name="connsiteX3" fmla="*/ 74465 w 1869290"/>
              <a:gd name="connsiteY3" fmla="*/ 795238 h 795238"/>
              <a:gd name="connsiteX4" fmla="*/ 0 w 1869290"/>
              <a:gd name="connsiteY4" fmla="*/ 788007 h 795238"/>
              <a:gd name="connsiteX0" fmla="*/ 0 w 494546"/>
              <a:gd name="connsiteY0" fmla="*/ 795093 h 802324"/>
              <a:gd name="connsiteX1" fmla="*/ 423529 w 494546"/>
              <a:gd name="connsiteY1" fmla="*/ 7086 h 802324"/>
              <a:gd name="connsiteX2" fmla="*/ 494546 w 494546"/>
              <a:gd name="connsiteY2" fmla="*/ 0 h 802324"/>
              <a:gd name="connsiteX3" fmla="*/ 74465 w 494546"/>
              <a:gd name="connsiteY3" fmla="*/ 802324 h 802324"/>
              <a:gd name="connsiteX4" fmla="*/ 0 w 494546"/>
              <a:gd name="connsiteY4" fmla="*/ 795093 h 802324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795890 h 803121"/>
              <a:gd name="connsiteX1" fmla="*/ 420901 w 494546"/>
              <a:gd name="connsiteY1" fmla="*/ 0 h 803121"/>
              <a:gd name="connsiteX2" fmla="*/ 494546 w 494546"/>
              <a:gd name="connsiteY2" fmla="*/ 797 h 803121"/>
              <a:gd name="connsiteX3" fmla="*/ 74465 w 494546"/>
              <a:gd name="connsiteY3" fmla="*/ 803121 h 803121"/>
              <a:gd name="connsiteX4" fmla="*/ 0 w 494546"/>
              <a:gd name="connsiteY4" fmla="*/ 795890 h 803121"/>
              <a:gd name="connsiteX0" fmla="*/ 0 w 499802"/>
              <a:gd name="connsiteY0" fmla="*/ 806401 h 806401"/>
              <a:gd name="connsiteX1" fmla="*/ 426157 w 499802"/>
              <a:gd name="connsiteY1" fmla="*/ 0 h 806401"/>
              <a:gd name="connsiteX2" fmla="*/ 499802 w 499802"/>
              <a:gd name="connsiteY2" fmla="*/ 797 h 806401"/>
              <a:gd name="connsiteX3" fmla="*/ 79721 w 499802"/>
              <a:gd name="connsiteY3" fmla="*/ 803121 h 806401"/>
              <a:gd name="connsiteX4" fmla="*/ 0 w 499802"/>
              <a:gd name="connsiteY4" fmla="*/ 806401 h 806401"/>
              <a:gd name="connsiteX0" fmla="*/ 0 w 489291"/>
              <a:gd name="connsiteY0" fmla="*/ 801145 h 803121"/>
              <a:gd name="connsiteX1" fmla="*/ 415646 w 489291"/>
              <a:gd name="connsiteY1" fmla="*/ 0 h 803121"/>
              <a:gd name="connsiteX2" fmla="*/ 489291 w 489291"/>
              <a:gd name="connsiteY2" fmla="*/ 797 h 803121"/>
              <a:gd name="connsiteX3" fmla="*/ 69210 w 489291"/>
              <a:gd name="connsiteY3" fmla="*/ 803121 h 803121"/>
              <a:gd name="connsiteX4" fmla="*/ 0 w 489291"/>
              <a:gd name="connsiteY4" fmla="*/ 801145 h 803121"/>
              <a:gd name="connsiteX0" fmla="*/ 0 w 499987"/>
              <a:gd name="connsiteY0" fmla="*/ 801145 h 803121"/>
              <a:gd name="connsiteX1" fmla="*/ 415646 w 499987"/>
              <a:gd name="connsiteY1" fmla="*/ 0 h 803121"/>
              <a:gd name="connsiteX2" fmla="*/ 499987 w 499987"/>
              <a:gd name="connsiteY2" fmla="*/ 797 h 803121"/>
              <a:gd name="connsiteX3" fmla="*/ 69210 w 499987"/>
              <a:gd name="connsiteY3" fmla="*/ 803121 h 803121"/>
              <a:gd name="connsiteX4" fmla="*/ 0 w 499987"/>
              <a:gd name="connsiteY4" fmla="*/ 801145 h 803121"/>
              <a:gd name="connsiteX0" fmla="*/ 0 w 507118"/>
              <a:gd name="connsiteY0" fmla="*/ 801145 h 803121"/>
              <a:gd name="connsiteX1" fmla="*/ 422777 w 507118"/>
              <a:gd name="connsiteY1" fmla="*/ 0 h 803121"/>
              <a:gd name="connsiteX2" fmla="*/ 507118 w 507118"/>
              <a:gd name="connsiteY2" fmla="*/ 797 h 803121"/>
              <a:gd name="connsiteX3" fmla="*/ 76341 w 507118"/>
              <a:gd name="connsiteY3" fmla="*/ 803121 h 803121"/>
              <a:gd name="connsiteX4" fmla="*/ 0 w 507118"/>
              <a:gd name="connsiteY4" fmla="*/ 801145 h 803121"/>
              <a:gd name="connsiteX0" fmla="*/ 0 w 503553"/>
              <a:gd name="connsiteY0" fmla="*/ 801145 h 803121"/>
              <a:gd name="connsiteX1" fmla="*/ 422777 w 503553"/>
              <a:gd name="connsiteY1" fmla="*/ 0 h 803121"/>
              <a:gd name="connsiteX2" fmla="*/ 503553 w 503553"/>
              <a:gd name="connsiteY2" fmla="*/ 797 h 803121"/>
              <a:gd name="connsiteX3" fmla="*/ 76341 w 503553"/>
              <a:gd name="connsiteY3" fmla="*/ 803121 h 803121"/>
              <a:gd name="connsiteX4" fmla="*/ 0 w 503553"/>
              <a:gd name="connsiteY4" fmla="*/ 801145 h 803121"/>
              <a:gd name="connsiteX0" fmla="*/ 0 w 505113"/>
              <a:gd name="connsiteY0" fmla="*/ 801145 h 803121"/>
              <a:gd name="connsiteX1" fmla="*/ 422777 w 505113"/>
              <a:gd name="connsiteY1" fmla="*/ 0 h 803121"/>
              <a:gd name="connsiteX2" fmla="*/ 505113 w 505113"/>
              <a:gd name="connsiteY2" fmla="*/ 2357 h 803121"/>
              <a:gd name="connsiteX3" fmla="*/ 76341 w 505113"/>
              <a:gd name="connsiteY3" fmla="*/ 803121 h 803121"/>
              <a:gd name="connsiteX4" fmla="*/ 0 w 505113"/>
              <a:gd name="connsiteY4" fmla="*/ 801145 h 80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113" h="803121">
                <a:moveTo>
                  <a:pt x="0" y="801145"/>
                </a:moveTo>
                <a:lnTo>
                  <a:pt x="422777" y="0"/>
                </a:lnTo>
                <a:cubicBezTo>
                  <a:pt x="426301" y="2018"/>
                  <a:pt x="483193" y="339"/>
                  <a:pt x="505113" y="2357"/>
                </a:cubicBezTo>
                <a:lnTo>
                  <a:pt x="76341" y="803121"/>
                </a:lnTo>
                <a:lnTo>
                  <a:pt x="0" y="801145"/>
                </a:lnTo>
                <a:close/>
              </a:path>
            </a:pathLst>
          </a:cu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 userDrawn="1"/>
        </p:nvSpPr>
        <p:spPr>
          <a:xfrm>
            <a:off x="8666289" y="6346604"/>
            <a:ext cx="3227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02886B2-32A8-6245-9A1C-2DCA4AC23409}" type="slidenum">
              <a:rPr lang="fr-FR" sz="900" smtClean="0">
                <a:solidFill>
                  <a:schemeClr val="bg1"/>
                </a:solidFill>
                <a:latin typeface="Arial"/>
                <a:cs typeface="Arial"/>
              </a:rPr>
              <a:t>‹N°›</a:t>
            </a:fld>
            <a:endParaRPr lang="fr-FR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Espace réservé de la date 4"/>
          <p:cNvSpPr>
            <a:spLocks noGrp="1"/>
          </p:cNvSpPr>
          <p:nvPr userDrawn="1">
            <p:ph type="dt" sz="half" idx="2"/>
          </p:nvPr>
        </p:nvSpPr>
        <p:spPr>
          <a:xfrm>
            <a:off x="397726" y="6350155"/>
            <a:ext cx="2452029" cy="24145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4150"/>
                </a:solidFill>
                <a:latin typeface="Arial"/>
                <a:cs typeface="Arial"/>
              </a:defRPr>
            </a:lvl1pPr>
          </a:lstStyle>
          <a:p>
            <a:r>
              <a:rPr lang="fr-FR" sz="900" dirty="0">
                <a:solidFill>
                  <a:srgbClr val="004150"/>
                </a:solidFill>
                <a:latin typeface="Arial"/>
                <a:cs typeface="Arial"/>
              </a:rPr>
              <a:t>Titre de la présentation - </a:t>
            </a:r>
            <a:fld id="{903CA474-E117-FB4D-9A82-EF937FEDD433}" type="datetimeFigureOut">
              <a:rPr lang="fr-FR" smtClean="0"/>
              <a:pPr/>
              <a:t>15/12/2020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33E9FAC-EF31-4368-A2AA-217C1F75479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123" y="6213707"/>
            <a:ext cx="1203308" cy="46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40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</p:sldLayoutIdLst>
  <p:transition spd="slow">
    <p:wipe/>
  </p:transition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_FEEBAT_SIGNATURE_2019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9" b="4615"/>
          <a:stretch/>
        </p:blipFill>
        <p:spPr>
          <a:xfrm>
            <a:off x="3858007" y="2658813"/>
            <a:ext cx="1435947" cy="162087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D8F1D59-516A-477D-8498-3E33618BE0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092522"/>
            <a:ext cx="1203308" cy="46530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73099" y="5533932"/>
            <a:ext cx="75458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Relais potentiels du programme FEEBAT par les campus des métiers et des qualifications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7E2B546-6706-4FBA-AC85-09939FA3C9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537" y="452447"/>
            <a:ext cx="1717595" cy="1620871"/>
          </a:xfrm>
          <a:prstGeom prst="rect">
            <a:avLst/>
          </a:prstGeom>
        </p:spPr>
      </p:pic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42986C93-4EDC-41A3-A5A3-F09B8118A27C}"/>
              </a:ext>
            </a:extLst>
          </p:cNvPr>
          <p:cNvSpPr txBox="1">
            <a:spLocks/>
          </p:cNvSpPr>
          <p:nvPr/>
        </p:nvSpPr>
        <p:spPr>
          <a:xfrm>
            <a:off x="4166483" y="300175"/>
            <a:ext cx="4809225" cy="78120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chemeClr val="bg1"/>
                </a:solidFill>
              </a:rPr>
              <a:t>PNF du 16 décembre 2020         </a:t>
            </a:r>
            <a:br>
              <a:rPr lang="fr-FR" sz="2000" dirty="0">
                <a:solidFill>
                  <a:schemeClr val="bg1"/>
                </a:solidFill>
              </a:rPr>
            </a:br>
            <a:r>
              <a:rPr lang="fr-FR" sz="2000" dirty="0">
                <a:solidFill>
                  <a:schemeClr val="bg1"/>
                </a:solidFill>
              </a:rPr>
              <a:t>C. </a:t>
            </a:r>
            <a:r>
              <a:rPr lang="fr-FR" sz="2000" dirty="0" err="1">
                <a:solidFill>
                  <a:schemeClr val="bg1"/>
                </a:solidFill>
              </a:rPr>
              <a:t>Bolaky</a:t>
            </a:r>
            <a:r>
              <a:rPr lang="fr-FR" sz="2000" dirty="0">
                <a:solidFill>
                  <a:schemeClr val="bg1"/>
                </a:solidFill>
              </a:rPr>
              <a:t> - DO CMQ GCECMT La Réunion</a:t>
            </a:r>
          </a:p>
        </p:txBody>
      </p:sp>
    </p:spTree>
    <p:extLst>
      <p:ext uri="{BB962C8B-B14F-4D97-AF65-F5344CB8AC3E}">
        <p14:creationId xmlns:p14="http://schemas.microsoft.com/office/powerpoint/2010/main" val="3368852418"/>
      </p:ext>
    </p:extLst>
  </p:cSld>
  <p:clrMapOvr>
    <a:masterClrMapping/>
  </p:clrMapOvr>
  <p:transition spd="slow" advTm="200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88048" y="342367"/>
            <a:ext cx="8270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latin typeface="+mn-lt"/>
              </a:rPr>
              <a:t>Qu’est ce que le campus 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5" y="421236"/>
            <a:ext cx="487363" cy="519371"/>
          </a:xfrm>
          <a:prstGeom prst="rect">
            <a:avLst/>
          </a:prstGeom>
          <a:solidFill>
            <a:srgbClr val="2C7F6B"/>
          </a:solidFill>
          <a:ln>
            <a:solidFill>
              <a:srgbClr val="2C7F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Pentagone 3">
            <a:extLst>
              <a:ext uri="{FF2B5EF4-FFF2-40B4-BE49-F238E27FC236}">
                <a16:creationId xmlns:a16="http://schemas.microsoft.com/office/drawing/2014/main" id="{EA6636AD-51A6-49D5-9D64-1B2D3BDDAB41}"/>
              </a:ext>
            </a:extLst>
          </p:cNvPr>
          <p:cNvSpPr/>
          <p:nvPr/>
        </p:nvSpPr>
        <p:spPr>
          <a:xfrm>
            <a:off x="698365" y="3733572"/>
            <a:ext cx="3707361" cy="2097690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94F3263-E469-4A72-9CFA-0DBB8D8175AC}"/>
              </a:ext>
            </a:extLst>
          </p:cNvPr>
          <p:cNvSpPr txBox="1"/>
          <p:nvPr/>
        </p:nvSpPr>
        <p:spPr>
          <a:xfrm>
            <a:off x="698366" y="2883714"/>
            <a:ext cx="820838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fr-FR" sz="1500" u="sng" dirty="0"/>
              <a:t>Mise en </a:t>
            </a:r>
            <a:r>
              <a:rPr lang="fr-FR" sz="1500" b="1" u="sng" dirty="0"/>
              <a:t>synergie</a:t>
            </a:r>
            <a:r>
              <a:rPr lang="fr-FR" sz="1500" u="sng" dirty="0"/>
              <a:t> : </a:t>
            </a:r>
            <a:r>
              <a:rPr lang="fr-FR" sz="1500" dirty="0"/>
              <a:t>professionnel / formation/ recherche 		apprenants et entreprises</a:t>
            </a:r>
            <a:endParaRPr lang="fr-FR" sz="1500" b="1" dirty="0"/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CEDDBFC4-36FE-4F67-A353-9C8D2C6AF7A8}"/>
              </a:ext>
            </a:extLst>
          </p:cNvPr>
          <p:cNvCxnSpPr/>
          <p:nvPr/>
        </p:nvCxnSpPr>
        <p:spPr>
          <a:xfrm>
            <a:off x="5210405" y="3026664"/>
            <a:ext cx="717613" cy="922"/>
          </a:xfrm>
          <a:prstGeom prst="straightConnector1">
            <a:avLst/>
          </a:prstGeom>
          <a:ln w="57150">
            <a:solidFill>
              <a:srgbClr val="F965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96CAE240-FCE1-4087-93B1-4AC91EDB7565}"/>
              </a:ext>
            </a:extLst>
          </p:cNvPr>
          <p:cNvSpPr txBox="1"/>
          <p:nvPr/>
        </p:nvSpPr>
        <p:spPr>
          <a:xfrm>
            <a:off x="4684051" y="4771612"/>
            <a:ext cx="4321206" cy="11156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96513"/>
            </a:solidFill>
          </a:ln>
          <a:effectLst>
            <a:outerShdw blurRad="127000" dist="76200" dir="30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214313" indent="-214313"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fr-FR" sz="1350" b="1" dirty="0"/>
              <a:t>Architecture, Design et Construction de bâtiments</a:t>
            </a:r>
            <a:endParaRPr lang="fr-FR" sz="1350" dirty="0"/>
          </a:p>
          <a:p>
            <a:pPr marL="214313" indent="-214313"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fr-FR" sz="1350" b="1" dirty="0"/>
              <a:t>Énergies, Energies renouvelables et Environnement</a:t>
            </a:r>
          </a:p>
          <a:p>
            <a:pPr marL="214313" indent="-214313"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fr-FR" sz="1350" b="1" dirty="0"/>
              <a:t>Bois, Matériaux innovants, durables et bio-</a:t>
            </a:r>
            <a:r>
              <a:rPr lang="fr-FR" sz="1350" b="1" dirty="0" err="1"/>
              <a:t>sourcés</a:t>
            </a:r>
            <a:endParaRPr lang="fr-FR" sz="1350" b="1" dirty="0"/>
          </a:p>
          <a:p>
            <a:pPr marL="214313" indent="-214313"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fr-FR" sz="1350" b="1" dirty="0"/>
              <a:t>Domotique, Bâtiment intelligent et communicant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023865B-8E91-4663-9CEE-BEBAEF0DDE42}"/>
              </a:ext>
            </a:extLst>
          </p:cNvPr>
          <p:cNvSpPr/>
          <p:nvPr/>
        </p:nvSpPr>
        <p:spPr>
          <a:xfrm>
            <a:off x="815912" y="3841774"/>
            <a:ext cx="2959406" cy="1904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50" dirty="0"/>
              <a:t>Il a pour objectif de :</a:t>
            </a:r>
          </a:p>
          <a:p>
            <a:endParaRPr lang="fr-FR" sz="825" dirty="0"/>
          </a:p>
          <a:p>
            <a:pPr marL="333375" indent="-133350">
              <a:spcAft>
                <a:spcPts val="900"/>
              </a:spcAft>
              <a:buFont typeface="+mj-lt"/>
              <a:buAutoNum type="arabicPeriod"/>
            </a:pPr>
            <a:r>
              <a:rPr lang="fr-FR" sz="1350" dirty="0"/>
              <a:t> Soutenir le développement d’une filière porteuse d’avenir ; </a:t>
            </a:r>
          </a:p>
          <a:p>
            <a:pPr marL="333375" indent="-133350">
              <a:spcAft>
                <a:spcPts val="900"/>
              </a:spcAft>
              <a:buFont typeface="+mj-lt"/>
              <a:buAutoNum type="arabicPeriod"/>
            </a:pPr>
            <a:r>
              <a:rPr lang="fr-FR" sz="1350" dirty="0"/>
              <a:t>Maintenir des compétences dans un territoire ; </a:t>
            </a:r>
          </a:p>
          <a:p>
            <a:pPr marL="333375" indent="-133350">
              <a:buFont typeface="+mj-lt"/>
              <a:buAutoNum type="arabicPeriod"/>
            </a:pPr>
            <a:r>
              <a:rPr lang="fr-FR" sz="1350" dirty="0"/>
              <a:t>Améliorer l’excellence de la formation. </a:t>
            </a:r>
          </a:p>
        </p:txBody>
      </p:sp>
      <p:sp>
        <p:nvSpPr>
          <p:cNvPr id="27" name="Titre 1">
            <a:extLst>
              <a:ext uri="{FF2B5EF4-FFF2-40B4-BE49-F238E27FC236}">
                <a16:creationId xmlns:a16="http://schemas.microsoft.com/office/drawing/2014/main" id="{2D515F33-1D4C-46D0-ADCA-93DE8198B065}"/>
              </a:ext>
            </a:extLst>
          </p:cNvPr>
          <p:cNvSpPr txBox="1">
            <a:spLocks/>
          </p:cNvSpPr>
          <p:nvPr/>
        </p:nvSpPr>
        <p:spPr>
          <a:xfrm>
            <a:off x="1710376" y="1548323"/>
            <a:ext cx="6404184" cy="902381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>
                <a:latin typeface="+mn-lt"/>
              </a:rPr>
              <a:t>Un Campus des métiers et des qualifications est un réseau qui fédère les acteurs d’une filière économique d’avenir. </a:t>
            </a:r>
          </a:p>
        </p:txBody>
      </p:sp>
      <p:sp>
        <p:nvSpPr>
          <p:cNvPr id="28" name="Forme libre 24">
            <a:extLst>
              <a:ext uri="{FF2B5EF4-FFF2-40B4-BE49-F238E27FC236}">
                <a16:creationId xmlns:a16="http://schemas.microsoft.com/office/drawing/2014/main" id="{A2C9ABF8-2706-4A48-9CFD-FF5E1B7C4D9F}"/>
              </a:ext>
            </a:extLst>
          </p:cNvPr>
          <p:cNvSpPr/>
          <p:nvPr/>
        </p:nvSpPr>
        <p:spPr>
          <a:xfrm>
            <a:off x="5389391" y="4243594"/>
            <a:ext cx="1445276" cy="528018"/>
          </a:xfrm>
          <a:custGeom>
            <a:avLst/>
            <a:gdLst>
              <a:gd name="connsiteX0" fmla="*/ 2906486 w 2928615"/>
              <a:gd name="connsiteY0" fmla="*/ 0 h 816429"/>
              <a:gd name="connsiteX1" fmla="*/ 2569029 w 2928615"/>
              <a:gd name="connsiteY1" fmla="*/ 206829 h 816429"/>
              <a:gd name="connsiteX2" fmla="*/ 424543 w 2928615"/>
              <a:gd name="connsiteY2" fmla="*/ 576943 h 816429"/>
              <a:gd name="connsiteX3" fmla="*/ 0 w 2928615"/>
              <a:gd name="connsiteY3" fmla="*/ 816429 h 816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8615" h="816429">
                <a:moveTo>
                  <a:pt x="2906486" y="0"/>
                </a:moveTo>
                <a:cubicBezTo>
                  <a:pt x="2944586" y="55336"/>
                  <a:pt x="2982686" y="110672"/>
                  <a:pt x="2569029" y="206829"/>
                </a:cubicBezTo>
                <a:cubicBezTo>
                  <a:pt x="2155372" y="302986"/>
                  <a:pt x="852714" y="475343"/>
                  <a:pt x="424543" y="576943"/>
                </a:cubicBezTo>
                <a:cubicBezTo>
                  <a:pt x="-3628" y="678543"/>
                  <a:pt x="56243" y="772886"/>
                  <a:pt x="0" y="816429"/>
                </a:cubicBezTo>
              </a:path>
            </a:pathLst>
          </a:custGeom>
          <a:noFill/>
          <a:ln>
            <a:solidFill>
              <a:srgbClr val="F96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24847859-C48A-4691-96FF-BA9E060BCDE8}"/>
              </a:ext>
            </a:extLst>
          </p:cNvPr>
          <p:cNvSpPr txBox="1"/>
          <p:nvPr/>
        </p:nvSpPr>
        <p:spPr>
          <a:xfrm>
            <a:off x="5345797" y="3537062"/>
            <a:ext cx="2997714" cy="7386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96513"/>
            </a:solidFill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Bef>
                <a:spcPts val="450"/>
              </a:spcBef>
            </a:pPr>
            <a:r>
              <a:rPr lang="fr-FR" sz="1500" b="1" dirty="0"/>
              <a:t>SECTEURS DES CMQ</a:t>
            </a:r>
          </a:p>
          <a:p>
            <a:pPr algn="ctr">
              <a:spcAft>
                <a:spcPts val="450"/>
              </a:spcAft>
            </a:pPr>
            <a:r>
              <a:rPr lang="fr-FR" sz="1350" b="1" u="sng" dirty="0"/>
              <a:t>Domaines d’intervention lien avec FEEBAT</a:t>
            </a:r>
            <a:endParaRPr lang="fr-FR" sz="1050" b="1" u="sng" dirty="0"/>
          </a:p>
        </p:txBody>
      </p:sp>
      <p:sp>
        <p:nvSpPr>
          <p:cNvPr id="30" name="Forme libre 37">
            <a:extLst>
              <a:ext uri="{FF2B5EF4-FFF2-40B4-BE49-F238E27FC236}">
                <a16:creationId xmlns:a16="http://schemas.microsoft.com/office/drawing/2014/main" id="{6C60FA60-383D-43FA-A30D-02B6B0445F72}"/>
              </a:ext>
            </a:extLst>
          </p:cNvPr>
          <p:cNvSpPr/>
          <p:nvPr/>
        </p:nvSpPr>
        <p:spPr>
          <a:xfrm>
            <a:off x="6834668" y="4250998"/>
            <a:ext cx="1552438" cy="520615"/>
          </a:xfrm>
          <a:custGeom>
            <a:avLst/>
            <a:gdLst>
              <a:gd name="connsiteX0" fmla="*/ 18358 w 3338501"/>
              <a:gd name="connsiteY0" fmla="*/ 0 h 805543"/>
              <a:gd name="connsiteX1" fmla="*/ 246958 w 3338501"/>
              <a:gd name="connsiteY1" fmla="*/ 141515 h 805543"/>
              <a:gd name="connsiteX2" fmla="*/ 1749187 w 3338501"/>
              <a:gd name="connsiteY2" fmla="*/ 381000 h 805543"/>
              <a:gd name="connsiteX3" fmla="*/ 2979272 w 3338501"/>
              <a:gd name="connsiteY3" fmla="*/ 620486 h 805543"/>
              <a:gd name="connsiteX4" fmla="*/ 3338501 w 3338501"/>
              <a:gd name="connsiteY4" fmla="*/ 805543 h 80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8501" h="805543">
                <a:moveTo>
                  <a:pt x="18358" y="0"/>
                </a:moveTo>
                <a:cubicBezTo>
                  <a:pt x="-11578" y="39007"/>
                  <a:pt x="-41514" y="78015"/>
                  <a:pt x="246958" y="141515"/>
                </a:cubicBezTo>
                <a:cubicBezTo>
                  <a:pt x="535430" y="205015"/>
                  <a:pt x="1293801" y="301172"/>
                  <a:pt x="1749187" y="381000"/>
                </a:cubicBezTo>
                <a:cubicBezTo>
                  <a:pt x="2204573" y="460828"/>
                  <a:pt x="2714386" y="549729"/>
                  <a:pt x="2979272" y="620486"/>
                </a:cubicBezTo>
                <a:cubicBezTo>
                  <a:pt x="3244158" y="691243"/>
                  <a:pt x="3338501" y="805543"/>
                  <a:pt x="3338501" y="805543"/>
                </a:cubicBezTo>
              </a:path>
            </a:pathLst>
          </a:custGeom>
          <a:noFill/>
          <a:ln>
            <a:solidFill>
              <a:srgbClr val="F96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9A91619E-EBCA-4056-AF82-54196754B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94" y="1295330"/>
            <a:ext cx="1247753" cy="1247753"/>
          </a:xfrm>
          <a:prstGeom prst="rect">
            <a:avLst/>
          </a:prstGeom>
        </p:spPr>
      </p:pic>
      <p:sp>
        <p:nvSpPr>
          <p:cNvPr id="32" name="Espace réservé du pied de page 3">
            <a:extLst>
              <a:ext uri="{FF2B5EF4-FFF2-40B4-BE49-F238E27FC236}">
                <a16:creationId xmlns:a16="http://schemas.microsoft.com/office/drawing/2014/main" id="{FBCA1C17-86CB-4ABB-8688-E84EBAFB604F}"/>
              </a:ext>
            </a:extLst>
          </p:cNvPr>
          <p:cNvSpPr txBox="1">
            <a:spLocks/>
          </p:cNvSpPr>
          <p:nvPr/>
        </p:nvSpPr>
        <p:spPr>
          <a:xfrm>
            <a:off x="-1" y="6124183"/>
            <a:ext cx="5250873" cy="7020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PNF du 16 décembre 2020         </a:t>
            </a:r>
            <a:br>
              <a:rPr lang="fr-FR" dirty="0"/>
            </a:br>
            <a:r>
              <a:rPr lang="fr-FR" dirty="0"/>
              <a:t>C. </a:t>
            </a:r>
            <a:r>
              <a:rPr lang="fr-FR" dirty="0" err="1"/>
              <a:t>Bolaky</a:t>
            </a:r>
            <a:r>
              <a:rPr lang="fr-FR" dirty="0"/>
              <a:t> - DO CMQ GCECMT La Réunion</a:t>
            </a:r>
          </a:p>
        </p:txBody>
      </p:sp>
    </p:spTree>
    <p:extLst>
      <p:ext uri="{BB962C8B-B14F-4D97-AF65-F5344CB8AC3E}">
        <p14:creationId xmlns:p14="http://schemas.microsoft.com/office/powerpoint/2010/main" val="2385543340"/>
      </p:ext>
    </p:extLst>
  </p:cSld>
  <p:clrMapOvr>
    <a:masterClrMapping/>
  </p:clrMapOvr>
  <p:transition spd="slow" advClick="0" advTm="200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88048" y="342367"/>
            <a:ext cx="8270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latin typeface="+mn-lt"/>
              </a:rPr>
              <a:t>Cartographie des campus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5" y="421236"/>
            <a:ext cx="487363" cy="519371"/>
          </a:xfrm>
          <a:prstGeom prst="rect">
            <a:avLst/>
          </a:prstGeom>
          <a:solidFill>
            <a:srgbClr val="2C7F6B"/>
          </a:solidFill>
          <a:ln>
            <a:solidFill>
              <a:srgbClr val="2C7F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BCF4F88-6BB7-4AD9-9AAE-E0A96C8FAD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10" t="15023" r="17392" b="3207"/>
          <a:stretch/>
        </p:blipFill>
        <p:spPr>
          <a:xfrm>
            <a:off x="2647433" y="857250"/>
            <a:ext cx="5993154" cy="51435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5A2E46F-7644-4075-8145-AB479B985943}"/>
              </a:ext>
            </a:extLst>
          </p:cNvPr>
          <p:cNvSpPr/>
          <p:nvPr/>
        </p:nvSpPr>
        <p:spPr>
          <a:xfrm>
            <a:off x="3470563" y="857251"/>
            <a:ext cx="1780310" cy="83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F81278F-F8E7-4ACF-8EF3-C99600EEBDA4}"/>
              </a:ext>
            </a:extLst>
          </p:cNvPr>
          <p:cNvSpPr txBox="1"/>
          <p:nvPr/>
        </p:nvSpPr>
        <p:spPr>
          <a:xfrm>
            <a:off x="247987" y="3085202"/>
            <a:ext cx="2125211" cy="178510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500" u="sng" dirty="0"/>
              <a:t>Thématiques :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fr-FR" sz="1500" dirty="0">
                <a:solidFill>
                  <a:srgbClr val="FF9933"/>
                </a:solidFill>
              </a:rPr>
              <a:t>Bâtiment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fr-FR" sz="1500" dirty="0" err="1">
                <a:solidFill>
                  <a:srgbClr val="FF9933"/>
                </a:solidFill>
              </a:rPr>
              <a:t>Eco-construction</a:t>
            </a:r>
            <a:endParaRPr lang="fr-FR" sz="1500" dirty="0">
              <a:solidFill>
                <a:srgbClr val="FF9933"/>
              </a:solidFill>
            </a:endParaRP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fr-FR" sz="1500" dirty="0">
                <a:solidFill>
                  <a:srgbClr val="7030A0"/>
                </a:solidFill>
              </a:rPr>
              <a:t>Transition énergétique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fr-FR" sz="1500" dirty="0">
                <a:solidFill>
                  <a:srgbClr val="7030A0"/>
                </a:solidFill>
              </a:rPr>
              <a:t>Eco-industrie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fr-FR" sz="1500" dirty="0">
                <a:solidFill>
                  <a:srgbClr val="00FFCC"/>
                </a:solidFill>
              </a:rPr>
              <a:t>Matériaux</a:t>
            </a:r>
          </a:p>
        </p:txBody>
      </p:sp>
      <p:sp>
        <p:nvSpPr>
          <p:cNvPr id="21" name="Espace réservé du numéro de diapositive 6">
            <a:extLst>
              <a:ext uri="{FF2B5EF4-FFF2-40B4-BE49-F238E27FC236}">
                <a16:creationId xmlns:a16="http://schemas.microsoft.com/office/drawing/2014/main" id="{9934D3BC-1418-4839-A4C3-6394209D12D2}"/>
              </a:ext>
            </a:extLst>
          </p:cNvPr>
          <p:cNvSpPr txBox="1">
            <a:spLocks/>
          </p:cNvSpPr>
          <p:nvPr/>
        </p:nvSpPr>
        <p:spPr>
          <a:xfrm>
            <a:off x="7086600" y="5624513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C9ACBE-DC94-406D-803C-D1066B2DB897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0C295754-B003-479C-9338-6F8ABD85E6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" y="865959"/>
            <a:ext cx="1247753" cy="1247753"/>
          </a:xfrm>
          <a:prstGeom prst="rect">
            <a:avLst/>
          </a:prstGeom>
        </p:spPr>
      </p:pic>
      <p:sp>
        <p:nvSpPr>
          <p:cNvPr id="32" name="Espace réservé du pied de page 3">
            <a:extLst>
              <a:ext uri="{FF2B5EF4-FFF2-40B4-BE49-F238E27FC236}">
                <a16:creationId xmlns:a16="http://schemas.microsoft.com/office/drawing/2014/main" id="{F7F3129E-1BA9-4B00-A241-CBE6B69999DF}"/>
              </a:ext>
            </a:extLst>
          </p:cNvPr>
          <p:cNvSpPr txBox="1">
            <a:spLocks/>
          </p:cNvSpPr>
          <p:nvPr/>
        </p:nvSpPr>
        <p:spPr>
          <a:xfrm>
            <a:off x="-1" y="6124183"/>
            <a:ext cx="5250873" cy="7020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PNF du 16 décembre 2020         </a:t>
            </a:r>
            <a:br>
              <a:rPr lang="fr-FR" dirty="0"/>
            </a:br>
            <a:r>
              <a:rPr lang="fr-FR" dirty="0"/>
              <a:t>C. </a:t>
            </a:r>
            <a:r>
              <a:rPr lang="fr-FR" dirty="0" err="1"/>
              <a:t>Bolaky</a:t>
            </a:r>
            <a:r>
              <a:rPr lang="fr-FR" dirty="0"/>
              <a:t> - DO CMQ GCECMT La Réunion</a:t>
            </a:r>
          </a:p>
        </p:txBody>
      </p:sp>
    </p:spTree>
    <p:extLst>
      <p:ext uri="{BB962C8B-B14F-4D97-AF65-F5344CB8AC3E}">
        <p14:creationId xmlns:p14="http://schemas.microsoft.com/office/powerpoint/2010/main" val="4105269674"/>
      </p:ext>
    </p:extLst>
  </p:cSld>
  <p:clrMapOvr>
    <a:masterClrMapping/>
  </p:clrMapOvr>
  <p:transition spd="slow" advClick="0" advTm="200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88048" y="342367"/>
            <a:ext cx="8270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latin typeface="+mn-lt"/>
              </a:rPr>
              <a:t>Le Campus des métiers et des qualifications,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5" y="421236"/>
            <a:ext cx="487363" cy="519371"/>
          </a:xfrm>
          <a:prstGeom prst="rect">
            <a:avLst/>
          </a:prstGeom>
          <a:solidFill>
            <a:srgbClr val="2C7F6B"/>
          </a:solidFill>
          <a:ln>
            <a:solidFill>
              <a:srgbClr val="2C7F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A2E46F-7644-4075-8145-AB479B985943}"/>
              </a:ext>
            </a:extLst>
          </p:cNvPr>
          <p:cNvSpPr/>
          <p:nvPr/>
        </p:nvSpPr>
        <p:spPr>
          <a:xfrm>
            <a:off x="3470563" y="857251"/>
            <a:ext cx="1780310" cy="83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0C295754-B003-479C-9338-6F8ABD85E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" y="865959"/>
            <a:ext cx="1247753" cy="1247753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D3C3878-BE59-41DD-AF71-0E7500B9E747}"/>
              </a:ext>
            </a:extLst>
          </p:cNvPr>
          <p:cNvCxnSpPr/>
          <p:nvPr/>
        </p:nvCxnSpPr>
        <p:spPr>
          <a:xfrm flipV="1">
            <a:off x="4784396" y="2548943"/>
            <a:ext cx="25241" cy="288189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BCF2AAC-CB99-4DEB-9712-0E9EA7C2CA5C}"/>
              </a:ext>
            </a:extLst>
          </p:cNvPr>
          <p:cNvSpPr/>
          <p:nvPr/>
        </p:nvSpPr>
        <p:spPr>
          <a:xfrm>
            <a:off x="1252422" y="1163099"/>
            <a:ext cx="6858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 un levier pour une mise en relation plus large </a:t>
            </a:r>
          </a:p>
          <a:p>
            <a:pPr algn="ctr"/>
            <a:r>
              <a:rPr lang="fr-FR" dirty="0"/>
              <a:t>et une participation au programme FEEBAT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930BB78C-E664-4A57-B9D5-4FC4EB667A3A}"/>
              </a:ext>
            </a:extLst>
          </p:cNvPr>
          <p:cNvSpPr/>
          <p:nvPr/>
        </p:nvSpPr>
        <p:spPr>
          <a:xfrm>
            <a:off x="248970" y="2292841"/>
            <a:ext cx="1892138" cy="985421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Favoriser la mise en réseau des lycées partenaires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9112D28E-F48A-4A88-A7B9-CFB441425274}"/>
              </a:ext>
            </a:extLst>
          </p:cNvPr>
          <p:cNvSpPr/>
          <p:nvPr/>
        </p:nvSpPr>
        <p:spPr>
          <a:xfrm>
            <a:off x="2122242" y="2873631"/>
            <a:ext cx="1890579" cy="985421"/>
          </a:xfrm>
          <a:prstGeom prst="ellipse">
            <a:avLst/>
          </a:prstGeom>
          <a:solidFill>
            <a:srgbClr val="F4B1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Développer des lieux de vie, de formation et d’innovation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D508BB89-4C14-426F-AE6A-98EC8FCD1BB9}"/>
              </a:ext>
            </a:extLst>
          </p:cNvPr>
          <p:cNvSpPr/>
          <p:nvPr/>
        </p:nvSpPr>
        <p:spPr>
          <a:xfrm>
            <a:off x="2427037" y="4342463"/>
            <a:ext cx="1929465" cy="985421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Créer des partenariats renforcés avec les entreprises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D53C66F6-C5B0-4204-B766-F4E2D7C38209}"/>
              </a:ext>
            </a:extLst>
          </p:cNvPr>
          <p:cNvSpPr/>
          <p:nvPr/>
        </p:nvSpPr>
        <p:spPr>
          <a:xfrm>
            <a:off x="579876" y="3597488"/>
            <a:ext cx="1860831" cy="985421"/>
          </a:xfrm>
          <a:prstGeom prst="ellipse">
            <a:avLst/>
          </a:prstGeom>
          <a:solidFill>
            <a:srgbClr val="FFD96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Accompagner la mutualisation des plateaux techniques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4C912818-57D3-4416-9FA1-2EF2C9A36E5C}"/>
              </a:ext>
            </a:extLst>
          </p:cNvPr>
          <p:cNvSpPr/>
          <p:nvPr/>
        </p:nvSpPr>
        <p:spPr>
          <a:xfrm>
            <a:off x="504527" y="4765068"/>
            <a:ext cx="1837240" cy="985421"/>
          </a:xfrm>
          <a:prstGeom prst="ellipse">
            <a:avLst/>
          </a:prstGeom>
          <a:solidFill>
            <a:srgbClr val="A9D1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Développer les relations au niveau européen et à l’international </a:t>
            </a:r>
          </a:p>
        </p:txBody>
      </p:sp>
      <p:sp>
        <p:nvSpPr>
          <p:cNvPr id="20" name="Flèche courbée vers la gauche 9">
            <a:extLst>
              <a:ext uri="{FF2B5EF4-FFF2-40B4-BE49-F238E27FC236}">
                <a16:creationId xmlns:a16="http://schemas.microsoft.com/office/drawing/2014/main" id="{D3EBF976-1E75-436B-BD95-BBD15A193B30}"/>
              </a:ext>
            </a:extLst>
          </p:cNvPr>
          <p:cNvSpPr/>
          <p:nvPr/>
        </p:nvSpPr>
        <p:spPr>
          <a:xfrm rot="21276898">
            <a:off x="1962970" y="2786197"/>
            <a:ext cx="686813" cy="2499549"/>
          </a:xfrm>
          <a:prstGeom prst="curvedLeftArrow">
            <a:avLst>
              <a:gd name="adj1" fmla="val 18240"/>
              <a:gd name="adj2" fmla="val 43359"/>
              <a:gd name="adj3" fmla="val 227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chemeClr val="tx1"/>
              </a:solidFill>
            </a:endParaRPr>
          </a:p>
        </p:txBody>
      </p:sp>
      <p:sp>
        <p:nvSpPr>
          <p:cNvPr id="22" name="Flèche courbée vers la gauche 29">
            <a:extLst>
              <a:ext uri="{FF2B5EF4-FFF2-40B4-BE49-F238E27FC236}">
                <a16:creationId xmlns:a16="http://schemas.microsoft.com/office/drawing/2014/main" id="{BBD640E2-9D93-4D9D-B3A4-37F1ADA9D7DA}"/>
              </a:ext>
            </a:extLst>
          </p:cNvPr>
          <p:cNvSpPr/>
          <p:nvPr/>
        </p:nvSpPr>
        <p:spPr>
          <a:xfrm rot="10132260">
            <a:off x="63218" y="2958329"/>
            <a:ext cx="571860" cy="1231929"/>
          </a:xfrm>
          <a:prstGeom prst="curvedLeftArrow">
            <a:avLst>
              <a:gd name="adj1" fmla="val 16500"/>
              <a:gd name="adj2" fmla="val 50000"/>
              <a:gd name="adj3" fmla="val 2221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chemeClr val="tx1"/>
              </a:solidFill>
            </a:endParaRPr>
          </a:p>
        </p:txBody>
      </p:sp>
      <p:sp>
        <p:nvSpPr>
          <p:cNvPr id="23" name="Flèche courbée vers la gauche 30">
            <a:extLst>
              <a:ext uri="{FF2B5EF4-FFF2-40B4-BE49-F238E27FC236}">
                <a16:creationId xmlns:a16="http://schemas.microsoft.com/office/drawing/2014/main" id="{1C71A6DA-FFC4-4846-96D2-B5BF9C9DF42F}"/>
              </a:ext>
            </a:extLst>
          </p:cNvPr>
          <p:cNvSpPr/>
          <p:nvPr/>
        </p:nvSpPr>
        <p:spPr>
          <a:xfrm rot="17004506">
            <a:off x="2516419" y="1725614"/>
            <a:ext cx="452072" cy="1745640"/>
          </a:xfrm>
          <a:prstGeom prst="curvedLeftArrow">
            <a:avLst>
              <a:gd name="adj1" fmla="val 30233"/>
              <a:gd name="adj2" fmla="val 73342"/>
              <a:gd name="adj3" fmla="val 2984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chemeClr val="tx1"/>
              </a:solidFill>
            </a:endParaRPr>
          </a:p>
        </p:txBody>
      </p:sp>
      <p:sp>
        <p:nvSpPr>
          <p:cNvPr id="25" name="Flèche courbée vers la gauche 31">
            <a:extLst>
              <a:ext uri="{FF2B5EF4-FFF2-40B4-BE49-F238E27FC236}">
                <a16:creationId xmlns:a16="http://schemas.microsoft.com/office/drawing/2014/main" id="{C5B88C0E-8889-46BE-ADFC-2F9014B93A54}"/>
              </a:ext>
            </a:extLst>
          </p:cNvPr>
          <p:cNvSpPr/>
          <p:nvPr/>
        </p:nvSpPr>
        <p:spPr>
          <a:xfrm rot="21147696">
            <a:off x="3839454" y="3402542"/>
            <a:ext cx="639280" cy="1326323"/>
          </a:xfrm>
          <a:prstGeom prst="curvedLeftArrow">
            <a:avLst>
              <a:gd name="adj1" fmla="val 16500"/>
              <a:gd name="adj2" fmla="val 38204"/>
              <a:gd name="adj3" fmla="val 2221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chemeClr val="tx1"/>
              </a:solidFill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6A53BBAF-F886-4F74-B4B9-8037190E3506}"/>
              </a:ext>
            </a:extLst>
          </p:cNvPr>
          <p:cNvSpPr txBox="1"/>
          <p:nvPr/>
        </p:nvSpPr>
        <p:spPr>
          <a:xfrm>
            <a:off x="5153318" y="2232721"/>
            <a:ext cx="3716804" cy="31187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fr-FR" b="1" dirty="0"/>
          </a:p>
          <a:p>
            <a:r>
              <a:rPr lang="fr-FR" sz="1500" b="1" dirty="0"/>
              <a:t>le campus des métiers et des qualifications est un facilitateur ambitieux :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endParaRPr lang="fr-FR" sz="1500" dirty="0"/>
          </a:p>
          <a:p>
            <a:pPr marL="257175" indent="-257175" algn="just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fr-FR" sz="1500" dirty="0"/>
              <a:t>familiariser les jeunes avec les entreprises et le monde du travail, </a:t>
            </a:r>
          </a:p>
          <a:p>
            <a:pPr marL="257175" indent="-257175" algn="just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fr-FR" sz="1500" dirty="0"/>
              <a:t>permettre la montée en compétences,</a:t>
            </a:r>
          </a:p>
          <a:p>
            <a:pPr marL="257175" indent="-257175" algn="just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fr-FR" sz="1500" dirty="0"/>
              <a:t>favoriser une meilleure insertion pro, </a:t>
            </a:r>
          </a:p>
          <a:p>
            <a:pPr marL="257175" indent="-257175" algn="just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fr-FR" sz="1500" dirty="0"/>
              <a:t>anticiper les mutations économiques</a:t>
            </a:r>
          </a:p>
          <a:p>
            <a:pPr marL="257175" indent="-257175" algn="just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fr-FR" sz="1500" dirty="0"/>
              <a:t>promouvoir l’innovation,</a:t>
            </a:r>
          </a:p>
          <a:p>
            <a:pPr marL="257175" indent="-257175" algn="just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fr-FR" sz="1500" dirty="0"/>
              <a:t>accéder à la certification.</a:t>
            </a:r>
          </a:p>
        </p:txBody>
      </p:sp>
      <p:sp>
        <p:nvSpPr>
          <p:cNvPr id="27" name="Flèche courbée vers la gauche 17">
            <a:extLst>
              <a:ext uri="{FF2B5EF4-FFF2-40B4-BE49-F238E27FC236}">
                <a16:creationId xmlns:a16="http://schemas.microsoft.com/office/drawing/2014/main" id="{B27EC6EB-0BAF-411F-A366-5917E9C19B5C}"/>
              </a:ext>
            </a:extLst>
          </p:cNvPr>
          <p:cNvSpPr/>
          <p:nvPr/>
        </p:nvSpPr>
        <p:spPr>
          <a:xfrm rot="11172995">
            <a:off x="202781" y="4194680"/>
            <a:ext cx="571860" cy="1231929"/>
          </a:xfrm>
          <a:prstGeom prst="curvedLeftArrow">
            <a:avLst>
              <a:gd name="adj1" fmla="val 16500"/>
              <a:gd name="adj2" fmla="val 50000"/>
              <a:gd name="adj3" fmla="val 2221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chemeClr val="tx1"/>
              </a:solidFill>
            </a:endParaRPr>
          </a:p>
        </p:txBody>
      </p:sp>
      <p:sp>
        <p:nvSpPr>
          <p:cNvPr id="28" name="Espace réservé du pied de page 3">
            <a:extLst>
              <a:ext uri="{FF2B5EF4-FFF2-40B4-BE49-F238E27FC236}">
                <a16:creationId xmlns:a16="http://schemas.microsoft.com/office/drawing/2014/main" id="{11FDF1FC-1E29-416B-8801-122F98988CE6}"/>
              </a:ext>
            </a:extLst>
          </p:cNvPr>
          <p:cNvSpPr txBox="1">
            <a:spLocks/>
          </p:cNvSpPr>
          <p:nvPr/>
        </p:nvSpPr>
        <p:spPr>
          <a:xfrm>
            <a:off x="-1" y="6124183"/>
            <a:ext cx="5250873" cy="7020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PNF du 16 décembre 2020         </a:t>
            </a:r>
            <a:br>
              <a:rPr lang="fr-FR" dirty="0"/>
            </a:br>
            <a:r>
              <a:rPr lang="fr-FR" dirty="0"/>
              <a:t>C. </a:t>
            </a:r>
            <a:r>
              <a:rPr lang="fr-FR" dirty="0" err="1"/>
              <a:t>Bolaky</a:t>
            </a:r>
            <a:r>
              <a:rPr lang="fr-FR" dirty="0"/>
              <a:t> - DO CMQ GCECMT La Réunion</a:t>
            </a:r>
          </a:p>
        </p:txBody>
      </p:sp>
    </p:spTree>
    <p:extLst>
      <p:ext uri="{BB962C8B-B14F-4D97-AF65-F5344CB8AC3E}">
        <p14:creationId xmlns:p14="http://schemas.microsoft.com/office/powerpoint/2010/main" val="2028485952"/>
      </p:ext>
    </p:extLst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88048" y="342367"/>
            <a:ext cx="8270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latin typeface="+mn-lt"/>
              </a:rPr>
              <a:t> Quels relais potentiels du programme FEEBAT 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5" y="421236"/>
            <a:ext cx="487363" cy="519371"/>
          </a:xfrm>
          <a:prstGeom prst="rect">
            <a:avLst/>
          </a:prstGeom>
          <a:solidFill>
            <a:srgbClr val="2C7F6B"/>
          </a:solidFill>
          <a:ln>
            <a:solidFill>
              <a:srgbClr val="2C7F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A2E46F-7644-4075-8145-AB479B985943}"/>
              </a:ext>
            </a:extLst>
          </p:cNvPr>
          <p:cNvSpPr/>
          <p:nvPr/>
        </p:nvSpPr>
        <p:spPr>
          <a:xfrm>
            <a:off x="3470563" y="857251"/>
            <a:ext cx="1780310" cy="83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0C295754-B003-479C-9338-6F8ABD85E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" y="865959"/>
            <a:ext cx="1247753" cy="1247753"/>
          </a:xfrm>
          <a:prstGeom prst="rect">
            <a:avLst/>
          </a:prstGeom>
        </p:spPr>
      </p:pic>
      <p:sp>
        <p:nvSpPr>
          <p:cNvPr id="19" name="Nuage 18">
            <a:extLst>
              <a:ext uri="{FF2B5EF4-FFF2-40B4-BE49-F238E27FC236}">
                <a16:creationId xmlns:a16="http://schemas.microsoft.com/office/drawing/2014/main" id="{9760B4F1-4320-4E4C-867B-F164C4BF87DC}"/>
              </a:ext>
            </a:extLst>
          </p:cNvPr>
          <p:cNvSpPr/>
          <p:nvPr/>
        </p:nvSpPr>
        <p:spPr>
          <a:xfrm>
            <a:off x="4708394" y="1834821"/>
            <a:ext cx="2330389" cy="1071979"/>
          </a:xfrm>
          <a:prstGeom prst="cloud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dirty="0">
                <a:solidFill>
                  <a:schemeClr val="tx1"/>
                </a:solidFill>
              </a:rPr>
              <a:t>MONTEE EN COMPETENCES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08E1863-B17E-4694-AA9C-2748BDAD26F9}"/>
              </a:ext>
            </a:extLst>
          </p:cNvPr>
          <p:cNvSpPr/>
          <p:nvPr/>
        </p:nvSpPr>
        <p:spPr>
          <a:xfrm>
            <a:off x="537328" y="889128"/>
            <a:ext cx="8396096" cy="987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50"/>
              </a:spcAft>
            </a:pPr>
            <a:r>
              <a:rPr lang="fr-FR" sz="2400" b="1" dirty="0"/>
              <a:t> </a:t>
            </a:r>
          </a:p>
          <a:p>
            <a:pPr algn="ctr"/>
            <a:r>
              <a:rPr lang="fr-FR" sz="1500" dirty="0"/>
              <a:t>un levier pour une mise en relation plus large et une participation au programme FEEBAT</a:t>
            </a:r>
          </a:p>
          <a:p>
            <a:pPr algn="ctr"/>
            <a:endParaRPr lang="fr-FR" sz="1500" dirty="0"/>
          </a:p>
        </p:txBody>
      </p:sp>
      <p:graphicFrame>
        <p:nvGraphicFramePr>
          <p:cNvPr id="28" name="Diagramme 27">
            <a:extLst>
              <a:ext uri="{FF2B5EF4-FFF2-40B4-BE49-F238E27FC236}">
                <a16:creationId xmlns:a16="http://schemas.microsoft.com/office/drawing/2014/main" id="{0CEEEFAE-2939-4983-9A70-9CE456B060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7443752"/>
              </p:ext>
            </p:extLst>
          </p:nvPr>
        </p:nvGraphicFramePr>
        <p:xfrm>
          <a:off x="599778" y="2523654"/>
          <a:ext cx="7453070" cy="3308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9" name="ZoneTexte 28">
            <a:extLst>
              <a:ext uri="{FF2B5EF4-FFF2-40B4-BE49-F238E27FC236}">
                <a16:creationId xmlns:a16="http://schemas.microsoft.com/office/drawing/2014/main" id="{047766BE-5969-4911-A34B-A70EDAA20F84}"/>
              </a:ext>
            </a:extLst>
          </p:cNvPr>
          <p:cNvSpPr txBox="1"/>
          <p:nvPr/>
        </p:nvSpPr>
        <p:spPr>
          <a:xfrm>
            <a:off x="938654" y="4704173"/>
            <a:ext cx="3379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Tx/>
              <a:buChar char="-"/>
            </a:pPr>
            <a:r>
              <a:rPr lang="fr-FR" sz="1350" dirty="0"/>
              <a:t>Recenser les établissements </a:t>
            </a:r>
          </a:p>
          <a:p>
            <a:pPr marL="214313" indent="-214313">
              <a:buFontTx/>
              <a:buChar char="-"/>
            </a:pPr>
            <a:r>
              <a:rPr lang="fr-FR" sz="1350" dirty="0"/>
              <a:t>Communiquer auprès des entreprises</a:t>
            </a:r>
          </a:p>
          <a:p>
            <a:pPr marL="214313" indent="-214313">
              <a:buFontTx/>
              <a:buChar char="-"/>
            </a:pPr>
            <a:r>
              <a:rPr lang="fr-FR" sz="1350" dirty="0"/>
              <a:t>Identifier les outils BIM à utiliser demain</a:t>
            </a:r>
          </a:p>
          <a:p>
            <a:pPr marL="214313" indent="-214313">
              <a:buFontTx/>
              <a:buChar char="-"/>
            </a:pPr>
            <a:r>
              <a:rPr lang="fr-FR" sz="1350" dirty="0"/>
              <a:t>Monter des projets sur la thématique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E13C124E-E3A4-4A8C-B0C6-CEDF5E527C19}"/>
              </a:ext>
            </a:extLst>
          </p:cNvPr>
          <p:cNvSpPr txBox="1"/>
          <p:nvPr/>
        </p:nvSpPr>
        <p:spPr>
          <a:xfrm>
            <a:off x="4374135" y="4541885"/>
            <a:ext cx="445642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Tx/>
              <a:buChar char="-"/>
            </a:pPr>
            <a:r>
              <a:rPr lang="fr-FR" sz="1350" dirty="0"/>
              <a:t>Promouvoir l’intérêt de la rénovation énergétique </a:t>
            </a:r>
          </a:p>
          <a:p>
            <a:pPr marL="214313" indent="-214313">
              <a:buFontTx/>
              <a:buChar char="-"/>
            </a:pPr>
            <a:r>
              <a:rPr lang="fr-FR" sz="1350" dirty="0"/>
              <a:t>Relayer l’information dans les établissements de formation</a:t>
            </a:r>
          </a:p>
          <a:p>
            <a:pPr marL="214313" indent="-214313">
              <a:buFontTx/>
              <a:buChar char="-"/>
            </a:pPr>
            <a:r>
              <a:rPr lang="fr-FR" sz="1350" dirty="0"/>
              <a:t>Accompagner le déploiement du programme</a:t>
            </a:r>
          </a:p>
          <a:p>
            <a:pPr marL="214313" indent="-214313">
              <a:buFontTx/>
              <a:buChar char="-"/>
            </a:pPr>
            <a:r>
              <a:rPr lang="fr-FR" sz="1350" dirty="0"/>
              <a:t>Utiliser les concours ou des trophées des innovations pour développer l’application du programme FEEBAT</a:t>
            </a:r>
          </a:p>
        </p:txBody>
      </p:sp>
      <p:sp>
        <p:nvSpPr>
          <p:cNvPr id="31" name="Nuage 30">
            <a:extLst>
              <a:ext uri="{FF2B5EF4-FFF2-40B4-BE49-F238E27FC236}">
                <a16:creationId xmlns:a16="http://schemas.microsoft.com/office/drawing/2014/main" id="{47B8635C-D71D-4709-9731-43F93640354D}"/>
              </a:ext>
            </a:extLst>
          </p:cNvPr>
          <p:cNvSpPr/>
          <p:nvPr/>
        </p:nvSpPr>
        <p:spPr>
          <a:xfrm>
            <a:off x="1002243" y="2228234"/>
            <a:ext cx="2330389" cy="1071979"/>
          </a:xfrm>
          <a:prstGeom prst="cloud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dirty="0">
                <a:solidFill>
                  <a:schemeClr val="tx1"/>
                </a:solidFill>
              </a:rPr>
              <a:t>ATTRACTIVITE DES FORMATIONS</a:t>
            </a:r>
          </a:p>
        </p:txBody>
      </p:sp>
      <p:sp>
        <p:nvSpPr>
          <p:cNvPr id="32" name="Nuage 31">
            <a:extLst>
              <a:ext uri="{FF2B5EF4-FFF2-40B4-BE49-F238E27FC236}">
                <a16:creationId xmlns:a16="http://schemas.microsoft.com/office/drawing/2014/main" id="{84F08C7A-45A0-49FE-AA0D-F5D9A0D1C9CB}"/>
              </a:ext>
            </a:extLst>
          </p:cNvPr>
          <p:cNvSpPr/>
          <p:nvPr/>
        </p:nvSpPr>
        <p:spPr>
          <a:xfrm>
            <a:off x="2704766" y="1692244"/>
            <a:ext cx="2330389" cy="1071979"/>
          </a:xfrm>
          <a:prstGeom prst="cloud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dirty="0">
                <a:solidFill>
                  <a:schemeClr val="tx1"/>
                </a:solidFill>
              </a:rPr>
              <a:t>VALORISATION DES METIERS</a:t>
            </a:r>
          </a:p>
        </p:txBody>
      </p:sp>
      <p:sp>
        <p:nvSpPr>
          <p:cNvPr id="33" name="Espace réservé du pied de page 3">
            <a:extLst>
              <a:ext uri="{FF2B5EF4-FFF2-40B4-BE49-F238E27FC236}">
                <a16:creationId xmlns:a16="http://schemas.microsoft.com/office/drawing/2014/main" id="{F20A9F81-10EA-4A6C-9DA0-41D99573ECD9}"/>
              </a:ext>
            </a:extLst>
          </p:cNvPr>
          <p:cNvSpPr txBox="1">
            <a:spLocks/>
          </p:cNvSpPr>
          <p:nvPr/>
        </p:nvSpPr>
        <p:spPr>
          <a:xfrm>
            <a:off x="-1" y="6124183"/>
            <a:ext cx="5250873" cy="7020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PNF du 16 décembre 2020         </a:t>
            </a:r>
            <a:br>
              <a:rPr lang="fr-FR" dirty="0"/>
            </a:br>
            <a:r>
              <a:rPr lang="fr-FR" dirty="0"/>
              <a:t>C. </a:t>
            </a:r>
            <a:r>
              <a:rPr lang="fr-FR" dirty="0" err="1"/>
              <a:t>Bolaky</a:t>
            </a:r>
            <a:r>
              <a:rPr lang="fr-FR" dirty="0"/>
              <a:t> - DO CMQ GCECMT La Réunion</a:t>
            </a:r>
          </a:p>
        </p:txBody>
      </p:sp>
    </p:spTree>
    <p:extLst>
      <p:ext uri="{BB962C8B-B14F-4D97-AF65-F5344CB8AC3E}">
        <p14:creationId xmlns:p14="http://schemas.microsoft.com/office/powerpoint/2010/main" val="3840215720"/>
      </p:ext>
    </p:extLst>
  </p:cSld>
  <p:clrMapOvr>
    <a:masterClrMapping/>
  </p:clrMapOvr>
  <p:transition spd="slow" advClick="0" advTm="200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85" y="421236"/>
            <a:ext cx="487363" cy="519371"/>
          </a:xfrm>
          <a:prstGeom prst="rect">
            <a:avLst/>
          </a:prstGeom>
          <a:solidFill>
            <a:srgbClr val="2C7F6B"/>
          </a:solidFill>
          <a:ln>
            <a:solidFill>
              <a:srgbClr val="2C7F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A2E46F-7644-4075-8145-AB479B985943}"/>
              </a:ext>
            </a:extLst>
          </p:cNvPr>
          <p:cNvSpPr/>
          <p:nvPr/>
        </p:nvSpPr>
        <p:spPr>
          <a:xfrm>
            <a:off x="3470563" y="857251"/>
            <a:ext cx="1780310" cy="83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0C295754-B003-479C-9338-6F8ABD85E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3679" y="254479"/>
            <a:ext cx="1512238" cy="151223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C540DE6-75C0-4EBD-A505-A26517A7D0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9" r="-1"/>
          <a:stretch/>
        </p:blipFill>
        <p:spPr>
          <a:xfrm>
            <a:off x="2291004" y="1834240"/>
            <a:ext cx="5036459" cy="3466301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8486FB9E-3E1D-43E9-9634-B635F1B64D68}"/>
              </a:ext>
            </a:extLst>
          </p:cNvPr>
          <p:cNvSpPr txBox="1"/>
          <p:nvPr/>
        </p:nvSpPr>
        <p:spPr>
          <a:xfrm>
            <a:off x="2999287" y="1133991"/>
            <a:ext cx="3619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Merci de votre attention</a:t>
            </a:r>
            <a:endParaRPr lang="fr-FR" sz="1500" b="1" dirty="0"/>
          </a:p>
        </p:txBody>
      </p:sp>
      <p:sp>
        <p:nvSpPr>
          <p:cNvPr id="16" name="Espace réservé du pied de page 3">
            <a:extLst>
              <a:ext uri="{FF2B5EF4-FFF2-40B4-BE49-F238E27FC236}">
                <a16:creationId xmlns:a16="http://schemas.microsoft.com/office/drawing/2014/main" id="{E8F376A8-0F40-4E1D-B554-3E6EE3316F52}"/>
              </a:ext>
            </a:extLst>
          </p:cNvPr>
          <p:cNvSpPr txBox="1">
            <a:spLocks/>
          </p:cNvSpPr>
          <p:nvPr/>
        </p:nvSpPr>
        <p:spPr>
          <a:xfrm>
            <a:off x="-1" y="6124183"/>
            <a:ext cx="5250873" cy="7020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PNF du 16 décembre 2020         </a:t>
            </a:r>
            <a:br>
              <a:rPr lang="fr-FR" dirty="0"/>
            </a:br>
            <a:r>
              <a:rPr lang="fr-FR" dirty="0"/>
              <a:t>C. </a:t>
            </a:r>
            <a:r>
              <a:rPr lang="fr-FR" dirty="0" err="1"/>
              <a:t>Bolaky</a:t>
            </a:r>
            <a:r>
              <a:rPr lang="fr-FR" dirty="0"/>
              <a:t> - DO CMQ GCECMT La Réunion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C4E59D52-4320-4906-8E1F-6ABB702822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33" y="254479"/>
            <a:ext cx="1711855" cy="134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261721"/>
      </p:ext>
    </p:extLst>
  </p:cSld>
  <p:clrMapOvr>
    <a:masterClrMapping/>
  </p:clrMapOvr>
  <p:transition spd="slow" advClick="0" advTm="2000">
    <p:wipe/>
  </p:transition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436</Words>
  <Application>Microsoft Office PowerPoint</Application>
  <PresentationFormat>Affichage à l'écran (4:3)</PresentationFormat>
  <Paragraphs>69</Paragraphs>
  <Slides>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celine</dc:creator>
  <cp:lastModifiedBy>Cedric Dziubanowski</cp:lastModifiedBy>
  <cp:revision>21</cp:revision>
  <dcterms:created xsi:type="dcterms:W3CDTF">2020-12-10T07:40:35Z</dcterms:created>
  <dcterms:modified xsi:type="dcterms:W3CDTF">2020-12-15T18:55:46Z</dcterms:modified>
</cp:coreProperties>
</file>