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0" r:id="rId2"/>
    <p:sldId id="409" r:id="rId3"/>
    <p:sldId id="422" r:id="rId4"/>
    <p:sldId id="423" r:id="rId5"/>
    <p:sldId id="433" r:id="rId6"/>
    <p:sldId id="421" r:id="rId7"/>
    <p:sldId id="429" r:id="rId8"/>
    <p:sldId id="434" r:id="rId9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2">
          <p15:clr>
            <a:srgbClr val="A4A3A4"/>
          </p15:clr>
        </p15:guide>
        <p15:guide id="2" orient="horz" pos="1039">
          <p15:clr>
            <a:srgbClr val="A4A3A4"/>
          </p15:clr>
        </p15:guide>
        <p15:guide id="3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C2E"/>
    <a:srgbClr val="2C7F6B"/>
    <a:srgbClr val="76D0BB"/>
    <a:srgbClr val="00264B"/>
    <a:srgbClr val="0056A4"/>
    <a:srgbClr val="004150"/>
    <a:srgbClr val="FFFFFF"/>
    <a:srgbClr val="88CDD3"/>
    <a:srgbClr val="394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9" autoAdjust="0"/>
    <p:restoredTop sz="73062" autoAdjust="0"/>
  </p:normalViewPr>
  <p:slideViewPr>
    <p:cSldViewPr snapToGrid="0" snapToObjects="1" showGuides="1">
      <p:cViewPr varScale="1">
        <p:scale>
          <a:sx n="51" d="100"/>
          <a:sy n="51" d="100"/>
        </p:scale>
        <p:origin x="1169" y="45"/>
      </p:cViewPr>
      <p:guideLst>
        <p:guide orient="horz" pos="4202"/>
        <p:guide orient="horz" pos="1039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1B72E-D6D4-414F-80EF-B00C5AB8F0FA}" type="datetimeFigureOut">
              <a:rPr lang="fr-FR" smtClean="0"/>
              <a:pPr/>
              <a:t>17/12/2020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1CC7-DEB2-FC44-9453-473974880B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51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8E35-911E-5B4B-A0A2-F70C3718DE10}" type="datetimeFigureOut">
              <a:rPr lang="fr-FR" smtClean="0"/>
              <a:pPr/>
              <a:t>17/12/2020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8C00-D3CE-CE48-AE7A-851C1AB94B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79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257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2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654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07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37D4C-5FC6-4633-9EA1-5412B5437DE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64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13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28C00-D3CE-CE48-AE7A-851C1AB94BC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71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4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orange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verte.jpg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pro_du_bat.jpg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archi_MO.jpg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s/puce_enseignant_formateur.jpg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e-sophie/Documents/en%20cours/FEE%20BAT/SUPPORTS/DECLINAISON_SUPPORTS/PPT_JPG/puce_orange.jpg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5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texte 3"/>
          <p:cNvSpPr>
            <a:spLocks noGrp="1"/>
          </p:cNvSpPr>
          <p:nvPr>
            <p:ph type="body" sz="half" idx="36" hasCustomPrompt="1"/>
          </p:nvPr>
        </p:nvSpPr>
        <p:spPr>
          <a:xfrm>
            <a:off x="1811902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33" hasCustomPrompt="1"/>
          </p:nvPr>
        </p:nvSpPr>
        <p:spPr>
          <a:xfrm>
            <a:off x="1811902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1811901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01</a:t>
            </a:r>
          </a:p>
          <a:p>
            <a:pPr lvl="0"/>
            <a:endParaRPr lang="fr-FR" dirty="0"/>
          </a:p>
        </p:txBody>
      </p:sp>
      <p:sp>
        <p:nvSpPr>
          <p:cNvPr id="44" name="Parallélogramme 10"/>
          <p:cNvSpPr/>
          <p:nvPr userDrawn="1"/>
        </p:nvSpPr>
        <p:spPr>
          <a:xfrm flipH="1" flipV="1">
            <a:off x="2372006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3837705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02</a:t>
            </a:r>
          </a:p>
          <a:p>
            <a:pPr lvl="0"/>
            <a:endParaRPr lang="fr-FR" dirty="0"/>
          </a:p>
        </p:txBody>
      </p:sp>
      <p:sp>
        <p:nvSpPr>
          <p:cNvPr id="48" name="Parallélogramme 10"/>
          <p:cNvSpPr/>
          <p:nvPr userDrawn="1"/>
        </p:nvSpPr>
        <p:spPr>
          <a:xfrm flipH="1" flipV="1">
            <a:off x="4397810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968827" y="1912452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03</a:t>
            </a:r>
          </a:p>
          <a:p>
            <a:pPr lvl="0"/>
            <a:endParaRPr lang="fr-FR" dirty="0"/>
          </a:p>
        </p:txBody>
      </p:sp>
      <p:sp>
        <p:nvSpPr>
          <p:cNvPr id="52" name="Parallélogramme 10"/>
          <p:cNvSpPr/>
          <p:nvPr userDrawn="1"/>
        </p:nvSpPr>
        <p:spPr>
          <a:xfrm flipH="1" flipV="1">
            <a:off x="6528932" y="1912452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1811901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4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3837705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968827" y="2325686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5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1811901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04</a:t>
            </a:r>
          </a:p>
          <a:p>
            <a:pPr lvl="0"/>
            <a:endParaRPr lang="fr-FR" dirty="0"/>
          </a:p>
        </p:txBody>
      </p:sp>
      <p:sp>
        <p:nvSpPr>
          <p:cNvPr id="58" name="Parallélogramme 10"/>
          <p:cNvSpPr/>
          <p:nvPr userDrawn="1"/>
        </p:nvSpPr>
        <p:spPr>
          <a:xfrm flipH="1" flipV="1">
            <a:off x="2372006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3837705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05</a:t>
            </a:r>
          </a:p>
          <a:p>
            <a:pPr lvl="0"/>
            <a:endParaRPr lang="fr-FR" dirty="0"/>
          </a:p>
        </p:txBody>
      </p:sp>
      <p:sp>
        <p:nvSpPr>
          <p:cNvPr id="61" name="Parallélogramme 10"/>
          <p:cNvSpPr/>
          <p:nvPr userDrawn="1"/>
        </p:nvSpPr>
        <p:spPr>
          <a:xfrm flipH="1" flipV="1">
            <a:off x="4397810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space réservé du texte 3"/>
          <p:cNvSpPr>
            <a:spLocks noGrp="1"/>
          </p:cNvSpPr>
          <p:nvPr>
            <p:ph type="body" sz="half" idx="29" hasCustomPrompt="1"/>
          </p:nvPr>
        </p:nvSpPr>
        <p:spPr>
          <a:xfrm>
            <a:off x="5968827" y="3857721"/>
            <a:ext cx="845750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06</a:t>
            </a:r>
          </a:p>
          <a:p>
            <a:pPr lvl="0"/>
            <a:endParaRPr lang="fr-FR" dirty="0"/>
          </a:p>
        </p:txBody>
      </p:sp>
      <p:sp>
        <p:nvSpPr>
          <p:cNvPr id="64" name="Parallélogramme 10"/>
          <p:cNvSpPr/>
          <p:nvPr userDrawn="1"/>
        </p:nvSpPr>
        <p:spPr>
          <a:xfrm flipH="1" flipV="1">
            <a:off x="6528932" y="3857721"/>
            <a:ext cx="253587" cy="388302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3"/>
          <p:cNvSpPr>
            <a:spLocks noGrp="1"/>
          </p:cNvSpPr>
          <p:nvPr>
            <p:ph type="body" sz="half" idx="30" hasCustomPrompt="1"/>
          </p:nvPr>
        </p:nvSpPr>
        <p:spPr>
          <a:xfrm>
            <a:off x="1811901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6" name="Espace réservé du texte 3"/>
          <p:cNvSpPr>
            <a:spLocks noGrp="1"/>
          </p:cNvSpPr>
          <p:nvPr>
            <p:ph type="body" sz="half" idx="31" hasCustomPrompt="1"/>
          </p:nvPr>
        </p:nvSpPr>
        <p:spPr>
          <a:xfrm>
            <a:off x="3837705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67" name="Espace réservé du texte 3"/>
          <p:cNvSpPr>
            <a:spLocks noGrp="1"/>
          </p:cNvSpPr>
          <p:nvPr>
            <p:ph type="body" sz="half" idx="32" hasCustomPrompt="1"/>
          </p:nvPr>
        </p:nvSpPr>
        <p:spPr>
          <a:xfrm>
            <a:off x="5968827" y="4270955"/>
            <a:ext cx="1484407" cy="2558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="1">
                <a:solidFill>
                  <a:srgbClr val="2C7F6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Zone de titre 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>
            <p:ph type="body" sz="half" idx="34" hasCustomPrompt="1"/>
          </p:nvPr>
        </p:nvSpPr>
        <p:spPr>
          <a:xfrm>
            <a:off x="3837705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35" hasCustomPrompt="1"/>
          </p:nvPr>
        </p:nvSpPr>
        <p:spPr>
          <a:xfrm>
            <a:off x="5968827" y="267246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37" hasCustomPrompt="1"/>
          </p:nvPr>
        </p:nvSpPr>
        <p:spPr>
          <a:xfrm>
            <a:off x="3837705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  <p:sp>
        <p:nvSpPr>
          <p:cNvPr id="34" name="Espace réservé du texte 3"/>
          <p:cNvSpPr>
            <a:spLocks noGrp="1"/>
          </p:cNvSpPr>
          <p:nvPr>
            <p:ph type="body" sz="half" idx="38" hasCustomPrompt="1"/>
          </p:nvPr>
        </p:nvSpPr>
        <p:spPr>
          <a:xfrm>
            <a:off x="5968827" y="4617730"/>
            <a:ext cx="1435370" cy="71627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19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2_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92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16/12/2020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PNF - FEEBAT  - Examens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D19843-1938-4FF8-B971-94C1E9F5BC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1452022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5" name="Espace réservé du contenu 2"/>
          <p:cNvSpPr>
            <a:spLocks noGrp="1"/>
          </p:cNvSpPr>
          <p:nvPr>
            <p:ph idx="22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584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contenu 2"/>
          <p:cNvSpPr>
            <a:spLocks noGrp="1"/>
          </p:cNvSpPr>
          <p:nvPr>
            <p:ph idx="20"/>
          </p:nvPr>
        </p:nvSpPr>
        <p:spPr>
          <a:xfrm>
            <a:off x="2193626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4032" y="5099544"/>
            <a:ext cx="1603428" cy="498670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435898 w 1730582"/>
              <a:gd name="connsiteY2" fmla="*/ 53434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35898 w 1730582"/>
              <a:gd name="connsiteY2" fmla="*/ 534342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541359"/>
              <a:gd name="connsiteX1" fmla="*/ 1730582 w 1730582"/>
              <a:gd name="connsiteY1" fmla="*/ 0 h 541359"/>
              <a:gd name="connsiteX2" fmla="*/ 1457302 w 1730582"/>
              <a:gd name="connsiteY2" fmla="*/ 498670 h 541359"/>
              <a:gd name="connsiteX3" fmla="*/ 14032 w 1730582"/>
              <a:gd name="connsiteY3" fmla="*/ 541359 h 541359"/>
              <a:gd name="connsiteX4" fmla="*/ 0 w 1730582"/>
              <a:gd name="connsiteY4" fmla="*/ 0 h 541359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032 w 1730582"/>
              <a:gd name="connsiteY3" fmla="*/ 491417 h 498670"/>
              <a:gd name="connsiteX4" fmla="*/ 0 w 1730582"/>
              <a:gd name="connsiteY4" fmla="*/ 0 h 498670"/>
              <a:gd name="connsiteX0" fmla="*/ 0 w 1730582"/>
              <a:gd name="connsiteY0" fmla="*/ 0 h 498670"/>
              <a:gd name="connsiteX1" fmla="*/ 1730582 w 1730582"/>
              <a:gd name="connsiteY1" fmla="*/ 0 h 498670"/>
              <a:gd name="connsiteX2" fmla="*/ 1457302 w 1730582"/>
              <a:gd name="connsiteY2" fmla="*/ 498670 h 498670"/>
              <a:gd name="connsiteX3" fmla="*/ 149591 w 1730582"/>
              <a:gd name="connsiteY3" fmla="*/ 491417 h 498670"/>
              <a:gd name="connsiteX4" fmla="*/ 0 w 1730582"/>
              <a:gd name="connsiteY4" fmla="*/ 0 h 498670"/>
              <a:gd name="connsiteX0" fmla="*/ 7372 w 1580991"/>
              <a:gd name="connsiteY0" fmla="*/ 7135 h 498670"/>
              <a:gd name="connsiteX1" fmla="*/ 1580991 w 1580991"/>
              <a:gd name="connsiteY1" fmla="*/ 0 h 498670"/>
              <a:gd name="connsiteX2" fmla="*/ 1307711 w 1580991"/>
              <a:gd name="connsiteY2" fmla="*/ 498670 h 498670"/>
              <a:gd name="connsiteX3" fmla="*/ 0 w 1580991"/>
              <a:gd name="connsiteY3" fmla="*/ 491417 h 498670"/>
              <a:gd name="connsiteX4" fmla="*/ 7372 w 1580991"/>
              <a:gd name="connsiteY4" fmla="*/ 7135 h 498670"/>
              <a:gd name="connsiteX0" fmla="*/ 0 w 1573619"/>
              <a:gd name="connsiteY0" fmla="*/ 7135 h 498670"/>
              <a:gd name="connsiteX1" fmla="*/ 1573619 w 1573619"/>
              <a:gd name="connsiteY1" fmla="*/ 0 h 498670"/>
              <a:gd name="connsiteX2" fmla="*/ 1300339 w 1573619"/>
              <a:gd name="connsiteY2" fmla="*/ 498670 h 498670"/>
              <a:gd name="connsiteX3" fmla="*/ 26478 w 1573619"/>
              <a:gd name="connsiteY3" fmla="*/ 498434 h 498670"/>
              <a:gd name="connsiteX4" fmla="*/ 0 w 1573619"/>
              <a:gd name="connsiteY4" fmla="*/ 7135 h 498670"/>
              <a:gd name="connsiteX0" fmla="*/ 14142 w 1547141"/>
              <a:gd name="connsiteY0" fmla="*/ 118 h 498670"/>
              <a:gd name="connsiteX1" fmla="*/ 1547141 w 1547141"/>
              <a:gd name="connsiteY1" fmla="*/ 0 h 498670"/>
              <a:gd name="connsiteX2" fmla="*/ 1273861 w 1547141"/>
              <a:gd name="connsiteY2" fmla="*/ 498670 h 498670"/>
              <a:gd name="connsiteX3" fmla="*/ 0 w 1547141"/>
              <a:gd name="connsiteY3" fmla="*/ 498434 h 498670"/>
              <a:gd name="connsiteX4" fmla="*/ 14142 w 1547141"/>
              <a:gd name="connsiteY4" fmla="*/ 118 h 4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141" h="498670">
                <a:moveTo>
                  <a:pt x="14142" y="118"/>
                </a:moveTo>
                <a:lnTo>
                  <a:pt x="1547141" y="0"/>
                </a:lnTo>
                <a:lnTo>
                  <a:pt x="1273861" y="498670"/>
                </a:lnTo>
                <a:lnTo>
                  <a:pt x="0" y="498434"/>
                </a:lnTo>
                <a:lnTo>
                  <a:pt x="14142" y="118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>
            <a:spLocks noGrp="1"/>
          </p:cNvSpPr>
          <p:nvPr>
            <p:ph type="body" sz="half" idx="12" hasCustomPrompt="1"/>
          </p:nvPr>
        </p:nvSpPr>
        <p:spPr>
          <a:xfrm>
            <a:off x="489464" y="514313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957407" y="5271227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6718506" y="5088560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2" name="Espace réservé du texte 2"/>
          <p:cNvSpPr>
            <a:spLocks noGrp="1"/>
          </p:cNvSpPr>
          <p:nvPr>
            <p:ph idx="21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8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contenu 2"/>
          <p:cNvSpPr>
            <a:spLocks noGrp="1"/>
          </p:cNvSpPr>
          <p:nvPr>
            <p:ph idx="23"/>
          </p:nvPr>
        </p:nvSpPr>
        <p:spPr>
          <a:xfrm>
            <a:off x="2194945" y="3267154"/>
            <a:ext cx="3587023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6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41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8" name="Espace réservé pour une image  2"/>
          <p:cNvSpPr>
            <a:spLocks noGrp="1"/>
          </p:cNvSpPr>
          <p:nvPr userDrawn="1"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Espace réservé du texte 3"/>
          <p:cNvSpPr>
            <a:spLocks noGrp="1"/>
          </p:cNvSpPr>
          <p:nvPr userDrawn="1"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 userDrawn="1"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 userDrawn="1"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 userDrawn="1"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5" name="Espace réservé du texte 3"/>
          <p:cNvSpPr>
            <a:spLocks noGrp="1"/>
          </p:cNvSpPr>
          <p:nvPr userDrawn="1"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 userDrawn="1"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 userDrawn="1"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Espace réservé du texte 3"/>
          <p:cNvSpPr>
            <a:spLocks noGrp="1"/>
          </p:cNvSpPr>
          <p:nvPr userDrawn="1"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36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77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005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56A4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23"/>
          </p:nvPr>
        </p:nvSpPr>
        <p:spPr>
          <a:xfrm>
            <a:off x="2193625" y="3256937"/>
            <a:ext cx="3588344" cy="979458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2"/>
          <p:cNvSpPr>
            <a:spLocks noGrp="1"/>
          </p:cNvSpPr>
          <p:nvPr>
            <p:ph idx="24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8728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7017" y="3307789"/>
            <a:ext cx="1730582" cy="1081649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0582" h="1081649">
                <a:moveTo>
                  <a:pt x="0" y="0"/>
                </a:moveTo>
                <a:lnTo>
                  <a:pt x="1730582" y="0"/>
                </a:lnTo>
                <a:lnTo>
                  <a:pt x="1141213" y="1074632"/>
                </a:lnTo>
                <a:lnTo>
                  <a:pt x="0" y="1081649"/>
                </a:lnTo>
                <a:lnTo>
                  <a:pt x="0" y="0"/>
                </a:ln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9"/>
          </p:nvPr>
        </p:nvSpPr>
        <p:spPr>
          <a:xfrm>
            <a:off x="2193625" y="3267154"/>
            <a:ext cx="3588344" cy="969240"/>
          </a:xfrm>
          <a:prstGeom prst="rect">
            <a:avLst/>
          </a:prstGeom>
        </p:spPr>
        <p:txBody>
          <a:bodyPr/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r>
              <a:rPr lang="fr-FR" dirty="0"/>
              <a:t>Cliquez pour modifier les</a:t>
            </a:r>
          </a:p>
          <a:p>
            <a:pPr lvl="0"/>
            <a:endParaRPr lang="fr-FR" dirty="0"/>
          </a:p>
          <a:p>
            <a:pPr lvl="0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28778" y="4406522"/>
            <a:ext cx="2520000" cy="1199864"/>
          </a:xfrm>
          <a:prstGeom prst="rect">
            <a:avLst/>
          </a:prstGeom>
          <a:solidFill>
            <a:srgbClr val="88CD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778" y="3208659"/>
            <a:ext cx="2520000" cy="11978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1" hasCustomPrompt="1"/>
          </p:nvPr>
        </p:nvSpPr>
        <p:spPr>
          <a:xfrm>
            <a:off x="720532" y="2311537"/>
            <a:ext cx="772824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5978345" y="4553129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3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6446288" y="4681223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6"/>
          </p:nvPr>
        </p:nvSpPr>
        <p:spPr>
          <a:xfrm>
            <a:off x="6725753" y="4584927"/>
            <a:ext cx="1445613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193625" y="4466364"/>
            <a:ext cx="3623596" cy="11318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ct val="110000"/>
              </a:lnSpc>
            </a:pP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. Nam nos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int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volorem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autenis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si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idus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100" dirty="0" err="1">
                <a:solidFill>
                  <a:srgbClr val="39423B"/>
                </a:solidFill>
                <a:latin typeface="Arial"/>
                <a:cs typeface="Arial"/>
              </a:rPr>
              <a:t>dolupiciatus</a:t>
            </a:r>
            <a:r>
              <a:rPr lang="fr-FR" sz="1100" dirty="0">
                <a:solidFill>
                  <a:srgbClr val="39423B"/>
                </a:solidFill>
                <a:latin typeface="Arial"/>
                <a:cs typeface="Arial"/>
              </a:rPr>
              <a:t> pore et, qui.</a:t>
            </a:r>
          </a:p>
          <a:p>
            <a:pPr lvl="0"/>
            <a:endParaRPr lang="fr-FR" dirty="0"/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475655" y="3403794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943598" y="3531888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490890" y="3816695"/>
            <a:ext cx="609727" cy="54699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</a:t>
            </a:r>
          </a:p>
        </p:txBody>
      </p:sp>
      <p:sp>
        <p:nvSpPr>
          <p:cNvPr id="20" name="Espace réservé du texte 2"/>
          <p:cNvSpPr>
            <a:spLocks noGrp="1"/>
          </p:cNvSpPr>
          <p:nvPr>
            <p:ph idx="23" hasCustomPrompt="1"/>
          </p:nvPr>
        </p:nvSpPr>
        <p:spPr>
          <a:xfrm>
            <a:off x="720532" y="1452022"/>
            <a:ext cx="7728246" cy="56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31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3054195" y="4925265"/>
            <a:ext cx="4689707" cy="25564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</a:t>
            </a:r>
          </a:p>
        </p:txBody>
      </p:sp>
      <p:sp>
        <p:nvSpPr>
          <p:cNvPr id="23" name="Espace réservé du contenu 2"/>
          <p:cNvSpPr>
            <a:spLocks noGrp="1"/>
          </p:cNvSpPr>
          <p:nvPr>
            <p:ph idx="11"/>
          </p:nvPr>
        </p:nvSpPr>
        <p:spPr>
          <a:xfrm>
            <a:off x="2857506" y="3818519"/>
            <a:ext cx="3588345" cy="96924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300">
                <a:solidFill>
                  <a:srgbClr val="39423B"/>
                </a:solidFill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marL="266700" marR="0" lvl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 r:link="rId3"/>
              </a:buBlip>
              <a:tabLst/>
              <a:defRPr/>
            </a:pPr>
            <a:r>
              <a:rPr lang="fr-FR" dirty="0"/>
              <a:t>Cliquez pour modifier les</a:t>
            </a:r>
          </a:p>
          <a:p>
            <a:pPr lvl="0"/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2857506" y="1966217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doloris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2857506" y="2825732"/>
            <a:ext cx="5797079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Erempor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eiciate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quame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nosandit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sequos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apis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essit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rem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aliqui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dolorib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usciuntibus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velit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andio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933993"/>
            <a:ext cx="2520000" cy="52611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22958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086195" y="2114899"/>
            <a:ext cx="3362583" cy="278544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114899"/>
            <a:ext cx="4210785" cy="21163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voles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0" hasCustomPrompt="1"/>
          </p:nvPr>
        </p:nvSpPr>
        <p:spPr>
          <a:xfrm>
            <a:off x="720532" y="4312561"/>
            <a:ext cx="4210785" cy="58778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vit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magnatis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cum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ipsam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eatio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cupta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que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dolore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ium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susapis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et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moluptatur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ate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occum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as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venimus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sitiis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ditatem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. Et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quatiis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reni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ad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estius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doluptatem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excea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consequam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000" dirty="0" err="1">
                <a:solidFill>
                  <a:srgbClr val="39423B"/>
                </a:solidFill>
                <a:latin typeface="Arial"/>
                <a:cs typeface="Arial"/>
              </a:rPr>
              <a:t>quaspit</a:t>
            </a:r>
            <a:r>
              <a:rPr lang="fr-FR" sz="1000" dirty="0">
                <a:solidFill>
                  <a:srgbClr val="39423B"/>
                </a:solidFill>
                <a:latin typeface="Arial"/>
                <a:cs typeface="Arial"/>
              </a:rPr>
              <a:t> maxime. </a:t>
            </a:r>
            <a:endParaRPr lang="fr-FR" dirty="0"/>
          </a:p>
          <a:p>
            <a:pPr lvl="0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565230" y="392451"/>
            <a:ext cx="7277793" cy="566738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00264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412270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565231" y="407199"/>
            <a:ext cx="353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>
                <a:solidFill>
                  <a:srgbClr val="00264B"/>
                </a:solidFill>
                <a:latin typeface="Arial"/>
                <a:cs typeface="Arial"/>
              </a:rPr>
              <a:t>ZONE DE TITRE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20532" y="2325534"/>
            <a:ext cx="7246395" cy="8048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 baseline="0">
                <a:solidFill>
                  <a:srgbClr val="39423B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Aximpori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busam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eumque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pore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pra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nus,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officab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in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coressit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ped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quae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</a:t>
            </a:r>
            <a:r>
              <a:rPr lang="fr-FR" sz="1600" dirty="0" err="1">
                <a:solidFill>
                  <a:srgbClr val="004150"/>
                </a:solidFill>
                <a:latin typeface="Arial"/>
                <a:cs typeface="Arial"/>
              </a:rPr>
              <a:t>osa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pictus</a:t>
            </a:r>
            <a:r>
              <a:rPr lang="fr-FR" sz="1600" dirty="0">
                <a:solidFill>
                  <a:srgbClr val="2C7F6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alit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eos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dolorist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, 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cum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vollore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b="1" dirty="0" err="1">
                <a:solidFill>
                  <a:srgbClr val="EB5C2E"/>
                </a:solidFill>
                <a:latin typeface="Arial"/>
                <a:cs typeface="Arial"/>
              </a:rPr>
              <a:t>conem</a:t>
            </a:r>
            <a:r>
              <a:rPr lang="fr-FR" sz="1600" b="1" dirty="0">
                <a:solidFill>
                  <a:srgbClr val="EB5C2E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laut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officias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nulpa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vol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mod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magni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ident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qui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adi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rgbClr val="39423B"/>
                </a:solidFill>
                <a:latin typeface="Arial"/>
                <a:cs typeface="Arial"/>
              </a:rPr>
              <a:t>num</a:t>
            </a:r>
            <a:r>
              <a:rPr lang="fr-FR" sz="1600" dirty="0">
                <a:solidFill>
                  <a:srgbClr val="39423B"/>
                </a:solidFill>
                <a:latin typeface="Arial"/>
                <a:cs typeface="Arial"/>
              </a:rPr>
              <a:t>.</a:t>
            </a:r>
          </a:p>
          <a:p>
            <a:pPr lvl="0"/>
            <a:r>
              <a:rPr lang="fr-FR" dirty="0"/>
              <a:t>  </a:t>
            </a:r>
          </a:p>
          <a:p>
            <a:pPr lvl="0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20738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4" hasCustomPrompt="1"/>
          </p:nvPr>
        </p:nvSpPr>
        <p:spPr>
          <a:xfrm>
            <a:off x="988433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820738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1456376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270397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2438092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28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2270397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29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06035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3713860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3881555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2" name="Espace réservé du texte 3"/>
          <p:cNvSpPr>
            <a:spLocks noGrp="1"/>
          </p:cNvSpPr>
          <p:nvPr>
            <p:ph type="body" sz="half" idx="21" hasCustomPrompt="1"/>
          </p:nvPr>
        </p:nvSpPr>
        <p:spPr>
          <a:xfrm>
            <a:off x="3713860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3" name="Espace réservé du texte 3"/>
          <p:cNvSpPr>
            <a:spLocks noGrp="1"/>
          </p:cNvSpPr>
          <p:nvPr>
            <p:ph type="body" sz="half" idx="22" hasCustomPrompt="1"/>
          </p:nvPr>
        </p:nvSpPr>
        <p:spPr>
          <a:xfrm>
            <a:off x="4349498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5175909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space réservé du texte 3"/>
          <p:cNvSpPr>
            <a:spLocks noGrp="1"/>
          </p:cNvSpPr>
          <p:nvPr>
            <p:ph type="body" sz="half" idx="23" hasCustomPrompt="1"/>
          </p:nvPr>
        </p:nvSpPr>
        <p:spPr>
          <a:xfrm>
            <a:off x="5343604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36" name="Espace réservé du texte 3"/>
          <p:cNvSpPr>
            <a:spLocks noGrp="1"/>
          </p:cNvSpPr>
          <p:nvPr>
            <p:ph type="body" sz="half" idx="24" hasCustomPrompt="1"/>
          </p:nvPr>
        </p:nvSpPr>
        <p:spPr>
          <a:xfrm>
            <a:off x="5175909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37" name="Espace réservé du texte 3"/>
          <p:cNvSpPr>
            <a:spLocks noGrp="1"/>
          </p:cNvSpPr>
          <p:nvPr>
            <p:ph type="body" sz="half" idx="25" hasCustomPrompt="1"/>
          </p:nvPr>
        </p:nvSpPr>
        <p:spPr>
          <a:xfrm>
            <a:off x="5811547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  <p:sp>
        <p:nvSpPr>
          <p:cNvPr id="38" name="Rectangle 37"/>
          <p:cNvSpPr/>
          <p:nvPr userDrawn="1"/>
        </p:nvSpPr>
        <p:spPr>
          <a:xfrm>
            <a:off x="6576006" y="3390435"/>
            <a:ext cx="1208001" cy="1199864"/>
          </a:xfrm>
          <a:prstGeom prst="rect">
            <a:avLst/>
          </a:pr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6" hasCustomPrompt="1"/>
          </p:nvPr>
        </p:nvSpPr>
        <p:spPr>
          <a:xfrm>
            <a:off x="6743701" y="3574212"/>
            <a:ext cx="736799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00</a:t>
            </a:r>
          </a:p>
          <a:p>
            <a:pPr lvl="0"/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27" hasCustomPrompt="1"/>
          </p:nvPr>
        </p:nvSpPr>
        <p:spPr>
          <a:xfrm>
            <a:off x="6576006" y="4043301"/>
            <a:ext cx="1208001" cy="546998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err="1"/>
              <a:t>Epsum</a:t>
            </a:r>
            <a:endParaRPr lang="fr-FR" dirty="0"/>
          </a:p>
          <a:p>
            <a:pPr lvl="0"/>
            <a:r>
              <a:rPr lang="fr-FR" dirty="0" err="1"/>
              <a:t>Filis</a:t>
            </a:r>
            <a:r>
              <a:rPr lang="fr-FR" dirty="0"/>
              <a:t> </a:t>
            </a:r>
            <a:r>
              <a:rPr lang="fr-FR" dirty="0" err="1"/>
              <a:t>laut</a:t>
            </a:r>
            <a:endParaRPr lang="fr-FR" dirty="0"/>
          </a:p>
        </p:txBody>
      </p:sp>
      <p:sp>
        <p:nvSpPr>
          <p:cNvPr id="41" name="Espace réservé du texte 3"/>
          <p:cNvSpPr>
            <a:spLocks noGrp="1"/>
          </p:cNvSpPr>
          <p:nvPr>
            <p:ph type="body" sz="half" idx="28" hasCustomPrompt="1"/>
          </p:nvPr>
        </p:nvSpPr>
        <p:spPr>
          <a:xfrm>
            <a:off x="7211644" y="3702306"/>
            <a:ext cx="390801" cy="418904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9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%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1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localhost/Users/anne-sophie/Documents/en%20cours/FEE%20BAT/SUPPORTS/DECLINAISON_SUPPORTS/PPT_JPG/BANDEAU_2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NDEAU_2.jpg" descr="/Users/anne-sophie/Documents/en cours/FEE BAT/SUPPORTS/DECLINAISON_SUPPORTS/PPT_JPG/BANDEAU_2.jpg"/>
          <p:cNvPicPr>
            <a:picLocks noChangeAspect="1"/>
          </p:cNvPicPr>
          <p:nvPr userDrawn="1"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6193776"/>
            <a:ext cx="9144000" cy="509844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8610600" y="6189245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LOGO_FEEBAT_SIGNATURE_2019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2" b="12050"/>
          <a:stretch/>
        </p:blipFill>
        <p:spPr>
          <a:xfrm>
            <a:off x="7619200" y="6182895"/>
            <a:ext cx="538378" cy="534737"/>
          </a:xfrm>
          <a:prstGeom prst="rect">
            <a:avLst/>
          </a:prstGeom>
        </p:spPr>
      </p:pic>
      <p:sp>
        <p:nvSpPr>
          <p:cNvPr id="11" name="Rectangle 3"/>
          <p:cNvSpPr/>
          <p:nvPr userDrawn="1"/>
        </p:nvSpPr>
        <p:spPr>
          <a:xfrm flipH="1" flipV="1">
            <a:off x="8371789" y="6193048"/>
            <a:ext cx="783671" cy="510071"/>
          </a:xfrm>
          <a:custGeom>
            <a:avLst/>
            <a:gdLst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73058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218392 w 1730582"/>
              <a:gd name="connsiteY2" fmla="*/ 1081649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1730582"/>
              <a:gd name="connsiteY0" fmla="*/ 0 h 1081649"/>
              <a:gd name="connsiteX1" fmla="*/ 1730582 w 1730582"/>
              <a:gd name="connsiteY1" fmla="*/ 0 h 1081649"/>
              <a:gd name="connsiteX2" fmla="*/ 1141213 w 1730582"/>
              <a:gd name="connsiteY2" fmla="*/ 1074632 h 1081649"/>
              <a:gd name="connsiteX3" fmla="*/ 0 w 1730582"/>
              <a:gd name="connsiteY3" fmla="*/ 1081649 h 1081649"/>
              <a:gd name="connsiteX4" fmla="*/ 0 w 1730582"/>
              <a:gd name="connsiteY4" fmla="*/ 0 h 1081649"/>
              <a:gd name="connsiteX0" fmla="*/ 0 w 2905896"/>
              <a:gd name="connsiteY0" fmla="*/ 4627 h 1081649"/>
              <a:gd name="connsiteX1" fmla="*/ 2905896 w 2905896"/>
              <a:gd name="connsiteY1" fmla="*/ 0 h 1081649"/>
              <a:gd name="connsiteX2" fmla="*/ 2316527 w 2905896"/>
              <a:gd name="connsiteY2" fmla="*/ 1074632 h 1081649"/>
              <a:gd name="connsiteX3" fmla="*/ 1175314 w 2905896"/>
              <a:gd name="connsiteY3" fmla="*/ 1081649 h 1081649"/>
              <a:gd name="connsiteX4" fmla="*/ 0 w 2905896"/>
              <a:gd name="connsiteY4" fmla="*/ 4627 h 1081649"/>
              <a:gd name="connsiteX0" fmla="*/ 0 w 2905896"/>
              <a:gd name="connsiteY0" fmla="*/ 4627 h 1074632"/>
              <a:gd name="connsiteX1" fmla="*/ 2905896 w 2905896"/>
              <a:gd name="connsiteY1" fmla="*/ 0 h 1074632"/>
              <a:gd name="connsiteX2" fmla="*/ 2316527 w 2905896"/>
              <a:gd name="connsiteY2" fmla="*/ 1074632 h 1074632"/>
              <a:gd name="connsiteX3" fmla="*/ 27763 w 2905896"/>
              <a:gd name="connsiteY3" fmla="*/ 1072394 h 1074632"/>
              <a:gd name="connsiteX4" fmla="*/ 0 w 2905896"/>
              <a:gd name="connsiteY4" fmla="*/ 4627 h 1074632"/>
              <a:gd name="connsiteX0" fmla="*/ 0 w 2892014"/>
              <a:gd name="connsiteY0" fmla="*/ 4627 h 1074632"/>
              <a:gd name="connsiteX1" fmla="*/ 2892014 w 2892014"/>
              <a:gd name="connsiteY1" fmla="*/ 0 h 1074632"/>
              <a:gd name="connsiteX2" fmla="*/ 2302645 w 2892014"/>
              <a:gd name="connsiteY2" fmla="*/ 1074632 h 1074632"/>
              <a:gd name="connsiteX3" fmla="*/ 13881 w 2892014"/>
              <a:gd name="connsiteY3" fmla="*/ 1072394 h 1074632"/>
              <a:gd name="connsiteX4" fmla="*/ 0 w 2892014"/>
              <a:gd name="connsiteY4" fmla="*/ 4627 h 1074632"/>
              <a:gd name="connsiteX0" fmla="*/ 4628 w 2896642"/>
              <a:gd name="connsiteY0" fmla="*/ 4627 h 1077022"/>
              <a:gd name="connsiteX1" fmla="*/ 2896642 w 2896642"/>
              <a:gd name="connsiteY1" fmla="*/ 0 h 1077022"/>
              <a:gd name="connsiteX2" fmla="*/ 2307273 w 2896642"/>
              <a:gd name="connsiteY2" fmla="*/ 1074632 h 1077022"/>
              <a:gd name="connsiteX3" fmla="*/ 0 w 2896642"/>
              <a:gd name="connsiteY3" fmla="*/ 1077022 h 1077022"/>
              <a:gd name="connsiteX4" fmla="*/ 4628 w 2896642"/>
              <a:gd name="connsiteY4" fmla="*/ 4627 h 1077022"/>
              <a:gd name="connsiteX0" fmla="*/ 925070 w 2896642"/>
              <a:gd name="connsiteY0" fmla="*/ 0 h 1083100"/>
              <a:gd name="connsiteX1" fmla="*/ 2896642 w 2896642"/>
              <a:gd name="connsiteY1" fmla="*/ 6078 h 1083100"/>
              <a:gd name="connsiteX2" fmla="*/ 2307273 w 2896642"/>
              <a:gd name="connsiteY2" fmla="*/ 1080710 h 1083100"/>
              <a:gd name="connsiteX3" fmla="*/ 0 w 2896642"/>
              <a:gd name="connsiteY3" fmla="*/ 1083100 h 1083100"/>
              <a:gd name="connsiteX4" fmla="*/ 925070 w 2896642"/>
              <a:gd name="connsiteY4" fmla="*/ 0 h 1083100"/>
              <a:gd name="connsiteX0" fmla="*/ 4629 w 1976201"/>
              <a:gd name="connsiteY0" fmla="*/ 0 h 1080710"/>
              <a:gd name="connsiteX1" fmla="*/ 1976201 w 1976201"/>
              <a:gd name="connsiteY1" fmla="*/ 6078 h 1080710"/>
              <a:gd name="connsiteX2" fmla="*/ 1386832 w 1976201"/>
              <a:gd name="connsiteY2" fmla="*/ 1080710 h 1080710"/>
              <a:gd name="connsiteX3" fmla="*/ 0 w 1976201"/>
              <a:gd name="connsiteY3" fmla="*/ 1061689 h 1080710"/>
              <a:gd name="connsiteX4" fmla="*/ 4629 w 1976201"/>
              <a:gd name="connsiteY4" fmla="*/ 0 h 1080710"/>
              <a:gd name="connsiteX0" fmla="*/ 6 w 1971578"/>
              <a:gd name="connsiteY0" fmla="*/ 0 h 1080710"/>
              <a:gd name="connsiteX1" fmla="*/ 1971578 w 1971578"/>
              <a:gd name="connsiteY1" fmla="*/ 6078 h 1080710"/>
              <a:gd name="connsiteX2" fmla="*/ 1382209 w 1971578"/>
              <a:gd name="connsiteY2" fmla="*/ 1080710 h 1080710"/>
              <a:gd name="connsiteX3" fmla="*/ 309163 w 1971578"/>
              <a:gd name="connsiteY3" fmla="*/ 1061689 h 1080710"/>
              <a:gd name="connsiteX4" fmla="*/ 6 w 1971578"/>
              <a:gd name="connsiteY4" fmla="*/ 0 h 1080710"/>
              <a:gd name="connsiteX0" fmla="*/ 58 w 1689223"/>
              <a:gd name="connsiteY0" fmla="*/ 4628 h 1074632"/>
              <a:gd name="connsiteX1" fmla="*/ 1689223 w 1689223"/>
              <a:gd name="connsiteY1" fmla="*/ 0 h 1074632"/>
              <a:gd name="connsiteX2" fmla="*/ 1099854 w 1689223"/>
              <a:gd name="connsiteY2" fmla="*/ 1074632 h 1074632"/>
              <a:gd name="connsiteX3" fmla="*/ 26808 w 1689223"/>
              <a:gd name="connsiteY3" fmla="*/ 1055611 h 1074632"/>
              <a:gd name="connsiteX4" fmla="*/ 58 w 1689223"/>
              <a:gd name="connsiteY4" fmla="*/ 4628 h 1074632"/>
              <a:gd name="connsiteX0" fmla="*/ 16 w 1689181"/>
              <a:gd name="connsiteY0" fmla="*/ 4628 h 1074632"/>
              <a:gd name="connsiteX1" fmla="*/ 1689181 w 1689181"/>
              <a:gd name="connsiteY1" fmla="*/ 0 h 1074632"/>
              <a:gd name="connsiteX2" fmla="*/ 1099812 w 1689181"/>
              <a:gd name="connsiteY2" fmla="*/ 1074632 h 1074632"/>
              <a:gd name="connsiteX3" fmla="*/ 110444 w 1689181"/>
              <a:gd name="connsiteY3" fmla="*/ 1055611 h 1074632"/>
              <a:gd name="connsiteX4" fmla="*/ 16 w 1689181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4627 w 1578738"/>
              <a:gd name="connsiteY0" fmla="*/ 4628 h 1074632"/>
              <a:gd name="connsiteX1" fmla="*/ 1578738 w 1578738"/>
              <a:gd name="connsiteY1" fmla="*/ 0 h 1074632"/>
              <a:gd name="connsiteX2" fmla="*/ 989369 w 1578738"/>
              <a:gd name="connsiteY2" fmla="*/ 1074632 h 1074632"/>
              <a:gd name="connsiteX3" fmla="*/ 1 w 1578738"/>
              <a:gd name="connsiteY3" fmla="*/ 1055611 h 1074632"/>
              <a:gd name="connsiteX4" fmla="*/ 4627 w 1578738"/>
              <a:gd name="connsiteY4" fmla="*/ 4628 h 1074632"/>
              <a:gd name="connsiteX0" fmla="*/ 11075 w 1585186"/>
              <a:gd name="connsiteY0" fmla="*/ 4628 h 1082395"/>
              <a:gd name="connsiteX1" fmla="*/ 1585186 w 1585186"/>
              <a:gd name="connsiteY1" fmla="*/ 0 h 1082395"/>
              <a:gd name="connsiteX2" fmla="*/ 995817 w 1585186"/>
              <a:gd name="connsiteY2" fmla="*/ 1074632 h 1082395"/>
              <a:gd name="connsiteX3" fmla="*/ 0 w 1585186"/>
              <a:gd name="connsiteY3" fmla="*/ 1082395 h 1082395"/>
              <a:gd name="connsiteX4" fmla="*/ 11075 w 1585186"/>
              <a:gd name="connsiteY4" fmla="*/ 4628 h 1082395"/>
              <a:gd name="connsiteX0" fmla="*/ 17523 w 1591634"/>
              <a:gd name="connsiteY0" fmla="*/ 4628 h 1074632"/>
              <a:gd name="connsiteX1" fmla="*/ 1591634 w 1591634"/>
              <a:gd name="connsiteY1" fmla="*/ 0 h 1074632"/>
              <a:gd name="connsiteX2" fmla="*/ 1002265 w 1591634"/>
              <a:gd name="connsiteY2" fmla="*/ 1074632 h 1074632"/>
              <a:gd name="connsiteX3" fmla="*/ 0 w 1591634"/>
              <a:gd name="connsiteY3" fmla="*/ 1048916 h 1074632"/>
              <a:gd name="connsiteX4" fmla="*/ 17523 w 1591634"/>
              <a:gd name="connsiteY4" fmla="*/ 4628 h 1074632"/>
              <a:gd name="connsiteX0" fmla="*/ 17523 w 1591634"/>
              <a:gd name="connsiteY0" fmla="*/ 4628 h 1075699"/>
              <a:gd name="connsiteX1" fmla="*/ 1591634 w 1591634"/>
              <a:gd name="connsiteY1" fmla="*/ 0 h 1075699"/>
              <a:gd name="connsiteX2" fmla="*/ 1002265 w 1591634"/>
              <a:gd name="connsiteY2" fmla="*/ 1074632 h 1075699"/>
              <a:gd name="connsiteX3" fmla="*/ 0 w 1591634"/>
              <a:gd name="connsiteY3" fmla="*/ 1075699 h 1075699"/>
              <a:gd name="connsiteX4" fmla="*/ 17523 w 1591634"/>
              <a:gd name="connsiteY4" fmla="*/ 4628 h 107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1634" h="1075699">
                <a:moveTo>
                  <a:pt x="17523" y="4628"/>
                </a:moveTo>
                <a:lnTo>
                  <a:pt x="1591634" y="0"/>
                </a:lnTo>
                <a:lnTo>
                  <a:pt x="1002265" y="1074632"/>
                </a:lnTo>
                <a:lnTo>
                  <a:pt x="0" y="1075699"/>
                </a:lnTo>
                <a:cubicBezTo>
                  <a:pt x="1543" y="718234"/>
                  <a:pt x="15980" y="362093"/>
                  <a:pt x="17523" y="4628"/>
                </a:cubicBezTo>
                <a:close/>
              </a:path>
            </a:pathLst>
          </a:custGeom>
          <a:solidFill>
            <a:srgbClr val="2C7F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arallélogramme 10"/>
          <p:cNvSpPr/>
          <p:nvPr userDrawn="1"/>
        </p:nvSpPr>
        <p:spPr>
          <a:xfrm flipH="1" flipV="1">
            <a:off x="8331553" y="6192420"/>
            <a:ext cx="333848" cy="511200"/>
          </a:xfrm>
          <a:custGeom>
            <a:avLst/>
            <a:gdLst>
              <a:gd name="connsiteX0" fmla="*/ 0 w 1412669"/>
              <a:gd name="connsiteY0" fmla="*/ 809410 h 809410"/>
              <a:gd name="connsiteX1" fmla="*/ 202353 w 1412669"/>
              <a:gd name="connsiteY1" fmla="*/ 0 h 809410"/>
              <a:gd name="connsiteX2" fmla="*/ 1412669 w 1412669"/>
              <a:gd name="connsiteY2" fmla="*/ 0 h 809410"/>
              <a:gd name="connsiteX3" fmla="*/ 1210317 w 1412669"/>
              <a:gd name="connsiteY3" fmla="*/ 809410 h 809410"/>
              <a:gd name="connsiteX4" fmla="*/ 0 w 1412669"/>
              <a:gd name="connsiteY4" fmla="*/ 809410 h 809410"/>
              <a:gd name="connsiteX0" fmla="*/ 0 w 1648114"/>
              <a:gd name="connsiteY0" fmla="*/ 809410 h 809410"/>
              <a:gd name="connsiteX1" fmla="*/ 202353 w 1648114"/>
              <a:gd name="connsiteY1" fmla="*/ 0 h 809410"/>
              <a:gd name="connsiteX2" fmla="*/ 1648114 w 1648114"/>
              <a:gd name="connsiteY2" fmla="*/ 0 h 809410"/>
              <a:gd name="connsiteX3" fmla="*/ 1210317 w 1648114"/>
              <a:gd name="connsiteY3" fmla="*/ 809410 h 809410"/>
              <a:gd name="connsiteX4" fmla="*/ 0 w 1648114"/>
              <a:gd name="connsiteY4" fmla="*/ 809410 h 809410"/>
              <a:gd name="connsiteX0" fmla="*/ 0 w 1869290"/>
              <a:gd name="connsiteY0" fmla="*/ 788007 h 809410"/>
              <a:gd name="connsiteX1" fmla="*/ 423529 w 1869290"/>
              <a:gd name="connsiteY1" fmla="*/ 0 h 809410"/>
              <a:gd name="connsiteX2" fmla="*/ 1869290 w 1869290"/>
              <a:gd name="connsiteY2" fmla="*/ 0 h 809410"/>
              <a:gd name="connsiteX3" fmla="*/ 1431493 w 1869290"/>
              <a:gd name="connsiteY3" fmla="*/ 809410 h 809410"/>
              <a:gd name="connsiteX4" fmla="*/ 0 w 1869290"/>
              <a:gd name="connsiteY4" fmla="*/ 788007 h 809410"/>
              <a:gd name="connsiteX0" fmla="*/ 0 w 1869290"/>
              <a:gd name="connsiteY0" fmla="*/ 788007 h 795238"/>
              <a:gd name="connsiteX1" fmla="*/ 423529 w 1869290"/>
              <a:gd name="connsiteY1" fmla="*/ 0 h 795238"/>
              <a:gd name="connsiteX2" fmla="*/ 1869290 w 1869290"/>
              <a:gd name="connsiteY2" fmla="*/ 0 h 795238"/>
              <a:gd name="connsiteX3" fmla="*/ 74465 w 1869290"/>
              <a:gd name="connsiteY3" fmla="*/ 795238 h 795238"/>
              <a:gd name="connsiteX4" fmla="*/ 0 w 1869290"/>
              <a:gd name="connsiteY4" fmla="*/ 788007 h 795238"/>
              <a:gd name="connsiteX0" fmla="*/ 0 w 494546"/>
              <a:gd name="connsiteY0" fmla="*/ 795093 h 802324"/>
              <a:gd name="connsiteX1" fmla="*/ 423529 w 494546"/>
              <a:gd name="connsiteY1" fmla="*/ 7086 h 802324"/>
              <a:gd name="connsiteX2" fmla="*/ 494546 w 494546"/>
              <a:gd name="connsiteY2" fmla="*/ 0 h 802324"/>
              <a:gd name="connsiteX3" fmla="*/ 74465 w 494546"/>
              <a:gd name="connsiteY3" fmla="*/ 802324 h 802324"/>
              <a:gd name="connsiteX4" fmla="*/ 0 w 494546"/>
              <a:gd name="connsiteY4" fmla="*/ 795093 h 802324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801146 h 808377"/>
              <a:gd name="connsiteX1" fmla="*/ 428785 w 494546"/>
              <a:gd name="connsiteY1" fmla="*/ 0 h 808377"/>
              <a:gd name="connsiteX2" fmla="*/ 494546 w 494546"/>
              <a:gd name="connsiteY2" fmla="*/ 6053 h 808377"/>
              <a:gd name="connsiteX3" fmla="*/ 74465 w 494546"/>
              <a:gd name="connsiteY3" fmla="*/ 808377 h 808377"/>
              <a:gd name="connsiteX4" fmla="*/ 0 w 494546"/>
              <a:gd name="connsiteY4" fmla="*/ 801146 h 808377"/>
              <a:gd name="connsiteX0" fmla="*/ 0 w 494546"/>
              <a:gd name="connsiteY0" fmla="*/ 795890 h 803121"/>
              <a:gd name="connsiteX1" fmla="*/ 420901 w 494546"/>
              <a:gd name="connsiteY1" fmla="*/ 0 h 803121"/>
              <a:gd name="connsiteX2" fmla="*/ 494546 w 494546"/>
              <a:gd name="connsiteY2" fmla="*/ 797 h 803121"/>
              <a:gd name="connsiteX3" fmla="*/ 74465 w 494546"/>
              <a:gd name="connsiteY3" fmla="*/ 803121 h 803121"/>
              <a:gd name="connsiteX4" fmla="*/ 0 w 494546"/>
              <a:gd name="connsiteY4" fmla="*/ 795890 h 803121"/>
              <a:gd name="connsiteX0" fmla="*/ 0 w 499802"/>
              <a:gd name="connsiteY0" fmla="*/ 806401 h 806401"/>
              <a:gd name="connsiteX1" fmla="*/ 426157 w 499802"/>
              <a:gd name="connsiteY1" fmla="*/ 0 h 806401"/>
              <a:gd name="connsiteX2" fmla="*/ 499802 w 499802"/>
              <a:gd name="connsiteY2" fmla="*/ 797 h 806401"/>
              <a:gd name="connsiteX3" fmla="*/ 79721 w 499802"/>
              <a:gd name="connsiteY3" fmla="*/ 803121 h 806401"/>
              <a:gd name="connsiteX4" fmla="*/ 0 w 499802"/>
              <a:gd name="connsiteY4" fmla="*/ 806401 h 806401"/>
              <a:gd name="connsiteX0" fmla="*/ 0 w 489291"/>
              <a:gd name="connsiteY0" fmla="*/ 801145 h 803121"/>
              <a:gd name="connsiteX1" fmla="*/ 415646 w 489291"/>
              <a:gd name="connsiteY1" fmla="*/ 0 h 803121"/>
              <a:gd name="connsiteX2" fmla="*/ 489291 w 489291"/>
              <a:gd name="connsiteY2" fmla="*/ 797 h 803121"/>
              <a:gd name="connsiteX3" fmla="*/ 69210 w 489291"/>
              <a:gd name="connsiteY3" fmla="*/ 803121 h 803121"/>
              <a:gd name="connsiteX4" fmla="*/ 0 w 489291"/>
              <a:gd name="connsiteY4" fmla="*/ 801145 h 803121"/>
              <a:gd name="connsiteX0" fmla="*/ 0 w 499987"/>
              <a:gd name="connsiteY0" fmla="*/ 801145 h 803121"/>
              <a:gd name="connsiteX1" fmla="*/ 415646 w 499987"/>
              <a:gd name="connsiteY1" fmla="*/ 0 h 803121"/>
              <a:gd name="connsiteX2" fmla="*/ 499987 w 499987"/>
              <a:gd name="connsiteY2" fmla="*/ 797 h 803121"/>
              <a:gd name="connsiteX3" fmla="*/ 69210 w 499987"/>
              <a:gd name="connsiteY3" fmla="*/ 803121 h 803121"/>
              <a:gd name="connsiteX4" fmla="*/ 0 w 499987"/>
              <a:gd name="connsiteY4" fmla="*/ 801145 h 803121"/>
              <a:gd name="connsiteX0" fmla="*/ 0 w 507118"/>
              <a:gd name="connsiteY0" fmla="*/ 801145 h 803121"/>
              <a:gd name="connsiteX1" fmla="*/ 422777 w 507118"/>
              <a:gd name="connsiteY1" fmla="*/ 0 h 803121"/>
              <a:gd name="connsiteX2" fmla="*/ 507118 w 507118"/>
              <a:gd name="connsiteY2" fmla="*/ 797 h 803121"/>
              <a:gd name="connsiteX3" fmla="*/ 76341 w 507118"/>
              <a:gd name="connsiteY3" fmla="*/ 803121 h 803121"/>
              <a:gd name="connsiteX4" fmla="*/ 0 w 507118"/>
              <a:gd name="connsiteY4" fmla="*/ 801145 h 803121"/>
              <a:gd name="connsiteX0" fmla="*/ 0 w 503553"/>
              <a:gd name="connsiteY0" fmla="*/ 801145 h 803121"/>
              <a:gd name="connsiteX1" fmla="*/ 422777 w 503553"/>
              <a:gd name="connsiteY1" fmla="*/ 0 h 803121"/>
              <a:gd name="connsiteX2" fmla="*/ 503553 w 503553"/>
              <a:gd name="connsiteY2" fmla="*/ 797 h 803121"/>
              <a:gd name="connsiteX3" fmla="*/ 76341 w 503553"/>
              <a:gd name="connsiteY3" fmla="*/ 803121 h 803121"/>
              <a:gd name="connsiteX4" fmla="*/ 0 w 503553"/>
              <a:gd name="connsiteY4" fmla="*/ 801145 h 803121"/>
              <a:gd name="connsiteX0" fmla="*/ 0 w 505113"/>
              <a:gd name="connsiteY0" fmla="*/ 801145 h 803121"/>
              <a:gd name="connsiteX1" fmla="*/ 422777 w 505113"/>
              <a:gd name="connsiteY1" fmla="*/ 0 h 803121"/>
              <a:gd name="connsiteX2" fmla="*/ 505113 w 505113"/>
              <a:gd name="connsiteY2" fmla="*/ 2357 h 803121"/>
              <a:gd name="connsiteX3" fmla="*/ 76341 w 505113"/>
              <a:gd name="connsiteY3" fmla="*/ 803121 h 803121"/>
              <a:gd name="connsiteX4" fmla="*/ 0 w 505113"/>
              <a:gd name="connsiteY4" fmla="*/ 801145 h 80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13" h="803121">
                <a:moveTo>
                  <a:pt x="0" y="801145"/>
                </a:moveTo>
                <a:lnTo>
                  <a:pt x="422777" y="0"/>
                </a:lnTo>
                <a:cubicBezTo>
                  <a:pt x="426301" y="2018"/>
                  <a:pt x="483193" y="339"/>
                  <a:pt x="505113" y="2357"/>
                </a:cubicBezTo>
                <a:lnTo>
                  <a:pt x="76341" y="803121"/>
                </a:lnTo>
                <a:lnTo>
                  <a:pt x="0" y="801145"/>
                </a:lnTo>
                <a:close/>
              </a:path>
            </a:pathLst>
          </a:cu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8666289" y="6346604"/>
            <a:ext cx="322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2886B2-32A8-6245-9A1C-2DCA4AC23409}" type="slidenum">
              <a:rPr lang="fr-FR" sz="9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‹N°›</a:t>
            </a:fld>
            <a:endParaRPr lang="fr-FR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Espace réservé de la date 4"/>
          <p:cNvSpPr>
            <a:spLocks noGrp="1"/>
          </p:cNvSpPr>
          <p:nvPr userDrawn="1">
            <p:ph type="dt" sz="half" idx="2"/>
          </p:nvPr>
        </p:nvSpPr>
        <p:spPr>
          <a:xfrm>
            <a:off x="397726" y="6350155"/>
            <a:ext cx="2452029" cy="24145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004150"/>
                </a:solidFill>
                <a:latin typeface="Arial"/>
                <a:cs typeface="Arial"/>
              </a:defRPr>
            </a:lvl1pPr>
          </a:lstStyle>
          <a:p>
            <a:r>
              <a:rPr lang="fr-FR" sz="900" dirty="0">
                <a:solidFill>
                  <a:srgbClr val="004150"/>
                </a:solidFill>
                <a:latin typeface="Arial"/>
                <a:cs typeface="Arial"/>
              </a:rPr>
              <a:t>Titre de la présentation - </a:t>
            </a:r>
            <a:fld id="{903CA474-E117-FB4D-9A82-EF937FEDD433}" type="datetimeFigureOut">
              <a:rPr lang="fr-FR" smtClean="0"/>
              <a:pPr/>
              <a:t>17/12/2020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61" r:id="rId3"/>
    <p:sldLayoutId id="2147483658" r:id="rId4"/>
    <p:sldLayoutId id="2147483660" r:id="rId5"/>
    <p:sldLayoutId id="2147483659" r:id="rId6"/>
    <p:sldLayoutId id="2147483650" r:id="rId7"/>
    <p:sldLayoutId id="2147483655" r:id="rId8"/>
    <p:sldLayoutId id="2147483649" r:id="rId9"/>
    <p:sldLayoutId id="2147483657" r:id="rId10"/>
    <p:sldLayoutId id="2147483662" r:id="rId11"/>
    <p:sldLayoutId id="2147483663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3099" y="5533932"/>
            <a:ext cx="6884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PNF 16 décembre 2020</a:t>
            </a:r>
          </a:p>
          <a:p>
            <a:r>
              <a:rPr lang="fr-FR" sz="3600" dirty="0">
                <a:solidFill>
                  <a:schemeClr val="bg1"/>
                </a:solidFill>
              </a:rPr>
              <a:t>Travaux des GT sujets examens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6FBE71-580A-45B0-8EBF-3CA2615F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 sur les modalités d’intégration des contenus FEEBAT aux épreuves d’examens… donc à la formation</a:t>
            </a: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315888" y="2048358"/>
            <a:ext cx="2520280" cy="1440160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Sélection de 4 diplômes</a:t>
            </a:r>
            <a:endParaRPr kumimoji="0" lang="fr-FR" b="1" i="0" u="none" strike="noStrike" kern="1200" cap="none" spc="0" normalizeH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CAP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BP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Bac pro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BTS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Sous-titre 2"/>
          <p:cNvSpPr txBox="1">
            <a:spLocks/>
          </p:cNvSpPr>
          <p:nvPr/>
        </p:nvSpPr>
        <p:spPr>
          <a:xfrm>
            <a:off x="3124200" y="2048358"/>
            <a:ext cx="5760640" cy="2880320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>
                <a:solidFill>
                  <a:srgbClr val="CC3300"/>
                </a:solidFill>
              </a:rPr>
              <a:t>Création de groupes de travail </a:t>
            </a:r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- </a:t>
            </a:r>
            <a:r>
              <a:rPr lang="fr-FR" u="sng" dirty="0">
                <a:solidFill>
                  <a:srgbClr val="CC3300"/>
                </a:solidFill>
              </a:rPr>
              <a:t>1 GT pour les CAP et BP :</a:t>
            </a: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sz="1600" dirty="0">
                <a:solidFill>
                  <a:srgbClr val="CC3300"/>
                </a:solidFill>
              </a:rPr>
              <a:t>inspecteurs pilotes des travaux d’élaboration des sujets nationaux</a:t>
            </a:r>
            <a:endParaRPr lang="fr-FR" dirty="0">
              <a:solidFill>
                <a:srgbClr val="CC3300"/>
              </a:solidFill>
            </a:endParaRPr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- </a:t>
            </a:r>
            <a:r>
              <a:rPr lang="fr-FR" u="sng" dirty="0">
                <a:solidFill>
                  <a:srgbClr val="CC3300"/>
                </a:solidFill>
              </a:rPr>
              <a:t>1 GT pour les Bac pro divisé en 3 sous-groupes :</a:t>
            </a: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sz="1600" dirty="0">
                <a:solidFill>
                  <a:srgbClr val="CC3300"/>
                </a:solidFill>
              </a:rPr>
              <a:t>inspecteurs et profs experts des travaux d’élaboration des sujets nationaux</a:t>
            </a:r>
            <a:endParaRPr lang="fr-FR" dirty="0">
              <a:solidFill>
                <a:srgbClr val="CC3300"/>
              </a:solidFill>
            </a:endParaRPr>
          </a:p>
          <a:p>
            <a:pPr lvl="1">
              <a:buFontTx/>
              <a:buChar char="-"/>
            </a:pPr>
            <a:r>
              <a:rPr lang="fr-FR" sz="1600" dirty="0">
                <a:solidFill>
                  <a:srgbClr val="CC3300"/>
                </a:solidFill>
              </a:rPr>
              <a:t> sous-groupe « études »</a:t>
            </a:r>
          </a:p>
          <a:p>
            <a:pPr lvl="1">
              <a:buFontTx/>
              <a:buChar char="-"/>
            </a:pPr>
            <a:r>
              <a:rPr lang="fr-FR" sz="1600" dirty="0">
                <a:solidFill>
                  <a:srgbClr val="CC3300"/>
                </a:solidFill>
              </a:rPr>
              <a:t> sous-groupe « enveloppe »</a:t>
            </a:r>
          </a:p>
          <a:p>
            <a:pPr lvl="1">
              <a:spcAft>
                <a:spcPts val="600"/>
              </a:spcAft>
              <a:buFontTx/>
              <a:buChar char="-"/>
            </a:pPr>
            <a:r>
              <a:rPr lang="fr-FR" sz="1600" dirty="0">
                <a:solidFill>
                  <a:srgbClr val="CC3300"/>
                </a:solidFill>
              </a:rPr>
              <a:t> sous-groupe « énergies »</a:t>
            </a:r>
          </a:p>
          <a:p>
            <a:pPr marL="265113" marR="0" lvl="0" indent="-265113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- </a:t>
            </a:r>
            <a:r>
              <a:rPr lang="fr-FR" u="sng" dirty="0">
                <a:solidFill>
                  <a:srgbClr val="CC3300"/>
                </a:solidFill>
              </a:rPr>
              <a:t>1 GT pour les BTS :</a:t>
            </a: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sz="1600" dirty="0">
                <a:solidFill>
                  <a:srgbClr val="CC3300"/>
                </a:solidFill>
              </a:rPr>
              <a:t>inspecteurs pilotes des travaux d’élaboration des sujets nationaux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Sous-titre 2"/>
          <p:cNvSpPr txBox="1">
            <a:spLocks/>
          </p:cNvSpPr>
          <p:nvPr/>
        </p:nvSpPr>
        <p:spPr>
          <a:xfrm>
            <a:off x="315888" y="3560526"/>
            <a:ext cx="2520280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>
                <a:solidFill>
                  <a:srgbClr val="CC3300"/>
                </a:solidFill>
              </a:rPr>
              <a:t>Définition d’une méthodologie de travail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45" name="Sous-titre 2"/>
          <p:cNvSpPr txBox="1">
            <a:spLocks/>
          </p:cNvSpPr>
          <p:nvPr/>
        </p:nvSpPr>
        <p:spPr>
          <a:xfrm>
            <a:off x="315888" y="4280606"/>
            <a:ext cx="2520280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>
                <a:solidFill>
                  <a:srgbClr val="CC3300"/>
                </a:solidFill>
              </a:rPr>
              <a:t>Définition d’un calendrier de travail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46" name="Flèche droite 45"/>
          <p:cNvSpPr/>
          <p:nvPr/>
        </p:nvSpPr>
        <p:spPr>
          <a:xfrm>
            <a:off x="2836168" y="2552414"/>
            <a:ext cx="360040" cy="504056"/>
          </a:xfrm>
          <a:prstGeom prst="rightArrow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1468016" y="3416510"/>
            <a:ext cx="216024" cy="216024"/>
          </a:xfrm>
          <a:prstGeom prst="ellipse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/>
          <p:cNvSpPr/>
          <p:nvPr/>
        </p:nvSpPr>
        <p:spPr>
          <a:xfrm>
            <a:off x="1468016" y="4136590"/>
            <a:ext cx="216024" cy="216024"/>
          </a:xfrm>
          <a:prstGeom prst="ellipse">
            <a:avLst/>
          </a:prstGeom>
          <a:solidFill>
            <a:srgbClr val="339933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14" name="ZoneTexte 1"/>
          <p:cNvSpPr txBox="1"/>
          <p:nvPr/>
        </p:nvSpPr>
        <p:spPr>
          <a:xfrm>
            <a:off x="488045" y="6284339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28878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Connecteur droit avec flèche 80"/>
          <p:cNvCxnSpPr/>
          <p:nvPr/>
        </p:nvCxnSpPr>
        <p:spPr>
          <a:xfrm>
            <a:off x="2951703" y="5931180"/>
            <a:ext cx="4608512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ous-titre 2"/>
          <p:cNvSpPr txBox="1">
            <a:spLocks/>
          </p:cNvSpPr>
          <p:nvPr/>
        </p:nvSpPr>
        <p:spPr>
          <a:xfrm>
            <a:off x="2303631" y="2042748"/>
            <a:ext cx="648072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C1.1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C2.1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C2.2</a:t>
            </a: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2303631" y="3050860"/>
            <a:ext cx="648072" cy="201622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C2.3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C3.2</a:t>
            </a:r>
          </a:p>
          <a:p>
            <a:pPr lvl="0"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C3.3 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C3.4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C3.5</a:t>
            </a:r>
          </a:p>
          <a:p>
            <a:pPr lvl="0"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C3.6 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C3.7</a:t>
            </a:r>
          </a:p>
          <a:p>
            <a:pPr lvl="0">
              <a:buFontTx/>
              <a:buChar char="-"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C4.1</a:t>
            </a:r>
          </a:p>
          <a:p>
            <a:pPr lvl="0">
              <a:buFontTx/>
              <a:buChar char="-"/>
              <a:defRPr/>
            </a:pPr>
            <a:endParaRPr lang="fr-FR" sz="1400" b="1" dirty="0">
              <a:solidFill>
                <a:srgbClr val="CC3300"/>
              </a:solidFill>
            </a:endParaRPr>
          </a:p>
        </p:txBody>
      </p:sp>
      <p:sp>
        <p:nvSpPr>
          <p:cNvPr id="28" name="Sous-titre 2"/>
          <p:cNvSpPr txBox="1">
            <a:spLocks/>
          </p:cNvSpPr>
          <p:nvPr/>
        </p:nvSpPr>
        <p:spPr>
          <a:xfrm>
            <a:off x="1367527" y="2042748"/>
            <a:ext cx="720080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EP1</a:t>
            </a: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367527" y="3050860"/>
            <a:ext cx="720080" cy="201622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2000" b="1" dirty="0">
              <a:solidFill>
                <a:srgbClr val="CC33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EP2</a:t>
            </a:r>
          </a:p>
        </p:txBody>
      </p:sp>
      <p:graphicFrame>
        <p:nvGraphicFramePr>
          <p:cNvPr id="32" name="Tableau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15596"/>
              </p:ext>
            </p:extLst>
          </p:nvPr>
        </p:nvGraphicFramePr>
        <p:xfrm>
          <a:off x="3167727" y="818612"/>
          <a:ext cx="5472608" cy="118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2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CC3300"/>
                          </a:solidFill>
                        </a:rPr>
                        <a:t>Contenus de formation FEEBAT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M0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M1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M2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M3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chemeClr val="bg1"/>
                          </a:solidFill>
                        </a:rPr>
                        <a:t>Module </a:t>
                      </a:r>
                      <a:r>
                        <a:rPr lang="fr-FR" sz="1400" b="1" dirty="0">
                          <a:solidFill>
                            <a:schemeClr val="bg1"/>
                          </a:solidFill>
                        </a:rPr>
                        <a:t>M4</a:t>
                      </a:r>
                    </a:p>
                  </a:txBody>
                  <a:tcPr anchor="ctr"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Sous-modules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Sous-modules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Sous-modules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77425"/>
              </p:ext>
            </p:extLst>
          </p:nvPr>
        </p:nvGraphicFramePr>
        <p:xfrm>
          <a:off x="323973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76276"/>
              </p:ext>
            </p:extLst>
          </p:nvPr>
        </p:nvGraphicFramePr>
        <p:xfrm>
          <a:off x="431985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leau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136153"/>
              </p:ext>
            </p:extLst>
          </p:nvPr>
        </p:nvGraphicFramePr>
        <p:xfrm>
          <a:off x="539997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711951"/>
              </p:ext>
            </p:extLst>
          </p:nvPr>
        </p:nvGraphicFramePr>
        <p:xfrm>
          <a:off x="648009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6" name="Tableau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78904"/>
              </p:ext>
            </p:extLst>
          </p:nvPr>
        </p:nvGraphicFramePr>
        <p:xfrm>
          <a:off x="7560215" y="3050860"/>
          <a:ext cx="1043999" cy="194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70934"/>
              </p:ext>
            </p:extLst>
          </p:nvPr>
        </p:nvGraphicFramePr>
        <p:xfrm>
          <a:off x="323973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b="1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>
                        <a:solidFill>
                          <a:srgbClr val="CC33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270140"/>
              </p:ext>
            </p:extLst>
          </p:nvPr>
        </p:nvGraphicFramePr>
        <p:xfrm>
          <a:off x="323973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95058"/>
              </p:ext>
            </p:extLst>
          </p:nvPr>
        </p:nvGraphicFramePr>
        <p:xfrm>
          <a:off x="431985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8362"/>
              </p:ext>
            </p:extLst>
          </p:nvPr>
        </p:nvGraphicFramePr>
        <p:xfrm>
          <a:off x="539997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4" name="Tableau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76154"/>
              </p:ext>
            </p:extLst>
          </p:nvPr>
        </p:nvGraphicFramePr>
        <p:xfrm>
          <a:off x="648009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809698"/>
              </p:ext>
            </p:extLst>
          </p:nvPr>
        </p:nvGraphicFramePr>
        <p:xfrm>
          <a:off x="7560215" y="2258772"/>
          <a:ext cx="1043999" cy="64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6" name="Tableau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14503"/>
              </p:ext>
            </p:extLst>
          </p:nvPr>
        </p:nvGraphicFramePr>
        <p:xfrm>
          <a:off x="539997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37592"/>
              </p:ext>
            </p:extLst>
          </p:nvPr>
        </p:nvGraphicFramePr>
        <p:xfrm>
          <a:off x="756021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8" name="Tableau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6168"/>
              </p:ext>
            </p:extLst>
          </p:nvPr>
        </p:nvGraphicFramePr>
        <p:xfrm>
          <a:off x="648009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9" name="Tableau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42441"/>
              </p:ext>
            </p:extLst>
          </p:nvPr>
        </p:nvGraphicFramePr>
        <p:xfrm>
          <a:off x="4319855" y="5139092"/>
          <a:ext cx="1043999" cy="86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0" name="Connecteur droit avec flèche 59"/>
          <p:cNvCxnSpPr/>
          <p:nvPr/>
        </p:nvCxnSpPr>
        <p:spPr>
          <a:xfrm>
            <a:off x="3383751" y="1970740"/>
            <a:ext cx="0" cy="28803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>
            <a:off x="3599775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>
            <a:off x="3887807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4967927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4679895" y="1970740"/>
            <a:ext cx="0" cy="72008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/>
          <p:nvPr/>
        </p:nvCxnSpPr>
        <p:spPr>
          <a:xfrm>
            <a:off x="4175839" y="1970740"/>
            <a:ext cx="0" cy="316835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8208287" y="1970740"/>
            <a:ext cx="0" cy="180020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7920255" y="1970740"/>
            <a:ext cx="0" cy="504056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5543991" y="1970740"/>
            <a:ext cx="0" cy="36004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7704231" y="1970740"/>
            <a:ext cx="0" cy="1512168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8496319" y="1970740"/>
            <a:ext cx="0" cy="280831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7704231" y="3770940"/>
            <a:ext cx="0" cy="2016224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4679895" y="2978852"/>
            <a:ext cx="0" cy="2160240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/>
          <p:cNvCxnSpPr/>
          <p:nvPr/>
        </p:nvCxnSpPr>
        <p:spPr>
          <a:xfrm>
            <a:off x="4463871" y="1970740"/>
            <a:ext cx="0" cy="288032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2951703" y="2402788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2951703" y="2618812"/>
            <a:ext cx="50405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2951703" y="2834836"/>
            <a:ext cx="158417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>
            <a:off x="2951703" y="3194876"/>
            <a:ext cx="2448272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2951703" y="3410900"/>
            <a:ext cx="2664296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>
            <a:off x="2951703" y="4058972"/>
            <a:ext cx="489654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avec flèche 79"/>
          <p:cNvCxnSpPr/>
          <p:nvPr/>
        </p:nvCxnSpPr>
        <p:spPr>
          <a:xfrm>
            <a:off x="2951703" y="4707044"/>
            <a:ext cx="489654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2951703" y="5283108"/>
            <a:ext cx="1152128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2951703" y="4274996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951703" y="3842948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2951703" y="3626924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>
            <a:off x="2951703" y="5715156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>
            <a:off x="2951703" y="5499132"/>
            <a:ext cx="5400600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>
            <a:off x="2951703" y="4923068"/>
            <a:ext cx="5400600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/>
          <p:cNvCxnSpPr/>
          <p:nvPr/>
        </p:nvCxnSpPr>
        <p:spPr>
          <a:xfrm>
            <a:off x="2951703" y="4491020"/>
            <a:ext cx="216024" cy="0"/>
          </a:xfrm>
          <a:prstGeom prst="straightConnector1">
            <a:avLst/>
          </a:prstGeom>
          <a:ln w="25400">
            <a:solidFill>
              <a:srgbClr val="CC3300"/>
            </a:solidFill>
            <a:headEnd type="oval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/>
          <p:cNvCxnSpPr/>
          <p:nvPr/>
        </p:nvCxnSpPr>
        <p:spPr>
          <a:xfrm>
            <a:off x="5183951" y="2618812"/>
            <a:ext cx="2664296" cy="0"/>
          </a:xfrm>
          <a:prstGeom prst="straightConnector1">
            <a:avLst/>
          </a:prstGeom>
          <a:ln w="25400">
            <a:solidFill>
              <a:srgbClr val="CC3300"/>
            </a:solidFill>
            <a:headEnd type="none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èche droite 90"/>
          <p:cNvSpPr/>
          <p:nvPr/>
        </p:nvSpPr>
        <p:spPr>
          <a:xfrm>
            <a:off x="2087607" y="2474796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Flèche droite 91"/>
          <p:cNvSpPr/>
          <p:nvPr/>
        </p:nvSpPr>
        <p:spPr>
          <a:xfrm>
            <a:off x="2087607" y="5499132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Flèche droite 92"/>
          <p:cNvSpPr/>
          <p:nvPr/>
        </p:nvSpPr>
        <p:spPr>
          <a:xfrm>
            <a:off x="2087607" y="3770940"/>
            <a:ext cx="216024" cy="288032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Flèche droite 93"/>
          <p:cNvSpPr/>
          <p:nvPr/>
        </p:nvSpPr>
        <p:spPr>
          <a:xfrm>
            <a:off x="935479" y="3626924"/>
            <a:ext cx="360040" cy="864096"/>
          </a:xfrm>
          <a:prstGeom prst="rightArrow">
            <a:avLst/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Bulle ronde 94"/>
          <p:cNvSpPr/>
          <p:nvPr/>
        </p:nvSpPr>
        <p:spPr>
          <a:xfrm rot="21145478">
            <a:off x="4463871" y="3698932"/>
            <a:ext cx="2376264" cy="864096"/>
          </a:xfrm>
          <a:prstGeom prst="wedgeEllipseCallout">
            <a:avLst>
              <a:gd name="adj1" fmla="val -19122"/>
              <a:gd name="adj2" fmla="val 27127"/>
            </a:avLst>
          </a:prstGeom>
          <a:solidFill>
            <a:srgbClr val="006600">
              <a:alpha val="8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En conservant un sens pro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travail des GT</a:t>
            </a: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215399" y="2042748"/>
            <a:ext cx="720080" cy="4032448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Tâches prof.</a:t>
            </a:r>
            <a:endParaRPr kumimoji="0" lang="fr-FR" sz="1400" b="1" i="0" u="none" strike="noStrike" kern="1200" cap="none" spc="0" normalizeH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 </a:t>
            </a:r>
            <a:r>
              <a:rPr lang="fr-FR" sz="2000" b="1" dirty="0">
                <a:solidFill>
                  <a:srgbClr val="CC3300"/>
                </a:solidFill>
              </a:rPr>
              <a:t>T1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T8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 …</a:t>
            </a:r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2303631" y="5139092"/>
            <a:ext cx="648072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dirty="0">
                <a:solidFill>
                  <a:srgbClr val="CC3300"/>
                </a:solidFill>
              </a:rPr>
              <a:t>-</a:t>
            </a:r>
            <a:r>
              <a:rPr lang="fr-FR" sz="1400" b="1" dirty="0">
                <a:solidFill>
                  <a:srgbClr val="CC3300"/>
                </a:solidFill>
              </a:rPr>
              <a:t> C1.2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 C4.4</a:t>
            </a:r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1367527" y="5139092"/>
            <a:ext cx="720080" cy="936104"/>
          </a:xfrm>
          <a:prstGeom prst="rect">
            <a:avLst/>
          </a:prstGeom>
          <a:noFill/>
          <a:ln w="6350">
            <a:solidFill>
              <a:srgbClr val="CC3300"/>
            </a:solidFill>
          </a:ln>
        </p:spPr>
        <p:txBody>
          <a:bodyPr vert="horz" lIns="72000" tIns="45720" rIns="3600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400" b="1" dirty="0">
                <a:solidFill>
                  <a:srgbClr val="CC3300"/>
                </a:solidFill>
              </a:rPr>
              <a:t>Épreuve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CC3300"/>
                </a:solidFill>
              </a:rPr>
              <a:t>EP3</a:t>
            </a:r>
          </a:p>
        </p:txBody>
      </p:sp>
      <p:sp>
        <p:nvSpPr>
          <p:cNvPr id="96" name="ZoneTexte 1"/>
          <p:cNvSpPr txBox="1"/>
          <p:nvPr/>
        </p:nvSpPr>
        <p:spPr>
          <a:xfrm>
            <a:off x="186146" y="6329398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05376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Méthodologie de travail des GT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21" name="Image 20" descr="417385369_3134181_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12884" y="2177422"/>
            <a:ext cx="2244246" cy="1320758"/>
          </a:xfrm>
          <a:prstGeom prst="rect">
            <a:avLst/>
          </a:prstGeom>
        </p:spPr>
      </p:pic>
      <p:sp>
        <p:nvSpPr>
          <p:cNvPr id="22" name="Espace réservé du numéro de diapositive 12"/>
          <p:cNvSpPr txBox="1">
            <a:spLocks/>
          </p:cNvSpPr>
          <p:nvPr/>
        </p:nvSpPr>
        <p:spPr>
          <a:xfrm>
            <a:off x="6562236" y="582485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19843-1938-4FF8-B971-94C1E9F5BCB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1491066" y="1051825"/>
            <a:ext cx="432048" cy="504056"/>
          </a:xfrm>
          <a:prstGeom prst="rightArrow">
            <a:avLst>
              <a:gd name="adj1" fmla="val 37343"/>
              <a:gd name="adj2" fmla="val 50000"/>
            </a:avLst>
          </a:prstGeom>
          <a:solidFill>
            <a:srgbClr val="0066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0556" y="2033407"/>
            <a:ext cx="1800200" cy="120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3329550"/>
            <a:ext cx="23853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ous-titre 2"/>
          <p:cNvSpPr txBox="1">
            <a:spLocks/>
          </p:cNvSpPr>
          <p:nvPr/>
        </p:nvSpPr>
        <p:spPr>
          <a:xfrm>
            <a:off x="1779098" y="867626"/>
            <a:ext cx="5976664" cy="1008112"/>
          </a:xfrm>
          <a:prstGeom prst="rect">
            <a:avLst/>
          </a:prstGeom>
          <a:solidFill>
            <a:srgbClr val="006600">
              <a:alpha val="19000"/>
            </a:srgb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Intégration </a:t>
            </a:r>
            <a:r>
              <a:rPr lang="fr-FR" dirty="0">
                <a:solidFill>
                  <a:srgbClr val="CC3300"/>
                </a:solidFill>
              </a:rPr>
              <a:t>de méthodes innovantes (Axe 3 FEEBAT 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>
                <a:solidFill>
                  <a:srgbClr val="CC3300"/>
                </a:solidFill>
              </a:rPr>
              <a:t>en relation avec la transition numérique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b="1" dirty="0">
                <a:solidFill>
                  <a:srgbClr val="CC3300"/>
                </a:solidFill>
                <a:sym typeface="Wingdings" pitchFamily="2" charset="2"/>
              </a:rPr>
              <a:t> Maquettes numériques de définition des projets supports </a:t>
            </a:r>
            <a:r>
              <a:rPr lang="fr-FR" b="1" dirty="0">
                <a:solidFill>
                  <a:srgbClr val="CC3300"/>
                </a:solidFill>
              </a:rPr>
              <a:t> 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Image 27" descr="Image2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780836" y="3401558"/>
            <a:ext cx="2232248" cy="1389876"/>
          </a:xfrm>
          <a:prstGeom prst="rect">
            <a:avLst/>
          </a:prstGeom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37220" y="4193646"/>
            <a:ext cx="2918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73124" y="3473566"/>
            <a:ext cx="2175328" cy="139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screen"/>
          <a:srcRect l="2835" t="19038" r="2835"/>
          <a:stretch>
            <a:fillRect/>
          </a:stretch>
        </p:blipFill>
        <p:spPr bwMode="auto">
          <a:xfrm>
            <a:off x="3932964" y="4913726"/>
            <a:ext cx="2162271" cy="101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mage 41" descr="C:\Users\UTILIS~1\AppData\Local\Temp\Sujet FEEBAT Rénovation-scierie.png"/>
          <p:cNvPicPr/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0676" y="4481678"/>
            <a:ext cx="252028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6021196" y="2105414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1"/>
          <p:cNvSpPr txBox="1"/>
          <p:nvPr/>
        </p:nvSpPr>
        <p:spPr>
          <a:xfrm>
            <a:off x="244363" y="6309678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1002573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630552"/>
            <a:ext cx="2808312" cy="1725726"/>
          </a:xfrm>
          <a:prstGeom prst="rect">
            <a:avLst/>
          </a:prstGeom>
          <a:noFill/>
          <a:ln w="3175">
            <a:solidFill>
              <a:srgbClr val="00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</p:spPr>
      </p:pic>
      <p:sp>
        <p:nvSpPr>
          <p:cNvPr id="28" name="Sous-titre 2"/>
          <p:cNvSpPr txBox="1">
            <a:spLocks/>
          </p:cNvSpPr>
          <p:nvPr/>
        </p:nvSpPr>
        <p:spPr>
          <a:xfrm>
            <a:off x="2987824" y="1272992"/>
            <a:ext cx="3096344" cy="180020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Réhabilitation d’un ancien corps de ferme avec création de trois appartements en zone rurale, articulé autour notamment de l’exploitation d’une maquette numérique</a:t>
            </a:r>
            <a:endParaRPr lang="fr-FR" dirty="0">
              <a:solidFill>
                <a:srgbClr val="CC33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4553" y="1630552"/>
            <a:ext cx="288194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/>
          <p:cNvPicPr/>
          <p:nvPr/>
        </p:nvPicPr>
        <p:blipFill>
          <a:blip r:embed="rId5" cstate="screen"/>
          <a:srcRect/>
          <a:stretch>
            <a:fillRect/>
          </a:stretch>
        </p:blipFill>
        <p:spPr>
          <a:xfrm flipH="1">
            <a:off x="611560" y="3502760"/>
            <a:ext cx="4032448" cy="2448272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2040" y="3646776"/>
            <a:ext cx="3600400" cy="2376264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méthodologie? Présentation de travaux du GT CAP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1"/>
          <p:cNvSpPr txBox="1"/>
          <p:nvPr/>
        </p:nvSpPr>
        <p:spPr>
          <a:xfrm>
            <a:off x="244366" y="6369116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travaux du GT Bac Pro</a:t>
            </a:r>
          </a:p>
          <a:p>
            <a:endParaRPr 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4" cstate="screen"/>
          <a:srcRect t="13201"/>
          <a:stretch>
            <a:fillRect/>
          </a:stretch>
        </p:blipFill>
        <p:spPr bwMode="auto">
          <a:xfrm>
            <a:off x="2762975" y="3079663"/>
            <a:ext cx="2258418" cy="1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Sous-titre 2"/>
          <p:cNvSpPr txBox="1">
            <a:spLocks/>
          </p:cNvSpPr>
          <p:nvPr/>
        </p:nvSpPr>
        <p:spPr>
          <a:xfrm>
            <a:off x="395536" y="1276849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Études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3347864" y="1276849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Enveloppe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6300192" y="1276849"/>
            <a:ext cx="2520280" cy="36004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Énergies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395536" y="1708897"/>
            <a:ext cx="2520280" cy="792088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TEB option A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TEB option 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ERA</a:t>
            </a:r>
          </a:p>
        </p:txBody>
      </p:sp>
      <p:sp>
        <p:nvSpPr>
          <p:cNvPr id="38" name="Sous-titre 2"/>
          <p:cNvSpPr txBox="1">
            <a:spLocks/>
          </p:cNvSpPr>
          <p:nvPr/>
        </p:nvSpPr>
        <p:spPr>
          <a:xfrm>
            <a:off x="6300192" y="1708897"/>
            <a:ext cx="2520280" cy="792088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MELEC et SN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TISEC et TMSEC	TFCA</a:t>
            </a:r>
          </a:p>
        </p:txBody>
      </p:sp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03119" y="3687803"/>
            <a:ext cx="3171051" cy="22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6" cstate="screen"/>
          <a:srcRect l="2835" t="19038" r="2835"/>
          <a:stretch>
            <a:fillRect/>
          </a:stretch>
        </p:blipFill>
        <p:spPr bwMode="auto">
          <a:xfrm>
            <a:off x="3974843" y="4479891"/>
            <a:ext cx="1928276" cy="90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Image 40"/>
          <p:cNvPicPr/>
          <p:nvPr/>
        </p:nvPicPr>
        <p:blipFill>
          <a:blip r:embed="rId7" cstate="screen"/>
          <a:srcRect r="11111"/>
          <a:stretch>
            <a:fillRect/>
          </a:stretch>
        </p:blipFill>
        <p:spPr bwMode="auto">
          <a:xfrm>
            <a:off x="5021393" y="2896883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ous-titre 2"/>
          <p:cNvSpPr txBox="1">
            <a:spLocks/>
          </p:cNvSpPr>
          <p:nvPr/>
        </p:nvSpPr>
        <p:spPr>
          <a:xfrm>
            <a:off x="3347864" y="1708897"/>
            <a:ext cx="2520280" cy="10801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Bac pro 	TB ORGO et IPB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TCB et TMA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OBM et MAV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AFB</a:t>
            </a:r>
          </a:p>
        </p:txBody>
      </p:sp>
      <p:pic>
        <p:nvPicPr>
          <p:cNvPr id="50" name="Image 49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48" y="4479891"/>
            <a:ext cx="2359866" cy="1445936"/>
          </a:xfrm>
          <a:prstGeom prst="rect">
            <a:avLst/>
          </a:prstGeom>
        </p:spPr>
      </p:pic>
      <p:pic>
        <p:nvPicPr>
          <p:cNvPr id="51" name="Image 50" descr="Image2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36890" y="2680859"/>
            <a:ext cx="2434910" cy="1368152"/>
          </a:xfrm>
          <a:prstGeom prst="rect">
            <a:avLst/>
          </a:prstGeom>
        </p:spPr>
      </p:pic>
      <p:sp>
        <p:nvSpPr>
          <p:cNvPr id="21" name="ZoneTexte 1"/>
          <p:cNvSpPr txBox="1"/>
          <p:nvPr/>
        </p:nvSpPr>
        <p:spPr>
          <a:xfrm>
            <a:off x="336890" y="6229932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340936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82" y="421233"/>
            <a:ext cx="487363" cy="519371"/>
          </a:xfrm>
          <a:prstGeom prst="rect">
            <a:avLst/>
          </a:prstGeom>
          <a:solidFill>
            <a:srgbClr val="EB5C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88048" y="342367"/>
            <a:ext cx="827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2C7F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travaux du GT BTS</a:t>
            </a:r>
            <a:endParaRPr lang="fr-FR" altLang="fr-FR" sz="2000" b="1" dirty="0">
              <a:solidFill>
                <a:srgbClr val="2C7F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" y="421236"/>
            <a:ext cx="487363" cy="519371"/>
          </a:xfrm>
          <a:prstGeom prst="rect">
            <a:avLst/>
          </a:prstGeom>
          <a:solidFill>
            <a:srgbClr val="2C7F6B"/>
          </a:solidFill>
          <a:ln>
            <a:solidFill>
              <a:srgbClr val="2C7F6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23" y="6213707"/>
            <a:ext cx="1203308" cy="465303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>
            <a:off x="457143" y="1267085"/>
            <a:ext cx="2520280" cy="72008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Structure et Enveloppe 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2" name="Sous-titre 2"/>
          <p:cNvSpPr txBox="1">
            <a:spLocks/>
          </p:cNvSpPr>
          <p:nvPr/>
        </p:nvSpPr>
        <p:spPr>
          <a:xfrm>
            <a:off x="6249665" y="1277837"/>
            <a:ext cx="2520280" cy="709327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Économie et Finitions»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3263434" y="1279514"/>
            <a:ext cx="2701968" cy="720079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fr-FR" b="1" dirty="0"/>
              <a:t>Famille « Énergies  et équipements connectés»</a:t>
            </a:r>
            <a:endParaRPr lang="fr-FR" dirty="0">
              <a:solidFill>
                <a:srgbClr val="CC3300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467628" y="2053823"/>
            <a:ext cx="2520280" cy="181766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AMCR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Bâtiment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EBCR 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MGTMN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SCBH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TP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</a:t>
            </a:r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3211306" y="2059172"/>
            <a:ext cx="2701969" cy="1296144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Électrotechnique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FED 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MS option B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SN toutes options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</a:t>
            </a:r>
          </a:p>
        </p:txBody>
      </p:sp>
      <p:sp>
        <p:nvSpPr>
          <p:cNvPr id="18" name="Sous-titre 2"/>
          <p:cNvSpPr txBox="1">
            <a:spLocks/>
          </p:cNvSpPr>
          <p:nvPr/>
        </p:nvSpPr>
        <p:spPr>
          <a:xfrm>
            <a:off x="6249665" y="2060432"/>
            <a:ext cx="2520280" cy="1080120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>
              <a:tabLst>
                <a:tab pos="808038" algn="l"/>
              </a:tabLst>
            </a:pPr>
            <a:r>
              <a:rPr lang="fr-FR" sz="1600" b="1" dirty="0"/>
              <a:t>BTS 	FABCR</a:t>
            </a:r>
          </a:p>
          <a:p>
            <a:pPr>
              <a:tabLst>
                <a:tab pos="808038" algn="l"/>
              </a:tabLst>
            </a:pPr>
            <a:r>
              <a:rPr lang="fr-FR" sz="1600" b="1" dirty="0"/>
              <a:t>	MEC</a:t>
            </a:r>
          </a:p>
          <a:p>
            <a:pPr lvl="0">
              <a:tabLst>
                <a:tab pos="808038" algn="l"/>
              </a:tabLst>
            </a:pPr>
            <a:r>
              <a:rPr lang="fr-FR" sz="1600" b="1" dirty="0"/>
              <a:t>	TC </a:t>
            </a:r>
          </a:p>
        </p:txBody>
      </p:sp>
      <p:pic>
        <p:nvPicPr>
          <p:cNvPr id="22" name="Picture 4" descr="De la maquette 3D à la construction - Website - Debrunner Acifer">
            <a:extLst>
              <a:ext uri="{FF2B5EF4-FFF2-40B4-BE49-F238E27FC236}">
                <a16:creationId xmlns:a16="http://schemas.microsoft.com/office/drawing/2014/main" id="{2DE1965F-2017-B043-8467-FA16D83D9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92" y="3425276"/>
            <a:ext cx="2330369" cy="17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abillage des échafaudages">
            <a:extLst>
              <a:ext uri="{FF2B5EF4-FFF2-40B4-BE49-F238E27FC236}">
                <a16:creationId xmlns:a16="http://schemas.microsoft.com/office/drawing/2014/main" id="{FE8031C8-AE0E-F545-B94A-C6729739B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526" y="3956543"/>
            <a:ext cx="2677654" cy="174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ANGEO Conseil - Société de Géomètres Experts depuis 1962">
            <a:extLst>
              <a:ext uri="{FF2B5EF4-FFF2-40B4-BE49-F238E27FC236}">
                <a16:creationId xmlns:a16="http://schemas.microsoft.com/office/drawing/2014/main" id="{B32C29EF-C6B6-C64A-84D6-FFE5A4E29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08" y="5057204"/>
            <a:ext cx="2208417" cy="16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Licence professionnelle GÉO 3D - CFA PYRENEES ATLANTIQUE">
            <a:extLst>
              <a:ext uri="{FF2B5EF4-FFF2-40B4-BE49-F238E27FC236}">
                <a16:creationId xmlns:a16="http://schemas.microsoft.com/office/drawing/2014/main" id="{DA22CCF1-90BF-894F-9597-3749DFF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03" y="4004178"/>
            <a:ext cx="2909803" cy="156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Texte 1"/>
          <p:cNvSpPr txBox="1"/>
          <p:nvPr/>
        </p:nvSpPr>
        <p:spPr>
          <a:xfrm>
            <a:off x="121597" y="6298194"/>
            <a:ext cx="326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i="1" dirty="0"/>
              <a:t>PNF FEEBAT – 16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25610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_FEEBAT_SIGNATURE_2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4615"/>
          <a:stretch/>
        </p:blipFill>
        <p:spPr>
          <a:xfrm>
            <a:off x="3858007" y="2658813"/>
            <a:ext cx="1435947" cy="162087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8F1D59-516A-477D-8498-3E33618BE0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092522"/>
            <a:ext cx="1203308" cy="4653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6FBE71-580A-45B0-8EBF-3CA2615FD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37" y="452447"/>
            <a:ext cx="1717595" cy="1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179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5141</TotalTime>
  <Words>440</Words>
  <Application>Microsoft Office PowerPoint</Application>
  <PresentationFormat>Affichage à l'écran (4:3)</PresentationFormat>
  <Paragraphs>116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</dc:creator>
  <cp:lastModifiedBy>Cedric Dziubanowski</cp:lastModifiedBy>
  <cp:revision>551</cp:revision>
  <cp:lastPrinted>2020-06-02T13:15:46Z</cp:lastPrinted>
  <dcterms:created xsi:type="dcterms:W3CDTF">2020-01-08T10:39:34Z</dcterms:created>
  <dcterms:modified xsi:type="dcterms:W3CDTF">2020-12-17T18:42:55Z</dcterms:modified>
</cp:coreProperties>
</file>