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51" r:id="rId2"/>
    <p:sldId id="437" r:id="rId3"/>
    <p:sldId id="423" r:id="rId4"/>
    <p:sldId id="424" r:id="rId5"/>
    <p:sldId id="440" r:id="rId6"/>
    <p:sldId id="445" r:id="rId7"/>
    <p:sldId id="448" r:id="rId8"/>
    <p:sldId id="430" r:id="rId9"/>
    <p:sldId id="432" r:id="rId10"/>
    <p:sldId id="439" r:id="rId11"/>
    <p:sldId id="442" r:id="rId12"/>
    <p:sldId id="450" r:id="rId13"/>
    <p:sldId id="444" r:id="rId14"/>
    <p:sldId id="443" r:id="rId15"/>
    <p:sldId id="436" r:id="rId16"/>
    <p:sldId id="435" r:id="rId17"/>
    <p:sldId id="452" r:id="rId18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22ADA28-46EF-4034-B1EC-0E534764FDD0}">
          <p14:sldIdLst>
            <p14:sldId id="451"/>
          </p14:sldIdLst>
        </p14:section>
        <p14:section name="Le fonctionnement" id="{2C1C4AC0-3624-4AFE-8A14-1F7BE8277B66}">
          <p14:sldIdLst>
            <p14:sldId id="437"/>
            <p14:sldId id="423"/>
            <p14:sldId id="424"/>
          </p14:sldIdLst>
        </p14:section>
        <p14:section name="Ambitions et stratégie" id="{88B7C47F-7FD3-4455-8D75-139B679007FC}">
          <p14:sldIdLst>
            <p14:sldId id="440"/>
            <p14:sldId id="445"/>
          </p14:sldIdLst>
        </p14:section>
        <p14:section name="Formations concernées par académie" id="{C4F86F15-F08B-40C2-9C0F-6C90D904B1C8}">
          <p14:sldIdLst>
            <p14:sldId id="448"/>
            <p14:sldId id="430"/>
            <p14:sldId id="432"/>
          </p14:sldIdLst>
        </p14:section>
        <p14:section name="Présentation des 3 dispositifs" id="{A2EDFB0C-DF45-47C3-B930-B48123A4A2C0}">
          <p14:sldIdLst>
            <p14:sldId id="439"/>
            <p14:sldId id="442"/>
            <p14:sldId id="450"/>
            <p14:sldId id="444"/>
            <p14:sldId id="443"/>
          </p14:sldIdLst>
        </p14:section>
        <p14:section name="planning général" id="{2080245E-AF5E-4ED0-8D45-6A2F4CAA611C}">
          <p14:sldIdLst>
            <p14:sldId id="436"/>
          </p14:sldIdLst>
        </p14:section>
        <p14:section name="Programme de formation" id="{68DEA313-1DEF-45FE-8C00-44BB0C66BC11}">
          <p14:sldIdLst>
            <p14:sldId id="435"/>
            <p14:sldId id="4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02">
          <p15:clr>
            <a:srgbClr val="A4A3A4"/>
          </p15:clr>
        </p15:guide>
        <p15:guide id="2" orient="horz" pos="1039">
          <p15:clr>
            <a:srgbClr val="A4A3A4"/>
          </p15:clr>
        </p15:guide>
        <p15:guide id="3" pos="2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C2E"/>
    <a:srgbClr val="2C7F6B"/>
    <a:srgbClr val="00264B"/>
    <a:srgbClr val="88CDD3"/>
    <a:srgbClr val="5AAEBB"/>
    <a:srgbClr val="76D0BB"/>
    <a:srgbClr val="0056A4"/>
    <a:srgbClr val="004150"/>
    <a:srgbClr val="FFFFFF"/>
    <a:srgbClr val="394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E1A61-681E-4DCA-BC31-A8DD8ABA0156}" v="56" dt="2020-12-15T08:05:50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88" autoAdjust="0"/>
    <p:restoredTop sz="93934" autoAdjust="0"/>
  </p:normalViewPr>
  <p:slideViewPr>
    <p:cSldViewPr snapToGrid="0" snapToObjects="1" showGuides="1">
      <p:cViewPr varScale="1">
        <p:scale>
          <a:sx n="62" d="100"/>
          <a:sy n="62" d="100"/>
        </p:scale>
        <p:origin x="908" y="44"/>
      </p:cViewPr>
      <p:guideLst>
        <p:guide orient="horz" pos="4202"/>
        <p:guide orient="horz" pos="1039"/>
        <p:guide pos="2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FA147-70A7-48A2-8693-935849CEA35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D44B105-E2E3-473F-83E7-BA787F65CAD8}">
      <dgm:prSet phldrT="[Texte]"/>
      <dgm:spPr/>
      <dgm:t>
        <a:bodyPr/>
        <a:lstStyle/>
        <a:p>
          <a:r>
            <a:rPr lang="fr-FR" dirty="0"/>
            <a:t>Référents</a:t>
          </a:r>
        </a:p>
      </dgm:t>
    </dgm:pt>
    <dgm:pt modelId="{B89D7AF2-328F-4E94-AA86-06DDDBA7478D}" type="parTrans" cxnId="{81063162-0A53-4D34-8C12-CE2F9FD54303}">
      <dgm:prSet/>
      <dgm:spPr/>
      <dgm:t>
        <a:bodyPr/>
        <a:lstStyle/>
        <a:p>
          <a:endParaRPr lang="fr-FR"/>
        </a:p>
      </dgm:t>
    </dgm:pt>
    <dgm:pt modelId="{02B88E49-B42D-4212-8919-BC4D18062520}" type="sibTrans" cxnId="{81063162-0A53-4D34-8C12-CE2F9FD54303}">
      <dgm:prSet/>
      <dgm:spPr/>
      <dgm:t>
        <a:bodyPr/>
        <a:lstStyle/>
        <a:p>
          <a:endParaRPr lang="fr-FR"/>
        </a:p>
      </dgm:t>
    </dgm:pt>
    <dgm:pt modelId="{EDE1663B-9026-4665-8147-86588F66B816}">
      <dgm:prSet phldrT="[Texte]"/>
      <dgm:spPr/>
      <dgm:t>
        <a:bodyPr/>
        <a:lstStyle/>
        <a:p>
          <a:r>
            <a:rPr lang="fr-FR" dirty="0"/>
            <a:t>Conception</a:t>
          </a:r>
        </a:p>
      </dgm:t>
    </dgm:pt>
    <dgm:pt modelId="{9D5170DC-80EC-473A-86A2-0F68C13B2BD4}" type="parTrans" cxnId="{78932337-C46D-4B87-92AD-85541EB6D318}">
      <dgm:prSet/>
      <dgm:spPr/>
      <dgm:t>
        <a:bodyPr/>
        <a:lstStyle/>
        <a:p>
          <a:endParaRPr lang="fr-FR"/>
        </a:p>
      </dgm:t>
    </dgm:pt>
    <dgm:pt modelId="{C4671FC1-28DF-45EA-B3B3-EBFA84C1D7C3}" type="sibTrans" cxnId="{78932337-C46D-4B87-92AD-85541EB6D318}">
      <dgm:prSet/>
      <dgm:spPr/>
      <dgm:t>
        <a:bodyPr/>
        <a:lstStyle/>
        <a:p>
          <a:endParaRPr lang="fr-FR"/>
        </a:p>
      </dgm:t>
    </dgm:pt>
    <dgm:pt modelId="{D1074E3D-C17B-4713-872D-B17F61D00DF6}">
      <dgm:prSet phldrT="[Texte]"/>
      <dgm:spPr/>
      <dgm:t>
        <a:bodyPr/>
        <a:lstStyle/>
        <a:p>
          <a:r>
            <a:rPr lang="fr-FR" dirty="0"/>
            <a:t>Formateurs</a:t>
          </a:r>
        </a:p>
      </dgm:t>
    </dgm:pt>
    <dgm:pt modelId="{B2A67921-5752-42B9-9CEB-497F060717B1}" type="parTrans" cxnId="{910BCD3B-2AAE-410D-8A17-2F2B0391A72F}">
      <dgm:prSet/>
      <dgm:spPr/>
      <dgm:t>
        <a:bodyPr/>
        <a:lstStyle/>
        <a:p>
          <a:endParaRPr lang="fr-FR"/>
        </a:p>
      </dgm:t>
    </dgm:pt>
    <dgm:pt modelId="{5C4DC81D-4B0B-4D62-86D5-F0CCA0CDB9B2}" type="sibTrans" cxnId="{910BCD3B-2AAE-410D-8A17-2F2B0391A72F}">
      <dgm:prSet/>
      <dgm:spPr/>
      <dgm:t>
        <a:bodyPr/>
        <a:lstStyle/>
        <a:p>
          <a:endParaRPr lang="fr-FR"/>
        </a:p>
      </dgm:t>
    </dgm:pt>
    <dgm:pt modelId="{97A82130-A562-42E0-A96A-D45FF9EA3B50}">
      <dgm:prSet phldrT="[Texte]"/>
      <dgm:spPr/>
      <dgm:t>
        <a:bodyPr/>
        <a:lstStyle/>
        <a:p>
          <a:r>
            <a:rPr lang="fr-FR" dirty="0"/>
            <a:t>Apprenants</a:t>
          </a:r>
        </a:p>
      </dgm:t>
    </dgm:pt>
    <dgm:pt modelId="{92F6F3DB-C89D-4280-A9AB-9F7034F5F31D}" type="parTrans" cxnId="{3A00891E-5BA8-4285-996B-DD35870DD942}">
      <dgm:prSet/>
      <dgm:spPr/>
      <dgm:t>
        <a:bodyPr/>
        <a:lstStyle/>
        <a:p>
          <a:endParaRPr lang="fr-FR"/>
        </a:p>
      </dgm:t>
    </dgm:pt>
    <dgm:pt modelId="{C078F106-9606-4A8C-9687-A93C8AEA0DB0}" type="sibTrans" cxnId="{3A00891E-5BA8-4285-996B-DD35870DD942}">
      <dgm:prSet/>
      <dgm:spPr/>
      <dgm:t>
        <a:bodyPr/>
        <a:lstStyle/>
        <a:p>
          <a:endParaRPr lang="fr-FR"/>
        </a:p>
      </dgm:t>
    </dgm:pt>
    <dgm:pt modelId="{C8479A74-18DA-4D37-9C9D-D51AE86D0899}" type="pres">
      <dgm:prSet presAssocID="{414FA147-70A7-48A2-8693-935849CEA3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388180B-52CF-4621-A358-64F6A883B95F}" type="pres">
      <dgm:prSet presAssocID="{97A82130-A562-42E0-A96A-D45FF9EA3B50}" presName="boxAndChildren" presStyleCnt="0"/>
      <dgm:spPr/>
    </dgm:pt>
    <dgm:pt modelId="{377BDC32-3199-40AC-86B2-3495A5E542E2}" type="pres">
      <dgm:prSet presAssocID="{97A82130-A562-42E0-A96A-D45FF9EA3B50}" presName="parentTextBox" presStyleLbl="node1" presStyleIdx="0" presStyleCnt="4"/>
      <dgm:spPr/>
      <dgm:t>
        <a:bodyPr/>
        <a:lstStyle/>
        <a:p>
          <a:endParaRPr lang="fr-FR"/>
        </a:p>
      </dgm:t>
    </dgm:pt>
    <dgm:pt modelId="{183378ED-8D17-450A-B82B-DF9DE0750D3E}" type="pres">
      <dgm:prSet presAssocID="{5C4DC81D-4B0B-4D62-86D5-F0CCA0CDB9B2}" presName="sp" presStyleCnt="0"/>
      <dgm:spPr/>
    </dgm:pt>
    <dgm:pt modelId="{29AB0946-90F0-4F31-B99F-732B2A60EEBB}" type="pres">
      <dgm:prSet presAssocID="{D1074E3D-C17B-4713-872D-B17F61D00DF6}" presName="arrowAndChildren" presStyleCnt="0"/>
      <dgm:spPr/>
    </dgm:pt>
    <dgm:pt modelId="{C03948D4-DBB8-4AF0-B50F-7D2C06874C74}" type="pres">
      <dgm:prSet presAssocID="{D1074E3D-C17B-4713-872D-B17F61D00DF6}" presName="parentTextArrow" presStyleLbl="node1" presStyleIdx="1" presStyleCnt="4"/>
      <dgm:spPr/>
      <dgm:t>
        <a:bodyPr/>
        <a:lstStyle/>
        <a:p>
          <a:endParaRPr lang="fr-FR"/>
        </a:p>
      </dgm:t>
    </dgm:pt>
    <dgm:pt modelId="{3C69E3C2-81F5-4F86-B44B-DE267959F37B}" type="pres">
      <dgm:prSet presAssocID="{02B88E49-B42D-4212-8919-BC4D18062520}" presName="sp" presStyleCnt="0"/>
      <dgm:spPr/>
    </dgm:pt>
    <dgm:pt modelId="{197048C0-05AB-45A3-B934-5B2324BFA76F}" type="pres">
      <dgm:prSet presAssocID="{6D44B105-E2E3-473F-83E7-BA787F65CAD8}" presName="arrowAndChildren" presStyleCnt="0"/>
      <dgm:spPr/>
    </dgm:pt>
    <dgm:pt modelId="{A01E171C-7C80-4F40-8EE8-7BEB3E008851}" type="pres">
      <dgm:prSet presAssocID="{6D44B105-E2E3-473F-83E7-BA787F65CAD8}" presName="parentTextArrow" presStyleLbl="node1" presStyleIdx="2" presStyleCnt="4"/>
      <dgm:spPr/>
      <dgm:t>
        <a:bodyPr/>
        <a:lstStyle/>
        <a:p>
          <a:endParaRPr lang="fr-FR"/>
        </a:p>
      </dgm:t>
    </dgm:pt>
    <dgm:pt modelId="{B083B725-A7F2-467F-96D0-8187E8A987EC}" type="pres">
      <dgm:prSet presAssocID="{C4671FC1-28DF-45EA-B3B3-EBFA84C1D7C3}" presName="sp" presStyleCnt="0"/>
      <dgm:spPr/>
    </dgm:pt>
    <dgm:pt modelId="{DF279D69-877A-4777-A9B8-A024B6AC0F7B}" type="pres">
      <dgm:prSet presAssocID="{EDE1663B-9026-4665-8147-86588F66B816}" presName="arrowAndChildren" presStyleCnt="0"/>
      <dgm:spPr/>
    </dgm:pt>
    <dgm:pt modelId="{DF394ABA-B923-4DBF-B3B0-9AE860E59193}" type="pres">
      <dgm:prSet presAssocID="{EDE1663B-9026-4665-8147-86588F66B816}" presName="parentTextArrow" presStyleLbl="node1" presStyleIdx="3" presStyleCnt="4"/>
      <dgm:spPr/>
      <dgm:t>
        <a:bodyPr/>
        <a:lstStyle/>
        <a:p>
          <a:endParaRPr lang="fr-FR"/>
        </a:p>
      </dgm:t>
    </dgm:pt>
  </dgm:ptLst>
  <dgm:cxnLst>
    <dgm:cxn modelId="{066B51A9-EDA1-45FA-AC16-0D4629315C58}" type="presOf" srcId="{EDE1663B-9026-4665-8147-86588F66B816}" destId="{DF394ABA-B923-4DBF-B3B0-9AE860E59193}" srcOrd="0" destOrd="0" presId="urn:microsoft.com/office/officeart/2005/8/layout/process4"/>
    <dgm:cxn modelId="{78932337-C46D-4B87-92AD-85541EB6D318}" srcId="{414FA147-70A7-48A2-8693-935849CEA35D}" destId="{EDE1663B-9026-4665-8147-86588F66B816}" srcOrd="0" destOrd="0" parTransId="{9D5170DC-80EC-473A-86A2-0F68C13B2BD4}" sibTransId="{C4671FC1-28DF-45EA-B3B3-EBFA84C1D7C3}"/>
    <dgm:cxn modelId="{770C00DA-23E2-4291-820B-326EC64BCDD9}" type="presOf" srcId="{97A82130-A562-42E0-A96A-D45FF9EA3B50}" destId="{377BDC32-3199-40AC-86B2-3495A5E542E2}" srcOrd="0" destOrd="0" presId="urn:microsoft.com/office/officeart/2005/8/layout/process4"/>
    <dgm:cxn modelId="{3A00891E-5BA8-4285-996B-DD35870DD942}" srcId="{414FA147-70A7-48A2-8693-935849CEA35D}" destId="{97A82130-A562-42E0-A96A-D45FF9EA3B50}" srcOrd="3" destOrd="0" parTransId="{92F6F3DB-C89D-4280-A9AB-9F7034F5F31D}" sibTransId="{C078F106-9606-4A8C-9687-A93C8AEA0DB0}"/>
    <dgm:cxn modelId="{81063162-0A53-4D34-8C12-CE2F9FD54303}" srcId="{414FA147-70A7-48A2-8693-935849CEA35D}" destId="{6D44B105-E2E3-473F-83E7-BA787F65CAD8}" srcOrd="1" destOrd="0" parTransId="{B89D7AF2-328F-4E94-AA86-06DDDBA7478D}" sibTransId="{02B88E49-B42D-4212-8919-BC4D18062520}"/>
    <dgm:cxn modelId="{4371029B-F220-4A04-A4D7-21C308EC0D47}" type="presOf" srcId="{D1074E3D-C17B-4713-872D-B17F61D00DF6}" destId="{C03948D4-DBB8-4AF0-B50F-7D2C06874C74}" srcOrd="0" destOrd="0" presId="urn:microsoft.com/office/officeart/2005/8/layout/process4"/>
    <dgm:cxn modelId="{3CA315F2-ED17-4F6C-A66E-7B5084365838}" type="presOf" srcId="{6D44B105-E2E3-473F-83E7-BA787F65CAD8}" destId="{A01E171C-7C80-4F40-8EE8-7BEB3E008851}" srcOrd="0" destOrd="0" presId="urn:microsoft.com/office/officeart/2005/8/layout/process4"/>
    <dgm:cxn modelId="{BD41F9ED-46D1-4AAD-84F1-170E1335AD9B}" type="presOf" srcId="{414FA147-70A7-48A2-8693-935849CEA35D}" destId="{C8479A74-18DA-4D37-9C9D-D51AE86D0899}" srcOrd="0" destOrd="0" presId="urn:microsoft.com/office/officeart/2005/8/layout/process4"/>
    <dgm:cxn modelId="{910BCD3B-2AAE-410D-8A17-2F2B0391A72F}" srcId="{414FA147-70A7-48A2-8693-935849CEA35D}" destId="{D1074E3D-C17B-4713-872D-B17F61D00DF6}" srcOrd="2" destOrd="0" parTransId="{B2A67921-5752-42B9-9CEB-497F060717B1}" sibTransId="{5C4DC81D-4B0B-4D62-86D5-F0CCA0CDB9B2}"/>
    <dgm:cxn modelId="{16211755-2556-4354-AAF2-8AA654FB4156}" type="presParOf" srcId="{C8479A74-18DA-4D37-9C9D-D51AE86D0899}" destId="{8388180B-52CF-4621-A358-64F6A883B95F}" srcOrd="0" destOrd="0" presId="urn:microsoft.com/office/officeart/2005/8/layout/process4"/>
    <dgm:cxn modelId="{2CEE9066-1582-4258-9DC4-A0C48291B969}" type="presParOf" srcId="{8388180B-52CF-4621-A358-64F6A883B95F}" destId="{377BDC32-3199-40AC-86B2-3495A5E542E2}" srcOrd="0" destOrd="0" presId="urn:microsoft.com/office/officeart/2005/8/layout/process4"/>
    <dgm:cxn modelId="{E83216BB-8C97-4E9B-A649-42DB2622175E}" type="presParOf" srcId="{C8479A74-18DA-4D37-9C9D-D51AE86D0899}" destId="{183378ED-8D17-450A-B82B-DF9DE0750D3E}" srcOrd="1" destOrd="0" presId="urn:microsoft.com/office/officeart/2005/8/layout/process4"/>
    <dgm:cxn modelId="{4405CA0E-E9D6-4F2B-A694-2A10C29E243D}" type="presParOf" srcId="{C8479A74-18DA-4D37-9C9D-D51AE86D0899}" destId="{29AB0946-90F0-4F31-B99F-732B2A60EEBB}" srcOrd="2" destOrd="0" presId="urn:microsoft.com/office/officeart/2005/8/layout/process4"/>
    <dgm:cxn modelId="{FA70109D-052A-4926-8F9A-A0DE178F4B24}" type="presParOf" srcId="{29AB0946-90F0-4F31-B99F-732B2A60EEBB}" destId="{C03948D4-DBB8-4AF0-B50F-7D2C06874C74}" srcOrd="0" destOrd="0" presId="urn:microsoft.com/office/officeart/2005/8/layout/process4"/>
    <dgm:cxn modelId="{255C898D-C026-4A7B-8F54-8B1814AD8750}" type="presParOf" srcId="{C8479A74-18DA-4D37-9C9D-D51AE86D0899}" destId="{3C69E3C2-81F5-4F86-B44B-DE267959F37B}" srcOrd="3" destOrd="0" presId="urn:microsoft.com/office/officeart/2005/8/layout/process4"/>
    <dgm:cxn modelId="{876035E6-2A1D-48EB-9077-3E40BFADCF26}" type="presParOf" srcId="{C8479A74-18DA-4D37-9C9D-D51AE86D0899}" destId="{197048C0-05AB-45A3-B934-5B2324BFA76F}" srcOrd="4" destOrd="0" presId="urn:microsoft.com/office/officeart/2005/8/layout/process4"/>
    <dgm:cxn modelId="{61890D6E-3843-466C-9C45-D9E9AEFFCB38}" type="presParOf" srcId="{197048C0-05AB-45A3-B934-5B2324BFA76F}" destId="{A01E171C-7C80-4F40-8EE8-7BEB3E008851}" srcOrd="0" destOrd="0" presId="urn:microsoft.com/office/officeart/2005/8/layout/process4"/>
    <dgm:cxn modelId="{B326D980-B3CD-423A-B756-803E0346875D}" type="presParOf" srcId="{C8479A74-18DA-4D37-9C9D-D51AE86D0899}" destId="{B083B725-A7F2-467F-96D0-8187E8A987EC}" srcOrd="5" destOrd="0" presId="urn:microsoft.com/office/officeart/2005/8/layout/process4"/>
    <dgm:cxn modelId="{E651E5A9-A0AF-4C44-8E5D-19D66C194474}" type="presParOf" srcId="{C8479A74-18DA-4D37-9C9D-D51AE86D0899}" destId="{DF279D69-877A-4777-A9B8-A024B6AC0F7B}" srcOrd="6" destOrd="0" presId="urn:microsoft.com/office/officeart/2005/8/layout/process4"/>
    <dgm:cxn modelId="{AE1D3AFB-5999-475E-B634-BC8079D084AB}" type="presParOf" srcId="{DF279D69-877A-4777-A9B8-A024B6AC0F7B}" destId="{DF394ABA-B923-4DBF-B3B0-9AE860E5919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4FA147-70A7-48A2-8693-935849CEA35D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6D44B105-E2E3-473F-83E7-BA787F65CAD8}">
      <dgm:prSet phldrT="[Texte]"/>
      <dgm:spPr/>
      <dgm:t>
        <a:bodyPr/>
        <a:lstStyle/>
        <a:p>
          <a:r>
            <a:rPr lang="fr-FR" dirty="0"/>
            <a:t>Concevoir</a:t>
          </a:r>
        </a:p>
      </dgm:t>
    </dgm:pt>
    <dgm:pt modelId="{B89D7AF2-328F-4E94-AA86-06DDDBA7478D}" type="parTrans" cxnId="{81063162-0A53-4D34-8C12-CE2F9FD54303}">
      <dgm:prSet/>
      <dgm:spPr/>
      <dgm:t>
        <a:bodyPr/>
        <a:lstStyle/>
        <a:p>
          <a:endParaRPr lang="fr-FR"/>
        </a:p>
      </dgm:t>
    </dgm:pt>
    <dgm:pt modelId="{02B88E49-B42D-4212-8919-BC4D18062520}" type="sibTrans" cxnId="{81063162-0A53-4D34-8C12-CE2F9FD54303}">
      <dgm:prSet/>
      <dgm:spPr/>
      <dgm:t>
        <a:bodyPr/>
        <a:lstStyle/>
        <a:p>
          <a:endParaRPr lang="fr-FR"/>
        </a:p>
      </dgm:t>
    </dgm:pt>
    <dgm:pt modelId="{EDE1663B-9026-4665-8147-86588F66B816}">
      <dgm:prSet phldrT="[Texte]"/>
      <dgm:spPr/>
      <dgm:t>
        <a:bodyPr/>
        <a:lstStyle/>
        <a:p>
          <a:r>
            <a:rPr lang="fr-FR" dirty="0"/>
            <a:t>Tronc commun</a:t>
          </a:r>
        </a:p>
      </dgm:t>
    </dgm:pt>
    <dgm:pt modelId="{9D5170DC-80EC-473A-86A2-0F68C13B2BD4}" type="parTrans" cxnId="{78932337-C46D-4B87-92AD-85541EB6D318}">
      <dgm:prSet/>
      <dgm:spPr/>
      <dgm:t>
        <a:bodyPr/>
        <a:lstStyle/>
        <a:p>
          <a:endParaRPr lang="fr-FR"/>
        </a:p>
      </dgm:t>
    </dgm:pt>
    <dgm:pt modelId="{C4671FC1-28DF-45EA-B3B3-EBFA84C1D7C3}" type="sibTrans" cxnId="{78932337-C46D-4B87-92AD-85541EB6D318}">
      <dgm:prSet/>
      <dgm:spPr/>
      <dgm:t>
        <a:bodyPr/>
        <a:lstStyle/>
        <a:p>
          <a:endParaRPr lang="fr-FR"/>
        </a:p>
      </dgm:t>
    </dgm:pt>
    <dgm:pt modelId="{D1074E3D-C17B-4713-872D-B17F61D00DF6}">
      <dgm:prSet phldrT="[Texte]"/>
      <dgm:spPr/>
      <dgm:t>
        <a:bodyPr/>
        <a:lstStyle/>
        <a:p>
          <a:r>
            <a:rPr lang="fr-FR" dirty="0"/>
            <a:t>Diagnostiquer</a:t>
          </a:r>
        </a:p>
      </dgm:t>
    </dgm:pt>
    <dgm:pt modelId="{B2A67921-5752-42B9-9CEB-497F060717B1}" type="parTrans" cxnId="{910BCD3B-2AAE-410D-8A17-2F2B0391A72F}">
      <dgm:prSet/>
      <dgm:spPr/>
      <dgm:t>
        <a:bodyPr/>
        <a:lstStyle/>
        <a:p>
          <a:endParaRPr lang="fr-FR"/>
        </a:p>
      </dgm:t>
    </dgm:pt>
    <dgm:pt modelId="{5C4DC81D-4B0B-4D62-86D5-F0CCA0CDB9B2}" type="sibTrans" cxnId="{910BCD3B-2AAE-410D-8A17-2F2B0391A72F}">
      <dgm:prSet/>
      <dgm:spPr/>
      <dgm:t>
        <a:bodyPr/>
        <a:lstStyle/>
        <a:p>
          <a:endParaRPr lang="fr-FR"/>
        </a:p>
      </dgm:t>
    </dgm:pt>
    <dgm:pt modelId="{A5152B29-946A-4A53-BBDE-4D6B1CC407CB}">
      <dgm:prSet phldrT="[Texte]"/>
      <dgm:spPr/>
      <dgm:t>
        <a:bodyPr/>
        <a:lstStyle/>
        <a:p>
          <a:r>
            <a:rPr lang="fr-FR" dirty="0"/>
            <a:t>Réaliser</a:t>
          </a:r>
        </a:p>
      </dgm:t>
    </dgm:pt>
    <dgm:pt modelId="{9FF1426F-AD22-42CE-9D19-4BA19DE2C029}" type="parTrans" cxnId="{C10768D5-ADFA-4D17-A45D-D2D191B2CF8A}">
      <dgm:prSet/>
      <dgm:spPr/>
      <dgm:t>
        <a:bodyPr/>
        <a:lstStyle/>
        <a:p>
          <a:endParaRPr lang="fr-FR"/>
        </a:p>
      </dgm:t>
    </dgm:pt>
    <dgm:pt modelId="{3FE25B42-531E-43B0-82F6-C3BD077E341C}" type="sibTrans" cxnId="{C10768D5-ADFA-4D17-A45D-D2D191B2CF8A}">
      <dgm:prSet/>
      <dgm:spPr/>
      <dgm:t>
        <a:bodyPr/>
        <a:lstStyle/>
        <a:p>
          <a:endParaRPr lang="fr-FR"/>
        </a:p>
      </dgm:t>
    </dgm:pt>
    <dgm:pt modelId="{C8479A74-18DA-4D37-9C9D-D51AE86D0899}" type="pres">
      <dgm:prSet presAssocID="{414FA147-70A7-48A2-8693-935849CEA3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3E1FB13-8509-4013-BA54-3A01D5CF8803}" type="pres">
      <dgm:prSet presAssocID="{A5152B29-946A-4A53-BBDE-4D6B1CC407CB}" presName="boxAndChildren" presStyleCnt="0"/>
      <dgm:spPr/>
    </dgm:pt>
    <dgm:pt modelId="{82464B80-B0B4-4CE3-8738-55BFC501972D}" type="pres">
      <dgm:prSet presAssocID="{A5152B29-946A-4A53-BBDE-4D6B1CC407CB}" presName="parentTextBox" presStyleLbl="node1" presStyleIdx="0" presStyleCnt="4"/>
      <dgm:spPr/>
      <dgm:t>
        <a:bodyPr/>
        <a:lstStyle/>
        <a:p>
          <a:endParaRPr lang="fr-FR"/>
        </a:p>
      </dgm:t>
    </dgm:pt>
    <dgm:pt modelId="{BA1D015A-ACA5-422F-983F-B07989F70BBB}" type="pres">
      <dgm:prSet presAssocID="{02B88E49-B42D-4212-8919-BC4D18062520}" presName="sp" presStyleCnt="0"/>
      <dgm:spPr/>
    </dgm:pt>
    <dgm:pt modelId="{44E807BB-230A-48DB-B2BE-D9806DE2A165}" type="pres">
      <dgm:prSet presAssocID="{6D44B105-E2E3-473F-83E7-BA787F65CAD8}" presName="arrowAndChildren" presStyleCnt="0"/>
      <dgm:spPr/>
    </dgm:pt>
    <dgm:pt modelId="{1ECF1F52-A2EF-47E6-A450-405F6EA89553}" type="pres">
      <dgm:prSet presAssocID="{6D44B105-E2E3-473F-83E7-BA787F65CAD8}" presName="parentTextArrow" presStyleLbl="node1" presStyleIdx="1" presStyleCnt="4"/>
      <dgm:spPr/>
      <dgm:t>
        <a:bodyPr/>
        <a:lstStyle/>
        <a:p>
          <a:endParaRPr lang="fr-FR"/>
        </a:p>
      </dgm:t>
    </dgm:pt>
    <dgm:pt modelId="{94C489D5-7E85-41D8-9C76-7BBE2BCB0C99}" type="pres">
      <dgm:prSet presAssocID="{5C4DC81D-4B0B-4D62-86D5-F0CCA0CDB9B2}" presName="sp" presStyleCnt="0"/>
      <dgm:spPr/>
    </dgm:pt>
    <dgm:pt modelId="{5031C17E-694A-46E2-85EE-1706A59D1A71}" type="pres">
      <dgm:prSet presAssocID="{D1074E3D-C17B-4713-872D-B17F61D00DF6}" presName="arrowAndChildren" presStyleCnt="0"/>
      <dgm:spPr/>
    </dgm:pt>
    <dgm:pt modelId="{EDFE7375-6A1C-492F-A6B6-1ED93ED049D9}" type="pres">
      <dgm:prSet presAssocID="{D1074E3D-C17B-4713-872D-B17F61D00DF6}" presName="parentTextArrow" presStyleLbl="node1" presStyleIdx="2" presStyleCnt="4"/>
      <dgm:spPr/>
      <dgm:t>
        <a:bodyPr/>
        <a:lstStyle/>
        <a:p>
          <a:endParaRPr lang="fr-FR"/>
        </a:p>
      </dgm:t>
    </dgm:pt>
    <dgm:pt modelId="{B083B725-A7F2-467F-96D0-8187E8A987EC}" type="pres">
      <dgm:prSet presAssocID="{C4671FC1-28DF-45EA-B3B3-EBFA84C1D7C3}" presName="sp" presStyleCnt="0"/>
      <dgm:spPr/>
    </dgm:pt>
    <dgm:pt modelId="{DF279D69-877A-4777-A9B8-A024B6AC0F7B}" type="pres">
      <dgm:prSet presAssocID="{EDE1663B-9026-4665-8147-86588F66B816}" presName="arrowAndChildren" presStyleCnt="0"/>
      <dgm:spPr/>
    </dgm:pt>
    <dgm:pt modelId="{DF394ABA-B923-4DBF-B3B0-9AE860E59193}" type="pres">
      <dgm:prSet presAssocID="{EDE1663B-9026-4665-8147-86588F66B816}" presName="parentTextArrow" presStyleLbl="node1" presStyleIdx="3" presStyleCnt="4"/>
      <dgm:spPr/>
      <dgm:t>
        <a:bodyPr/>
        <a:lstStyle/>
        <a:p>
          <a:endParaRPr lang="fr-FR"/>
        </a:p>
      </dgm:t>
    </dgm:pt>
  </dgm:ptLst>
  <dgm:cxnLst>
    <dgm:cxn modelId="{78932337-C46D-4B87-92AD-85541EB6D318}" srcId="{414FA147-70A7-48A2-8693-935849CEA35D}" destId="{EDE1663B-9026-4665-8147-86588F66B816}" srcOrd="0" destOrd="0" parTransId="{9D5170DC-80EC-473A-86A2-0F68C13B2BD4}" sibTransId="{C4671FC1-28DF-45EA-B3B3-EBFA84C1D7C3}"/>
    <dgm:cxn modelId="{0800C283-28DE-4AF0-84E3-C586F6492E28}" type="presOf" srcId="{EDE1663B-9026-4665-8147-86588F66B816}" destId="{DF394ABA-B923-4DBF-B3B0-9AE860E59193}" srcOrd="0" destOrd="0" presId="urn:microsoft.com/office/officeart/2005/8/layout/process4"/>
    <dgm:cxn modelId="{81063162-0A53-4D34-8C12-CE2F9FD54303}" srcId="{414FA147-70A7-48A2-8693-935849CEA35D}" destId="{6D44B105-E2E3-473F-83E7-BA787F65CAD8}" srcOrd="2" destOrd="0" parTransId="{B89D7AF2-328F-4E94-AA86-06DDDBA7478D}" sibTransId="{02B88E49-B42D-4212-8919-BC4D18062520}"/>
    <dgm:cxn modelId="{288348B5-D41C-4DC4-B918-0D699FD1B767}" type="presOf" srcId="{D1074E3D-C17B-4713-872D-B17F61D00DF6}" destId="{EDFE7375-6A1C-492F-A6B6-1ED93ED049D9}" srcOrd="0" destOrd="0" presId="urn:microsoft.com/office/officeart/2005/8/layout/process4"/>
    <dgm:cxn modelId="{A76ED108-4120-45DB-9891-B19E8367B078}" type="presOf" srcId="{A5152B29-946A-4A53-BBDE-4D6B1CC407CB}" destId="{82464B80-B0B4-4CE3-8738-55BFC501972D}" srcOrd="0" destOrd="0" presId="urn:microsoft.com/office/officeart/2005/8/layout/process4"/>
    <dgm:cxn modelId="{48330B54-250C-4909-971A-93BA90516695}" type="presOf" srcId="{6D44B105-E2E3-473F-83E7-BA787F65CAD8}" destId="{1ECF1F52-A2EF-47E6-A450-405F6EA89553}" srcOrd="0" destOrd="0" presId="urn:microsoft.com/office/officeart/2005/8/layout/process4"/>
    <dgm:cxn modelId="{BD41F9ED-46D1-4AAD-84F1-170E1335AD9B}" type="presOf" srcId="{414FA147-70A7-48A2-8693-935849CEA35D}" destId="{C8479A74-18DA-4D37-9C9D-D51AE86D0899}" srcOrd="0" destOrd="0" presId="urn:microsoft.com/office/officeart/2005/8/layout/process4"/>
    <dgm:cxn modelId="{C10768D5-ADFA-4D17-A45D-D2D191B2CF8A}" srcId="{414FA147-70A7-48A2-8693-935849CEA35D}" destId="{A5152B29-946A-4A53-BBDE-4D6B1CC407CB}" srcOrd="3" destOrd="0" parTransId="{9FF1426F-AD22-42CE-9D19-4BA19DE2C029}" sibTransId="{3FE25B42-531E-43B0-82F6-C3BD077E341C}"/>
    <dgm:cxn modelId="{910BCD3B-2AAE-410D-8A17-2F2B0391A72F}" srcId="{414FA147-70A7-48A2-8693-935849CEA35D}" destId="{D1074E3D-C17B-4713-872D-B17F61D00DF6}" srcOrd="1" destOrd="0" parTransId="{B2A67921-5752-42B9-9CEB-497F060717B1}" sibTransId="{5C4DC81D-4B0B-4D62-86D5-F0CCA0CDB9B2}"/>
    <dgm:cxn modelId="{1F12A10A-1E33-4EE6-A704-B4C6EE72CEF1}" type="presParOf" srcId="{C8479A74-18DA-4D37-9C9D-D51AE86D0899}" destId="{13E1FB13-8509-4013-BA54-3A01D5CF8803}" srcOrd="0" destOrd="0" presId="urn:microsoft.com/office/officeart/2005/8/layout/process4"/>
    <dgm:cxn modelId="{CB50047C-7880-4362-ABBE-7A21AD304361}" type="presParOf" srcId="{13E1FB13-8509-4013-BA54-3A01D5CF8803}" destId="{82464B80-B0B4-4CE3-8738-55BFC501972D}" srcOrd="0" destOrd="0" presId="urn:microsoft.com/office/officeart/2005/8/layout/process4"/>
    <dgm:cxn modelId="{9CF3DE0A-5AF0-40DE-AF96-E673A62DE13E}" type="presParOf" srcId="{C8479A74-18DA-4D37-9C9D-D51AE86D0899}" destId="{BA1D015A-ACA5-422F-983F-B07989F70BBB}" srcOrd="1" destOrd="0" presId="urn:microsoft.com/office/officeart/2005/8/layout/process4"/>
    <dgm:cxn modelId="{A6C1E1E2-AEE4-4B81-94B2-AE6D7798EB92}" type="presParOf" srcId="{C8479A74-18DA-4D37-9C9D-D51AE86D0899}" destId="{44E807BB-230A-48DB-B2BE-D9806DE2A165}" srcOrd="2" destOrd="0" presId="urn:microsoft.com/office/officeart/2005/8/layout/process4"/>
    <dgm:cxn modelId="{1A257087-AAED-4393-9755-9D9B90943B77}" type="presParOf" srcId="{44E807BB-230A-48DB-B2BE-D9806DE2A165}" destId="{1ECF1F52-A2EF-47E6-A450-405F6EA89553}" srcOrd="0" destOrd="0" presId="urn:microsoft.com/office/officeart/2005/8/layout/process4"/>
    <dgm:cxn modelId="{4CA2EB9C-0171-4128-8AC7-C394DDA35BD5}" type="presParOf" srcId="{C8479A74-18DA-4D37-9C9D-D51AE86D0899}" destId="{94C489D5-7E85-41D8-9C76-7BBE2BCB0C99}" srcOrd="3" destOrd="0" presId="urn:microsoft.com/office/officeart/2005/8/layout/process4"/>
    <dgm:cxn modelId="{A9FAFDE7-FF3F-4CC7-8014-1524BB44148E}" type="presParOf" srcId="{C8479A74-18DA-4D37-9C9D-D51AE86D0899}" destId="{5031C17E-694A-46E2-85EE-1706A59D1A71}" srcOrd="4" destOrd="0" presId="urn:microsoft.com/office/officeart/2005/8/layout/process4"/>
    <dgm:cxn modelId="{B8351B4D-7045-4459-8C0A-5EF71C1B867A}" type="presParOf" srcId="{5031C17E-694A-46E2-85EE-1706A59D1A71}" destId="{EDFE7375-6A1C-492F-A6B6-1ED93ED049D9}" srcOrd="0" destOrd="0" presId="urn:microsoft.com/office/officeart/2005/8/layout/process4"/>
    <dgm:cxn modelId="{18B3C41E-D4EB-4EBA-B758-8C8FA7103213}" type="presParOf" srcId="{C8479A74-18DA-4D37-9C9D-D51AE86D0899}" destId="{B083B725-A7F2-467F-96D0-8187E8A987EC}" srcOrd="5" destOrd="0" presId="urn:microsoft.com/office/officeart/2005/8/layout/process4"/>
    <dgm:cxn modelId="{8520B253-3B5C-4FA6-80CF-738368FAA8D4}" type="presParOf" srcId="{C8479A74-18DA-4D37-9C9D-D51AE86D0899}" destId="{DF279D69-877A-4777-A9B8-A024B6AC0F7B}" srcOrd="6" destOrd="0" presId="urn:microsoft.com/office/officeart/2005/8/layout/process4"/>
    <dgm:cxn modelId="{8DD11F6D-0175-414F-9D06-410A1FCB529F}" type="presParOf" srcId="{DF279D69-877A-4777-A9B8-A024B6AC0F7B}" destId="{DF394ABA-B923-4DBF-B3B0-9AE860E5919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4FA147-70A7-48A2-8693-935849CEA35D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6D44B105-E2E3-473F-83E7-BA787F65CAD8}">
      <dgm:prSet phldrT="[Texte]"/>
      <dgm:spPr/>
      <dgm:t>
        <a:bodyPr/>
        <a:lstStyle/>
        <a:p>
          <a:r>
            <a:rPr lang="fr-FR" dirty="0"/>
            <a:t>Formations</a:t>
          </a:r>
        </a:p>
      </dgm:t>
    </dgm:pt>
    <dgm:pt modelId="{B89D7AF2-328F-4E94-AA86-06DDDBA7478D}" type="parTrans" cxnId="{81063162-0A53-4D34-8C12-CE2F9FD54303}">
      <dgm:prSet/>
      <dgm:spPr/>
      <dgm:t>
        <a:bodyPr/>
        <a:lstStyle/>
        <a:p>
          <a:endParaRPr lang="fr-FR"/>
        </a:p>
      </dgm:t>
    </dgm:pt>
    <dgm:pt modelId="{02B88E49-B42D-4212-8919-BC4D18062520}" type="sibTrans" cxnId="{81063162-0A53-4D34-8C12-CE2F9FD54303}">
      <dgm:prSet/>
      <dgm:spPr/>
      <dgm:t>
        <a:bodyPr/>
        <a:lstStyle/>
        <a:p>
          <a:endParaRPr lang="fr-FR"/>
        </a:p>
      </dgm:t>
    </dgm:pt>
    <dgm:pt modelId="{EDE1663B-9026-4665-8147-86588F66B816}">
      <dgm:prSet phldrT="[Texte]"/>
      <dgm:spPr/>
      <dgm:t>
        <a:bodyPr/>
        <a:lstStyle/>
        <a:p>
          <a:r>
            <a:rPr lang="fr-FR" dirty="0"/>
            <a:t>Ecriture du cahier des charges</a:t>
          </a:r>
        </a:p>
      </dgm:t>
    </dgm:pt>
    <dgm:pt modelId="{9D5170DC-80EC-473A-86A2-0F68C13B2BD4}" type="parTrans" cxnId="{78932337-C46D-4B87-92AD-85541EB6D318}">
      <dgm:prSet/>
      <dgm:spPr/>
      <dgm:t>
        <a:bodyPr/>
        <a:lstStyle/>
        <a:p>
          <a:endParaRPr lang="fr-FR"/>
        </a:p>
      </dgm:t>
    </dgm:pt>
    <dgm:pt modelId="{C4671FC1-28DF-45EA-B3B3-EBFA84C1D7C3}" type="sibTrans" cxnId="{78932337-C46D-4B87-92AD-85541EB6D318}">
      <dgm:prSet/>
      <dgm:spPr/>
      <dgm:t>
        <a:bodyPr/>
        <a:lstStyle/>
        <a:p>
          <a:endParaRPr lang="fr-FR"/>
        </a:p>
      </dgm:t>
    </dgm:pt>
    <dgm:pt modelId="{D1074E3D-C17B-4713-872D-B17F61D00DF6}">
      <dgm:prSet phldrT="[Texte]"/>
      <dgm:spPr/>
      <dgm:t>
        <a:bodyPr/>
        <a:lstStyle/>
        <a:p>
          <a:r>
            <a:rPr lang="fr-FR" dirty="0"/>
            <a:t>Production des contenus de formation</a:t>
          </a:r>
        </a:p>
      </dgm:t>
    </dgm:pt>
    <dgm:pt modelId="{B2A67921-5752-42B9-9CEB-497F060717B1}" type="parTrans" cxnId="{910BCD3B-2AAE-410D-8A17-2F2B0391A72F}">
      <dgm:prSet/>
      <dgm:spPr/>
      <dgm:t>
        <a:bodyPr/>
        <a:lstStyle/>
        <a:p>
          <a:endParaRPr lang="fr-FR"/>
        </a:p>
      </dgm:t>
    </dgm:pt>
    <dgm:pt modelId="{5C4DC81D-4B0B-4D62-86D5-F0CCA0CDB9B2}" type="sibTrans" cxnId="{910BCD3B-2AAE-410D-8A17-2F2B0391A72F}">
      <dgm:prSet/>
      <dgm:spPr/>
      <dgm:t>
        <a:bodyPr/>
        <a:lstStyle/>
        <a:p>
          <a:endParaRPr lang="fr-FR"/>
        </a:p>
      </dgm:t>
    </dgm:pt>
    <dgm:pt modelId="{C8479A74-18DA-4D37-9C9D-D51AE86D0899}" type="pres">
      <dgm:prSet presAssocID="{414FA147-70A7-48A2-8693-935849CEA3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8B07173-4300-4095-9EA9-771EFFE9BE06}" type="pres">
      <dgm:prSet presAssocID="{6D44B105-E2E3-473F-83E7-BA787F65CAD8}" presName="boxAndChildren" presStyleCnt="0"/>
      <dgm:spPr/>
    </dgm:pt>
    <dgm:pt modelId="{67535230-19C1-4A7F-8637-818E49AF394E}" type="pres">
      <dgm:prSet presAssocID="{6D44B105-E2E3-473F-83E7-BA787F65CAD8}" presName="parentTextBox" presStyleLbl="node1" presStyleIdx="0" presStyleCnt="3"/>
      <dgm:spPr/>
      <dgm:t>
        <a:bodyPr/>
        <a:lstStyle/>
        <a:p>
          <a:endParaRPr lang="fr-FR"/>
        </a:p>
      </dgm:t>
    </dgm:pt>
    <dgm:pt modelId="{94C489D5-7E85-41D8-9C76-7BBE2BCB0C99}" type="pres">
      <dgm:prSet presAssocID="{5C4DC81D-4B0B-4D62-86D5-F0CCA0CDB9B2}" presName="sp" presStyleCnt="0"/>
      <dgm:spPr/>
    </dgm:pt>
    <dgm:pt modelId="{5031C17E-694A-46E2-85EE-1706A59D1A71}" type="pres">
      <dgm:prSet presAssocID="{D1074E3D-C17B-4713-872D-B17F61D00DF6}" presName="arrowAndChildren" presStyleCnt="0"/>
      <dgm:spPr/>
    </dgm:pt>
    <dgm:pt modelId="{EDFE7375-6A1C-492F-A6B6-1ED93ED049D9}" type="pres">
      <dgm:prSet presAssocID="{D1074E3D-C17B-4713-872D-B17F61D00DF6}" presName="parentTextArrow" presStyleLbl="node1" presStyleIdx="1" presStyleCnt="3"/>
      <dgm:spPr/>
      <dgm:t>
        <a:bodyPr/>
        <a:lstStyle/>
        <a:p>
          <a:endParaRPr lang="fr-FR"/>
        </a:p>
      </dgm:t>
    </dgm:pt>
    <dgm:pt modelId="{B083B725-A7F2-467F-96D0-8187E8A987EC}" type="pres">
      <dgm:prSet presAssocID="{C4671FC1-28DF-45EA-B3B3-EBFA84C1D7C3}" presName="sp" presStyleCnt="0"/>
      <dgm:spPr/>
    </dgm:pt>
    <dgm:pt modelId="{DF279D69-877A-4777-A9B8-A024B6AC0F7B}" type="pres">
      <dgm:prSet presAssocID="{EDE1663B-9026-4665-8147-86588F66B816}" presName="arrowAndChildren" presStyleCnt="0"/>
      <dgm:spPr/>
    </dgm:pt>
    <dgm:pt modelId="{DF394ABA-B923-4DBF-B3B0-9AE860E59193}" type="pres">
      <dgm:prSet presAssocID="{EDE1663B-9026-4665-8147-86588F66B816}" presName="parentTextArrow" presStyleLbl="node1" presStyleIdx="2" presStyleCnt="3"/>
      <dgm:spPr/>
      <dgm:t>
        <a:bodyPr/>
        <a:lstStyle/>
        <a:p>
          <a:endParaRPr lang="fr-FR"/>
        </a:p>
      </dgm:t>
    </dgm:pt>
  </dgm:ptLst>
  <dgm:cxnLst>
    <dgm:cxn modelId="{78932337-C46D-4B87-92AD-85541EB6D318}" srcId="{414FA147-70A7-48A2-8693-935849CEA35D}" destId="{EDE1663B-9026-4665-8147-86588F66B816}" srcOrd="0" destOrd="0" parTransId="{9D5170DC-80EC-473A-86A2-0F68C13B2BD4}" sibTransId="{C4671FC1-28DF-45EA-B3B3-EBFA84C1D7C3}"/>
    <dgm:cxn modelId="{2E7401D7-5080-4985-B036-FB95A3AC9C8B}" type="presOf" srcId="{6D44B105-E2E3-473F-83E7-BA787F65CAD8}" destId="{67535230-19C1-4A7F-8637-818E49AF394E}" srcOrd="0" destOrd="0" presId="urn:microsoft.com/office/officeart/2005/8/layout/process4"/>
    <dgm:cxn modelId="{0800C283-28DE-4AF0-84E3-C586F6492E28}" type="presOf" srcId="{EDE1663B-9026-4665-8147-86588F66B816}" destId="{DF394ABA-B923-4DBF-B3B0-9AE860E59193}" srcOrd="0" destOrd="0" presId="urn:microsoft.com/office/officeart/2005/8/layout/process4"/>
    <dgm:cxn modelId="{81063162-0A53-4D34-8C12-CE2F9FD54303}" srcId="{414FA147-70A7-48A2-8693-935849CEA35D}" destId="{6D44B105-E2E3-473F-83E7-BA787F65CAD8}" srcOrd="2" destOrd="0" parTransId="{B89D7AF2-328F-4E94-AA86-06DDDBA7478D}" sibTransId="{02B88E49-B42D-4212-8919-BC4D18062520}"/>
    <dgm:cxn modelId="{288348B5-D41C-4DC4-B918-0D699FD1B767}" type="presOf" srcId="{D1074E3D-C17B-4713-872D-B17F61D00DF6}" destId="{EDFE7375-6A1C-492F-A6B6-1ED93ED049D9}" srcOrd="0" destOrd="0" presId="urn:microsoft.com/office/officeart/2005/8/layout/process4"/>
    <dgm:cxn modelId="{BD41F9ED-46D1-4AAD-84F1-170E1335AD9B}" type="presOf" srcId="{414FA147-70A7-48A2-8693-935849CEA35D}" destId="{C8479A74-18DA-4D37-9C9D-D51AE86D0899}" srcOrd="0" destOrd="0" presId="urn:microsoft.com/office/officeart/2005/8/layout/process4"/>
    <dgm:cxn modelId="{910BCD3B-2AAE-410D-8A17-2F2B0391A72F}" srcId="{414FA147-70A7-48A2-8693-935849CEA35D}" destId="{D1074E3D-C17B-4713-872D-B17F61D00DF6}" srcOrd="1" destOrd="0" parTransId="{B2A67921-5752-42B9-9CEB-497F060717B1}" sibTransId="{5C4DC81D-4B0B-4D62-86D5-F0CCA0CDB9B2}"/>
    <dgm:cxn modelId="{698636C5-0696-4EEB-8F78-4168169ECD54}" type="presParOf" srcId="{C8479A74-18DA-4D37-9C9D-D51AE86D0899}" destId="{D8B07173-4300-4095-9EA9-771EFFE9BE06}" srcOrd="0" destOrd="0" presId="urn:microsoft.com/office/officeart/2005/8/layout/process4"/>
    <dgm:cxn modelId="{6CF5C715-2838-4F30-9D55-2A979F74F415}" type="presParOf" srcId="{D8B07173-4300-4095-9EA9-771EFFE9BE06}" destId="{67535230-19C1-4A7F-8637-818E49AF394E}" srcOrd="0" destOrd="0" presId="urn:microsoft.com/office/officeart/2005/8/layout/process4"/>
    <dgm:cxn modelId="{4CA2EB9C-0171-4128-8AC7-C394DDA35BD5}" type="presParOf" srcId="{C8479A74-18DA-4D37-9C9D-D51AE86D0899}" destId="{94C489D5-7E85-41D8-9C76-7BBE2BCB0C99}" srcOrd="1" destOrd="0" presId="urn:microsoft.com/office/officeart/2005/8/layout/process4"/>
    <dgm:cxn modelId="{A9FAFDE7-FF3F-4CC7-8014-1524BB44148E}" type="presParOf" srcId="{C8479A74-18DA-4D37-9C9D-D51AE86D0899}" destId="{5031C17E-694A-46E2-85EE-1706A59D1A71}" srcOrd="2" destOrd="0" presId="urn:microsoft.com/office/officeart/2005/8/layout/process4"/>
    <dgm:cxn modelId="{B8351B4D-7045-4459-8C0A-5EF71C1B867A}" type="presParOf" srcId="{5031C17E-694A-46E2-85EE-1706A59D1A71}" destId="{EDFE7375-6A1C-492F-A6B6-1ED93ED049D9}" srcOrd="0" destOrd="0" presId="urn:microsoft.com/office/officeart/2005/8/layout/process4"/>
    <dgm:cxn modelId="{18B3C41E-D4EB-4EBA-B758-8C8FA7103213}" type="presParOf" srcId="{C8479A74-18DA-4D37-9C9D-D51AE86D0899}" destId="{B083B725-A7F2-467F-96D0-8187E8A987EC}" srcOrd="3" destOrd="0" presId="urn:microsoft.com/office/officeart/2005/8/layout/process4"/>
    <dgm:cxn modelId="{8520B253-3B5C-4FA6-80CF-738368FAA8D4}" type="presParOf" srcId="{C8479A74-18DA-4D37-9C9D-D51AE86D0899}" destId="{DF279D69-877A-4777-A9B8-A024B6AC0F7B}" srcOrd="4" destOrd="0" presId="urn:microsoft.com/office/officeart/2005/8/layout/process4"/>
    <dgm:cxn modelId="{8DD11F6D-0175-414F-9D06-410A1FCB529F}" type="presParOf" srcId="{DF279D69-877A-4777-A9B8-A024B6AC0F7B}" destId="{DF394ABA-B923-4DBF-B3B0-9AE860E5919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BDC32-3199-40AC-86B2-3495A5E542E2}">
      <dsp:nvSpPr>
        <dsp:cNvPr id="0" name=""/>
        <dsp:cNvSpPr/>
      </dsp:nvSpPr>
      <dsp:spPr>
        <a:xfrm>
          <a:off x="0" y="4082694"/>
          <a:ext cx="2057401" cy="8931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/>
            <a:t>Apprenants</a:t>
          </a:r>
        </a:p>
      </dsp:txBody>
      <dsp:txXfrm>
        <a:off x="0" y="4082694"/>
        <a:ext cx="2057401" cy="893193"/>
      </dsp:txXfrm>
    </dsp:sp>
    <dsp:sp modelId="{C03948D4-DBB8-4AF0-B50F-7D2C06874C74}">
      <dsp:nvSpPr>
        <dsp:cNvPr id="0" name=""/>
        <dsp:cNvSpPr/>
      </dsp:nvSpPr>
      <dsp:spPr>
        <a:xfrm rot="10800000">
          <a:off x="0" y="2722360"/>
          <a:ext cx="2057401" cy="1373732"/>
        </a:xfrm>
        <a:prstGeom prst="upArrowCallou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/>
            <a:t>Formateurs</a:t>
          </a:r>
        </a:p>
      </dsp:txBody>
      <dsp:txXfrm rot="10800000">
        <a:off x="0" y="2722360"/>
        <a:ext cx="2057401" cy="892610"/>
      </dsp:txXfrm>
    </dsp:sp>
    <dsp:sp modelId="{A01E171C-7C80-4F40-8EE8-7BEB3E008851}">
      <dsp:nvSpPr>
        <dsp:cNvPr id="0" name=""/>
        <dsp:cNvSpPr/>
      </dsp:nvSpPr>
      <dsp:spPr>
        <a:xfrm rot="10800000">
          <a:off x="0" y="1362026"/>
          <a:ext cx="2057401" cy="1373732"/>
        </a:xfrm>
        <a:prstGeom prst="upArrowCallou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/>
            <a:t>Référents</a:t>
          </a:r>
        </a:p>
      </dsp:txBody>
      <dsp:txXfrm rot="10800000">
        <a:off x="0" y="1362026"/>
        <a:ext cx="2057401" cy="892610"/>
      </dsp:txXfrm>
    </dsp:sp>
    <dsp:sp modelId="{DF394ABA-B923-4DBF-B3B0-9AE860E59193}">
      <dsp:nvSpPr>
        <dsp:cNvPr id="0" name=""/>
        <dsp:cNvSpPr/>
      </dsp:nvSpPr>
      <dsp:spPr>
        <a:xfrm rot="10800000">
          <a:off x="0" y="1692"/>
          <a:ext cx="2057401" cy="1373732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/>
            <a:t>Conception</a:t>
          </a:r>
        </a:p>
      </dsp:txBody>
      <dsp:txXfrm rot="10800000">
        <a:off x="0" y="1692"/>
        <a:ext cx="2057401" cy="892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4B80-B0B4-4CE3-8738-55BFC501972D}">
      <dsp:nvSpPr>
        <dsp:cNvPr id="0" name=""/>
        <dsp:cNvSpPr/>
      </dsp:nvSpPr>
      <dsp:spPr>
        <a:xfrm>
          <a:off x="0" y="3448761"/>
          <a:ext cx="2034723" cy="7545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Réaliser</a:t>
          </a:r>
        </a:p>
      </dsp:txBody>
      <dsp:txXfrm>
        <a:off x="0" y="3448761"/>
        <a:ext cx="2034723" cy="754504"/>
      </dsp:txXfrm>
    </dsp:sp>
    <dsp:sp modelId="{1ECF1F52-A2EF-47E6-A450-405F6EA89553}">
      <dsp:nvSpPr>
        <dsp:cNvPr id="0" name=""/>
        <dsp:cNvSpPr/>
      </dsp:nvSpPr>
      <dsp:spPr>
        <a:xfrm rot="10800000">
          <a:off x="0" y="2299650"/>
          <a:ext cx="2034723" cy="1160428"/>
        </a:xfrm>
        <a:prstGeom prst="upArrowCallou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Concevoir</a:t>
          </a:r>
        </a:p>
      </dsp:txBody>
      <dsp:txXfrm rot="10800000">
        <a:off x="0" y="2299650"/>
        <a:ext cx="2034723" cy="754011"/>
      </dsp:txXfrm>
    </dsp:sp>
    <dsp:sp modelId="{EDFE7375-6A1C-492F-A6B6-1ED93ED049D9}">
      <dsp:nvSpPr>
        <dsp:cNvPr id="0" name=""/>
        <dsp:cNvSpPr/>
      </dsp:nvSpPr>
      <dsp:spPr>
        <a:xfrm rot="10800000">
          <a:off x="0" y="1150540"/>
          <a:ext cx="2034723" cy="1160428"/>
        </a:xfrm>
        <a:prstGeom prst="upArrowCallou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Diagnostiquer</a:t>
          </a:r>
        </a:p>
      </dsp:txBody>
      <dsp:txXfrm rot="10800000">
        <a:off x="0" y="1150540"/>
        <a:ext cx="2034723" cy="754011"/>
      </dsp:txXfrm>
    </dsp:sp>
    <dsp:sp modelId="{DF394ABA-B923-4DBF-B3B0-9AE860E59193}">
      <dsp:nvSpPr>
        <dsp:cNvPr id="0" name=""/>
        <dsp:cNvSpPr/>
      </dsp:nvSpPr>
      <dsp:spPr>
        <a:xfrm rot="10800000">
          <a:off x="0" y="1429"/>
          <a:ext cx="2034723" cy="1160428"/>
        </a:xfrm>
        <a:prstGeom prst="upArrowCallou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Tronc commun</a:t>
          </a:r>
        </a:p>
      </dsp:txBody>
      <dsp:txXfrm rot="10800000">
        <a:off x="0" y="1429"/>
        <a:ext cx="2034723" cy="754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35230-19C1-4A7F-8637-818E49AF394E}">
      <dsp:nvSpPr>
        <dsp:cNvPr id="0" name=""/>
        <dsp:cNvSpPr/>
      </dsp:nvSpPr>
      <dsp:spPr>
        <a:xfrm>
          <a:off x="0" y="3376340"/>
          <a:ext cx="2057401" cy="11081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Formations</a:t>
          </a:r>
        </a:p>
      </dsp:txBody>
      <dsp:txXfrm>
        <a:off x="0" y="3376340"/>
        <a:ext cx="2057401" cy="1108190"/>
      </dsp:txXfrm>
    </dsp:sp>
    <dsp:sp modelId="{EDFE7375-6A1C-492F-A6B6-1ED93ED049D9}">
      <dsp:nvSpPr>
        <dsp:cNvPr id="0" name=""/>
        <dsp:cNvSpPr/>
      </dsp:nvSpPr>
      <dsp:spPr>
        <a:xfrm rot="10800000">
          <a:off x="0" y="1688566"/>
          <a:ext cx="2057401" cy="170439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Production des contenus de formation</a:t>
          </a:r>
        </a:p>
      </dsp:txBody>
      <dsp:txXfrm rot="10800000">
        <a:off x="0" y="1688566"/>
        <a:ext cx="2057401" cy="1107465"/>
      </dsp:txXfrm>
    </dsp:sp>
    <dsp:sp modelId="{DF394ABA-B923-4DBF-B3B0-9AE860E59193}">
      <dsp:nvSpPr>
        <dsp:cNvPr id="0" name=""/>
        <dsp:cNvSpPr/>
      </dsp:nvSpPr>
      <dsp:spPr>
        <a:xfrm rot="10800000">
          <a:off x="0" y="792"/>
          <a:ext cx="2057401" cy="170439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Ecriture du cahier des charges</a:t>
          </a:r>
        </a:p>
      </dsp:txBody>
      <dsp:txXfrm rot="10800000">
        <a:off x="0" y="792"/>
        <a:ext cx="2057401" cy="1107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1B72E-D6D4-414F-80EF-B00C5AB8F0FA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F1CC7-DEB2-FC44-9453-473974880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651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8E35-911E-5B4B-A0A2-F70C3718DE10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28C00-D3CE-CE48-AE7A-851C1AB94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379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634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563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245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742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810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095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982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10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509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82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84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98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526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91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70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331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14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orange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verte.jpg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pro_du_bat.jpg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archi_MO.jpg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enseignant_formateur.jp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_orange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580461"/>
      </p:ext>
    </p:extLst>
  </p:cSld>
  <p:clrMapOvr>
    <a:masterClrMapping/>
  </p:clrMapOvr>
  <p:transition spd="slow" advTm="2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3"/>
          <p:cNvSpPr>
            <a:spLocks noGrp="1"/>
          </p:cNvSpPr>
          <p:nvPr>
            <p:ph type="body" sz="half" idx="36" hasCustomPrompt="1"/>
          </p:nvPr>
        </p:nvSpPr>
        <p:spPr>
          <a:xfrm>
            <a:off x="1811902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half" idx="33" hasCustomPrompt="1"/>
          </p:nvPr>
        </p:nvSpPr>
        <p:spPr>
          <a:xfrm>
            <a:off x="1811902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565231" y="407199"/>
            <a:ext cx="353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00264B"/>
                </a:solidFill>
                <a:latin typeface="Arial"/>
                <a:cs typeface="Arial"/>
              </a:rPr>
              <a:t>ZONE DE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1811901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01</a:t>
            </a:r>
          </a:p>
          <a:p>
            <a:pPr lvl="0"/>
            <a:endParaRPr lang="fr-FR" dirty="0"/>
          </a:p>
        </p:txBody>
      </p:sp>
      <p:sp>
        <p:nvSpPr>
          <p:cNvPr id="44" name="Parallélogramme 10"/>
          <p:cNvSpPr/>
          <p:nvPr userDrawn="1"/>
        </p:nvSpPr>
        <p:spPr>
          <a:xfrm flipH="1" flipV="1">
            <a:off x="2372006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3837705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02</a:t>
            </a:r>
          </a:p>
          <a:p>
            <a:pPr lvl="0"/>
            <a:endParaRPr lang="fr-FR" dirty="0"/>
          </a:p>
        </p:txBody>
      </p:sp>
      <p:sp>
        <p:nvSpPr>
          <p:cNvPr id="48" name="Parallélogramme 10"/>
          <p:cNvSpPr/>
          <p:nvPr userDrawn="1"/>
        </p:nvSpPr>
        <p:spPr>
          <a:xfrm flipH="1" flipV="1">
            <a:off x="4397810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5968827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03</a:t>
            </a:r>
          </a:p>
          <a:p>
            <a:pPr lvl="0"/>
            <a:endParaRPr lang="fr-FR" dirty="0"/>
          </a:p>
        </p:txBody>
      </p:sp>
      <p:sp>
        <p:nvSpPr>
          <p:cNvPr id="52" name="Parallélogramme 10"/>
          <p:cNvSpPr/>
          <p:nvPr userDrawn="1"/>
        </p:nvSpPr>
        <p:spPr>
          <a:xfrm flipH="1" flipV="1">
            <a:off x="6528932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1811901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4" name="Espace réservé du texte 3"/>
          <p:cNvSpPr>
            <a:spLocks noGrp="1"/>
          </p:cNvSpPr>
          <p:nvPr>
            <p:ph type="body" sz="half" idx="22" hasCustomPrompt="1"/>
          </p:nvPr>
        </p:nvSpPr>
        <p:spPr>
          <a:xfrm>
            <a:off x="3837705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half" idx="23" hasCustomPrompt="1"/>
          </p:nvPr>
        </p:nvSpPr>
        <p:spPr>
          <a:xfrm>
            <a:off x="5968827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7" name="Espace réservé du texte 3"/>
          <p:cNvSpPr>
            <a:spLocks noGrp="1"/>
          </p:cNvSpPr>
          <p:nvPr>
            <p:ph type="body" sz="half" idx="25" hasCustomPrompt="1"/>
          </p:nvPr>
        </p:nvSpPr>
        <p:spPr>
          <a:xfrm>
            <a:off x="1811901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04</a:t>
            </a:r>
          </a:p>
          <a:p>
            <a:pPr lvl="0"/>
            <a:endParaRPr lang="fr-FR" dirty="0"/>
          </a:p>
        </p:txBody>
      </p:sp>
      <p:sp>
        <p:nvSpPr>
          <p:cNvPr id="58" name="Parallélogramme 10"/>
          <p:cNvSpPr/>
          <p:nvPr userDrawn="1"/>
        </p:nvSpPr>
        <p:spPr>
          <a:xfrm flipH="1" flipV="1">
            <a:off x="2372006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space réservé du texte 3"/>
          <p:cNvSpPr>
            <a:spLocks noGrp="1"/>
          </p:cNvSpPr>
          <p:nvPr>
            <p:ph type="body" sz="half" idx="27" hasCustomPrompt="1"/>
          </p:nvPr>
        </p:nvSpPr>
        <p:spPr>
          <a:xfrm>
            <a:off x="3837705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05</a:t>
            </a:r>
          </a:p>
          <a:p>
            <a:pPr lvl="0"/>
            <a:endParaRPr lang="fr-FR" dirty="0"/>
          </a:p>
        </p:txBody>
      </p:sp>
      <p:sp>
        <p:nvSpPr>
          <p:cNvPr id="61" name="Parallélogramme 10"/>
          <p:cNvSpPr/>
          <p:nvPr userDrawn="1"/>
        </p:nvSpPr>
        <p:spPr>
          <a:xfrm flipH="1" flipV="1">
            <a:off x="4397810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space réservé du texte 3"/>
          <p:cNvSpPr>
            <a:spLocks noGrp="1"/>
          </p:cNvSpPr>
          <p:nvPr>
            <p:ph type="body" sz="half" idx="29" hasCustomPrompt="1"/>
          </p:nvPr>
        </p:nvSpPr>
        <p:spPr>
          <a:xfrm>
            <a:off x="5968827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06</a:t>
            </a:r>
          </a:p>
          <a:p>
            <a:pPr lvl="0"/>
            <a:endParaRPr lang="fr-FR" dirty="0"/>
          </a:p>
        </p:txBody>
      </p:sp>
      <p:sp>
        <p:nvSpPr>
          <p:cNvPr id="64" name="Parallélogramme 10"/>
          <p:cNvSpPr/>
          <p:nvPr userDrawn="1"/>
        </p:nvSpPr>
        <p:spPr>
          <a:xfrm flipH="1" flipV="1">
            <a:off x="6528932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texte 3"/>
          <p:cNvSpPr>
            <a:spLocks noGrp="1"/>
          </p:cNvSpPr>
          <p:nvPr>
            <p:ph type="body" sz="half" idx="30" hasCustomPrompt="1"/>
          </p:nvPr>
        </p:nvSpPr>
        <p:spPr>
          <a:xfrm>
            <a:off x="1811901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66" name="Espace réservé du texte 3"/>
          <p:cNvSpPr>
            <a:spLocks noGrp="1"/>
          </p:cNvSpPr>
          <p:nvPr>
            <p:ph type="body" sz="half" idx="31" hasCustomPrompt="1"/>
          </p:nvPr>
        </p:nvSpPr>
        <p:spPr>
          <a:xfrm>
            <a:off x="3837705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67" name="Espace réservé du texte 3"/>
          <p:cNvSpPr>
            <a:spLocks noGrp="1"/>
          </p:cNvSpPr>
          <p:nvPr>
            <p:ph type="body" sz="half" idx="32" hasCustomPrompt="1"/>
          </p:nvPr>
        </p:nvSpPr>
        <p:spPr>
          <a:xfrm>
            <a:off x="5968827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3"/>
          <p:cNvSpPr>
            <a:spLocks noGrp="1"/>
          </p:cNvSpPr>
          <p:nvPr>
            <p:ph type="body" sz="half" idx="34" hasCustomPrompt="1"/>
          </p:nvPr>
        </p:nvSpPr>
        <p:spPr>
          <a:xfrm>
            <a:off x="3837705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half" idx="35" hasCustomPrompt="1"/>
          </p:nvPr>
        </p:nvSpPr>
        <p:spPr>
          <a:xfrm>
            <a:off x="5968827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3" name="Espace réservé du texte 3"/>
          <p:cNvSpPr>
            <a:spLocks noGrp="1"/>
          </p:cNvSpPr>
          <p:nvPr>
            <p:ph type="body" sz="half" idx="37" hasCustomPrompt="1"/>
          </p:nvPr>
        </p:nvSpPr>
        <p:spPr>
          <a:xfrm>
            <a:off x="3837705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4" name="Espace réservé du texte 3"/>
          <p:cNvSpPr>
            <a:spLocks noGrp="1"/>
          </p:cNvSpPr>
          <p:nvPr>
            <p:ph type="body" sz="half" idx="38" hasCustomPrompt="1"/>
          </p:nvPr>
        </p:nvSpPr>
        <p:spPr>
          <a:xfrm>
            <a:off x="5968827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191899"/>
      </p:ext>
    </p:extLst>
  </p:cSld>
  <p:clrMapOvr>
    <a:masterClrMapping/>
  </p:clrMapOvr>
  <p:transition spd="slow" advTm="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2_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928544"/>
      </p:ext>
    </p:extLst>
  </p:cSld>
  <p:clrMapOvr>
    <a:masterClrMapping/>
  </p:clrMapOvr>
  <p:transition spd="slow" advTm="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-14032" y="5099544"/>
            <a:ext cx="1603428" cy="498670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435898 w 1730582"/>
              <a:gd name="connsiteY2" fmla="*/ 53434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35898 w 1730582"/>
              <a:gd name="connsiteY2" fmla="*/ 534342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57302 w 1730582"/>
              <a:gd name="connsiteY2" fmla="*/ 498670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032 w 1730582"/>
              <a:gd name="connsiteY3" fmla="*/ 491417 h 498670"/>
              <a:gd name="connsiteX4" fmla="*/ 0 w 1730582"/>
              <a:gd name="connsiteY4" fmla="*/ 0 h 498670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9591 w 1730582"/>
              <a:gd name="connsiteY3" fmla="*/ 491417 h 498670"/>
              <a:gd name="connsiteX4" fmla="*/ 0 w 1730582"/>
              <a:gd name="connsiteY4" fmla="*/ 0 h 498670"/>
              <a:gd name="connsiteX0" fmla="*/ 7372 w 1580991"/>
              <a:gd name="connsiteY0" fmla="*/ 7135 h 498670"/>
              <a:gd name="connsiteX1" fmla="*/ 1580991 w 1580991"/>
              <a:gd name="connsiteY1" fmla="*/ 0 h 498670"/>
              <a:gd name="connsiteX2" fmla="*/ 1307711 w 1580991"/>
              <a:gd name="connsiteY2" fmla="*/ 498670 h 498670"/>
              <a:gd name="connsiteX3" fmla="*/ 0 w 1580991"/>
              <a:gd name="connsiteY3" fmla="*/ 491417 h 498670"/>
              <a:gd name="connsiteX4" fmla="*/ 7372 w 1580991"/>
              <a:gd name="connsiteY4" fmla="*/ 7135 h 498670"/>
              <a:gd name="connsiteX0" fmla="*/ 0 w 1573619"/>
              <a:gd name="connsiteY0" fmla="*/ 7135 h 498670"/>
              <a:gd name="connsiteX1" fmla="*/ 1573619 w 1573619"/>
              <a:gd name="connsiteY1" fmla="*/ 0 h 498670"/>
              <a:gd name="connsiteX2" fmla="*/ 1300339 w 1573619"/>
              <a:gd name="connsiteY2" fmla="*/ 498670 h 498670"/>
              <a:gd name="connsiteX3" fmla="*/ 26478 w 1573619"/>
              <a:gd name="connsiteY3" fmla="*/ 498434 h 498670"/>
              <a:gd name="connsiteX4" fmla="*/ 0 w 1573619"/>
              <a:gd name="connsiteY4" fmla="*/ 7135 h 498670"/>
              <a:gd name="connsiteX0" fmla="*/ 14142 w 1547141"/>
              <a:gd name="connsiteY0" fmla="*/ 118 h 498670"/>
              <a:gd name="connsiteX1" fmla="*/ 1547141 w 1547141"/>
              <a:gd name="connsiteY1" fmla="*/ 0 h 498670"/>
              <a:gd name="connsiteX2" fmla="*/ 1273861 w 1547141"/>
              <a:gd name="connsiteY2" fmla="*/ 498670 h 498670"/>
              <a:gd name="connsiteX3" fmla="*/ 0 w 1547141"/>
              <a:gd name="connsiteY3" fmla="*/ 498434 h 498670"/>
              <a:gd name="connsiteX4" fmla="*/ 14142 w 1547141"/>
              <a:gd name="connsiteY4" fmla="*/ 118 h 4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141" h="498670">
                <a:moveTo>
                  <a:pt x="14142" y="118"/>
                </a:moveTo>
                <a:lnTo>
                  <a:pt x="1547141" y="0"/>
                </a:lnTo>
                <a:lnTo>
                  <a:pt x="1273861" y="498670"/>
                </a:lnTo>
                <a:lnTo>
                  <a:pt x="0" y="498434"/>
                </a:lnTo>
                <a:lnTo>
                  <a:pt x="14142" y="118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489464" y="514313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957407" y="5271227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1452022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6718506" y="5088560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22"/>
          </p:nvPr>
        </p:nvSpPr>
        <p:spPr>
          <a:xfrm>
            <a:off x="2193625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846923"/>
      </p:ext>
    </p:extLst>
  </p:cSld>
  <p:clrMapOvr>
    <a:masterClrMapping/>
  </p:clrMapOvr>
  <p:transition spd="slow" advTm="2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/>
          <p:cNvSpPr>
            <a:spLocks noGrp="1"/>
          </p:cNvSpPr>
          <p:nvPr>
            <p:ph idx="20"/>
          </p:nvPr>
        </p:nvSpPr>
        <p:spPr>
          <a:xfrm>
            <a:off x="2193626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4032" y="5099544"/>
            <a:ext cx="1603428" cy="498670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435898 w 1730582"/>
              <a:gd name="connsiteY2" fmla="*/ 53434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35898 w 1730582"/>
              <a:gd name="connsiteY2" fmla="*/ 534342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57302 w 1730582"/>
              <a:gd name="connsiteY2" fmla="*/ 498670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032 w 1730582"/>
              <a:gd name="connsiteY3" fmla="*/ 491417 h 498670"/>
              <a:gd name="connsiteX4" fmla="*/ 0 w 1730582"/>
              <a:gd name="connsiteY4" fmla="*/ 0 h 498670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9591 w 1730582"/>
              <a:gd name="connsiteY3" fmla="*/ 491417 h 498670"/>
              <a:gd name="connsiteX4" fmla="*/ 0 w 1730582"/>
              <a:gd name="connsiteY4" fmla="*/ 0 h 498670"/>
              <a:gd name="connsiteX0" fmla="*/ 7372 w 1580991"/>
              <a:gd name="connsiteY0" fmla="*/ 7135 h 498670"/>
              <a:gd name="connsiteX1" fmla="*/ 1580991 w 1580991"/>
              <a:gd name="connsiteY1" fmla="*/ 0 h 498670"/>
              <a:gd name="connsiteX2" fmla="*/ 1307711 w 1580991"/>
              <a:gd name="connsiteY2" fmla="*/ 498670 h 498670"/>
              <a:gd name="connsiteX3" fmla="*/ 0 w 1580991"/>
              <a:gd name="connsiteY3" fmla="*/ 491417 h 498670"/>
              <a:gd name="connsiteX4" fmla="*/ 7372 w 1580991"/>
              <a:gd name="connsiteY4" fmla="*/ 7135 h 498670"/>
              <a:gd name="connsiteX0" fmla="*/ 0 w 1573619"/>
              <a:gd name="connsiteY0" fmla="*/ 7135 h 498670"/>
              <a:gd name="connsiteX1" fmla="*/ 1573619 w 1573619"/>
              <a:gd name="connsiteY1" fmla="*/ 0 h 498670"/>
              <a:gd name="connsiteX2" fmla="*/ 1300339 w 1573619"/>
              <a:gd name="connsiteY2" fmla="*/ 498670 h 498670"/>
              <a:gd name="connsiteX3" fmla="*/ 26478 w 1573619"/>
              <a:gd name="connsiteY3" fmla="*/ 498434 h 498670"/>
              <a:gd name="connsiteX4" fmla="*/ 0 w 1573619"/>
              <a:gd name="connsiteY4" fmla="*/ 7135 h 498670"/>
              <a:gd name="connsiteX0" fmla="*/ 14142 w 1547141"/>
              <a:gd name="connsiteY0" fmla="*/ 118 h 498670"/>
              <a:gd name="connsiteX1" fmla="*/ 1547141 w 1547141"/>
              <a:gd name="connsiteY1" fmla="*/ 0 h 498670"/>
              <a:gd name="connsiteX2" fmla="*/ 1273861 w 1547141"/>
              <a:gd name="connsiteY2" fmla="*/ 498670 h 498670"/>
              <a:gd name="connsiteX3" fmla="*/ 0 w 1547141"/>
              <a:gd name="connsiteY3" fmla="*/ 498434 h 498670"/>
              <a:gd name="connsiteX4" fmla="*/ 14142 w 1547141"/>
              <a:gd name="connsiteY4" fmla="*/ 118 h 4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141" h="498670">
                <a:moveTo>
                  <a:pt x="14142" y="118"/>
                </a:moveTo>
                <a:lnTo>
                  <a:pt x="1547141" y="0"/>
                </a:lnTo>
                <a:lnTo>
                  <a:pt x="1273861" y="498670"/>
                </a:lnTo>
                <a:lnTo>
                  <a:pt x="0" y="498434"/>
                </a:lnTo>
                <a:lnTo>
                  <a:pt x="14142" y="118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489464" y="514313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957407" y="5271227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6718506" y="5088560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2" name="Espace réservé du texte 2"/>
          <p:cNvSpPr>
            <a:spLocks noGrp="1"/>
          </p:cNvSpPr>
          <p:nvPr>
            <p:ph idx="21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888825"/>
      </p:ext>
    </p:extLst>
  </p:cSld>
  <p:clrMapOvr>
    <a:masterClrMapping/>
  </p:clrMapOvr>
  <p:transition spd="slow" advTm="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contenu 2"/>
          <p:cNvSpPr>
            <a:spLocks noGrp="1"/>
          </p:cNvSpPr>
          <p:nvPr>
            <p:ph idx="23"/>
          </p:nvPr>
        </p:nvSpPr>
        <p:spPr>
          <a:xfrm>
            <a:off x="2194945" y="3267154"/>
            <a:ext cx="3587023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6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004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8" name="Espace réservé pour une image  2"/>
          <p:cNvSpPr>
            <a:spLocks noGrp="1"/>
          </p:cNvSpPr>
          <p:nvPr userDrawn="1"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0" name="Espace réservé du texte 3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 userDrawn="1"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 userDrawn="1"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24" name="Espace réservé du texte 3"/>
          <p:cNvSpPr>
            <a:spLocks noGrp="1"/>
          </p:cNvSpPr>
          <p:nvPr userDrawn="1"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25" name="Espace réservé du texte 3"/>
          <p:cNvSpPr>
            <a:spLocks noGrp="1"/>
          </p:cNvSpPr>
          <p:nvPr userDrawn="1"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8" name="Espace réservé du texte 3"/>
          <p:cNvSpPr>
            <a:spLocks noGrp="1"/>
          </p:cNvSpPr>
          <p:nvPr userDrawn="1"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 userDrawn="1"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3"/>
          <p:cNvSpPr>
            <a:spLocks noGrp="1"/>
          </p:cNvSpPr>
          <p:nvPr userDrawn="1"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36" name="Espace réservé du texte 2"/>
          <p:cNvSpPr>
            <a:spLocks noGrp="1"/>
          </p:cNvSpPr>
          <p:nvPr>
            <p:ph idx="24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774543"/>
      </p:ext>
    </p:extLst>
  </p:cSld>
  <p:clrMapOvr>
    <a:masterClrMapping/>
  </p:clrMapOvr>
  <p:transition spd="slow" advTm="2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005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56A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23"/>
          </p:nvPr>
        </p:nvSpPr>
        <p:spPr>
          <a:xfrm>
            <a:off x="2193625" y="3256937"/>
            <a:ext cx="3588344" cy="979458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</a:t>
            </a:r>
          </a:p>
          <a:p>
            <a:pPr lvl="0"/>
            <a:endParaRPr lang="fr-FR" dirty="0"/>
          </a:p>
        </p:txBody>
      </p:sp>
      <p:sp>
        <p:nvSpPr>
          <p:cNvPr id="21" name="Espace réservé du texte 2"/>
          <p:cNvSpPr>
            <a:spLocks noGrp="1"/>
          </p:cNvSpPr>
          <p:nvPr>
            <p:ph idx="24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728592"/>
      </p:ext>
    </p:extLst>
  </p:cSld>
  <p:clrMapOvr>
    <a:masterClrMapping/>
  </p:clrMapOvr>
  <p:transition spd="slow" advTm="2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9"/>
          </p:nvPr>
        </p:nvSpPr>
        <p:spPr>
          <a:xfrm>
            <a:off x="2193625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lvl="0"/>
            <a:r>
              <a:rPr lang="fr-FR" dirty="0"/>
              <a:t>Cliquez pour modifier les</a:t>
            </a:r>
          </a:p>
          <a:p>
            <a:pPr lvl="0"/>
            <a:r>
              <a:rPr lang="fr-FR" dirty="0"/>
              <a:t>Cliquez pour modifier les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idx="23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311219"/>
      </p:ext>
    </p:extLst>
  </p:cSld>
  <p:clrMapOvr>
    <a:masterClrMapping/>
  </p:clrMapOvr>
  <p:transition spd="slow" advTm="2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3054195" y="4925265"/>
            <a:ext cx="4689707" cy="25564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</a:t>
            </a:r>
          </a:p>
        </p:txBody>
      </p:sp>
      <p:sp>
        <p:nvSpPr>
          <p:cNvPr id="23" name="Espace réservé du contenu 2"/>
          <p:cNvSpPr>
            <a:spLocks noGrp="1"/>
          </p:cNvSpPr>
          <p:nvPr>
            <p:ph idx="11"/>
          </p:nvPr>
        </p:nvSpPr>
        <p:spPr>
          <a:xfrm>
            <a:off x="2857506" y="3818519"/>
            <a:ext cx="3588345" cy="9692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857506" y="1966217"/>
            <a:ext cx="5797079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doloris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2857506" y="2825732"/>
            <a:ext cx="5797079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933993"/>
            <a:ext cx="2520000" cy="5261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229581000"/>
      </p:ext>
    </p:extLst>
  </p:cSld>
  <p:clrMapOvr>
    <a:masterClrMapping/>
  </p:clrMapOvr>
  <p:transition spd="slow" advTm="2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086195" y="2114899"/>
            <a:ext cx="3362583" cy="27854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2114899"/>
            <a:ext cx="4210785" cy="21163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720532" y="4312561"/>
            <a:ext cx="4210785" cy="5877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122702106"/>
      </p:ext>
    </p:extLst>
  </p:cSld>
  <p:clrMapOvr>
    <a:masterClrMapping/>
  </p:clrMapOvr>
  <p:transition spd="slow" advTm="2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565231" y="407199"/>
            <a:ext cx="353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00264B"/>
                </a:solidFill>
                <a:latin typeface="Arial"/>
                <a:cs typeface="Arial"/>
              </a:rPr>
              <a:t>ZONE DE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2325534"/>
            <a:ext cx="724639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820738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988433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820738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456376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270397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2438092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8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270397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2906035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3713860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3881555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32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3713860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33" name="Espace réservé du texte 3"/>
          <p:cNvSpPr>
            <a:spLocks noGrp="1"/>
          </p:cNvSpPr>
          <p:nvPr>
            <p:ph type="body" sz="half" idx="22" hasCustomPrompt="1"/>
          </p:nvPr>
        </p:nvSpPr>
        <p:spPr>
          <a:xfrm>
            <a:off x="4349498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5175909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space réservé du texte 3"/>
          <p:cNvSpPr>
            <a:spLocks noGrp="1"/>
          </p:cNvSpPr>
          <p:nvPr>
            <p:ph type="body" sz="half" idx="23" hasCustomPrompt="1"/>
          </p:nvPr>
        </p:nvSpPr>
        <p:spPr>
          <a:xfrm>
            <a:off x="5343604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36" name="Espace réservé du texte 3"/>
          <p:cNvSpPr>
            <a:spLocks noGrp="1"/>
          </p:cNvSpPr>
          <p:nvPr>
            <p:ph type="body" sz="half" idx="24" hasCustomPrompt="1"/>
          </p:nvPr>
        </p:nvSpPr>
        <p:spPr>
          <a:xfrm>
            <a:off x="5175909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37" name="Espace réservé du texte 3"/>
          <p:cNvSpPr>
            <a:spLocks noGrp="1"/>
          </p:cNvSpPr>
          <p:nvPr>
            <p:ph type="body" sz="half" idx="25" hasCustomPrompt="1"/>
          </p:nvPr>
        </p:nvSpPr>
        <p:spPr>
          <a:xfrm>
            <a:off x="5811547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6576006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6" hasCustomPrompt="1"/>
          </p:nvPr>
        </p:nvSpPr>
        <p:spPr>
          <a:xfrm>
            <a:off x="6743701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27" hasCustomPrompt="1"/>
          </p:nvPr>
        </p:nvSpPr>
        <p:spPr>
          <a:xfrm>
            <a:off x="6576006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41" name="Espace réservé du texte 3"/>
          <p:cNvSpPr>
            <a:spLocks noGrp="1"/>
          </p:cNvSpPr>
          <p:nvPr>
            <p:ph type="body" sz="half" idx="28" hasCustomPrompt="1"/>
          </p:nvPr>
        </p:nvSpPr>
        <p:spPr>
          <a:xfrm>
            <a:off x="7211644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123941"/>
      </p:ext>
    </p:extLst>
  </p:cSld>
  <p:clrMapOvr>
    <a:masterClrMapping/>
  </p:clrMapOvr>
  <p:transition spd="slow" advTm="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Users/anne-sophie/Documents/en%20cours/FEE%20BAT/SUPPORTS/DECLINAISON_SUPPORTS/PPT_JPG/BANDEAU_2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DEAU_2.jpg" descr="/Users/anne-sophie/Documents/en cours/FEE BAT/SUPPORTS/DECLINAISON_SUPPORTS/PPT_JPG/BANDEAU_2.jpg"/>
          <p:cNvPicPr>
            <a:picLocks noChangeAspect="1"/>
          </p:cNvPicPr>
          <p:nvPr userDrawn="1"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6193776"/>
            <a:ext cx="9144000" cy="50984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8610600" y="6189245"/>
            <a:ext cx="2286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OGO_FEEBAT_SIGNATURE_2019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2" b="12050"/>
          <a:stretch/>
        </p:blipFill>
        <p:spPr>
          <a:xfrm>
            <a:off x="7619200" y="6182895"/>
            <a:ext cx="538378" cy="534737"/>
          </a:xfrm>
          <a:prstGeom prst="rect">
            <a:avLst/>
          </a:prstGeom>
        </p:spPr>
      </p:pic>
      <p:sp>
        <p:nvSpPr>
          <p:cNvPr id="11" name="Rectangle 3"/>
          <p:cNvSpPr/>
          <p:nvPr userDrawn="1"/>
        </p:nvSpPr>
        <p:spPr>
          <a:xfrm flipH="1" flipV="1">
            <a:off x="8371789" y="6193048"/>
            <a:ext cx="783671" cy="510071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2905896"/>
              <a:gd name="connsiteY0" fmla="*/ 4627 h 1081649"/>
              <a:gd name="connsiteX1" fmla="*/ 2905896 w 2905896"/>
              <a:gd name="connsiteY1" fmla="*/ 0 h 1081649"/>
              <a:gd name="connsiteX2" fmla="*/ 2316527 w 2905896"/>
              <a:gd name="connsiteY2" fmla="*/ 1074632 h 1081649"/>
              <a:gd name="connsiteX3" fmla="*/ 1175314 w 2905896"/>
              <a:gd name="connsiteY3" fmla="*/ 1081649 h 1081649"/>
              <a:gd name="connsiteX4" fmla="*/ 0 w 2905896"/>
              <a:gd name="connsiteY4" fmla="*/ 4627 h 1081649"/>
              <a:gd name="connsiteX0" fmla="*/ 0 w 2905896"/>
              <a:gd name="connsiteY0" fmla="*/ 4627 h 1074632"/>
              <a:gd name="connsiteX1" fmla="*/ 2905896 w 2905896"/>
              <a:gd name="connsiteY1" fmla="*/ 0 h 1074632"/>
              <a:gd name="connsiteX2" fmla="*/ 2316527 w 2905896"/>
              <a:gd name="connsiteY2" fmla="*/ 1074632 h 1074632"/>
              <a:gd name="connsiteX3" fmla="*/ 27763 w 2905896"/>
              <a:gd name="connsiteY3" fmla="*/ 1072394 h 1074632"/>
              <a:gd name="connsiteX4" fmla="*/ 0 w 2905896"/>
              <a:gd name="connsiteY4" fmla="*/ 4627 h 1074632"/>
              <a:gd name="connsiteX0" fmla="*/ 0 w 2892014"/>
              <a:gd name="connsiteY0" fmla="*/ 4627 h 1074632"/>
              <a:gd name="connsiteX1" fmla="*/ 2892014 w 2892014"/>
              <a:gd name="connsiteY1" fmla="*/ 0 h 1074632"/>
              <a:gd name="connsiteX2" fmla="*/ 2302645 w 2892014"/>
              <a:gd name="connsiteY2" fmla="*/ 1074632 h 1074632"/>
              <a:gd name="connsiteX3" fmla="*/ 13881 w 2892014"/>
              <a:gd name="connsiteY3" fmla="*/ 1072394 h 1074632"/>
              <a:gd name="connsiteX4" fmla="*/ 0 w 2892014"/>
              <a:gd name="connsiteY4" fmla="*/ 4627 h 1074632"/>
              <a:gd name="connsiteX0" fmla="*/ 4628 w 2896642"/>
              <a:gd name="connsiteY0" fmla="*/ 4627 h 1077022"/>
              <a:gd name="connsiteX1" fmla="*/ 2896642 w 2896642"/>
              <a:gd name="connsiteY1" fmla="*/ 0 h 1077022"/>
              <a:gd name="connsiteX2" fmla="*/ 2307273 w 2896642"/>
              <a:gd name="connsiteY2" fmla="*/ 1074632 h 1077022"/>
              <a:gd name="connsiteX3" fmla="*/ 0 w 2896642"/>
              <a:gd name="connsiteY3" fmla="*/ 1077022 h 1077022"/>
              <a:gd name="connsiteX4" fmla="*/ 4628 w 2896642"/>
              <a:gd name="connsiteY4" fmla="*/ 4627 h 1077022"/>
              <a:gd name="connsiteX0" fmla="*/ 925070 w 2896642"/>
              <a:gd name="connsiteY0" fmla="*/ 0 h 1083100"/>
              <a:gd name="connsiteX1" fmla="*/ 2896642 w 2896642"/>
              <a:gd name="connsiteY1" fmla="*/ 6078 h 1083100"/>
              <a:gd name="connsiteX2" fmla="*/ 2307273 w 2896642"/>
              <a:gd name="connsiteY2" fmla="*/ 1080710 h 1083100"/>
              <a:gd name="connsiteX3" fmla="*/ 0 w 2896642"/>
              <a:gd name="connsiteY3" fmla="*/ 1083100 h 1083100"/>
              <a:gd name="connsiteX4" fmla="*/ 925070 w 2896642"/>
              <a:gd name="connsiteY4" fmla="*/ 0 h 1083100"/>
              <a:gd name="connsiteX0" fmla="*/ 4629 w 1976201"/>
              <a:gd name="connsiteY0" fmla="*/ 0 h 1080710"/>
              <a:gd name="connsiteX1" fmla="*/ 1976201 w 1976201"/>
              <a:gd name="connsiteY1" fmla="*/ 6078 h 1080710"/>
              <a:gd name="connsiteX2" fmla="*/ 1386832 w 1976201"/>
              <a:gd name="connsiteY2" fmla="*/ 1080710 h 1080710"/>
              <a:gd name="connsiteX3" fmla="*/ 0 w 1976201"/>
              <a:gd name="connsiteY3" fmla="*/ 1061689 h 1080710"/>
              <a:gd name="connsiteX4" fmla="*/ 4629 w 1976201"/>
              <a:gd name="connsiteY4" fmla="*/ 0 h 1080710"/>
              <a:gd name="connsiteX0" fmla="*/ 6 w 1971578"/>
              <a:gd name="connsiteY0" fmla="*/ 0 h 1080710"/>
              <a:gd name="connsiteX1" fmla="*/ 1971578 w 1971578"/>
              <a:gd name="connsiteY1" fmla="*/ 6078 h 1080710"/>
              <a:gd name="connsiteX2" fmla="*/ 1382209 w 1971578"/>
              <a:gd name="connsiteY2" fmla="*/ 1080710 h 1080710"/>
              <a:gd name="connsiteX3" fmla="*/ 309163 w 1971578"/>
              <a:gd name="connsiteY3" fmla="*/ 1061689 h 1080710"/>
              <a:gd name="connsiteX4" fmla="*/ 6 w 1971578"/>
              <a:gd name="connsiteY4" fmla="*/ 0 h 1080710"/>
              <a:gd name="connsiteX0" fmla="*/ 58 w 1689223"/>
              <a:gd name="connsiteY0" fmla="*/ 4628 h 1074632"/>
              <a:gd name="connsiteX1" fmla="*/ 1689223 w 1689223"/>
              <a:gd name="connsiteY1" fmla="*/ 0 h 1074632"/>
              <a:gd name="connsiteX2" fmla="*/ 1099854 w 1689223"/>
              <a:gd name="connsiteY2" fmla="*/ 1074632 h 1074632"/>
              <a:gd name="connsiteX3" fmla="*/ 26808 w 1689223"/>
              <a:gd name="connsiteY3" fmla="*/ 1055611 h 1074632"/>
              <a:gd name="connsiteX4" fmla="*/ 58 w 1689223"/>
              <a:gd name="connsiteY4" fmla="*/ 4628 h 1074632"/>
              <a:gd name="connsiteX0" fmla="*/ 16 w 1689181"/>
              <a:gd name="connsiteY0" fmla="*/ 4628 h 1074632"/>
              <a:gd name="connsiteX1" fmla="*/ 1689181 w 1689181"/>
              <a:gd name="connsiteY1" fmla="*/ 0 h 1074632"/>
              <a:gd name="connsiteX2" fmla="*/ 1099812 w 1689181"/>
              <a:gd name="connsiteY2" fmla="*/ 1074632 h 1074632"/>
              <a:gd name="connsiteX3" fmla="*/ 110444 w 1689181"/>
              <a:gd name="connsiteY3" fmla="*/ 1055611 h 1074632"/>
              <a:gd name="connsiteX4" fmla="*/ 16 w 1689181"/>
              <a:gd name="connsiteY4" fmla="*/ 4628 h 1074632"/>
              <a:gd name="connsiteX0" fmla="*/ 4627 w 1578738"/>
              <a:gd name="connsiteY0" fmla="*/ 4628 h 1074632"/>
              <a:gd name="connsiteX1" fmla="*/ 1578738 w 1578738"/>
              <a:gd name="connsiteY1" fmla="*/ 0 h 1074632"/>
              <a:gd name="connsiteX2" fmla="*/ 989369 w 1578738"/>
              <a:gd name="connsiteY2" fmla="*/ 1074632 h 1074632"/>
              <a:gd name="connsiteX3" fmla="*/ 1 w 1578738"/>
              <a:gd name="connsiteY3" fmla="*/ 1055611 h 1074632"/>
              <a:gd name="connsiteX4" fmla="*/ 4627 w 1578738"/>
              <a:gd name="connsiteY4" fmla="*/ 4628 h 1074632"/>
              <a:gd name="connsiteX0" fmla="*/ 4627 w 1578738"/>
              <a:gd name="connsiteY0" fmla="*/ 4628 h 1074632"/>
              <a:gd name="connsiteX1" fmla="*/ 1578738 w 1578738"/>
              <a:gd name="connsiteY1" fmla="*/ 0 h 1074632"/>
              <a:gd name="connsiteX2" fmla="*/ 989369 w 1578738"/>
              <a:gd name="connsiteY2" fmla="*/ 1074632 h 1074632"/>
              <a:gd name="connsiteX3" fmla="*/ 1 w 1578738"/>
              <a:gd name="connsiteY3" fmla="*/ 1055611 h 1074632"/>
              <a:gd name="connsiteX4" fmla="*/ 4627 w 1578738"/>
              <a:gd name="connsiteY4" fmla="*/ 4628 h 1074632"/>
              <a:gd name="connsiteX0" fmla="*/ 11075 w 1585186"/>
              <a:gd name="connsiteY0" fmla="*/ 4628 h 1082395"/>
              <a:gd name="connsiteX1" fmla="*/ 1585186 w 1585186"/>
              <a:gd name="connsiteY1" fmla="*/ 0 h 1082395"/>
              <a:gd name="connsiteX2" fmla="*/ 995817 w 1585186"/>
              <a:gd name="connsiteY2" fmla="*/ 1074632 h 1082395"/>
              <a:gd name="connsiteX3" fmla="*/ 0 w 1585186"/>
              <a:gd name="connsiteY3" fmla="*/ 1082395 h 1082395"/>
              <a:gd name="connsiteX4" fmla="*/ 11075 w 1585186"/>
              <a:gd name="connsiteY4" fmla="*/ 4628 h 1082395"/>
              <a:gd name="connsiteX0" fmla="*/ 17523 w 1591634"/>
              <a:gd name="connsiteY0" fmla="*/ 4628 h 1074632"/>
              <a:gd name="connsiteX1" fmla="*/ 1591634 w 1591634"/>
              <a:gd name="connsiteY1" fmla="*/ 0 h 1074632"/>
              <a:gd name="connsiteX2" fmla="*/ 1002265 w 1591634"/>
              <a:gd name="connsiteY2" fmla="*/ 1074632 h 1074632"/>
              <a:gd name="connsiteX3" fmla="*/ 0 w 1591634"/>
              <a:gd name="connsiteY3" fmla="*/ 1048916 h 1074632"/>
              <a:gd name="connsiteX4" fmla="*/ 17523 w 1591634"/>
              <a:gd name="connsiteY4" fmla="*/ 4628 h 1074632"/>
              <a:gd name="connsiteX0" fmla="*/ 17523 w 1591634"/>
              <a:gd name="connsiteY0" fmla="*/ 4628 h 1075699"/>
              <a:gd name="connsiteX1" fmla="*/ 1591634 w 1591634"/>
              <a:gd name="connsiteY1" fmla="*/ 0 h 1075699"/>
              <a:gd name="connsiteX2" fmla="*/ 1002265 w 1591634"/>
              <a:gd name="connsiteY2" fmla="*/ 1074632 h 1075699"/>
              <a:gd name="connsiteX3" fmla="*/ 0 w 1591634"/>
              <a:gd name="connsiteY3" fmla="*/ 1075699 h 1075699"/>
              <a:gd name="connsiteX4" fmla="*/ 17523 w 1591634"/>
              <a:gd name="connsiteY4" fmla="*/ 4628 h 107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634" h="1075699">
                <a:moveTo>
                  <a:pt x="17523" y="4628"/>
                </a:moveTo>
                <a:lnTo>
                  <a:pt x="1591634" y="0"/>
                </a:lnTo>
                <a:lnTo>
                  <a:pt x="1002265" y="1074632"/>
                </a:lnTo>
                <a:lnTo>
                  <a:pt x="0" y="1075699"/>
                </a:lnTo>
                <a:cubicBezTo>
                  <a:pt x="1543" y="718234"/>
                  <a:pt x="15980" y="362093"/>
                  <a:pt x="17523" y="4628"/>
                </a:cubicBez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0"/>
          <p:cNvSpPr/>
          <p:nvPr userDrawn="1"/>
        </p:nvSpPr>
        <p:spPr>
          <a:xfrm flipH="1" flipV="1">
            <a:off x="8331553" y="6192420"/>
            <a:ext cx="333848" cy="511200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8666289" y="6346604"/>
            <a:ext cx="322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2886B2-32A8-6245-9A1C-2DCA4AC23409}" type="slidenum">
              <a:rPr lang="fr-FR" sz="900" smtClean="0">
                <a:solidFill>
                  <a:schemeClr val="bg1"/>
                </a:solidFill>
                <a:latin typeface="Arial"/>
                <a:cs typeface="Arial"/>
              </a:rPr>
              <a:t>‹N°›</a:t>
            </a:fld>
            <a:endParaRPr lang="fr-FR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Espace réservé de la date 4"/>
          <p:cNvSpPr>
            <a:spLocks noGrp="1"/>
          </p:cNvSpPr>
          <p:nvPr userDrawn="1">
            <p:ph type="dt" sz="half" idx="2"/>
          </p:nvPr>
        </p:nvSpPr>
        <p:spPr>
          <a:xfrm>
            <a:off x="397726" y="6350155"/>
            <a:ext cx="2452029" cy="24145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4150"/>
                </a:solidFill>
                <a:latin typeface="Arial"/>
                <a:cs typeface="Arial"/>
              </a:defRPr>
            </a:lvl1pPr>
          </a:lstStyle>
          <a:p>
            <a:r>
              <a:rPr lang="fr-FR" sz="900" dirty="0">
                <a:solidFill>
                  <a:srgbClr val="004150"/>
                </a:solidFill>
                <a:latin typeface="Arial"/>
                <a:cs typeface="Arial"/>
              </a:rPr>
              <a:t>Titre de la présentation - </a:t>
            </a:r>
            <a:fld id="{903CA474-E117-FB4D-9A82-EF937FEDD433}" type="datetimeFigureOut">
              <a:rPr lang="fr-FR" smtClean="0"/>
              <a:pPr/>
              <a:t>16/12/2020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C33E9FAC-EF31-4368-A2AA-217C1F75479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4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61" r:id="rId3"/>
    <p:sldLayoutId id="2147483658" r:id="rId4"/>
    <p:sldLayoutId id="2147483660" r:id="rId5"/>
    <p:sldLayoutId id="2147483659" r:id="rId6"/>
    <p:sldLayoutId id="2147483650" r:id="rId7"/>
    <p:sldLayoutId id="2147483655" r:id="rId8"/>
    <p:sldLayoutId id="2147483649" r:id="rId9"/>
    <p:sldLayoutId id="2147483657" r:id="rId10"/>
    <p:sldLayoutId id="2147483662" r:id="rId11"/>
  </p:sldLayoutIdLst>
  <p:transition spd="slow" advTm="2000">
    <p:wipe/>
  </p:transition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fif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FEEBAT_SIGNATURE_20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4615"/>
          <a:stretch/>
        </p:blipFill>
        <p:spPr>
          <a:xfrm>
            <a:off x="3858007" y="2658813"/>
            <a:ext cx="1435947" cy="16208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92522"/>
            <a:ext cx="1203308" cy="4653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73099" y="5253679"/>
            <a:ext cx="7545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PNF 16 décembre 2020 - FEEBAT mobilisé </a:t>
            </a:r>
            <a:r>
              <a:rPr lang="fr-FR" sz="3200" dirty="0">
                <a:solidFill>
                  <a:schemeClr val="bg1"/>
                </a:solidFill>
              </a:rPr>
              <a:t>pour la mise en place d’outils </a:t>
            </a:r>
            <a:r>
              <a:rPr lang="fr-FR" sz="3200" dirty="0" smtClean="0">
                <a:solidFill>
                  <a:schemeClr val="bg1"/>
                </a:solidFill>
              </a:rPr>
              <a:t>et </a:t>
            </a:r>
            <a:r>
              <a:rPr lang="fr-FR" sz="3200" dirty="0">
                <a:solidFill>
                  <a:schemeClr val="bg1"/>
                </a:solidFill>
              </a:rPr>
              <a:t>de ressources pour la formation initiale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7E2B546-6706-4FBA-AC85-09939FA3C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37" y="452447"/>
            <a:ext cx="1717595" cy="1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00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5936" y="1151894"/>
            <a:ext cx="5933328" cy="128050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Etape 1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élaboration de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3 formations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à destination :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élèves, étudiants et apprentis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6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leurs </a:t>
            </a:r>
            <a:r>
              <a:rPr lang="fr-FR" sz="1800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formateurs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6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fr-FR" sz="1800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référents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 err="1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Feebat</a:t>
            </a:r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un dispositif triple en 4 étapes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="" xmlns:a16="http://schemas.microsoft.com/office/drawing/2014/main" id="{E7B808BD-38FE-4116-86F1-671D1D561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847890"/>
              </p:ext>
            </p:extLst>
          </p:nvPr>
        </p:nvGraphicFramePr>
        <p:xfrm>
          <a:off x="498020" y="1143000"/>
          <a:ext cx="2057401" cy="4977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98BAAF7F-C7BA-484C-90A2-3AFFA5F2B31E}"/>
              </a:ext>
            </a:extLst>
          </p:cNvPr>
          <p:cNvSpPr txBox="1"/>
          <p:nvPr/>
        </p:nvSpPr>
        <p:spPr>
          <a:xfrm>
            <a:off x="2778592" y="3817342"/>
            <a:ext cx="612801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Etape 3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formation technique et pédagogique </a:t>
            </a:r>
            <a:r>
              <a:rPr lang="fr-FR" sz="2000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formateurs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 l’Éducation Nationale et des CFA</a:t>
            </a:r>
          </a:p>
          <a:p>
            <a:pPr>
              <a:spcAft>
                <a:spcPts val="1200"/>
              </a:spcAft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(plus de 15 000 formateurs, plus de 1600 établissements)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82040D03-7963-48A4-9383-C1B86777BD90}"/>
              </a:ext>
            </a:extLst>
          </p:cNvPr>
          <p:cNvSpPr txBox="1"/>
          <p:nvPr/>
        </p:nvSpPr>
        <p:spPr>
          <a:xfrm>
            <a:off x="2778592" y="2554469"/>
            <a:ext cx="60453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Etape 2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recrutement, formation technique et pédagogique </a:t>
            </a:r>
            <a:r>
              <a:rPr lang="fr-FR" sz="2000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référents</a:t>
            </a:r>
            <a:endParaRPr lang="fr-FR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que 3" descr="Avertissement avec un remplissage uni">
            <a:extLst>
              <a:ext uri="{FF2B5EF4-FFF2-40B4-BE49-F238E27FC236}">
                <a16:creationId xmlns="" xmlns:a16="http://schemas.microsoft.com/office/drawing/2014/main" id="{AC6EC2D4-745A-42C2-9FE4-E8BA56A52C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35859" y="3240232"/>
            <a:ext cx="631274" cy="631274"/>
          </a:xfrm>
          <a:prstGeom prst="rect">
            <a:avLst/>
          </a:prstGeom>
        </p:spPr>
      </p:pic>
      <p:sp>
        <p:nvSpPr>
          <p:cNvPr id="10" name="Espace réservé du texte 15">
            <a:extLst>
              <a:ext uri="{FF2B5EF4-FFF2-40B4-BE49-F238E27FC236}">
                <a16:creationId xmlns="" xmlns:a16="http://schemas.microsoft.com/office/drawing/2014/main" id="{09D83505-ECE4-4174-B7D5-5A83616DE39D}"/>
              </a:ext>
            </a:extLst>
          </p:cNvPr>
          <p:cNvSpPr txBox="1">
            <a:spLocks/>
          </p:cNvSpPr>
          <p:nvPr/>
        </p:nvSpPr>
        <p:spPr>
          <a:xfrm>
            <a:off x="2793314" y="5228304"/>
            <a:ext cx="5933328" cy="92650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Etape 4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formation technique des </a:t>
            </a:r>
            <a:r>
              <a:rPr lang="fr-FR" sz="2000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élèves et apprentis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du CAP au BTS</a:t>
            </a:r>
          </a:p>
          <a:p>
            <a:pPr>
              <a:spcAft>
                <a:spcPts val="1200"/>
              </a:spcAft>
            </a:pP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(plus de 200 000 apprenants dans 31 académies)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2D163D40-89C5-4A39-82AD-58CBFF6FF062}"/>
              </a:ext>
            </a:extLst>
          </p:cNvPr>
          <p:cNvSpPr txBox="1"/>
          <p:nvPr/>
        </p:nvSpPr>
        <p:spPr>
          <a:xfrm>
            <a:off x="4567133" y="3394467"/>
            <a:ext cx="457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de 300 référents à recruter !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"/>
          <p:cNvSpPr txBox="1"/>
          <p:nvPr/>
        </p:nvSpPr>
        <p:spPr>
          <a:xfrm>
            <a:off x="326666" y="6246099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507856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8343" y="1117600"/>
            <a:ext cx="6057638" cy="505822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Un tronc commun et des contenus spécifiques :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 M0 et M1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(pour tous)</a:t>
            </a:r>
            <a:r>
              <a:rPr lang="fr-FR" sz="2000" b="1" i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i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Maitriser les enjeux de la rénovation énergétique, et les principes de la performance énergétique.	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M2</a:t>
            </a:r>
            <a:r>
              <a:rPr lang="fr-FR" sz="2000" b="1" i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i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Participer en tant que spécialiste au diagnostic de rénovation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endParaRPr lang="fr-FR" sz="2000" b="1" i="1" dirty="0">
              <a:solidFill>
                <a:srgbClr val="EB5C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M3</a:t>
            </a:r>
            <a:r>
              <a:rPr lang="fr-FR" sz="2000" b="1" i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i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Participer à la conception d’une opération de rénovation énergétique d’un bâtiment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fr-FR" sz="2000" b="1" i="1" dirty="0">
              <a:solidFill>
                <a:srgbClr val="EB5C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M4</a:t>
            </a:r>
            <a:r>
              <a:rPr lang="fr-FR" sz="2000" b="1" i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i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Participer à la réalisation des travaux de rénovation énergétique d’un bâtiment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endParaRPr lang="fr-FR" sz="2000" b="1" i="1" dirty="0">
              <a:solidFill>
                <a:srgbClr val="EB5C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sz="3200" dirty="0" err="1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Feebat</a:t>
            </a:r>
            <a:r>
              <a:rPr 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cinq modules de formation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ce réservé du texte 15">
            <a:extLst>
              <a:ext uri="{FF2B5EF4-FFF2-40B4-BE49-F238E27FC236}">
                <a16:creationId xmlns=""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="" xmlns:a16="http://schemas.microsoft.com/office/drawing/2014/main" id="{E7B808BD-38FE-4116-86F1-671D1D561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124307"/>
              </p:ext>
            </p:extLst>
          </p:nvPr>
        </p:nvGraphicFramePr>
        <p:xfrm>
          <a:off x="498020" y="1687286"/>
          <a:ext cx="2034723" cy="420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1"/>
          <p:cNvSpPr txBox="1"/>
          <p:nvPr/>
        </p:nvSpPr>
        <p:spPr>
          <a:xfrm>
            <a:off x="326666" y="6246099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648159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4" y="1284515"/>
            <a:ext cx="8396421" cy="458560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Deux sources à associer :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Référents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identifiés par les réseaux de formation initiale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concernés par FEEBAT (enseignants, formateur des CFA, GRETA…)</a:t>
            </a:r>
          </a:p>
          <a:p>
            <a:pPr marL="2522538" lvl="2" indent="-989013">
              <a:spcAft>
                <a:spcPts val="1200"/>
              </a:spcAft>
            </a:pPr>
            <a:r>
              <a:rPr lang="fr-FR" sz="1800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Appels à candidatures à lancer en 2021,</a:t>
            </a:r>
            <a:br>
              <a:rPr lang="fr-FR" sz="2000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sz="2000" b="1" u="sng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 les académies</a:t>
            </a:r>
            <a:r>
              <a:rPr lang="fr-FR" sz="1800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800" b="1" dirty="0">
              <a:solidFill>
                <a:srgbClr val="EB5C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Formateurs directement recrutés par FEEBAT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hors des réseaux de formation initiale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(organismes de formation, indépendants…)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29" y="392451"/>
            <a:ext cx="8157855" cy="59542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Recrutements des référents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=""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FBE4C20A-6ED0-4401-8A7C-C29BAD7CB1E3}"/>
              </a:ext>
            </a:extLst>
          </p:cNvPr>
          <p:cNvSpPr txBox="1"/>
          <p:nvPr/>
        </p:nvSpPr>
        <p:spPr>
          <a:xfrm>
            <a:off x="763814" y="4287555"/>
            <a:ext cx="7844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Intérêt pour toutes les académies et tous les réseaux de formation, de constituer une équipe de référents formés par FEEBAT</a:t>
            </a:r>
            <a:endParaRPr lang="fr-FR" b="1" dirty="0">
              <a:solidFill>
                <a:srgbClr val="EB5C2E"/>
              </a:solidFill>
            </a:endParaRPr>
          </a:p>
        </p:txBody>
      </p:sp>
      <p:pic>
        <p:nvPicPr>
          <p:cNvPr id="8" name="Graphique 7" descr="Avertissement avec un remplissage uni">
            <a:extLst>
              <a:ext uri="{FF2B5EF4-FFF2-40B4-BE49-F238E27FC236}">
                <a16:creationId xmlns="" xmlns:a16="http://schemas.microsoft.com/office/drawing/2014/main" id="{0CD9B99B-B861-48C6-B00D-439B80B7B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4384" y="2363087"/>
            <a:ext cx="1016300" cy="10163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22C345DE-6430-4879-829E-7C998DF265BD}"/>
              </a:ext>
            </a:extLst>
          </p:cNvPr>
          <p:cNvSpPr txBox="1"/>
          <p:nvPr/>
        </p:nvSpPr>
        <p:spPr>
          <a:xfrm>
            <a:off x="763813" y="4940981"/>
            <a:ext cx="79592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26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référents peuvent prendre en charge </a:t>
            </a:r>
            <a:r>
              <a:rPr lang="fr-FR" sz="1800" b="1" dirty="0">
                <a:solidFill>
                  <a:srgbClr val="0026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 ou partie du programme FEEBAT</a:t>
            </a:r>
            <a:r>
              <a:rPr lang="fr-FR" sz="1800" dirty="0">
                <a:solidFill>
                  <a:srgbClr val="0026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suivant les contenus maitrisés et le temps mobilisable</a:t>
            </a:r>
          </a:p>
          <a:p>
            <a:endParaRPr lang="fr-FR" dirty="0">
              <a:solidFill>
                <a:srgbClr val="0026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0026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Nécessité de constituer des équipes d’experts </a:t>
            </a:r>
            <a:r>
              <a:rPr lang="fr-FR" b="1" dirty="0">
                <a:solidFill>
                  <a:srgbClr val="0026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complémentaires</a:t>
            </a:r>
            <a:endParaRPr lang="fr-FR" b="1" dirty="0">
              <a:solidFill>
                <a:srgbClr val="00264B"/>
              </a:solidFill>
            </a:endParaRPr>
          </a:p>
        </p:txBody>
      </p:sp>
      <p:sp>
        <p:nvSpPr>
          <p:cNvPr id="10" name="ZoneTexte 1"/>
          <p:cNvSpPr txBox="1"/>
          <p:nvPr/>
        </p:nvSpPr>
        <p:spPr>
          <a:xfrm>
            <a:off x="326666" y="6246099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841881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306286"/>
            <a:ext cx="8482598" cy="4942113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Des parcours proposés pour différents profils et différentiables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 objectif, niveau, type de formation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Différentiables selon le niveau de l’apprenant (positionnements)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Des parcours structurés en compétences professionnelles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Compétences définies par des groupes d’experts validés par FEEBAT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Des scénarios pédagogiques ancrés sur des études de cas réelles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Dossiers techniques réels (plans, photos, suivi de chantier…)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Des ressources techniques de référence déjà mobilisables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Documents ADEME, AQC, programme PACTE…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Des ressources spécifiquement conçues et réalisées pour FEEBAT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Pédagogiques (dont numérique), et techniques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1200"/>
              </a:spcAft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Contenus des modules de formation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=""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19" name="Espace réservé pour une image  14">
            <a:extLst>
              <a:ext uri="{FF2B5EF4-FFF2-40B4-BE49-F238E27FC236}">
                <a16:creationId xmlns=""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=""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1"/>
          <p:cNvSpPr txBox="1"/>
          <p:nvPr/>
        </p:nvSpPr>
        <p:spPr>
          <a:xfrm>
            <a:off x="326666" y="6246099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145839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6303" y="977192"/>
            <a:ext cx="7912733" cy="51986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Une grande variété de situations et de besoins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140 certifications plus ou moins impactées par le sujet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formateurs actuellement plus ou moins initiés ou experts du sujet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Stratégie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minimale pour tous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sur tous les fondamentaux 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d’une </a:t>
            </a:r>
            <a:r>
              <a:rPr lang="fr-FR" sz="2000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de performance collective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Mise à disposition de ressources pour toutes les formations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Limitation à </a:t>
            </a:r>
            <a:r>
              <a:rPr lang="fr-FR" sz="2000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qui n’est pas déjà enseigné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Formations hybrides des formateurs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6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 de </a:t>
            </a:r>
            <a:r>
              <a:rPr lang="fr-FR" sz="2000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parcours, accès libre aux ressources.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Présentiel sur les </a:t>
            </a:r>
            <a:r>
              <a:rPr lang="fr-FR" sz="2000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forts collectifs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 profil de besoin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Distanciel accompagné de </a:t>
            </a:r>
            <a:r>
              <a:rPr lang="fr-FR" sz="2000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différentiation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(remise à niveau …)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Durées de formation </a:t>
            </a:r>
            <a:r>
              <a:rPr lang="fr-FR" sz="2000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réduites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pour limiter l’impact sur les formateurs</a:t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endParaRPr lang="fr-FR" sz="2000" b="1" dirty="0">
              <a:solidFill>
                <a:srgbClr val="EB5C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Variété des besoins et des situations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ce réservé du texte 15">
            <a:extLst>
              <a:ext uri="{FF2B5EF4-FFF2-40B4-BE49-F238E27FC236}">
                <a16:creationId xmlns=""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1"/>
          <p:cNvSpPr txBox="1"/>
          <p:nvPr/>
        </p:nvSpPr>
        <p:spPr>
          <a:xfrm>
            <a:off x="326666" y="6246099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391825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1139220"/>
            <a:ext cx="5396598" cy="5036607"/>
          </a:xfrm>
        </p:spPr>
        <p:txBody>
          <a:bodyPr/>
          <a:lstStyle/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Ecriture de la convention 2018-2021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Signature de la convention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Définition du projet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PNF n°1 de lancement du programme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Conception de M0 et M1 par Dijon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Conception de M2 par Nantes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Conception de M3 par Bordeaux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Conception de M4 par Nantes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Ajouts par les académies d’outre-mer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Conception des outils numériques (LMS…)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PNF n°2 de préparation du déploiement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Production de M0 et M1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Production M2, M3 et M4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Production des outils numériques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Mise en œuvre des formations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général FEEBAT 2018-2022</a:t>
            </a:r>
            <a:endParaRPr lang="fr-FR" dirty="0"/>
          </a:p>
        </p:txBody>
      </p:sp>
      <p:sp>
        <p:nvSpPr>
          <p:cNvPr id="20" name="Espace réservé du texte 15">
            <a:extLst>
              <a:ext uri="{FF2B5EF4-FFF2-40B4-BE49-F238E27FC236}">
                <a16:creationId xmlns=""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6279450" y="5028604"/>
            <a:ext cx="2536859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="" xmlns:a16="http://schemas.microsoft.com/office/drawing/2014/main" id="{E7B808BD-38FE-4116-86F1-671D1D561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964971"/>
              </p:ext>
            </p:extLst>
          </p:nvPr>
        </p:nvGraphicFramePr>
        <p:xfrm>
          <a:off x="6819841" y="1345024"/>
          <a:ext cx="2057401" cy="448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ce réservé du texte 15">
            <a:extLst>
              <a:ext uri="{FF2B5EF4-FFF2-40B4-BE49-F238E27FC236}">
                <a16:creationId xmlns="" xmlns:a16="http://schemas.microsoft.com/office/drawing/2014/main" id="{D797F470-DB54-439B-B1A5-95639EAD5A52}"/>
              </a:ext>
            </a:extLst>
          </p:cNvPr>
          <p:cNvSpPr txBox="1">
            <a:spLocks/>
          </p:cNvSpPr>
          <p:nvPr/>
        </p:nvSpPr>
        <p:spPr>
          <a:xfrm>
            <a:off x="266758" y="1240442"/>
            <a:ext cx="932413" cy="34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fr-FR" sz="2000" b="1" dirty="0"/>
              <a:t>2017</a:t>
            </a:r>
            <a:endParaRPr lang="fr-FR" sz="2000" i="1" dirty="0"/>
          </a:p>
        </p:txBody>
      </p:sp>
      <p:sp>
        <p:nvSpPr>
          <p:cNvPr id="15" name="Espace réservé du texte 15">
            <a:extLst>
              <a:ext uri="{FF2B5EF4-FFF2-40B4-BE49-F238E27FC236}">
                <a16:creationId xmlns="" xmlns:a16="http://schemas.microsoft.com/office/drawing/2014/main" id="{407F7F76-A9DC-44AD-A75D-EFB630692250}"/>
              </a:ext>
            </a:extLst>
          </p:cNvPr>
          <p:cNvSpPr txBox="1">
            <a:spLocks/>
          </p:cNvSpPr>
          <p:nvPr/>
        </p:nvSpPr>
        <p:spPr>
          <a:xfrm>
            <a:off x="327691" y="4021596"/>
            <a:ext cx="896788" cy="34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fr-FR" sz="2000" b="1" dirty="0"/>
              <a:t>2020</a:t>
            </a:r>
            <a:endParaRPr lang="fr-FR" sz="2000" i="1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="" xmlns:a16="http://schemas.microsoft.com/office/drawing/2014/main" id="{09EE3DB2-0A72-44C5-A85D-4FBA7E6EC3F9}"/>
              </a:ext>
            </a:extLst>
          </p:cNvPr>
          <p:cNvSpPr txBox="1">
            <a:spLocks/>
          </p:cNvSpPr>
          <p:nvPr/>
        </p:nvSpPr>
        <p:spPr>
          <a:xfrm>
            <a:off x="273070" y="2837012"/>
            <a:ext cx="926101" cy="3443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fr-FR" sz="2000" b="1" dirty="0"/>
              <a:t>2019</a:t>
            </a:r>
            <a:endParaRPr lang="fr-FR" sz="2000" i="1" dirty="0"/>
          </a:p>
        </p:txBody>
      </p:sp>
      <p:sp>
        <p:nvSpPr>
          <p:cNvPr id="21" name="Espace réservé du texte 15">
            <a:extLst>
              <a:ext uri="{FF2B5EF4-FFF2-40B4-BE49-F238E27FC236}">
                <a16:creationId xmlns="" xmlns:a16="http://schemas.microsoft.com/office/drawing/2014/main" id="{2ED2B06C-FED5-4CCE-A9F3-CF46D2DF5F22}"/>
              </a:ext>
            </a:extLst>
          </p:cNvPr>
          <p:cNvSpPr txBox="1">
            <a:spLocks/>
          </p:cNvSpPr>
          <p:nvPr/>
        </p:nvSpPr>
        <p:spPr>
          <a:xfrm>
            <a:off x="266758" y="2057218"/>
            <a:ext cx="932413" cy="3443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fr-FR" sz="2000" b="1" dirty="0"/>
              <a:t>2018</a:t>
            </a:r>
            <a:endParaRPr lang="fr-FR" sz="2000" i="1" dirty="0"/>
          </a:p>
        </p:txBody>
      </p:sp>
      <p:sp>
        <p:nvSpPr>
          <p:cNvPr id="18" name="Espace réservé du texte 15">
            <a:extLst>
              <a:ext uri="{FF2B5EF4-FFF2-40B4-BE49-F238E27FC236}">
                <a16:creationId xmlns="" xmlns:a16="http://schemas.microsoft.com/office/drawing/2014/main" id="{284BBF07-627A-4FD7-A541-CCA85463A14D}"/>
              </a:ext>
            </a:extLst>
          </p:cNvPr>
          <p:cNvSpPr txBox="1">
            <a:spLocks/>
          </p:cNvSpPr>
          <p:nvPr/>
        </p:nvSpPr>
        <p:spPr>
          <a:xfrm>
            <a:off x="327691" y="5206180"/>
            <a:ext cx="896787" cy="15043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fr-FR" sz="2000" b="1" dirty="0"/>
              <a:t>2021</a:t>
            </a:r>
          </a:p>
          <a:p>
            <a:pPr algn="ctr">
              <a:spcAft>
                <a:spcPts val="1200"/>
              </a:spcAft>
            </a:pPr>
            <a:r>
              <a:rPr lang="fr-FR" sz="2000" i="1" dirty="0"/>
              <a:t/>
            </a:r>
            <a:br>
              <a:rPr lang="fr-FR" sz="2000" i="1" dirty="0"/>
            </a:br>
            <a:r>
              <a:rPr lang="fr-FR" sz="2000" i="1" dirty="0"/>
              <a:t>juin 2022</a:t>
            </a:r>
            <a:r>
              <a:rPr lang="fr-FR" sz="2000" b="1" i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96145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Formations présentielles envisagées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=""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=""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="" xmlns:a16="http://schemas.microsoft.com/office/drawing/2014/main" id="{2F511A96-7EAB-4238-A1E7-A96B845DF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506186"/>
              </p:ext>
            </p:extLst>
          </p:nvPr>
        </p:nvGraphicFramePr>
        <p:xfrm>
          <a:off x="358443" y="1052286"/>
          <a:ext cx="8417380" cy="5152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6092">
                  <a:extLst>
                    <a:ext uri="{9D8B030D-6E8A-4147-A177-3AD203B41FA5}">
                      <a16:colId xmlns="" xmlns:a16="http://schemas.microsoft.com/office/drawing/2014/main" val="173940885"/>
                    </a:ext>
                  </a:extLst>
                </a:gridCol>
                <a:gridCol w="1495655">
                  <a:extLst>
                    <a:ext uri="{9D8B030D-6E8A-4147-A177-3AD203B41FA5}">
                      <a16:colId xmlns="" xmlns:a16="http://schemas.microsoft.com/office/drawing/2014/main" val="4126826732"/>
                    </a:ext>
                  </a:extLst>
                </a:gridCol>
                <a:gridCol w="1632109">
                  <a:extLst>
                    <a:ext uri="{9D8B030D-6E8A-4147-A177-3AD203B41FA5}">
                      <a16:colId xmlns="" xmlns:a16="http://schemas.microsoft.com/office/drawing/2014/main" val="2632767818"/>
                    </a:ext>
                  </a:extLst>
                </a:gridCol>
                <a:gridCol w="1946762">
                  <a:extLst>
                    <a:ext uri="{9D8B030D-6E8A-4147-A177-3AD203B41FA5}">
                      <a16:colId xmlns="" xmlns:a16="http://schemas.microsoft.com/office/drawing/2014/main" val="2230050234"/>
                    </a:ext>
                  </a:extLst>
                </a:gridCol>
                <a:gridCol w="1946762">
                  <a:extLst>
                    <a:ext uri="{9D8B030D-6E8A-4147-A177-3AD203B41FA5}">
                      <a16:colId xmlns="" xmlns:a16="http://schemas.microsoft.com/office/drawing/2014/main" val="675421416"/>
                    </a:ext>
                  </a:extLst>
                </a:gridCol>
              </a:tblGrid>
              <a:tr h="238845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des formateurs référents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73" marR="5177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3959984"/>
                  </a:ext>
                </a:extLst>
              </a:tr>
              <a:tr h="7165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Durées de formation</a:t>
                      </a:r>
                    </a:p>
                  </a:txBody>
                  <a:tcPr marL="51773" marR="517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i="0" dirty="0">
                          <a:solidFill>
                            <a:srgbClr val="EB5C2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M0 &amp; M1</a:t>
                      </a:r>
                      <a:r>
                        <a:rPr lang="fr-FR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FR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enjeux, principes</a:t>
                      </a:r>
                    </a:p>
                  </a:txBody>
                  <a:tcPr marL="51773" marR="517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i="0" dirty="0">
                          <a:solidFill>
                            <a:srgbClr val="EB5C2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M2</a:t>
                      </a:r>
                      <a:r>
                        <a:rPr lang="fr-FR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FR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</a:t>
                      </a:r>
                    </a:p>
                  </a:txBody>
                  <a:tcPr marL="51773" marR="517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EB5C2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M3</a:t>
                      </a: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conception travaux</a:t>
                      </a:r>
                    </a:p>
                  </a:txBody>
                  <a:tcPr marL="51773" marR="517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EB5C2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M4</a:t>
                      </a: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réalisation travaux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73" marR="51773" marT="0" marB="0" anchor="ctr"/>
                </a:tc>
                <a:extLst>
                  <a:ext uri="{0D108BD9-81ED-4DB2-BD59-A6C34878D82A}">
                    <a16:rowId xmlns="" xmlns:a16="http://schemas.microsoft.com/office/drawing/2014/main" val="4149241377"/>
                  </a:ext>
                </a:extLst>
              </a:tr>
              <a:tr h="26821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référents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BTS:  9 jours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LP:  12 jours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73" marR="517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jours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73" marR="517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3/4 jours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73" marR="517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à 3/4 jours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73" marR="517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3/4 jours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73" marR="51773" marT="0" marB="0" anchor="ctr"/>
                </a:tc>
                <a:extLst>
                  <a:ext uri="{0D108BD9-81ED-4DB2-BD59-A6C34878D82A}">
                    <a16:rowId xmlns="" xmlns:a16="http://schemas.microsoft.com/office/drawing/2014/main" val="3227129128"/>
                  </a:ext>
                </a:extLst>
              </a:tr>
              <a:tr h="262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Janvier 2022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73" marR="5177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Printemps 2022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73" marR="5177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9742185"/>
                  </a:ext>
                </a:extLst>
              </a:tr>
              <a:tr h="9027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 journée d’animation de communauté, mutualisation, partage de pratiques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73" marR="5177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7503210"/>
                  </a:ext>
                </a:extLst>
              </a:tr>
              <a:tr h="238845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des tous les formateurs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73" marR="5177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5854854"/>
                  </a:ext>
                </a:extLst>
              </a:tr>
              <a:tr h="747271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formateurs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jours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sur 1 à 2 ans</a:t>
                      </a:r>
                    </a:p>
                  </a:txBody>
                  <a:tcPr marL="51773" marR="51773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Fondamentaux  portail, parcours, badges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EB5C2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jours en présence + 1 à distance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73" marR="51773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jour présentiel en commun sur le diagnostic partagé (M2.1)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EB5C2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jour présentiel en spécialité (M2.2 et M2.3)</a:t>
                      </a:r>
                      <a:endParaRPr lang="fr-FR" sz="1600" dirty="0">
                        <a:solidFill>
                          <a:srgbClr val="EB5C2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73" marR="5177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jour en commun sur le programme de travaux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73" marR="5177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6216267"/>
                  </a:ext>
                </a:extLst>
              </a:tr>
              <a:tr h="10450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EB5C2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BTS : 2 jours par spécialité</a:t>
                      </a:r>
                      <a:endParaRPr lang="fr-FR" sz="1600" dirty="0">
                        <a:solidFill>
                          <a:srgbClr val="EB5C2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73" marR="517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EB5C2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 &amp; Bac Pro : 2 jours par spécialité</a:t>
                      </a:r>
                      <a:endParaRPr lang="fr-FR" sz="1600" dirty="0">
                        <a:solidFill>
                          <a:srgbClr val="EB5C2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73" marR="51773" marT="0" marB="0" anchor="ctr"/>
                </a:tc>
                <a:extLst>
                  <a:ext uri="{0D108BD9-81ED-4DB2-BD59-A6C34878D82A}">
                    <a16:rowId xmlns="" xmlns:a16="http://schemas.microsoft.com/office/drawing/2014/main" val="4284632005"/>
                  </a:ext>
                </a:extLst>
              </a:tr>
              <a:tr h="549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plus tôt </a:t>
                      </a:r>
                    </a:p>
                  </a:txBody>
                  <a:tcPr marL="51773" marR="517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Janvier 2022</a:t>
                      </a:r>
                    </a:p>
                  </a:txBody>
                  <a:tcPr marL="51773" marR="5177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Printemps 2022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73" marR="5177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4549668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2740CC33-BB48-4C93-B011-7FAB6DDD8B21}"/>
              </a:ext>
            </a:extLst>
          </p:cNvPr>
          <p:cNvSpPr txBox="1"/>
          <p:nvPr/>
        </p:nvSpPr>
        <p:spPr>
          <a:xfrm>
            <a:off x="185056" y="6225497"/>
            <a:ext cx="7471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formation à distance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fr-F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50% de la formation présentielle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804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FEEBAT_SIGNATURE_20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4615"/>
          <a:stretch/>
        </p:blipFill>
        <p:spPr>
          <a:xfrm>
            <a:off x="3858007" y="2658813"/>
            <a:ext cx="1435947" cy="16208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92522"/>
            <a:ext cx="1203308" cy="46530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7E2B546-6706-4FBA-AC85-09939FA3C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37" y="452447"/>
            <a:ext cx="1717595" cy="1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96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306286"/>
            <a:ext cx="8482598" cy="494211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b="1" dirty="0"/>
              <a:t>1. Un comité de pilotage (COPIL)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Fixe le cap, valide les propositions, contrôle le bon avancement</a:t>
            </a:r>
          </a:p>
          <a:p>
            <a:pPr>
              <a:spcAft>
                <a:spcPts val="1200"/>
              </a:spcAft>
            </a:pPr>
            <a:r>
              <a:rPr lang="fr-FR" sz="2000" b="1" dirty="0"/>
              <a:t>2. Des comités opérationnels et techniques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Mettent en œuvre les décisions du COPIL, proposent, conduisent les travaux avec les experts, accompagnent les prestataires </a:t>
            </a:r>
          </a:p>
          <a:p>
            <a:pPr>
              <a:spcAft>
                <a:spcPts val="1200"/>
              </a:spcAft>
            </a:pPr>
            <a:r>
              <a:rPr lang="fr-FR" sz="2000" b="1" dirty="0"/>
              <a:t>3. Des interventions d’experts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des partenaires (ADEME, organisations professionnelles, CCCA-BTP, MENJS, GIP-FTLV...)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des assistants à maitrise d’ouvrage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des entreprises, enseignants, formateurs, inspecteurs, …</a:t>
            </a:r>
          </a:p>
          <a:p>
            <a:pPr>
              <a:spcAft>
                <a:spcPts val="1200"/>
              </a:spcAft>
            </a:pPr>
            <a:r>
              <a:rPr lang="fr-FR" sz="2000" b="1" dirty="0"/>
              <a:t>4. Des prestataires chargés de diverses réalisations</a:t>
            </a:r>
          </a:p>
          <a:p>
            <a:pPr>
              <a:spcAft>
                <a:spcPts val="1200"/>
              </a:spcAft>
            </a:pPr>
            <a:r>
              <a:rPr lang="fr-FR" sz="2000" b="1" dirty="0"/>
              <a:t>5. Un suivi des prestataires par les experts (GIP FTVL…)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fonctionnement de FEEBAT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=""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=""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9EF7DF3-8BEF-41FD-9CDF-5017FF7E5CFB}"/>
              </a:ext>
            </a:extLst>
          </p:cNvPr>
          <p:cNvSpPr txBox="1"/>
          <p:nvPr/>
        </p:nvSpPr>
        <p:spPr>
          <a:xfrm rot="591259">
            <a:off x="6032326" y="4567340"/>
            <a:ext cx="3011850" cy="400110"/>
          </a:xfrm>
          <a:custGeom>
            <a:avLst/>
            <a:gdLst>
              <a:gd name="connsiteX0" fmla="*/ 0 w 3011850"/>
              <a:gd name="connsiteY0" fmla="*/ 0 h 400110"/>
              <a:gd name="connsiteX1" fmla="*/ 411620 w 3011850"/>
              <a:gd name="connsiteY1" fmla="*/ 0 h 400110"/>
              <a:gd name="connsiteX2" fmla="*/ 943713 w 3011850"/>
              <a:gd name="connsiteY2" fmla="*/ 0 h 400110"/>
              <a:gd name="connsiteX3" fmla="*/ 1445688 w 3011850"/>
              <a:gd name="connsiteY3" fmla="*/ 0 h 400110"/>
              <a:gd name="connsiteX4" fmla="*/ 1887426 w 3011850"/>
              <a:gd name="connsiteY4" fmla="*/ 0 h 400110"/>
              <a:gd name="connsiteX5" fmla="*/ 2299046 w 3011850"/>
              <a:gd name="connsiteY5" fmla="*/ 0 h 400110"/>
              <a:gd name="connsiteX6" fmla="*/ 3011850 w 3011850"/>
              <a:gd name="connsiteY6" fmla="*/ 0 h 400110"/>
              <a:gd name="connsiteX7" fmla="*/ 3011850 w 3011850"/>
              <a:gd name="connsiteY7" fmla="*/ 400110 h 400110"/>
              <a:gd name="connsiteX8" fmla="*/ 2449638 w 3011850"/>
              <a:gd name="connsiteY8" fmla="*/ 400110 h 400110"/>
              <a:gd name="connsiteX9" fmla="*/ 1977782 w 3011850"/>
              <a:gd name="connsiteY9" fmla="*/ 400110 h 400110"/>
              <a:gd name="connsiteX10" fmla="*/ 1475807 w 3011850"/>
              <a:gd name="connsiteY10" fmla="*/ 400110 h 400110"/>
              <a:gd name="connsiteX11" fmla="*/ 1003950 w 3011850"/>
              <a:gd name="connsiteY11" fmla="*/ 400110 h 400110"/>
              <a:gd name="connsiteX12" fmla="*/ 562212 w 3011850"/>
              <a:gd name="connsiteY12" fmla="*/ 400110 h 400110"/>
              <a:gd name="connsiteX13" fmla="*/ 0 w 3011850"/>
              <a:gd name="connsiteY13" fmla="*/ 400110 h 400110"/>
              <a:gd name="connsiteX14" fmla="*/ 0 w 3011850"/>
              <a:gd name="connsiteY1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11850" h="400110" fill="none" extrusionOk="0">
                <a:moveTo>
                  <a:pt x="0" y="0"/>
                </a:moveTo>
                <a:cubicBezTo>
                  <a:pt x="136799" y="-5798"/>
                  <a:pt x="205838" y="45846"/>
                  <a:pt x="411620" y="0"/>
                </a:cubicBezTo>
                <a:cubicBezTo>
                  <a:pt x="617402" y="-45846"/>
                  <a:pt x="821187" y="23160"/>
                  <a:pt x="943713" y="0"/>
                </a:cubicBezTo>
                <a:cubicBezTo>
                  <a:pt x="1066239" y="-23160"/>
                  <a:pt x="1332430" y="46000"/>
                  <a:pt x="1445688" y="0"/>
                </a:cubicBezTo>
                <a:cubicBezTo>
                  <a:pt x="1558946" y="-46000"/>
                  <a:pt x="1738145" y="43618"/>
                  <a:pt x="1887426" y="0"/>
                </a:cubicBezTo>
                <a:cubicBezTo>
                  <a:pt x="2036707" y="-43618"/>
                  <a:pt x="2174047" y="10223"/>
                  <a:pt x="2299046" y="0"/>
                </a:cubicBezTo>
                <a:cubicBezTo>
                  <a:pt x="2424045" y="-10223"/>
                  <a:pt x="2830462" y="17879"/>
                  <a:pt x="3011850" y="0"/>
                </a:cubicBezTo>
                <a:cubicBezTo>
                  <a:pt x="3027555" y="144508"/>
                  <a:pt x="2977756" y="311314"/>
                  <a:pt x="3011850" y="400110"/>
                </a:cubicBezTo>
                <a:cubicBezTo>
                  <a:pt x="2854736" y="460189"/>
                  <a:pt x="2694137" y="360770"/>
                  <a:pt x="2449638" y="400110"/>
                </a:cubicBezTo>
                <a:cubicBezTo>
                  <a:pt x="2205139" y="439450"/>
                  <a:pt x="2103699" y="361709"/>
                  <a:pt x="1977782" y="400110"/>
                </a:cubicBezTo>
                <a:cubicBezTo>
                  <a:pt x="1851865" y="438511"/>
                  <a:pt x="1691468" y="365190"/>
                  <a:pt x="1475807" y="400110"/>
                </a:cubicBezTo>
                <a:cubicBezTo>
                  <a:pt x="1260147" y="435030"/>
                  <a:pt x="1130943" y="372955"/>
                  <a:pt x="1003950" y="400110"/>
                </a:cubicBezTo>
                <a:cubicBezTo>
                  <a:pt x="876957" y="427265"/>
                  <a:pt x="694835" y="379449"/>
                  <a:pt x="562212" y="400110"/>
                </a:cubicBezTo>
                <a:cubicBezTo>
                  <a:pt x="429589" y="420771"/>
                  <a:pt x="218648" y="338461"/>
                  <a:pt x="0" y="400110"/>
                </a:cubicBezTo>
                <a:cubicBezTo>
                  <a:pt x="-28867" y="241614"/>
                  <a:pt x="40200" y="103313"/>
                  <a:pt x="0" y="0"/>
                </a:cubicBezTo>
                <a:close/>
              </a:path>
              <a:path w="3011850" h="400110" stroke="0" extrusionOk="0">
                <a:moveTo>
                  <a:pt x="0" y="0"/>
                </a:moveTo>
                <a:cubicBezTo>
                  <a:pt x="261017" y="-42812"/>
                  <a:pt x="279949" y="7737"/>
                  <a:pt x="532094" y="0"/>
                </a:cubicBezTo>
                <a:cubicBezTo>
                  <a:pt x="784239" y="-7737"/>
                  <a:pt x="760597" y="31794"/>
                  <a:pt x="973832" y="0"/>
                </a:cubicBezTo>
                <a:cubicBezTo>
                  <a:pt x="1187067" y="-31794"/>
                  <a:pt x="1319115" y="61847"/>
                  <a:pt x="1505925" y="0"/>
                </a:cubicBezTo>
                <a:cubicBezTo>
                  <a:pt x="1692735" y="-61847"/>
                  <a:pt x="1822123" y="43030"/>
                  <a:pt x="1947663" y="0"/>
                </a:cubicBezTo>
                <a:cubicBezTo>
                  <a:pt x="2073203" y="-43030"/>
                  <a:pt x="2256296" y="58652"/>
                  <a:pt x="2509875" y="0"/>
                </a:cubicBezTo>
                <a:cubicBezTo>
                  <a:pt x="2763454" y="-58652"/>
                  <a:pt x="2791509" y="26106"/>
                  <a:pt x="3011850" y="0"/>
                </a:cubicBezTo>
                <a:cubicBezTo>
                  <a:pt x="3052285" y="115161"/>
                  <a:pt x="2972133" y="233141"/>
                  <a:pt x="3011850" y="400110"/>
                </a:cubicBezTo>
                <a:cubicBezTo>
                  <a:pt x="2909748" y="406786"/>
                  <a:pt x="2779574" y="356947"/>
                  <a:pt x="2600231" y="400110"/>
                </a:cubicBezTo>
                <a:cubicBezTo>
                  <a:pt x="2420888" y="443273"/>
                  <a:pt x="2228064" y="367345"/>
                  <a:pt x="2068137" y="400110"/>
                </a:cubicBezTo>
                <a:cubicBezTo>
                  <a:pt x="1908210" y="432875"/>
                  <a:pt x="1799513" y="391036"/>
                  <a:pt x="1656518" y="400110"/>
                </a:cubicBezTo>
                <a:cubicBezTo>
                  <a:pt x="1513523" y="409184"/>
                  <a:pt x="1354350" y="357999"/>
                  <a:pt x="1094305" y="400110"/>
                </a:cubicBezTo>
                <a:cubicBezTo>
                  <a:pt x="834260" y="442221"/>
                  <a:pt x="732754" y="344659"/>
                  <a:pt x="562212" y="400110"/>
                </a:cubicBezTo>
                <a:cubicBezTo>
                  <a:pt x="391670" y="455561"/>
                  <a:pt x="256198" y="352267"/>
                  <a:pt x="0" y="400110"/>
                </a:cubicBezTo>
                <a:cubicBezTo>
                  <a:pt x="-1143" y="294521"/>
                  <a:pt x="5927" y="105457"/>
                  <a:pt x="0" y="0"/>
                </a:cubicBezTo>
                <a:close/>
              </a:path>
            </a:pathLst>
          </a:custGeom>
          <a:solidFill>
            <a:srgbClr val="88CDD3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6094817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Volontaires, signalez-vous !</a:t>
            </a:r>
          </a:p>
        </p:txBody>
      </p:sp>
      <p:sp>
        <p:nvSpPr>
          <p:cNvPr id="7" name="ZoneTexte 1"/>
          <p:cNvSpPr txBox="1"/>
          <p:nvPr/>
        </p:nvSpPr>
        <p:spPr>
          <a:xfrm>
            <a:off x="326666" y="6246099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515278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8048" y="342367"/>
            <a:ext cx="827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2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programme financé via 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EB5C2E"/>
          </a:solidFill>
          <a:ln>
            <a:solidFill>
              <a:srgbClr val="EB5C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162" y="242348"/>
            <a:ext cx="2236615" cy="86486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60644" y="1062477"/>
            <a:ext cx="5800178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2C7F6B"/>
                </a:solidFill>
              </a:rPr>
              <a:t>Rénovation énergétique</a:t>
            </a:r>
          </a:p>
          <a:p>
            <a:endParaRPr lang="fr-FR" sz="1200" dirty="0"/>
          </a:p>
          <a:p>
            <a:r>
              <a:rPr lang="fr-FR" dirty="0"/>
              <a:t>en </a:t>
            </a:r>
            <a:r>
              <a:rPr lang="fr-FR" b="1" dirty="0">
                <a:solidFill>
                  <a:srgbClr val="2C7F6B"/>
                </a:solidFill>
              </a:rPr>
              <a:t>métropole </a:t>
            </a:r>
            <a:r>
              <a:rPr lang="fr-FR" dirty="0"/>
              <a:t>et collectivités territoriales </a:t>
            </a:r>
          </a:p>
          <a:p>
            <a:r>
              <a:rPr lang="fr-FR" dirty="0"/>
              <a:t>d’outre-mer régies par l’article 73 de la Constitution </a:t>
            </a:r>
          </a:p>
          <a:p>
            <a:r>
              <a:rPr lang="fr-FR" dirty="0"/>
              <a:t>(</a:t>
            </a:r>
            <a:r>
              <a:rPr lang="fr-FR" b="1" dirty="0">
                <a:solidFill>
                  <a:srgbClr val="2C7F6B"/>
                </a:solidFill>
              </a:rPr>
              <a:t>Guadeloupe, Guyane, Martinique, La Réunion et Mayotte</a:t>
            </a:r>
            <a:r>
              <a:rPr lang="fr-FR" dirty="0"/>
              <a:t>)</a:t>
            </a:r>
          </a:p>
          <a:p>
            <a:r>
              <a:rPr lang="fr-FR" dirty="0"/>
              <a:t>ainsi que sur le territoire de </a:t>
            </a:r>
            <a:r>
              <a:rPr lang="fr-FR" b="1" dirty="0">
                <a:solidFill>
                  <a:srgbClr val="2C7F6B"/>
                </a:solidFill>
              </a:rPr>
              <a:t>St Pierre et Miquelon</a:t>
            </a:r>
            <a:endParaRPr lang="fr-FR" dirty="0"/>
          </a:p>
          <a:p>
            <a:endParaRPr lang="fr-FR" sz="1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26177" y="1257539"/>
            <a:ext cx="2690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actions éligibles</a:t>
            </a:r>
          </a:p>
          <a:p>
            <a:pPr algn="ctr"/>
            <a:endParaRPr lang="fr-FR" sz="1200" dirty="0"/>
          </a:p>
        </p:txBody>
      </p:sp>
      <p:sp>
        <p:nvSpPr>
          <p:cNvPr id="16" name="Rectangle 15"/>
          <p:cNvSpPr/>
          <p:nvPr/>
        </p:nvSpPr>
        <p:spPr>
          <a:xfrm>
            <a:off x="1562789" y="2933266"/>
            <a:ext cx="3231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actions non éligibles</a:t>
            </a:r>
            <a:endParaRPr lang="fr-FR" altLang="fr-FR" sz="2000" b="1" dirty="0">
              <a:solidFill>
                <a:srgbClr val="EB5C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18999" y="3467246"/>
            <a:ext cx="2904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dirty="0" smtClean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attente de décision</a:t>
            </a:r>
            <a:endParaRPr lang="fr-FR" altLang="fr-FR" sz="2000" b="1" dirty="0">
              <a:solidFill>
                <a:srgbClr val="EB5C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4366" y="3250198"/>
            <a:ext cx="1951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i="1" dirty="0" smtClean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neuve</a:t>
            </a:r>
            <a:endParaRPr lang="fr-FR" altLang="fr-FR" sz="1600" i="1" dirty="0">
              <a:solidFill>
                <a:srgbClr val="EB5C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4" y="3540230"/>
            <a:ext cx="2349750" cy="176370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06"/>
          <a:stretch/>
        </p:blipFill>
        <p:spPr>
          <a:xfrm>
            <a:off x="3702945" y="3579596"/>
            <a:ext cx="2183638" cy="178296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018750" y="3267526"/>
            <a:ext cx="1552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i="1" dirty="0" smtClean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Photovoltaïque</a:t>
            </a:r>
            <a:endParaRPr lang="fr-FR" altLang="fr-FR" sz="1600" i="1" dirty="0">
              <a:solidFill>
                <a:srgbClr val="EB5C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40" y="3909100"/>
            <a:ext cx="2473459" cy="164597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134040" y="5581722"/>
            <a:ext cx="29899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i="1" dirty="0" smtClean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Frais de déplacement, repas…</a:t>
            </a:r>
            <a:endParaRPr lang="fr-FR" altLang="fr-FR" sz="1600" i="1" dirty="0">
              <a:solidFill>
                <a:srgbClr val="EB5C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6124646" y="3776673"/>
            <a:ext cx="0" cy="1805049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09" y="5005178"/>
            <a:ext cx="2267836" cy="148295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1802" y="6446410"/>
            <a:ext cx="2270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i="1" dirty="0" smtClean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Equipements matériels</a:t>
            </a:r>
            <a:endParaRPr lang="fr-FR" altLang="fr-FR" sz="1600" i="1" dirty="0">
              <a:solidFill>
                <a:srgbClr val="EB5C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"/>
          <p:cNvSpPr txBox="1"/>
          <p:nvPr/>
        </p:nvSpPr>
        <p:spPr>
          <a:xfrm>
            <a:off x="131144" y="5920276"/>
            <a:ext cx="153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411728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8048" y="342367"/>
            <a:ext cx="8571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2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travaux préparatoires depuis 2018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EB5C2E"/>
          </a:solidFill>
          <a:ln>
            <a:solidFill>
              <a:srgbClr val="EB5C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44366" y="1124083"/>
            <a:ext cx="6949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Elaboration de la matrice de compétences des modules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021" y="1615903"/>
            <a:ext cx="7143291" cy="258177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4366" y="4242280"/>
            <a:ext cx="4626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Rédaction du premier appel à </a:t>
            </a:r>
          </a:p>
          <a:p>
            <a:r>
              <a:rPr lang="fr-FR" alt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pour les modules 0 et 1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7463">
            <a:off x="5037966" y="3179730"/>
            <a:ext cx="1980260" cy="2832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244366" y="5353684"/>
            <a:ext cx="4528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des fonctionnalités attendues d’une plateforme LMS</a:t>
            </a:r>
          </a:p>
        </p:txBody>
      </p:sp>
      <p:sp>
        <p:nvSpPr>
          <p:cNvPr id="9" name="ZoneTexte 1"/>
          <p:cNvSpPr txBox="1"/>
          <p:nvPr/>
        </p:nvSpPr>
        <p:spPr>
          <a:xfrm>
            <a:off x="326666" y="6246099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05788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152719"/>
            <a:ext cx="3249292" cy="44062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b="1" dirty="0"/>
              <a:t>Solution « classique »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/>
              <a:t>Former les formateurs et les enseignants aux compétences techniques de rénovation énergétique des bâtiments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/>
              <a:t>Leur demander de former leurs apprenants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Ambition et stratégie du programme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=""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19" name="Espace réservé pour une image  14">
            <a:extLst>
              <a:ext uri="{FF2B5EF4-FFF2-40B4-BE49-F238E27FC236}">
                <a16:creationId xmlns=""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=""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15">
            <a:extLst>
              <a:ext uri="{FF2B5EF4-FFF2-40B4-BE49-F238E27FC236}">
                <a16:creationId xmlns="" xmlns:a16="http://schemas.microsoft.com/office/drawing/2014/main" id="{780D19E0-67B7-4F16-89B8-B627270BB6ED}"/>
              </a:ext>
            </a:extLst>
          </p:cNvPr>
          <p:cNvSpPr txBox="1">
            <a:spLocks/>
          </p:cNvSpPr>
          <p:nvPr/>
        </p:nvSpPr>
        <p:spPr>
          <a:xfrm>
            <a:off x="4410700" y="1152719"/>
            <a:ext cx="4210785" cy="503762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fr-FR" sz="2000" b="1" dirty="0"/>
              <a:t>Solution choisie par FEEBAT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/>
              <a:t>Concevoir des ressources et des parcours </a:t>
            </a:r>
            <a:r>
              <a:rPr lang="fr-FR" sz="2000" b="1" dirty="0">
                <a:solidFill>
                  <a:srgbClr val="EB5C2E"/>
                </a:solidFill>
              </a:rPr>
              <a:t>pour former les apprenants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/>
              <a:t>Former des référents </a:t>
            </a:r>
            <a:r>
              <a:rPr lang="fr-FR" sz="2000" b="1" dirty="0">
                <a:solidFill>
                  <a:srgbClr val="EB5C2E"/>
                </a:solidFill>
              </a:rPr>
              <a:t>techniquement et pédagogiquement </a:t>
            </a:r>
            <a:r>
              <a:rPr lang="fr-FR" sz="2000" dirty="0"/>
              <a:t>(utilisation des ressources)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rgbClr val="00264B"/>
                </a:solidFill>
              </a:rPr>
              <a:t>Former</a:t>
            </a:r>
            <a:r>
              <a:rPr lang="fr-FR" sz="2000" b="1" dirty="0">
                <a:solidFill>
                  <a:srgbClr val="EB5C2E"/>
                </a:solidFill>
              </a:rPr>
              <a:t> les formateurs</a:t>
            </a:r>
            <a:r>
              <a:rPr lang="fr-FR" sz="2000" dirty="0"/>
              <a:t> techniquement et pédagogiquement (utilisation des ressources)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/>
              <a:t>Leur demander de </a:t>
            </a:r>
            <a:r>
              <a:rPr lang="fr-FR" sz="2000" b="1" dirty="0">
                <a:solidFill>
                  <a:srgbClr val="EB5C2E"/>
                </a:solidFill>
              </a:rPr>
              <a:t>former leurs apprenants</a:t>
            </a:r>
          </a:p>
          <a:p>
            <a:pPr marL="457200" indent="-457200">
              <a:spcAft>
                <a:spcPts val="1200"/>
              </a:spcAft>
              <a:buClr>
                <a:srgbClr val="00264B"/>
              </a:buClr>
              <a:buFont typeface="+mj-lt"/>
              <a:buAutoNum type="arabicPeriod"/>
            </a:pPr>
            <a:r>
              <a:rPr lang="fr-FR" sz="2000" b="1" dirty="0">
                <a:solidFill>
                  <a:srgbClr val="EB5C2E"/>
                </a:solidFill>
              </a:rPr>
              <a:t>Impulser</a:t>
            </a:r>
            <a:r>
              <a:rPr lang="fr-FR" sz="2000" dirty="0">
                <a:solidFill>
                  <a:srgbClr val="00264B"/>
                </a:solidFill>
              </a:rPr>
              <a:t> la rénovation des bâtiments en formation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="" xmlns:a16="http://schemas.microsoft.com/office/drawing/2014/main" id="{CD856A71-C48D-453E-9F80-0788B76D930B}"/>
              </a:ext>
            </a:extLst>
          </p:cNvPr>
          <p:cNvCxnSpPr>
            <a:cxnSpLocks/>
          </p:cNvCxnSpPr>
          <p:nvPr/>
        </p:nvCxnSpPr>
        <p:spPr>
          <a:xfrm>
            <a:off x="222670" y="1081314"/>
            <a:ext cx="3231730" cy="3214915"/>
          </a:xfrm>
          <a:prstGeom prst="line">
            <a:avLst/>
          </a:prstGeom>
          <a:ln>
            <a:solidFill>
              <a:srgbClr val="EB5C2E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CA8B5471-14A2-4E16-88ED-C3AA42FF5A9B}"/>
              </a:ext>
            </a:extLst>
          </p:cNvPr>
          <p:cNvCxnSpPr>
            <a:cxnSpLocks/>
          </p:cNvCxnSpPr>
          <p:nvPr/>
        </p:nvCxnSpPr>
        <p:spPr>
          <a:xfrm flipV="1">
            <a:off x="375070" y="1233714"/>
            <a:ext cx="3274692" cy="3171372"/>
          </a:xfrm>
          <a:prstGeom prst="line">
            <a:avLst/>
          </a:prstGeom>
          <a:ln>
            <a:solidFill>
              <a:srgbClr val="EB5C2E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1"/>
          <p:cNvSpPr txBox="1"/>
          <p:nvPr/>
        </p:nvSpPr>
        <p:spPr>
          <a:xfrm>
            <a:off x="326666" y="6246099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39780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5" y="1152719"/>
            <a:ext cx="8468991" cy="506030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s’assurer qu’on ne laisse </a:t>
            </a:r>
            <a:r>
              <a:rPr lang="fr-FR" sz="2000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 en dehors du chemin » (formateurs et apprenants)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donner </a:t>
            </a:r>
            <a:r>
              <a:rPr lang="fr-FR" sz="2000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d’y aller individuellement et aussi collectivement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Moyens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de communication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du programme FEEBAT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Travail sur la place de la rénovation énergétique </a:t>
            </a:r>
            <a:r>
              <a:rPr lang="fr-FR" sz="2000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examens</a:t>
            </a:r>
          </a:p>
          <a:p>
            <a:pPr marL="800100" lvl="1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Idem que pour la transition numérique dans les formations du BTP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actions d’impulsion</a:t>
            </a:r>
          </a:p>
          <a:p>
            <a:pPr marL="800100" lvl="1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Actions avec les </a:t>
            </a:r>
            <a:r>
              <a:rPr lang="fr-FR" sz="2000" b="1" i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des métiers et des qualifications</a:t>
            </a:r>
          </a:p>
          <a:p>
            <a:pPr marL="800100" lvl="1" indent="-342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Promotion du sujet dans les </a:t>
            </a:r>
            <a:r>
              <a:rPr lang="fr-FR" sz="2000" b="1" i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concours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b="1" i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olympiades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b="1" i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d’œuvre 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au LP…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FR" sz="2000" b="1" dirty="0">
              <a:solidFill>
                <a:srgbClr val="EB5C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Impulser la rénovation énergétique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=""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5" name="ZoneTexte 1"/>
          <p:cNvSpPr txBox="1"/>
          <p:nvPr/>
        </p:nvSpPr>
        <p:spPr>
          <a:xfrm>
            <a:off x="326666" y="6246099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084896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7" y="1355271"/>
            <a:ext cx="2591793" cy="461282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dirty="0"/>
              <a:t>Environ 140 formations initiales identifiées, dont 90 fortement impactées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Plus de 8000 actions de formation 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Plus de 1600 établissements dans 31 académies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1/3 des formations sont proposées moins de 10 fois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2/3 sont proposées plus de 10 fois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Formations concernées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=""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19" name="Espace réservé pour une image  14">
            <a:extLst>
              <a:ext uri="{FF2B5EF4-FFF2-40B4-BE49-F238E27FC236}">
                <a16:creationId xmlns=""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=""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748473E-EEA3-4425-A34A-32689CEEB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899" y="1187978"/>
            <a:ext cx="6124564" cy="440510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D63EBE90-3FB9-4E93-8632-8BEAB74158EE}"/>
              </a:ext>
            </a:extLst>
          </p:cNvPr>
          <p:cNvSpPr txBox="1"/>
          <p:nvPr/>
        </p:nvSpPr>
        <p:spPr>
          <a:xfrm>
            <a:off x="81116" y="6280883"/>
            <a:ext cx="787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/>
              <a:t>Source : Onisep 2020. Chiffres finaux suivant le périmètre retenu</a:t>
            </a:r>
          </a:p>
        </p:txBody>
      </p:sp>
    </p:spTree>
    <p:extLst>
      <p:ext uri="{BB962C8B-B14F-4D97-AF65-F5344CB8AC3E}">
        <p14:creationId xmlns:p14="http://schemas.microsoft.com/office/powerpoint/2010/main" val="2756423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862896AF-43DB-4AB8-82CB-2AF5CA1A7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526" y="870952"/>
            <a:ext cx="5256414" cy="483433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5" y="1085642"/>
            <a:ext cx="3459861" cy="5127379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Définition d’une organisation générale FEEBAT déployable partout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Adaptation nécessaire aux contextes locaux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Voir la plaquette pour chaque situation d’académie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Enquête nationale d’effectifs en préparation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académies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=""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=""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5E1FDAE3-E494-411C-8340-E411F490A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380326"/>
              </p:ext>
            </p:extLst>
          </p:nvPr>
        </p:nvGraphicFramePr>
        <p:xfrm>
          <a:off x="101060" y="4477326"/>
          <a:ext cx="3878011" cy="1531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9843">
                  <a:extLst>
                    <a:ext uri="{9D8B030D-6E8A-4147-A177-3AD203B41FA5}">
                      <a16:colId xmlns="" xmlns:a16="http://schemas.microsoft.com/office/drawing/2014/main" val="2249690778"/>
                    </a:ext>
                  </a:extLst>
                </a:gridCol>
                <a:gridCol w="808168">
                  <a:extLst>
                    <a:ext uri="{9D8B030D-6E8A-4147-A177-3AD203B41FA5}">
                      <a16:colId xmlns="" xmlns:a16="http://schemas.microsoft.com/office/drawing/2014/main" val="932768976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Formation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Estimation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="" xmlns:a16="http://schemas.microsoft.com/office/drawing/2014/main" val="346166713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bac pro MELEC (Métiers de l'électricité…)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1300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="" xmlns:a16="http://schemas.microsoft.com/office/drawing/2014/main" val="68710273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CAP Peintre applicateur de revêtements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600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="" xmlns:a16="http://schemas.microsoft.com/office/drawing/2014/main" val="274683845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CAP Maçon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500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="" xmlns:a16="http://schemas.microsoft.com/office/drawing/2014/main" val="91789489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bac techno STI2D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500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="" xmlns:a16="http://schemas.microsoft.com/office/drawing/2014/main" val="103542747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CAP Monteur en installations thermiques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400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="" xmlns:a16="http://schemas.microsoft.com/office/drawing/2014/main" val="37302133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CAP Monteur en installations sanitaires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400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="" xmlns:a16="http://schemas.microsoft.com/office/drawing/2014/main" val="326922302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092C6C2-F202-4CE7-AAB7-0BBD90828616}"/>
              </a:ext>
            </a:extLst>
          </p:cNvPr>
          <p:cNvSpPr txBox="1"/>
          <p:nvPr/>
        </p:nvSpPr>
        <p:spPr>
          <a:xfrm>
            <a:off x="86900" y="6225849"/>
            <a:ext cx="7228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/>
              <a:t>Estimation d’effectifs par ratio avant l’enquête nationale</a:t>
            </a:r>
          </a:p>
        </p:txBody>
      </p:sp>
    </p:spTree>
    <p:extLst>
      <p:ext uri="{BB962C8B-B14F-4D97-AF65-F5344CB8AC3E}">
        <p14:creationId xmlns:p14="http://schemas.microsoft.com/office/powerpoint/2010/main" val="3005058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4" y="1284515"/>
            <a:ext cx="8396421" cy="458560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b="1" dirty="0"/>
              <a:t>Les apprenants embarqués (même « à minima »)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Certaines formations professionnelles moins impactées, mais participant aux projets de BTP ou susceptibles de participer à l’acte de rénovation.</a:t>
            </a:r>
          </a:p>
          <a:p>
            <a:pPr>
              <a:spcAft>
                <a:spcPts val="1200"/>
              </a:spcAft>
            </a:pPr>
            <a:r>
              <a:rPr lang="fr-FR" sz="2000" i="1" dirty="0"/>
              <a:t>	Exemple : SEGPA du champ habitat…</a:t>
            </a:r>
          </a:p>
          <a:p>
            <a:pPr>
              <a:spcAft>
                <a:spcPts val="1200"/>
              </a:spcAft>
            </a:pPr>
            <a:r>
              <a:rPr lang="fr-FR" sz="2000" b="1" dirty="0"/>
              <a:t>Les formateurs susceptibles d’enseigner à court terme sur le sujet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Enseignants du MENJS spécialisés dans le domaine du BTP et de l’énergie (SEGPA habitat, STI2D AC et EE…)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Autres à identifier (formateurs INSPE ?)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29" y="392451"/>
            <a:ext cx="8157855" cy="59542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laisser personne au bord du chemin !</a:t>
            </a:r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=""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=""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FBE4C20A-6ED0-4401-8A7C-C29BAD7CB1E3}"/>
              </a:ext>
            </a:extLst>
          </p:cNvPr>
          <p:cNvSpPr txBox="1"/>
          <p:nvPr/>
        </p:nvSpPr>
        <p:spPr>
          <a:xfrm>
            <a:off x="667657" y="4927154"/>
            <a:ext cx="784497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</a:t>
            </a:r>
            <a:r>
              <a:rPr lang="fr-FR" b="1" u="sng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tous </a:t>
            </a:r>
            <a:r>
              <a:rPr lang="fr-FR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 </a:t>
            </a:r>
            <a:r>
              <a:rPr lang="fr-FR" sz="1800" b="1" dirty="0">
                <a:solidFill>
                  <a:srgbClr val="EB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collective et de compétences minimales concernant la rénovation énergétique des bâtiments.</a:t>
            </a:r>
          </a:p>
          <a:p>
            <a:r>
              <a:rPr lang="fr-FR" sz="2000" i="1" dirty="0"/>
              <a:t>	</a:t>
            </a:r>
          </a:p>
          <a:p>
            <a:r>
              <a:rPr lang="fr-FR" sz="2000" i="1" dirty="0"/>
              <a:t>Ex: « Expliquer à un particulier l’intérêt d’une rénovation énergétique… »</a:t>
            </a:r>
          </a:p>
          <a:p>
            <a:endParaRPr lang="fr-FR" b="1" dirty="0">
              <a:solidFill>
                <a:srgbClr val="EB5C2E"/>
              </a:solidFill>
            </a:endParaRPr>
          </a:p>
        </p:txBody>
      </p:sp>
      <p:sp>
        <p:nvSpPr>
          <p:cNvPr id="8" name="ZoneTexte 1"/>
          <p:cNvSpPr txBox="1"/>
          <p:nvPr/>
        </p:nvSpPr>
        <p:spPr>
          <a:xfrm>
            <a:off x="326666" y="6246099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423491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6340</TotalTime>
  <Words>1149</Words>
  <Application>Microsoft Office PowerPoint</Application>
  <PresentationFormat>Affichage à l'écran (4:3)</PresentationFormat>
  <Paragraphs>244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Thème Office</vt:lpstr>
      <vt:lpstr>Présentation PowerPoint</vt:lpstr>
      <vt:lpstr>Le fonctionnement de FEEBAT</vt:lpstr>
      <vt:lpstr>Présentation PowerPoint</vt:lpstr>
      <vt:lpstr>Présentation PowerPoint</vt:lpstr>
      <vt:lpstr>Ambition et stratégie du programme</vt:lpstr>
      <vt:lpstr>Impulser la rénovation énergétique</vt:lpstr>
      <vt:lpstr>Formations concernées</vt:lpstr>
      <vt:lpstr>31 académies</vt:lpstr>
      <vt:lpstr>Ne laisser personne au bord du chemin !</vt:lpstr>
      <vt:lpstr>Feebat : un dispositif triple en 4 étapes</vt:lpstr>
      <vt:lpstr>Feebat : cinq modules de formation</vt:lpstr>
      <vt:lpstr>Recrutements des référents</vt:lpstr>
      <vt:lpstr>Contenus des modules de formation</vt:lpstr>
      <vt:lpstr>Variété des besoins et des situations</vt:lpstr>
      <vt:lpstr>Planning général FEEBAT 2018-2022</vt:lpstr>
      <vt:lpstr>Formations présentielles envisagées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cedric.dziubanowski@ac-nantes.fr</dc:creator>
  <cp:lastModifiedBy>GILLET-DUCRUET Catherine</cp:lastModifiedBy>
  <cp:revision>591</cp:revision>
  <cp:lastPrinted>2020-06-02T13:15:46Z</cp:lastPrinted>
  <dcterms:created xsi:type="dcterms:W3CDTF">2020-01-08T10:39:34Z</dcterms:created>
  <dcterms:modified xsi:type="dcterms:W3CDTF">2020-12-16T14:02:50Z</dcterms:modified>
</cp:coreProperties>
</file>