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0" r:id="rId2"/>
    <p:sldId id="434" r:id="rId3"/>
    <p:sldId id="435" r:id="rId4"/>
    <p:sldId id="409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2">
          <p15:clr>
            <a:srgbClr val="A4A3A4"/>
          </p15:clr>
        </p15:guide>
        <p15:guide id="2" orient="horz" pos="1039">
          <p15:clr>
            <a:srgbClr val="A4A3A4"/>
          </p15:clr>
        </p15:guide>
        <p15:guide id="3" pos="2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C2E"/>
    <a:srgbClr val="76D0BB"/>
    <a:srgbClr val="2C7F6B"/>
    <a:srgbClr val="00264B"/>
    <a:srgbClr val="0056A4"/>
    <a:srgbClr val="004150"/>
    <a:srgbClr val="FFFFFF"/>
    <a:srgbClr val="88CDD3"/>
    <a:srgbClr val="394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9" autoAdjust="0"/>
    <p:restoredTop sz="85949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680" y="48"/>
      </p:cViewPr>
      <p:guideLst>
        <p:guide orient="horz" pos="4202"/>
        <p:guide orient="horz" pos="1039"/>
        <p:guide pos="2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B72E-D6D4-414F-80EF-B00C5AB8F0FA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F1CC7-DEB2-FC44-9453-473974880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51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8E35-911E-5B4B-A0A2-F70C3718DE10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28C00-D3CE-CE48-AE7A-851C1AB94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79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57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591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287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52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717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086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14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280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07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97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55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92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13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654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07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62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93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orange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verte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pro_du_bat.jp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archi_MO.jpg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enseignant_formateur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_orange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3"/>
          <p:cNvSpPr>
            <a:spLocks noGrp="1"/>
          </p:cNvSpPr>
          <p:nvPr>
            <p:ph type="body" sz="half" idx="36" hasCustomPrompt="1"/>
          </p:nvPr>
        </p:nvSpPr>
        <p:spPr>
          <a:xfrm>
            <a:off x="1811902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33" hasCustomPrompt="1"/>
          </p:nvPr>
        </p:nvSpPr>
        <p:spPr>
          <a:xfrm>
            <a:off x="1811902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1811901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01</a:t>
            </a:r>
          </a:p>
          <a:p>
            <a:pPr lvl="0"/>
            <a:endParaRPr lang="fr-FR" dirty="0"/>
          </a:p>
        </p:txBody>
      </p:sp>
      <p:sp>
        <p:nvSpPr>
          <p:cNvPr id="44" name="Parallélogramme 10"/>
          <p:cNvSpPr/>
          <p:nvPr userDrawn="1"/>
        </p:nvSpPr>
        <p:spPr>
          <a:xfrm flipH="1" flipV="1">
            <a:off x="2372006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3837705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02</a:t>
            </a:r>
          </a:p>
          <a:p>
            <a:pPr lvl="0"/>
            <a:endParaRPr lang="fr-FR" dirty="0"/>
          </a:p>
        </p:txBody>
      </p:sp>
      <p:sp>
        <p:nvSpPr>
          <p:cNvPr id="48" name="Parallélogramme 10"/>
          <p:cNvSpPr/>
          <p:nvPr userDrawn="1"/>
        </p:nvSpPr>
        <p:spPr>
          <a:xfrm flipH="1" flipV="1">
            <a:off x="4397810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5968827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03</a:t>
            </a:r>
          </a:p>
          <a:p>
            <a:pPr lvl="0"/>
            <a:endParaRPr lang="fr-FR" dirty="0"/>
          </a:p>
        </p:txBody>
      </p:sp>
      <p:sp>
        <p:nvSpPr>
          <p:cNvPr id="52" name="Parallélogramme 10"/>
          <p:cNvSpPr/>
          <p:nvPr userDrawn="1"/>
        </p:nvSpPr>
        <p:spPr>
          <a:xfrm flipH="1" flipV="1">
            <a:off x="6528932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1811901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4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3837705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968827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1811901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04</a:t>
            </a:r>
          </a:p>
          <a:p>
            <a:pPr lvl="0"/>
            <a:endParaRPr lang="fr-FR" dirty="0"/>
          </a:p>
        </p:txBody>
      </p:sp>
      <p:sp>
        <p:nvSpPr>
          <p:cNvPr id="58" name="Parallélogramme 10"/>
          <p:cNvSpPr/>
          <p:nvPr userDrawn="1"/>
        </p:nvSpPr>
        <p:spPr>
          <a:xfrm flipH="1" flipV="1">
            <a:off x="2372006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3837705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05</a:t>
            </a:r>
          </a:p>
          <a:p>
            <a:pPr lvl="0"/>
            <a:endParaRPr lang="fr-FR" dirty="0"/>
          </a:p>
        </p:txBody>
      </p:sp>
      <p:sp>
        <p:nvSpPr>
          <p:cNvPr id="61" name="Parallélogramme 10"/>
          <p:cNvSpPr/>
          <p:nvPr userDrawn="1"/>
        </p:nvSpPr>
        <p:spPr>
          <a:xfrm flipH="1" flipV="1">
            <a:off x="4397810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space réservé du texte 3"/>
          <p:cNvSpPr>
            <a:spLocks noGrp="1"/>
          </p:cNvSpPr>
          <p:nvPr>
            <p:ph type="body" sz="half" idx="29" hasCustomPrompt="1"/>
          </p:nvPr>
        </p:nvSpPr>
        <p:spPr>
          <a:xfrm>
            <a:off x="5968827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06</a:t>
            </a:r>
          </a:p>
          <a:p>
            <a:pPr lvl="0"/>
            <a:endParaRPr lang="fr-FR" dirty="0"/>
          </a:p>
        </p:txBody>
      </p:sp>
      <p:sp>
        <p:nvSpPr>
          <p:cNvPr id="64" name="Parallélogramme 10"/>
          <p:cNvSpPr/>
          <p:nvPr userDrawn="1"/>
        </p:nvSpPr>
        <p:spPr>
          <a:xfrm flipH="1" flipV="1">
            <a:off x="6528932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3"/>
          <p:cNvSpPr>
            <a:spLocks noGrp="1"/>
          </p:cNvSpPr>
          <p:nvPr>
            <p:ph type="body" sz="half" idx="30" hasCustomPrompt="1"/>
          </p:nvPr>
        </p:nvSpPr>
        <p:spPr>
          <a:xfrm>
            <a:off x="1811901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6" name="Espace réservé du texte 3"/>
          <p:cNvSpPr>
            <a:spLocks noGrp="1"/>
          </p:cNvSpPr>
          <p:nvPr>
            <p:ph type="body" sz="half" idx="31" hasCustomPrompt="1"/>
          </p:nvPr>
        </p:nvSpPr>
        <p:spPr>
          <a:xfrm>
            <a:off x="3837705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7" name="Espace réservé du texte 3"/>
          <p:cNvSpPr>
            <a:spLocks noGrp="1"/>
          </p:cNvSpPr>
          <p:nvPr>
            <p:ph type="body" sz="half" idx="32" hasCustomPrompt="1"/>
          </p:nvPr>
        </p:nvSpPr>
        <p:spPr>
          <a:xfrm>
            <a:off x="5968827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half" idx="34" hasCustomPrompt="1"/>
          </p:nvPr>
        </p:nvSpPr>
        <p:spPr>
          <a:xfrm>
            <a:off x="3837705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35" hasCustomPrompt="1"/>
          </p:nvPr>
        </p:nvSpPr>
        <p:spPr>
          <a:xfrm>
            <a:off x="5968827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37" hasCustomPrompt="1"/>
          </p:nvPr>
        </p:nvSpPr>
        <p:spPr>
          <a:xfrm>
            <a:off x="3837705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4" name="Espace réservé du texte 3"/>
          <p:cNvSpPr>
            <a:spLocks noGrp="1"/>
          </p:cNvSpPr>
          <p:nvPr>
            <p:ph type="body" sz="half" idx="38" hasCustomPrompt="1"/>
          </p:nvPr>
        </p:nvSpPr>
        <p:spPr>
          <a:xfrm>
            <a:off x="5968827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19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2_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92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1452022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22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84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>
            <a:spLocks noGrp="1"/>
          </p:cNvSpPr>
          <p:nvPr>
            <p:ph idx="20"/>
          </p:nvPr>
        </p:nvSpPr>
        <p:spPr>
          <a:xfrm>
            <a:off x="2193626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idx="21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88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contenu 2"/>
          <p:cNvSpPr>
            <a:spLocks noGrp="1"/>
          </p:cNvSpPr>
          <p:nvPr>
            <p:ph idx="23"/>
          </p:nvPr>
        </p:nvSpPr>
        <p:spPr>
          <a:xfrm>
            <a:off x="2194945" y="3267154"/>
            <a:ext cx="3587023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6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4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8" name="Espace réservé pour une image  2"/>
          <p:cNvSpPr>
            <a:spLocks noGrp="1"/>
          </p:cNvSpPr>
          <p:nvPr userDrawn="1"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Espace réservé du texte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 userDrawn="1"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 userDrawn="1"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 userDrawn="1"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5" name="Espace réservé du texte 3"/>
          <p:cNvSpPr>
            <a:spLocks noGrp="1"/>
          </p:cNvSpPr>
          <p:nvPr userDrawn="1"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 userDrawn="1"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 userDrawn="1"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36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77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5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56A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23"/>
          </p:nvPr>
        </p:nvSpPr>
        <p:spPr>
          <a:xfrm>
            <a:off x="2193625" y="3256937"/>
            <a:ext cx="3588344" cy="979458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72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9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idx="23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31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3054195" y="4925265"/>
            <a:ext cx="4689707" cy="25564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11"/>
          </p:nvPr>
        </p:nvSpPr>
        <p:spPr>
          <a:xfrm>
            <a:off x="2857506" y="3818519"/>
            <a:ext cx="3588345" cy="9692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857506" y="1966217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doloris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2857506" y="2825732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933993"/>
            <a:ext cx="2520000" cy="5261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22958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086195" y="2114899"/>
            <a:ext cx="3362583" cy="27854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114899"/>
            <a:ext cx="4210785" cy="21163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4312561"/>
            <a:ext cx="4210785" cy="5877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2270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325534"/>
            <a:ext cx="724639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20738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988433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820738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456376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270397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2438092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270397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906035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3713860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3881555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2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3713860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4349498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5175909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343604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half" idx="24" hasCustomPrompt="1"/>
          </p:nvPr>
        </p:nvSpPr>
        <p:spPr>
          <a:xfrm>
            <a:off x="5175909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5811547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6576006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6" hasCustomPrompt="1"/>
          </p:nvPr>
        </p:nvSpPr>
        <p:spPr>
          <a:xfrm>
            <a:off x="6743701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6576006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41" name="Espace réservé du texte 3"/>
          <p:cNvSpPr>
            <a:spLocks noGrp="1"/>
          </p:cNvSpPr>
          <p:nvPr>
            <p:ph type="body" sz="half" idx="28" hasCustomPrompt="1"/>
          </p:nvPr>
        </p:nvSpPr>
        <p:spPr>
          <a:xfrm>
            <a:off x="7211644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1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anne-sophie/Documents/en%20cours/FEE%20BAT/SUPPORTS/DECLINAISON_SUPPORTS/PPT_JPG/BANDEAU_2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DEAU_2.jpg" descr="/Users/anne-sophie/Documents/en cours/FEE BAT/SUPPORTS/DECLINAISON_SUPPORTS/PPT_JPG/BANDEAU_2.jpg"/>
          <p:cNvPicPr>
            <a:picLocks noChangeAspect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6193776"/>
            <a:ext cx="9144000" cy="50984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610600" y="6189245"/>
            <a:ext cx="2286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OGO_FEEBAT_SIGNATURE_2019.jpg"/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200" y="6182895"/>
            <a:ext cx="538378" cy="534737"/>
          </a:xfrm>
          <a:prstGeom prst="rect">
            <a:avLst/>
          </a:prstGeom>
        </p:spPr>
      </p:pic>
      <p:sp>
        <p:nvSpPr>
          <p:cNvPr id="11" name="Rectangle 3"/>
          <p:cNvSpPr/>
          <p:nvPr userDrawn="1"/>
        </p:nvSpPr>
        <p:spPr>
          <a:xfrm flipH="1" flipV="1">
            <a:off x="8371789" y="6193048"/>
            <a:ext cx="783671" cy="510071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2905896"/>
              <a:gd name="connsiteY0" fmla="*/ 4627 h 1081649"/>
              <a:gd name="connsiteX1" fmla="*/ 2905896 w 2905896"/>
              <a:gd name="connsiteY1" fmla="*/ 0 h 1081649"/>
              <a:gd name="connsiteX2" fmla="*/ 2316527 w 2905896"/>
              <a:gd name="connsiteY2" fmla="*/ 1074632 h 1081649"/>
              <a:gd name="connsiteX3" fmla="*/ 1175314 w 2905896"/>
              <a:gd name="connsiteY3" fmla="*/ 1081649 h 1081649"/>
              <a:gd name="connsiteX4" fmla="*/ 0 w 2905896"/>
              <a:gd name="connsiteY4" fmla="*/ 4627 h 1081649"/>
              <a:gd name="connsiteX0" fmla="*/ 0 w 2905896"/>
              <a:gd name="connsiteY0" fmla="*/ 4627 h 1074632"/>
              <a:gd name="connsiteX1" fmla="*/ 2905896 w 2905896"/>
              <a:gd name="connsiteY1" fmla="*/ 0 h 1074632"/>
              <a:gd name="connsiteX2" fmla="*/ 2316527 w 2905896"/>
              <a:gd name="connsiteY2" fmla="*/ 1074632 h 1074632"/>
              <a:gd name="connsiteX3" fmla="*/ 27763 w 2905896"/>
              <a:gd name="connsiteY3" fmla="*/ 1072394 h 1074632"/>
              <a:gd name="connsiteX4" fmla="*/ 0 w 2905896"/>
              <a:gd name="connsiteY4" fmla="*/ 4627 h 1074632"/>
              <a:gd name="connsiteX0" fmla="*/ 0 w 2892014"/>
              <a:gd name="connsiteY0" fmla="*/ 4627 h 1074632"/>
              <a:gd name="connsiteX1" fmla="*/ 2892014 w 2892014"/>
              <a:gd name="connsiteY1" fmla="*/ 0 h 1074632"/>
              <a:gd name="connsiteX2" fmla="*/ 2302645 w 2892014"/>
              <a:gd name="connsiteY2" fmla="*/ 1074632 h 1074632"/>
              <a:gd name="connsiteX3" fmla="*/ 13881 w 2892014"/>
              <a:gd name="connsiteY3" fmla="*/ 1072394 h 1074632"/>
              <a:gd name="connsiteX4" fmla="*/ 0 w 2892014"/>
              <a:gd name="connsiteY4" fmla="*/ 4627 h 1074632"/>
              <a:gd name="connsiteX0" fmla="*/ 4628 w 2896642"/>
              <a:gd name="connsiteY0" fmla="*/ 4627 h 1077022"/>
              <a:gd name="connsiteX1" fmla="*/ 2896642 w 2896642"/>
              <a:gd name="connsiteY1" fmla="*/ 0 h 1077022"/>
              <a:gd name="connsiteX2" fmla="*/ 2307273 w 2896642"/>
              <a:gd name="connsiteY2" fmla="*/ 1074632 h 1077022"/>
              <a:gd name="connsiteX3" fmla="*/ 0 w 2896642"/>
              <a:gd name="connsiteY3" fmla="*/ 1077022 h 1077022"/>
              <a:gd name="connsiteX4" fmla="*/ 4628 w 2896642"/>
              <a:gd name="connsiteY4" fmla="*/ 4627 h 1077022"/>
              <a:gd name="connsiteX0" fmla="*/ 925070 w 2896642"/>
              <a:gd name="connsiteY0" fmla="*/ 0 h 1083100"/>
              <a:gd name="connsiteX1" fmla="*/ 2896642 w 2896642"/>
              <a:gd name="connsiteY1" fmla="*/ 6078 h 1083100"/>
              <a:gd name="connsiteX2" fmla="*/ 2307273 w 2896642"/>
              <a:gd name="connsiteY2" fmla="*/ 1080710 h 1083100"/>
              <a:gd name="connsiteX3" fmla="*/ 0 w 2896642"/>
              <a:gd name="connsiteY3" fmla="*/ 1083100 h 1083100"/>
              <a:gd name="connsiteX4" fmla="*/ 925070 w 2896642"/>
              <a:gd name="connsiteY4" fmla="*/ 0 h 1083100"/>
              <a:gd name="connsiteX0" fmla="*/ 4629 w 1976201"/>
              <a:gd name="connsiteY0" fmla="*/ 0 h 1080710"/>
              <a:gd name="connsiteX1" fmla="*/ 1976201 w 1976201"/>
              <a:gd name="connsiteY1" fmla="*/ 6078 h 1080710"/>
              <a:gd name="connsiteX2" fmla="*/ 1386832 w 1976201"/>
              <a:gd name="connsiteY2" fmla="*/ 1080710 h 1080710"/>
              <a:gd name="connsiteX3" fmla="*/ 0 w 1976201"/>
              <a:gd name="connsiteY3" fmla="*/ 1061689 h 1080710"/>
              <a:gd name="connsiteX4" fmla="*/ 4629 w 1976201"/>
              <a:gd name="connsiteY4" fmla="*/ 0 h 1080710"/>
              <a:gd name="connsiteX0" fmla="*/ 6 w 1971578"/>
              <a:gd name="connsiteY0" fmla="*/ 0 h 1080710"/>
              <a:gd name="connsiteX1" fmla="*/ 1971578 w 1971578"/>
              <a:gd name="connsiteY1" fmla="*/ 6078 h 1080710"/>
              <a:gd name="connsiteX2" fmla="*/ 1382209 w 1971578"/>
              <a:gd name="connsiteY2" fmla="*/ 1080710 h 1080710"/>
              <a:gd name="connsiteX3" fmla="*/ 309163 w 1971578"/>
              <a:gd name="connsiteY3" fmla="*/ 1061689 h 1080710"/>
              <a:gd name="connsiteX4" fmla="*/ 6 w 1971578"/>
              <a:gd name="connsiteY4" fmla="*/ 0 h 1080710"/>
              <a:gd name="connsiteX0" fmla="*/ 58 w 1689223"/>
              <a:gd name="connsiteY0" fmla="*/ 4628 h 1074632"/>
              <a:gd name="connsiteX1" fmla="*/ 1689223 w 1689223"/>
              <a:gd name="connsiteY1" fmla="*/ 0 h 1074632"/>
              <a:gd name="connsiteX2" fmla="*/ 1099854 w 1689223"/>
              <a:gd name="connsiteY2" fmla="*/ 1074632 h 1074632"/>
              <a:gd name="connsiteX3" fmla="*/ 26808 w 1689223"/>
              <a:gd name="connsiteY3" fmla="*/ 1055611 h 1074632"/>
              <a:gd name="connsiteX4" fmla="*/ 58 w 1689223"/>
              <a:gd name="connsiteY4" fmla="*/ 4628 h 1074632"/>
              <a:gd name="connsiteX0" fmla="*/ 16 w 1689181"/>
              <a:gd name="connsiteY0" fmla="*/ 4628 h 1074632"/>
              <a:gd name="connsiteX1" fmla="*/ 1689181 w 1689181"/>
              <a:gd name="connsiteY1" fmla="*/ 0 h 1074632"/>
              <a:gd name="connsiteX2" fmla="*/ 1099812 w 1689181"/>
              <a:gd name="connsiteY2" fmla="*/ 1074632 h 1074632"/>
              <a:gd name="connsiteX3" fmla="*/ 110444 w 1689181"/>
              <a:gd name="connsiteY3" fmla="*/ 1055611 h 1074632"/>
              <a:gd name="connsiteX4" fmla="*/ 16 w 1689181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11075 w 1585186"/>
              <a:gd name="connsiteY0" fmla="*/ 4628 h 1082395"/>
              <a:gd name="connsiteX1" fmla="*/ 1585186 w 1585186"/>
              <a:gd name="connsiteY1" fmla="*/ 0 h 1082395"/>
              <a:gd name="connsiteX2" fmla="*/ 995817 w 1585186"/>
              <a:gd name="connsiteY2" fmla="*/ 1074632 h 1082395"/>
              <a:gd name="connsiteX3" fmla="*/ 0 w 1585186"/>
              <a:gd name="connsiteY3" fmla="*/ 1082395 h 1082395"/>
              <a:gd name="connsiteX4" fmla="*/ 11075 w 1585186"/>
              <a:gd name="connsiteY4" fmla="*/ 4628 h 1082395"/>
              <a:gd name="connsiteX0" fmla="*/ 17523 w 1591634"/>
              <a:gd name="connsiteY0" fmla="*/ 4628 h 1074632"/>
              <a:gd name="connsiteX1" fmla="*/ 1591634 w 1591634"/>
              <a:gd name="connsiteY1" fmla="*/ 0 h 1074632"/>
              <a:gd name="connsiteX2" fmla="*/ 1002265 w 1591634"/>
              <a:gd name="connsiteY2" fmla="*/ 1074632 h 1074632"/>
              <a:gd name="connsiteX3" fmla="*/ 0 w 1591634"/>
              <a:gd name="connsiteY3" fmla="*/ 1048916 h 1074632"/>
              <a:gd name="connsiteX4" fmla="*/ 17523 w 1591634"/>
              <a:gd name="connsiteY4" fmla="*/ 4628 h 1074632"/>
              <a:gd name="connsiteX0" fmla="*/ 17523 w 1591634"/>
              <a:gd name="connsiteY0" fmla="*/ 4628 h 1075699"/>
              <a:gd name="connsiteX1" fmla="*/ 1591634 w 1591634"/>
              <a:gd name="connsiteY1" fmla="*/ 0 h 1075699"/>
              <a:gd name="connsiteX2" fmla="*/ 1002265 w 1591634"/>
              <a:gd name="connsiteY2" fmla="*/ 1074632 h 1075699"/>
              <a:gd name="connsiteX3" fmla="*/ 0 w 1591634"/>
              <a:gd name="connsiteY3" fmla="*/ 1075699 h 1075699"/>
              <a:gd name="connsiteX4" fmla="*/ 17523 w 1591634"/>
              <a:gd name="connsiteY4" fmla="*/ 4628 h 107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634" h="1075699">
                <a:moveTo>
                  <a:pt x="17523" y="4628"/>
                </a:moveTo>
                <a:lnTo>
                  <a:pt x="1591634" y="0"/>
                </a:lnTo>
                <a:lnTo>
                  <a:pt x="1002265" y="1074632"/>
                </a:lnTo>
                <a:lnTo>
                  <a:pt x="0" y="1075699"/>
                </a:lnTo>
                <a:cubicBezTo>
                  <a:pt x="1543" y="718234"/>
                  <a:pt x="15980" y="362093"/>
                  <a:pt x="17523" y="4628"/>
                </a:cubicBez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0"/>
          <p:cNvSpPr/>
          <p:nvPr userDrawn="1"/>
        </p:nvSpPr>
        <p:spPr>
          <a:xfrm flipH="1" flipV="1">
            <a:off x="8331553" y="6192420"/>
            <a:ext cx="333848" cy="511200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8666289" y="6346604"/>
            <a:ext cx="322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2886B2-32A8-6245-9A1C-2DCA4AC23409}" type="slidenum">
              <a:rPr lang="fr-FR" sz="900" smtClean="0">
                <a:solidFill>
                  <a:schemeClr val="bg1"/>
                </a:solidFill>
                <a:latin typeface="Arial"/>
                <a:cs typeface="Arial"/>
              </a:rPr>
              <a:t>‹N°›</a:t>
            </a:fld>
            <a:endParaRPr lang="fr-FR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Espace réservé de la date 4"/>
          <p:cNvSpPr>
            <a:spLocks noGrp="1"/>
          </p:cNvSpPr>
          <p:nvPr userDrawn="1">
            <p:ph type="dt" sz="half" idx="2"/>
          </p:nvPr>
        </p:nvSpPr>
        <p:spPr>
          <a:xfrm>
            <a:off x="397726" y="6350155"/>
            <a:ext cx="2452029" cy="24145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4150"/>
                </a:solidFill>
                <a:latin typeface="Arial"/>
                <a:cs typeface="Arial"/>
              </a:defRPr>
            </a:lvl1pPr>
          </a:lstStyle>
          <a:p>
            <a:r>
              <a:rPr lang="fr-FR" sz="900" dirty="0">
                <a:solidFill>
                  <a:srgbClr val="004150"/>
                </a:solidFill>
                <a:latin typeface="Arial"/>
                <a:cs typeface="Arial"/>
              </a:rPr>
              <a:t>Titre de la présentation - </a:t>
            </a:r>
            <a:fld id="{903CA474-E117-FB4D-9A82-EF937FEDD433}" type="datetimeFigureOut">
              <a:rPr lang="fr-FR" smtClean="0"/>
              <a:pPr/>
              <a:t>17/12/2020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2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1" r:id="rId3"/>
    <p:sldLayoutId id="2147483658" r:id="rId4"/>
    <p:sldLayoutId id="2147483660" r:id="rId5"/>
    <p:sldLayoutId id="2147483659" r:id="rId6"/>
    <p:sldLayoutId id="2147483650" r:id="rId7"/>
    <p:sldLayoutId id="2147483655" r:id="rId8"/>
    <p:sldLayoutId id="2147483649" r:id="rId9"/>
    <p:sldLayoutId id="2147483657" r:id="rId10"/>
    <p:sldLayoutId id="2147483662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0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007" y="2658813"/>
            <a:ext cx="1435947" cy="16208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3099" y="5533932"/>
            <a:ext cx="6884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PNF 16 décembre 2020</a:t>
            </a:r>
          </a:p>
          <a:p>
            <a:r>
              <a:rPr lang="fr-FR" sz="3600" dirty="0">
                <a:solidFill>
                  <a:schemeClr val="bg1"/>
                </a:solidFill>
              </a:rPr>
              <a:t>Atelier 2 IA-IPR, Examens BTS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6FBE71-580A-45B0-8EBF-3CA2615FD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37" y="452447"/>
            <a:ext cx="1717595" cy="1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travaux du GT Bac Pro « Enveloppe » </a:t>
            </a:r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43" y="1124556"/>
            <a:ext cx="7512263" cy="472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1"/>
          <p:cNvSpPr txBox="1"/>
          <p:nvPr/>
        </p:nvSpPr>
        <p:spPr>
          <a:xfrm>
            <a:off x="471716" y="6241141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2848197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travaux du GT Bac Pro « Enveloppe » </a:t>
            </a:r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920" y="1019477"/>
            <a:ext cx="7741196" cy="485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1"/>
          <p:cNvSpPr txBox="1"/>
          <p:nvPr/>
        </p:nvSpPr>
        <p:spPr>
          <a:xfrm>
            <a:off x="471716" y="6241141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213231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travaux du GT Bac Pro « Enveloppe » </a:t>
            </a:r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464" y="1122288"/>
            <a:ext cx="7391251" cy="471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1"/>
          <p:cNvSpPr txBox="1"/>
          <p:nvPr/>
        </p:nvSpPr>
        <p:spPr>
          <a:xfrm>
            <a:off x="471716" y="6241141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59554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de travaux identiques pour le GT BTS : 3 « familles »</a:t>
            </a:r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457143" y="1267085"/>
            <a:ext cx="2520280" cy="7200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Structure et Enveloppe 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6249665" y="1277837"/>
            <a:ext cx="2520280" cy="7093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Économie et Finitions»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3263434" y="1279514"/>
            <a:ext cx="2701968" cy="72007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Énergies  et équipements connectés»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467628" y="2053823"/>
            <a:ext cx="2520280" cy="1817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BTS 	AMCR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Bâtiment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EBCR 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MGTMN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SCBH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TC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TP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</a:t>
            </a:r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3260290" y="2059172"/>
            <a:ext cx="2701969" cy="129614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BTS 	Électrotechnique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FED  toutes options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MS option B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SN toutes options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TC</a:t>
            </a: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6249665" y="2060432"/>
            <a:ext cx="2520280" cy="10801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BTS 	FABCR</a:t>
            </a:r>
          </a:p>
          <a:p>
            <a:pPr>
              <a:tabLst>
                <a:tab pos="808038" algn="l"/>
              </a:tabLst>
            </a:pPr>
            <a:r>
              <a:rPr lang="fr-FR" sz="1600" b="1" dirty="0"/>
              <a:t>	MEC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TC </a:t>
            </a:r>
          </a:p>
        </p:txBody>
      </p:sp>
      <p:pic>
        <p:nvPicPr>
          <p:cNvPr id="21" name="Picture 2" descr="PANGEO Conseil - Société de Géomètres Experts depuis 1962">
            <a:extLst>
              <a:ext uri="{FF2B5EF4-FFF2-40B4-BE49-F238E27FC236}">
                <a16:creationId xmlns:a16="http://schemas.microsoft.com/office/drawing/2014/main" id="{B32C29EF-C6B6-C64A-84D6-FFE5A4E29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616" y="4562739"/>
            <a:ext cx="2208417" cy="16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e la maquette 3D à la construction - Website - Debrunner Acifer">
            <a:extLst>
              <a:ext uri="{FF2B5EF4-FFF2-40B4-BE49-F238E27FC236}">
                <a16:creationId xmlns:a16="http://schemas.microsoft.com/office/drawing/2014/main" id="{2DE1965F-2017-B043-8467-FA16D83D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603" y="3923417"/>
            <a:ext cx="2039638" cy="1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Licence professionnelle GÉO 3D - CFA PYRENEES ATLANTIQUE">
            <a:extLst>
              <a:ext uri="{FF2B5EF4-FFF2-40B4-BE49-F238E27FC236}">
                <a16:creationId xmlns:a16="http://schemas.microsoft.com/office/drawing/2014/main" id="{DA22CCF1-90BF-894F-9597-3749DFF4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06" y="4578023"/>
            <a:ext cx="2499509" cy="132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abillage des échafaudages">
            <a:extLst>
              <a:ext uri="{FF2B5EF4-FFF2-40B4-BE49-F238E27FC236}">
                <a16:creationId xmlns:a16="http://schemas.microsoft.com/office/drawing/2014/main" id="{FE8031C8-AE0E-F545-B94A-C6729739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972" y="3848201"/>
            <a:ext cx="1987698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6885579C-6FDD-4F04-86BD-0DA0BC961EB1}"/>
              </a:ext>
            </a:extLst>
          </p:cNvPr>
          <p:cNvSpPr txBox="1"/>
          <p:nvPr/>
        </p:nvSpPr>
        <p:spPr>
          <a:xfrm rot="20989859">
            <a:off x="3968074" y="3260803"/>
            <a:ext cx="221057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Filières 1 et 2 FEEBAT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2A5317F-502A-45D9-88E8-5E0347769A73}"/>
              </a:ext>
            </a:extLst>
          </p:cNvPr>
          <p:cNvSpPr txBox="1"/>
          <p:nvPr/>
        </p:nvSpPr>
        <p:spPr>
          <a:xfrm rot="20989859">
            <a:off x="1523976" y="3684049"/>
            <a:ext cx="185203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Filière 3</a:t>
            </a:r>
          </a:p>
          <a:p>
            <a:pPr algn="ctr"/>
            <a:r>
              <a:rPr lang="fr-FR" sz="2400" b="1" dirty="0">
                <a:solidFill>
                  <a:srgbClr val="0070C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FEEBAT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7A89CBA-E9C4-42A1-88D5-C6A2BA4352BA}"/>
              </a:ext>
            </a:extLst>
          </p:cNvPr>
          <p:cNvSpPr txBox="1"/>
          <p:nvPr/>
        </p:nvSpPr>
        <p:spPr>
          <a:xfrm rot="20989859">
            <a:off x="6750126" y="2781369"/>
            <a:ext cx="212292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Filières 4 et 5</a:t>
            </a:r>
          </a:p>
          <a:p>
            <a:pPr algn="ctr"/>
            <a:r>
              <a:rPr lang="fr-FR" sz="2400" b="1" dirty="0">
                <a:solidFill>
                  <a:srgbClr val="0070C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FEEBAT</a:t>
            </a:r>
          </a:p>
        </p:txBody>
      </p:sp>
      <p:sp>
        <p:nvSpPr>
          <p:cNvPr id="27" name="ZoneTexte 1"/>
          <p:cNvSpPr txBox="1"/>
          <p:nvPr/>
        </p:nvSpPr>
        <p:spPr>
          <a:xfrm>
            <a:off x="471716" y="6241141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25610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organisation adopter ?</a:t>
            </a:r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sp>
        <p:nvSpPr>
          <p:cNvPr id="25" name="Espace réservé du numéro de diapositive 12"/>
          <p:cNvSpPr txBox="1">
            <a:spLocks/>
          </p:cNvSpPr>
          <p:nvPr/>
        </p:nvSpPr>
        <p:spPr>
          <a:xfrm>
            <a:off x="6837463" y="557676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D19843-1938-4FF8-B971-94C1E9F5BCB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607791" y="1209259"/>
            <a:ext cx="2520280" cy="7200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Structure et Enveloppe 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28" name="Sous-titre 2"/>
          <p:cNvSpPr txBox="1">
            <a:spLocks/>
          </p:cNvSpPr>
          <p:nvPr/>
        </p:nvSpPr>
        <p:spPr>
          <a:xfrm>
            <a:off x="6400313" y="1220011"/>
            <a:ext cx="2520280" cy="7093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Économie et Finitions»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29" name="Sous-titre 2"/>
          <p:cNvSpPr txBox="1">
            <a:spLocks/>
          </p:cNvSpPr>
          <p:nvPr/>
        </p:nvSpPr>
        <p:spPr>
          <a:xfrm>
            <a:off x="3414082" y="1221688"/>
            <a:ext cx="2701968" cy="72007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Énergies  et équipements connectés»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30" name="Sous-titre 2"/>
          <p:cNvSpPr txBox="1">
            <a:spLocks/>
          </p:cNvSpPr>
          <p:nvPr/>
        </p:nvSpPr>
        <p:spPr>
          <a:xfrm>
            <a:off x="618276" y="1995997"/>
            <a:ext cx="2520280" cy="1817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BTS 	AMCR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Bâtiment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EBCR 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MGTMN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SCBH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TC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TP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</a:t>
            </a:r>
          </a:p>
        </p:txBody>
      </p:sp>
      <p:sp>
        <p:nvSpPr>
          <p:cNvPr id="31" name="Sous-titre 2"/>
          <p:cNvSpPr txBox="1">
            <a:spLocks/>
          </p:cNvSpPr>
          <p:nvPr/>
        </p:nvSpPr>
        <p:spPr>
          <a:xfrm>
            <a:off x="3361954" y="2001346"/>
            <a:ext cx="2701969" cy="129614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BTS 	Électrotechnique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FED  toutes options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MS option B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SN toutes options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TC</a:t>
            </a:r>
          </a:p>
        </p:txBody>
      </p:sp>
      <p:sp>
        <p:nvSpPr>
          <p:cNvPr id="32" name="Sous-titre 2"/>
          <p:cNvSpPr txBox="1">
            <a:spLocks/>
          </p:cNvSpPr>
          <p:nvPr/>
        </p:nvSpPr>
        <p:spPr>
          <a:xfrm>
            <a:off x="6400313" y="2002606"/>
            <a:ext cx="2520280" cy="10801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BTS 	FABCR</a:t>
            </a:r>
          </a:p>
          <a:p>
            <a:pPr>
              <a:tabLst>
                <a:tab pos="808038" algn="l"/>
              </a:tabLst>
            </a:pPr>
            <a:r>
              <a:rPr lang="fr-FR" sz="1600" b="1" dirty="0"/>
              <a:t>	MEC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TC </a:t>
            </a:r>
          </a:p>
        </p:txBody>
      </p:sp>
      <p:pic>
        <p:nvPicPr>
          <p:cNvPr id="33" name="Picture 2" descr="PANGEO Conseil - Société de Géomètres Experts depuis 1962">
            <a:extLst>
              <a:ext uri="{FF2B5EF4-FFF2-40B4-BE49-F238E27FC236}">
                <a16:creationId xmlns:a16="http://schemas.microsoft.com/office/drawing/2014/main" id="{B32C29EF-C6B6-C64A-84D6-FFE5A4E29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264" y="4106650"/>
            <a:ext cx="2208417" cy="16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e la maquette 3D à la construction - Website - Debrunner Acifer">
            <a:extLst>
              <a:ext uri="{FF2B5EF4-FFF2-40B4-BE49-F238E27FC236}">
                <a16:creationId xmlns:a16="http://schemas.microsoft.com/office/drawing/2014/main" id="{2DE1965F-2017-B043-8467-FA16D83D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251" y="3467328"/>
            <a:ext cx="2039638" cy="1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Licence professionnelle GÉO 3D - CFA PYRENEES ATLANTIQUE">
            <a:extLst>
              <a:ext uri="{FF2B5EF4-FFF2-40B4-BE49-F238E27FC236}">
                <a16:creationId xmlns:a16="http://schemas.microsoft.com/office/drawing/2014/main" id="{DA22CCF1-90BF-894F-9597-3749DFF4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54" y="4121934"/>
            <a:ext cx="2499509" cy="132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abillage des échafaudages">
            <a:extLst>
              <a:ext uri="{FF2B5EF4-FFF2-40B4-BE49-F238E27FC236}">
                <a16:creationId xmlns:a16="http://schemas.microsoft.com/office/drawing/2014/main" id="{FE8031C8-AE0E-F545-B94A-C6729739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620" y="3392112"/>
            <a:ext cx="1987698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C2FC711D-BCD8-A748-9F75-E780F674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225" y="4934071"/>
            <a:ext cx="2089599" cy="12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2943F434-0D11-F14F-8D19-A29ADB3368A1}"/>
              </a:ext>
            </a:extLst>
          </p:cNvPr>
          <p:cNvSpPr txBox="1"/>
          <p:nvPr/>
        </p:nvSpPr>
        <p:spPr>
          <a:xfrm rot="19757693">
            <a:off x="1496663" y="2636645"/>
            <a:ext cx="18000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2/3</a:t>
            </a:r>
          </a:p>
          <a:p>
            <a:pPr algn="ctr"/>
            <a:r>
              <a:rPr lang="fr-FR" sz="2800" b="1" dirty="0">
                <a:solidFill>
                  <a:srgbClr val="0070C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 PILOTES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82E4A57-68C2-3747-B0C3-107FB2BB3790}"/>
              </a:ext>
            </a:extLst>
          </p:cNvPr>
          <p:cNvSpPr txBox="1"/>
          <p:nvPr/>
        </p:nvSpPr>
        <p:spPr>
          <a:xfrm rot="19757693">
            <a:off x="4005910" y="2398965"/>
            <a:ext cx="18000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2 </a:t>
            </a:r>
          </a:p>
          <a:p>
            <a:pPr algn="ctr"/>
            <a:r>
              <a:rPr lang="fr-FR" sz="2800" b="1" dirty="0">
                <a:solidFill>
                  <a:srgbClr val="0070C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PILOTES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8ECE619-8F52-A649-B218-665300FC4501}"/>
              </a:ext>
            </a:extLst>
          </p:cNvPr>
          <p:cNvSpPr txBox="1"/>
          <p:nvPr/>
        </p:nvSpPr>
        <p:spPr>
          <a:xfrm rot="19757693">
            <a:off x="7173824" y="2398966"/>
            <a:ext cx="18000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2 </a:t>
            </a:r>
          </a:p>
          <a:p>
            <a:pPr algn="ctr"/>
            <a:r>
              <a:rPr lang="fr-FR" sz="2800" b="1" dirty="0">
                <a:solidFill>
                  <a:srgbClr val="0070C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PILOTES</a:t>
            </a:r>
          </a:p>
        </p:txBody>
      </p:sp>
      <p:sp>
        <p:nvSpPr>
          <p:cNvPr id="22" name="ZoneTexte 1"/>
          <p:cNvSpPr txBox="1"/>
          <p:nvPr/>
        </p:nvSpPr>
        <p:spPr>
          <a:xfrm>
            <a:off x="471716" y="6241141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61664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de cadre de travail pour le GT BTS</a:t>
            </a:r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sp>
        <p:nvSpPr>
          <p:cNvPr id="22" name="Sous-titre 2">
            <a:extLst>
              <a:ext uri="{FF2B5EF4-FFF2-40B4-BE49-F238E27FC236}">
                <a16:creationId xmlns:a16="http://schemas.microsoft.com/office/drawing/2014/main" id="{56D0B6AF-C908-7543-9AAC-F3925003A23D}"/>
              </a:ext>
            </a:extLst>
          </p:cNvPr>
          <p:cNvSpPr txBox="1">
            <a:spLocks/>
          </p:cNvSpPr>
          <p:nvPr/>
        </p:nvSpPr>
        <p:spPr>
          <a:xfrm>
            <a:off x="414725" y="1747416"/>
            <a:ext cx="2520280" cy="7200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>
                <a:solidFill>
                  <a:srgbClr val="0070C0"/>
                </a:solidFill>
              </a:rPr>
              <a:t>Famille « Structure et Enveloppe »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8F08E98C-3214-D042-8395-574E87EDD4E8}"/>
              </a:ext>
            </a:extLst>
          </p:cNvPr>
          <p:cNvSpPr txBox="1">
            <a:spLocks/>
          </p:cNvSpPr>
          <p:nvPr/>
        </p:nvSpPr>
        <p:spPr>
          <a:xfrm>
            <a:off x="6207247" y="1758168"/>
            <a:ext cx="2520280" cy="7093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>
                <a:solidFill>
                  <a:srgbClr val="0070C0"/>
                </a:solidFill>
              </a:rPr>
              <a:t>Famille « Économie et Finitions »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C93A71C5-DC56-924C-A4D6-4A6AF78B8DC7}"/>
              </a:ext>
            </a:extLst>
          </p:cNvPr>
          <p:cNvSpPr txBox="1">
            <a:spLocks/>
          </p:cNvSpPr>
          <p:nvPr/>
        </p:nvSpPr>
        <p:spPr>
          <a:xfrm>
            <a:off x="3221016" y="1759845"/>
            <a:ext cx="2701968" cy="72007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>
                <a:solidFill>
                  <a:srgbClr val="0070C0"/>
                </a:solidFill>
              </a:rPr>
              <a:t>Famille « Énergies et équipements connectés »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3EC2862-9F15-A349-A8D8-51FE041B18C5}"/>
              </a:ext>
            </a:extLst>
          </p:cNvPr>
          <p:cNvSpPr txBox="1"/>
          <p:nvPr/>
        </p:nvSpPr>
        <p:spPr>
          <a:xfrm>
            <a:off x="440012" y="2650954"/>
            <a:ext cx="84057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Identifier les IA-IPR pilotes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Définir le cadre collectif pour les livrables : cahier des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Identifier des enseignants « experts » de chaque BTS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Prendre connaissance des travaux réalisés sur les bacs pro correspondant aux BTS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Travailler dans chacun des 3 groupes sur le croisement Référentiel / Modules FEEBAT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Identifier par famille les modules FEEBAT identiques et ceux propres aux champs spécifiques du BTS. Prendre également en compte ce qui est décidé en bac pro.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Identifier par famille des exemples de projets support pouvant être adoptés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Proposer des activités liées aux contenus FEEBAT pouvant être développées dans les examens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Rédiger des propositions de documents de cadrage pour les examens de BTS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Incorporer des documents de cadrage dans les circulaires d’organisation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10B008-8CD4-4116-96B1-9019D99366DB}"/>
              </a:ext>
            </a:extLst>
          </p:cNvPr>
          <p:cNvSpPr txBox="1"/>
          <p:nvPr/>
        </p:nvSpPr>
        <p:spPr>
          <a:xfrm rot="21180055">
            <a:off x="4984809" y="684385"/>
            <a:ext cx="3835863" cy="646331"/>
          </a:xfrm>
          <a:custGeom>
            <a:avLst/>
            <a:gdLst>
              <a:gd name="connsiteX0" fmla="*/ 0 w 3835863"/>
              <a:gd name="connsiteY0" fmla="*/ 0 h 646331"/>
              <a:gd name="connsiteX1" fmla="*/ 716028 w 3835863"/>
              <a:gd name="connsiteY1" fmla="*/ 0 h 646331"/>
              <a:gd name="connsiteX2" fmla="*/ 1240262 w 3835863"/>
              <a:gd name="connsiteY2" fmla="*/ 0 h 646331"/>
              <a:gd name="connsiteX3" fmla="*/ 1764497 w 3835863"/>
              <a:gd name="connsiteY3" fmla="*/ 0 h 646331"/>
              <a:gd name="connsiteX4" fmla="*/ 2480525 w 3835863"/>
              <a:gd name="connsiteY4" fmla="*/ 0 h 646331"/>
              <a:gd name="connsiteX5" fmla="*/ 3043118 w 3835863"/>
              <a:gd name="connsiteY5" fmla="*/ 0 h 646331"/>
              <a:gd name="connsiteX6" fmla="*/ 3835863 w 3835863"/>
              <a:gd name="connsiteY6" fmla="*/ 0 h 646331"/>
              <a:gd name="connsiteX7" fmla="*/ 3835863 w 3835863"/>
              <a:gd name="connsiteY7" fmla="*/ 646331 h 646331"/>
              <a:gd name="connsiteX8" fmla="*/ 3119835 w 3835863"/>
              <a:gd name="connsiteY8" fmla="*/ 646331 h 646331"/>
              <a:gd name="connsiteX9" fmla="*/ 2595601 w 3835863"/>
              <a:gd name="connsiteY9" fmla="*/ 646331 h 646331"/>
              <a:gd name="connsiteX10" fmla="*/ 2033007 w 3835863"/>
              <a:gd name="connsiteY10" fmla="*/ 646331 h 646331"/>
              <a:gd name="connsiteX11" fmla="*/ 1470414 w 3835863"/>
              <a:gd name="connsiteY11" fmla="*/ 646331 h 646331"/>
              <a:gd name="connsiteX12" fmla="*/ 831104 w 3835863"/>
              <a:gd name="connsiteY12" fmla="*/ 646331 h 646331"/>
              <a:gd name="connsiteX13" fmla="*/ 0 w 3835863"/>
              <a:gd name="connsiteY13" fmla="*/ 646331 h 646331"/>
              <a:gd name="connsiteX14" fmla="*/ 0 w 3835863"/>
              <a:gd name="connsiteY1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5863" h="646331" fill="none" extrusionOk="0">
                <a:moveTo>
                  <a:pt x="0" y="0"/>
                </a:moveTo>
                <a:cubicBezTo>
                  <a:pt x="278701" y="2686"/>
                  <a:pt x="380208" y="17622"/>
                  <a:pt x="716028" y="0"/>
                </a:cubicBezTo>
                <a:cubicBezTo>
                  <a:pt x="1051848" y="-17622"/>
                  <a:pt x="1018389" y="13234"/>
                  <a:pt x="1240262" y="0"/>
                </a:cubicBezTo>
                <a:cubicBezTo>
                  <a:pt x="1462135" y="-13234"/>
                  <a:pt x="1541979" y="1045"/>
                  <a:pt x="1764497" y="0"/>
                </a:cubicBezTo>
                <a:cubicBezTo>
                  <a:pt x="1987015" y="-1045"/>
                  <a:pt x="2291331" y="11759"/>
                  <a:pt x="2480525" y="0"/>
                </a:cubicBezTo>
                <a:cubicBezTo>
                  <a:pt x="2669719" y="-11759"/>
                  <a:pt x="2911171" y="-12428"/>
                  <a:pt x="3043118" y="0"/>
                </a:cubicBezTo>
                <a:cubicBezTo>
                  <a:pt x="3175065" y="12428"/>
                  <a:pt x="3478207" y="16420"/>
                  <a:pt x="3835863" y="0"/>
                </a:cubicBezTo>
                <a:cubicBezTo>
                  <a:pt x="3854999" y="320267"/>
                  <a:pt x="3839913" y="429236"/>
                  <a:pt x="3835863" y="646331"/>
                </a:cubicBezTo>
                <a:cubicBezTo>
                  <a:pt x="3679369" y="610618"/>
                  <a:pt x="3380594" y="645913"/>
                  <a:pt x="3119835" y="646331"/>
                </a:cubicBezTo>
                <a:cubicBezTo>
                  <a:pt x="2859076" y="646749"/>
                  <a:pt x="2767617" y="626213"/>
                  <a:pt x="2595601" y="646331"/>
                </a:cubicBezTo>
                <a:cubicBezTo>
                  <a:pt x="2423585" y="666449"/>
                  <a:pt x="2294370" y="669902"/>
                  <a:pt x="2033007" y="646331"/>
                </a:cubicBezTo>
                <a:cubicBezTo>
                  <a:pt x="1771644" y="622760"/>
                  <a:pt x="1719028" y="649131"/>
                  <a:pt x="1470414" y="646331"/>
                </a:cubicBezTo>
                <a:cubicBezTo>
                  <a:pt x="1221800" y="643531"/>
                  <a:pt x="1107294" y="644712"/>
                  <a:pt x="831104" y="646331"/>
                </a:cubicBezTo>
                <a:cubicBezTo>
                  <a:pt x="554914" y="647951"/>
                  <a:pt x="333936" y="682829"/>
                  <a:pt x="0" y="646331"/>
                </a:cubicBezTo>
                <a:cubicBezTo>
                  <a:pt x="-28691" y="351729"/>
                  <a:pt x="23807" y="263829"/>
                  <a:pt x="0" y="0"/>
                </a:cubicBezTo>
                <a:close/>
              </a:path>
              <a:path w="3835863" h="646331" stroke="0" extrusionOk="0">
                <a:moveTo>
                  <a:pt x="0" y="0"/>
                </a:moveTo>
                <a:cubicBezTo>
                  <a:pt x="250491" y="6357"/>
                  <a:pt x="329257" y="22032"/>
                  <a:pt x="562593" y="0"/>
                </a:cubicBezTo>
                <a:cubicBezTo>
                  <a:pt x="795929" y="-22032"/>
                  <a:pt x="902728" y="-20865"/>
                  <a:pt x="1163545" y="0"/>
                </a:cubicBezTo>
                <a:cubicBezTo>
                  <a:pt x="1424362" y="20865"/>
                  <a:pt x="1607109" y="-16990"/>
                  <a:pt x="1764497" y="0"/>
                </a:cubicBezTo>
                <a:cubicBezTo>
                  <a:pt x="1921885" y="16990"/>
                  <a:pt x="2040597" y="18951"/>
                  <a:pt x="2288732" y="0"/>
                </a:cubicBezTo>
                <a:cubicBezTo>
                  <a:pt x="2536867" y="-18951"/>
                  <a:pt x="2705440" y="-27249"/>
                  <a:pt x="2928042" y="0"/>
                </a:cubicBezTo>
                <a:cubicBezTo>
                  <a:pt x="3150644" y="27249"/>
                  <a:pt x="3453326" y="-28103"/>
                  <a:pt x="3835863" y="0"/>
                </a:cubicBezTo>
                <a:cubicBezTo>
                  <a:pt x="3837894" y="181758"/>
                  <a:pt x="3840020" y="376284"/>
                  <a:pt x="3835863" y="646331"/>
                </a:cubicBezTo>
                <a:cubicBezTo>
                  <a:pt x="3528587" y="652875"/>
                  <a:pt x="3475064" y="634420"/>
                  <a:pt x="3158194" y="646331"/>
                </a:cubicBezTo>
                <a:cubicBezTo>
                  <a:pt x="2841324" y="658242"/>
                  <a:pt x="2744162" y="670576"/>
                  <a:pt x="2595601" y="646331"/>
                </a:cubicBezTo>
                <a:cubicBezTo>
                  <a:pt x="2447040" y="622086"/>
                  <a:pt x="2188609" y="666554"/>
                  <a:pt x="2071366" y="646331"/>
                </a:cubicBezTo>
                <a:cubicBezTo>
                  <a:pt x="1954123" y="626108"/>
                  <a:pt x="1711650" y="634716"/>
                  <a:pt x="1432056" y="646331"/>
                </a:cubicBezTo>
                <a:cubicBezTo>
                  <a:pt x="1152462" y="657947"/>
                  <a:pt x="1022346" y="659459"/>
                  <a:pt x="907821" y="646331"/>
                </a:cubicBezTo>
                <a:cubicBezTo>
                  <a:pt x="793296" y="633203"/>
                  <a:pt x="229672" y="687885"/>
                  <a:pt x="0" y="646331"/>
                </a:cubicBezTo>
                <a:cubicBezTo>
                  <a:pt x="-11821" y="368851"/>
                  <a:pt x="1881" y="16707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2358398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Travaux hybrides (distance + présence), dans le cadre du GT Examens FEEBAT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B1AEFD-9EC1-499C-AB27-F7527E910076}"/>
              </a:ext>
            </a:extLst>
          </p:cNvPr>
          <p:cNvSpPr txBox="1"/>
          <p:nvPr/>
        </p:nvSpPr>
        <p:spPr>
          <a:xfrm rot="21410826">
            <a:off x="494327" y="6181980"/>
            <a:ext cx="5122810" cy="369332"/>
          </a:xfrm>
          <a:custGeom>
            <a:avLst/>
            <a:gdLst>
              <a:gd name="connsiteX0" fmla="*/ 0 w 5122810"/>
              <a:gd name="connsiteY0" fmla="*/ 0 h 369332"/>
              <a:gd name="connsiteX1" fmla="*/ 486667 w 5122810"/>
              <a:gd name="connsiteY1" fmla="*/ 0 h 369332"/>
              <a:gd name="connsiteX2" fmla="*/ 1178246 w 5122810"/>
              <a:gd name="connsiteY2" fmla="*/ 0 h 369332"/>
              <a:gd name="connsiteX3" fmla="*/ 1664913 w 5122810"/>
              <a:gd name="connsiteY3" fmla="*/ 0 h 369332"/>
              <a:gd name="connsiteX4" fmla="*/ 2151580 w 5122810"/>
              <a:gd name="connsiteY4" fmla="*/ 0 h 369332"/>
              <a:gd name="connsiteX5" fmla="*/ 2638247 w 5122810"/>
              <a:gd name="connsiteY5" fmla="*/ 0 h 369332"/>
              <a:gd name="connsiteX6" fmla="*/ 3278598 w 5122810"/>
              <a:gd name="connsiteY6" fmla="*/ 0 h 369332"/>
              <a:gd name="connsiteX7" fmla="*/ 3970178 w 5122810"/>
              <a:gd name="connsiteY7" fmla="*/ 0 h 369332"/>
              <a:gd name="connsiteX8" fmla="*/ 4508073 w 5122810"/>
              <a:gd name="connsiteY8" fmla="*/ 0 h 369332"/>
              <a:gd name="connsiteX9" fmla="*/ 5122810 w 5122810"/>
              <a:gd name="connsiteY9" fmla="*/ 0 h 369332"/>
              <a:gd name="connsiteX10" fmla="*/ 5122810 w 5122810"/>
              <a:gd name="connsiteY10" fmla="*/ 369332 h 369332"/>
              <a:gd name="connsiteX11" fmla="*/ 4533687 w 5122810"/>
              <a:gd name="connsiteY11" fmla="*/ 369332 h 369332"/>
              <a:gd name="connsiteX12" fmla="*/ 3995792 w 5122810"/>
              <a:gd name="connsiteY12" fmla="*/ 369332 h 369332"/>
              <a:gd name="connsiteX13" fmla="*/ 3304212 w 5122810"/>
              <a:gd name="connsiteY13" fmla="*/ 369332 h 369332"/>
              <a:gd name="connsiteX14" fmla="*/ 2766317 w 5122810"/>
              <a:gd name="connsiteY14" fmla="*/ 369332 h 369332"/>
              <a:gd name="connsiteX15" fmla="*/ 2074738 w 5122810"/>
              <a:gd name="connsiteY15" fmla="*/ 369332 h 369332"/>
              <a:gd name="connsiteX16" fmla="*/ 1331931 w 5122810"/>
              <a:gd name="connsiteY16" fmla="*/ 369332 h 369332"/>
              <a:gd name="connsiteX17" fmla="*/ 640351 w 5122810"/>
              <a:gd name="connsiteY17" fmla="*/ 369332 h 369332"/>
              <a:gd name="connsiteX18" fmla="*/ 0 w 5122810"/>
              <a:gd name="connsiteY18" fmla="*/ 369332 h 369332"/>
              <a:gd name="connsiteX19" fmla="*/ 0 w 5122810"/>
              <a:gd name="connsiteY19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22810" h="369332" fill="none" extrusionOk="0">
                <a:moveTo>
                  <a:pt x="0" y="0"/>
                </a:moveTo>
                <a:cubicBezTo>
                  <a:pt x="102405" y="-16924"/>
                  <a:pt x="267248" y="5116"/>
                  <a:pt x="486667" y="0"/>
                </a:cubicBezTo>
                <a:cubicBezTo>
                  <a:pt x="706086" y="-5116"/>
                  <a:pt x="996859" y="-3837"/>
                  <a:pt x="1178246" y="0"/>
                </a:cubicBezTo>
                <a:cubicBezTo>
                  <a:pt x="1359633" y="3837"/>
                  <a:pt x="1556616" y="-1625"/>
                  <a:pt x="1664913" y="0"/>
                </a:cubicBezTo>
                <a:cubicBezTo>
                  <a:pt x="1773210" y="1625"/>
                  <a:pt x="1957064" y="8333"/>
                  <a:pt x="2151580" y="0"/>
                </a:cubicBezTo>
                <a:cubicBezTo>
                  <a:pt x="2346096" y="-8333"/>
                  <a:pt x="2526982" y="21770"/>
                  <a:pt x="2638247" y="0"/>
                </a:cubicBezTo>
                <a:cubicBezTo>
                  <a:pt x="2749512" y="-21770"/>
                  <a:pt x="3035927" y="1301"/>
                  <a:pt x="3278598" y="0"/>
                </a:cubicBezTo>
                <a:cubicBezTo>
                  <a:pt x="3521269" y="-1301"/>
                  <a:pt x="3659709" y="8107"/>
                  <a:pt x="3970178" y="0"/>
                </a:cubicBezTo>
                <a:cubicBezTo>
                  <a:pt x="4280647" y="-8107"/>
                  <a:pt x="4295161" y="-19142"/>
                  <a:pt x="4508073" y="0"/>
                </a:cubicBezTo>
                <a:cubicBezTo>
                  <a:pt x="4720985" y="19142"/>
                  <a:pt x="4939038" y="16135"/>
                  <a:pt x="5122810" y="0"/>
                </a:cubicBezTo>
                <a:cubicBezTo>
                  <a:pt x="5123526" y="140541"/>
                  <a:pt x="5140875" y="203056"/>
                  <a:pt x="5122810" y="369332"/>
                </a:cubicBezTo>
                <a:cubicBezTo>
                  <a:pt x="4869722" y="341909"/>
                  <a:pt x="4774851" y="382987"/>
                  <a:pt x="4533687" y="369332"/>
                </a:cubicBezTo>
                <a:cubicBezTo>
                  <a:pt x="4292523" y="355677"/>
                  <a:pt x="4230156" y="391923"/>
                  <a:pt x="3995792" y="369332"/>
                </a:cubicBezTo>
                <a:cubicBezTo>
                  <a:pt x="3761429" y="346741"/>
                  <a:pt x="3508862" y="392610"/>
                  <a:pt x="3304212" y="369332"/>
                </a:cubicBezTo>
                <a:cubicBezTo>
                  <a:pt x="3099562" y="346054"/>
                  <a:pt x="2970623" y="382005"/>
                  <a:pt x="2766317" y="369332"/>
                </a:cubicBezTo>
                <a:cubicBezTo>
                  <a:pt x="2562011" y="356659"/>
                  <a:pt x="2288001" y="387676"/>
                  <a:pt x="2074738" y="369332"/>
                </a:cubicBezTo>
                <a:cubicBezTo>
                  <a:pt x="1861475" y="350988"/>
                  <a:pt x="1549547" y="356015"/>
                  <a:pt x="1331931" y="369332"/>
                </a:cubicBezTo>
                <a:cubicBezTo>
                  <a:pt x="1114315" y="382649"/>
                  <a:pt x="809440" y="397527"/>
                  <a:pt x="640351" y="369332"/>
                </a:cubicBezTo>
                <a:cubicBezTo>
                  <a:pt x="471262" y="341137"/>
                  <a:pt x="133301" y="381417"/>
                  <a:pt x="0" y="369332"/>
                </a:cubicBezTo>
                <a:cubicBezTo>
                  <a:pt x="13934" y="289887"/>
                  <a:pt x="3232" y="90614"/>
                  <a:pt x="0" y="0"/>
                </a:cubicBezTo>
                <a:close/>
              </a:path>
              <a:path w="5122810" h="369332" stroke="0" extrusionOk="0">
                <a:moveTo>
                  <a:pt x="0" y="0"/>
                </a:moveTo>
                <a:cubicBezTo>
                  <a:pt x="160821" y="-21564"/>
                  <a:pt x="288048" y="-6426"/>
                  <a:pt x="537895" y="0"/>
                </a:cubicBezTo>
                <a:cubicBezTo>
                  <a:pt x="787743" y="6426"/>
                  <a:pt x="867556" y="11178"/>
                  <a:pt x="1127018" y="0"/>
                </a:cubicBezTo>
                <a:cubicBezTo>
                  <a:pt x="1386480" y="-11178"/>
                  <a:pt x="1517971" y="-11532"/>
                  <a:pt x="1716141" y="0"/>
                </a:cubicBezTo>
                <a:cubicBezTo>
                  <a:pt x="1914311" y="11532"/>
                  <a:pt x="2001198" y="5128"/>
                  <a:pt x="2202808" y="0"/>
                </a:cubicBezTo>
                <a:cubicBezTo>
                  <a:pt x="2404418" y="-5128"/>
                  <a:pt x="2525316" y="-29"/>
                  <a:pt x="2843160" y="0"/>
                </a:cubicBezTo>
                <a:cubicBezTo>
                  <a:pt x="3161004" y="29"/>
                  <a:pt x="3240744" y="-24864"/>
                  <a:pt x="3585967" y="0"/>
                </a:cubicBezTo>
                <a:cubicBezTo>
                  <a:pt x="3931190" y="24864"/>
                  <a:pt x="3947725" y="-6879"/>
                  <a:pt x="4277546" y="0"/>
                </a:cubicBezTo>
                <a:cubicBezTo>
                  <a:pt x="4607367" y="6879"/>
                  <a:pt x="4787574" y="27557"/>
                  <a:pt x="5122810" y="0"/>
                </a:cubicBezTo>
                <a:cubicBezTo>
                  <a:pt x="5127682" y="157517"/>
                  <a:pt x="5111042" y="268784"/>
                  <a:pt x="5122810" y="369332"/>
                </a:cubicBezTo>
                <a:cubicBezTo>
                  <a:pt x="4933504" y="379216"/>
                  <a:pt x="4834590" y="368130"/>
                  <a:pt x="4636143" y="369332"/>
                </a:cubicBezTo>
                <a:cubicBezTo>
                  <a:pt x="4437696" y="370534"/>
                  <a:pt x="4315151" y="370509"/>
                  <a:pt x="3995792" y="369332"/>
                </a:cubicBezTo>
                <a:cubicBezTo>
                  <a:pt x="3676433" y="368155"/>
                  <a:pt x="3717056" y="351214"/>
                  <a:pt x="3509125" y="369332"/>
                </a:cubicBezTo>
                <a:cubicBezTo>
                  <a:pt x="3301194" y="387450"/>
                  <a:pt x="3112963" y="368309"/>
                  <a:pt x="2817546" y="369332"/>
                </a:cubicBezTo>
                <a:cubicBezTo>
                  <a:pt x="2522129" y="370355"/>
                  <a:pt x="2237997" y="388781"/>
                  <a:pt x="2074738" y="369332"/>
                </a:cubicBezTo>
                <a:cubicBezTo>
                  <a:pt x="1911479" y="349883"/>
                  <a:pt x="1493512" y="390968"/>
                  <a:pt x="1331931" y="369332"/>
                </a:cubicBezTo>
                <a:cubicBezTo>
                  <a:pt x="1170350" y="347696"/>
                  <a:pt x="858880" y="391197"/>
                  <a:pt x="589123" y="369332"/>
                </a:cubicBezTo>
                <a:cubicBezTo>
                  <a:pt x="319366" y="347467"/>
                  <a:pt x="292861" y="339997"/>
                  <a:pt x="0" y="369332"/>
                </a:cubicBezTo>
                <a:cubicBezTo>
                  <a:pt x="5693" y="185908"/>
                  <a:pt x="17403" y="14020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2358398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Possibilité d’ajouter des experts métiers si nécessaire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ZoneTexte 1"/>
          <p:cNvSpPr txBox="1"/>
          <p:nvPr/>
        </p:nvSpPr>
        <p:spPr>
          <a:xfrm>
            <a:off x="2988711" y="650724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367324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de calendrier pour les BTS</a:t>
            </a:r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C7F6B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C83BE8B-6C88-CF44-963E-0FA9432023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04" t="12259" r="9838" b="6390"/>
          <a:stretch/>
        </p:blipFill>
        <p:spPr>
          <a:xfrm>
            <a:off x="880045" y="849800"/>
            <a:ext cx="7219914" cy="525658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C4B169-FE1D-4BC0-9E21-AD5A51B59054}"/>
              </a:ext>
            </a:extLst>
          </p:cNvPr>
          <p:cNvSpPr txBox="1"/>
          <p:nvPr/>
        </p:nvSpPr>
        <p:spPr>
          <a:xfrm rot="21213572">
            <a:off x="1613356" y="2832585"/>
            <a:ext cx="5631690" cy="646331"/>
          </a:xfrm>
          <a:custGeom>
            <a:avLst/>
            <a:gdLst>
              <a:gd name="connsiteX0" fmla="*/ 0 w 5631690"/>
              <a:gd name="connsiteY0" fmla="*/ 0 h 646331"/>
              <a:gd name="connsiteX1" fmla="*/ 513110 w 5631690"/>
              <a:gd name="connsiteY1" fmla="*/ 0 h 646331"/>
              <a:gd name="connsiteX2" fmla="*/ 969902 w 5631690"/>
              <a:gd name="connsiteY2" fmla="*/ 0 h 646331"/>
              <a:gd name="connsiteX3" fmla="*/ 1426695 w 5631690"/>
              <a:gd name="connsiteY3" fmla="*/ 0 h 646331"/>
              <a:gd name="connsiteX4" fmla="*/ 1883487 w 5631690"/>
              <a:gd name="connsiteY4" fmla="*/ 0 h 646331"/>
              <a:gd name="connsiteX5" fmla="*/ 2509231 w 5631690"/>
              <a:gd name="connsiteY5" fmla="*/ 0 h 646331"/>
              <a:gd name="connsiteX6" fmla="*/ 3191291 w 5631690"/>
              <a:gd name="connsiteY6" fmla="*/ 0 h 646331"/>
              <a:gd name="connsiteX7" fmla="*/ 3704401 w 5631690"/>
              <a:gd name="connsiteY7" fmla="*/ 0 h 646331"/>
              <a:gd name="connsiteX8" fmla="*/ 4330144 w 5631690"/>
              <a:gd name="connsiteY8" fmla="*/ 0 h 646331"/>
              <a:gd name="connsiteX9" fmla="*/ 4843253 w 5631690"/>
              <a:gd name="connsiteY9" fmla="*/ 0 h 646331"/>
              <a:gd name="connsiteX10" fmla="*/ 5631690 w 5631690"/>
              <a:gd name="connsiteY10" fmla="*/ 0 h 646331"/>
              <a:gd name="connsiteX11" fmla="*/ 5631690 w 5631690"/>
              <a:gd name="connsiteY11" fmla="*/ 646331 h 646331"/>
              <a:gd name="connsiteX12" fmla="*/ 4949630 w 5631690"/>
              <a:gd name="connsiteY12" fmla="*/ 646331 h 646331"/>
              <a:gd name="connsiteX13" fmla="*/ 4436520 w 5631690"/>
              <a:gd name="connsiteY13" fmla="*/ 646331 h 646331"/>
              <a:gd name="connsiteX14" fmla="*/ 3754460 w 5631690"/>
              <a:gd name="connsiteY14" fmla="*/ 646331 h 646331"/>
              <a:gd name="connsiteX15" fmla="*/ 3016083 w 5631690"/>
              <a:gd name="connsiteY15" fmla="*/ 646331 h 646331"/>
              <a:gd name="connsiteX16" fmla="*/ 2334023 w 5631690"/>
              <a:gd name="connsiteY16" fmla="*/ 646331 h 646331"/>
              <a:gd name="connsiteX17" fmla="*/ 1708279 w 5631690"/>
              <a:gd name="connsiteY17" fmla="*/ 646331 h 646331"/>
              <a:gd name="connsiteX18" fmla="*/ 969902 w 5631690"/>
              <a:gd name="connsiteY18" fmla="*/ 646331 h 646331"/>
              <a:gd name="connsiteX19" fmla="*/ 0 w 5631690"/>
              <a:gd name="connsiteY19" fmla="*/ 646331 h 646331"/>
              <a:gd name="connsiteX20" fmla="*/ 0 w 5631690"/>
              <a:gd name="connsiteY2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1690" h="646331" fill="none" extrusionOk="0">
                <a:moveTo>
                  <a:pt x="0" y="0"/>
                </a:moveTo>
                <a:cubicBezTo>
                  <a:pt x="153978" y="-13248"/>
                  <a:pt x="272132" y="-5953"/>
                  <a:pt x="513110" y="0"/>
                </a:cubicBezTo>
                <a:cubicBezTo>
                  <a:pt x="754088" y="5953"/>
                  <a:pt x="824182" y="-13930"/>
                  <a:pt x="969902" y="0"/>
                </a:cubicBezTo>
                <a:cubicBezTo>
                  <a:pt x="1115622" y="13930"/>
                  <a:pt x="1285906" y="22294"/>
                  <a:pt x="1426695" y="0"/>
                </a:cubicBezTo>
                <a:cubicBezTo>
                  <a:pt x="1567484" y="-22294"/>
                  <a:pt x="1666695" y="2306"/>
                  <a:pt x="1883487" y="0"/>
                </a:cubicBezTo>
                <a:cubicBezTo>
                  <a:pt x="2100279" y="-2306"/>
                  <a:pt x="2200630" y="-5491"/>
                  <a:pt x="2509231" y="0"/>
                </a:cubicBezTo>
                <a:cubicBezTo>
                  <a:pt x="2817832" y="5491"/>
                  <a:pt x="2883027" y="8505"/>
                  <a:pt x="3191291" y="0"/>
                </a:cubicBezTo>
                <a:cubicBezTo>
                  <a:pt x="3499555" y="-8505"/>
                  <a:pt x="3457339" y="14100"/>
                  <a:pt x="3704401" y="0"/>
                </a:cubicBezTo>
                <a:cubicBezTo>
                  <a:pt x="3951463" y="-14100"/>
                  <a:pt x="4157611" y="23338"/>
                  <a:pt x="4330144" y="0"/>
                </a:cubicBezTo>
                <a:cubicBezTo>
                  <a:pt x="4502677" y="-23338"/>
                  <a:pt x="4728338" y="-11806"/>
                  <a:pt x="4843253" y="0"/>
                </a:cubicBezTo>
                <a:cubicBezTo>
                  <a:pt x="4958168" y="11806"/>
                  <a:pt x="5313947" y="17533"/>
                  <a:pt x="5631690" y="0"/>
                </a:cubicBezTo>
                <a:cubicBezTo>
                  <a:pt x="5607883" y="188603"/>
                  <a:pt x="5640308" y="383388"/>
                  <a:pt x="5631690" y="646331"/>
                </a:cubicBezTo>
                <a:cubicBezTo>
                  <a:pt x="5327201" y="627888"/>
                  <a:pt x="5157748" y="645301"/>
                  <a:pt x="4949630" y="646331"/>
                </a:cubicBezTo>
                <a:cubicBezTo>
                  <a:pt x="4741512" y="647361"/>
                  <a:pt x="4597837" y="645784"/>
                  <a:pt x="4436520" y="646331"/>
                </a:cubicBezTo>
                <a:cubicBezTo>
                  <a:pt x="4275203" y="646879"/>
                  <a:pt x="4069466" y="642630"/>
                  <a:pt x="3754460" y="646331"/>
                </a:cubicBezTo>
                <a:cubicBezTo>
                  <a:pt x="3439454" y="650032"/>
                  <a:pt x="3374793" y="668103"/>
                  <a:pt x="3016083" y="646331"/>
                </a:cubicBezTo>
                <a:cubicBezTo>
                  <a:pt x="2657373" y="624559"/>
                  <a:pt x="2663882" y="655868"/>
                  <a:pt x="2334023" y="646331"/>
                </a:cubicBezTo>
                <a:cubicBezTo>
                  <a:pt x="2004164" y="636794"/>
                  <a:pt x="1878393" y="624706"/>
                  <a:pt x="1708279" y="646331"/>
                </a:cubicBezTo>
                <a:cubicBezTo>
                  <a:pt x="1538165" y="667956"/>
                  <a:pt x="1130769" y="670737"/>
                  <a:pt x="969902" y="646331"/>
                </a:cubicBezTo>
                <a:cubicBezTo>
                  <a:pt x="809035" y="621925"/>
                  <a:pt x="371031" y="684387"/>
                  <a:pt x="0" y="646331"/>
                </a:cubicBezTo>
                <a:cubicBezTo>
                  <a:pt x="7900" y="449352"/>
                  <a:pt x="-19019" y="291159"/>
                  <a:pt x="0" y="0"/>
                </a:cubicBezTo>
                <a:close/>
              </a:path>
              <a:path w="5631690" h="646331" stroke="0" extrusionOk="0">
                <a:moveTo>
                  <a:pt x="0" y="0"/>
                </a:moveTo>
                <a:cubicBezTo>
                  <a:pt x="154651" y="11290"/>
                  <a:pt x="323890" y="-13150"/>
                  <a:pt x="513110" y="0"/>
                </a:cubicBezTo>
                <a:cubicBezTo>
                  <a:pt x="702330" y="13150"/>
                  <a:pt x="925564" y="-24081"/>
                  <a:pt x="1082536" y="0"/>
                </a:cubicBezTo>
                <a:cubicBezTo>
                  <a:pt x="1239508" y="24081"/>
                  <a:pt x="1439222" y="23449"/>
                  <a:pt x="1651962" y="0"/>
                </a:cubicBezTo>
                <a:cubicBezTo>
                  <a:pt x="1864702" y="-23449"/>
                  <a:pt x="1910276" y="-11493"/>
                  <a:pt x="2108755" y="0"/>
                </a:cubicBezTo>
                <a:cubicBezTo>
                  <a:pt x="2307234" y="11493"/>
                  <a:pt x="2544039" y="18363"/>
                  <a:pt x="2734498" y="0"/>
                </a:cubicBezTo>
                <a:cubicBezTo>
                  <a:pt x="2924957" y="-18363"/>
                  <a:pt x="3159584" y="13820"/>
                  <a:pt x="3472876" y="0"/>
                </a:cubicBezTo>
                <a:cubicBezTo>
                  <a:pt x="3786168" y="-13820"/>
                  <a:pt x="3964361" y="-23863"/>
                  <a:pt x="4154936" y="0"/>
                </a:cubicBezTo>
                <a:cubicBezTo>
                  <a:pt x="4345511" y="23863"/>
                  <a:pt x="4510146" y="25173"/>
                  <a:pt x="4724362" y="0"/>
                </a:cubicBezTo>
                <a:cubicBezTo>
                  <a:pt x="4938578" y="-25173"/>
                  <a:pt x="5189154" y="-37848"/>
                  <a:pt x="5631690" y="0"/>
                </a:cubicBezTo>
                <a:cubicBezTo>
                  <a:pt x="5612691" y="245630"/>
                  <a:pt x="5635800" y="385476"/>
                  <a:pt x="5631690" y="646331"/>
                </a:cubicBezTo>
                <a:cubicBezTo>
                  <a:pt x="5327968" y="671353"/>
                  <a:pt x="5260636" y="659007"/>
                  <a:pt x="4893313" y="646331"/>
                </a:cubicBezTo>
                <a:cubicBezTo>
                  <a:pt x="4525990" y="633655"/>
                  <a:pt x="4593665" y="643342"/>
                  <a:pt x="4436520" y="646331"/>
                </a:cubicBezTo>
                <a:cubicBezTo>
                  <a:pt x="4279375" y="649320"/>
                  <a:pt x="3911172" y="650572"/>
                  <a:pt x="3754460" y="646331"/>
                </a:cubicBezTo>
                <a:cubicBezTo>
                  <a:pt x="3597748" y="642090"/>
                  <a:pt x="3213785" y="625411"/>
                  <a:pt x="3016083" y="646331"/>
                </a:cubicBezTo>
                <a:cubicBezTo>
                  <a:pt x="2818381" y="667251"/>
                  <a:pt x="2429219" y="680352"/>
                  <a:pt x="2277706" y="646331"/>
                </a:cubicBezTo>
                <a:cubicBezTo>
                  <a:pt x="2126193" y="612310"/>
                  <a:pt x="1831362" y="638302"/>
                  <a:pt x="1539329" y="646331"/>
                </a:cubicBezTo>
                <a:cubicBezTo>
                  <a:pt x="1247296" y="654360"/>
                  <a:pt x="1139137" y="672321"/>
                  <a:pt x="913585" y="646331"/>
                </a:cubicBezTo>
                <a:cubicBezTo>
                  <a:pt x="688033" y="620341"/>
                  <a:pt x="223662" y="646740"/>
                  <a:pt x="0" y="646331"/>
                </a:cubicBezTo>
                <a:cubicBezTo>
                  <a:pt x="-5884" y="345950"/>
                  <a:pt x="-21361" y="16042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2358398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Incorporer les documents dans les circulaires au moins 2 sessions à l’avance (pour formations, préparations…)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139CF1-BA65-4473-9D52-72327B6FBB9D}"/>
              </a:ext>
            </a:extLst>
          </p:cNvPr>
          <p:cNvSpPr txBox="1"/>
          <p:nvPr/>
        </p:nvSpPr>
        <p:spPr>
          <a:xfrm rot="21348353">
            <a:off x="1868660" y="4628660"/>
            <a:ext cx="6237819" cy="978729"/>
          </a:xfrm>
          <a:custGeom>
            <a:avLst/>
            <a:gdLst>
              <a:gd name="connsiteX0" fmla="*/ 0 w 6237819"/>
              <a:gd name="connsiteY0" fmla="*/ 0 h 978729"/>
              <a:gd name="connsiteX1" fmla="*/ 817847 w 6237819"/>
              <a:gd name="connsiteY1" fmla="*/ 0 h 978729"/>
              <a:gd name="connsiteX2" fmla="*/ 1323804 w 6237819"/>
              <a:gd name="connsiteY2" fmla="*/ 0 h 978729"/>
              <a:gd name="connsiteX3" fmla="*/ 2016895 w 6237819"/>
              <a:gd name="connsiteY3" fmla="*/ 0 h 978729"/>
              <a:gd name="connsiteX4" fmla="*/ 2772364 w 6237819"/>
              <a:gd name="connsiteY4" fmla="*/ 0 h 978729"/>
              <a:gd name="connsiteX5" fmla="*/ 3340699 w 6237819"/>
              <a:gd name="connsiteY5" fmla="*/ 0 h 978729"/>
              <a:gd name="connsiteX6" fmla="*/ 4033790 w 6237819"/>
              <a:gd name="connsiteY6" fmla="*/ 0 h 978729"/>
              <a:gd name="connsiteX7" fmla="*/ 4602124 w 6237819"/>
              <a:gd name="connsiteY7" fmla="*/ 0 h 978729"/>
              <a:gd name="connsiteX8" fmla="*/ 5419972 w 6237819"/>
              <a:gd name="connsiteY8" fmla="*/ 0 h 978729"/>
              <a:gd name="connsiteX9" fmla="*/ 6237819 w 6237819"/>
              <a:gd name="connsiteY9" fmla="*/ 0 h 978729"/>
              <a:gd name="connsiteX10" fmla="*/ 6237819 w 6237819"/>
              <a:gd name="connsiteY10" fmla="*/ 489365 h 978729"/>
              <a:gd name="connsiteX11" fmla="*/ 6237819 w 6237819"/>
              <a:gd name="connsiteY11" fmla="*/ 978729 h 978729"/>
              <a:gd name="connsiteX12" fmla="*/ 5607106 w 6237819"/>
              <a:gd name="connsiteY12" fmla="*/ 978729 h 978729"/>
              <a:gd name="connsiteX13" fmla="*/ 4789259 w 6237819"/>
              <a:gd name="connsiteY13" fmla="*/ 978729 h 978729"/>
              <a:gd name="connsiteX14" fmla="*/ 4033790 w 6237819"/>
              <a:gd name="connsiteY14" fmla="*/ 978729 h 978729"/>
              <a:gd name="connsiteX15" fmla="*/ 3340699 w 6237819"/>
              <a:gd name="connsiteY15" fmla="*/ 978729 h 978729"/>
              <a:gd name="connsiteX16" fmla="*/ 2522851 w 6237819"/>
              <a:gd name="connsiteY16" fmla="*/ 978729 h 978729"/>
              <a:gd name="connsiteX17" fmla="*/ 1954517 w 6237819"/>
              <a:gd name="connsiteY17" fmla="*/ 978729 h 978729"/>
              <a:gd name="connsiteX18" fmla="*/ 1199047 w 6237819"/>
              <a:gd name="connsiteY18" fmla="*/ 978729 h 978729"/>
              <a:gd name="connsiteX19" fmla="*/ 693091 w 6237819"/>
              <a:gd name="connsiteY19" fmla="*/ 978729 h 978729"/>
              <a:gd name="connsiteX20" fmla="*/ 0 w 6237819"/>
              <a:gd name="connsiteY20" fmla="*/ 978729 h 978729"/>
              <a:gd name="connsiteX21" fmla="*/ 0 w 6237819"/>
              <a:gd name="connsiteY21" fmla="*/ 508939 h 978729"/>
              <a:gd name="connsiteX22" fmla="*/ 0 w 6237819"/>
              <a:gd name="connsiteY22" fmla="*/ 0 h 97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37819" h="978729" fill="none" extrusionOk="0">
                <a:moveTo>
                  <a:pt x="0" y="0"/>
                </a:moveTo>
                <a:cubicBezTo>
                  <a:pt x="253669" y="-31261"/>
                  <a:pt x="637601" y="15625"/>
                  <a:pt x="817847" y="0"/>
                </a:cubicBezTo>
                <a:cubicBezTo>
                  <a:pt x="998093" y="-15625"/>
                  <a:pt x="1113592" y="12674"/>
                  <a:pt x="1323804" y="0"/>
                </a:cubicBezTo>
                <a:cubicBezTo>
                  <a:pt x="1534016" y="-12674"/>
                  <a:pt x="1827702" y="1594"/>
                  <a:pt x="2016895" y="0"/>
                </a:cubicBezTo>
                <a:cubicBezTo>
                  <a:pt x="2206088" y="-1594"/>
                  <a:pt x="2563532" y="-20702"/>
                  <a:pt x="2772364" y="0"/>
                </a:cubicBezTo>
                <a:cubicBezTo>
                  <a:pt x="2981196" y="20702"/>
                  <a:pt x="3072555" y="-24691"/>
                  <a:pt x="3340699" y="0"/>
                </a:cubicBezTo>
                <a:cubicBezTo>
                  <a:pt x="3608843" y="24691"/>
                  <a:pt x="3819257" y="30403"/>
                  <a:pt x="4033790" y="0"/>
                </a:cubicBezTo>
                <a:cubicBezTo>
                  <a:pt x="4248323" y="-30403"/>
                  <a:pt x="4337393" y="-10758"/>
                  <a:pt x="4602124" y="0"/>
                </a:cubicBezTo>
                <a:cubicBezTo>
                  <a:pt x="4866855" y="10758"/>
                  <a:pt x="5041666" y="2623"/>
                  <a:pt x="5419972" y="0"/>
                </a:cubicBezTo>
                <a:cubicBezTo>
                  <a:pt x="5798278" y="-2623"/>
                  <a:pt x="5850160" y="-29647"/>
                  <a:pt x="6237819" y="0"/>
                </a:cubicBezTo>
                <a:cubicBezTo>
                  <a:pt x="6260851" y="101351"/>
                  <a:pt x="6252274" y="287204"/>
                  <a:pt x="6237819" y="489365"/>
                </a:cubicBezTo>
                <a:cubicBezTo>
                  <a:pt x="6223364" y="691526"/>
                  <a:pt x="6219659" y="854503"/>
                  <a:pt x="6237819" y="978729"/>
                </a:cubicBezTo>
                <a:cubicBezTo>
                  <a:pt x="5951818" y="982715"/>
                  <a:pt x="5780240" y="980895"/>
                  <a:pt x="5607106" y="978729"/>
                </a:cubicBezTo>
                <a:cubicBezTo>
                  <a:pt x="5433972" y="976563"/>
                  <a:pt x="5015341" y="954762"/>
                  <a:pt x="4789259" y="978729"/>
                </a:cubicBezTo>
                <a:cubicBezTo>
                  <a:pt x="4563177" y="1002696"/>
                  <a:pt x="4327300" y="1001154"/>
                  <a:pt x="4033790" y="978729"/>
                </a:cubicBezTo>
                <a:cubicBezTo>
                  <a:pt x="3740280" y="956304"/>
                  <a:pt x="3533771" y="1001476"/>
                  <a:pt x="3340699" y="978729"/>
                </a:cubicBezTo>
                <a:cubicBezTo>
                  <a:pt x="3147627" y="955982"/>
                  <a:pt x="2851066" y="1009945"/>
                  <a:pt x="2522851" y="978729"/>
                </a:cubicBezTo>
                <a:cubicBezTo>
                  <a:pt x="2194636" y="947513"/>
                  <a:pt x="2127703" y="961317"/>
                  <a:pt x="1954517" y="978729"/>
                </a:cubicBezTo>
                <a:cubicBezTo>
                  <a:pt x="1781331" y="996141"/>
                  <a:pt x="1375852" y="1011167"/>
                  <a:pt x="1199047" y="978729"/>
                </a:cubicBezTo>
                <a:cubicBezTo>
                  <a:pt x="1022242" y="946292"/>
                  <a:pt x="908702" y="956752"/>
                  <a:pt x="693091" y="978729"/>
                </a:cubicBezTo>
                <a:cubicBezTo>
                  <a:pt x="477480" y="1000706"/>
                  <a:pt x="144675" y="1008348"/>
                  <a:pt x="0" y="978729"/>
                </a:cubicBezTo>
                <a:cubicBezTo>
                  <a:pt x="-6926" y="794365"/>
                  <a:pt x="16996" y="612249"/>
                  <a:pt x="0" y="508939"/>
                </a:cubicBezTo>
                <a:cubicBezTo>
                  <a:pt x="-16996" y="405629"/>
                  <a:pt x="13447" y="112477"/>
                  <a:pt x="0" y="0"/>
                </a:cubicBezTo>
                <a:close/>
              </a:path>
              <a:path w="6237819" h="978729" stroke="0" extrusionOk="0">
                <a:moveTo>
                  <a:pt x="0" y="0"/>
                </a:moveTo>
                <a:cubicBezTo>
                  <a:pt x="189157" y="-8492"/>
                  <a:pt x="321757" y="2978"/>
                  <a:pt x="568335" y="0"/>
                </a:cubicBezTo>
                <a:cubicBezTo>
                  <a:pt x="814914" y="-2978"/>
                  <a:pt x="935471" y="-30245"/>
                  <a:pt x="1199047" y="0"/>
                </a:cubicBezTo>
                <a:cubicBezTo>
                  <a:pt x="1462623" y="30245"/>
                  <a:pt x="1669603" y="30603"/>
                  <a:pt x="1829760" y="0"/>
                </a:cubicBezTo>
                <a:cubicBezTo>
                  <a:pt x="1989917" y="-30603"/>
                  <a:pt x="2144274" y="22065"/>
                  <a:pt x="2335717" y="0"/>
                </a:cubicBezTo>
                <a:cubicBezTo>
                  <a:pt x="2527160" y="-22065"/>
                  <a:pt x="2767463" y="-27056"/>
                  <a:pt x="3028808" y="0"/>
                </a:cubicBezTo>
                <a:cubicBezTo>
                  <a:pt x="3290153" y="27056"/>
                  <a:pt x="3636965" y="34787"/>
                  <a:pt x="3846655" y="0"/>
                </a:cubicBezTo>
                <a:cubicBezTo>
                  <a:pt x="4056345" y="-34787"/>
                  <a:pt x="4407257" y="29169"/>
                  <a:pt x="4602124" y="0"/>
                </a:cubicBezTo>
                <a:cubicBezTo>
                  <a:pt x="4796991" y="-29169"/>
                  <a:pt x="5081026" y="-3263"/>
                  <a:pt x="5232837" y="0"/>
                </a:cubicBezTo>
                <a:cubicBezTo>
                  <a:pt x="5384648" y="3263"/>
                  <a:pt x="5990299" y="25811"/>
                  <a:pt x="6237819" y="0"/>
                </a:cubicBezTo>
                <a:cubicBezTo>
                  <a:pt x="6233336" y="170338"/>
                  <a:pt x="6246325" y="354203"/>
                  <a:pt x="6237819" y="499152"/>
                </a:cubicBezTo>
                <a:cubicBezTo>
                  <a:pt x="6229313" y="644101"/>
                  <a:pt x="6224730" y="874673"/>
                  <a:pt x="6237819" y="978729"/>
                </a:cubicBezTo>
                <a:cubicBezTo>
                  <a:pt x="5991368" y="945456"/>
                  <a:pt x="5687723" y="976535"/>
                  <a:pt x="5544728" y="978729"/>
                </a:cubicBezTo>
                <a:cubicBezTo>
                  <a:pt x="5401733" y="980923"/>
                  <a:pt x="5001868" y="996728"/>
                  <a:pt x="4789259" y="978729"/>
                </a:cubicBezTo>
                <a:cubicBezTo>
                  <a:pt x="4576650" y="960730"/>
                  <a:pt x="4244636" y="982887"/>
                  <a:pt x="3971411" y="978729"/>
                </a:cubicBezTo>
                <a:cubicBezTo>
                  <a:pt x="3698186" y="974571"/>
                  <a:pt x="3417920" y="949569"/>
                  <a:pt x="3153564" y="978729"/>
                </a:cubicBezTo>
                <a:cubicBezTo>
                  <a:pt x="2889208" y="1007889"/>
                  <a:pt x="2550683" y="1012879"/>
                  <a:pt x="2335717" y="978729"/>
                </a:cubicBezTo>
                <a:cubicBezTo>
                  <a:pt x="2120751" y="944579"/>
                  <a:pt x="1801890" y="968579"/>
                  <a:pt x="1642626" y="978729"/>
                </a:cubicBezTo>
                <a:cubicBezTo>
                  <a:pt x="1483362" y="988879"/>
                  <a:pt x="1255646" y="980787"/>
                  <a:pt x="949535" y="978729"/>
                </a:cubicBezTo>
                <a:cubicBezTo>
                  <a:pt x="643424" y="976671"/>
                  <a:pt x="199457" y="939554"/>
                  <a:pt x="0" y="978729"/>
                </a:cubicBezTo>
                <a:cubicBezTo>
                  <a:pt x="13675" y="828290"/>
                  <a:pt x="-3973" y="627301"/>
                  <a:pt x="0" y="479577"/>
                </a:cubicBezTo>
                <a:cubicBezTo>
                  <a:pt x="3973" y="331853"/>
                  <a:pt x="19234" y="218275"/>
                  <a:pt x="0" y="0"/>
                </a:cubicBezTo>
                <a:close/>
              </a:path>
            </a:pathLst>
          </a:custGeom>
          <a:ln>
            <a:solidFill>
              <a:srgbClr val="EB5C2E"/>
            </a:solidFill>
            <a:extLst>
              <a:ext uri="{C807C97D-BFC1-408E-A445-0C87EB9F89A2}">
                <ask:lineSketchStyleProps xmlns:ask="http://schemas.microsoft.com/office/drawing/2018/sketchyshapes" sd="22358398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Incorporation dans les circulaires d’examen </a:t>
            </a:r>
            <a:r>
              <a:rPr lang="fr-FR" b="1" dirty="0"/>
              <a:t>en janvier 2022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Prise en compte </a:t>
            </a:r>
            <a:r>
              <a:rPr lang="fr-FR" b="1" dirty="0">
                <a:solidFill>
                  <a:srgbClr val="EB5C2E"/>
                </a:solidFill>
              </a:rPr>
              <a:t>progressive</a:t>
            </a:r>
            <a:r>
              <a:rPr lang="fr-FR" dirty="0"/>
              <a:t> dans les examens à partir de 2023 ou 2024 ?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D6218F7-E5BD-4F30-8277-C8F286ED3FA2}"/>
              </a:ext>
            </a:extLst>
          </p:cNvPr>
          <p:cNvSpPr txBox="1"/>
          <p:nvPr/>
        </p:nvSpPr>
        <p:spPr>
          <a:xfrm rot="21213572">
            <a:off x="1371488" y="2160433"/>
            <a:ext cx="4661389" cy="646331"/>
          </a:xfrm>
          <a:custGeom>
            <a:avLst/>
            <a:gdLst>
              <a:gd name="connsiteX0" fmla="*/ 0 w 4661389"/>
              <a:gd name="connsiteY0" fmla="*/ 0 h 646331"/>
              <a:gd name="connsiteX1" fmla="*/ 526071 w 4661389"/>
              <a:gd name="connsiteY1" fmla="*/ 0 h 646331"/>
              <a:gd name="connsiteX2" fmla="*/ 1285212 w 4661389"/>
              <a:gd name="connsiteY2" fmla="*/ 0 h 646331"/>
              <a:gd name="connsiteX3" fmla="*/ 1857896 w 4661389"/>
              <a:gd name="connsiteY3" fmla="*/ 0 h 646331"/>
              <a:gd name="connsiteX4" fmla="*/ 2570423 w 4661389"/>
              <a:gd name="connsiteY4" fmla="*/ 0 h 646331"/>
              <a:gd name="connsiteX5" fmla="*/ 3096494 w 4661389"/>
              <a:gd name="connsiteY5" fmla="*/ 0 h 646331"/>
              <a:gd name="connsiteX6" fmla="*/ 3622565 w 4661389"/>
              <a:gd name="connsiteY6" fmla="*/ 0 h 646331"/>
              <a:gd name="connsiteX7" fmla="*/ 4661389 w 4661389"/>
              <a:gd name="connsiteY7" fmla="*/ 0 h 646331"/>
              <a:gd name="connsiteX8" fmla="*/ 4661389 w 4661389"/>
              <a:gd name="connsiteY8" fmla="*/ 646331 h 646331"/>
              <a:gd name="connsiteX9" fmla="*/ 4042090 w 4661389"/>
              <a:gd name="connsiteY9" fmla="*/ 646331 h 646331"/>
              <a:gd name="connsiteX10" fmla="*/ 3376177 w 4661389"/>
              <a:gd name="connsiteY10" fmla="*/ 646331 h 646331"/>
              <a:gd name="connsiteX11" fmla="*/ 2617037 w 4661389"/>
              <a:gd name="connsiteY11" fmla="*/ 646331 h 646331"/>
              <a:gd name="connsiteX12" fmla="*/ 1857896 w 4661389"/>
              <a:gd name="connsiteY12" fmla="*/ 646331 h 646331"/>
              <a:gd name="connsiteX13" fmla="*/ 1285212 w 4661389"/>
              <a:gd name="connsiteY13" fmla="*/ 646331 h 646331"/>
              <a:gd name="connsiteX14" fmla="*/ 712527 w 4661389"/>
              <a:gd name="connsiteY14" fmla="*/ 646331 h 646331"/>
              <a:gd name="connsiteX15" fmla="*/ 0 w 4661389"/>
              <a:gd name="connsiteY15" fmla="*/ 646331 h 646331"/>
              <a:gd name="connsiteX16" fmla="*/ 0 w 4661389"/>
              <a:gd name="connsiteY1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61389" h="646331" fill="none" extrusionOk="0">
                <a:moveTo>
                  <a:pt x="0" y="0"/>
                </a:moveTo>
                <a:cubicBezTo>
                  <a:pt x="198330" y="19154"/>
                  <a:pt x="346430" y="-21564"/>
                  <a:pt x="526071" y="0"/>
                </a:cubicBezTo>
                <a:cubicBezTo>
                  <a:pt x="705712" y="21564"/>
                  <a:pt x="1017115" y="-11636"/>
                  <a:pt x="1285212" y="0"/>
                </a:cubicBezTo>
                <a:cubicBezTo>
                  <a:pt x="1553309" y="11636"/>
                  <a:pt x="1581088" y="4485"/>
                  <a:pt x="1857896" y="0"/>
                </a:cubicBezTo>
                <a:cubicBezTo>
                  <a:pt x="2134704" y="-4485"/>
                  <a:pt x="2412669" y="8038"/>
                  <a:pt x="2570423" y="0"/>
                </a:cubicBezTo>
                <a:cubicBezTo>
                  <a:pt x="2728177" y="-8038"/>
                  <a:pt x="2885188" y="-7035"/>
                  <a:pt x="3096494" y="0"/>
                </a:cubicBezTo>
                <a:cubicBezTo>
                  <a:pt x="3307800" y="7035"/>
                  <a:pt x="3463553" y="24085"/>
                  <a:pt x="3622565" y="0"/>
                </a:cubicBezTo>
                <a:cubicBezTo>
                  <a:pt x="3781577" y="-24085"/>
                  <a:pt x="4373175" y="-5826"/>
                  <a:pt x="4661389" y="0"/>
                </a:cubicBezTo>
                <a:cubicBezTo>
                  <a:pt x="4639241" y="275287"/>
                  <a:pt x="4682262" y="383433"/>
                  <a:pt x="4661389" y="646331"/>
                </a:cubicBezTo>
                <a:cubicBezTo>
                  <a:pt x="4490640" y="654428"/>
                  <a:pt x="4296936" y="676613"/>
                  <a:pt x="4042090" y="646331"/>
                </a:cubicBezTo>
                <a:cubicBezTo>
                  <a:pt x="3787244" y="616049"/>
                  <a:pt x="3652604" y="648945"/>
                  <a:pt x="3376177" y="646331"/>
                </a:cubicBezTo>
                <a:cubicBezTo>
                  <a:pt x="3099750" y="643717"/>
                  <a:pt x="2921136" y="630277"/>
                  <a:pt x="2617037" y="646331"/>
                </a:cubicBezTo>
                <a:cubicBezTo>
                  <a:pt x="2312938" y="662385"/>
                  <a:pt x="2090601" y="659253"/>
                  <a:pt x="1857896" y="646331"/>
                </a:cubicBezTo>
                <a:cubicBezTo>
                  <a:pt x="1625191" y="633409"/>
                  <a:pt x="1439821" y="640684"/>
                  <a:pt x="1285212" y="646331"/>
                </a:cubicBezTo>
                <a:cubicBezTo>
                  <a:pt x="1130603" y="651978"/>
                  <a:pt x="835232" y="674861"/>
                  <a:pt x="712527" y="646331"/>
                </a:cubicBezTo>
                <a:cubicBezTo>
                  <a:pt x="589822" y="617801"/>
                  <a:pt x="244855" y="681701"/>
                  <a:pt x="0" y="646331"/>
                </a:cubicBezTo>
                <a:cubicBezTo>
                  <a:pt x="-395" y="371885"/>
                  <a:pt x="16642" y="215811"/>
                  <a:pt x="0" y="0"/>
                </a:cubicBezTo>
                <a:close/>
              </a:path>
              <a:path w="4661389" h="646331" stroke="0" extrusionOk="0">
                <a:moveTo>
                  <a:pt x="0" y="0"/>
                </a:moveTo>
                <a:cubicBezTo>
                  <a:pt x="264830" y="13580"/>
                  <a:pt x="360018" y="-22817"/>
                  <a:pt x="572685" y="0"/>
                </a:cubicBezTo>
                <a:cubicBezTo>
                  <a:pt x="785352" y="22817"/>
                  <a:pt x="922466" y="25486"/>
                  <a:pt x="1191984" y="0"/>
                </a:cubicBezTo>
                <a:cubicBezTo>
                  <a:pt x="1461502" y="-25486"/>
                  <a:pt x="1667062" y="12297"/>
                  <a:pt x="1811283" y="0"/>
                </a:cubicBezTo>
                <a:cubicBezTo>
                  <a:pt x="1955504" y="-12297"/>
                  <a:pt x="2125258" y="3928"/>
                  <a:pt x="2337354" y="0"/>
                </a:cubicBezTo>
                <a:cubicBezTo>
                  <a:pt x="2549450" y="-3928"/>
                  <a:pt x="2736822" y="-17486"/>
                  <a:pt x="3003266" y="0"/>
                </a:cubicBezTo>
                <a:cubicBezTo>
                  <a:pt x="3269710" y="17486"/>
                  <a:pt x="3519803" y="4369"/>
                  <a:pt x="3762407" y="0"/>
                </a:cubicBezTo>
                <a:cubicBezTo>
                  <a:pt x="4005011" y="-4369"/>
                  <a:pt x="4480565" y="-28964"/>
                  <a:pt x="4661389" y="0"/>
                </a:cubicBezTo>
                <a:cubicBezTo>
                  <a:pt x="4651848" y="151419"/>
                  <a:pt x="4651854" y="334329"/>
                  <a:pt x="4661389" y="646331"/>
                </a:cubicBezTo>
                <a:cubicBezTo>
                  <a:pt x="4493114" y="629628"/>
                  <a:pt x="4374280" y="663295"/>
                  <a:pt x="4088704" y="646331"/>
                </a:cubicBezTo>
                <a:cubicBezTo>
                  <a:pt x="3803129" y="629367"/>
                  <a:pt x="3730719" y="667206"/>
                  <a:pt x="3562633" y="646331"/>
                </a:cubicBezTo>
                <a:cubicBezTo>
                  <a:pt x="3394547" y="625456"/>
                  <a:pt x="3142225" y="674828"/>
                  <a:pt x="2896720" y="646331"/>
                </a:cubicBezTo>
                <a:cubicBezTo>
                  <a:pt x="2651215" y="617834"/>
                  <a:pt x="2487744" y="647328"/>
                  <a:pt x="2370649" y="646331"/>
                </a:cubicBezTo>
                <a:cubicBezTo>
                  <a:pt x="2253554" y="645334"/>
                  <a:pt x="1907312" y="621241"/>
                  <a:pt x="1658123" y="646331"/>
                </a:cubicBezTo>
                <a:cubicBezTo>
                  <a:pt x="1408934" y="671421"/>
                  <a:pt x="1172481" y="683056"/>
                  <a:pt x="898982" y="646331"/>
                </a:cubicBezTo>
                <a:cubicBezTo>
                  <a:pt x="625483" y="609606"/>
                  <a:pt x="309200" y="634085"/>
                  <a:pt x="0" y="646331"/>
                </a:cubicBezTo>
                <a:cubicBezTo>
                  <a:pt x="-31394" y="327774"/>
                  <a:pt x="12137" y="258225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2358398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Compter au moins 6 mois (maxi 1 an de travail) pour le GT BTS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1B6540C-8816-455E-8240-FF8E7586989E}"/>
              </a:ext>
            </a:extLst>
          </p:cNvPr>
          <p:cNvSpPr txBox="1"/>
          <p:nvPr/>
        </p:nvSpPr>
        <p:spPr>
          <a:xfrm rot="21348353">
            <a:off x="2462541" y="3835281"/>
            <a:ext cx="4552624" cy="369332"/>
          </a:xfrm>
          <a:custGeom>
            <a:avLst/>
            <a:gdLst>
              <a:gd name="connsiteX0" fmla="*/ 0 w 4552624"/>
              <a:gd name="connsiteY0" fmla="*/ 0 h 369332"/>
              <a:gd name="connsiteX1" fmla="*/ 513796 w 4552624"/>
              <a:gd name="connsiteY1" fmla="*/ 0 h 369332"/>
              <a:gd name="connsiteX2" fmla="*/ 1255223 w 4552624"/>
              <a:gd name="connsiteY2" fmla="*/ 0 h 369332"/>
              <a:gd name="connsiteX3" fmla="*/ 1814546 w 4552624"/>
              <a:gd name="connsiteY3" fmla="*/ 0 h 369332"/>
              <a:gd name="connsiteX4" fmla="*/ 2510447 w 4552624"/>
              <a:gd name="connsiteY4" fmla="*/ 0 h 369332"/>
              <a:gd name="connsiteX5" fmla="*/ 3024243 w 4552624"/>
              <a:gd name="connsiteY5" fmla="*/ 0 h 369332"/>
              <a:gd name="connsiteX6" fmla="*/ 3538039 w 4552624"/>
              <a:gd name="connsiteY6" fmla="*/ 0 h 369332"/>
              <a:gd name="connsiteX7" fmla="*/ 4552624 w 4552624"/>
              <a:gd name="connsiteY7" fmla="*/ 0 h 369332"/>
              <a:gd name="connsiteX8" fmla="*/ 4552624 w 4552624"/>
              <a:gd name="connsiteY8" fmla="*/ 369332 h 369332"/>
              <a:gd name="connsiteX9" fmla="*/ 3947775 w 4552624"/>
              <a:gd name="connsiteY9" fmla="*/ 369332 h 369332"/>
              <a:gd name="connsiteX10" fmla="*/ 3297401 w 4552624"/>
              <a:gd name="connsiteY10" fmla="*/ 369332 h 369332"/>
              <a:gd name="connsiteX11" fmla="*/ 2555973 w 4552624"/>
              <a:gd name="connsiteY11" fmla="*/ 369332 h 369332"/>
              <a:gd name="connsiteX12" fmla="*/ 1814546 w 4552624"/>
              <a:gd name="connsiteY12" fmla="*/ 369332 h 369332"/>
              <a:gd name="connsiteX13" fmla="*/ 1255223 w 4552624"/>
              <a:gd name="connsiteY13" fmla="*/ 369332 h 369332"/>
              <a:gd name="connsiteX14" fmla="*/ 695901 w 4552624"/>
              <a:gd name="connsiteY14" fmla="*/ 369332 h 369332"/>
              <a:gd name="connsiteX15" fmla="*/ 0 w 4552624"/>
              <a:gd name="connsiteY15" fmla="*/ 369332 h 369332"/>
              <a:gd name="connsiteX16" fmla="*/ 0 w 4552624"/>
              <a:gd name="connsiteY1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52624" h="369332" fill="none" extrusionOk="0">
                <a:moveTo>
                  <a:pt x="0" y="0"/>
                </a:moveTo>
                <a:cubicBezTo>
                  <a:pt x="121584" y="-4748"/>
                  <a:pt x="323712" y="-1989"/>
                  <a:pt x="513796" y="0"/>
                </a:cubicBezTo>
                <a:cubicBezTo>
                  <a:pt x="703880" y="1989"/>
                  <a:pt x="979049" y="-32228"/>
                  <a:pt x="1255223" y="0"/>
                </a:cubicBezTo>
                <a:cubicBezTo>
                  <a:pt x="1531397" y="32228"/>
                  <a:pt x="1553792" y="19793"/>
                  <a:pt x="1814546" y="0"/>
                </a:cubicBezTo>
                <a:cubicBezTo>
                  <a:pt x="2075300" y="-19793"/>
                  <a:pt x="2263478" y="31150"/>
                  <a:pt x="2510447" y="0"/>
                </a:cubicBezTo>
                <a:cubicBezTo>
                  <a:pt x="2757416" y="-31150"/>
                  <a:pt x="2846874" y="8350"/>
                  <a:pt x="3024243" y="0"/>
                </a:cubicBezTo>
                <a:cubicBezTo>
                  <a:pt x="3201612" y="-8350"/>
                  <a:pt x="3390386" y="-23829"/>
                  <a:pt x="3538039" y="0"/>
                </a:cubicBezTo>
                <a:cubicBezTo>
                  <a:pt x="3685692" y="23829"/>
                  <a:pt x="4232811" y="537"/>
                  <a:pt x="4552624" y="0"/>
                </a:cubicBezTo>
                <a:cubicBezTo>
                  <a:pt x="4562792" y="157528"/>
                  <a:pt x="4568880" y="283922"/>
                  <a:pt x="4552624" y="369332"/>
                </a:cubicBezTo>
                <a:cubicBezTo>
                  <a:pt x="4345764" y="370923"/>
                  <a:pt x="4175634" y="341572"/>
                  <a:pt x="3947775" y="369332"/>
                </a:cubicBezTo>
                <a:cubicBezTo>
                  <a:pt x="3719916" y="397092"/>
                  <a:pt x="3567915" y="382786"/>
                  <a:pt x="3297401" y="369332"/>
                </a:cubicBezTo>
                <a:cubicBezTo>
                  <a:pt x="3026887" y="355878"/>
                  <a:pt x="2898039" y="339027"/>
                  <a:pt x="2555973" y="369332"/>
                </a:cubicBezTo>
                <a:cubicBezTo>
                  <a:pt x="2213907" y="399637"/>
                  <a:pt x="2118674" y="375736"/>
                  <a:pt x="1814546" y="369332"/>
                </a:cubicBezTo>
                <a:cubicBezTo>
                  <a:pt x="1510418" y="362928"/>
                  <a:pt x="1528707" y="385376"/>
                  <a:pt x="1255223" y="369332"/>
                </a:cubicBezTo>
                <a:cubicBezTo>
                  <a:pt x="981739" y="353288"/>
                  <a:pt x="956883" y="357552"/>
                  <a:pt x="695901" y="369332"/>
                </a:cubicBezTo>
                <a:cubicBezTo>
                  <a:pt x="434919" y="381112"/>
                  <a:pt x="255356" y="343401"/>
                  <a:pt x="0" y="369332"/>
                </a:cubicBezTo>
                <a:cubicBezTo>
                  <a:pt x="-14245" y="209125"/>
                  <a:pt x="-6441" y="113235"/>
                  <a:pt x="0" y="0"/>
                </a:cubicBezTo>
                <a:close/>
              </a:path>
              <a:path w="4552624" h="369332" stroke="0" extrusionOk="0">
                <a:moveTo>
                  <a:pt x="0" y="0"/>
                </a:moveTo>
                <a:cubicBezTo>
                  <a:pt x="192631" y="14351"/>
                  <a:pt x="430658" y="10437"/>
                  <a:pt x="559322" y="0"/>
                </a:cubicBezTo>
                <a:cubicBezTo>
                  <a:pt x="687986" y="-10437"/>
                  <a:pt x="962729" y="12581"/>
                  <a:pt x="1164171" y="0"/>
                </a:cubicBezTo>
                <a:cubicBezTo>
                  <a:pt x="1365613" y="-12581"/>
                  <a:pt x="1562057" y="19101"/>
                  <a:pt x="1769020" y="0"/>
                </a:cubicBezTo>
                <a:cubicBezTo>
                  <a:pt x="1975983" y="-19101"/>
                  <a:pt x="2123209" y="-9595"/>
                  <a:pt x="2282816" y="0"/>
                </a:cubicBezTo>
                <a:cubicBezTo>
                  <a:pt x="2442423" y="9595"/>
                  <a:pt x="2673048" y="-1814"/>
                  <a:pt x="2933191" y="0"/>
                </a:cubicBezTo>
                <a:cubicBezTo>
                  <a:pt x="3193334" y="1814"/>
                  <a:pt x="3399980" y="-10669"/>
                  <a:pt x="3674618" y="0"/>
                </a:cubicBezTo>
                <a:cubicBezTo>
                  <a:pt x="3949256" y="10669"/>
                  <a:pt x="4190498" y="-15275"/>
                  <a:pt x="4552624" y="0"/>
                </a:cubicBezTo>
                <a:cubicBezTo>
                  <a:pt x="4556933" y="119214"/>
                  <a:pt x="4538472" y="238673"/>
                  <a:pt x="4552624" y="369332"/>
                </a:cubicBezTo>
                <a:cubicBezTo>
                  <a:pt x="4295749" y="365551"/>
                  <a:pt x="4105478" y="346996"/>
                  <a:pt x="3993302" y="369332"/>
                </a:cubicBezTo>
                <a:cubicBezTo>
                  <a:pt x="3881126" y="391668"/>
                  <a:pt x="3704343" y="379129"/>
                  <a:pt x="3479505" y="369332"/>
                </a:cubicBezTo>
                <a:cubicBezTo>
                  <a:pt x="3254667" y="359535"/>
                  <a:pt x="3071763" y="361732"/>
                  <a:pt x="2829131" y="369332"/>
                </a:cubicBezTo>
                <a:cubicBezTo>
                  <a:pt x="2586499" y="376932"/>
                  <a:pt x="2569386" y="385725"/>
                  <a:pt x="2315334" y="369332"/>
                </a:cubicBezTo>
                <a:cubicBezTo>
                  <a:pt x="2061282" y="352939"/>
                  <a:pt x="1863389" y="378412"/>
                  <a:pt x="1619433" y="369332"/>
                </a:cubicBezTo>
                <a:cubicBezTo>
                  <a:pt x="1375477" y="360252"/>
                  <a:pt x="1235488" y="365288"/>
                  <a:pt x="878006" y="369332"/>
                </a:cubicBezTo>
                <a:cubicBezTo>
                  <a:pt x="520524" y="373376"/>
                  <a:pt x="369383" y="394779"/>
                  <a:pt x="0" y="369332"/>
                </a:cubicBezTo>
                <a:cubicBezTo>
                  <a:pt x="923" y="223567"/>
                  <a:pt x="16754" y="17567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2358398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Formations FEEBAT prévues en 2022 et …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"/>
          <p:cNvSpPr txBox="1"/>
          <p:nvPr/>
        </p:nvSpPr>
        <p:spPr>
          <a:xfrm>
            <a:off x="471716" y="6241141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2820316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007" y="2658813"/>
            <a:ext cx="1435947" cy="1620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6FBE71-580A-45B0-8EBF-3CA2615FD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37" y="452447"/>
            <a:ext cx="1717595" cy="1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 d’expérience sur la prise en compte de la transition numérique (BIM…) dans les examens de BTS</a:t>
            </a:r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5B80B78-5851-4D13-9632-36C19BD53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59" y="2018372"/>
            <a:ext cx="5949415" cy="4096676"/>
          </a:xfrm>
          <a:prstGeom prst="rect">
            <a:avLst/>
          </a:prstGeom>
        </p:spPr>
      </p:pic>
      <p:sp>
        <p:nvSpPr>
          <p:cNvPr id="16" name="Sous-titre 2">
            <a:extLst>
              <a:ext uri="{FF2B5EF4-FFF2-40B4-BE49-F238E27FC236}">
                <a16:creationId xmlns:a16="http://schemas.microsoft.com/office/drawing/2014/main" id="{B85E6DBA-25D3-4D56-9D2A-238D8E692689}"/>
              </a:ext>
            </a:extLst>
          </p:cNvPr>
          <p:cNvSpPr txBox="1">
            <a:spLocks/>
          </p:cNvSpPr>
          <p:nvPr/>
        </p:nvSpPr>
        <p:spPr>
          <a:xfrm>
            <a:off x="413858" y="1241142"/>
            <a:ext cx="8410621" cy="1440160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dirty="0"/>
              <a:t>Introduction dans </a:t>
            </a:r>
            <a:r>
              <a:rPr lang="fr-FR" sz="2000" b="1" dirty="0"/>
              <a:t>toutes les circulaires d’organisation des BTS</a:t>
            </a:r>
            <a:r>
              <a:rPr lang="fr-FR" sz="2000" dirty="0"/>
              <a:t> d’un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calendrier de prise en compte obligatoire du BIM dans les compétences évaluées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8CF7FCC-1DC6-44E5-A668-3BF9D4B4D739}"/>
              </a:ext>
            </a:extLst>
          </p:cNvPr>
          <p:cNvSpPr txBox="1">
            <a:spLocks/>
          </p:cNvSpPr>
          <p:nvPr/>
        </p:nvSpPr>
        <p:spPr>
          <a:xfrm>
            <a:off x="6523264" y="2073498"/>
            <a:ext cx="2472489" cy="3116964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EB5C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Aucune modification du cadre réglementaire des examens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Pas de compétences modifiées ou ajoutées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Cadrage </a:t>
            </a:r>
            <a:r>
              <a:rPr lang="fr-FR" b="1" dirty="0"/>
              <a:t>du contexte </a:t>
            </a:r>
            <a:r>
              <a:rPr lang="fr-FR" dirty="0"/>
              <a:t>(idem BIM) 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CC77180-1F60-4681-B867-A6EF42D426DA}"/>
              </a:ext>
            </a:extLst>
          </p:cNvPr>
          <p:cNvSpPr txBox="1"/>
          <p:nvPr/>
        </p:nvSpPr>
        <p:spPr>
          <a:xfrm rot="244709">
            <a:off x="4260800" y="4882798"/>
            <a:ext cx="4576082" cy="923330"/>
          </a:xfrm>
          <a:custGeom>
            <a:avLst/>
            <a:gdLst>
              <a:gd name="connsiteX0" fmla="*/ 0 w 4576082"/>
              <a:gd name="connsiteY0" fmla="*/ 0 h 923330"/>
              <a:gd name="connsiteX1" fmla="*/ 516444 w 4576082"/>
              <a:gd name="connsiteY1" fmla="*/ 0 h 923330"/>
              <a:gd name="connsiteX2" fmla="*/ 1215930 w 4576082"/>
              <a:gd name="connsiteY2" fmla="*/ 0 h 923330"/>
              <a:gd name="connsiteX3" fmla="*/ 1732374 w 4576082"/>
              <a:gd name="connsiteY3" fmla="*/ 0 h 923330"/>
              <a:gd name="connsiteX4" fmla="*/ 2248817 w 4576082"/>
              <a:gd name="connsiteY4" fmla="*/ 0 h 923330"/>
              <a:gd name="connsiteX5" fmla="*/ 2765261 w 4576082"/>
              <a:gd name="connsiteY5" fmla="*/ 0 h 923330"/>
              <a:gd name="connsiteX6" fmla="*/ 3418987 w 4576082"/>
              <a:gd name="connsiteY6" fmla="*/ 0 h 923330"/>
              <a:gd name="connsiteX7" fmla="*/ 4576082 w 4576082"/>
              <a:gd name="connsiteY7" fmla="*/ 0 h 923330"/>
              <a:gd name="connsiteX8" fmla="*/ 4576082 w 4576082"/>
              <a:gd name="connsiteY8" fmla="*/ 443198 h 923330"/>
              <a:gd name="connsiteX9" fmla="*/ 4576082 w 4576082"/>
              <a:gd name="connsiteY9" fmla="*/ 923330 h 923330"/>
              <a:gd name="connsiteX10" fmla="*/ 3968117 w 4576082"/>
              <a:gd name="connsiteY10" fmla="*/ 923330 h 923330"/>
              <a:gd name="connsiteX11" fmla="*/ 3405912 w 4576082"/>
              <a:gd name="connsiteY11" fmla="*/ 923330 h 923330"/>
              <a:gd name="connsiteX12" fmla="*/ 2843708 w 4576082"/>
              <a:gd name="connsiteY12" fmla="*/ 923330 h 923330"/>
              <a:gd name="connsiteX13" fmla="*/ 2144221 w 4576082"/>
              <a:gd name="connsiteY13" fmla="*/ 923330 h 923330"/>
              <a:gd name="connsiteX14" fmla="*/ 1582017 w 4576082"/>
              <a:gd name="connsiteY14" fmla="*/ 923330 h 923330"/>
              <a:gd name="connsiteX15" fmla="*/ 882530 w 4576082"/>
              <a:gd name="connsiteY15" fmla="*/ 923330 h 923330"/>
              <a:gd name="connsiteX16" fmla="*/ 0 w 4576082"/>
              <a:gd name="connsiteY16" fmla="*/ 923330 h 923330"/>
              <a:gd name="connsiteX17" fmla="*/ 0 w 4576082"/>
              <a:gd name="connsiteY17" fmla="*/ 452432 h 923330"/>
              <a:gd name="connsiteX18" fmla="*/ 0 w 4576082"/>
              <a:gd name="connsiteY18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76082" h="923330" fill="none" extrusionOk="0">
                <a:moveTo>
                  <a:pt x="0" y="0"/>
                </a:moveTo>
                <a:cubicBezTo>
                  <a:pt x="126691" y="2265"/>
                  <a:pt x="367143" y="9470"/>
                  <a:pt x="516444" y="0"/>
                </a:cubicBezTo>
                <a:cubicBezTo>
                  <a:pt x="665745" y="-9470"/>
                  <a:pt x="931223" y="-14207"/>
                  <a:pt x="1215930" y="0"/>
                </a:cubicBezTo>
                <a:cubicBezTo>
                  <a:pt x="1500637" y="14207"/>
                  <a:pt x="1566941" y="18728"/>
                  <a:pt x="1732374" y="0"/>
                </a:cubicBezTo>
                <a:cubicBezTo>
                  <a:pt x="1897807" y="-18728"/>
                  <a:pt x="2116567" y="-9195"/>
                  <a:pt x="2248817" y="0"/>
                </a:cubicBezTo>
                <a:cubicBezTo>
                  <a:pt x="2381067" y="9195"/>
                  <a:pt x="2647194" y="17687"/>
                  <a:pt x="2765261" y="0"/>
                </a:cubicBezTo>
                <a:cubicBezTo>
                  <a:pt x="2883328" y="-17687"/>
                  <a:pt x="3247376" y="21279"/>
                  <a:pt x="3418987" y="0"/>
                </a:cubicBezTo>
                <a:cubicBezTo>
                  <a:pt x="3590598" y="-21279"/>
                  <a:pt x="4285862" y="-38190"/>
                  <a:pt x="4576082" y="0"/>
                </a:cubicBezTo>
                <a:cubicBezTo>
                  <a:pt x="4574373" y="195441"/>
                  <a:pt x="4575232" y="352324"/>
                  <a:pt x="4576082" y="443198"/>
                </a:cubicBezTo>
                <a:cubicBezTo>
                  <a:pt x="4576932" y="534072"/>
                  <a:pt x="4588385" y="711469"/>
                  <a:pt x="4576082" y="923330"/>
                </a:cubicBezTo>
                <a:cubicBezTo>
                  <a:pt x="4441332" y="916415"/>
                  <a:pt x="4134932" y="920964"/>
                  <a:pt x="3968117" y="923330"/>
                </a:cubicBezTo>
                <a:cubicBezTo>
                  <a:pt x="3801303" y="925696"/>
                  <a:pt x="3562701" y="905207"/>
                  <a:pt x="3405912" y="923330"/>
                </a:cubicBezTo>
                <a:cubicBezTo>
                  <a:pt x="3249123" y="941453"/>
                  <a:pt x="3050439" y="930216"/>
                  <a:pt x="2843708" y="923330"/>
                </a:cubicBezTo>
                <a:cubicBezTo>
                  <a:pt x="2636977" y="916444"/>
                  <a:pt x="2360989" y="924782"/>
                  <a:pt x="2144221" y="923330"/>
                </a:cubicBezTo>
                <a:cubicBezTo>
                  <a:pt x="1927453" y="921878"/>
                  <a:pt x="1846944" y="940212"/>
                  <a:pt x="1582017" y="923330"/>
                </a:cubicBezTo>
                <a:cubicBezTo>
                  <a:pt x="1317090" y="906448"/>
                  <a:pt x="1076987" y="944408"/>
                  <a:pt x="882530" y="923330"/>
                </a:cubicBezTo>
                <a:cubicBezTo>
                  <a:pt x="688073" y="902252"/>
                  <a:pt x="335967" y="929294"/>
                  <a:pt x="0" y="923330"/>
                </a:cubicBezTo>
                <a:cubicBezTo>
                  <a:pt x="-6798" y="822686"/>
                  <a:pt x="-7613" y="653693"/>
                  <a:pt x="0" y="452432"/>
                </a:cubicBezTo>
                <a:cubicBezTo>
                  <a:pt x="7613" y="251171"/>
                  <a:pt x="-11230" y="188966"/>
                  <a:pt x="0" y="0"/>
                </a:cubicBezTo>
                <a:close/>
              </a:path>
              <a:path w="4576082" h="923330" stroke="0" extrusionOk="0">
                <a:moveTo>
                  <a:pt x="0" y="0"/>
                </a:moveTo>
                <a:cubicBezTo>
                  <a:pt x="141097" y="-19850"/>
                  <a:pt x="341316" y="-12243"/>
                  <a:pt x="562204" y="0"/>
                </a:cubicBezTo>
                <a:cubicBezTo>
                  <a:pt x="783092" y="12243"/>
                  <a:pt x="914794" y="5033"/>
                  <a:pt x="1170170" y="0"/>
                </a:cubicBezTo>
                <a:cubicBezTo>
                  <a:pt x="1425546" y="-5033"/>
                  <a:pt x="1578061" y="7008"/>
                  <a:pt x="1778135" y="0"/>
                </a:cubicBezTo>
                <a:cubicBezTo>
                  <a:pt x="1978209" y="-7008"/>
                  <a:pt x="2130107" y="12625"/>
                  <a:pt x="2294578" y="0"/>
                </a:cubicBezTo>
                <a:cubicBezTo>
                  <a:pt x="2459049" y="-12625"/>
                  <a:pt x="2766964" y="-5325"/>
                  <a:pt x="2948304" y="0"/>
                </a:cubicBezTo>
                <a:cubicBezTo>
                  <a:pt x="3129644" y="5325"/>
                  <a:pt x="3340910" y="-4577"/>
                  <a:pt x="3693552" y="0"/>
                </a:cubicBezTo>
                <a:cubicBezTo>
                  <a:pt x="4046194" y="4577"/>
                  <a:pt x="4184889" y="7306"/>
                  <a:pt x="4576082" y="0"/>
                </a:cubicBezTo>
                <a:cubicBezTo>
                  <a:pt x="4589450" y="167463"/>
                  <a:pt x="4584383" y="247442"/>
                  <a:pt x="4576082" y="452432"/>
                </a:cubicBezTo>
                <a:cubicBezTo>
                  <a:pt x="4567781" y="657422"/>
                  <a:pt x="4554559" y="784758"/>
                  <a:pt x="4576082" y="923330"/>
                </a:cubicBezTo>
                <a:cubicBezTo>
                  <a:pt x="4412550" y="943512"/>
                  <a:pt x="4261204" y="899218"/>
                  <a:pt x="4059638" y="923330"/>
                </a:cubicBezTo>
                <a:cubicBezTo>
                  <a:pt x="3858072" y="947442"/>
                  <a:pt x="3578970" y="911729"/>
                  <a:pt x="3405912" y="923330"/>
                </a:cubicBezTo>
                <a:cubicBezTo>
                  <a:pt x="3232854" y="934931"/>
                  <a:pt x="2993085" y="936824"/>
                  <a:pt x="2889469" y="923330"/>
                </a:cubicBezTo>
                <a:cubicBezTo>
                  <a:pt x="2785853" y="909836"/>
                  <a:pt x="2414505" y="930661"/>
                  <a:pt x="2189982" y="923330"/>
                </a:cubicBezTo>
                <a:cubicBezTo>
                  <a:pt x="1965459" y="915999"/>
                  <a:pt x="1692602" y="913070"/>
                  <a:pt x="1444734" y="923330"/>
                </a:cubicBezTo>
                <a:cubicBezTo>
                  <a:pt x="1196866" y="933590"/>
                  <a:pt x="1051847" y="896164"/>
                  <a:pt x="699487" y="923330"/>
                </a:cubicBezTo>
                <a:cubicBezTo>
                  <a:pt x="347127" y="950496"/>
                  <a:pt x="332916" y="910079"/>
                  <a:pt x="0" y="923330"/>
                </a:cubicBezTo>
                <a:cubicBezTo>
                  <a:pt x="13179" y="744347"/>
                  <a:pt x="19362" y="601257"/>
                  <a:pt x="0" y="461665"/>
                </a:cubicBezTo>
                <a:cubicBezTo>
                  <a:pt x="-19362" y="322073"/>
                  <a:pt x="3553" y="21199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2358398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Proposition de cadrage de certains contextes pour assurer certaines situations d’examen en rénovation énergétique 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"/>
          <p:cNvSpPr txBox="1"/>
          <p:nvPr/>
        </p:nvSpPr>
        <p:spPr>
          <a:xfrm>
            <a:off x="244363" y="6309678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395387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7BBD49-78F3-4DC7-9DE5-3EB4E2A19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16" y="1847552"/>
            <a:ext cx="7913005" cy="43001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 à conduire pour amener la prise en compte de la rénovation énergétique dans certains examens de BTS</a:t>
            </a:r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sp>
        <p:nvSpPr>
          <p:cNvPr id="16" name="Sous-titre 2">
            <a:extLst>
              <a:ext uri="{FF2B5EF4-FFF2-40B4-BE49-F238E27FC236}">
                <a16:creationId xmlns:a16="http://schemas.microsoft.com/office/drawing/2014/main" id="{B85E6DBA-25D3-4D56-9D2A-238D8E692689}"/>
              </a:ext>
            </a:extLst>
          </p:cNvPr>
          <p:cNvSpPr txBox="1">
            <a:spLocks/>
          </p:cNvSpPr>
          <p:nvPr/>
        </p:nvSpPr>
        <p:spPr>
          <a:xfrm>
            <a:off x="413858" y="1143687"/>
            <a:ext cx="8410621" cy="610431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dirty="0"/>
              <a:t>Introduction dans </a:t>
            </a:r>
            <a:r>
              <a:rPr lang="fr-FR" sz="2000" b="1" dirty="0"/>
              <a:t>toutes les circulaires d’organisation des BTS</a:t>
            </a:r>
            <a:r>
              <a:rPr lang="fr-FR" sz="2000" dirty="0"/>
              <a:t> d’informations spécifiques pour aider les auteurs de sujet et les formateurs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1"/>
          <p:cNvSpPr txBox="1"/>
          <p:nvPr/>
        </p:nvSpPr>
        <p:spPr>
          <a:xfrm>
            <a:off x="471716" y="6241141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14127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 sur les modalités d’intégration des contenus FEEBAT aux épreuves d’examens… et donc dans les formations</a:t>
            </a:r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Sous-titre 2"/>
          <p:cNvSpPr txBox="1">
            <a:spLocks/>
          </p:cNvSpPr>
          <p:nvPr/>
        </p:nvSpPr>
        <p:spPr>
          <a:xfrm>
            <a:off x="315888" y="2048358"/>
            <a:ext cx="2520280" cy="1440160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Sélection de 4 diplômes</a:t>
            </a:r>
            <a:endParaRPr kumimoji="0" lang="fr-FR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 CAP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 BP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 Bac pro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 BTS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Sous-titre 2"/>
          <p:cNvSpPr txBox="1">
            <a:spLocks/>
          </p:cNvSpPr>
          <p:nvPr/>
        </p:nvSpPr>
        <p:spPr>
          <a:xfrm>
            <a:off x="3124200" y="2048358"/>
            <a:ext cx="5760640" cy="2880320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/>
              <a:t>Création de groupes de travail </a:t>
            </a:r>
          </a:p>
          <a:p>
            <a:pPr marL="265113" marR="0" lvl="0" indent="-265113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fr-FR" dirty="0"/>
              <a:t>- </a:t>
            </a:r>
            <a:r>
              <a:rPr lang="fr-FR" u="sng" dirty="0"/>
              <a:t>1 GT pour les CAP et BP :</a:t>
            </a:r>
            <a:r>
              <a:rPr lang="fr-FR" dirty="0"/>
              <a:t> </a:t>
            </a:r>
            <a:r>
              <a:rPr lang="fr-FR" sz="1600" dirty="0"/>
              <a:t>inspecteurs pilotes des travaux d’élaboration des sujets nationaux</a:t>
            </a:r>
            <a:endParaRPr lang="fr-FR" dirty="0"/>
          </a:p>
          <a:p>
            <a:pPr marL="265113" marR="0" lvl="0" indent="-265113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- </a:t>
            </a:r>
            <a:r>
              <a:rPr lang="fr-FR" u="sng" dirty="0"/>
              <a:t>1 GT pour les Bac pro divisé en 3 sous-groupes :</a:t>
            </a:r>
            <a:r>
              <a:rPr lang="fr-FR" dirty="0"/>
              <a:t> </a:t>
            </a:r>
            <a:r>
              <a:rPr lang="fr-FR" sz="1600" dirty="0"/>
              <a:t>inspecteurs et profs experts des travaux d’élaboration des sujets nationaux</a:t>
            </a:r>
            <a:endParaRPr lang="fr-FR" dirty="0"/>
          </a:p>
          <a:p>
            <a:pPr lvl="1">
              <a:buFontTx/>
              <a:buChar char="-"/>
            </a:pPr>
            <a:r>
              <a:rPr lang="fr-FR" sz="1600" dirty="0"/>
              <a:t> sous-groupe « études »</a:t>
            </a:r>
          </a:p>
          <a:p>
            <a:pPr lvl="1">
              <a:buFontTx/>
              <a:buChar char="-"/>
            </a:pPr>
            <a:r>
              <a:rPr lang="fr-FR" sz="1600" dirty="0"/>
              <a:t> sous-groupe « enveloppe »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fr-FR" sz="1600" dirty="0"/>
              <a:t> sous-groupe « énergies »</a:t>
            </a:r>
          </a:p>
          <a:p>
            <a:pPr marL="265113" marR="0" lvl="0" indent="-265113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fr-FR" dirty="0"/>
              <a:t>- </a:t>
            </a:r>
            <a:r>
              <a:rPr lang="fr-FR" u="sng" dirty="0"/>
              <a:t>1 GT pour les BTS :</a:t>
            </a:r>
            <a:r>
              <a:rPr lang="fr-FR" dirty="0"/>
              <a:t> </a:t>
            </a:r>
            <a:r>
              <a:rPr lang="fr-FR" sz="1600" dirty="0"/>
              <a:t>inspecteurs pilotes des travaux d’élaboration des sujets nationaux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Sous-titre 2"/>
          <p:cNvSpPr txBox="1">
            <a:spLocks/>
          </p:cNvSpPr>
          <p:nvPr/>
        </p:nvSpPr>
        <p:spPr>
          <a:xfrm>
            <a:off x="315888" y="3560526"/>
            <a:ext cx="2520280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/>
              <a:t>Définition d’une méthodologie de travail</a:t>
            </a:r>
            <a:endParaRPr lang="fr-FR" dirty="0"/>
          </a:p>
        </p:txBody>
      </p:sp>
      <p:sp>
        <p:nvSpPr>
          <p:cNvPr id="45" name="Sous-titre 2"/>
          <p:cNvSpPr txBox="1">
            <a:spLocks/>
          </p:cNvSpPr>
          <p:nvPr/>
        </p:nvSpPr>
        <p:spPr>
          <a:xfrm>
            <a:off x="315888" y="4280606"/>
            <a:ext cx="2520280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/>
              <a:t>Définition d’un calendrier de travail</a:t>
            </a:r>
            <a:endParaRPr lang="fr-FR" dirty="0"/>
          </a:p>
        </p:txBody>
      </p:sp>
      <p:sp>
        <p:nvSpPr>
          <p:cNvPr id="46" name="Flèche droite 45"/>
          <p:cNvSpPr/>
          <p:nvPr/>
        </p:nvSpPr>
        <p:spPr>
          <a:xfrm>
            <a:off x="2836168" y="2552414"/>
            <a:ext cx="360040" cy="504056"/>
          </a:xfrm>
          <a:prstGeom prst="rightArrow">
            <a:avLst/>
          </a:prstGeom>
          <a:solidFill>
            <a:srgbClr val="33993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468016" y="3416510"/>
            <a:ext cx="216024" cy="216024"/>
          </a:xfrm>
          <a:prstGeom prst="ellipse">
            <a:avLst/>
          </a:prstGeom>
          <a:solidFill>
            <a:srgbClr val="33993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1468016" y="4136590"/>
            <a:ext cx="216024" cy="216024"/>
          </a:xfrm>
          <a:prstGeom prst="ellipse">
            <a:avLst/>
          </a:prstGeom>
          <a:solidFill>
            <a:srgbClr val="33993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677276-CB12-4F4C-BFF9-F3CADDEA8370}"/>
              </a:ext>
            </a:extLst>
          </p:cNvPr>
          <p:cNvSpPr/>
          <p:nvPr/>
        </p:nvSpPr>
        <p:spPr>
          <a:xfrm>
            <a:off x="3124201" y="4280606"/>
            <a:ext cx="5760640" cy="648072"/>
          </a:xfrm>
          <a:custGeom>
            <a:avLst/>
            <a:gdLst>
              <a:gd name="connsiteX0" fmla="*/ 0 w 5760640"/>
              <a:gd name="connsiteY0" fmla="*/ 0 h 648072"/>
              <a:gd name="connsiteX1" fmla="*/ 467252 w 5760640"/>
              <a:gd name="connsiteY1" fmla="*/ 0 h 648072"/>
              <a:gd name="connsiteX2" fmla="*/ 1222536 w 5760640"/>
              <a:gd name="connsiteY2" fmla="*/ 0 h 648072"/>
              <a:gd name="connsiteX3" fmla="*/ 1805001 w 5760640"/>
              <a:gd name="connsiteY3" fmla="*/ 0 h 648072"/>
              <a:gd name="connsiteX4" fmla="*/ 2502678 w 5760640"/>
              <a:gd name="connsiteY4" fmla="*/ 0 h 648072"/>
              <a:gd name="connsiteX5" fmla="*/ 3142749 w 5760640"/>
              <a:gd name="connsiteY5" fmla="*/ 0 h 648072"/>
              <a:gd name="connsiteX6" fmla="*/ 3840427 w 5760640"/>
              <a:gd name="connsiteY6" fmla="*/ 0 h 648072"/>
              <a:gd name="connsiteX7" fmla="*/ 4480498 w 5760640"/>
              <a:gd name="connsiteY7" fmla="*/ 0 h 648072"/>
              <a:gd name="connsiteX8" fmla="*/ 5760640 w 5760640"/>
              <a:gd name="connsiteY8" fmla="*/ 0 h 648072"/>
              <a:gd name="connsiteX9" fmla="*/ 5760640 w 5760640"/>
              <a:gd name="connsiteY9" fmla="*/ 648072 h 648072"/>
              <a:gd name="connsiteX10" fmla="*/ 5293388 w 5760640"/>
              <a:gd name="connsiteY10" fmla="*/ 648072 h 648072"/>
              <a:gd name="connsiteX11" fmla="*/ 4538104 w 5760640"/>
              <a:gd name="connsiteY11" fmla="*/ 648072 h 648072"/>
              <a:gd name="connsiteX12" fmla="*/ 3840427 w 5760640"/>
              <a:gd name="connsiteY12" fmla="*/ 648072 h 648072"/>
              <a:gd name="connsiteX13" fmla="*/ 3315568 w 5760640"/>
              <a:gd name="connsiteY13" fmla="*/ 648072 h 648072"/>
              <a:gd name="connsiteX14" fmla="*/ 2733104 w 5760640"/>
              <a:gd name="connsiteY14" fmla="*/ 648072 h 648072"/>
              <a:gd name="connsiteX15" fmla="*/ 1977820 w 5760640"/>
              <a:gd name="connsiteY15" fmla="*/ 648072 h 648072"/>
              <a:gd name="connsiteX16" fmla="*/ 1452961 w 5760640"/>
              <a:gd name="connsiteY16" fmla="*/ 648072 h 648072"/>
              <a:gd name="connsiteX17" fmla="*/ 985710 w 5760640"/>
              <a:gd name="connsiteY17" fmla="*/ 648072 h 648072"/>
              <a:gd name="connsiteX18" fmla="*/ 0 w 5760640"/>
              <a:gd name="connsiteY18" fmla="*/ 648072 h 648072"/>
              <a:gd name="connsiteX19" fmla="*/ 0 w 5760640"/>
              <a:gd name="connsiteY19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60640" h="648072" extrusionOk="0">
                <a:moveTo>
                  <a:pt x="0" y="0"/>
                </a:moveTo>
                <a:cubicBezTo>
                  <a:pt x="200231" y="11741"/>
                  <a:pt x="263132" y="15305"/>
                  <a:pt x="467252" y="0"/>
                </a:cubicBezTo>
                <a:cubicBezTo>
                  <a:pt x="671372" y="-15305"/>
                  <a:pt x="1018175" y="-17694"/>
                  <a:pt x="1222536" y="0"/>
                </a:cubicBezTo>
                <a:cubicBezTo>
                  <a:pt x="1426897" y="17694"/>
                  <a:pt x="1644103" y="15075"/>
                  <a:pt x="1805001" y="0"/>
                </a:cubicBezTo>
                <a:cubicBezTo>
                  <a:pt x="1965900" y="-15075"/>
                  <a:pt x="2285253" y="6464"/>
                  <a:pt x="2502678" y="0"/>
                </a:cubicBezTo>
                <a:cubicBezTo>
                  <a:pt x="2720103" y="-6464"/>
                  <a:pt x="2982090" y="-5126"/>
                  <a:pt x="3142749" y="0"/>
                </a:cubicBezTo>
                <a:cubicBezTo>
                  <a:pt x="3303408" y="5126"/>
                  <a:pt x="3570465" y="-10299"/>
                  <a:pt x="3840427" y="0"/>
                </a:cubicBezTo>
                <a:cubicBezTo>
                  <a:pt x="4110389" y="10299"/>
                  <a:pt x="4160562" y="22772"/>
                  <a:pt x="4480498" y="0"/>
                </a:cubicBezTo>
                <a:cubicBezTo>
                  <a:pt x="4800434" y="-22772"/>
                  <a:pt x="5221039" y="-35506"/>
                  <a:pt x="5760640" y="0"/>
                </a:cubicBezTo>
                <a:cubicBezTo>
                  <a:pt x="5791210" y="164337"/>
                  <a:pt x="5737297" y="446038"/>
                  <a:pt x="5760640" y="648072"/>
                </a:cubicBezTo>
                <a:cubicBezTo>
                  <a:pt x="5625675" y="629324"/>
                  <a:pt x="5392823" y="653038"/>
                  <a:pt x="5293388" y="648072"/>
                </a:cubicBezTo>
                <a:cubicBezTo>
                  <a:pt x="5193953" y="643106"/>
                  <a:pt x="4762306" y="673366"/>
                  <a:pt x="4538104" y="648072"/>
                </a:cubicBezTo>
                <a:cubicBezTo>
                  <a:pt x="4313902" y="622778"/>
                  <a:pt x="4096077" y="638362"/>
                  <a:pt x="3840427" y="648072"/>
                </a:cubicBezTo>
                <a:cubicBezTo>
                  <a:pt x="3584777" y="657782"/>
                  <a:pt x="3426851" y="630997"/>
                  <a:pt x="3315568" y="648072"/>
                </a:cubicBezTo>
                <a:cubicBezTo>
                  <a:pt x="3204285" y="665147"/>
                  <a:pt x="2922799" y="645816"/>
                  <a:pt x="2733104" y="648072"/>
                </a:cubicBezTo>
                <a:cubicBezTo>
                  <a:pt x="2543409" y="650328"/>
                  <a:pt x="2239033" y="615176"/>
                  <a:pt x="1977820" y="648072"/>
                </a:cubicBezTo>
                <a:cubicBezTo>
                  <a:pt x="1716607" y="680968"/>
                  <a:pt x="1644814" y="626160"/>
                  <a:pt x="1452961" y="648072"/>
                </a:cubicBezTo>
                <a:cubicBezTo>
                  <a:pt x="1261108" y="669984"/>
                  <a:pt x="1109602" y="647557"/>
                  <a:pt x="985710" y="648072"/>
                </a:cubicBezTo>
                <a:cubicBezTo>
                  <a:pt x="861818" y="648587"/>
                  <a:pt x="431671" y="603266"/>
                  <a:pt x="0" y="648072"/>
                </a:cubicBezTo>
                <a:cubicBezTo>
                  <a:pt x="24024" y="443520"/>
                  <a:pt x="28843" y="30107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81789704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09D5E3A-3063-46B0-9DA4-B251803203E9}"/>
              </a:ext>
            </a:extLst>
          </p:cNvPr>
          <p:cNvSpPr txBox="1"/>
          <p:nvPr/>
        </p:nvSpPr>
        <p:spPr>
          <a:xfrm rot="21317713">
            <a:off x="3397720" y="4828456"/>
            <a:ext cx="5414299" cy="1015663"/>
          </a:xfrm>
          <a:custGeom>
            <a:avLst/>
            <a:gdLst>
              <a:gd name="connsiteX0" fmla="*/ 0 w 5414299"/>
              <a:gd name="connsiteY0" fmla="*/ 0 h 1015663"/>
              <a:gd name="connsiteX1" fmla="*/ 568501 w 5414299"/>
              <a:gd name="connsiteY1" fmla="*/ 0 h 1015663"/>
              <a:gd name="connsiteX2" fmla="*/ 1082860 w 5414299"/>
              <a:gd name="connsiteY2" fmla="*/ 0 h 1015663"/>
              <a:gd name="connsiteX3" fmla="*/ 1597218 w 5414299"/>
              <a:gd name="connsiteY3" fmla="*/ 0 h 1015663"/>
              <a:gd name="connsiteX4" fmla="*/ 2111577 w 5414299"/>
              <a:gd name="connsiteY4" fmla="*/ 0 h 1015663"/>
              <a:gd name="connsiteX5" fmla="*/ 2788364 w 5414299"/>
              <a:gd name="connsiteY5" fmla="*/ 0 h 1015663"/>
              <a:gd name="connsiteX6" fmla="*/ 3519294 w 5414299"/>
              <a:gd name="connsiteY6" fmla="*/ 0 h 1015663"/>
              <a:gd name="connsiteX7" fmla="*/ 4087796 w 5414299"/>
              <a:gd name="connsiteY7" fmla="*/ 0 h 1015663"/>
              <a:gd name="connsiteX8" fmla="*/ 4764583 w 5414299"/>
              <a:gd name="connsiteY8" fmla="*/ 0 h 1015663"/>
              <a:gd name="connsiteX9" fmla="*/ 5414299 w 5414299"/>
              <a:gd name="connsiteY9" fmla="*/ 0 h 1015663"/>
              <a:gd name="connsiteX10" fmla="*/ 5414299 w 5414299"/>
              <a:gd name="connsiteY10" fmla="*/ 528145 h 1015663"/>
              <a:gd name="connsiteX11" fmla="*/ 5414299 w 5414299"/>
              <a:gd name="connsiteY11" fmla="*/ 1015663 h 1015663"/>
              <a:gd name="connsiteX12" fmla="*/ 4683369 w 5414299"/>
              <a:gd name="connsiteY12" fmla="*/ 1015663 h 1015663"/>
              <a:gd name="connsiteX13" fmla="*/ 4114867 w 5414299"/>
              <a:gd name="connsiteY13" fmla="*/ 1015663 h 1015663"/>
              <a:gd name="connsiteX14" fmla="*/ 3383937 w 5414299"/>
              <a:gd name="connsiteY14" fmla="*/ 1015663 h 1015663"/>
              <a:gd name="connsiteX15" fmla="*/ 2598864 w 5414299"/>
              <a:gd name="connsiteY15" fmla="*/ 1015663 h 1015663"/>
              <a:gd name="connsiteX16" fmla="*/ 1867933 w 5414299"/>
              <a:gd name="connsiteY16" fmla="*/ 1015663 h 1015663"/>
              <a:gd name="connsiteX17" fmla="*/ 1191146 w 5414299"/>
              <a:gd name="connsiteY17" fmla="*/ 1015663 h 1015663"/>
              <a:gd name="connsiteX18" fmla="*/ 0 w 5414299"/>
              <a:gd name="connsiteY18" fmla="*/ 1015663 h 1015663"/>
              <a:gd name="connsiteX19" fmla="*/ 0 w 5414299"/>
              <a:gd name="connsiteY19" fmla="*/ 528145 h 1015663"/>
              <a:gd name="connsiteX20" fmla="*/ 0 w 5414299"/>
              <a:gd name="connsiteY2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4299" h="1015663" fill="none" extrusionOk="0">
                <a:moveTo>
                  <a:pt x="0" y="0"/>
                </a:moveTo>
                <a:cubicBezTo>
                  <a:pt x="194725" y="-24409"/>
                  <a:pt x="404618" y="-14437"/>
                  <a:pt x="568501" y="0"/>
                </a:cubicBezTo>
                <a:cubicBezTo>
                  <a:pt x="732384" y="14437"/>
                  <a:pt x="833501" y="8332"/>
                  <a:pt x="1082860" y="0"/>
                </a:cubicBezTo>
                <a:cubicBezTo>
                  <a:pt x="1332219" y="-8332"/>
                  <a:pt x="1432503" y="14787"/>
                  <a:pt x="1597218" y="0"/>
                </a:cubicBezTo>
                <a:cubicBezTo>
                  <a:pt x="1761933" y="-14787"/>
                  <a:pt x="1878234" y="11492"/>
                  <a:pt x="2111577" y="0"/>
                </a:cubicBezTo>
                <a:cubicBezTo>
                  <a:pt x="2344920" y="-11492"/>
                  <a:pt x="2491231" y="-11043"/>
                  <a:pt x="2788364" y="0"/>
                </a:cubicBezTo>
                <a:cubicBezTo>
                  <a:pt x="3085497" y="11043"/>
                  <a:pt x="3203160" y="-31335"/>
                  <a:pt x="3519294" y="0"/>
                </a:cubicBezTo>
                <a:cubicBezTo>
                  <a:pt x="3835428" y="31335"/>
                  <a:pt x="3963862" y="6750"/>
                  <a:pt x="4087796" y="0"/>
                </a:cubicBezTo>
                <a:cubicBezTo>
                  <a:pt x="4211730" y="-6750"/>
                  <a:pt x="4597632" y="16523"/>
                  <a:pt x="4764583" y="0"/>
                </a:cubicBezTo>
                <a:cubicBezTo>
                  <a:pt x="4931534" y="-16523"/>
                  <a:pt x="5275732" y="-17329"/>
                  <a:pt x="5414299" y="0"/>
                </a:cubicBezTo>
                <a:cubicBezTo>
                  <a:pt x="5407533" y="157292"/>
                  <a:pt x="5420462" y="380120"/>
                  <a:pt x="5414299" y="528145"/>
                </a:cubicBezTo>
                <a:cubicBezTo>
                  <a:pt x="5408136" y="676171"/>
                  <a:pt x="5436003" y="794650"/>
                  <a:pt x="5414299" y="1015663"/>
                </a:cubicBezTo>
                <a:cubicBezTo>
                  <a:pt x="5194278" y="1003592"/>
                  <a:pt x="4934879" y="1043096"/>
                  <a:pt x="4683369" y="1015663"/>
                </a:cubicBezTo>
                <a:cubicBezTo>
                  <a:pt x="4431859" y="988231"/>
                  <a:pt x="4283204" y="994677"/>
                  <a:pt x="4114867" y="1015663"/>
                </a:cubicBezTo>
                <a:cubicBezTo>
                  <a:pt x="3946530" y="1036649"/>
                  <a:pt x="3557046" y="1003297"/>
                  <a:pt x="3383937" y="1015663"/>
                </a:cubicBezTo>
                <a:cubicBezTo>
                  <a:pt x="3210828" y="1028030"/>
                  <a:pt x="2824221" y="980656"/>
                  <a:pt x="2598864" y="1015663"/>
                </a:cubicBezTo>
                <a:cubicBezTo>
                  <a:pt x="2373507" y="1050670"/>
                  <a:pt x="2124124" y="995530"/>
                  <a:pt x="1867933" y="1015663"/>
                </a:cubicBezTo>
                <a:cubicBezTo>
                  <a:pt x="1611742" y="1035796"/>
                  <a:pt x="1497258" y="988271"/>
                  <a:pt x="1191146" y="1015663"/>
                </a:cubicBezTo>
                <a:cubicBezTo>
                  <a:pt x="885034" y="1043055"/>
                  <a:pt x="492079" y="1043212"/>
                  <a:pt x="0" y="1015663"/>
                </a:cubicBezTo>
                <a:cubicBezTo>
                  <a:pt x="-758" y="834222"/>
                  <a:pt x="-313" y="726300"/>
                  <a:pt x="0" y="528145"/>
                </a:cubicBezTo>
                <a:cubicBezTo>
                  <a:pt x="313" y="329990"/>
                  <a:pt x="-25589" y="247699"/>
                  <a:pt x="0" y="0"/>
                </a:cubicBezTo>
                <a:close/>
              </a:path>
              <a:path w="5414299" h="1015663" stroke="0" extrusionOk="0">
                <a:moveTo>
                  <a:pt x="0" y="0"/>
                </a:moveTo>
                <a:cubicBezTo>
                  <a:pt x="146764" y="19072"/>
                  <a:pt x="316660" y="6628"/>
                  <a:pt x="568501" y="0"/>
                </a:cubicBezTo>
                <a:cubicBezTo>
                  <a:pt x="820342" y="-6628"/>
                  <a:pt x="962953" y="14315"/>
                  <a:pt x="1191146" y="0"/>
                </a:cubicBezTo>
                <a:cubicBezTo>
                  <a:pt x="1419340" y="-14315"/>
                  <a:pt x="1624594" y="-18541"/>
                  <a:pt x="1813790" y="0"/>
                </a:cubicBezTo>
                <a:cubicBezTo>
                  <a:pt x="2002986" y="18541"/>
                  <a:pt x="2136718" y="-10204"/>
                  <a:pt x="2328149" y="0"/>
                </a:cubicBezTo>
                <a:cubicBezTo>
                  <a:pt x="2519580" y="10204"/>
                  <a:pt x="2741086" y="4921"/>
                  <a:pt x="3004936" y="0"/>
                </a:cubicBezTo>
                <a:cubicBezTo>
                  <a:pt x="3268786" y="-4921"/>
                  <a:pt x="3574436" y="12038"/>
                  <a:pt x="3790009" y="0"/>
                </a:cubicBezTo>
                <a:cubicBezTo>
                  <a:pt x="4005582" y="-12038"/>
                  <a:pt x="4235975" y="-8296"/>
                  <a:pt x="4520940" y="0"/>
                </a:cubicBezTo>
                <a:cubicBezTo>
                  <a:pt x="4805905" y="8296"/>
                  <a:pt x="4983064" y="-27306"/>
                  <a:pt x="5414299" y="0"/>
                </a:cubicBezTo>
                <a:cubicBezTo>
                  <a:pt x="5407328" y="116020"/>
                  <a:pt x="5429029" y="362233"/>
                  <a:pt x="5414299" y="477362"/>
                </a:cubicBezTo>
                <a:cubicBezTo>
                  <a:pt x="5399569" y="592491"/>
                  <a:pt x="5409876" y="806733"/>
                  <a:pt x="5414299" y="1015663"/>
                </a:cubicBezTo>
                <a:cubicBezTo>
                  <a:pt x="5031216" y="1000998"/>
                  <a:pt x="4848305" y="992337"/>
                  <a:pt x="4629226" y="1015663"/>
                </a:cubicBezTo>
                <a:cubicBezTo>
                  <a:pt x="4410147" y="1038989"/>
                  <a:pt x="4369874" y="1008911"/>
                  <a:pt x="4114867" y="1015663"/>
                </a:cubicBezTo>
                <a:cubicBezTo>
                  <a:pt x="3859860" y="1022415"/>
                  <a:pt x="3613588" y="1039425"/>
                  <a:pt x="3383937" y="1015663"/>
                </a:cubicBezTo>
                <a:cubicBezTo>
                  <a:pt x="3154286" y="991902"/>
                  <a:pt x="2933768" y="986486"/>
                  <a:pt x="2598864" y="1015663"/>
                </a:cubicBezTo>
                <a:cubicBezTo>
                  <a:pt x="2263960" y="1044840"/>
                  <a:pt x="2057983" y="1038496"/>
                  <a:pt x="1813790" y="1015663"/>
                </a:cubicBezTo>
                <a:cubicBezTo>
                  <a:pt x="1569597" y="992830"/>
                  <a:pt x="1244308" y="1034487"/>
                  <a:pt x="1028717" y="1015663"/>
                </a:cubicBezTo>
                <a:cubicBezTo>
                  <a:pt x="813126" y="996839"/>
                  <a:pt x="355999" y="1015395"/>
                  <a:pt x="0" y="1015663"/>
                </a:cubicBezTo>
                <a:cubicBezTo>
                  <a:pt x="5413" y="853835"/>
                  <a:pt x="-19454" y="671775"/>
                  <a:pt x="0" y="507832"/>
                </a:cubicBezTo>
                <a:cubicBezTo>
                  <a:pt x="19454" y="343889"/>
                  <a:pt x="10709" y="12717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2358398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GT BTS initialement prévu en présentiel en 2020 à Lyon regroupant des enseignants et inspecteurs.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dirty="0"/>
              <a:t>A reconfigurer.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EE1188A-2CAF-4CA0-BD10-45677AB37BF6}"/>
              </a:ext>
            </a:extLst>
          </p:cNvPr>
          <p:cNvSpPr txBox="1">
            <a:spLocks/>
          </p:cNvSpPr>
          <p:nvPr/>
        </p:nvSpPr>
        <p:spPr>
          <a:xfrm>
            <a:off x="315888" y="1255753"/>
            <a:ext cx="8410621" cy="519371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dirty="0"/>
              <a:t>Travail prévu pour les diplômes du MENJS dans le cadre de FEEBAT :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ZoneTexte 1"/>
          <p:cNvSpPr txBox="1"/>
          <p:nvPr/>
        </p:nvSpPr>
        <p:spPr>
          <a:xfrm>
            <a:off x="471716" y="6241141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128878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méthodologie pour les BTS ? 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Prise en compte des travaux réalisés dans le GT Bac Pro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887" y="3183747"/>
            <a:ext cx="181238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Sous-titre 2"/>
          <p:cNvSpPr txBox="1">
            <a:spLocks/>
          </p:cNvSpPr>
          <p:nvPr/>
        </p:nvSpPr>
        <p:spPr>
          <a:xfrm>
            <a:off x="395536" y="1599571"/>
            <a:ext cx="2520280" cy="36004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Études 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35" name="Sous-titre 2"/>
          <p:cNvSpPr txBox="1">
            <a:spLocks/>
          </p:cNvSpPr>
          <p:nvPr/>
        </p:nvSpPr>
        <p:spPr>
          <a:xfrm>
            <a:off x="3347864" y="1599571"/>
            <a:ext cx="2520280" cy="36004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Enveloppe 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36" name="Sous-titre 2"/>
          <p:cNvSpPr txBox="1">
            <a:spLocks/>
          </p:cNvSpPr>
          <p:nvPr/>
        </p:nvSpPr>
        <p:spPr>
          <a:xfrm>
            <a:off x="6300192" y="1599571"/>
            <a:ext cx="2520280" cy="36004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Énergies 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37" name="Sous-titre 2"/>
          <p:cNvSpPr txBox="1">
            <a:spLocks/>
          </p:cNvSpPr>
          <p:nvPr/>
        </p:nvSpPr>
        <p:spPr>
          <a:xfrm>
            <a:off x="395536" y="2031619"/>
            <a:ext cx="2520280" cy="792088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Bac pro 	TEB option A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TEB option B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ERA</a:t>
            </a:r>
          </a:p>
        </p:txBody>
      </p:sp>
      <p:sp>
        <p:nvSpPr>
          <p:cNvPr id="38" name="Sous-titre 2"/>
          <p:cNvSpPr txBox="1">
            <a:spLocks/>
          </p:cNvSpPr>
          <p:nvPr/>
        </p:nvSpPr>
        <p:spPr>
          <a:xfrm>
            <a:off x="6300192" y="2031619"/>
            <a:ext cx="2520280" cy="792088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Bac pro 	MELEC et SN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TISEC et TMSEC	TFCA</a:t>
            </a:r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3687803"/>
            <a:ext cx="270197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479891"/>
            <a:ext cx="184502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40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183747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Sous-titre 2"/>
          <p:cNvSpPr txBox="1">
            <a:spLocks/>
          </p:cNvSpPr>
          <p:nvPr/>
        </p:nvSpPr>
        <p:spPr>
          <a:xfrm>
            <a:off x="3347864" y="2031619"/>
            <a:ext cx="2520280" cy="108012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Bac pro 	TB ORGO et IPB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TCB et TMA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OBM et MAV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AFB</a:t>
            </a:r>
          </a:p>
        </p:txBody>
      </p:sp>
      <p:pic>
        <p:nvPicPr>
          <p:cNvPr id="50" name="Image 49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4335875"/>
            <a:ext cx="2115395" cy="1224136"/>
          </a:xfrm>
          <a:prstGeom prst="rect">
            <a:avLst/>
          </a:prstGeom>
        </p:spPr>
      </p:pic>
      <p:pic>
        <p:nvPicPr>
          <p:cNvPr id="51" name="Image 50" descr="Image2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467544" y="2967723"/>
            <a:ext cx="2304256" cy="1294739"/>
          </a:xfrm>
          <a:prstGeom prst="rect">
            <a:avLst/>
          </a:prstGeom>
        </p:spPr>
      </p:pic>
      <p:sp>
        <p:nvSpPr>
          <p:cNvPr id="21" name="ZoneTexte 1"/>
          <p:cNvSpPr txBox="1"/>
          <p:nvPr/>
        </p:nvSpPr>
        <p:spPr>
          <a:xfrm>
            <a:off x="471716" y="6241141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340936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Connecteur droit avec flèche 80"/>
          <p:cNvCxnSpPr/>
          <p:nvPr/>
        </p:nvCxnSpPr>
        <p:spPr>
          <a:xfrm>
            <a:off x="2951703" y="5931180"/>
            <a:ext cx="4608512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/>
          <p:cNvSpPr txBox="1">
            <a:spLocks/>
          </p:cNvSpPr>
          <p:nvPr/>
        </p:nvSpPr>
        <p:spPr>
          <a:xfrm>
            <a:off x="2303631" y="2042748"/>
            <a:ext cx="648072" cy="936104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>
                <a:solidFill>
                  <a:srgbClr val="CC3300"/>
                </a:solidFill>
              </a:rPr>
              <a:t>-</a:t>
            </a:r>
            <a:r>
              <a:rPr lang="fr-FR" sz="1400" b="1" dirty="0">
                <a:solidFill>
                  <a:srgbClr val="CC3300"/>
                </a:solidFill>
              </a:rPr>
              <a:t> C1.1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C2.1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C2.2</a:t>
            </a:r>
          </a:p>
        </p:txBody>
      </p:sp>
      <p:sp>
        <p:nvSpPr>
          <p:cNvPr id="26" name="Sous-titre 2"/>
          <p:cNvSpPr txBox="1">
            <a:spLocks/>
          </p:cNvSpPr>
          <p:nvPr/>
        </p:nvSpPr>
        <p:spPr>
          <a:xfrm>
            <a:off x="2303631" y="3050860"/>
            <a:ext cx="648072" cy="2016224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>
                <a:solidFill>
                  <a:srgbClr val="CC3300"/>
                </a:solidFill>
              </a:rPr>
              <a:t>-</a:t>
            </a:r>
            <a:r>
              <a:rPr lang="fr-FR" sz="1400" b="1" dirty="0">
                <a:solidFill>
                  <a:srgbClr val="CC3300"/>
                </a:solidFill>
              </a:rPr>
              <a:t> C2.3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C3.1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C3.2</a:t>
            </a:r>
          </a:p>
          <a:p>
            <a:pPr lvl="0">
              <a:defRPr/>
            </a:pPr>
            <a:r>
              <a:rPr lang="fr-FR" sz="1400" dirty="0">
                <a:solidFill>
                  <a:srgbClr val="CC3300"/>
                </a:solidFill>
              </a:rPr>
              <a:t>-</a:t>
            </a:r>
            <a:r>
              <a:rPr lang="fr-FR" sz="1400" b="1" dirty="0">
                <a:solidFill>
                  <a:srgbClr val="CC3300"/>
                </a:solidFill>
              </a:rPr>
              <a:t> C3.3 </a:t>
            </a:r>
          </a:p>
          <a:p>
            <a:pPr lvl="0">
              <a:buFontTx/>
              <a:buChar char="-"/>
              <a:defRPr/>
            </a:pPr>
            <a:r>
              <a:rPr lang="fr-FR" sz="1400" b="1" dirty="0">
                <a:solidFill>
                  <a:srgbClr val="CC3300"/>
                </a:solidFill>
              </a:rPr>
              <a:t> C3.4</a:t>
            </a:r>
          </a:p>
          <a:p>
            <a:pPr lvl="0">
              <a:buFontTx/>
              <a:buChar char="-"/>
              <a:defRPr/>
            </a:pPr>
            <a:r>
              <a:rPr lang="fr-FR" sz="1400" b="1" dirty="0">
                <a:solidFill>
                  <a:srgbClr val="CC3300"/>
                </a:solidFill>
              </a:rPr>
              <a:t> C3.5</a:t>
            </a:r>
          </a:p>
          <a:p>
            <a:pPr lvl="0">
              <a:defRPr/>
            </a:pPr>
            <a:r>
              <a:rPr lang="fr-FR" sz="1400" dirty="0">
                <a:solidFill>
                  <a:srgbClr val="CC3300"/>
                </a:solidFill>
              </a:rPr>
              <a:t>-</a:t>
            </a:r>
            <a:r>
              <a:rPr lang="fr-FR" sz="1400" b="1" dirty="0">
                <a:solidFill>
                  <a:srgbClr val="CC3300"/>
                </a:solidFill>
              </a:rPr>
              <a:t> C3.6 </a:t>
            </a:r>
          </a:p>
          <a:p>
            <a:pPr lvl="0">
              <a:buFontTx/>
              <a:buChar char="-"/>
              <a:defRPr/>
            </a:pPr>
            <a:r>
              <a:rPr lang="fr-FR" sz="1400" b="1" dirty="0">
                <a:solidFill>
                  <a:srgbClr val="CC3300"/>
                </a:solidFill>
              </a:rPr>
              <a:t> C3.7</a:t>
            </a:r>
          </a:p>
          <a:p>
            <a:pPr lvl="0">
              <a:buFontTx/>
              <a:buChar char="-"/>
              <a:defRPr/>
            </a:pPr>
            <a:r>
              <a:rPr lang="fr-FR" sz="1400" b="1" dirty="0">
                <a:solidFill>
                  <a:srgbClr val="CC3300"/>
                </a:solidFill>
              </a:rPr>
              <a:t> C4.1</a:t>
            </a:r>
          </a:p>
          <a:p>
            <a:pPr lvl="0">
              <a:buFontTx/>
              <a:buChar char="-"/>
              <a:defRPr/>
            </a:pPr>
            <a:endParaRPr lang="fr-FR" sz="1400" b="1" dirty="0">
              <a:solidFill>
                <a:srgbClr val="CC3300"/>
              </a:solidFill>
            </a:endParaRPr>
          </a:p>
        </p:txBody>
      </p:sp>
      <p:sp>
        <p:nvSpPr>
          <p:cNvPr id="28" name="Sous-titre 2"/>
          <p:cNvSpPr txBox="1">
            <a:spLocks/>
          </p:cNvSpPr>
          <p:nvPr/>
        </p:nvSpPr>
        <p:spPr>
          <a:xfrm>
            <a:off x="1367527" y="2042748"/>
            <a:ext cx="720080" cy="936104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Épreuve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EP1</a:t>
            </a:r>
          </a:p>
        </p:txBody>
      </p:sp>
      <p:sp>
        <p:nvSpPr>
          <p:cNvPr id="30" name="Sous-titre 2"/>
          <p:cNvSpPr txBox="1">
            <a:spLocks/>
          </p:cNvSpPr>
          <p:nvPr/>
        </p:nvSpPr>
        <p:spPr>
          <a:xfrm>
            <a:off x="1367527" y="3050860"/>
            <a:ext cx="720080" cy="2016224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Épreuve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2000" b="1" dirty="0">
              <a:solidFill>
                <a:srgbClr val="CC33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EP2</a:t>
            </a:r>
          </a:p>
        </p:txBody>
      </p:sp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15596"/>
              </p:ext>
            </p:extLst>
          </p:nvPr>
        </p:nvGraphicFramePr>
        <p:xfrm>
          <a:off x="3167727" y="818612"/>
          <a:ext cx="5472608" cy="118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 gridSpan="5">
                  <a:txBody>
                    <a:bodyPr/>
                    <a:lstStyle/>
                    <a:p>
                      <a:pPr algn="ctr"/>
                      <a:r>
                        <a:rPr lang="fr-FR" sz="2000">
                          <a:solidFill>
                            <a:srgbClr val="CC3300"/>
                          </a:solidFill>
                        </a:rPr>
                        <a:t>Contenus de formation FEEBAT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Module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M0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Module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M1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Module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M2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Module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M3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Module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M4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Sous-modules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Sous-modules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Sous-modules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Sous-modules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Sous-modules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7425"/>
              </p:ext>
            </p:extLst>
          </p:nvPr>
        </p:nvGraphicFramePr>
        <p:xfrm>
          <a:off x="3239735" y="3050860"/>
          <a:ext cx="1043999" cy="194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676276"/>
              </p:ext>
            </p:extLst>
          </p:nvPr>
        </p:nvGraphicFramePr>
        <p:xfrm>
          <a:off x="4319855" y="3050860"/>
          <a:ext cx="1043999" cy="194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4" name="Tableau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36153"/>
              </p:ext>
            </p:extLst>
          </p:nvPr>
        </p:nvGraphicFramePr>
        <p:xfrm>
          <a:off x="5399975" y="3050860"/>
          <a:ext cx="1043999" cy="194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11951"/>
              </p:ext>
            </p:extLst>
          </p:nvPr>
        </p:nvGraphicFramePr>
        <p:xfrm>
          <a:off x="6480095" y="3050860"/>
          <a:ext cx="1043999" cy="194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78904"/>
              </p:ext>
            </p:extLst>
          </p:nvPr>
        </p:nvGraphicFramePr>
        <p:xfrm>
          <a:off x="7560215" y="3050860"/>
          <a:ext cx="1043999" cy="194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570934"/>
              </p:ext>
            </p:extLst>
          </p:nvPr>
        </p:nvGraphicFramePr>
        <p:xfrm>
          <a:off x="3239735" y="2258772"/>
          <a:ext cx="1043999" cy="6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b="1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270140"/>
              </p:ext>
            </p:extLst>
          </p:nvPr>
        </p:nvGraphicFramePr>
        <p:xfrm>
          <a:off x="3239735" y="5139092"/>
          <a:ext cx="1043999" cy="86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leau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95058"/>
              </p:ext>
            </p:extLst>
          </p:nvPr>
        </p:nvGraphicFramePr>
        <p:xfrm>
          <a:off x="4319855" y="2258772"/>
          <a:ext cx="1043999" cy="6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8362"/>
              </p:ext>
            </p:extLst>
          </p:nvPr>
        </p:nvGraphicFramePr>
        <p:xfrm>
          <a:off x="5399975" y="2258772"/>
          <a:ext cx="1043999" cy="6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Tableau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6154"/>
              </p:ext>
            </p:extLst>
          </p:nvPr>
        </p:nvGraphicFramePr>
        <p:xfrm>
          <a:off x="6480095" y="2258772"/>
          <a:ext cx="1043999" cy="6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Tableau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09698"/>
              </p:ext>
            </p:extLst>
          </p:nvPr>
        </p:nvGraphicFramePr>
        <p:xfrm>
          <a:off x="7560215" y="2258772"/>
          <a:ext cx="1043999" cy="6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14503"/>
              </p:ext>
            </p:extLst>
          </p:nvPr>
        </p:nvGraphicFramePr>
        <p:xfrm>
          <a:off x="5399975" y="5139092"/>
          <a:ext cx="1043999" cy="86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37592"/>
              </p:ext>
            </p:extLst>
          </p:nvPr>
        </p:nvGraphicFramePr>
        <p:xfrm>
          <a:off x="7560215" y="5139092"/>
          <a:ext cx="1043999" cy="86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8" name="Tableau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6168"/>
              </p:ext>
            </p:extLst>
          </p:nvPr>
        </p:nvGraphicFramePr>
        <p:xfrm>
          <a:off x="6480095" y="5139092"/>
          <a:ext cx="1043999" cy="86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9" name="Tableau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42441"/>
              </p:ext>
            </p:extLst>
          </p:nvPr>
        </p:nvGraphicFramePr>
        <p:xfrm>
          <a:off x="4319855" y="5139092"/>
          <a:ext cx="1043999" cy="86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0" name="Connecteur droit avec flèche 59"/>
          <p:cNvCxnSpPr/>
          <p:nvPr/>
        </p:nvCxnSpPr>
        <p:spPr>
          <a:xfrm>
            <a:off x="3383751" y="1970740"/>
            <a:ext cx="0" cy="288032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3599775" y="1970740"/>
            <a:ext cx="0" cy="504056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3887807" y="1970740"/>
            <a:ext cx="0" cy="504056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4967927" y="1970740"/>
            <a:ext cx="0" cy="504056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4679895" y="1970740"/>
            <a:ext cx="0" cy="72008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4175839" y="1970740"/>
            <a:ext cx="0" cy="3168352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8208287" y="1970740"/>
            <a:ext cx="0" cy="180020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7920255" y="1970740"/>
            <a:ext cx="0" cy="504056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5543991" y="1970740"/>
            <a:ext cx="0" cy="36004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7704231" y="1970740"/>
            <a:ext cx="0" cy="1512168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8496319" y="1970740"/>
            <a:ext cx="0" cy="2808312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7704231" y="3770940"/>
            <a:ext cx="0" cy="2016224"/>
          </a:xfrm>
          <a:prstGeom prst="straightConnector1">
            <a:avLst/>
          </a:prstGeom>
          <a:ln w="25400">
            <a:solidFill>
              <a:srgbClr val="CC33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4679895" y="2978852"/>
            <a:ext cx="0" cy="2160240"/>
          </a:xfrm>
          <a:prstGeom prst="straightConnector1">
            <a:avLst/>
          </a:prstGeom>
          <a:ln w="25400">
            <a:solidFill>
              <a:srgbClr val="CC33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4463871" y="1970740"/>
            <a:ext cx="0" cy="288032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2951703" y="2402788"/>
            <a:ext cx="21602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2951703" y="2618812"/>
            <a:ext cx="504056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2951703" y="2834836"/>
            <a:ext cx="1584176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>
            <a:off x="2951703" y="3194876"/>
            <a:ext cx="2448272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2951703" y="3410900"/>
            <a:ext cx="2664296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2951703" y="4058972"/>
            <a:ext cx="489654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>
            <a:off x="2951703" y="4707044"/>
            <a:ext cx="489654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2951703" y="5283108"/>
            <a:ext cx="1152128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2951703" y="4274996"/>
            <a:ext cx="21602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2951703" y="3842948"/>
            <a:ext cx="21602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2951703" y="3626924"/>
            <a:ext cx="21602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2951703" y="5715156"/>
            <a:ext cx="21602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>
            <a:off x="2951703" y="5499132"/>
            <a:ext cx="5400600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>
            <a:off x="2951703" y="4923068"/>
            <a:ext cx="5400600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2951703" y="4491020"/>
            <a:ext cx="21602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>
            <a:off x="5183951" y="2618812"/>
            <a:ext cx="2664296" cy="0"/>
          </a:xfrm>
          <a:prstGeom prst="straightConnector1">
            <a:avLst/>
          </a:prstGeom>
          <a:ln w="25400">
            <a:solidFill>
              <a:srgbClr val="CC33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èche droite 90"/>
          <p:cNvSpPr/>
          <p:nvPr/>
        </p:nvSpPr>
        <p:spPr>
          <a:xfrm>
            <a:off x="2087607" y="2474796"/>
            <a:ext cx="216024" cy="288032"/>
          </a:xfrm>
          <a:prstGeom prst="rightArrow">
            <a:avLst/>
          </a:prstGeom>
          <a:solidFill>
            <a:srgbClr val="0066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Flèche droite 91"/>
          <p:cNvSpPr/>
          <p:nvPr/>
        </p:nvSpPr>
        <p:spPr>
          <a:xfrm>
            <a:off x="2087607" y="5499132"/>
            <a:ext cx="216024" cy="288032"/>
          </a:xfrm>
          <a:prstGeom prst="rightArrow">
            <a:avLst/>
          </a:prstGeom>
          <a:solidFill>
            <a:srgbClr val="0066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Flèche droite 92"/>
          <p:cNvSpPr/>
          <p:nvPr/>
        </p:nvSpPr>
        <p:spPr>
          <a:xfrm>
            <a:off x="2087607" y="3770940"/>
            <a:ext cx="216024" cy="288032"/>
          </a:xfrm>
          <a:prstGeom prst="rightArrow">
            <a:avLst/>
          </a:prstGeom>
          <a:solidFill>
            <a:srgbClr val="0066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lèche droite 93"/>
          <p:cNvSpPr/>
          <p:nvPr/>
        </p:nvSpPr>
        <p:spPr>
          <a:xfrm>
            <a:off x="935479" y="3626924"/>
            <a:ext cx="360040" cy="864096"/>
          </a:xfrm>
          <a:prstGeom prst="rightArrow">
            <a:avLst/>
          </a:prstGeom>
          <a:solidFill>
            <a:srgbClr val="0066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Bulle ronde 94"/>
          <p:cNvSpPr/>
          <p:nvPr/>
        </p:nvSpPr>
        <p:spPr>
          <a:xfrm rot="21145478">
            <a:off x="4463871" y="3698932"/>
            <a:ext cx="2376264" cy="864096"/>
          </a:xfrm>
          <a:prstGeom prst="wedgeEllipseCallout">
            <a:avLst>
              <a:gd name="adj1" fmla="val -19122"/>
              <a:gd name="adj2" fmla="val 27127"/>
            </a:avLst>
          </a:prstGeom>
          <a:solidFill>
            <a:srgbClr val="006600">
              <a:alpha val="8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 conservant un sens pro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Méthodologie de travail des GT Bac Pro (et proposition pour BTS)</a:t>
            </a:r>
          </a:p>
          <a:p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sp>
        <p:nvSpPr>
          <p:cNvPr id="24" name="Sous-titre 2"/>
          <p:cNvSpPr txBox="1">
            <a:spLocks/>
          </p:cNvSpPr>
          <p:nvPr/>
        </p:nvSpPr>
        <p:spPr>
          <a:xfrm>
            <a:off x="215399" y="2042748"/>
            <a:ext cx="720080" cy="4032448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Tâches prof.</a:t>
            </a:r>
            <a:endParaRPr kumimoji="0" lang="fr-FR" sz="1400" b="1" i="0" u="none" strike="noStrike" kern="1200" cap="none" spc="0" normalizeH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srgbClr val="CC3300"/>
                </a:solidFill>
              </a:rPr>
              <a:t> </a:t>
            </a:r>
            <a:r>
              <a:rPr lang="fr-FR" sz="2000" b="1" dirty="0">
                <a:solidFill>
                  <a:srgbClr val="CC3300"/>
                </a:solidFill>
              </a:rPr>
              <a:t>T1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T7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T8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…</a:t>
            </a:r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2303631" y="5139092"/>
            <a:ext cx="648072" cy="936104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>
                <a:solidFill>
                  <a:srgbClr val="CC3300"/>
                </a:solidFill>
              </a:rPr>
              <a:t>-</a:t>
            </a:r>
            <a:r>
              <a:rPr lang="fr-FR" sz="1400" b="1" dirty="0">
                <a:solidFill>
                  <a:srgbClr val="CC3300"/>
                </a:solidFill>
              </a:rPr>
              <a:t> C1.2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C4.2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C4.3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C4.4</a:t>
            </a:r>
          </a:p>
        </p:txBody>
      </p:sp>
      <p:sp>
        <p:nvSpPr>
          <p:cNvPr id="29" name="Sous-titre 2"/>
          <p:cNvSpPr txBox="1">
            <a:spLocks/>
          </p:cNvSpPr>
          <p:nvPr/>
        </p:nvSpPr>
        <p:spPr>
          <a:xfrm>
            <a:off x="1367527" y="5139092"/>
            <a:ext cx="720080" cy="936104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Épreuve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EP3</a:t>
            </a:r>
          </a:p>
        </p:txBody>
      </p:sp>
      <p:sp>
        <p:nvSpPr>
          <p:cNvPr id="96" name="ZoneTexte 1"/>
          <p:cNvSpPr txBox="1"/>
          <p:nvPr/>
        </p:nvSpPr>
        <p:spPr>
          <a:xfrm>
            <a:off x="471716" y="6241141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105376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Méthodologie de travail des GT</a:t>
            </a:r>
          </a:p>
          <a:p>
            <a:endParaRPr 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pic>
        <p:nvPicPr>
          <p:cNvPr id="21" name="Image 20" descr="417385369_3134181_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12884" y="2177422"/>
            <a:ext cx="2244246" cy="1320758"/>
          </a:xfrm>
          <a:prstGeom prst="rect">
            <a:avLst/>
          </a:prstGeom>
        </p:spPr>
      </p:pic>
      <p:sp>
        <p:nvSpPr>
          <p:cNvPr id="22" name="Espace réservé du numéro de diapositive 12"/>
          <p:cNvSpPr txBox="1">
            <a:spLocks/>
          </p:cNvSpPr>
          <p:nvPr/>
        </p:nvSpPr>
        <p:spPr>
          <a:xfrm>
            <a:off x="6562236" y="58248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D19843-1938-4FF8-B971-94C1E9F5BCB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1491066" y="1051825"/>
            <a:ext cx="432048" cy="504056"/>
          </a:xfrm>
          <a:prstGeom prst="rightArrow">
            <a:avLst>
              <a:gd name="adj1" fmla="val 37343"/>
              <a:gd name="adj2" fmla="val 50000"/>
            </a:avLst>
          </a:prstGeom>
          <a:solidFill>
            <a:srgbClr val="0066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0556" y="2033407"/>
            <a:ext cx="1800200" cy="120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3329550"/>
            <a:ext cx="23853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Sous-titre 2"/>
          <p:cNvSpPr txBox="1">
            <a:spLocks/>
          </p:cNvSpPr>
          <p:nvPr/>
        </p:nvSpPr>
        <p:spPr>
          <a:xfrm>
            <a:off x="1779097" y="867626"/>
            <a:ext cx="6409681" cy="1008112"/>
          </a:xfrm>
          <a:prstGeom prst="rect">
            <a:avLst/>
          </a:prstGeom>
          <a:solidFill>
            <a:srgbClr val="006600">
              <a:alpha val="19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Intégration </a:t>
            </a:r>
            <a:r>
              <a:rPr lang="fr-FR" dirty="0">
                <a:solidFill>
                  <a:srgbClr val="CC3300"/>
                </a:solidFill>
              </a:rPr>
              <a:t>de méthodes innovantes (Axe innovation FEEBAT 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>
                <a:solidFill>
                  <a:srgbClr val="CC3300"/>
                </a:solidFill>
              </a:rPr>
              <a:t>en relation avec la transition numérique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>
                <a:solidFill>
                  <a:srgbClr val="CC3300"/>
                </a:solidFill>
                <a:sym typeface="Wingdings" pitchFamily="2" charset="2"/>
              </a:rPr>
              <a:t> Maquettes numériques de définition des projets supports </a:t>
            </a:r>
            <a:r>
              <a:rPr lang="fr-FR" b="1" dirty="0">
                <a:solidFill>
                  <a:srgbClr val="CC3300"/>
                </a:solidFill>
              </a:rPr>
              <a:t>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Image 27" descr="Image2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780836" y="3401558"/>
            <a:ext cx="2232248" cy="1389876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37220" y="4193646"/>
            <a:ext cx="29181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73124" y="3473566"/>
            <a:ext cx="2175328" cy="139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2964" y="4913726"/>
            <a:ext cx="2162271" cy="101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 descr="C:\Users\UTILIS~1\AppData\Local\Temp\Sujet FEEBAT Rénovation-scierie.pn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40676" y="4481678"/>
            <a:ext cx="252028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 42"/>
          <p:cNvPicPr/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021196" y="2105414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1"/>
          <p:cNvSpPr txBox="1"/>
          <p:nvPr/>
        </p:nvSpPr>
        <p:spPr>
          <a:xfrm>
            <a:off x="471716" y="6241141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100257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087917"/>
              </p:ext>
            </p:extLst>
          </p:nvPr>
        </p:nvGraphicFramePr>
        <p:xfrm>
          <a:off x="1486000" y="1156957"/>
          <a:ext cx="7200800" cy="4561256"/>
        </p:xfrm>
        <a:graphic>
          <a:graphicData uri="http://schemas.openxmlformats.org/drawingml/2006/table">
            <a:tbl>
              <a:tblPr/>
              <a:tblGrid>
                <a:gridCol w="32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7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577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Correspondance entre les unités du diplôme et les contenus FEEBAT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9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Contenu FEEBAT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Référentiel TEB 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Module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Titre module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Sous Module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Titre Sous Module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Unité de diplôme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94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Les enjeux de la rénovation énergétique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L'impact du secteur du bâtiment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Les conséquences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Les engagements pris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L'économie circulaire et les notions de cycle de vie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Les incitations financières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94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Les principes de la performance énergétique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 comportement thermique des enveloppes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 comportement hygrothermique des enveloppes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 comportement bioclimatique des bâtiments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Les équipements des bâtiments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Les principes de la réglementation environnementale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9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 diagnostic de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réno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énergétique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 diagnostic par constat visuel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5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 diagnostic par l'utilisation d'équipements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59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 conception des programmes de travaux de rénovation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Recueil et analyse des besoins issus d'un diagnostic de l'existant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Proposition et analyse de solutions et d'aides financières dans le cadre d'un programme de travaux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Définition d'une solution technique de rénovation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5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M3.4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Estimation financière des travaux et élaboration d'une offre commerciale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Contribution du BIM dans un projet de rénovation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05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M3.6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Mode opératoire, planification, phasage - Moyens humains - Coordination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49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 réalisation des programmes de travaux de rénovation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M4.0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Analyser les risques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4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M4.1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Préparation et organisation des travaux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49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Identification des points critiques de la rénovation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00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Réalisation de la mise en œuvre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Helvetica Neue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du GT Bac Pro « Etudes » </a:t>
            </a:r>
            <a:r>
              <a:rPr lang="fr-FR" sz="1600" i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(ex. TEB AA)</a:t>
            </a:r>
            <a:endParaRPr lang="fr-FR" sz="16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pic>
        <p:nvPicPr>
          <p:cNvPr id="24" name="Image 23" descr="Image2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7848" y="2669125"/>
            <a:ext cx="1239999" cy="696743"/>
          </a:xfrm>
          <a:prstGeom prst="rect">
            <a:avLst/>
          </a:prstGeom>
        </p:spPr>
      </p:pic>
      <p:pic>
        <p:nvPicPr>
          <p:cNvPr id="25" name="Image 24" descr="417385369_3134181_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17848" y="1775397"/>
            <a:ext cx="1224136" cy="720415"/>
          </a:xfrm>
          <a:prstGeom prst="rect">
            <a:avLst/>
          </a:prstGeom>
        </p:spPr>
      </p:pic>
      <p:pic>
        <p:nvPicPr>
          <p:cNvPr id="26" name="Image 25" descr="Image1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17848" y="3533221"/>
            <a:ext cx="1224136" cy="7620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62EE74-9C33-4A6B-9872-959AC679F7F7}"/>
              </a:ext>
            </a:extLst>
          </p:cNvPr>
          <p:cNvSpPr/>
          <p:nvPr/>
        </p:nvSpPr>
        <p:spPr>
          <a:xfrm>
            <a:off x="1470137" y="1379764"/>
            <a:ext cx="5523932" cy="4321279"/>
          </a:xfrm>
          <a:custGeom>
            <a:avLst/>
            <a:gdLst>
              <a:gd name="connsiteX0" fmla="*/ 0 w 5523932"/>
              <a:gd name="connsiteY0" fmla="*/ 0 h 4321279"/>
              <a:gd name="connsiteX1" fmla="*/ 524774 w 5523932"/>
              <a:gd name="connsiteY1" fmla="*/ 0 h 4321279"/>
              <a:gd name="connsiteX2" fmla="*/ 1325744 w 5523932"/>
              <a:gd name="connsiteY2" fmla="*/ 0 h 4321279"/>
              <a:gd name="connsiteX3" fmla="*/ 1960996 w 5523932"/>
              <a:gd name="connsiteY3" fmla="*/ 0 h 4321279"/>
              <a:gd name="connsiteX4" fmla="*/ 2706727 w 5523932"/>
              <a:gd name="connsiteY4" fmla="*/ 0 h 4321279"/>
              <a:gd name="connsiteX5" fmla="*/ 3397218 w 5523932"/>
              <a:gd name="connsiteY5" fmla="*/ 0 h 4321279"/>
              <a:gd name="connsiteX6" fmla="*/ 4142949 w 5523932"/>
              <a:gd name="connsiteY6" fmla="*/ 0 h 4321279"/>
              <a:gd name="connsiteX7" fmla="*/ 4833441 w 5523932"/>
              <a:gd name="connsiteY7" fmla="*/ 0 h 4321279"/>
              <a:gd name="connsiteX8" fmla="*/ 5523932 w 5523932"/>
              <a:gd name="connsiteY8" fmla="*/ 0 h 4321279"/>
              <a:gd name="connsiteX9" fmla="*/ 5523932 w 5523932"/>
              <a:gd name="connsiteY9" fmla="*/ 574113 h 4321279"/>
              <a:gd name="connsiteX10" fmla="*/ 5523932 w 5523932"/>
              <a:gd name="connsiteY10" fmla="*/ 1061800 h 4321279"/>
              <a:gd name="connsiteX11" fmla="*/ 5523932 w 5523932"/>
              <a:gd name="connsiteY11" fmla="*/ 1722338 h 4321279"/>
              <a:gd name="connsiteX12" fmla="*/ 5523932 w 5523932"/>
              <a:gd name="connsiteY12" fmla="*/ 2296451 h 4321279"/>
              <a:gd name="connsiteX13" fmla="*/ 5523932 w 5523932"/>
              <a:gd name="connsiteY13" fmla="*/ 3000202 h 4321279"/>
              <a:gd name="connsiteX14" fmla="*/ 5523932 w 5523932"/>
              <a:gd name="connsiteY14" fmla="*/ 3531102 h 4321279"/>
              <a:gd name="connsiteX15" fmla="*/ 5523932 w 5523932"/>
              <a:gd name="connsiteY15" fmla="*/ 4321279 h 4321279"/>
              <a:gd name="connsiteX16" fmla="*/ 4999158 w 5523932"/>
              <a:gd name="connsiteY16" fmla="*/ 4321279 h 4321279"/>
              <a:gd name="connsiteX17" fmla="*/ 4474385 w 5523932"/>
              <a:gd name="connsiteY17" fmla="*/ 4321279 h 4321279"/>
              <a:gd name="connsiteX18" fmla="*/ 3839133 w 5523932"/>
              <a:gd name="connsiteY18" fmla="*/ 4321279 h 4321279"/>
              <a:gd name="connsiteX19" fmla="*/ 3203881 w 5523932"/>
              <a:gd name="connsiteY19" fmla="*/ 4321279 h 4321279"/>
              <a:gd name="connsiteX20" fmla="*/ 2679107 w 5523932"/>
              <a:gd name="connsiteY20" fmla="*/ 4321279 h 4321279"/>
              <a:gd name="connsiteX21" fmla="*/ 2154333 w 5523932"/>
              <a:gd name="connsiteY21" fmla="*/ 4321279 h 4321279"/>
              <a:gd name="connsiteX22" fmla="*/ 1629560 w 5523932"/>
              <a:gd name="connsiteY22" fmla="*/ 4321279 h 4321279"/>
              <a:gd name="connsiteX23" fmla="*/ 1104786 w 5523932"/>
              <a:gd name="connsiteY23" fmla="*/ 4321279 h 4321279"/>
              <a:gd name="connsiteX24" fmla="*/ 0 w 5523932"/>
              <a:gd name="connsiteY24" fmla="*/ 4321279 h 4321279"/>
              <a:gd name="connsiteX25" fmla="*/ 0 w 5523932"/>
              <a:gd name="connsiteY25" fmla="*/ 3617528 h 4321279"/>
              <a:gd name="connsiteX26" fmla="*/ 0 w 5523932"/>
              <a:gd name="connsiteY26" fmla="*/ 3000202 h 4321279"/>
              <a:gd name="connsiteX27" fmla="*/ 0 w 5523932"/>
              <a:gd name="connsiteY27" fmla="*/ 2296451 h 4321279"/>
              <a:gd name="connsiteX28" fmla="*/ 0 w 5523932"/>
              <a:gd name="connsiteY28" fmla="*/ 1765551 h 4321279"/>
              <a:gd name="connsiteX29" fmla="*/ 0 w 5523932"/>
              <a:gd name="connsiteY29" fmla="*/ 1234651 h 4321279"/>
              <a:gd name="connsiteX30" fmla="*/ 0 w 5523932"/>
              <a:gd name="connsiteY30" fmla="*/ 660538 h 4321279"/>
              <a:gd name="connsiteX31" fmla="*/ 0 w 5523932"/>
              <a:gd name="connsiteY31" fmla="*/ 0 h 432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23932" h="4321279" extrusionOk="0">
                <a:moveTo>
                  <a:pt x="0" y="0"/>
                </a:moveTo>
                <a:cubicBezTo>
                  <a:pt x="178356" y="5719"/>
                  <a:pt x="262547" y="-6415"/>
                  <a:pt x="524774" y="0"/>
                </a:cubicBezTo>
                <a:cubicBezTo>
                  <a:pt x="787001" y="6415"/>
                  <a:pt x="932071" y="15650"/>
                  <a:pt x="1325744" y="0"/>
                </a:cubicBezTo>
                <a:cubicBezTo>
                  <a:pt x="1719417" y="-15650"/>
                  <a:pt x="1793813" y="-17366"/>
                  <a:pt x="1960996" y="0"/>
                </a:cubicBezTo>
                <a:cubicBezTo>
                  <a:pt x="2128179" y="17366"/>
                  <a:pt x="2485454" y="-29093"/>
                  <a:pt x="2706727" y="0"/>
                </a:cubicBezTo>
                <a:cubicBezTo>
                  <a:pt x="2928000" y="29093"/>
                  <a:pt x="3237798" y="10598"/>
                  <a:pt x="3397218" y="0"/>
                </a:cubicBezTo>
                <a:cubicBezTo>
                  <a:pt x="3556638" y="-10598"/>
                  <a:pt x="3872460" y="7853"/>
                  <a:pt x="4142949" y="0"/>
                </a:cubicBezTo>
                <a:cubicBezTo>
                  <a:pt x="4413438" y="-7853"/>
                  <a:pt x="4693869" y="23209"/>
                  <a:pt x="4833441" y="0"/>
                </a:cubicBezTo>
                <a:cubicBezTo>
                  <a:pt x="4973013" y="-23209"/>
                  <a:pt x="5217982" y="-28458"/>
                  <a:pt x="5523932" y="0"/>
                </a:cubicBezTo>
                <a:cubicBezTo>
                  <a:pt x="5532707" y="258657"/>
                  <a:pt x="5541736" y="403332"/>
                  <a:pt x="5523932" y="574113"/>
                </a:cubicBezTo>
                <a:cubicBezTo>
                  <a:pt x="5506128" y="744894"/>
                  <a:pt x="5516684" y="937067"/>
                  <a:pt x="5523932" y="1061800"/>
                </a:cubicBezTo>
                <a:cubicBezTo>
                  <a:pt x="5531180" y="1186533"/>
                  <a:pt x="5516841" y="1507077"/>
                  <a:pt x="5523932" y="1722338"/>
                </a:cubicBezTo>
                <a:cubicBezTo>
                  <a:pt x="5531023" y="1937599"/>
                  <a:pt x="5503850" y="2072196"/>
                  <a:pt x="5523932" y="2296451"/>
                </a:cubicBezTo>
                <a:cubicBezTo>
                  <a:pt x="5544014" y="2520706"/>
                  <a:pt x="5512704" y="2674666"/>
                  <a:pt x="5523932" y="3000202"/>
                </a:cubicBezTo>
                <a:cubicBezTo>
                  <a:pt x="5535160" y="3325738"/>
                  <a:pt x="5550399" y="3400151"/>
                  <a:pt x="5523932" y="3531102"/>
                </a:cubicBezTo>
                <a:cubicBezTo>
                  <a:pt x="5497465" y="3662053"/>
                  <a:pt x="5485360" y="4001999"/>
                  <a:pt x="5523932" y="4321279"/>
                </a:cubicBezTo>
                <a:cubicBezTo>
                  <a:pt x="5383485" y="4339355"/>
                  <a:pt x="5169967" y="4326079"/>
                  <a:pt x="4999158" y="4321279"/>
                </a:cubicBezTo>
                <a:cubicBezTo>
                  <a:pt x="4828349" y="4316479"/>
                  <a:pt x="4663751" y="4321425"/>
                  <a:pt x="4474385" y="4321279"/>
                </a:cubicBezTo>
                <a:cubicBezTo>
                  <a:pt x="4285019" y="4321133"/>
                  <a:pt x="3971122" y="4309931"/>
                  <a:pt x="3839133" y="4321279"/>
                </a:cubicBezTo>
                <a:cubicBezTo>
                  <a:pt x="3707144" y="4332627"/>
                  <a:pt x="3333059" y="4335520"/>
                  <a:pt x="3203881" y="4321279"/>
                </a:cubicBezTo>
                <a:cubicBezTo>
                  <a:pt x="3074703" y="4307038"/>
                  <a:pt x="2845321" y="4339268"/>
                  <a:pt x="2679107" y="4321279"/>
                </a:cubicBezTo>
                <a:cubicBezTo>
                  <a:pt x="2512893" y="4303290"/>
                  <a:pt x="2261171" y="4341863"/>
                  <a:pt x="2154333" y="4321279"/>
                </a:cubicBezTo>
                <a:cubicBezTo>
                  <a:pt x="2047495" y="4300695"/>
                  <a:pt x="1740316" y="4318746"/>
                  <a:pt x="1629560" y="4321279"/>
                </a:cubicBezTo>
                <a:cubicBezTo>
                  <a:pt x="1518804" y="4323812"/>
                  <a:pt x="1274721" y="4314838"/>
                  <a:pt x="1104786" y="4321279"/>
                </a:cubicBezTo>
                <a:cubicBezTo>
                  <a:pt x="934851" y="4327720"/>
                  <a:pt x="533551" y="4358769"/>
                  <a:pt x="0" y="4321279"/>
                </a:cubicBezTo>
                <a:cubicBezTo>
                  <a:pt x="17559" y="4176897"/>
                  <a:pt x="-17603" y="3828563"/>
                  <a:pt x="0" y="3617528"/>
                </a:cubicBezTo>
                <a:cubicBezTo>
                  <a:pt x="17603" y="3406493"/>
                  <a:pt x="-6985" y="3261987"/>
                  <a:pt x="0" y="3000202"/>
                </a:cubicBezTo>
                <a:cubicBezTo>
                  <a:pt x="6985" y="2738417"/>
                  <a:pt x="-2182" y="2439224"/>
                  <a:pt x="0" y="2296451"/>
                </a:cubicBezTo>
                <a:cubicBezTo>
                  <a:pt x="2182" y="2153678"/>
                  <a:pt x="-12875" y="1982970"/>
                  <a:pt x="0" y="1765551"/>
                </a:cubicBezTo>
                <a:cubicBezTo>
                  <a:pt x="12875" y="1548132"/>
                  <a:pt x="11968" y="1449620"/>
                  <a:pt x="0" y="1234651"/>
                </a:cubicBezTo>
                <a:cubicBezTo>
                  <a:pt x="-11968" y="1019682"/>
                  <a:pt x="-21409" y="883169"/>
                  <a:pt x="0" y="660538"/>
                </a:cubicBezTo>
                <a:cubicBezTo>
                  <a:pt x="21409" y="437907"/>
                  <a:pt x="18970" y="15520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81789704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8215BE-1386-44CC-BC68-B476C888B025}"/>
              </a:ext>
            </a:extLst>
          </p:cNvPr>
          <p:cNvSpPr/>
          <p:nvPr/>
        </p:nvSpPr>
        <p:spPr>
          <a:xfrm>
            <a:off x="7009932" y="1388349"/>
            <a:ext cx="1665981" cy="4321279"/>
          </a:xfrm>
          <a:custGeom>
            <a:avLst/>
            <a:gdLst>
              <a:gd name="connsiteX0" fmla="*/ 0 w 1665981"/>
              <a:gd name="connsiteY0" fmla="*/ 0 h 4321279"/>
              <a:gd name="connsiteX1" fmla="*/ 505348 w 1665981"/>
              <a:gd name="connsiteY1" fmla="*/ 0 h 4321279"/>
              <a:gd name="connsiteX2" fmla="*/ 1093994 w 1665981"/>
              <a:gd name="connsiteY2" fmla="*/ 0 h 4321279"/>
              <a:gd name="connsiteX3" fmla="*/ 1665981 w 1665981"/>
              <a:gd name="connsiteY3" fmla="*/ 0 h 4321279"/>
              <a:gd name="connsiteX4" fmla="*/ 1665981 w 1665981"/>
              <a:gd name="connsiteY4" fmla="*/ 660538 h 4321279"/>
              <a:gd name="connsiteX5" fmla="*/ 1665981 w 1665981"/>
              <a:gd name="connsiteY5" fmla="*/ 1321077 h 4321279"/>
              <a:gd name="connsiteX6" fmla="*/ 1665981 w 1665981"/>
              <a:gd name="connsiteY6" fmla="*/ 1981615 h 4321279"/>
              <a:gd name="connsiteX7" fmla="*/ 1665981 w 1665981"/>
              <a:gd name="connsiteY7" fmla="*/ 2642153 h 4321279"/>
              <a:gd name="connsiteX8" fmla="*/ 1665981 w 1665981"/>
              <a:gd name="connsiteY8" fmla="*/ 3345905 h 4321279"/>
              <a:gd name="connsiteX9" fmla="*/ 1665981 w 1665981"/>
              <a:gd name="connsiteY9" fmla="*/ 4321279 h 4321279"/>
              <a:gd name="connsiteX10" fmla="*/ 1160633 w 1665981"/>
              <a:gd name="connsiteY10" fmla="*/ 4321279 h 4321279"/>
              <a:gd name="connsiteX11" fmla="*/ 571987 w 1665981"/>
              <a:gd name="connsiteY11" fmla="*/ 4321279 h 4321279"/>
              <a:gd name="connsiteX12" fmla="*/ 0 w 1665981"/>
              <a:gd name="connsiteY12" fmla="*/ 4321279 h 4321279"/>
              <a:gd name="connsiteX13" fmla="*/ 0 w 1665981"/>
              <a:gd name="connsiteY13" fmla="*/ 3790379 h 4321279"/>
              <a:gd name="connsiteX14" fmla="*/ 0 w 1665981"/>
              <a:gd name="connsiteY14" fmla="*/ 3302692 h 4321279"/>
              <a:gd name="connsiteX15" fmla="*/ 0 w 1665981"/>
              <a:gd name="connsiteY15" fmla="*/ 2728579 h 4321279"/>
              <a:gd name="connsiteX16" fmla="*/ 0 w 1665981"/>
              <a:gd name="connsiteY16" fmla="*/ 2068041 h 4321279"/>
              <a:gd name="connsiteX17" fmla="*/ 0 w 1665981"/>
              <a:gd name="connsiteY17" fmla="*/ 1450715 h 4321279"/>
              <a:gd name="connsiteX18" fmla="*/ 0 w 1665981"/>
              <a:gd name="connsiteY18" fmla="*/ 833390 h 4321279"/>
              <a:gd name="connsiteX19" fmla="*/ 0 w 1665981"/>
              <a:gd name="connsiteY19" fmla="*/ 0 h 432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65981" h="4321279" extrusionOk="0">
                <a:moveTo>
                  <a:pt x="0" y="0"/>
                </a:moveTo>
                <a:cubicBezTo>
                  <a:pt x="124296" y="-8825"/>
                  <a:pt x="269978" y="-7748"/>
                  <a:pt x="505348" y="0"/>
                </a:cubicBezTo>
                <a:cubicBezTo>
                  <a:pt x="740718" y="7748"/>
                  <a:pt x="974096" y="12053"/>
                  <a:pt x="1093994" y="0"/>
                </a:cubicBezTo>
                <a:cubicBezTo>
                  <a:pt x="1213892" y="-12053"/>
                  <a:pt x="1513924" y="6328"/>
                  <a:pt x="1665981" y="0"/>
                </a:cubicBezTo>
                <a:cubicBezTo>
                  <a:pt x="1675328" y="233972"/>
                  <a:pt x="1651651" y="363930"/>
                  <a:pt x="1665981" y="660538"/>
                </a:cubicBezTo>
                <a:cubicBezTo>
                  <a:pt x="1680311" y="957146"/>
                  <a:pt x="1634588" y="1009731"/>
                  <a:pt x="1665981" y="1321077"/>
                </a:cubicBezTo>
                <a:cubicBezTo>
                  <a:pt x="1697374" y="1632423"/>
                  <a:pt x="1650063" y="1780683"/>
                  <a:pt x="1665981" y="1981615"/>
                </a:cubicBezTo>
                <a:cubicBezTo>
                  <a:pt x="1681899" y="2182547"/>
                  <a:pt x="1698131" y="2450558"/>
                  <a:pt x="1665981" y="2642153"/>
                </a:cubicBezTo>
                <a:cubicBezTo>
                  <a:pt x="1633831" y="2833748"/>
                  <a:pt x="1650560" y="3165864"/>
                  <a:pt x="1665981" y="3345905"/>
                </a:cubicBezTo>
                <a:cubicBezTo>
                  <a:pt x="1681402" y="3525946"/>
                  <a:pt x="1694639" y="3922383"/>
                  <a:pt x="1665981" y="4321279"/>
                </a:cubicBezTo>
                <a:cubicBezTo>
                  <a:pt x="1448782" y="4303658"/>
                  <a:pt x="1306615" y="4307019"/>
                  <a:pt x="1160633" y="4321279"/>
                </a:cubicBezTo>
                <a:cubicBezTo>
                  <a:pt x="1014651" y="4335539"/>
                  <a:pt x="791425" y="4309186"/>
                  <a:pt x="571987" y="4321279"/>
                </a:cubicBezTo>
                <a:cubicBezTo>
                  <a:pt x="352549" y="4333372"/>
                  <a:pt x="168413" y="4340969"/>
                  <a:pt x="0" y="4321279"/>
                </a:cubicBezTo>
                <a:cubicBezTo>
                  <a:pt x="2100" y="4087143"/>
                  <a:pt x="3890" y="4004442"/>
                  <a:pt x="0" y="3790379"/>
                </a:cubicBezTo>
                <a:cubicBezTo>
                  <a:pt x="-3890" y="3576316"/>
                  <a:pt x="-3393" y="3506784"/>
                  <a:pt x="0" y="3302692"/>
                </a:cubicBezTo>
                <a:cubicBezTo>
                  <a:pt x="3393" y="3098600"/>
                  <a:pt x="13549" y="2873310"/>
                  <a:pt x="0" y="2728579"/>
                </a:cubicBezTo>
                <a:cubicBezTo>
                  <a:pt x="-13549" y="2583848"/>
                  <a:pt x="-25286" y="2372384"/>
                  <a:pt x="0" y="2068041"/>
                </a:cubicBezTo>
                <a:cubicBezTo>
                  <a:pt x="25286" y="1763698"/>
                  <a:pt x="30620" y="1624813"/>
                  <a:pt x="0" y="1450715"/>
                </a:cubicBezTo>
                <a:cubicBezTo>
                  <a:pt x="-30620" y="1276617"/>
                  <a:pt x="-11302" y="1118339"/>
                  <a:pt x="0" y="833390"/>
                </a:cubicBezTo>
                <a:cubicBezTo>
                  <a:pt x="11302" y="548442"/>
                  <a:pt x="11258" y="26576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6D0BB"/>
            </a:solidFill>
            <a:extLst>
              <a:ext uri="{C807C97D-BFC1-408E-A445-0C87EB9F89A2}">
                <ask:lineSketchStyleProps xmlns:ask="http://schemas.microsoft.com/office/drawing/2018/sketchyshapes" sd="381789704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6D0BB"/>
              </a:solidFill>
            </a:endParaRPr>
          </a:p>
        </p:txBody>
      </p:sp>
      <p:sp>
        <p:nvSpPr>
          <p:cNvPr id="15" name="ZoneTexte 1"/>
          <p:cNvSpPr txBox="1"/>
          <p:nvPr/>
        </p:nvSpPr>
        <p:spPr>
          <a:xfrm>
            <a:off x="471716" y="6241141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278537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du GT Bac Pro « Etudes » </a:t>
            </a:r>
            <a:r>
              <a:rPr lang="fr-FR" sz="1600" i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(ex. TEB AA)</a:t>
            </a:r>
            <a:endParaRPr lang="fr-FR" sz="16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sp>
        <p:nvSpPr>
          <p:cNvPr id="11" name="Espace réservé de la date 11"/>
          <p:cNvSpPr txBox="1">
            <a:spLocks/>
          </p:cNvSpPr>
          <p:nvPr/>
        </p:nvSpPr>
        <p:spPr>
          <a:xfrm>
            <a:off x="457200" y="55172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10/11/2020</a:t>
            </a:r>
            <a:endParaRPr lang="fr-FR" dirty="0"/>
          </a:p>
        </p:txBody>
      </p:sp>
      <p:sp>
        <p:nvSpPr>
          <p:cNvPr id="12" name="Espace réservé du numéro de diapositive 12"/>
          <p:cNvSpPr txBox="1">
            <a:spLocks/>
          </p:cNvSpPr>
          <p:nvPr/>
        </p:nvSpPr>
        <p:spPr>
          <a:xfrm>
            <a:off x="6553200" y="55172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D19843-1938-4FF8-B971-94C1E9F5BCB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5" name="Espace réservé du pied de page 13"/>
          <p:cNvSpPr txBox="1">
            <a:spLocks/>
          </p:cNvSpPr>
          <p:nvPr/>
        </p:nvSpPr>
        <p:spPr>
          <a:xfrm>
            <a:off x="3124200" y="551726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FEEBAT  - Examens</a:t>
            </a:r>
            <a:endParaRPr lang="fr-FR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1129119"/>
            <a:ext cx="8208912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Pentagone 16"/>
          <p:cNvSpPr/>
          <p:nvPr/>
        </p:nvSpPr>
        <p:spPr>
          <a:xfrm flipH="1">
            <a:off x="2267744" y="1581805"/>
            <a:ext cx="1584176" cy="288032"/>
          </a:xfrm>
          <a:prstGeom prst="homePlate">
            <a:avLst>
              <a:gd name="adj" fmla="val 70672"/>
            </a:avLst>
          </a:prstGeom>
          <a:solidFill>
            <a:srgbClr val="FFFF66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Étude développée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8" name="Pentagone 17"/>
          <p:cNvSpPr/>
          <p:nvPr/>
        </p:nvSpPr>
        <p:spPr>
          <a:xfrm flipH="1">
            <a:off x="2339752" y="2157869"/>
            <a:ext cx="1512168" cy="288032"/>
          </a:xfrm>
          <a:prstGeom prst="homePlate">
            <a:avLst>
              <a:gd name="adj" fmla="val 70672"/>
            </a:avLst>
          </a:prstGeom>
          <a:solidFill>
            <a:srgbClr val="FFFF66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Piste d’étude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" name="ZoneTexte 1"/>
          <p:cNvSpPr txBox="1"/>
          <p:nvPr/>
        </p:nvSpPr>
        <p:spPr>
          <a:xfrm>
            <a:off x="471716" y="6241141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23325048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5072</TotalTime>
  <Words>1394</Words>
  <Application>Microsoft Office PowerPoint</Application>
  <PresentationFormat>Affichage à l'écran (4:3)</PresentationFormat>
  <Paragraphs>410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Ayuthaya</vt:lpstr>
      <vt:lpstr>Calibri</vt:lpstr>
      <vt:lpstr>Helvetica Neue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Anne-Sophie</dc:creator>
  <cp:lastModifiedBy>Cedric Dziubanowski</cp:lastModifiedBy>
  <cp:revision>550</cp:revision>
  <cp:lastPrinted>2020-06-02T13:15:46Z</cp:lastPrinted>
  <dcterms:created xsi:type="dcterms:W3CDTF">2020-01-08T10:39:34Z</dcterms:created>
  <dcterms:modified xsi:type="dcterms:W3CDTF">2020-12-17T18:37:23Z</dcterms:modified>
</cp:coreProperties>
</file>