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4"/>
  </p:sldMasterIdLst>
  <p:notesMasterIdLst>
    <p:notesMasterId r:id="rId12"/>
  </p:notesMasterIdLst>
  <p:handoutMasterIdLst>
    <p:handoutMasterId r:id="rId13"/>
  </p:handoutMasterIdLst>
  <p:sldIdLst>
    <p:sldId id="271" r:id="rId5"/>
    <p:sldId id="289" r:id="rId6"/>
    <p:sldId id="278" r:id="rId7"/>
    <p:sldId id="290" r:id="rId8"/>
    <p:sldId id="288" r:id="rId9"/>
    <p:sldId id="287" r:id="rId10"/>
    <p:sldId id="286" r:id="rId1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00FF"/>
    <a:srgbClr val="3D7CC9"/>
    <a:srgbClr val="7B00AC"/>
    <a:srgbClr val="1A86D0"/>
    <a:srgbClr val="1FA1E5"/>
    <a:srgbClr val="9B008A"/>
    <a:srgbClr val="8800D1"/>
    <a:srgbClr val="6E008E"/>
    <a:srgbClr val="821164"/>
    <a:srgbClr val="070A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503" autoAdjust="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666" y="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D9186E-EAA7-3A42-AFD2-CC349621202A}" type="datetimeFigureOut">
              <a:rPr lang="fr-FR" smtClean="0"/>
              <a:t>23/11/2020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815B8-4CE2-F247-96EE-D0C173663B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01493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2EF2D4-44B9-F34D-AC77-36ED78FDDA30}" type="datetimeFigureOut">
              <a:rPr lang="fr-FR" smtClean="0"/>
              <a:t>23/11/2020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7BDEA-8EA0-FE4F-8E67-406CE035A2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37604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sous-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5184" y="523498"/>
            <a:ext cx="7781697" cy="1504742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407CC9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1095375" y="3090863"/>
            <a:ext cx="7505700" cy="136088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500"/>
            </a:lvl1pPr>
            <a:lvl2pPr marL="457200" indent="-457200">
              <a:buNone/>
              <a:defRPr sz="1500"/>
            </a:lvl2pPr>
            <a:lvl3pPr marL="457200" indent="-457200">
              <a:buNone/>
              <a:defRPr sz="1500"/>
            </a:lvl3pPr>
            <a:lvl4pPr marL="457200" indent="-457200">
              <a:buNone/>
              <a:defRPr sz="1500"/>
            </a:lvl4pPr>
            <a:lvl5pPr marL="457200" indent="-457200">
              <a:buNone/>
              <a:defRPr sz="15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>
          <a:xfrm>
            <a:off x="1095375" y="2028826"/>
            <a:ext cx="7505700" cy="86773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 typeface="Arial"/>
              <a:buNone/>
              <a:defRPr sz="3000"/>
            </a:lvl1pPr>
            <a:lvl2pPr marL="0" indent="0">
              <a:buNone/>
              <a:defRPr sz="3000"/>
            </a:lvl2pPr>
            <a:lvl3pPr marL="0" indent="0">
              <a:buNone/>
              <a:defRPr sz="3000"/>
            </a:lvl3pPr>
            <a:lvl4pPr marL="0" indent="0">
              <a:buNone/>
              <a:defRPr sz="3000"/>
            </a:lvl4pPr>
            <a:lvl5pPr marL="0" indent="0">
              <a:buNone/>
              <a:defRPr sz="30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432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de présentation ou de 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090610" y="732241"/>
            <a:ext cx="7894637" cy="1825421"/>
          </a:xfrm>
        </p:spPr>
        <p:txBody>
          <a:bodyPr/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90609" y="2604156"/>
            <a:ext cx="7596190" cy="1314450"/>
          </a:xfrm>
        </p:spPr>
        <p:txBody>
          <a:bodyPr/>
          <a:lstStyle>
            <a:lvl1pPr marL="0" indent="0" algn="l">
              <a:buNone/>
              <a:defRPr baseline="0">
                <a:solidFill>
                  <a:srgbClr val="407C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8600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ge de fin - 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97486" y="2462400"/>
            <a:ext cx="5897726" cy="1581120"/>
          </a:xfrm>
        </p:spPr>
        <p:txBody>
          <a:bodyPr anchor="t" anchorCtr="0">
            <a:normAutofit/>
          </a:bodyPr>
          <a:lstStyle>
            <a:lvl1pPr>
              <a:defRPr sz="1500" baseline="0"/>
            </a:lvl1pPr>
          </a:lstStyle>
          <a:p>
            <a:r>
              <a:rPr lang="fr-FR" dirty="0" smtClean="0"/>
              <a:t>Contacts :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6032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necteur droit 14"/>
          <p:cNvCxnSpPr/>
          <p:nvPr userDrawn="1"/>
        </p:nvCxnSpPr>
        <p:spPr>
          <a:xfrm>
            <a:off x="173889" y="4525198"/>
            <a:ext cx="6290733" cy="0"/>
          </a:xfrm>
          <a:prstGeom prst="line">
            <a:avLst/>
          </a:prstGeom>
          <a:ln w="31750" cap="rnd" cmpd="sng">
            <a:solidFill>
              <a:srgbClr val="3D7CC9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 userDrawn="1"/>
        </p:nvCxnSpPr>
        <p:spPr>
          <a:xfrm flipV="1">
            <a:off x="173889" y="145916"/>
            <a:ext cx="0" cy="4379282"/>
          </a:xfrm>
          <a:prstGeom prst="line">
            <a:avLst/>
          </a:prstGeom>
          <a:ln w="31750" cap="rnd" cmpd="sng">
            <a:solidFill>
              <a:srgbClr val="3D7CC9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57" t="-1" b="4465"/>
          <a:stretch/>
        </p:blipFill>
        <p:spPr bwMode="auto">
          <a:xfrm>
            <a:off x="77821" y="4638161"/>
            <a:ext cx="1724842" cy="371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 userDrawn="1"/>
        </p:nvSpPr>
        <p:spPr>
          <a:xfrm>
            <a:off x="2882433" y="4685454"/>
            <a:ext cx="5172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0" dirty="0" smtClean="0">
                <a:solidFill>
                  <a:srgbClr val="3D7CC9"/>
                </a:solidFill>
              </a:rPr>
              <a:t>Séminaire rénovation du BTS électrotechnique à distance le 27 novembre 2020</a:t>
            </a:r>
            <a:endParaRPr lang="fr-FR" sz="1200" b="0" dirty="0">
              <a:solidFill>
                <a:srgbClr val="3D7C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411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1" r:id="rId2"/>
    <p:sldLayoutId id="2147483682" r:id="rId3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1A86D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SQ1%20STI%20MATHS%20%20Puissance%20massique%20&#233;tudiant%20v2.docx" TargetMode="External"/><Relationship Id="rId2" Type="http://schemas.openxmlformats.org/officeDocument/2006/relationships/hyperlink" Target="exemple%20ORGANISATION%20BTS%20sur%202%20ANS.docx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SQ4%20STI%20MATHS%20%20determination%20courant%20disjoncteur%20Fresnel.docx" TargetMode="External"/><Relationship Id="rId5" Type="http://schemas.openxmlformats.org/officeDocument/2006/relationships/hyperlink" Target="SQ3%20STI%20MATHS%20%20%20CHUTE%20DE%20TENSION%20%20DANS%20UN%20C&#196;BLE.docx" TargetMode="External"/><Relationship Id="rId4" Type="http://schemas.openxmlformats.org/officeDocument/2006/relationships/hyperlink" Target="SQ2%20STI%20MATHS%20%20COURANT%20D'EMPLOI%20DANS%20UN%20C&#196;BLE.docx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Séminaire rénovation </a:t>
            </a:r>
            <a:br>
              <a:rPr lang="fr-FR" dirty="0" smtClean="0"/>
            </a:br>
            <a:r>
              <a:rPr lang="fr-FR" dirty="0" smtClean="0"/>
              <a:t>BTS électrotechnique</a:t>
            </a:r>
            <a:endParaRPr lang="fr-FR" dirty="0"/>
          </a:p>
        </p:txBody>
      </p:sp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27 novembre 2020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352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27622" y="274504"/>
            <a:ext cx="5749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7800FF"/>
                </a:solidFill>
                <a:latin typeface="Rockwell"/>
              </a:rPr>
              <a:t>STI en Co-enseignement avec MATHEMATIQUES</a:t>
            </a:r>
          </a:p>
        </p:txBody>
      </p:sp>
      <p:sp>
        <p:nvSpPr>
          <p:cNvPr id="4" name="Rectangle 3"/>
          <p:cNvSpPr/>
          <p:nvPr/>
        </p:nvSpPr>
        <p:spPr>
          <a:xfrm>
            <a:off x="641131" y="1292771"/>
            <a:ext cx="8040413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buFontTx/>
              <a:buChar char="-"/>
            </a:pPr>
            <a:r>
              <a:rPr lang="fr-FR" sz="2400" dirty="0" smtClean="0">
                <a:solidFill>
                  <a:srgbClr val="7800FF"/>
                </a:solidFill>
              </a:rPr>
              <a:t>Objectifs:</a:t>
            </a:r>
          </a:p>
          <a:p>
            <a:pPr marL="742950" lvl="1" indent="-285750">
              <a:buFontTx/>
              <a:buChar char="-"/>
            </a:pPr>
            <a:r>
              <a:rPr lang="fr-CA" dirty="0">
                <a:solidFill>
                  <a:srgbClr val="7800FF"/>
                </a:solidFill>
              </a:rPr>
              <a:t>Expliciter  et résoudre scientifiquement </a:t>
            </a:r>
            <a:r>
              <a:rPr lang="fr-CA" dirty="0" smtClean="0">
                <a:solidFill>
                  <a:srgbClr val="7800FF"/>
                </a:solidFill>
              </a:rPr>
              <a:t>des problèmes </a:t>
            </a:r>
            <a:r>
              <a:rPr lang="fr-CA" dirty="0">
                <a:solidFill>
                  <a:srgbClr val="7800FF"/>
                </a:solidFill>
              </a:rPr>
              <a:t>techniques</a:t>
            </a:r>
          </a:p>
          <a:p>
            <a:pPr>
              <a:spcBef>
                <a:spcPts val="0"/>
              </a:spcBef>
            </a:pPr>
            <a:r>
              <a:rPr lang="fr-CA" dirty="0" smtClean="0">
                <a:solidFill>
                  <a:srgbClr val="7800FF"/>
                </a:solidFill>
              </a:rPr>
              <a:t>	-    Donner </a:t>
            </a:r>
            <a:r>
              <a:rPr lang="fr-CA" dirty="0">
                <a:solidFill>
                  <a:srgbClr val="7800FF"/>
                </a:solidFill>
              </a:rPr>
              <a:t>du sens et faciliter l’acquisition des </a:t>
            </a:r>
            <a:r>
              <a:rPr lang="fr-CA" dirty="0" smtClean="0">
                <a:solidFill>
                  <a:srgbClr val="7800FF"/>
                </a:solidFill>
              </a:rPr>
              <a:t>savoirs </a:t>
            </a:r>
            <a:r>
              <a:rPr lang="fr-CA" dirty="0">
                <a:solidFill>
                  <a:srgbClr val="7800FF"/>
                </a:solidFill>
              </a:rPr>
              <a:t>mathématiques</a:t>
            </a:r>
            <a:r>
              <a:rPr lang="fr-CA" dirty="0" smtClean="0">
                <a:solidFill>
                  <a:srgbClr val="7800FF"/>
                </a:solidFill>
              </a:rPr>
              <a:t>…</a:t>
            </a:r>
          </a:p>
          <a:p>
            <a:pPr>
              <a:spcBef>
                <a:spcPts val="0"/>
              </a:spcBef>
            </a:pPr>
            <a:endParaRPr lang="fr-CA" dirty="0">
              <a:solidFill>
                <a:srgbClr val="7800FF"/>
              </a:solidFill>
            </a:endParaRPr>
          </a:p>
          <a:p>
            <a:pPr marL="285750" indent="-285750">
              <a:spcBef>
                <a:spcPts val="0"/>
              </a:spcBef>
              <a:buFontTx/>
              <a:buChar char="-"/>
            </a:pPr>
            <a:r>
              <a:rPr lang="fr-CA" dirty="0">
                <a:solidFill>
                  <a:srgbClr val="7800FF"/>
                </a:solidFill>
              </a:rPr>
              <a:t>Cet enseignement lié à des activités professionnelles vise à :</a:t>
            </a:r>
          </a:p>
          <a:p>
            <a:pPr marL="742950" lvl="1" indent="-285750">
              <a:buFontTx/>
              <a:buChar char="-"/>
            </a:pPr>
            <a:r>
              <a:rPr lang="fr-CA" dirty="0">
                <a:solidFill>
                  <a:srgbClr val="7800FF"/>
                </a:solidFill>
              </a:rPr>
              <a:t>Associer les études de fonctions aux phénomènes et lois de comportement des systèmes techniques, </a:t>
            </a:r>
          </a:p>
          <a:p>
            <a:pPr marL="742950" lvl="1" indent="-285750">
              <a:buFontTx/>
              <a:buChar char="-"/>
            </a:pPr>
            <a:r>
              <a:rPr lang="fr-CA" dirty="0">
                <a:solidFill>
                  <a:srgbClr val="7800FF"/>
                </a:solidFill>
              </a:rPr>
              <a:t>Utiliser les compétences mathématiques comme outil d’aide aux diverses activités professionnelles.</a:t>
            </a:r>
          </a:p>
          <a:p>
            <a:pPr marL="285750" indent="-285750">
              <a:spcBef>
                <a:spcPts val="0"/>
              </a:spcBef>
              <a:buFontTx/>
              <a:buChar char="-"/>
            </a:pPr>
            <a:endParaRPr lang="fr-FR" dirty="0" smtClean="0">
              <a:solidFill>
                <a:srgbClr val="78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91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27622" y="274504"/>
            <a:ext cx="5749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7800FF"/>
                </a:solidFill>
                <a:latin typeface="Rockwell"/>
              </a:rPr>
              <a:t>STI en Co-enseignement avec MATHEMATIQUES</a:t>
            </a:r>
          </a:p>
        </p:txBody>
      </p:sp>
      <p:sp>
        <p:nvSpPr>
          <p:cNvPr id="4" name="Rectangle 3"/>
          <p:cNvSpPr/>
          <p:nvPr/>
        </p:nvSpPr>
        <p:spPr>
          <a:xfrm>
            <a:off x="641131" y="1292771"/>
            <a:ext cx="804041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buFontTx/>
              <a:buChar char="-"/>
            </a:pPr>
            <a:r>
              <a:rPr lang="fr-FR" sz="2400" dirty="0" smtClean="0">
                <a:solidFill>
                  <a:srgbClr val="7800FF"/>
                </a:solidFill>
              </a:rPr>
              <a:t>Organisation </a:t>
            </a:r>
          </a:p>
          <a:p>
            <a:pPr>
              <a:spcBef>
                <a:spcPts val="0"/>
              </a:spcBef>
            </a:pPr>
            <a:r>
              <a:rPr lang="fr-CA" dirty="0" smtClean="0">
                <a:solidFill>
                  <a:srgbClr val="7800FF"/>
                </a:solidFill>
              </a:rPr>
              <a:t>	- Contraintes </a:t>
            </a:r>
            <a:r>
              <a:rPr lang="fr-CA" dirty="0">
                <a:solidFill>
                  <a:srgbClr val="7800FF"/>
                </a:solidFill>
              </a:rPr>
              <a:t>: 30 h sur les deux années (grille horaire du Référentiel BTS </a:t>
            </a:r>
            <a:r>
              <a:rPr lang="fr-CA" dirty="0" smtClean="0">
                <a:solidFill>
                  <a:srgbClr val="7800FF"/>
                </a:solidFill>
              </a:rPr>
              <a:t/>
            </a:r>
            <a:br>
              <a:rPr lang="fr-CA" dirty="0" smtClean="0">
                <a:solidFill>
                  <a:srgbClr val="7800FF"/>
                </a:solidFill>
              </a:rPr>
            </a:br>
            <a:r>
              <a:rPr lang="fr-CA" dirty="0" smtClean="0">
                <a:solidFill>
                  <a:srgbClr val="7800FF"/>
                </a:solidFill>
              </a:rPr>
              <a:t>           Électrotechnique: </a:t>
            </a:r>
            <a:r>
              <a:rPr lang="fr-CA" dirty="0">
                <a:solidFill>
                  <a:srgbClr val="7800FF"/>
                </a:solidFill>
              </a:rPr>
              <a:t>0,5 h 1ère année 0,5h 2e année)</a:t>
            </a:r>
          </a:p>
          <a:p>
            <a:pPr>
              <a:spcBef>
                <a:spcPts val="0"/>
              </a:spcBef>
            </a:pPr>
            <a:r>
              <a:rPr lang="fr-CA" dirty="0" smtClean="0">
                <a:solidFill>
                  <a:srgbClr val="7800FF"/>
                </a:solidFill>
              </a:rPr>
              <a:t>	- Pris </a:t>
            </a:r>
            <a:r>
              <a:rPr lang="fr-CA" dirty="0">
                <a:solidFill>
                  <a:srgbClr val="7800FF"/>
                </a:solidFill>
              </a:rPr>
              <a:t>en charge par un enseignant de STI et un enseignant de mathématiques </a:t>
            </a:r>
            <a:r>
              <a:rPr lang="fr-CA" dirty="0" smtClean="0">
                <a:solidFill>
                  <a:srgbClr val="7800FF"/>
                </a:solidFill>
              </a:rPr>
              <a:t/>
            </a:r>
            <a:br>
              <a:rPr lang="fr-CA" dirty="0" smtClean="0">
                <a:solidFill>
                  <a:srgbClr val="7800FF"/>
                </a:solidFill>
              </a:rPr>
            </a:br>
            <a:r>
              <a:rPr lang="fr-CA" dirty="0" smtClean="0">
                <a:solidFill>
                  <a:srgbClr val="7800FF"/>
                </a:solidFill>
              </a:rPr>
              <a:t>           (</a:t>
            </a:r>
            <a:r>
              <a:rPr lang="fr-CA" dirty="0">
                <a:solidFill>
                  <a:srgbClr val="7800FF"/>
                </a:solidFill>
              </a:rPr>
              <a:t>deux enseignants dans une division quel que soit son effectif</a:t>
            </a:r>
            <a:r>
              <a:rPr lang="fr-CA" dirty="0" smtClean="0">
                <a:solidFill>
                  <a:srgbClr val="7800FF"/>
                </a:solidFill>
              </a:rPr>
              <a:t>).</a:t>
            </a:r>
          </a:p>
          <a:p>
            <a:pPr>
              <a:spcBef>
                <a:spcPts val="0"/>
              </a:spcBef>
            </a:pPr>
            <a:endParaRPr lang="fr-CA" dirty="0">
              <a:solidFill>
                <a:srgbClr val="7800FF"/>
              </a:solidFill>
            </a:endParaRPr>
          </a:p>
          <a:p>
            <a:pPr>
              <a:spcBef>
                <a:spcPts val="0"/>
              </a:spcBef>
            </a:pPr>
            <a:r>
              <a:rPr lang="fr-CA" dirty="0">
                <a:solidFill>
                  <a:srgbClr val="7800FF"/>
                </a:solidFill>
              </a:rPr>
              <a:t>L’organisation , la répartition horaire entre les deux années et la modularité </a:t>
            </a:r>
            <a:r>
              <a:rPr lang="fr-CA" dirty="0" smtClean="0">
                <a:solidFill>
                  <a:srgbClr val="7800FF"/>
                </a:solidFill>
              </a:rPr>
              <a:t>du</a:t>
            </a:r>
            <a:br>
              <a:rPr lang="fr-CA" dirty="0" smtClean="0">
                <a:solidFill>
                  <a:srgbClr val="7800FF"/>
                </a:solidFill>
              </a:rPr>
            </a:br>
            <a:r>
              <a:rPr lang="fr-CA" dirty="0" err="1" smtClean="0">
                <a:solidFill>
                  <a:srgbClr val="7800FF"/>
                </a:solidFill>
              </a:rPr>
              <a:t>co</a:t>
            </a:r>
            <a:r>
              <a:rPr lang="fr-CA" dirty="0" smtClean="0">
                <a:solidFill>
                  <a:srgbClr val="7800FF"/>
                </a:solidFill>
              </a:rPr>
              <a:t>-enseignement </a:t>
            </a:r>
            <a:r>
              <a:rPr lang="fr-CA" dirty="0">
                <a:solidFill>
                  <a:srgbClr val="7800FF"/>
                </a:solidFill>
              </a:rPr>
              <a:t>sont laissées au choix des équipes pédagogiques .</a:t>
            </a:r>
          </a:p>
          <a:p>
            <a:pPr>
              <a:spcBef>
                <a:spcPts val="0"/>
              </a:spcBef>
            </a:pPr>
            <a:endParaRPr lang="fr-FR" dirty="0">
              <a:solidFill>
                <a:srgbClr val="78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58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27622" y="274504"/>
            <a:ext cx="5749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7800FF"/>
                </a:solidFill>
                <a:latin typeface="Rockwell"/>
              </a:rPr>
              <a:t>STI en Co-enseignement avec MATHEMATIQUES</a:t>
            </a:r>
          </a:p>
        </p:txBody>
      </p:sp>
      <p:sp>
        <p:nvSpPr>
          <p:cNvPr id="4" name="Rectangle 3"/>
          <p:cNvSpPr/>
          <p:nvPr/>
        </p:nvSpPr>
        <p:spPr>
          <a:xfrm>
            <a:off x="641131" y="1292771"/>
            <a:ext cx="819806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fr-FR" dirty="0" smtClean="0">
                <a:solidFill>
                  <a:srgbClr val="7800FF"/>
                </a:solidFill>
              </a:rPr>
              <a:t>-  </a:t>
            </a:r>
            <a:r>
              <a:rPr lang="fr-CA" sz="2400" dirty="0" smtClean="0">
                <a:solidFill>
                  <a:srgbClr val="7800FF"/>
                </a:solidFill>
              </a:rPr>
              <a:t>Organisation </a:t>
            </a:r>
            <a:r>
              <a:rPr lang="fr-CA" sz="2400" dirty="0">
                <a:solidFill>
                  <a:srgbClr val="7800FF"/>
                </a:solidFill>
              </a:rPr>
              <a:t>des études </a:t>
            </a:r>
            <a:r>
              <a:rPr lang="fr-CA" sz="2400" dirty="0" smtClean="0">
                <a:solidFill>
                  <a:srgbClr val="7800FF"/>
                </a:solidFill>
              </a:rPr>
              <a:t>:</a:t>
            </a:r>
            <a:r>
              <a:rPr lang="fr-CA" sz="1600" dirty="0" smtClean="0">
                <a:solidFill>
                  <a:srgbClr val="7800FF"/>
                </a:solidFill>
              </a:rPr>
              <a:t>(points </a:t>
            </a:r>
            <a:r>
              <a:rPr lang="fr-CA" sz="1600" dirty="0">
                <a:solidFill>
                  <a:srgbClr val="7800FF"/>
                </a:solidFill>
              </a:rPr>
              <a:t>à aborder en Co-enseignement </a:t>
            </a:r>
            <a:r>
              <a:rPr lang="fr-CA" sz="1600" dirty="0" smtClean="0">
                <a:solidFill>
                  <a:srgbClr val="7800FF"/>
                </a:solidFill>
              </a:rPr>
              <a:t>selon référentiel</a:t>
            </a:r>
            <a:r>
              <a:rPr lang="fr-CA" sz="1600" dirty="0">
                <a:solidFill>
                  <a:srgbClr val="7800FF"/>
                </a:solidFill>
              </a:rPr>
              <a:t>)</a:t>
            </a:r>
            <a:r>
              <a:rPr lang="fr-CA" sz="1600" dirty="0" smtClean="0">
                <a:solidFill>
                  <a:srgbClr val="7800FF"/>
                </a:solidFill>
              </a:rPr>
              <a:t/>
            </a:r>
            <a:br>
              <a:rPr lang="fr-CA" sz="1600" dirty="0" smtClean="0">
                <a:solidFill>
                  <a:srgbClr val="7800FF"/>
                </a:solidFill>
              </a:rPr>
            </a:br>
            <a:endParaRPr lang="fr-CA" sz="1600" dirty="0" smtClean="0">
              <a:solidFill>
                <a:srgbClr val="7800FF"/>
              </a:solidFill>
            </a:endParaRPr>
          </a:p>
          <a:p>
            <a:pPr>
              <a:spcBef>
                <a:spcPts val="0"/>
              </a:spcBef>
            </a:pPr>
            <a:r>
              <a:rPr lang="fr-CA" dirty="0" smtClean="0">
                <a:solidFill>
                  <a:srgbClr val="7800FF"/>
                </a:solidFill>
              </a:rPr>
              <a:t>Co </a:t>
            </a:r>
            <a:r>
              <a:rPr lang="fr-CA" dirty="0">
                <a:solidFill>
                  <a:srgbClr val="7800FF"/>
                </a:solidFill>
              </a:rPr>
              <a:t>enseignement </a:t>
            </a:r>
            <a:r>
              <a:rPr lang="fr-CA" dirty="0" smtClean="0">
                <a:solidFill>
                  <a:srgbClr val="7800FF"/>
                </a:solidFill>
              </a:rPr>
              <a:t>centré </a:t>
            </a:r>
            <a:r>
              <a:rPr lang="fr-CA" dirty="0">
                <a:solidFill>
                  <a:srgbClr val="7800FF"/>
                </a:solidFill>
              </a:rPr>
              <a:t>sur des mises en situation </a:t>
            </a:r>
            <a:r>
              <a:rPr lang="fr-CA" dirty="0" smtClean="0">
                <a:solidFill>
                  <a:srgbClr val="7800FF"/>
                </a:solidFill>
              </a:rPr>
              <a:t>et sur </a:t>
            </a:r>
            <a:r>
              <a:rPr lang="fr-CA" dirty="0">
                <a:solidFill>
                  <a:srgbClr val="7800FF"/>
                </a:solidFill>
              </a:rPr>
              <a:t>les objets d’étude du BTS.</a:t>
            </a:r>
          </a:p>
          <a:p>
            <a:pPr>
              <a:spcBef>
                <a:spcPts val="0"/>
              </a:spcBef>
            </a:pPr>
            <a:r>
              <a:rPr lang="fr-CA" dirty="0">
                <a:solidFill>
                  <a:srgbClr val="7800FF"/>
                </a:solidFill>
              </a:rPr>
              <a:t>Première année </a:t>
            </a:r>
            <a:r>
              <a:rPr lang="fr-CA" dirty="0" smtClean="0">
                <a:solidFill>
                  <a:srgbClr val="7800FF"/>
                </a:solidFill>
              </a:rPr>
              <a:t>:	nombres </a:t>
            </a:r>
            <a:r>
              <a:rPr lang="fr-CA" dirty="0">
                <a:solidFill>
                  <a:srgbClr val="7800FF"/>
                </a:solidFill>
              </a:rPr>
              <a:t>complexes </a:t>
            </a:r>
          </a:p>
          <a:p>
            <a:pPr>
              <a:spcBef>
                <a:spcPts val="0"/>
              </a:spcBef>
            </a:pPr>
            <a:r>
              <a:rPr lang="fr-CA" dirty="0" smtClean="0">
                <a:solidFill>
                  <a:srgbClr val="7800FF"/>
                </a:solidFill>
              </a:rPr>
              <a:t>				fonctions </a:t>
            </a:r>
            <a:r>
              <a:rPr lang="fr-CA" dirty="0">
                <a:solidFill>
                  <a:srgbClr val="7800FF"/>
                </a:solidFill>
              </a:rPr>
              <a:t>d’une variable réelle</a:t>
            </a:r>
          </a:p>
          <a:p>
            <a:pPr>
              <a:spcBef>
                <a:spcPts val="0"/>
              </a:spcBef>
            </a:pPr>
            <a:r>
              <a:rPr lang="fr-CA" dirty="0">
                <a:solidFill>
                  <a:srgbClr val="7800FF"/>
                </a:solidFill>
              </a:rPr>
              <a:t>Deuxième année </a:t>
            </a:r>
            <a:r>
              <a:rPr lang="fr-CA" dirty="0" smtClean="0">
                <a:solidFill>
                  <a:srgbClr val="7800FF"/>
                </a:solidFill>
              </a:rPr>
              <a:t>:	séries </a:t>
            </a:r>
            <a:r>
              <a:rPr lang="fr-CA" dirty="0">
                <a:solidFill>
                  <a:srgbClr val="7800FF"/>
                </a:solidFill>
              </a:rPr>
              <a:t>de Fourier </a:t>
            </a:r>
          </a:p>
          <a:p>
            <a:pPr>
              <a:spcBef>
                <a:spcPts val="0"/>
              </a:spcBef>
            </a:pPr>
            <a:r>
              <a:rPr lang="fr-CA" dirty="0" smtClean="0">
                <a:solidFill>
                  <a:srgbClr val="7800FF"/>
                </a:solidFill>
              </a:rPr>
              <a:t>				éléments </a:t>
            </a:r>
            <a:r>
              <a:rPr lang="fr-CA" dirty="0">
                <a:solidFill>
                  <a:srgbClr val="7800FF"/>
                </a:solidFill>
              </a:rPr>
              <a:t>d’algorithmique et de programmation.</a:t>
            </a:r>
          </a:p>
          <a:p>
            <a:pPr>
              <a:spcBef>
                <a:spcPts val="0"/>
              </a:spcBef>
            </a:pPr>
            <a:r>
              <a:rPr lang="fr-CA" dirty="0">
                <a:solidFill>
                  <a:srgbClr val="7800FF"/>
                </a:solidFill>
              </a:rPr>
              <a:t> Exemple d’une organisation possible :</a:t>
            </a:r>
          </a:p>
          <a:p>
            <a:pPr>
              <a:spcBef>
                <a:spcPts val="0"/>
              </a:spcBef>
            </a:pPr>
            <a:r>
              <a:rPr lang="fr-CA" dirty="0" smtClean="0">
                <a:solidFill>
                  <a:srgbClr val="7800FF"/>
                </a:solidFill>
              </a:rPr>
              <a:t>	1h </a:t>
            </a:r>
            <a:r>
              <a:rPr lang="fr-CA" dirty="0">
                <a:solidFill>
                  <a:srgbClr val="7800FF"/>
                </a:solidFill>
              </a:rPr>
              <a:t>tous les quinze jours en 1ère année et 2e année</a:t>
            </a:r>
          </a:p>
          <a:p>
            <a:pPr>
              <a:spcBef>
                <a:spcPts val="0"/>
              </a:spcBef>
            </a:pPr>
            <a:r>
              <a:rPr lang="fr-CA" dirty="0" smtClean="0">
                <a:solidFill>
                  <a:srgbClr val="7800FF"/>
                </a:solidFill>
              </a:rPr>
              <a:t>	Positionnement </a:t>
            </a:r>
            <a:r>
              <a:rPr lang="fr-CA" dirty="0">
                <a:solidFill>
                  <a:srgbClr val="7800FF"/>
                </a:solidFill>
              </a:rPr>
              <a:t>de cette heure sur l’emploi du temps en lien avec les </a:t>
            </a:r>
            <a:br>
              <a:rPr lang="fr-CA" dirty="0">
                <a:solidFill>
                  <a:srgbClr val="7800FF"/>
                </a:solidFill>
              </a:rPr>
            </a:br>
            <a:r>
              <a:rPr lang="fr-CA" dirty="0" smtClean="0">
                <a:solidFill>
                  <a:srgbClr val="7800FF"/>
                </a:solidFill>
              </a:rPr>
              <a:t>	3 </a:t>
            </a:r>
            <a:r>
              <a:rPr lang="fr-CA" dirty="0">
                <a:solidFill>
                  <a:srgbClr val="7800FF"/>
                </a:solidFill>
              </a:rPr>
              <a:t>h d’Analyse-Diagnostic-Maintenance</a:t>
            </a:r>
          </a:p>
          <a:p>
            <a:pPr>
              <a:spcBef>
                <a:spcPts val="0"/>
              </a:spcBef>
            </a:pPr>
            <a:endParaRPr lang="fr-FR" dirty="0">
              <a:solidFill>
                <a:srgbClr val="78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55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27622" y="274504"/>
            <a:ext cx="5749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7800FF"/>
                </a:solidFill>
                <a:latin typeface="Rockwell"/>
              </a:rPr>
              <a:t>STI en Co-enseignement avec MATHEMATIQUES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23417" y="1292771"/>
            <a:ext cx="80404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fr-FR" dirty="0" smtClean="0">
                <a:solidFill>
                  <a:srgbClr val="7800FF"/>
                </a:solidFill>
              </a:rPr>
              <a:t>-  </a:t>
            </a:r>
            <a:r>
              <a:rPr lang="fr-FR" sz="2400" dirty="0" smtClean="0">
                <a:solidFill>
                  <a:srgbClr val="7800FF"/>
                </a:solidFill>
              </a:rPr>
              <a:t>Exemples</a:t>
            </a:r>
            <a:endParaRPr lang="fr-FR" sz="2400" dirty="0">
              <a:solidFill>
                <a:srgbClr val="7800FF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6696" y="643837"/>
            <a:ext cx="6374587" cy="389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60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27622" y="274504"/>
            <a:ext cx="5749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7800FF"/>
                </a:solidFill>
                <a:latin typeface="Rockwell"/>
              </a:rPr>
              <a:t>STI en Co-enseignement avec MATHEMATIQUES</a:t>
            </a:r>
          </a:p>
        </p:txBody>
      </p:sp>
      <p:sp>
        <p:nvSpPr>
          <p:cNvPr id="4" name="Rectangle 3"/>
          <p:cNvSpPr/>
          <p:nvPr/>
        </p:nvSpPr>
        <p:spPr>
          <a:xfrm>
            <a:off x="641131" y="1292771"/>
            <a:ext cx="804041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fr-FR" dirty="0" smtClean="0">
                <a:solidFill>
                  <a:srgbClr val="7800FF"/>
                </a:solidFill>
              </a:rPr>
              <a:t>-  </a:t>
            </a:r>
            <a:r>
              <a:rPr lang="fr-FR" sz="2400" dirty="0">
                <a:solidFill>
                  <a:srgbClr val="7800FF"/>
                </a:solidFill>
              </a:rPr>
              <a:t>Déroulement d’une séquence</a:t>
            </a:r>
          </a:p>
          <a:p>
            <a:r>
              <a:rPr lang="fr-FR" dirty="0" smtClean="0"/>
              <a:t>	</a:t>
            </a:r>
            <a:r>
              <a:rPr lang="fr-FR" dirty="0" smtClean="0">
                <a:hlinkClick r:id="rId2" action="ppaction://hlinkfile"/>
              </a:rPr>
              <a:t>Lien exemple organisation </a:t>
            </a:r>
            <a:r>
              <a:rPr lang="fr-FR" dirty="0">
                <a:hlinkClick r:id="rId2" action="ppaction://hlinkfile"/>
              </a:rPr>
              <a:t>séquences</a:t>
            </a:r>
            <a:r>
              <a:rPr lang="fr-FR" sz="2400" dirty="0">
                <a:hlinkClick r:id="rId2" action="ppaction://hlinkfile"/>
              </a:rPr>
              <a:t>: </a:t>
            </a:r>
            <a:endParaRPr lang="fr-FR" sz="2400" dirty="0"/>
          </a:p>
          <a:p>
            <a:r>
              <a:rPr lang="fr-FR" sz="2400" dirty="0" smtClean="0">
                <a:solidFill>
                  <a:srgbClr val="7800FF"/>
                </a:solidFill>
              </a:rPr>
              <a:t>- Exemples  </a:t>
            </a:r>
            <a:r>
              <a:rPr lang="fr-FR" sz="2400" dirty="0">
                <a:solidFill>
                  <a:srgbClr val="7800FF"/>
                </a:solidFill>
              </a:rPr>
              <a:t>SEQUENCES</a:t>
            </a:r>
            <a:r>
              <a:rPr lang="fr-FR" sz="2400" dirty="0"/>
              <a:t>:</a:t>
            </a:r>
          </a:p>
          <a:p>
            <a:pPr lvl="1"/>
            <a:r>
              <a:rPr lang="fr-FR" dirty="0" smtClean="0">
                <a:hlinkClick r:id="rId3" action="ppaction://hlinkfile"/>
              </a:rPr>
              <a:t>SQ1 </a:t>
            </a:r>
            <a:r>
              <a:rPr lang="fr-FR" dirty="0">
                <a:hlinkClick r:id="rId3" action="ppaction://hlinkfile"/>
              </a:rPr>
              <a:t>STI MATHS</a:t>
            </a:r>
            <a:endParaRPr lang="fr-FR" dirty="0"/>
          </a:p>
          <a:p>
            <a:pPr lvl="1"/>
            <a:r>
              <a:rPr lang="fr-FR" dirty="0">
                <a:hlinkClick r:id="rId4" action="ppaction://hlinkfile"/>
              </a:rPr>
              <a:t>SQ2 STI MATHS</a:t>
            </a:r>
            <a:endParaRPr lang="fr-FR" dirty="0"/>
          </a:p>
          <a:p>
            <a:pPr lvl="1"/>
            <a:r>
              <a:rPr lang="fr-FR" dirty="0">
                <a:hlinkClick r:id="rId5" action="ppaction://hlinkfile"/>
              </a:rPr>
              <a:t>SQ3 STI MATHS</a:t>
            </a:r>
            <a:endParaRPr lang="fr-FR" dirty="0"/>
          </a:p>
          <a:p>
            <a:pPr lvl="1"/>
            <a:r>
              <a:rPr lang="fr-FR" dirty="0">
                <a:hlinkClick r:id="rId6" action="ppaction://hlinkfile"/>
              </a:rPr>
              <a:t>SQ4 STI MATHS</a:t>
            </a:r>
            <a:endParaRPr lang="fr-FR" dirty="0"/>
          </a:p>
          <a:p>
            <a:pPr lvl="1"/>
            <a:r>
              <a:rPr lang="fr-FR" dirty="0" err="1"/>
              <a:t>SQn</a:t>
            </a:r>
            <a:r>
              <a:rPr lang="fr-FR" dirty="0"/>
              <a:t>…</a:t>
            </a:r>
          </a:p>
          <a:p>
            <a:pPr>
              <a:spcBef>
                <a:spcPts val="0"/>
              </a:spcBef>
            </a:pPr>
            <a:endParaRPr lang="fr-FR" dirty="0">
              <a:solidFill>
                <a:srgbClr val="78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90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Séminaire rénovation </a:t>
            </a:r>
            <a:br>
              <a:rPr lang="fr-FR" dirty="0" smtClean="0"/>
            </a:br>
            <a:r>
              <a:rPr lang="fr-FR" dirty="0" smtClean="0"/>
              <a:t>BTS électrotechnique</a:t>
            </a:r>
            <a:endParaRPr lang="fr-FR" dirty="0"/>
          </a:p>
        </p:txBody>
      </p:sp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27 novembre 2020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290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ge de sous-parti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d9b8819f-644e-4e2e-bf09-8a76532e681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3AB55E0CC5DA459F57F5A42893F46A005A087D358B12CA4E82A8A8BA9B8A8CF200D3544DBFAD4F664AA25DF68E6D1F0A9E00689F2856DFEDCE40890FDCED81A7DFC9004B2C6109FE78734FA1BFBA370D2D27D9" ma:contentTypeVersion="2" ma:contentTypeDescription="Crée un document." ma:contentTypeScope="" ma:versionID="bb27ba1bbeb667412e9bb2d93099311f">
  <xsd:schema xmlns:xsd="http://www.w3.org/2001/XMLSchema" xmlns:xs="http://www.w3.org/2001/XMLSchema" xmlns:p="http://schemas.microsoft.com/office/2006/metadata/properties" xmlns:ns2="d9b8819f-644e-4e2e-bf09-8a76532e681c" targetNamespace="http://schemas.microsoft.com/office/2006/metadata/properties" ma:root="true" ma:fieldsID="974c2ac12628b5015b2945173a957d44" ns2:_="">
    <xsd:import namespace="d9b8819f-644e-4e2e-bf09-8a76532e681c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b8819f-644e-4e2e-bf09-8a76532e681c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description="Description du document" ma:internalName="Description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D6BD7C5-AE49-4865-8DE9-44AE75ECC2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2790E1-966A-497A-ABBD-24ECAA34A18E}">
  <ds:schemaRefs>
    <ds:schemaRef ds:uri="http://purl.org/dc/terms/"/>
    <ds:schemaRef ds:uri="http://schemas.microsoft.com/office/2006/documentManagement/types"/>
    <ds:schemaRef ds:uri="d9b8819f-644e-4e2e-bf09-8a76532e681c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28F9CF5-CB29-41B4-B267-475D20FB81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9b8819f-644e-4e2e-bf09-8a76532e68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1327</TotalTime>
  <Words>64</Words>
  <Application>Microsoft Office PowerPoint</Application>
  <PresentationFormat>Affichage à l'écran (16:9)</PresentationFormat>
  <Paragraphs>39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Rockwell</vt:lpstr>
      <vt:lpstr>page de sous-partie</vt:lpstr>
      <vt:lpstr>Séminaire rénovation  BTS électrotechnique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Séminaire rénovation  BTS électrotechnique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 Matrice IGAENR 2018</dc:title>
  <dc:creator>Administrateur MEN</dc:creator>
  <cp:lastModifiedBy>pback1</cp:lastModifiedBy>
  <cp:revision>175</cp:revision>
  <cp:lastPrinted>2015-02-04T16:19:06Z</cp:lastPrinted>
  <dcterms:created xsi:type="dcterms:W3CDTF">2015-02-04T10:43:31Z</dcterms:created>
  <dcterms:modified xsi:type="dcterms:W3CDTF">2020-11-23T10:55:27Z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0x010100873AB55E0CC5DA459F57F5A42893F46A005A087D358B12CA4E82A8A8BA9B8A8CF200D3544DBFAD4F664AA25DF68E6D1F0A9E00689F2856DFEDCE40890FDCED81A7DFC9004B2C6109FE78734FA1BFBA370D2D27D9</vt:lpwstr>
  </property>
</Properties>
</file>