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Lst>
  <p:notesMasterIdLst>
    <p:notesMasterId r:id="rId12"/>
  </p:notesMasterIdLst>
  <p:handoutMasterIdLst>
    <p:handoutMasterId r:id="rId13"/>
  </p:handoutMasterIdLst>
  <p:sldIdLst>
    <p:sldId id="271" r:id="rId5"/>
    <p:sldId id="279" r:id="rId6"/>
    <p:sldId id="280" r:id="rId7"/>
    <p:sldId id="281" r:id="rId8"/>
    <p:sldId id="283" r:id="rId9"/>
    <p:sldId id="284" r:id="rId10"/>
    <p:sldId id="282" r:id="rId11"/>
  </p:sldIdLst>
  <p:sldSz cx="9144000" cy="5143500" type="screen16x9"/>
  <p:notesSz cx="6888163" cy="1001871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3D7CC9"/>
    <a:srgbClr val="7B00AC"/>
    <a:srgbClr val="1A86D0"/>
    <a:srgbClr val="1FA1E5"/>
    <a:srgbClr val="9B008A"/>
    <a:srgbClr val="7800FF"/>
    <a:srgbClr val="8800D1"/>
    <a:srgbClr val="6E008E"/>
    <a:srgbClr val="8211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788" autoAdjust="0"/>
    <p:restoredTop sz="94660"/>
  </p:normalViewPr>
  <p:slideViewPr>
    <p:cSldViewPr snapToGrid="0" snapToObjects="1">
      <p:cViewPr>
        <p:scale>
          <a:sx n="100" d="100"/>
          <a:sy n="100" d="100"/>
        </p:scale>
        <p:origin x="630" y="58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84870" cy="500936"/>
          </a:xfrm>
          <a:prstGeom prst="rect">
            <a:avLst/>
          </a:prstGeom>
        </p:spPr>
        <p:txBody>
          <a:bodyPr vert="horz" lIns="92437" tIns="46218" rIns="92437" bIns="46218" rtlCol="0"/>
          <a:lstStyle>
            <a:lvl1pPr algn="l">
              <a:defRPr sz="1200"/>
            </a:lvl1pPr>
          </a:lstStyle>
          <a:p>
            <a:endParaRPr lang="fr-FR"/>
          </a:p>
        </p:txBody>
      </p:sp>
      <p:sp>
        <p:nvSpPr>
          <p:cNvPr id="3" name="Espace réservé de la date 2"/>
          <p:cNvSpPr>
            <a:spLocks noGrp="1"/>
          </p:cNvSpPr>
          <p:nvPr>
            <p:ph type="dt" sz="quarter" idx="1"/>
          </p:nvPr>
        </p:nvSpPr>
        <p:spPr>
          <a:xfrm>
            <a:off x="3901699" y="0"/>
            <a:ext cx="2984870" cy="500936"/>
          </a:xfrm>
          <a:prstGeom prst="rect">
            <a:avLst/>
          </a:prstGeom>
        </p:spPr>
        <p:txBody>
          <a:bodyPr vert="horz" lIns="92437" tIns="46218" rIns="92437" bIns="46218" rtlCol="0"/>
          <a:lstStyle>
            <a:lvl1pPr algn="r">
              <a:defRPr sz="1200"/>
            </a:lvl1pPr>
          </a:lstStyle>
          <a:p>
            <a:fld id="{C7D9186E-EAA7-3A42-AFD2-CC349621202A}" type="datetimeFigureOut">
              <a:rPr lang="fr-FR" smtClean="0"/>
              <a:t>27/11/2020</a:t>
            </a:fld>
            <a:endParaRPr lang="fr-FR"/>
          </a:p>
        </p:txBody>
      </p:sp>
      <p:sp>
        <p:nvSpPr>
          <p:cNvPr id="4" name="Espace réservé du pied de page 3"/>
          <p:cNvSpPr>
            <a:spLocks noGrp="1"/>
          </p:cNvSpPr>
          <p:nvPr>
            <p:ph type="ftr" sz="quarter" idx="2"/>
          </p:nvPr>
        </p:nvSpPr>
        <p:spPr>
          <a:xfrm>
            <a:off x="1" y="9516038"/>
            <a:ext cx="2984870" cy="500936"/>
          </a:xfrm>
          <a:prstGeom prst="rect">
            <a:avLst/>
          </a:prstGeom>
        </p:spPr>
        <p:txBody>
          <a:bodyPr vert="horz" lIns="92437" tIns="46218" rIns="92437" bIns="46218"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901699" y="9516038"/>
            <a:ext cx="2984870" cy="500936"/>
          </a:xfrm>
          <a:prstGeom prst="rect">
            <a:avLst/>
          </a:prstGeom>
        </p:spPr>
        <p:txBody>
          <a:bodyPr vert="horz" lIns="92437" tIns="46218" rIns="92437" bIns="46218" rtlCol="0" anchor="b"/>
          <a:lstStyle>
            <a:lvl1pPr algn="r">
              <a:defRPr sz="1200"/>
            </a:lvl1pPr>
          </a:lstStyle>
          <a:p>
            <a:fld id="{2D8815B8-4CE2-F247-96EE-D0C173663BEB}" type="slidenum">
              <a:rPr lang="fr-FR" smtClean="0"/>
              <a:t>‹N°›</a:t>
            </a:fld>
            <a:endParaRPr lang="fr-FR"/>
          </a:p>
        </p:txBody>
      </p:sp>
    </p:spTree>
    <p:extLst>
      <p:ext uri="{BB962C8B-B14F-4D97-AF65-F5344CB8AC3E}">
        <p14:creationId xmlns:p14="http://schemas.microsoft.com/office/powerpoint/2010/main" val="18701493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84870" cy="500936"/>
          </a:xfrm>
          <a:prstGeom prst="rect">
            <a:avLst/>
          </a:prstGeom>
        </p:spPr>
        <p:txBody>
          <a:bodyPr vert="horz" lIns="92437" tIns="46218" rIns="92437" bIns="46218" rtlCol="0"/>
          <a:lstStyle>
            <a:lvl1pPr algn="l">
              <a:defRPr sz="1200"/>
            </a:lvl1pPr>
          </a:lstStyle>
          <a:p>
            <a:endParaRPr lang="fr-FR"/>
          </a:p>
        </p:txBody>
      </p:sp>
      <p:sp>
        <p:nvSpPr>
          <p:cNvPr id="3" name="Espace réservé de la date 2"/>
          <p:cNvSpPr>
            <a:spLocks noGrp="1"/>
          </p:cNvSpPr>
          <p:nvPr>
            <p:ph type="dt" idx="1"/>
          </p:nvPr>
        </p:nvSpPr>
        <p:spPr>
          <a:xfrm>
            <a:off x="3901699" y="0"/>
            <a:ext cx="2984870" cy="500936"/>
          </a:xfrm>
          <a:prstGeom prst="rect">
            <a:avLst/>
          </a:prstGeom>
        </p:spPr>
        <p:txBody>
          <a:bodyPr vert="horz" lIns="92437" tIns="46218" rIns="92437" bIns="46218" rtlCol="0"/>
          <a:lstStyle>
            <a:lvl1pPr algn="r">
              <a:defRPr sz="1200"/>
            </a:lvl1pPr>
          </a:lstStyle>
          <a:p>
            <a:fld id="{EE2EF2D4-44B9-F34D-AC77-36ED78FDDA30}" type="datetimeFigureOut">
              <a:rPr lang="fr-FR" smtClean="0"/>
              <a:t>27/11/2020</a:t>
            </a:fld>
            <a:endParaRPr lang="fr-FR"/>
          </a:p>
        </p:txBody>
      </p:sp>
      <p:sp>
        <p:nvSpPr>
          <p:cNvPr id="4" name="Espace réservé de l'image des diapositives 3"/>
          <p:cNvSpPr>
            <a:spLocks noGrp="1" noRot="1" noChangeAspect="1"/>
          </p:cNvSpPr>
          <p:nvPr>
            <p:ph type="sldImg" idx="2"/>
          </p:nvPr>
        </p:nvSpPr>
        <p:spPr>
          <a:xfrm>
            <a:off x="103188" y="750888"/>
            <a:ext cx="6681787" cy="3757612"/>
          </a:xfrm>
          <a:prstGeom prst="rect">
            <a:avLst/>
          </a:prstGeom>
          <a:noFill/>
          <a:ln w="12700">
            <a:solidFill>
              <a:prstClr val="black"/>
            </a:solidFill>
          </a:ln>
        </p:spPr>
        <p:txBody>
          <a:bodyPr vert="horz" lIns="92437" tIns="46218" rIns="92437" bIns="46218" rtlCol="0" anchor="ctr"/>
          <a:lstStyle/>
          <a:p>
            <a:endParaRPr lang="fr-FR"/>
          </a:p>
        </p:txBody>
      </p:sp>
      <p:sp>
        <p:nvSpPr>
          <p:cNvPr id="5" name="Espace réservé des commentaires 4"/>
          <p:cNvSpPr>
            <a:spLocks noGrp="1"/>
          </p:cNvSpPr>
          <p:nvPr>
            <p:ph type="body" sz="quarter" idx="3"/>
          </p:nvPr>
        </p:nvSpPr>
        <p:spPr>
          <a:xfrm>
            <a:off x="688817" y="4758889"/>
            <a:ext cx="5510530" cy="4508421"/>
          </a:xfrm>
          <a:prstGeom prst="rect">
            <a:avLst/>
          </a:prstGeom>
        </p:spPr>
        <p:txBody>
          <a:bodyPr vert="horz" lIns="92437" tIns="46218" rIns="92437" bIns="46218"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1" y="9516038"/>
            <a:ext cx="2984870" cy="500936"/>
          </a:xfrm>
          <a:prstGeom prst="rect">
            <a:avLst/>
          </a:prstGeom>
        </p:spPr>
        <p:txBody>
          <a:bodyPr vert="horz" lIns="92437" tIns="46218" rIns="92437" bIns="46218"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901699" y="9516038"/>
            <a:ext cx="2984870" cy="500936"/>
          </a:xfrm>
          <a:prstGeom prst="rect">
            <a:avLst/>
          </a:prstGeom>
        </p:spPr>
        <p:txBody>
          <a:bodyPr vert="horz" lIns="92437" tIns="46218" rIns="92437" bIns="46218" rtlCol="0" anchor="b"/>
          <a:lstStyle>
            <a:lvl1pPr algn="r">
              <a:defRPr sz="1200"/>
            </a:lvl1pPr>
          </a:lstStyle>
          <a:p>
            <a:fld id="{08D7BDEA-8EA0-FE4F-8E67-406CE035A260}" type="slidenum">
              <a:rPr lang="fr-FR" smtClean="0"/>
              <a:t>‹N°›</a:t>
            </a:fld>
            <a:endParaRPr lang="fr-FR"/>
          </a:p>
        </p:txBody>
      </p:sp>
    </p:spTree>
    <p:extLst>
      <p:ext uri="{BB962C8B-B14F-4D97-AF65-F5344CB8AC3E}">
        <p14:creationId xmlns:p14="http://schemas.microsoft.com/office/powerpoint/2010/main" val="255376044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ge de sous-partie">
    <p:spTree>
      <p:nvGrpSpPr>
        <p:cNvPr id="1" name=""/>
        <p:cNvGrpSpPr/>
        <p:nvPr/>
      </p:nvGrpSpPr>
      <p:grpSpPr>
        <a:xfrm>
          <a:off x="0" y="0"/>
          <a:ext cx="0" cy="0"/>
          <a:chOff x="0" y="0"/>
          <a:chExt cx="0" cy="0"/>
        </a:xfrm>
      </p:grpSpPr>
      <p:sp>
        <p:nvSpPr>
          <p:cNvPr id="2" name="Titre 1"/>
          <p:cNvSpPr>
            <a:spLocks noGrp="1"/>
          </p:cNvSpPr>
          <p:nvPr>
            <p:ph type="title"/>
          </p:nvPr>
        </p:nvSpPr>
        <p:spPr>
          <a:xfrm>
            <a:off x="1095184" y="523498"/>
            <a:ext cx="7781697" cy="1504742"/>
          </a:xfrm>
          <a:prstGeom prst="rect">
            <a:avLst/>
          </a:prstGeom>
        </p:spPr>
        <p:txBody>
          <a:bodyPr/>
          <a:lstStyle>
            <a:lvl1pPr>
              <a:defRPr baseline="0">
                <a:solidFill>
                  <a:srgbClr val="407CC9"/>
                </a:solidFill>
              </a:defRPr>
            </a:lvl1pPr>
          </a:lstStyle>
          <a:p>
            <a:r>
              <a:rPr lang="fr-FR" dirty="0" smtClean="0"/>
              <a:t>Cliquez et modifiez le titre</a:t>
            </a:r>
            <a:endParaRPr lang="fr-FR" dirty="0"/>
          </a:p>
        </p:txBody>
      </p:sp>
      <p:sp>
        <p:nvSpPr>
          <p:cNvPr id="8" name="Espace réservé du texte 7"/>
          <p:cNvSpPr>
            <a:spLocks noGrp="1"/>
          </p:cNvSpPr>
          <p:nvPr>
            <p:ph type="body" sz="quarter" idx="13"/>
          </p:nvPr>
        </p:nvSpPr>
        <p:spPr>
          <a:xfrm>
            <a:off x="1095375" y="3090863"/>
            <a:ext cx="7505700" cy="1360885"/>
          </a:xfrm>
          <a:prstGeom prst="rect">
            <a:avLst/>
          </a:prstGeom>
        </p:spPr>
        <p:txBody>
          <a:bodyPr>
            <a:normAutofit/>
          </a:bodyPr>
          <a:lstStyle>
            <a:lvl1pPr>
              <a:defRPr sz="1500"/>
            </a:lvl1pPr>
            <a:lvl2pPr marL="457200" indent="-457200">
              <a:buNone/>
              <a:defRPr sz="1500"/>
            </a:lvl2pPr>
            <a:lvl3pPr marL="457200" indent="-457200">
              <a:buNone/>
              <a:defRPr sz="1500"/>
            </a:lvl3pPr>
            <a:lvl4pPr marL="457200" indent="-457200">
              <a:buNone/>
              <a:defRPr sz="1500"/>
            </a:lvl4pPr>
            <a:lvl5pPr marL="457200" indent="-457200">
              <a:buNone/>
              <a:defRPr sz="1500"/>
            </a:lvl5pPr>
          </a:lstStyle>
          <a:p>
            <a:pPr lvl="0"/>
            <a:r>
              <a:rPr lang="fr-FR" dirty="0" smtClean="0"/>
              <a:t>Cliquez pour modifier les styles du texte du masque</a:t>
            </a:r>
            <a:endParaRPr lang="fr-FR" dirty="0"/>
          </a:p>
        </p:txBody>
      </p:sp>
      <p:sp>
        <p:nvSpPr>
          <p:cNvPr id="10" name="Espace réservé du texte 9"/>
          <p:cNvSpPr>
            <a:spLocks noGrp="1"/>
          </p:cNvSpPr>
          <p:nvPr>
            <p:ph type="body" sz="quarter" idx="14"/>
          </p:nvPr>
        </p:nvSpPr>
        <p:spPr>
          <a:xfrm>
            <a:off x="1095375" y="2028826"/>
            <a:ext cx="7505700" cy="867735"/>
          </a:xfrm>
          <a:prstGeom prst="rect">
            <a:avLst/>
          </a:prstGeom>
        </p:spPr>
        <p:txBody>
          <a:bodyPr>
            <a:noAutofit/>
          </a:bodyPr>
          <a:lstStyle>
            <a:lvl1pPr marL="0" indent="0">
              <a:buFont typeface="Arial"/>
              <a:buNone/>
              <a:defRPr sz="3000"/>
            </a:lvl1pPr>
            <a:lvl2pPr marL="0" indent="0">
              <a:buNone/>
              <a:defRPr sz="3000"/>
            </a:lvl2pPr>
            <a:lvl3pPr marL="0" indent="0">
              <a:buNone/>
              <a:defRPr sz="3000"/>
            </a:lvl3pPr>
            <a:lvl4pPr marL="0" indent="0">
              <a:buNone/>
              <a:defRPr sz="3000"/>
            </a:lvl4pPr>
            <a:lvl5pPr marL="0" indent="0">
              <a:buNone/>
              <a:defRPr sz="3000"/>
            </a:lvl5pPr>
          </a:lstStyle>
          <a:p>
            <a:pPr lvl="0"/>
            <a:r>
              <a:rPr lang="fr-FR" dirty="0" smtClean="0"/>
              <a:t>Cliquez pour modifier les styles du texte du masque</a:t>
            </a:r>
            <a:endParaRPr lang="fr-FR" dirty="0"/>
          </a:p>
        </p:txBody>
      </p:sp>
    </p:spTree>
    <p:extLst>
      <p:ext uri="{BB962C8B-B14F-4D97-AF65-F5344CB8AC3E}">
        <p14:creationId xmlns:p14="http://schemas.microsoft.com/office/powerpoint/2010/main" val="402432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Page de présentation ou de parti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090610" y="732241"/>
            <a:ext cx="7894637" cy="1825421"/>
          </a:xfrm>
        </p:spPr>
        <p:txBody>
          <a:bodyPr/>
          <a:lstStyle/>
          <a:p>
            <a:r>
              <a:rPr lang="fr-FR" dirty="0" smtClean="0"/>
              <a:t>CLIQUEZ ET MODIFIEZ LE TITRE</a:t>
            </a:r>
            <a:endParaRPr lang="fr-FR" dirty="0"/>
          </a:p>
        </p:txBody>
      </p:sp>
      <p:sp>
        <p:nvSpPr>
          <p:cNvPr id="3" name="Sous-titre 2"/>
          <p:cNvSpPr>
            <a:spLocks noGrp="1"/>
          </p:cNvSpPr>
          <p:nvPr>
            <p:ph type="subTitle" idx="1"/>
          </p:nvPr>
        </p:nvSpPr>
        <p:spPr>
          <a:xfrm>
            <a:off x="1090609" y="2604156"/>
            <a:ext cx="7596190" cy="1314450"/>
          </a:xfrm>
        </p:spPr>
        <p:txBody>
          <a:bodyPr/>
          <a:lstStyle>
            <a:lvl1pPr marL="0" indent="0" algn="l">
              <a:buNone/>
              <a:defRPr baseline="0">
                <a:solidFill>
                  <a:srgbClr val="407CC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fr-FR" dirty="0"/>
          </a:p>
        </p:txBody>
      </p:sp>
    </p:spTree>
    <p:extLst>
      <p:ext uri="{BB962C8B-B14F-4D97-AF65-F5344CB8AC3E}">
        <p14:creationId xmlns:p14="http://schemas.microsoft.com/office/powerpoint/2010/main" val="778600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page de fin - Contact">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97486" y="2462400"/>
            <a:ext cx="5897726" cy="1581120"/>
          </a:xfrm>
        </p:spPr>
        <p:txBody>
          <a:bodyPr anchor="t" anchorCtr="0">
            <a:normAutofit/>
          </a:bodyPr>
          <a:lstStyle>
            <a:lvl1pPr>
              <a:defRPr sz="1500" baseline="0"/>
            </a:lvl1pPr>
          </a:lstStyle>
          <a:p>
            <a:r>
              <a:rPr lang="fr-FR" dirty="0" smtClean="0"/>
              <a:t>Contacts :</a:t>
            </a:r>
            <a:endParaRPr lang="fr-FR" dirty="0"/>
          </a:p>
        </p:txBody>
      </p:sp>
    </p:spTree>
    <p:extLst>
      <p:ext uri="{BB962C8B-B14F-4D97-AF65-F5344CB8AC3E}">
        <p14:creationId xmlns:p14="http://schemas.microsoft.com/office/powerpoint/2010/main" val="5760322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15" name="Connecteur droit 14"/>
          <p:cNvCxnSpPr/>
          <p:nvPr userDrawn="1"/>
        </p:nvCxnSpPr>
        <p:spPr>
          <a:xfrm>
            <a:off x="173889" y="4525198"/>
            <a:ext cx="6290733" cy="0"/>
          </a:xfrm>
          <a:prstGeom prst="line">
            <a:avLst/>
          </a:prstGeom>
          <a:ln w="31750" cap="rnd" cmpd="sng">
            <a:solidFill>
              <a:srgbClr val="3D7CC9"/>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userDrawn="1"/>
        </p:nvCxnSpPr>
        <p:spPr>
          <a:xfrm flipV="1">
            <a:off x="173889" y="145916"/>
            <a:ext cx="0" cy="4379282"/>
          </a:xfrm>
          <a:prstGeom prst="line">
            <a:avLst/>
          </a:prstGeom>
          <a:ln w="31750" cap="rnd" cmpd="sng">
            <a:solidFill>
              <a:srgbClr val="3D7CC9"/>
            </a:solidFill>
            <a:round/>
          </a:ln>
          <a:effectLst/>
        </p:spPr>
        <p:style>
          <a:lnRef idx="2">
            <a:schemeClr val="accent1"/>
          </a:lnRef>
          <a:fillRef idx="0">
            <a:schemeClr val="accent1"/>
          </a:fillRef>
          <a:effectRef idx="1">
            <a:schemeClr val="accent1"/>
          </a:effectRef>
          <a:fontRef idx="minor">
            <a:schemeClr val="tx1"/>
          </a:fontRef>
        </p:style>
      </p:cxnSp>
      <p:pic>
        <p:nvPicPr>
          <p:cNvPr id="10" name="Picture 2"/>
          <p:cNvPicPr>
            <a:picLocks noChangeAspect="1" noChangeArrowheads="1"/>
          </p:cNvPicPr>
          <p:nvPr userDrawn="1"/>
        </p:nvPicPr>
        <p:blipFill rotWithShape="1">
          <a:blip r:embed="rId5">
            <a:extLst>
              <a:ext uri="{28A0092B-C50C-407E-A947-70E740481C1C}">
                <a14:useLocalDpi xmlns:a14="http://schemas.microsoft.com/office/drawing/2010/main" val="0"/>
              </a:ext>
            </a:extLst>
          </a:blip>
          <a:srcRect l="64057" t="-1" b="4465"/>
          <a:stretch/>
        </p:blipFill>
        <p:spPr bwMode="auto">
          <a:xfrm>
            <a:off x="77821" y="4638161"/>
            <a:ext cx="1724842" cy="371586"/>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p:cNvSpPr txBox="1"/>
          <p:nvPr userDrawn="1"/>
        </p:nvSpPr>
        <p:spPr>
          <a:xfrm>
            <a:off x="2882433" y="4685454"/>
            <a:ext cx="5172069" cy="276999"/>
          </a:xfrm>
          <a:prstGeom prst="rect">
            <a:avLst/>
          </a:prstGeom>
          <a:noFill/>
        </p:spPr>
        <p:txBody>
          <a:bodyPr wrap="square" rtlCol="0">
            <a:spAutoFit/>
          </a:bodyPr>
          <a:lstStyle/>
          <a:p>
            <a:r>
              <a:rPr lang="fr-FR" sz="1200" b="0" dirty="0" smtClean="0">
                <a:solidFill>
                  <a:srgbClr val="3D7CC9"/>
                </a:solidFill>
              </a:rPr>
              <a:t>Séminaire rénovation du BTS électrotechnique à distance le 27 novembre 2020</a:t>
            </a:r>
            <a:endParaRPr lang="fr-FR" sz="1200" b="0" dirty="0">
              <a:solidFill>
                <a:srgbClr val="3D7CC9"/>
              </a:solidFill>
            </a:endParaRPr>
          </a:p>
        </p:txBody>
      </p:sp>
    </p:spTree>
    <p:extLst>
      <p:ext uri="{BB962C8B-B14F-4D97-AF65-F5344CB8AC3E}">
        <p14:creationId xmlns:p14="http://schemas.microsoft.com/office/powerpoint/2010/main" val="1917411295"/>
      </p:ext>
    </p:extLst>
  </p:cSld>
  <p:clrMap bg1="lt1" tx1="dk1" bg2="lt2" tx2="dk2" accent1="accent1" accent2="accent2" accent3="accent3" accent4="accent4" accent5="accent5" accent6="accent6" hlink="hlink" folHlink="folHlink"/>
  <p:sldLayoutIdLst>
    <p:sldLayoutId id="2147483679" r:id="rId1"/>
    <p:sldLayoutId id="2147483681" r:id="rId2"/>
    <p:sldLayoutId id="2147483682" r:id="rId3"/>
  </p:sldLayoutIdLst>
  <p:hf hdr="0"/>
  <p:txStyles>
    <p:titleStyle>
      <a:lvl1pPr algn="l" defTabSz="457200" rtl="0" eaLnBrk="1" latinLnBrk="0" hangingPunct="1">
        <a:spcBef>
          <a:spcPct val="0"/>
        </a:spcBef>
        <a:buNone/>
        <a:defRPr sz="4400" kern="1200">
          <a:solidFill>
            <a:srgbClr val="1A86D0"/>
          </a:solidFill>
          <a:latin typeface="+mj-lt"/>
          <a:ea typeface="+mj-ea"/>
          <a:cs typeface="+mj-cs"/>
        </a:defRPr>
      </a:lvl1pPr>
    </p:titleStyle>
    <p:bodyStyle>
      <a:lvl1pPr marL="0" indent="0" algn="l" defTabSz="457200" rtl="0" eaLnBrk="1" latinLnBrk="0" hangingPunct="1">
        <a:spcBef>
          <a:spcPct val="20000"/>
        </a:spcBef>
        <a:buFont typeface="Arial"/>
        <a:buNone/>
        <a:defRPr sz="3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ctrTitle"/>
          </p:nvPr>
        </p:nvSpPr>
        <p:spPr/>
        <p:txBody>
          <a:bodyPr/>
          <a:lstStyle/>
          <a:p>
            <a:r>
              <a:rPr lang="fr-FR" dirty="0" smtClean="0"/>
              <a:t>Séminaire rénovation </a:t>
            </a:r>
            <a:br>
              <a:rPr lang="fr-FR" dirty="0" smtClean="0"/>
            </a:br>
            <a:r>
              <a:rPr lang="fr-FR" dirty="0" smtClean="0"/>
              <a:t>BTS électrotechnique</a:t>
            </a:r>
            <a:endParaRPr lang="fr-FR" dirty="0"/>
          </a:p>
        </p:txBody>
      </p:sp>
      <p:sp>
        <p:nvSpPr>
          <p:cNvPr id="2" name="Sous-titre 1"/>
          <p:cNvSpPr>
            <a:spLocks noGrp="1"/>
          </p:cNvSpPr>
          <p:nvPr>
            <p:ph type="subTitle" idx="1"/>
          </p:nvPr>
        </p:nvSpPr>
        <p:spPr/>
        <p:txBody>
          <a:bodyPr/>
          <a:lstStyle/>
          <a:p>
            <a:r>
              <a:rPr lang="fr-FR" dirty="0" smtClean="0"/>
              <a:t>27 novembre 2020</a:t>
            </a:r>
            <a:endParaRPr lang="fr-FR" dirty="0"/>
          </a:p>
        </p:txBody>
      </p:sp>
    </p:spTree>
    <p:extLst>
      <p:ext uri="{BB962C8B-B14F-4D97-AF65-F5344CB8AC3E}">
        <p14:creationId xmlns:p14="http://schemas.microsoft.com/office/powerpoint/2010/main" val="5135290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txBox="1">
            <a:spLocks/>
          </p:cNvSpPr>
          <p:nvPr/>
        </p:nvSpPr>
        <p:spPr>
          <a:xfrm>
            <a:off x="264950" y="625024"/>
            <a:ext cx="8458637" cy="3852382"/>
          </a:xfrm>
          <a:prstGeom prst="rect">
            <a:avLst/>
          </a:prstGeom>
        </p:spPr>
        <p:txBody>
          <a:bodyPr>
            <a:noAutofit/>
          </a:bodyPr>
          <a:lstStyle>
            <a:lvl1pPr marL="0" indent="0" algn="l" defTabSz="457200" rtl="0" eaLnBrk="1" latinLnBrk="0" hangingPunct="1">
              <a:spcBef>
                <a:spcPct val="20000"/>
              </a:spcBef>
              <a:buFont typeface="Arial"/>
              <a:buNone/>
              <a:defRPr sz="3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14000"/>
              </a:lnSpc>
              <a:spcBef>
                <a:spcPts val="0"/>
              </a:spcBef>
            </a:pPr>
            <a:r>
              <a:rPr lang="fr-FR" sz="1600" dirty="0">
                <a:solidFill>
                  <a:srgbClr val="0000CC"/>
                </a:solidFill>
                <a:latin typeface="+mj-lt"/>
              </a:rPr>
              <a:t>Il est obligatoire et nécessaire à l’obtention du diplôme. </a:t>
            </a:r>
          </a:p>
          <a:p>
            <a:pPr algn="just">
              <a:lnSpc>
                <a:spcPct val="114000"/>
              </a:lnSpc>
              <a:spcBef>
                <a:spcPts val="0"/>
              </a:spcBef>
            </a:pPr>
            <a:endParaRPr lang="fr-FR" sz="1600" dirty="0" smtClean="0">
              <a:solidFill>
                <a:srgbClr val="0000CC"/>
              </a:solidFill>
              <a:latin typeface="+mj-lt"/>
            </a:endParaRPr>
          </a:p>
          <a:p>
            <a:pPr algn="just">
              <a:lnSpc>
                <a:spcPct val="114000"/>
              </a:lnSpc>
              <a:spcBef>
                <a:spcPts val="0"/>
              </a:spcBef>
            </a:pPr>
            <a:r>
              <a:rPr lang="fr-FR" sz="1600" dirty="0" smtClean="0">
                <a:solidFill>
                  <a:srgbClr val="0000CC"/>
                </a:solidFill>
                <a:latin typeface="+mj-lt"/>
              </a:rPr>
              <a:t>Sa durée est </a:t>
            </a:r>
            <a:r>
              <a:rPr lang="fr-FR" sz="1600" dirty="0">
                <a:solidFill>
                  <a:srgbClr val="0000CC"/>
                </a:solidFill>
                <a:latin typeface="+mj-lt"/>
              </a:rPr>
              <a:t>de </a:t>
            </a:r>
            <a:r>
              <a:rPr lang="fr-FR" sz="1600" b="1" dirty="0">
                <a:solidFill>
                  <a:srgbClr val="0000CC"/>
                </a:solidFill>
                <a:latin typeface="+mj-lt"/>
              </a:rPr>
              <a:t>6 à 8 semaines </a:t>
            </a:r>
            <a:r>
              <a:rPr lang="fr-FR" sz="1600" dirty="0">
                <a:solidFill>
                  <a:srgbClr val="0000CC"/>
                </a:solidFill>
                <a:latin typeface="+mj-lt"/>
              </a:rPr>
              <a:t>en </a:t>
            </a:r>
            <a:r>
              <a:rPr lang="fr-FR" sz="1600" b="1" dirty="0">
                <a:solidFill>
                  <a:srgbClr val="0000CC"/>
                </a:solidFill>
                <a:latin typeface="+mj-lt"/>
              </a:rPr>
              <a:t>une seule </a:t>
            </a:r>
            <a:r>
              <a:rPr lang="fr-FR" sz="1600" b="1" dirty="0" smtClean="0">
                <a:solidFill>
                  <a:srgbClr val="0000CC"/>
                </a:solidFill>
                <a:latin typeface="+mj-lt"/>
              </a:rPr>
              <a:t>période </a:t>
            </a:r>
            <a:r>
              <a:rPr lang="fr-FR" sz="1600" dirty="0" smtClean="0">
                <a:solidFill>
                  <a:srgbClr val="0000CC"/>
                </a:solidFill>
                <a:latin typeface="+mj-lt"/>
              </a:rPr>
              <a:t>soit en </a:t>
            </a:r>
            <a:r>
              <a:rPr lang="fr-FR" sz="1600" b="1" dirty="0" smtClean="0">
                <a:solidFill>
                  <a:srgbClr val="0000CC"/>
                </a:solidFill>
                <a:latin typeface="+mj-lt"/>
              </a:rPr>
              <a:t>première soit en deuxième année</a:t>
            </a:r>
            <a:r>
              <a:rPr lang="fr-FR" sz="1600" dirty="0" smtClean="0">
                <a:solidFill>
                  <a:srgbClr val="0000CC"/>
                </a:solidFill>
                <a:latin typeface="+mj-lt"/>
              </a:rPr>
              <a:t>. </a:t>
            </a:r>
          </a:p>
          <a:p>
            <a:pPr algn="just">
              <a:lnSpc>
                <a:spcPct val="114000"/>
              </a:lnSpc>
              <a:spcBef>
                <a:spcPts val="0"/>
              </a:spcBef>
            </a:pPr>
            <a:endParaRPr lang="fr-FR" sz="1600" dirty="0" smtClean="0">
              <a:solidFill>
                <a:srgbClr val="0000CC"/>
              </a:solidFill>
            </a:endParaRPr>
          </a:p>
          <a:p>
            <a:pPr algn="just">
              <a:lnSpc>
                <a:spcPct val="114000"/>
              </a:lnSpc>
              <a:spcBef>
                <a:spcPts val="0"/>
              </a:spcBef>
            </a:pPr>
            <a:r>
              <a:rPr lang="fr-FR" sz="1600" dirty="0" smtClean="0">
                <a:solidFill>
                  <a:srgbClr val="0000CC"/>
                </a:solidFill>
              </a:rPr>
              <a:t>Le </a:t>
            </a:r>
            <a:r>
              <a:rPr lang="fr-FR" sz="1600" dirty="0">
                <a:solidFill>
                  <a:srgbClr val="0000CC"/>
                </a:solidFill>
              </a:rPr>
              <a:t>stage s’effectue au sein d’une entreprise de la filière Électrotechnique.</a:t>
            </a:r>
            <a:endParaRPr lang="fr-FR" sz="1400" dirty="0">
              <a:solidFill>
                <a:srgbClr val="0000CC"/>
              </a:solidFill>
            </a:endParaRPr>
          </a:p>
          <a:p>
            <a:pPr algn="just">
              <a:lnSpc>
                <a:spcPct val="114000"/>
              </a:lnSpc>
              <a:spcBef>
                <a:spcPts val="0"/>
              </a:spcBef>
            </a:pPr>
            <a:endParaRPr lang="fr-FR" sz="1600" b="1" dirty="0" smtClean="0">
              <a:solidFill>
                <a:srgbClr val="0000CC"/>
              </a:solidFill>
              <a:cs typeface="Arial" panose="020B0604020202020204" pitchFamily="34" charset="0"/>
            </a:endParaRPr>
          </a:p>
          <a:p>
            <a:r>
              <a:rPr lang="fr-FR" sz="1600" dirty="0">
                <a:solidFill>
                  <a:srgbClr val="0000CC"/>
                </a:solidFill>
              </a:rPr>
              <a:t>Le stage </a:t>
            </a:r>
            <a:r>
              <a:rPr lang="fr-FR" sz="1600" dirty="0" smtClean="0">
                <a:solidFill>
                  <a:srgbClr val="0000CC"/>
                </a:solidFill>
              </a:rPr>
              <a:t>est un temps d’apprentissage, </a:t>
            </a:r>
            <a:r>
              <a:rPr lang="fr-FR" sz="1600" dirty="0">
                <a:solidFill>
                  <a:srgbClr val="0000CC"/>
                </a:solidFill>
              </a:rPr>
              <a:t>de </a:t>
            </a:r>
            <a:r>
              <a:rPr lang="fr-FR" sz="1600" dirty="0" smtClean="0">
                <a:solidFill>
                  <a:srgbClr val="0000CC"/>
                </a:solidFill>
              </a:rPr>
              <a:t>construction </a:t>
            </a:r>
            <a:r>
              <a:rPr lang="fr-FR" sz="1600" dirty="0">
                <a:solidFill>
                  <a:srgbClr val="0000CC"/>
                </a:solidFill>
              </a:rPr>
              <a:t>et de </a:t>
            </a:r>
            <a:r>
              <a:rPr lang="fr-FR" sz="1600" dirty="0" smtClean="0">
                <a:solidFill>
                  <a:srgbClr val="0000CC"/>
                </a:solidFill>
              </a:rPr>
              <a:t>développement : </a:t>
            </a:r>
          </a:p>
          <a:p>
            <a:pPr marL="171450" indent="-171450">
              <a:buFont typeface="Arial" panose="020B0604020202020204" pitchFamily="34" charset="0"/>
              <a:buChar char="•"/>
            </a:pPr>
            <a:r>
              <a:rPr lang="fr-FR" sz="1600" dirty="0" smtClean="0">
                <a:solidFill>
                  <a:srgbClr val="0000CC"/>
                </a:solidFill>
              </a:rPr>
              <a:t>De la connaissance des réalités </a:t>
            </a:r>
            <a:r>
              <a:rPr lang="fr-FR" sz="1600" dirty="0">
                <a:solidFill>
                  <a:srgbClr val="0000CC"/>
                </a:solidFill>
              </a:rPr>
              <a:t>techniques, économiques et sociales de l’entreprise, </a:t>
            </a:r>
            <a:endParaRPr lang="fr-FR" sz="1600" dirty="0" smtClean="0">
              <a:solidFill>
                <a:srgbClr val="0000CC"/>
              </a:solidFill>
            </a:endParaRPr>
          </a:p>
          <a:p>
            <a:pPr marL="171450" indent="-171450">
              <a:buFont typeface="Arial" panose="020B0604020202020204" pitchFamily="34" charset="0"/>
              <a:buChar char="•"/>
            </a:pPr>
            <a:r>
              <a:rPr lang="fr-FR" sz="1600" dirty="0" smtClean="0">
                <a:solidFill>
                  <a:srgbClr val="0000CC"/>
                </a:solidFill>
              </a:rPr>
              <a:t>des </a:t>
            </a:r>
            <a:r>
              <a:rPr lang="fr-FR" sz="1600" dirty="0">
                <a:solidFill>
                  <a:srgbClr val="0000CC"/>
                </a:solidFill>
              </a:rPr>
              <a:t>compétences </a:t>
            </a:r>
            <a:r>
              <a:rPr lang="fr-FR" sz="1600" dirty="0" smtClean="0">
                <a:solidFill>
                  <a:srgbClr val="0000CC"/>
                </a:solidFill>
              </a:rPr>
              <a:t>professionnelles dans </a:t>
            </a:r>
            <a:r>
              <a:rPr lang="fr-FR" sz="1600" dirty="0">
                <a:solidFill>
                  <a:srgbClr val="0000CC"/>
                </a:solidFill>
              </a:rPr>
              <a:t>un contexte professionnel réel. </a:t>
            </a:r>
          </a:p>
          <a:p>
            <a:endParaRPr lang="fr-FR" sz="1600" spc="5" dirty="0" smtClean="0">
              <a:solidFill>
                <a:srgbClr val="0000CC"/>
              </a:solidFill>
              <a:cs typeface="Arial" panose="020B0604020202020204" pitchFamily="34" charset="0"/>
            </a:endParaRPr>
          </a:p>
          <a:p>
            <a:r>
              <a:rPr lang="fr-FR" sz="1600" b="1" spc="5" dirty="0" smtClean="0">
                <a:solidFill>
                  <a:srgbClr val="0000CC"/>
                </a:solidFill>
                <a:cs typeface="Arial" panose="020B0604020202020204" pitchFamily="34" charset="0"/>
              </a:rPr>
              <a:t>Le </a:t>
            </a:r>
            <a:r>
              <a:rPr lang="fr-FR" sz="1600" b="1" spc="5" dirty="0">
                <a:solidFill>
                  <a:srgbClr val="0000CC"/>
                </a:solidFill>
                <a:cs typeface="Arial" panose="020B0604020202020204" pitchFamily="34" charset="0"/>
              </a:rPr>
              <a:t>stage est un temps de formation et de </a:t>
            </a:r>
            <a:r>
              <a:rPr lang="fr-FR" sz="1600" b="1" spc="5" dirty="0" smtClean="0">
                <a:solidFill>
                  <a:srgbClr val="0000CC"/>
                </a:solidFill>
                <a:cs typeface="Arial" panose="020B0604020202020204" pitchFamily="34" charset="0"/>
              </a:rPr>
              <a:t>certification. </a:t>
            </a:r>
            <a:endParaRPr lang="fr-FR" sz="1600" b="1" spc="5" dirty="0">
              <a:solidFill>
                <a:srgbClr val="0000CC"/>
              </a:solidFill>
              <a:cs typeface="Arial" panose="020B0604020202020204" pitchFamily="34" charset="0"/>
            </a:endParaRPr>
          </a:p>
          <a:p>
            <a:r>
              <a:rPr lang="fr-FR" sz="1600" dirty="0">
                <a:solidFill>
                  <a:srgbClr val="0000CC"/>
                </a:solidFill>
              </a:rPr>
              <a:t> </a:t>
            </a:r>
          </a:p>
          <a:p>
            <a:pPr algn="just">
              <a:lnSpc>
                <a:spcPct val="114000"/>
              </a:lnSpc>
              <a:spcBef>
                <a:spcPts val="0"/>
              </a:spcBef>
            </a:pPr>
            <a:r>
              <a:rPr lang="fr-FR" sz="1600" dirty="0" smtClean="0">
                <a:solidFill>
                  <a:srgbClr val="0000CC"/>
                </a:solidFill>
              </a:rPr>
              <a:t>Los du stage, </a:t>
            </a:r>
            <a:r>
              <a:rPr lang="fr-FR" sz="1600" dirty="0">
                <a:solidFill>
                  <a:srgbClr val="0000CC"/>
                </a:solidFill>
              </a:rPr>
              <a:t>l’étudiant doit exercer plusieurs activités définies dans le </a:t>
            </a:r>
            <a:r>
              <a:rPr lang="fr-FR" sz="1600" dirty="0" smtClean="0">
                <a:solidFill>
                  <a:srgbClr val="0000CC"/>
                </a:solidFill>
              </a:rPr>
              <a:t>RAP.</a:t>
            </a:r>
            <a:r>
              <a:rPr lang="fr-FR" sz="1600" i="1" dirty="0" smtClean="0">
                <a:solidFill>
                  <a:srgbClr val="0000CC"/>
                </a:solidFill>
              </a:rPr>
              <a:t> </a:t>
            </a:r>
            <a:endParaRPr lang="fr-FR" sz="1100" b="1" dirty="0">
              <a:solidFill>
                <a:srgbClr val="0000CC"/>
              </a:solidFill>
            </a:endParaRPr>
          </a:p>
        </p:txBody>
      </p:sp>
      <p:sp>
        <p:nvSpPr>
          <p:cNvPr id="12" name="Titre 1"/>
          <p:cNvSpPr>
            <a:spLocks noGrp="1"/>
          </p:cNvSpPr>
          <p:nvPr>
            <p:ph type="title"/>
          </p:nvPr>
        </p:nvSpPr>
        <p:spPr>
          <a:xfrm>
            <a:off x="296480" y="55707"/>
            <a:ext cx="8826500" cy="558806"/>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Autofit/>
          </a:bodyPr>
          <a:lstStyle/>
          <a:p>
            <a:pPr algn="r"/>
            <a:r>
              <a:rPr lang="fr-FR" sz="2800" b="1" dirty="0" smtClean="0">
                <a:solidFill>
                  <a:srgbClr val="0000CC"/>
                </a:solidFill>
                <a:latin typeface="Arial" panose="020B0604020202020204" pitchFamily="34" charset="0"/>
                <a:cs typeface="Arial" panose="020B0604020202020204" pitchFamily="34" charset="0"/>
              </a:rPr>
              <a:t>Le stage</a:t>
            </a:r>
            <a:endParaRPr lang="fr-FR" sz="2800" b="1" dirty="0">
              <a:solidFill>
                <a:srgbClr val="0000C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708680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txBox="1">
            <a:spLocks/>
          </p:cNvSpPr>
          <p:nvPr/>
        </p:nvSpPr>
        <p:spPr>
          <a:xfrm>
            <a:off x="264950" y="625024"/>
            <a:ext cx="8458637" cy="3852382"/>
          </a:xfrm>
          <a:prstGeom prst="rect">
            <a:avLst/>
          </a:prstGeom>
        </p:spPr>
        <p:txBody>
          <a:bodyPr>
            <a:noAutofit/>
          </a:bodyPr>
          <a:lstStyle>
            <a:lvl1pPr marL="0" indent="0" algn="l" defTabSz="457200" rtl="0" eaLnBrk="1" latinLnBrk="0" hangingPunct="1">
              <a:spcBef>
                <a:spcPct val="20000"/>
              </a:spcBef>
              <a:buFont typeface="Arial"/>
              <a:buNone/>
              <a:defRPr sz="3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14000"/>
              </a:lnSpc>
              <a:spcBef>
                <a:spcPts val="0"/>
              </a:spcBef>
            </a:pPr>
            <a:r>
              <a:rPr lang="fr-FR" sz="1600" b="1" dirty="0" smtClean="0">
                <a:solidFill>
                  <a:srgbClr val="0000CC"/>
                </a:solidFill>
              </a:rPr>
              <a:t>La préparation </a:t>
            </a:r>
            <a:r>
              <a:rPr lang="fr-FR" sz="1600" b="1" dirty="0">
                <a:solidFill>
                  <a:srgbClr val="0000CC"/>
                </a:solidFill>
              </a:rPr>
              <a:t>du stage </a:t>
            </a:r>
            <a:r>
              <a:rPr lang="fr-FR" sz="1600" b="1" dirty="0" smtClean="0">
                <a:solidFill>
                  <a:srgbClr val="0000CC"/>
                </a:solidFill>
              </a:rPr>
              <a:t>et son volet pédagogique.  </a:t>
            </a:r>
          </a:p>
          <a:p>
            <a:pPr algn="just">
              <a:lnSpc>
                <a:spcPct val="114000"/>
              </a:lnSpc>
              <a:spcBef>
                <a:spcPts val="0"/>
              </a:spcBef>
            </a:pPr>
            <a:endParaRPr lang="fr-FR" sz="1600" b="1" dirty="0">
              <a:solidFill>
                <a:srgbClr val="0000CC"/>
              </a:solidFill>
            </a:endParaRPr>
          </a:p>
          <a:p>
            <a:pPr algn="just">
              <a:lnSpc>
                <a:spcPct val="114000"/>
              </a:lnSpc>
              <a:spcBef>
                <a:spcPts val="0"/>
              </a:spcBef>
            </a:pPr>
            <a:r>
              <a:rPr lang="fr-FR" sz="1600" dirty="0" smtClean="0">
                <a:solidFill>
                  <a:srgbClr val="0000CC"/>
                </a:solidFill>
              </a:rPr>
              <a:t>La recherche </a:t>
            </a:r>
            <a:r>
              <a:rPr lang="fr-FR" sz="1600" spc="5" dirty="0" smtClean="0">
                <a:solidFill>
                  <a:srgbClr val="0000CC"/>
                </a:solidFill>
                <a:cs typeface="Arial" panose="020B0604020202020204" pitchFamily="34" charset="0"/>
              </a:rPr>
              <a:t>du lieu de stage est à </a:t>
            </a:r>
            <a:r>
              <a:rPr lang="fr-FR" sz="1600" spc="5" dirty="0">
                <a:solidFill>
                  <a:srgbClr val="0000CC"/>
                </a:solidFill>
                <a:cs typeface="Arial" panose="020B0604020202020204" pitchFamily="34" charset="0"/>
              </a:rPr>
              <a:t>l’initiative de </a:t>
            </a:r>
            <a:r>
              <a:rPr lang="fr-FR" sz="1600" spc="5" dirty="0" smtClean="0">
                <a:solidFill>
                  <a:srgbClr val="0000CC"/>
                </a:solidFill>
                <a:cs typeface="Arial" panose="020B0604020202020204" pitchFamily="34" charset="0"/>
              </a:rPr>
              <a:t>l’étudiant </a:t>
            </a:r>
            <a:r>
              <a:rPr lang="fr-FR" sz="1600" dirty="0">
                <a:solidFill>
                  <a:srgbClr val="0000CC"/>
                </a:solidFill>
              </a:rPr>
              <a:t>sous la responsabilité  de l'équipe </a:t>
            </a:r>
            <a:r>
              <a:rPr lang="fr-FR" sz="1600" dirty="0" smtClean="0">
                <a:solidFill>
                  <a:srgbClr val="0000CC"/>
                </a:solidFill>
              </a:rPr>
              <a:t>pédagogique.</a:t>
            </a:r>
            <a:endParaRPr lang="fr-FR" sz="1600" spc="5" dirty="0" smtClean="0">
              <a:solidFill>
                <a:srgbClr val="0000CC"/>
              </a:solidFill>
              <a:cs typeface="Arial" panose="020B0604020202020204" pitchFamily="34" charset="0"/>
            </a:endParaRPr>
          </a:p>
          <a:p>
            <a:pPr algn="just">
              <a:lnSpc>
                <a:spcPct val="114000"/>
              </a:lnSpc>
              <a:spcBef>
                <a:spcPts val="0"/>
              </a:spcBef>
            </a:pPr>
            <a:r>
              <a:rPr lang="fr-FR" sz="1600" spc="5" dirty="0" smtClean="0">
                <a:solidFill>
                  <a:srgbClr val="0000CC"/>
                </a:solidFill>
                <a:cs typeface="Arial" panose="020B0604020202020204" pitchFamily="34" charset="0"/>
              </a:rPr>
              <a:t>La proposition, </a:t>
            </a:r>
            <a:r>
              <a:rPr lang="fr-FR" sz="1600" spc="5" dirty="0">
                <a:solidFill>
                  <a:srgbClr val="0000CC"/>
                </a:solidFill>
                <a:cs typeface="Arial" panose="020B0604020202020204" pitchFamily="34" charset="0"/>
              </a:rPr>
              <a:t>en accord avec </a:t>
            </a:r>
            <a:r>
              <a:rPr lang="fr-FR" sz="1600" spc="5" dirty="0" smtClean="0">
                <a:solidFill>
                  <a:srgbClr val="0000CC"/>
                </a:solidFill>
                <a:cs typeface="Arial" panose="020B0604020202020204" pitchFamily="34" charset="0"/>
              </a:rPr>
              <a:t>l’entreprise, est </a:t>
            </a:r>
            <a:r>
              <a:rPr lang="fr-FR" sz="1600" dirty="0" smtClean="0">
                <a:solidFill>
                  <a:srgbClr val="0000CC"/>
                </a:solidFill>
              </a:rPr>
              <a:t>validée par l'équipe pédagogique</a:t>
            </a:r>
            <a:r>
              <a:rPr lang="fr-FR" sz="1600" dirty="0">
                <a:solidFill>
                  <a:srgbClr val="0000CC"/>
                </a:solidFill>
              </a:rPr>
              <a:t>, coordonnée par le directeur ou la directrice délégué(e) aux </a:t>
            </a:r>
            <a:r>
              <a:rPr lang="fr-FR" sz="1600" dirty="0" smtClean="0">
                <a:solidFill>
                  <a:srgbClr val="0000CC"/>
                </a:solidFill>
              </a:rPr>
              <a:t>formations</a:t>
            </a:r>
            <a:r>
              <a:rPr lang="fr-FR" sz="1600" spc="5" dirty="0" smtClean="0">
                <a:solidFill>
                  <a:srgbClr val="0000CC"/>
                </a:solidFill>
                <a:cs typeface="Arial" panose="020B0604020202020204" pitchFamily="34" charset="0"/>
              </a:rPr>
              <a:t>. </a:t>
            </a:r>
            <a:endParaRPr lang="fr-FR" sz="1600" spc="5" dirty="0">
              <a:solidFill>
                <a:srgbClr val="0000CC"/>
              </a:solidFill>
              <a:cs typeface="Arial" panose="020B0604020202020204" pitchFamily="34" charset="0"/>
            </a:endParaRPr>
          </a:p>
          <a:p>
            <a:pPr algn="just">
              <a:lnSpc>
                <a:spcPct val="114000"/>
              </a:lnSpc>
              <a:spcBef>
                <a:spcPts val="0"/>
              </a:spcBef>
            </a:pPr>
            <a:endParaRPr lang="fr-FR" sz="1600" b="1" dirty="0" smtClean="0">
              <a:solidFill>
                <a:srgbClr val="0000CC"/>
              </a:solidFill>
              <a:cs typeface="Arial" panose="020B0604020202020204" pitchFamily="34" charset="0"/>
            </a:endParaRPr>
          </a:p>
          <a:p>
            <a:pPr algn="just">
              <a:lnSpc>
                <a:spcPct val="114000"/>
              </a:lnSpc>
              <a:spcBef>
                <a:spcPts val="0"/>
              </a:spcBef>
            </a:pPr>
            <a:r>
              <a:rPr lang="fr-FR" sz="1600" dirty="0">
                <a:solidFill>
                  <a:srgbClr val="0000CC"/>
                </a:solidFill>
              </a:rPr>
              <a:t>Chaque stage en entreprise fait l’objet d’une convention entre l’établissement fréquenté par l’étudiant et la ou les entreprise(s) d’accueil</a:t>
            </a:r>
            <a:endParaRPr lang="fr-FR" sz="1600" b="1" dirty="0" smtClean="0">
              <a:solidFill>
                <a:srgbClr val="0000CC"/>
              </a:solidFill>
              <a:cs typeface="Arial" panose="020B0604020202020204" pitchFamily="34" charset="0"/>
            </a:endParaRPr>
          </a:p>
          <a:p>
            <a:pPr algn="just"/>
            <a:endParaRPr lang="fr-FR" sz="1600" dirty="0" smtClean="0">
              <a:solidFill>
                <a:srgbClr val="0000CC"/>
              </a:solidFill>
            </a:endParaRPr>
          </a:p>
          <a:p>
            <a:pPr algn="just"/>
            <a:r>
              <a:rPr lang="fr-FR" sz="1600" dirty="0" smtClean="0">
                <a:solidFill>
                  <a:srgbClr val="0000CC"/>
                </a:solidFill>
              </a:rPr>
              <a:t>L’équipe pédagogique, en accord avec le tuteur (ou le maître d’apprentissage) contractualise </a:t>
            </a:r>
            <a:r>
              <a:rPr lang="fr-FR" sz="1600" dirty="0">
                <a:solidFill>
                  <a:srgbClr val="0000CC"/>
                </a:solidFill>
              </a:rPr>
              <a:t>les </a:t>
            </a:r>
            <a:r>
              <a:rPr lang="fr-FR" sz="1600" dirty="0" smtClean="0">
                <a:solidFill>
                  <a:srgbClr val="0000CC"/>
                </a:solidFill>
              </a:rPr>
              <a:t>activités confiées au stagiaire dans </a:t>
            </a:r>
            <a:r>
              <a:rPr lang="fr-FR" sz="1600" dirty="0">
                <a:solidFill>
                  <a:srgbClr val="0000CC"/>
                </a:solidFill>
              </a:rPr>
              <a:t>l’annexe pédagogique de la convention</a:t>
            </a:r>
            <a:r>
              <a:rPr lang="fr-FR" sz="1600" dirty="0" smtClean="0">
                <a:solidFill>
                  <a:srgbClr val="0000CC"/>
                </a:solidFill>
              </a:rPr>
              <a:t>. Cette étape est très importante pour la détermination de l’unité dans laquelle le stage sera évalué. </a:t>
            </a:r>
            <a:endParaRPr lang="fr-FR" sz="1600" b="1" dirty="0">
              <a:solidFill>
                <a:srgbClr val="0000CC"/>
              </a:solidFill>
              <a:cs typeface="Arial" panose="020B0604020202020204" pitchFamily="34" charset="0"/>
            </a:endParaRPr>
          </a:p>
        </p:txBody>
      </p:sp>
      <p:sp>
        <p:nvSpPr>
          <p:cNvPr id="12" name="Titre 1"/>
          <p:cNvSpPr>
            <a:spLocks noGrp="1"/>
          </p:cNvSpPr>
          <p:nvPr>
            <p:ph type="title"/>
          </p:nvPr>
        </p:nvSpPr>
        <p:spPr>
          <a:xfrm>
            <a:off x="296480" y="55707"/>
            <a:ext cx="8826500" cy="558806"/>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Autofit/>
          </a:bodyPr>
          <a:lstStyle/>
          <a:p>
            <a:pPr algn="r"/>
            <a:r>
              <a:rPr lang="fr-FR" sz="2800" b="1" dirty="0" smtClean="0">
                <a:solidFill>
                  <a:srgbClr val="0000CC"/>
                </a:solidFill>
                <a:latin typeface="Arial" panose="020B0604020202020204" pitchFamily="34" charset="0"/>
                <a:cs typeface="Arial" panose="020B0604020202020204" pitchFamily="34" charset="0"/>
              </a:rPr>
              <a:t>Le stage</a:t>
            </a:r>
            <a:endParaRPr lang="fr-FR" sz="2800" b="1" dirty="0">
              <a:solidFill>
                <a:srgbClr val="0000C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76921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txBox="1">
            <a:spLocks/>
          </p:cNvSpPr>
          <p:nvPr/>
        </p:nvSpPr>
        <p:spPr>
          <a:xfrm>
            <a:off x="264950" y="625024"/>
            <a:ext cx="8620432" cy="3852382"/>
          </a:xfrm>
          <a:prstGeom prst="rect">
            <a:avLst/>
          </a:prstGeom>
        </p:spPr>
        <p:txBody>
          <a:bodyPr>
            <a:noAutofit/>
          </a:bodyPr>
          <a:lstStyle>
            <a:lvl1pPr marL="0" indent="0" algn="l" defTabSz="457200" rtl="0" eaLnBrk="1" latinLnBrk="0" hangingPunct="1">
              <a:spcBef>
                <a:spcPct val="20000"/>
              </a:spcBef>
              <a:buFont typeface="Arial"/>
              <a:buNone/>
              <a:defRPr sz="3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14000"/>
              </a:lnSpc>
              <a:spcBef>
                <a:spcPts val="0"/>
              </a:spcBef>
            </a:pPr>
            <a:r>
              <a:rPr lang="fr-FR" sz="1600" b="1" dirty="0" smtClean="0">
                <a:solidFill>
                  <a:srgbClr val="0000CC"/>
                </a:solidFill>
                <a:latin typeface="+mj-lt"/>
              </a:rPr>
              <a:t>L’évaluation </a:t>
            </a:r>
            <a:r>
              <a:rPr lang="fr-FR" sz="1600" b="1" dirty="0">
                <a:solidFill>
                  <a:srgbClr val="0000CC"/>
                </a:solidFill>
                <a:latin typeface="+mj-lt"/>
              </a:rPr>
              <a:t>du </a:t>
            </a:r>
            <a:r>
              <a:rPr lang="fr-FR" sz="1600" b="1" dirty="0" smtClean="0">
                <a:solidFill>
                  <a:srgbClr val="0000CC"/>
                </a:solidFill>
                <a:latin typeface="+mj-lt"/>
              </a:rPr>
              <a:t>stage évolue.  </a:t>
            </a:r>
          </a:p>
          <a:p>
            <a:pPr algn="just">
              <a:lnSpc>
                <a:spcPct val="114000"/>
              </a:lnSpc>
              <a:spcBef>
                <a:spcPts val="0"/>
              </a:spcBef>
            </a:pPr>
            <a:endParaRPr lang="fr-FR" sz="1200" spc="5" dirty="0" smtClean="0">
              <a:solidFill>
                <a:srgbClr val="0000CC"/>
              </a:solidFill>
              <a:cs typeface="Arial" panose="020B0604020202020204" pitchFamily="34" charset="0"/>
            </a:endParaRPr>
          </a:p>
          <a:p>
            <a:pPr algn="just">
              <a:lnSpc>
                <a:spcPct val="114000"/>
              </a:lnSpc>
              <a:spcBef>
                <a:spcPts val="0"/>
              </a:spcBef>
            </a:pPr>
            <a:r>
              <a:rPr lang="fr-FR" sz="1600" spc="5" dirty="0" smtClean="0">
                <a:solidFill>
                  <a:srgbClr val="0000CC"/>
                </a:solidFill>
                <a:cs typeface="Arial" panose="020B0604020202020204" pitchFamily="34" charset="0"/>
              </a:rPr>
              <a:t>Le stage va participer </a:t>
            </a:r>
            <a:r>
              <a:rPr lang="fr-FR" sz="1600" spc="5" dirty="0">
                <a:solidFill>
                  <a:srgbClr val="0000CC"/>
                </a:solidFill>
                <a:cs typeface="Arial" panose="020B0604020202020204" pitchFamily="34" charset="0"/>
              </a:rPr>
              <a:t>à la certification d’une des quatre unités U51 ou U52 ou U61 ou U62. </a:t>
            </a:r>
            <a:endParaRPr lang="fr-FR" sz="1600" dirty="0">
              <a:latin typeface="+mj-lt"/>
            </a:endParaRPr>
          </a:p>
          <a:p>
            <a:pPr algn="just">
              <a:lnSpc>
                <a:spcPct val="114000"/>
              </a:lnSpc>
              <a:spcBef>
                <a:spcPts val="0"/>
              </a:spcBef>
            </a:pPr>
            <a:r>
              <a:rPr lang="fr-FR" sz="1600" b="1" dirty="0" smtClean="0">
                <a:solidFill>
                  <a:srgbClr val="0000CC"/>
                </a:solidFill>
                <a:latin typeface="+mj-lt"/>
              </a:rPr>
              <a:t>Le choix </a:t>
            </a:r>
            <a:r>
              <a:rPr lang="fr-FR" sz="1600" dirty="0" smtClean="0">
                <a:solidFill>
                  <a:srgbClr val="0000CC"/>
                </a:solidFill>
                <a:latin typeface="+mj-lt"/>
              </a:rPr>
              <a:t>de l’unité se fera </a:t>
            </a:r>
            <a:r>
              <a:rPr lang="fr-FR" sz="1600" b="1" dirty="0" smtClean="0">
                <a:solidFill>
                  <a:srgbClr val="0000CC"/>
                </a:solidFill>
                <a:latin typeface="+mj-lt"/>
              </a:rPr>
              <a:t>par l’équipe pédagogique en fonction des activités </a:t>
            </a:r>
            <a:r>
              <a:rPr lang="fr-FR" sz="1600" dirty="0" smtClean="0">
                <a:solidFill>
                  <a:srgbClr val="0000CC"/>
                </a:solidFill>
                <a:latin typeface="+mj-lt"/>
              </a:rPr>
              <a:t>qui seront confiés au stagiaire (</a:t>
            </a:r>
            <a:r>
              <a:rPr lang="fr-FR" sz="1600" dirty="0">
                <a:solidFill>
                  <a:srgbClr val="0000CC"/>
                </a:solidFill>
                <a:latin typeface="+mj-lt"/>
              </a:rPr>
              <a:t>ou apprenti)</a:t>
            </a:r>
            <a:r>
              <a:rPr lang="fr-FR" sz="1600" dirty="0" smtClean="0">
                <a:solidFill>
                  <a:srgbClr val="0000CC"/>
                </a:solidFill>
                <a:latin typeface="+mj-lt"/>
              </a:rPr>
              <a:t> ; la préparation du stage avec </a:t>
            </a:r>
            <a:r>
              <a:rPr lang="fr-FR" sz="1600" dirty="0">
                <a:solidFill>
                  <a:srgbClr val="0000CC"/>
                </a:solidFill>
                <a:latin typeface="+mj-lt"/>
              </a:rPr>
              <a:t>le tuteur </a:t>
            </a:r>
            <a:r>
              <a:rPr lang="fr-FR" sz="1600" dirty="0">
                <a:solidFill>
                  <a:srgbClr val="0000CC"/>
                </a:solidFill>
              </a:rPr>
              <a:t>(ou le maître d’apprentissage) </a:t>
            </a:r>
            <a:r>
              <a:rPr lang="fr-FR" sz="1600" dirty="0" smtClean="0">
                <a:solidFill>
                  <a:srgbClr val="0000CC"/>
                </a:solidFill>
                <a:latin typeface="+mj-lt"/>
              </a:rPr>
              <a:t>et sa validation du stage sont donc indispensables. </a:t>
            </a:r>
            <a:r>
              <a:rPr lang="fr-FR" sz="1600" dirty="0">
                <a:solidFill>
                  <a:srgbClr val="0000CC"/>
                </a:solidFill>
                <a:latin typeface="+mj-lt"/>
              </a:rPr>
              <a:t>Ce choix est noté dans l’annexe pédagogique de la convention (ou dans le tableau de stratégie de l’apprenti</a:t>
            </a:r>
            <a:r>
              <a:rPr lang="fr-FR" sz="1600" dirty="0" smtClean="0">
                <a:solidFill>
                  <a:srgbClr val="0000CC"/>
                </a:solidFill>
                <a:latin typeface="+mj-lt"/>
              </a:rPr>
              <a:t>). </a:t>
            </a:r>
          </a:p>
          <a:p>
            <a:pPr algn="just">
              <a:lnSpc>
                <a:spcPct val="114000"/>
              </a:lnSpc>
              <a:spcBef>
                <a:spcPts val="0"/>
              </a:spcBef>
            </a:pPr>
            <a:r>
              <a:rPr lang="fr-FR" sz="1600" b="1" spc="5" dirty="0" smtClean="0">
                <a:solidFill>
                  <a:srgbClr val="0000CC"/>
                </a:solidFill>
                <a:cs typeface="Arial" panose="020B0604020202020204" pitchFamily="34" charset="0"/>
              </a:rPr>
              <a:t> </a:t>
            </a:r>
            <a:endParaRPr lang="fr-FR" sz="1600" b="1" spc="5" dirty="0">
              <a:solidFill>
                <a:srgbClr val="0000CC"/>
              </a:solidFill>
              <a:cs typeface="Arial" panose="020B0604020202020204" pitchFamily="34" charset="0"/>
            </a:endParaRPr>
          </a:p>
          <a:p>
            <a:pPr algn="just">
              <a:lnSpc>
                <a:spcPct val="114000"/>
              </a:lnSpc>
              <a:spcBef>
                <a:spcPts val="0"/>
              </a:spcBef>
            </a:pPr>
            <a:r>
              <a:rPr lang="fr-FR" sz="1600" b="1" dirty="0" smtClean="0">
                <a:solidFill>
                  <a:srgbClr val="0000CC"/>
                </a:solidFill>
              </a:rPr>
              <a:t>Un membre de l’équipe </a:t>
            </a:r>
            <a:r>
              <a:rPr lang="fr-FR" sz="1600" b="1" dirty="0">
                <a:solidFill>
                  <a:srgbClr val="0000CC"/>
                </a:solidFill>
              </a:rPr>
              <a:t>pédagogique et le tuteur </a:t>
            </a:r>
            <a:r>
              <a:rPr lang="fr-FR" sz="1600" dirty="0">
                <a:solidFill>
                  <a:srgbClr val="0000CC"/>
                </a:solidFill>
              </a:rPr>
              <a:t>(ou le maître d’apprentissage) </a:t>
            </a:r>
            <a:r>
              <a:rPr lang="fr-FR" sz="1600" b="1" dirty="0">
                <a:solidFill>
                  <a:srgbClr val="0000CC"/>
                </a:solidFill>
              </a:rPr>
              <a:t>évaluent le stage lors d’un entretien dans l’entreprise en fin de stage </a:t>
            </a:r>
            <a:r>
              <a:rPr lang="fr-FR" sz="1600" dirty="0">
                <a:solidFill>
                  <a:srgbClr val="0000CC"/>
                </a:solidFill>
              </a:rPr>
              <a:t>(en fin de période de formation pour les apprentis). </a:t>
            </a:r>
            <a:endParaRPr lang="fr-FR" sz="1600" dirty="0" smtClean="0">
              <a:solidFill>
                <a:srgbClr val="0000CC"/>
              </a:solidFill>
            </a:endParaRPr>
          </a:p>
          <a:p>
            <a:pPr algn="just">
              <a:lnSpc>
                <a:spcPct val="114000"/>
              </a:lnSpc>
              <a:spcBef>
                <a:spcPts val="0"/>
              </a:spcBef>
            </a:pPr>
            <a:r>
              <a:rPr lang="fr-FR" sz="1600" dirty="0" smtClean="0">
                <a:solidFill>
                  <a:srgbClr val="0000CC"/>
                </a:solidFill>
              </a:rPr>
              <a:t>Cet </a:t>
            </a:r>
            <a:r>
              <a:rPr lang="fr-FR" sz="1600" dirty="0">
                <a:solidFill>
                  <a:srgbClr val="0000CC"/>
                </a:solidFill>
              </a:rPr>
              <a:t>entretien (20 min maximum d’exposé et 20 min d’échange) prend appui sur un rapport d’environ vingt pages (hors annexes), présentant l’entreprise, son organisation et le travail réalisé. </a:t>
            </a:r>
            <a:endParaRPr lang="fr-FR" sz="1600" dirty="0" smtClean="0">
              <a:solidFill>
                <a:srgbClr val="0000CC"/>
              </a:solidFill>
            </a:endParaRPr>
          </a:p>
          <a:p>
            <a:pPr algn="just">
              <a:lnSpc>
                <a:spcPct val="114000"/>
              </a:lnSpc>
              <a:spcBef>
                <a:spcPts val="0"/>
              </a:spcBef>
            </a:pPr>
            <a:r>
              <a:rPr lang="fr-FR" sz="1600" dirty="0" smtClean="0">
                <a:solidFill>
                  <a:srgbClr val="0000CC"/>
                </a:solidFill>
              </a:rPr>
              <a:t>Cette </a:t>
            </a:r>
            <a:r>
              <a:rPr lang="fr-FR" sz="1600" dirty="0">
                <a:solidFill>
                  <a:srgbClr val="0000CC"/>
                </a:solidFill>
              </a:rPr>
              <a:t>observation permet d’évaluer l’activité conduite par l’étudiant (l’apprenti).</a:t>
            </a:r>
            <a:endParaRPr lang="fr-FR" sz="1600" spc="5" dirty="0">
              <a:solidFill>
                <a:srgbClr val="0000CC"/>
              </a:solidFill>
              <a:cs typeface="Arial" panose="020B0604020202020204" pitchFamily="34" charset="0"/>
            </a:endParaRPr>
          </a:p>
          <a:p>
            <a:pPr algn="just">
              <a:lnSpc>
                <a:spcPct val="114000"/>
              </a:lnSpc>
              <a:spcBef>
                <a:spcPts val="0"/>
              </a:spcBef>
            </a:pPr>
            <a:endParaRPr lang="fr-FR" sz="1600" spc="5" dirty="0" smtClean="0">
              <a:solidFill>
                <a:srgbClr val="0000CC"/>
              </a:solidFill>
              <a:cs typeface="Arial" panose="020B0604020202020204" pitchFamily="34" charset="0"/>
            </a:endParaRPr>
          </a:p>
          <a:p>
            <a:pPr algn="just">
              <a:lnSpc>
                <a:spcPct val="114000"/>
              </a:lnSpc>
              <a:spcBef>
                <a:spcPts val="0"/>
              </a:spcBef>
            </a:pPr>
            <a:endParaRPr lang="fr-FR" sz="1600" spc="5" dirty="0" smtClean="0">
              <a:solidFill>
                <a:srgbClr val="0000CC"/>
              </a:solidFill>
              <a:latin typeface="+mj-lt"/>
              <a:cs typeface="Arial" panose="020B0604020202020204" pitchFamily="34" charset="0"/>
            </a:endParaRPr>
          </a:p>
        </p:txBody>
      </p:sp>
      <p:sp>
        <p:nvSpPr>
          <p:cNvPr id="12" name="Titre 1"/>
          <p:cNvSpPr>
            <a:spLocks noGrp="1"/>
          </p:cNvSpPr>
          <p:nvPr>
            <p:ph type="title"/>
          </p:nvPr>
        </p:nvSpPr>
        <p:spPr>
          <a:xfrm>
            <a:off x="296480" y="55707"/>
            <a:ext cx="8826500" cy="558806"/>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Autofit/>
          </a:bodyPr>
          <a:lstStyle/>
          <a:p>
            <a:pPr algn="r"/>
            <a:r>
              <a:rPr lang="fr-FR" sz="2800" b="1" dirty="0" smtClean="0">
                <a:solidFill>
                  <a:srgbClr val="0000CC"/>
                </a:solidFill>
                <a:latin typeface="Arial" panose="020B0604020202020204" pitchFamily="34" charset="0"/>
                <a:cs typeface="Arial" panose="020B0604020202020204" pitchFamily="34" charset="0"/>
              </a:rPr>
              <a:t>Le stage</a:t>
            </a:r>
            <a:endParaRPr lang="fr-FR" sz="2800" b="1" dirty="0">
              <a:solidFill>
                <a:srgbClr val="0000C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22066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txBox="1">
            <a:spLocks/>
          </p:cNvSpPr>
          <p:nvPr/>
        </p:nvSpPr>
        <p:spPr>
          <a:xfrm>
            <a:off x="264950" y="625024"/>
            <a:ext cx="8620432" cy="3852382"/>
          </a:xfrm>
          <a:prstGeom prst="rect">
            <a:avLst/>
          </a:prstGeom>
        </p:spPr>
        <p:txBody>
          <a:bodyPr>
            <a:noAutofit/>
          </a:bodyPr>
          <a:lstStyle>
            <a:lvl1pPr marL="0" indent="0" algn="l" defTabSz="457200" rtl="0" eaLnBrk="1" latinLnBrk="0" hangingPunct="1">
              <a:spcBef>
                <a:spcPct val="20000"/>
              </a:spcBef>
              <a:buFont typeface="Arial"/>
              <a:buNone/>
              <a:defRPr sz="3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14000"/>
              </a:lnSpc>
              <a:spcBef>
                <a:spcPts val="0"/>
              </a:spcBef>
            </a:pPr>
            <a:r>
              <a:rPr lang="fr-FR" sz="1600" b="1" dirty="0" smtClean="0">
                <a:solidFill>
                  <a:srgbClr val="0000CC"/>
                </a:solidFill>
              </a:rPr>
              <a:t>L’évaluation </a:t>
            </a:r>
            <a:r>
              <a:rPr lang="fr-FR" sz="1600" b="1" dirty="0">
                <a:solidFill>
                  <a:srgbClr val="0000CC"/>
                </a:solidFill>
              </a:rPr>
              <a:t>du </a:t>
            </a:r>
            <a:r>
              <a:rPr lang="fr-FR" sz="1600" b="1" dirty="0" smtClean="0">
                <a:solidFill>
                  <a:srgbClr val="0000CC"/>
                </a:solidFill>
              </a:rPr>
              <a:t>stage évolue.  </a:t>
            </a:r>
          </a:p>
          <a:p>
            <a:pPr algn="just">
              <a:lnSpc>
                <a:spcPct val="114000"/>
              </a:lnSpc>
              <a:spcBef>
                <a:spcPts val="0"/>
              </a:spcBef>
            </a:pPr>
            <a:endParaRPr lang="fr-FR" sz="1600" spc="5" dirty="0" smtClean="0">
              <a:solidFill>
                <a:srgbClr val="0000CC"/>
              </a:solidFill>
              <a:cs typeface="Arial" panose="020B0604020202020204" pitchFamily="34" charset="0"/>
            </a:endParaRPr>
          </a:p>
          <a:p>
            <a:pPr algn="just">
              <a:lnSpc>
                <a:spcPct val="114000"/>
              </a:lnSpc>
              <a:spcBef>
                <a:spcPts val="0"/>
              </a:spcBef>
            </a:pPr>
            <a:r>
              <a:rPr lang="fr-FR" sz="1600" dirty="0" smtClean="0">
                <a:solidFill>
                  <a:srgbClr val="0000CC"/>
                </a:solidFill>
              </a:rPr>
              <a:t>L’évaluation du stage compte pour 1/3 dans l’évaluation de l’unité retenue.</a:t>
            </a:r>
          </a:p>
          <a:p>
            <a:pPr marL="285750" indent="-285750">
              <a:lnSpc>
                <a:spcPct val="114000"/>
              </a:lnSpc>
              <a:spcBef>
                <a:spcPts val="0"/>
              </a:spcBef>
              <a:buFont typeface="Arial" panose="020B0604020202020204" pitchFamily="34" charset="0"/>
              <a:buChar char="•"/>
            </a:pPr>
            <a:r>
              <a:rPr lang="fr-FR" sz="1600" dirty="0" smtClean="0">
                <a:solidFill>
                  <a:srgbClr val="0000CC"/>
                </a:solidFill>
              </a:rPr>
              <a:t>L’enseignant et le tuteur complètent </a:t>
            </a:r>
            <a:r>
              <a:rPr lang="fr-FR" sz="1600" dirty="0">
                <a:solidFill>
                  <a:srgbClr val="0000CC"/>
                </a:solidFill>
              </a:rPr>
              <a:t>pour chaque compétence observée le « niveau » </a:t>
            </a:r>
            <a:r>
              <a:rPr lang="fr-FR" sz="1600" dirty="0" smtClean="0">
                <a:solidFill>
                  <a:srgbClr val="0000CC"/>
                </a:solidFill>
              </a:rPr>
              <a:t>d’acquisition sur les critères d’évaluation retenus ; </a:t>
            </a:r>
          </a:p>
          <a:p>
            <a:pPr marL="285750" indent="-285750">
              <a:lnSpc>
                <a:spcPct val="114000"/>
              </a:lnSpc>
              <a:spcBef>
                <a:spcPts val="0"/>
              </a:spcBef>
              <a:buFont typeface="Arial" panose="020B0604020202020204" pitchFamily="34" charset="0"/>
              <a:buChar char="•"/>
            </a:pPr>
            <a:r>
              <a:rPr lang="fr-FR" sz="1600" dirty="0" smtClean="0">
                <a:solidFill>
                  <a:srgbClr val="0000CC"/>
                </a:solidFill>
              </a:rPr>
              <a:t>La </a:t>
            </a:r>
            <a:r>
              <a:rPr lang="fr-FR" sz="1600" dirty="0">
                <a:solidFill>
                  <a:srgbClr val="0000CC"/>
                </a:solidFill>
              </a:rPr>
              <a:t>commission </a:t>
            </a:r>
            <a:r>
              <a:rPr lang="fr-FR" sz="1600" dirty="0" smtClean="0">
                <a:solidFill>
                  <a:srgbClr val="0000CC"/>
                </a:solidFill>
              </a:rPr>
              <a:t>(d’évaluation ou d’examen) rassemble ces indicateurs ; </a:t>
            </a:r>
          </a:p>
          <a:p>
            <a:pPr marL="285750" indent="-285750">
              <a:lnSpc>
                <a:spcPct val="114000"/>
              </a:lnSpc>
              <a:spcBef>
                <a:spcPts val="0"/>
              </a:spcBef>
              <a:buFont typeface="Arial" panose="020B0604020202020204" pitchFamily="34" charset="0"/>
              <a:buChar char="•"/>
            </a:pPr>
            <a:r>
              <a:rPr lang="fr-FR" sz="1600" dirty="0" smtClean="0">
                <a:solidFill>
                  <a:srgbClr val="0000CC"/>
                </a:solidFill>
              </a:rPr>
              <a:t>La commission réunit les indicateurs « mesurant » les activités réalisées en centre de formation ; </a:t>
            </a:r>
          </a:p>
          <a:p>
            <a:pPr marL="285750" indent="-285750">
              <a:lnSpc>
                <a:spcPct val="114000"/>
              </a:lnSpc>
              <a:spcBef>
                <a:spcPts val="0"/>
              </a:spcBef>
              <a:buFont typeface="Arial" panose="020B0604020202020204" pitchFamily="34" charset="0"/>
              <a:buChar char="•"/>
            </a:pPr>
            <a:endParaRPr lang="fr-FR" sz="1600" b="1" dirty="0" smtClean="0">
              <a:solidFill>
                <a:srgbClr val="0000CC"/>
              </a:solidFill>
            </a:endParaRPr>
          </a:p>
          <a:p>
            <a:pPr marL="285750" indent="-285750">
              <a:lnSpc>
                <a:spcPct val="114000"/>
              </a:lnSpc>
              <a:spcBef>
                <a:spcPts val="0"/>
              </a:spcBef>
              <a:buFont typeface="Arial" panose="020B0604020202020204" pitchFamily="34" charset="0"/>
              <a:buChar char="•"/>
            </a:pPr>
            <a:r>
              <a:rPr lang="fr-FR" sz="1600" b="1" dirty="0" smtClean="0">
                <a:solidFill>
                  <a:srgbClr val="0000CC"/>
                </a:solidFill>
              </a:rPr>
              <a:t>La </a:t>
            </a:r>
            <a:r>
              <a:rPr lang="fr-FR" sz="1600" b="1" dirty="0">
                <a:solidFill>
                  <a:srgbClr val="0000CC"/>
                </a:solidFill>
              </a:rPr>
              <a:t>commission complète alors la grille d’évaluation définitive qui </a:t>
            </a:r>
            <a:r>
              <a:rPr lang="fr-FR" sz="1600" b="1" dirty="0" smtClean="0">
                <a:solidFill>
                  <a:srgbClr val="0000CC"/>
                </a:solidFill>
              </a:rPr>
              <a:t>regroupe tous </a:t>
            </a:r>
            <a:r>
              <a:rPr lang="fr-FR" sz="1600" b="1" dirty="0">
                <a:solidFill>
                  <a:srgbClr val="0000CC"/>
                </a:solidFill>
              </a:rPr>
              <a:t>les </a:t>
            </a:r>
            <a:r>
              <a:rPr lang="fr-FR" sz="1600" b="1" dirty="0" smtClean="0">
                <a:solidFill>
                  <a:srgbClr val="0000CC"/>
                </a:solidFill>
              </a:rPr>
              <a:t>indicateurs : ceux relevés </a:t>
            </a:r>
            <a:r>
              <a:rPr lang="fr-FR" sz="1600" b="1" dirty="0">
                <a:solidFill>
                  <a:srgbClr val="0000CC"/>
                </a:solidFill>
              </a:rPr>
              <a:t>en centre de </a:t>
            </a:r>
            <a:r>
              <a:rPr lang="fr-FR" sz="1600" b="1" dirty="0" smtClean="0">
                <a:solidFill>
                  <a:srgbClr val="0000CC"/>
                </a:solidFill>
              </a:rPr>
              <a:t>formation en leur donnant un poids de 2/3 et ceux en entreprise en leur attribuant le poids de 1/3  pour proposer la note de l’unité </a:t>
            </a:r>
            <a:r>
              <a:rPr lang="fr-FR" sz="1600" b="1" dirty="0">
                <a:solidFill>
                  <a:srgbClr val="0000CC"/>
                </a:solidFill>
              </a:rPr>
              <a:t>au jury</a:t>
            </a:r>
            <a:r>
              <a:rPr lang="fr-FR" sz="1600" b="1" dirty="0" smtClean="0">
                <a:solidFill>
                  <a:srgbClr val="0000CC"/>
                </a:solidFill>
              </a:rPr>
              <a:t>. </a:t>
            </a:r>
            <a:endParaRPr lang="fr-FR" sz="1600" b="1" spc="5" dirty="0">
              <a:solidFill>
                <a:srgbClr val="0000CC"/>
              </a:solidFill>
              <a:cs typeface="Arial" panose="020B0604020202020204" pitchFamily="34" charset="0"/>
            </a:endParaRPr>
          </a:p>
          <a:p>
            <a:pPr algn="just">
              <a:lnSpc>
                <a:spcPct val="114000"/>
              </a:lnSpc>
              <a:spcBef>
                <a:spcPts val="0"/>
              </a:spcBef>
            </a:pPr>
            <a:r>
              <a:rPr lang="fr-FR" sz="1600" b="1" spc="5" dirty="0" smtClean="0">
                <a:solidFill>
                  <a:srgbClr val="0000CC"/>
                </a:solidFill>
                <a:cs typeface="Arial" panose="020B0604020202020204" pitchFamily="34" charset="0"/>
              </a:rPr>
              <a:t> </a:t>
            </a:r>
            <a:endParaRPr lang="fr-FR" sz="1600" b="1" spc="5" dirty="0">
              <a:solidFill>
                <a:srgbClr val="0000CC"/>
              </a:solidFill>
              <a:cs typeface="Arial" panose="020B0604020202020204" pitchFamily="34" charset="0"/>
            </a:endParaRPr>
          </a:p>
          <a:p>
            <a:pPr algn="just">
              <a:lnSpc>
                <a:spcPct val="114000"/>
              </a:lnSpc>
              <a:spcBef>
                <a:spcPts val="0"/>
              </a:spcBef>
            </a:pPr>
            <a:endParaRPr lang="fr-FR" sz="1600" spc="5" dirty="0" smtClean="0">
              <a:solidFill>
                <a:srgbClr val="0000CC"/>
              </a:solidFill>
              <a:cs typeface="Arial" panose="020B0604020202020204" pitchFamily="34" charset="0"/>
            </a:endParaRPr>
          </a:p>
          <a:p>
            <a:pPr algn="just">
              <a:lnSpc>
                <a:spcPct val="114000"/>
              </a:lnSpc>
              <a:spcBef>
                <a:spcPts val="0"/>
              </a:spcBef>
            </a:pPr>
            <a:endParaRPr lang="fr-FR" sz="1600" spc="5" dirty="0" smtClean="0">
              <a:solidFill>
                <a:srgbClr val="0000CC"/>
              </a:solidFill>
              <a:cs typeface="Arial" panose="020B0604020202020204" pitchFamily="34" charset="0"/>
            </a:endParaRPr>
          </a:p>
        </p:txBody>
      </p:sp>
      <p:sp>
        <p:nvSpPr>
          <p:cNvPr id="12" name="Titre 1"/>
          <p:cNvSpPr>
            <a:spLocks noGrp="1"/>
          </p:cNvSpPr>
          <p:nvPr>
            <p:ph type="title"/>
          </p:nvPr>
        </p:nvSpPr>
        <p:spPr>
          <a:xfrm>
            <a:off x="296480" y="55707"/>
            <a:ext cx="8826500" cy="558806"/>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Autofit/>
          </a:bodyPr>
          <a:lstStyle/>
          <a:p>
            <a:pPr algn="r"/>
            <a:r>
              <a:rPr lang="fr-FR" sz="2800" b="1" dirty="0" smtClean="0">
                <a:solidFill>
                  <a:srgbClr val="0000CC"/>
                </a:solidFill>
                <a:latin typeface="Arial" panose="020B0604020202020204" pitchFamily="34" charset="0"/>
                <a:cs typeface="Arial" panose="020B0604020202020204" pitchFamily="34" charset="0"/>
              </a:rPr>
              <a:t>Le stage</a:t>
            </a:r>
            <a:endParaRPr lang="fr-FR" sz="2800" b="1" dirty="0">
              <a:solidFill>
                <a:srgbClr val="0000C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81812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rotWithShape="1">
          <a:blip r:embed="rId2"/>
          <a:srcRect l="12416" t="10460" r="12910" b="7717"/>
          <a:stretch/>
        </p:blipFill>
        <p:spPr>
          <a:xfrm>
            <a:off x="0" y="29680"/>
            <a:ext cx="5526397" cy="4990189"/>
          </a:xfrm>
          <a:prstGeom prst="rect">
            <a:avLst/>
          </a:prstGeom>
        </p:spPr>
      </p:pic>
      <p:grpSp>
        <p:nvGrpSpPr>
          <p:cNvPr id="15" name="Groupe 14"/>
          <p:cNvGrpSpPr/>
          <p:nvPr/>
        </p:nvGrpSpPr>
        <p:grpSpPr>
          <a:xfrm>
            <a:off x="5526398" y="577210"/>
            <a:ext cx="3596582" cy="4323339"/>
            <a:chOff x="5583564" y="577210"/>
            <a:chExt cx="3539415" cy="4323339"/>
          </a:xfrm>
        </p:grpSpPr>
        <p:pic>
          <p:nvPicPr>
            <p:cNvPr id="7" name="Image 6"/>
            <p:cNvPicPr>
              <a:picLocks noChangeAspect="1"/>
            </p:cNvPicPr>
            <p:nvPr/>
          </p:nvPicPr>
          <p:blipFill rotWithShape="1">
            <a:blip r:embed="rId3"/>
            <a:srcRect l="2205" t="23548" r="42826" b="8712"/>
            <a:stretch/>
          </p:blipFill>
          <p:spPr>
            <a:xfrm>
              <a:off x="5583564" y="577210"/>
              <a:ext cx="3539415" cy="3900196"/>
            </a:xfrm>
            <a:prstGeom prst="rect">
              <a:avLst/>
            </a:prstGeom>
          </p:spPr>
        </p:pic>
        <p:pic>
          <p:nvPicPr>
            <p:cNvPr id="13" name="Image 12"/>
            <p:cNvPicPr>
              <a:picLocks noChangeAspect="1"/>
            </p:cNvPicPr>
            <p:nvPr/>
          </p:nvPicPr>
          <p:blipFill rotWithShape="1">
            <a:blip r:embed="rId4"/>
            <a:srcRect l="2491" t="54796" r="42823" b="37311"/>
            <a:stretch/>
          </p:blipFill>
          <p:spPr>
            <a:xfrm>
              <a:off x="5583564" y="4477406"/>
              <a:ext cx="3539415" cy="423143"/>
            </a:xfrm>
            <a:prstGeom prst="rect">
              <a:avLst/>
            </a:prstGeom>
          </p:spPr>
        </p:pic>
      </p:grpSp>
      <p:sp>
        <p:nvSpPr>
          <p:cNvPr id="12" name="Titre 1"/>
          <p:cNvSpPr>
            <a:spLocks noGrp="1"/>
          </p:cNvSpPr>
          <p:nvPr>
            <p:ph type="title"/>
          </p:nvPr>
        </p:nvSpPr>
        <p:spPr>
          <a:xfrm>
            <a:off x="296480" y="55707"/>
            <a:ext cx="8826500" cy="558806"/>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Autofit/>
          </a:bodyPr>
          <a:lstStyle/>
          <a:p>
            <a:pPr algn="r"/>
            <a:r>
              <a:rPr lang="fr-FR" sz="2800" b="1" dirty="0" smtClean="0">
                <a:solidFill>
                  <a:srgbClr val="0000CC"/>
                </a:solidFill>
                <a:latin typeface="Arial" panose="020B0604020202020204" pitchFamily="34" charset="0"/>
                <a:cs typeface="Arial" panose="020B0604020202020204" pitchFamily="34" charset="0"/>
              </a:rPr>
              <a:t>Le stage</a:t>
            </a:r>
            <a:endParaRPr lang="fr-FR" sz="2800" b="1" dirty="0">
              <a:solidFill>
                <a:srgbClr val="0000CC"/>
              </a:solidFill>
              <a:latin typeface="Arial" panose="020B0604020202020204" pitchFamily="34" charset="0"/>
              <a:cs typeface="Arial" panose="020B0604020202020204" pitchFamily="34" charset="0"/>
            </a:endParaRPr>
          </a:p>
        </p:txBody>
      </p:sp>
      <p:cxnSp>
        <p:nvCxnSpPr>
          <p:cNvPr id="9" name="Connecteur droit avec flèche 8"/>
          <p:cNvCxnSpPr>
            <a:stCxn id="5" idx="6"/>
          </p:cNvCxnSpPr>
          <p:nvPr/>
        </p:nvCxnSpPr>
        <p:spPr>
          <a:xfrm flipV="1">
            <a:off x="2763198" y="1698172"/>
            <a:ext cx="5970255" cy="1073020"/>
          </a:xfrm>
          <a:prstGeom prst="straightConnector1">
            <a:avLst/>
          </a:prstGeom>
          <a:ln>
            <a:solidFill>
              <a:srgbClr val="0000CC"/>
            </a:solidFill>
            <a:tailEnd type="triangle"/>
          </a:ln>
        </p:spPr>
        <p:style>
          <a:lnRef idx="2">
            <a:schemeClr val="accent1"/>
          </a:lnRef>
          <a:fillRef idx="0">
            <a:schemeClr val="accent1"/>
          </a:fillRef>
          <a:effectRef idx="1">
            <a:schemeClr val="accent1"/>
          </a:effectRef>
          <a:fontRef idx="minor">
            <a:schemeClr val="tx1"/>
          </a:fontRef>
        </p:style>
      </p:cxnSp>
      <p:sp>
        <p:nvSpPr>
          <p:cNvPr id="16" name="Rectangle 15"/>
          <p:cNvSpPr/>
          <p:nvPr/>
        </p:nvSpPr>
        <p:spPr>
          <a:xfrm>
            <a:off x="3263485" y="1547572"/>
            <a:ext cx="1775046" cy="542485"/>
          </a:xfrm>
          <a:prstGeom prst="wedgeRectCallout">
            <a:avLst>
              <a:gd name="adj1" fmla="val -98797"/>
              <a:gd name="adj2" fmla="val 94500"/>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smtClean="0">
                <a:solidFill>
                  <a:srgbClr val="0000CC"/>
                </a:solidFill>
              </a:rPr>
              <a:t>L’évaluation en centre est positionnée 2 fois</a:t>
            </a:r>
            <a:endParaRPr lang="fr-FR" sz="1200" b="1" dirty="0">
              <a:solidFill>
                <a:srgbClr val="0000CC"/>
              </a:solidFill>
            </a:endParaRPr>
          </a:p>
        </p:txBody>
      </p:sp>
      <p:sp>
        <p:nvSpPr>
          <p:cNvPr id="5" name="Ellipse 4"/>
          <p:cNvSpPr/>
          <p:nvPr/>
        </p:nvSpPr>
        <p:spPr>
          <a:xfrm>
            <a:off x="1940767" y="2239347"/>
            <a:ext cx="822431" cy="1063690"/>
          </a:xfrm>
          <a:prstGeom prst="ellipse">
            <a:avLst/>
          </a:prstGeom>
          <a:noFill/>
          <a:ln w="28575">
            <a:solidFill>
              <a:srgbClr val="0000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4" name="Rectangle 13"/>
          <p:cNvSpPr/>
          <p:nvPr/>
        </p:nvSpPr>
        <p:spPr>
          <a:xfrm>
            <a:off x="3356791" y="2745911"/>
            <a:ext cx="2092285" cy="1108939"/>
          </a:xfrm>
          <a:prstGeom prst="wedgeRectCallout">
            <a:avLst>
              <a:gd name="adj1" fmla="val -21848"/>
              <a:gd name="adj2" fmla="val -65500"/>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smtClean="0">
                <a:solidFill>
                  <a:srgbClr val="0000CC"/>
                </a:solidFill>
              </a:rPr>
              <a:t>Le niveau d’acquisition de la compétence est « l’image » du profil obtenu au travers des positionnements des critères d’évaluation </a:t>
            </a:r>
            <a:endParaRPr lang="fr-FR" sz="1200" b="1" dirty="0">
              <a:solidFill>
                <a:srgbClr val="0000CC"/>
              </a:solidFill>
            </a:endParaRPr>
          </a:p>
        </p:txBody>
      </p:sp>
      <p:sp>
        <p:nvSpPr>
          <p:cNvPr id="17" name="Rectangle 16"/>
          <p:cNvSpPr/>
          <p:nvPr/>
        </p:nvSpPr>
        <p:spPr>
          <a:xfrm>
            <a:off x="1682335" y="883531"/>
            <a:ext cx="765590" cy="272157"/>
          </a:xfrm>
          <a:prstGeom prst="wedgeRectCallout">
            <a:avLst>
              <a:gd name="adj1" fmla="val 20101"/>
              <a:gd name="adj2" fmla="val 255397"/>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smtClean="0">
                <a:solidFill>
                  <a:srgbClr val="0000CC"/>
                </a:solidFill>
              </a:rPr>
              <a:t>Etape 1</a:t>
            </a:r>
            <a:endParaRPr lang="fr-FR" sz="1200" b="1" dirty="0">
              <a:solidFill>
                <a:srgbClr val="0000CC"/>
              </a:solidFill>
            </a:endParaRPr>
          </a:p>
        </p:txBody>
      </p:sp>
      <p:sp>
        <p:nvSpPr>
          <p:cNvPr id="18" name="Rectangle 17"/>
          <p:cNvSpPr/>
          <p:nvPr/>
        </p:nvSpPr>
        <p:spPr>
          <a:xfrm>
            <a:off x="2564570" y="946546"/>
            <a:ext cx="698915" cy="272157"/>
          </a:xfrm>
          <a:prstGeom prst="wedgeRectCallout">
            <a:avLst>
              <a:gd name="adj1" fmla="val -19711"/>
              <a:gd name="adj2" fmla="val 220399"/>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smtClean="0">
                <a:solidFill>
                  <a:srgbClr val="0000CC"/>
                </a:solidFill>
              </a:rPr>
              <a:t>Etape 2</a:t>
            </a:r>
            <a:endParaRPr lang="fr-FR" sz="1200" b="1" dirty="0">
              <a:solidFill>
                <a:srgbClr val="0000CC"/>
              </a:solidFill>
            </a:endParaRPr>
          </a:p>
        </p:txBody>
      </p:sp>
      <p:sp>
        <p:nvSpPr>
          <p:cNvPr id="19" name="Rectangle 18"/>
          <p:cNvSpPr/>
          <p:nvPr/>
        </p:nvSpPr>
        <p:spPr>
          <a:xfrm>
            <a:off x="3280642" y="1254185"/>
            <a:ext cx="698915" cy="272157"/>
          </a:xfrm>
          <a:prstGeom prst="wedgeRectCallout">
            <a:avLst>
              <a:gd name="adj1" fmla="val -18349"/>
              <a:gd name="adj2" fmla="val 83906"/>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smtClean="0">
                <a:solidFill>
                  <a:srgbClr val="0000CC"/>
                </a:solidFill>
              </a:rPr>
              <a:t>Etape 3</a:t>
            </a:r>
            <a:endParaRPr lang="fr-FR" sz="1200" b="1" dirty="0">
              <a:solidFill>
                <a:srgbClr val="0000CC"/>
              </a:solidFill>
            </a:endParaRPr>
          </a:p>
        </p:txBody>
      </p:sp>
      <p:sp>
        <p:nvSpPr>
          <p:cNvPr id="20" name="Rectangle 19"/>
          <p:cNvSpPr/>
          <p:nvPr/>
        </p:nvSpPr>
        <p:spPr>
          <a:xfrm>
            <a:off x="3734926" y="2132517"/>
            <a:ext cx="698915" cy="272157"/>
          </a:xfrm>
          <a:prstGeom prst="wedgeRectCallout">
            <a:avLst>
              <a:gd name="adj1" fmla="val -19711"/>
              <a:gd name="adj2" fmla="val 118904"/>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smtClean="0">
                <a:solidFill>
                  <a:srgbClr val="0000CC"/>
                </a:solidFill>
              </a:rPr>
              <a:t>Etape 4</a:t>
            </a:r>
            <a:endParaRPr lang="fr-FR" sz="1200" b="1" dirty="0">
              <a:solidFill>
                <a:srgbClr val="0000CC"/>
              </a:solidFill>
            </a:endParaRPr>
          </a:p>
        </p:txBody>
      </p:sp>
      <p:sp>
        <p:nvSpPr>
          <p:cNvPr id="21" name="Rectangle 20"/>
          <p:cNvSpPr/>
          <p:nvPr/>
        </p:nvSpPr>
        <p:spPr>
          <a:xfrm>
            <a:off x="7489617" y="3718771"/>
            <a:ext cx="698915" cy="272157"/>
          </a:xfrm>
          <a:prstGeom prst="wedgeRectCallout">
            <a:avLst>
              <a:gd name="adj1" fmla="val -15623"/>
              <a:gd name="adj2" fmla="val 234398"/>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smtClean="0">
                <a:solidFill>
                  <a:srgbClr val="0000CC"/>
                </a:solidFill>
              </a:rPr>
              <a:t>Etape 5</a:t>
            </a:r>
            <a:endParaRPr lang="fr-FR" sz="1200" b="1" dirty="0">
              <a:solidFill>
                <a:srgbClr val="0000CC"/>
              </a:solidFill>
            </a:endParaRPr>
          </a:p>
        </p:txBody>
      </p:sp>
    </p:spTree>
    <p:extLst>
      <p:ext uri="{BB962C8B-B14F-4D97-AF65-F5344CB8AC3E}">
        <p14:creationId xmlns:p14="http://schemas.microsoft.com/office/powerpoint/2010/main" val="33632118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txBox="1">
            <a:spLocks/>
          </p:cNvSpPr>
          <p:nvPr/>
        </p:nvSpPr>
        <p:spPr>
          <a:xfrm>
            <a:off x="264950" y="625024"/>
            <a:ext cx="8458637" cy="3852382"/>
          </a:xfrm>
          <a:prstGeom prst="rect">
            <a:avLst/>
          </a:prstGeom>
        </p:spPr>
        <p:txBody>
          <a:bodyPr>
            <a:noAutofit/>
          </a:bodyPr>
          <a:lstStyle>
            <a:lvl1pPr marL="0" indent="0" algn="l" defTabSz="457200" rtl="0" eaLnBrk="1" latinLnBrk="0" hangingPunct="1">
              <a:spcBef>
                <a:spcPct val="20000"/>
              </a:spcBef>
              <a:buFont typeface="Arial"/>
              <a:buNone/>
              <a:defRPr sz="3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14000"/>
              </a:lnSpc>
              <a:spcBef>
                <a:spcPts val="0"/>
              </a:spcBef>
            </a:pPr>
            <a:r>
              <a:rPr lang="fr-FR" sz="1600" b="1" dirty="0" smtClean="0">
                <a:solidFill>
                  <a:srgbClr val="0000CC"/>
                </a:solidFill>
                <a:latin typeface="+mj-lt"/>
              </a:rPr>
              <a:t>L’évaluation </a:t>
            </a:r>
            <a:r>
              <a:rPr lang="fr-FR" sz="1600" b="1" dirty="0">
                <a:solidFill>
                  <a:srgbClr val="0000CC"/>
                </a:solidFill>
                <a:latin typeface="+mj-lt"/>
              </a:rPr>
              <a:t>du </a:t>
            </a:r>
            <a:r>
              <a:rPr lang="fr-FR" sz="1600" b="1" dirty="0" smtClean="0">
                <a:solidFill>
                  <a:srgbClr val="0000CC"/>
                </a:solidFill>
                <a:latin typeface="+mj-lt"/>
              </a:rPr>
              <a:t>stage évolue. </a:t>
            </a:r>
            <a:endParaRPr lang="fr-FR" sz="1400" dirty="0" smtClean="0">
              <a:solidFill>
                <a:srgbClr val="0000CC"/>
              </a:solidFill>
            </a:endParaRPr>
          </a:p>
          <a:p>
            <a:pPr algn="just">
              <a:lnSpc>
                <a:spcPct val="114000"/>
              </a:lnSpc>
              <a:spcBef>
                <a:spcPts val="0"/>
              </a:spcBef>
            </a:pPr>
            <a:endParaRPr lang="fr-FR" sz="1600" dirty="0" smtClean="0">
              <a:solidFill>
                <a:srgbClr val="0000CC"/>
              </a:solidFill>
            </a:endParaRPr>
          </a:p>
          <a:p>
            <a:pPr algn="just">
              <a:lnSpc>
                <a:spcPct val="114000"/>
              </a:lnSpc>
              <a:spcBef>
                <a:spcPts val="0"/>
              </a:spcBef>
            </a:pPr>
            <a:r>
              <a:rPr lang="fr-FR" sz="1600" dirty="0" smtClean="0">
                <a:solidFill>
                  <a:srgbClr val="0000CC"/>
                </a:solidFill>
              </a:rPr>
              <a:t>Le </a:t>
            </a:r>
            <a:r>
              <a:rPr lang="fr-FR" sz="1600" dirty="0">
                <a:solidFill>
                  <a:srgbClr val="0000CC"/>
                </a:solidFill>
              </a:rPr>
              <a:t>stage participe également à la 2</a:t>
            </a:r>
            <a:r>
              <a:rPr lang="fr-FR" sz="1600" baseline="30000" dirty="0">
                <a:solidFill>
                  <a:srgbClr val="0000CC"/>
                </a:solidFill>
              </a:rPr>
              <a:t>ème</a:t>
            </a:r>
            <a:r>
              <a:rPr lang="fr-FR" sz="1600" dirty="0">
                <a:solidFill>
                  <a:srgbClr val="0000CC"/>
                </a:solidFill>
              </a:rPr>
              <a:t> situation d’évaluation de l’épreuve E2 d’anglais. Le stagiaire (ou apprenti) propose 3 documents en langue anglaise d’une page chacun, qui illustrent le thème du stage et annexés au rapport. Un document technique et deux extraits de la presse écrite ou de sites d’information scientifique ou généraliste. Le premier est en lien direct avec le contenu technique ou scientifique du stage, les deux autres fournissent une perspective complémentaire sur le sujet.</a:t>
            </a:r>
            <a:r>
              <a:rPr lang="fr-FR" sz="1600" spc="5" dirty="0" smtClean="0">
                <a:solidFill>
                  <a:srgbClr val="0000CC"/>
                </a:solidFill>
                <a:cs typeface="Arial" panose="020B0604020202020204" pitchFamily="34" charset="0"/>
              </a:rPr>
              <a:t> </a:t>
            </a:r>
            <a:endParaRPr lang="fr-FR" sz="1600" spc="5" dirty="0">
              <a:solidFill>
                <a:srgbClr val="0000CC"/>
              </a:solidFill>
              <a:cs typeface="Arial" panose="020B0604020202020204" pitchFamily="34" charset="0"/>
            </a:endParaRPr>
          </a:p>
          <a:p>
            <a:pPr algn="just">
              <a:lnSpc>
                <a:spcPct val="114000"/>
              </a:lnSpc>
              <a:spcBef>
                <a:spcPts val="0"/>
              </a:spcBef>
            </a:pPr>
            <a:endParaRPr lang="fr-FR" sz="1600" spc="5" dirty="0" smtClean="0">
              <a:solidFill>
                <a:srgbClr val="0000CC"/>
              </a:solidFill>
              <a:latin typeface="+mj-lt"/>
              <a:cs typeface="Arial" panose="020B0604020202020204" pitchFamily="34" charset="0"/>
            </a:endParaRPr>
          </a:p>
          <a:p>
            <a:pPr algn="just">
              <a:lnSpc>
                <a:spcPct val="114000"/>
              </a:lnSpc>
              <a:spcBef>
                <a:spcPts val="0"/>
              </a:spcBef>
            </a:pPr>
            <a:r>
              <a:rPr lang="fr-FR" sz="1600" dirty="0">
                <a:solidFill>
                  <a:srgbClr val="0000CC"/>
                </a:solidFill>
              </a:rPr>
              <a:t>En fin de stage (ou en fin de formation pour les apprentis), l’étudiant (l’apprenti) transmet le rapport, visé par l’entreprise, en version numérique uniquement, selon la procédure mise en place par chaque académie et à une date fixée dans la circulaire d'organisation de l'examen.</a:t>
            </a:r>
            <a:endParaRPr lang="fr-FR" sz="1600" spc="5" dirty="0">
              <a:solidFill>
                <a:srgbClr val="0000CC"/>
              </a:solidFill>
              <a:cs typeface="Arial" panose="020B0604020202020204" pitchFamily="34" charset="0"/>
            </a:endParaRPr>
          </a:p>
          <a:p>
            <a:pPr algn="just">
              <a:lnSpc>
                <a:spcPct val="114000"/>
              </a:lnSpc>
              <a:spcBef>
                <a:spcPts val="0"/>
              </a:spcBef>
            </a:pPr>
            <a:endParaRPr lang="fr-FR" sz="1600" spc="5" dirty="0" smtClean="0">
              <a:solidFill>
                <a:srgbClr val="0000CC"/>
              </a:solidFill>
              <a:latin typeface="+mj-lt"/>
              <a:cs typeface="Arial" panose="020B0604020202020204" pitchFamily="34" charset="0"/>
            </a:endParaRPr>
          </a:p>
        </p:txBody>
      </p:sp>
      <p:sp>
        <p:nvSpPr>
          <p:cNvPr id="12" name="Titre 1"/>
          <p:cNvSpPr>
            <a:spLocks noGrp="1"/>
          </p:cNvSpPr>
          <p:nvPr>
            <p:ph type="title"/>
          </p:nvPr>
        </p:nvSpPr>
        <p:spPr>
          <a:xfrm>
            <a:off x="296480" y="55707"/>
            <a:ext cx="8826500" cy="558806"/>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Autofit/>
          </a:bodyPr>
          <a:lstStyle/>
          <a:p>
            <a:pPr algn="r"/>
            <a:r>
              <a:rPr lang="fr-FR" sz="2800" b="1" dirty="0" smtClean="0">
                <a:solidFill>
                  <a:srgbClr val="0000CC"/>
                </a:solidFill>
                <a:latin typeface="Arial" panose="020B0604020202020204" pitchFamily="34" charset="0"/>
                <a:cs typeface="Arial" panose="020B0604020202020204" pitchFamily="34" charset="0"/>
              </a:rPr>
              <a:t>Le stage</a:t>
            </a:r>
            <a:endParaRPr lang="fr-FR" sz="2800" b="1" dirty="0">
              <a:solidFill>
                <a:srgbClr val="0000C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15907889"/>
      </p:ext>
    </p:extLst>
  </p:cSld>
  <p:clrMapOvr>
    <a:masterClrMapping/>
  </p:clrMapOvr>
  <p:timing>
    <p:tnLst>
      <p:par>
        <p:cTn id="1" dur="indefinite" restart="never" nodeType="tmRoot"/>
      </p:par>
    </p:tnLst>
  </p:timing>
</p:sld>
</file>

<file path=ppt/theme/theme1.xml><?xml version="1.0" encoding="utf-8"?>
<a:theme xmlns:a="http://schemas.openxmlformats.org/drawingml/2006/main" name="page de sous-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0 xmlns="d9b8819f-644e-4e2e-bf09-8a76532e681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4B2C6109FE78734FA1BFBA370D2D27D9" ma:contentTypeVersion="2" ma:contentTypeDescription="Crée un document." ma:contentTypeScope="" ma:versionID="bb27ba1bbeb667412e9bb2d93099311f">
  <xsd:schema xmlns:xsd="http://www.w3.org/2001/XMLSchema" xmlns:xs="http://www.w3.org/2001/XMLSchema" xmlns:p="http://schemas.microsoft.com/office/2006/metadata/properties" xmlns:ns2="d9b8819f-644e-4e2e-bf09-8a76532e681c" targetNamespace="http://schemas.microsoft.com/office/2006/metadata/properties" ma:root="true" ma:fieldsID="974c2ac12628b5015b2945173a957d44" ns2:_="">
    <xsd:import namespace="d9b8819f-644e-4e2e-bf09-8a76532e681c"/>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b8819f-644e-4e2e-bf09-8a76532e681c"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D6BD7C5-AE49-4865-8DE9-44AE75ECC29A}">
  <ds:schemaRefs>
    <ds:schemaRef ds:uri="http://schemas.microsoft.com/sharepoint/v3/contenttype/forms"/>
  </ds:schemaRefs>
</ds:datastoreItem>
</file>

<file path=customXml/itemProps2.xml><?xml version="1.0" encoding="utf-8"?>
<ds:datastoreItem xmlns:ds="http://schemas.openxmlformats.org/officeDocument/2006/customXml" ds:itemID="{FA2790E1-966A-497A-ABBD-24ECAA34A18E}">
  <ds:schemaRefs>
    <ds:schemaRef ds:uri="d9b8819f-644e-4e2e-bf09-8a76532e681c"/>
    <ds:schemaRef ds:uri="http://purl.org/dc/dcmitype/"/>
    <ds:schemaRef ds:uri="http://schemas.openxmlformats.org/package/2006/metadata/core-properties"/>
    <ds:schemaRef ds:uri="http://schemas.microsoft.com/office/infopath/2007/PartnerControls"/>
    <ds:schemaRef ds:uri="http://purl.org/dc/elements/1.1/"/>
    <ds:schemaRef ds:uri="http://purl.org/dc/terms/"/>
    <ds:schemaRef ds:uri="http://schemas.microsoft.com/office/2006/documentManagement/typ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D28F9CF5-CB29-41B4-B267-475D20FB81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9b8819f-644e-4e2e-bf09-8a76532e681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7625</TotalTime>
  <Words>709</Words>
  <Application>Microsoft Office PowerPoint</Application>
  <PresentationFormat>Affichage à l'écran (16:9)</PresentationFormat>
  <Paragraphs>58</Paragraphs>
  <Slides>7</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7</vt:i4>
      </vt:variant>
    </vt:vector>
  </HeadingPairs>
  <TitlesOfParts>
    <vt:vector size="10" baseType="lpstr">
      <vt:lpstr>Arial</vt:lpstr>
      <vt:lpstr>Calibri</vt:lpstr>
      <vt:lpstr>page de sous-partie</vt:lpstr>
      <vt:lpstr>Séminaire rénovation  BTS électrotechnique</vt:lpstr>
      <vt:lpstr>Le stage</vt:lpstr>
      <vt:lpstr>Le stage</vt:lpstr>
      <vt:lpstr>Le stage</vt:lpstr>
      <vt:lpstr>Le stage</vt:lpstr>
      <vt:lpstr>Le stage</vt:lpstr>
      <vt:lpstr>Le stage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 Matrice IGAENR 2018</dc:title>
  <dc:creator>Administrateur MEN</dc:creator>
  <cp:lastModifiedBy>Claude Pojolat</cp:lastModifiedBy>
  <cp:revision>211</cp:revision>
  <cp:lastPrinted>2020-11-27T07:14:30Z</cp:lastPrinted>
  <dcterms:created xsi:type="dcterms:W3CDTF">2015-02-04T10:43:31Z</dcterms:created>
  <dcterms:modified xsi:type="dcterms:W3CDTF">2020-11-27T16:28:30Z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0x010100873AB55E0CC5DA459F57F5A42893F46A005A087D358B12CA4E82A8A8BA9B8A8CF200D3544DBFAD4F664AA25DF68E6D1F0A9E00689F2856DFEDCE40890FDCED81A7DFC9004B2C6109FE78734FA1BFBA370D2D27D9</vt:lpwstr>
  </property>
</Properties>
</file>