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7B00AC"/>
    <a:srgbClr val="1A86D0"/>
    <a:srgbClr val="1FA1E5"/>
    <a:srgbClr val="9B008A"/>
    <a:srgbClr val="7800FF"/>
    <a:srgbClr val="8800D1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3" autoAdjust="0"/>
    <p:restoredTop sz="70950" autoAdjust="0"/>
  </p:normalViewPr>
  <p:slideViewPr>
    <p:cSldViewPr snapToGrid="0" snapToObjects="1">
      <p:cViewPr>
        <p:scale>
          <a:sx n="75" d="100"/>
          <a:sy n="75" d="100"/>
        </p:scale>
        <p:origin x="640" y="3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Coefficient : 5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 total de 24 soit environ 20% des points attribués pour l’ensemble des épreuves du BTS ETK (ou encore 5/17 = environ 30% de ceux du domaine professionnel)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Epreuve de conception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l’étude réalisée vise à construire une offre pour répondre à une demande , un besoin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pour objectif d’aboutir à l’avant-projet,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n’est pas une étude détaillée. La conception détaillée est évaluée par l’épreuve E6.1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 : Interpréter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identifier, recenser et reformuler les besoins et les attentes du client, de l’utilisateur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Pour définir les coûts à prendre en compte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déterminer les flux d’énergie et les transformations nécessaires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Pour déterminer les informations à acquérir , leur nature, leur flux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C6 : Modéliser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Caractériser les flux d’énergie et d’information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Etablir le bilan des puissances mises en jeu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Établir le bilan des informations à traiter en volume et en débit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Dans l’objectif de dimensionner les composants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C8 : Dimensionner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établir les valeurs des caractéristiques des composants qui permettront des les choisir (évalué dans l’épreuve E6.1)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C10 : Proposer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établir la structure de la solution qui sera le support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6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Epreuve écrite identique </a:t>
            </a:r>
            <a:r>
              <a:rPr lang="fr-FR" dirty="0"/>
              <a:t>pour tous les candidats : scolaires, apprentis, issu de la formation professionnelle continue dans des établissements publics et privés sous contrat et hors contrat ou habilité à pratiquer le CCF pour le BTS ETK --&gt; TOUS sans exception.</a:t>
            </a:r>
          </a:p>
          <a:p>
            <a:endParaRPr lang="fr-F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de l’étude 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 du monde professionnel,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présenté au travers d’un extrait de CCTP ou de cahier des charges.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provient d’un ou plusieurs secteurs professionnels (bâtiment, industrie…)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en œuvre systématiquement une chaîne de puissance et une chaîne d’information.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2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support du sujet 0 est le même que celui de </a:t>
            </a:r>
            <a:r>
              <a:rPr lang="fr-FR" b="1" dirty="0"/>
              <a:t>l’épreuve Nouvelle Calédonie 2018. </a:t>
            </a:r>
          </a:p>
          <a:p>
            <a:r>
              <a:rPr lang="fr-FR" b="0" dirty="0"/>
              <a:t>Il s’agit d’une usine de production de produits traiteur (bouchée apéritive…)</a:t>
            </a:r>
          </a:p>
          <a:p>
            <a:endParaRPr lang="fr-FR" dirty="0"/>
          </a:p>
          <a:p>
            <a:r>
              <a:rPr lang="fr-FR" b="0" dirty="0"/>
              <a:t>Le sujet 0 porte sur une activité de conception mais</a:t>
            </a:r>
            <a:r>
              <a:rPr lang="fr-FR" b="1" dirty="0"/>
              <a:t> contrairement</a:t>
            </a:r>
            <a:r>
              <a:rPr lang="fr-FR" dirty="0"/>
              <a:t> au sujet E42 NC2018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Pas de recherche de référence de composants dans des extraits de catalogues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Pas de schéma à compléter avec renvoi de folio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Pas de paramétrage et configuration de variateur…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Pas de programme automate.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Car c’est de la conception détaillée qui est évaluée dans l’épreuve E6.1 (utilisation des outils numériques indispensables)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2 enjeux et 2 objectifs par enjeu.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Enjeu 1 : Partie A / Partie B</a:t>
            </a:r>
          </a:p>
          <a:p>
            <a:r>
              <a:rPr lang="fr-FR" dirty="0"/>
              <a:t>Adossé à une extrait d’appel d’offre pour un lot courant fort</a:t>
            </a:r>
          </a:p>
          <a:p>
            <a:endParaRPr lang="fr-FR" dirty="0"/>
          </a:p>
          <a:p>
            <a:r>
              <a:rPr lang="fr-FR" dirty="0"/>
              <a:t>Enjeu 2 : Partie C / D</a:t>
            </a:r>
          </a:p>
          <a:p>
            <a:r>
              <a:rPr lang="fr-FR" dirty="0"/>
              <a:t>Adossé à un cahier des charges d’une ligne de convoyage (automatisme)</a:t>
            </a:r>
          </a:p>
          <a:p>
            <a:endParaRPr lang="fr-FR" dirty="0"/>
          </a:p>
          <a:p>
            <a:r>
              <a:rPr lang="fr-FR" dirty="0"/>
              <a:t>Utilisation de documents professionnels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Normes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Règles de bonnes pratiques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9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co-écriture du sujet PC-STI , donc une </a:t>
            </a:r>
            <a:r>
              <a:rPr lang="fr-FR" dirty="0" err="1"/>
              <a:t>co</a:t>
            </a:r>
            <a:r>
              <a:rPr lang="fr-FR" dirty="0"/>
              <a:t>-correction PC-STI</a:t>
            </a:r>
          </a:p>
          <a:p>
            <a:endParaRPr lang="fr-FR" dirty="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fichier grille d’évaluation comprend 4 onglets 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Admin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consigne les coordonnées du candidat, renseigne sur les onglets U4 et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BDD_Question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d’évaluation : explication des niveaux d’évaluation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compétences (N1 non acquise à N4 totalement acquise) et poids relatifs du niveau de maitrise d’une compétence ;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(onglets non représentés ici)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Base de données questions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une échelle descriptive à quatre niveaux est proposée par les concepteurs de sujet pour permettre le positionnement de l’évaluation.</a:t>
            </a:r>
            <a:endParaRPr lang="fr-FR" dirty="0"/>
          </a:p>
          <a:p>
            <a:endParaRPr lang="fr-FR" dirty="0"/>
          </a:p>
          <a:p>
            <a:r>
              <a:rPr lang="fr-FR" dirty="0"/>
              <a:t>Le correcteur évalue question par question, la production du candidat selon 4 niveaux de maîtrise :</a:t>
            </a:r>
          </a:p>
          <a:p>
            <a:r>
              <a:rPr lang="fr-FR" dirty="0"/>
              <a:t>Compétence non acquise</a:t>
            </a:r>
          </a:p>
          <a:p>
            <a:r>
              <a:rPr lang="fr-FR" dirty="0"/>
              <a:t>Compétence en cours d’acquisition</a:t>
            </a:r>
          </a:p>
          <a:p>
            <a:r>
              <a:rPr lang="fr-FR" dirty="0"/>
              <a:t>Compétence partiellement acquise</a:t>
            </a:r>
          </a:p>
          <a:p>
            <a:r>
              <a:rPr lang="fr-FR" dirty="0"/>
              <a:t>Compétence totalement acquise</a:t>
            </a:r>
          </a:p>
          <a:p>
            <a:endParaRPr lang="fr-FR" dirty="0"/>
          </a:p>
          <a:p>
            <a:r>
              <a:rPr lang="fr-FR" dirty="0"/>
              <a:t>Pour chaque question, des éléments de correction sont fournis par les auteurs et un observable est précisé par niveau de maitrise.</a:t>
            </a:r>
          </a:p>
          <a:p>
            <a:endParaRPr lang="fr-FR" dirty="0"/>
          </a:p>
          <a:p>
            <a:r>
              <a:rPr lang="fr-FR" dirty="0"/>
              <a:t>Le correcteur coche le niveau de maitrise qui correspond à ce qu’il observe sur la copie du candidat.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7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L’onglet U4 :</a:t>
            </a:r>
          </a:p>
          <a:p>
            <a:endParaRPr lang="fr-FR" dirty="0"/>
          </a:p>
          <a:p>
            <a:r>
              <a:rPr lang="fr-FR" dirty="0"/>
              <a:t>Chaque question est associée par les auteurs à un "critère d’observation » de l’une des 4 compétences.</a:t>
            </a:r>
          </a:p>
          <a:p>
            <a:endParaRPr lang="fr-FR" dirty="0"/>
          </a:p>
          <a:p>
            <a:r>
              <a:rPr lang="fr-FR" dirty="0"/>
              <a:t>Les «critères d’observations » sont ceux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 tableaux du référentiel décrivant les compétences (à l’exclusion de tout autre).</a:t>
            </a:r>
          </a:p>
          <a:p>
            <a:endParaRPr lang="fr-FR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niveaux de maîtrise saisis par les correcteurs alimentent automatiquement (au fur et à mesure) une grille d’évaluation des 4 compétences visées par l’épreuve E4.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Une note est automatiquement calculée et proposée aux correcteurs une fois la saisie des niveaux de maîtrise terminée 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Les auteurs ont attribué un pourcentage de la note finale à chaque compétence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Un pourcentage de la maîtrise de la compétence est calculé sur la base niveaux saisis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Par exemple : 0,3 x 20 = 6 pts et  0,73 x 6 = 4,38 pts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poids de chaque question et donc des compétences est arrêté par les concepteurs de sujet ;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4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52519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45916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638161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3" y="4685454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3D7CC9"/>
                </a:solidFill>
              </a:rPr>
              <a:t>Séminaire rénovation du BTS électrotechnique à distance le 27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>
            <a:extLst>
              <a:ext uri="{FF2B5EF4-FFF2-40B4-BE49-F238E27FC236}">
                <a16:creationId xmlns:a16="http://schemas.microsoft.com/office/drawing/2014/main" id="{7AACB6D0-072C-4CF3-8644-EAC0B25D55FA}"/>
              </a:ext>
            </a:extLst>
          </p:cNvPr>
          <p:cNvSpPr txBox="1">
            <a:spLocks/>
          </p:cNvSpPr>
          <p:nvPr/>
        </p:nvSpPr>
        <p:spPr>
          <a:xfrm>
            <a:off x="534351" y="129292"/>
            <a:ext cx="6810380" cy="1530899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Séminaire rénovation </a:t>
            </a:r>
            <a:br>
              <a:rPr lang="fr-FR"/>
            </a:br>
            <a:r>
              <a:rPr lang="fr-FR"/>
              <a:t>BTS électrotechnique</a:t>
            </a:r>
            <a:endParaRPr lang="fr-FR" dirty="0"/>
          </a:p>
        </p:txBody>
      </p:sp>
      <p:sp>
        <p:nvSpPr>
          <p:cNvPr id="10" name="Sous-titre 1">
            <a:extLst>
              <a:ext uri="{FF2B5EF4-FFF2-40B4-BE49-F238E27FC236}">
                <a16:creationId xmlns:a16="http://schemas.microsoft.com/office/drawing/2014/main" id="{F12F21FA-48CD-448C-AF0E-BE19C3007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149" y="1765956"/>
            <a:ext cx="7596190" cy="2554584"/>
          </a:xfrm>
        </p:spPr>
        <p:txBody>
          <a:bodyPr/>
          <a:lstStyle/>
          <a:p>
            <a:r>
              <a:rPr lang="fr-FR" dirty="0"/>
              <a:t>Epreuve E4</a:t>
            </a:r>
          </a:p>
          <a:p>
            <a:r>
              <a:rPr lang="fr-FR" dirty="0"/>
              <a:t>Unité 4 « Conception – étude préliminaire »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Objectif de l’épreuve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Contenu de l’épreuve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Evaluation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5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7CF46-0485-4577-93DA-976F1FAC3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A7BEDD-325D-4E55-BDB4-E3DFCA69F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13">
            <a:extLst>
              <a:ext uri="{FF2B5EF4-FFF2-40B4-BE49-F238E27FC236}">
                <a16:creationId xmlns:a16="http://schemas.microsoft.com/office/drawing/2014/main" id="{0A9C84FF-8FE6-4C16-AAEA-B76A5EFD1D6C}"/>
              </a:ext>
            </a:extLst>
          </p:cNvPr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14">
            <a:extLst>
              <a:ext uri="{FF2B5EF4-FFF2-40B4-BE49-F238E27FC236}">
                <a16:creationId xmlns:a16="http://schemas.microsoft.com/office/drawing/2014/main" id="{EB15862D-9327-4731-B5CC-44BFA833040E}"/>
              </a:ext>
            </a:extLst>
          </p:cNvPr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82FBD0-6B80-438B-88F9-7DD32221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2" y="218593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EB43DD-273B-4EB2-8D57-FFFCB719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19" y="299301"/>
            <a:ext cx="5686425" cy="600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C877AC-79B5-413D-B4AE-8022FDC07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607" y="1123865"/>
            <a:ext cx="5848350" cy="5905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8A73E1-A4A1-4326-A3CA-807FA50BF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85" y="1761735"/>
            <a:ext cx="8201025" cy="5810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0AFDBE-5D2E-4D4C-BD91-1BD1D244B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" y="2389472"/>
            <a:ext cx="7239000" cy="5905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A960C1-0893-433E-9807-D1933742E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213" y="2986891"/>
            <a:ext cx="6810375" cy="5905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B66B90-6448-4505-BFEE-12D331D05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266" y="3658784"/>
            <a:ext cx="83248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B80AD-FACF-479F-9468-289406B64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05C3A9-A168-430C-BB97-6364CA63E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D920DA-DD2A-49EB-8953-847C305B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2" y="219966"/>
            <a:ext cx="2247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1C19BB-84D7-4716-BA65-08FC75093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34" y="95197"/>
            <a:ext cx="3133725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AFB8C4-4FD6-47BA-B404-8D58CF9DE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540" y="2996293"/>
            <a:ext cx="5372100" cy="1485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96C716-43A3-451B-9EF5-4471E60CC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882" y="754172"/>
            <a:ext cx="5143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AA842-0458-44FA-8726-5F8385830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C8A650-E08D-4382-8DC5-D1FA971FD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B5FFB1-2CDA-4481-9817-C6C302FD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67" y="57060"/>
            <a:ext cx="4676775" cy="800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E62090-ACDF-443E-839A-7490516AB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5" t="14852" r="25045" b="15641"/>
          <a:stretch/>
        </p:blipFill>
        <p:spPr>
          <a:xfrm>
            <a:off x="3586291" y="918220"/>
            <a:ext cx="5100508" cy="35750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10197E-F03E-4B34-BBE4-00BFC9E56E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17"/>
          <a:stretch/>
        </p:blipFill>
        <p:spPr>
          <a:xfrm>
            <a:off x="673386" y="1628639"/>
            <a:ext cx="2155020" cy="182141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19354C-EF14-4560-99D2-8DE4868D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2" y="219966"/>
            <a:ext cx="2247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686C5-E9B6-4E25-AC3D-5F24560FD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FF1EFB-CCFA-4C9F-8341-E3FFF9EF8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0A3881-E45F-4D6F-9D65-55B59CFFD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47" t="11499" r="2110" b="10984"/>
          <a:stretch/>
        </p:blipFill>
        <p:spPr>
          <a:xfrm>
            <a:off x="4629060" y="123261"/>
            <a:ext cx="4212910" cy="42879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CBB426-27D5-4119-9847-2829F8C7D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0" y="1407670"/>
            <a:ext cx="4543425" cy="1143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6CE9FD0-7A88-4343-A767-E69197FED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2" y="219966"/>
            <a:ext cx="2247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6DE34-B784-4088-BA87-12429C633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59D79C-DC27-4BBF-A039-6B17F6AD6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E30BDD-C6B1-4BE9-A556-F6ACF6F73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0" y="252181"/>
            <a:ext cx="1447800" cy="600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3FC5E4-ACDB-4703-9EE7-DF9D50AF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49" y="1905611"/>
            <a:ext cx="6000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940D9-8AFF-464D-AB63-F5BB16F9C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988B67-CAC9-43B5-A649-8304C9CB8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94A141-4E98-42C6-A01F-E5A4FDCE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867" y="455497"/>
            <a:ext cx="1895475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9090EF-9DE5-4414-9AF5-1CD13E466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6" t="13251" r="5826" b="42574"/>
          <a:stretch/>
        </p:blipFill>
        <p:spPr>
          <a:xfrm>
            <a:off x="581145" y="1494969"/>
            <a:ext cx="8404102" cy="2278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FE1F7B-9F6F-4C6B-8366-412D4CB92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0" y="252181"/>
            <a:ext cx="1447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F7CF5-A18F-48A5-ABEF-F2B8A6F93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069922-C760-49C2-8A67-3914F31BF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6B1989-46A6-4CAF-B8CC-173EC373A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7928" r="27738" b="42593"/>
          <a:stretch/>
        </p:blipFill>
        <p:spPr>
          <a:xfrm>
            <a:off x="811317" y="2144302"/>
            <a:ext cx="7875482" cy="18719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2A65EC-045B-4099-9D58-FAE1EA7A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867" y="455497"/>
            <a:ext cx="1895475" cy="5905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577D2A-ACDA-4720-A594-48967446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0" y="252181"/>
            <a:ext cx="1447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2148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9b8819f-644e-4e2e-bf09-8a76532e68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808</Words>
  <Application>Microsoft Office PowerPoint</Application>
  <PresentationFormat>Affichage à l'écran (16:9)</PresentationFormat>
  <Paragraphs>94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page de sous-partie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Perrin François</cp:lastModifiedBy>
  <cp:revision>198</cp:revision>
  <cp:lastPrinted>2015-02-04T16:19:06Z</cp:lastPrinted>
  <dcterms:created xsi:type="dcterms:W3CDTF">2015-02-04T10:43:31Z</dcterms:created>
  <dcterms:modified xsi:type="dcterms:W3CDTF">2020-11-20T10:25:43Z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