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271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4" r:id="rId1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6D0"/>
    <a:srgbClr val="3D7CC9"/>
    <a:srgbClr val="7B00AC"/>
    <a:srgbClr val="1FA1E5"/>
    <a:srgbClr val="9B008A"/>
    <a:srgbClr val="7800FF"/>
    <a:srgbClr val="8800D1"/>
    <a:srgbClr val="6E008E"/>
    <a:srgbClr val="821164"/>
    <a:srgbClr val="070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3" autoAdjust="0"/>
    <p:restoredTop sz="93792" autoAdjust="0"/>
  </p:normalViewPr>
  <p:slideViewPr>
    <p:cSldViewPr snapToGrid="0" snapToObjects="1">
      <p:cViewPr varScale="1">
        <p:scale>
          <a:sx n="91" d="100"/>
          <a:sy n="91" d="100"/>
        </p:scale>
        <p:origin x="108" y="7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C4 :</a:t>
            </a:r>
            <a:r>
              <a:rPr lang="fr-F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communiquer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manière adaptée à l'oral, à l'écrit, y compris en langue anglaise </a:t>
            </a:r>
          </a:p>
          <a:p>
            <a:r>
              <a:rPr lang="fr-FR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C14 :</a:t>
            </a:r>
            <a:r>
              <a:rPr lang="fr-F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réaliser un ouvrage, une installation, un équipement électrique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C15 :</a:t>
            </a:r>
            <a:r>
              <a:rPr lang="fr-F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configurer et programmer les matériels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dans le cadre du projet/chantier 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C16 :</a:t>
            </a:r>
            <a:r>
              <a:rPr lang="fr-FR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 appliquer un protocole pour mettre en service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 ouvrage, une installation, un équipement électrique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08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/>
              <a:t>Contacts :</a:t>
            </a:r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>
                <a:solidFill>
                  <a:srgbClr val="3D7CC9"/>
                </a:solidFill>
              </a:rPr>
              <a:t>Séminaire rénovation du BTS électrotechnique à distance le 27 novembre 2020</a:t>
            </a: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644937" y="245709"/>
            <a:ext cx="7016046" cy="1567723"/>
          </a:xfrm>
        </p:spPr>
        <p:txBody>
          <a:bodyPr/>
          <a:lstStyle/>
          <a:p>
            <a:r>
              <a:rPr lang="fr-FR" dirty="0"/>
              <a:t>Séminaire rénovation </a:t>
            </a:r>
            <a:br>
              <a:rPr lang="fr-FR" dirty="0"/>
            </a:br>
            <a:r>
              <a:rPr lang="fr-FR" dirty="0"/>
              <a:t>BTS électrotechnique</a:t>
            </a:r>
          </a:p>
        </p:txBody>
      </p:sp>
      <p:sp>
        <p:nvSpPr>
          <p:cNvPr id="4" name="Sous-titre 1">
            <a:extLst>
              <a:ext uri="{FF2B5EF4-FFF2-40B4-BE49-F238E27FC236}">
                <a16:creationId xmlns:a16="http://schemas.microsoft.com/office/drawing/2014/main" id="{F12F21FA-48CD-448C-AF0E-BE19C3007D7E}"/>
              </a:ext>
            </a:extLst>
          </p:cNvPr>
          <p:cNvSpPr>
            <a:spLocks noGrp="1"/>
          </p:cNvSpPr>
          <p:nvPr/>
        </p:nvSpPr>
        <p:spPr>
          <a:xfrm>
            <a:off x="708547" y="1719323"/>
            <a:ext cx="7371171" cy="2150871"/>
          </a:xfr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 baseline="0">
                <a:solidFill>
                  <a:srgbClr val="407CC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Epreuve E6.2</a:t>
            </a:r>
          </a:p>
          <a:p>
            <a:r>
              <a:rPr lang="fr-FR" dirty="0"/>
              <a:t>Unité 62 « </a:t>
            </a: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REALISATION, MISE EN SERVICE D’UN PROJET</a:t>
            </a:r>
            <a:r>
              <a:rPr lang="fr-FR" dirty="0"/>
              <a:t>»</a:t>
            </a:r>
          </a:p>
          <a:p>
            <a:pPr marL="720000" indent="-342900">
              <a:buFont typeface="Wingdings" panose="05000000000000000000" pitchFamily="2" charset="2"/>
              <a:buChar char="Ø"/>
            </a:pPr>
            <a:r>
              <a:rPr lang="fr-FR" sz="2400" dirty="0"/>
              <a:t>Objectif de l’épreuve</a:t>
            </a:r>
          </a:p>
          <a:p>
            <a:pPr marL="720000" indent="-342900">
              <a:buFont typeface="Wingdings" panose="05000000000000000000" pitchFamily="2" charset="2"/>
              <a:buChar char="Ø"/>
            </a:pPr>
            <a:r>
              <a:rPr lang="fr-FR" sz="2400" dirty="0"/>
              <a:t>Contenu de l’épreuve</a:t>
            </a:r>
          </a:p>
          <a:p>
            <a:pPr marL="720000" indent="-342900">
              <a:buFont typeface="Wingdings" panose="05000000000000000000" pitchFamily="2" charset="2"/>
              <a:buChar char="Ø"/>
            </a:pPr>
            <a:r>
              <a:rPr lang="fr-FR" sz="2400" dirty="0"/>
              <a:t>Evaluation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84ABCB9E-6FE7-49C4-BFB3-2CC0ABE280F4}"/>
              </a:ext>
            </a:extLst>
          </p:cNvPr>
          <p:cNvSpPr/>
          <p:nvPr/>
        </p:nvSpPr>
        <p:spPr>
          <a:xfrm>
            <a:off x="545045" y="238024"/>
            <a:ext cx="2513200" cy="599535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Objectif de l’épreuve</a:t>
            </a:r>
          </a:p>
          <a:p>
            <a:pPr algn="ctr"/>
            <a:r>
              <a:rPr lang="fr-FR" dirty="0"/>
              <a:t>(valider 4 compétences)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0B90482C-D352-40F7-99B3-FFBA1E91E814}"/>
              </a:ext>
            </a:extLst>
          </p:cNvPr>
          <p:cNvSpPr/>
          <p:nvPr/>
        </p:nvSpPr>
        <p:spPr>
          <a:xfrm>
            <a:off x="3281082" y="407254"/>
            <a:ext cx="2358998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Epreuve (coefficient 3)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8FCBFD6-4586-470F-A053-C844DCDC5CAA}"/>
              </a:ext>
            </a:extLst>
          </p:cNvPr>
          <p:cNvSpPr/>
          <p:nvPr/>
        </p:nvSpPr>
        <p:spPr>
          <a:xfrm>
            <a:off x="5763026" y="407254"/>
            <a:ext cx="3158138" cy="399569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Unité 62 : Réalisation, mise en service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CD018CB-63B2-484F-A066-E8D86F824CBD}"/>
              </a:ext>
            </a:extLst>
          </p:cNvPr>
          <p:cNvSpPr/>
          <p:nvPr/>
        </p:nvSpPr>
        <p:spPr>
          <a:xfrm>
            <a:off x="545045" y="1328058"/>
            <a:ext cx="8291594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•	C4 : communiquer de manière adaptée à l'oral, à l'écrit 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1567D75-7EFA-421B-AB72-C0D7E910CF88}"/>
              </a:ext>
            </a:extLst>
          </p:cNvPr>
          <p:cNvSpPr/>
          <p:nvPr/>
        </p:nvSpPr>
        <p:spPr>
          <a:xfrm>
            <a:off x="545045" y="2018341"/>
            <a:ext cx="8291594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•	C14 : réaliser un ouvrage, une installation, un équipement 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B91CEFC-599B-470E-B16D-9808156EE792}"/>
              </a:ext>
            </a:extLst>
          </p:cNvPr>
          <p:cNvSpPr/>
          <p:nvPr/>
        </p:nvSpPr>
        <p:spPr>
          <a:xfrm>
            <a:off x="545045" y="2809796"/>
            <a:ext cx="8291594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•	C15 : configurer et programmer les matériels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AF216708-B314-4FE5-A30D-7CE48342041C}"/>
              </a:ext>
            </a:extLst>
          </p:cNvPr>
          <p:cNvSpPr/>
          <p:nvPr/>
        </p:nvSpPr>
        <p:spPr>
          <a:xfrm>
            <a:off x="545045" y="3569234"/>
            <a:ext cx="8291594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•	C16 : appliquer un protocole pour mettre en service </a:t>
            </a:r>
          </a:p>
        </p:txBody>
      </p:sp>
    </p:spTree>
    <p:extLst>
      <p:ext uri="{BB962C8B-B14F-4D97-AF65-F5344CB8AC3E}">
        <p14:creationId xmlns:p14="http://schemas.microsoft.com/office/powerpoint/2010/main" val="172058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45EAE094-23ED-491D-BE01-6A9CBEBB3004}"/>
              </a:ext>
            </a:extLst>
          </p:cNvPr>
          <p:cNvSpPr/>
          <p:nvPr/>
        </p:nvSpPr>
        <p:spPr>
          <a:xfrm>
            <a:off x="545045" y="238024"/>
            <a:ext cx="2513200" cy="399751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Contenu de l’épreuve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F677075-757D-4EEB-B87C-89C668B8E468}"/>
              </a:ext>
            </a:extLst>
          </p:cNvPr>
          <p:cNvSpPr/>
          <p:nvPr/>
        </p:nvSpPr>
        <p:spPr>
          <a:xfrm>
            <a:off x="3726759" y="238206"/>
            <a:ext cx="2950666" cy="39956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Epreuve ponctuelle pratique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2CD3FC-346C-4626-8012-18625C3B50AA}"/>
              </a:ext>
            </a:extLst>
          </p:cNvPr>
          <p:cNvSpPr/>
          <p:nvPr/>
        </p:nvSpPr>
        <p:spPr>
          <a:xfrm>
            <a:off x="468653" y="825711"/>
            <a:ext cx="2950666" cy="639862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 réalisation à faire et sa mise en service 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09010E0-A734-4C13-9AE8-F2A78E755657}"/>
              </a:ext>
            </a:extLst>
          </p:cNvPr>
          <p:cNvSpPr/>
          <p:nvPr/>
        </p:nvSpPr>
        <p:spPr>
          <a:xfrm>
            <a:off x="3550472" y="825711"/>
            <a:ext cx="5209774" cy="271170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Porte sur un projet authentique qui utilise des technologies actuelles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E39B548-F2DC-488F-96DA-244A94C0F2C3}"/>
              </a:ext>
            </a:extLst>
          </p:cNvPr>
          <p:cNvSpPr/>
          <p:nvPr/>
        </p:nvSpPr>
        <p:spPr>
          <a:xfrm>
            <a:off x="3550473" y="1132882"/>
            <a:ext cx="4103273" cy="271171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Nécessite que chaque candidat y consacre 60 heures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EE777CB-D590-4CB3-984F-BD5D2AC849A4}"/>
              </a:ext>
            </a:extLst>
          </p:cNvPr>
          <p:cNvSpPr/>
          <p:nvPr/>
        </p:nvSpPr>
        <p:spPr>
          <a:xfrm>
            <a:off x="3550472" y="1469478"/>
            <a:ext cx="4663681" cy="399569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Est validée lors de la commission académique qui se tient lors du premier trimestre de l’année scolaire de l’examen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23366F2-CF09-4D01-98FC-0D8756C83041}"/>
              </a:ext>
            </a:extLst>
          </p:cNvPr>
          <p:cNvSpPr/>
          <p:nvPr/>
        </p:nvSpPr>
        <p:spPr>
          <a:xfrm>
            <a:off x="468653" y="2009491"/>
            <a:ext cx="2950666" cy="927853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 candidat dispose des résultats de l’étude détaillée de conception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482CE118-F4B1-42D8-AFD4-2AECCD0E4DD6}"/>
              </a:ext>
            </a:extLst>
          </p:cNvPr>
          <p:cNvSpPr/>
          <p:nvPr/>
        </p:nvSpPr>
        <p:spPr>
          <a:xfrm>
            <a:off x="3550472" y="1997475"/>
            <a:ext cx="5447979" cy="271170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Le travail réalisé lors de l’épreuve E 61 si le projet est commun E 61/E 62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0D4A3C8-2B77-4330-BDD8-67BC49D88FAB}"/>
              </a:ext>
            </a:extLst>
          </p:cNvPr>
          <p:cNvSpPr/>
          <p:nvPr/>
        </p:nvSpPr>
        <p:spPr>
          <a:xfrm>
            <a:off x="3550473" y="2351705"/>
            <a:ext cx="5052508" cy="417936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Un dossier complet différent de l’épreuve E 61 si le projet n’est pas commun E 61/E 62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5FB92F21-9B48-4D4F-B172-C58E5CDED192}"/>
              </a:ext>
            </a:extLst>
          </p:cNvPr>
          <p:cNvSpPr/>
          <p:nvPr/>
        </p:nvSpPr>
        <p:spPr>
          <a:xfrm>
            <a:off x="5158294" y="2867260"/>
            <a:ext cx="3444687" cy="413068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Apprenti qui est dans une entreprise qui ne fait que de l’étude ou que de la réalisation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F59CB002-D518-4392-B89A-7680FDDB92D2}"/>
              </a:ext>
            </a:extLst>
          </p:cNvPr>
          <p:cNvSpPr/>
          <p:nvPr/>
        </p:nvSpPr>
        <p:spPr>
          <a:xfrm>
            <a:off x="5158293" y="3414797"/>
            <a:ext cx="3444687" cy="623853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Etudiants en collaboration avec une entreprise qui ne souhaite pas confier au lycée les deux phases étude / réalisation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4739112E-4A25-4F6A-B587-72E267FEF89E}"/>
              </a:ext>
            </a:extLst>
          </p:cNvPr>
          <p:cNvSpPr/>
          <p:nvPr/>
        </p:nvSpPr>
        <p:spPr>
          <a:xfrm>
            <a:off x="5158292" y="4111255"/>
            <a:ext cx="3444687" cy="277865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174997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2EAB7CC-1C88-4564-A139-CEAF8034E20E}"/>
              </a:ext>
            </a:extLst>
          </p:cNvPr>
          <p:cNvSpPr/>
          <p:nvPr/>
        </p:nvSpPr>
        <p:spPr>
          <a:xfrm>
            <a:off x="545045" y="2023124"/>
            <a:ext cx="2950666" cy="81930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 candidat dispose du dossier technique de réalisation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2739CE0-307B-46B5-B3E3-0AE3C365C225}"/>
              </a:ext>
            </a:extLst>
          </p:cNvPr>
          <p:cNvSpPr/>
          <p:nvPr/>
        </p:nvSpPr>
        <p:spPr>
          <a:xfrm>
            <a:off x="545045" y="238024"/>
            <a:ext cx="2513200" cy="399751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Contenu de l’épreuve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D9209B7-75A6-422D-9BDC-6542851D7467}"/>
              </a:ext>
            </a:extLst>
          </p:cNvPr>
          <p:cNvSpPr/>
          <p:nvPr/>
        </p:nvSpPr>
        <p:spPr>
          <a:xfrm>
            <a:off x="3653762" y="3101967"/>
            <a:ext cx="4625787" cy="2526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Dossier des supports d’enregistrement et de communication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885C771-52A7-41F8-92EA-3FC9E62D4750}"/>
              </a:ext>
            </a:extLst>
          </p:cNvPr>
          <p:cNvSpPr/>
          <p:nvPr/>
        </p:nvSpPr>
        <p:spPr>
          <a:xfrm>
            <a:off x="3653762" y="3764756"/>
            <a:ext cx="5048410" cy="3217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Dossier Santé Sécurité au Travail et protection de l’environnement 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014FFE5-B2BC-46AD-887D-08846FEC095E}"/>
              </a:ext>
            </a:extLst>
          </p:cNvPr>
          <p:cNvSpPr/>
          <p:nvPr/>
        </p:nvSpPr>
        <p:spPr>
          <a:xfrm>
            <a:off x="3653762" y="863793"/>
            <a:ext cx="4103273" cy="2526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Eléments du cahier des charges à prendre en compte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8530A7A-F560-4F7B-84F9-67EAC5403320}"/>
              </a:ext>
            </a:extLst>
          </p:cNvPr>
          <p:cNvSpPr/>
          <p:nvPr/>
        </p:nvSpPr>
        <p:spPr>
          <a:xfrm>
            <a:off x="3653762" y="1189083"/>
            <a:ext cx="2850775" cy="252624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Textes réglementaires à appliquer 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7B563477-E8BC-4CC2-8951-95ACF173ED5D}"/>
              </a:ext>
            </a:extLst>
          </p:cNvPr>
          <p:cNvSpPr/>
          <p:nvPr/>
        </p:nvSpPr>
        <p:spPr>
          <a:xfrm>
            <a:off x="3657343" y="2637074"/>
            <a:ext cx="5236669" cy="399569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Programmes à télécharger, description des modifications, des adaptations à leur apporter pour obtenir le fonctionnement attendu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222E0E4-EE9D-43DE-BC9E-1B2FBFAF7D83}"/>
              </a:ext>
            </a:extLst>
          </p:cNvPr>
          <p:cNvSpPr/>
          <p:nvPr/>
        </p:nvSpPr>
        <p:spPr>
          <a:xfrm>
            <a:off x="3657343" y="1501605"/>
            <a:ext cx="3807700" cy="389967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Notices, modes d’emploi, fiches de réglages et de paramétrages des matériels spécifiques au projet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48C855E-91FD-4A20-817A-55E0E9CBC9F4}"/>
              </a:ext>
            </a:extLst>
          </p:cNvPr>
          <p:cNvSpPr/>
          <p:nvPr/>
        </p:nvSpPr>
        <p:spPr>
          <a:xfrm>
            <a:off x="3653762" y="1966599"/>
            <a:ext cx="4103273" cy="277500"/>
          </a:xfrm>
          <a:prstGeom prst="roundRect">
            <a:avLst/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Nomenclatures et plans d’implantation des matériels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DB7AC58-2DF6-4871-9BA6-4EDC54876C03}"/>
              </a:ext>
            </a:extLst>
          </p:cNvPr>
          <p:cNvSpPr/>
          <p:nvPr/>
        </p:nvSpPr>
        <p:spPr>
          <a:xfrm>
            <a:off x="3657342" y="2319126"/>
            <a:ext cx="4103273" cy="2526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Schémas électriques de raccordement des matériels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71F73111-2E12-4CFF-A0FD-0A66158F23C0}"/>
              </a:ext>
            </a:extLst>
          </p:cNvPr>
          <p:cNvSpPr/>
          <p:nvPr/>
        </p:nvSpPr>
        <p:spPr>
          <a:xfrm>
            <a:off x="6484050" y="3412229"/>
            <a:ext cx="1795499" cy="3217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Modèles à adapter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2A6FACF0-9F20-410D-A1DE-69B9402FB8FE}"/>
              </a:ext>
            </a:extLst>
          </p:cNvPr>
          <p:cNvSpPr/>
          <p:nvPr/>
        </p:nvSpPr>
        <p:spPr>
          <a:xfrm>
            <a:off x="6906673" y="4144217"/>
            <a:ext cx="1795499" cy="3217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Modèles à adapter</a:t>
            </a:r>
          </a:p>
        </p:txBody>
      </p:sp>
    </p:spTree>
    <p:extLst>
      <p:ext uri="{BB962C8B-B14F-4D97-AF65-F5344CB8AC3E}">
        <p14:creationId xmlns:p14="http://schemas.microsoft.com/office/powerpoint/2010/main" val="91733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B117E88F-32C9-4A01-A860-0FB8ED3FDD8A}"/>
              </a:ext>
            </a:extLst>
          </p:cNvPr>
          <p:cNvSpPr/>
          <p:nvPr/>
        </p:nvSpPr>
        <p:spPr>
          <a:xfrm>
            <a:off x="545045" y="2023124"/>
            <a:ext cx="2950666" cy="81930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Les tâches confiées au candidat sont individuelles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82DE5953-B8B2-4441-8F57-126340BD0370}"/>
              </a:ext>
            </a:extLst>
          </p:cNvPr>
          <p:cNvSpPr/>
          <p:nvPr/>
        </p:nvSpPr>
        <p:spPr>
          <a:xfrm>
            <a:off x="3653762" y="2023124"/>
            <a:ext cx="4644995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Un contrat individuel des taches est remis à chaque candidat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F6CF6BF9-C5F2-4B55-9571-DC53D2E1C524}"/>
              </a:ext>
            </a:extLst>
          </p:cNvPr>
          <p:cNvSpPr/>
          <p:nvPr/>
        </p:nvSpPr>
        <p:spPr>
          <a:xfrm>
            <a:off x="3653762" y="2322959"/>
            <a:ext cx="5198245" cy="68918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Les activités peuvent êtres conduites par un groupe de candidats, mais l’évaluation porte sur la maîtrise individuelle des compétences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9FD8FC20-D8F4-43DD-ABAD-196948A188E5}"/>
              </a:ext>
            </a:extLst>
          </p:cNvPr>
          <p:cNvSpPr/>
          <p:nvPr/>
        </p:nvSpPr>
        <p:spPr>
          <a:xfrm>
            <a:off x="545045" y="238024"/>
            <a:ext cx="2513200" cy="399751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Contenu de l’épreuve</a:t>
            </a:r>
          </a:p>
        </p:txBody>
      </p:sp>
    </p:spTree>
    <p:extLst>
      <p:ext uri="{BB962C8B-B14F-4D97-AF65-F5344CB8AC3E}">
        <p14:creationId xmlns:p14="http://schemas.microsoft.com/office/powerpoint/2010/main" val="315455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F09BF05-9D51-434E-9E7B-2AA7DDBDA2B3}"/>
              </a:ext>
            </a:extLst>
          </p:cNvPr>
          <p:cNvSpPr/>
          <p:nvPr/>
        </p:nvSpPr>
        <p:spPr>
          <a:xfrm>
            <a:off x="545045" y="238024"/>
            <a:ext cx="2513200" cy="399751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Contenu de l’épreuve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BD1475F-66BD-4F49-A810-6E86A1964D24}"/>
              </a:ext>
            </a:extLst>
          </p:cNvPr>
          <p:cNvSpPr/>
          <p:nvPr/>
        </p:nvSpPr>
        <p:spPr>
          <a:xfrm>
            <a:off x="314972" y="1371277"/>
            <a:ext cx="1060470" cy="311526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Exemple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E550E660-4D2F-42C3-A7FD-8C80F6052477}"/>
              </a:ext>
            </a:extLst>
          </p:cNvPr>
          <p:cNvSpPr/>
          <p:nvPr/>
        </p:nvSpPr>
        <p:spPr>
          <a:xfrm>
            <a:off x="1436507" y="667843"/>
            <a:ext cx="2513200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Station de reprise d’eau potable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937A685-E739-45C6-B6FB-0E2813A6B343}"/>
              </a:ext>
            </a:extLst>
          </p:cNvPr>
          <p:cNvSpPr/>
          <p:nvPr/>
        </p:nvSpPr>
        <p:spPr>
          <a:xfrm>
            <a:off x="1436507" y="913195"/>
            <a:ext cx="3281081" cy="89635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L’objectif est de créer une nouvelle armoire électrique pour 2 pompes, avec contrôle de puissance, débit, supervision + distribution électrique du local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A1FAE1-F0E7-402F-8D11-1546D4F0713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211" y="2151808"/>
            <a:ext cx="4305789" cy="2798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1AB2E8-3F51-4E97-B9D6-662C4407F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653" y="77327"/>
            <a:ext cx="4183660" cy="4617618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F3EB1BEC-4DAB-4F5C-8895-CD5925EC6EAE}"/>
              </a:ext>
            </a:extLst>
          </p:cNvPr>
          <p:cNvSpPr/>
          <p:nvPr/>
        </p:nvSpPr>
        <p:spPr>
          <a:xfrm>
            <a:off x="1436507" y="1866041"/>
            <a:ext cx="3112034" cy="4125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Trois étudiants avec une convention lycée/entreprise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6BAC829-5342-49F6-8175-33BD8518977F}"/>
              </a:ext>
            </a:extLst>
          </p:cNvPr>
          <p:cNvSpPr/>
          <p:nvPr/>
        </p:nvSpPr>
        <p:spPr>
          <a:xfrm>
            <a:off x="7336899" y="77327"/>
            <a:ext cx="1060470" cy="237410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Etudiant1</a:t>
            </a:r>
          </a:p>
        </p:txBody>
      </p:sp>
    </p:spTree>
    <p:extLst>
      <p:ext uri="{BB962C8B-B14F-4D97-AF65-F5344CB8AC3E}">
        <p14:creationId xmlns:p14="http://schemas.microsoft.com/office/powerpoint/2010/main" val="336161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B552A92-97C3-4474-9BE9-7E1211115E74}"/>
              </a:ext>
            </a:extLst>
          </p:cNvPr>
          <p:cNvSpPr/>
          <p:nvPr/>
        </p:nvSpPr>
        <p:spPr>
          <a:xfrm>
            <a:off x="975351" y="368653"/>
            <a:ext cx="1291439" cy="399751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Evaluation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F4F8FA3-506A-4BF7-8992-A81D3591B56C}"/>
              </a:ext>
            </a:extLst>
          </p:cNvPr>
          <p:cNvSpPr/>
          <p:nvPr/>
        </p:nvSpPr>
        <p:spPr>
          <a:xfrm>
            <a:off x="1459965" y="847467"/>
            <a:ext cx="2282157" cy="819309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  <a:r>
              <a:rPr lang="fr-FR" b="1" baseline="30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</a:t>
            </a:r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temps (60h) l’équipe enseignante </a:t>
            </a:r>
          </a:p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C14 - C15 - C16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670B9AF-C30A-49D3-ACA5-C1BD616AFB01}"/>
              </a:ext>
            </a:extLst>
          </p:cNvPr>
          <p:cNvSpPr/>
          <p:nvPr/>
        </p:nvSpPr>
        <p:spPr>
          <a:xfrm>
            <a:off x="3868914" y="227793"/>
            <a:ext cx="4952357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Est constituée de professeurs STI de l’établissement de formation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9F24BF26-716F-4820-9AEB-C4D2D0455B0D}"/>
              </a:ext>
            </a:extLst>
          </p:cNvPr>
          <p:cNvSpPr/>
          <p:nvPr/>
        </p:nvSpPr>
        <p:spPr>
          <a:xfrm>
            <a:off x="3868914" y="576069"/>
            <a:ext cx="4952357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Le tuteur ou maitre d’apprentissage participe à l’évaluation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4492B9B-4A99-4A38-AC2E-336FB250693B}"/>
              </a:ext>
            </a:extLst>
          </p:cNvPr>
          <p:cNvSpPr/>
          <p:nvPr/>
        </p:nvSpPr>
        <p:spPr>
          <a:xfrm>
            <a:off x="3868914" y="954490"/>
            <a:ext cx="4952357" cy="4130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Observe le candidat tout au long de ce premier temps et juge de l’acceptabilité de ses prestations et de ses productions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F56867C-1EE0-4893-B3FF-158C1046AB5C}"/>
              </a:ext>
            </a:extLst>
          </p:cNvPr>
          <p:cNvSpPr/>
          <p:nvPr/>
        </p:nvSpPr>
        <p:spPr>
          <a:xfrm>
            <a:off x="3868914" y="1505197"/>
            <a:ext cx="4952357" cy="4130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Propose une évaluation à la commission d’examen qui compte pour  2/3 de la note ou 1/3 selon le stage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94B82DA-D567-4385-9101-7F2204207335}"/>
              </a:ext>
            </a:extLst>
          </p:cNvPr>
          <p:cNvSpPr/>
          <p:nvPr/>
        </p:nvSpPr>
        <p:spPr>
          <a:xfrm>
            <a:off x="484096" y="2217483"/>
            <a:ext cx="1552173" cy="1350450"/>
          </a:xfrm>
          <a:prstGeom prst="roundRect">
            <a:avLst/>
          </a:prstGeom>
          <a:solidFill>
            <a:srgbClr val="1A86D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2ème temps (2x20min) La commission d’examen</a:t>
            </a:r>
          </a:p>
          <a:p>
            <a:pPr algn="ctr"/>
            <a:r>
              <a:rPr lang="fr-FR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C4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B3781D0-60BE-41DB-BB17-2D3E7C805121}"/>
              </a:ext>
            </a:extLst>
          </p:cNvPr>
          <p:cNvSpPr/>
          <p:nvPr/>
        </p:nvSpPr>
        <p:spPr>
          <a:xfrm>
            <a:off x="2120794" y="2217483"/>
            <a:ext cx="6700477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Est constituée de professeurs STI (hors établissement de formation) et d’un professionnel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6299814-D244-467C-B368-5ABDC6981250}"/>
              </a:ext>
            </a:extLst>
          </p:cNvPr>
          <p:cNvSpPr/>
          <p:nvPr/>
        </p:nvSpPr>
        <p:spPr>
          <a:xfrm>
            <a:off x="2120795" y="2531903"/>
            <a:ext cx="2789302" cy="236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Dispose 8 jours avant la soutenance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6700686-E817-48A1-B814-1705466E6292}"/>
              </a:ext>
            </a:extLst>
          </p:cNvPr>
          <p:cNvSpPr/>
          <p:nvPr/>
        </p:nvSpPr>
        <p:spPr>
          <a:xfrm>
            <a:off x="5062496" y="2531902"/>
            <a:ext cx="3597407" cy="6056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- Des documents remis au candidat</a:t>
            </a:r>
          </a:p>
          <a:p>
            <a:r>
              <a:rPr lang="fr-FR" sz="1400" dirty="0">
                <a:solidFill>
                  <a:schemeClr val="tx1"/>
                </a:solidFill>
              </a:rPr>
              <a:t>- Des moyens mis à disposition du candidat</a:t>
            </a:r>
          </a:p>
          <a:p>
            <a:r>
              <a:rPr lang="fr-FR" sz="1400" dirty="0">
                <a:solidFill>
                  <a:schemeClr val="tx1"/>
                </a:solidFill>
              </a:rPr>
              <a:t>- Des documents produits par le candidat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4751A24-3D8C-4338-846D-C020EC6912A9}"/>
              </a:ext>
            </a:extLst>
          </p:cNvPr>
          <p:cNvSpPr/>
          <p:nvPr/>
        </p:nvSpPr>
        <p:spPr>
          <a:xfrm>
            <a:off x="2120794" y="3177987"/>
            <a:ext cx="5263562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Observe le candidat procéder à la réception client (20min maximum)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61FF78E9-05F8-4EBC-9081-D236B7357B7B}"/>
              </a:ext>
            </a:extLst>
          </p:cNvPr>
          <p:cNvSpPr/>
          <p:nvPr/>
        </p:nvSpPr>
        <p:spPr>
          <a:xfrm>
            <a:off x="2120794" y="3452015"/>
            <a:ext cx="5263562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Interroge le candidat pendant(20min)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BD5B6F43-1E0E-4B2F-8BA6-EAA17B7BA994}"/>
              </a:ext>
            </a:extLst>
          </p:cNvPr>
          <p:cNvSpPr/>
          <p:nvPr/>
        </p:nvSpPr>
        <p:spPr>
          <a:xfrm>
            <a:off x="2120794" y="3732447"/>
            <a:ext cx="5263562" cy="21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Evalue le candidat au vu de sa prestation, celle-ci compte pour 1/3  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F9189E63-F087-4CD1-A837-EEFB11C76BE4}"/>
              </a:ext>
            </a:extLst>
          </p:cNvPr>
          <p:cNvSpPr/>
          <p:nvPr/>
        </p:nvSpPr>
        <p:spPr>
          <a:xfrm>
            <a:off x="2120795" y="4025115"/>
            <a:ext cx="5947440" cy="43930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rgbClr val="1A86D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Propose la note finale de l’unité U62 au jury à partir des évaluations effectuées (temps 1 et 2 + stage)</a:t>
            </a:r>
          </a:p>
        </p:txBody>
      </p:sp>
    </p:spTree>
    <p:extLst>
      <p:ext uri="{BB962C8B-B14F-4D97-AF65-F5344CB8AC3E}">
        <p14:creationId xmlns:p14="http://schemas.microsoft.com/office/powerpoint/2010/main" val="221267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7AD30-E1BB-443C-B36B-A99FC390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Objet 5">
            <a:extLst>
              <a:ext uri="{FF2B5EF4-FFF2-40B4-BE49-F238E27FC236}">
                <a16:creationId xmlns:a16="http://schemas.microsoft.com/office/drawing/2014/main" id="{88FDF625-8030-4F48-B2E3-3FED84A62C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383824"/>
              </p:ext>
            </p:extLst>
          </p:nvPr>
        </p:nvGraphicFramePr>
        <p:xfrm>
          <a:off x="952819" y="0"/>
          <a:ext cx="5363455" cy="451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10236151" imgH="8610731" progId="Excel.Sheet.12">
                  <p:embed/>
                </p:oleObj>
              </mc:Choice>
              <mc:Fallback>
                <p:oleObj name="Worksheet" r:id="rId3" imgW="10236151" imgH="86107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819" y="0"/>
                        <a:ext cx="5363455" cy="4512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58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B1F1F-86C1-40DB-A4EC-FC9B921A6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1613DD4D-39E3-465C-A8A4-FD56F99CCD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378113"/>
              </p:ext>
            </p:extLst>
          </p:nvPr>
        </p:nvGraphicFramePr>
        <p:xfrm>
          <a:off x="96504" y="94076"/>
          <a:ext cx="4475495" cy="3765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10236151" imgH="8610731" progId="Excel.Sheet.12">
                  <p:embed/>
                </p:oleObj>
              </mc:Choice>
              <mc:Fallback>
                <p:oleObj name="Worksheet" r:id="rId3" imgW="10236151" imgH="86107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504" y="94076"/>
                        <a:ext cx="4475495" cy="3765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DF9CA3C-94DB-4B41-9C89-AA4AA5C14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09901"/>
              </p:ext>
            </p:extLst>
          </p:nvPr>
        </p:nvGraphicFramePr>
        <p:xfrm>
          <a:off x="4685596" y="94076"/>
          <a:ext cx="5003970" cy="4846761"/>
        </p:xfrm>
        <a:graphic>
          <a:graphicData uri="http://schemas.openxmlformats.org/drawingml/2006/table">
            <a:tbl>
              <a:tblPr/>
              <a:tblGrid>
                <a:gridCol w="209924">
                  <a:extLst>
                    <a:ext uri="{9D8B030D-6E8A-4147-A177-3AD203B41FA5}">
                      <a16:colId xmlns:a16="http://schemas.microsoft.com/office/drawing/2014/main" val="2286096479"/>
                    </a:ext>
                  </a:extLst>
                </a:gridCol>
                <a:gridCol w="2136278">
                  <a:extLst>
                    <a:ext uri="{9D8B030D-6E8A-4147-A177-3AD203B41FA5}">
                      <a16:colId xmlns:a16="http://schemas.microsoft.com/office/drawing/2014/main" val="251868326"/>
                    </a:ext>
                  </a:extLst>
                </a:gridCol>
                <a:gridCol w="222270">
                  <a:extLst>
                    <a:ext uri="{9D8B030D-6E8A-4147-A177-3AD203B41FA5}">
                      <a16:colId xmlns:a16="http://schemas.microsoft.com/office/drawing/2014/main" val="1619151815"/>
                    </a:ext>
                  </a:extLst>
                </a:gridCol>
                <a:gridCol w="401324">
                  <a:extLst>
                    <a:ext uri="{9D8B030D-6E8A-4147-A177-3AD203B41FA5}">
                      <a16:colId xmlns:a16="http://schemas.microsoft.com/office/drawing/2014/main" val="1656080406"/>
                    </a:ext>
                  </a:extLst>
                </a:gridCol>
                <a:gridCol w="401324">
                  <a:extLst>
                    <a:ext uri="{9D8B030D-6E8A-4147-A177-3AD203B41FA5}">
                      <a16:colId xmlns:a16="http://schemas.microsoft.com/office/drawing/2014/main" val="3218193280"/>
                    </a:ext>
                  </a:extLst>
                </a:gridCol>
                <a:gridCol w="401324">
                  <a:extLst>
                    <a:ext uri="{9D8B030D-6E8A-4147-A177-3AD203B41FA5}">
                      <a16:colId xmlns:a16="http://schemas.microsoft.com/office/drawing/2014/main" val="2862992905"/>
                    </a:ext>
                  </a:extLst>
                </a:gridCol>
                <a:gridCol w="401324">
                  <a:extLst>
                    <a:ext uri="{9D8B030D-6E8A-4147-A177-3AD203B41FA5}">
                      <a16:colId xmlns:a16="http://schemas.microsoft.com/office/drawing/2014/main" val="4045645548"/>
                    </a:ext>
                  </a:extLst>
                </a:gridCol>
                <a:gridCol w="39902">
                  <a:extLst>
                    <a:ext uri="{9D8B030D-6E8A-4147-A177-3AD203B41FA5}">
                      <a16:colId xmlns:a16="http://schemas.microsoft.com/office/drawing/2014/main" val="71255221"/>
                    </a:ext>
                  </a:extLst>
                </a:gridCol>
                <a:gridCol w="790300">
                  <a:extLst>
                    <a:ext uri="{9D8B030D-6E8A-4147-A177-3AD203B41FA5}">
                      <a16:colId xmlns:a16="http://schemas.microsoft.com/office/drawing/2014/main" val="1471178840"/>
                    </a:ext>
                  </a:extLst>
                </a:gridCol>
              </a:tblGrid>
              <a:tr h="2892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C15 : configurer et programmer les matériels dans le cadre du projet/chantier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 dirty="0">
                        <a:solidFill>
                          <a:srgbClr val="FF0000"/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096534"/>
                  </a:ext>
                </a:extLst>
              </a:tr>
              <a:tr h="986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5/20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3,8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1" i="0" u="none" strike="noStrike">
                        <a:solidFill>
                          <a:srgbClr val="006B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174623"/>
                  </a:ext>
                </a:extLst>
              </a:tr>
              <a:tr h="906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programmes sont téléchargés 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 évalués par équipe enseignante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535785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 programme est modifié, adapté pour répondre aux attentes du client/utilisateur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766702"/>
                  </a:ext>
                </a:extLst>
              </a:tr>
              <a:tr h="959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matériels sont configurés et/ou interconnectés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485384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L’interopérabilité des matériels est réalisée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8089"/>
                  </a:ext>
                </a:extLst>
              </a:tr>
              <a:tr h="1092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programmes permettent d’atteindre les exigences attendues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093023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associations, l’interopérabilité des matériels sont validées 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935936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essais sont réalisés afin de valider le fonctionnement de l’installation par rapport aux prescriptions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07744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réglages et paramétrages complémentaires sont réalisés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540185"/>
                  </a:ext>
                </a:extLst>
              </a:tr>
              <a:tr h="906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822771"/>
                  </a:ext>
                </a:extLst>
              </a:tr>
              <a:tr h="1042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Positionner le niveau de maîtrise de la compétence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135121"/>
                  </a:ext>
                </a:extLst>
              </a:tr>
              <a:tr h="2892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C16 : appliquer un protocole pour mettre en service un ouvrage, une installation, un équipement électrique 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>
                        <a:solidFill>
                          <a:srgbClr val="FF0000"/>
                        </a:solidFill>
                        <a:effectLst/>
                        <a:latin typeface="Wingdings 2" panose="05020102010507070707" pitchFamily="18" charset="2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983131"/>
                  </a:ext>
                </a:extLst>
              </a:tr>
              <a:tr h="986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3/20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3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1,2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2,3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FCD5B4"/>
                          </a:solidFill>
                          <a:effectLst/>
                          <a:latin typeface="Arial Narrow" panose="020B0606020202030204" pitchFamily="34" charset="0"/>
                        </a:rPr>
                        <a:t>3,0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1" i="0" u="none" strike="noStrike">
                        <a:solidFill>
                          <a:srgbClr val="006B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709474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conditions de la mise en service sont prises en compte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 évalués par équipe enseignante</a:t>
                      </a:r>
                    </a:p>
                  </a:txBody>
                  <a:tcPr marL="2325" marR="2325" marT="2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821509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contrôles normatifs, règlementaires et spécifiques aux prescriptions sont réalisés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190803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fiches de contrôles sont complétées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33968"/>
                  </a:ext>
                </a:extLst>
              </a:tr>
              <a:tr h="943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associations et l’interopérabilité des matériels sont validées 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823458"/>
                  </a:ext>
                </a:extLst>
              </a:tr>
              <a:tr h="906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réglages et paramétrages sont validés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416828"/>
                  </a:ext>
                </a:extLst>
              </a:tr>
              <a:tr h="906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 performances de l’installation sont mesurées 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583678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 fonctionnement de l’installation est vérifié par rapport aux prescriptions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205557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4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qualification de l’installation respecte les contraintes normatives et réglementaires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341803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993875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148230"/>
                  </a:ext>
                </a:extLst>
              </a:tr>
              <a:tr h="1886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Note proposée au jury de délibération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/20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NOTE calculée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16,3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987097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816526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d'activités observées en entreprise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6BB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933563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d'activités observées en centre de formation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6BB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864360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720354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Commentaires destinés à éclairer le jury sur la proposition de note :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746799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gridSpan="6">
                  <a:txBody>
                    <a:bodyPr/>
                    <a:lstStyle/>
                    <a:p>
                      <a:pPr algn="l" fontAlgn="t"/>
                      <a:r>
                        <a:rPr lang="fr-FR" sz="400" b="0" i="0" u="none" strike="noStrike">
                          <a:solidFill>
                            <a:srgbClr val="006BBC"/>
                          </a:solidFill>
                          <a:effectLst/>
                          <a:latin typeface="Arial" panose="020B0604020202020204" pitchFamily="34" charset="0"/>
                        </a:rPr>
                        <a:t>Le candidat manque encore un peu d'autonomie pour la pratique, l'expression orale n'est pas toujours à la hauteur.</a:t>
                      </a:r>
                    </a:p>
                  </a:txBody>
                  <a:tcPr marL="2325" marR="2325" marT="23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072324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7202"/>
                  </a:ext>
                </a:extLst>
              </a:tr>
              <a:tr h="20848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325935"/>
                  </a:ext>
                </a:extLst>
              </a:tr>
              <a:tr h="15516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2325" marR="2325" marT="2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325" marR="2325" marT="23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640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440495"/>
      </p:ext>
    </p:extLst>
  </p:cSld>
  <p:clrMapOvr>
    <a:masterClrMapping/>
  </p:clrMapOvr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2790E1-966A-497A-ABBD-24ECAA34A18E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9b8819f-644e-4e2e-bf09-8a76532e681c"/>
  </ds:schemaRefs>
</ds:datastoreItem>
</file>

<file path=customXml/itemProps3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1029</Words>
  <Application>Microsoft Office PowerPoint</Application>
  <PresentationFormat>Affichage à l'écran (16:9)</PresentationFormat>
  <Paragraphs>256</Paragraphs>
  <Slides>9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Wingdings</vt:lpstr>
      <vt:lpstr>Wingdings 2</vt:lpstr>
      <vt:lpstr>page de sous-partie</vt:lpstr>
      <vt:lpstr>Worksheet</vt:lpstr>
      <vt:lpstr>Séminaire rénovation  BTS électrotechnique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Claude Pojolat</cp:lastModifiedBy>
  <cp:revision>190</cp:revision>
  <cp:lastPrinted>2015-02-04T16:19:06Z</cp:lastPrinted>
  <dcterms:created xsi:type="dcterms:W3CDTF">2015-02-04T10:43:31Z</dcterms:created>
  <dcterms:modified xsi:type="dcterms:W3CDTF">2020-11-26T19:19:00Z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