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3"/>
  </p:notesMasterIdLst>
  <p:handoutMasterIdLst>
    <p:handoutMasterId r:id="rId14"/>
  </p:handoutMasterIdLst>
  <p:sldIdLst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CC9"/>
    <a:srgbClr val="7B00AC"/>
    <a:srgbClr val="1A86D0"/>
    <a:srgbClr val="1FA1E5"/>
    <a:srgbClr val="9B008A"/>
    <a:srgbClr val="7800FF"/>
    <a:srgbClr val="8800D1"/>
    <a:srgbClr val="6E008E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3" autoAdjust="0"/>
    <p:restoredTop sz="47256" autoAdjust="0"/>
  </p:normalViewPr>
  <p:slideViewPr>
    <p:cSldViewPr snapToGrid="0" snapToObjects="1">
      <p:cViewPr varScale="1">
        <p:scale>
          <a:sx n="42" d="100"/>
          <a:sy n="42" d="100"/>
        </p:scale>
        <p:origin x="1600" y="32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Coefficient : 3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un total de 24 soit ¼ des points pour les épreuves du domaine professionnel hors écrit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Epreuve de conception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dans le prolongement de l’avant-projet vise à fournir les éléments nécessaires à la réalisation du projet.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C7 : Simuler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 est mobilisée pour confirmer les caractéristiques des constituants établies lors de l’avant-projet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Saisie des architectures des chaînes d’information et de puissance.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Paramétrage/configuration de l’outil de simulation : chaînes d’information et de puissance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Paramétrage/configuration</a:t>
            </a:r>
            <a:r>
              <a:rPr lang="fr-FR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des normes à prendre en compte (NFC 15-100 pour les installations électriques par exemple)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C9 : Choisir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 est mobilisée pour choisir des références constructeurs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Consulter les bases de données fabricants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Choisir des références en cohérence avec les résultats de simulation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Établir une nomenclature des références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C11 : Réaliser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 est mobilisée 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Produire les schémas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Constituer les dossiers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Produire des notices d’utilisation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16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Epreuve ponctuelle pratique </a:t>
            </a:r>
            <a:r>
              <a:rPr lang="fr-FR" dirty="0"/>
              <a:t>pour les candidats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Scolaires dans des établissements publics ou privés sous contrat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Apprentis dans des CFA ou sections d’apprentissage habilités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Formation professionnelle continue dans des établissements habilités.</a:t>
            </a:r>
          </a:p>
          <a:p>
            <a:r>
              <a:rPr lang="fr-FR" dirty="0"/>
              <a:t>C’est-à-dire pour la grande majorité des candidats.</a:t>
            </a:r>
          </a:p>
          <a:p>
            <a:endParaRPr lang="fr-FR" dirty="0"/>
          </a:p>
          <a:p>
            <a:r>
              <a:rPr lang="fr-FR" dirty="0"/>
              <a:t>Pour les autres candidats 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Formation professionnelle continue dans des établissements habilités CCF </a:t>
            </a:r>
            <a:r>
              <a:rPr lang="fr-FR" dirty="0">
                <a:sym typeface="Wingdings" panose="05000000000000000000" pitchFamily="2" charset="2"/>
              </a:rPr>
              <a:t> CCF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Les autres (candidats libres) : épreuve ponctuelle orale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dirty="0">
                <a:sym typeface="Wingdings" panose="05000000000000000000" pitchFamily="2" charset="2"/>
              </a:rPr>
              <a:t>Applications numériques 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La simulation d’éclairage 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La conception automatisée d'installations électriques basse tension 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la conception et la vérification des installations électriques privées de haute tension catégorie A 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la conception des installations photovoltaïques 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la conception de la documentation qui sera nécessaire pour réaliser la partie électrique d’un projet 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schémas électriques ;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schémas d’implantations ;	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nomenclatures des matériels ;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carnets de câbles ;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folios borniers ;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synoptiques.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dirty="0">
                <a:sym typeface="Wingdings" panose="05000000000000000000" pitchFamily="2" charset="2"/>
              </a:rPr>
              <a:t>Validation académique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Un dossier est établi pour chaque projet afin de présenter le support de travail et les tâches à réaliser, il comporte: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•	Une présentation du projet 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•	La définition de la demande 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•	Un contrat individuel de tâches par étudiant (apprenti).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La commission valide le support de l’étude et la problématique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02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2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Tableau des tâches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 noir, fiche vierge générique. La fiche complète est fournie dans le RPF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 bleu, descriptif des tâches pour </a:t>
            </a:r>
            <a:r>
              <a:rPr lang="fr-FR" u="sng" dirty="0"/>
              <a:t>ce</a:t>
            </a:r>
            <a:r>
              <a:rPr lang="fr-FR" dirty="0"/>
              <a:t> projet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La somme des heures est bien égale à 60 (12 x 3 + 8x2 + 4x2 = 36+16+8 = 60)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29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L’évaluation se déroule en deux temps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enseignante se charge de l’évaluation des compétences C7 et C9 pendant les 60heures que dure l’étude.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commission d’examen se charge d’évaluer la compétence C11 lors d’une soutenance orale de l’étude détaillée par le candidat.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 de l’équipe enseignante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revue de projet par exemple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Lorsque U61 a été retenue comme unité certificative du stage alors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celuici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compte pour 1/3.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y a dans ce cas 2 situations d’évaluation pour les compétences C7 et C9.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situation compte pour 1/3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78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Présentation de la grille :</a:t>
            </a:r>
          </a:p>
          <a:p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C7 et C9 sont bien attribuées à l’équipe enseignante</a:t>
            </a:r>
          </a:p>
          <a:p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C11 est attribuée à la commission d’examen</a:t>
            </a:r>
          </a:p>
          <a:p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critères d’observation de la compétence sont ceux du référentiel, à l’exclusion de tout autre.</a:t>
            </a:r>
          </a:p>
          <a:p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 niveau de maîtrise est évaluée sur une échelle à  4 niveaux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Compétence non acquise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Compétence en cours d’acquisition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Compétence partiellement acquise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Compétence acquise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Evaluer le niveau de maîtrise d’une compétence </a:t>
            </a: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Pour chaque critère d’observation, et selon la situation d’évaluation les évaluateurs positionnent une X sur l’un des 4 niveaux selon ce qu’ils ont observé.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 évaluateurs positionne le niveau de maîtrise de la compétence au regard de l’ensemble des croix positionnés pour les critères d’observation de celle-ci.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Cette opération ne s’effectue pas automatiquement.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Note finale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Une note est calculée automatiquement, elle prend en compte le niveau de maîtrise des compétences et le poids de chacune d’elle.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Chaque niveau de maîtrise possède un poids : 0%   40%,  75%, 100%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commission d’examen saisie la note finale (au regard de la note calculée).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374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C7 et C9 :</a:t>
            </a:r>
          </a:p>
          <a:p>
            <a:r>
              <a:rPr lang="fr-FR" dirty="0"/>
              <a:t>U61 a été retenue comme unité certificative du stage. Il y a donc 2 situations d’évaluation : le stage, le projet de 60h.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On constate que 2 croix sont présentes pour chaque critère d’observation de ces compétences, 1 par situation d’évaluation.</a:t>
            </a:r>
          </a:p>
          <a:p>
            <a:r>
              <a:rPr lang="fr-FR" dirty="0"/>
              <a:t>Chaque situation a donc le même poids.</a:t>
            </a:r>
          </a:p>
          <a:p>
            <a:r>
              <a:rPr lang="fr-FR" dirty="0"/>
              <a:t>C7 et C9 comptent pour 2/3 de la note finale, donc le projet de 60h représente bien 1/3 et le stage 1/3 de la note finale.</a:t>
            </a:r>
          </a:p>
          <a:p>
            <a:endParaRPr lang="fr-FR" dirty="0"/>
          </a:p>
          <a:p>
            <a:r>
              <a:rPr lang="fr-FR" dirty="0"/>
              <a:t> La commission d’examen doit saisir la note : 12,5 – 13 – 14 .. ? C’est à elle de décider.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24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184" y="523498"/>
            <a:ext cx="7781697" cy="150474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07CC9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3090863"/>
            <a:ext cx="7505700" cy="1360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028826"/>
            <a:ext cx="7505700" cy="8677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10" y="732241"/>
            <a:ext cx="7894637" cy="1825421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2604156"/>
            <a:ext cx="7596190" cy="131445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407C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78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 userDrawn="1"/>
        </p:nvCxnSpPr>
        <p:spPr>
          <a:xfrm>
            <a:off x="173889" y="4525198"/>
            <a:ext cx="6290733" cy="0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173889" y="145916"/>
            <a:ext cx="0" cy="4379282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7" t="-1" b="4465"/>
          <a:stretch/>
        </p:blipFill>
        <p:spPr bwMode="auto">
          <a:xfrm>
            <a:off x="77821" y="4638161"/>
            <a:ext cx="1724842" cy="3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 userDrawn="1"/>
        </p:nvSpPr>
        <p:spPr>
          <a:xfrm>
            <a:off x="2882433" y="4685454"/>
            <a:ext cx="517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>
                <a:solidFill>
                  <a:srgbClr val="3D7CC9"/>
                </a:solidFill>
              </a:rPr>
              <a:t>Séminaire rénovation du BTS électrotechnique à distance le 27 novembre 2020</a:t>
            </a:r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A86D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6">
            <a:extLst>
              <a:ext uri="{FF2B5EF4-FFF2-40B4-BE49-F238E27FC236}">
                <a16:creationId xmlns:a16="http://schemas.microsoft.com/office/drawing/2014/main" id="{7AACB6D0-072C-4CF3-8644-EAC0B25D55FA}"/>
              </a:ext>
            </a:extLst>
          </p:cNvPr>
          <p:cNvSpPr txBox="1">
            <a:spLocks/>
          </p:cNvSpPr>
          <p:nvPr/>
        </p:nvSpPr>
        <p:spPr>
          <a:xfrm>
            <a:off x="534351" y="129292"/>
            <a:ext cx="6810380" cy="1530899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86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Séminaire rénovation </a:t>
            </a:r>
            <a:br>
              <a:rPr lang="fr-FR"/>
            </a:br>
            <a:r>
              <a:rPr lang="fr-FR"/>
              <a:t>BTS électrotechnique</a:t>
            </a:r>
            <a:endParaRPr lang="fr-FR" dirty="0"/>
          </a:p>
        </p:txBody>
      </p:sp>
      <p:sp>
        <p:nvSpPr>
          <p:cNvPr id="10" name="Sous-titre 1">
            <a:extLst>
              <a:ext uri="{FF2B5EF4-FFF2-40B4-BE49-F238E27FC236}">
                <a16:creationId xmlns:a16="http://schemas.microsoft.com/office/drawing/2014/main" id="{F12F21FA-48CD-448C-AF0E-BE19C3007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149" y="1765956"/>
            <a:ext cx="7596190" cy="2554584"/>
          </a:xfrm>
        </p:spPr>
        <p:txBody>
          <a:bodyPr/>
          <a:lstStyle/>
          <a:p>
            <a:r>
              <a:rPr lang="fr-FR" dirty="0"/>
              <a:t>Epreuve E6.1</a:t>
            </a:r>
          </a:p>
          <a:p>
            <a:r>
              <a:rPr lang="fr-FR" dirty="0"/>
              <a:t>Unité 61 « Conception – étude détaillée »</a:t>
            </a:r>
          </a:p>
          <a:p>
            <a:pPr marL="720000" indent="-342900">
              <a:buFont typeface="Wingdings" panose="05000000000000000000" pitchFamily="2" charset="2"/>
              <a:buChar char="Ø"/>
            </a:pPr>
            <a:r>
              <a:rPr lang="fr-FR" sz="2400" dirty="0"/>
              <a:t>Objectif de l’épreuve</a:t>
            </a:r>
          </a:p>
          <a:p>
            <a:pPr marL="720000" indent="-342900">
              <a:buFont typeface="Wingdings" panose="05000000000000000000" pitchFamily="2" charset="2"/>
              <a:buChar char="Ø"/>
            </a:pPr>
            <a:r>
              <a:rPr lang="fr-FR" sz="2400" dirty="0"/>
              <a:t>Contenu de l’épreuve</a:t>
            </a:r>
          </a:p>
          <a:p>
            <a:pPr marL="720000" indent="-342900">
              <a:buFont typeface="Wingdings" panose="05000000000000000000" pitchFamily="2" charset="2"/>
              <a:buChar char="Ø"/>
            </a:pPr>
            <a:r>
              <a:rPr lang="fr-FR" sz="2400" dirty="0"/>
              <a:t>Evaluation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558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14">
            <a:extLst>
              <a:ext uri="{FF2B5EF4-FFF2-40B4-BE49-F238E27FC236}">
                <a16:creationId xmlns:a16="http://schemas.microsoft.com/office/drawing/2014/main" id="{EB15862D-9327-4731-B5CC-44BFA833040E}"/>
              </a:ext>
            </a:extLst>
          </p:cNvPr>
          <p:cNvSpPr/>
          <p:nvPr/>
        </p:nvSpPr>
        <p:spPr>
          <a:xfrm>
            <a:off x="5410200" y="3429000"/>
            <a:ext cx="3626296" cy="495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EB43DD-273B-4EB2-8D57-FFFCB7197D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36019" y="406169"/>
            <a:ext cx="5686425" cy="38633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07A0AA2-4B98-4972-B238-D88E797F79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4" t="13304" b="-1"/>
          <a:stretch/>
        </p:blipFill>
        <p:spPr>
          <a:xfrm>
            <a:off x="279322" y="1386717"/>
            <a:ext cx="8864678" cy="38633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99A8F9C-4A60-43CD-8F1B-813AA7AFD5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77" b="18879"/>
          <a:stretch/>
        </p:blipFill>
        <p:spPr>
          <a:xfrm>
            <a:off x="495300" y="2095500"/>
            <a:ext cx="8049260" cy="38633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37E0FB9-9BDC-4FCA-9D38-5BD4A67D67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101" r="1209" b="1989"/>
          <a:stretch/>
        </p:blipFill>
        <p:spPr>
          <a:xfrm>
            <a:off x="247165" y="3031070"/>
            <a:ext cx="8789331" cy="39793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0277866-82D9-4B1E-AA64-C1F1A5AFC6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359"/>
          <a:stretch/>
        </p:blipFill>
        <p:spPr>
          <a:xfrm>
            <a:off x="411163" y="256438"/>
            <a:ext cx="242093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A89852A-5C79-49BF-9966-BF1655067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22" b="4605"/>
          <a:stretch/>
        </p:blipFill>
        <p:spPr>
          <a:xfrm>
            <a:off x="479479" y="169401"/>
            <a:ext cx="2136722" cy="4543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AD09A44-8E72-424E-9DBA-C3FE5E6171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7" b="7892"/>
          <a:stretch/>
        </p:blipFill>
        <p:spPr>
          <a:xfrm>
            <a:off x="4800600" y="185057"/>
            <a:ext cx="2605607" cy="43866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18B54A8-B9B1-4782-9F67-72BB6CCCB7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6" r="1256"/>
          <a:stretch/>
        </p:blipFill>
        <p:spPr>
          <a:xfrm>
            <a:off x="1310639" y="862022"/>
            <a:ext cx="6596777" cy="147142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5E4EE2D-4CB9-4C7E-AEE5-8E93CFD077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4"/>
          <a:stretch/>
        </p:blipFill>
        <p:spPr>
          <a:xfrm>
            <a:off x="1198880" y="2490470"/>
            <a:ext cx="6479143" cy="19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49B0BCF-A1F1-41C0-A96A-B1B967486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22" b="4605"/>
          <a:stretch/>
        </p:blipFill>
        <p:spPr>
          <a:xfrm>
            <a:off x="479479" y="169401"/>
            <a:ext cx="2136722" cy="4543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F189D00-8419-469F-B2E3-E027DBBAFB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7"/>
          <a:stretch/>
        </p:blipFill>
        <p:spPr>
          <a:xfrm>
            <a:off x="944880" y="1785937"/>
            <a:ext cx="7356157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98880E-2D97-4BBE-8558-3A8D7CE3A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22" b="4605"/>
          <a:stretch/>
        </p:blipFill>
        <p:spPr>
          <a:xfrm>
            <a:off x="479479" y="169401"/>
            <a:ext cx="2136722" cy="4543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3DF91C-0171-40ED-9B85-939DBE639E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4" r="1"/>
          <a:stretch/>
        </p:blipFill>
        <p:spPr>
          <a:xfrm>
            <a:off x="299985" y="728787"/>
            <a:ext cx="3493081" cy="153654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595E480-784A-425B-8297-1372D06E18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137"/>
          <a:stretch/>
        </p:blipFill>
        <p:spPr>
          <a:xfrm>
            <a:off x="342318" y="2265329"/>
            <a:ext cx="3697755" cy="21493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AF6B8C2-AC4C-49E6-B487-849EE7662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419" y="61380"/>
            <a:ext cx="4682008" cy="24661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5F36A66-0519-4A48-A4D4-1486A132B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1418" y="2571750"/>
            <a:ext cx="4752521" cy="23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0B80E59-9D46-430D-B4E9-D9E5356E2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8"/>
          <a:stretch/>
        </p:blipFill>
        <p:spPr>
          <a:xfrm>
            <a:off x="622834" y="312320"/>
            <a:ext cx="1209675" cy="47625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30A10F6-D845-4D3E-A901-AAB84315A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6" r="489"/>
          <a:stretch/>
        </p:blipFill>
        <p:spPr>
          <a:xfrm>
            <a:off x="330200" y="2091137"/>
            <a:ext cx="8736798" cy="235026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44FA4FD-AE19-4C74-A7F0-01880F5166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6"/>
          <a:stretch/>
        </p:blipFill>
        <p:spPr>
          <a:xfrm>
            <a:off x="1930399" y="258201"/>
            <a:ext cx="6420665" cy="18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8255363-8FEC-490B-92BC-4DD5F27CC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8"/>
          <a:stretch/>
        </p:blipFill>
        <p:spPr>
          <a:xfrm>
            <a:off x="622834" y="312320"/>
            <a:ext cx="1209675" cy="4762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DAC4B94-9A53-48FB-B80F-C2831CD09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49"/>
          <a:stretch/>
        </p:blipFill>
        <p:spPr>
          <a:xfrm>
            <a:off x="3725332" y="209287"/>
            <a:ext cx="1780117" cy="4762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32AF5DC-642F-445E-AA95-8E105510D0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72554" y="788570"/>
            <a:ext cx="7172857" cy="36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3E41A95-1FAB-44C3-A89F-BB89F95CB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8"/>
          <a:stretch/>
        </p:blipFill>
        <p:spPr>
          <a:xfrm>
            <a:off x="622834" y="312320"/>
            <a:ext cx="1209675" cy="4762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6904620-14DF-49F0-991D-835B9A76E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34" y="788570"/>
            <a:ext cx="8409711" cy="37108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8DA3D6A-17DD-4149-A8CC-24BEDC465A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49"/>
          <a:stretch/>
        </p:blipFill>
        <p:spPr>
          <a:xfrm>
            <a:off x="3725332" y="209287"/>
            <a:ext cx="1780117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21488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790E1-966A-497A-ABBD-24ECAA34A18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9b8819f-644e-4e2e-bf09-8a76532e68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815</Words>
  <Application>Microsoft Office PowerPoint</Application>
  <PresentationFormat>Affichage à l'écran (16:9)</PresentationFormat>
  <Paragraphs>101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page de sous-partie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Matrice IGAENR 2018</dc:title>
  <dc:creator>Administrateur MEN</dc:creator>
  <cp:lastModifiedBy>Perrin François</cp:lastModifiedBy>
  <cp:revision>245</cp:revision>
  <cp:lastPrinted>2015-02-04T16:19:06Z</cp:lastPrinted>
  <dcterms:created xsi:type="dcterms:W3CDTF">2015-02-04T10:43:31Z</dcterms:created>
  <dcterms:modified xsi:type="dcterms:W3CDTF">2020-11-22T06:00:01Z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