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notesMasterIdLst>
    <p:notesMasterId r:id="rId13"/>
  </p:notesMasterIdLst>
  <p:handoutMasterIdLst>
    <p:handoutMasterId r:id="rId14"/>
  </p:handoutMasterIdLst>
  <p:sldIdLst>
    <p:sldId id="271" r:id="rId5"/>
    <p:sldId id="278" r:id="rId6"/>
    <p:sldId id="280" r:id="rId7"/>
    <p:sldId id="285" r:id="rId8"/>
    <p:sldId id="287" r:id="rId9"/>
    <p:sldId id="286" r:id="rId10"/>
    <p:sldId id="283" r:id="rId11"/>
    <p:sldId id="284" r:id="rId12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00FF"/>
    <a:srgbClr val="3D7CC9"/>
    <a:srgbClr val="7B00AC"/>
    <a:srgbClr val="1A86D0"/>
    <a:srgbClr val="1FA1E5"/>
    <a:srgbClr val="9B008A"/>
    <a:srgbClr val="8800D1"/>
    <a:srgbClr val="6E008E"/>
    <a:srgbClr val="821164"/>
    <a:srgbClr val="070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03" autoAdjust="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378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9186E-EAA7-3A42-AFD2-CC349621202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15B8-4CE2-F247-96EE-D0C173663B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EF2D4-44B9-F34D-AC77-36ED78FDDA30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BDEA-8EA0-FE4F-8E67-406CE035A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6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184" y="523498"/>
            <a:ext cx="7781697" cy="150474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07CC9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3090863"/>
            <a:ext cx="7505700" cy="13608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028826"/>
            <a:ext cx="7505700" cy="86773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10" y="732241"/>
            <a:ext cx="7894637" cy="1825421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2604156"/>
            <a:ext cx="7596190" cy="1314450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407CC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860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2462400"/>
            <a:ext cx="5897726" cy="158112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 smtClean="0"/>
              <a:t>Contacts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603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 userDrawn="1"/>
        </p:nvCxnSpPr>
        <p:spPr>
          <a:xfrm>
            <a:off x="173889" y="4525198"/>
            <a:ext cx="6290733" cy="0"/>
          </a:xfrm>
          <a:prstGeom prst="line">
            <a:avLst/>
          </a:prstGeom>
          <a:ln w="31750" cap="rnd" cmpd="sng">
            <a:solidFill>
              <a:srgbClr val="3D7CC9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173889" y="145916"/>
            <a:ext cx="0" cy="4379282"/>
          </a:xfrm>
          <a:prstGeom prst="line">
            <a:avLst/>
          </a:prstGeom>
          <a:ln w="31750" cap="rnd" cmpd="sng">
            <a:solidFill>
              <a:srgbClr val="3D7CC9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57" t="-1" b="4465"/>
          <a:stretch/>
        </p:blipFill>
        <p:spPr bwMode="auto">
          <a:xfrm>
            <a:off x="77821" y="4638161"/>
            <a:ext cx="1724842" cy="37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 userDrawn="1"/>
        </p:nvSpPr>
        <p:spPr>
          <a:xfrm>
            <a:off x="2882433" y="4685454"/>
            <a:ext cx="5172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0" dirty="0" smtClean="0">
                <a:solidFill>
                  <a:srgbClr val="3D7CC9"/>
                </a:solidFill>
              </a:rPr>
              <a:t>Séminaire rénovation du BTS électrotechnique à distance le 27 novembre 2020</a:t>
            </a:r>
            <a:endParaRPr lang="fr-FR" sz="1200" b="0" dirty="0">
              <a:solidFill>
                <a:srgbClr val="3D7C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1A86D0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BTS%20Elec%20Fiche%20Explicative%20U52%20CCF.docx" TargetMode="External"/><Relationship Id="rId2" Type="http://schemas.openxmlformats.org/officeDocument/2006/relationships/hyperlink" Target="BTS%20Elec%20Fiche%20Explicative%20U52%20organisation%20v%20cormontaigne.docx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BTS%20Elec%20GRILLE%20CCF%20U52%20V10_avril2020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TS1%202020%202021%20EVALUATION%20DES%20COMPETENCES%20VF.xls" TargetMode="External"/><Relationship Id="rId2" Type="http://schemas.openxmlformats.org/officeDocument/2006/relationships/hyperlink" Target="BTS%20Elec%20GRILLE%20CCF%20U52%20V10_avril2020.xlsx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Séminaire rénovation </a:t>
            </a:r>
            <a:br>
              <a:rPr lang="fr-FR" dirty="0" smtClean="0"/>
            </a:br>
            <a:r>
              <a:rPr lang="fr-FR" dirty="0" smtClean="0"/>
              <a:t>BTS électrotechnique</a:t>
            </a:r>
            <a:endParaRPr lang="fr-FR" dirty="0"/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27 novembre 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52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7622" y="274504"/>
            <a:ext cx="4532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Unité 52 « Conduite de projet/chantier »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41131" y="1292771"/>
            <a:ext cx="804041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L’unité U52 (</a:t>
            </a:r>
            <a:r>
              <a:rPr lang="fr-FR" spc="5" dirty="0" err="1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coef</a:t>
            </a:r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3) permet de valider tout ou partie des 3 compétences en relation avec le pôle d’activité « conduite de projet/chantier » : </a:t>
            </a:r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  <a:hlinkClick r:id="rId2" action="ppaction://hlinksldjump"/>
              </a:rPr>
              <a:t>C1, C3, C12.</a:t>
            </a:r>
            <a:endParaRPr lang="fr-FR" spc="5" dirty="0">
              <a:solidFill>
                <a:srgbClr val="0000CC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fr-FR" spc="5" dirty="0">
              <a:solidFill>
                <a:srgbClr val="0000CC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Le candidat réalise au moins une activité de conduite (organisation, planification, pilotage, suivi, réception) d’un projet/chantier de réalisation d’un ouvrage, d’une installation, d’un équipement électrique appartenant à un ou plusieurs des </a:t>
            </a:r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  <a:hlinkClick r:id="rId3" action="ppaction://hlinksldjump"/>
              </a:rPr>
              <a:t>six secteurs professionnels</a:t>
            </a:r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Cette réalisation s’appuie sur un support authentique qui utilise des technologies actuelles. Cette  réalisation est assurée par d’autres étudiants, apprentis, élèves ou personnels en centre de formation ou en entreprise. </a:t>
            </a:r>
          </a:p>
        </p:txBody>
      </p:sp>
    </p:spTree>
    <p:extLst>
      <p:ext uri="{BB962C8B-B14F-4D97-AF65-F5344CB8AC3E}">
        <p14:creationId xmlns:p14="http://schemas.microsoft.com/office/powerpoint/2010/main" val="172058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7622" y="274504"/>
            <a:ext cx="4532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Unité 52 « Conduite de projet/chantier »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41131" y="1292771"/>
            <a:ext cx="80404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L’activité de conduite d’un projet/chantier est découpée en trois phases 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Organisation, planification du projet/chantier, préparation de la phase de pilotage et de suivi de réalisation et préparation de la phase de contrôle et de réception 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pilotage du projet/chantier, suivi de réalisation, gestion des risques et des aléas 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contrôle de la qualité et de la conformité du projet/chantier.</a:t>
            </a:r>
          </a:p>
          <a:p>
            <a:pPr algn="just"/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Ces trois phases sont observées lors de cette épreuve.</a:t>
            </a:r>
          </a:p>
          <a:p>
            <a:pPr algn="just"/>
            <a:endParaRPr lang="fr-FR" spc="5" dirty="0">
              <a:solidFill>
                <a:srgbClr val="0000CC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Pour l’évaluation CCF, une des 3 phases peut-être conduite en entreprise.</a:t>
            </a:r>
          </a:p>
        </p:txBody>
      </p:sp>
    </p:spTree>
    <p:extLst>
      <p:ext uri="{BB962C8B-B14F-4D97-AF65-F5344CB8AC3E}">
        <p14:creationId xmlns:p14="http://schemas.microsoft.com/office/powerpoint/2010/main" val="71886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7622" y="274504"/>
            <a:ext cx="4532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Unité 52 « Conduite de projet/chantier »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41131" y="1242926"/>
            <a:ext cx="8040413" cy="3457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  <a:hlinkClick r:id="rId2" action="ppaction://hlinkfile"/>
              </a:rPr>
              <a:t>Fiche organisation U52</a:t>
            </a:r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fr-FR" spc="5" dirty="0" smtClean="0">
              <a:solidFill>
                <a:srgbClr val="0000CC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fr-FR" spc="5" dirty="0" smtClean="0">
              <a:solidFill>
                <a:srgbClr val="0000CC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spc="5" dirty="0" smtClean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  <a:hlinkClick r:id="rId3" action="ppaction://hlinkfile"/>
              </a:rPr>
              <a:t>Exemple </a:t>
            </a:r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  <a:hlinkClick r:id="rId3" action="ppaction://hlinkfile"/>
              </a:rPr>
              <a:t>de situation CCF U52</a:t>
            </a:r>
            <a:r>
              <a:rPr lang="fr-FR" spc="5" dirty="0" smtClean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endParaRPr lang="fr-FR" spc="5" dirty="0">
              <a:solidFill>
                <a:srgbClr val="0000CC"/>
              </a:solidFill>
              <a:cs typeface="Arial" panose="020B0604020202020204" pitchFamily="34" charset="0"/>
              <a:hlinkClick r:id="rId4" action="ppaction://hlinkfile"/>
            </a:endParaRPr>
          </a:p>
          <a:p>
            <a:pPr algn="just">
              <a:defRPr/>
            </a:pPr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 situation CCF présentée propose une activité de conduite de projet/chantier qui relève du secteur professionnel de la production centralisée et/ou décentralisée d’énergie électrique. </a:t>
            </a:r>
          </a:p>
          <a:p>
            <a:pPr algn="just">
              <a:defRPr/>
            </a:pPr>
            <a:r>
              <a:rPr lang="fr-FR" spc="5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Le formalisme proposé pour la présentation de la situation n’a pas valeur de modèle mais d’exemple pour constituer un dossier comprenant : la présentation du chantier, le cahier des charges, les tâches proposées, ainsi que les ressources à disposition. 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fr-FR" b="1" dirty="0" smtClean="0">
                <a:solidFill>
                  <a:srgbClr val="78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fr-FR" dirty="0">
              <a:solidFill>
                <a:srgbClr val="7800FF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9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7622" y="274504"/>
            <a:ext cx="4532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Unité 52 « Conduite de projet/chantier »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41131" y="1242926"/>
            <a:ext cx="8040413" cy="2072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fr-FR" spc="5" dirty="0" smtClean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defRPr/>
            </a:pPr>
            <a:endParaRPr lang="fr-FR" spc="5" dirty="0">
              <a:solidFill>
                <a:srgbClr val="0000CC"/>
              </a:solidFill>
              <a:cs typeface="Arial" panose="020B0604020202020204" pitchFamily="34" charset="0"/>
              <a:hlinkClick r:id="rId2" action="ppaction://hlinkfile"/>
            </a:endParaRPr>
          </a:p>
          <a:p>
            <a:pPr algn="just">
              <a:defRPr/>
            </a:pPr>
            <a:r>
              <a:rPr lang="fr-FR" dirty="0" smtClean="0">
                <a:solidFill>
                  <a:srgbClr val="0000CC"/>
                </a:solidFill>
                <a:cs typeface="Arial" panose="020B0604020202020204" pitchFamily="34" charset="0"/>
                <a:hlinkClick r:id="rId2" action="ppaction://hlinkfile"/>
              </a:rPr>
              <a:t>Grille </a:t>
            </a:r>
            <a:r>
              <a:rPr lang="fr-FR" dirty="0">
                <a:solidFill>
                  <a:srgbClr val="0000CC"/>
                </a:solidFill>
                <a:cs typeface="Arial" panose="020B0604020202020204" pitchFamily="34" charset="0"/>
                <a:hlinkClick r:id="rId2" action="ppaction://hlinkfile"/>
              </a:rPr>
              <a:t>d’évaluation U52</a:t>
            </a:r>
            <a:r>
              <a:rPr lang="fr-FR" dirty="0">
                <a:solidFill>
                  <a:srgbClr val="0000CC"/>
                </a:solidFill>
                <a:cs typeface="Arial" panose="020B0604020202020204" pitchFamily="34" charset="0"/>
              </a:rPr>
              <a:t>   </a:t>
            </a:r>
            <a:endParaRPr lang="fr-FR" dirty="0" smtClean="0">
              <a:solidFill>
                <a:srgbClr val="0000CC"/>
              </a:solidFill>
              <a:cs typeface="Arial" panose="020B0604020202020204" pitchFamily="34" charset="0"/>
            </a:endParaRPr>
          </a:p>
          <a:p>
            <a:pPr algn="just">
              <a:defRPr/>
            </a:pPr>
            <a:endParaRPr lang="fr-FR" dirty="0" smtClean="0">
              <a:solidFill>
                <a:srgbClr val="0000CC"/>
              </a:solidFill>
              <a:cs typeface="Arial" panose="020B0604020202020204" pitchFamily="34" charset="0"/>
            </a:endParaRPr>
          </a:p>
          <a:p>
            <a:pPr algn="just">
              <a:defRPr/>
            </a:pPr>
            <a:endParaRPr lang="fr-FR" dirty="0">
              <a:solidFill>
                <a:srgbClr val="0000CC"/>
              </a:solidFill>
              <a:cs typeface="Arial" panose="020B0604020202020204" pitchFamily="34" charset="0"/>
              <a:hlinkClick r:id="rId3" action="ppaction://hlinkfile"/>
            </a:endParaRPr>
          </a:p>
          <a:p>
            <a:pPr algn="just">
              <a:defRPr/>
            </a:pPr>
            <a:r>
              <a:rPr lang="fr-FR" dirty="0" smtClean="0">
                <a:solidFill>
                  <a:srgbClr val="FF0000"/>
                </a:solidFill>
                <a:cs typeface="Arial" panose="020B0604020202020204" pitchFamily="34" charset="0"/>
                <a:hlinkClick r:id="rId3" action="ppaction://hlinkfile"/>
              </a:rPr>
              <a:t>Suivi </a:t>
            </a:r>
            <a:r>
              <a:rPr lang="fr-FR" dirty="0">
                <a:solidFill>
                  <a:srgbClr val="FF0000"/>
                </a:solidFill>
                <a:cs typeface="Arial" panose="020B0604020202020204" pitchFamily="34" charset="0"/>
                <a:hlinkClick r:id="rId3" action="ppaction://hlinkfile"/>
              </a:rPr>
              <a:t>des compétences</a:t>
            </a:r>
            <a:endParaRPr lang="fr-FR" spc="5" dirty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fr-FR" b="1" dirty="0" smtClean="0">
                <a:solidFill>
                  <a:srgbClr val="78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fr-FR" dirty="0">
              <a:solidFill>
                <a:srgbClr val="7800FF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80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Séminaire rénovation </a:t>
            </a:r>
            <a:br>
              <a:rPr lang="fr-FR" dirty="0" smtClean="0"/>
            </a:br>
            <a:r>
              <a:rPr lang="fr-FR" dirty="0" smtClean="0"/>
              <a:t>BTS électrotechnique</a:t>
            </a:r>
            <a:endParaRPr lang="fr-FR" dirty="0"/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27 novembre 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290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7622" y="274504"/>
            <a:ext cx="4532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Unité 52 « Conduite de projet/chantier »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41131" y="643836"/>
            <a:ext cx="8040413" cy="359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fr-FR" b="1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Les secteurs professionnels </a:t>
            </a:r>
            <a:r>
              <a:rPr lang="fr-FR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 </a:t>
            </a:r>
            <a:endParaRPr lang="fr-FR" dirty="0" smtClean="0">
              <a:solidFill>
                <a:srgbClr val="7800FF"/>
              </a:solidFill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fr-FR" b="1" dirty="0" smtClean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la production centralisée et/ou décentralisée d’énergie électrique : sources d’</a:t>
            </a:r>
            <a:r>
              <a:rPr lang="fr-FR" dirty="0" smtClean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énergies renouvelables, énergies fossiles, etc.</a:t>
            </a:r>
            <a:r>
              <a:rPr lang="fr-FR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fr-FR" b="1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Les</a:t>
            </a:r>
            <a:r>
              <a:rPr lang="fr-FR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fr-FR" b="1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réseaux de transport, de distribution d’énergie électrique et de communication</a:t>
            </a:r>
            <a:r>
              <a:rPr lang="fr-FR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  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fr-FR" b="1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Les</a:t>
            </a:r>
            <a:r>
              <a:rPr lang="fr-FR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 </a:t>
            </a:r>
            <a:r>
              <a:rPr lang="fr-FR" b="1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infrastructures :</a:t>
            </a:r>
            <a:endParaRPr lang="fr-FR" dirty="0">
              <a:solidFill>
                <a:srgbClr val="7800FF"/>
              </a:solidFill>
              <a:latin typeface="+mj-lt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fr-FR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routières, autoroutières </a:t>
            </a:r>
            <a:r>
              <a:rPr lang="fr-FR" dirty="0" smtClean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 ferroviaires</a:t>
            </a:r>
            <a:r>
              <a:rPr lang="fr-FR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portuaires, aéroportuaires ;</a:t>
            </a:r>
          </a:p>
          <a:p>
            <a:pPr marL="742950" lvl="1" indent="-285750" algn="just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fr-FR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urbaines </a:t>
            </a:r>
            <a:r>
              <a:rPr lang="fr-FR" dirty="0" smtClean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 d’éco-quartiers.</a:t>
            </a:r>
            <a:r>
              <a:rPr lang="fr-FR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fr-FR" b="1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Les</a:t>
            </a:r>
            <a:r>
              <a:rPr lang="fr-FR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fr-FR" b="1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bâtiments (résidentiel, tertiaire et industriel) </a:t>
            </a:r>
            <a:r>
              <a:rPr lang="fr-FR" i="1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 </a:t>
            </a:r>
            <a:endParaRPr lang="fr-FR" dirty="0">
              <a:solidFill>
                <a:srgbClr val="7800FF"/>
              </a:solidFill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fr-FR" b="1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L’industrie : </a:t>
            </a:r>
            <a:r>
              <a:rPr lang="fr-FR" dirty="0">
                <a:solidFill>
                  <a:srgbClr val="7800FF"/>
                </a:solidFill>
                <a:latin typeface="+mj-lt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fr-FR" b="1" dirty="0">
                <a:solidFill>
                  <a:srgbClr val="78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équipements électriques des véhicules </a:t>
            </a:r>
            <a:r>
              <a:rPr lang="fr-FR" b="1" dirty="0" smtClean="0">
                <a:solidFill>
                  <a:srgbClr val="78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fr-FR" dirty="0">
              <a:solidFill>
                <a:srgbClr val="7800FF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5" name="Bouton d’action : accueil 4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E691E693-5889-4FC8-9643-BCE67916D081}"/>
              </a:ext>
            </a:extLst>
          </p:cNvPr>
          <p:cNvSpPr/>
          <p:nvPr/>
        </p:nvSpPr>
        <p:spPr>
          <a:xfrm>
            <a:off x="6621122" y="3677582"/>
            <a:ext cx="621437" cy="471682"/>
          </a:xfrm>
          <a:prstGeom prst="actionButtonHom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37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7622" y="274504"/>
            <a:ext cx="4532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Unité 52 « Conduite de projet/chantier »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41131" y="643836"/>
            <a:ext cx="8040413" cy="290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fr-FR" dirty="0" smtClean="0">
              <a:solidFill>
                <a:srgbClr val="7800FF"/>
              </a:solidFill>
              <a:latin typeface="+mj-lt"/>
            </a:endParaRPr>
          </a:p>
          <a:p>
            <a:pPr algn="just">
              <a:defRPr/>
            </a:pPr>
            <a:endParaRPr lang="fr-FR" dirty="0">
              <a:solidFill>
                <a:srgbClr val="7800FF"/>
              </a:solidFill>
              <a:latin typeface="+mj-lt"/>
            </a:endParaRPr>
          </a:p>
          <a:p>
            <a:pPr algn="just">
              <a:defRPr/>
            </a:pPr>
            <a:r>
              <a:rPr lang="fr-FR" dirty="0" smtClean="0">
                <a:solidFill>
                  <a:srgbClr val="7800FF"/>
                </a:solidFill>
                <a:latin typeface="+mj-lt"/>
              </a:rPr>
              <a:t>C1 </a:t>
            </a:r>
            <a:r>
              <a:rPr lang="fr-FR" dirty="0">
                <a:solidFill>
                  <a:srgbClr val="7800FF"/>
                </a:solidFill>
                <a:latin typeface="+mj-lt"/>
              </a:rPr>
              <a:t>: recenser et prendre en compte les normes, les réglementations applicables au projet/chantier </a:t>
            </a:r>
          </a:p>
          <a:p>
            <a:pPr algn="just">
              <a:defRPr/>
            </a:pPr>
            <a:endParaRPr lang="fr-FR" spc="5" dirty="0">
              <a:solidFill>
                <a:srgbClr val="7800FF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dirty="0">
                <a:solidFill>
                  <a:srgbClr val="7800FF"/>
                </a:solidFill>
                <a:latin typeface="+mj-lt"/>
              </a:rPr>
              <a:t>C3 : gérer les risques et les aléas liés à la réalisation des tâches </a:t>
            </a:r>
          </a:p>
          <a:p>
            <a:pPr algn="just">
              <a:defRPr/>
            </a:pPr>
            <a:endParaRPr lang="fr-FR" spc="5" dirty="0">
              <a:solidFill>
                <a:srgbClr val="7800FF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dirty="0">
                <a:solidFill>
                  <a:srgbClr val="7800FF"/>
                </a:solidFill>
                <a:latin typeface="+mj-lt"/>
              </a:rPr>
              <a:t>C12 :gérer et conduire (y compris avec les documents de : organisation, planification, suivi, pilotage, réception etc.) le projet/chantier professionnel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fr-FR" b="1" dirty="0" smtClean="0">
                <a:solidFill>
                  <a:srgbClr val="78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fr-FR" dirty="0">
              <a:solidFill>
                <a:srgbClr val="7800FF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5" name="Bouton d’action : accueil 4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E691E693-5889-4FC8-9643-BCE67916D081}"/>
              </a:ext>
            </a:extLst>
          </p:cNvPr>
          <p:cNvSpPr/>
          <p:nvPr/>
        </p:nvSpPr>
        <p:spPr>
          <a:xfrm>
            <a:off x="6621122" y="3677582"/>
            <a:ext cx="621437" cy="471682"/>
          </a:xfrm>
          <a:prstGeom prst="actionButtonHom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30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d9b8819f-644e-4e2e-bf09-8a76532e681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4B2C6109FE78734FA1BFBA370D2D27D9" ma:contentTypeVersion="2" ma:contentTypeDescription="Crée un document." ma:contentTypeScope="" ma:versionID="bb27ba1bbeb667412e9bb2d93099311f">
  <xsd:schema xmlns:xsd="http://www.w3.org/2001/XMLSchema" xmlns:xs="http://www.w3.org/2001/XMLSchema" xmlns:p="http://schemas.microsoft.com/office/2006/metadata/properties" xmlns:ns2="d9b8819f-644e-4e2e-bf09-8a76532e681c" targetNamespace="http://schemas.microsoft.com/office/2006/metadata/properties" ma:root="true" ma:fieldsID="974c2ac12628b5015b2945173a957d44" ns2:_="">
    <xsd:import namespace="d9b8819f-644e-4e2e-bf09-8a76532e681c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8819f-644e-4e2e-bf09-8a76532e681c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2790E1-966A-497A-ABBD-24ECAA34A18E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d9b8819f-644e-4e2e-bf09-8a76532e681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28F9CF5-CB29-41B4-B267-475D20FB8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8819f-644e-4e2e-bf09-8a76532e68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6BD7C5-AE49-4865-8DE9-44AE75ECC2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397</Words>
  <Application>Microsoft Office PowerPoint</Application>
  <PresentationFormat>Affichage à l'écran (16:9)</PresentationFormat>
  <Paragraphs>51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page de sous-partie</vt:lpstr>
      <vt:lpstr>Séminaire rénovation  BTS électrotechnique</vt:lpstr>
      <vt:lpstr>Présentation PowerPoint</vt:lpstr>
      <vt:lpstr>Présentation PowerPoint</vt:lpstr>
      <vt:lpstr>Présentation PowerPoint</vt:lpstr>
      <vt:lpstr>Présentation PowerPoint</vt:lpstr>
      <vt:lpstr>Séminaire rénovation  BTS électrotechnique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Matrice IGAENR 2018</dc:title>
  <dc:creator>Administrateur MEN</dc:creator>
  <cp:lastModifiedBy>pback1</cp:lastModifiedBy>
  <cp:revision>172</cp:revision>
  <cp:lastPrinted>2015-02-04T16:19:06Z</cp:lastPrinted>
  <dcterms:created xsi:type="dcterms:W3CDTF">2015-02-04T10:43:31Z</dcterms:created>
  <dcterms:modified xsi:type="dcterms:W3CDTF">2020-11-23T07:49:58Z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0x010100873AB55E0CC5DA459F57F5A42893F46A005A087D358B12CA4E82A8A8BA9B8A8CF200D3544DBFAD4F664AA25DF68E6D1F0A9E00689F2856DFEDCE40890FDCED81A7DFC9004B2C6109FE78734FA1BFBA370D2D27D9</vt:lpwstr>
  </property>
</Properties>
</file>