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3"/>
  </p:notesMasterIdLst>
  <p:handoutMasterIdLst>
    <p:handoutMasterId r:id="rId14"/>
  </p:handoutMasterIdLst>
  <p:sldIdLst>
    <p:sldId id="271" r:id="rId5"/>
    <p:sldId id="279" r:id="rId6"/>
    <p:sldId id="280" r:id="rId7"/>
    <p:sldId id="281" r:id="rId8"/>
    <p:sldId id="284" r:id="rId9"/>
    <p:sldId id="282" r:id="rId10"/>
    <p:sldId id="286" r:id="rId11"/>
    <p:sldId id="285" r:id="rId12"/>
  </p:sldIdLst>
  <p:sldSz cx="9144000" cy="5143500" type="screen16x9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D7CC9"/>
    <a:srgbClr val="00FF99"/>
    <a:srgbClr val="7B00AC"/>
    <a:srgbClr val="1A86D0"/>
    <a:srgbClr val="1FA1E5"/>
    <a:srgbClr val="9B008A"/>
    <a:srgbClr val="7800FF"/>
    <a:srgbClr val="8800D1"/>
    <a:srgbClr val="6E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08" y="5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Les nouveautés : </a:t>
            </a:r>
            <a:r>
              <a:rPr lang="fr-FR" dirty="0" smtClean="0"/>
              <a:t>le BIM, la cyber-sécurité</a:t>
            </a:r>
            <a:r>
              <a:rPr lang="fr-FR" baseline="0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76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184" y="523498"/>
            <a:ext cx="7781697" cy="150474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07CC9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3090863"/>
            <a:ext cx="7505700" cy="1360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028826"/>
            <a:ext cx="7505700" cy="8677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10" y="732241"/>
            <a:ext cx="7894637" cy="1825421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2604156"/>
            <a:ext cx="759619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7CC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6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2462400"/>
            <a:ext cx="5897726" cy="158112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603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 userDrawn="1"/>
        </p:nvCxnSpPr>
        <p:spPr>
          <a:xfrm>
            <a:off x="173889" y="4525198"/>
            <a:ext cx="6290733" cy="0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173889" y="145916"/>
            <a:ext cx="0" cy="4379282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7" t="-1" b="4465"/>
          <a:stretch/>
        </p:blipFill>
        <p:spPr bwMode="auto">
          <a:xfrm>
            <a:off x="77821" y="4638161"/>
            <a:ext cx="1724842" cy="37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 userDrawn="1"/>
        </p:nvSpPr>
        <p:spPr>
          <a:xfrm>
            <a:off x="2882433" y="4685454"/>
            <a:ext cx="517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 smtClean="0">
                <a:solidFill>
                  <a:srgbClr val="3D7CC9"/>
                </a:solidFill>
              </a:rPr>
              <a:t>Séminaire rénovation du BTS électrotechnique à distance le 27 novembre 2020</a:t>
            </a:r>
            <a:endParaRPr lang="fr-FR" sz="1200" b="0" dirty="0">
              <a:solidFill>
                <a:srgbClr val="3D7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A86D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rénovation </a:t>
            </a:r>
            <a:br>
              <a:rPr lang="fr-FR" dirty="0" smtClean="0"/>
            </a:br>
            <a:r>
              <a:rPr lang="fr-FR" dirty="0" smtClean="0"/>
              <a:t>BTS électrotechnique</a:t>
            </a:r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27 novembre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Le </a:t>
            </a:r>
            <a:r>
              <a:rPr lang="fr-FR" sz="1800" b="1" dirty="0">
                <a:solidFill>
                  <a:srgbClr val="0000CC"/>
                </a:solidFill>
                <a:cs typeface="Arial" panose="020B0604020202020204" pitchFamily="34" charset="0"/>
              </a:rPr>
              <a:t>référentiel d’activités professionnelles </a:t>
            </a:r>
            <a:r>
              <a:rPr lang="fr-FR" sz="1800" b="1" dirty="0" smtClean="0">
                <a:solidFill>
                  <a:srgbClr val="0000CC"/>
                </a:solidFill>
                <a:cs typeface="Arial" panose="020B0604020202020204" pitchFamily="34" charset="0"/>
              </a:rPr>
              <a:t>(</a:t>
            </a:r>
            <a:r>
              <a:rPr lang="fr-FR" sz="1800" b="1" dirty="0" smtClean="0">
                <a:solidFill>
                  <a:srgbClr val="0000CC"/>
                </a:solidFill>
              </a:rPr>
              <a:t>RAP) définit les attendus des professionnels.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dirty="0" smtClean="0">
                <a:solidFill>
                  <a:srgbClr val="0000CC"/>
                </a:solidFill>
              </a:rPr>
              <a:t>Construit à partir des besoins exprimés, il précise : 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00CC"/>
                </a:solidFill>
              </a:rPr>
              <a:t>l</a:t>
            </a:r>
            <a:r>
              <a:rPr lang="fr-FR" sz="1800" dirty="0" smtClean="0">
                <a:solidFill>
                  <a:srgbClr val="0000CC"/>
                </a:solidFill>
              </a:rPr>
              <a:t>e contexte général des métiers que peut exercer le titulaire du BTS électrotechnique 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00CC"/>
                </a:solidFill>
              </a:rPr>
              <a:t>les secteurs professionnels d’intervention possible ; 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00CC"/>
                </a:solidFill>
              </a:rPr>
              <a:t>les environnements de travail caractéristiques 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00CC"/>
                </a:solidFill>
              </a:rPr>
              <a:t>les activités et tâches </a:t>
            </a:r>
            <a:r>
              <a:rPr lang="fr-FR" sz="1800" dirty="0" smtClean="0">
                <a:solidFill>
                  <a:srgbClr val="0000CC"/>
                </a:solidFill>
              </a:rPr>
              <a:t>associées et les compétences </a:t>
            </a:r>
            <a:r>
              <a:rPr lang="fr-FR" sz="1800" dirty="0" smtClean="0">
                <a:solidFill>
                  <a:srgbClr val="0000CC"/>
                </a:solidFill>
              </a:rPr>
              <a:t>que doit maitriser chaque titulaire du BTS</a:t>
            </a:r>
            <a:r>
              <a:rPr lang="fr-FR" sz="1800" dirty="0">
                <a:solidFill>
                  <a:srgbClr val="0000CC"/>
                </a:solidFill>
              </a:rPr>
              <a:t> </a:t>
            </a:r>
            <a:r>
              <a:rPr lang="fr-FR" sz="1800" dirty="0" smtClean="0">
                <a:solidFill>
                  <a:srgbClr val="0000CC"/>
                </a:solidFill>
              </a:rPr>
              <a:t>électrotechnique.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Pour chaque équipe pédagogique, le RAP le point d’entrée dans le diplôme afin d’écrire (de réécrire) le projet de formation de la section de BTS électrotechnique.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		</a:t>
            </a:r>
            <a:endParaRPr lang="fr-FR" sz="11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référentiel d’activités </a:t>
            </a:r>
            <a:r>
              <a:rPr lang="fr-FR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professionnelles et de compétences</a:t>
            </a:r>
            <a:endParaRPr lang="fr-FR" sz="20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Le contexte général des métiers que peut exercer le titulaire du BTS électrotechnique</a:t>
            </a:r>
          </a:p>
          <a:p>
            <a:r>
              <a:rPr lang="fr-FR" sz="1400" b="1" dirty="0" smtClean="0"/>
              <a:t>Etre technicien(ne) supérieur(e) </a:t>
            </a:r>
            <a:r>
              <a:rPr lang="fr-FR" sz="1400" b="1" i="1" dirty="0" smtClean="0"/>
              <a:t>« Électrotechnicien </a:t>
            </a:r>
            <a:r>
              <a:rPr lang="fr-FR" sz="1400" b="1" i="1" dirty="0"/>
              <a:t>» </a:t>
            </a:r>
            <a:r>
              <a:rPr lang="fr-FR" sz="1400" b="1" dirty="0" smtClean="0"/>
              <a:t>c’est </a:t>
            </a:r>
            <a:r>
              <a:rPr lang="fr-FR" sz="1400" dirty="0" smtClean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/>
              <a:t>être spécialiste des installations électriques </a:t>
            </a:r>
            <a:r>
              <a:rPr lang="fr-FR" sz="1400" dirty="0" smtClean="0"/>
              <a:t>quelle qu'en soit leur nature, </a:t>
            </a:r>
            <a:r>
              <a:rPr lang="fr-FR" sz="1400" dirty="0"/>
              <a:t>qui intègrent les technologies numériques, communicantes </a:t>
            </a:r>
            <a:r>
              <a:rPr lang="fr-FR" sz="1400" dirty="0" smtClean="0"/>
              <a:t>et les </a:t>
            </a:r>
            <a:r>
              <a:rPr lang="fr-FR" sz="1400" dirty="0"/>
              <a:t>objets connectés au service des enjeux </a:t>
            </a:r>
            <a:r>
              <a:rPr lang="fr-FR" sz="1400" dirty="0" smtClean="0"/>
              <a:t>énergétiques </a:t>
            </a:r>
            <a:r>
              <a:rPr lang="fr-FR" sz="1400" dirty="0" smtClean="0"/>
              <a:t>;</a:t>
            </a:r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/>
              <a:t>concevoir, optimiser, réaliser </a:t>
            </a:r>
            <a:r>
              <a:rPr lang="fr-FR" sz="1400" b="1" dirty="0"/>
              <a:t>et </a:t>
            </a:r>
            <a:r>
              <a:rPr lang="fr-FR" sz="1400" b="1" dirty="0" smtClean="0"/>
              <a:t>maintenir </a:t>
            </a:r>
            <a:r>
              <a:rPr lang="fr-FR" sz="1400" dirty="0"/>
              <a:t>ces installations électriques depuis le </a:t>
            </a:r>
            <a:r>
              <a:rPr lang="fr-FR" sz="1400" dirty="0" smtClean="0"/>
              <a:t>point de </a:t>
            </a:r>
            <a:r>
              <a:rPr lang="fr-FR" sz="1400" dirty="0"/>
              <a:t>production de l’énergie jusqu’aux </a:t>
            </a:r>
            <a:r>
              <a:rPr lang="fr-FR" sz="1400" dirty="0" smtClean="0"/>
              <a:t>utilisations ;</a:t>
            </a:r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/>
              <a:t>maîtriser </a:t>
            </a:r>
            <a:r>
              <a:rPr lang="fr-FR" sz="1400" b="1" dirty="0" smtClean="0"/>
              <a:t>les fondamentaux </a:t>
            </a:r>
            <a:r>
              <a:rPr lang="fr-FR" sz="1400" dirty="0"/>
              <a:t>(scientifiques et technologiques) </a:t>
            </a:r>
            <a:r>
              <a:rPr lang="fr-FR" sz="1400" b="1" dirty="0" smtClean="0"/>
              <a:t>de la discipline </a:t>
            </a:r>
            <a:r>
              <a:rPr lang="fr-FR" sz="1400" dirty="0" smtClean="0"/>
              <a:t>;</a:t>
            </a:r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/>
              <a:t>être </a:t>
            </a:r>
            <a:r>
              <a:rPr lang="fr-FR" sz="1400" b="1" dirty="0" smtClean="0"/>
              <a:t>capable</a:t>
            </a:r>
            <a:r>
              <a:rPr lang="fr-FR" sz="1400" dirty="0" smtClean="0"/>
              <a:t>, de par son </a:t>
            </a:r>
            <a:r>
              <a:rPr lang="fr-FR" sz="1400" dirty="0"/>
              <a:t>expertise technique et sa </a:t>
            </a:r>
            <a:r>
              <a:rPr lang="fr-FR" sz="1400" dirty="0" smtClean="0"/>
              <a:t>polyvalence, </a:t>
            </a:r>
            <a:r>
              <a:rPr lang="fr-FR" sz="1400" b="1" dirty="0" smtClean="0"/>
              <a:t>de</a:t>
            </a:r>
            <a:r>
              <a:rPr lang="fr-FR" sz="1400" dirty="0" smtClean="0"/>
              <a:t> </a:t>
            </a:r>
            <a:r>
              <a:rPr lang="fr-FR" sz="1400" b="1" dirty="0"/>
              <a:t>s’adapter</a:t>
            </a:r>
            <a:r>
              <a:rPr lang="fr-FR" sz="1400" dirty="0"/>
              <a:t> aux </a:t>
            </a:r>
            <a:r>
              <a:rPr lang="fr-FR" sz="1400" dirty="0" smtClean="0"/>
              <a:t>contextes, aux usages, aux évolutions (technologiques, méthodes de travail, …) et aux </a:t>
            </a:r>
            <a:r>
              <a:rPr lang="fr-FR" sz="1400" dirty="0"/>
              <a:t>enjeux 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sz="1200" dirty="0" smtClean="0"/>
              <a:t>d’efficacité </a:t>
            </a:r>
            <a:r>
              <a:rPr lang="fr-FR" sz="1200" dirty="0"/>
              <a:t>et de performance énergétique 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sz="1200" dirty="0" smtClean="0"/>
              <a:t>de </a:t>
            </a:r>
            <a:r>
              <a:rPr lang="fr-FR" sz="1200" dirty="0"/>
              <a:t>développement des sources d’énergies renouvelables 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sz="1200" dirty="0" smtClean="0"/>
              <a:t>de </a:t>
            </a:r>
            <a:r>
              <a:rPr lang="fr-FR" sz="1200" dirty="0"/>
              <a:t>transition numérique, de cyber-sécurité et d’interopérabilité 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sz="1200" dirty="0" smtClean="0"/>
              <a:t>sociétaux </a:t>
            </a:r>
            <a:r>
              <a:rPr lang="fr-FR" sz="1200" dirty="0"/>
              <a:t>(évolution démographique, maintien à domicile, etc.).</a:t>
            </a:r>
            <a:endParaRPr lang="fr-FR" sz="12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400" dirty="0" smtClean="0"/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4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		</a:t>
            </a:r>
            <a:endParaRPr lang="fr-FR" sz="11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référentiel d’activités professionnelles et de compétences</a:t>
            </a:r>
            <a:endParaRPr lang="fr-FR" sz="20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23C278C1-D7F8-4A48-951F-A6DF3D5EFF6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8280" y="1538046"/>
            <a:ext cx="6143383" cy="2621298"/>
          </a:xfrm>
          <a:prstGeom prst="rect">
            <a:avLst/>
          </a:prstGeom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Les secteurs professionnels d’intervention possible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		</a:t>
            </a:r>
            <a:endParaRPr lang="fr-FR" sz="11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référentiel d’activités professionnelles et de compétences</a:t>
            </a:r>
            <a:endParaRPr lang="fr-FR" sz="20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 : coins arrondis 10">
            <a:extLst>
              <a:ext uri="{FF2B5EF4-FFF2-40B4-BE49-F238E27FC236}">
                <a16:creationId xmlns:a16="http://schemas.microsoft.com/office/drawing/2014/main" id="{5F1DA965-858E-4331-985A-207772C8D084}"/>
              </a:ext>
            </a:extLst>
          </p:cNvPr>
          <p:cNvSpPr/>
          <p:nvPr/>
        </p:nvSpPr>
        <p:spPr>
          <a:xfrm>
            <a:off x="220264" y="928010"/>
            <a:ext cx="2160000" cy="54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production centralisée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et/ou  décentralisée 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d’énergie </a:t>
            </a:r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électrique</a:t>
            </a:r>
            <a:endParaRPr lang="fr-FR" sz="110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 : coins arrondis 11">
            <a:extLst>
              <a:ext uri="{FF2B5EF4-FFF2-40B4-BE49-F238E27FC236}">
                <a16:creationId xmlns:a16="http://schemas.microsoft.com/office/drawing/2014/main" id="{E929147C-7E8D-467D-961E-96B7DF0A0DAB}"/>
              </a:ext>
            </a:extLst>
          </p:cNvPr>
          <p:cNvSpPr/>
          <p:nvPr/>
        </p:nvSpPr>
        <p:spPr>
          <a:xfrm>
            <a:off x="3077559" y="928010"/>
            <a:ext cx="2160000" cy="54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Les </a:t>
            </a:r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réseaux de transport, de distribution d’énergie 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électrique </a:t>
            </a:r>
            <a:r>
              <a:rPr lang="fr-FR" sz="1100" b="1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communication</a:t>
            </a:r>
            <a:endParaRPr lang="fr-FR" sz="110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 : coins arrondis 12">
            <a:extLst>
              <a:ext uri="{FF2B5EF4-FFF2-40B4-BE49-F238E27FC236}">
                <a16:creationId xmlns:a16="http://schemas.microsoft.com/office/drawing/2014/main" id="{FDE21967-591B-4F41-B5BC-A9FBA07FAE7F}"/>
              </a:ext>
            </a:extLst>
          </p:cNvPr>
          <p:cNvSpPr/>
          <p:nvPr/>
        </p:nvSpPr>
        <p:spPr>
          <a:xfrm>
            <a:off x="5934853" y="928010"/>
            <a:ext cx="2160000" cy="54000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Les infrastructures</a:t>
            </a:r>
            <a:endParaRPr lang="fr-FR" sz="110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 : coins arrondis 13">
            <a:extLst>
              <a:ext uri="{FF2B5EF4-FFF2-40B4-BE49-F238E27FC236}">
                <a16:creationId xmlns:a16="http://schemas.microsoft.com/office/drawing/2014/main" id="{3099A4A5-AA4A-4380-9623-E9C265AAAFC0}"/>
              </a:ext>
            </a:extLst>
          </p:cNvPr>
          <p:cNvSpPr/>
          <p:nvPr/>
        </p:nvSpPr>
        <p:spPr>
          <a:xfrm>
            <a:off x="264950" y="4155167"/>
            <a:ext cx="2160000" cy="540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C0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Les </a:t>
            </a:r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bâtiments (résidentiel, tertiaire et industriel</a:t>
            </a:r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fr-FR" sz="110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 : coins arrondis 14">
            <a:extLst>
              <a:ext uri="{FF2B5EF4-FFF2-40B4-BE49-F238E27FC236}">
                <a16:creationId xmlns:a16="http://schemas.microsoft.com/office/drawing/2014/main" id="{4427B26B-4E4A-4931-959C-6DE438863916}"/>
              </a:ext>
            </a:extLst>
          </p:cNvPr>
          <p:cNvSpPr/>
          <p:nvPr/>
        </p:nvSpPr>
        <p:spPr>
          <a:xfrm>
            <a:off x="6079549" y="4155167"/>
            <a:ext cx="2160000" cy="540000"/>
          </a:xfrm>
          <a:prstGeom prst="roundRect">
            <a:avLst/>
          </a:prstGeom>
          <a:solidFill>
            <a:srgbClr val="00FF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Les </a:t>
            </a:r>
            <a:r>
              <a:rPr lang="fr-FR" sz="11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équipements électriques des véhicules </a:t>
            </a:r>
          </a:p>
        </p:txBody>
      </p:sp>
      <p:sp>
        <p:nvSpPr>
          <p:cNvPr id="11" name="Rectangle : coins arrondis 15">
            <a:extLst>
              <a:ext uri="{FF2B5EF4-FFF2-40B4-BE49-F238E27FC236}">
                <a16:creationId xmlns:a16="http://schemas.microsoft.com/office/drawing/2014/main" id="{725A9CA9-9BFF-466B-BA04-2647789BBDEF}"/>
              </a:ext>
            </a:extLst>
          </p:cNvPr>
          <p:cNvSpPr/>
          <p:nvPr/>
        </p:nvSpPr>
        <p:spPr>
          <a:xfrm>
            <a:off x="3172249" y="4155167"/>
            <a:ext cx="2160000" cy="54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57150">
            <a:solidFill>
              <a:srgbClr val="C00000"/>
            </a:solidFill>
            <a:prstDash val="sysDot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L’industrie</a:t>
            </a:r>
            <a:endParaRPr lang="fr-FR" sz="110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1388280" y="1666706"/>
            <a:ext cx="486426" cy="358362"/>
          </a:xfrm>
          <a:prstGeom prst="ellips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4084062" y="1828235"/>
            <a:ext cx="486426" cy="358362"/>
          </a:xfrm>
          <a:prstGeom prst="ellips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6305661" y="1894127"/>
            <a:ext cx="486426" cy="358362"/>
          </a:xfrm>
          <a:prstGeom prst="ellips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4613921" y="2072027"/>
            <a:ext cx="486426" cy="358362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4994346" y="3340294"/>
            <a:ext cx="486426" cy="358362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2834346" y="3515380"/>
            <a:ext cx="486426" cy="358362"/>
          </a:xfrm>
          <a:prstGeom prst="ellipse">
            <a:avLst/>
          </a:prstGeom>
          <a:noFill/>
          <a:ln w="28575"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5354562" y="2001126"/>
            <a:ext cx="486426" cy="35836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2956668" y="1980929"/>
            <a:ext cx="486426" cy="35836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5852521" y="2381032"/>
            <a:ext cx="486426" cy="358362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2289451" y="3150653"/>
            <a:ext cx="486426" cy="358362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25ABFC9-C4E1-445B-AD62-1ABDDD7A5C6B}"/>
              </a:ext>
            </a:extLst>
          </p:cNvPr>
          <p:cNvSpPr/>
          <p:nvPr/>
        </p:nvSpPr>
        <p:spPr>
          <a:xfrm>
            <a:off x="4857134" y="3104705"/>
            <a:ext cx="486426" cy="358362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7686413" y="1507779"/>
            <a:ext cx="141252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Les activités, tâches et compétences sont mises </a:t>
            </a:r>
            <a:r>
              <a:rPr lang="fr-FR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en œuvre et </a:t>
            </a:r>
            <a:r>
              <a:rPr lang="fr-FR" sz="12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maîtrisées </a:t>
            </a:r>
            <a:r>
              <a:rPr lang="fr-FR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dans </a:t>
            </a:r>
            <a:r>
              <a:rPr lang="fr-FR" sz="12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au moins trois </a:t>
            </a:r>
            <a:r>
              <a:rPr lang="fr-FR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secteurs professionnels :</a:t>
            </a:r>
          </a:p>
          <a:p>
            <a:pPr marL="171450" indent="-171450">
              <a:buFontTx/>
              <a:buChar char="-"/>
            </a:pPr>
            <a:r>
              <a:rPr lang="fr-FR" sz="12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les bâtiments</a:t>
            </a:r>
          </a:p>
          <a:p>
            <a:pPr marL="171450" indent="-171450">
              <a:buFontTx/>
              <a:buChar char="-"/>
            </a:pPr>
            <a:r>
              <a:rPr lang="fr-FR" sz="12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l’industrie </a:t>
            </a:r>
          </a:p>
          <a:p>
            <a:pPr marL="171450" indent="-171450">
              <a:buFontTx/>
              <a:buChar char="-"/>
            </a:pPr>
            <a:r>
              <a:rPr lang="fr-FR" sz="12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 3</a:t>
            </a:r>
            <a:r>
              <a:rPr lang="fr-FR" sz="1200" baseline="300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ème</a:t>
            </a:r>
            <a:r>
              <a:rPr lang="fr-FR" sz="12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secteur </a:t>
            </a:r>
            <a:r>
              <a:rPr lang="fr-FR" sz="120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au choix de l’établissement </a:t>
            </a:r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1481" y="1568656"/>
            <a:ext cx="11208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0000CC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Tous les environnements mettent en œuvre l’énergie électrique et sont donc des lieux d’intervention pour les électrotechniciens. </a:t>
            </a:r>
            <a:endParaRPr lang="fr-FR" sz="12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8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>
                <a:solidFill>
                  <a:srgbClr val="0000CC"/>
                </a:solidFill>
              </a:rPr>
              <a:t>les environnements de travail </a:t>
            </a:r>
            <a:r>
              <a:rPr lang="fr-FR" sz="1800" b="1" dirty="0" smtClean="0">
                <a:solidFill>
                  <a:srgbClr val="0000CC"/>
                </a:solidFill>
              </a:rPr>
              <a:t>caractéristiques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600" b="1" dirty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b="1" dirty="0" smtClean="0">
                <a:solidFill>
                  <a:srgbClr val="0000CC"/>
                </a:solidFill>
              </a:rPr>
              <a:t>Les emplois possibles sont très nombreux et évolutifs.  </a:t>
            </a:r>
          </a:p>
          <a:p>
            <a:pPr algn="just">
              <a:spcBef>
                <a:spcPts val="0"/>
              </a:spcBef>
            </a:pPr>
            <a:endParaRPr lang="fr-FR" sz="1600" b="1" dirty="0" smtClean="0">
              <a:solidFill>
                <a:srgbClr val="0000CC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sz="1600" b="1" dirty="0" smtClean="0">
                <a:solidFill>
                  <a:srgbClr val="0000CC"/>
                </a:solidFill>
              </a:rPr>
              <a:t>Les </a:t>
            </a:r>
            <a:r>
              <a:rPr lang="fr-FR" sz="1600" b="1" dirty="0">
                <a:solidFill>
                  <a:srgbClr val="0000CC"/>
                </a:solidFill>
              </a:rPr>
              <a:t>environnements d’accueil </a:t>
            </a:r>
            <a:r>
              <a:rPr lang="fr-FR" sz="1600" b="1" dirty="0" smtClean="0">
                <a:solidFill>
                  <a:srgbClr val="0000CC"/>
                </a:solidFill>
              </a:rPr>
              <a:t>sont très variés</a:t>
            </a:r>
            <a:r>
              <a:rPr lang="fr-FR" sz="1600" b="1" dirty="0">
                <a:solidFill>
                  <a:srgbClr val="0000CC"/>
                </a:solidFill>
              </a:rPr>
              <a:t> 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cs typeface="Arial" panose="020B0604020202020204" pitchFamily="34" charset="0"/>
              </a:rPr>
              <a:t>entreprises artisanales et très petites </a:t>
            </a:r>
            <a:r>
              <a:rPr lang="fr-FR" sz="1600" dirty="0" smtClean="0">
                <a:cs typeface="Arial" panose="020B0604020202020204" pitchFamily="34" charset="0"/>
              </a:rPr>
              <a:t>entreprises ;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cs typeface="Arial" panose="020B0604020202020204" pitchFamily="34" charset="0"/>
              </a:rPr>
              <a:t>petites </a:t>
            </a:r>
            <a:r>
              <a:rPr lang="fr-FR" sz="1600" dirty="0">
                <a:cs typeface="Arial" panose="020B0604020202020204" pitchFamily="34" charset="0"/>
              </a:rPr>
              <a:t>et moyennes </a:t>
            </a:r>
            <a:r>
              <a:rPr lang="fr-FR" sz="1600" dirty="0" smtClean="0">
                <a:cs typeface="Arial" panose="020B0604020202020204" pitchFamily="34" charset="0"/>
              </a:rPr>
              <a:t>entreprises ; petite et moyennes industries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cs typeface="Arial" panose="020B0604020202020204" pitchFamily="34" charset="0"/>
              </a:rPr>
              <a:t>grandes entreprises, les fonctions publiques. </a:t>
            </a:r>
            <a:endParaRPr lang="fr-FR" sz="1600" dirty="0"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b="1" dirty="0" smtClean="0">
                <a:solidFill>
                  <a:srgbClr val="0000CC"/>
                </a:solidFill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solidFill>
                  <a:srgbClr val="0000CC"/>
                </a:solidFill>
                <a:cs typeface="Arial" panose="020B0604020202020204" pitchFamily="34" charset="0"/>
              </a:rPr>
              <a:t>Le cadre </a:t>
            </a:r>
            <a:r>
              <a:rPr lang="fr-FR" sz="1600" b="1" dirty="0" smtClean="0">
                <a:solidFill>
                  <a:srgbClr val="0000CC"/>
                </a:solidFill>
                <a:cs typeface="Arial" panose="020B0604020202020204" pitchFamily="34" charset="0"/>
              </a:rPr>
              <a:t>d’intervention est également très divers </a:t>
            </a:r>
            <a:r>
              <a:rPr lang="fr-FR" sz="1600" b="1" dirty="0">
                <a:solidFill>
                  <a:srgbClr val="0000CC"/>
                </a:solidFill>
              </a:rPr>
              <a:t>:</a:t>
            </a:r>
          </a:p>
          <a:p>
            <a:pPr marL="28575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cs typeface="Arial" panose="020B0604020202020204" pitchFamily="34" charset="0"/>
              </a:rPr>
              <a:t>travaux neufs ;</a:t>
            </a:r>
          </a:p>
          <a:p>
            <a:pPr marL="28575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cs typeface="Arial" panose="020B0604020202020204" pitchFamily="34" charset="0"/>
              </a:rPr>
              <a:t>travaux de rénovation ; </a:t>
            </a:r>
          </a:p>
          <a:p>
            <a:pPr marL="28575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cs typeface="Arial" panose="020B0604020202020204" pitchFamily="34" charset="0"/>
              </a:rPr>
              <a:t>travaux d’adaptation ; </a:t>
            </a:r>
            <a:r>
              <a:rPr lang="fr-FR" sz="1600" dirty="0" smtClean="0">
                <a:cs typeface="Arial" panose="020B0604020202020204" pitchFamily="34" charset="0"/>
              </a:rPr>
              <a:t> </a:t>
            </a:r>
            <a:endParaRPr lang="fr-FR" sz="1600" dirty="0">
              <a:cs typeface="Arial" panose="020B0604020202020204" pitchFamily="34" charset="0"/>
            </a:endParaRPr>
          </a:p>
          <a:p>
            <a:pPr marL="285750"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>
                <a:cs typeface="Arial" panose="020B0604020202020204" pitchFamily="34" charset="0"/>
              </a:rPr>
              <a:t>travaux de maintenance</a:t>
            </a:r>
            <a:r>
              <a:rPr lang="fr-FR" sz="1600" dirty="0" smtClean="0">
                <a:cs typeface="Arial" panose="020B0604020202020204" pitchFamily="34" charset="0"/>
              </a:rPr>
              <a:t>.</a:t>
            </a:r>
            <a:endParaRPr lang="fr-FR" sz="1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6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6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b="1" dirty="0" smtClean="0">
                <a:solidFill>
                  <a:srgbClr val="0000CC"/>
                </a:solidFill>
              </a:rPr>
              <a:t>		</a:t>
            </a:r>
            <a:endParaRPr lang="fr-FR" sz="16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référentiel d’activités </a:t>
            </a:r>
            <a:r>
              <a:rPr lang="fr-FR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professionnelles et de compétences</a:t>
            </a:r>
            <a:endParaRPr lang="fr-FR" sz="20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43844" y="873178"/>
            <a:ext cx="17452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 diversité des emplois et des activités requièrent pour le titulaire du BTS électrotechnique une grande maîtrise des fondamentaux scientifiques et techniques et une forte autonomie pour intervenir </a:t>
            </a:r>
            <a:r>
              <a:rPr lang="fr-FR" sz="1400" b="1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avec « professionnalisme ».</a:t>
            </a:r>
            <a:endParaRPr lang="fr-FR" sz="1400" b="1" dirty="0" smtClean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4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Cet enjeu a été régulièrement rappelé lors de la rénovation du diplôme. </a:t>
            </a:r>
            <a:endParaRPr lang="fr-FR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fr-FR" sz="1800" dirty="0" smtClean="0">
                <a:solidFill>
                  <a:srgbClr val="0000CC"/>
                </a:solidFill>
                <a:cs typeface="Arial" panose="020B0604020202020204" pitchFamily="34" charset="0"/>
              </a:rPr>
              <a:t>Les activités (8) et tâches associées (28) sont rassemblées </a:t>
            </a:r>
            <a:r>
              <a:rPr lang="fr-FR" sz="1800" dirty="0">
                <a:solidFill>
                  <a:srgbClr val="0000CC"/>
                </a:solidFill>
                <a:cs typeface="Arial" panose="020B0604020202020204" pitchFamily="34" charset="0"/>
              </a:rPr>
              <a:t>dans cinq pôles qui correspondent aux cinq blocs de </a:t>
            </a:r>
            <a:r>
              <a:rPr lang="fr-FR" sz="1800" dirty="0" smtClean="0">
                <a:solidFill>
                  <a:srgbClr val="0000CC"/>
                </a:solidFill>
                <a:cs typeface="Arial" panose="020B0604020202020204" pitchFamily="34" charset="0"/>
              </a:rPr>
              <a:t>compétences. </a:t>
            </a:r>
            <a:endParaRPr lang="fr-FR" sz="1800" dirty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		</a:t>
            </a:r>
            <a:endParaRPr lang="fr-FR" sz="11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référentiel d’activités </a:t>
            </a:r>
            <a:r>
              <a:rPr lang="fr-FR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professionnelles et de compétences</a:t>
            </a:r>
            <a:endParaRPr lang="fr-FR" sz="20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60188"/>
              </p:ext>
            </p:extLst>
          </p:nvPr>
        </p:nvGraphicFramePr>
        <p:xfrm>
          <a:off x="301526" y="1223709"/>
          <a:ext cx="8010370" cy="3454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124">
                  <a:extLst>
                    <a:ext uri="{9D8B030D-6E8A-4147-A177-3AD203B41FA5}">
                      <a16:colId xmlns:a16="http://schemas.microsoft.com/office/drawing/2014/main" val="2930606828"/>
                    </a:ext>
                  </a:extLst>
                </a:gridCol>
                <a:gridCol w="1711581">
                  <a:extLst>
                    <a:ext uri="{9D8B030D-6E8A-4147-A177-3AD203B41FA5}">
                      <a16:colId xmlns:a16="http://schemas.microsoft.com/office/drawing/2014/main" val="1087923189"/>
                    </a:ext>
                  </a:extLst>
                </a:gridCol>
                <a:gridCol w="4986665">
                  <a:extLst>
                    <a:ext uri="{9D8B030D-6E8A-4147-A177-3AD203B41FA5}">
                      <a16:colId xmlns:a16="http://schemas.microsoft.com/office/drawing/2014/main" val="583712180"/>
                    </a:ext>
                  </a:extLst>
                </a:gridCol>
              </a:tblGrid>
              <a:tr h="143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Pôles d’activités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Activités professionnelles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r>
                        <a:rPr lang="fr-FR" sz="700" dirty="0" smtClean="0">
                          <a:effectLst/>
                        </a:rPr>
                        <a:t>tâches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2945910948"/>
                  </a:ext>
                </a:extLst>
              </a:tr>
              <a:tr h="408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Pôle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Conception - étude préliminaire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Conception - étude préliminaire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T 1.1 : analyser et/ou élaborer les documents relatifs aux besoins du client/utilisateur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T 1.2 : élaborer un avant-projet/chantier (ou avant-projet sommaire)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T 1.3 : dimensionner les constituants de l’installation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T 1.4 : définir les coûts pour préparer une offre commerciale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3793322545"/>
                  </a:ext>
                </a:extLst>
              </a:tr>
              <a:tr h="3066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Pôle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Conception - étude détaillée du projet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Conception - étude détaillée du projet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2.1 : choisir les matériels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2.2 : réaliser les documents techniques du </a:t>
                      </a:r>
                      <a:r>
                        <a:rPr lang="fr-FR" sz="700" dirty="0" smtClean="0">
                          <a:effectLst/>
                        </a:rPr>
                        <a:t>projet/chantier</a:t>
                      </a:r>
                      <a:endParaRPr lang="fr-FR" sz="700" dirty="0">
                        <a:effectLst/>
                      </a:endParaRP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4137895742"/>
                  </a:ext>
                </a:extLst>
              </a:tr>
              <a:tr h="3066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Pôle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Analyse, diagnostic, maintenance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Analyse – diagnostic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3.1 : proposer un protocole pour analyser le fonctionnement et/ou le comportement de l’installation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3.2 : mesurer et contrôler l’installation, exploiter les mesures pour faire le diagnostic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3.3 : formuler des </a:t>
                      </a:r>
                      <a:r>
                        <a:rPr lang="fr-FR" sz="700" dirty="0" smtClean="0">
                          <a:effectLst/>
                        </a:rPr>
                        <a:t>préconisations</a:t>
                      </a:r>
                      <a:endParaRPr lang="fr-FR" sz="700" dirty="0">
                        <a:effectLst/>
                      </a:endParaRP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3270297972"/>
                  </a:ext>
                </a:extLst>
              </a:tr>
              <a:tr h="306649">
                <a:tc>
                  <a:txBody>
                    <a:bodyPr/>
                    <a:lstStyle/>
                    <a:p>
                      <a:endParaRPr lang="fr-F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Maintenance d’une installation électrique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4.1 : organiser la maintenance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4.2 : réaliser la maintenance préventive ou prévisionnelle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4.3 : réaliser la maintenance </a:t>
                      </a:r>
                      <a:r>
                        <a:rPr lang="fr-FR" sz="700" dirty="0" smtClean="0">
                          <a:effectLst/>
                        </a:rPr>
                        <a:t>corrective</a:t>
                      </a:r>
                      <a:endParaRPr lang="fr-FR" sz="700" dirty="0">
                        <a:effectLst/>
                      </a:endParaRP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2426991623"/>
                  </a:ext>
                </a:extLst>
              </a:tr>
              <a:tr h="511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Pôle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Conduite de projet/chantier 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Conduite de projet/chantier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5.1 : s’approprier et vérifier les informations relatives au projet/chantier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5.2 : planifier les étapes du projet/chantier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5.3 : assurer le suivi de la réalisation du projet/chantier (coûts, délais, qualité)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5.4 : faire appliquer les règles liées à la santé, la sécurité et l’environnement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5.5 : gérer et animer l’équipe </a:t>
                      </a:r>
                      <a:r>
                        <a:rPr lang="fr-FR" sz="700" dirty="0" smtClean="0">
                          <a:effectLst/>
                        </a:rPr>
                        <a:t>projet/chantier</a:t>
                      </a:r>
                      <a:endParaRPr lang="fr-FR" sz="700" dirty="0">
                        <a:effectLst/>
                      </a:endParaRP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1342392207"/>
                  </a:ext>
                </a:extLst>
              </a:tr>
              <a:tr h="3066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Pôle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Réalisation,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mise en service d’un projet 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Réalisation : installation – intégration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6.1 : organiser l’espace de travail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6.2 : implanter, poser, installer, câbler, raccorder les matériels électriques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6.3 : programmer les applications </a:t>
                      </a:r>
                      <a:r>
                        <a:rPr lang="fr-FR" sz="700" dirty="0" smtClean="0">
                          <a:effectLst/>
                        </a:rPr>
                        <a:t>métiers</a:t>
                      </a:r>
                      <a:endParaRPr lang="fr-FR" sz="700" dirty="0">
                        <a:effectLst/>
                      </a:endParaRP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62482782"/>
                  </a:ext>
                </a:extLst>
              </a:tr>
              <a:tr h="306649">
                <a:tc>
                  <a:txBody>
                    <a:bodyPr/>
                    <a:lstStyle/>
                    <a:p>
                      <a:endParaRPr lang="fr-F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Mise en service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7.1 : réaliser les contrôles, les configurations, les essais fonctionnels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7.2 : vérifier le fonctionnement de l’installation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7.3 : réceptionner l’installation avec le client/utilisateur </a:t>
                      </a: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2075018833"/>
                  </a:ext>
                </a:extLst>
              </a:tr>
              <a:tr h="511081">
                <a:tc>
                  <a:txBody>
                    <a:bodyPr/>
                    <a:lstStyle/>
                    <a:p>
                      <a:endParaRPr lang="fr-F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Communication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1" marR="3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8.1 : constituer et mettre à jour les dossiers du projet/chantier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8.2 : échanger, y compris en langue anglaise, avec les parties prenantes du projet/chantier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8.3 : expliquer, y compris en langue anglaise, le fonctionnement de l’installation et former le client/utilisateur à son utilisation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8.4 : préparer et animer des réunions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T 8.5 : présenter et argumenter, y compris en langue anglaise, une offre à un client/utilisateur </a:t>
                      </a:r>
                    </a:p>
                  </a:txBody>
                  <a:tcPr marL="32821" marR="32821" marT="0" marB="0"/>
                </a:tc>
                <a:extLst>
                  <a:ext uri="{0D108BD9-81ED-4DB2-BD59-A6C34878D82A}">
                    <a16:rowId xmlns:a16="http://schemas.microsoft.com/office/drawing/2014/main" val="20870477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350256" y="1697019"/>
            <a:ext cx="1745292" cy="24622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Les activités et tâches associées constituent le socle que doit maîtriser le technicien supérieur </a:t>
            </a:r>
          </a:p>
          <a:p>
            <a:r>
              <a:rPr lang="fr-FR" sz="14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afin d’exercer pleinement son métier.  </a:t>
            </a:r>
          </a:p>
          <a:p>
            <a:endParaRPr lang="fr-FR" sz="1400" b="1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400" b="1" dirty="0" smtClean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/>
              <a:t>Dix-huit </a:t>
            </a:r>
            <a:r>
              <a:rPr lang="fr-FR" sz="1000" dirty="0"/>
              <a:t>compétences sont mobilisées pour réaliser l’ensemble des activités et tâches décrites dans le référentiel des activités professionnelles. </a:t>
            </a:r>
          </a:p>
          <a:p>
            <a:r>
              <a:rPr lang="fr-FR" sz="1000" b="1" dirty="0"/>
              <a:t> </a:t>
            </a:r>
            <a:r>
              <a:rPr lang="fr-FR" sz="1000" b="1" dirty="0" smtClean="0"/>
              <a:t>4 </a:t>
            </a:r>
            <a:r>
              <a:rPr lang="fr-FR" sz="1000" b="1" dirty="0"/>
              <a:t>compétences transversales : </a:t>
            </a:r>
            <a:endParaRPr lang="fr-FR" sz="1000" dirty="0"/>
          </a:p>
          <a:p>
            <a:r>
              <a:rPr lang="fr-FR" sz="1000" b="1" dirty="0"/>
              <a:t>C1 :</a:t>
            </a:r>
            <a:r>
              <a:rPr lang="fr-FR" sz="1000" dirty="0"/>
              <a:t> recenser et prendre en compte les normes, les réglementations applicables au projet/chantier </a:t>
            </a:r>
          </a:p>
          <a:p>
            <a:r>
              <a:rPr lang="fr-FR" sz="1000" b="1" dirty="0"/>
              <a:t>C2 :</a:t>
            </a:r>
            <a:r>
              <a:rPr lang="fr-FR" sz="1000" dirty="0"/>
              <a:t> extraire les informations nécessaires à la réalisation des tâches </a:t>
            </a:r>
          </a:p>
          <a:p>
            <a:r>
              <a:rPr lang="fr-FR" sz="1000" b="1" dirty="0"/>
              <a:t>C3 :</a:t>
            </a:r>
            <a:r>
              <a:rPr lang="fr-FR" sz="1000" dirty="0"/>
              <a:t> gérer les risques et les aléas liés à la réalisation des tâches </a:t>
            </a:r>
          </a:p>
          <a:p>
            <a:r>
              <a:rPr lang="fr-FR" sz="1000" b="1" dirty="0"/>
              <a:t>C4 :</a:t>
            </a:r>
            <a:r>
              <a:rPr lang="fr-FR" sz="1000" dirty="0"/>
              <a:t> communiquer de manière adaptée à l'oral, à l'écrit, y compris en langue anglaise </a:t>
            </a:r>
          </a:p>
          <a:p>
            <a:r>
              <a:rPr lang="fr-FR" sz="1000" b="1" dirty="0"/>
              <a:t> </a:t>
            </a:r>
            <a:r>
              <a:rPr lang="fr-FR" sz="1000" b="1" dirty="0" smtClean="0"/>
              <a:t>Et </a:t>
            </a:r>
            <a:r>
              <a:rPr lang="fr-FR" sz="1000" b="1" dirty="0"/>
              <a:t>14 compétences spécifiques métier :</a:t>
            </a:r>
            <a:endParaRPr lang="fr-FR" sz="1000" dirty="0"/>
          </a:p>
          <a:p>
            <a:r>
              <a:rPr lang="fr-FR" sz="1000" b="1" dirty="0"/>
              <a:t>C5 :</a:t>
            </a:r>
            <a:r>
              <a:rPr lang="fr-FR" sz="1000" dirty="0"/>
              <a:t> interpréter un besoin client/utilisateur, un CCTP, un cahier des charges</a:t>
            </a:r>
          </a:p>
          <a:p>
            <a:r>
              <a:rPr lang="fr-FR" sz="1000" b="1" dirty="0"/>
              <a:t>C6 :</a:t>
            </a:r>
            <a:r>
              <a:rPr lang="fr-FR" sz="1000" dirty="0"/>
              <a:t> modéliser le comportement de tout ou partie d’un ouvrage, d’une installation, d’un équipement électrique</a:t>
            </a:r>
          </a:p>
          <a:p>
            <a:r>
              <a:rPr lang="fr-FR" sz="1000" b="1" dirty="0"/>
              <a:t>C7 :</a:t>
            </a:r>
            <a:r>
              <a:rPr lang="fr-FR" sz="1000" dirty="0"/>
              <a:t> simuler le comportement de tout ou partie d’un ouvrage, d’une installation, d’un équipement électrique</a:t>
            </a:r>
          </a:p>
          <a:p>
            <a:r>
              <a:rPr lang="fr-FR" sz="1000" b="1" dirty="0"/>
              <a:t>C8 :</a:t>
            </a:r>
            <a:r>
              <a:rPr lang="fr-FR" sz="1000" dirty="0"/>
              <a:t> dimensionner les constituants d’un ouvrage, d’une installation, d’un équipement électrique</a:t>
            </a:r>
          </a:p>
          <a:p>
            <a:r>
              <a:rPr lang="fr-FR" sz="1000" b="1" dirty="0"/>
              <a:t>C9 :</a:t>
            </a:r>
            <a:r>
              <a:rPr lang="fr-FR" sz="1000" dirty="0"/>
              <a:t> choisir les constituants d’un ouvrage, d’une installation, d’un équipement électrique</a:t>
            </a:r>
          </a:p>
          <a:p>
            <a:r>
              <a:rPr lang="fr-FR" sz="1000" b="1" dirty="0"/>
              <a:t>C10 :</a:t>
            </a:r>
            <a:r>
              <a:rPr lang="fr-FR" sz="1000" dirty="0"/>
              <a:t> proposer l’architecture d’un ouvrage, d’une installation, d’un équipement électrique </a:t>
            </a:r>
          </a:p>
          <a:p>
            <a:r>
              <a:rPr lang="fr-FR" sz="1000" b="1" dirty="0"/>
              <a:t>C11 :</a:t>
            </a:r>
            <a:r>
              <a:rPr lang="fr-FR" sz="1000" dirty="0"/>
              <a:t> réaliser les documents techniques (plans, schémas, DOE, maquette virtuelle, etc.) du projet/chantier</a:t>
            </a:r>
          </a:p>
          <a:p>
            <a:r>
              <a:rPr lang="fr-FR" sz="1000" b="1" dirty="0"/>
              <a:t>C12 :</a:t>
            </a:r>
            <a:r>
              <a:rPr lang="fr-FR" sz="1000" dirty="0"/>
              <a:t> gérer et conduire (y compris avec les documents de : organisation, planification, suivi, pilotage, réception, etc.) le projet/chantier </a:t>
            </a:r>
          </a:p>
          <a:p>
            <a:r>
              <a:rPr lang="fr-FR" sz="1000" b="1" dirty="0"/>
              <a:t>C13 :</a:t>
            </a:r>
            <a:r>
              <a:rPr lang="fr-FR" sz="1000" dirty="0"/>
              <a:t> mesurer les grandeurs caractéristiques d’un ouvrage, d’une installation, d’un équipement électrique</a:t>
            </a:r>
          </a:p>
          <a:p>
            <a:r>
              <a:rPr lang="fr-FR" sz="1000" b="1" dirty="0"/>
              <a:t>C14 :</a:t>
            </a:r>
            <a:r>
              <a:rPr lang="fr-FR" sz="1000" dirty="0"/>
              <a:t> réaliser un ouvrage, une installation, un équipement électrique </a:t>
            </a:r>
          </a:p>
          <a:p>
            <a:r>
              <a:rPr lang="fr-FR" sz="1000" b="1" dirty="0"/>
              <a:t>C15 :</a:t>
            </a:r>
            <a:r>
              <a:rPr lang="fr-FR" sz="1000" dirty="0"/>
              <a:t> configurer et programmer les matériels dans le cadre du projet/chantier</a:t>
            </a:r>
          </a:p>
          <a:p>
            <a:r>
              <a:rPr lang="fr-FR" sz="1000" b="1" dirty="0"/>
              <a:t>C16 :</a:t>
            </a:r>
            <a:r>
              <a:rPr lang="fr-FR" sz="1000" dirty="0"/>
              <a:t> appliquer un protocole pour mettre en service un ouvrage, une installation, un équipement électrique </a:t>
            </a:r>
          </a:p>
          <a:p>
            <a:r>
              <a:rPr lang="fr-FR" sz="1000" b="1" dirty="0"/>
              <a:t>C17 :</a:t>
            </a:r>
            <a:r>
              <a:rPr lang="fr-FR" sz="1000" dirty="0"/>
              <a:t> réaliser un diagnostic de performance y compris énergétique, de sécurité, d’un ouvrage, d’une installation, d’un équipement électrique </a:t>
            </a:r>
          </a:p>
          <a:p>
            <a:r>
              <a:rPr lang="fr-FR" sz="1000" b="1" dirty="0"/>
              <a:t>C18 :</a:t>
            </a:r>
            <a:r>
              <a:rPr lang="fr-FR" sz="1000" dirty="0"/>
              <a:t> réaliser des opérations de maintenance sur un ouvrage, une installation, un équipement électrique</a:t>
            </a:r>
            <a:endParaRPr lang="fr-FR" sz="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6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600" b="1" dirty="0" smtClean="0">
                <a:solidFill>
                  <a:srgbClr val="0000CC"/>
                </a:solidFill>
              </a:rPr>
              <a:t>		</a:t>
            </a:r>
            <a:endParaRPr lang="fr-FR" sz="2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référentiel d’activités professionnelles et de compétences</a:t>
            </a:r>
            <a:endParaRPr lang="fr-FR" sz="2000" b="1" i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91375" y="894096"/>
            <a:ext cx="19069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Les 18 compétences </a:t>
            </a:r>
            <a:r>
              <a:rPr lang="fr-FR" sz="1400" i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et les connaissances associées </a:t>
            </a:r>
            <a:r>
              <a:rPr lang="fr-FR" sz="14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sont nécessaires et indispensables à la réalisation complètes des tâches professionnelles. </a:t>
            </a:r>
          </a:p>
          <a:p>
            <a:endParaRPr lang="fr-FR" sz="1400" b="1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4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Elles sont à développer et à maitriser dans trois </a:t>
            </a:r>
            <a:r>
              <a:rPr lang="fr-FR" sz="14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secteurs professionnels :</a:t>
            </a:r>
          </a:p>
          <a:p>
            <a:pPr marL="171450" indent="-171450">
              <a:buFontTx/>
              <a:buChar char="-"/>
            </a:pPr>
            <a:r>
              <a:rPr lang="fr-FR" sz="14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les bâtiments</a:t>
            </a:r>
          </a:p>
          <a:p>
            <a:pPr marL="171450" indent="-171450">
              <a:buFontTx/>
              <a:buChar char="-"/>
            </a:pPr>
            <a:r>
              <a:rPr lang="fr-FR" sz="14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l’industrie </a:t>
            </a:r>
          </a:p>
          <a:p>
            <a:pPr marL="171450" indent="-171450">
              <a:buFontTx/>
              <a:buChar char="-"/>
            </a:pPr>
            <a:r>
              <a:rPr lang="fr-FR" sz="14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 3</a:t>
            </a:r>
            <a:r>
              <a:rPr lang="fr-FR" sz="1400" baseline="300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ème</a:t>
            </a:r>
            <a:r>
              <a:rPr lang="fr-FR" sz="1400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secteur </a:t>
            </a:r>
            <a:r>
              <a:rPr lang="fr-FR" sz="140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au choix de l’établissement </a:t>
            </a:r>
            <a:endParaRPr lang="fr-FR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43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Les connaissances sciences et techniques industrielles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		</a:t>
            </a:r>
            <a:endParaRPr lang="fr-FR" sz="11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référentiel d’activités professionnelles et de compétences</a:t>
            </a:r>
            <a:endParaRPr lang="fr-FR" sz="2000" b="1" i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296480" y="978408"/>
            <a:ext cx="4156648" cy="3430085"/>
            <a:chOff x="1288793" y="0"/>
            <a:chExt cx="3604708" cy="3004599"/>
          </a:xfrm>
        </p:grpSpPr>
        <p:pic>
          <p:nvPicPr>
            <p:cNvPr id="11" name="Image 1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68" t="23680" r="22434" b="61150"/>
            <a:stretch/>
          </p:blipFill>
          <p:spPr bwMode="auto">
            <a:xfrm>
              <a:off x="1288793" y="0"/>
              <a:ext cx="3595271" cy="104902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414" t="56673" r="24240" b="34828"/>
            <a:stretch/>
          </p:blipFill>
          <p:spPr bwMode="auto">
            <a:xfrm>
              <a:off x="1410679" y="985963"/>
              <a:ext cx="3359361" cy="58737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70" t="74488" r="22277" b="4023"/>
            <a:stretch/>
          </p:blipFill>
          <p:spPr bwMode="auto">
            <a:xfrm>
              <a:off x="1288793" y="1518699"/>
              <a:ext cx="3604708" cy="14859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1668" y="978408"/>
            <a:ext cx="2978759" cy="343008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359400" y="873633"/>
            <a:ext cx="17452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 présentation </a:t>
            </a:r>
            <a:r>
              <a:rPr lang="fr-FR" sz="12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des connaissances </a:t>
            </a:r>
            <a:r>
              <a:rPr lang="fr-FR" sz="12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STI retenues permet à chaque équipe pédagogique de développer un enseignement toujours en phase avec les technologies actuelles et nouvelles. </a:t>
            </a:r>
          </a:p>
          <a:p>
            <a:r>
              <a:rPr lang="fr-FR" sz="1200" b="1" dirty="0" smtClean="0">
                <a:solidFill>
                  <a:srgbClr val="C00000"/>
                </a:solidFill>
              </a:rPr>
              <a:t>Ainsi </a:t>
            </a:r>
            <a:r>
              <a:rPr lang="fr-FR" sz="1200" b="1" dirty="0">
                <a:solidFill>
                  <a:srgbClr val="C00000"/>
                </a:solidFill>
              </a:rPr>
              <a:t>chaque titulaire du BTS </a:t>
            </a:r>
            <a:r>
              <a:rPr lang="fr-FR" sz="1200" b="1" dirty="0" smtClean="0">
                <a:solidFill>
                  <a:srgbClr val="C00000"/>
                </a:solidFill>
              </a:rPr>
              <a:t>aura les fondamentaux </a:t>
            </a:r>
            <a:r>
              <a:rPr lang="fr-FR" sz="1200" b="1" dirty="0">
                <a:solidFill>
                  <a:srgbClr val="C00000"/>
                </a:solidFill>
              </a:rPr>
              <a:t>techniques et scientifiques </a:t>
            </a:r>
            <a:r>
              <a:rPr lang="fr-FR" sz="1200" b="1" dirty="0" smtClean="0">
                <a:solidFill>
                  <a:srgbClr val="C00000"/>
                </a:solidFill>
              </a:rPr>
              <a:t>pour </a:t>
            </a:r>
            <a:r>
              <a:rPr lang="fr-FR" sz="1200" b="1" dirty="0">
                <a:solidFill>
                  <a:srgbClr val="C00000"/>
                </a:solidFill>
              </a:rPr>
              <a:t>s’insérer durablement dans l’emploi et conserver de bonnes capacités d’adaptation tout au long de la vie </a:t>
            </a:r>
            <a:r>
              <a:rPr lang="fr-FR" sz="1200" b="1" dirty="0" smtClean="0">
                <a:solidFill>
                  <a:srgbClr val="C00000"/>
                </a:solidFill>
              </a:rPr>
              <a:t>professionnelle.</a:t>
            </a:r>
            <a:r>
              <a:rPr lang="fr-FR" sz="1200" b="1" dirty="0" smtClean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fr-FR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4B2C6109FE78734FA1BFBA370D2D27D9" ma:contentTypeVersion="2" ma:contentTypeDescription="Crée un document." ma:contentTypeScope="" ma:versionID="bb27ba1bbeb667412e9bb2d93099311f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Props1.xml><?xml version="1.0" encoding="utf-8"?>
<ds:datastoreItem xmlns:ds="http://schemas.openxmlformats.org/officeDocument/2006/customXml" ds:itemID="{1D6BD7C5-AE49-4865-8DE9-44AE75ECC2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8F9CF5-CB29-41B4-B267-475D20FB8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2790E1-966A-497A-ABBD-24ECAA34A18E}">
  <ds:schemaRefs>
    <ds:schemaRef ds:uri="http://schemas.microsoft.com/office/2006/metadata/properties"/>
    <ds:schemaRef ds:uri="http://schemas.microsoft.com/office/2006/documentManagement/types"/>
    <ds:schemaRef ds:uri="d9b8819f-644e-4e2e-bf09-8a76532e681c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6746</TotalTime>
  <Words>1412</Words>
  <Application>Microsoft Office PowerPoint</Application>
  <PresentationFormat>Affichage à l'écran (16:9)</PresentationFormat>
  <Paragraphs>197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page de sous-partie</vt:lpstr>
      <vt:lpstr>Séminaire rénovation  BTS électrotechnique</vt:lpstr>
      <vt:lpstr>Le référentiel d’activités professionnelles et de compétences</vt:lpstr>
      <vt:lpstr>Le référentiel d’activités professionnelles et de compétences</vt:lpstr>
      <vt:lpstr>Le référentiel d’activités professionnelles et de compétences</vt:lpstr>
      <vt:lpstr>Le référentiel d’activités professionnelles et de compétences</vt:lpstr>
      <vt:lpstr>Le référentiel d’activités professionnelles et de compétences</vt:lpstr>
      <vt:lpstr>Le référentiel d’activités professionnelles et de compétences</vt:lpstr>
      <vt:lpstr>Le référentiel d’activités professionnelles et de compétences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Matrice IGAENR 2018</dc:title>
  <dc:creator>Administrateur MEN</dc:creator>
  <cp:lastModifiedBy>Claude Pojolat</cp:lastModifiedBy>
  <cp:revision>212</cp:revision>
  <cp:lastPrinted>2020-11-20T08:40:39Z</cp:lastPrinted>
  <dcterms:created xsi:type="dcterms:W3CDTF">2015-02-04T10:43:31Z</dcterms:created>
  <dcterms:modified xsi:type="dcterms:W3CDTF">2020-11-26T15:04:26Z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0x010100873AB55E0CC5DA459F57F5A42893F46A005A087D358B12CA4E82A8A8BA9B8A8CF200D3544DBFAD4F664AA25DF68E6D1F0A9E00689F2856DFEDCE40890FDCED81A7DFC9004B2C6109FE78734FA1BFBA370D2D27D9</vt:lpwstr>
  </property>
</Properties>
</file>