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271" r:id="rId5"/>
    <p:sldId id="283" r:id="rId6"/>
    <p:sldId id="278" r:id="rId7"/>
    <p:sldId id="282" r:id="rId8"/>
    <p:sldId id="280" r:id="rId9"/>
    <p:sldId id="281" r:id="rId10"/>
    <p:sldId id="284" r:id="rId11"/>
    <p:sldId id="285" r:id="rId12"/>
    <p:sldId id="286" r:id="rId13"/>
    <p:sldId id="287" r:id="rId14"/>
    <p:sldId id="325" r:id="rId15"/>
    <p:sldId id="288" r:id="rId16"/>
    <p:sldId id="279" r:id="rId17"/>
    <p:sldId id="289" r:id="rId1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6D0"/>
    <a:srgbClr val="3D7CC9"/>
    <a:srgbClr val="1FA1E5"/>
    <a:srgbClr val="7B00AC"/>
    <a:srgbClr val="9B008A"/>
    <a:srgbClr val="7800FF"/>
    <a:srgbClr val="8800D1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3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42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ly MIKULA" userId="d1e9c864-a9f6-4497-baea-f16cbc0bc089" providerId="ADAL" clId="{E3DCD5EB-4883-4FA6-BF62-ED70B4AC4643}"/>
    <pc:docChg chg="custSel modSld">
      <pc:chgData name="Nelly MIKULA" userId="d1e9c864-a9f6-4497-baea-f16cbc0bc089" providerId="ADAL" clId="{E3DCD5EB-4883-4FA6-BF62-ED70B4AC4643}" dt="2020-11-29T17:17:57.208" v="96" actId="20577"/>
      <pc:docMkLst>
        <pc:docMk/>
      </pc:docMkLst>
      <pc:sldChg chg="modSp">
        <pc:chgData name="Nelly MIKULA" userId="d1e9c864-a9f6-4497-baea-f16cbc0bc089" providerId="ADAL" clId="{E3DCD5EB-4883-4FA6-BF62-ED70B4AC4643}" dt="2020-11-29T17:15:14.620" v="35" actId="20577"/>
        <pc:sldMkLst>
          <pc:docMk/>
          <pc:sldMk cId="513529061" sldId="271"/>
        </pc:sldMkLst>
        <pc:spChg chg="mod">
          <ac:chgData name="Nelly MIKULA" userId="d1e9c864-a9f6-4497-baea-f16cbc0bc089" providerId="ADAL" clId="{E3DCD5EB-4883-4FA6-BF62-ED70B4AC4643}" dt="2020-11-29T17:15:14.620" v="35" actId="20577"/>
          <ac:spMkLst>
            <pc:docMk/>
            <pc:sldMk cId="513529061" sldId="271"/>
            <ac:spMk id="2" creationId="{00000000-0000-0000-0000-000000000000}"/>
          </ac:spMkLst>
        </pc:spChg>
      </pc:sldChg>
      <pc:sldChg chg="modSp">
        <pc:chgData name="Nelly MIKULA" userId="d1e9c864-a9f6-4497-baea-f16cbc0bc089" providerId="ADAL" clId="{E3DCD5EB-4883-4FA6-BF62-ED70B4AC4643}" dt="2020-11-29T17:17:57.208" v="96" actId="20577"/>
        <pc:sldMkLst>
          <pc:docMk/>
          <pc:sldMk cId="2443324824" sldId="281"/>
        </pc:sldMkLst>
        <pc:spChg chg="mod">
          <ac:chgData name="Nelly MIKULA" userId="d1e9c864-a9f6-4497-baea-f16cbc0bc089" providerId="ADAL" clId="{E3DCD5EB-4883-4FA6-BF62-ED70B4AC4643}" dt="2020-11-29T17:17:57.208" v="96" actId="20577"/>
          <ac:spMkLst>
            <pc:docMk/>
            <pc:sldMk cId="2443324824" sldId="281"/>
            <ac:spMk id="5" creationId="{E2F14209-94CC-44C4-A055-61DFA8A4734E}"/>
          </ac:spMkLst>
        </pc:spChg>
      </pc:sldChg>
      <pc:sldChg chg="modSp">
        <pc:chgData name="Nelly MIKULA" userId="d1e9c864-a9f6-4497-baea-f16cbc0bc089" providerId="ADAL" clId="{E3DCD5EB-4883-4FA6-BF62-ED70B4AC4643}" dt="2020-11-29T17:16:43.782" v="69" actId="14100"/>
        <pc:sldMkLst>
          <pc:docMk/>
          <pc:sldMk cId="3046507769" sldId="283"/>
        </pc:sldMkLst>
        <pc:spChg chg="mod">
          <ac:chgData name="Nelly MIKULA" userId="d1e9c864-a9f6-4497-baea-f16cbc0bc089" providerId="ADAL" clId="{E3DCD5EB-4883-4FA6-BF62-ED70B4AC4643}" dt="2020-11-29T17:16:43.782" v="69" actId="14100"/>
          <ac:spMkLst>
            <pc:docMk/>
            <pc:sldMk cId="3046507769" sldId="283"/>
            <ac:spMk id="9" creationId="{0BBC5948-9595-4AF1-A796-CBA5FF237C13}"/>
          </ac:spMkLst>
        </pc:spChg>
        <pc:spChg chg="mod">
          <ac:chgData name="Nelly MIKULA" userId="d1e9c864-a9f6-4497-baea-f16cbc0bc089" providerId="ADAL" clId="{E3DCD5EB-4883-4FA6-BF62-ED70B4AC4643}" dt="2020-11-29T17:15:42.212" v="39" actId="14100"/>
          <ac:spMkLst>
            <pc:docMk/>
            <pc:sldMk cId="3046507769" sldId="283"/>
            <ac:spMk id="10" creationId="{1D00F013-607E-4A83-881A-D8FC98F7FD7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15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184" y="523498"/>
            <a:ext cx="7781697" cy="150474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07CC9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3090863"/>
            <a:ext cx="7505700" cy="136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028826"/>
            <a:ext cx="7505700" cy="867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0" y="732241"/>
            <a:ext cx="7894637" cy="1825421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2604156"/>
            <a:ext cx="7596190" cy="131445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407C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7860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57603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 userDrawn="1"/>
        </p:nvCxnSpPr>
        <p:spPr>
          <a:xfrm>
            <a:off x="173889" y="4525198"/>
            <a:ext cx="6290733" cy="0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173889" y="145916"/>
            <a:ext cx="0" cy="4379282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7" t="-1" b="4465"/>
          <a:stretch/>
        </p:blipFill>
        <p:spPr bwMode="auto">
          <a:xfrm>
            <a:off x="77821" y="4638161"/>
            <a:ext cx="1724842" cy="3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 userDrawn="1"/>
        </p:nvSpPr>
        <p:spPr>
          <a:xfrm>
            <a:off x="2882433" y="4685454"/>
            <a:ext cx="517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>
                <a:solidFill>
                  <a:srgbClr val="3D7CC9"/>
                </a:solidFill>
              </a:rPr>
              <a:t>Séminaire rénovation du BTS électrotechnique à distance le 27 novembre 2020</a:t>
            </a:r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A86D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9.png"/><Relationship Id="rId3" Type="http://schemas.openxmlformats.org/officeDocument/2006/relationships/hyperlink" Target="mailto:pascal.filloque@schneider-electric.com" TargetMode="External"/><Relationship Id="rId7" Type="http://schemas.openxmlformats.org/officeDocument/2006/relationships/image" Target="../media/image56.png"/><Relationship Id="rId12" Type="http://schemas.openxmlformats.org/officeDocument/2006/relationships/hyperlink" Target="mailto:laurent.rivoiron@se.com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hyperlink" Target="mailto:morad.benmaiza@se.com" TargetMode="External"/><Relationship Id="rId5" Type="http://schemas.openxmlformats.org/officeDocument/2006/relationships/hyperlink" Target="mailto:eric.gillet@se.com" TargetMode="External"/><Relationship Id="rId10" Type="http://schemas.openxmlformats.org/officeDocument/2006/relationships/hyperlink" Target="mailto:noel.lahmar@se.com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jpeg"/><Relationship Id="rId3" Type="http://schemas.openxmlformats.org/officeDocument/2006/relationships/hyperlink" Target="https://youtu.be/pVds6Ov8SwY" TargetMode="External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24" Type="http://schemas.openxmlformats.org/officeDocument/2006/relationships/image" Target="../media/image40.jpe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23" Type="http://schemas.openxmlformats.org/officeDocument/2006/relationships/image" Target="../media/image39.wmf"/><Relationship Id="rId28" Type="http://schemas.openxmlformats.org/officeDocument/2006/relationships/image" Target="../media/image44.pn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Relationship Id="rId22" Type="http://schemas.openxmlformats.org/officeDocument/2006/relationships/image" Target="../media/image38.jpe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Séminaire rénovation </a:t>
            </a:r>
            <a:br>
              <a:rPr lang="fr-FR" dirty="0"/>
            </a:br>
            <a:r>
              <a:rPr lang="fr-FR" dirty="0"/>
              <a:t>BTS électrotechnique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27 novembre 2020</a:t>
            </a:r>
          </a:p>
          <a:p>
            <a:r>
              <a:rPr lang="fr-FR" dirty="0"/>
              <a:t>SCHNEIDER ELECTRIC</a:t>
            </a:r>
          </a:p>
          <a:p>
            <a:r>
              <a:rPr lang="fr-FR" dirty="0"/>
              <a:t>Nelly MIKULA</a:t>
            </a:r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3E84B9-F75C-4189-9843-20AE76A1E9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28855" y="7910"/>
            <a:ext cx="9086290" cy="50167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01AF9F-3697-4D61-9057-42B916B5309F}"/>
              </a:ext>
            </a:extLst>
          </p:cNvPr>
          <p:cNvSpPr/>
          <p:nvPr/>
        </p:nvSpPr>
        <p:spPr>
          <a:xfrm>
            <a:off x="270172" y="8965"/>
            <a:ext cx="8603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36C74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Usage des outils numériques pour toutes les situations professionnelles de  la filière </a:t>
            </a:r>
            <a:endParaRPr lang="fr-FR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Flèche : chevron 5">
            <a:extLst>
              <a:ext uri="{FF2B5EF4-FFF2-40B4-BE49-F238E27FC236}">
                <a16:creationId xmlns:a16="http://schemas.microsoft.com/office/drawing/2014/main" id="{6592BED6-8964-4C24-B4FB-2F7A8EC93ED2}"/>
              </a:ext>
            </a:extLst>
          </p:cNvPr>
          <p:cNvSpPr/>
          <p:nvPr/>
        </p:nvSpPr>
        <p:spPr>
          <a:xfrm>
            <a:off x="3456892" y="810090"/>
            <a:ext cx="2415249" cy="702519"/>
          </a:xfrm>
          <a:prstGeom prst="chevron">
            <a:avLst/>
          </a:prstGeom>
          <a:solidFill>
            <a:srgbClr val="36C7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Installations</a:t>
            </a:r>
          </a:p>
        </p:txBody>
      </p:sp>
      <p:sp>
        <p:nvSpPr>
          <p:cNvPr id="7" name="Flèche : chevron 6">
            <a:extLst>
              <a:ext uri="{FF2B5EF4-FFF2-40B4-BE49-F238E27FC236}">
                <a16:creationId xmlns:a16="http://schemas.microsoft.com/office/drawing/2014/main" id="{04E7986C-028A-400D-9794-5901C418B1C5}"/>
              </a:ext>
            </a:extLst>
          </p:cNvPr>
          <p:cNvSpPr/>
          <p:nvPr/>
        </p:nvSpPr>
        <p:spPr>
          <a:xfrm>
            <a:off x="5944280" y="789664"/>
            <a:ext cx="2415249" cy="702519"/>
          </a:xfrm>
          <a:prstGeom prst="chevron">
            <a:avLst/>
          </a:prstGeom>
          <a:solidFill>
            <a:srgbClr val="36C7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Exploitation Maintenance</a:t>
            </a:r>
          </a:p>
        </p:txBody>
      </p:sp>
      <p:sp>
        <p:nvSpPr>
          <p:cNvPr id="8" name="Flèche : chevron 7">
            <a:extLst>
              <a:ext uri="{FF2B5EF4-FFF2-40B4-BE49-F238E27FC236}">
                <a16:creationId xmlns:a16="http://schemas.microsoft.com/office/drawing/2014/main" id="{1B73C0F4-D833-422D-9A51-6F8E22FC8333}"/>
              </a:ext>
            </a:extLst>
          </p:cNvPr>
          <p:cNvSpPr/>
          <p:nvPr/>
        </p:nvSpPr>
        <p:spPr>
          <a:xfrm>
            <a:off x="969505" y="829792"/>
            <a:ext cx="2415249" cy="702519"/>
          </a:xfrm>
          <a:prstGeom prst="chevron">
            <a:avLst/>
          </a:prstGeom>
          <a:solidFill>
            <a:srgbClr val="36C7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Etudes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3D7795-9593-4CC3-8771-29288F08325E}"/>
              </a:ext>
            </a:extLst>
          </p:cNvPr>
          <p:cNvSpPr txBox="1"/>
          <p:nvPr/>
        </p:nvSpPr>
        <p:spPr>
          <a:xfrm>
            <a:off x="947684" y="1587429"/>
            <a:ext cx="2206250" cy="1077218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scene3d>
            <a:camera prst="perspectiveBelow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Logiciel de calcul</a:t>
            </a:r>
          </a:p>
          <a:p>
            <a:r>
              <a:rPr lang="fr-FR" sz="1600" dirty="0"/>
              <a:t>Guides de choix</a:t>
            </a:r>
          </a:p>
          <a:p>
            <a:r>
              <a:rPr lang="fr-FR" sz="1600" dirty="0"/>
              <a:t>Objet BIM</a:t>
            </a:r>
          </a:p>
          <a:p>
            <a:r>
              <a:rPr lang="fr-FR" sz="1600" dirty="0"/>
              <a:t>Logiciel de schéma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7AA39A-C31C-40A3-92E6-0C7C0ADE056F}"/>
              </a:ext>
            </a:extLst>
          </p:cNvPr>
          <p:cNvSpPr txBox="1"/>
          <p:nvPr/>
        </p:nvSpPr>
        <p:spPr>
          <a:xfrm>
            <a:off x="3427920" y="1570558"/>
            <a:ext cx="2216184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Logiciel de configuration</a:t>
            </a:r>
          </a:p>
          <a:p>
            <a:r>
              <a:rPr lang="fr-FR" sz="1600" dirty="0">
                <a:solidFill>
                  <a:schemeClr val="tx1"/>
                </a:solidFill>
              </a:rPr>
              <a:t>Logiciel  Programmation</a:t>
            </a:r>
          </a:p>
          <a:p>
            <a:r>
              <a:rPr lang="fr-FR" sz="1600" dirty="0">
                <a:solidFill>
                  <a:schemeClr val="tx1"/>
                </a:solidFill>
              </a:rPr>
              <a:t>IHM supervision</a:t>
            </a:r>
          </a:p>
          <a:p>
            <a:r>
              <a:rPr lang="fr-FR" sz="1600" dirty="0">
                <a:solidFill>
                  <a:schemeClr val="tx1"/>
                </a:solidFill>
              </a:rPr>
              <a:t>Logiciel de test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1215A5-CEAE-4216-BE9B-720BE129790D}"/>
              </a:ext>
            </a:extLst>
          </p:cNvPr>
          <p:cNvSpPr txBox="1"/>
          <p:nvPr/>
        </p:nvSpPr>
        <p:spPr>
          <a:xfrm>
            <a:off x="5944279" y="1565267"/>
            <a:ext cx="2843871" cy="1077218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/>
              <a:t>GMAO </a:t>
            </a:r>
          </a:p>
          <a:p>
            <a:r>
              <a:rPr lang="fr-FR" sz="1400" dirty="0" err="1"/>
              <a:t>App’s</a:t>
            </a:r>
            <a:r>
              <a:rPr lang="fr-FR" sz="1400" dirty="0"/>
              <a:t> maintenance Collaborative</a:t>
            </a:r>
          </a:p>
          <a:p>
            <a:r>
              <a:rPr lang="fr-FR" sz="1400" dirty="0" err="1"/>
              <a:t>App’s</a:t>
            </a:r>
            <a:r>
              <a:rPr lang="fr-FR" sz="1400" dirty="0"/>
              <a:t> de Réalité Augmentée</a:t>
            </a:r>
          </a:p>
          <a:p>
            <a:r>
              <a:rPr lang="fr-FR" sz="1400" dirty="0"/>
              <a:t>Logiciel de performance énergétique</a:t>
            </a:r>
          </a:p>
          <a:p>
            <a:endParaRPr lang="fr-FR" sz="800" dirty="0">
              <a:solidFill>
                <a:srgbClr val="36C746"/>
              </a:solidFill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2AC47BF-7949-409A-84E4-0FDFC643A4C6}"/>
              </a:ext>
            </a:extLst>
          </p:cNvPr>
          <p:cNvSpPr/>
          <p:nvPr/>
        </p:nvSpPr>
        <p:spPr>
          <a:xfrm>
            <a:off x="7263981" y="199505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2F1028-1730-4A2C-A1FA-19A56E8567DA}"/>
              </a:ext>
            </a:extLst>
          </p:cNvPr>
          <p:cNvSpPr/>
          <p:nvPr/>
        </p:nvSpPr>
        <p:spPr bwMode="gray">
          <a:xfrm>
            <a:off x="292145" y="4125733"/>
            <a:ext cx="8615726" cy="325779"/>
          </a:xfrm>
          <a:prstGeom prst="rect">
            <a:avLst/>
          </a:prstGeom>
          <a:solidFill>
            <a:srgbClr val="3DCD5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AMELIORATION CONTINUE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9378E276-E086-4051-A0D6-0E8E27C20CD3}"/>
              </a:ext>
            </a:extLst>
          </p:cNvPr>
          <p:cNvSpPr txBox="1"/>
          <p:nvPr/>
        </p:nvSpPr>
        <p:spPr bwMode="gray">
          <a:xfrm>
            <a:off x="387000" y="3159830"/>
            <a:ext cx="1829347" cy="403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4" b="1" i="0" u="none" strike="noStrike" kern="1200" cap="none" spc="0" normalizeH="0" baseline="0" noProof="0" dirty="0">
                <a:ln>
                  <a:noFill/>
                </a:ln>
                <a:solidFill>
                  <a:srgbClr val="36C74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CONNECTER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90C46FCB-7DD6-44F8-9074-D15D01380749}"/>
              </a:ext>
            </a:extLst>
          </p:cNvPr>
          <p:cNvSpPr txBox="1"/>
          <p:nvPr/>
        </p:nvSpPr>
        <p:spPr bwMode="gray">
          <a:xfrm>
            <a:off x="422148" y="3566241"/>
            <a:ext cx="1758744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Connecter </a:t>
            </a:r>
            <a:r>
              <a:rPr kumimoji="0" lang="en-US" sz="94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l’atelier</a:t>
            </a:r>
            <a:r>
              <a:rPr kumimoji="0" lang="en-US" sz="94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du sol au plafond</a:t>
            </a:r>
          </a:p>
        </p:txBody>
      </p:sp>
      <p:sp>
        <p:nvSpPr>
          <p:cNvPr id="16" name="Rectangle 40">
            <a:extLst>
              <a:ext uri="{FF2B5EF4-FFF2-40B4-BE49-F238E27FC236}">
                <a16:creationId xmlns:a16="http://schemas.microsoft.com/office/drawing/2014/main" id="{046248E1-B4F1-4F25-A685-F5AA1A2654E5}"/>
              </a:ext>
            </a:extLst>
          </p:cNvPr>
          <p:cNvSpPr/>
          <p:nvPr/>
        </p:nvSpPr>
        <p:spPr bwMode="gray">
          <a:xfrm>
            <a:off x="292144" y="2728372"/>
            <a:ext cx="1788536" cy="1263304"/>
          </a:xfrm>
          <a:custGeom>
            <a:avLst/>
            <a:gdLst>
              <a:gd name="connsiteX0" fmla="*/ 0 w 1622048"/>
              <a:gd name="connsiteY0" fmla="*/ 0 h 2373163"/>
              <a:gd name="connsiteX1" fmla="*/ 1622048 w 1622048"/>
              <a:gd name="connsiteY1" fmla="*/ 0 h 2373163"/>
              <a:gd name="connsiteX2" fmla="*/ 1622048 w 1622048"/>
              <a:gd name="connsiteY2" fmla="*/ 2373163 h 2373163"/>
              <a:gd name="connsiteX3" fmla="*/ 0 w 1622048"/>
              <a:gd name="connsiteY3" fmla="*/ 2373163 h 2373163"/>
              <a:gd name="connsiteX4" fmla="*/ 0 w 1622048"/>
              <a:gd name="connsiteY4" fmla="*/ 0 h 2373163"/>
              <a:gd name="connsiteX0" fmla="*/ 0 w 1622048"/>
              <a:gd name="connsiteY0" fmla="*/ 0 h 2373163"/>
              <a:gd name="connsiteX1" fmla="*/ 1622048 w 1622048"/>
              <a:gd name="connsiteY1" fmla="*/ 0 h 2373163"/>
              <a:gd name="connsiteX2" fmla="*/ 1609982 w 1622048"/>
              <a:gd name="connsiteY2" fmla="*/ 497963 h 2373163"/>
              <a:gd name="connsiteX3" fmla="*/ 1622048 w 1622048"/>
              <a:gd name="connsiteY3" fmla="*/ 2373163 h 2373163"/>
              <a:gd name="connsiteX4" fmla="*/ 0 w 1622048"/>
              <a:gd name="connsiteY4" fmla="*/ 2373163 h 2373163"/>
              <a:gd name="connsiteX5" fmla="*/ 0 w 1622048"/>
              <a:gd name="connsiteY5" fmla="*/ 0 h 2373163"/>
              <a:gd name="connsiteX0" fmla="*/ 0 w 1622048"/>
              <a:gd name="connsiteY0" fmla="*/ 0 h 2373163"/>
              <a:gd name="connsiteX1" fmla="*/ 1622048 w 1622048"/>
              <a:gd name="connsiteY1" fmla="*/ 0 h 2373163"/>
              <a:gd name="connsiteX2" fmla="*/ 1622048 w 1622048"/>
              <a:gd name="connsiteY2" fmla="*/ 2373163 h 2373163"/>
              <a:gd name="connsiteX3" fmla="*/ 0 w 1622048"/>
              <a:gd name="connsiteY3" fmla="*/ 2373163 h 2373163"/>
              <a:gd name="connsiteX4" fmla="*/ 0 w 1622048"/>
              <a:gd name="connsiteY4" fmla="*/ 0 h 2373163"/>
              <a:gd name="connsiteX0" fmla="*/ 0 w 1622048"/>
              <a:gd name="connsiteY0" fmla="*/ 0 h 2373163"/>
              <a:gd name="connsiteX1" fmla="*/ 1622048 w 1622048"/>
              <a:gd name="connsiteY1" fmla="*/ 0 h 2373163"/>
              <a:gd name="connsiteX2" fmla="*/ 1619710 w 1622048"/>
              <a:gd name="connsiteY2" fmla="*/ 643878 h 2373163"/>
              <a:gd name="connsiteX3" fmla="*/ 1622048 w 1622048"/>
              <a:gd name="connsiteY3" fmla="*/ 2373163 h 2373163"/>
              <a:gd name="connsiteX4" fmla="*/ 0 w 1622048"/>
              <a:gd name="connsiteY4" fmla="*/ 2373163 h 2373163"/>
              <a:gd name="connsiteX5" fmla="*/ 0 w 1622048"/>
              <a:gd name="connsiteY5" fmla="*/ 0 h 2373163"/>
              <a:gd name="connsiteX0" fmla="*/ 1619710 w 1711150"/>
              <a:gd name="connsiteY0" fmla="*/ 643878 h 2373163"/>
              <a:gd name="connsiteX1" fmla="*/ 1622048 w 1711150"/>
              <a:gd name="connsiteY1" fmla="*/ 2373163 h 2373163"/>
              <a:gd name="connsiteX2" fmla="*/ 0 w 1711150"/>
              <a:gd name="connsiteY2" fmla="*/ 2373163 h 2373163"/>
              <a:gd name="connsiteX3" fmla="*/ 0 w 1711150"/>
              <a:gd name="connsiteY3" fmla="*/ 0 h 2373163"/>
              <a:gd name="connsiteX4" fmla="*/ 1622048 w 1711150"/>
              <a:gd name="connsiteY4" fmla="*/ 0 h 2373163"/>
              <a:gd name="connsiteX5" fmla="*/ 1711150 w 1711150"/>
              <a:gd name="connsiteY5" fmla="*/ 735318 h 2373163"/>
              <a:gd name="connsiteX0" fmla="*/ 1619710 w 1622048"/>
              <a:gd name="connsiteY0" fmla="*/ 643878 h 2373163"/>
              <a:gd name="connsiteX1" fmla="*/ 1622048 w 1622048"/>
              <a:gd name="connsiteY1" fmla="*/ 2373163 h 2373163"/>
              <a:gd name="connsiteX2" fmla="*/ 0 w 1622048"/>
              <a:gd name="connsiteY2" fmla="*/ 2373163 h 2373163"/>
              <a:gd name="connsiteX3" fmla="*/ 0 w 1622048"/>
              <a:gd name="connsiteY3" fmla="*/ 0 h 2373163"/>
              <a:gd name="connsiteX4" fmla="*/ 1622048 w 1622048"/>
              <a:gd name="connsiteY4" fmla="*/ 0 h 2373163"/>
              <a:gd name="connsiteX0" fmla="*/ 1622048 w 1622048"/>
              <a:gd name="connsiteY0" fmla="*/ 2373163 h 2373163"/>
              <a:gd name="connsiteX1" fmla="*/ 0 w 1622048"/>
              <a:gd name="connsiteY1" fmla="*/ 2373163 h 2373163"/>
              <a:gd name="connsiteX2" fmla="*/ 0 w 1622048"/>
              <a:gd name="connsiteY2" fmla="*/ 0 h 2373163"/>
              <a:gd name="connsiteX3" fmla="*/ 1622048 w 1622048"/>
              <a:gd name="connsiteY3" fmla="*/ 0 h 237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048" h="2373163">
                <a:moveTo>
                  <a:pt x="1622048" y="2373163"/>
                </a:moveTo>
                <a:lnTo>
                  <a:pt x="0" y="2373163"/>
                </a:lnTo>
                <a:lnTo>
                  <a:pt x="0" y="0"/>
                </a:lnTo>
                <a:lnTo>
                  <a:pt x="1622048" y="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7" name="Group 33">
            <a:extLst>
              <a:ext uri="{FF2B5EF4-FFF2-40B4-BE49-F238E27FC236}">
                <a16:creationId xmlns:a16="http://schemas.microsoft.com/office/drawing/2014/main" id="{ED9B553B-AB93-47B6-A863-7D455BB5E3BD}"/>
              </a:ext>
            </a:extLst>
          </p:cNvPr>
          <p:cNvGrpSpPr/>
          <p:nvPr/>
        </p:nvGrpSpPr>
        <p:grpSpPr bwMode="gray">
          <a:xfrm>
            <a:off x="2080680" y="2728372"/>
            <a:ext cx="420500" cy="1263303"/>
            <a:chOff x="2252478" y="1200149"/>
            <a:chExt cx="484045" cy="2743200"/>
          </a:xfrm>
        </p:grpSpPr>
        <p:cxnSp>
          <p:nvCxnSpPr>
            <p:cNvPr id="18" name="Straight Connector 34">
              <a:extLst>
                <a:ext uri="{FF2B5EF4-FFF2-40B4-BE49-F238E27FC236}">
                  <a16:creationId xmlns:a16="http://schemas.microsoft.com/office/drawing/2014/main" id="{D2016ED4-F472-4614-8F96-3DFB8A503A52}"/>
                </a:ext>
              </a:extLst>
            </p:cNvPr>
            <p:cNvCxnSpPr/>
            <p:nvPr/>
          </p:nvCxnSpPr>
          <p:spPr bwMode="gray">
            <a:xfrm>
              <a:off x="2252478" y="1200149"/>
              <a:ext cx="484045" cy="1371600"/>
            </a:xfrm>
            <a:prstGeom prst="line">
              <a:avLst/>
            </a:prstGeom>
            <a:ln w="25400" cap="rnd">
              <a:solidFill>
                <a:srgbClr val="45D36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5">
              <a:extLst>
                <a:ext uri="{FF2B5EF4-FFF2-40B4-BE49-F238E27FC236}">
                  <a16:creationId xmlns:a16="http://schemas.microsoft.com/office/drawing/2014/main" id="{BE07730C-013D-4953-976C-B3E72369995C}"/>
                </a:ext>
              </a:extLst>
            </p:cNvPr>
            <p:cNvCxnSpPr/>
            <p:nvPr/>
          </p:nvCxnSpPr>
          <p:spPr bwMode="gray">
            <a:xfrm flipV="1">
              <a:off x="2252478" y="2571749"/>
              <a:ext cx="484045" cy="1371600"/>
            </a:xfrm>
            <a:prstGeom prst="line">
              <a:avLst/>
            </a:prstGeom>
            <a:ln w="25400" cap="rnd">
              <a:solidFill>
                <a:srgbClr val="45D36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7">
            <a:extLst>
              <a:ext uri="{FF2B5EF4-FFF2-40B4-BE49-F238E27FC236}">
                <a16:creationId xmlns:a16="http://schemas.microsoft.com/office/drawing/2014/main" id="{20DD7FA2-E822-4CAF-97F6-1974B3410F49}"/>
              </a:ext>
            </a:extLst>
          </p:cNvPr>
          <p:cNvGrpSpPr/>
          <p:nvPr/>
        </p:nvGrpSpPr>
        <p:grpSpPr bwMode="gray">
          <a:xfrm>
            <a:off x="4236858" y="2728371"/>
            <a:ext cx="420500" cy="1263304"/>
            <a:chOff x="2252478" y="1200149"/>
            <a:chExt cx="484045" cy="2743200"/>
          </a:xfrm>
        </p:grpSpPr>
        <p:cxnSp>
          <p:nvCxnSpPr>
            <p:cNvPr id="21" name="Straight Connector 45">
              <a:extLst>
                <a:ext uri="{FF2B5EF4-FFF2-40B4-BE49-F238E27FC236}">
                  <a16:creationId xmlns:a16="http://schemas.microsoft.com/office/drawing/2014/main" id="{8E722C8D-7812-45BD-90C2-A86E03FCF247}"/>
                </a:ext>
              </a:extLst>
            </p:cNvPr>
            <p:cNvCxnSpPr/>
            <p:nvPr/>
          </p:nvCxnSpPr>
          <p:spPr bwMode="gray">
            <a:xfrm>
              <a:off x="2252478" y="1200149"/>
              <a:ext cx="484045" cy="1371600"/>
            </a:xfrm>
            <a:prstGeom prst="line">
              <a:avLst/>
            </a:prstGeom>
            <a:ln w="25400" cap="rnd">
              <a:solidFill>
                <a:srgbClr val="45D36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6">
              <a:extLst>
                <a:ext uri="{FF2B5EF4-FFF2-40B4-BE49-F238E27FC236}">
                  <a16:creationId xmlns:a16="http://schemas.microsoft.com/office/drawing/2014/main" id="{51D018D1-B531-4A98-830A-2657B088477E}"/>
                </a:ext>
              </a:extLst>
            </p:cNvPr>
            <p:cNvCxnSpPr/>
            <p:nvPr/>
          </p:nvCxnSpPr>
          <p:spPr bwMode="gray">
            <a:xfrm flipV="1">
              <a:off x="2252478" y="2571749"/>
              <a:ext cx="484045" cy="1371600"/>
            </a:xfrm>
            <a:prstGeom prst="line">
              <a:avLst/>
            </a:prstGeom>
            <a:ln w="25400" cap="rnd">
              <a:solidFill>
                <a:srgbClr val="45D36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8">
            <a:extLst>
              <a:ext uri="{FF2B5EF4-FFF2-40B4-BE49-F238E27FC236}">
                <a16:creationId xmlns:a16="http://schemas.microsoft.com/office/drawing/2014/main" id="{EED0584B-007E-48F3-83D0-6A954ED81D91}"/>
              </a:ext>
            </a:extLst>
          </p:cNvPr>
          <p:cNvGrpSpPr/>
          <p:nvPr/>
        </p:nvGrpSpPr>
        <p:grpSpPr bwMode="gray">
          <a:xfrm>
            <a:off x="2448322" y="2728371"/>
            <a:ext cx="1788536" cy="1263304"/>
            <a:chOff x="13860305" y="4789714"/>
            <a:chExt cx="9329434" cy="7358739"/>
          </a:xfrm>
        </p:grpSpPr>
        <p:sp>
          <p:nvSpPr>
            <p:cNvPr id="24" name="Rectangle 40">
              <a:extLst>
                <a:ext uri="{FF2B5EF4-FFF2-40B4-BE49-F238E27FC236}">
                  <a16:creationId xmlns:a16="http://schemas.microsoft.com/office/drawing/2014/main" id="{697E3BAF-C9EF-4514-A27E-3D5106E87CB2}"/>
                </a:ext>
              </a:extLst>
            </p:cNvPr>
            <p:cNvSpPr/>
            <p:nvPr/>
          </p:nvSpPr>
          <p:spPr bwMode="gray">
            <a:xfrm>
              <a:off x="13860305" y="4789714"/>
              <a:ext cx="9329434" cy="0"/>
            </a:xfrm>
            <a:custGeom>
              <a:avLst/>
              <a:gdLst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22048 w 1622048"/>
                <a:gd name="connsiteY2" fmla="*/ 2373163 h 2373163"/>
                <a:gd name="connsiteX3" fmla="*/ 0 w 1622048"/>
                <a:gd name="connsiteY3" fmla="*/ 2373163 h 2373163"/>
                <a:gd name="connsiteX4" fmla="*/ 0 w 1622048"/>
                <a:gd name="connsiteY4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09982 w 1622048"/>
                <a:gd name="connsiteY2" fmla="*/ 497963 h 2373163"/>
                <a:gd name="connsiteX3" fmla="*/ 1622048 w 1622048"/>
                <a:gd name="connsiteY3" fmla="*/ 2373163 h 2373163"/>
                <a:gd name="connsiteX4" fmla="*/ 0 w 1622048"/>
                <a:gd name="connsiteY4" fmla="*/ 2373163 h 2373163"/>
                <a:gd name="connsiteX5" fmla="*/ 0 w 1622048"/>
                <a:gd name="connsiteY5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22048 w 1622048"/>
                <a:gd name="connsiteY2" fmla="*/ 2373163 h 2373163"/>
                <a:gd name="connsiteX3" fmla="*/ 0 w 1622048"/>
                <a:gd name="connsiteY3" fmla="*/ 2373163 h 2373163"/>
                <a:gd name="connsiteX4" fmla="*/ 0 w 1622048"/>
                <a:gd name="connsiteY4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19710 w 1622048"/>
                <a:gd name="connsiteY2" fmla="*/ 643878 h 2373163"/>
                <a:gd name="connsiteX3" fmla="*/ 1622048 w 1622048"/>
                <a:gd name="connsiteY3" fmla="*/ 2373163 h 2373163"/>
                <a:gd name="connsiteX4" fmla="*/ 0 w 1622048"/>
                <a:gd name="connsiteY4" fmla="*/ 2373163 h 2373163"/>
                <a:gd name="connsiteX5" fmla="*/ 0 w 1622048"/>
                <a:gd name="connsiteY5" fmla="*/ 0 h 2373163"/>
                <a:gd name="connsiteX0" fmla="*/ 1619710 w 1711150"/>
                <a:gd name="connsiteY0" fmla="*/ 643878 h 2373163"/>
                <a:gd name="connsiteX1" fmla="*/ 1622048 w 1711150"/>
                <a:gd name="connsiteY1" fmla="*/ 2373163 h 2373163"/>
                <a:gd name="connsiteX2" fmla="*/ 0 w 1711150"/>
                <a:gd name="connsiteY2" fmla="*/ 2373163 h 2373163"/>
                <a:gd name="connsiteX3" fmla="*/ 0 w 1711150"/>
                <a:gd name="connsiteY3" fmla="*/ 0 h 2373163"/>
                <a:gd name="connsiteX4" fmla="*/ 1622048 w 1711150"/>
                <a:gd name="connsiteY4" fmla="*/ 0 h 2373163"/>
                <a:gd name="connsiteX5" fmla="*/ 1711150 w 1711150"/>
                <a:gd name="connsiteY5" fmla="*/ 735318 h 2373163"/>
                <a:gd name="connsiteX0" fmla="*/ 1619710 w 1622048"/>
                <a:gd name="connsiteY0" fmla="*/ 643878 h 2373163"/>
                <a:gd name="connsiteX1" fmla="*/ 1622048 w 1622048"/>
                <a:gd name="connsiteY1" fmla="*/ 2373163 h 2373163"/>
                <a:gd name="connsiteX2" fmla="*/ 0 w 1622048"/>
                <a:gd name="connsiteY2" fmla="*/ 2373163 h 2373163"/>
                <a:gd name="connsiteX3" fmla="*/ 0 w 1622048"/>
                <a:gd name="connsiteY3" fmla="*/ 0 h 2373163"/>
                <a:gd name="connsiteX4" fmla="*/ 1622048 w 1622048"/>
                <a:gd name="connsiteY4" fmla="*/ 0 h 2373163"/>
                <a:gd name="connsiteX0" fmla="*/ 1622048 w 1622048"/>
                <a:gd name="connsiteY0" fmla="*/ 2373163 h 2373163"/>
                <a:gd name="connsiteX1" fmla="*/ 0 w 1622048"/>
                <a:gd name="connsiteY1" fmla="*/ 2373163 h 2373163"/>
                <a:gd name="connsiteX2" fmla="*/ 0 w 1622048"/>
                <a:gd name="connsiteY2" fmla="*/ 0 h 2373163"/>
                <a:gd name="connsiteX3" fmla="*/ 1622048 w 1622048"/>
                <a:gd name="connsiteY3" fmla="*/ 0 h 2373163"/>
                <a:gd name="connsiteX0" fmla="*/ 0 w 1622048"/>
                <a:gd name="connsiteY0" fmla="*/ 2373163 h 2373163"/>
                <a:gd name="connsiteX1" fmla="*/ 0 w 1622048"/>
                <a:gd name="connsiteY1" fmla="*/ 0 h 2373163"/>
                <a:gd name="connsiteX2" fmla="*/ 1622048 w 1622048"/>
                <a:gd name="connsiteY2" fmla="*/ 0 h 2373163"/>
                <a:gd name="connsiteX0" fmla="*/ 0 w 1622048"/>
                <a:gd name="connsiteY0" fmla="*/ 0 h 0"/>
                <a:gd name="connsiteX1" fmla="*/ 1622048 w 162204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2048">
                  <a:moveTo>
                    <a:pt x="0" y="0"/>
                  </a:moveTo>
                  <a:lnTo>
                    <a:pt x="1622048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1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6CDD049E-3DFE-4604-BD19-ECC463DD07D1}"/>
                </a:ext>
              </a:extLst>
            </p:cNvPr>
            <p:cNvSpPr/>
            <p:nvPr/>
          </p:nvSpPr>
          <p:spPr bwMode="gray">
            <a:xfrm>
              <a:off x="13860305" y="12148453"/>
              <a:ext cx="9329434" cy="0"/>
            </a:xfrm>
            <a:custGeom>
              <a:avLst/>
              <a:gdLst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22048 w 1622048"/>
                <a:gd name="connsiteY2" fmla="*/ 2373163 h 2373163"/>
                <a:gd name="connsiteX3" fmla="*/ 0 w 1622048"/>
                <a:gd name="connsiteY3" fmla="*/ 2373163 h 2373163"/>
                <a:gd name="connsiteX4" fmla="*/ 0 w 1622048"/>
                <a:gd name="connsiteY4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09982 w 1622048"/>
                <a:gd name="connsiteY2" fmla="*/ 497963 h 2373163"/>
                <a:gd name="connsiteX3" fmla="*/ 1622048 w 1622048"/>
                <a:gd name="connsiteY3" fmla="*/ 2373163 h 2373163"/>
                <a:gd name="connsiteX4" fmla="*/ 0 w 1622048"/>
                <a:gd name="connsiteY4" fmla="*/ 2373163 h 2373163"/>
                <a:gd name="connsiteX5" fmla="*/ 0 w 1622048"/>
                <a:gd name="connsiteY5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22048 w 1622048"/>
                <a:gd name="connsiteY2" fmla="*/ 2373163 h 2373163"/>
                <a:gd name="connsiteX3" fmla="*/ 0 w 1622048"/>
                <a:gd name="connsiteY3" fmla="*/ 2373163 h 2373163"/>
                <a:gd name="connsiteX4" fmla="*/ 0 w 1622048"/>
                <a:gd name="connsiteY4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19710 w 1622048"/>
                <a:gd name="connsiteY2" fmla="*/ 643878 h 2373163"/>
                <a:gd name="connsiteX3" fmla="*/ 1622048 w 1622048"/>
                <a:gd name="connsiteY3" fmla="*/ 2373163 h 2373163"/>
                <a:gd name="connsiteX4" fmla="*/ 0 w 1622048"/>
                <a:gd name="connsiteY4" fmla="*/ 2373163 h 2373163"/>
                <a:gd name="connsiteX5" fmla="*/ 0 w 1622048"/>
                <a:gd name="connsiteY5" fmla="*/ 0 h 2373163"/>
                <a:gd name="connsiteX0" fmla="*/ 1619710 w 1711150"/>
                <a:gd name="connsiteY0" fmla="*/ 643878 h 2373163"/>
                <a:gd name="connsiteX1" fmla="*/ 1622048 w 1711150"/>
                <a:gd name="connsiteY1" fmla="*/ 2373163 h 2373163"/>
                <a:gd name="connsiteX2" fmla="*/ 0 w 1711150"/>
                <a:gd name="connsiteY2" fmla="*/ 2373163 h 2373163"/>
                <a:gd name="connsiteX3" fmla="*/ 0 w 1711150"/>
                <a:gd name="connsiteY3" fmla="*/ 0 h 2373163"/>
                <a:gd name="connsiteX4" fmla="*/ 1622048 w 1711150"/>
                <a:gd name="connsiteY4" fmla="*/ 0 h 2373163"/>
                <a:gd name="connsiteX5" fmla="*/ 1711150 w 1711150"/>
                <a:gd name="connsiteY5" fmla="*/ 735318 h 2373163"/>
                <a:gd name="connsiteX0" fmla="*/ 1619710 w 1622048"/>
                <a:gd name="connsiteY0" fmla="*/ 643878 h 2373163"/>
                <a:gd name="connsiteX1" fmla="*/ 1622048 w 1622048"/>
                <a:gd name="connsiteY1" fmla="*/ 2373163 h 2373163"/>
                <a:gd name="connsiteX2" fmla="*/ 0 w 1622048"/>
                <a:gd name="connsiteY2" fmla="*/ 2373163 h 2373163"/>
                <a:gd name="connsiteX3" fmla="*/ 0 w 1622048"/>
                <a:gd name="connsiteY3" fmla="*/ 0 h 2373163"/>
                <a:gd name="connsiteX4" fmla="*/ 1622048 w 1622048"/>
                <a:gd name="connsiteY4" fmla="*/ 0 h 2373163"/>
                <a:gd name="connsiteX0" fmla="*/ 1622048 w 1622048"/>
                <a:gd name="connsiteY0" fmla="*/ 2373163 h 2373163"/>
                <a:gd name="connsiteX1" fmla="*/ 0 w 1622048"/>
                <a:gd name="connsiteY1" fmla="*/ 2373163 h 2373163"/>
                <a:gd name="connsiteX2" fmla="*/ 0 w 1622048"/>
                <a:gd name="connsiteY2" fmla="*/ 0 h 2373163"/>
                <a:gd name="connsiteX3" fmla="*/ 1622048 w 1622048"/>
                <a:gd name="connsiteY3" fmla="*/ 0 h 2373163"/>
                <a:gd name="connsiteX0" fmla="*/ 0 w 1622048"/>
                <a:gd name="connsiteY0" fmla="*/ 2373163 h 2373163"/>
                <a:gd name="connsiteX1" fmla="*/ 0 w 1622048"/>
                <a:gd name="connsiteY1" fmla="*/ 0 h 2373163"/>
                <a:gd name="connsiteX2" fmla="*/ 1622048 w 1622048"/>
                <a:gd name="connsiteY2" fmla="*/ 0 h 2373163"/>
                <a:gd name="connsiteX0" fmla="*/ 0 w 1622048"/>
                <a:gd name="connsiteY0" fmla="*/ 0 h 0"/>
                <a:gd name="connsiteX1" fmla="*/ 1622048 w 162204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2048">
                  <a:moveTo>
                    <a:pt x="0" y="0"/>
                  </a:moveTo>
                  <a:lnTo>
                    <a:pt x="1622048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1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6" name="TextBox 39">
            <a:extLst>
              <a:ext uri="{FF2B5EF4-FFF2-40B4-BE49-F238E27FC236}">
                <a16:creationId xmlns:a16="http://schemas.microsoft.com/office/drawing/2014/main" id="{85B2F8D8-2B32-424D-A35F-2B2986CAF0A3}"/>
              </a:ext>
            </a:extLst>
          </p:cNvPr>
          <p:cNvSpPr txBox="1"/>
          <p:nvPr/>
        </p:nvSpPr>
        <p:spPr bwMode="gray">
          <a:xfrm>
            <a:off x="2601391" y="3192434"/>
            <a:ext cx="1771639" cy="403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4" b="1" i="0" u="none" strike="noStrike" kern="1200" cap="none" spc="0" normalizeH="0" baseline="0" noProof="0" dirty="0">
                <a:ln>
                  <a:noFill/>
                </a:ln>
                <a:solidFill>
                  <a:srgbClr val="36C74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COLLECTER</a:t>
            </a:r>
          </a:p>
        </p:txBody>
      </p:sp>
      <p:sp>
        <p:nvSpPr>
          <p:cNvPr id="27" name="TextBox 40">
            <a:extLst>
              <a:ext uri="{FF2B5EF4-FFF2-40B4-BE49-F238E27FC236}">
                <a16:creationId xmlns:a16="http://schemas.microsoft.com/office/drawing/2014/main" id="{26F69580-C21E-441E-B15A-65523A99DD70}"/>
              </a:ext>
            </a:extLst>
          </p:cNvPr>
          <p:cNvSpPr txBox="1"/>
          <p:nvPr/>
        </p:nvSpPr>
        <p:spPr bwMode="gray">
          <a:xfrm>
            <a:off x="2346240" y="3565530"/>
            <a:ext cx="221741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Capturer les </a:t>
            </a:r>
            <a:r>
              <a:rPr kumimoji="0" lang="en-US" sz="94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données</a:t>
            </a:r>
            <a:r>
              <a:rPr kumimoji="0" lang="en-US" sz="94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critiques à </a:t>
            </a:r>
            <a:r>
              <a:rPr kumimoji="0" lang="en-US" sz="94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chaque</a:t>
            </a:r>
            <a:r>
              <a:rPr kumimoji="0" lang="en-US" sz="94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94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niveau</a:t>
            </a:r>
            <a:r>
              <a:rPr kumimoji="0" lang="en-US" sz="94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du </a:t>
            </a:r>
            <a:r>
              <a:rPr kumimoji="0" lang="en-US" sz="94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capteur</a:t>
            </a:r>
            <a:r>
              <a:rPr kumimoji="0" lang="en-US" sz="94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au cloud</a:t>
            </a:r>
          </a:p>
        </p:txBody>
      </p:sp>
      <p:grpSp>
        <p:nvGrpSpPr>
          <p:cNvPr id="28" name="Group 48">
            <a:extLst>
              <a:ext uri="{FF2B5EF4-FFF2-40B4-BE49-F238E27FC236}">
                <a16:creationId xmlns:a16="http://schemas.microsoft.com/office/drawing/2014/main" id="{9EBE8F39-BFBC-4B15-B395-FBAA14311328}"/>
              </a:ext>
            </a:extLst>
          </p:cNvPr>
          <p:cNvGrpSpPr/>
          <p:nvPr/>
        </p:nvGrpSpPr>
        <p:grpSpPr bwMode="gray">
          <a:xfrm>
            <a:off x="6461838" y="2728371"/>
            <a:ext cx="420500" cy="1263304"/>
            <a:chOff x="2252478" y="1200149"/>
            <a:chExt cx="484045" cy="2743200"/>
          </a:xfrm>
        </p:grpSpPr>
        <p:cxnSp>
          <p:nvCxnSpPr>
            <p:cNvPr id="29" name="Straight Connector 56">
              <a:extLst>
                <a:ext uri="{FF2B5EF4-FFF2-40B4-BE49-F238E27FC236}">
                  <a16:creationId xmlns:a16="http://schemas.microsoft.com/office/drawing/2014/main" id="{E08636F6-B0CD-4E7E-8B30-77C437786355}"/>
                </a:ext>
              </a:extLst>
            </p:cNvPr>
            <p:cNvCxnSpPr/>
            <p:nvPr/>
          </p:nvCxnSpPr>
          <p:spPr bwMode="gray">
            <a:xfrm>
              <a:off x="2252478" y="1200149"/>
              <a:ext cx="484045" cy="1371600"/>
            </a:xfrm>
            <a:prstGeom prst="line">
              <a:avLst/>
            </a:prstGeom>
            <a:ln w="25400" cap="rnd">
              <a:solidFill>
                <a:srgbClr val="45D36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7">
              <a:extLst>
                <a:ext uri="{FF2B5EF4-FFF2-40B4-BE49-F238E27FC236}">
                  <a16:creationId xmlns:a16="http://schemas.microsoft.com/office/drawing/2014/main" id="{3504E384-8254-4C71-9DB3-B85801A94F72}"/>
                </a:ext>
              </a:extLst>
            </p:cNvPr>
            <p:cNvCxnSpPr/>
            <p:nvPr/>
          </p:nvCxnSpPr>
          <p:spPr bwMode="gray">
            <a:xfrm flipV="1">
              <a:off x="2252478" y="2571749"/>
              <a:ext cx="484045" cy="1371600"/>
            </a:xfrm>
            <a:prstGeom prst="line">
              <a:avLst/>
            </a:prstGeom>
            <a:ln w="25400" cap="rnd">
              <a:solidFill>
                <a:srgbClr val="45D36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50">
            <a:extLst>
              <a:ext uri="{FF2B5EF4-FFF2-40B4-BE49-F238E27FC236}">
                <a16:creationId xmlns:a16="http://schemas.microsoft.com/office/drawing/2014/main" id="{F3C3163A-BD98-4D4F-B76F-CB9BF8BB184B}"/>
              </a:ext>
            </a:extLst>
          </p:cNvPr>
          <p:cNvGrpSpPr/>
          <p:nvPr/>
        </p:nvGrpSpPr>
        <p:grpSpPr bwMode="gray">
          <a:xfrm>
            <a:off x="4673302" y="2728371"/>
            <a:ext cx="1788536" cy="1263304"/>
            <a:chOff x="13860305" y="4789714"/>
            <a:chExt cx="9329434" cy="7358739"/>
          </a:xfrm>
        </p:grpSpPr>
        <p:sp>
          <p:nvSpPr>
            <p:cNvPr id="32" name="Rectangle 40">
              <a:extLst>
                <a:ext uri="{FF2B5EF4-FFF2-40B4-BE49-F238E27FC236}">
                  <a16:creationId xmlns:a16="http://schemas.microsoft.com/office/drawing/2014/main" id="{3FB513E9-57E4-4D7B-9F6B-6D78EDA193CE}"/>
                </a:ext>
              </a:extLst>
            </p:cNvPr>
            <p:cNvSpPr/>
            <p:nvPr/>
          </p:nvSpPr>
          <p:spPr bwMode="gray">
            <a:xfrm>
              <a:off x="13860305" y="4789714"/>
              <a:ext cx="9329434" cy="0"/>
            </a:xfrm>
            <a:custGeom>
              <a:avLst/>
              <a:gdLst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22048 w 1622048"/>
                <a:gd name="connsiteY2" fmla="*/ 2373163 h 2373163"/>
                <a:gd name="connsiteX3" fmla="*/ 0 w 1622048"/>
                <a:gd name="connsiteY3" fmla="*/ 2373163 h 2373163"/>
                <a:gd name="connsiteX4" fmla="*/ 0 w 1622048"/>
                <a:gd name="connsiteY4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09982 w 1622048"/>
                <a:gd name="connsiteY2" fmla="*/ 497963 h 2373163"/>
                <a:gd name="connsiteX3" fmla="*/ 1622048 w 1622048"/>
                <a:gd name="connsiteY3" fmla="*/ 2373163 h 2373163"/>
                <a:gd name="connsiteX4" fmla="*/ 0 w 1622048"/>
                <a:gd name="connsiteY4" fmla="*/ 2373163 h 2373163"/>
                <a:gd name="connsiteX5" fmla="*/ 0 w 1622048"/>
                <a:gd name="connsiteY5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22048 w 1622048"/>
                <a:gd name="connsiteY2" fmla="*/ 2373163 h 2373163"/>
                <a:gd name="connsiteX3" fmla="*/ 0 w 1622048"/>
                <a:gd name="connsiteY3" fmla="*/ 2373163 h 2373163"/>
                <a:gd name="connsiteX4" fmla="*/ 0 w 1622048"/>
                <a:gd name="connsiteY4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19710 w 1622048"/>
                <a:gd name="connsiteY2" fmla="*/ 643878 h 2373163"/>
                <a:gd name="connsiteX3" fmla="*/ 1622048 w 1622048"/>
                <a:gd name="connsiteY3" fmla="*/ 2373163 h 2373163"/>
                <a:gd name="connsiteX4" fmla="*/ 0 w 1622048"/>
                <a:gd name="connsiteY4" fmla="*/ 2373163 h 2373163"/>
                <a:gd name="connsiteX5" fmla="*/ 0 w 1622048"/>
                <a:gd name="connsiteY5" fmla="*/ 0 h 2373163"/>
                <a:gd name="connsiteX0" fmla="*/ 1619710 w 1711150"/>
                <a:gd name="connsiteY0" fmla="*/ 643878 h 2373163"/>
                <a:gd name="connsiteX1" fmla="*/ 1622048 w 1711150"/>
                <a:gd name="connsiteY1" fmla="*/ 2373163 h 2373163"/>
                <a:gd name="connsiteX2" fmla="*/ 0 w 1711150"/>
                <a:gd name="connsiteY2" fmla="*/ 2373163 h 2373163"/>
                <a:gd name="connsiteX3" fmla="*/ 0 w 1711150"/>
                <a:gd name="connsiteY3" fmla="*/ 0 h 2373163"/>
                <a:gd name="connsiteX4" fmla="*/ 1622048 w 1711150"/>
                <a:gd name="connsiteY4" fmla="*/ 0 h 2373163"/>
                <a:gd name="connsiteX5" fmla="*/ 1711150 w 1711150"/>
                <a:gd name="connsiteY5" fmla="*/ 735318 h 2373163"/>
                <a:gd name="connsiteX0" fmla="*/ 1619710 w 1622048"/>
                <a:gd name="connsiteY0" fmla="*/ 643878 h 2373163"/>
                <a:gd name="connsiteX1" fmla="*/ 1622048 w 1622048"/>
                <a:gd name="connsiteY1" fmla="*/ 2373163 h 2373163"/>
                <a:gd name="connsiteX2" fmla="*/ 0 w 1622048"/>
                <a:gd name="connsiteY2" fmla="*/ 2373163 h 2373163"/>
                <a:gd name="connsiteX3" fmla="*/ 0 w 1622048"/>
                <a:gd name="connsiteY3" fmla="*/ 0 h 2373163"/>
                <a:gd name="connsiteX4" fmla="*/ 1622048 w 1622048"/>
                <a:gd name="connsiteY4" fmla="*/ 0 h 2373163"/>
                <a:gd name="connsiteX0" fmla="*/ 1622048 w 1622048"/>
                <a:gd name="connsiteY0" fmla="*/ 2373163 h 2373163"/>
                <a:gd name="connsiteX1" fmla="*/ 0 w 1622048"/>
                <a:gd name="connsiteY1" fmla="*/ 2373163 h 2373163"/>
                <a:gd name="connsiteX2" fmla="*/ 0 w 1622048"/>
                <a:gd name="connsiteY2" fmla="*/ 0 h 2373163"/>
                <a:gd name="connsiteX3" fmla="*/ 1622048 w 1622048"/>
                <a:gd name="connsiteY3" fmla="*/ 0 h 2373163"/>
                <a:gd name="connsiteX0" fmla="*/ 0 w 1622048"/>
                <a:gd name="connsiteY0" fmla="*/ 2373163 h 2373163"/>
                <a:gd name="connsiteX1" fmla="*/ 0 w 1622048"/>
                <a:gd name="connsiteY1" fmla="*/ 0 h 2373163"/>
                <a:gd name="connsiteX2" fmla="*/ 1622048 w 1622048"/>
                <a:gd name="connsiteY2" fmla="*/ 0 h 2373163"/>
                <a:gd name="connsiteX0" fmla="*/ 0 w 1622048"/>
                <a:gd name="connsiteY0" fmla="*/ 0 h 0"/>
                <a:gd name="connsiteX1" fmla="*/ 1622048 w 162204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2048">
                  <a:moveTo>
                    <a:pt x="0" y="0"/>
                  </a:moveTo>
                  <a:lnTo>
                    <a:pt x="1622048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1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Rectangle 40">
              <a:extLst>
                <a:ext uri="{FF2B5EF4-FFF2-40B4-BE49-F238E27FC236}">
                  <a16:creationId xmlns:a16="http://schemas.microsoft.com/office/drawing/2014/main" id="{DF64AE3D-9335-42D6-B49D-09A3EC881AC0}"/>
                </a:ext>
              </a:extLst>
            </p:cNvPr>
            <p:cNvSpPr/>
            <p:nvPr/>
          </p:nvSpPr>
          <p:spPr bwMode="gray">
            <a:xfrm>
              <a:off x="13860305" y="12148453"/>
              <a:ext cx="9329434" cy="0"/>
            </a:xfrm>
            <a:custGeom>
              <a:avLst/>
              <a:gdLst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22048 w 1622048"/>
                <a:gd name="connsiteY2" fmla="*/ 2373163 h 2373163"/>
                <a:gd name="connsiteX3" fmla="*/ 0 w 1622048"/>
                <a:gd name="connsiteY3" fmla="*/ 2373163 h 2373163"/>
                <a:gd name="connsiteX4" fmla="*/ 0 w 1622048"/>
                <a:gd name="connsiteY4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09982 w 1622048"/>
                <a:gd name="connsiteY2" fmla="*/ 497963 h 2373163"/>
                <a:gd name="connsiteX3" fmla="*/ 1622048 w 1622048"/>
                <a:gd name="connsiteY3" fmla="*/ 2373163 h 2373163"/>
                <a:gd name="connsiteX4" fmla="*/ 0 w 1622048"/>
                <a:gd name="connsiteY4" fmla="*/ 2373163 h 2373163"/>
                <a:gd name="connsiteX5" fmla="*/ 0 w 1622048"/>
                <a:gd name="connsiteY5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22048 w 1622048"/>
                <a:gd name="connsiteY2" fmla="*/ 2373163 h 2373163"/>
                <a:gd name="connsiteX3" fmla="*/ 0 w 1622048"/>
                <a:gd name="connsiteY3" fmla="*/ 2373163 h 2373163"/>
                <a:gd name="connsiteX4" fmla="*/ 0 w 1622048"/>
                <a:gd name="connsiteY4" fmla="*/ 0 h 2373163"/>
                <a:gd name="connsiteX0" fmla="*/ 0 w 1622048"/>
                <a:gd name="connsiteY0" fmla="*/ 0 h 2373163"/>
                <a:gd name="connsiteX1" fmla="*/ 1622048 w 1622048"/>
                <a:gd name="connsiteY1" fmla="*/ 0 h 2373163"/>
                <a:gd name="connsiteX2" fmla="*/ 1619710 w 1622048"/>
                <a:gd name="connsiteY2" fmla="*/ 643878 h 2373163"/>
                <a:gd name="connsiteX3" fmla="*/ 1622048 w 1622048"/>
                <a:gd name="connsiteY3" fmla="*/ 2373163 h 2373163"/>
                <a:gd name="connsiteX4" fmla="*/ 0 w 1622048"/>
                <a:gd name="connsiteY4" fmla="*/ 2373163 h 2373163"/>
                <a:gd name="connsiteX5" fmla="*/ 0 w 1622048"/>
                <a:gd name="connsiteY5" fmla="*/ 0 h 2373163"/>
                <a:gd name="connsiteX0" fmla="*/ 1619710 w 1711150"/>
                <a:gd name="connsiteY0" fmla="*/ 643878 h 2373163"/>
                <a:gd name="connsiteX1" fmla="*/ 1622048 w 1711150"/>
                <a:gd name="connsiteY1" fmla="*/ 2373163 h 2373163"/>
                <a:gd name="connsiteX2" fmla="*/ 0 w 1711150"/>
                <a:gd name="connsiteY2" fmla="*/ 2373163 h 2373163"/>
                <a:gd name="connsiteX3" fmla="*/ 0 w 1711150"/>
                <a:gd name="connsiteY3" fmla="*/ 0 h 2373163"/>
                <a:gd name="connsiteX4" fmla="*/ 1622048 w 1711150"/>
                <a:gd name="connsiteY4" fmla="*/ 0 h 2373163"/>
                <a:gd name="connsiteX5" fmla="*/ 1711150 w 1711150"/>
                <a:gd name="connsiteY5" fmla="*/ 735318 h 2373163"/>
                <a:gd name="connsiteX0" fmla="*/ 1619710 w 1622048"/>
                <a:gd name="connsiteY0" fmla="*/ 643878 h 2373163"/>
                <a:gd name="connsiteX1" fmla="*/ 1622048 w 1622048"/>
                <a:gd name="connsiteY1" fmla="*/ 2373163 h 2373163"/>
                <a:gd name="connsiteX2" fmla="*/ 0 w 1622048"/>
                <a:gd name="connsiteY2" fmla="*/ 2373163 h 2373163"/>
                <a:gd name="connsiteX3" fmla="*/ 0 w 1622048"/>
                <a:gd name="connsiteY3" fmla="*/ 0 h 2373163"/>
                <a:gd name="connsiteX4" fmla="*/ 1622048 w 1622048"/>
                <a:gd name="connsiteY4" fmla="*/ 0 h 2373163"/>
                <a:gd name="connsiteX0" fmla="*/ 1622048 w 1622048"/>
                <a:gd name="connsiteY0" fmla="*/ 2373163 h 2373163"/>
                <a:gd name="connsiteX1" fmla="*/ 0 w 1622048"/>
                <a:gd name="connsiteY1" fmla="*/ 2373163 h 2373163"/>
                <a:gd name="connsiteX2" fmla="*/ 0 w 1622048"/>
                <a:gd name="connsiteY2" fmla="*/ 0 h 2373163"/>
                <a:gd name="connsiteX3" fmla="*/ 1622048 w 1622048"/>
                <a:gd name="connsiteY3" fmla="*/ 0 h 2373163"/>
                <a:gd name="connsiteX0" fmla="*/ 0 w 1622048"/>
                <a:gd name="connsiteY0" fmla="*/ 2373163 h 2373163"/>
                <a:gd name="connsiteX1" fmla="*/ 0 w 1622048"/>
                <a:gd name="connsiteY1" fmla="*/ 0 h 2373163"/>
                <a:gd name="connsiteX2" fmla="*/ 1622048 w 1622048"/>
                <a:gd name="connsiteY2" fmla="*/ 0 h 2373163"/>
                <a:gd name="connsiteX0" fmla="*/ 0 w 1622048"/>
                <a:gd name="connsiteY0" fmla="*/ 0 h 0"/>
                <a:gd name="connsiteX1" fmla="*/ 1622048 w 162204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2048">
                  <a:moveTo>
                    <a:pt x="0" y="0"/>
                  </a:moveTo>
                  <a:lnTo>
                    <a:pt x="1622048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1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51">
            <a:extLst>
              <a:ext uri="{FF2B5EF4-FFF2-40B4-BE49-F238E27FC236}">
                <a16:creationId xmlns:a16="http://schemas.microsoft.com/office/drawing/2014/main" id="{C4282608-B461-48E7-8AF4-AC56D110FC60}"/>
              </a:ext>
            </a:extLst>
          </p:cNvPr>
          <p:cNvSpPr txBox="1"/>
          <p:nvPr/>
        </p:nvSpPr>
        <p:spPr bwMode="gray">
          <a:xfrm>
            <a:off x="4826371" y="3193528"/>
            <a:ext cx="1589089" cy="403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4" b="1" i="0" u="none" strike="noStrike" kern="1200" cap="none" spc="0" normalizeH="0" baseline="0" noProof="0" dirty="0">
                <a:ln>
                  <a:noFill/>
                </a:ln>
                <a:solidFill>
                  <a:srgbClr val="36C74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ANALYSER</a:t>
            </a:r>
          </a:p>
        </p:txBody>
      </p:sp>
      <p:sp>
        <p:nvSpPr>
          <p:cNvPr id="35" name="TextBox 52">
            <a:extLst>
              <a:ext uri="{FF2B5EF4-FFF2-40B4-BE49-F238E27FC236}">
                <a16:creationId xmlns:a16="http://schemas.microsoft.com/office/drawing/2014/main" id="{A2AB0778-6B83-4E91-BF3F-C0BC646552E4}"/>
              </a:ext>
            </a:extLst>
          </p:cNvPr>
          <p:cNvSpPr txBox="1"/>
          <p:nvPr/>
        </p:nvSpPr>
        <p:spPr bwMode="gray">
          <a:xfrm>
            <a:off x="4826371" y="3565703"/>
            <a:ext cx="163546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Convertir</a:t>
            </a:r>
            <a:r>
              <a:rPr kumimoji="0" lang="en-US" sz="94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</a:t>
            </a:r>
            <a:r>
              <a:rPr kumimoji="0" lang="en-US" sz="94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données</a:t>
            </a:r>
            <a:r>
              <a:rPr kumimoji="0" lang="en-US" sz="94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avec un apercu </a:t>
            </a:r>
            <a:r>
              <a:rPr kumimoji="0" lang="en-US" sz="94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significatif</a:t>
            </a:r>
            <a:endParaRPr kumimoji="0" lang="en-US" sz="945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id="{DEC2EB7F-2994-4996-A84C-11DDE275E4C3}"/>
              </a:ext>
            </a:extLst>
          </p:cNvPr>
          <p:cNvSpPr/>
          <p:nvPr/>
        </p:nvSpPr>
        <p:spPr bwMode="gray">
          <a:xfrm rot="10800000">
            <a:off x="6868473" y="2728371"/>
            <a:ext cx="2039397" cy="1263304"/>
          </a:xfrm>
          <a:custGeom>
            <a:avLst/>
            <a:gdLst>
              <a:gd name="connsiteX0" fmla="*/ 0 w 1622048"/>
              <a:gd name="connsiteY0" fmla="*/ 0 h 2373163"/>
              <a:gd name="connsiteX1" fmla="*/ 1622048 w 1622048"/>
              <a:gd name="connsiteY1" fmla="*/ 0 h 2373163"/>
              <a:gd name="connsiteX2" fmla="*/ 1622048 w 1622048"/>
              <a:gd name="connsiteY2" fmla="*/ 2373163 h 2373163"/>
              <a:gd name="connsiteX3" fmla="*/ 0 w 1622048"/>
              <a:gd name="connsiteY3" fmla="*/ 2373163 h 2373163"/>
              <a:gd name="connsiteX4" fmla="*/ 0 w 1622048"/>
              <a:gd name="connsiteY4" fmla="*/ 0 h 2373163"/>
              <a:gd name="connsiteX0" fmla="*/ 0 w 1622048"/>
              <a:gd name="connsiteY0" fmla="*/ 0 h 2373163"/>
              <a:gd name="connsiteX1" fmla="*/ 1622048 w 1622048"/>
              <a:gd name="connsiteY1" fmla="*/ 0 h 2373163"/>
              <a:gd name="connsiteX2" fmla="*/ 1609982 w 1622048"/>
              <a:gd name="connsiteY2" fmla="*/ 497963 h 2373163"/>
              <a:gd name="connsiteX3" fmla="*/ 1622048 w 1622048"/>
              <a:gd name="connsiteY3" fmla="*/ 2373163 h 2373163"/>
              <a:gd name="connsiteX4" fmla="*/ 0 w 1622048"/>
              <a:gd name="connsiteY4" fmla="*/ 2373163 h 2373163"/>
              <a:gd name="connsiteX5" fmla="*/ 0 w 1622048"/>
              <a:gd name="connsiteY5" fmla="*/ 0 h 2373163"/>
              <a:gd name="connsiteX0" fmla="*/ 0 w 1622048"/>
              <a:gd name="connsiteY0" fmla="*/ 0 h 2373163"/>
              <a:gd name="connsiteX1" fmla="*/ 1622048 w 1622048"/>
              <a:gd name="connsiteY1" fmla="*/ 0 h 2373163"/>
              <a:gd name="connsiteX2" fmla="*/ 1622048 w 1622048"/>
              <a:gd name="connsiteY2" fmla="*/ 2373163 h 2373163"/>
              <a:gd name="connsiteX3" fmla="*/ 0 w 1622048"/>
              <a:gd name="connsiteY3" fmla="*/ 2373163 h 2373163"/>
              <a:gd name="connsiteX4" fmla="*/ 0 w 1622048"/>
              <a:gd name="connsiteY4" fmla="*/ 0 h 2373163"/>
              <a:gd name="connsiteX0" fmla="*/ 0 w 1622048"/>
              <a:gd name="connsiteY0" fmla="*/ 0 h 2373163"/>
              <a:gd name="connsiteX1" fmla="*/ 1622048 w 1622048"/>
              <a:gd name="connsiteY1" fmla="*/ 0 h 2373163"/>
              <a:gd name="connsiteX2" fmla="*/ 1619710 w 1622048"/>
              <a:gd name="connsiteY2" fmla="*/ 643878 h 2373163"/>
              <a:gd name="connsiteX3" fmla="*/ 1622048 w 1622048"/>
              <a:gd name="connsiteY3" fmla="*/ 2373163 h 2373163"/>
              <a:gd name="connsiteX4" fmla="*/ 0 w 1622048"/>
              <a:gd name="connsiteY4" fmla="*/ 2373163 h 2373163"/>
              <a:gd name="connsiteX5" fmla="*/ 0 w 1622048"/>
              <a:gd name="connsiteY5" fmla="*/ 0 h 2373163"/>
              <a:gd name="connsiteX0" fmla="*/ 1619710 w 1711150"/>
              <a:gd name="connsiteY0" fmla="*/ 643878 h 2373163"/>
              <a:gd name="connsiteX1" fmla="*/ 1622048 w 1711150"/>
              <a:gd name="connsiteY1" fmla="*/ 2373163 h 2373163"/>
              <a:gd name="connsiteX2" fmla="*/ 0 w 1711150"/>
              <a:gd name="connsiteY2" fmla="*/ 2373163 h 2373163"/>
              <a:gd name="connsiteX3" fmla="*/ 0 w 1711150"/>
              <a:gd name="connsiteY3" fmla="*/ 0 h 2373163"/>
              <a:gd name="connsiteX4" fmla="*/ 1622048 w 1711150"/>
              <a:gd name="connsiteY4" fmla="*/ 0 h 2373163"/>
              <a:gd name="connsiteX5" fmla="*/ 1711150 w 1711150"/>
              <a:gd name="connsiteY5" fmla="*/ 735318 h 2373163"/>
              <a:gd name="connsiteX0" fmla="*/ 1619710 w 1622048"/>
              <a:gd name="connsiteY0" fmla="*/ 643878 h 2373163"/>
              <a:gd name="connsiteX1" fmla="*/ 1622048 w 1622048"/>
              <a:gd name="connsiteY1" fmla="*/ 2373163 h 2373163"/>
              <a:gd name="connsiteX2" fmla="*/ 0 w 1622048"/>
              <a:gd name="connsiteY2" fmla="*/ 2373163 h 2373163"/>
              <a:gd name="connsiteX3" fmla="*/ 0 w 1622048"/>
              <a:gd name="connsiteY3" fmla="*/ 0 h 2373163"/>
              <a:gd name="connsiteX4" fmla="*/ 1622048 w 1622048"/>
              <a:gd name="connsiteY4" fmla="*/ 0 h 2373163"/>
              <a:gd name="connsiteX0" fmla="*/ 1622048 w 1622048"/>
              <a:gd name="connsiteY0" fmla="*/ 2373163 h 2373163"/>
              <a:gd name="connsiteX1" fmla="*/ 0 w 1622048"/>
              <a:gd name="connsiteY1" fmla="*/ 2373163 h 2373163"/>
              <a:gd name="connsiteX2" fmla="*/ 0 w 1622048"/>
              <a:gd name="connsiteY2" fmla="*/ 0 h 2373163"/>
              <a:gd name="connsiteX3" fmla="*/ 1622048 w 1622048"/>
              <a:gd name="connsiteY3" fmla="*/ 0 h 237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048" h="2373163">
                <a:moveTo>
                  <a:pt x="1622048" y="2373163"/>
                </a:moveTo>
                <a:lnTo>
                  <a:pt x="0" y="2373163"/>
                </a:lnTo>
                <a:lnTo>
                  <a:pt x="0" y="0"/>
                </a:lnTo>
                <a:lnTo>
                  <a:pt x="1622048" y="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60">
            <a:extLst>
              <a:ext uri="{FF2B5EF4-FFF2-40B4-BE49-F238E27FC236}">
                <a16:creationId xmlns:a16="http://schemas.microsoft.com/office/drawing/2014/main" id="{1D62A8B0-EEB7-4810-8974-548FF0F1E3C6}"/>
              </a:ext>
            </a:extLst>
          </p:cNvPr>
          <p:cNvSpPr txBox="1"/>
          <p:nvPr/>
        </p:nvSpPr>
        <p:spPr bwMode="gray">
          <a:xfrm>
            <a:off x="7004319" y="3143643"/>
            <a:ext cx="2019140" cy="40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4" b="1" i="0" u="none" strike="noStrike" kern="1200" cap="none" spc="0" normalizeH="0" baseline="0" noProof="0" dirty="0">
                <a:ln>
                  <a:noFill/>
                </a:ln>
                <a:solidFill>
                  <a:srgbClr val="36C74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AGIR</a:t>
            </a:r>
          </a:p>
        </p:txBody>
      </p:sp>
      <p:sp>
        <p:nvSpPr>
          <p:cNvPr id="38" name="TextBox 61">
            <a:extLst>
              <a:ext uri="{FF2B5EF4-FFF2-40B4-BE49-F238E27FC236}">
                <a16:creationId xmlns:a16="http://schemas.microsoft.com/office/drawing/2014/main" id="{CF50EE21-666B-434D-A1A9-7CF368BD224F}"/>
              </a:ext>
            </a:extLst>
          </p:cNvPr>
          <p:cNvSpPr txBox="1"/>
          <p:nvPr/>
        </p:nvSpPr>
        <p:spPr bwMode="gray">
          <a:xfrm>
            <a:off x="6730241" y="3565166"/>
            <a:ext cx="2277019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4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Entraînez l'action par la logique en temps réel de l'information et d'affaires</a:t>
            </a:r>
            <a:endParaRPr kumimoji="0" lang="en-US" sz="945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U-Turn Arrow 2">
            <a:extLst>
              <a:ext uri="{FF2B5EF4-FFF2-40B4-BE49-F238E27FC236}">
                <a16:creationId xmlns:a16="http://schemas.microsoft.com/office/drawing/2014/main" id="{27253CB3-659D-4D7F-A784-FBC8920AA965}"/>
              </a:ext>
            </a:extLst>
          </p:cNvPr>
          <p:cNvSpPr/>
          <p:nvPr/>
        </p:nvSpPr>
        <p:spPr bwMode="gray">
          <a:xfrm rot="10800000">
            <a:off x="1148587" y="4032670"/>
            <a:ext cx="6842232" cy="178675"/>
          </a:xfrm>
          <a:prstGeom prst="utur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Std Light" panose="020F0302020102020204" pitchFamily="34" charset="0"/>
              <a:ea typeface="+mn-ea"/>
              <a:cs typeface="+mn-cs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5FF5F31B-12B0-484C-A53E-2803AD65F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0" t="-3892" r="28610" b="40057"/>
          <a:stretch/>
        </p:blipFill>
        <p:spPr bwMode="auto">
          <a:xfrm>
            <a:off x="6797256" y="2651788"/>
            <a:ext cx="595900" cy="57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D41CB174-9077-424B-8D77-141B6D06D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-4726" r="28697" b="40244"/>
          <a:stretch/>
        </p:blipFill>
        <p:spPr bwMode="auto">
          <a:xfrm>
            <a:off x="4624113" y="2623667"/>
            <a:ext cx="591670" cy="59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632AF95-6C70-4BD6-B0CB-738097745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1" t="-111" r="31537" b="43357"/>
          <a:stretch/>
        </p:blipFill>
        <p:spPr bwMode="auto">
          <a:xfrm>
            <a:off x="2441548" y="2672325"/>
            <a:ext cx="524319" cy="51780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7246C394-3D9D-4CBA-9B79-3E84F2088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1857" r="71120" b="80123"/>
          <a:stretch/>
        </p:blipFill>
        <p:spPr bwMode="auto">
          <a:xfrm>
            <a:off x="355849" y="2650187"/>
            <a:ext cx="525154" cy="5247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13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7C79622-C5A7-4EB0-9F47-A70FFFAD8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69" y="162223"/>
            <a:ext cx="8465576" cy="42957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0890C4-C67C-4C5E-8789-027D7E5FD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68" y="162223"/>
            <a:ext cx="8801967" cy="42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15CE5E-6D9B-4D52-ADF2-CBE404B10AF5}"/>
              </a:ext>
            </a:extLst>
          </p:cNvPr>
          <p:cNvSpPr/>
          <p:nvPr/>
        </p:nvSpPr>
        <p:spPr>
          <a:xfrm>
            <a:off x="253573" y="169910"/>
            <a:ext cx="899031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36C746"/>
                </a:solidFill>
              </a:rPr>
              <a:t>Les </a:t>
            </a:r>
            <a:r>
              <a:rPr lang="en-AU" sz="2800" b="1" dirty="0" err="1">
                <a:solidFill>
                  <a:srgbClr val="36C746"/>
                </a:solidFill>
              </a:rPr>
              <a:t>sujets</a:t>
            </a:r>
            <a:r>
              <a:rPr lang="en-AU" sz="2800" b="1" dirty="0">
                <a:solidFill>
                  <a:srgbClr val="36C746"/>
                </a:solidFill>
              </a:rPr>
              <a:t> </a:t>
            </a:r>
            <a:r>
              <a:rPr lang="en-AU" sz="2800" b="1" dirty="0" err="1">
                <a:solidFill>
                  <a:srgbClr val="36C746"/>
                </a:solidFill>
              </a:rPr>
              <a:t>d’actualités</a:t>
            </a:r>
            <a:r>
              <a:rPr lang="en-AU" sz="2800" b="1" dirty="0">
                <a:solidFill>
                  <a:srgbClr val="36C746"/>
                </a:solidFill>
              </a:rPr>
              <a:t> dans </a:t>
            </a:r>
            <a:r>
              <a:rPr lang="en-AU" sz="2800" b="1" dirty="0" err="1">
                <a:solidFill>
                  <a:srgbClr val="36C746"/>
                </a:solidFill>
              </a:rPr>
              <a:t>l’industrie</a:t>
            </a:r>
            <a:r>
              <a:rPr lang="en-AU" sz="2800" b="1" dirty="0">
                <a:solidFill>
                  <a:srgbClr val="36C746"/>
                </a:solidFill>
              </a:rPr>
              <a:t> : </a:t>
            </a:r>
            <a:r>
              <a:rPr lang="en-AU" sz="2800" b="1" dirty="0" err="1">
                <a:solidFill>
                  <a:srgbClr val="36C746"/>
                </a:solidFill>
              </a:rPr>
              <a:t>Projet</a:t>
            </a:r>
            <a:r>
              <a:rPr lang="en-AU" sz="2800" b="1" dirty="0">
                <a:solidFill>
                  <a:srgbClr val="36C746"/>
                </a:solidFill>
              </a:rPr>
              <a:t> </a:t>
            </a:r>
            <a:r>
              <a:rPr lang="en-AU" sz="2800" b="1" dirty="0" err="1">
                <a:solidFill>
                  <a:srgbClr val="36C746"/>
                </a:solidFill>
              </a:rPr>
              <a:t>ou</a:t>
            </a:r>
            <a:r>
              <a:rPr lang="en-AU" sz="2800" b="1" dirty="0">
                <a:solidFill>
                  <a:srgbClr val="36C746"/>
                </a:solidFill>
              </a:rPr>
              <a:t> stage</a:t>
            </a:r>
          </a:p>
          <a:p>
            <a:endParaRPr lang="en-AU" sz="2800" b="1" dirty="0">
              <a:solidFill>
                <a:srgbClr val="36C746"/>
              </a:solidFill>
            </a:endParaRPr>
          </a:p>
          <a:p>
            <a:r>
              <a:rPr lang="en-AU" sz="2400" b="1" dirty="0">
                <a:solidFill>
                  <a:srgbClr val="36C746"/>
                </a:solidFill>
              </a:rPr>
              <a:t>	</a:t>
            </a:r>
            <a:r>
              <a:rPr lang="en-AU" sz="2000" dirty="0">
                <a:solidFill>
                  <a:srgbClr val="36C746"/>
                </a:solidFill>
              </a:rPr>
              <a:t>Diminution des </a:t>
            </a:r>
            <a:r>
              <a:rPr lang="fr-FR" sz="2000" dirty="0">
                <a:solidFill>
                  <a:srgbClr val="36C746"/>
                </a:solidFill>
              </a:rPr>
              <a:t>consommations d’énergie</a:t>
            </a:r>
          </a:p>
          <a:p>
            <a:r>
              <a:rPr lang="en-AU" sz="2000" dirty="0">
                <a:solidFill>
                  <a:srgbClr val="36C746"/>
                </a:solidFill>
              </a:rPr>
              <a:t>	</a:t>
            </a:r>
            <a:r>
              <a:rPr lang="en-AU" sz="2000" dirty="0" err="1">
                <a:solidFill>
                  <a:srgbClr val="36C746"/>
                </a:solidFill>
              </a:rPr>
              <a:t>G</a:t>
            </a:r>
            <a:r>
              <a:rPr lang="en-AU" b="1" dirty="0" err="1">
                <a:solidFill>
                  <a:srgbClr val="36C746"/>
                </a:solidFill>
              </a:rPr>
              <a:t>énéralisation</a:t>
            </a:r>
            <a:r>
              <a:rPr lang="en-AU" b="1" dirty="0">
                <a:solidFill>
                  <a:srgbClr val="36C746"/>
                </a:solidFill>
              </a:rPr>
              <a:t> de </a:t>
            </a:r>
            <a:r>
              <a:rPr lang="en-AU" b="1" dirty="0" err="1">
                <a:solidFill>
                  <a:srgbClr val="36C746"/>
                </a:solidFill>
              </a:rPr>
              <a:t>l’usage</a:t>
            </a:r>
            <a:r>
              <a:rPr lang="en-AU" b="1" dirty="0">
                <a:solidFill>
                  <a:srgbClr val="36C746"/>
                </a:solidFill>
              </a:rPr>
              <a:t> des </a:t>
            </a:r>
            <a:r>
              <a:rPr lang="en-AU" b="1" dirty="0" err="1">
                <a:solidFill>
                  <a:srgbClr val="36C746"/>
                </a:solidFill>
              </a:rPr>
              <a:t>variateurs</a:t>
            </a:r>
            <a:r>
              <a:rPr lang="en-AU" b="1" dirty="0">
                <a:solidFill>
                  <a:srgbClr val="36C746"/>
                </a:solidFill>
              </a:rPr>
              <a:t> et compensation E </a:t>
            </a:r>
            <a:r>
              <a:rPr lang="en-AU" b="1" dirty="0" err="1">
                <a:solidFill>
                  <a:srgbClr val="36C746"/>
                </a:solidFill>
              </a:rPr>
              <a:t>Réactive</a:t>
            </a:r>
            <a:r>
              <a:rPr lang="en-AU" b="1" dirty="0">
                <a:solidFill>
                  <a:srgbClr val="36C746"/>
                </a:solidFill>
              </a:rPr>
              <a:t> </a:t>
            </a:r>
          </a:p>
          <a:p>
            <a:r>
              <a:rPr lang="en-AU" b="1" dirty="0">
                <a:solidFill>
                  <a:srgbClr val="36C746"/>
                </a:solidFill>
              </a:rPr>
              <a:t>	Augmentation de </a:t>
            </a:r>
            <a:r>
              <a:rPr lang="en-AU" b="1" dirty="0" err="1">
                <a:solidFill>
                  <a:srgbClr val="36C746"/>
                </a:solidFill>
              </a:rPr>
              <a:t>l’usage</a:t>
            </a:r>
            <a:r>
              <a:rPr lang="en-AU" b="1" dirty="0">
                <a:solidFill>
                  <a:srgbClr val="36C746"/>
                </a:solidFill>
              </a:rPr>
              <a:t> des </a:t>
            </a:r>
            <a:r>
              <a:rPr lang="en-AU" b="1" dirty="0" err="1">
                <a:solidFill>
                  <a:srgbClr val="36C746"/>
                </a:solidFill>
              </a:rPr>
              <a:t>moteurs</a:t>
            </a:r>
            <a:r>
              <a:rPr lang="en-AU" b="1" dirty="0">
                <a:solidFill>
                  <a:srgbClr val="36C746"/>
                </a:solidFill>
              </a:rPr>
              <a:t> </a:t>
            </a:r>
            <a:r>
              <a:rPr lang="en-AU" b="1" dirty="0" err="1">
                <a:solidFill>
                  <a:srgbClr val="36C746"/>
                </a:solidFill>
              </a:rPr>
              <a:t>synchrones</a:t>
            </a:r>
            <a:r>
              <a:rPr lang="en-AU" b="1" dirty="0">
                <a:solidFill>
                  <a:srgbClr val="36C746"/>
                </a:solidFill>
              </a:rPr>
              <a:t> et </a:t>
            </a:r>
            <a:r>
              <a:rPr lang="en-AU" b="1" dirty="0" err="1">
                <a:solidFill>
                  <a:srgbClr val="36C746"/>
                </a:solidFill>
              </a:rPr>
              <a:t>moteurs</a:t>
            </a:r>
            <a:r>
              <a:rPr lang="en-AU" b="1" dirty="0">
                <a:solidFill>
                  <a:srgbClr val="36C746"/>
                </a:solidFill>
              </a:rPr>
              <a:t> HQE </a:t>
            </a:r>
          </a:p>
          <a:p>
            <a:r>
              <a:rPr lang="en-AU" b="1" dirty="0">
                <a:solidFill>
                  <a:srgbClr val="36C746"/>
                </a:solidFill>
              </a:rPr>
              <a:t>	</a:t>
            </a:r>
            <a:r>
              <a:rPr lang="en-AU" b="1" dirty="0" err="1">
                <a:solidFill>
                  <a:srgbClr val="36C746"/>
                </a:solidFill>
              </a:rPr>
              <a:t>Moteurs</a:t>
            </a:r>
            <a:r>
              <a:rPr lang="en-AU" b="1" dirty="0">
                <a:solidFill>
                  <a:srgbClr val="36C746"/>
                </a:solidFill>
              </a:rPr>
              <a:t> </a:t>
            </a:r>
            <a:r>
              <a:rPr lang="en-AU" b="1" dirty="0" err="1">
                <a:solidFill>
                  <a:srgbClr val="36C746"/>
                </a:solidFill>
              </a:rPr>
              <a:t>vérins</a:t>
            </a:r>
            <a:r>
              <a:rPr lang="en-AU" b="1" dirty="0">
                <a:solidFill>
                  <a:srgbClr val="36C746"/>
                </a:solidFill>
              </a:rPr>
              <a:t> electrique</a:t>
            </a:r>
          </a:p>
          <a:p>
            <a:r>
              <a:rPr lang="en-AU" b="1" dirty="0">
                <a:solidFill>
                  <a:srgbClr val="36C746"/>
                </a:solidFill>
              </a:rPr>
              <a:t>	Mise </a:t>
            </a:r>
            <a:r>
              <a:rPr lang="en-AU" b="1" dirty="0" err="1">
                <a:solidFill>
                  <a:srgbClr val="36C746"/>
                </a:solidFill>
              </a:rPr>
              <a:t>en</a:t>
            </a:r>
            <a:r>
              <a:rPr lang="en-AU" b="1" dirty="0">
                <a:solidFill>
                  <a:srgbClr val="36C746"/>
                </a:solidFill>
              </a:rPr>
              <a:t> place de </a:t>
            </a:r>
            <a:r>
              <a:rPr lang="en-AU" b="1" dirty="0" err="1">
                <a:solidFill>
                  <a:srgbClr val="36C746"/>
                </a:solidFill>
              </a:rPr>
              <a:t>fonctions</a:t>
            </a:r>
            <a:r>
              <a:rPr lang="en-AU" b="1" dirty="0">
                <a:solidFill>
                  <a:srgbClr val="36C746"/>
                </a:solidFill>
              </a:rPr>
              <a:t> type “Start and Stop” sur les </a:t>
            </a:r>
            <a:r>
              <a:rPr lang="en-AU" b="1" dirty="0" err="1">
                <a:solidFill>
                  <a:srgbClr val="36C746"/>
                </a:solidFill>
              </a:rPr>
              <a:t>convoyeurs</a:t>
            </a:r>
            <a:r>
              <a:rPr lang="en-AU" b="1" dirty="0">
                <a:solidFill>
                  <a:srgbClr val="36C746"/>
                </a:solidFill>
              </a:rPr>
              <a:t>, </a:t>
            </a:r>
            <a:r>
              <a:rPr lang="en-AU" b="1" dirty="0" err="1">
                <a:solidFill>
                  <a:srgbClr val="36C746"/>
                </a:solidFill>
              </a:rPr>
              <a:t>compresseurs</a:t>
            </a:r>
            <a:r>
              <a:rPr lang="en-AU" b="1" dirty="0">
                <a:solidFill>
                  <a:srgbClr val="36C746"/>
                </a:solidFill>
              </a:rPr>
              <a:t>……</a:t>
            </a:r>
          </a:p>
          <a:p>
            <a:r>
              <a:rPr lang="en-AU" b="1" dirty="0">
                <a:solidFill>
                  <a:srgbClr val="36C746"/>
                </a:solidFill>
              </a:rPr>
              <a:t>	Audit </a:t>
            </a:r>
            <a:r>
              <a:rPr lang="en-AU" b="1" dirty="0" err="1">
                <a:solidFill>
                  <a:srgbClr val="36C746"/>
                </a:solidFill>
              </a:rPr>
              <a:t>bâtiment</a:t>
            </a:r>
            <a:r>
              <a:rPr lang="en-AU" b="1" dirty="0">
                <a:solidFill>
                  <a:srgbClr val="36C746"/>
                </a:solidFill>
              </a:rPr>
              <a:t> et Process  </a:t>
            </a:r>
          </a:p>
          <a:p>
            <a:r>
              <a:rPr lang="en-AU" b="1" dirty="0">
                <a:solidFill>
                  <a:srgbClr val="36C746"/>
                </a:solidFill>
              </a:rPr>
              <a:t>	</a:t>
            </a:r>
            <a:r>
              <a:rPr lang="en-AU" b="1" dirty="0" err="1">
                <a:solidFill>
                  <a:srgbClr val="36C746"/>
                </a:solidFill>
              </a:rPr>
              <a:t>Qualité</a:t>
            </a:r>
            <a:r>
              <a:rPr lang="en-AU" b="1" dirty="0">
                <a:solidFill>
                  <a:srgbClr val="36C746"/>
                </a:solidFill>
              </a:rPr>
              <a:t> et </a:t>
            </a:r>
            <a:r>
              <a:rPr lang="en-AU" b="1" dirty="0" err="1">
                <a:solidFill>
                  <a:srgbClr val="36C746"/>
                </a:solidFill>
              </a:rPr>
              <a:t>sécurité</a:t>
            </a:r>
            <a:r>
              <a:rPr lang="en-AU" b="1" dirty="0">
                <a:solidFill>
                  <a:srgbClr val="36C746"/>
                </a:solidFill>
              </a:rPr>
              <a:t> des circuits </a:t>
            </a:r>
            <a:r>
              <a:rPr lang="en-AU" b="1" dirty="0" err="1">
                <a:solidFill>
                  <a:srgbClr val="36C746"/>
                </a:solidFill>
              </a:rPr>
              <a:t>électriques</a:t>
            </a:r>
            <a:r>
              <a:rPr lang="en-AU" b="1" dirty="0">
                <a:solidFill>
                  <a:srgbClr val="36C746"/>
                </a:solidFill>
              </a:rPr>
              <a:t> :	</a:t>
            </a:r>
            <a:r>
              <a:rPr lang="en-AU" b="1" dirty="0" err="1">
                <a:solidFill>
                  <a:srgbClr val="36C746"/>
                </a:solidFill>
              </a:rPr>
              <a:t>Harmoniques</a:t>
            </a:r>
            <a:r>
              <a:rPr lang="en-AU" b="1" dirty="0">
                <a:solidFill>
                  <a:srgbClr val="36C746"/>
                </a:solidFill>
              </a:rPr>
              <a:t> , ARC electrique</a:t>
            </a:r>
          </a:p>
          <a:p>
            <a:r>
              <a:rPr lang="en-AU" b="1" dirty="0">
                <a:solidFill>
                  <a:srgbClr val="36C746"/>
                </a:solidFill>
              </a:rPr>
              <a:t>	Performance </a:t>
            </a:r>
            <a:r>
              <a:rPr lang="en-AU" b="1" dirty="0" err="1">
                <a:solidFill>
                  <a:srgbClr val="36C746"/>
                </a:solidFill>
              </a:rPr>
              <a:t>industrielle</a:t>
            </a:r>
            <a:endParaRPr lang="en-AU" b="1" dirty="0">
              <a:solidFill>
                <a:srgbClr val="36C746"/>
              </a:solidFill>
            </a:endParaRPr>
          </a:p>
          <a:p>
            <a:r>
              <a:rPr lang="en-AU" b="1" dirty="0">
                <a:solidFill>
                  <a:srgbClr val="36C746"/>
                </a:solidFill>
              </a:rPr>
              <a:t>	</a:t>
            </a:r>
            <a:r>
              <a:rPr lang="fr-FR" b="1" dirty="0">
                <a:solidFill>
                  <a:srgbClr val="36C746"/>
                </a:solidFill>
              </a:rPr>
              <a:t>Maintien</a:t>
            </a:r>
            <a:r>
              <a:rPr lang="en-AU" b="1" dirty="0">
                <a:solidFill>
                  <a:srgbClr val="36C746"/>
                </a:solidFill>
              </a:rPr>
              <a:t> </a:t>
            </a:r>
            <a:r>
              <a:rPr lang="en-AU" b="1" dirty="0" err="1">
                <a:solidFill>
                  <a:srgbClr val="36C746"/>
                </a:solidFill>
              </a:rPr>
              <a:t>en</a:t>
            </a:r>
            <a:r>
              <a:rPr lang="en-AU" b="1" dirty="0">
                <a:solidFill>
                  <a:srgbClr val="36C746"/>
                </a:solidFill>
              </a:rPr>
              <a:t> condition </a:t>
            </a:r>
            <a:r>
              <a:rPr lang="en-AU" b="1" dirty="0" err="1">
                <a:solidFill>
                  <a:srgbClr val="36C746"/>
                </a:solidFill>
              </a:rPr>
              <a:t>opérationnelle</a:t>
            </a:r>
            <a:r>
              <a:rPr lang="en-AU" b="1" dirty="0">
                <a:solidFill>
                  <a:srgbClr val="36C746"/>
                </a:solidFill>
              </a:rPr>
              <a:t> : </a:t>
            </a:r>
          </a:p>
          <a:p>
            <a:r>
              <a:rPr lang="en-AU" b="1" dirty="0">
                <a:solidFill>
                  <a:srgbClr val="36C746"/>
                </a:solidFill>
              </a:rPr>
              <a:t>	Maintenance </a:t>
            </a:r>
            <a:r>
              <a:rPr lang="en-AU" b="1" dirty="0" err="1">
                <a:solidFill>
                  <a:srgbClr val="36C746"/>
                </a:solidFill>
              </a:rPr>
              <a:t>connectée</a:t>
            </a:r>
            <a:r>
              <a:rPr lang="en-AU" b="1" dirty="0">
                <a:solidFill>
                  <a:srgbClr val="36C746"/>
                </a:solidFill>
              </a:rPr>
              <a:t>   </a:t>
            </a:r>
            <a:r>
              <a:rPr lang="en-AU" b="1" dirty="0" err="1">
                <a:solidFill>
                  <a:srgbClr val="36C746"/>
                </a:solidFill>
              </a:rPr>
              <a:t>Réalité</a:t>
            </a:r>
            <a:r>
              <a:rPr lang="en-AU" b="1" dirty="0">
                <a:solidFill>
                  <a:srgbClr val="36C746"/>
                </a:solidFill>
              </a:rPr>
              <a:t> </a:t>
            </a:r>
            <a:r>
              <a:rPr lang="en-AU" b="1" dirty="0" err="1">
                <a:solidFill>
                  <a:srgbClr val="36C746"/>
                </a:solidFill>
              </a:rPr>
              <a:t>augmentée</a:t>
            </a:r>
            <a:r>
              <a:rPr lang="en-AU" b="1" dirty="0">
                <a:solidFill>
                  <a:srgbClr val="36C746"/>
                </a:solidFill>
              </a:rPr>
              <a:t> et IOT</a:t>
            </a:r>
          </a:p>
          <a:p>
            <a:r>
              <a:rPr lang="en-AU" b="1" dirty="0">
                <a:solidFill>
                  <a:srgbClr val="36C746"/>
                </a:solidFill>
              </a:rPr>
              <a:t>	</a:t>
            </a:r>
            <a:r>
              <a:rPr lang="en-AU" b="1" dirty="0" err="1">
                <a:solidFill>
                  <a:srgbClr val="36C746"/>
                </a:solidFill>
              </a:rPr>
              <a:t>Mesure</a:t>
            </a:r>
            <a:r>
              <a:rPr lang="en-AU" b="1" dirty="0">
                <a:solidFill>
                  <a:srgbClr val="36C746"/>
                </a:solidFill>
              </a:rPr>
              <a:t> et </a:t>
            </a:r>
            <a:r>
              <a:rPr lang="en-AU" b="1" dirty="0" err="1">
                <a:solidFill>
                  <a:srgbClr val="36C746"/>
                </a:solidFill>
              </a:rPr>
              <a:t>suivi</a:t>
            </a:r>
            <a:r>
              <a:rPr lang="en-AU" b="1" dirty="0">
                <a:solidFill>
                  <a:srgbClr val="36C746"/>
                </a:solidFill>
              </a:rPr>
              <a:t> des temps </a:t>
            </a:r>
            <a:r>
              <a:rPr lang="en-AU" b="1" dirty="0" err="1">
                <a:solidFill>
                  <a:srgbClr val="36C746"/>
                </a:solidFill>
              </a:rPr>
              <a:t>arrêts</a:t>
            </a:r>
            <a:r>
              <a:rPr lang="en-AU" b="1" dirty="0">
                <a:solidFill>
                  <a:srgbClr val="36C746"/>
                </a:solidFill>
              </a:rPr>
              <a:t> machines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2CFA80-F65A-4EBB-AB5B-9CACF30D5E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0" y="0"/>
            <a:ext cx="9086290" cy="50167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30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5C974F7-6F7A-454C-8241-FAFE77BD1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38" y="979094"/>
            <a:ext cx="995051" cy="1028700"/>
          </a:xfrm>
          <a:prstGeom prst="rect">
            <a:avLst/>
          </a:prstGeom>
        </p:spPr>
      </p:pic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D568E24F-5408-4792-9307-1E0F143CA3E1}"/>
              </a:ext>
            </a:extLst>
          </p:cNvPr>
          <p:cNvSpPr txBox="1">
            <a:spLocks/>
          </p:cNvSpPr>
          <p:nvPr/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5A9C12DC-491F-9444-86A2-13AC5C62A2F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8B045100-478F-46E2-98FE-D9530D893207}"/>
              </a:ext>
            </a:extLst>
          </p:cNvPr>
          <p:cNvSpPr txBox="1">
            <a:spLocks/>
          </p:cNvSpPr>
          <p:nvPr/>
        </p:nvSpPr>
        <p:spPr>
          <a:xfrm>
            <a:off x="252413" y="4857155"/>
            <a:ext cx="1509767" cy="9233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40F5352F-96F9-4658-9FCC-A86AD4DF5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31" y="3702481"/>
            <a:ext cx="1770326" cy="70787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 dirty="0"/>
              <a:t>Support projet </a:t>
            </a:r>
          </a:p>
          <a:p>
            <a:pPr>
              <a:spcBef>
                <a:spcPct val="50000"/>
              </a:spcBef>
            </a:pPr>
            <a:r>
              <a:rPr lang="fr-FR" sz="1000" b="1" dirty="0"/>
              <a:t>06 83 83 99 11 –</a:t>
            </a:r>
          </a:p>
          <a:p>
            <a:pPr>
              <a:spcBef>
                <a:spcPct val="50000"/>
              </a:spcBef>
            </a:pPr>
            <a:r>
              <a:rPr lang="fr-FR" sz="1000" b="1" dirty="0"/>
              <a:t> </a:t>
            </a:r>
            <a:r>
              <a:rPr lang="fr-FR" sz="1000" b="1" dirty="0">
                <a:hlinkClick r:id="rId3"/>
              </a:rPr>
              <a:t>pascal.filloque@se.com</a:t>
            </a:r>
            <a:r>
              <a:rPr lang="fr-FR" sz="1000" b="1" dirty="0"/>
              <a:t> 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223EEC52-0A65-4541-B75D-109C3C61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240" y="1087082"/>
            <a:ext cx="2185932" cy="70787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58304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</a:rPr>
              <a:t>Responsable commercial</a:t>
            </a:r>
            <a:r>
              <a:rPr lang="fr-FR" sz="1000" b="1" dirty="0">
                <a:solidFill>
                  <a:schemeClr val="tx1"/>
                </a:solidFill>
              </a:rPr>
              <a:t> NORD EST</a:t>
            </a:r>
          </a:p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</a:rPr>
              <a:t>Sandrine.duvivier@se.com </a:t>
            </a:r>
          </a:p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</a:rPr>
              <a:t>06 32 64 76 92-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164D3B-40C8-4E5E-99FB-0A8EA5AAA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025" y="58382"/>
            <a:ext cx="1104900" cy="1028700"/>
          </a:xfrm>
          <a:prstGeom prst="rect">
            <a:avLst/>
          </a:prstGeom>
        </p:spPr>
      </p:pic>
      <p:sp>
        <p:nvSpPr>
          <p:cNvPr id="10" name="Text Box 21">
            <a:extLst>
              <a:ext uri="{FF2B5EF4-FFF2-40B4-BE49-F238E27FC236}">
                <a16:creationId xmlns:a16="http://schemas.microsoft.com/office/drawing/2014/main" id="{37B2A11A-892E-42C4-9FFB-47401AB03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272" y="115684"/>
            <a:ext cx="2368612" cy="754040"/>
          </a:xfrm>
          <a:prstGeom prst="rect">
            <a:avLst/>
          </a:prstGeom>
          <a:gradFill>
            <a:gsLst>
              <a:gs pos="100000">
                <a:schemeClr val="bg2">
                  <a:lumMod val="60000"/>
                  <a:lumOff val="40000"/>
                </a:schemeClr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 dirty="0">
                <a:solidFill>
                  <a:schemeClr val="tx1"/>
                </a:solidFill>
              </a:rPr>
              <a:t>Directeur commercial</a:t>
            </a:r>
          </a:p>
          <a:p>
            <a:pPr>
              <a:spcBef>
                <a:spcPct val="50000"/>
              </a:spcBef>
            </a:pPr>
            <a:r>
              <a:rPr lang="fr-FR" sz="1200" dirty="0">
                <a:solidFill>
                  <a:schemeClr val="tx1"/>
                </a:solidFill>
              </a:rPr>
              <a:t>0673983284</a:t>
            </a:r>
            <a:endParaRPr lang="fr-FR" sz="1200" b="1" u="sng" dirty="0">
              <a:solidFill>
                <a:schemeClr val="tx1"/>
              </a:solidFill>
              <a:latin typeface="Arial W01 Rounded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50000"/>
              </a:spcBef>
            </a:pPr>
            <a:r>
              <a:rPr lang="fr-FR" sz="1000" u="sng" dirty="0">
                <a:solidFill>
                  <a:schemeClr val="tx1"/>
                </a:solidFill>
                <a:latin typeface="Arial W01 Round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eric.gillet@se.com</a:t>
            </a:r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91952B-637A-43FC-A15E-9108BA80D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93" y="2281579"/>
            <a:ext cx="1009650" cy="1146285"/>
          </a:xfrm>
          <a:prstGeom prst="rect">
            <a:avLst/>
          </a:prstGeom>
        </p:spPr>
      </p:pic>
      <p:sp>
        <p:nvSpPr>
          <p:cNvPr id="12" name="Text Box 21">
            <a:extLst>
              <a:ext uri="{FF2B5EF4-FFF2-40B4-BE49-F238E27FC236}">
                <a16:creationId xmlns:a16="http://schemas.microsoft.com/office/drawing/2014/main" id="{A4F877F6-78D4-4402-9F7F-D54C08CD8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243" y="2715668"/>
            <a:ext cx="1800314" cy="63093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</a:rPr>
              <a:t>Vendeur Sédentaire</a:t>
            </a:r>
          </a:p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</a:rPr>
              <a:t>0640548926 thierry.porcheron</a:t>
            </a:r>
            <a:r>
              <a:rPr lang="fr-FR" sz="1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@se.com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A78E18E-BCD0-43AA-AB27-BAA885F76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34" y="3419395"/>
            <a:ext cx="1009650" cy="1044637"/>
          </a:xfrm>
          <a:prstGeom prst="rect">
            <a:avLst/>
          </a:prstGeom>
        </p:spPr>
      </p:pic>
      <p:sp>
        <p:nvSpPr>
          <p:cNvPr id="14" name="Text Box 21">
            <a:extLst>
              <a:ext uri="{FF2B5EF4-FFF2-40B4-BE49-F238E27FC236}">
                <a16:creationId xmlns:a16="http://schemas.microsoft.com/office/drawing/2014/main" id="{5F016E79-F114-4674-B450-8D1836CC1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242" y="1518247"/>
            <a:ext cx="1800314" cy="70787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 dirty="0"/>
              <a:t>Vendeur Sédentaire</a:t>
            </a:r>
          </a:p>
          <a:p>
            <a:pPr>
              <a:spcBef>
                <a:spcPct val="50000"/>
              </a:spcBef>
            </a:pPr>
            <a:r>
              <a:rPr lang="fr-FR" sz="1000" dirty="0"/>
              <a:t>0608676542</a:t>
            </a:r>
            <a:r>
              <a:rPr lang="fr-FR" sz="1000" b="1" dirty="0"/>
              <a:t> </a:t>
            </a:r>
          </a:p>
          <a:p>
            <a:pPr>
              <a:spcBef>
                <a:spcPct val="50000"/>
              </a:spcBef>
            </a:pPr>
            <a:r>
              <a:rPr lang="fr-FR" sz="1000" b="1" dirty="0"/>
              <a:t>olivier.van-malderen@se.com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0ECD6CF-7AA5-48EF-ABE0-F70A87D05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940" y="1226764"/>
            <a:ext cx="1075637" cy="106352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9D3725C-E39C-4078-8185-3274CC513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5549" y="2854721"/>
            <a:ext cx="848009" cy="856751"/>
          </a:xfrm>
          <a:prstGeom prst="rect">
            <a:avLst/>
          </a:prstGeom>
        </p:spPr>
      </p:pic>
      <p:sp>
        <p:nvSpPr>
          <p:cNvPr id="19" name="Text Box 18">
            <a:extLst>
              <a:ext uri="{FF2B5EF4-FFF2-40B4-BE49-F238E27FC236}">
                <a16:creationId xmlns:a16="http://schemas.microsoft.com/office/drawing/2014/main" id="{B59E37E1-294B-49E7-8562-08D54218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240" y="3788409"/>
            <a:ext cx="2185932" cy="70787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58304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</a:rPr>
              <a:t>Responsable commercial</a:t>
            </a:r>
            <a:r>
              <a:rPr lang="fr-FR" sz="1000" b="1" dirty="0">
                <a:solidFill>
                  <a:schemeClr val="tx1"/>
                </a:solidFill>
              </a:rPr>
              <a:t> SUD EST</a:t>
            </a:r>
          </a:p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  <a:hlinkClick r:id="rId10"/>
              </a:rPr>
              <a:t>noel.lahmar@se.com</a:t>
            </a:r>
            <a:endParaRPr lang="fr-FR" sz="1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</a:rPr>
              <a:t>0687450442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CBD6476E-1C75-4559-8055-9168F6D87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240" y="2040844"/>
            <a:ext cx="2185932" cy="70787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58304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</a:rPr>
              <a:t>Responsable commercial</a:t>
            </a:r>
            <a:r>
              <a:rPr lang="fr-FR" sz="1000" b="1" dirty="0">
                <a:solidFill>
                  <a:schemeClr val="tx1"/>
                </a:solidFill>
              </a:rPr>
              <a:t> IDF NORD</a:t>
            </a:r>
          </a:p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  <a:hlinkClick r:id="rId11"/>
              </a:rPr>
              <a:t>morad.benmaiza@se.com</a:t>
            </a:r>
            <a:endParaRPr lang="fr-FR" sz="1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</a:rPr>
              <a:t>0683839649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B0427A6E-98E8-4E82-83AF-EF58C6071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240" y="2929159"/>
            <a:ext cx="2185932" cy="70787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58304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</a:rPr>
              <a:t>Responsable commercial</a:t>
            </a:r>
            <a:r>
              <a:rPr lang="fr-FR" sz="1000" b="1" dirty="0">
                <a:solidFill>
                  <a:schemeClr val="tx1"/>
                </a:solidFill>
              </a:rPr>
              <a:t> SUD OUEST</a:t>
            </a:r>
          </a:p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  <a:hlinkClick r:id="rId12"/>
              </a:rPr>
              <a:t>laurent.rivoiron@se.com</a:t>
            </a:r>
            <a:endParaRPr lang="fr-FR" sz="1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000" dirty="0">
                <a:solidFill>
                  <a:schemeClr val="tx1"/>
                </a:solidFill>
              </a:rPr>
              <a:t>0680346789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79617DC-5477-4A58-8EAC-49183E1B27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1120" y="1899754"/>
            <a:ext cx="848009" cy="96333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9A1595E-CAB4-45ED-98C7-29F98A42EE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4231" y="3727374"/>
            <a:ext cx="819150" cy="7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B46F76-0A6A-4B4D-A923-331ACA24F9FA}"/>
              </a:ext>
            </a:extLst>
          </p:cNvPr>
          <p:cNvSpPr/>
          <p:nvPr/>
        </p:nvSpPr>
        <p:spPr>
          <a:xfrm>
            <a:off x="291993" y="694313"/>
            <a:ext cx="56708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rgbClr val="00B050"/>
                </a:solidFill>
              </a:rPr>
              <a:t>Intervention après vente Variation de Vitesse</a:t>
            </a:r>
          </a:p>
          <a:p>
            <a:r>
              <a:rPr lang="en-AU" sz="1400" b="1" dirty="0"/>
              <a:t>		</a:t>
            </a:r>
            <a:r>
              <a:rPr lang="en-AU" sz="1400" b="1" dirty="0" err="1"/>
              <a:t>compte</a:t>
            </a:r>
            <a:r>
              <a:rPr lang="en-AU" sz="1400" b="1" dirty="0"/>
              <a:t> </a:t>
            </a:r>
            <a:r>
              <a:rPr lang="en-AU" sz="1400" b="1" dirty="0" err="1"/>
              <a:t>rendu</a:t>
            </a:r>
            <a:r>
              <a:rPr lang="en-AU" sz="1400" b="1" dirty="0"/>
              <a:t> intervention:</a:t>
            </a:r>
            <a:r>
              <a:rPr lang="fr-FR" sz="1400" dirty="0"/>
              <a:t>EXPERTISE INSTALLATION </a:t>
            </a:r>
            <a:endParaRPr lang="en-AU" sz="1400" b="1" dirty="0"/>
          </a:p>
          <a:p>
            <a:r>
              <a:rPr lang="en-AU" sz="1400" b="1" dirty="0"/>
              <a:t>		Etude </a:t>
            </a:r>
            <a:r>
              <a:rPr lang="en-AU" sz="1400" b="1" dirty="0" err="1"/>
              <a:t>harmonique</a:t>
            </a:r>
            <a:r>
              <a:rPr lang="en-AU" sz="1400" b="1" dirty="0"/>
              <a:t> </a:t>
            </a:r>
            <a:r>
              <a:rPr lang="fr-FR" sz="1400" dirty="0"/>
              <a:t>PUITS JEAN GILLES </a:t>
            </a:r>
            <a:r>
              <a:rPr lang="fr-FR" sz="1400" dirty="0" err="1"/>
              <a:t>metro</a:t>
            </a:r>
            <a:r>
              <a:rPr lang="fr-FR" sz="1400" dirty="0"/>
              <a:t> </a:t>
            </a:r>
            <a:r>
              <a:rPr lang="fr-FR" sz="1400" dirty="0" err="1"/>
              <a:t>toulouse</a:t>
            </a:r>
            <a:endParaRPr lang="fr-FR" sz="1400" dirty="0"/>
          </a:p>
          <a:p>
            <a:r>
              <a:rPr lang="fr-FR" sz="1400" b="1" dirty="0"/>
              <a:t>		Rapport de maintenance variateur compresseur</a:t>
            </a:r>
            <a:endParaRPr lang="en-AU" sz="1400" b="1" dirty="0"/>
          </a:p>
          <a:p>
            <a:r>
              <a:rPr lang="en-AU" sz="1400" b="1" dirty="0"/>
              <a:t>		analyse CEM fours</a:t>
            </a:r>
          </a:p>
          <a:p>
            <a:endParaRPr lang="en-AU" sz="1400" b="1" dirty="0">
              <a:solidFill>
                <a:srgbClr val="00B050"/>
              </a:solidFill>
            </a:endParaRPr>
          </a:p>
          <a:p>
            <a:r>
              <a:rPr lang="en-AU" sz="1400" b="1" dirty="0">
                <a:solidFill>
                  <a:srgbClr val="00B050"/>
                </a:solidFill>
              </a:rPr>
              <a:t>	Modification </a:t>
            </a:r>
            <a:r>
              <a:rPr lang="en-AU" sz="1400" b="1" dirty="0" err="1">
                <a:solidFill>
                  <a:srgbClr val="00B050"/>
                </a:solidFill>
              </a:rPr>
              <a:t>d’une</a:t>
            </a:r>
            <a:r>
              <a:rPr lang="en-AU" sz="1400" b="1" dirty="0">
                <a:solidFill>
                  <a:srgbClr val="00B050"/>
                </a:solidFill>
              </a:rPr>
              <a:t> armoire HTA</a:t>
            </a:r>
          </a:p>
          <a:p>
            <a:r>
              <a:rPr lang="en-AU" sz="1400" b="1" dirty="0"/>
              <a:t>		</a:t>
            </a:r>
            <a:r>
              <a:rPr lang="en-AU" sz="1400" b="1" dirty="0" err="1"/>
              <a:t>schémas</a:t>
            </a:r>
            <a:endParaRPr lang="en-AU" sz="1400" b="1" dirty="0"/>
          </a:p>
          <a:p>
            <a:r>
              <a:rPr lang="en-AU" sz="1400" b="1" dirty="0"/>
              <a:t>		process de </a:t>
            </a:r>
            <a:r>
              <a:rPr lang="en-AU" sz="1400" b="1" dirty="0" err="1"/>
              <a:t>commande</a:t>
            </a:r>
            <a:endParaRPr lang="en-AU" sz="1400" b="1" dirty="0"/>
          </a:p>
          <a:p>
            <a:r>
              <a:rPr lang="en-AU" sz="1400" b="1" dirty="0"/>
              <a:t>		photos</a:t>
            </a:r>
          </a:p>
          <a:p>
            <a:r>
              <a:rPr lang="en-AU" sz="1400" b="1" dirty="0"/>
              <a:t>	</a:t>
            </a:r>
            <a:r>
              <a:rPr lang="en-AU" sz="1400" b="1" dirty="0" err="1">
                <a:solidFill>
                  <a:srgbClr val="00B050"/>
                </a:solidFill>
              </a:rPr>
              <a:t>Extrait</a:t>
            </a:r>
            <a:r>
              <a:rPr lang="en-AU" sz="1400" b="1" dirty="0">
                <a:solidFill>
                  <a:srgbClr val="00B050"/>
                </a:solidFill>
              </a:rPr>
              <a:t> CCTP : </a:t>
            </a:r>
            <a:r>
              <a:rPr lang="en-AU" sz="1400" b="1" dirty="0" err="1">
                <a:solidFill>
                  <a:srgbClr val="00B050"/>
                </a:solidFill>
              </a:rPr>
              <a:t>Batiment</a:t>
            </a:r>
            <a:r>
              <a:rPr lang="en-AU" sz="1400" b="1" dirty="0">
                <a:solidFill>
                  <a:srgbClr val="00B050"/>
                </a:solidFill>
              </a:rPr>
              <a:t> </a:t>
            </a:r>
            <a:r>
              <a:rPr lang="en-AU" sz="1400" b="1" dirty="0" err="1">
                <a:solidFill>
                  <a:srgbClr val="00B050"/>
                </a:solidFill>
              </a:rPr>
              <a:t>GreenOvalley</a:t>
            </a:r>
            <a:endParaRPr lang="en-AU" sz="1400" b="1" dirty="0">
              <a:solidFill>
                <a:srgbClr val="00B050"/>
              </a:solidFill>
            </a:endParaRPr>
          </a:p>
          <a:p>
            <a:endParaRPr lang="en-AU" sz="1400" b="1" dirty="0"/>
          </a:p>
          <a:p>
            <a:r>
              <a:rPr lang="en-AU" sz="1400" b="1" dirty="0"/>
              <a:t>	</a:t>
            </a:r>
            <a:r>
              <a:rPr lang="en-AU" sz="1400" b="1" dirty="0" err="1">
                <a:solidFill>
                  <a:srgbClr val="00B050"/>
                </a:solidFill>
              </a:rPr>
              <a:t>Traversé</a:t>
            </a:r>
            <a:r>
              <a:rPr lang="en-AU" sz="1400" b="1" dirty="0">
                <a:solidFill>
                  <a:srgbClr val="00B050"/>
                </a:solidFill>
              </a:rPr>
              <a:t> :audit </a:t>
            </a:r>
            <a:r>
              <a:rPr lang="en-AU" sz="1400" b="1" dirty="0" err="1">
                <a:solidFill>
                  <a:srgbClr val="00B050"/>
                </a:solidFill>
              </a:rPr>
              <a:t>energétique</a:t>
            </a:r>
            <a:r>
              <a:rPr lang="en-AU" sz="1400" b="1" dirty="0">
                <a:solidFill>
                  <a:srgbClr val="00B050"/>
                </a:solidFill>
              </a:rPr>
              <a:t> </a:t>
            </a:r>
            <a:r>
              <a:rPr lang="en-AU" sz="1400" b="1" dirty="0" err="1">
                <a:solidFill>
                  <a:srgbClr val="00B050"/>
                </a:solidFill>
              </a:rPr>
              <a:t>energétique</a:t>
            </a:r>
            <a:r>
              <a:rPr lang="en-AU" sz="1400" b="1" dirty="0"/>
              <a:t>	</a:t>
            </a:r>
          </a:p>
          <a:p>
            <a:endParaRPr lang="en-AU" sz="1400" b="1" dirty="0"/>
          </a:p>
          <a:p>
            <a:r>
              <a:rPr lang="en-AU" sz="1400" b="1" dirty="0"/>
              <a:t>	</a:t>
            </a:r>
            <a:r>
              <a:rPr lang="en-AU" sz="1400" b="1" dirty="0">
                <a:solidFill>
                  <a:srgbClr val="00B050"/>
                </a:solidFill>
              </a:rPr>
              <a:t>Installation </a:t>
            </a:r>
            <a:r>
              <a:rPr lang="en-AU" sz="1400" b="1" dirty="0" err="1">
                <a:solidFill>
                  <a:srgbClr val="00B050"/>
                </a:solidFill>
              </a:rPr>
              <a:t>groupe</a:t>
            </a:r>
            <a:r>
              <a:rPr lang="en-AU" sz="1400" b="1" dirty="0">
                <a:solidFill>
                  <a:srgbClr val="00B050"/>
                </a:solidFill>
              </a:rPr>
              <a:t> </a:t>
            </a:r>
            <a:r>
              <a:rPr lang="en-AU" sz="1400" b="1" dirty="0" err="1">
                <a:solidFill>
                  <a:srgbClr val="00B050"/>
                </a:solidFill>
              </a:rPr>
              <a:t>froid</a:t>
            </a:r>
            <a:endParaRPr lang="en-AU" sz="1400" b="1" dirty="0">
              <a:solidFill>
                <a:srgbClr val="00B050"/>
              </a:solidFill>
            </a:endParaRPr>
          </a:p>
          <a:p>
            <a:r>
              <a:rPr lang="en-AU" sz="1400" b="1" dirty="0"/>
              <a:t>		Etude </a:t>
            </a:r>
            <a:r>
              <a:rPr lang="en-AU" sz="1400" b="1" dirty="0" err="1"/>
              <a:t>emergétique</a:t>
            </a:r>
            <a:r>
              <a:rPr lang="en-AU" sz="1400" b="1" dirty="0"/>
              <a:t>/electrique  </a:t>
            </a:r>
            <a:r>
              <a:rPr lang="en-AU" sz="1400" b="1" dirty="0" err="1"/>
              <a:t>autocad</a:t>
            </a:r>
            <a:r>
              <a:rPr lang="en-AU" sz="1400" b="1" dirty="0"/>
              <a:t>/croquis/photos</a:t>
            </a:r>
          </a:p>
          <a:p>
            <a:r>
              <a:rPr lang="en-AU" sz="1400" b="1" dirty="0"/>
              <a:t>		Dossier langue anglaise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22D40E-BC66-4340-AD32-EE296C4B424D}"/>
              </a:ext>
            </a:extLst>
          </p:cNvPr>
          <p:cNvSpPr txBox="1"/>
          <p:nvPr/>
        </p:nvSpPr>
        <p:spPr>
          <a:xfrm>
            <a:off x="414938" y="145747"/>
            <a:ext cx="506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1A86D0"/>
                </a:solidFill>
              </a:rPr>
              <a:t>Dossiers 1 2 3  et fiches de postes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5C078C-80E8-4626-A5E4-4B09842C23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9297" y="0"/>
            <a:ext cx="9114703" cy="5887159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2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B28916D-19E4-425D-B1BD-25044EE06F7C}"/>
              </a:ext>
            </a:extLst>
          </p:cNvPr>
          <p:cNvSpPr txBox="1"/>
          <p:nvPr/>
        </p:nvSpPr>
        <p:spPr>
          <a:xfrm>
            <a:off x="484094" y="145747"/>
            <a:ext cx="6448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1A86D0"/>
                </a:solidFill>
              </a:rPr>
              <a:t>Les attentes de la filières liés aux  enjeux 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60677E-A18A-410C-BCC1-F8C8F01D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67" y="691372"/>
            <a:ext cx="3698906" cy="37645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B3FB0E9-3166-4F62-BDD1-83CDDC405CA3}"/>
              </a:ext>
            </a:extLst>
          </p:cNvPr>
          <p:cNvSpPr txBox="1"/>
          <p:nvPr/>
        </p:nvSpPr>
        <p:spPr>
          <a:xfrm>
            <a:off x="4572000" y="928133"/>
            <a:ext cx="293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D7CC9"/>
                </a:solidFill>
              </a:rPr>
              <a:t>Transition énergétique </a:t>
            </a:r>
          </a:p>
          <a:p>
            <a:r>
              <a:rPr lang="fr-FR" dirty="0">
                <a:solidFill>
                  <a:srgbClr val="3D7CC9"/>
                </a:solidFill>
              </a:rPr>
              <a:t>Transformation numérique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288127-D258-483A-B9C9-E7CA05931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19" y="3140682"/>
            <a:ext cx="4375101" cy="5874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3AF5714-CCB8-4913-9CF7-ECDBACD4C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587" y="3732086"/>
            <a:ext cx="4206052" cy="48328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BBC5948-9595-4AF1-A796-CBA5FF237C13}"/>
              </a:ext>
            </a:extLst>
          </p:cNvPr>
          <p:cNvSpPr txBox="1"/>
          <p:nvPr/>
        </p:nvSpPr>
        <p:spPr>
          <a:xfrm>
            <a:off x="4571999" y="1704318"/>
            <a:ext cx="40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D7CC9"/>
                </a:solidFill>
              </a:rPr>
              <a:t>Bilan sue l’ Emplois et compétences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00F013-607E-4A83-881A-D8FC98F7FD75}"/>
              </a:ext>
            </a:extLst>
          </p:cNvPr>
          <p:cNvSpPr txBox="1"/>
          <p:nvPr/>
        </p:nvSpPr>
        <p:spPr>
          <a:xfrm>
            <a:off x="4015866" y="2258563"/>
            <a:ext cx="499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D7CC9"/>
                </a:solidFill>
              </a:rPr>
              <a:t>EDEC 2020 de l’ensemble des acteurs de la filière</a:t>
            </a:r>
          </a:p>
        </p:txBody>
      </p:sp>
    </p:spTree>
    <p:extLst>
      <p:ext uri="{BB962C8B-B14F-4D97-AF65-F5344CB8AC3E}">
        <p14:creationId xmlns:p14="http://schemas.microsoft.com/office/powerpoint/2010/main" val="304650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7773C4B-949F-4053-B677-C05C7AE305BD}"/>
              </a:ext>
            </a:extLst>
          </p:cNvPr>
          <p:cNvSpPr txBox="1"/>
          <p:nvPr/>
        </p:nvSpPr>
        <p:spPr>
          <a:xfrm flipH="1">
            <a:off x="311142" y="109695"/>
            <a:ext cx="852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FA1E5"/>
                </a:solidFill>
              </a:rPr>
              <a:t>Etude emplois et compétences   : EDEC de la </a:t>
            </a:r>
            <a:r>
              <a:rPr lang="fr-FR" sz="2000" dirty="0">
                <a:solidFill>
                  <a:srgbClr val="1A86D0"/>
                </a:solidFill>
              </a:rPr>
              <a:t>filière</a:t>
            </a:r>
            <a:r>
              <a:rPr lang="fr-FR" sz="2000" dirty="0">
                <a:solidFill>
                  <a:srgbClr val="1FA1E5"/>
                </a:solidFill>
              </a:rPr>
              <a:t> </a:t>
            </a:r>
            <a:r>
              <a:rPr lang="fr-FR" sz="2000" dirty="0" err="1">
                <a:solidFill>
                  <a:srgbClr val="1FA1E5"/>
                </a:solidFill>
              </a:rPr>
              <a:t>électronumérique</a:t>
            </a:r>
            <a:endParaRPr lang="fr-FR" sz="2000" dirty="0">
              <a:solidFill>
                <a:srgbClr val="1FA1E5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A01E0F-6D6B-4C19-A068-CECEEF0E8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07" y="451064"/>
            <a:ext cx="7165020" cy="40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B28916D-19E4-425D-B1BD-25044EE06F7C}"/>
              </a:ext>
            </a:extLst>
          </p:cNvPr>
          <p:cNvSpPr txBox="1"/>
          <p:nvPr/>
        </p:nvSpPr>
        <p:spPr>
          <a:xfrm>
            <a:off x="484094" y="145747"/>
            <a:ext cx="753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1A86D0"/>
                </a:solidFill>
              </a:rPr>
              <a:t>Les attentes de la filière liées aux  enjeux : EDEC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3FB0E9-3166-4F62-BDD1-83CDDC405CA3}"/>
              </a:ext>
            </a:extLst>
          </p:cNvPr>
          <p:cNvSpPr txBox="1"/>
          <p:nvPr/>
        </p:nvSpPr>
        <p:spPr>
          <a:xfrm>
            <a:off x="599354" y="831535"/>
            <a:ext cx="832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Décarbonisation        Décentralisation          Nouveaux usages                   Digitalisation</a:t>
            </a:r>
          </a:p>
          <a:p>
            <a:endParaRPr lang="fr-FR" dirty="0">
              <a:solidFill>
                <a:srgbClr val="3D7CC9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288127-D258-483A-B9C9-E7CA0593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61" y="3784496"/>
            <a:ext cx="4375101" cy="5874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3AF5714-CCB8-4913-9CF7-ECDBACD4C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87" y="3732086"/>
            <a:ext cx="4206052" cy="4832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5C70EEF-D165-4198-B095-58DFFF44C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01" y="1340274"/>
            <a:ext cx="8477250" cy="1600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E146A0-6142-4A61-8EDA-728CBA659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51" y="3174355"/>
            <a:ext cx="84201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B16054-29E6-4D61-AEA3-A964CF63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08" y="668510"/>
            <a:ext cx="8912791" cy="38335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6E37F56-9805-4FD0-A07F-3C6AF82E4C46}"/>
              </a:ext>
            </a:extLst>
          </p:cNvPr>
          <p:cNvSpPr txBox="1"/>
          <p:nvPr/>
        </p:nvSpPr>
        <p:spPr>
          <a:xfrm>
            <a:off x="484094" y="145747"/>
            <a:ext cx="8281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1A86D0"/>
                </a:solidFill>
              </a:rPr>
              <a:t>Les attentes de la filière liées aux  enjeux : EDEC Filière </a:t>
            </a:r>
          </a:p>
        </p:txBody>
      </p:sp>
    </p:spTree>
    <p:extLst>
      <p:ext uri="{BB962C8B-B14F-4D97-AF65-F5344CB8AC3E}">
        <p14:creationId xmlns:p14="http://schemas.microsoft.com/office/powerpoint/2010/main" val="202948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BE896A-E5CD-4449-ACBD-806884F9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8" y="622821"/>
            <a:ext cx="5172158" cy="38978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2FA6C3-7A51-49A6-BD05-9B03AE990563}"/>
              </a:ext>
            </a:extLst>
          </p:cNvPr>
          <p:cNvSpPr txBox="1"/>
          <p:nvPr/>
        </p:nvSpPr>
        <p:spPr>
          <a:xfrm>
            <a:off x="484094" y="145747"/>
            <a:ext cx="556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1A86D0"/>
                </a:solidFill>
              </a:rPr>
              <a:t>Les attentes des professionnels : FFIE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F14209-94CC-44C4-A055-61DFA8A4734E}"/>
              </a:ext>
            </a:extLst>
          </p:cNvPr>
          <p:cNvSpPr txBox="1"/>
          <p:nvPr/>
        </p:nvSpPr>
        <p:spPr>
          <a:xfrm>
            <a:off x="5724605" y="1429230"/>
            <a:ext cx="3063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 / 20 métiers en tensions</a:t>
            </a:r>
          </a:p>
          <a:p>
            <a:endParaRPr lang="fr-FR" dirty="0"/>
          </a:p>
          <a:p>
            <a:r>
              <a:rPr lang="fr-FR"/>
              <a:t>Occupables par des </a:t>
            </a:r>
          </a:p>
          <a:p>
            <a:r>
              <a:rPr lang="fr-FR" dirty="0"/>
              <a:t>BTS Electrotechnique</a:t>
            </a:r>
          </a:p>
        </p:txBody>
      </p:sp>
    </p:spTree>
    <p:extLst>
      <p:ext uri="{BB962C8B-B14F-4D97-AF65-F5344CB8AC3E}">
        <p14:creationId xmlns:p14="http://schemas.microsoft.com/office/powerpoint/2010/main" val="244332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86F95-7401-4BCB-A9DA-FB2E5DCF0AAA}"/>
              </a:ext>
            </a:extLst>
          </p:cNvPr>
          <p:cNvSpPr txBox="1">
            <a:spLocks/>
          </p:cNvSpPr>
          <p:nvPr/>
        </p:nvSpPr>
        <p:spPr>
          <a:xfrm>
            <a:off x="130629" y="-53788"/>
            <a:ext cx="8561342" cy="19824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400" b="1" dirty="0"/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2800" b="1" dirty="0">
                <a:solidFill>
                  <a:srgbClr val="36C746"/>
                </a:solidFill>
              </a:rPr>
              <a:t>L’enjeu de la neutralité carbone à 2050 relevée grâce à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fr-FR" sz="1400" b="1" dirty="0"/>
              <a:t>	</a:t>
            </a:r>
            <a:r>
              <a:rPr lang="fr-FR" sz="1400" b="1" dirty="0" err="1">
                <a:solidFill>
                  <a:srgbClr val="00B050"/>
                </a:solidFill>
              </a:rPr>
              <a:t>Décarbinisation</a:t>
            </a:r>
            <a:r>
              <a:rPr lang="fr-FR" sz="1400" b="1" dirty="0">
                <a:solidFill>
                  <a:srgbClr val="00B050"/>
                </a:solidFill>
              </a:rPr>
              <a:t> </a:t>
            </a:r>
            <a:r>
              <a:rPr lang="fr-FR" sz="1400" b="1" dirty="0"/>
              <a:t>  : 	Production Solaire et Eolienne       </a:t>
            </a:r>
            <a:r>
              <a:rPr lang="fr-FR" sz="1400" b="1" dirty="0">
                <a:solidFill>
                  <a:schemeClr val="bg1">
                    <a:lumMod val="95000"/>
                  </a:schemeClr>
                </a:solidFill>
              </a:rPr>
              <a:t>Electrification :	 40% du Mix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fr-FR" sz="1400" b="1" dirty="0"/>
              <a:t>	</a:t>
            </a:r>
            <a:r>
              <a:rPr lang="fr-FR" sz="1400" b="1" dirty="0">
                <a:solidFill>
                  <a:srgbClr val="00B050"/>
                </a:solidFill>
              </a:rPr>
              <a:t>Décentralisation</a:t>
            </a:r>
            <a:r>
              <a:rPr lang="fr-FR" sz="1400" b="1" dirty="0"/>
              <a:t> et Efficacité dans la gestion de l’énergie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fr-FR" sz="1400" b="1" dirty="0"/>
              <a:t>	</a:t>
            </a:r>
            <a:r>
              <a:rPr lang="fr-FR" sz="1400" b="1" dirty="0">
                <a:solidFill>
                  <a:srgbClr val="00B050"/>
                </a:solidFill>
              </a:rPr>
              <a:t>Digitalisation</a:t>
            </a:r>
            <a:r>
              <a:rPr lang="fr-FR" sz="1400" b="1" dirty="0"/>
              <a:t> : Objets communicants et les datas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fr-FR" sz="1900" b="1" dirty="0">
                <a:solidFill>
                  <a:srgbClr val="36C746"/>
                </a:solidFill>
              </a:rPr>
              <a:t>L’équilibre et  l’optimisation des </a:t>
            </a:r>
            <a:r>
              <a:rPr lang="fr-FR" sz="1900" b="1" dirty="0" err="1">
                <a:solidFill>
                  <a:srgbClr val="36C746"/>
                </a:solidFill>
              </a:rPr>
              <a:t>Grids</a:t>
            </a:r>
            <a:r>
              <a:rPr lang="fr-FR" sz="1900" b="1" dirty="0">
                <a:solidFill>
                  <a:srgbClr val="36C746"/>
                </a:solidFill>
              </a:rPr>
              <a:t> fédère l’ensemble des domaines 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fr-FR" sz="1900" b="1" dirty="0">
                <a:solidFill>
                  <a:srgbClr val="36C746"/>
                </a:solidFill>
              </a:rPr>
              <a:t>		 Echange d’énergie et de DATA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fr-FR" sz="1400" b="1" dirty="0"/>
              <a:t>	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fr-FR" sz="14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09E55C-CCB6-40F8-AAE2-E35C6EDF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21" y="1717514"/>
            <a:ext cx="6269643" cy="25788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C28790-AED6-44A0-B7F7-67E8C96F5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9" y="1087423"/>
            <a:ext cx="7108416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BFAA8E1-F094-4D31-A36E-181350856F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9994" y="-55682"/>
            <a:ext cx="9092098" cy="5398936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BF8E7C9F-25A8-4B08-820A-34D8C033493A}"/>
              </a:ext>
            </a:extLst>
          </p:cNvPr>
          <p:cNvSpPr txBox="1"/>
          <p:nvPr/>
        </p:nvSpPr>
        <p:spPr>
          <a:xfrm>
            <a:off x="5430695" y="1941760"/>
            <a:ext cx="162000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5767" marR="0" lvl="0" indent="0" algn="ctr" defTabSz="415091" rtl="0" eaLnBrk="1" fontAlgn="base" latinLnBrk="0" hangingPunct="1">
              <a:lnSpc>
                <a:spcPts val="359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616369"/>
                </a:solidFill>
                <a:effectLst/>
                <a:uLnTx/>
                <a:uFillTx/>
                <a:latin typeface="+mj-lt"/>
                <a:ea typeface="+mn-ea"/>
                <a:cs typeface="Arial Rounded MT Bold" charset="0"/>
              </a:rPr>
              <a:t>ANALY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616369"/>
                </a:solidFill>
                <a:effectLst/>
                <a:uLnTx/>
                <a:uFillTx/>
                <a:latin typeface="+mj-lt"/>
                <a:ea typeface="+mn-ea"/>
                <a:cs typeface="Arial Rounded MT Bold" charset="0"/>
              </a:rPr>
              <a:t>SES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 Rounded MT Bold" charset="0"/>
            </a:endParaRPr>
          </a:p>
        </p:txBody>
      </p:sp>
      <p:sp>
        <p:nvSpPr>
          <p:cNvPr id="7" name="object 30">
            <a:extLst>
              <a:ext uri="{FF2B5EF4-FFF2-40B4-BE49-F238E27FC236}">
                <a16:creationId xmlns:a16="http://schemas.microsoft.com/office/drawing/2014/main" id="{FBFCBAAC-01A4-4589-AF98-B7E1FCA3A211}"/>
              </a:ext>
            </a:extLst>
          </p:cNvPr>
          <p:cNvSpPr txBox="1"/>
          <p:nvPr/>
        </p:nvSpPr>
        <p:spPr>
          <a:xfrm>
            <a:off x="2203489" y="1941760"/>
            <a:ext cx="162000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5767" marR="0" lvl="0" indent="0" algn="ctr" defTabSz="415091" rtl="0" eaLnBrk="1" fontAlgn="base" latinLnBrk="0" hangingPunct="1">
              <a:lnSpc>
                <a:spcPts val="359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616369"/>
                </a:solidFill>
                <a:effectLst/>
                <a:uLnTx/>
                <a:uFillTx/>
                <a:latin typeface="+mj-lt"/>
                <a:ea typeface="+mn-ea"/>
                <a:cs typeface="Arial Rounded MT Bold" charset="0"/>
              </a:rPr>
              <a:t>CLOUD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 Rounded MT Bold" charset="0"/>
            </a:endParaRPr>
          </a:p>
        </p:txBody>
      </p:sp>
      <p:sp>
        <p:nvSpPr>
          <p:cNvPr id="8" name="object 50">
            <a:extLst>
              <a:ext uri="{FF2B5EF4-FFF2-40B4-BE49-F238E27FC236}">
                <a16:creationId xmlns:a16="http://schemas.microsoft.com/office/drawing/2014/main" id="{49634A4F-8C86-48A7-A692-74110B969755}"/>
              </a:ext>
            </a:extLst>
          </p:cNvPr>
          <p:cNvSpPr txBox="1"/>
          <p:nvPr/>
        </p:nvSpPr>
        <p:spPr>
          <a:xfrm>
            <a:off x="846019" y="1941758"/>
            <a:ext cx="1249364" cy="3813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5767" marR="0" lvl="0" indent="0" algn="ctr" defTabSz="415091" rtl="0" eaLnBrk="1" fontAlgn="base" latinLnBrk="0" hangingPunct="1">
              <a:lnSpc>
                <a:spcPts val="359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616369"/>
                </a:solidFill>
                <a:effectLst/>
                <a:uLnTx/>
                <a:uFillTx/>
                <a:latin typeface="+mj-lt"/>
                <a:ea typeface="+mn-ea"/>
                <a:cs typeface="Arial Rounded MT Bold" charset="0"/>
              </a:rPr>
              <a:t>MOBILIT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616369"/>
                </a:solidFill>
                <a:effectLst/>
                <a:uLnTx/>
                <a:uFillTx/>
                <a:latin typeface="+mj-lt"/>
                <a:ea typeface="+mn-ea"/>
                <a:cs typeface="Arial Rounded MT Bold" charset="0"/>
              </a:rPr>
              <a:t>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 Rounded MT Bold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51F934B-DC5C-49DB-B109-A82207D6A04E}"/>
              </a:ext>
            </a:extLst>
          </p:cNvPr>
          <p:cNvSpPr txBox="1"/>
          <p:nvPr/>
        </p:nvSpPr>
        <p:spPr>
          <a:xfrm>
            <a:off x="3817092" y="1941760"/>
            <a:ext cx="162000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5767" marR="0" lvl="0" indent="0" algn="ctr" defTabSz="415091" rtl="0" eaLnBrk="1" fontAlgn="base" latinLnBrk="0" hangingPunct="1">
              <a:lnSpc>
                <a:spcPts val="359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16369"/>
                </a:solidFill>
                <a:effectLst/>
                <a:uLnTx/>
                <a:uFillTx/>
                <a:latin typeface="+mj-lt"/>
                <a:ea typeface="+mn-ea"/>
                <a:cs typeface="Arial Rounded MT Bold" charset="0"/>
              </a:rPr>
              <a:t>CAPTEURS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 Rounded MT Bold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E3025B6-71EB-4431-9B07-559C19DE9121}"/>
              </a:ext>
            </a:extLst>
          </p:cNvPr>
          <p:cNvSpPr txBox="1"/>
          <p:nvPr/>
        </p:nvSpPr>
        <p:spPr>
          <a:xfrm>
            <a:off x="7044298" y="1941758"/>
            <a:ext cx="162000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5767" marR="0" lvl="0" indent="0" algn="ctr" defTabSz="415091" rtl="0" eaLnBrk="1" fontAlgn="base" latinLnBrk="0" hangingPunct="1">
              <a:lnSpc>
                <a:spcPts val="359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16369"/>
                </a:solidFill>
                <a:effectLst/>
                <a:uLnTx/>
                <a:uFillTx/>
                <a:latin typeface="+mj-lt"/>
                <a:ea typeface="+mn-ea"/>
                <a:cs typeface="Arial Rounded MT Bold" charset="0"/>
              </a:rPr>
              <a:t>CYBER SECURITE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 Rounded MT Bold" charset="0"/>
            </a:endParaRPr>
          </a:p>
        </p:txBody>
      </p:sp>
      <p:pic>
        <p:nvPicPr>
          <p:cNvPr id="11" name="Picture 25" descr="mobility.png">
            <a:extLst>
              <a:ext uri="{FF2B5EF4-FFF2-40B4-BE49-F238E27FC236}">
                <a16:creationId xmlns:a16="http://schemas.microsoft.com/office/drawing/2014/main" id="{4F6E3E8B-C3AF-4ADD-BBC2-94F55A3C8B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1" y="1088184"/>
            <a:ext cx="381000" cy="658813"/>
          </a:xfrm>
          <a:prstGeom prst="rect">
            <a:avLst/>
          </a:prstGeom>
        </p:spPr>
      </p:pic>
      <p:pic>
        <p:nvPicPr>
          <p:cNvPr id="12" name="Picture 26" descr="cloud.png">
            <a:extLst>
              <a:ext uri="{FF2B5EF4-FFF2-40B4-BE49-F238E27FC236}">
                <a16:creationId xmlns:a16="http://schemas.microsoft.com/office/drawing/2014/main" id="{B82ABE79-C331-4562-9FEB-256B3B78DF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57" y="1163114"/>
            <a:ext cx="1120775" cy="673100"/>
          </a:xfrm>
          <a:prstGeom prst="rect">
            <a:avLst/>
          </a:prstGeom>
        </p:spPr>
      </p:pic>
      <p:pic>
        <p:nvPicPr>
          <p:cNvPr id="13" name="Picture 33" descr="sensing.png">
            <a:extLst>
              <a:ext uri="{FF2B5EF4-FFF2-40B4-BE49-F238E27FC236}">
                <a16:creationId xmlns:a16="http://schemas.microsoft.com/office/drawing/2014/main" id="{BD2DB73C-832D-4524-B7CC-49B031653A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80" y="1161526"/>
            <a:ext cx="1249363" cy="674688"/>
          </a:xfrm>
          <a:prstGeom prst="rect">
            <a:avLst/>
          </a:prstGeom>
        </p:spPr>
      </p:pic>
      <p:pic>
        <p:nvPicPr>
          <p:cNvPr id="14" name="Picture 34" descr="analytics.png">
            <a:extLst>
              <a:ext uri="{FF2B5EF4-FFF2-40B4-BE49-F238E27FC236}">
                <a16:creationId xmlns:a16="http://schemas.microsoft.com/office/drawing/2014/main" id="{DC5758CF-EB15-44AD-BEB7-E79926D099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81" y="961025"/>
            <a:ext cx="1054100" cy="831850"/>
          </a:xfrm>
          <a:prstGeom prst="rect">
            <a:avLst/>
          </a:prstGeom>
        </p:spPr>
      </p:pic>
      <p:pic>
        <p:nvPicPr>
          <p:cNvPr id="15" name="Picture 38" descr="security.png">
            <a:extLst>
              <a:ext uri="{FF2B5EF4-FFF2-40B4-BE49-F238E27FC236}">
                <a16:creationId xmlns:a16="http://schemas.microsoft.com/office/drawing/2014/main" id="{6E500E8B-099F-4EC3-A3CA-960D1D31F38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15" y="673846"/>
            <a:ext cx="1014413" cy="1182688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D2D6EC86-0EFB-499E-84BD-D31B942468EB}"/>
              </a:ext>
            </a:extLst>
          </p:cNvPr>
          <p:cNvSpPr txBox="1">
            <a:spLocks/>
          </p:cNvSpPr>
          <p:nvPr/>
        </p:nvSpPr>
        <p:spPr>
          <a:xfrm>
            <a:off x="416166" y="-10494"/>
            <a:ext cx="8763840" cy="369332"/>
          </a:xfrm>
          <a:prstGeom prst="rect">
            <a:avLst/>
          </a:prstGeom>
        </p:spPr>
        <p:txBody>
          <a:bodyPr/>
          <a:lstStyle>
            <a:lvl1pPr marL="342888" indent="-342888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4" indent="-285740" algn="l" defTabSz="45718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0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44" indent="-228592" algn="l" defTabSz="45718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28" indent="-228592" algn="l" defTabSz="45718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1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5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9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3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 err="1">
                <a:solidFill>
                  <a:srgbClr val="36C746"/>
                </a:solidFill>
              </a:rPr>
              <a:t>En</a:t>
            </a:r>
            <a:r>
              <a:rPr lang="en-AU" sz="2400" b="1" dirty="0">
                <a:solidFill>
                  <a:srgbClr val="36C746"/>
                </a:solidFill>
              </a:rPr>
              <a:t> </a:t>
            </a:r>
            <a:r>
              <a:rPr lang="en-AU" sz="2400" b="1" dirty="0" err="1">
                <a:solidFill>
                  <a:srgbClr val="36C746"/>
                </a:solidFill>
              </a:rPr>
              <a:t>libérant</a:t>
            </a:r>
            <a:r>
              <a:rPr lang="en-AU" sz="2400" b="1" dirty="0">
                <a:solidFill>
                  <a:srgbClr val="36C746"/>
                </a:solidFill>
              </a:rPr>
              <a:t> tout le </a:t>
            </a:r>
            <a:r>
              <a:rPr lang="en-AU" sz="2400" b="1" dirty="0" err="1">
                <a:solidFill>
                  <a:srgbClr val="36C746"/>
                </a:solidFill>
              </a:rPr>
              <a:t>potentiel</a:t>
            </a:r>
            <a:r>
              <a:rPr lang="en-AU" sz="2400" b="1" dirty="0">
                <a:solidFill>
                  <a:srgbClr val="36C746"/>
                </a:solidFill>
              </a:rPr>
              <a:t> de la “Data”</a:t>
            </a:r>
          </a:p>
          <a:p>
            <a:pPr marL="0" indent="0">
              <a:buNone/>
            </a:pPr>
            <a:r>
              <a:rPr lang="en-AU" sz="1800" dirty="0" err="1">
                <a:solidFill>
                  <a:srgbClr val="36C746"/>
                </a:solidFill>
              </a:rPr>
              <a:t>l’innovation</a:t>
            </a:r>
            <a:r>
              <a:rPr lang="en-AU" sz="1800" dirty="0">
                <a:solidFill>
                  <a:srgbClr val="36C746"/>
                </a:solidFill>
              </a:rPr>
              <a:t> </a:t>
            </a:r>
            <a:r>
              <a:rPr lang="en-AU" sz="1800" dirty="0" err="1">
                <a:solidFill>
                  <a:srgbClr val="36C746"/>
                </a:solidFill>
              </a:rPr>
              <a:t>technologique</a:t>
            </a:r>
            <a:r>
              <a:rPr lang="en-AU" sz="1800" dirty="0">
                <a:solidFill>
                  <a:srgbClr val="36C746"/>
                </a:solidFill>
              </a:rPr>
              <a:t> </a:t>
            </a:r>
            <a:r>
              <a:rPr lang="en-AU" sz="1800" dirty="0" err="1">
                <a:solidFill>
                  <a:srgbClr val="36C746"/>
                </a:solidFill>
              </a:rPr>
              <a:t>transforme</a:t>
            </a:r>
            <a:r>
              <a:rPr lang="en-AU" sz="1800" dirty="0">
                <a:solidFill>
                  <a:srgbClr val="36C746"/>
                </a:solidFill>
              </a:rPr>
              <a:t> </a:t>
            </a:r>
            <a:r>
              <a:rPr lang="en-AU" sz="1800" dirty="0" err="1">
                <a:solidFill>
                  <a:srgbClr val="36C746"/>
                </a:solidFill>
              </a:rPr>
              <a:t>l’industrie</a:t>
            </a:r>
            <a:r>
              <a:rPr lang="en-AU" sz="1800" dirty="0">
                <a:solidFill>
                  <a:srgbClr val="36C746"/>
                </a:solidFill>
              </a:rPr>
              <a:t> au service de la performance !</a:t>
            </a:r>
          </a:p>
          <a:p>
            <a:pPr marL="0" indent="0">
              <a:buNone/>
            </a:pPr>
            <a:endParaRPr lang="en-AU" sz="1800" b="1" dirty="0">
              <a:solidFill>
                <a:srgbClr val="36C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b="1" dirty="0">
              <a:solidFill>
                <a:srgbClr val="36C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0BEC00-A02E-4D66-93FB-E6AC98296A89}"/>
              </a:ext>
            </a:extLst>
          </p:cNvPr>
          <p:cNvSpPr/>
          <p:nvPr/>
        </p:nvSpPr>
        <p:spPr>
          <a:xfrm>
            <a:off x="7709686" y="3553215"/>
            <a:ext cx="1592710" cy="32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Espace réservé du contenu 6">
            <a:extLst>
              <a:ext uri="{FF2B5EF4-FFF2-40B4-BE49-F238E27FC236}">
                <a16:creationId xmlns:a16="http://schemas.microsoft.com/office/drawing/2014/main" id="{B03BF3FD-FD66-46E5-8EFA-818B290672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51" y="2382050"/>
            <a:ext cx="9013450" cy="207408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3F46FDE-1C98-4109-BBB1-2211797C62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4730" y="2584299"/>
            <a:ext cx="2231018" cy="18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4">
            <a:extLst>
              <a:ext uri="{FF2B5EF4-FFF2-40B4-BE49-F238E27FC236}">
                <a16:creationId xmlns:a16="http://schemas.microsoft.com/office/drawing/2014/main" id="{E18DFC75-CAC6-49C9-99F6-6CAE9756AC79}"/>
              </a:ext>
            </a:extLst>
          </p:cNvPr>
          <p:cNvSpPr/>
          <p:nvPr/>
        </p:nvSpPr>
        <p:spPr>
          <a:xfrm>
            <a:off x="6813440" y="2371876"/>
            <a:ext cx="1354865" cy="140025"/>
          </a:xfrm>
          <a:prstGeom prst="roundRect">
            <a:avLst>
              <a:gd name="adj" fmla="val 50000"/>
            </a:avLst>
          </a:prstGeom>
          <a:solidFill>
            <a:srgbClr val="3CC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A351264-CFE1-46A5-9F21-F40BCE52298E}"/>
              </a:ext>
            </a:extLst>
          </p:cNvPr>
          <p:cNvSpPr txBox="1">
            <a:spLocks/>
          </p:cNvSpPr>
          <p:nvPr/>
        </p:nvSpPr>
        <p:spPr>
          <a:xfrm>
            <a:off x="190080" y="-97851"/>
            <a:ext cx="8763840" cy="483909"/>
          </a:xfrm>
          <a:prstGeom prst="rect">
            <a:avLst/>
          </a:prstGeom>
        </p:spPr>
        <p:txBody>
          <a:bodyPr/>
          <a:lstStyle>
            <a:lvl1pPr marL="342888" indent="-342888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4" indent="-285740" algn="l" defTabSz="45718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0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44" indent="-228592" algn="l" defTabSz="45718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28" indent="-228592" algn="l" defTabSz="45718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1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5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9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3" indent="-228592" algn="l" defTabSz="45718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 err="1">
                <a:solidFill>
                  <a:srgbClr val="36C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en-AU" sz="2400" b="1" dirty="0">
                <a:solidFill>
                  <a:srgbClr val="36C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 double </a:t>
            </a:r>
            <a:r>
              <a:rPr lang="en-AU" sz="2400" b="1" dirty="0" err="1">
                <a:solidFill>
                  <a:srgbClr val="36C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  <a:r>
              <a:rPr lang="en-AU" sz="2400" b="1" dirty="0">
                <a:solidFill>
                  <a:srgbClr val="36C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OT à </a:t>
            </a:r>
            <a:r>
              <a:rPr lang="en-AU" sz="2400" b="1" dirty="0" err="1">
                <a:solidFill>
                  <a:srgbClr val="36C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AU" sz="2400" b="1" dirty="0">
                <a:solidFill>
                  <a:srgbClr val="36C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AU" sz="2400" b="1" dirty="0" err="1">
                <a:solidFill>
                  <a:srgbClr val="36C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niveaux</a:t>
            </a:r>
            <a:r>
              <a:rPr lang="en-AU" sz="2400" b="1" dirty="0">
                <a:solidFill>
                  <a:srgbClr val="36C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800" b="1" dirty="0">
              <a:solidFill>
                <a:srgbClr val="36C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b="1" dirty="0">
              <a:solidFill>
                <a:srgbClr val="36C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F705017-28B5-4A87-97DB-444CF547BCD6}"/>
              </a:ext>
            </a:extLst>
          </p:cNvPr>
          <p:cNvGrpSpPr/>
          <p:nvPr/>
        </p:nvGrpSpPr>
        <p:grpSpPr>
          <a:xfrm>
            <a:off x="7078747" y="437605"/>
            <a:ext cx="1653646" cy="1748896"/>
            <a:chOff x="5716989" y="0"/>
            <a:chExt cx="3443407" cy="514349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62491CF9-45FB-4835-AAF9-275B80508B84}"/>
                </a:ext>
              </a:extLst>
            </p:cNvPr>
            <p:cNvGrpSpPr/>
            <p:nvPr/>
          </p:nvGrpSpPr>
          <p:grpSpPr>
            <a:xfrm>
              <a:off x="5716989" y="0"/>
              <a:ext cx="3427012" cy="5143499"/>
              <a:chOff x="5716989" y="0"/>
              <a:chExt cx="3427012" cy="5143499"/>
            </a:xfrm>
          </p:grpSpPr>
          <p:pic>
            <p:nvPicPr>
              <p:cNvPr id="10" name="Picture 5">
                <a:hlinkClick r:id="rId3"/>
                <a:extLst>
                  <a:ext uri="{FF2B5EF4-FFF2-40B4-BE49-F238E27FC236}">
                    <a16:creationId xmlns:a16="http://schemas.microsoft.com/office/drawing/2014/main" id="{DB87107A-A7F2-4D15-9CA6-FDFC9059DC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16989" y="2766060"/>
                <a:ext cx="3427012" cy="2377439"/>
              </a:xfrm>
              <a:prstGeom prst="rect">
                <a:avLst/>
              </a:prstGeom>
            </p:spPr>
          </p:pic>
          <p:pic>
            <p:nvPicPr>
              <p:cNvPr id="11" name="Picture 2" descr="RÃ©sultat de recherche d'images pour &quot;boucher&quot;">
                <a:extLst>
                  <a:ext uri="{FF2B5EF4-FFF2-40B4-BE49-F238E27FC236}">
                    <a16:creationId xmlns:a16="http://schemas.microsoft.com/office/drawing/2014/main" id="{F0B2411D-F773-40E5-AE8D-9A166A8D92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26430" y="0"/>
                <a:ext cx="3417570" cy="1840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Image 1" descr="Résultat de recherche d'images pour &quot;PATRON INTERMARCHE&quot;">
              <a:extLst>
                <a:ext uri="{FF2B5EF4-FFF2-40B4-BE49-F238E27FC236}">
                  <a16:creationId xmlns:a16="http://schemas.microsoft.com/office/drawing/2014/main" id="{249DC658-DCDC-43F3-BE47-06BDE07E15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16989" y="1743074"/>
              <a:ext cx="3443407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3CB34E8-9354-436F-935C-F7B541A513BB}"/>
              </a:ext>
            </a:extLst>
          </p:cNvPr>
          <p:cNvGrpSpPr/>
          <p:nvPr/>
        </p:nvGrpSpPr>
        <p:grpSpPr>
          <a:xfrm>
            <a:off x="3744532" y="452211"/>
            <a:ext cx="1656190" cy="1753618"/>
            <a:chOff x="2430941" y="1380158"/>
            <a:chExt cx="1961759" cy="2933723"/>
          </a:xfrm>
        </p:grpSpPr>
        <p:pic>
          <p:nvPicPr>
            <p:cNvPr id="13" name="Picture 2" descr="https://ecorealad-ppr.schneider-electric.com/modules/homepage/images/bgLanding_new.png">
              <a:extLst>
                <a:ext uri="{FF2B5EF4-FFF2-40B4-BE49-F238E27FC236}">
                  <a16:creationId xmlns:a16="http://schemas.microsoft.com/office/drawing/2014/main" id="{0A3F3A09-0475-4901-9721-D6CA32D6D9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41761" y="1380158"/>
              <a:ext cx="1940121" cy="293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79D388-6221-4746-B54E-473DE66B6B3F}"/>
                </a:ext>
              </a:extLst>
            </p:cNvPr>
            <p:cNvSpPr/>
            <p:nvPr/>
          </p:nvSpPr>
          <p:spPr>
            <a:xfrm>
              <a:off x="2430941" y="2958810"/>
              <a:ext cx="1961759" cy="851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/>
              <a:r>
                <a:rPr lang="fr-FR" sz="2000" b="1" dirty="0">
                  <a:solidFill>
                    <a:prstClr val="white"/>
                  </a:solidFill>
                  <a:latin typeface="Arial"/>
                </a:rPr>
                <a:t>Installateur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129B44B-2B2B-483C-B6D0-D10C964A6C70}"/>
              </a:ext>
            </a:extLst>
          </p:cNvPr>
          <p:cNvGrpSpPr/>
          <p:nvPr/>
        </p:nvGrpSpPr>
        <p:grpSpPr>
          <a:xfrm>
            <a:off x="5424152" y="447048"/>
            <a:ext cx="1609369" cy="1746014"/>
            <a:chOff x="4762488" y="1392880"/>
            <a:chExt cx="1906298" cy="2921001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E8AF772A-6B9B-4D46-8024-49AA093746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"/>
            <a:stretch/>
          </p:blipFill>
          <p:spPr>
            <a:xfrm>
              <a:off x="4764369" y="1392880"/>
              <a:ext cx="1904416" cy="292100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C3688C-37DF-40D1-BEA9-37A2A20C1D32}"/>
                </a:ext>
              </a:extLst>
            </p:cNvPr>
            <p:cNvSpPr/>
            <p:nvPr/>
          </p:nvSpPr>
          <p:spPr>
            <a:xfrm>
              <a:off x="4762488" y="2958809"/>
              <a:ext cx="1906298" cy="851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/>
              <a:r>
                <a:rPr lang="fr-FR" sz="2000" b="1" dirty="0">
                  <a:solidFill>
                    <a:prstClr val="white"/>
                  </a:solidFill>
                  <a:latin typeface="Arial"/>
                </a:rPr>
                <a:t>Tableautier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2C5F7-A377-4AAB-AD41-08A3DBCA1EE2}"/>
              </a:ext>
            </a:extLst>
          </p:cNvPr>
          <p:cNvSpPr/>
          <p:nvPr/>
        </p:nvSpPr>
        <p:spPr>
          <a:xfrm>
            <a:off x="7082349" y="1398900"/>
            <a:ext cx="1650044" cy="5087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2"/>
            <a:r>
              <a:rPr lang="fr-FR" sz="2000" b="1" dirty="0">
                <a:solidFill>
                  <a:prstClr val="white"/>
                </a:solidFill>
                <a:latin typeface="Arial"/>
              </a:rPr>
              <a:t>Utilisateur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B76F27E-EAAA-45D1-83D3-FE61A8540516}"/>
              </a:ext>
            </a:extLst>
          </p:cNvPr>
          <p:cNvGrpSpPr/>
          <p:nvPr/>
        </p:nvGrpSpPr>
        <p:grpSpPr>
          <a:xfrm>
            <a:off x="2052214" y="441679"/>
            <a:ext cx="1656190" cy="1746012"/>
            <a:chOff x="136252" y="1386520"/>
            <a:chExt cx="1961759" cy="292100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524BAB6-4324-4DF7-926F-9D3374007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6252" y="1386520"/>
              <a:ext cx="1961759" cy="29210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2AF92A-31D7-496A-8A05-DBB468788817}"/>
                </a:ext>
              </a:extLst>
            </p:cNvPr>
            <p:cNvSpPr/>
            <p:nvPr/>
          </p:nvSpPr>
          <p:spPr>
            <a:xfrm>
              <a:off x="136252" y="2958811"/>
              <a:ext cx="1961759" cy="851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/>
              <a:r>
                <a:rPr lang="fr-FR" sz="2000" b="1" dirty="0">
                  <a:solidFill>
                    <a:prstClr val="white"/>
                  </a:solidFill>
                  <a:latin typeface="Arial"/>
                </a:rPr>
                <a:t>Artisan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E27D259-E071-4AC7-8CF8-62809C1A1A76}"/>
              </a:ext>
            </a:extLst>
          </p:cNvPr>
          <p:cNvGrpSpPr/>
          <p:nvPr/>
        </p:nvGrpSpPr>
        <p:grpSpPr>
          <a:xfrm>
            <a:off x="363460" y="447046"/>
            <a:ext cx="1639925" cy="1742211"/>
            <a:chOff x="-660870" y="1380158"/>
            <a:chExt cx="1942492" cy="2914639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922B743C-FC33-40DA-B4AB-D4BF46433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60870" y="1380158"/>
              <a:ext cx="1942492" cy="291463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D8F3C71-ACF0-4176-B69D-C7A068CA8A90}"/>
                </a:ext>
              </a:extLst>
            </p:cNvPr>
            <p:cNvSpPr/>
            <p:nvPr/>
          </p:nvSpPr>
          <p:spPr>
            <a:xfrm>
              <a:off x="-654672" y="2946088"/>
              <a:ext cx="1936293" cy="851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2"/>
              <a:r>
                <a:rPr lang="fr-FR" sz="2000" b="1" dirty="0">
                  <a:solidFill>
                    <a:prstClr val="white"/>
                  </a:solidFill>
                  <a:latin typeface="Arial"/>
                </a:rPr>
                <a:t>B. d’étude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F03AA6E-099D-4D0B-A62F-E94DF8FA3C15}"/>
              </a:ext>
            </a:extLst>
          </p:cNvPr>
          <p:cNvSpPr/>
          <p:nvPr/>
        </p:nvSpPr>
        <p:spPr>
          <a:xfrm>
            <a:off x="1458341" y="2965769"/>
            <a:ext cx="49253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21A6746-95CD-4523-9E18-04C86CB3E767}"/>
              </a:ext>
            </a:extLst>
          </p:cNvPr>
          <p:cNvGrpSpPr/>
          <p:nvPr/>
        </p:nvGrpSpPr>
        <p:grpSpPr>
          <a:xfrm>
            <a:off x="363460" y="2386558"/>
            <a:ext cx="4859014" cy="2304731"/>
            <a:chOff x="4602498" y="1668730"/>
            <a:chExt cx="3964150" cy="2659440"/>
          </a:xfrm>
        </p:grpSpPr>
        <p:grpSp>
          <p:nvGrpSpPr>
            <p:cNvPr id="27" name="Group 31">
              <a:extLst>
                <a:ext uri="{FF2B5EF4-FFF2-40B4-BE49-F238E27FC236}">
                  <a16:creationId xmlns:a16="http://schemas.microsoft.com/office/drawing/2014/main" id="{CF4D6A6D-D7C3-49EC-BF75-B6B70B201734}"/>
                </a:ext>
              </a:extLst>
            </p:cNvPr>
            <p:cNvGrpSpPr/>
            <p:nvPr/>
          </p:nvGrpSpPr>
          <p:grpSpPr>
            <a:xfrm>
              <a:off x="4602498" y="1797075"/>
              <a:ext cx="1658857" cy="667019"/>
              <a:chOff x="4612830" y="1797075"/>
              <a:chExt cx="1658857" cy="667019"/>
            </a:xfrm>
          </p:grpSpPr>
          <p:grpSp>
            <p:nvGrpSpPr>
              <p:cNvPr id="67" name="Group 10">
                <a:extLst>
                  <a:ext uri="{FF2B5EF4-FFF2-40B4-BE49-F238E27FC236}">
                    <a16:creationId xmlns:a16="http://schemas.microsoft.com/office/drawing/2014/main" id="{1D176406-8EC6-473D-B29A-0E0B6A9B3353}"/>
                  </a:ext>
                </a:extLst>
              </p:cNvPr>
              <p:cNvGrpSpPr/>
              <p:nvPr/>
            </p:nvGrpSpPr>
            <p:grpSpPr>
              <a:xfrm>
                <a:off x="4919396" y="1797075"/>
                <a:ext cx="1352291" cy="667019"/>
                <a:chOff x="4919396" y="1792766"/>
                <a:chExt cx="1352291" cy="667019"/>
              </a:xfrm>
            </p:grpSpPr>
            <p:sp>
              <p:nvSpPr>
                <p:cNvPr id="71" name="Text Box 35">
                  <a:extLst>
                    <a:ext uri="{FF2B5EF4-FFF2-40B4-BE49-F238E27FC236}">
                      <a16:creationId xmlns:a16="http://schemas.microsoft.com/office/drawing/2014/main" id="{49DB22D8-FCBF-4ACA-8998-FD6E55A1D9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19396" y="1792766"/>
                  <a:ext cx="1188562" cy="4225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7944" tIns="33973" rIns="67944" bIns="33973">
                  <a:spAutoFit/>
                </a:bodyPr>
                <a:lstStyle/>
                <a:p>
                  <a:pPr algn="l" defTabSz="679491">
                    <a:buNone/>
                  </a:pPr>
                  <a:r>
                    <a:rPr lang="fr-FR" sz="1200" b="1" i="0" kern="0" dirty="0">
                      <a:solidFill>
                        <a:srgbClr val="4FA600"/>
                      </a:solidFill>
                      <a:latin typeface="Arial"/>
                      <a:ea typeface="+mn-ea"/>
                      <a:cs typeface="Arial"/>
                    </a:rPr>
                    <a:t>Entreprise</a:t>
                  </a:r>
                </a:p>
                <a:p>
                  <a:pPr algn="l" defTabSz="679491">
                    <a:buNone/>
                  </a:pPr>
                  <a:r>
                    <a:rPr lang="fr-FR" sz="1000" b="1" i="1" kern="0" dirty="0">
                      <a:solidFill>
                        <a:srgbClr val="4FA600"/>
                      </a:solidFill>
                      <a:latin typeface="Arial"/>
                      <a:ea typeface="+mn-ea"/>
                      <a:cs typeface="Arial"/>
                    </a:rPr>
                    <a:t>Je gère</a:t>
                  </a:r>
                </a:p>
              </p:txBody>
            </p:sp>
            <p:sp>
              <p:nvSpPr>
                <p:cNvPr id="72" name="Rectangle 43">
                  <a:extLst>
                    <a:ext uri="{FF2B5EF4-FFF2-40B4-BE49-F238E27FC236}">
                      <a16:creationId xmlns:a16="http://schemas.microsoft.com/office/drawing/2014/main" id="{7B1BB15E-D040-448F-8C1A-7ECBA79C6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19396" y="2144954"/>
                  <a:ext cx="1352291" cy="314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7944" tIns="33973" rIns="67944" bIns="33973">
                  <a:spAutoFit/>
                </a:bodyPr>
                <a:lstStyle/>
                <a:p>
                  <a:pPr algn="l" defTabSz="457109">
                    <a:buNone/>
                  </a:pPr>
                  <a:r>
                    <a:rPr lang="fr-FR" sz="800" b="0" i="1" dirty="0">
                      <a:solidFill>
                        <a:srgbClr val="626469"/>
                      </a:solidFill>
                      <a:latin typeface="Arial"/>
                      <a:ea typeface="+mn-ea"/>
                      <a:cs typeface="Arial"/>
                    </a:rPr>
                    <a:t>« Je conserve nos</a:t>
                  </a:r>
                </a:p>
                <a:p>
                  <a:pPr marL="114300" indent="-57150" algn="l" defTabSz="457109">
                    <a:buNone/>
                  </a:pPr>
                  <a:r>
                    <a:rPr lang="fr-FR" sz="800" b="0" i="1" dirty="0">
                      <a:solidFill>
                        <a:srgbClr val="626469"/>
                      </a:solidFill>
                      <a:latin typeface="Arial"/>
                      <a:ea typeface="+mn-ea"/>
                      <a:cs typeface="Arial"/>
                    </a:rPr>
                    <a:t>ressources d’entreprise »</a:t>
                  </a:r>
                </a:p>
              </p:txBody>
            </p:sp>
          </p:grpSp>
          <p:grpSp>
            <p:nvGrpSpPr>
              <p:cNvPr id="68" name="Group 41">
                <a:extLst>
                  <a:ext uri="{FF2B5EF4-FFF2-40B4-BE49-F238E27FC236}">
                    <a16:creationId xmlns:a16="http://schemas.microsoft.com/office/drawing/2014/main" id="{2036B00F-9E96-4E58-875B-FB4A30500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12830" y="1898967"/>
                <a:ext cx="322146" cy="463234"/>
                <a:chOff x="723427" y="1666290"/>
                <a:chExt cx="475108" cy="824322"/>
              </a:xfrm>
            </p:grpSpPr>
            <p:sp>
              <p:nvSpPr>
                <p:cNvPr id="69" name="Oval 182">
                  <a:extLst>
                    <a:ext uri="{FF2B5EF4-FFF2-40B4-BE49-F238E27FC236}">
                      <a16:creationId xmlns:a16="http://schemas.microsoft.com/office/drawing/2014/main" id="{80192AE0-6DA4-4040-8C9A-F658DA0AE907}"/>
                    </a:ext>
                  </a:extLst>
                </p:cNvPr>
                <p:cNvSpPr/>
                <p:nvPr/>
              </p:nvSpPr>
              <p:spPr bwMode="auto">
                <a:xfrm>
                  <a:off x="785101" y="2411336"/>
                  <a:ext cx="308179" cy="79276"/>
                </a:xfrm>
                <a:prstGeom prst="ellipse">
                  <a:avLst/>
                </a:prstGeom>
                <a:solidFill>
                  <a:srgbClr val="626469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626469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pPr defTabSz="679446">
                    <a:defRPr/>
                  </a:pPr>
                  <a:endParaRPr lang="en-US" sz="1200" kern="0" dirty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pic>
              <p:nvPicPr>
                <p:cNvPr id="70" name="Picture 4">
                  <a:extLst>
                    <a:ext uri="{FF2B5EF4-FFF2-40B4-BE49-F238E27FC236}">
                      <a16:creationId xmlns:a16="http://schemas.microsoft.com/office/drawing/2014/main" id="{00B325D9-B735-4040-8D5B-6E58853242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427" y="1666290"/>
                  <a:ext cx="475108" cy="8216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59D9E3-5076-4A83-BC57-550CBEFD8644}"/>
                </a:ext>
              </a:extLst>
            </p:cNvPr>
            <p:cNvSpPr/>
            <p:nvPr/>
          </p:nvSpPr>
          <p:spPr bwMode="auto">
            <a:xfrm>
              <a:off x="7475156" y="2081192"/>
              <a:ext cx="662567" cy="15467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7955" tIns="33979" rIns="67955" bIns="33979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7942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3DCD58"/>
                </a:solidFill>
              </a:endParaRPr>
            </a:p>
          </p:txBody>
        </p:sp>
        <p:grpSp>
          <p:nvGrpSpPr>
            <p:cNvPr id="29" name="Group 81">
              <a:extLst>
                <a:ext uri="{FF2B5EF4-FFF2-40B4-BE49-F238E27FC236}">
                  <a16:creationId xmlns:a16="http://schemas.microsoft.com/office/drawing/2014/main" id="{6F709DE8-3733-4335-88DB-529BEEDBD01C}"/>
                </a:ext>
              </a:extLst>
            </p:cNvPr>
            <p:cNvGrpSpPr/>
            <p:nvPr/>
          </p:nvGrpSpPr>
          <p:grpSpPr>
            <a:xfrm>
              <a:off x="6458003" y="1898701"/>
              <a:ext cx="1793697" cy="2026944"/>
              <a:chOff x="4906169" y="2236788"/>
              <a:chExt cx="3266231" cy="3794645"/>
            </a:xfrm>
          </p:grpSpPr>
          <p:cxnSp>
            <p:nvCxnSpPr>
              <p:cNvPr id="58" name="Straight Connector 201">
                <a:extLst>
                  <a:ext uri="{FF2B5EF4-FFF2-40B4-BE49-F238E27FC236}">
                    <a16:creationId xmlns:a16="http://schemas.microsoft.com/office/drawing/2014/main" id="{0F758876-9D19-4543-81A2-8618E105F8D1}"/>
                  </a:ext>
                </a:extLst>
              </p:cNvPr>
              <p:cNvCxnSpPr/>
              <p:nvPr/>
            </p:nvCxnSpPr>
            <p:spPr bwMode="auto">
              <a:xfrm flipH="1">
                <a:off x="4906963" y="2236788"/>
                <a:ext cx="1575592" cy="93900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9" name="Straight Connector 202">
                <a:extLst>
                  <a:ext uri="{FF2B5EF4-FFF2-40B4-BE49-F238E27FC236}">
                    <a16:creationId xmlns:a16="http://schemas.microsoft.com/office/drawing/2014/main" id="{339DD5BE-EB0C-4572-92CB-AD8EAD57A825}"/>
                  </a:ext>
                </a:extLst>
              </p:cNvPr>
              <p:cNvCxnSpPr/>
              <p:nvPr/>
            </p:nvCxnSpPr>
            <p:spPr bwMode="auto">
              <a:xfrm flipH="1">
                <a:off x="4919663" y="3140968"/>
                <a:ext cx="3244153" cy="1933419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0" name="Straight Connector 203">
                <a:extLst>
                  <a:ext uri="{FF2B5EF4-FFF2-40B4-BE49-F238E27FC236}">
                    <a16:creationId xmlns:a16="http://schemas.microsoft.com/office/drawing/2014/main" id="{A8BB7C46-F1EE-42B5-B846-B4ED3B4A3AF5}"/>
                  </a:ext>
                </a:extLst>
              </p:cNvPr>
              <p:cNvCxnSpPr/>
              <p:nvPr/>
            </p:nvCxnSpPr>
            <p:spPr bwMode="auto">
              <a:xfrm flipH="1">
                <a:off x="6588224" y="5092427"/>
                <a:ext cx="1575592" cy="93900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1" name="Straight Connector 204">
                <a:extLst>
                  <a:ext uri="{FF2B5EF4-FFF2-40B4-BE49-F238E27FC236}">
                    <a16:creationId xmlns:a16="http://schemas.microsoft.com/office/drawing/2014/main" id="{A4BC4905-A3E1-428F-98FE-C90E971EA406}"/>
                  </a:ext>
                </a:extLst>
              </p:cNvPr>
              <p:cNvCxnSpPr/>
              <p:nvPr/>
            </p:nvCxnSpPr>
            <p:spPr bwMode="auto">
              <a:xfrm>
                <a:off x="6550025" y="2236788"/>
                <a:ext cx="1575592" cy="93900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2" name="Straight Connector 205">
                <a:extLst>
                  <a:ext uri="{FF2B5EF4-FFF2-40B4-BE49-F238E27FC236}">
                    <a16:creationId xmlns:a16="http://schemas.microsoft.com/office/drawing/2014/main" id="{CCF6B66B-5C84-407E-BE33-D39A866621EF}"/>
                  </a:ext>
                </a:extLst>
              </p:cNvPr>
              <p:cNvCxnSpPr/>
              <p:nvPr/>
            </p:nvCxnSpPr>
            <p:spPr bwMode="auto">
              <a:xfrm>
                <a:off x="4932040" y="3140968"/>
                <a:ext cx="3222154" cy="1920308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3" name="Straight Connector 206">
                <a:extLst>
                  <a:ext uri="{FF2B5EF4-FFF2-40B4-BE49-F238E27FC236}">
                    <a16:creationId xmlns:a16="http://schemas.microsoft.com/office/drawing/2014/main" id="{3017F61E-27A7-443E-86B3-74A55F9707B0}"/>
                  </a:ext>
                </a:extLst>
              </p:cNvPr>
              <p:cNvCxnSpPr/>
              <p:nvPr/>
            </p:nvCxnSpPr>
            <p:spPr bwMode="auto">
              <a:xfrm>
                <a:off x="4932040" y="5092427"/>
                <a:ext cx="1575592" cy="93900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4" name="Straight Connector 207">
                <a:extLst>
                  <a:ext uri="{FF2B5EF4-FFF2-40B4-BE49-F238E27FC236}">
                    <a16:creationId xmlns:a16="http://schemas.microsoft.com/office/drawing/2014/main" id="{3A8841F8-C382-4EB9-980F-12940A8D3C6E}"/>
                  </a:ext>
                </a:extLst>
              </p:cNvPr>
              <p:cNvCxnSpPr/>
              <p:nvPr/>
            </p:nvCxnSpPr>
            <p:spPr bwMode="auto">
              <a:xfrm>
                <a:off x="4906169" y="3201988"/>
                <a:ext cx="0" cy="19050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5" name="Straight Connector 208">
                <a:extLst>
                  <a:ext uri="{FF2B5EF4-FFF2-40B4-BE49-F238E27FC236}">
                    <a16:creationId xmlns:a16="http://schemas.microsoft.com/office/drawing/2014/main" id="{BB741F36-E2ED-4C8D-AD5B-6C32421E3FE7}"/>
                  </a:ext>
                </a:extLst>
              </p:cNvPr>
              <p:cNvCxnSpPr/>
              <p:nvPr/>
            </p:nvCxnSpPr>
            <p:spPr bwMode="auto">
              <a:xfrm>
                <a:off x="6516216" y="2246313"/>
                <a:ext cx="0" cy="378512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6" name="Straight Connector 209">
                <a:extLst>
                  <a:ext uri="{FF2B5EF4-FFF2-40B4-BE49-F238E27FC236}">
                    <a16:creationId xmlns:a16="http://schemas.microsoft.com/office/drawing/2014/main" id="{105FBD9C-817E-4A1D-BE8A-9B95CA93E67B}"/>
                  </a:ext>
                </a:extLst>
              </p:cNvPr>
              <p:cNvCxnSpPr/>
              <p:nvPr/>
            </p:nvCxnSpPr>
            <p:spPr bwMode="auto">
              <a:xfrm>
                <a:off x="8172400" y="3212976"/>
                <a:ext cx="0" cy="1894012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3D9174B0-5A37-4527-86A4-6A643F749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8059" y="2554405"/>
              <a:ext cx="618589" cy="2840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3980" tIns="33980" rIns="33980" bIns="33980">
              <a:spAutoFit/>
            </a:bodyPr>
            <a:lstStyle/>
            <a:p>
              <a:pPr algn="ctr" defTabSz="457109">
                <a:buNone/>
              </a:pPr>
              <a:r>
                <a:rPr lang="fr-FR" sz="700" b="0" i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Gestion des actifs</a:t>
              </a:r>
            </a:p>
          </p:txBody>
        </p:sp>
        <p:sp>
          <p:nvSpPr>
            <p:cNvPr id="31" name="Text Box 29">
              <a:extLst>
                <a:ext uri="{FF2B5EF4-FFF2-40B4-BE49-F238E27FC236}">
                  <a16:creationId xmlns:a16="http://schemas.microsoft.com/office/drawing/2014/main" id="{B34C6B6A-F34C-4C75-9167-B0E68B237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5637" y="2186900"/>
              <a:ext cx="723901" cy="3917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3980" tIns="33980" rIns="33980" bIns="33980">
              <a:spAutoFit/>
            </a:bodyPr>
            <a:lstStyle/>
            <a:p>
              <a:pPr algn="ctr" defTabSz="457109">
                <a:buNone/>
              </a:pPr>
              <a:r>
                <a:rPr lang="fr-FR" sz="700" b="0" i="0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Développement durable</a:t>
              </a:r>
            </a:p>
            <a:p>
              <a:pPr algn="ctr" defTabSz="457109">
                <a:buNone/>
              </a:pPr>
              <a:r>
                <a:rPr lang="fr-FR" sz="700" b="0" i="0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Planification </a:t>
              </a:r>
            </a:p>
          </p:txBody>
        </p:sp>
        <p:sp>
          <p:nvSpPr>
            <p:cNvPr id="32" name="Text Box 27">
              <a:extLst>
                <a:ext uri="{FF2B5EF4-FFF2-40B4-BE49-F238E27FC236}">
                  <a16:creationId xmlns:a16="http://schemas.microsoft.com/office/drawing/2014/main" id="{2F587B4C-B42C-40B0-A2CB-C7A446DA4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8477" y="2554405"/>
              <a:ext cx="632326" cy="2840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3980" tIns="33980" rIns="33980" bIns="33980">
              <a:spAutoFit/>
            </a:bodyPr>
            <a:lstStyle/>
            <a:p>
              <a:pPr algn="ctr" defTabSz="457109">
                <a:buNone/>
              </a:pPr>
              <a:r>
                <a:rPr lang="fr-FR" sz="700" b="0" i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Gestion de l’énergie</a:t>
              </a:r>
            </a:p>
          </p:txBody>
        </p:sp>
        <p:sp>
          <p:nvSpPr>
            <p:cNvPr id="33" name="Text Box 32">
              <a:extLst>
                <a:ext uri="{FF2B5EF4-FFF2-40B4-BE49-F238E27FC236}">
                  <a16:creationId xmlns:a16="http://schemas.microsoft.com/office/drawing/2014/main" id="{C72D4351-4565-4287-9AF8-CD4F3350D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7908" y="3118070"/>
              <a:ext cx="597932" cy="2840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3980" tIns="33980" rIns="33980" bIns="33980">
              <a:spAutoFit/>
            </a:bodyPr>
            <a:lstStyle/>
            <a:p>
              <a:pPr algn="ctr" defTabSz="457109">
                <a:buNone/>
              </a:pPr>
              <a:r>
                <a:rPr lang="fr-FR" sz="700" b="0" i="0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Exploitat</a:t>
              </a:r>
              <a:r>
                <a:rPr lang="fr-FR" sz="700" dirty="0">
                  <a:solidFill>
                    <a:prstClr val="black"/>
                  </a:solidFill>
                  <a:latin typeface="Arial"/>
                  <a:cs typeface="Arial"/>
                </a:rPr>
                <a:t>i</a:t>
              </a:r>
              <a:r>
                <a:rPr lang="fr-FR" sz="700" b="0" i="0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on commerciale </a:t>
              </a:r>
            </a:p>
          </p:txBody>
        </p:sp>
        <p:sp>
          <p:nvSpPr>
            <p:cNvPr id="34" name="Text Box 31">
              <a:extLst>
                <a:ext uri="{FF2B5EF4-FFF2-40B4-BE49-F238E27FC236}">
                  <a16:creationId xmlns:a16="http://schemas.microsoft.com/office/drawing/2014/main" id="{87AD3623-0D31-4C89-AB14-B120F705F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7627" y="3590701"/>
              <a:ext cx="618206" cy="2840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3980" tIns="33980" rIns="33980" bIns="33980">
              <a:spAutoFit/>
            </a:bodyPr>
            <a:lstStyle/>
            <a:p>
              <a:pPr algn="ctr" defTabSz="457109">
                <a:buNone/>
              </a:pPr>
              <a:r>
                <a:rPr lang="fr-FR" sz="700" b="0" i="0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Disponibilité de l’énergie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AD7F18C0-C865-40D7-9E35-829880DC4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6722" y="4044103"/>
              <a:ext cx="576258" cy="2840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3980" tIns="33980" rIns="33980" bIns="33980">
              <a:spAutoFit/>
            </a:bodyPr>
            <a:lstStyle/>
            <a:p>
              <a:pPr algn="ctr" defTabSz="457109">
                <a:buNone/>
              </a:pPr>
              <a:r>
                <a:rPr lang="fr-FR" sz="700" b="0" i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Contrôle du process</a:t>
              </a:r>
            </a:p>
          </p:txBody>
        </p:sp>
        <p:sp>
          <p:nvSpPr>
            <p:cNvPr id="36" name="Text Box 26">
              <a:extLst>
                <a:ext uri="{FF2B5EF4-FFF2-40B4-BE49-F238E27FC236}">
                  <a16:creationId xmlns:a16="http://schemas.microsoft.com/office/drawing/2014/main" id="{A727E120-D25B-4058-A227-30D06248B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0334" y="3590701"/>
              <a:ext cx="399855" cy="176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3980" tIns="33980" rIns="33980" bIns="33980">
              <a:spAutoFit/>
            </a:bodyPr>
            <a:lstStyle/>
            <a:p>
              <a:pPr algn="ctr" defTabSz="457109">
                <a:buNone/>
              </a:pPr>
              <a:r>
                <a:rPr lang="fr-FR" sz="700" b="0" i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Sécurité</a:t>
              </a:r>
            </a:p>
          </p:txBody>
        </p:sp>
        <p:pic>
          <p:nvPicPr>
            <p:cNvPr id="37" name="Picture 3" descr="C:\Users\kevans\Desktop\DV &amp; StruxureWare\StruxureWare\Design and Graphic Elements\App Icons\Asset Operation Icon.png">
              <a:extLst>
                <a:ext uri="{FF2B5EF4-FFF2-40B4-BE49-F238E27FC236}">
                  <a16:creationId xmlns:a16="http://schemas.microsoft.com/office/drawing/2014/main" id="{4764D2C4-23E1-4EA0-ADAA-ED44532C2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9147" y="2184164"/>
              <a:ext cx="371025" cy="360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kevans\Desktop\DV &amp; StruxureWare\StruxureWare\Design and Graphic Elements\App Icons\Business Operation Icon.png">
              <a:extLst>
                <a:ext uri="{FF2B5EF4-FFF2-40B4-BE49-F238E27FC236}">
                  <a16:creationId xmlns:a16="http://schemas.microsoft.com/office/drawing/2014/main" id="{5B3FE0AB-F02D-472B-975E-6328C63CE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869" y="2718150"/>
              <a:ext cx="385964" cy="37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C:\Users\kevans\Desktop\DV &amp; StruxureWare\StruxureWare\Design and Graphic Elements\App Icons\Business Process Icon.png">
              <a:extLst>
                <a:ext uri="{FF2B5EF4-FFF2-40B4-BE49-F238E27FC236}">
                  <a16:creationId xmlns:a16="http://schemas.microsoft.com/office/drawing/2014/main" id="{EDC634D5-ABC8-419A-B490-7634A89C7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500" y="3714296"/>
              <a:ext cx="316702" cy="308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C:\Users\kevans\Desktop\DV &amp; StruxureWare\StruxureWare\Design and Graphic Elements\App Icons\Energy Operation Icon.png">
              <a:extLst>
                <a:ext uri="{FF2B5EF4-FFF2-40B4-BE49-F238E27FC236}">
                  <a16:creationId xmlns:a16="http://schemas.microsoft.com/office/drawing/2014/main" id="{6F9582D1-D038-4DDE-9552-0B49B3FF5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601" y="2184164"/>
              <a:ext cx="372658" cy="3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C:\Users\kevans\Desktop\DV &amp; StruxureWare\StruxureWare\Design and Graphic Elements\App Icons\Power Availability Icon.png">
              <a:extLst>
                <a:ext uri="{FF2B5EF4-FFF2-40B4-BE49-F238E27FC236}">
                  <a16:creationId xmlns:a16="http://schemas.microsoft.com/office/drawing/2014/main" id="{C7EE96F2-1A46-4A48-A3EF-E7D45EA3C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181" y="3238945"/>
              <a:ext cx="345351" cy="335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C:\Users\kevans\Desktop\DV &amp; StruxureWare\StruxureWare\Design and Graphic Elements\App Icons\Resource Advisor icon.png">
              <a:extLst>
                <a:ext uri="{FF2B5EF4-FFF2-40B4-BE49-F238E27FC236}">
                  <a16:creationId xmlns:a16="http://schemas.microsoft.com/office/drawing/2014/main" id="{EE701F87-BA87-4644-A253-C318E1A11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970" y="1668730"/>
              <a:ext cx="385762" cy="375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" descr="C:\Users\kevans\Desktop\DV &amp; StruxureWare\StruxureWare\Design and Graphic Elements\App Icons\Security Icon.png">
              <a:extLst>
                <a:ext uri="{FF2B5EF4-FFF2-40B4-BE49-F238E27FC236}">
                  <a16:creationId xmlns:a16="http://schemas.microsoft.com/office/drawing/2014/main" id="{11FED9C4-B7FE-49B3-9723-30C0B3FD6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62" y="3238945"/>
              <a:ext cx="334515" cy="32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oup 32">
              <a:extLst>
                <a:ext uri="{FF2B5EF4-FFF2-40B4-BE49-F238E27FC236}">
                  <a16:creationId xmlns:a16="http://schemas.microsoft.com/office/drawing/2014/main" id="{75BFDF68-3E85-49BE-8B80-3C039BB1C477}"/>
                </a:ext>
              </a:extLst>
            </p:cNvPr>
            <p:cNvGrpSpPr/>
            <p:nvPr/>
          </p:nvGrpSpPr>
          <p:grpSpPr>
            <a:xfrm>
              <a:off x="4602498" y="2489809"/>
              <a:ext cx="1659680" cy="667033"/>
              <a:chOff x="4604023" y="2489809"/>
              <a:chExt cx="1659680" cy="667033"/>
            </a:xfrm>
          </p:grpSpPr>
          <p:grpSp>
            <p:nvGrpSpPr>
              <p:cNvPr id="52" name="Group 35">
                <a:extLst>
                  <a:ext uri="{FF2B5EF4-FFF2-40B4-BE49-F238E27FC236}">
                    <a16:creationId xmlns:a16="http://schemas.microsoft.com/office/drawing/2014/main" id="{F2DF9F5C-294E-4351-927C-66885B6BBA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4023" y="2533700"/>
                <a:ext cx="339761" cy="579251"/>
                <a:chOff x="692476" y="3162812"/>
                <a:chExt cx="396642" cy="902915"/>
              </a:xfrm>
            </p:grpSpPr>
            <p:sp>
              <p:nvSpPr>
                <p:cNvPr id="56" name="Oval 171">
                  <a:extLst>
                    <a:ext uri="{FF2B5EF4-FFF2-40B4-BE49-F238E27FC236}">
                      <a16:creationId xmlns:a16="http://schemas.microsoft.com/office/drawing/2014/main" id="{931FA591-82B2-459E-96BB-5B63FB8957B2}"/>
                    </a:ext>
                  </a:extLst>
                </p:cNvPr>
                <p:cNvSpPr/>
                <p:nvPr/>
              </p:nvSpPr>
              <p:spPr bwMode="auto">
                <a:xfrm>
                  <a:off x="747928" y="3932914"/>
                  <a:ext cx="307665" cy="79259"/>
                </a:xfrm>
                <a:prstGeom prst="ellipse">
                  <a:avLst/>
                </a:prstGeom>
                <a:solidFill>
                  <a:srgbClr val="626469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626469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pPr defTabSz="679446">
                    <a:defRPr/>
                  </a:pPr>
                  <a:endParaRPr lang="en-US" sz="1200" kern="0" dirty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pic>
              <p:nvPicPr>
                <p:cNvPr id="57" name="Picture 2">
                  <a:extLst>
                    <a:ext uri="{FF2B5EF4-FFF2-40B4-BE49-F238E27FC236}">
                      <a16:creationId xmlns:a16="http://schemas.microsoft.com/office/drawing/2014/main" id="{03D54584-465C-431F-90D7-BCA24E8BC1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2476" y="3162812"/>
                  <a:ext cx="396642" cy="9029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3" name="Group 19">
                <a:extLst>
                  <a:ext uri="{FF2B5EF4-FFF2-40B4-BE49-F238E27FC236}">
                    <a16:creationId xmlns:a16="http://schemas.microsoft.com/office/drawing/2014/main" id="{6DA3313A-81A0-442F-814B-6512378B6314}"/>
                  </a:ext>
                </a:extLst>
              </p:cNvPr>
              <p:cNvGrpSpPr/>
              <p:nvPr/>
            </p:nvGrpSpPr>
            <p:grpSpPr>
              <a:xfrm>
                <a:off x="4919396" y="2489809"/>
                <a:ext cx="1344307" cy="667033"/>
                <a:chOff x="6107958" y="1792766"/>
                <a:chExt cx="1344307" cy="667033"/>
              </a:xfrm>
            </p:grpSpPr>
            <p:sp>
              <p:nvSpPr>
                <p:cNvPr id="54" name="Text Box 38">
                  <a:extLst>
                    <a:ext uri="{FF2B5EF4-FFF2-40B4-BE49-F238E27FC236}">
                      <a16:creationId xmlns:a16="http://schemas.microsoft.com/office/drawing/2014/main" id="{58254EB8-7E44-46D3-8316-A4A7CF64E7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07958" y="1792766"/>
                  <a:ext cx="1258259" cy="4225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7959" tIns="33980" rIns="67959" bIns="33980">
                  <a:spAutoFit/>
                </a:bodyPr>
                <a:lstStyle/>
                <a:p>
                  <a:pPr algn="l" defTabSz="679491">
                    <a:buNone/>
                  </a:pPr>
                  <a:r>
                    <a:rPr lang="fr-FR" sz="1200" b="1" i="0" kern="0" dirty="0">
                      <a:solidFill>
                        <a:srgbClr val="42B4E6"/>
                      </a:solidFill>
                      <a:latin typeface="Arial"/>
                      <a:ea typeface="+mn-ea"/>
                      <a:cs typeface="Arial"/>
                    </a:rPr>
                    <a:t>Opérations</a:t>
                  </a:r>
                </a:p>
                <a:p>
                  <a:pPr algn="l" defTabSz="679491">
                    <a:buNone/>
                  </a:pPr>
                  <a:r>
                    <a:rPr lang="fr-FR" sz="1000" b="1" i="1" kern="0" dirty="0">
                      <a:solidFill>
                        <a:srgbClr val="42B4E6"/>
                      </a:solidFill>
                      <a:latin typeface="Arial"/>
                      <a:ea typeface="+mn-ea"/>
                      <a:cs typeface="Arial"/>
                    </a:rPr>
                    <a:t>J’exploite</a:t>
                  </a:r>
                </a:p>
              </p:txBody>
            </p:sp>
            <p:sp>
              <p:nvSpPr>
                <p:cNvPr id="55" name="Rectangle 44">
                  <a:extLst>
                    <a:ext uri="{FF2B5EF4-FFF2-40B4-BE49-F238E27FC236}">
                      <a16:creationId xmlns:a16="http://schemas.microsoft.com/office/drawing/2014/main" id="{45A67E9E-E36E-4DC5-8B89-F762031D82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7958" y="2144954"/>
                  <a:ext cx="1344307" cy="3148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7959" tIns="33980" rIns="67959" bIns="33980">
                  <a:spAutoFit/>
                </a:bodyPr>
                <a:lstStyle/>
                <a:p>
                  <a:pPr algn="l" defTabSz="457109">
                    <a:buNone/>
                  </a:pPr>
                  <a:r>
                    <a:rPr lang="fr-FR" sz="800" b="0" i="1" dirty="0">
                      <a:solidFill>
                        <a:srgbClr val="626469"/>
                      </a:solidFill>
                      <a:latin typeface="Arial"/>
                      <a:ea typeface="+mn-ea"/>
                      <a:cs typeface="Arial"/>
                    </a:rPr>
                    <a:t>« J’optimise nos </a:t>
                  </a:r>
                </a:p>
                <a:p>
                  <a:pPr marL="57150" algn="l" defTabSz="457109">
                    <a:buNone/>
                  </a:pPr>
                  <a:r>
                    <a:rPr lang="fr-FR" sz="800" b="0" i="1" dirty="0">
                      <a:solidFill>
                        <a:srgbClr val="626469"/>
                      </a:solidFill>
                      <a:latin typeface="Arial"/>
                      <a:ea typeface="+mn-ea"/>
                      <a:cs typeface="Arial"/>
                    </a:rPr>
                    <a:t>opérations et nos actifs »</a:t>
                  </a:r>
                </a:p>
              </p:txBody>
            </p:sp>
          </p:grpSp>
        </p:grpSp>
        <p:grpSp>
          <p:nvGrpSpPr>
            <p:cNvPr id="45" name="Group 33">
              <a:extLst>
                <a:ext uri="{FF2B5EF4-FFF2-40B4-BE49-F238E27FC236}">
                  <a16:creationId xmlns:a16="http://schemas.microsoft.com/office/drawing/2014/main" id="{81BE4F60-4A39-487B-8FAE-C6677FAE487C}"/>
                </a:ext>
              </a:extLst>
            </p:cNvPr>
            <p:cNvGrpSpPr/>
            <p:nvPr/>
          </p:nvGrpSpPr>
          <p:grpSpPr>
            <a:xfrm>
              <a:off x="4602498" y="3183325"/>
              <a:ext cx="1381309" cy="659413"/>
              <a:chOff x="4655282" y="3183325"/>
              <a:chExt cx="1381309" cy="659413"/>
            </a:xfrm>
          </p:grpSpPr>
          <p:grpSp>
            <p:nvGrpSpPr>
              <p:cNvPr id="46" name="Group 38">
                <a:extLst>
                  <a:ext uri="{FF2B5EF4-FFF2-40B4-BE49-F238E27FC236}">
                    <a16:creationId xmlns:a16="http://schemas.microsoft.com/office/drawing/2014/main" id="{895C5154-A1CE-4599-B1C1-2597885E5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5282" y="3251062"/>
                <a:ext cx="237243" cy="531558"/>
                <a:chOff x="875676" y="5038786"/>
                <a:chExt cx="405436" cy="914930"/>
              </a:xfrm>
            </p:grpSpPr>
            <p:sp>
              <p:nvSpPr>
                <p:cNvPr id="50" name="Oval 177">
                  <a:extLst>
                    <a:ext uri="{FF2B5EF4-FFF2-40B4-BE49-F238E27FC236}">
                      <a16:creationId xmlns:a16="http://schemas.microsoft.com/office/drawing/2014/main" id="{4737D5A1-7904-4D93-9195-4DF3A41F3CE6}"/>
                    </a:ext>
                  </a:extLst>
                </p:cNvPr>
                <p:cNvSpPr/>
                <p:nvPr/>
              </p:nvSpPr>
              <p:spPr bwMode="auto">
                <a:xfrm>
                  <a:off x="945447" y="5872530"/>
                  <a:ext cx="308410" cy="79391"/>
                </a:xfrm>
                <a:prstGeom prst="ellipse">
                  <a:avLst/>
                </a:prstGeom>
                <a:solidFill>
                  <a:srgbClr val="626469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626469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pPr defTabSz="679446">
                    <a:defRPr/>
                  </a:pPr>
                  <a:endParaRPr lang="en-US" sz="1200" kern="0" dirty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pic>
              <p:nvPicPr>
                <p:cNvPr id="51" name="Picture 3">
                  <a:extLst>
                    <a:ext uri="{FF2B5EF4-FFF2-40B4-BE49-F238E27FC236}">
                      <a16:creationId xmlns:a16="http://schemas.microsoft.com/office/drawing/2014/main" id="{2B2AF8D3-5BC1-42C2-B02B-90214F147A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5676" y="5038786"/>
                  <a:ext cx="405436" cy="9149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7" name="Group 20">
                <a:extLst>
                  <a:ext uri="{FF2B5EF4-FFF2-40B4-BE49-F238E27FC236}">
                    <a16:creationId xmlns:a16="http://schemas.microsoft.com/office/drawing/2014/main" id="{E0B1D65D-C639-471C-B7E3-C882718E76D6}"/>
                  </a:ext>
                </a:extLst>
              </p:cNvPr>
              <p:cNvGrpSpPr/>
              <p:nvPr/>
            </p:nvGrpSpPr>
            <p:grpSpPr>
              <a:xfrm>
                <a:off x="4904156" y="3183325"/>
                <a:ext cx="1132435" cy="659413"/>
                <a:chOff x="8851326" y="1792766"/>
                <a:chExt cx="1132435" cy="659413"/>
              </a:xfrm>
            </p:grpSpPr>
            <p:sp>
              <p:nvSpPr>
                <p:cNvPr id="48" name="TextBox 15">
                  <a:extLst>
                    <a:ext uri="{FF2B5EF4-FFF2-40B4-BE49-F238E27FC236}">
                      <a16:creationId xmlns:a16="http://schemas.microsoft.com/office/drawing/2014/main" id="{63FB4479-0099-482F-9239-B762690571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66566" y="1792766"/>
                  <a:ext cx="1117195" cy="4225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7959" tIns="33980" rIns="67959" bIns="33980">
                  <a:spAutoFit/>
                </a:bodyPr>
                <a:lstStyle/>
                <a:p>
                  <a:pPr algn="l" defTabSz="679491">
                    <a:buNone/>
                  </a:pPr>
                  <a:r>
                    <a:rPr lang="fr-FR" sz="1200" b="1" i="0" kern="0" dirty="0">
                      <a:solidFill>
                        <a:srgbClr val="C00000"/>
                      </a:solidFill>
                      <a:latin typeface="Arial"/>
                      <a:ea typeface="+mn-ea"/>
                      <a:cs typeface="Arial"/>
                    </a:rPr>
                    <a:t>Contrôle </a:t>
                  </a:r>
                  <a:endParaRPr lang="en-GB" sz="1500" b="1" kern="0" dirty="0">
                    <a:solidFill>
                      <a:srgbClr val="C00000"/>
                    </a:solidFill>
                    <a:cs typeface="Arial" charset="0"/>
                  </a:endParaRPr>
                </a:p>
                <a:p>
                  <a:pPr algn="l" defTabSz="679491">
                    <a:buNone/>
                  </a:pPr>
                  <a:r>
                    <a:rPr lang="fr-FR" sz="1000" b="1" i="1" kern="0" dirty="0">
                      <a:solidFill>
                        <a:srgbClr val="C00000"/>
                      </a:solidFill>
                      <a:latin typeface="Arial"/>
                      <a:ea typeface="+mn-ea"/>
                      <a:cs typeface="Arial"/>
                    </a:rPr>
                    <a:t>Je contrôle</a:t>
                  </a:r>
                  <a:endParaRPr lang="en-GB" sz="1000" i="1" kern="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" name="Rectangle 45">
                  <a:extLst>
                    <a:ext uri="{FF2B5EF4-FFF2-40B4-BE49-F238E27FC236}">
                      <a16:creationId xmlns:a16="http://schemas.microsoft.com/office/drawing/2014/main" id="{D628873C-41CF-47B8-8617-C9D002FD0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51326" y="2137334"/>
                  <a:ext cx="1107063" cy="3148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7959" tIns="33980" rIns="67959" bIns="33980">
                  <a:spAutoFit/>
                </a:bodyPr>
                <a:lstStyle/>
                <a:p>
                  <a:pPr algn="l" defTabSz="457109">
                    <a:buNone/>
                  </a:pPr>
                  <a:r>
                    <a:rPr lang="fr-FR" sz="800" b="0" i="1" dirty="0">
                      <a:solidFill>
                        <a:srgbClr val="626469"/>
                      </a:solidFill>
                      <a:latin typeface="Arial"/>
                      <a:ea typeface="+mn-ea"/>
                      <a:cs typeface="Arial"/>
                    </a:rPr>
                    <a:t>« Je contrôle nos</a:t>
                  </a:r>
                </a:p>
                <a:p>
                  <a:pPr marL="57150" algn="l" defTabSz="457109">
                    <a:buNone/>
                  </a:pPr>
                  <a:r>
                    <a:rPr lang="fr-FR" sz="800" b="0" i="1" dirty="0">
                      <a:solidFill>
                        <a:srgbClr val="626469"/>
                      </a:solidFill>
                      <a:latin typeface="Arial"/>
                      <a:ea typeface="+mn-ea"/>
                      <a:cs typeface="Arial"/>
                    </a:rPr>
                    <a:t>processus d’usine »</a:t>
                  </a:r>
                </a:p>
              </p:txBody>
            </p:sp>
          </p:grpSp>
        </p:grpSp>
      </p:grpSp>
      <p:sp>
        <p:nvSpPr>
          <p:cNvPr id="73" name="Rectangular Callout 28">
            <a:extLst>
              <a:ext uri="{FF2B5EF4-FFF2-40B4-BE49-F238E27FC236}">
                <a16:creationId xmlns:a16="http://schemas.microsoft.com/office/drawing/2014/main" id="{5AF02989-2BFC-438C-981E-0FE81FE4C101}"/>
              </a:ext>
            </a:extLst>
          </p:cNvPr>
          <p:cNvSpPr/>
          <p:nvPr/>
        </p:nvSpPr>
        <p:spPr>
          <a:xfrm>
            <a:off x="5802130" y="2193062"/>
            <a:ext cx="3319677" cy="2355886"/>
          </a:xfrm>
          <a:prstGeom prst="roundRect">
            <a:avLst>
              <a:gd name="adj" fmla="val 12171"/>
            </a:avLst>
          </a:prstGeom>
          <a:solidFill>
            <a:srgbClr val="FFFFFF">
              <a:alpha val="69000"/>
            </a:srgbClr>
          </a:solidFill>
          <a:ln w="12700">
            <a:solidFill>
              <a:srgbClr val="3CCD58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7914" tIns="33956" rIns="67914" bIns="33956"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74" name="Connecteur droit 58">
            <a:extLst>
              <a:ext uri="{FF2B5EF4-FFF2-40B4-BE49-F238E27FC236}">
                <a16:creationId xmlns:a16="http://schemas.microsoft.com/office/drawing/2014/main" id="{9380B76B-EC4C-49D7-B57D-90ED04838243}"/>
              </a:ext>
            </a:extLst>
          </p:cNvPr>
          <p:cNvCxnSpPr>
            <a:cxnSpLocks/>
          </p:cNvCxnSpPr>
          <p:nvPr/>
        </p:nvCxnSpPr>
        <p:spPr>
          <a:xfrm flipV="1">
            <a:off x="7431827" y="4151091"/>
            <a:ext cx="229360" cy="123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61">
            <a:extLst>
              <a:ext uri="{FF2B5EF4-FFF2-40B4-BE49-F238E27FC236}">
                <a16:creationId xmlns:a16="http://schemas.microsoft.com/office/drawing/2014/main" id="{3D9BACAF-3EA2-4D53-9084-D0688CF56708}"/>
              </a:ext>
            </a:extLst>
          </p:cNvPr>
          <p:cNvCxnSpPr>
            <a:cxnSpLocks/>
          </p:cNvCxnSpPr>
          <p:nvPr/>
        </p:nvCxnSpPr>
        <p:spPr>
          <a:xfrm flipV="1">
            <a:off x="7861369" y="4690631"/>
            <a:ext cx="926826" cy="17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1734D202-D781-4139-A0B4-B93E6B598B4F}"/>
              </a:ext>
            </a:extLst>
          </p:cNvPr>
          <p:cNvSpPr/>
          <p:nvPr/>
        </p:nvSpPr>
        <p:spPr>
          <a:xfrm>
            <a:off x="6864280" y="2301346"/>
            <a:ext cx="1267860" cy="181890"/>
          </a:xfrm>
          <a:prstGeom prst="rect">
            <a:avLst/>
          </a:prstGeom>
          <a:solidFill>
            <a:srgbClr val="3CC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955" tIns="33979" rIns="67955" bIns="33979" rtlCol="0" anchor="ctr"/>
          <a:lstStyle/>
          <a:p>
            <a:pPr algn="ctr" defTabSz="457200">
              <a:buNone/>
            </a:pPr>
            <a:r>
              <a:rPr lang="fr-FR" sz="700" b="0" i="0" dirty="0">
                <a:solidFill>
                  <a:schemeClr val="lt1"/>
                </a:solidFill>
                <a:latin typeface="Arial"/>
                <a:ea typeface="+mn-ea"/>
                <a:cs typeface="+mn-cs"/>
              </a:rPr>
              <a:t>Logiciels et </a:t>
            </a:r>
            <a:r>
              <a:rPr lang="fr-FR" sz="700" b="0" i="0" dirty="0" err="1">
                <a:solidFill>
                  <a:schemeClr val="lt1"/>
                </a:solidFill>
                <a:latin typeface="Arial"/>
                <a:ea typeface="+mn-ea"/>
                <a:cs typeface="+mn-cs"/>
              </a:rPr>
              <a:t>app’s</a:t>
            </a:r>
            <a:endParaRPr lang="en-US" sz="700" dirty="0">
              <a:latin typeface="+mj-lt"/>
            </a:endParaRPr>
          </a:p>
        </p:txBody>
      </p:sp>
      <p:sp>
        <p:nvSpPr>
          <p:cNvPr id="80" name="Rounded Rectangle 93">
            <a:extLst>
              <a:ext uri="{FF2B5EF4-FFF2-40B4-BE49-F238E27FC236}">
                <a16:creationId xmlns:a16="http://schemas.microsoft.com/office/drawing/2014/main" id="{59758EC2-BBB2-4CD0-B112-3AF6FDD6A783}"/>
              </a:ext>
            </a:extLst>
          </p:cNvPr>
          <p:cNvSpPr/>
          <p:nvPr/>
        </p:nvSpPr>
        <p:spPr>
          <a:xfrm>
            <a:off x="6770423" y="2886450"/>
            <a:ext cx="1518575" cy="193112"/>
          </a:xfrm>
          <a:prstGeom prst="roundRect">
            <a:avLst>
              <a:gd name="adj" fmla="val 50000"/>
            </a:avLst>
          </a:prstGeom>
          <a:solidFill>
            <a:srgbClr val="3CC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94">
            <a:extLst>
              <a:ext uri="{FF2B5EF4-FFF2-40B4-BE49-F238E27FC236}">
                <a16:creationId xmlns:a16="http://schemas.microsoft.com/office/drawing/2014/main" id="{AD20A4A3-1183-40BA-8AB8-194DA6E56D11}"/>
              </a:ext>
            </a:extLst>
          </p:cNvPr>
          <p:cNvSpPr/>
          <p:nvPr/>
        </p:nvSpPr>
        <p:spPr>
          <a:xfrm>
            <a:off x="6743292" y="3718296"/>
            <a:ext cx="1354865" cy="140025"/>
          </a:xfrm>
          <a:prstGeom prst="roundRect">
            <a:avLst>
              <a:gd name="adj" fmla="val 50000"/>
            </a:avLst>
          </a:prstGeom>
          <a:solidFill>
            <a:srgbClr val="3CC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B083508-A7DC-4BDE-978E-E54C7A80B377}"/>
              </a:ext>
            </a:extLst>
          </p:cNvPr>
          <p:cNvSpPr/>
          <p:nvPr/>
        </p:nvSpPr>
        <p:spPr>
          <a:xfrm>
            <a:off x="6922941" y="2901289"/>
            <a:ext cx="1223155" cy="155912"/>
          </a:xfrm>
          <a:prstGeom prst="rect">
            <a:avLst/>
          </a:prstGeom>
          <a:solidFill>
            <a:srgbClr val="3CC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955" tIns="33979" rIns="67955" bIns="33979" rtlCol="0" anchor="ctr"/>
          <a:lstStyle/>
          <a:p>
            <a:pPr algn="ctr" defTabSz="457200">
              <a:buNone/>
            </a:pPr>
            <a:r>
              <a:rPr lang="fr-FR" sz="700" b="0" i="0" dirty="0">
                <a:solidFill>
                  <a:schemeClr val="lt1"/>
                </a:solidFill>
                <a:latin typeface="Arial"/>
                <a:ea typeface="+mn-ea"/>
                <a:cs typeface="+mn-cs"/>
              </a:rPr>
              <a:t>Automatismes</a:t>
            </a:r>
            <a:endParaRPr lang="en-US" sz="700" dirty="0">
              <a:latin typeface="+mj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CFEA518-98B8-4EDF-8A01-C5BC5DB3069D}"/>
              </a:ext>
            </a:extLst>
          </p:cNvPr>
          <p:cNvSpPr/>
          <p:nvPr/>
        </p:nvSpPr>
        <p:spPr>
          <a:xfrm>
            <a:off x="6743014" y="3752020"/>
            <a:ext cx="1354865" cy="103843"/>
          </a:xfrm>
          <a:prstGeom prst="rect">
            <a:avLst/>
          </a:prstGeom>
          <a:solidFill>
            <a:srgbClr val="3CC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955" tIns="33979" rIns="67955" bIns="33979" rtlCol="0" anchor="ctr"/>
          <a:lstStyle/>
          <a:p>
            <a:pPr algn="ctr" defTabSz="457200">
              <a:buNone/>
            </a:pPr>
            <a:r>
              <a:rPr lang="fr-FR" sz="700" b="0" i="0" dirty="0">
                <a:solidFill>
                  <a:schemeClr val="lt1"/>
                </a:solidFill>
                <a:latin typeface="Arial"/>
                <a:ea typeface="+mn-ea"/>
                <a:cs typeface="+mn-cs"/>
              </a:rPr>
              <a:t>Énergie</a:t>
            </a:r>
            <a:endParaRPr lang="en-US" sz="700" dirty="0">
              <a:latin typeface="+mj-lt"/>
            </a:endParaRPr>
          </a:p>
        </p:txBody>
      </p:sp>
      <p:pic>
        <p:nvPicPr>
          <p:cNvPr id="84" name="Picture 1">
            <a:extLst>
              <a:ext uri="{FF2B5EF4-FFF2-40B4-BE49-F238E27FC236}">
                <a16:creationId xmlns:a16="http://schemas.microsoft.com/office/drawing/2014/main" id="{D0425EE1-5E65-4170-B103-BF102530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8123631" y="3872660"/>
            <a:ext cx="370102" cy="4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8" descr="functionssPl">
            <a:extLst>
              <a:ext uri="{FF2B5EF4-FFF2-40B4-BE49-F238E27FC236}">
                <a16:creationId xmlns:a16="http://schemas.microsoft.com/office/drawing/2014/main" id="{6D686A7F-ADD6-4B18-8A79-E7E5F814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7766347" y="3215753"/>
            <a:ext cx="342741" cy="49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3">
            <a:extLst>
              <a:ext uri="{FF2B5EF4-FFF2-40B4-BE49-F238E27FC236}">
                <a16:creationId xmlns:a16="http://schemas.microsoft.com/office/drawing/2014/main" id="{BF522307-7AA3-4798-B305-B0A476C3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8399040" y="3145960"/>
            <a:ext cx="553286" cy="54307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87" name="Picture 27" descr="osiswitch_interrupteur">
            <a:extLst>
              <a:ext uri="{FF2B5EF4-FFF2-40B4-BE49-F238E27FC236}">
                <a16:creationId xmlns:a16="http://schemas.microsoft.com/office/drawing/2014/main" id="{AEB94ABF-61E6-4277-99FA-9799CDFAD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760500" y="4087603"/>
            <a:ext cx="135989" cy="31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1">
            <a:extLst>
              <a:ext uri="{FF2B5EF4-FFF2-40B4-BE49-F238E27FC236}">
                <a16:creationId xmlns:a16="http://schemas.microsoft.com/office/drawing/2014/main" id="{DAE237C9-87F5-4722-AFB5-838919B4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email"/>
          <a:srcRect l="9091" r="18182"/>
          <a:stretch>
            <a:fillRect/>
          </a:stretch>
        </p:blipFill>
        <p:spPr bwMode="auto">
          <a:xfrm>
            <a:off x="7313545" y="4193105"/>
            <a:ext cx="138049" cy="43040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89" name="Picture 36">
            <a:extLst>
              <a:ext uri="{FF2B5EF4-FFF2-40B4-BE49-F238E27FC236}">
                <a16:creationId xmlns:a16="http://schemas.microsoft.com/office/drawing/2014/main" id="{37BD22CE-69C6-4A85-853A-888F5C16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7046653" y="3999113"/>
            <a:ext cx="200892" cy="26579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92" name="Picture 37">
            <a:extLst>
              <a:ext uri="{FF2B5EF4-FFF2-40B4-BE49-F238E27FC236}">
                <a16:creationId xmlns:a16="http://schemas.microsoft.com/office/drawing/2014/main" id="{16129A4F-B251-40E2-8CA6-ECCFE7F6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7435892" y="4084058"/>
            <a:ext cx="463599" cy="4107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3" name="Picture 38">
            <a:extLst>
              <a:ext uri="{FF2B5EF4-FFF2-40B4-BE49-F238E27FC236}">
                <a16:creationId xmlns:a16="http://schemas.microsoft.com/office/drawing/2014/main" id="{54CF2103-BBFF-4053-A657-814056CC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6791497" y="3327476"/>
            <a:ext cx="449873" cy="2566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4" name="Picture 39">
            <a:extLst>
              <a:ext uri="{FF2B5EF4-FFF2-40B4-BE49-F238E27FC236}">
                <a16:creationId xmlns:a16="http://schemas.microsoft.com/office/drawing/2014/main" id="{E5DDA291-E75C-4DA2-B0D3-ACF5FE116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7745962" y="3920756"/>
            <a:ext cx="188139" cy="3752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7" name="Picture 2">
            <a:extLst>
              <a:ext uri="{FF2B5EF4-FFF2-40B4-BE49-F238E27FC236}">
                <a16:creationId xmlns:a16="http://schemas.microsoft.com/office/drawing/2014/main" id="{64E68B0F-3237-46E6-A1F0-4C0CB186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7353839" y="2517868"/>
            <a:ext cx="337946" cy="36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539698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CBF54848E8D34FABA0CA027FDD7F28" ma:contentTypeVersion="13" ma:contentTypeDescription="Create a new document." ma:contentTypeScope="" ma:versionID="570da4f4d71d90ae644ea9202cf54fdb">
  <xsd:schema xmlns:xsd="http://www.w3.org/2001/XMLSchema" xmlns:xs="http://www.w3.org/2001/XMLSchema" xmlns:p="http://schemas.microsoft.com/office/2006/metadata/properties" xmlns:ns3="690787bc-66da-4ed6-bab1-25d38518a1be" xmlns:ns4="cfe927b6-f0ee-4e43-87ae-29489e03e0ac" targetNamespace="http://schemas.microsoft.com/office/2006/metadata/properties" ma:root="true" ma:fieldsID="dd9b3928a0dcbc1d9f429af5dd8d7d4e" ns3:_="" ns4:_="">
    <xsd:import namespace="690787bc-66da-4ed6-bab1-25d38518a1be"/>
    <xsd:import namespace="cfe927b6-f0ee-4e43-87ae-29489e03e0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787bc-66da-4ed6-bab1-25d38518a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927b6-f0ee-4e43-87ae-29489e03e0a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2790E1-966A-497A-ABBD-24ECAA34A18E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690787bc-66da-4ed6-bab1-25d38518a1be"/>
    <ds:schemaRef ds:uri="http://purl.org/dc/terms/"/>
    <ds:schemaRef ds:uri="http://schemas.microsoft.com/office/infopath/2007/PartnerControls"/>
    <ds:schemaRef ds:uri="cfe927b6-f0ee-4e43-87ae-29489e03e0a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2637AF-545E-47B8-ACD5-8297D915A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787bc-66da-4ed6-bab1-25d38518a1be"/>
    <ds:schemaRef ds:uri="cfe927b6-f0ee-4e43-87ae-29489e03e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397</Words>
  <Application>Microsoft Office PowerPoint</Application>
  <PresentationFormat>Affichage à l'écran (16:9)</PresentationFormat>
  <Paragraphs>143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Arial Rounded MT Std Light</vt:lpstr>
      <vt:lpstr>Arial W01 Rounded</vt:lpstr>
      <vt:lpstr>Calibri</vt:lpstr>
      <vt:lpstr>page de sous-partie</vt:lpstr>
      <vt:lpstr>Séminaire rénovation  BTS électrotechnique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Administrateur MEN</dc:creator>
  <cp:lastModifiedBy>Nelly MIKULA</cp:lastModifiedBy>
  <cp:revision>166</cp:revision>
  <cp:lastPrinted>2015-02-04T16:19:06Z</cp:lastPrinted>
  <dcterms:created xsi:type="dcterms:W3CDTF">2015-02-04T10:43:31Z</dcterms:created>
  <dcterms:modified xsi:type="dcterms:W3CDTF">2020-11-29T17:18:05Z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0x01010049CBF54848E8D34FABA0CA027FDD7F28</vt:lpwstr>
  </property>
</Properties>
</file>