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3"/>
  </p:notesMasterIdLst>
  <p:handoutMasterIdLst>
    <p:handoutMasterId r:id="rId14"/>
  </p:handoutMasterIdLst>
  <p:sldIdLst>
    <p:sldId id="271" r:id="rId5"/>
    <p:sldId id="279" r:id="rId6"/>
    <p:sldId id="278" r:id="rId7"/>
    <p:sldId id="284" r:id="rId8"/>
    <p:sldId id="280" r:id="rId9"/>
    <p:sldId id="281" r:id="rId10"/>
    <p:sldId id="282" r:id="rId11"/>
    <p:sldId id="283" r:id="rId12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CC9"/>
    <a:srgbClr val="7B00AC"/>
    <a:srgbClr val="1A86D0"/>
    <a:srgbClr val="1FA1E5"/>
    <a:srgbClr val="9B008A"/>
    <a:srgbClr val="7800FF"/>
    <a:srgbClr val="8800D1"/>
    <a:srgbClr val="6E008E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3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78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184" y="523498"/>
            <a:ext cx="7781697" cy="150474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07CC9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3090863"/>
            <a:ext cx="7505700" cy="13608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028826"/>
            <a:ext cx="7505700" cy="867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10" y="732241"/>
            <a:ext cx="7894637" cy="1825421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2604156"/>
            <a:ext cx="7596190" cy="131445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407CC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60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/>
          <p:cNvCxnSpPr/>
          <p:nvPr userDrawn="1"/>
        </p:nvCxnSpPr>
        <p:spPr>
          <a:xfrm>
            <a:off x="173889" y="4525198"/>
            <a:ext cx="6290733" cy="0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173889" y="145916"/>
            <a:ext cx="0" cy="4379282"/>
          </a:xfrm>
          <a:prstGeom prst="line">
            <a:avLst/>
          </a:prstGeom>
          <a:ln w="31750" cap="rnd" cmpd="sng">
            <a:solidFill>
              <a:srgbClr val="3D7CC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-1" b="4465"/>
          <a:stretch/>
        </p:blipFill>
        <p:spPr bwMode="auto">
          <a:xfrm>
            <a:off x="77821" y="4638161"/>
            <a:ext cx="1724842" cy="3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 userDrawn="1"/>
        </p:nvSpPr>
        <p:spPr>
          <a:xfrm>
            <a:off x="2882433" y="4685454"/>
            <a:ext cx="517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>
                <a:solidFill>
                  <a:srgbClr val="3D7CC9"/>
                </a:solidFill>
              </a:rPr>
              <a:t>Séminaire rénovation du BTS électrotechnique à distance le 27 novembre 2020</a:t>
            </a:r>
            <a:endParaRPr lang="fr-FR" sz="1200" b="0" dirty="0">
              <a:solidFill>
                <a:srgbClr val="3D7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1A86D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Séminaire rénovation </a:t>
            </a:r>
            <a:br>
              <a:rPr lang="fr-FR" dirty="0" smtClean="0"/>
            </a:br>
            <a:r>
              <a:rPr lang="fr-FR" dirty="0" smtClean="0"/>
              <a:t>BTS électrotechnique</a:t>
            </a:r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27 novembre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0000CC"/>
                </a:solidFill>
              </a:rPr>
              <a:t>Analyse, </a:t>
            </a:r>
            <a:r>
              <a:rPr lang="fr-FR" sz="1800" b="1" dirty="0" smtClean="0">
                <a:solidFill>
                  <a:srgbClr val="0000CC"/>
                </a:solidFill>
              </a:rPr>
              <a:t>diagnostique, maintenance…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1400" b="1" dirty="0" smtClean="0"/>
              <a:t>Analyse et diagnostic</a:t>
            </a:r>
            <a:endParaRPr lang="fr-FR" sz="1400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1400" dirty="0" smtClean="0"/>
              <a:t>Plusieurs sens peuvent prendre cette activité:</a:t>
            </a:r>
            <a:endParaRPr lang="fr-FR" sz="14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312250" y="3184213"/>
            <a:ext cx="8159087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fr-FR" sz="1400" b="1" dirty="0" smtClean="0"/>
              <a:t>Maintenance</a:t>
            </a:r>
            <a:endParaRPr lang="fr-FR" sz="1400" b="1" dirty="0"/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400" dirty="0"/>
              <a:t>Dans un monde qui va toujours plus vite avec une obligation de service de plus en plus exigeante, il est nécessaire d’identifier avec précision et/ou d’anticiper au maximum les points électriques susceptibles de défaillance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39" name="Flèche droite à entaille 38"/>
          <p:cNvSpPr/>
          <p:nvPr/>
        </p:nvSpPr>
        <p:spPr>
          <a:xfrm>
            <a:off x="287629" y="1552031"/>
            <a:ext cx="476295" cy="2045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/>
          <p:cNvGrpSpPr/>
          <p:nvPr/>
        </p:nvGrpSpPr>
        <p:grpSpPr>
          <a:xfrm>
            <a:off x="78856" y="1487950"/>
            <a:ext cx="8392481" cy="947888"/>
            <a:chOff x="78856" y="1487950"/>
            <a:chExt cx="8392481" cy="947888"/>
          </a:xfrm>
        </p:grpSpPr>
        <p:sp>
          <p:nvSpPr>
            <p:cNvPr id="35" name="ZoneTexte 34"/>
            <p:cNvSpPr txBox="1"/>
            <p:nvPr/>
          </p:nvSpPr>
          <p:spPr>
            <a:xfrm>
              <a:off x="78856" y="1487950"/>
              <a:ext cx="8392481" cy="94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271463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400" dirty="0"/>
                <a:t>Vérification de la conformité aux obligations en vigueur pour la sécurité des utilisateurs, respect normatif</a:t>
              </a:r>
            </a:p>
            <a:p>
              <a:pPr marL="355600" indent="271463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400" dirty="0"/>
                <a:t>		</a:t>
              </a:r>
              <a:r>
                <a:rPr lang="fr-FR" sz="1200" dirty="0"/>
                <a:t>Il s’agit de points de mesure ponctuels donnant lieu à un certificat 	/ rapport de </a:t>
              </a:r>
              <a:r>
                <a:rPr lang="fr-FR" sz="1200" dirty="0" smtClean="0"/>
                <a:t>conformité </a:t>
              </a:r>
              <a:r>
                <a:rPr lang="fr-FR" sz="1200" dirty="0"/>
                <a:t>(ou de </a:t>
              </a:r>
              <a:r>
                <a:rPr lang="fr-FR" sz="1200" dirty="0" smtClean="0"/>
                <a:t>non-				conformité</a:t>
              </a:r>
              <a:r>
                <a:rPr lang="fr-FR" sz="1200" dirty="0"/>
                <a:t>!!)</a:t>
              </a:r>
            </a:p>
            <a:p>
              <a:endParaRPr lang="fr-FR" sz="1000" dirty="0"/>
            </a:p>
          </p:txBody>
        </p:sp>
        <p:sp>
          <p:nvSpPr>
            <p:cNvPr id="41" name="Flèche à angle droit 40"/>
            <p:cNvSpPr/>
            <p:nvPr/>
          </p:nvSpPr>
          <p:spPr>
            <a:xfrm>
              <a:off x="1103587" y="1777611"/>
              <a:ext cx="275956" cy="333040"/>
            </a:xfrm>
            <a:prstGeom prst="bentUpArrow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3606" y="2428600"/>
            <a:ext cx="8397731" cy="947888"/>
            <a:chOff x="73606" y="2428600"/>
            <a:chExt cx="8397731" cy="947888"/>
          </a:xfrm>
        </p:grpSpPr>
        <p:sp>
          <p:nvSpPr>
            <p:cNvPr id="36" name="ZoneTexte 35"/>
            <p:cNvSpPr txBox="1"/>
            <p:nvPr/>
          </p:nvSpPr>
          <p:spPr>
            <a:xfrm>
              <a:off x="73606" y="2428600"/>
              <a:ext cx="8397731" cy="94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271463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400" dirty="0" smtClean="0"/>
                <a:t>Etude du comportement et des consommations énergétiques d’une entreprise, d’un bâtiment</a:t>
              </a:r>
              <a:endParaRPr lang="fr-FR" sz="1400" dirty="0"/>
            </a:p>
            <a:p>
              <a:pPr marL="355600" indent="271463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400" dirty="0"/>
                <a:t>		</a:t>
              </a:r>
              <a:r>
                <a:rPr lang="fr-FR" sz="1200" dirty="0"/>
                <a:t>Il s’agit </a:t>
              </a:r>
              <a:r>
                <a:rPr lang="fr-FR" sz="1200" dirty="0" smtClean="0"/>
                <a:t>de la mise en place d’un plan moyen terme (~ semaines à plusieurs mois) pour identifier les points 			énergivores et mettre en place solutions amélioratrices</a:t>
              </a:r>
              <a:endParaRPr lang="fr-FR" sz="1100" dirty="0"/>
            </a:p>
            <a:p>
              <a:endParaRPr lang="fr-FR" sz="1000" dirty="0"/>
            </a:p>
          </p:txBody>
        </p:sp>
        <p:sp>
          <p:nvSpPr>
            <p:cNvPr id="40" name="Flèche droite à entaille 39"/>
            <p:cNvSpPr/>
            <p:nvPr/>
          </p:nvSpPr>
          <p:spPr>
            <a:xfrm>
              <a:off x="292889" y="2503191"/>
              <a:ext cx="476295" cy="20456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 à angle droit 41"/>
            <p:cNvSpPr/>
            <p:nvPr/>
          </p:nvSpPr>
          <p:spPr>
            <a:xfrm>
              <a:off x="1103587" y="2716331"/>
              <a:ext cx="275956" cy="333040"/>
            </a:xfrm>
            <a:prstGeom prst="bentUpArrow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708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872511" y="1138622"/>
            <a:ext cx="7764839" cy="2733613"/>
            <a:chOff x="872511" y="1138622"/>
            <a:chExt cx="7764839" cy="273361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511" y="1138622"/>
              <a:ext cx="3699489" cy="27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5121753" y="1760138"/>
              <a:ext cx="351559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/>
                <a:t>Multiples types de normes nous entourent: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Normes de spécifications: caractéristiques, seuils de performance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Normes de méthodes d’essais et d’analyse: méthodes et moyens pour la réalisation d’un essai sur un produit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Normes fondamentales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Normes d’organisation: relations organisationnelles dans une entité</a:t>
              </a:r>
              <a:endParaRPr lang="fr-FR" sz="1100" dirty="0"/>
            </a:p>
          </p:txBody>
        </p:sp>
      </p:grp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Analyse, diagnostique et respect des normes</a:t>
            </a:r>
          </a:p>
          <a:p>
            <a:pPr marL="898525" indent="-898525" algn="just">
              <a:lnSpc>
                <a:spcPct val="114000"/>
              </a:lnSpc>
              <a:spcBef>
                <a:spcPts val="0"/>
              </a:spcBef>
            </a:pPr>
            <a:r>
              <a:rPr lang="fr-FR" sz="1400" u="sng" dirty="0" smtClean="0"/>
              <a:t>Norme</a:t>
            </a:r>
            <a:r>
              <a:rPr lang="fr-FR" sz="1400" dirty="0" smtClean="0"/>
              <a:t>: document de référence sur un sujet donné, </a:t>
            </a:r>
          </a:p>
          <a:p>
            <a:pPr marL="898525" indent="-898525" algn="just">
              <a:lnSpc>
                <a:spcPct val="114000"/>
              </a:lnSpc>
              <a:spcBef>
                <a:spcPts val="0"/>
              </a:spcBef>
            </a:pPr>
            <a:r>
              <a:rPr lang="fr-FR" sz="1400" dirty="0" smtClean="0"/>
              <a:t>               décrit les moyens et les méthodes, indique les conditions d’essai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26720" y="3982284"/>
            <a:ext cx="7955280" cy="523220"/>
            <a:chOff x="426720" y="3982284"/>
            <a:chExt cx="7955280" cy="523220"/>
          </a:xfrm>
        </p:grpSpPr>
        <p:sp>
          <p:nvSpPr>
            <p:cNvPr id="9" name="Flèche droite rayée 8"/>
            <p:cNvSpPr/>
            <p:nvPr/>
          </p:nvSpPr>
          <p:spPr>
            <a:xfrm>
              <a:off x="426720" y="4049601"/>
              <a:ext cx="774862" cy="19429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343110" y="3982284"/>
              <a:ext cx="7038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Le domaine « Electrotechnique » est fortement impacté par ces normes, nombreuses s’appliquent et sont à contrôler pour la sécurité des hommes et des objets qui les entourent</a:t>
              </a:r>
              <a:endParaRPr lang="fr-FR" sz="14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26720" y="3446783"/>
            <a:ext cx="7813040" cy="523220"/>
            <a:chOff x="426720" y="3446783"/>
            <a:chExt cx="7813040" cy="523220"/>
          </a:xfrm>
        </p:grpSpPr>
        <p:sp>
          <p:nvSpPr>
            <p:cNvPr id="8" name="ZoneTexte 7"/>
            <p:cNvSpPr txBox="1"/>
            <p:nvPr/>
          </p:nvSpPr>
          <p:spPr>
            <a:xfrm>
              <a:off x="1343110" y="3446783"/>
              <a:ext cx="6896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Cadre légal fixant les obligations à respecter et nécessitant l’utilisation d’outils adaptés à chaque situation</a:t>
              </a:r>
            </a:p>
          </p:txBody>
        </p:sp>
        <p:sp>
          <p:nvSpPr>
            <p:cNvPr id="11" name="Flèche droite rayée 10"/>
            <p:cNvSpPr/>
            <p:nvPr/>
          </p:nvSpPr>
          <p:spPr>
            <a:xfrm>
              <a:off x="426720" y="3561921"/>
              <a:ext cx="774862" cy="19429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0000CC"/>
                </a:solidFill>
              </a:rPr>
              <a:t>Analyse, diagnostique et audit énergétique</a:t>
            </a:r>
            <a:endParaRPr lang="fr-FR" sz="1800" dirty="0">
              <a:solidFill>
                <a:srgbClr val="0000CC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Audit des grandes entreprises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dirty="0"/>
              <a:t> </a:t>
            </a:r>
            <a:r>
              <a:rPr lang="fr-FR" sz="1800" dirty="0" smtClean="0"/>
              <a:t>	</a:t>
            </a:r>
            <a:r>
              <a:rPr lang="fr-FR" sz="1200" dirty="0" smtClean="0"/>
              <a:t>Depuis </a:t>
            </a:r>
            <a:r>
              <a:rPr lang="fr-FR" sz="1200" dirty="0"/>
              <a:t>juin 2016,  toutes </a:t>
            </a:r>
            <a:r>
              <a:rPr lang="fr-FR" sz="1200" u="sng" dirty="0"/>
              <a:t>les grandes entreprises</a:t>
            </a:r>
            <a:r>
              <a:rPr lang="fr-FR" sz="1200" dirty="0"/>
              <a:t> (&gt; 250 pers. ou CA &gt; 50 M€ ou bilan &gt;43M€) doivent effectuer un audit énergétique et mettre en place un plan d’amélioration pour un prochain diagnostique tous les 4 ans.</a:t>
            </a:r>
            <a:endParaRPr lang="fr-FR" sz="12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76365" y="1669053"/>
            <a:ext cx="7760196" cy="1074148"/>
            <a:chOff x="276365" y="1669053"/>
            <a:chExt cx="7760196" cy="1074148"/>
          </a:xfrm>
        </p:grpSpPr>
        <p:sp>
          <p:nvSpPr>
            <p:cNvPr id="13" name="Espace réservé du contenu 2"/>
            <p:cNvSpPr txBox="1">
              <a:spLocks/>
            </p:cNvSpPr>
            <p:nvPr/>
          </p:nvSpPr>
          <p:spPr>
            <a:xfrm>
              <a:off x="307341" y="1669053"/>
              <a:ext cx="7729220" cy="10741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  <a:spcBef>
                  <a:spcPts val="0"/>
                </a:spcBef>
              </a:pPr>
              <a:r>
                <a:rPr lang="fr-FR" sz="1400" dirty="0" smtClean="0"/>
                <a:t>	</a:t>
              </a:r>
              <a:r>
                <a:rPr lang="fr-FR" sz="1400" u="sng" dirty="0" smtClean="0"/>
                <a:t>Démarche </a:t>
              </a:r>
              <a:r>
                <a:rPr lang="fr-FR" sz="1400" u="sng" dirty="0"/>
                <a:t>ISO 50 001</a:t>
              </a:r>
              <a:r>
                <a:rPr lang="fr-FR" sz="1200" dirty="0"/>
                <a:t>: système de gestion et d’amélioration continue de l’énergie</a:t>
              </a:r>
            </a:p>
            <a:p>
              <a:pPr marL="725488" indent="-725488">
                <a:lnSpc>
                  <a:spcPct val="114000"/>
                </a:lnSpc>
                <a:spcBef>
                  <a:spcPts val="0"/>
                </a:spcBef>
              </a:pPr>
              <a:r>
                <a:rPr lang="fr-FR" sz="1200" dirty="0"/>
                <a:t>	Pas d’objectifs fixes d’amélioration énergétique mais donne aux organisations les exigences des systèmes          de gestion de l'énergie que l’on doit avoir</a:t>
              </a: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endParaRPr lang="fr-FR" sz="1200" b="1" dirty="0" smtClean="0">
                <a:solidFill>
                  <a:srgbClr val="0000CC"/>
                </a:solidFill>
              </a:endParaRP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endParaRPr lang="fr-FR" sz="1200" b="1" dirty="0" smtClean="0">
                <a:solidFill>
                  <a:srgbClr val="0000CC"/>
                </a:solidFill>
              </a:endParaRP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endParaRPr lang="fr-FR" sz="1200" b="1" dirty="0" smtClean="0">
                <a:solidFill>
                  <a:srgbClr val="0000CC"/>
                </a:solidFill>
              </a:endParaRP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endParaRPr lang="fr-FR" sz="1200" b="1" dirty="0" smtClean="0">
                <a:solidFill>
                  <a:srgbClr val="0000CC"/>
                </a:solidFill>
              </a:endParaRP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endParaRPr lang="fr-FR" sz="1200" b="1" dirty="0" smtClean="0">
                <a:solidFill>
                  <a:srgbClr val="0000CC"/>
                </a:solidFill>
              </a:endParaRP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endParaRPr lang="fr-FR" sz="1200" b="1" dirty="0" smtClean="0">
                <a:solidFill>
                  <a:srgbClr val="0000CC"/>
                </a:solidFill>
              </a:endParaRPr>
            </a:p>
            <a:p>
              <a:pPr algn="just">
                <a:lnSpc>
                  <a:spcPct val="114000"/>
                </a:lnSpc>
                <a:spcBef>
                  <a:spcPts val="0"/>
                </a:spcBef>
              </a:pPr>
              <a:r>
                <a:rPr lang="fr-FR" sz="1200" b="1" dirty="0" smtClean="0">
                  <a:solidFill>
                    <a:srgbClr val="0000CC"/>
                  </a:solidFill>
                </a:rPr>
                <a:t>		</a:t>
              </a:r>
              <a:endParaRPr lang="fr-FR" sz="900" b="1" dirty="0"/>
            </a:p>
          </p:txBody>
        </p:sp>
        <p:pic>
          <p:nvPicPr>
            <p:cNvPr id="14" name="Espace réservé du contenu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5" y="1772041"/>
              <a:ext cx="526275" cy="526275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289561" y="2186577"/>
            <a:ext cx="6832599" cy="2196633"/>
            <a:chOff x="289561" y="2186577"/>
            <a:chExt cx="6832599" cy="2196633"/>
          </a:xfrm>
        </p:grpSpPr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289561" y="2186577"/>
              <a:ext cx="6832599" cy="7766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100" dirty="0" smtClean="0"/>
                <a:t>      </a:t>
              </a:r>
            </a:p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400" b="1" dirty="0" smtClean="0"/>
                <a:t>Méthode audit imposée par la norme EN 16 247</a:t>
              </a:r>
            </a:p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100" b="1" dirty="0" smtClean="0"/>
            </a:p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100" b="1" dirty="0" smtClean="0"/>
            </a:p>
            <a:p>
              <a:pPr marL="0" indent="0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1200" b="1" dirty="0" smtClean="0"/>
                <a:t> </a:t>
              </a:r>
              <a:endParaRPr lang="fr-FR" sz="1200" dirty="0" smtClean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800" y="2713464"/>
              <a:ext cx="3327199" cy="166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121726" y="2950333"/>
            <a:ext cx="2962034" cy="577081"/>
            <a:chOff x="-63885" y="3991207"/>
            <a:chExt cx="3239085" cy="577081"/>
          </a:xfrm>
        </p:grpSpPr>
        <p:sp>
          <p:nvSpPr>
            <p:cNvPr id="19" name="ZoneTexte 18"/>
            <p:cNvSpPr txBox="1"/>
            <p:nvPr/>
          </p:nvSpPr>
          <p:spPr>
            <a:xfrm>
              <a:off x="-63885" y="3991207"/>
              <a:ext cx="263032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Clr>
                  <a:srgbClr val="FFC000"/>
                </a:buClr>
              </a:pPr>
              <a:r>
                <a:rPr lang="fr-FR" sz="1050" dirty="0" smtClean="0"/>
                <a:t>Description </a:t>
              </a:r>
              <a:r>
                <a:rPr lang="fr-FR" sz="1050" dirty="0"/>
                <a:t>de manière chronologique </a:t>
              </a:r>
              <a:r>
                <a:rPr lang="fr-FR" sz="1050" dirty="0" smtClean="0"/>
                <a:t>des </a:t>
              </a:r>
              <a:r>
                <a:rPr lang="fr-FR" sz="1050" dirty="0"/>
                <a:t>éléments du processus énergétique du point de vue de l’auditeur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2566443" y="4379479"/>
              <a:ext cx="608757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289561" y="3930627"/>
            <a:ext cx="2300702" cy="336379"/>
            <a:chOff x="86361" y="5749267"/>
            <a:chExt cx="2300702" cy="336379"/>
          </a:xfrm>
        </p:grpSpPr>
        <p:sp>
          <p:nvSpPr>
            <p:cNvPr id="22" name="ZoneTexte 21"/>
            <p:cNvSpPr txBox="1"/>
            <p:nvPr/>
          </p:nvSpPr>
          <p:spPr>
            <a:xfrm>
              <a:off x="86361" y="5824036"/>
              <a:ext cx="1869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                  Audit </a:t>
              </a:r>
              <a:r>
                <a:rPr lang="fr-FR" sz="1050" dirty="0" smtClean="0"/>
                <a:t>des parois</a:t>
              </a:r>
              <a:endParaRPr lang="fr-FR" sz="1050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1778305" y="5749267"/>
              <a:ext cx="608758" cy="2094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3154880" y="4049607"/>
            <a:ext cx="2209600" cy="540513"/>
            <a:chOff x="3306228" y="5871997"/>
            <a:chExt cx="2209600" cy="540513"/>
          </a:xfrm>
        </p:grpSpPr>
        <p:sp>
          <p:nvSpPr>
            <p:cNvPr id="25" name="ZoneTexte 24"/>
            <p:cNvSpPr txBox="1"/>
            <p:nvPr/>
          </p:nvSpPr>
          <p:spPr>
            <a:xfrm>
              <a:off x="3306228" y="5997012"/>
              <a:ext cx="22096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Analyse des différents types de charge (CVC, eau chaude….)</a:t>
              </a:r>
              <a:endParaRPr lang="fr-FR" sz="1050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4411028" y="5871997"/>
              <a:ext cx="209389" cy="180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5728613" y="3805017"/>
            <a:ext cx="2619624" cy="261610"/>
            <a:chOff x="6416872" y="5227299"/>
            <a:chExt cx="2619624" cy="261610"/>
          </a:xfrm>
        </p:grpSpPr>
        <p:sp>
          <p:nvSpPr>
            <p:cNvPr id="28" name="ZoneTexte 27"/>
            <p:cNvSpPr txBox="1"/>
            <p:nvPr/>
          </p:nvSpPr>
          <p:spPr>
            <a:xfrm>
              <a:off x="6867430" y="5227299"/>
              <a:ext cx="21690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Approvisionnement, livraison…</a:t>
              </a:r>
              <a:endParaRPr lang="fr-FR" sz="1050" dirty="0"/>
            </a:p>
          </p:txBody>
        </p:sp>
        <p:cxnSp>
          <p:nvCxnSpPr>
            <p:cNvPr id="29" name="Connecteur droit avec flèche 28"/>
            <p:cNvCxnSpPr>
              <a:endCxn id="28" idx="1"/>
            </p:cNvCxnSpPr>
            <p:nvPr/>
          </p:nvCxnSpPr>
          <p:spPr>
            <a:xfrm>
              <a:off x="6416872" y="5358104"/>
              <a:ext cx="45055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5419510" y="3004928"/>
            <a:ext cx="2487724" cy="361871"/>
            <a:chOff x="6039270" y="4213968"/>
            <a:chExt cx="2487724" cy="361871"/>
          </a:xfrm>
        </p:grpSpPr>
        <p:sp>
          <p:nvSpPr>
            <p:cNvPr id="31" name="ZoneTexte 30"/>
            <p:cNvSpPr txBox="1"/>
            <p:nvPr/>
          </p:nvSpPr>
          <p:spPr>
            <a:xfrm>
              <a:off x="6657476" y="4213968"/>
              <a:ext cx="18695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/>
                <a:t>Organisme de qualification</a:t>
              </a:r>
              <a:endParaRPr lang="fr-FR" sz="1050" dirty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>
              <a:off x="6039270" y="4575839"/>
              <a:ext cx="61820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78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0000CC"/>
                </a:solidFill>
              </a:rPr>
              <a:t>Analyse, diagnostique et audit énergétique</a:t>
            </a:r>
            <a:endParaRPr lang="fr-FR" sz="1800" dirty="0">
              <a:solidFill>
                <a:srgbClr val="0000CC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Méthode audit imposée par la norme EN 16 247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dirty="0" smtClean="0"/>
              <a:t> 	</a:t>
            </a: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26713"/>
            <a:ext cx="788645" cy="117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ccolade fermante 34"/>
          <p:cNvSpPr/>
          <p:nvPr/>
        </p:nvSpPr>
        <p:spPr>
          <a:xfrm>
            <a:off x="1177912" y="1189482"/>
            <a:ext cx="199050" cy="10355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7" name="Groupe 46"/>
          <p:cNvGrpSpPr/>
          <p:nvPr/>
        </p:nvGrpSpPr>
        <p:grpSpPr>
          <a:xfrm>
            <a:off x="1528819" y="1373007"/>
            <a:ext cx="5102387" cy="2862584"/>
            <a:chOff x="1528819" y="1373007"/>
            <a:chExt cx="5102387" cy="2862584"/>
          </a:xfrm>
        </p:grpSpPr>
        <p:sp>
          <p:nvSpPr>
            <p:cNvPr id="34" name="Flèche droite à entaille 33"/>
            <p:cNvSpPr/>
            <p:nvPr/>
          </p:nvSpPr>
          <p:spPr>
            <a:xfrm>
              <a:off x="1528819" y="1653523"/>
              <a:ext cx="533118" cy="12661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684" y="1373007"/>
              <a:ext cx="4548522" cy="286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e 14"/>
          <p:cNvGrpSpPr/>
          <p:nvPr/>
        </p:nvGrpSpPr>
        <p:grpSpPr>
          <a:xfrm>
            <a:off x="6526570" y="868267"/>
            <a:ext cx="2432867" cy="1277273"/>
            <a:chOff x="6526570" y="868267"/>
            <a:chExt cx="2432867" cy="1277273"/>
          </a:xfrm>
        </p:grpSpPr>
        <p:sp>
          <p:nvSpPr>
            <p:cNvPr id="37" name="ZoneTexte 36"/>
            <p:cNvSpPr txBox="1"/>
            <p:nvPr/>
          </p:nvSpPr>
          <p:spPr>
            <a:xfrm>
              <a:off x="6764101" y="868267"/>
              <a:ext cx="219533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u="sng" dirty="0" smtClean="0"/>
                <a:t>Analyse statique</a:t>
              </a:r>
            </a:p>
            <a:p>
              <a:r>
                <a:rPr lang="fr-FR" sz="1100" dirty="0" smtClean="0"/>
                <a:t>Analyse des données disponibles sur le site industriel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Répertorier sources énergie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Acquérir plans, factures, relevés…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Définir usages énergétiques</a:t>
              </a:r>
              <a:endParaRPr lang="fr-FR" sz="1100" dirty="0"/>
            </a:p>
          </p:txBody>
        </p:sp>
        <p:cxnSp>
          <p:nvCxnSpPr>
            <p:cNvPr id="4" name="Connecteur droit avec flèche 3"/>
            <p:cNvCxnSpPr/>
            <p:nvPr/>
          </p:nvCxnSpPr>
          <p:spPr>
            <a:xfrm flipV="1">
              <a:off x="6526570" y="1189482"/>
              <a:ext cx="237531" cy="6578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6289040" y="2533553"/>
            <a:ext cx="2811885" cy="1107996"/>
            <a:chOff x="6289040" y="2533553"/>
            <a:chExt cx="2811885" cy="1107996"/>
          </a:xfrm>
        </p:grpSpPr>
        <p:sp>
          <p:nvSpPr>
            <p:cNvPr id="38" name="ZoneTexte 37"/>
            <p:cNvSpPr txBox="1"/>
            <p:nvPr/>
          </p:nvSpPr>
          <p:spPr>
            <a:xfrm>
              <a:off x="6764101" y="2533553"/>
              <a:ext cx="23368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u="sng" dirty="0" smtClean="0"/>
                <a:t>Respect exigences normatives</a:t>
              </a:r>
            </a:p>
            <a:p>
              <a:r>
                <a:rPr lang="fr-FR" sz="1100" dirty="0" smtClean="0"/>
                <a:t>Valeurs mesurées mises en relation avec valeurs de réf</a:t>
              </a:r>
            </a:p>
            <a:p>
              <a:r>
                <a:rPr lang="fr-FR" sz="1100" u="sng" dirty="0" smtClean="0"/>
                <a:t>Efficience des usages </a:t>
              </a:r>
            </a:p>
            <a:p>
              <a:r>
                <a:rPr lang="fr-FR" sz="1100" dirty="0" smtClean="0"/>
                <a:t>Réseau et procédés sont-ils énergétiquement optimisés?</a:t>
              </a:r>
              <a:endParaRPr lang="fr-FR" sz="1100" dirty="0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V="1">
              <a:off x="6289040" y="2762300"/>
              <a:ext cx="475061" cy="1835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230291" y="2435618"/>
            <a:ext cx="2167469" cy="1462312"/>
            <a:chOff x="230291" y="2435618"/>
            <a:chExt cx="2167469" cy="1462312"/>
          </a:xfrm>
        </p:grpSpPr>
        <p:sp>
          <p:nvSpPr>
            <p:cNvPr id="39" name="ZoneTexte 38"/>
            <p:cNvSpPr txBox="1"/>
            <p:nvPr/>
          </p:nvSpPr>
          <p:spPr>
            <a:xfrm>
              <a:off x="230291" y="2451380"/>
              <a:ext cx="21674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u="sng" dirty="0" smtClean="0"/>
                <a:t>Analyse dynamique</a:t>
              </a:r>
            </a:p>
            <a:p>
              <a:r>
                <a:rPr lang="fr-FR" sz="1100" dirty="0" smtClean="0"/>
                <a:t>Etude de la vie de la structure au cours du temps en terme: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D’usages et de comportements</a:t>
              </a:r>
            </a:p>
            <a:p>
              <a:pPr marL="285750" indent="-285750">
                <a:buFontTx/>
                <a:buChar char="-"/>
              </a:pPr>
              <a:r>
                <a:rPr lang="fr-FR" sz="1100" dirty="0" smtClean="0"/>
                <a:t>De consommations réelles avec mesures complémentaires</a:t>
              </a: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>
              <a:off x="1584960" y="2435618"/>
              <a:ext cx="477672" cy="1755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/>
          <p:cNvGrpSpPr/>
          <p:nvPr/>
        </p:nvGrpSpPr>
        <p:grpSpPr>
          <a:xfrm>
            <a:off x="1795378" y="3548765"/>
            <a:ext cx="2336824" cy="971734"/>
            <a:chOff x="1795378" y="3548765"/>
            <a:chExt cx="2336824" cy="971734"/>
          </a:xfrm>
        </p:grpSpPr>
        <p:sp>
          <p:nvSpPr>
            <p:cNvPr id="40" name="ZoneTexte 39"/>
            <p:cNvSpPr txBox="1"/>
            <p:nvPr/>
          </p:nvSpPr>
          <p:spPr>
            <a:xfrm>
              <a:off x="1795378" y="3751058"/>
              <a:ext cx="23368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u="sng" dirty="0" smtClean="0"/>
                <a:t>Rapport d’analyse</a:t>
              </a:r>
            </a:p>
            <a:p>
              <a:r>
                <a:rPr lang="fr-FR" sz="1100" dirty="0" smtClean="0"/>
                <a:t>Elément indispensable et obligatoire</a:t>
              </a:r>
            </a:p>
            <a:p>
              <a:r>
                <a:rPr lang="fr-FR" sz="1100" dirty="0" smtClean="0"/>
                <a:t>Proposition de scenarii d’amélioration</a:t>
              </a:r>
              <a:endParaRPr lang="fr-FR" sz="1100" dirty="0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H="1">
              <a:off x="2479040" y="3548765"/>
              <a:ext cx="76312" cy="2022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1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0000CC"/>
                </a:solidFill>
              </a:rPr>
              <a:t>Analyse, diagnostique et audit énergétique</a:t>
            </a:r>
            <a:endParaRPr lang="fr-FR" sz="1800" dirty="0">
              <a:solidFill>
                <a:srgbClr val="0000CC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fr-FR" sz="1400" b="1" dirty="0" smtClean="0"/>
              <a:t>Audit énergétique des copropriétés</a:t>
            </a:r>
            <a:endParaRPr lang="fr-FR" sz="1400" b="1" dirty="0"/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dirty="0" smtClean="0"/>
              <a:t> 	</a:t>
            </a: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space réservé du contenu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15" y="1071736"/>
            <a:ext cx="2064797" cy="309871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7" name="Espace réservé du texte 10"/>
          <p:cNvSpPr txBox="1">
            <a:spLocks/>
          </p:cNvSpPr>
          <p:nvPr/>
        </p:nvSpPr>
        <p:spPr>
          <a:xfrm>
            <a:off x="550615" y="1213976"/>
            <a:ext cx="4813865" cy="3098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FFC000"/>
              </a:buClr>
            </a:pPr>
            <a:r>
              <a:rPr lang="fr-FR" sz="1400" dirty="0" smtClean="0">
                <a:ea typeface="Roboto" panose="02000000000000000000" pitchFamily="2" charset="0"/>
              </a:rPr>
              <a:t>Un audit de performance énergétique doit être obligatoirement réalisé dans les immeubles équipés d’une installation collective de chauffage ou de refroidissement. Cette obligation concerne les bâtiments :</a:t>
            </a:r>
          </a:p>
          <a:p>
            <a:pPr marL="685800" lvl="2">
              <a:buClr>
                <a:srgbClr val="FFC000"/>
              </a:buClr>
            </a:pPr>
            <a:r>
              <a:rPr lang="fr-FR" sz="1100" dirty="0" smtClean="0">
                <a:ea typeface="Roboto" panose="02000000000000000000" pitchFamily="2" charset="0"/>
              </a:rPr>
              <a:t>Situés en France métropolitaine</a:t>
            </a:r>
          </a:p>
          <a:p>
            <a:pPr marL="685800" lvl="2">
              <a:buClr>
                <a:srgbClr val="FFC000"/>
              </a:buClr>
            </a:pPr>
            <a:r>
              <a:rPr lang="fr-FR" sz="1100" dirty="0" smtClean="0">
                <a:ea typeface="Roboto" panose="02000000000000000000" pitchFamily="2" charset="0"/>
              </a:rPr>
              <a:t>Construits avant le 1er juin 2001</a:t>
            </a:r>
          </a:p>
          <a:p>
            <a:pPr marL="685800" lvl="2">
              <a:buClr>
                <a:srgbClr val="FFC000"/>
              </a:buClr>
            </a:pPr>
            <a:r>
              <a:rPr lang="fr-FR" sz="1100" dirty="0" smtClean="0">
                <a:ea typeface="Roboto" panose="02000000000000000000" pitchFamily="2" charset="0"/>
              </a:rPr>
              <a:t>Soumis au statut de copropriété et comptant au moins 50 lots</a:t>
            </a:r>
          </a:p>
          <a:p>
            <a:pPr marL="685800" lvl="2">
              <a:buClr>
                <a:srgbClr val="FFC000"/>
              </a:buClr>
            </a:pPr>
            <a:r>
              <a:rPr lang="fr-FR" sz="1100" dirty="0" smtClean="0">
                <a:ea typeface="Roboto" panose="02000000000000000000" pitchFamily="2" charset="0"/>
              </a:rPr>
              <a:t>A usage principal d’habitation, c’est-à-dire dont plus de la moitié de la SHON est constituée de lots à usage d’habitation</a:t>
            </a:r>
          </a:p>
          <a:p>
            <a:pPr marL="685800" lvl="2">
              <a:buClr>
                <a:srgbClr val="FFC000"/>
              </a:buClr>
            </a:pPr>
            <a:r>
              <a:rPr lang="fr-FR" sz="1100" dirty="0" smtClean="0">
                <a:ea typeface="Roboto" panose="02000000000000000000" pitchFamily="2" charset="0"/>
              </a:rPr>
              <a:t>Comportant une installation collective de chauffage ou de refroidissement desservant plus de 90% des lots à usage d’habitation.</a:t>
            </a:r>
          </a:p>
          <a:p>
            <a:pPr marL="285750" indent="-285750">
              <a:buClr>
                <a:srgbClr val="FFC000"/>
              </a:buClr>
            </a:pPr>
            <a:r>
              <a:rPr lang="fr-FR" sz="1400" dirty="0" smtClean="0">
                <a:ea typeface="Roboto" panose="02000000000000000000" pitchFamily="2" charset="0"/>
              </a:rPr>
              <a:t>Il doit être réalisé par une personne qualifiée et indépendante. Le rapport doit comporter des propositions de travaux d’amélioration.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45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0000CC"/>
                </a:solidFill>
              </a:rPr>
              <a:t>Diagnostique de maintenance et continuité de service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Contexte / contrainte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dirty="0" smtClean="0"/>
              <a:t> 	</a:t>
            </a: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Résultat de recherche d'images pour &quot;usine 4.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0" y="1306257"/>
            <a:ext cx="3613736" cy="21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74850" y="1149594"/>
            <a:ext cx="443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Coût arrêt production: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Coût direct dû à la panne et réparation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Coût indirect dû à la perte de production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841694" y="1847998"/>
            <a:ext cx="426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Produits de plus en plus complexes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Nécessité de connaissances techniques précises</a:t>
            </a:r>
          </a:p>
          <a:p>
            <a:pPr marL="285750" indent="-285750">
              <a:buFontTx/>
              <a:buChar char="-"/>
            </a:pP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860645" y="2398297"/>
            <a:ext cx="426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Eléments connectés et interconnectés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855385" y="2744097"/>
            <a:ext cx="4269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Recherche amélioration de la qualité</a:t>
            </a:r>
            <a:endParaRPr lang="fr-FR" sz="12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4881656" y="3092347"/>
            <a:ext cx="4439319" cy="709653"/>
            <a:chOff x="4597176" y="4088027"/>
            <a:chExt cx="4439319" cy="709653"/>
          </a:xfrm>
        </p:grpSpPr>
        <p:sp>
          <p:nvSpPr>
            <p:cNvPr id="13" name="ZoneTexte 12"/>
            <p:cNvSpPr txBox="1"/>
            <p:nvPr/>
          </p:nvSpPr>
          <p:spPr>
            <a:xfrm>
              <a:off x="4614821" y="4520681"/>
              <a:ext cx="17617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…..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597176" y="4088027"/>
              <a:ext cx="4439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Incendie:</a:t>
              </a:r>
            </a:p>
            <a:p>
              <a:r>
                <a:rPr lang="fr-FR" sz="1200" dirty="0" smtClean="0"/>
                <a:t>- Plus de 50% dû à une défaillance électrique</a:t>
              </a:r>
              <a:endParaRPr lang="fr-FR" sz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69176" y="3995338"/>
            <a:ext cx="6772117" cy="338554"/>
            <a:chOff x="911416" y="5651418"/>
            <a:chExt cx="6772117" cy="338554"/>
          </a:xfrm>
        </p:grpSpPr>
        <p:sp>
          <p:nvSpPr>
            <p:cNvPr id="18" name="ZoneTexte 17"/>
            <p:cNvSpPr txBox="1"/>
            <p:nvPr/>
          </p:nvSpPr>
          <p:spPr>
            <a:xfrm>
              <a:off x="1520677" y="5651418"/>
              <a:ext cx="6162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Rôle prépondérant de la maintenance électrique</a:t>
              </a:r>
              <a:endParaRPr lang="fr-FR" sz="1600" dirty="0"/>
            </a:p>
          </p:txBody>
        </p:sp>
        <p:sp>
          <p:nvSpPr>
            <p:cNvPr id="19" name="Flèche droite à entaille 18"/>
            <p:cNvSpPr/>
            <p:nvPr/>
          </p:nvSpPr>
          <p:spPr>
            <a:xfrm>
              <a:off x="911416" y="5751620"/>
              <a:ext cx="523265" cy="20005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20108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17501" y="551453"/>
            <a:ext cx="7729220" cy="10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>
                <a:solidFill>
                  <a:srgbClr val="0000CC"/>
                </a:solidFill>
              </a:rPr>
              <a:t>Diagnostique de maintenance et continuité de service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400" b="1" dirty="0"/>
              <a:t>Exigences attendues du technicien de maintenance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dirty="0" smtClean="0"/>
              <a:t> 	</a:t>
            </a: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endParaRPr lang="fr-FR" sz="1800" b="1" dirty="0" smtClean="0">
              <a:solidFill>
                <a:srgbClr val="0000CC"/>
              </a:solidFill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800" b="1" dirty="0" smtClean="0">
                <a:solidFill>
                  <a:srgbClr val="0000CC"/>
                </a:solidFill>
              </a:rPr>
              <a:t>		</a:t>
            </a:r>
            <a:endParaRPr lang="fr-FR" sz="1100" b="1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84960" y="-7354"/>
            <a:ext cx="7559040" cy="100312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968500" algn="ctr"/>
            <a:r>
              <a:rPr lang="fr-F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attendus des professions  </a:t>
            </a:r>
            <a:r>
              <a:rPr lang="fr-F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3531871" y="1102300"/>
            <a:ext cx="4249167" cy="2531330"/>
            <a:chOff x="3354825" y="1720883"/>
            <a:chExt cx="4948182" cy="3133856"/>
          </a:xfrm>
        </p:grpSpPr>
        <p:grpSp>
          <p:nvGrpSpPr>
            <p:cNvPr id="17" name="Groupe 16"/>
            <p:cNvGrpSpPr/>
            <p:nvPr/>
          </p:nvGrpSpPr>
          <p:grpSpPr>
            <a:xfrm>
              <a:off x="3354825" y="2585545"/>
              <a:ext cx="4948182" cy="2269194"/>
              <a:chOff x="4602907" y="4518875"/>
              <a:chExt cx="4209142" cy="1931532"/>
            </a:xfrm>
          </p:grpSpPr>
          <p:pic>
            <p:nvPicPr>
              <p:cNvPr id="22" name="Picture 9" descr="https://afortech.com/wp-content/uploads/2017/11/2017-11-20_21351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2907" y="4518875"/>
                <a:ext cx="4209142" cy="19315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705990" y="4596971"/>
                <a:ext cx="2445437" cy="351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916" y="1720883"/>
              <a:ext cx="1178026" cy="120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732" y="1791930"/>
              <a:ext cx="1131275" cy="113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ZoneTexte 23"/>
          <p:cNvSpPr txBox="1"/>
          <p:nvPr/>
        </p:nvSpPr>
        <p:spPr>
          <a:xfrm>
            <a:off x="672290" y="2441540"/>
            <a:ext cx="276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Identification précis  panne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1042601" y="2112848"/>
            <a:ext cx="2386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Rapidité intervention</a:t>
            </a:r>
            <a:endParaRPr lang="fr-FR" sz="1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25576" y="2780392"/>
            <a:ext cx="3007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Communication entre service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165678" y="3129404"/>
            <a:ext cx="2261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Gestion / anticipation</a:t>
            </a:r>
            <a:endParaRPr lang="fr-FR" sz="12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08941" y="3775870"/>
            <a:ext cx="7998311" cy="584775"/>
            <a:chOff x="408941" y="3775870"/>
            <a:chExt cx="7998311" cy="584775"/>
          </a:xfrm>
        </p:grpSpPr>
        <p:sp>
          <p:nvSpPr>
            <p:cNvPr id="28" name="ZoneTexte 27"/>
            <p:cNvSpPr txBox="1"/>
            <p:nvPr/>
          </p:nvSpPr>
          <p:spPr>
            <a:xfrm>
              <a:off x="1202580" y="3775870"/>
              <a:ext cx="7204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Garant du bon fonctionnement des équipements et des machines électriques</a:t>
              </a:r>
            </a:p>
            <a:p>
              <a:r>
                <a:rPr lang="fr-FR" sz="1600" dirty="0" smtClean="0"/>
                <a:t>Surveillance méthodique et utilisation d’outils adaptés au domaine électrotechnique</a:t>
              </a:r>
              <a:endParaRPr lang="fr-FR" sz="1600" dirty="0"/>
            </a:p>
          </p:txBody>
        </p:sp>
        <p:sp>
          <p:nvSpPr>
            <p:cNvPr id="29" name="Flèche droite à entaille 28"/>
            <p:cNvSpPr/>
            <p:nvPr/>
          </p:nvSpPr>
          <p:spPr>
            <a:xfrm>
              <a:off x="408941" y="3911600"/>
              <a:ext cx="708659" cy="337233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769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790E1-966A-497A-ABBD-24ECAA34A18E}">
  <ds:schemaRefs>
    <ds:schemaRef ds:uri="http://purl.org/dc/elements/1.1/"/>
    <ds:schemaRef ds:uri="d9b8819f-644e-4e2e-bf09-8a76532e681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597</Words>
  <Application>Microsoft Office PowerPoint</Application>
  <PresentationFormat>Affichage à l'écran (16:9)</PresentationFormat>
  <Paragraphs>163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page de sous-partie</vt:lpstr>
      <vt:lpstr>Séminaire rénovation  BTS électrotechnique</vt:lpstr>
      <vt:lpstr>Les attendus des professions   </vt:lpstr>
      <vt:lpstr>Les attendus des professions   </vt:lpstr>
      <vt:lpstr>Les attendus des professions   </vt:lpstr>
      <vt:lpstr>Les attendus des professions   </vt:lpstr>
      <vt:lpstr>Les attendus des professions   </vt:lpstr>
      <vt:lpstr>Les attendus des professions   </vt:lpstr>
      <vt:lpstr>Les attendus des professions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Matrice IGAENR 2018</dc:title>
  <dc:creator>Administrateur MEN</dc:creator>
  <cp:lastModifiedBy>courriere</cp:lastModifiedBy>
  <cp:revision>167</cp:revision>
  <cp:lastPrinted>2020-11-20T08:40:39Z</cp:lastPrinted>
  <dcterms:created xsi:type="dcterms:W3CDTF">2015-02-04T10:43:31Z</dcterms:created>
  <dcterms:modified xsi:type="dcterms:W3CDTF">2020-11-23T07:45:45Z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