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9"/>
  </p:notesMasterIdLst>
  <p:handoutMasterIdLst>
    <p:handoutMasterId r:id="rId10"/>
  </p:handoutMasterIdLst>
  <p:sldIdLst>
    <p:sldId id="271" r:id="rId5"/>
    <p:sldId id="279" r:id="rId6"/>
    <p:sldId id="281" r:id="rId7"/>
    <p:sldId id="280" r:id="rId8"/>
  </p:sldIdLst>
  <p:sldSz cx="9144000" cy="5143500" type="screen16x9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D7CC9"/>
    <a:srgbClr val="7B00AC"/>
    <a:srgbClr val="1A86D0"/>
    <a:srgbClr val="1FA1E5"/>
    <a:srgbClr val="9B008A"/>
    <a:srgbClr val="7800FF"/>
    <a:srgbClr val="8800D1"/>
    <a:srgbClr val="6E008E"/>
    <a:srgbClr val="821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2" y="5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 smtClean="0">
                <a:solidFill>
                  <a:srgbClr val="3D7CC9"/>
                </a:solidFill>
              </a:rPr>
              <a:t>Séminaire rénovation du BTS électrotechnique à distance le 27 novembre 2020</a:t>
            </a:r>
            <a:endParaRPr lang="fr-FR" sz="1200" b="0" dirty="0">
              <a:solidFill>
                <a:srgbClr val="3D7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rénovation </a:t>
            </a:r>
            <a:br>
              <a:rPr lang="fr-FR" dirty="0" smtClean="0"/>
            </a:br>
            <a:r>
              <a:rPr lang="fr-FR" dirty="0" smtClean="0"/>
              <a:t>BTS électrotechnique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>
                <a:solidFill>
                  <a:srgbClr val="0000CC"/>
                </a:solidFill>
              </a:rPr>
              <a:t>La rénovation du BTS </a:t>
            </a:r>
            <a:r>
              <a:rPr lang="fr-FR" sz="1600" dirty="0" smtClean="0">
                <a:solidFill>
                  <a:srgbClr val="0000CC"/>
                </a:solidFill>
              </a:rPr>
              <a:t>génère une évolution des </a:t>
            </a:r>
            <a:r>
              <a:rPr lang="fr-FR" sz="1600" b="1" dirty="0" smtClean="0">
                <a:solidFill>
                  <a:srgbClr val="0000CC"/>
                </a:solidFill>
              </a:rPr>
              <a:t>espaces de formation pour plusieurs raisons :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00CC"/>
                </a:solidFill>
              </a:rPr>
              <a:t>la mise </a:t>
            </a:r>
            <a:r>
              <a:rPr lang="fr-FR" sz="1600" dirty="0">
                <a:solidFill>
                  <a:srgbClr val="0000CC"/>
                </a:solidFill>
              </a:rPr>
              <a:t>en place </a:t>
            </a:r>
            <a:r>
              <a:rPr lang="fr-FR" sz="1600" dirty="0" smtClean="0">
                <a:solidFill>
                  <a:srgbClr val="0000CC"/>
                </a:solidFill>
              </a:rPr>
              <a:t>d’un </a:t>
            </a:r>
            <a:r>
              <a:rPr lang="fr-FR" sz="1600" dirty="0">
                <a:solidFill>
                  <a:srgbClr val="0000CC"/>
                </a:solidFill>
              </a:rPr>
              <a:t>nouvel enseignement </a:t>
            </a:r>
            <a:r>
              <a:rPr lang="fr-FR" sz="1600" dirty="0" smtClean="0">
                <a:solidFill>
                  <a:srgbClr val="0000CC"/>
                </a:solidFill>
              </a:rPr>
              <a:t>et le développement du </a:t>
            </a:r>
            <a:r>
              <a:rPr lang="fr-FR" sz="1600" dirty="0" err="1" smtClean="0">
                <a:solidFill>
                  <a:srgbClr val="0000CC"/>
                </a:solidFill>
              </a:rPr>
              <a:t>co</a:t>
            </a:r>
            <a:r>
              <a:rPr lang="fr-FR" sz="1600" dirty="0" smtClean="0">
                <a:solidFill>
                  <a:srgbClr val="0000CC"/>
                </a:solidFill>
              </a:rPr>
              <a:t>-enseignement 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00CC"/>
                </a:solidFill>
              </a:rPr>
              <a:t>l’exploration </a:t>
            </a:r>
            <a:r>
              <a:rPr lang="fr-FR" sz="1600" dirty="0">
                <a:solidFill>
                  <a:srgbClr val="0000CC"/>
                </a:solidFill>
              </a:rPr>
              <a:t>de trois secteurs </a:t>
            </a:r>
            <a:r>
              <a:rPr lang="fr-FR" sz="1600" dirty="0" smtClean="0">
                <a:solidFill>
                  <a:srgbClr val="0000CC"/>
                </a:solidFill>
              </a:rPr>
              <a:t>professionnels obligatoirement 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00CC"/>
                </a:solidFill>
              </a:rPr>
              <a:t>l’évolution des techniques et des produits.  </a:t>
            </a: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0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</a:rPr>
              <a:t>Le nouvel enseignement d’analyse diagnostique maintenance demande un vrai réaménagement de l’ancien espace essais de systèmes. L’organisation et les équipements doivent évoluer.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000" dirty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</a:rPr>
              <a:t>De même la plupart des plateaux techniques sont représentatifs d’un voire deux secteurs professionnels, là encore l’espace de formation doit être enrichi pour appréhender le 3</a:t>
            </a:r>
            <a:r>
              <a:rPr lang="fr-FR" sz="1600" baseline="30000" dirty="0" smtClean="0">
                <a:solidFill>
                  <a:srgbClr val="0000CC"/>
                </a:solidFill>
              </a:rPr>
              <a:t>ème</a:t>
            </a:r>
            <a:r>
              <a:rPr lang="fr-FR" sz="1600" dirty="0" smtClean="0">
                <a:solidFill>
                  <a:srgbClr val="0000CC"/>
                </a:solidFill>
              </a:rPr>
              <a:t> secteur. </a:t>
            </a:r>
            <a:endParaRPr lang="fr-FR" sz="1600" dirty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0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L’évolution de l’espace de formation est à l’initiative des enseignants sous la responsabilité de l’équipe de direction de l’établissement et du DDF.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Elle se poursuit comme à chaque fois que les équipes installent de nouvelles techniques au fur et à mesure de leur apparition sur le marché.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dirty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espaces de formation</a:t>
            </a:r>
            <a:endParaRPr lang="fr-FR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50" y="625024"/>
            <a:ext cx="8458637" cy="38523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Les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installations présentes sur le plateau technique sont complètes du point de livraison jusqu’à l’application terminale. </a:t>
            </a: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Elles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sont représentatives d’au moins trois secteurs professionnels.</a:t>
            </a: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Les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équipements présents et technologiquement actuels sont à conserver ou à compléter. </a:t>
            </a: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La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chaîne de puissance et celle de communication sont toujours présentes. </a:t>
            </a: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Les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solutions techniques liées à la problématique de la transition énergétique sont systématiquement déployées. </a:t>
            </a:r>
            <a:endParaRPr lang="fr-FR" sz="1600" dirty="0" smtClean="0">
              <a:solidFill>
                <a:srgbClr val="0000CC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  <a:cs typeface="Arial" panose="020B0604020202020204" pitchFamily="34" charset="0"/>
              </a:rPr>
              <a:t>Tous </a:t>
            </a:r>
            <a:r>
              <a:rPr lang="fr-FR" sz="1600" dirty="0">
                <a:solidFill>
                  <a:srgbClr val="0000CC"/>
                </a:solidFill>
                <a:cs typeface="Arial" panose="020B0604020202020204" pitchFamily="34" charset="0"/>
              </a:rPr>
              <a:t>les équipements permettent des investigations technologiques et scientifiques.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600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0000CC"/>
                </a:solidFill>
              </a:rPr>
              <a:t>Le </a:t>
            </a:r>
            <a:r>
              <a:rPr lang="fr-FR" sz="1600" dirty="0">
                <a:solidFill>
                  <a:srgbClr val="0000CC"/>
                </a:solidFill>
              </a:rPr>
              <a:t>plateau technique est largement ouvert afin de faciliter le déplacement des étudiants, le travail collaboratif, </a:t>
            </a:r>
            <a:r>
              <a:rPr lang="fr-FR" sz="1600" dirty="0" smtClean="0">
                <a:solidFill>
                  <a:srgbClr val="0000CC"/>
                </a:solidFill>
              </a:rPr>
              <a:t>le mode projet, les </a:t>
            </a:r>
            <a:r>
              <a:rPr lang="fr-FR" sz="1600" dirty="0" err="1">
                <a:solidFill>
                  <a:srgbClr val="0000CC"/>
                </a:solidFill>
              </a:rPr>
              <a:t>co</a:t>
            </a:r>
            <a:r>
              <a:rPr lang="fr-FR" sz="1600" dirty="0">
                <a:solidFill>
                  <a:srgbClr val="0000CC"/>
                </a:solidFill>
              </a:rPr>
              <a:t>-enseignements et l’accompagnement </a:t>
            </a:r>
            <a:r>
              <a:rPr lang="fr-FR" sz="1600" dirty="0" smtClean="0">
                <a:solidFill>
                  <a:srgbClr val="0000CC"/>
                </a:solidFill>
              </a:rPr>
              <a:t>des étudiants.</a:t>
            </a:r>
            <a:endParaRPr lang="fr-FR" sz="16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800" b="1" dirty="0" smtClean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800" b="1" dirty="0" smtClean="0">
                <a:solidFill>
                  <a:srgbClr val="0000CC"/>
                </a:solidFill>
              </a:rPr>
              <a:t>		</a:t>
            </a:r>
            <a:endParaRPr lang="fr-FR" sz="1100" b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espaces de formation</a:t>
            </a:r>
            <a:endParaRPr lang="fr-FR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64949" y="341745"/>
            <a:ext cx="2431715" cy="41356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1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Bureau d’études, de conception et de modélisation :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lieu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connecté avec tous les outils et logiciels numériques y compris ceux de l’environnement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BIM.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800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1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Espace projet - réalisation mise en service :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permet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les réalisations des étudiants, il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permet le mode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projet.  Cet espace accueille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équipements et des systèmes de production appartenant aux secteurs professionnels pour faire des mises en service. Il permet l’initiation au câblage électrique. </a:t>
            </a:r>
            <a:endParaRPr lang="fr-FR" sz="1100" dirty="0" smtClean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800" dirty="0">
              <a:solidFill>
                <a:srgbClr val="0000CC"/>
              </a:solidFill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fr-FR" sz="1100" u="sng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Espace </a:t>
            </a:r>
            <a:r>
              <a:rPr lang="fr-FR" sz="11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suivi de projet :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équipé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grandes tables et des outils et logiciels numériques nécessaires aux suivis de </a:t>
            </a:r>
            <a:r>
              <a:rPr lang="fr-FR" sz="11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projet ; peut accueillir des </a:t>
            </a:r>
            <a:r>
              <a:rPr lang="fr-FR" sz="11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équipements et des systèmes de production appartenant aux secteurs professionnels.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fr-FR" sz="1100" dirty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96480" y="55707"/>
            <a:ext cx="8826500" cy="55880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fr-FR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espaces de formation</a:t>
            </a:r>
            <a:endParaRPr lang="fr-FR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671381" y="578714"/>
            <a:ext cx="4116758" cy="3945002"/>
            <a:chOff x="5597339" y="1163782"/>
            <a:chExt cx="3460874" cy="3307689"/>
          </a:xfrm>
        </p:grpSpPr>
        <p:grpSp>
          <p:nvGrpSpPr>
            <p:cNvPr id="6" name="Groupe 5"/>
            <p:cNvGrpSpPr/>
            <p:nvPr/>
          </p:nvGrpSpPr>
          <p:grpSpPr>
            <a:xfrm>
              <a:off x="5597339" y="1163782"/>
              <a:ext cx="3460874" cy="3307689"/>
              <a:chOff x="5575622" y="1231255"/>
              <a:chExt cx="3460874" cy="3307689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5575622" y="1231255"/>
                <a:ext cx="3460874" cy="330768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74000"/>
                </a:schemeClr>
              </a:solidFill>
              <a:ln>
                <a:noFill/>
              </a:ln>
              <a:effectLst>
                <a:innerShdw blurRad="152400">
                  <a:prstClr val="black">
                    <a:alpha val="75000"/>
                  </a:prstClr>
                </a:inn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grpSp>
            <p:nvGrpSpPr>
              <p:cNvPr id="9" name="Groupe 8"/>
              <p:cNvGrpSpPr/>
              <p:nvPr/>
            </p:nvGrpSpPr>
            <p:grpSpPr>
              <a:xfrm>
                <a:off x="5596878" y="1750349"/>
                <a:ext cx="3410980" cy="2465123"/>
                <a:chOff x="5596878" y="1750349"/>
                <a:chExt cx="3410980" cy="2465123"/>
              </a:xfrm>
            </p:grpSpPr>
            <p:sp>
              <p:nvSpPr>
                <p:cNvPr id="11" name="Ellipse 10"/>
                <p:cNvSpPr/>
                <p:nvPr/>
              </p:nvSpPr>
              <p:spPr>
                <a:xfrm>
                  <a:off x="7309685" y="1752523"/>
                  <a:ext cx="1080000" cy="1080000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  <a:alpha val="74000"/>
                  </a:schemeClr>
                </a:solidFill>
                <a:ln>
                  <a:noFill/>
                </a:ln>
                <a:effectLst>
                  <a:innerShdw blurRad="152400">
                    <a:prstClr val="black">
                      <a:alpha val="75000"/>
                    </a:prstClr>
                  </a:inn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3" name="Ellipse 12"/>
                <p:cNvSpPr/>
                <p:nvPr/>
              </p:nvSpPr>
              <p:spPr>
                <a:xfrm>
                  <a:off x="6249661" y="2817810"/>
                  <a:ext cx="1078917" cy="1080000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  <a:alpha val="74000"/>
                  </a:schemeClr>
                </a:solidFill>
                <a:ln>
                  <a:noFill/>
                </a:ln>
                <a:effectLst>
                  <a:innerShdw blurRad="152400">
                    <a:prstClr val="black">
                      <a:alpha val="75000"/>
                    </a:prstClr>
                  </a:inn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grpSp>
              <p:nvGrpSpPr>
                <p:cNvPr id="14" name="Groupe 13"/>
                <p:cNvGrpSpPr/>
                <p:nvPr/>
              </p:nvGrpSpPr>
              <p:grpSpPr>
                <a:xfrm>
                  <a:off x="5596878" y="1750349"/>
                  <a:ext cx="3410980" cy="2465123"/>
                  <a:chOff x="554510" y="546147"/>
                  <a:chExt cx="3033249" cy="2208843"/>
                </a:xfrm>
              </p:grpSpPr>
              <p:grpSp>
                <p:nvGrpSpPr>
                  <p:cNvPr id="15" name="Groupe 14"/>
                  <p:cNvGrpSpPr/>
                  <p:nvPr/>
                </p:nvGrpSpPr>
                <p:grpSpPr>
                  <a:xfrm>
                    <a:off x="1164764" y="793238"/>
                    <a:ext cx="1855272" cy="1499277"/>
                    <a:chOff x="616124" y="317750"/>
                    <a:chExt cx="1855272" cy="1499277"/>
                  </a:xfrm>
                </p:grpSpPr>
                <p:sp>
                  <p:nvSpPr>
                    <p:cNvPr id="31" name="Zone de texte 2"/>
                    <p:cNvSpPr txBox="1"/>
                    <p:nvPr/>
                  </p:nvSpPr>
                  <p:spPr>
                    <a:xfrm>
                      <a:off x="616124" y="1280558"/>
                      <a:ext cx="874088" cy="536469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Espace analyse diagnostic maintenance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2" name="Zone de texte 4"/>
                    <p:cNvSpPr txBox="1"/>
                    <p:nvPr/>
                  </p:nvSpPr>
                  <p:spPr>
                    <a:xfrm>
                      <a:off x="1587147" y="317750"/>
                      <a:ext cx="884249" cy="528532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Espace projet -  </a:t>
                      </a: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réalisation mise en service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6" name="Groupe 15"/>
                  <p:cNvGrpSpPr/>
                  <p:nvPr/>
                </p:nvGrpSpPr>
                <p:grpSpPr>
                  <a:xfrm rot="21232909">
                    <a:off x="554510" y="1165453"/>
                    <a:ext cx="672281" cy="677404"/>
                    <a:chOff x="679640" y="265430"/>
                    <a:chExt cx="785475" cy="779478"/>
                  </a:xfrm>
                </p:grpSpPr>
                <p:sp>
                  <p:nvSpPr>
                    <p:cNvPr id="29" name="Ellipse 28"/>
                    <p:cNvSpPr/>
                    <p:nvPr/>
                  </p:nvSpPr>
                  <p:spPr>
                    <a:xfrm rot="367091">
                      <a:off x="679640" y="265430"/>
                      <a:ext cx="785475" cy="779478"/>
                    </a:xfrm>
                    <a:prstGeom prst="ellipse">
                      <a:avLst/>
                    </a:prstGeom>
                    <a:solidFill>
                      <a:schemeClr val="accent5">
                        <a:lumMod val="20000"/>
                        <a:lumOff val="80000"/>
                        <a:alpha val="74000"/>
                      </a:schemeClr>
                    </a:solidFill>
                    <a:ln>
                      <a:noFill/>
                    </a:ln>
                    <a:effectLst>
                      <a:innerShdw blurRad="152400">
                        <a:prstClr val="black">
                          <a:alpha val="75000"/>
                        </a:prstClr>
                      </a:innerShdw>
                    </a:effectLst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30" name="Zone de texte 6"/>
                    <p:cNvSpPr txBox="1"/>
                    <p:nvPr/>
                  </p:nvSpPr>
                  <p:spPr>
                    <a:xfrm rot="367091">
                      <a:off x="722310" y="464792"/>
                      <a:ext cx="696328" cy="389681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Salle de cours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7" name="Groupe 16"/>
                  <p:cNvGrpSpPr/>
                  <p:nvPr/>
                </p:nvGrpSpPr>
                <p:grpSpPr>
                  <a:xfrm rot="1496247">
                    <a:off x="2086025" y="1501557"/>
                    <a:ext cx="960402" cy="967721"/>
                    <a:chOff x="-1057414" y="482840"/>
                    <a:chExt cx="1224513" cy="1263126"/>
                  </a:xfrm>
                </p:grpSpPr>
                <p:sp>
                  <p:nvSpPr>
                    <p:cNvPr id="27" name="Ellipse 26"/>
                    <p:cNvSpPr/>
                    <p:nvPr/>
                  </p:nvSpPr>
                  <p:spPr>
                    <a:xfrm rot="20103753">
                      <a:off x="-1057414" y="482840"/>
                      <a:ext cx="1224513" cy="1263126"/>
                    </a:xfrm>
                    <a:prstGeom prst="ellipse">
                      <a:avLst/>
                    </a:prstGeom>
                    <a:solidFill>
                      <a:schemeClr val="accent5">
                        <a:lumMod val="20000"/>
                        <a:lumOff val="80000"/>
                        <a:alpha val="74000"/>
                      </a:schemeClr>
                    </a:solidFill>
                    <a:ln>
                      <a:noFill/>
                    </a:ln>
                    <a:effectLst>
                      <a:innerShdw blurRad="152400">
                        <a:prstClr val="black">
                          <a:alpha val="75000"/>
                        </a:prstClr>
                      </a:innerShdw>
                    </a:effectLst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8" name="Zone de texte 10"/>
                    <p:cNvSpPr txBox="1"/>
                    <p:nvPr/>
                  </p:nvSpPr>
                  <p:spPr>
                    <a:xfrm rot="20103753">
                      <a:off x="-949929" y="833531"/>
                      <a:ext cx="1015877" cy="546298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Espace </a:t>
                      </a: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suivi de </a:t>
                      </a:r>
                      <a:r>
                        <a:rPr lang="fr-FR" sz="10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projet/chantier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8" name="Groupe 17"/>
                  <p:cNvGrpSpPr/>
                  <p:nvPr/>
                </p:nvGrpSpPr>
                <p:grpSpPr>
                  <a:xfrm rot="19934713">
                    <a:off x="649641" y="2192664"/>
                    <a:ext cx="780325" cy="562326"/>
                    <a:chOff x="-462746" y="4163717"/>
                    <a:chExt cx="588127" cy="1200901"/>
                  </a:xfrm>
                </p:grpSpPr>
                <p:sp>
                  <p:nvSpPr>
                    <p:cNvPr id="25" name="Ellipse 24"/>
                    <p:cNvSpPr/>
                    <p:nvPr/>
                  </p:nvSpPr>
                  <p:spPr>
                    <a:xfrm rot="1665287">
                      <a:off x="-462746" y="4163717"/>
                      <a:ext cx="588127" cy="1200901"/>
                    </a:xfrm>
                    <a:prstGeom prst="ellipse">
                      <a:avLst/>
                    </a:prstGeom>
                    <a:solidFill>
                      <a:schemeClr val="accent5">
                        <a:lumMod val="20000"/>
                        <a:lumOff val="80000"/>
                        <a:alpha val="74000"/>
                      </a:schemeClr>
                    </a:solidFill>
                    <a:ln>
                      <a:noFill/>
                    </a:ln>
                    <a:effectLst>
                      <a:innerShdw blurRad="152400">
                        <a:prstClr val="black">
                          <a:alpha val="75000"/>
                        </a:prstClr>
                      </a:innerShdw>
                    </a:effectLst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6" name="Zone de texte 13"/>
                    <p:cNvSpPr txBox="1"/>
                    <p:nvPr/>
                  </p:nvSpPr>
                  <p:spPr>
                    <a:xfrm rot="1665287">
                      <a:off x="-433480" y="4421132"/>
                      <a:ext cx="497666" cy="784333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Laboratoire de Physique 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9" name="Groupe 18"/>
                  <p:cNvGrpSpPr/>
                  <p:nvPr/>
                </p:nvGrpSpPr>
                <p:grpSpPr>
                  <a:xfrm rot="1612309">
                    <a:off x="1123406" y="546147"/>
                    <a:ext cx="960401" cy="967721"/>
                    <a:chOff x="-419241" y="2123753"/>
                    <a:chExt cx="667915" cy="1952500"/>
                  </a:xfrm>
                </p:grpSpPr>
                <p:sp>
                  <p:nvSpPr>
                    <p:cNvPr id="23" name="Ellipse 22"/>
                    <p:cNvSpPr/>
                    <p:nvPr/>
                  </p:nvSpPr>
                  <p:spPr>
                    <a:xfrm rot="19987691">
                      <a:off x="-419241" y="2123753"/>
                      <a:ext cx="667915" cy="1952500"/>
                    </a:xfrm>
                    <a:prstGeom prst="ellipse">
                      <a:avLst/>
                    </a:prstGeom>
                    <a:solidFill>
                      <a:schemeClr val="accent5">
                        <a:lumMod val="20000"/>
                        <a:lumOff val="80000"/>
                        <a:alpha val="74000"/>
                      </a:schemeClr>
                    </a:solidFill>
                    <a:ln>
                      <a:noFill/>
                    </a:ln>
                    <a:effectLst>
                      <a:innerShdw blurRad="152400">
                        <a:prstClr val="black">
                          <a:alpha val="75000"/>
                        </a:prstClr>
                      </a:innerShdw>
                    </a:effectLst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4" name="Zone de texte 16"/>
                    <p:cNvSpPr txBox="1"/>
                    <p:nvPr/>
                  </p:nvSpPr>
                  <p:spPr>
                    <a:xfrm rot="19987691">
                      <a:off x="-381406" y="2615683"/>
                      <a:ext cx="596379" cy="10975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Bureau d’études, de conception, de modélisation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20" name="Groupe 19"/>
                  <p:cNvGrpSpPr/>
                  <p:nvPr/>
                </p:nvGrpSpPr>
                <p:grpSpPr>
                  <a:xfrm>
                    <a:off x="2915478" y="1149370"/>
                    <a:ext cx="672281" cy="677405"/>
                    <a:chOff x="1564876" y="-5147485"/>
                    <a:chExt cx="750795" cy="2510382"/>
                  </a:xfrm>
                </p:grpSpPr>
                <p:sp>
                  <p:nvSpPr>
                    <p:cNvPr id="21" name="Ellipse 20"/>
                    <p:cNvSpPr/>
                    <p:nvPr/>
                  </p:nvSpPr>
                  <p:spPr>
                    <a:xfrm>
                      <a:off x="1564876" y="-5147485"/>
                      <a:ext cx="750795" cy="2510382"/>
                    </a:xfrm>
                    <a:prstGeom prst="ellipse">
                      <a:avLst/>
                    </a:prstGeom>
                    <a:solidFill>
                      <a:schemeClr val="accent5">
                        <a:lumMod val="20000"/>
                        <a:lumOff val="80000"/>
                        <a:alpha val="74000"/>
                      </a:schemeClr>
                    </a:solidFill>
                    <a:ln>
                      <a:noFill/>
                    </a:ln>
                    <a:effectLst>
                      <a:innerShdw blurRad="152400">
                        <a:prstClr val="black">
                          <a:alpha val="75000"/>
                        </a:prstClr>
                      </a:innerShdw>
                    </a:effectLst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2" name="Zone de texte 19"/>
                    <p:cNvSpPr txBox="1"/>
                    <p:nvPr/>
                  </p:nvSpPr>
                  <p:spPr>
                    <a:xfrm>
                      <a:off x="1584790" y="-4585515"/>
                      <a:ext cx="675065" cy="1510098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36000" tIns="36000" rIns="36000" bIns="3600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b="1" dirty="0" smtClean="0"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Espace de stockage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10" name="Zone de texte 6"/>
              <p:cNvSpPr txBox="1"/>
              <p:nvPr/>
            </p:nvSpPr>
            <p:spPr>
              <a:xfrm>
                <a:off x="6582853" y="1363173"/>
                <a:ext cx="1551708" cy="27527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400" b="1" dirty="0" smtClean="0">
                    <a:solidFill>
                      <a:srgbClr val="000099"/>
                    </a:solidFill>
                    <a:effectLst/>
                    <a:latin typeface="Arial Narrow" panose="020B0606020202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Espace de formation</a:t>
                </a:r>
                <a:endParaRPr lang="fr-FR" b="1" dirty="0">
                  <a:solidFill>
                    <a:srgbClr val="00009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Zone de texte 6"/>
            <p:cNvSpPr txBox="1"/>
            <p:nvPr/>
          </p:nvSpPr>
          <p:spPr>
            <a:xfrm>
              <a:off x="6557851" y="3821067"/>
              <a:ext cx="1645146" cy="61981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050" b="1" dirty="0" smtClean="0">
                  <a:solidFill>
                    <a:srgbClr val="000099"/>
                  </a:solidFill>
                  <a:effectLst/>
                  <a:latin typeface="Arial Narrow" panose="020B0606020202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Prése</a:t>
              </a:r>
              <a:r>
                <a:rPr lang="fr-FR" sz="1050" b="1" dirty="0" smtClean="0">
                  <a:solidFill>
                    <a:srgbClr val="00009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nce d’équipements et de systèmes d’au moins 3 secteurs professionnels</a:t>
              </a:r>
              <a:endParaRPr lang="fr-FR" sz="1200" b="1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6813406" y="578714"/>
            <a:ext cx="2195212" cy="4085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654050">
              <a:lnSpc>
                <a:spcPct val="114000"/>
              </a:lnSpc>
              <a:spcBef>
                <a:spcPts val="0"/>
              </a:spcBef>
              <a:buNone/>
            </a:pPr>
            <a:r>
              <a:rPr lang="fr-FR" sz="14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Espace analyse diagnostic maintenance :</a:t>
            </a:r>
            <a:r>
              <a:rPr lang="fr-FR" sz="14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accueille </a:t>
            </a:r>
            <a:r>
              <a:rPr lang="fr-FR" sz="14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 équipements et des systèmes de production appartenant aux secteurs professionnels et les matériels de mesurages associés afin de réaliser toutes les activités d’analyse, de diagnostic et de maintenance.  </a:t>
            </a:r>
          </a:p>
          <a:p>
            <a:pPr marL="0" indent="0" algn="just" defTabSz="654050">
              <a:lnSpc>
                <a:spcPct val="114000"/>
              </a:lnSpc>
              <a:spcBef>
                <a:spcPts val="0"/>
              </a:spcBef>
              <a:buNone/>
            </a:pPr>
            <a:endParaRPr lang="fr-FR" sz="1400" u="sng" dirty="0" smtClean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defTabSz="654050">
              <a:lnSpc>
                <a:spcPct val="114000"/>
              </a:lnSpc>
              <a:spcBef>
                <a:spcPts val="0"/>
              </a:spcBef>
              <a:buNone/>
            </a:pPr>
            <a:r>
              <a:rPr lang="fr-FR" sz="1400" u="sng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Laboratoire </a:t>
            </a:r>
            <a:r>
              <a:rPr lang="fr-FR" sz="14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1400" u="sng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physique-chimie </a:t>
            </a:r>
            <a:r>
              <a:rPr lang="fr-FR" sz="1400" u="sng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14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14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  laboratoires nécessaires </a:t>
            </a:r>
            <a:r>
              <a:rPr lang="fr-FR" sz="14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aux enseignements de </a:t>
            </a:r>
            <a:r>
              <a:rPr lang="fr-FR" sz="14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physique-chimie existant </a:t>
            </a:r>
            <a:r>
              <a:rPr lang="fr-FR" sz="14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dans l’établissement. </a:t>
            </a:r>
            <a:endParaRPr lang="fr-FR" sz="1400" dirty="0" smtClean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defTabSz="654050">
              <a:lnSpc>
                <a:spcPct val="114000"/>
              </a:lnSpc>
              <a:spcBef>
                <a:spcPts val="0"/>
              </a:spcBef>
              <a:buNone/>
            </a:pPr>
            <a:endParaRPr lang="fr-FR" sz="1400" u="sng" dirty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marL="0" indent="0" algn="just" defTabSz="654050">
              <a:lnSpc>
                <a:spcPct val="114000"/>
              </a:lnSpc>
              <a:spcBef>
                <a:spcPts val="0"/>
              </a:spcBef>
              <a:buNone/>
            </a:pPr>
            <a:r>
              <a:rPr lang="fr-FR" sz="1400" u="sng" dirty="0" smtClean="0">
                <a:solidFill>
                  <a:srgbClr val="0000CC"/>
                </a:solidFill>
              </a:rPr>
              <a:t>Salle de cours :</a:t>
            </a:r>
            <a:r>
              <a:rPr lang="fr-FR" sz="1400" dirty="0" smtClean="0">
                <a:solidFill>
                  <a:srgbClr val="0000CC"/>
                </a:solidFill>
              </a:rPr>
              <a:t> </a:t>
            </a:r>
            <a:r>
              <a:rPr lang="fr-FR" sz="1400" dirty="0" smtClean="0">
                <a:solidFill>
                  <a:srgbClr val="0000CC"/>
                </a:solidFill>
              </a:rPr>
              <a:t>permet </a:t>
            </a:r>
            <a:r>
              <a:rPr lang="fr-FR" sz="1400" dirty="0" smtClean="0">
                <a:solidFill>
                  <a:srgbClr val="0000CC"/>
                </a:solidFill>
              </a:rPr>
              <a:t>les enseignements en classe entière.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fr-FR" sz="1400" dirty="0" smtClean="0">
              <a:solidFill>
                <a:srgbClr val="0000CC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fr-FR" sz="1400" u="sng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Espace de stockage :</a:t>
            </a:r>
            <a:r>
              <a:rPr lang="fr-FR" sz="1400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comme dans une entreprise, c’est un lieu, à gérer, de stockage des équipements et des matériels et des produits finis en attente de livraison.</a:t>
            </a:r>
            <a:endParaRPr lang="fr-FR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fr-FR" sz="1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6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2790E1-966A-497A-ABBD-24ECAA34A18E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d9b8819f-644e-4e2e-bf09-8a76532e681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6589</TotalTime>
  <Words>524</Words>
  <Application>Microsoft Office PowerPoint</Application>
  <PresentationFormat>Affichage à l'écran (16:9)</PresentationFormat>
  <Paragraphs>57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page de sous-partie</vt:lpstr>
      <vt:lpstr>Séminaire rénovation  BTS électrotechnique</vt:lpstr>
      <vt:lpstr>Les espaces de formation</vt:lpstr>
      <vt:lpstr>Les espaces de formation</vt:lpstr>
      <vt:lpstr>Les espaces de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Claude Pojolat</cp:lastModifiedBy>
  <cp:revision>191</cp:revision>
  <cp:lastPrinted>2020-11-20T08:40:39Z</cp:lastPrinted>
  <dcterms:created xsi:type="dcterms:W3CDTF">2015-02-04T10:43:31Z</dcterms:created>
  <dcterms:modified xsi:type="dcterms:W3CDTF">2020-11-26T17:49:54Z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