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8" r:id="rId6"/>
    <p:sldId id="279" r:id="rId7"/>
    <p:sldId id="284" r:id="rId8"/>
    <p:sldId id="285" r:id="rId9"/>
    <p:sldId id="280" r:id="rId10"/>
    <p:sldId id="281" r:id="rId11"/>
    <p:sldId id="282" r:id="rId12"/>
    <p:sldId id="288" r:id="rId13"/>
    <p:sldId id="289" r:id="rId14"/>
    <p:sldId id="290" r:id="rId15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9"/>
    <a:srgbClr val="1A86D0"/>
    <a:srgbClr val="3D7CC9"/>
    <a:srgbClr val="7B00AC"/>
    <a:srgbClr val="1FA1E5"/>
    <a:srgbClr val="9B008A"/>
    <a:srgbClr val="7800FF"/>
    <a:srgbClr val="8800D1"/>
    <a:srgbClr val="6E008E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3" autoAdjust="0"/>
    <p:restoredTop sz="75739" autoAdjust="0"/>
  </p:normalViewPr>
  <p:slideViewPr>
    <p:cSldViewPr snapToGrid="0" snapToObjects="1">
      <p:cViewPr varScale="1">
        <p:scale>
          <a:sx n="86" d="100"/>
          <a:sy n="86" d="100"/>
        </p:scale>
        <p:origin x="52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6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77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 le cas d’une alternance 15j/15j</a:t>
            </a:r>
            <a:r>
              <a:rPr lang="fr-FR" baseline="0" dirty="0" smtClean="0"/>
              <a:t> et d’une période de 7 semaines de stage en entreprise positionnée en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année :</a:t>
            </a:r>
          </a:p>
          <a:p>
            <a:r>
              <a:rPr lang="fr-FR" baseline="0" dirty="0" smtClean="0"/>
              <a:t>-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de vigilance et contraintes d’ordre organisationnel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Négocié avec l’entreprise, la confection du calendrier d’alternance suppose de faire des choix. On pourra par exemple 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commencer l’année scolaire et un cycle par une période de formation en centre de façon à fédérer le groupe classe apprentis - élèves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caler une période en entreprise avec les congés scolaires de façon à lisser ou rapprocher, autant que faire se peut, les rythmes d’alternance des apprenants;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faire concorder, dans la mesure du possible, stage entreprise et périodes en entreprise ;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placer à un instant T une période en entreprise au regard d’une période certificative moindre ;</a:t>
            </a:r>
          </a:p>
          <a:p>
            <a:pPr marL="17145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 quatre semaines de formation en mai de l’année d’examen pour l’ensemble des apprenants de façon à les remobiliser en vue des épreuves certificatives ponctuelles ;</a:t>
            </a:r>
          </a:p>
          <a:p>
            <a:pPr marL="17145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périodes de congés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possibles sont proposées à l’entreprise ;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temps de rencontres formateurs-tuteurs sont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progrémmés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9AEE-499F-4D74-BAA3-1A59CB04C6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9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 cas de choix d’une alternance 4sem/4sem</a:t>
            </a:r>
            <a:r>
              <a:rPr lang="fr-FR" baseline="0" dirty="0" smtClean="0"/>
              <a:t> et d’une période de 7 semaines positionnée en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année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caler une période en entreprise en amont et en aval d’un congé scolaire de façon à lisser ou rapprocher, autant que faire se peut, les rythmes d’alternance des apprenants;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9AEE-499F-4D74-BAA3-1A59CB04C6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49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75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1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5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9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730251"/>
            <a:ext cx="6571060" cy="5302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88204" y="4795546"/>
            <a:ext cx="742949" cy="228599"/>
          </a:xfrm>
          <a:prstGeom prst="rect">
            <a:avLst/>
          </a:prstGeom>
        </p:spPr>
        <p:txBody>
          <a:bodyPr/>
          <a:lstStyle/>
          <a:p>
            <a:fld id="{66CB97F8-6CEB-469B-AFCC-889F2A2B1D5A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69" y="4793879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0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52519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45916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638161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3" y="4685454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3D7CC9"/>
                </a:solidFill>
              </a:rPr>
              <a:t>Séminaire rénovation du BTS électrotechnique à distance le 27 novembre 2020</a:t>
            </a:r>
            <a:endParaRPr lang="fr-FR" sz="1200" b="0" dirty="0">
              <a:solidFill>
                <a:srgbClr val="3D7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Séminaire rénovation </a:t>
            </a:r>
            <a:br>
              <a:rPr lang="fr-FR" dirty="0" smtClean="0"/>
            </a:br>
            <a:r>
              <a:rPr lang="fr-FR" dirty="0" smtClean="0"/>
              <a:t>BTS électrotechnique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90609" y="2188519"/>
            <a:ext cx="7596190" cy="1920173"/>
          </a:xfrm>
        </p:spPr>
        <p:txBody>
          <a:bodyPr/>
          <a:lstStyle/>
          <a:p>
            <a:r>
              <a:rPr lang="fr-FR" dirty="0" smtClean="0"/>
              <a:t>27 novembre 2020</a:t>
            </a:r>
            <a:endParaRPr lang="fr-FR" dirty="0"/>
          </a:p>
        </p:txBody>
      </p:sp>
      <p:sp>
        <p:nvSpPr>
          <p:cNvPr id="4" name="Sous-titre 1"/>
          <p:cNvSpPr txBox="1">
            <a:spLocks/>
          </p:cNvSpPr>
          <p:nvPr/>
        </p:nvSpPr>
        <p:spPr>
          <a:xfrm>
            <a:off x="1090609" y="2794243"/>
            <a:ext cx="7894637" cy="13144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Mixité de publics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Pour un accueil, réussi, au sein d’une classe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364776" y="62779"/>
            <a:ext cx="731193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Mettre en œuvre le mixité au sein de la classe</a:t>
            </a:r>
            <a:endParaRPr lang="fr-FR" sz="2800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57D029-03D9-4C24-8B95-4419964769D0}"/>
              </a:ext>
            </a:extLst>
          </p:cNvPr>
          <p:cNvSpPr/>
          <p:nvPr/>
        </p:nvSpPr>
        <p:spPr>
          <a:xfrm>
            <a:off x="505698" y="737929"/>
            <a:ext cx="829710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i="1" dirty="0">
                <a:solidFill>
                  <a:srgbClr val="FF0000"/>
                </a:solidFill>
              </a:rPr>
              <a:t>« </a:t>
            </a:r>
            <a:r>
              <a:rPr lang="fr-FR" sz="1600" b="1" i="1" dirty="0" smtClean="0">
                <a:solidFill>
                  <a:srgbClr val="FF0000"/>
                </a:solidFill>
              </a:rPr>
              <a:t>l’existence de deux </a:t>
            </a:r>
            <a:r>
              <a:rPr lang="fr-FR" sz="1600" b="1" i="1" dirty="0">
                <a:solidFill>
                  <a:srgbClr val="FF0000"/>
                </a:solidFill>
              </a:rPr>
              <a:t>lieux de formation aux activités complémentaires </a:t>
            </a:r>
            <a:r>
              <a:rPr lang="fr-FR" sz="1600" b="1" i="1" dirty="0" smtClean="0">
                <a:solidFill>
                  <a:srgbClr val="FF0000"/>
                </a:solidFill>
              </a:rPr>
              <a:t>impose </a:t>
            </a:r>
            <a:r>
              <a:rPr lang="fr-FR" sz="1600" b="1" i="1" dirty="0">
                <a:solidFill>
                  <a:srgbClr val="FF0000"/>
                </a:solidFill>
              </a:rPr>
              <a:t>des outils de suivi et de liaison »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699" y="1575566"/>
            <a:ext cx="8297108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outils de suivi :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34290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 de stratégie de formation </a:t>
            </a:r>
            <a:endParaRPr lang="fr-FR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 algn="just"/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planifier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progression pédagogique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missions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confiées à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l'alternant, rencontres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l'enseignant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 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342900" algn="just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navette </a:t>
            </a:r>
            <a:endParaRPr lang="fr-FR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 algn="just"/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liaison formation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dispensée au centre de formation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celle en entreprise 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342900" algn="just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livret d’apprentissage </a:t>
            </a:r>
            <a:endParaRPr lang="fr-FR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 algn="just"/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suivre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l'évolution de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l'apprenant.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364776" y="62779"/>
            <a:ext cx="731193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Mettre en œuvre le mixité au sein de la classe</a:t>
            </a:r>
            <a:endParaRPr lang="fr-FR" sz="2800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57D029-03D9-4C24-8B95-4419964769D0}"/>
              </a:ext>
            </a:extLst>
          </p:cNvPr>
          <p:cNvSpPr/>
          <p:nvPr/>
        </p:nvSpPr>
        <p:spPr>
          <a:xfrm>
            <a:off x="505699" y="818142"/>
            <a:ext cx="8297108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i="1" dirty="0">
                <a:solidFill>
                  <a:srgbClr val="FF0000"/>
                </a:solidFill>
              </a:rPr>
              <a:t>« le fruit de compromis et d’un travail muri et concerté entre les enseignants des disciplines professionnelles et générales ».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699" y="1725883"/>
            <a:ext cx="8297108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travail de l’équipe </a:t>
            </a:r>
            <a:r>
              <a:rPr lang="fr-FR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pédagogique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facteurs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réussite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9680" lvl="1" indent="-342900" algn="just"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volontariat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stabilité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l’équipe pédagogique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9680" lvl="1" indent="-342900" algn="just"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 référent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9680" lvl="1" indent="-342900" algn="just"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les différentes parties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prenantes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9680" lvl="1" indent="-342900" algn="just"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place des enseignements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généraux ;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9680" lvl="1" indent="-342900" algn="just"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soutenu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des visites supplémentaires en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555845" y="259763"/>
            <a:ext cx="731193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Cadres réglementaires</a:t>
            </a: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4149" y="1160060"/>
            <a:ext cx="82536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 Narrow" pitchFamily="34" charset="0"/>
              </a:rPr>
              <a:t>La loi du 5 septembre </a:t>
            </a:r>
            <a:r>
              <a:rPr lang="fr-FR" sz="2400" b="1" dirty="0">
                <a:latin typeface="Arial Narrow" pitchFamily="34" charset="0"/>
              </a:rPr>
              <a:t>2018 </a:t>
            </a:r>
          </a:p>
          <a:p>
            <a:pPr algn="just"/>
            <a:r>
              <a:rPr lang="fr-FR" sz="3000" dirty="0">
                <a:latin typeface="Arial Narrow" pitchFamily="34" charset="0"/>
              </a:rPr>
              <a:t>	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Pour la liberté de choisir son avenir professionnel »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possibilité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d’une mixité des publics au sein d’une même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 Narrow" pitchFamily="34" charset="0"/>
              </a:rPr>
              <a:t>L’apprenti et son contrat de travail :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35h par semaine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1350h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formation en centre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5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semaines vacances/an</a:t>
            </a: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 Narrow" pitchFamily="34" charset="0"/>
              </a:rPr>
              <a:t>La grille horaire d’enseignement du diplôme</a:t>
            </a: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364776" y="62779"/>
            <a:ext cx="731193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cap="small" dirty="0">
                <a:solidFill>
                  <a:srgbClr val="1A86D0"/>
                </a:solidFill>
                <a:effectLst/>
                <a:latin typeface="Arial Narrow" pitchFamily="34" charset="0"/>
              </a:rPr>
              <a:t>Construction de l’organisation pédagogie </a:t>
            </a: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57D029-03D9-4C24-8B95-4419964769D0}"/>
              </a:ext>
            </a:extLst>
          </p:cNvPr>
          <p:cNvSpPr/>
          <p:nvPr/>
        </p:nvSpPr>
        <p:spPr>
          <a:xfrm>
            <a:off x="976179" y="735472"/>
            <a:ext cx="4767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>
                <a:latin typeface="Arial Narrow" pitchFamily="34" charset="0"/>
              </a:rPr>
              <a:t>Les contraintes liées à l’organisation du cycle</a:t>
            </a: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xmlns="" id="{31A3F086-8142-4ACD-952B-384AF3F76178}"/>
              </a:ext>
            </a:extLst>
          </p:cNvPr>
          <p:cNvSpPr/>
          <p:nvPr/>
        </p:nvSpPr>
        <p:spPr>
          <a:xfrm>
            <a:off x="976179" y="1270993"/>
            <a:ext cx="7066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1600" dirty="0">
                <a:latin typeface="Arial Narrow" panose="020B0606020202030204" pitchFamily="34" charset="0"/>
              </a:rPr>
              <a:t>Les </a:t>
            </a:r>
            <a:r>
              <a:rPr lang="fr-FR" sz="1600" dirty="0" smtClean="0">
                <a:latin typeface="Arial Narrow" panose="020B0606020202030204" pitchFamily="34" charset="0"/>
              </a:rPr>
              <a:t>périodes </a:t>
            </a:r>
            <a:r>
              <a:rPr lang="fr-FR" sz="1600" dirty="0">
                <a:latin typeface="Arial Narrow" panose="020B0606020202030204" pitchFamily="34" charset="0"/>
              </a:rPr>
              <a:t>de </a:t>
            </a:r>
            <a:r>
              <a:rPr lang="fr-FR" sz="1600" dirty="0" smtClean="0">
                <a:latin typeface="Arial Narrow" panose="020B0606020202030204" pitchFamily="34" charset="0"/>
              </a:rPr>
              <a:t>stage en milieu professionnel pour </a:t>
            </a:r>
            <a:r>
              <a:rPr lang="fr-FR" sz="1600" dirty="0">
                <a:latin typeface="Arial Narrow" panose="020B0606020202030204" pitchFamily="34" charset="0"/>
              </a:rPr>
              <a:t>les étudiants:</a:t>
            </a:r>
          </a:p>
          <a:p>
            <a:pPr marL="800100" lvl="1" indent="-342900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6 à 8 </a:t>
            </a:r>
            <a:r>
              <a:rPr lang="fr-FR" sz="1600" dirty="0">
                <a:latin typeface="Arial Narrow" panose="020B0606020202030204" pitchFamily="34" charset="0"/>
              </a:rPr>
              <a:t>semaines </a:t>
            </a:r>
            <a:r>
              <a:rPr lang="fr-FR" sz="1400" i="1" dirty="0">
                <a:latin typeface="Arial Narrow" panose="020B0606020202030204" pitchFamily="34" charset="0"/>
              </a:rPr>
              <a:t>(en une seule période au </a:t>
            </a:r>
            <a:r>
              <a:rPr lang="fr-FR" sz="1400" i="1" dirty="0" smtClean="0">
                <a:latin typeface="Arial Narrow" panose="020B0606020202030204" pitchFamily="34" charset="0"/>
              </a:rPr>
              <a:t>cours du cycle de formation)</a:t>
            </a:r>
            <a:endParaRPr lang="fr-FR" sz="1400" i="1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xmlns="" id="{94337BE7-B6B4-4B66-99D1-B3FA7C5F65E6}"/>
              </a:ext>
            </a:extLst>
          </p:cNvPr>
          <p:cNvSpPr/>
          <p:nvPr/>
        </p:nvSpPr>
        <p:spPr>
          <a:xfrm>
            <a:off x="976179" y="2006568"/>
            <a:ext cx="77620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fr-FR" sz="1600" dirty="0">
                <a:latin typeface="Arial Narrow" panose="020B0606020202030204" pitchFamily="34" charset="0"/>
              </a:rPr>
              <a:t>Les </a:t>
            </a:r>
            <a:r>
              <a:rPr lang="fr-FR" sz="1600" dirty="0" smtClean="0">
                <a:latin typeface="Arial Narrow" panose="020B0606020202030204" pitchFamily="34" charset="0"/>
              </a:rPr>
              <a:t>périodes en centre de  </a:t>
            </a:r>
            <a:r>
              <a:rPr lang="fr-FR" sz="1600" dirty="0">
                <a:latin typeface="Arial Narrow" panose="020B0606020202030204" pitchFamily="34" charset="0"/>
              </a:rPr>
              <a:t>f</a:t>
            </a:r>
            <a:r>
              <a:rPr lang="fr-FR" sz="1600" dirty="0" smtClean="0">
                <a:latin typeface="Arial Narrow" panose="020B0606020202030204" pitchFamily="34" charset="0"/>
              </a:rPr>
              <a:t>ormation pour les apprentis : </a:t>
            </a:r>
          </a:p>
          <a:p>
            <a:pPr marL="800100" lvl="1" indent="-342900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1350h à 35h/</a:t>
            </a:r>
            <a:r>
              <a:rPr lang="fr-FR" sz="1600" dirty="0" err="1" smtClean="0">
                <a:latin typeface="Arial Narrow" panose="020B0606020202030204" pitchFamily="34" charset="0"/>
              </a:rPr>
              <a:t>sem</a:t>
            </a:r>
            <a:r>
              <a:rPr lang="fr-FR" sz="1600" dirty="0" smtClean="0">
                <a:latin typeface="Arial Narrow" panose="020B0606020202030204" pitchFamily="34" charset="0"/>
              </a:rPr>
              <a:t>, 39 semaines : </a:t>
            </a:r>
            <a:r>
              <a:rPr lang="fr-FR" sz="1400" i="1" dirty="0">
                <a:latin typeface="Arial Narrow" panose="020B0606020202030204" pitchFamily="34" charset="0"/>
              </a:rPr>
              <a:t>(20 semaines en 1ère et 19 semaines en 2ème année)</a:t>
            </a:r>
          </a:p>
          <a:p>
            <a:pPr marL="800100" lvl="1" indent="-342900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la </a:t>
            </a:r>
            <a:r>
              <a:rPr lang="fr-FR" sz="1600" dirty="0">
                <a:latin typeface="Arial Narrow" panose="020B0606020202030204" pitchFamily="34" charset="0"/>
              </a:rPr>
              <a:t>fréquence d’alternance </a:t>
            </a:r>
            <a:r>
              <a:rPr lang="fr-FR" sz="1400" i="1" dirty="0">
                <a:latin typeface="Arial Narrow" panose="020B0606020202030204" pitchFamily="34" charset="0"/>
              </a:rPr>
              <a:t>(15j/15j… 1mois/1mois….à adaptée aux besoins des entreprises)</a:t>
            </a:r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xmlns="" id="{557C0F03-59F2-408F-8E63-EE0233BACEC7}"/>
              </a:ext>
            </a:extLst>
          </p:cNvPr>
          <p:cNvSpPr/>
          <p:nvPr/>
        </p:nvSpPr>
        <p:spPr>
          <a:xfrm>
            <a:off x="976179" y="3019142"/>
            <a:ext cx="8381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fr-FR" sz="1600" dirty="0">
                <a:latin typeface="Arial Narrow" panose="020B0606020202030204" pitchFamily="34" charset="0"/>
              </a:rPr>
              <a:t>Les informations nécessaires aux </a:t>
            </a:r>
            <a:r>
              <a:rPr lang="fr-FR" sz="1600" dirty="0" smtClean="0">
                <a:latin typeface="Arial Narrow" panose="020B0606020202030204" pitchFamily="34" charset="0"/>
              </a:rPr>
              <a:t>entreprises :</a:t>
            </a:r>
            <a:endParaRPr lang="fr-FR" sz="1600" dirty="0">
              <a:latin typeface="Arial Narrow" panose="020B0606020202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l</a:t>
            </a:r>
            <a:r>
              <a:rPr lang="fr-FR" sz="1600" dirty="0" smtClean="0">
                <a:latin typeface="Arial Narrow" panose="020B0606020202030204" pitchFamily="34" charset="0"/>
              </a:rPr>
              <a:t>es </a:t>
            </a:r>
            <a:r>
              <a:rPr lang="fr-FR" sz="1600" dirty="0">
                <a:latin typeface="Arial Narrow" panose="020B0606020202030204" pitchFamily="34" charset="0"/>
              </a:rPr>
              <a:t>possibilités de temps de congé pour les alternants</a:t>
            </a:r>
          </a:p>
          <a:p>
            <a:pPr marL="800100" lvl="1" indent="-342900"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l</a:t>
            </a:r>
            <a:r>
              <a:rPr lang="fr-FR" sz="1600" dirty="0" smtClean="0">
                <a:latin typeface="Arial Narrow" panose="020B0606020202030204" pitchFamily="34" charset="0"/>
              </a:rPr>
              <a:t>es </a:t>
            </a:r>
            <a:r>
              <a:rPr lang="fr-FR" sz="1600" dirty="0">
                <a:latin typeface="Arial Narrow" panose="020B0606020202030204" pitchFamily="34" charset="0"/>
              </a:rPr>
              <a:t>temps de rencontres avec les maîtres d’apprentissage</a:t>
            </a: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xmlns="" id="{D854BFC2-91B2-4894-A24A-19E515D3834A}"/>
              </a:ext>
            </a:extLst>
          </p:cNvPr>
          <p:cNvSpPr/>
          <p:nvPr/>
        </p:nvSpPr>
        <p:spPr>
          <a:xfrm>
            <a:off x="976179" y="3945398"/>
            <a:ext cx="780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fr-FR" sz="1600" dirty="0">
                <a:latin typeface="Arial Narrow" panose="020B0606020202030204" pitchFamily="34" charset="0"/>
              </a:rPr>
              <a:t>Les dates limites </a:t>
            </a:r>
            <a:r>
              <a:rPr lang="fr-FR" sz="1600" dirty="0" smtClean="0">
                <a:latin typeface="Arial Narrow" panose="020B0606020202030204" pitchFamily="34" charset="0"/>
              </a:rPr>
              <a:t>des certifications </a:t>
            </a:r>
            <a:r>
              <a:rPr lang="fr-FR" sz="1400" i="1" dirty="0">
                <a:latin typeface="Arial Narrow" panose="020B0606020202030204" pitchFamily="34" charset="0"/>
              </a:rPr>
              <a:t>(épreuves ponctuelles et CCF)</a:t>
            </a:r>
          </a:p>
        </p:txBody>
      </p:sp>
    </p:spTree>
    <p:extLst>
      <p:ext uri="{BB962C8B-B14F-4D97-AF65-F5344CB8AC3E}">
        <p14:creationId xmlns:p14="http://schemas.microsoft.com/office/powerpoint/2010/main" val="33385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18614"/>
            <a:ext cx="9362364" cy="46248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327546" y="683626"/>
            <a:ext cx="8707272" cy="4260971"/>
            <a:chOff x="1756496" y="706814"/>
            <a:chExt cx="7141844" cy="4260971"/>
          </a:xfrm>
        </p:grpSpPr>
        <p:sp>
          <p:nvSpPr>
            <p:cNvPr id="76" name="ZoneTexte 41">
              <a:extLst>
                <a:ext uri="{FF2B5EF4-FFF2-40B4-BE49-F238E27FC236}">
                  <a16:creationId xmlns:a16="http://schemas.microsoft.com/office/drawing/2014/main" xmlns="" id="{92BA60BC-8317-4005-BB87-92D4319FD632}"/>
                </a:ext>
              </a:extLst>
            </p:cNvPr>
            <p:cNvSpPr txBox="1"/>
            <p:nvPr/>
          </p:nvSpPr>
          <p:spPr>
            <a:xfrm>
              <a:off x="8012317" y="2742206"/>
              <a:ext cx="669772" cy="648000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7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fr-FR" sz="525" dirty="0"/>
                <a:t>Préparation E4 et E6</a:t>
              </a:r>
            </a:p>
            <a:p>
              <a:endParaRPr lang="fr-FR" sz="525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1784071F-BE33-4330-8C56-0B7D9A200909}"/>
                </a:ext>
              </a:extLst>
            </p:cNvPr>
            <p:cNvSpPr txBox="1"/>
            <p:nvPr/>
          </p:nvSpPr>
          <p:spPr>
            <a:xfrm>
              <a:off x="1759115" y="843329"/>
              <a:ext cx="494917" cy="33614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875" b="1" dirty="0">
                  <a:latin typeface="Arial Narrow" panose="020B0606020202030204" pitchFamily="34" charset="0"/>
                </a:rPr>
                <a:t>2</a:t>
              </a:r>
              <a:r>
                <a:rPr lang="fr-FR" sz="1875" b="1" baseline="30000" dirty="0">
                  <a:latin typeface="Arial Narrow" panose="020B0606020202030204" pitchFamily="34" charset="0"/>
                </a:rPr>
                <a:t>ème</a:t>
              </a:r>
              <a:r>
                <a:rPr lang="fr-FR" sz="1875" b="1" dirty="0">
                  <a:latin typeface="Arial Narrow" panose="020B0606020202030204" pitchFamily="34" charset="0"/>
                </a:rPr>
                <a:t> Année               1</a:t>
              </a:r>
              <a:r>
                <a:rPr lang="fr-FR" sz="1875" b="1" baseline="30000" dirty="0">
                  <a:latin typeface="Arial Narrow" panose="020B0606020202030204" pitchFamily="34" charset="0"/>
                </a:rPr>
                <a:t>ère</a:t>
              </a:r>
              <a:r>
                <a:rPr lang="fr-FR" sz="1875" b="1" dirty="0">
                  <a:latin typeface="Arial Narrow" panose="020B0606020202030204" pitchFamily="34" charset="0"/>
                </a:rPr>
                <a:t> Année</a:t>
              </a:r>
            </a:p>
          </p:txBody>
        </p:sp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="" id="{88F1CA9C-B654-47D9-8E23-B9D2BADD08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" t="39286" r="3172" b="18056"/>
            <a:stretch/>
          </p:blipFill>
          <p:spPr bwMode="auto">
            <a:xfrm>
              <a:off x="2205748" y="706814"/>
              <a:ext cx="6692592" cy="171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0166F5A-1B79-41DB-AAEC-DD11DE324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" t="23423" r="4040" b="32589"/>
            <a:stretch/>
          </p:blipFill>
          <p:spPr bwMode="auto">
            <a:xfrm>
              <a:off x="2205748" y="2495552"/>
              <a:ext cx="6692592" cy="178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8C45D84D-A12F-4592-B35B-A43B206B9A02}"/>
                </a:ext>
              </a:extLst>
            </p:cNvPr>
            <p:cNvSpPr txBox="1"/>
            <p:nvPr/>
          </p:nvSpPr>
          <p:spPr>
            <a:xfrm>
              <a:off x="1756496" y="4284690"/>
              <a:ext cx="1103655" cy="31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>
                  <a:latin typeface="Arial Narrow" panose="020B0606020202030204" pitchFamily="34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Légende</a:t>
              </a:r>
              <a:r>
                <a:rPr lang="fr-FR" sz="1350" b="1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xmlns="" id="{4A872379-6D73-42A9-99E5-B1EBB429F351}"/>
                </a:ext>
              </a:extLst>
            </p:cNvPr>
            <p:cNvSpPr txBox="1"/>
            <p:nvPr/>
          </p:nvSpPr>
          <p:spPr>
            <a:xfrm rot="10800000" flipV="1">
              <a:off x="3782024" y="2792787"/>
              <a:ext cx="955436" cy="683603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F3D1D74-DD27-49EA-BFD0-538727B71F6D}"/>
                </a:ext>
              </a:extLst>
            </p:cNvPr>
            <p:cNvSpPr txBox="1"/>
            <p:nvPr/>
          </p:nvSpPr>
          <p:spPr>
            <a:xfrm>
              <a:off x="2577732" y="4321217"/>
              <a:ext cx="2974312" cy="316569"/>
            </a:xfrm>
            <a:prstGeom prst="rect">
              <a:avLst/>
            </a:prstGeom>
            <a:solidFill>
              <a:srgbClr val="01FF7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Période de Formation en Entreprise</a:t>
              </a: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xmlns="" id="{97DDA122-D1C1-4B0B-9AED-B86917FBC795}"/>
                </a:ext>
              </a:extLst>
            </p:cNvPr>
            <p:cNvSpPr txBox="1"/>
            <p:nvPr/>
          </p:nvSpPr>
          <p:spPr>
            <a:xfrm rot="10800000" flipV="1">
              <a:off x="7973831" y="1731400"/>
              <a:ext cx="924509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ZoneTexte 26">
              <a:extLst>
                <a:ext uri="{FF2B5EF4-FFF2-40B4-BE49-F238E27FC236}">
                  <a16:creationId xmlns:a16="http://schemas.microsoft.com/office/drawing/2014/main" xmlns="" id="{09466FF1-6258-4544-A683-A17B5ACDFCBE}"/>
                </a:ext>
              </a:extLst>
            </p:cNvPr>
            <p:cNvSpPr txBox="1"/>
            <p:nvPr/>
          </p:nvSpPr>
          <p:spPr>
            <a:xfrm rot="10800000" flipV="1">
              <a:off x="6847916" y="1731400"/>
              <a:ext cx="254149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ZoneTexte 26">
              <a:extLst>
                <a:ext uri="{FF2B5EF4-FFF2-40B4-BE49-F238E27FC236}">
                  <a16:creationId xmlns:a16="http://schemas.microsoft.com/office/drawing/2014/main" xmlns="" id="{3CC90BE0-3A13-4D05-9AB0-350CA819FF66}"/>
                </a:ext>
              </a:extLst>
            </p:cNvPr>
            <p:cNvSpPr txBox="1"/>
            <p:nvPr/>
          </p:nvSpPr>
          <p:spPr>
            <a:xfrm rot="10800000" flipV="1">
              <a:off x="5778631" y="1731400"/>
              <a:ext cx="254149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ZoneTexte 26">
              <a:extLst>
                <a:ext uri="{FF2B5EF4-FFF2-40B4-BE49-F238E27FC236}">
                  <a16:creationId xmlns:a16="http://schemas.microsoft.com/office/drawing/2014/main" xmlns="" id="{C6176315-8415-44D6-BC87-A976120D3696}"/>
                </a:ext>
              </a:extLst>
            </p:cNvPr>
            <p:cNvSpPr txBox="1"/>
            <p:nvPr/>
          </p:nvSpPr>
          <p:spPr>
            <a:xfrm rot="10800000" flipV="1">
              <a:off x="4709999" y="1731400"/>
              <a:ext cx="268268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xmlns="" id="{653C6A63-F728-4D17-A03B-14EBE09C824C}"/>
                </a:ext>
              </a:extLst>
            </p:cNvPr>
            <p:cNvSpPr txBox="1"/>
            <p:nvPr/>
          </p:nvSpPr>
          <p:spPr>
            <a:xfrm rot="10800000" flipV="1">
              <a:off x="3572493" y="1712376"/>
              <a:ext cx="292807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ZoneTexte 26">
              <a:extLst>
                <a:ext uri="{FF2B5EF4-FFF2-40B4-BE49-F238E27FC236}">
                  <a16:creationId xmlns:a16="http://schemas.microsoft.com/office/drawing/2014/main" xmlns="" id="{9B9AB34D-4368-47A4-B13D-EBA65F48178D}"/>
                </a:ext>
              </a:extLst>
            </p:cNvPr>
            <p:cNvSpPr txBox="1"/>
            <p:nvPr/>
          </p:nvSpPr>
          <p:spPr>
            <a:xfrm rot="10800000" flipV="1">
              <a:off x="4174697" y="1731542"/>
              <a:ext cx="282388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ZoneTexte 26">
              <a:extLst>
                <a:ext uri="{FF2B5EF4-FFF2-40B4-BE49-F238E27FC236}">
                  <a16:creationId xmlns:a16="http://schemas.microsoft.com/office/drawing/2014/main" xmlns="" id="{9C7741A9-6867-41D5-A136-8F09F337828B}"/>
                </a:ext>
              </a:extLst>
            </p:cNvPr>
            <p:cNvSpPr txBox="1"/>
            <p:nvPr/>
          </p:nvSpPr>
          <p:spPr>
            <a:xfrm rot="10800000" flipV="1">
              <a:off x="2969414" y="1731542"/>
              <a:ext cx="282388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ZoneTexte 26">
              <a:extLst>
                <a:ext uri="{FF2B5EF4-FFF2-40B4-BE49-F238E27FC236}">
                  <a16:creationId xmlns:a16="http://schemas.microsoft.com/office/drawing/2014/main" xmlns="" id="{08727FD5-0484-4FCD-A879-BD97CBF92AAD}"/>
                </a:ext>
              </a:extLst>
            </p:cNvPr>
            <p:cNvSpPr txBox="1"/>
            <p:nvPr/>
          </p:nvSpPr>
          <p:spPr>
            <a:xfrm rot="10800000" flipV="1">
              <a:off x="5230619" y="1731542"/>
              <a:ext cx="268268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437476C-4D27-4361-9007-E07B3C08EB55}"/>
                </a:ext>
              </a:extLst>
            </p:cNvPr>
            <p:cNvSpPr txBox="1"/>
            <p:nvPr/>
          </p:nvSpPr>
          <p:spPr>
            <a:xfrm rot="10800000" flipV="1">
              <a:off x="6305666" y="1727917"/>
              <a:ext cx="268268" cy="692148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26">
              <a:extLst>
                <a:ext uri="{FF2B5EF4-FFF2-40B4-BE49-F238E27FC236}">
                  <a16:creationId xmlns:a16="http://schemas.microsoft.com/office/drawing/2014/main" xmlns="" id="{6C72889E-D743-47C4-9514-0036400F8BB5}"/>
                </a:ext>
              </a:extLst>
            </p:cNvPr>
            <p:cNvSpPr txBox="1"/>
            <p:nvPr/>
          </p:nvSpPr>
          <p:spPr>
            <a:xfrm rot="10800000" flipV="1">
              <a:off x="3607041" y="3589798"/>
              <a:ext cx="1355462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ZoneTexte 26">
              <a:extLst>
                <a:ext uri="{FF2B5EF4-FFF2-40B4-BE49-F238E27FC236}">
                  <a16:creationId xmlns:a16="http://schemas.microsoft.com/office/drawing/2014/main" xmlns="" id="{E84A5A50-E82F-4A14-8758-AFD1FC8D196C}"/>
                </a:ext>
              </a:extLst>
            </p:cNvPr>
            <p:cNvSpPr txBox="1"/>
            <p:nvPr/>
          </p:nvSpPr>
          <p:spPr>
            <a:xfrm rot="10800000" flipV="1">
              <a:off x="8091489" y="3570265"/>
              <a:ext cx="748328" cy="683603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ZoneTexte 26">
              <a:extLst>
                <a:ext uri="{FF2B5EF4-FFF2-40B4-BE49-F238E27FC236}">
                  <a16:creationId xmlns:a16="http://schemas.microsoft.com/office/drawing/2014/main" xmlns="" id="{5CEB9F01-A784-4C64-A31F-657E7D8EDDC9}"/>
                </a:ext>
              </a:extLst>
            </p:cNvPr>
            <p:cNvSpPr txBox="1"/>
            <p:nvPr/>
          </p:nvSpPr>
          <p:spPr>
            <a:xfrm rot="10800000" flipV="1">
              <a:off x="5278616" y="3570403"/>
              <a:ext cx="409462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ZoneTexte 26">
              <a:extLst>
                <a:ext uri="{FF2B5EF4-FFF2-40B4-BE49-F238E27FC236}">
                  <a16:creationId xmlns:a16="http://schemas.microsoft.com/office/drawing/2014/main" xmlns="" id="{2209D705-6171-483E-9620-D054EA5135C0}"/>
                </a:ext>
              </a:extLst>
            </p:cNvPr>
            <p:cNvSpPr txBox="1"/>
            <p:nvPr/>
          </p:nvSpPr>
          <p:spPr>
            <a:xfrm rot="10800000" flipV="1">
              <a:off x="6417385" y="3573144"/>
              <a:ext cx="409462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ZoneTexte 26">
              <a:extLst>
                <a:ext uri="{FF2B5EF4-FFF2-40B4-BE49-F238E27FC236}">
                  <a16:creationId xmlns:a16="http://schemas.microsoft.com/office/drawing/2014/main" xmlns="" id="{20EAB62B-C81E-4CB1-ADDD-3621A2E8F8B9}"/>
                </a:ext>
              </a:extLst>
            </p:cNvPr>
            <p:cNvSpPr txBox="1"/>
            <p:nvPr/>
          </p:nvSpPr>
          <p:spPr>
            <a:xfrm rot="10800000" flipV="1">
              <a:off x="4747098" y="3570404"/>
              <a:ext cx="256973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xmlns="" id="{3D7EA2E8-0C42-45BD-B7FF-B5620AC9B449}"/>
                </a:ext>
              </a:extLst>
            </p:cNvPr>
            <p:cNvSpPr txBox="1"/>
            <p:nvPr/>
          </p:nvSpPr>
          <p:spPr>
            <a:xfrm rot="10800000" flipV="1">
              <a:off x="3541607" y="3569335"/>
              <a:ext cx="268268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ZoneTexte 26">
              <a:extLst>
                <a:ext uri="{FF2B5EF4-FFF2-40B4-BE49-F238E27FC236}">
                  <a16:creationId xmlns:a16="http://schemas.microsoft.com/office/drawing/2014/main" xmlns="" id="{5F80B219-59DC-400C-B1A7-B86A996CF060}"/>
                </a:ext>
              </a:extLst>
            </p:cNvPr>
            <p:cNvSpPr txBox="1"/>
            <p:nvPr/>
          </p:nvSpPr>
          <p:spPr>
            <a:xfrm rot="10800000" flipV="1">
              <a:off x="3007187" y="3569335"/>
              <a:ext cx="268268" cy="686451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8D756856-395C-46C9-85A6-B33F34907B38}"/>
                </a:ext>
              </a:extLst>
            </p:cNvPr>
            <p:cNvSpPr txBox="1"/>
            <p:nvPr/>
          </p:nvSpPr>
          <p:spPr>
            <a:xfrm>
              <a:off x="5584824" y="4321217"/>
              <a:ext cx="2974312" cy="316569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Période de congé possible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93B71F1A-3D00-4BB1-8FE7-A5755B978598}"/>
                </a:ext>
              </a:extLst>
            </p:cNvPr>
            <p:cNvSpPr txBox="1"/>
            <p:nvPr/>
          </p:nvSpPr>
          <p:spPr>
            <a:xfrm rot="10800000" flipV="1">
              <a:off x="4709998" y="1727917"/>
              <a:ext cx="268268" cy="692148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ZoneTexte 26">
              <a:extLst>
                <a:ext uri="{FF2B5EF4-FFF2-40B4-BE49-F238E27FC236}">
                  <a16:creationId xmlns:a16="http://schemas.microsoft.com/office/drawing/2014/main" xmlns="" id="{BF9B504A-A3A9-4A82-B732-2F32DB0E86BD}"/>
                </a:ext>
              </a:extLst>
            </p:cNvPr>
            <p:cNvSpPr txBox="1"/>
            <p:nvPr/>
          </p:nvSpPr>
          <p:spPr>
            <a:xfrm rot="10800000" flipV="1">
              <a:off x="5778631" y="1731400"/>
              <a:ext cx="254149" cy="692148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29" name="ZoneTexte 26">
              <a:extLst>
                <a:ext uri="{FF2B5EF4-FFF2-40B4-BE49-F238E27FC236}">
                  <a16:creationId xmlns:a16="http://schemas.microsoft.com/office/drawing/2014/main" xmlns="" id="{B642D65D-3413-47A2-91E6-AB15B9807F55}"/>
                </a:ext>
              </a:extLst>
            </p:cNvPr>
            <p:cNvSpPr txBox="1"/>
            <p:nvPr/>
          </p:nvSpPr>
          <p:spPr>
            <a:xfrm rot="10800000" flipV="1">
              <a:off x="6847916" y="1731400"/>
              <a:ext cx="254149" cy="692148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0" name="ZoneTexte 26">
              <a:extLst>
                <a:ext uri="{FF2B5EF4-FFF2-40B4-BE49-F238E27FC236}">
                  <a16:creationId xmlns:a16="http://schemas.microsoft.com/office/drawing/2014/main" xmlns="" id="{0DBB7E9D-71E0-490C-8E5A-BF0C95C31105}"/>
                </a:ext>
              </a:extLst>
            </p:cNvPr>
            <p:cNvSpPr txBox="1"/>
            <p:nvPr/>
          </p:nvSpPr>
          <p:spPr>
            <a:xfrm rot="10800000" flipV="1">
              <a:off x="7973831" y="1727917"/>
              <a:ext cx="915967" cy="692148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1" name="ZoneTexte 26">
              <a:extLst>
                <a:ext uri="{FF2B5EF4-FFF2-40B4-BE49-F238E27FC236}">
                  <a16:creationId xmlns:a16="http://schemas.microsoft.com/office/drawing/2014/main" xmlns="" id="{2C474DD0-53F3-486C-98BB-514BEC82C528}"/>
                </a:ext>
              </a:extLst>
            </p:cNvPr>
            <p:cNvSpPr txBox="1"/>
            <p:nvPr/>
          </p:nvSpPr>
          <p:spPr>
            <a:xfrm rot="10800000" flipV="1">
              <a:off x="3541607" y="3569335"/>
              <a:ext cx="268268" cy="686451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2" name="ZoneTexte 26">
              <a:extLst>
                <a:ext uri="{FF2B5EF4-FFF2-40B4-BE49-F238E27FC236}">
                  <a16:creationId xmlns:a16="http://schemas.microsoft.com/office/drawing/2014/main" xmlns="" id="{A6C94068-61EF-4233-989E-3D6DC3804800}"/>
                </a:ext>
              </a:extLst>
            </p:cNvPr>
            <p:cNvSpPr txBox="1"/>
            <p:nvPr/>
          </p:nvSpPr>
          <p:spPr>
            <a:xfrm rot="10800000" flipV="1">
              <a:off x="4747097" y="3567418"/>
              <a:ext cx="256973" cy="686451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xmlns="" id="{63737AE4-AAA0-48D4-930A-F4901A44B624}"/>
                </a:ext>
              </a:extLst>
            </p:cNvPr>
            <p:cNvSpPr txBox="1"/>
            <p:nvPr/>
          </p:nvSpPr>
          <p:spPr>
            <a:xfrm rot="10800000" flipV="1">
              <a:off x="5937023" y="3570404"/>
              <a:ext cx="256973" cy="686451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4" name="ZoneTexte 26">
              <a:extLst>
                <a:ext uri="{FF2B5EF4-FFF2-40B4-BE49-F238E27FC236}">
                  <a16:creationId xmlns:a16="http://schemas.microsoft.com/office/drawing/2014/main" xmlns="" id="{3E533251-6FCC-4B91-AFAA-B457F9630EB6}"/>
                </a:ext>
              </a:extLst>
            </p:cNvPr>
            <p:cNvSpPr txBox="1"/>
            <p:nvPr/>
          </p:nvSpPr>
          <p:spPr>
            <a:xfrm rot="10800000" flipV="1">
              <a:off x="7025634" y="3570405"/>
              <a:ext cx="256973" cy="686451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5" name="ZoneTexte 26">
              <a:extLst>
                <a:ext uri="{FF2B5EF4-FFF2-40B4-BE49-F238E27FC236}">
                  <a16:creationId xmlns:a16="http://schemas.microsoft.com/office/drawing/2014/main" xmlns="" id="{993F1458-74B2-45E8-819E-9D340761127A}"/>
                </a:ext>
              </a:extLst>
            </p:cNvPr>
            <p:cNvSpPr txBox="1"/>
            <p:nvPr/>
          </p:nvSpPr>
          <p:spPr>
            <a:xfrm rot="10800000" flipV="1">
              <a:off x="8091489" y="3570265"/>
              <a:ext cx="748328" cy="683603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6" name="ZoneTexte 21">
              <a:extLst>
                <a:ext uri="{FF2B5EF4-FFF2-40B4-BE49-F238E27FC236}">
                  <a16:creationId xmlns:a16="http://schemas.microsoft.com/office/drawing/2014/main" xmlns="" id="{6C697BC4-0025-4C01-A730-9DBF2C677C40}"/>
                </a:ext>
              </a:extLst>
            </p:cNvPr>
            <p:cNvSpPr txBox="1"/>
            <p:nvPr/>
          </p:nvSpPr>
          <p:spPr>
            <a:xfrm rot="5400000">
              <a:off x="3666980" y="3059533"/>
              <a:ext cx="293380" cy="3476748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FFFFFF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3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Rencontre Formateurs-Maîtres d'Apprentissage</a:t>
              </a:r>
            </a:p>
          </p:txBody>
        </p:sp>
        <p:sp>
          <p:nvSpPr>
            <p:cNvPr id="37" name="ZoneTexte 26">
              <a:extLst>
                <a:ext uri="{FF2B5EF4-FFF2-40B4-BE49-F238E27FC236}">
                  <a16:creationId xmlns:a16="http://schemas.microsoft.com/office/drawing/2014/main" xmlns="" id="{0CF0DFD1-0485-4A5D-8BF2-0D80991470D9}"/>
                </a:ext>
              </a:extLst>
            </p:cNvPr>
            <p:cNvSpPr txBox="1"/>
            <p:nvPr/>
          </p:nvSpPr>
          <p:spPr>
            <a:xfrm rot="10800000" flipV="1">
              <a:off x="3132259" y="3569930"/>
              <a:ext cx="143197" cy="686451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ZoneTexte 26">
              <a:extLst>
                <a:ext uri="{FF2B5EF4-FFF2-40B4-BE49-F238E27FC236}">
                  <a16:creationId xmlns:a16="http://schemas.microsoft.com/office/drawing/2014/main" xmlns="" id="{487C77BE-D0E6-4A70-8456-A4CE2BD2748B}"/>
                </a:ext>
              </a:extLst>
            </p:cNvPr>
            <p:cNvSpPr txBox="1"/>
            <p:nvPr/>
          </p:nvSpPr>
          <p:spPr>
            <a:xfrm rot="10800000" flipV="1">
              <a:off x="4599288" y="2798349"/>
              <a:ext cx="143197" cy="683603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ZoneTexte 26">
              <a:extLst>
                <a:ext uri="{FF2B5EF4-FFF2-40B4-BE49-F238E27FC236}">
                  <a16:creationId xmlns:a16="http://schemas.microsoft.com/office/drawing/2014/main" xmlns="" id="{B5C3A3D4-00EC-46CB-9C96-D929F7966391}"/>
                </a:ext>
              </a:extLst>
            </p:cNvPr>
            <p:cNvSpPr txBox="1"/>
            <p:nvPr/>
          </p:nvSpPr>
          <p:spPr>
            <a:xfrm rot="10800000" flipV="1">
              <a:off x="7813414" y="1731400"/>
              <a:ext cx="141194" cy="692148"/>
            </a:xfrm>
            <a:prstGeom prst="rect">
              <a:avLst/>
            </a:prstGeom>
            <a:pattFill prst="pct40">
              <a:fgClr>
                <a:srgbClr val="F6640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ZoneTexte 26">
              <a:extLst>
                <a:ext uri="{FF2B5EF4-FFF2-40B4-BE49-F238E27FC236}">
                  <a16:creationId xmlns:a16="http://schemas.microsoft.com/office/drawing/2014/main" xmlns="" id="{F1F66874-AB70-40B6-BBEC-BE4039900E34}"/>
                </a:ext>
              </a:extLst>
            </p:cNvPr>
            <p:cNvSpPr txBox="1"/>
            <p:nvPr/>
          </p:nvSpPr>
          <p:spPr>
            <a:xfrm rot="10800000" flipV="1">
              <a:off x="2641855" y="1697702"/>
              <a:ext cx="141194" cy="692148"/>
            </a:xfrm>
            <a:prstGeom prst="rect">
              <a:avLst/>
            </a:prstGeom>
            <a:pattFill prst="pct40">
              <a:fgClr>
                <a:srgbClr val="F6640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5E4F858-CEC8-42C7-B747-E41F361721B0}"/>
                </a:ext>
              </a:extLst>
            </p:cNvPr>
            <p:cNvSpPr/>
            <p:nvPr/>
          </p:nvSpPr>
          <p:spPr>
            <a:xfrm>
              <a:off x="5584824" y="4651216"/>
              <a:ext cx="2974312" cy="31656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350" b="1" dirty="0">
                  <a:solidFill>
                    <a:srgbClr val="F66400"/>
                  </a:solidFill>
                  <a:latin typeface="Arial Narrow" panose="020B0606020202030204" pitchFamily="34" charset="0"/>
                </a:rPr>
                <a:t>Date limite Epreuves ponctuelles / CCF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083B6B4-A571-4432-B4CE-178D7A7056FD}"/>
                </a:ext>
              </a:extLst>
            </p:cNvPr>
            <p:cNvSpPr/>
            <p:nvPr/>
          </p:nvSpPr>
          <p:spPr>
            <a:xfrm>
              <a:off x="7552851" y="3567418"/>
              <a:ext cx="13278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B8B8A7B-AA43-4181-A9F2-89A83A6B14EE}"/>
                </a:ext>
              </a:extLst>
            </p:cNvPr>
            <p:cNvSpPr/>
            <p:nvPr/>
          </p:nvSpPr>
          <p:spPr>
            <a:xfrm>
              <a:off x="7841050" y="3575211"/>
              <a:ext cx="13278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E51 - 52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20687FB-B13F-4F05-AE6E-38F3DC49ABC1}"/>
                </a:ext>
              </a:extLst>
            </p:cNvPr>
            <p:cNvSpPr/>
            <p:nvPr/>
          </p:nvSpPr>
          <p:spPr>
            <a:xfrm>
              <a:off x="7980682" y="3576686"/>
              <a:ext cx="10413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 smtClean="0">
                  <a:solidFill>
                    <a:srgbClr val="F66400"/>
                  </a:solidFill>
                </a:rPr>
                <a:t>E61 - E62</a:t>
              </a:r>
              <a:endParaRPr lang="fr-FR" sz="825" b="1" dirty="0">
                <a:solidFill>
                  <a:srgbClr val="F664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44BF058-2BC7-4D0D-951F-A4D1F982A522}"/>
                </a:ext>
              </a:extLst>
            </p:cNvPr>
            <p:cNvSpPr/>
            <p:nvPr/>
          </p:nvSpPr>
          <p:spPr>
            <a:xfrm>
              <a:off x="7533740" y="2797315"/>
              <a:ext cx="13278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678D9E6-305C-4A42-B9E1-B7BD2AD37F42}"/>
                </a:ext>
              </a:extLst>
            </p:cNvPr>
            <p:cNvSpPr/>
            <p:nvPr/>
          </p:nvSpPr>
          <p:spPr>
            <a:xfrm>
              <a:off x="7841050" y="2798349"/>
              <a:ext cx="13278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E51 - 52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05CE6E6-EDA5-422A-BAAA-753AFB741AD3}"/>
                </a:ext>
              </a:extLst>
            </p:cNvPr>
            <p:cNvSpPr/>
            <p:nvPr/>
          </p:nvSpPr>
          <p:spPr>
            <a:xfrm>
              <a:off x="7980682" y="2797315"/>
              <a:ext cx="104133" cy="6809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E61 </a:t>
              </a:r>
              <a:r>
                <a:rPr lang="fr-FR" sz="825" b="1" dirty="0" smtClean="0">
                  <a:solidFill>
                    <a:srgbClr val="F66400"/>
                  </a:solidFill>
                </a:rPr>
                <a:t>– E62</a:t>
              </a:r>
              <a:endParaRPr lang="fr-FR" sz="825" b="1" dirty="0">
                <a:solidFill>
                  <a:srgbClr val="F66400"/>
                </a:solidFill>
              </a:endParaRPr>
            </a:p>
          </p:txBody>
        </p:sp>
        <p:sp>
          <p:nvSpPr>
            <p:cNvPr id="51" name="ZoneTexte 18">
              <a:extLst>
                <a:ext uri="{FF2B5EF4-FFF2-40B4-BE49-F238E27FC236}">
                  <a16:creationId xmlns:a16="http://schemas.microsoft.com/office/drawing/2014/main" xmlns="" id="{ACBA620F-FE7F-4140-B068-EB693D6DF4C4}"/>
                </a:ext>
              </a:extLst>
            </p:cNvPr>
            <p:cNvSpPr txBox="1"/>
            <p:nvPr/>
          </p:nvSpPr>
          <p:spPr>
            <a:xfrm>
              <a:off x="2597938" y="995115"/>
              <a:ext cx="254149" cy="683603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Semaine </a:t>
              </a:r>
              <a:r>
                <a:rPr lang="fr-FR" sz="300" b="1" dirty="0"/>
                <a:t>Intégration BTS </a:t>
              </a:r>
              <a:r>
                <a:rPr lang="fr-FR" sz="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Présentation de la formation - Visite entreprise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298720" y="980282"/>
              <a:ext cx="242886" cy="679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sp>
          <p:nvSpPr>
            <p:cNvPr id="83" name="ZoneTexte 82"/>
            <p:cNvSpPr txBox="1"/>
            <p:nvPr/>
          </p:nvSpPr>
          <p:spPr>
            <a:xfrm flipH="1">
              <a:off x="3848596" y="980283"/>
              <a:ext cx="159955" cy="68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xmlns="" id="{487C77BE-D0E6-4A70-8456-A4CE2BD2748B}"/>
                </a:ext>
              </a:extLst>
            </p:cNvPr>
            <p:cNvSpPr txBox="1"/>
            <p:nvPr/>
          </p:nvSpPr>
          <p:spPr>
            <a:xfrm rot="10800000" flipV="1">
              <a:off x="3776999" y="2798349"/>
              <a:ext cx="143197" cy="683603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4" name="Rectangle 1"/>
          <p:cNvSpPr txBox="1">
            <a:spLocks/>
          </p:cNvSpPr>
          <p:nvPr/>
        </p:nvSpPr>
        <p:spPr>
          <a:xfrm>
            <a:off x="1234271" y="60587"/>
            <a:ext cx="7311930" cy="33107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000" cap="small" dirty="0">
                <a:solidFill>
                  <a:srgbClr val="1A86D0"/>
                </a:solidFill>
                <a:effectLst/>
                <a:latin typeface="Arial Narrow" pitchFamily="34" charset="0"/>
              </a:rPr>
              <a:t>Construction du calendrier annuel de l’alternance </a:t>
            </a:r>
          </a:p>
          <a:p>
            <a:pPr algn="r"/>
            <a:r>
              <a:rPr lang="fr-FR" sz="1400" i="1" cap="small" dirty="0">
                <a:solidFill>
                  <a:srgbClr val="1A86D0"/>
                </a:solidFill>
                <a:effectLst/>
                <a:latin typeface="Arial Narrow" pitchFamily="34" charset="0"/>
              </a:rPr>
              <a:t>alternance </a:t>
            </a:r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15j/15j                                                                                                               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51189"/>
            <a:ext cx="9144000" cy="46895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41">
            <a:extLst>
              <a:ext uri="{FF2B5EF4-FFF2-40B4-BE49-F238E27FC236}">
                <a16:creationId xmlns:a16="http://schemas.microsoft.com/office/drawing/2014/main" xmlns="" id="{92BA60BC-8317-4005-BB87-92D4319FD632}"/>
              </a:ext>
            </a:extLst>
          </p:cNvPr>
          <p:cNvSpPr txBox="1"/>
          <p:nvPr/>
        </p:nvSpPr>
        <p:spPr>
          <a:xfrm>
            <a:off x="8012317" y="2742206"/>
            <a:ext cx="669772" cy="64800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defPPr>
              <a:defRPr lang="en-US"/>
            </a:defPPr>
            <a:lvl1pPr indent="0" algn="ctr">
              <a:defRPr sz="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 sz="525" dirty="0"/>
              <a:t>Préparation E4 et E6</a:t>
            </a:r>
          </a:p>
          <a:p>
            <a:endParaRPr lang="fr-FR" sz="525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18365" y="709684"/>
            <a:ext cx="8802806" cy="4348995"/>
            <a:chOff x="843685" y="1017956"/>
            <a:chExt cx="6859885" cy="404072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1784071F-BE33-4330-8C56-0B7D9A200909}"/>
                </a:ext>
              </a:extLst>
            </p:cNvPr>
            <p:cNvSpPr txBox="1"/>
            <p:nvPr/>
          </p:nvSpPr>
          <p:spPr>
            <a:xfrm>
              <a:off x="846189" y="1149031"/>
              <a:ext cx="473206" cy="31863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875" b="1" dirty="0">
                  <a:latin typeface="Arial Narrow" panose="020B0606020202030204" pitchFamily="34" charset="0"/>
                </a:rPr>
                <a:t>2</a:t>
              </a:r>
              <a:r>
                <a:rPr lang="fr-FR" sz="1875" b="1" baseline="30000" dirty="0">
                  <a:latin typeface="Arial Narrow" panose="020B0606020202030204" pitchFamily="34" charset="0"/>
                </a:rPr>
                <a:t>ème</a:t>
              </a:r>
              <a:r>
                <a:rPr lang="fr-FR" sz="1875" b="1" dirty="0">
                  <a:latin typeface="Arial Narrow" panose="020B0606020202030204" pitchFamily="34" charset="0"/>
                </a:rPr>
                <a:t> Année               1</a:t>
              </a:r>
              <a:r>
                <a:rPr lang="fr-FR" sz="1875" b="1" baseline="30000" dirty="0">
                  <a:latin typeface="Arial Narrow" panose="020B0606020202030204" pitchFamily="34" charset="0"/>
                </a:rPr>
                <a:t>ère</a:t>
              </a:r>
              <a:r>
                <a:rPr lang="fr-FR" sz="1875" b="1" dirty="0">
                  <a:latin typeface="Arial Narrow" panose="020B0606020202030204" pitchFamily="34" charset="0"/>
                </a:rPr>
                <a:t> Année</a:t>
              </a:r>
            </a:p>
          </p:txBody>
        </p:sp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="" id="{88F1CA9C-B654-47D9-8E23-B9D2BADD08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" t="39286" r="3172" b="18056"/>
            <a:stretch/>
          </p:blipFill>
          <p:spPr bwMode="auto">
            <a:xfrm>
              <a:off x="1304570" y="1017956"/>
              <a:ext cx="6399000" cy="162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0166F5A-1B79-41DB-AAEC-DD11DE324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" t="23423" r="4040" b="32589"/>
            <a:stretch/>
          </p:blipFill>
          <p:spPr bwMode="auto">
            <a:xfrm>
              <a:off x="1273229" y="2715204"/>
              <a:ext cx="6399000" cy="169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8C45D84D-A12F-4592-B35B-A43B206B9A02}"/>
                </a:ext>
              </a:extLst>
            </p:cNvPr>
            <p:cNvSpPr txBox="1"/>
            <p:nvPr/>
          </p:nvSpPr>
          <p:spPr>
            <a:xfrm>
              <a:off x="843685" y="4411161"/>
              <a:ext cx="105524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>
                  <a:latin typeface="Arial Narrow" panose="020B0606020202030204" pitchFamily="34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Légende</a:t>
              </a:r>
              <a:r>
                <a:rPr lang="fr-FR" sz="1350" b="1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xmlns="" id="{4A872379-6D73-42A9-99E5-B1EBB429F351}"/>
                </a:ext>
              </a:extLst>
            </p:cNvPr>
            <p:cNvSpPr txBox="1"/>
            <p:nvPr/>
          </p:nvSpPr>
          <p:spPr>
            <a:xfrm rot="10800000" flipV="1">
              <a:off x="2780357" y="2996958"/>
              <a:ext cx="913523" cy="6480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F3D1D74-DD27-49EA-BFD0-538727B71F6D}"/>
                </a:ext>
              </a:extLst>
            </p:cNvPr>
            <p:cNvSpPr txBox="1"/>
            <p:nvPr/>
          </p:nvSpPr>
          <p:spPr>
            <a:xfrm>
              <a:off x="1628895" y="4445785"/>
              <a:ext cx="2843834" cy="300082"/>
            </a:xfrm>
            <a:prstGeom prst="rect">
              <a:avLst/>
            </a:prstGeom>
            <a:solidFill>
              <a:srgbClr val="01FF7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Période de Formation en Entreprise</a:t>
              </a: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xmlns="" id="{97DDA122-D1C1-4B0B-9AED-B86917FBC795}"/>
                </a:ext>
              </a:extLst>
            </p:cNvPr>
            <p:cNvSpPr txBox="1"/>
            <p:nvPr/>
          </p:nvSpPr>
          <p:spPr>
            <a:xfrm rot="10800000" flipV="1">
              <a:off x="6788277" y="1990850"/>
              <a:ext cx="883952" cy="6561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ZoneTexte 26">
              <a:extLst>
                <a:ext uri="{FF2B5EF4-FFF2-40B4-BE49-F238E27FC236}">
                  <a16:creationId xmlns:a16="http://schemas.microsoft.com/office/drawing/2014/main" xmlns="" id="{09466FF1-6258-4544-A683-A17B5ACDFCBE}"/>
                </a:ext>
              </a:extLst>
            </p:cNvPr>
            <p:cNvSpPr txBox="1"/>
            <p:nvPr/>
          </p:nvSpPr>
          <p:spPr>
            <a:xfrm rot="10800000" flipV="1">
              <a:off x="5632211" y="1990850"/>
              <a:ext cx="495164" cy="6561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ZoneTexte 26">
              <a:extLst>
                <a:ext uri="{FF2B5EF4-FFF2-40B4-BE49-F238E27FC236}">
                  <a16:creationId xmlns:a16="http://schemas.microsoft.com/office/drawing/2014/main" xmlns="" id="{3CC90BE0-3A13-4D05-9AB0-350CA819FF66}"/>
                </a:ext>
              </a:extLst>
            </p:cNvPr>
            <p:cNvSpPr txBox="1"/>
            <p:nvPr/>
          </p:nvSpPr>
          <p:spPr>
            <a:xfrm rot="10800000" flipV="1">
              <a:off x="4596006" y="1990850"/>
              <a:ext cx="490514" cy="6561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ZoneTexte 26">
              <a:extLst>
                <a:ext uri="{FF2B5EF4-FFF2-40B4-BE49-F238E27FC236}">
                  <a16:creationId xmlns:a16="http://schemas.microsoft.com/office/drawing/2014/main" xmlns="" id="{C6176315-8415-44D6-BC87-A976120D3696}"/>
                </a:ext>
              </a:extLst>
            </p:cNvPr>
            <p:cNvSpPr txBox="1"/>
            <p:nvPr/>
          </p:nvSpPr>
          <p:spPr>
            <a:xfrm rot="10800000" flipV="1">
              <a:off x="3566271" y="1990850"/>
              <a:ext cx="541376" cy="6561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 dirty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xmlns="" id="{653C6A63-F728-4D17-A03B-14EBE09C824C}"/>
                </a:ext>
              </a:extLst>
            </p:cNvPr>
            <p:cNvSpPr txBox="1"/>
            <p:nvPr/>
          </p:nvSpPr>
          <p:spPr>
            <a:xfrm rot="10800000" flipV="1">
              <a:off x="2451582" y="1972817"/>
              <a:ext cx="535897" cy="6561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26">
              <a:extLst>
                <a:ext uri="{FF2B5EF4-FFF2-40B4-BE49-F238E27FC236}">
                  <a16:creationId xmlns:a16="http://schemas.microsoft.com/office/drawing/2014/main" xmlns="" id="{6C72889E-D743-47C4-9514-0036400F8BB5}"/>
                </a:ext>
              </a:extLst>
            </p:cNvPr>
            <p:cNvSpPr txBox="1"/>
            <p:nvPr/>
          </p:nvSpPr>
          <p:spPr>
            <a:xfrm rot="10800000" flipV="1">
              <a:off x="2672817" y="3752460"/>
              <a:ext cx="1266762" cy="6507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ZoneTexte 26">
              <a:extLst>
                <a:ext uri="{FF2B5EF4-FFF2-40B4-BE49-F238E27FC236}">
                  <a16:creationId xmlns:a16="http://schemas.microsoft.com/office/drawing/2014/main" xmlns="" id="{E84A5A50-E82F-4A14-8758-AFD1FC8D196C}"/>
                </a:ext>
              </a:extLst>
            </p:cNvPr>
            <p:cNvSpPr txBox="1"/>
            <p:nvPr/>
          </p:nvSpPr>
          <p:spPr>
            <a:xfrm rot="10800000" flipV="1">
              <a:off x="6900773" y="3733944"/>
              <a:ext cx="715500" cy="6480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ZoneTexte 26">
              <a:extLst>
                <a:ext uri="{FF2B5EF4-FFF2-40B4-BE49-F238E27FC236}">
                  <a16:creationId xmlns:a16="http://schemas.microsoft.com/office/drawing/2014/main" xmlns="" id="{5CEB9F01-A784-4C64-A31F-657E7D8EDDC9}"/>
                </a:ext>
              </a:extLst>
            </p:cNvPr>
            <p:cNvSpPr txBox="1"/>
            <p:nvPr/>
          </p:nvSpPr>
          <p:spPr>
            <a:xfrm rot="10800000" flipV="1">
              <a:off x="4734733" y="3733799"/>
              <a:ext cx="494321" cy="6507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ZoneTexte 26">
              <a:extLst>
                <a:ext uri="{FF2B5EF4-FFF2-40B4-BE49-F238E27FC236}">
                  <a16:creationId xmlns:a16="http://schemas.microsoft.com/office/drawing/2014/main" xmlns="" id="{2209D705-6171-483E-9620-D054EA5135C0}"/>
                </a:ext>
              </a:extLst>
            </p:cNvPr>
            <p:cNvSpPr txBox="1"/>
            <p:nvPr/>
          </p:nvSpPr>
          <p:spPr>
            <a:xfrm rot="10800000" flipV="1">
              <a:off x="5740671" y="3729026"/>
              <a:ext cx="522395" cy="6507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ZoneTexte 26">
              <a:extLst>
                <a:ext uri="{FF2B5EF4-FFF2-40B4-BE49-F238E27FC236}">
                  <a16:creationId xmlns:a16="http://schemas.microsoft.com/office/drawing/2014/main" xmlns="" id="{20EAB62B-C81E-4CB1-ADDD-3621A2E8F8B9}"/>
                </a:ext>
              </a:extLst>
            </p:cNvPr>
            <p:cNvSpPr txBox="1"/>
            <p:nvPr/>
          </p:nvSpPr>
          <p:spPr>
            <a:xfrm rot="10800000" flipV="1">
              <a:off x="3703095" y="3734076"/>
              <a:ext cx="245700" cy="6507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xmlns="" id="{3D7EA2E8-0C42-45BD-B7FF-B5620AC9B449}"/>
                </a:ext>
              </a:extLst>
            </p:cNvPr>
            <p:cNvSpPr txBox="1"/>
            <p:nvPr/>
          </p:nvSpPr>
          <p:spPr>
            <a:xfrm rot="10800000" flipV="1">
              <a:off x="2550486" y="3733062"/>
              <a:ext cx="256500" cy="650700"/>
            </a:xfrm>
            <a:prstGeom prst="rect">
              <a:avLst/>
            </a:prstGeom>
            <a:solidFill>
              <a:srgbClr val="01FF74"/>
            </a:solid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8D756856-395C-46C9-85A6-B33F34907B38}"/>
                </a:ext>
              </a:extLst>
            </p:cNvPr>
            <p:cNvSpPr txBox="1"/>
            <p:nvPr/>
          </p:nvSpPr>
          <p:spPr>
            <a:xfrm>
              <a:off x="4504071" y="4445785"/>
              <a:ext cx="2843834" cy="300082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Période de congé possible</a:t>
              </a:r>
            </a:p>
          </p:txBody>
        </p:sp>
        <p:sp>
          <p:nvSpPr>
            <p:cNvPr id="30" name="ZoneTexte 26">
              <a:extLst>
                <a:ext uri="{FF2B5EF4-FFF2-40B4-BE49-F238E27FC236}">
                  <a16:creationId xmlns:a16="http://schemas.microsoft.com/office/drawing/2014/main" xmlns="" id="{0DBB7E9D-71E0-490C-8E5A-BF0C95C31105}"/>
                </a:ext>
              </a:extLst>
            </p:cNvPr>
            <p:cNvSpPr txBox="1"/>
            <p:nvPr/>
          </p:nvSpPr>
          <p:spPr>
            <a:xfrm rot="10800000" flipV="1">
              <a:off x="6788277" y="1987548"/>
              <a:ext cx="875785" cy="6561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1" name="ZoneTexte 26">
              <a:extLst>
                <a:ext uri="{FF2B5EF4-FFF2-40B4-BE49-F238E27FC236}">
                  <a16:creationId xmlns:a16="http://schemas.microsoft.com/office/drawing/2014/main" xmlns="" id="{2C474DD0-53F3-486C-98BB-514BEC82C528}"/>
                </a:ext>
              </a:extLst>
            </p:cNvPr>
            <p:cNvSpPr txBox="1"/>
            <p:nvPr/>
          </p:nvSpPr>
          <p:spPr>
            <a:xfrm rot="10800000" flipV="1">
              <a:off x="2550486" y="3733062"/>
              <a:ext cx="2565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2" name="ZoneTexte 26">
              <a:extLst>
                <a:ext uri="{FF2B5EF4-FFF2-40B4-BE49-F238E27FC236}">
                  <a16:creationId xmlns:a16="http://schemas.microsoft.com/office/drawing/2014/main" xmlns="" id="{A6C94068-61EF-4233-989E-3D6DC3804800}"/>
                </a:ext>
              </a:extLst>
            </p:cNvPr>
            <p:cNvSpPr txBox="1"/>
            <p:nvPr/>
          </p:nvSpPr>
          <p:spPr>
            <a:xfrm rot="10800000" flipV="1">
              <a:off x="3693880" y="3733626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xmlns="" id="{63737AE4-AAA0-48D4-930A-F4901A44B624}"/>
                </a:ext>
              </a:extLst>
            </p:cNvPr>
            <p:cNvSpPr txBox="1"/>
            <p:nvPr/>
          </p:nvSpPr>
          <p:spPr>
            <a:xfrm rot="10800000" flipV="1">
              <a:off x="4840820" y="3734076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4" name="ZoneTexte 26">
              <a:extLst>
                <a:ext uri="{FF2B5EF4-FFF2-40B4-BE49-F238E27FC236}">
                  <a16:creationId xmlns:a16="http://schemas.microsoft.com/office/drawing/2014/main" xmlns="" id="{3E533251-6FCC-4B91-AFAA-B457F9630EB6}"/>
                </a:ext>
              </a:extLst>
            </p:cNvPr>
            <p:cNvSpPr txBox="1"/>
            <p:nvPr/>
          </p:nvSpPr>
          <p:spPr>
            <a:xfrm rot="10800000" flipV="1">
              <a:off x="5881675" y="3734077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5" name="ZoneTexte 26">
              <a:extLst>
                <a:ext uri="{FF2B5EF4-FFF2-40B4-BE49-F238E27FC236}">
                  <a16:creationId xmlns:a16="http://schemas.microsoft.com/office/drawing/2014/main" xmlns="" id="{993F1458-74B2-45E8-819E-9D340761127A}"/>
                </a:ext>
              </a:extLst>
            </p:cNvPr>
            <p:cNvSpPr txBox="1"/>
            <p:nvPr/>
          </p:nvSpPr>
          <p:spPr>
            <a:xfrm rot="10800000" flipV="1">
              <a:off x="6900773" y="3733944"/>
              <a:ext cx="715500" cy="6480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36" name="ZoneTexte 21">
              <a:extLst>
                <a:ext uri="{FF2B5EF4-FFF2-40B4-BE49-F238E27FC236}">
                  <a16:creationId xmlns:a16="http://schemas.microsoft.com/office/drawing/2014/main" xmlns="" id="{6C697BC4-0025-4C01-A730-9DBF2C677C40}"/>
                </a:ext>
              </a:extLst>
            </p:cNvPr>
            <p:cNvSpPr txBox="1"/>
            <p:nvPr/>
          </p:nvSpPr>
          <p:spPr>
            <a:xfrm rot="5400000">
              <a:off x="2671564" y="3235534"/>
              <a:ext cx="278100" cy="3324229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FFFFFF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3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Rencontre Formateurs-Maîtres d'Apprentissage</a:t>
              </a:r>
            </a:p>
          </p:txBody>
        </p:sp>
        <p:sp>
          <p:nvSpPr>
            <p:cNvPr id="37" name="ZoneTexte 26">
              <a:extLst>
                <a:ext uri="{FF2B5EF4-FFF2-40B4-BE49-F238E27FC236}">
                  <a16:creationId xmlns:a16="http://schemas.microsoft.com/office/drawing/2014/main" xmlns="" id="{0CF0DFD1-0485-4A5D-8BF2-0D80991470D9}"/>
                </a:ext>
              </a:extLst>
            </p:cNvPr>
            <p:cNvSpPr txBox="1"/>
            <p:nvPr/>
          </p:nvSpPr>
          <p:spPr>
            <a:xfrm rot="10800000" flipV="1">
              <a:off x="1639473" y="3742585"/>
              <a:ext cx="136915" cy="650700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ZoneTexte 26">
              <a:extLst>
                <a:ext uri="{FF2B5EF4-FFF2-40B4-BE49-F238E27FC236}">
                  <a16:creationId xmlns:a16="http://schemas.microsoft.com/office/drawing/2014/main" xmlns="" id="{487C77BE-D0E6-4A70-8456-A4CE2BD2748B}"/>
                </a:ext>
              </a:extLst>
            </p:cNvPr>
            <p:cNvSpPr txBox="1"/>
            <p:nvPr/>
          </p:nvSpPr>
          <p:spPr>
            <a:xfrm rot="10800000" flipV="1">
              <a:off x="3561769" y="3002231"/>
              <a:ext cx="136915" cy="648000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ZoneTexte 26">
              <a:extLst>
                <a:ext uri="{FF2B5EF4-FFF2-40B4-BE49-F238E27FC236}">
                  <a16:creationId xmlns:a16="http://schemas.microsoft.com/office/drawing/2014/main" xmlns="" id="{B5C3A3D4-00EC-46CB-9C96-D929F7966391}"/>
                </a:ext>
              </a:extLst>
            </p:cNvPr>
            <p:cNvSpPr txBox="1"/>
            <p:nvPr/>
          </p:nvSpPr>
          <p:spPr>
            <a:xfrm rot="10800000" flipV="1">
              <a:off x="6766547" y="1980578"/>
              <a:ext cx="135000" cy="656100"/>
            </a:xfrm>
            <a:prstGeom prst="rect">
              <a:avLst/>
            </a:prstGeom>
            <a:pattFill prst="pct40">
              <a:fgClr>
                <a:srgbClr val="F6640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ZoneTexte 26">
              <a:extLst>
                <a:ext uri="{FF2B5EF4-FFF2-40B4-BE49-F238E27FC236}">
                  <a16:creationId xmlns:a16="http://schemas.microsoft.com/office/drawing/2014/main" xmlns="" id="{F1F66874-AB70-40B6-BBEC-BE4039900E34}"/>
                </a:ext>
              </a:extLst>
            </p:cNvPr>
            <p:cNvSpPr txBox="1"/>
            <p:nvPr/>
          </p:nvSpPr>
          <p:spPr>
            <a:xfrm rot="10800000" flipV="1">
              <a:off x="1690205" y="1958907"/>
              <a:ext cx="135000" cy="656100"/>
            </a:xfrm>
            <a:prstGeom prst="rect">
              <a:avLst/>
            </a:prstGeom>
            <a:pattFill prst="pct40">
              <a:fgClr>
                <a:srgbClr val="F6640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5E4F858-CEC8-42C7-B747-E41F361721B0}"/>
                </a:ext>
              </a:extLst>
            </p:cNvPr>
            <p:cNvSpPr/>
            <p:nvPr/>
          </p:nvSpPr>
          <p:spPr>
            <a:xfrm>
              <a:off x="4504071" y="4758597"/>
              <a:ext cx="2843834" cy="30008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350" b="1" dirty="0">
                  <a:solidFill>
                    <a:srgbClr val="F66400"/>
                  </a:solidFill>
                  <a:latin typeface="Arial Narrow" panose="020B0606020202030204" pitchFamily="34" charset="0"/>
                </a:rPr>
                <a:t>Date limite Epreuves ponctuelles / CCF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083B6B4-A571-4432-B4CE-178D7A7056FD}"/>
                </a:ext>
              </a:extLst>
            </p:cNvPr>
            <p:cNvSpPr/>
            <p:nvPr/>
          </p:nvSpPr>
          <p:spPr>
            <a:xfrm>
              <a:off x="6398714" y="3723677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B8B8A7B-AA43-4181-A9F2-89A83A6B14EE}"/>
                </a:ext>
              </a:extLst>
            </p:cNvPr>
            <p:cNvSpPr/>
            <p:nvPr/>
          </p:nvSpPr>
          <p:spPr>
            <a:xfrm>
              <a:off x="6661320" y="3738632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E51 - 52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20687FB-B13F-4F05-AE6E-38F3DC49ABC1}"/>
                </a:ext>
              </a:extLst>
            </p:cNvPr>
            <p:cNvSpPr/>
            <p:nvPr/>
          </p:nvSpPr>
          <p:spPr>
            <a:xfrm>
              <a:off x="6781130" y="3740031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E61-E62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44BF058-2BC7-4D0D-951F-A4D1F982A522}"/>
                </a:ext>
              </a:extLst>
            </p:cNvPr>
            <p:cNvSpPr/>
            <p:nvPr/>
          </p:nvSpPr>
          <p:spPr>
            <a:xfrm>
              <a:off x="6411037" y="2989248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678D9E6-305C-4A42-B9E1-B7BD2AD37F42}"/>
                </a:ext>
              </a:extLst>
            </p:cNvPr>
            <p:cNvSpPr/>
            <p:nvPr/>
          </p:nvSpPr>
          <p:spPr>
            <a:xfrm>
              <a:off x="6661320" y="3002231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E51 - 52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05CE6E6-EDA5-422A-BAAA-753AFB741AD3}"/>
                </a:ext>
              </a:extLst>
            </p:cNvPr>
            <p:cNvSpPr/>
            <p:nvPr/>
          </p:nvSpPr>
          <p:spPr>
            <a:xfrm>
              <a:off x="6781130" y="3001250"/>
              <a:ext cx="126958" cy="64548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5050"/>
              </a:solidFill>
            </a:ln>
          </p:spPr>
          <p:txBody>
            <a:bodyPr vert="vert270" wrap="square" lIns="0" tIns="0" rIns="0" bIns="0" anchor="ctr" anchorCtr="0">
              <a:spAutoFit/>
            </a:bodyPr>
            <a:lstStyle/>
            <a:p>
              <a:pPr algn="ctr"/>
              <a:r>
                <a:rPr lang="fr-FR" sz="825" b="1" dirty="0">
                  <a:solidFill>
                    <a:srgbClr val="F66400"/>
                  </a:solidFill>
                </a:rPr>
                <a:t>E61 –E62</a:t>
              </a:r>
            </a:p>
          </p:txBody>
        </p:sp>
        <p:sp>
          <p:nvSpPr>
            <p:cNvPr id="51" name="ZoneTexte 18">
              <a:extLst>
                <a:ext uri="{FF2B5EF4-FFF2-40B4-BE49-F238E27FC236}">
                  <a16:creationId xmlns:a16="http://schemas.microsoft.com/office/drawing/2014/main" xmlns="" id="{ACBA620F-FE7F-4140-B068-EB693D6DF4C4}"/>
                </a:ext>
              </a:extLst>
            </p:cNvPr>
            <p:cNvSpPr txBox="1"/>
            <p:nvPr/>
          </p:nvSpPr>
          <p:spPr>
            <a:xfrm>
              <a:off x="1648214" y="1292912"/>
              <a:ext cx="243000" cy="648000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Semaine </a:t>
              </a:r>
              <a:r>
                <a:rPr lang="fr-FR" sz="300" b="1" dirty="0"/>
                <a:t>Intégration BTS </a:t>
              </a:r>
              <a:r>
                <a:rPr lang="fr-FR" sz="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Présentation de la formation - Visite entreprise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429002" y="1292912"/>
              <a:ext cx="101384" cy="674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876706" y="1292912"/>
              <a:ext cx="195254" cy="665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350" dirty="0"/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xmlns="" id="{487C77BE-D0E6-4A70-8456-A4CE2BD2748B}"/>
                </a:ext>
              </a:extLst>
            </p:cNvPr>
            <p:cNvSpPr txBox="1"/>
            <p:nvPr/>
          </p:nvSpPr>
          <p:spPr>
            <a:xfrm rot="10800000" flipV="1">
              <a:off x="2775552" y="3002231"/>
              <a:ext cx="136915" cy="648000"/>
            </a:xfrm>
            <a:prstGeom prst="rect">
              <a:avLst/>
            </a:prstGeom>
            <a:pattFill prst="pct40">
              <a:fgClr>
                <a:srgbClr val="FF5050"/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75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3" name="ZoneTexte 26">
              <a:extLst>
                <a:ext uri="{FF2B5EF4-FFF2-40B4-BE49-F238E27FC236}">
                  <a16:creationId xmlns:a16="http://schemas.microsoft.com/office/drawing/2014/main" xmlns="" id="{A6C94068-61EF-4233-989E-3D6DC3804800}"/>
                </a:ext>
              </a:extLst>
            </p:cNvPr>
            <p:cNvSpPr txBox="1"/>
            <p:nvPr/>
          </p:nvSpPr>
          <p:spPr>
            <a:xfrm rot="10800000" flipV="1">
              <a:off x="4711444" y="1974251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64" name="ZoneTexte 26">
              <a:extLst>
                <a:ext uri="{FF2B5EF4-FFF2-40B4-BE49-F238E27FC236}">
                  <a16:creationId xmlns:a16="http://schemas.microsoft.com/office/drawing/2014/main" xmlns="" id="{A6C94068-61EF-4233-989E-3D6DC3804800}"/>
                </a:ext>
              </a:extLst>
            </p:cNvPr>
            <p:cNvSpPr txBox="1"/>
            <p:nvPr/>
          </p:nvSpPr>
          <p:spPr>
            <a:xfrm rot="10800000" flipV="1">
              <a:off x="3711134" y="1958907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  <p:sp>
          <p:nvSpPr>
            <p:cNvPr id="65" name="ZoneTexte 26">
              <a:extLst>
                <a:ext uri="{FF2B5EF4-FFF2-40B4-BE49-F238E27FC236}">
                  <a16:creationId xmlns:a16="http://schemas.microsoft.com/office/drawing/2014/main" xmlns="" id="{A6C94068-61EF-4233-989E-3D6DC3804800}"/>
                </a:ext>
              </a:extLst>
            </p:cNvPr>
            <p:cNvSpPr txBox="1"/>
            <p:nvPr/>
          </p:nvSpPr>
          <p:spPr>
            <a:xfrm rot="10800000" flipV="1">
              <a:off x="5735315" y="1983278"/>
              <a:ext cx="245700" cy="650700"/>
            </a:xfrm>
            <a:prstGeom prst="rect">
              <a:avLst/>
            </a:prstGeom>
            <a:pattFill prst="wdDnDiag">
              <a:fgClr>
                <a:schemeClr val="tx1">
                  <a:lumMod val="50000"/>
                </a:schemeClr>
              </a:fgClr>
              <a:bgClr>
                <a:srgbClr val="01FF74"/>
              </a:bgClr>
            </a:pattFill>
            <a:ln w="190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defPPr>
                <a:defRPr lang="en-US"/>
              </a:defPPr>
              <a:lvl1pPr indent="0" algn="ctr">
                <a:defRPr sz="1300" b="0">
                  <a:solidFill>
                    <a:sysClr val="windowText" lastClr="000000"/>
                  </a:solidFill>
                  <a:latin typeface="Arial Narrow" panose="020B060602020203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endParaRPr lang="fr-FR" sz="975"/>
            </a:p>
          </p:txBody>
        </p:sp>
      </p:grpSp>
      <p:sp>
        <p:nvSpPr>
          <p:cNvPr id="52" name="Rectangle 1"/>
          <p:cNvSpPr txBox="1">
            <a:spLocks/>
          </p:cNvSpPr>
          <p:nvPr/>
        </p:nvSpPr>
        <p:spPr>
          <a:xfrm>
            <a:off x="1234270" y="60587"/>
            <a:ext cx="7691365" cy="4906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000" cap="small" dirty="0">
                <a:solidFill>
                  <a:srgbClr val="1A86D0"/>
                </a:solidFill>
                <a:effectLst/>
                <a:latin typeface="Arial Narrow" pitchFamily="34" charset="0"/>
              </a:rPr>
              <a:t>Construction du calendrier annuel de l’alternance </a:t>
            </a:r>
          </a:p>
          <a:p>
            <a:pPr algn="r"/>
            <a:r>
              <a:rPr lang="fr-FR" sz="1400" i="1" cap="small" dirty="0">
                <a:solidFill>
                  <a:srgbClr val="1A86D0"/>
                </a:solidFill>
                <a:effectLst/>
                <a:latin typeface="Arial Narrow" pitchFamily="34" charset="0"/>
              </a:rPr>
              <a:t>alternance </a:t>
            </a:r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4sem/4sem                                                                                                               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36978"/>
            <a:ext cx="9239534" cy="45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"/>
          <p:cNvSpPr txBox="1">
            <a:spLocks/>
          </p:cNvSpPr>
          <p:nvPr/>
        </p:nvSpPr>
        <p:spPr>
          <a:xfrm>
            <a:off x="1234270" y="60587"/>
            <a:ext cx="7691365" cy="4906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000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Répartition horaire hebdomadaire en public mixé</a:t>
            </a: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                                                                                                               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740"/>
            <a:ext cx="9144000" cy="454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A9CBF5-0150-4632-828F-0BA74A1C1D2A}"/>
              </a:ext>
            </a:extLst>
          </p:cNvPr>
          <p:cNvSpPr/>
          <p:nvPr/>
        </p:nvSpPr>
        <p:spPr>
          <a:xfrm>
            <a:off x="4710997" y="518575"/>
            <a:ext cx="3751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cap="small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Les </a:t>
            </a:r>
            <a:r>
              <a:rPr lang="fr-FR" sz="2000" b="1" cap="small" dirty="0">
                <a:solidFill>
                  <a:srgbClr val="FF3300"/>
                </a:solidFill>
                <a:latin typeface="Arial Narrow" panose="020B0606020202030204" pitchFamily="34" charset="0"/>
              </a:rPr>
              <a:t>contraintes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41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5002"/>
            <a:ext cx="9144000" cy="447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2543"/>
            <a:ext cx="9144000" cy="3661414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1234270" y="60587"/>
            <a:ext cx="7691365" cy="4906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fr-FR" sz="2000" cap="small" dirty="0">
                <a:solidFill>
                  <a:srgbClr val="407CC9"/>
                </a:solidFill>
                <a:effectLst/>
                <a:latin typeface="Arial Narrow" pitchFamily="34" charset="0"/>
              </a:rPr>
              <a:t>Répartition horaire hebdomadaire en 1</a:t>
            </a:r>
            <a:r>
              <a:rPr lang="fr-FR" sz="2000" cap="small" baseline="30000" dirty="0">
                <a:solidFill>
                  <a:srgbClr val="407CC9"/>
                </a:solidFill>
                <a:effectLst/>
                <a:latin typeface="Arial Narrow" pitchFamily="34" charset="0"/>
              </a:rPr>
              <a:t>ère</a:t>
            </a:r>
            <a:r>
              <a:rPr lang="fr-FR" sz="2000" cap="small" dirty="0">
                <a:solidFill>
                  <a:srgbClr val="407CC9"/>
                </a:solidFill>
                <a:effectLst/>
                <a:latin typeface="Arial Narrow" pitchFamily="34" charset="0"/>
              </a:rPr>
              <a:t> année :</a:t>
            </a: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                                                                                                             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317692-F6DB-4CF7-BF97-AD7B8B68E723}"/>
              </a:ext>
            </a:extLst>
          </p:cNvPr>
          <p:cNvSpPr/>
          <p:nvPr/>
        </p:nvSpPr>
        <p:spPr>
          <a:xfrm>
            <a:off x="2186062" y="786628"/>
            <a:ext cx="5156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cap="small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Mise en place de 2 emplois du temps</a:t>
            </a:r>
            <a:endParaRPr lang="fr-FR" sz="2000" b="1" cap="small" dirty="0">
              <a:solidFill>
                <a:srgbClr val="FF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81023" y="993371"/>
            <a:ext cx="9375494" cy="415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 txBox="1">
            <a:spLocks/>
          </p:cNvSpPr>
          <p:nvPr/>
        </p:nvSpPr>
        <p:spPr>
          <a:xfrm>
            <a:off x="1234270" y="60587"/>
            <a:ext cx="7691365" cy="4906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fr-FR" sz="2000" cap="small" dirty="0">
                <a:solidFill>
                  <a:srgbClr val="407CC9"/>
                </a:solidFill>
                <a:effectLst/>
                <a:latin typeface="Arial Narrow" pitchFamily="34" charset="0"/>
              </a:rPr>
              <a:t>Répartition horaire hebdomadaire en </a:t>
            </a:r>
            <a:r>
              <a:rPr lang="fr-FR" sz="2000" cap="small" dirty="0" smtClean="0">
                <a:solidFill>
                  <a:srgbClr val="407CC9"/>
                </a:solidFill>
                <a:effectLst/>
                <a:latin typeface="Arial Narrow" pitchFamily="34" charset="0"/>
              </a:rPr>
              <a:t>2</a:t>
            </a:r>
            <a:r>
              <a:rPr lang="fr-FR" sz="2000" cap="small" baseline="30000" dirty="0" smtClean="0">
                <a:solidFill>
                  <a:srgbClr val="407CC9"/>
                </a:solidFill>
                <a:effectLst/>
                <a:latin typeface="Arial Narrow" pitchFamily="34" charset="0"/>
              </a:rPr>
              <a:t>ème</a:t>
            </a:r>
            <a:r>
              <a:rPr lang="fr-FR" sz="2000" cap="small" dirty="0" smtClean="0">
                <a:solidFill>
                  <a:srgbClr val="407CC9"/>
                </a:solidFill>
                <a:effectLst/>
                <a:latin typeface="Arial Narrow" pitchFamily="34" charset="0"/>
              </a:rPr>
              <a:t> </a:t>
            </a:r>
            <a:r>
              <a:rPr lang="fr-FR" sz="2000" cap="small" dirty="0">
                <a:solidFill>
                  <a:srgbClr val="407CC9"/>
                </a:solidFill>
                <a:effectLst/>
                <a:latin typeface="Arial Narrow" pitchFamily="34" charset="0"/>
              </a:rPr>
              <a:t>année :</a:t>
            </a: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                                                                                                             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317692-F6DB-4CF7-BF97-AD7B8B68E723}"/>
              </a:ext>
            </a:extLst>
          </p:cNvPr>
          <p:cNvSpPr/>
          <p:nvPr/>
        </p:nvSpPr>
        <p:spPr>
          <a:xfrm>
            <a:off x="2186062" y="593261"/>
            <a:ext cx="5156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cap="small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Mise en place de 2 emplois du temps</a:t>
            </a:r>
            <a:endParaRPr lang="fr-FR" sz="2000" b="1" cap="small" dirty="0">
              <a:solidFill>
                <a:srgbClr val="FF33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2" y="1135386"/>
            <a:ext cx="9000304" cy="35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364776" y="62779"/>
            <a:ext cx="731193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Mettre en œuvre le mixité au sein de la classe</a:t>
            </a:r>
            <a:endParaRPr lang="fr-FR" sz="2800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  <a:p>
            <a:pPr algn="r"/>
            <a:r>
              <a:rPr lang="fr-FR" sz="1400" i="1" cap="small" dirty="0" smtClean="0">
                <a:solidFill>
                  <a:srgbClr val="1A86D0"/>
                </a:solidFill>
                <a:effectLst/>
                <a:latin typeface="Arial Narrow" pitchFamily="34" charset="0"/>
              </a:rPr>
              <a:t>Mixité de publics</a:t>
            </a:r>
            <a:endParaRPr lang="fr-FR" sz="1400" i="1" cap="small" dirty="0">
              <a:solidFill>
                <a:srgbClr val="1A86D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57D029-03D9-4C24-8B95-4419964769D0}"/>
              </a:ext>
            </a:extLst>
          </p:cNvPr>
          <p:cNvSpPr/>
          <p:nvPr/>
        </p:nvSpPr>
        <p:spPr>
          <a:xfrm>
            <a:off x="505698" y="737929"/>
            <a:ext cx="8447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« l’accueil d’apprentis nécessite une importante réflexion pédagogique en amont ».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xmlns="" id="{D854BFC2-91B2-4894-A24A-19E515D3834A}"/>
              </a:ext>
            </a:extLst>
          </p:cNvPr>
          <p:cNvSpPr/>
          <p:nvPr/>
        </p:nvSpPr>
        <p:spPr>
          <a:xfrm>
            <a:off x="505698" y="1247634"/>
            <a:ext cx="8297108" cy="32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pédagogie de l’alternance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permanente entre les deux lieux de formation, impose à l’enseignant de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lvl="1">
              <a:lnSpc>
                <a:spcPct val="107000"/>
              </a:lnSpc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connaître les réalités des entreprises ;</a:t>
            </a:r>
            <a:b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identifier le champ d'intervention du maître d'apprentissage ;</a:t>
            </a:r>
            <a:b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identifier le champ d'intervention de l'apprenti ;</a:t>
            </a:r>
            <a:b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avoir une vue globale de la formation.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mise en œuvre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>
              <a:lnSpc>
                <a:spcPct val="107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élaboration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d'outils d'accompagnement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temps pédagogiques spécifiques : coordination de l'équipe des formateurs, préparation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phase d'alternance avec les apprentis,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exploitation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expériences et des vécus de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d9b8819f-644e-4e2e-bf09-8a76532e681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661</Words>
  <Application>Microsoft Office PowerPoint</Application>
  <PresentationFormat>Affichage à l'écran (16:9)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Times New Roman</vt:lpstr>
      <vt:lpstr>page de sous-partie</vt:lpstr>
      <vt:lpstr>Séminaire rénovation  BTS électrotechnique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eseuillot</cp:lastModifiedBy>
  <cp:revision>189</cp:revision>
  <cp:lastPrinted>2020-11-26T13:30:39Z</cp:lastPrinted>
  <dcterms:created xsi:type="dcterms:W3CDTF">2015-02-04T10:43:31Z</dcterms:created>
  <dcterms:modified xsi:type="dcterms:W3CDTF">2020-11-28T08:40:00Z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