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5" r:id="rId4"/>
  </p:sldMasterIdLst>
  <p:notesMasterIdLst>
    <p:notesMasterId r:id="rId25"/>
  </p:notesMasterIdLst>
  <p:handoutMasterIdLst>
    <p:handoutMasterId r:id="rId26"/>
  </p:handoutMasterIdLst>
  <p:sldIdLst>
    <p:sldId id="391" r:id="rId5"/>
    <p:sldId id="393" r:id="rId6"/>
    <p:sldId id="376" r:id="rId7"/>
    <p:sldId id="396" r:id="rId8"/>
    <p:sldId id="399" r:id="rId9"/>
    <p:sldId id="400" r:id="rId10"/>
    <p:sldId id="401" r:id="rId11"/>
    <p:sldId id="402" r:id="rId12"/>
    <p:sldId id="403" r:id="rId13"/>
    <p:sldId id="398" r:id="rId14"/>
    <p:sldId id="397" r:id="rId15"/>
    <p:sldId id="404" r:id="rId16"/>
    <p:sldId id="381" r:id="rId17"/>
    <p:sldId id="378" r:id="rId18"/>
    <p:sldId id="383" r:id="rId19"/>
    <p:sldId id="384" r:id="rId20"/>
    <p:sldId id="385" r:id="rId21"/>
    <p:sldId id="386" r:id="rId22"/>
    <p:sldId id="389" r:id="rId23"/>
    <p:sldId id="374" r:id="rId2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1E5"/>
    <a:srgbClr val="00FF00"/>
    <a:srgbClr val="3D7CC9"/>
    <a:srgbClr val="7B00AC"/>
    <a:srgbClr val="1A86D0"/>
    <a:srgbClr val="9B008A"/>
    <a:srgbClr val="7800FF"/>
    <a:srgbClr val="8800D1"/>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1" autoAdjust="0"/>
    <p:restoredTop sz="94660"/>
  </p:normalViewPr>
  <p:slideViewPr>
    <p:cSldViewPr snapToGrid="0" snapToObjects="1">
      <p:cViewPr varScale="1">
        <p:scale>
          <a:sx n="92" d="100"/>
          <a:sy n="92" d="100"/>
        </p:scale>
        <p:origin x="894" y="78"/>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68E5C-0466-4F96-A56C-A6C43C26BBD8}"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FR"/>
        </a:p>
      </dgm:t>
    </dgm:pt>
    <dgm:pt modelId="{6870342A-ECDC-4DE9-91B5-7CE830F1CCC6}">
      <dgm:prSet phldrT="[Texte]" custT="1"/>
      <dgm:spPr/>
      <dgm:t>
        <a:bodyPr/>
        <a:lstStyle/>
        <a:p>
          <a:r>
            <a:rPr lang="fr-FR" sz="1600" dirty="0">
              <a:latin typeface="Arial" panose="020B0604020202020204" pitchFamily="34" charset="0"/>
              <a:cs typeface="Arial" panose="020B0604020202020204" pitchFamily="34" charset="0"/>
            </a:rPr>
            <a:t>Production</a:t>
          </a:r>
        </a:p>
      </dgm:t>
    </dgm:pt>
    <dgm:pt modelId="{CFFF13A1-3E42-4DB5-9C39-13D439E59CB0}" type="parTrans" cxnId="{3AE900C3-3130-4E69-8478-5ADF8661A42D}">
      <dgm:prSet/>
      <dgm:spPr/>
      <dgm:t>
        <a:bodyPr/>
        <a:lstStyle/>
        <a:p>
          <a:endParaRPr lang="fr-FR"/>
        </a:p>
      </dgm:t>
    </dgm:pt>
    <dgm:pt modelId="{CC7B708D-26B2-4B4D-BFCB-A7145F17279F}" type="sibTrans" cxnId="{3AE900C3-3130-4E69-8478-5ADF8661A42D}">
      <dgm:prSet/>
      <dgm:spPr/>
      <dgm:t>
        <a:bodyPr/>
        <a:lstStyle/>
        <a:p>
          <a:endParaRPr lang="fr-FR"/>
        </a:p>
      </dgm:t>
    </dgm:pt>
    <dgm:pt modelId="{D586D449-3EE9-4813-AE9A-D2EAB46D7FF8}">
      <dgm:prSet phldrT="[Texte]" custT="1"/>
      <dgm:spPr/>
      <dgm:t>
        <a:bodyPr/>
        <a:lstStyle/>
        <a:p>
          <a:r>
            <a:rPr lang="fr-FR" sz="1200" dirty="0">
              <a:latin typeface="Arial" panose="020B0604020202020204" pitchFamily="34" charset="0"/>
              <a:cs typeface="Arial" panose="020B0604020202020204" pitchFamily="34" charset="0"/>
            </a:rPr>
            <a:t>Bâtiments</a:t>
          </a:r>
        </a:p>
        <a:p>
          <a:r>
            <a:rPr lang="fr-FR" sz="1200" dirty="0">
              <a:latin typeface="Arial" panose="020B0604020202020204" pitchFamily="34" charset="0"/>
              <a:cs typeface="Arial" panose="020B0604020202020204" pitchFamily="34" charset="0"/>
            </a:rPr>
            <a:t>résiduel, tertiaire et industriel</a:t>
          </a:r>
        </a:p>
      </dgm:t>
    </dgm:pt>
    <dgm:pt modelId="{622C52C6-533B-4D8D-9784-1018A750286A}" type="parTrans" cxnId="{DFF2AB75-1983-494A-8E54-3A6E720E1299}">
      <dgm:prSet/>
      <dgm:spPr/>
      <dgm:t>
        <a:bodyPr/>
        <a:lstStyle/>
        <a:p>
          <a:endParaRPr lang="fr-FR"/>
        </a:p>
      </dgm:t>
    </dgm:pt>
    <dgm:pt modelId="{0D1A3A95-75B5-4582-AFD2-910C69E388B4}" type="sibTrans" cxnId="{DFF2AB75-1983-494A-8E54-3A6E720E1299}">
      <dgm:prSet/>
      <dgm:spPr/>
      <dgm:t>
        <a:bodyPr/>
        <a:lstStyle/>
        <a:p>
          <a:endParaRPr lang="fr-FR"/>
        </a:p>
      </dgm:t>
    </dgm:pt>
    <dgm:pt modelId="{4E6252AF-33A3-4014-B47C-79A64B76C4C1}">
      <dgm:prSet phldrT="[Texte]" custT="1"/>
      <dgm:spPr>
        <a:solidFill>
          <a:srgbClr val="70AD47"/>
        </a:solidFill>
      </dgm:spPr>
      <dgm:t>
        <a:bodyPr/>
        <a:lstStyle/>
        <a:p>
          <a:r>
            <a:rPr lang="fr-FR" sz="1200" dirty="0">
              <a:latin typeface="Arial" panose="020B0604020202020204" pitchFamily="34" charset="0"/>
              <a:cs typeface="Arial" panose="020B0604020202020204" pitchFamily="34" charset="0"/>
            </a:rPr>
            <a:t>Équipements électriques des véhicules</a:t>
          </a:r>
        </a:p>
      </dgm:t>
    </dgm:pt>
    <dgm:pt modelId="{3229D5AE-2F4B-48A4-9312-548AFC1A5368}" type="parTrans" cxnId="{5BA3492E-A514-4C24-8C65-22D225C3CF9D}">
      <dgm:prSet/>
      <dgm:spPr/>
      <dgm:t>
        <a:bodyPr/>
        <a:lstStyle/>
        <a:p>
          <a:endParaRPr lang="fr-FR"/>
        </a:p>
      </dgm:t>
    </dgm:pt>
    <dgm:pt modelId="{91F77A37-B3FF-49D9-AABF-F7065850B9AC}" type="sibTrans" cxnId="{5BA3492E-A514-4C24-8C65-22D225C3CF9D}">
      <dgm:prSet/>
      <dgm:spPr/>
      <dgm:t>
        <a:bodyPr/>
        <a:lstStyle/>
        <a:p>
          <a:endParaRPr lang="fr-FR"/>
        </a:p>
      </dgm:t>
    </dgm:pt>
    <dgm:pt modelId="{723A8777-4588-4FF5-87B4-4AC523D3AB9C}">
      <dgm:prSet phldrT="[Texte]" custT="1"/>
      <dgm:spPr>
        <a:solidFill>
          <a:srgbClr val="467CAE"/>
        </a:solidFill>
      </dgm:spPr>
      <dgm:t>
        <a:bodyPr/>
        <a:lstStyle/>
        <a:p>
          <a:r>
            <a:rPr lang="fr-FR" sz="1800" dirty="0">
              <a:latin typeface="Arial" panose="020B0604020202020204" pitchFamily="34" charset="0"/>
              <a:cs typeface="Arial" panose="020B0604020202020204" pitchFamily="34" charset="0"/>
            </a:rPr>
            <a:t>Industrie</a:t>
          </a:r>
        </a:p>
      </dgm:t>
    </dgm:pt>
    <dgm:pt modelId="{0C209961-9D14-4B23-9E17-1242AD11DA27}" type="parTrans" cxnId="{ADE5451C-BCFE-4FCF-8DD6-961A8B897EDC}">
      <dgm:prSet/>
      <dgm:spPr/>
      <dgm:t>
        <a:bodyPr/>
        <a:lstStyle/>
        <a:p>
          <a:endParaRPr lang="fr-FR"/>
        </a:p>
      </dgm:t>
    </dgm:pt>
    <dgm:pt modelId="{1FAE1AE1-5DA5-4FE9-A571-E02BA20C4789}" type="sibTrans" cxnId="{ADE5451C-BCFE-4FCF-8DD6-961A8B897EDC}">
      <dgm:prSet/>
      <dgm:spPr/>
      <dgm:t>
        <a:bodyPr/>
        <a:lstStyle/>
        <a:p>
          <a:endParaRPr lang="fr-FR"/>
        </a:p>
      </dgm:t>
    </dgm:pt>
    <dgm:pt modelId="{A9870A35-A616-4933-918A-9A3CBF4A8F52}">
      <dgm:prSet phldrT="[Texte]" custT="1"/>
      <dgm:spPr/>
      <dgm:t>
        <a:bodyPr/>
        <a:lstStyle/>
        <a:p>
          <a:r>
            <a:rPr lang="fr-FR" sz="1400" dirty="0">
              <a:latin typeface="Arial" panose="020B0604020202020204" pitchFamily="34" charset="0"/>
              <a:cs typeface="Arial" panose="020B0604020202020204" pitchFamily="34" charset="0"/>
            </a:rPr>
            <a:t>Transport, distribution et communication</a:t>
          </a:r>
        </a:p>
      </dgm:t>
    </dgm:pt>
    <dgm:pt modelId="{B3F9EC0A-243A-49C7-9382-36DFD8E85800}" type="parTrans" cxnId="{450E9F36-1311-4EFE-A216-875F53524399}">
      <dgm:prSet/>
      <dgm:spPr/>
      <dgm:t>
        <a:bodyPr/>
        <a:lstStyle/>
        <a:p>
          <a:endParaRPr lang="fr-FR"/>
        </a:p>
      </dgm:t>
    </dgm:pt>
    <dgm:pt modelId="{9D052DB0-2F7A-44C9-874F-E793F5DEFDBE}" type="sibTrans" cxnId="{450E9F36-1311-4EFE-A216-875F53524399}">
      <dgm:prSet/>
      <dgm:spPr/>
      <dgm:t>
        <a:bodyPr/>
        <a:lstStyle/>
        <a:p>
          <a:endParaRPr lang="fr-FR"/>
        </a:p>
      </dgm:t>
    </dgm:pt>
    <dgm:pt modelId="{55718F90-E707-497F-9BCC-4900A9AED1CC}">
      <dgm:prSet phldrT="[Texte]" custT="1"/>
      <dgm:spPr/>
      <dgm:t>
        <a:bodyPr/>
        <a:lstStyle/>
        <a:p>
          <a:r>
            <a:rPr lang="fr-FR" sz="1200" dirty="0">
              <a:latin typeface="Arial" panose="020B0604020202020204" pitchFamily="34" charset="0"/>
              <a:cs typeface="Arial" panose="020B0604020202020204" pitchFamily="34" charset="0"/>
            </a:rPr>
            <a:t>Infrastructures</a:t>
          </a:r>
        </a:p>
        <a:p>
          <a:r>
            <a:rPr lang="fr-FR" sz="1200" dirty="0">
              <a:latin typeface="Arial" panose="020B0604020202020204" pitchFamily="34" charset="0"/>
              <a:cs typeface="Arial" panose="020B0604020202020204" pitchFamily="34" charset="0"/>
            </a:rPr>
            <a:t>routière, ferroviaire, urbaines, aéroportuaire</a:t>
          </a:r>
        </a:p>
      </dgm:t>
    </dgm:pt>
    <dgm:pt modelId="{E2F13413-29BA-4956-B3A2-DB5F820AB0B1}" type="parTrans" cxnId="{700278C4-2C82-4DEA-B67F-C66A0F07B7ED}">
      <dgm:prSet/>
      <dgm:spPr/>
      <dgm:t>
        <a:bodyPr/>
        <a:lstStyle/>
        <a:p>
          <a:endParaRPr lang="fr-FR"/>
        </a:p>
      </dgm:t>
    </dgm:pt>
    <dgm:pt modelId="{174B30C7-7EC9-414F-AEB6-EAFBA94A701C}" type="sibTrans" cxnId="{700278C4-2C82-4DEA-B67F-C66A0F07B7ED}">
      <dgm:prSet/>
      <dgm:spPr/>
      <dgm:t>
        <a:bodyPr/>
        <a:lstStyle/>
        <a:p>
          <a:endParaRPr lang="fr-FR"/>
        </a:p>
      </dgm:t>
    </dgm:pt>
    <dgm:pt modelId="{A5EE0B9D-536E-44FD-A878-18EB13A1B27A}" type="pres">
      <dgm:prSet presAssocID="{19868E5C-0466-4F96-A56C-A6C43C26BBD8}" presName="cycle" presStyleCnt="0">
        <dgm:presLayoutVars>
          <dgm:dir/>
          <dgm:resizeHandles val="exact"/>
        </dgm:presLayoutVars>
      </dgm:prSet>
      <dgm:spPr/>
      <dgm:t>
        <a:bodyPr/>
        <a:lstStyle/>
        <a:p>
          <a:endParaRPr lang="fr-FR"/>
        </a:p>
      </dgm:t>
    </dgm:pt>
    <dgm:pt modelId="{D1985A0A-2055-4B3D-A79F-219F8C29A962}" type="pres">
      <dgm:prSet presAssocID="{6870342A-ECDC-4DE9-91B5-7CE830F1CCC6}" presName="node" presStyleLbl="node1" presStyleIdx="0" presStyleCnt="6">
        <dgm:presLayoutVars>
          <dgm:bulletEnabled val="1"/>
        </dgm:presLayoutVars>
      </dgm:prSet>
      <dgm:spPr/>
      <dgm:t>
        <a:bodyPr/>
        <a:lstStyle/>
        <a:p>
          <a:endParaRPr lang="fr-FR"/>
        </a:p>
      </dgm:t>
    </dgm:pt>
    <dgm:pt modelId="{026B5CF7-66B2-408A-9E92-411253F7760E}" type="pres">
      <dgm:prSet presAssocID="{6870342A-ECDC-4DE9-91B5-7CE830F1CCC6}" presName="spNode" presStyleCnt="0"/>
      <dgm:spPr/>
    </dgm:pt>
    <dgm:pt modelId="{4A0DC91D-C824-45D4-95D8-61CD4D8382B8}" type="pres">
      <dgm:prSet presAssocID="{CC7B708D-26B2-4B4D-BFCB-A7145F17279F}" presName="sibTrans" presStyleLbl="sibTrans1D1" presStyleIdx="0" presStyleCnt="6"/>
      <dgm:spPr/>
      <dgm:t>
        <a:bodyPr/>
        <a:lstStyle/>
        <a:p>
          <a:endParaRPr lang="fr-FR"/>
        </a:p>
      </dgm:t>
    </dgm:pt>
    <dgm:pt modelId="{9331C7E2-F74A-45D0-8B96-DF73B3CEB3FD}" type="pres">
      <dgm:prSet presAssocID="{55718F90-E707-497F-9BCC-4900A9AED1CC}" presName="node" presStyleLbl="node1" presStyleIdx="1" presStyleCnt="6" custScaleX="122003" custScaleY="125378">
        <dgm:presLayoutVars>
          <dgm:bulletEnabled val="1"/>
        </dgm:presLayoutVars>
      </dgm:prSet>
      <dgm:spPr/>
      <dgm:t>
        <a:bodyPr/>
        <a:lstStyle/>
        <a:p>
          <a:endParaRPr lang="fr-FR"/>
        </a:p>
      </dgm:t>
    </dgm:pt>
    <dgm:pt modelId="{B5F50092-9CD4-4408-A8DF-453643EDDA1D}" type="pres">
      <dgm:prSet presAssocID="{55718F90-E707-497F-9BCC-4900A9AED1CC}" presName="spNode" presStyleCnt="0"/>
      <dgm:spPr/>
    </dgm:pt>
    <dgm:pt modelId="{45472C0F-5F9F-4291-BD8B-91ACA60DF5E1}" type="pres">
      <dgm:prSet presAssocID="{174B30C7-7EC9-414F-AEB6-EAFBA94A701C}" presName="sibTrans" presStyleLbl="sibTrans1D1" presStyleIdx="1" presStyleCnt="6"/>
      <dgm:spPr/>
      <dgm:t>
        <a:bodyPr/>
        <a:lstStyle/>
        <a:p>
          <a:endParaRPr lang="fr-FR"/>
        </a:p>
      </dgm:t>
    </dgm:pt>
    <dgm:pt modelId="{2FE9E6DA-7A3E-4986-B80A-FEF9E20A3B39}" type="pres">
      <dgm:prSet presAssocID="{D586D449-3EE9-4813-AE9A-D2EAB46D7FF8}" presName="node" presStyleLbl="node1" presStyleIdx="2" presStyleCnt="6">
        <dgm:presLayoutVars>
          <dgm:bulletEnabled val="1"/>
        </dgm:presLayoutVars>
      </dgm:prSet>
      <dgm:spPr/>
      <dgm:t>
        <a:bodyPr/>
        <a:lstStyle/>
        <a:p>
          <a:endParaRPr lang="fr-FR"/>
        </a:p>
      </dgm:t>
    </dgm:pt>
    <dgm:pt modelId="{13CC9026-8963-4EDA-B528-5152BE8DBF80}" type="pres">
      <dgm:prSet presAssocID="{D586D449-3EE9-4813-AE9A-D2EAB46D7FF8}" presName="spNode" presStyleCnt="0"/>
      <dgm:spPr/>
    </dgm:pt>
    <dgm:pt modelId="{F25F3718-7050-4AC7-BE31-B192388B9787}" type="pres">
      <dgm:prSet presAssocID="{0D1A3A95-75B5-4582-AFD2-910C69E388B4}" presName="sibTrans" presStyleLbl="sibTrans1D1" presStyleIdx="2" presStyleCnt="6"/>
      <dgm:spPr/>
      <dgm:t>
        <a:bodyPr/>
        <a:lstStyle/>
        <a:p>
          <a:endParaRPr lang="fr-FR"/>
        </a:p>
      </dgm:t>
    </dgm:pt>
    <dgm:pt modelId="{E4C8FDD3-D1E3-47D3-B981-61D7FFB0EB61}" type="pres">
      <dgm:prSet presAssocID="{4E6252AF-33A3-4014-B47C-79A64B76C4C1}" presName="node" presStyleLbl="node1" presStyleIdx="3" presStyleCnt="6" custScaleX="117690" custScaleY="99739">
        <dgm:presLayoutVars>
          <dgm:bulletEnabled val="1"/>
        </dgm:presLayoutVars>
      </dgm:prSet>
      <dgm:spPr/>
      <dgm:t>
        <a:bodyPr/>
        <a:lstStyle/>
        <a:p>
          <a:endParaRPr lang="fr-FR"/>
        </a:p>
      </dgm:t>
    </dgm:pt>
    <dgm:pt modelId="{B6E9F76A-91F7-47A9-8CE7-9DB1E8E1B65F}" type="pres">
      <dgm:prSet presAssocID="{4E6252AF-33A3-4014-B47C-79A64B76C4C1}" presName="spNode" presStyleCnt="0"/>
      <dgm:spPr/>
    </dgm:pt>
    <dgm:pt modelId="{D1F48ED7-A576-4FF4-8E69-C49376305FEB}" type="pres">
      <dgm:prSet presAssocID="{91F77A37-B3FF-49D9-AABF-F7065850B9AC}" presName="sibTrans" presStyleLbl="sibTrans1D1" presStyleIdx="3" presStyleCnt="6"/>
      <dgm:spPr/>
      <dgm:t>
        <a:bodyPr/>
        <a:lstStyle/>
        <a:p>
          <a:endParaRPr lang="fr-FR"/>
        </a:p>
      </dgm:t>
    </dgm:pt>
    <dgm:pt modelId="{5F25F04C-622C-47F9-B55E-601E6DC4F106}" type="pres">
      <dgm:prSet presAssocID="{723A8777-4588-4FF5-87B4-4AC523D3AB9C}" presName="node" presStyleLbl="node1" presStyleIdx="4" presStyleCnt="6">
        <dgm:presLayoutVars>
          <dgm:bulletEnabled val="1"/>
        </dgm:presLayoutVars>
      </dgm:prSet>
      <dgm:spPr/>
      <dgm:t>
        <a:bodyPr/>
        <a:lstStyle/>
        <a:p>
          <a:endParaRPr lang="fr-FR"/>
        </a:p>
      </dgm:t>
    </dgm:pt>
    <dgm:pt modelId="{337B3E7E-2C56-4934-97C2-585FE95C3217}" type="pres">
      <dgm:prSet presAssocID="{723A8777-4588-4FF5-87B4-4AC523D3AB9C}" presName="spNode" presStyleCnt="0"/>
      <dgm:spPr/>
    </dgm:pt>
    <dgm:pt modelId="{13E78070-181C-4BD4-97C7-BE48B03CE691}" type="pres">
      <dgm:prSet presAssocID="{1FAE1AE1-5DA5-4FE9-A571-E02BA20C4789}" presName="sibTrans" presStyleLbl="sibTrans1D1" presStyleIdx="4" presStyleCnt="6"/>
      <dgm:spPr/>
      <dgm:t>
        <a:bodyPr/>
        <a:lstStyle/>
        <a:p>
          <a:endParaRPr lang="fr-FR"/>
        </a:p>
      </dgm:t>
    </dgm:pt>
    <dgm:pt modelId="{8A0C9457-2746-40AA-A5CC-E9B72AC1230F}" type="pres">
      <dgm:prSet presAssocID="{A9870A35-A616-4933-918A-9A3CBF4A8F52}" presName="node" presStyleLbl="node1" presStyleIdx="5" presStyleCnt="6" custScaleX="121064">
        <dgm:presLayoutVars>
          <dgm:bulletEnabled val="1"/>
        </dgm:presLayoutVars>
      </dgm:prSet>
      <dgm:spPr/>
      <dgm:t>
        <a:bodyPr/>
        <a:lstStyle/>
        <a:p>
          <a:endParaRPr lang="fr-FR"/>
        </a:p>
      </dgm:t>
    </dgm:pt>
    <dgm:pt modelId="{D19073C6-A7D5-45E9-9705-760C2FBA1469}" type="pres">
      <dgm:prSet presAssocID="{A9870A35-A616-4933-918A-9A3CBF4A8F52}" presName="spNode" presStyleCnt="0"/>
      <dgm:spPr/>
    </dgm:pt>
    <dgm:pt modelId="{C646826C-415F-4BC8-9FC6-6D796FADF0F6}" type="pres">
      <dgm:prSet presAssocID="{9D052DB0-2F7A-44C9-874F-E793F5DEFDBE}" presName="sibTrans" presStyleLbl="sibTrans1D1" presStyleIdx="5" presStyleCnt="6"/>
      <dgm:spPr/>
      <dgm:t>
        <a:bodyPr/>
        <a:lstStyle/>
        <a:p>
          <a:endParaRPr lang="fr-FR"/>
        </a:p>
      </dgm:t>
    </dgm:pt>
  </dgm:ptLst>
  <dgm:cxnLst>
    <dgm:cxn modelId="{ACAD4E1C-A2B0-4E9F-A3A5-07A98843BFDD}" type="presOf" srcId="{723A8777-4588-4FF5-87B4-4AC523D3AB9C}" destId="{5F25F04C-622C-47F9-B55E-601E6DC4F106}" srcOrd="0" destOrd="0" presId="urn:microsoft.com/office/officeart/2005/8/layout/cycle6"/>
    <dgm:cxn modelId="{99689379-FE2B-42DB-A4E5-1375D8CD56CF}" type="presOf" srcId="{4E6252AF-33A3-4014-B47C-79A64B76C4C1}" destId="{E4C8FDD3-D1E3-47D3-B981-61D7FFB0EB61}" srcOrd="0" destOrd="0" presId="urn:microsoft.com/office/officeart/2005/8/layout/cycle6"/>
    <dgm:cxn modelId="{37A8CF13-218C-4ED3-B1AD-FBCFE72146AB}" type="presOf" srcId="{55718F90-E707-497F-9BCC-4900A9AED1CC}" destId="{9331C7E2-F74A-45D0-8B96-DF73B3CEB3FD}" srcOrd="0" destOrd="0" presId="urn:microsoft.com/office/officeart/2005/8/layout/cycle6"/>
    <dgm:cxn modelId="{CA5952BB-7CA2-4917-9F64-D3F1F2D498CF}" type="presOf" srcId="{9D052DB0-2F7A-44C9-874F-E793F5DEFDBE}" destId="{C646826C-415F-4BC8-9FC6-6D796FADF0F6}" srcOrd="0" destOrd="0" presId="urn:microsoft.com/office/officeart/2005/8/layout/cycle6"/>
    <dgm:cxn modelId="{700278C4-2C82-4DEA-B67F-C66A0F07B7ED}" srcId="{19868E5C-0466-4F96-A56C-A6C43C26BBD8}" destId="{55718F90-E707-497F-9BCC-4900A9AED1CC}" srcOrd="1" destOrd="0" parTransId="{E2F13413-29BA-4956-B3A2-DB5F820AB0B1}" sibTransId="{174B30C7-7EC9-414F-AEB6-EAFBA94A701C}"/>
    <dgm:cxn modelId="{450E9F36-1311-4EFE-A216-875F53524399}" srcId="{19868E5C-0466-4F96-A56C-A6C43C26BBD8}" destId="{A9870A35-A616-4933-918A-9A3CBF4A8F52}" srcOrd="5" destOrd="0" parTransId="{B3F9EC0A-243A-49C7-9382-36DFD8E85800}" sibTransId="{9D052DB0-2F7A-44C9-874F-E793F5DEFDBE}"/>
    <dgm:cxn modelId="{3AE900C3-3130-4E69-8478-5ADF8661A42D}" srcId="{19868E5C-0466-4F96-A56C-A6C43C26BBD8}" destId="{6870342A-ECDC-4DE9-91B5-7CE830F1CCC6}" srcOrd="0" destOrd="0" parTransId="{CFFF13A1-3E42-4DB5-9C39-13D439E59CB0}" sibTransId="{CC7B708D-26B2-4B4D-BFCB-A7145F17279F}"/>
    <dgm:cxn modelId="{2528D618-7239-4810-A954-FDB77B6C95C8}" type="presOf" srcId="{D586D449-3EE9-4813-AE9A-D2EAB46D7FF8}" destId="{2FE9E6DA-7A3E-4986-B80A-FEF9E20A3B39}" srcOrd="0" destOrd="0" presId="urn:microsoft.com/office/officeart/2005/8/layout/cycle6"/>
    <dgm:cxn modelId="{ADE5451C-BCFE-4FCF-8DD6-961A8B897EDC}" srcId="{19868E5C-0466-4F96-A56C-A6C43C26BBD8}" destId="{723A8777-4588-4FF5-87B4-4AC523D3AB9C}" srcOrd="4" destOrd="0" parTransId="{0C209961-9D14-4B23-9E17-1242AD11DA27}" sibTransId="{1FAE1AE1-5DA5-4FE9-A571-E02BA20C4789}"/>
    <dgm:cxn modelId="{CD51C360-8A1E-4F0E-806C-0C29DD60B6D8}" type="presOf" srcId="{0D1A3A95-75B5-4582-AFD2-910C69E388B4}" destId="{F25F3718-7050-4AC7-BE31-B192388B9787}" srcOrd="0" destOrd="0" presId="urn:microsoft.com/office/officeart/2005/8/layout/cycle6"/>
    <dgm:cxn modelId="{5665C4BD-1777-48FC-8EE4-DD905733F483}" type="presOf" srcId="{19868E5C-0466-4F96-A56C-A6C43C26BBD8}" destId="{A5EE0B9D-536E-44FD-A878-18EB13A1B27A}" srcOrd="0" destOrd="0" presId="urn:microsoft.com/office/officeart/2005/8/layout/cycle6"/>
    <dgm:cxn modelId="{5F3547F6-D66B-4ED5-A5D4-50E576C485DB}" type="presOf" srcId="{91F77A37-B3FF-49D9-AABF-F7065850B9AC}" destId="{D1F48ED7-A576-4FF4-8E69-C49376305FEB}" srcOrd="0" destOrd="0" presId="urn:microsoft.com/office/officeart/2005/8/layout/cycle6"/>
    <dgm:cxn modelId="{DCADE6B9-FEF9-44BD-8890-4D41B3ABC6D6}" type="presOf" srcId="{1FAE1AE1-5DA5-4FE9-A571-E02BA20C4789}" destId="{13E78070-181C-4BD4-97C7-BE48B03CE691}" srcOrd="0" destOrd="0" presId="urn:microsoft.com/office/officeart/2005/8/layout/cycle6"/>
    <dgm:cxn modelId="{E3E12477-23A9-452D-AA5A-DAEE73854A6C}" type="presOf" srcId="{CC7B708D-26B2-4B4D-BFCB-A7145F17279F}" destId="{4A0DC91D-C824-45D4-95D8-61CD4D8382B8}" srcOrd="0" destOrd="0" presId="urn:microsoft.com/office/officeart/2005/8/layout/cycle6"/>
    <dgm:cxn modelId="{DFF2AB75-1983-494A-8E54-3A6E720E1299}" srcId="{19868E5C-0466-4F96-A56C-A6C43C26BBD8}" destId="{D586D449-3EE9-4813-AE9A-D2EAB46D7FF8}" srcOrd="2" destOrd="0" parTransId="{622C52C6-533B-4D8D-9784-1018A750286A}" sibTransId="{0D1A3A95-75B5-4582-AFD2-910C69E388B4}"/>
    <dgm:cxn modelId="{090BA6B7-4B9C-44B5-982D-D000668F3ADE}" type="presOf" srcId="{A9870A35-A616-4933-918A-9A3CBF4A8F52}" destId="{8A0C9457-2746-40AA-A5CC-E9B72AC1230F}" srcOrd="0" destOrd="0" presId="urn:microsoft.com/office/officeart/2005/8/layout/cycle6"/>
    <dgm:cxn modelId="{5BA3492E-A514-4C24-8C65-22D225C3CF9D}" srcId="{19868E5C-0466-4F96-A56C-A6C43C26BBD8}" destId="{4E6252AF-33A3-4014-B47C-79A64B76C4C1}" srcOrd="3" destOrd="0" parTransId="{3229D5AE-2F4B-48A4-9312-548AFC1A5368}" sibTransId="{91F77A37-B3FF-49D9-AABF-F7065850B9AC}"/>
    <dgm:cxn modelId="{E21A4E89-755B-46A2-9899-2F3F8F84236D}" type="presOf" srcId="{6870342A-ECDC-4DE9-91B5-7CE830F1CCC6}" destId="{D1985A0A-2055-4B3D-A79F-219F8C29A962}" srcOrd="0" destOrd="0" presId="urn:microsoft.com/office/officeart/2005/8/layout/cycle6"/>
    <dgm:cxn modelId="{AF4897A6-F691-4508-A938-2D9E0722EBBB}" type="presOf" srcId="{174B30C7-7EC9-414F-AEB6-EAFBA94A701C}" destId="{45472C0F-5F9F-4291-BD8B-91ACA60DF5E1}" srcOrd="0" destOrd="0" presId="urn:microsoft.com/office/officeart/2005/8/layout/cycle6"/>
    <dgm:cxn modelId="{7E5FE1DB-0610-4F04-B676-162C85AFAF6D}" type="presParOf" srcId="{A5EE0B9D-536E-44FD-A878-18EB13A1B27A}" destId="{D1985A0A-2055-4B3D-A79F-219F8C29A962}" srcOrd="0" destOrd="0" presId="urn:microsoft.com/office/officeart/2005/8/layout/cycle6"/>
    <dgm:cxn modelId="{C6AF9F0C-1B81-4774-9C0E-237F1097CF5D}" type="presParOf" srcId="{A5EE0B9D-536E-44FD-A878-18EB13A1B27A}" destId="{026B5CF7-66B2-408A-9E92-411253F7760E}" srcOrd="1" destOrd="0" presId="urn:microsoft.com/office/officeart/2005/8/layout/cycle6"/>
    <dgm:cxn modelId="{7F4851AB-13DC-4A6D-BEBA-EE9B47A2BFE7}" type="presParOf" srcId="{A5EE0B9D-536E-44FD-A878-18EB13A1B27A}" destId="{4A0DC91D-C824-45D4-95D8-61CD4D8382B8}" srcOrd="2" destOrd="0" presId="urn:microsoft.com/office/officeart/2005/8/layout/cycle6"/>
    <dgm:cxn modelId="{E95EA47E-E203-456D-8B26-557838F5133B}" type="presParOf" srcId="{A5EE0B9D-536E-44FD-A878-18EB13A1B27A}" destId="{9331C7E2-F74A-45D0-8B96-DF73B3CEB3FD}" srcOrd="3" destOrd="0" presId="urn:microsoft.com/office/officeart/2005/8/layout/cycle6"/>
    <dgm:cxn modelId="{6907486E-1B2C-46D1-9ED6-E6C2E97AA142}" type="presParOf" srcId="{A5EE0B9D-536E-44FD-A878-18EB13A1B27A}" destId="{B5F50092-9CD4-4408-A8DF-453643EDDA1D}" srcOrd="4" destOrd="0" presId="urn:microsoft.com/office/officeart/2005/8/layout/cycle6"/>
    <dgm:cxn modelId="{17ACD6E1-66B2-41FF-94C5-CFF295CBF4D7}" type="presParOf" srcId="{A5EE0B9D-536E-44FD-A878-18EB13A1B27A}" destId="{45472C0F-5F9F-4291-BD8B-91ACA60DF5E1}" srcOrd="5" destOrd="0" presId="urn:microsoft.com/office/officeart/2005/8/layout/cycle6"/>
    <dgm:cxn modelId="{B758C7CC-3B48-4722-A03A-F9091B4F56BA}" type="presParOf" srcId="{A5EE0B9D-536E-44FD-A878-18EB13A1B27A}" destId="{2FE9E6DA-7A3E-4986-B80A-FEF9E20A3B39}" srcOrd="6" destOrd="0" presId="urn:microsoft.com/office/officeart/2005/8/layout/cycle6"/>
    <dgm:cxn modelId="{118679EF-90F4-4D65-8963-DCA90167E845}" type="presParOf" srcId="{A5EE0B9D-536E-44FD-A878-18EB13A1B27A}" destId="{13CC9026-8963-4EDA-B528-5152BE8DBF80}" srcOrd="7" destOrd="0" presId="urn:microsoft.com/office/officeart/2005/8/layout/cycle6"/>
    <dgm:cxn modelId="{EFB14C0D-3DBB-4CB6-8573-1104A4D8D073}" type="presParOf" srcId="{A5EE0B9D-536E-44FD-A878-18EB13A1B27A}" destId="{F25F3718-7050-4AC7-BE31-B192388B9787}" srcOrd="8" destOrd="0" presId="urn:microsoft.com/office/officeart/2005/8/layout/cycle6"/>
    <dgm:cxn modelId="{B5D959CD-4D85-44BD-87EE-D2AA41EC82CE}" type="presParOf" srcId="{A5EE0B9D-536E-44FD-A878-18EB13A1B27A}" destId="{E4C8FDD3-D1E3-47D3-B981-61D7FFB0EB61}" srcOrd="9" destOrd="0" presId="urn:microsoft.com/office/officeart/2005/8/layout/cycle6"/>
    <dgm:cxn modelId="{40873460-A952-40FB-9D25-D531CE8BF957}" type="presParOf" srcId="{A5EE0B9D-536E-44FD-A878-18EB13A1B27A}" destId="{B6E9F76A-91F7-47A9-8CE7-9DB1E8E1B65F}" srcOrd="10" destOrd="0" presId="urn:microsoft.com/office/officeart/2005/8/layout/cycle6"/>
    <dgm:cxn modelId="{2E2B1787-1832-420B-BA78-0E27EB2D0CF3}" type="presParOf" srcId="{A5EE0B9D-536E-44FD-A878-18EB13A1B27A}" destId="{D1F48ED7-A576-4FF4-8E69-C49376305FEB}" srcOrd="11" destOrd="0" presId="urn:microsoft.com/office/officeart/2005/8/layout/cycle6"/>
    <dgm:cxn modelId="{F315EEE4-3966-4270-8C4E-2BF84E6197CA}" type="presParOf" srcId="{A5EE0B9D-536E-44FD-A878-18EB13A1B27A}" destId="{5F25F04C-622C-47F9-B55E-601E6DC4F106}" srcOrd="12" destOrd="0" presId="urn:microsoft.com/office/officeart/2005/8/layout/cycle6"/>
    <dgm:cxn modelId="{6BBC3D1B-3AB9-4BFF-9236-2A759D5763AC}" type="presParOf" srcId="{A5EE0B9D-536E-44FD-A878-18EB13A1B27A}" destId="{337B3E7E-2C56-4934-97C2-585FE95C3217}" srcOrd="13" destOrd="0" presId="urn:microsoft.com/office/officeart/2005/8/layout/cycle6"/>
    <dgm:cxn modelId="{B46F49B3-DA0C-4746-B211-96B8C8555497}" type="presParOf" srcId="{A5EE0B9D-536E-44FD-A878-18EB13A1B27A}" destId="{13E78070-181C-4BD4-97C7-BE48B03CE691}" srcOrd="14" destOrd="0" presId="urn:microsoft.com/office/officeart/2005/8/layout/cycle6"/>
    <dgm:cxn modelId="{792B37B8-089C-44DA-9401-A6F702B4807C}" type="presParOf" srcId="{A5EE0B9D-536E-44FD-A878-18EB13A1B27A}" destId="{8A0C9457-2746-40AA-A5CC-E9B72AC1230F}" srcOrd="15" destOrd="0" presId="urn:microsoft.com/office/officeart/2005/8/layout/cycle6"/>
    <dgm:cxn modelId="{537CFF4D-85B8-474C-A168-1EDEF2BE565F}" type="presParOf" srcId="{A5EE0B9D-536E-44FD-A878-18EB13A1B27A}" destId="{D19073C6-A7D5-45E9-9705-760C2FBA1469}" srcOrd="16" destOrd="0" presId="urn:microsoft.com/office/officeart/2005/8/layout/cycle6"/>
    <dgm:cxn modelId="{0F19ED2C-9DD7-4421-9BDF-E5EA76917BAA}" type="presParOf" srcId="{A5EE0B9D-536E-44FD-A878-18EB13A1B27A}" destId="{C646826C-415F-4BC8-9FC6-6D796FADF0F6}" srcOrd="17" destOrd="0" presId="urn:microsoft.com/office/officeart/2005/8/layout/cycle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85A0A-2055-4B3D-A79F-219F8C29A962}">
      <dsp:nvSpPr>
        <dsp:cNvPr id="0" name=""/>
        <dsp:cNvSpPr/>
      </dsp:nvSpPr>
      <dsp:spPr>
        <a:xfrm>
          <a:off x="3681888" y="1502"/>
          <a:ext cx="1196166" cy="7775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latin typeface="Arial" panose="020B0604020202020204" pitchFamily="34" charset="0"/>
              <a:cs typeface="Arial" panose="020B0604020202020204" pitchFamily="34" charset="0"/>
            </a:rPr>
            <a:t>Production</a:t>
          </a:r>
        </a:p>
      </dsp:txBody>
      <dsp:txXfrm>
        <a:off x="3719843" y="39457"/>
        <a:ext cx="1120256" cy="701598"/>
      </dsp:txXfrm>
    </dsp:sp>
    <dsp:sp modelId="{4A0DC91D-C824-45D4-95D8-61CD4D8382B8}">
      <dsp:nvSpPr>
        <dsp:cNvPr id="0" name=""/>
        <dsp:cNvSpPr/>
      </dsp:nvSpPr>
      <dsp:spPr>
        <a:xfrm>
          <a:off x="2445213" y="390257"/>
          <a:ext cx="3669516" cy="3669516"/>
        </a:xfrm>
        <a:custGeom>
          <a:avLst/>
          <a:gdLst/>
          <a:ahLst/>
          <a:cxnLst/>
          <a:rect l="0" t="0" r="0" b="0"/>
          <a:pathLst>
            <a:path>
              <a:moveTo>
                <a:pt x="2439162" y="102409"/>
              </a:moveTo>
              <a:arcTo wR="1834758" hR="1834758" stAng="17354011" swAng="123553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1C7E2-F74A-45D0-8B96-DF73B3CEB3FD}">
      <dsp:nvSpPr>
        <dsp:cNvPr id="0" name=""/>
        <dsp:cNvSpPr/>
      </dsp:nvSpPr>
      <dsp:spPr>
        <a:xfrm>
          <a:off x="5139238" y="820223"/>
          <a:ext cx="1459359" cy="9748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rial" panose="020B0604020202020204" pitchFamily="34" charset="0"/>
              <a:cs typeface="Arial" panose="020B0604020202020204" pitchFamily="34" charset="0"/>
            </a:rPr>
            <a:t>Infrastructures</a:t>
          </a:r>
        </a:p>
        <a:p>
          <a:pPr lvl="0" algn="ctr" defTabSz="533400">
            <a:lnSpc>
              <a:spcPct val="90000"/>
            </a:lnSpc>
            <a:spcBef>
              <a:spcPct val="0"/>
            </a:spcBef>
            <a:spcAft>
              <a:spcPct val="35000"/>
            </a:spcAft>
          </a:pPr>
          <a:r>
            <a:rPr lang="fr-FR" sz="1200" kern="1200" dirty="0">
              <a:latin typeface="Arial" panose="020B0604020202020204" pitchFamily="34" charset="0"/>
              <a:cs typeface="Arial" panose="020B0604020202020204" pitchFamily="34" charset="0"/>
            </a:rPr>
            <a:t>routière, ferroviaire, urbaines, aéroportuaire</a:t>
          </a:r>
        </a:p>
      </dsp:txBody>
      <dsp:txXfrm>
        <a:off x="5186825" y="867810"/>
        <a:ext cx="1364185" cy="879650"/>
      </dsp:txXfrm>
    </dsp:sp>
    <dsp:sp modelId="{45472C0F-5F9F-4291-BD8B-91ACA60DF5E1}">
      <dsp:nvSpPr>
        <dsp:cNvPr id="0" name=""/>
        <dsp:cNvSpPr/>
      </dsp:nvSpPr>
      <dsp:spPr>
        <a:xfrm>
          <a:off x="2445213" y="390257"/>
          <a:ext cx="3669516" cy="3669516"/>
        </a:xfrm>
        <a:custGeom>
          <a:avLst/>
          <a:gdLst/>
          <a:ahLst/>
          <a:cxnLst/>
          <a:rect l="0" t="0" r="0" b="0"/>
          <a:pathLst>
            <a:path>
              <a:moveTo>
                <a:pt x="3620647" y="1414119"/>
              </a:moveTo>
              <a:arcTo wR="1834758" hR="1834758" stAng="20804786" swAng="178196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9E6DA-7A3E-4986-B80A-FEF9E20A3B39}">
      <dsp:nvSpPr>
        <dsp:cNvPr id="0" name=""/>
        <dsp:cNvSpPr/>
      </dsp:nvSpPr>
      <dsp:spPr>
        <a:xfrm>
          <a:off x="5270835" y="2753640"/>
          <a:ext cx="1196166" cy="7775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rial" panose="020B0604020202020204" pitchFamily="34" charset="0"/>
              <a:cs typeface="Arial" panose="020B0604020202020204" pitchFamily="34" charset="0"/>
            </a:rPr>
            <a:t>Bâtiments</a:t>
          </a:r>
        </a:p>
        <a:p>
          <a:pPr lvl="0" algn="ctr" defTabSz="533400">
            <a:lnSpc>
              <a:spcPct val="90000"/>
            </a:lnSpc>
            <a:spcBef>
              <a:spcPct val="0"/>
            </a:spcBef>
            <a:spcAft>
              <a:spcPct val="35000"/>
            </a:spcAft>
          </a:pPr>
          <a:r>
            <a:rPr lang="fr-FR" sz="1200" kern="1200" dirty="0">
              <a:latin typeface="Arial" panose="020B0604020202020204" pitchFamily="34" charset="0"/>
              <a:cs typeface="Arial" panose="020B0604020202020204" pitchFamily="34" charset="0"/>
            </a:rPr>
            <a:t>résiduel, tertiaire et industriel</a:t>
          </a:r>
        </a:p>
      </dsp:txBody>
      <dsp:txXfrm>
        <a:off x="5308790" y="2791595"/>
        <a:ext cx="1120256" cy="701598"/>
      </dsp:txXfrm>
    </dsp:sp>
    <dsp:sp modelId="{F25F3718-7050-4AC7-BE31-B192388B9787}">
      <dsp:nvSpPr>
        <dsp:cNvPr id="0" name=""/>
        <dsp:cNvSpPr/>
      </dsp:nvSpPr>
      <dsp:spPr>
        <a:xfrm>
          <a:off x="2445213" y="390257"/>
          <a:ext cx="3669516" cy="3669516"/>
        </a:xfrm>
        <a:custGeom>
          <a:avLst/>
          <a:gdLst/>
          <a:ahLst/>
          <a:cxnLst/>
          <a:rect l="0" t="0" r="0" b="0"/>
          <a:pathLst>
            <a:path>
              <a:moveTo>
                <a:pt x="3118299" y="3145810"/>
              </a:moveTo>
              <a:arcTo wR="1834758" hR="1834758" stAng="2736450" swAng="129684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C8FDD3-D1E3-47D3-B981-61D7FFB0EB61}">
      <dsp:nvSpPr>
        <dsp:cNvPr id="0" name=""/>
        <dsp:cNvSpPr/>
      </dsp:nvSpPr>
      <dsp:spPr>
        <a:xfrm>
          <a:off x="3576087" y="3672033"/>
          <a:ext cx="1407768" cy="775479"/>
        </a:xfrm>
        <a:prstGeom prst="roundRect">
          <a:avLst/>
        </a:prstGeom>
        <a:solidFill>
          <a:srgbClr val="70AD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rial" panose="020B0604020202020204" pitchFamily="34" charset="0"/>
              <a:cs typeface="Arial" panose="020B0604020202020204" pitchFamily="34" charset="0"/>
            </a:rPr>
            <a:t>Équipements électriques des véhicules</a:t>
          </a:r>
        </a:p>
      </dsp:txBody>
      <dsp:txXfrm>
        <a:off x="3613943" y="3709889"/>
        <a:ext cx="1332056" cy="699767"/>
      </dsp:txXfrm>
    </dsp:sp>
    <dsp:sp modelId="{D1F48ED7-A576-4FF4-8E69-C49376305FEB}">
      <dsp:nvSpPr>
        <dsp:cNvPr id="0" name=""/>
        <dsp:cNvSpPr/>
      </dsp:nvSpPr>
      <dsp:spPr>
        <a:xfrm>
          <a:off x="2445213" y="390257"/>
          <a:ext cx="3669516" cy="3669516"/>
        </a:xfrm>
        <a:custGeom>
          <a:avLst/>
          <a:gdLst/>
          <a:ahLst/>
          <a:cxnLst/>
          <a:rect l="0" t="0" r="0" b="0"/>
          <a:pathLst>
            <a:path>
              <a:moveTo>
                <a:pt x="1124397" y="3526421"/>
              </a:moveTo>
              <a:arcTo wR="1834758" hR="1834758" stAng="6766706" swAng="129684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25F04C-622C-47F9-B55E-601E6DC4F106}">
      <dsp:nvSpPr>
        <dsp:cNvPr id="0" name=""/>
        <dsp:cNvSpPr/>
      </dsp:nvSpPr>
      <dsp:spPr>
        <a:xfrm>
          <a:off x="2092940" y="2753640"/>
          <a:ext cx="1196166" cy="777508"/>
        </a:xfrm>
        <a:prstGeom prst="roundRect">
          <a:avLst/>
        </a:prstGeom>
        <a:solidFill>
          <a:srgbClr val="467C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latin typeface="Arial" panose="020B0604020202020204" pitchFamily="34" charset="0"/>
              <a:cs typeface="Arial" panose="020B0604020202020204" pitchFamily="34" charset="0"/>
            </a:rPr>
            <a:t>Industrie</a:t>
          </a:r>
        </a:p>
      </dsp:txBody>
      <dsp:txXfrm>
        <a:off x="2130895" y="2791595"/>
        <a:ext cx="1120256" cy="701598"/>
      </dsp:txXfrm>
    </dsp:sp>
    <dsp:sp modelId="{13E78070-181C-4BD4-97C7-BE48B03CE691}">
      <dsp:nvSpPr>
        <dsp:cNvPr id="0" name=""/>
        <dsp:cNvSpPr/>
      </dsp:nvSpPr>
      <dsp:spPr>
        <a:xfrm>
          <a:off x="2445213" y="390257"/>
          <a:ext cx="3669516" cy="3669516"/>
        </a:xfrm>
        <a:custGeom>
          <a:avLst/>
          <a:gdLst/>
          <a:ahLst/>
          <a:cxnLst/>
          <a:rect l="0" t="0" r="0" b="0"/>
          <a:pathLst>
            <a:path>
              <a:moveTo>
                <a:pt x="74785" y="2353250"/>
              </a:moveTo>
              <a:arcTo wR="1834758" hR="1834758" stAng="9815094" swAng="196981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0C9457-2746-40AA-A5CC-E9B72AC1230F}">
      <dsp:nvSpPr>
        <dsp:cNvPr id="0" name=""/>
        <dsp:cNvSpPr/>
      </dsp:nvSpPr>
      <dsp:spPr>
        <a:xfrm>
          <a:off x="1966960" y="918881"/>
          <a:ext cx="1448127" cy="7775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Transport, distribution et communication</a:t>
          </a:r>
        </a:p>
      </dsp:txBody>
      <dsp:txXfrm>
        <a:off x="2004915" y="956836"/>
        <a:ext cx="1372217" cy="701598"/>
      </dsp:txXfrm>
    </dsp:sp>
    <dsp:sp modelId="{C646826C-415F-4BC8-9FC6-6D796FADF0F6}">
      <dsp:nvSpPr>
        <dsp:cNvPr id="0" name=""/>
        <dsp:cNvSpPr/>
      </dsp:nvSpPr>
      <dsp:spPr>
        <a:xfrm>
          <a:off x="2445213" y="390257"/>
          <a:ext cx="3669516" cy="3669516"/>
        </a:xfrm>
        <a:custGeom>
          <a:avLst/>
          <a:gdLst/>
          <a:ahLst/>
          <a:cxnLst/>
          <a:rect l="0" t="0" r="0" b="0"/>
          <a:pathLst>
            <a:path>
              <a:moveTo>
                <a:pt x="552008" y="522931"/>
              </a:moveTo>
              <a:arcTo wR="1834758" hR="1834758" stAng="13538525" swAng="150477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26/11/2020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26/11/2020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877CED-4965-4293-9E10-60229976EA5B}" type="slidenum">
              <a:rPr lang="fr-FR" smtClean="0"/>
              <a:t>1</a:t>
            </a:fld>
            <a:endParaRPr lang="fr-FR"/>
          </a:p>
        </p:txBody>
      </p:sp>
    </p:spTree>
    <p:extLst>
      <p:ext uri="{BB962C8B-B14F-4D97-AF65-F5344CB8AC3E}">
        <p14:creationId xmlns:p14="http://schemas.microsoft.com/office/powerpoint/2010/main" val="394605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877CED-4965-4293-9E10-60229976EA5B}" type="slidenum">
              <a:rPr lang="fr-FR" smtClean="0"/>
              <a:t>15</a:t>
            </a:fld>
            <a:endParaRPr lang="fr-FR"/>
          </a:p>
        </p:txBody>
      </p:sp>
    </p:spTree>
    <p:extLst>
      <p:ext uri="{BB962C8B-B14F-4D97-AF65-F5344CB8AC3E}">
        <p14:creationId xmlns:p14="http://schemas.microsoft.com/office/powerpoint/2010/main" val="120419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2FF21B-4E51-43ED-B633-8C6C6138F3EE}" type="slidenum">
              <a:rPr lang="fr-FR" smtClean="0"/>
              <a:t>17</a:t>
            </a:fld>
            <a:endParaRPr lang="fr-FR"/>
          </a:p>
        </p:txBody>
      </p:sp>
    </p:spTree>
    <p:extLst>
      <p:ext uri="{BB962C8B-B14F-4D97-AF65-F5344CB8AC3E}">
        <p14:creationId xmlns:p14="http://schemas.microsoft.com/office/powerpoint/2010/main" val="346411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(1) Compte tenu du stage et de la période d’examen, le volume horaire du cycle pour l’étudiant est calculé sur une base théorique de 60 semaines de cours effectif.</a:t>
            </a:r>
          </a:p>
          <a:p>
            <a:r>
              <a:rPr lang="fr-FR" sz="1200" kern="1200" dirty="0">
                <a:solidFill>
                  <a:schemeClr val="tx1"/>
                </a:solidFill>
                <a:effectLst/>
                <a:latin typeface="+mn-lt"/>
                <a:ea typeface="+mn-ea"/>
                <a:cs typeface="+mn-cs"/>
              </a:rPr>
              <a:t>(2) a : cours en division (classe entière), b : projets et travaux dirigés, c : travaux pratiques de laboratoire et d’atelier.</a:t>
            </a:r>
          </a:p>
          <a:p>
            <a:r>
              <a:rPr lang="fr-FR" sz="1200" kern="1200" dirty="0">
                <a:solidFill>
                  <a:schemeClr val="tx1"/>
                </a:solidFill>
                <a:effectLst/>
                <a:latin typeface="+mn-lt"/>
                <a:ea typeface="+mn-ea"/>
                <a:cs typeface="+mn-cs"/>
              </a:rPr>
              <a:t>(3) Le total des heures étudiant sur la durée du cycle est fourni à titre indicatif.</a:t>
            </a:r>
          </a:p>
          <a:p>
            <a:r>
              <a:rPr lang="fr-FR" sz="1200" kern="1200" dirty="0">
                <a:solidFill>
                  <a:schemeClr val="tx1"/>
                </a:solidFill>
                <a:effectLst/>
                <a:latin typeface="+mn-lt"/>
                <a:ea typeface="+mn-ea"/>
                <a:cs typeface="+mn-cs"/>
              </a:rPr>
              <a:t>(4) : Ces enseignements (a, b, c) sont effectués en salle de projet, en laboratoire, en atelier ou sur site extérieur.</a:t>
            </a:r>
          </a:p>
          <a:p>
            <a:r>
              <a:rPr lang="fr-FR" sz="1200" kern="1200" dirty="0">
                <a:solidFill>
                  <a:schemeClr val="tx1"/>
                </a:solidFill>
                <a:effectLst/>
                <a:latin typeface="+mn-lt"/>
                <a:ea typeface="+mn-ea"/>
                <a:cs typeface="+mn-cs"/>
              </a:rPr>
              <a:t>(5) : Pris en charge par un enseignant de STI et un enseignant d’anglais (deux enseignants dans une division quel que soit son effectif).</a:t>
            </a:r>
          </a:p>
          <a:p>
            <a:r>
              <a:rPr lang="fr-FR" sz="1200" kern="1200" dirty="0">
                <a:solidFill>
                  <a:schemeClr val="tx1"/>
                </a:solidFill>
                <a:effectLst/>
                <a:latin typeface="+mn-lt"/>
                <a:ea typeface="+mn-ea"/>
                <a:cs typeface="+mn-cs"/>
              </a:rPr>
              <a:t>(6) : Pris en charge par un enseignant de STI et un enseignant de mathématiques (deux enseignants dans une division quel que soit son effectif). Une demie heure de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‑enseignement est centrée sur des mises en situation et sur les objets d’étude du BTS.</a:t>
            </a:r>
          </a:p>
          <a:p>
            <a:r>
              <a:rPr lang="fr-FR" sz="1200" kern="1200" dirty="0">
                <a:solidFill>
                  <a:schemeClr val="tx1"/>
                </a:solidFill>
                <a:effectLst/>
                <a:latin typeface="+mn-lt"/>
                <a:ea typeface="+mn-ea"/>
                <a:cs typeface="+mn-cs"/>
              </a:rPr>
              <a:t>(7) : Cet enseignement est défini sous la responsabilité partagée des deux enseignants : STI et physique-chimie. </a:t>
            </a:r>
            <a:r>
              <a:rPr lang="fr-FR" sz="1200" b="1" kern="1200" dirty="0">
                <a:solidFill>
                  <a:schemeClr val="tx1"/>
                </a:solidFill>
                <a:effectLst/>
                <a:latin typeface="+mn-lt"/>
                <a:ea typeface="+mn-ea"/>
                <a:cs typeface="+mn-cs"/>
              </a:rPr>
              <a:t>Il est pris en charge simultanément par un enseignant de STI et un enseignant de physique-chimie (deux enseignants dans une division) dès lors que l’effectif de la division est supérieur à 15 étudiants.</a:t>
            </a:r>
            <a:r>
              <a:rPr lang="fr-FR" sz="1200" kern="1200" dirty="0">
                <a:solidFill>
                  <a:schemeClr val="tx1"/>
                </a:solidFill>
                <a:effectLst/>
                <a:latin typeface="+mn-lt"/>
                <a:ea typeface="+mn-ea"/>
                <a:cs typeface="+mn-cs"/>
              </a:rPr>
              <a:t> Lorsque l’effectif de la division est inférieur à 16 étudiants, une autre organisation pédagogique doit permettre l’intervention coordonnées des deux professeurs (le professeur de STI semaine A et le professeur de physique-chimie semaine B par exemple). Cet enseignement est effectué en salle de projet, en laboratoire, en atelier ou sur site extérieur.</a:t>
            </a:r>
          </a:p>
          <a:p>
            <a:r>
              <a:rPr lang="fr-FR" sz="1200" kern="1200" dirty="0">
                <a:solidFill>
                  <a:schemeClr val="tx1"/>
                </a:solidFill>
                <a:effectLst/>
                <a:latin typeface="+mn-lt"/>
                <a:ea typeface="+mn-ea"/>
                <a:cs typeface="+mn-cs"/>
              </a:rPr>
              <a:t>(8) : Les heures d’accompagnement personnalisé de première et deuxième année sont mises en œuvre en fonction des besoins des étudiants ; elles peuvent être cumulées sur le cycle de deux ans et réparties différemment, en fonction du projet pédagogique validé au niveau de l’établissement. </a:t>
            </a:r>
          </a:p>
          <a:p>
            <a:r>
              <a:rPr lang="fr-FR" sz="1200" kern="1200" dirty="0">
                <a:solidFill>
                  <a:schemeClr val="tx1"/>
                </a:solidFill>
                <a:effectLst/>
                <a:latin typeface="+mn-lt"/>
                <a:ea typeface="+mn-ea"/>
                <a:cs typeface="+mn-cs"/>
              </a:rPr>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03877CED-4965-4293-9E10-60229976EA5B}" type="slidenum">
              <a:rPr lang="fr-FR" smtClean="0"/>
              <a:t>18</a:t>
            </a:fld>
            <a:endParaRPr lang="fr-FR"/>
          </a:p>
        </p:txBody>
      </p:sp>
    </p:spTree>
    <p:extLst>
      <p:ext uri="{BB962C8B-B14F-4D97-AF65-F5344CB8AC3E}">
        <p14:creationId xmlns:p14="http://schemas.microsoft.com/office/powerpoint/2010/main" val="119468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0343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7" name="ZoneTexte 6"/>
          <p:cNvSpPr txBox="1"/>
          <p:nvPr userDrawn="1"/>
        </p:nvSpPr>
        <p:spPr>
          <a:xfrm>
            <a:off x="149689" y="4845895"/>
            <a:ext cx="6949611" cy="246221"/>
          </a:xfrm>
          <a:prstGeom prst="rect">
            <a:avLst/>
          </a:prstGeom>
          <a:noFill/>
        </p:spPr>
        <p:txBody>
          <a:bodyPr wrap="square" rtlCol="0">
            <a:spAutoFit/>
          </a:bodyPr>
          <a:lstStyle/>
          <a:p>
            <a:r>
              <a:rPr lang="fr-FR" sz="1000" dirty="0">
                <a:solidFill>
                  <a:schemeClr val="tx2">
                    <a:lumMod val="60000"/>
                    <a:lumOff val="40000"/>
                  </a:schemeClr>
                </a:solidFill>
              </a:rPr>
              <a:t>IG</a:t>
            </a:r>
            <a:r>
              <a:rPr lang="fr-FR" sz="1000" kern="1200" dirty="0">
                <a:solidFill>
                  <a:schemeClr val="tx2">
                    <a:lumMod val="60000"/>
                    <a:lumOff val="40000"/>
                  </a:schemeClr>
                </a:solidFill>
                <a:latin typeface="+mn-lt"/>
                <a:ea typeface="+mn-ea"/>
                <a:cs typeface="+mn-cs"/>
              </a:rPr>
              <a:t>É</a:t>
            </a:r>
            <a:r>
              <a:rPr lang="fr-FR" sz="1000" dirty="0">
                <a:solidFill>
                  <a:schemeClr val="tx2">
                    <a:lumMod val="60000"/>
                    <a:lumOff val="40000"/>
                  </a:schemeClr>
                </a:solidFill>
              </a:rPr>
              <a:t>SR PC</a:t>
            </a:r>
            <a:r>
              <a:rPr lang="fr-FR" sz="1000" baseline="0" dirty="0">
                <a:solidFill>
                  <a:schemeClr val="tx2">
                    <a:lumMod val="60000"/>
                    <a:lumOff val="40000"/>
                  </a:schemeClr>
                </a:solidFill>
              </a:rPr>
              <a:t> et STI                                                                             Séminaire national du BTS rénové 27 novembre 2020</a:t>
            </a:r>
            <a:endParaRPr lang="fr-FR" sz="1000" dirty="0">
              <a:solidFill>
                <a:schemeClr val="tx2">
                  <a:lumMod val="60000"/>
                  <a:lumOff val="40000"/>
                </a:schemeClr>
              </a:solidFill>
            </a:endParaRPr>
          </a:p>
        </p:txBody>
      </p:sp>
    </p:spTree>
    <p:extLst>
      <p:ext uri="{BB962C8B-B14F-4D97-AF65-F5344CB8AC3E}">
        <p14:creationId xmlns:p14="http://schemas.microsoft.com/office/powerpoint/2010/main" val="25904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441789" y="4783500"/>
            <a:ext cx="7152811" cy="246221"/>
          </a:xfrm>
          <a:prstGeom prst="rect">
            <a:avLst/>
          </a:prstGeom>
          <a:noFill/>
        </p:spPr>
        <p:txBody>
          <a:bodyPr wrap="square" rtlCol="0">
            <a:spAutoFit/>
          </a:bodyPr>
          <a:lstStyle/>
          <a:p>
            <a:r>
              <a:rPr lang="fr-FR" sz="1000" dirty="0">
                <a:solidFill>
                  <a:schemeClr val="tx2">
                    <a:lumMod val="60000"/>
                    <a:lumOff val="40000"/>
                  </a:schemeClr>
                </a:solidFill>
              </a:rPr>
              <a:t>IG</a:t>
            </a:r>
            <a:r>
              <a:rPr lang="fr-FR" sz="1000" kern="1200" dirty="0">
                <a:solidFill>
                  <a:schemeClr val="tx2">
                    <a:lumMod val="60000"/>
                    <a:lumOff val="40000"/>
                  </a:schemeClr>
                </a:solidFill>
                <a:latin typeface="+mn-lt"/>
                <a:ea typeface="+mn-ea"/>
                <a:cs typeface="+mn-cs"/>
              </a:rPr>
              <a:t>É</a:t>
            </a:r>
            <a:r>
              <a:rPr lang="fr-FR" sz="1000" dirty="0">
                <a:solidFill>
                  <a:schemeClr val="tx2">
                    <a:lumMod val="60000"/>
                    <a:lumOff val="40000"/>
                  </a:schemeClr>
                </a:solidFill>
              </a:rPr>
              <a:t>SR PC</a:t>
            </a:r>
            <a:r>
              <a:rPr lang="fr-FR" sz="1000" baseline="0" dirty="0">
                <a:solidFill>
                  <a:schemeClr val="tx2">
                    <a:lumMod val="60000"/>
                    <a:lumOff val="40000"/>
                  </a:schemeClr>
                </a:solidFill>
              </a:rPr>
              <a:t> et STI                                                                                Séminaire national du BTS rénové 27 novembre 2020</a:t>
            </a:r>
            <a:endParaRPr lang="fr-FR" sz="1000" dirty="0">
              <a:solidFill>
                <a:schemeClr val="tx2">
                  <a:lumMod val="60000"/>
                  <a:lumOff val="40000"/>
                </a:schemeClr>
              </a:solidFill>
            </a:endParaRPr>
          </a:p>
        </p:txBody>
      </p:sp>
      <p:sp>
        <p:nvSpPr>
          <p:cNvPr id="8" name="Espace réservé du numéro de diapositive 7"/>
          <p:cNvSpPr>
            <a:spLocks noGrp="1"/>
          </p:cNvSpPr>
          <p:nvPr>
            <p:ph type="sldNum" sz="quarter" idx="10"/>
          </p:nvPr>
        </p:nvSpPr>
        <p:spPr>
          <a:xfrm>
            <a:off x="7696824" y="4736516"/>
            <a:ext cx="1350000" cy="360000"/>
          </a:xfr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967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ZoneTexte 6"/>
          <p:cNvSpPr txBox="1"/>
          <p:nvPr userDrawn="1"/>
        </p:nvSpPr>
        <p:spPr>
          <a:xfrm>
            <a:off x="149689" y="4845895"/>
            <a:ext cx="6949611" cy="246221"/>
          </a:xfrm>
          <a:prstGeom prst="rect">
            <a:avLst/>
          </a:prstGeom>
          <a:noFill/>
        </p:spPr>
        <p:txBody>
          <a:bodyPr wrap="square" rtlCol="0">
            <a:spAutoFit/>
          </a:bodyPr>
          <a:lstStyle/>
          <a:p>
            <a:r>
              <a:rPr lang="fr-FR" sz="1000" dirty="0">
                <a:solidFill>
                  <a:schemeClr val="tx2">
                    <a:lumMod val="60000"/>
                    <a:lumOff val="40000"/>
                  </a:schemeClr>
                </a:solidFill>
              </a:rPr>
              <a:t>IG</a:t>
            </a:r>
            <a:r>
              <a:rPr lang="fr-FR" sz="1000" kern="1200" dirty="0">
                <a:solidFill>
                  <a:schemeClr val="tx2">
                    <a:lumMod val="60000"/>
                    <a:lumOff val="40000"/>
                  </a:schemeClr>
                </a:solidFill>
                <a:latin typeface="+mn-lt"/>
                <a:ea typeface="+mn-ea"/>
                <a:cs typeface="+mn-cs"/>
              </a:rPr>
              <a:t>É</a:t>
            </a:r>
            <a:r>
              <a:rPr lang="fr-FR" sz="1000" dirty="0">
                <a:solidFill>
                  <a:schemeClr val="tx2">
                    <a:lumMod val="60000"/>
                    <a:lumOff val="40000"/>
                  </a:schemeClr>
                </a:solidFill>
              </a:rPr>
              <a:t>SR PC</a:t>
            </a:r>
            <a:r>
              <a:rPr lang="fr-FR" sz="1000" baseline="0" dirty="0">
                <a:solidFill>
                  <a:schemeClr val="tx2">
                    <a:lumMod val="60000"/>
                    <a:lumOff val="40000"/>
                  </a:schemeClr>
                </a:solidFill>
              </a:rPr>
              <a:t> et STI                                                                             Séminaire national du BTS rénové 27 novembre 2020</a:t>
            </a:r>
            <a:endParaRPr lang="fr-FR" sz="1000" dirty="0">
              <a:solidFill>
                <a:schemeClr val="tx2">
                  <a:lumMod val="60000"/>
                  <a:lumOff val="40000"/>
                </a:schemeClr>
              </a:solidFill>
            </a:endParaRPr>
          </a:p>
        </p:txBody>
      </p:sp>
      <p:sp>
        <p:nvSpPr>
          <p:cNvPr id="9" name="Espace réservé du numéro de diapositive 7"/>
          <p:cNvSpPr>
            <a:spLocks noGrp="1"/>
          </p:cNvSpPr>
          <p:nvPr>
            <p:ph type="sldNum" sz="quarter" idx="10"/>
          </p:nvPr>
        </p:nvSpPr>
        <p:spPr>
          <a:xfrm>
            <a:off x="7366624" y="4900073"/>
            <a:ext cx="1350000" cy="250621"/>
          </a:xfr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9802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E08368-2385-46B3-877A-6603289F85F4}" type="slidenum">
              <a:rPr lang="fr-FR" smtClean="0"/>
              <a:t>‹N°›</a:t>
            </a:fld>
            <a:endParaRPr lang="fr-FR"/>
          </a:p>
        </p:txBody>
      </p:sp>
      <p:sp>
        <p:nvSpPr>
          <p:cNvPr id="5" name="ZoneTexte 4"/>
          <p:cNvSpPr txBox="1"/>
          <p:nvPr userDrawn="1"/>
        </p:nvSpPr>
        <p:spPr>
          <a:xfrm>
            <a:off x="441789" y="4783500"/>
            <a:ext cx="6992210" cy="246221"/>
          </a:xfrm>
          <a:prstGeom prst="rect">
            <a:avLst/>
          </a:prstGeom>
          <a:noFill/>
        </p:spPr>
        <p:txBody>
          <a:bodyPr wrap="square" rtlCol="0">
            <a:spAutoFit/>
          </a:bodyPr>
          <a:lstStyle/>
          <a:p>
            <a:r>
              <a:rPr lang="fr-FR" sz="1000" dirty="0">
                <a:solidFill>
                  <a:schemeClr val="tx2">
                    <a:lumMod val="60000"/>
                    <a:lumOff val="40000"/>
                  </a:schemeClr>
                </a:solidFill>
              </a:rPr>
              <a:t>IG</a:t>
            </a:r>
            <a:r>
              <a:rPr lang="fr-FR" sz="1000" kern="1200" dirty="0">
                <a:solidFill>
                  <a:schemeClr val="tx2">
                    <a:lumMod val="60000"/>
                    <a:lumOff val="40000"/>
                  </a:schemeClr>
                </a:solidFill>
                <a:latin typeface="+mn-lt"/>
                <a:ea typeface="+mn-ea"/>
                <a:cs typeface="+mn-cs"/>
              </a:rPr>
              <a:t>É</a:t>
            </a:r>
            <a:r>
              <a:rPr lang="fr-FR" sz="1000" dirty="0">
                <a:solidFill>
                  <a:schemeClr val="tx2">
                    <a:lumMod val="60000"/>
                    <a:lumOff val="40000"/>
                  </a:schemeClr>
                </a:solidFill>
              </a:rPr>
              <a:t>SR PC</a:t>
            </a:r>
            <a:r>
              <a:rPr lang="fr-FR" sz="1000" baseline="0" dirty="0">
                <a:solidFill>
                  <a:schemeClr val="tx2">
                    <a:lumMod val="60000"/>
                    <a:lumOff val="40000"/>
                  </a:schemeClr>
                </a:solidFill>
              </a:rPr>
              <a:t> et STI                                                                               Séminaire national du BTS rénové 27 novembre 2020</a:t>
            </a:r>
            <a:endParaRPr lang="fr-FR" sz="1000" dirty="0">
              <a:solidFill>
                <a:schemeClr val="tx2">
                  <a:lumMod val="60000"/>
                  <a:lumOff val="40000"/>
                </a:schemeClr>
              </a:solidFill>
            </a:endParaRPr>
          </a:p>
        </p:txBody>
      </p:sp>
    </p:spTree>
    <p:extLst>
      <p:ext uri="{BB962C8B-B14F-4D97-AF65-F5344CB8AC3E}">
        <p14:creationId xmlns:p14="http://schemas.microsoft.com/office/powerpoint/2010/main" val="28029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8000" y="108000"/>
            <a:ext cx="555733" cy="504000"/>
          </a:xfrm>
          <a:prstGeom prst="rect">
            <a:avLst/>
          </a:prstGeom>
        </p:spPr>
      </p:pic>
    </p:spTree>
    <p:extLst>
      <p:ext uri="{BB962C8B-B14F-4D97-AF65-F5344CB8AC3E}">
        <p14:creationId xmlns:p14="http://schemas.microsoft.com/office/powerpoint/2010/main" val="22563945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013695" y="38112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6" name="ZoneTexte 15"/>
          <p:cNvSpPr txBox="1"/>
          <p:nvPr/>
        </p:nvSpPr>
        <p:spPr>
          <a:xfrm>
            <a:off x="116682" y="4394308"/>
            <a:ext cx="9027318" cy="430887"/>
          </a:xfrm>
          <a:prstGeom prst="rect">
            <a:avLst/>
          </a:prstGeom>
          <a:solidFill>
            <a:schemeClr val="bg1"/>
          </a:solidFill>
          <a:ln>
            <a:solidFill>
              <a:schemeClr val="bg1"/>
            </a:solidFill>
          </a:ln>
        </p:spPr>
        <p:txBody>
          <a:bodyPr wrap="square" rtlCol="0">
            <a:spAutoFit/>
          </a:bodyPr>
          <a:lstStyle/>
          <a:p>
            <a:r>
              <a:rPr lang="fr-FR" sz="1100" b="1" i="1" dirty="0">
                <a:latin typeface="Arial" panose="020B0604020202020204" pitchFamily="34" charset="0"/>
                <a:cs typeface="Arial" panose="020B0604020202020204" pitchFamily="34" charset="0"/>
              </a:rPr>
              <a:t>IGESR pilotes :</a:t>
            </a:r>
            <a:r>
              <a:rPr lang="fr-FR" sz="1100" dirty="0">
                <a:latin typeface="Arial" panose="020B0604020202020204" pitchFamily="34" charset="0"/>
                <a:cs typeface="Arial" panose="020B0604020202020204" pitchFamily="34" charset="0"/>
              </a:rPr>
              <a:t>				    </a:t>
            </a:r>
            <a:r>
              <a:rPr lang="fr-FR" sz="1100" b="1" i="1" dirty="0">
                <a:latin typeface="Arial" panose="020B0604020202020204" pitchFamily="34" charset="0"/>
                <a:cs typeface="Arial" panose="020B0604020202020204" pitchFamily="34" charset="0"/>
              </a:rPr>
              <a:t>Inspecteurs experts de projet :</a:t>
            </a:r>
          </a:p>
          <a:p>
            <a:r>
              <a:rPr lang="fr-FR" sz="1100" dirty="0">
                <a:latin typeface="Arial" panose="020B0604020202020204" pitchFamily="34" charset="0"/>
                <a:cs typeface="Arial" panose="020B0604020202020204" pitchFamily="34" charset="0"/>
              </a:rPr>
              <a:t>Bruno JEAUFFROY, Samuel VIOLLIN             Claude POJOLAT IEN ET STI - Eric SEUILLOT IA-IPR STI-Jean-François ALLARD IA-IPR PC</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56" y="841210"/>
            <a:ext cx="1757156" cy="137452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305" y="944369"/>
            <a:ext cx="1990090" cy="1168209"/>
          </a:xfrm>
          <a:prstGeom prst="rect">
            <a:avLst/>
          </a:prstGeom>
        </p:spPr>
      </p:pic>
      <p:sp>
        <p:nvSpPr>
          <p:cNvPr id="7" name="AutoShape 2" descr="Résultat de recherche d'images pour &quot;gestion technique centralisée&quo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2858" y="3243237"/>
            <a:ext cx="1891392" cy="875307"/>
          </a:xfrm>
          <a:prstGeom prst="rect">
            <a:avLst/>
          </a:prstGeom>
          <a:solidFill>
            <a:schemeClr val="accent6">
              <a:lumMod val="60000"/>
              <a:lumOff val="40000"/>
            </a:schemeClr>
          </a:solidFill>
        </p:spPr>
      </p:pic>
      <p:pic>
        <p:nvPicPr>
          <p:cNvPr id="11" name="Image 10"/>
          <p:cNvPicPr>
            <a:picLocks noChangeAspect="1"/>
          </p:cNvPicPr>
          <p:nvPr/>
        </p:nvPicPr>
        <p:blipFill>
          <a:blip r:embed="rId6"/>
          <a:stretch>
            <a:fillRect/>
          </a:stretch>
        </p:blipFill>
        <p:spPr>
          <a:xfrm>
            <a:off x="230981" y="2514270"/>
            <a:ext cx="2270234" cy="1345505"/>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0887" y="1181159"/>
            <a:ext cx="2507667" cy="1862838"/>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9804" y="2837725"/>
            <a:ext cx="1883591" cy="1161965"/>
          </a:xfrm>
          <a:prstGeom prst="rect">
            <a:avLst/>
          </a:prstGeom>
        </p:spPr>
      </p:pic>
      <p:sp>
        <p:nvSpPr>
          <p:cNvPr id="6" name="Espace réservé du numéro de diapositive 5"/>
          <p:cNvSpPr>
            <a:spLocks noGrp="1"/>
          </p:cNvSpPr>
          <p:nvPr>
            <p:ph type="sldNum" sz="quarter" idx="10"/>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67183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542861" y="1170009"/>
            <a:ext cx="8136081" cy="2563791"/>
          </a:xfrm>
        </p:spPr>
        <p:txBody>
          <a:bodyPr/>
          <a:lstStyle/>
          <a:p>
            <a:pPr>
              <a:spcBef>
                <a:spcPts val="600"/>
              </a:spcBef>
              <a:spcAft>
                <a:spcPts val="0"/>
              </a:spcAft>
            </a:pPr>
            <a:r>
              <a:rPr lang="fr-FR" sz="2800" b="1" dirty="0"/>
              <a:t>Les évolutions :</a:t>
            </a:r>
          </a:p>
          <a:p>
            <a:pPr>
              <a:spcBef>
                <a:spcPts val="600"/>
              </a:spcBef>
              <a:spcAft>
                <a:spcPts val="0"/>
              </a:spcAft>
            </a:pPr>
            <a:endParaRPr lang="fr-FR" sz="2800" dirty="0"/>
          </a:p>
          <a:p>
            <a:pPr marL="539750" indent="-285750" algn="l">
              <a:buFont typeface="Arial" panose="020B0604020202020204" pitchFamily="34" charset="0"/>
              <a:buChar char="•"/>
            </a:pP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contenus organisés en compétences ;</a:t>
            </a:r>
          </a:p>
          <a:p>
            <a:pPr marL="539750" indent="-285750" algn="l">
              <a:buFont typeface="Arial" panose="020B0604020202020204" pitchFamily="34" charset="0"/>
              <a:buChar char="•"/>
            </a:pP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stage qui renforce le lien avec les apprentissages.</a:t>
            </a:r>
            <a:endParaRPr lang="fr-FR" sz="28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322314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506681" y="812657"/>
            <a:ext cx="8136081" cy="3971410"/>
          </a:xfrm>
        </p:spPr>
        <p:txBody>
          <a:bodyPr/>
          <a:lstStyle/>
          <a:p>
            <a:pPr algn="l">
              <a:spcBef>
                <a:spcPts val="600"/>
              </a:spcBef>
              <a:spcAft>
                <a:spcPts val="0"/>
              </a:spcAft>
            </a:pPr>
            <a:r>
              <a:rPr lang="fr-FR" sz="1800" dirty="0"/>
              <a:t>Des enjeux professionnels et pédagogiques liés à :</a:t>
            </a:r>
          </a:p>
          <a:p>
            <a:pPr algn="l">
              <a:spcBef>
                <a:spcPts val="600"/>
              </a:spcBef>
              <a:spcAft>
                <a:spcPts val="0"/>
              </a:spcAft>
            </a:pPr>
            <a:endParaRPr lang="fr-FR" sz="1800" dirty="0"/>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métiers du génie électrique en constante évolution,</a:t>
            </a:r>
          </a:p>
          <a:p>
            <a:pPr marL="539750" indent="-285750" algn="l">
              <a:buFont typeface="Arial" panose="020B0604020202020204" pitchFamily="34" charset="0"/>
              <a:buChar char="•"/>
            </a:pPr>
            <a:endPar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fr-FR" sz="2000" dirty="0"/>
              <a:t>Les métiers du génie électrique sont au cœur du développement industriel de notre pays. Ils concernent des champs devenus très variés pour l’étude, l’exploitation et la maintenance des installations électriques, le contrôle et le diagnostic. Les compétences des électrotechniciens sont aussi mobilisées au service de la distribution de l’énergie électrique et de la gestion des bâtiments connectés. </a:t>
            </a:r>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120141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506681" y="1146547"/>
            <a:ext cx="8136081" cy="3133353"/>
          </a:xfrm>
        </p:spPr>
        <p:txBody>
          <a:bodyPr/>
          <a:lstStyle/>
          <a:p>
            <a:pPr algn="l">
              <a:spcBef>
                <a:spcPts val="600"/>
              </a:spcBef>
              <a:spcAft>
                <a:spcPts val="0"/>
              </a:spcAft>
            </a:pPr>
            <a:r>
              <a:rPr lang="fr-FR" sz="1800" dirty="0"/>
              <a:t>Des enjeux professionnels et pédagogiques liés à :</a:t>
            </a:r>
          </a:p>
          <a:p>
            <a:pPr algn="l">
              <a:spcBef>
                <a:spcPts val="600"/>
              </a:spcBef>
              <a:spcAft>
                <a:spcPts val="0"/>
              </a:spcAft>
            </a:pPr>
            <a:endParaRPr lang="fr-FR" sz="1800" dirty="0"/>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métiers du génie électrique en constante évolution.</a:t>
            </a:r>
          </a:p>
          <a:p>
            <a:pPr marL="539750" indent="-285750" algn="l">
              <a:buFont typeface="Arial" panose="020B0604020202020204" pitchFamily="34" charset="0"/>
              <a:buChar char="•"/>
            </a:pPr>
            <a:endPar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fr-FR" sz="2000" dirty="0"/>
              <a:t>Cette rénovation a un fort défi à relever pour prendre en compte les évolutions des métiers, pour intégrer les évolutions technologiques et les nouveaux contenus associés à l’efficacité énergétique, les réseaux de communication informatique et l’usage des technologies numériques. </a:t>
            </a:r>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Electrotechnique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291708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3602" y="1238319"/>
            <a:ext cx="5427944" cy="415498"/>
          </a:xfrm>
          <a:prstGeom prst="rect">
            <a:avLst/>
          </a:prstGeom>
          <a:noFill/>
        </p:spPr>
        <p:txBody>
          <a:bodyPr wrap="square" rtlCol="0">
            <a:spAutoFit/>
          </a:bodyPr>
          <a:lstStyle/>
          <a:p>
            <a:r>
              <a:rPr lang="fr-FR" sz="2100" b="1" dirty="0"/>
              <a:t>Évolution du contexte professionnel : </a:t>
            </a:r>
            <a:endParaRPr lang="fr-FR" sz="2100" dirty="0"/>
          </a:p>
        </p:txBody>
      </p:sp>
      <p:sp>
        <p:nvSpPr>
          <p:cNvPr id="11" name="ZoneTexte 10"/>
          <p:cNvSpPr txBox="1"/>
          <p:nvPr/>
        </p:nvSpPr>
        <p:spPr>
          <a:xfrm>
            <a:off x="1070882" y="1653817"/>
            <a:ext cx="7615238" cy="1004121"/>
          </a:xfrm>
          <a:prstGeom prst="rect">
            <a:avLst/>
          </a:prstGeom>
          <a:noFill/>
        </p:spPr>
        <p:txBody>
          <a:bodyPr wrap="square" rtlCol="0">
            <a:spAutoFit/>
          </a:bodyPr>
          <a:lstStyle/>
          <a:p>
            <a:pPr marL="214313" indent="-214313">
              <a:buFontTx/>
              <a:buChar char="-"/>
            </a:pPr>
            <a:r>
              <a:rPr lang="fr-FR" sz="1400" dirty="0" smtClean="0"/>
              <a:t>six secteurs professionnels clairement identifiés ;</a:t>
            </a:r>
          </a:p>
          <a:p>
            <a:pPr marL="214313" indent="-214313">
              <a:buFontTx/>
              <a:buChar char="-"/>
            </a:pPr>
            <a:r>
              <a:rPr lang="fr-FR" sz="1400" dirty="0" smtClean="0"/>
              <a:t>évolutions technologiques liées aux enjeux d’efficacité et de performance énergétique, de développement des énergies renouvelables, de transition numérique, de cyber-sécurité et d’interopérabilité</a:t>
            </a:r>
            <a:r>
              <a:rPr lang="fr-FR" sz="1725" dirty="0" smtClean="0"/>
              <a:t>.</a:t>
            </a:r>
            <a:endParaRPr lang="fr-FR" sz="1725" dirty="0"/>
          </a:p>
        </p:txBody>
      </p:sp>
      <p:sp>
        <p:nvSpPr>
          <p:cNvPr id="13" name="ZoneTexte 12"/>
          <p:cNvSpPr txBox="1"/>
          <p:nvPr/>
        </p:nvSpPr>
        <p:spPr>
          <a:xfrm>
            <a:off x="467991" y="2702260"/>
            <a:ext cx="8239929" cy="415498"/>
          </a:xfrm>
          <a:prstGeom prst="rect">
            <a:avLst/>
          </a:prstGeom>
          <a:noFill/>
        </p:spPr>
        <p:txBody>
          <a:bodyPr wrap="square" rtlCol="0">
            <a:spAutoFit/>
          </a:bodyPr>
          <a:lstStyle>
            <a:defPPr>
              <a:defRPr lang="fr-FR"/>
            </a:defPPr>
            <a:lvl1pPr>
              <a:defRPr sz="2100" b="1"/>
            </a:lvl1pPr>
          </a:lstStyle>
          <a:p>
            <a:r>
              <a:rPr lang="fr-FR" dirty="0"/>
              <a:t>Évolution des méthodes de travail et de la règlementation :</a:t>
            </a:r>
          </a:p>
        </p:txBody>
      </p:sp>
      <p:sp>
        <p:nvSpPr>
          <p:cNvPr id="7" name="Rectangle 6"/>
          <p:cNvSpPr/>
          <p:nvPr/>
        </p:nvSpPr>
        <p:spPr>
          <a:xfrm>
            <a:off x="1070882" y="3264225"/>
            <a:ext cx="7002236" cy="1169551"/>
          </a:xfrm>
          <a:prstGeom prst="rect">
            <a:avLst/>
          </a:prstGeom>
        </p:spPr>
        <p:txBody>
          <a:bodyPr wrap="square">
            <a:spAutoFit/>
          </a:bodyPr>
          <a:lstStyle/>
          <a:p>
            <a:pPr marL="214313" indent="-214313">
              <a:buFontTx/>
              <a:buChar char="-"/>
            </a:pPr>
            <a:r>
              <a:rPr lang="fr-FR" sz="1400" dirty="0"/>
              <a:t>la normalisation et la standardisation des méthodes de travail (ISO, NF) ;</a:t>
            </a:r>
          </a:p>
          <a:p>
            <a:pPr marL="214313" indent="-214313">
              <a:buFontTx/>
              <a:buChar char="-"/>
            </a:pPr>
            <a:r>
              <a:rPr lang="fr-FR" sz="1400" dirty="0"/>
              <a:t>l’intégration du BIM et le management des données (BIM) ;</a:t>
            </a:r>
          </a:p>
          <a:p>
            <a:pPr marL="214313" indent="-214313">
              <a:buFontTx/>
              <a:buChar char="-"/>
            </a:pPr>
            <a:r>
              <a:rPr lang="fr-FR" sz="1400" dirty="0"/>
              <a:t>la cyber-sécurité ;</a:t>
            </a:r>
          </a:p>
          <a:p>
            <a:pPr marL="214313" indent="-214313">
              <a:buFontTx/>
              <a:buChar char="-"/>
            </a:pPr>
            <a:r>
              <a:rPr lang="fr-FR" sz="1400" dirty="0"/>
              <a:t>QSSE : loi de transition énergétique, RT2012, RE2020, etc. ;</a:t>
            </a:r>
          </a:p>
          <a:p>
            <a:pPr marL="214313" indent="-214313">
              <a:buFontTx/>
              <a:buChar char="-"/>
            </a:pPr>
            <a:r>
              <a:rPr lang="fr-FR" sz="1400" dirty="0"/>
              <a:t>DEEE (déchets d’équipements électriques et électroniques).</a:t>
            </a:r>
          </a:p>
        </p:txBody>
      </p:sp>
      <p:sp>
        <p:nvSpPr>
          <p:cNvPr id="17" name="Titre 1"/>
          <p:cNvSpPr txBox="1">
            <a:spLocks/>
          </p:cNvSpPr>
          <p:nvPr/>
        </p:nvSpPr>
        <p:spPr>
          <a:xfrm>
            <a:off x="2019299" y="528565"/>
            <a:ext cx="5496007" cy="234095"/>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2400" b="1" dirty="0">
                <a:solidFill>
                  <a:schemeClr val="tx2">
                    <a:lumMod val="60000"/>
                    <a:lumOff val="40000"/>
                  </a:schemeClr>
                </a:solidFill>
              </a:rPr>
              <a:t>Des évolutions</a:t>
            </a:r>
          </a:p>
        </p:txBody>
      </p:sp>
      <p:sp>
        <p:nvSpPr>
          <p:cNvPr id="2" name="Espace réservé du numéro de diapositive 1"/>
          <p:cNvSpPr>
            <a:spLocks noGrp="1"/>
          </p:cNvSpPr>
          <p:nvPr>
            <p:ph type="sldNum" sz="quarter" idx="10"/>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45970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985326628"/>
              </p:ext>
            </p:extLst>
          </p:nvPr>
        </p:nvGraphicFramePr>
        <p:xfrm>
          <a:off x="320970" y="574901"/>
          <a:ext cx="8565559" cy="444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3403600" y="2700838"/>
            <a:ext cx="2400300" cy="461665"/>
          </a:xfrm>
          <a:prstGeom prst="rect">
            <a:avLst/>
          </a:prstGeom>
          <a:noFill/>
        </p:spPr>
        <p:txBody>
          <a:bodyPr wrap="square" rtlCol="0">
            <a:spAutoFit/>
          </a:bodyPr>
          <a:lstStyle/>
          <a:p>
            <a:pPr algn="ctr"/>
            <a:r>
              <a:rPr lang="fr-FR" sz="1200" b="1" dirty="0"/>
              <a:t>BTS</a:t>
            </a:r>
          </a:p>
          <a:p>
            <a:pPr algn="ctr"/>
            <a:r>
              <a:rPr lang="fr-FR" sz="1200" b="1" dirty="0"/>
              <a:t>ELECTROTECHNIQUE</a:t>
            </a:r>
          </a:p>
        </p:txBody>
      </p:sp>
      <p:sp>
        <p:nvSpPr>
          <p:cNvPr id="9" name="Titre 1"/>
          <p:cNvSpPr txBox="1">
            <a:spLocks/>
          </p:cNvSpPr>
          <p:nvPr/>
        </p:nvSpPr>
        <p:spPr>
          <a:xfrm>
            <a:off x="3465633" y="152176"/>
            <a:ext cx="4676533" cy="269750"/>
          </a:xfrm>
          <a:prstGeom prst="rect">
            <a:avLst/>
          </a:prstGeom>
          <a:solidFill>
            <a:schemeClr val="bg1"/>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3300" b="1" dirty="0">
                <a:solidFill>
                  <a:schemeClr val="tx2">
                    <a:lumMod val="60000"/>
                    <a:lumOff val="40000"/>
                  </a:schemeClr>
                </a:solidFill>
              </a:rPr>
              <a:t>Domaines de la formation</a:t>
            </a:r>
          </a:p>
        </p:txBody>
      </p:sp>
      <p:grpSp>
        <p:nvGrpSpPr>
          <p:cNvPr id="3" name="Groupe 2"/>
          <p:cNvGrpSpPr/>
          <p:nvPr/>
        </p:nvGrpSpPr>
        <p:grpSpPr>
          <a:xfrm>
            <a:off x="320970" y="574901"/>
            <a:ext cx="8565559" cy="4316721"/>
            <a:chOff x="218440" y="815818"/>
            <a:chExt cx="8565559" cy="4316721"/>
          </a:xfrm>
        </p:grpSpPr>
        <p:sp>
          <p:nvSpPr>
            <p:cNvPr id="11" name="ZoneTexte 10"/>
            <p:cNvSpPr txBox="1"/>
            <p:nvPr/>
          </p:nvSpPr>
          <p:spPr>
            <a:xfrm>
              <a:off x="5625319" y="815818"/>
              <a:ext cx="2664783" cy="577081"/>
            </a:xfrm>
            <a:prstGeom prst="rect">
              <a:avLst/>
            </a:prstGeom>
            <a:solidFill>
              <a:schemeClr val="bg1"/>
            </a:solidFill>
          </p:spPr>
          <p:txBody>
            <a:bodyPr wrap="square" rtlCol="0">
              <a:spAutoFit/>
            </a:bodyPr>
            <a:lstStyle/>
            <a:p>
              <a:pPr marL="214313" indent="-214313">
                <a:buFontTx/>
                <a:buChar char="-"/>
              </a:pPr>
              <a:r>
                <a:rPr lang="fr-FR" sz="1050" dirty="0"/>
                <a:t>centralisée et/ou décentralisée d’énergie électrique </a:t>
              </a:r>
            </a:p>
            <a:p>
              <a:pPr marL="214313" indent="-214313">
                <a:buFontTx/>
                <a:buChar char="-"/>
              </a:pPr>
              <a:r>
                <a:rPr lang="fr-FR" sz="1050" dirty="0"/>
                <a:t>énergies renouvelables, fossiles, etc.</a:t>
              </a:r>
            </a:p>
          </p:txBody>
        </p:sp>
        <p:sp>
          <p:nvSpPr>
            <p:cNvPr id="12" name="ZoneTexte 11"/>
            <p:cNvSpPr txBox="1"/>
            <p:nvPr/>
          </p:nvSpPr>
          <p:spPr>
            <a:xfrm>
              <a:off x="6981095" y="1985258"/>
              <a:ext cx="1578706" cy="1061829"/>
            </a:xfrm>
            <a:prstGeom prst="rect">
              <a:avLst/>
            </a:prstGeom>
            <a:solidFill>
              <a:schemeClr val="bg1"/>
            </a:solidFill>
          </p:spPr>
          <p:txBody>
            <a:bodyPr wrap="square" rtlCol="0">
              <a:spAutoFit/>
            </a:bodyPr>
            <a:lstStyle/>
            <a:p>
              <a:pPr marL="214313" indent="-214313">
                <a:buFontTx/>
                <a:buChar char="-"/>
              </a:pPr>
              <a:r>
                <a:rPr lang="fr-FR" sz="1050" dirty="0"/>
                <a:t>éclairage public communiquant,</a:t>
              </a:r>
            </a:p>
            <a:p>
              <a:pPr marL="214313" indent="-214313">
                <a:buFontTx/>
                <a:buChar char="-"/>
              </a:pPr>
              <a:r>
                <a:rPr lang="fr-FR" sz="1050" dirty="0"/>
                <a:t>signalisation,</a:t>
              </a:r>
            </a:p>
            <a:p>
              <a:pPr marL="214313" indent="-214313">
                <a:buFontTx/>
                <a:buChar char="-"/>
              </a:pPr>
              <a:r>
                <a:rPr lang="fr-FR" sz="1050" dirty="0"/>
                <a:t>sûreté/sécurité</a:t>
              </a:r>
            </a:p>
            <a:p>
              <a:pPr marL="214313" indent="-214313">
                <a:buFontTx/>
                <a:buChar char="-"/>
              </a:pPr>
              <a:r>
                <a:rPr lang="fr-FR" sz="1050" dirty="0"/>
                <a:t>régulation/gestion de trafic</a:t>
              </a:r>
            </a:p>
          </p:txBody>
        </p:sp>
        <p:sp>
          <p:nvSpPr>
            <p:cNvPr id="13" name="ZoneTexte 12"/>
            <p:cNvSpPr txBox="1"/>
            <p:nvPr/>
          </p:nvSpPr>
          <p:spPr>
            <a:xfrm>
              <a:off x="6843934" y="3424379"/>
              <a:ext cx="1940065" cy="1708160"/>
            </a:xfrm>
            <a:prstGeom prst="rect">
              <a:avLst/>
            </a:prstGeom>
            <a:solidFill>
              <a:schemeClr val="bg1"/>
            </a:solidFill>
          </p:spPr>
          <p:txBody>
            <a:bodyPr wrap="square" rtlCol="0">
              <a:spAutoFit/>
            </a:bodyPr>
            <a:lstStyle/>
            <a:p>
              <a:pPr marL="214313" indent="-214313">
                <a:buFontTx/>
                <a:buChar char="-"/>
              </a:pPr>
              <a:r>
                <a:rPr lang="fr-FR" sz="1050" dirty="0"/>
                <a:t>installations électriques des bâtiments, </a:t>
              </a:r>
            </a:p>
            <a:p>
              <a:pPr marL="214313" indent="-214313">
                <a:buFontTx/>
                <a:buChar char="-"/>
              </a:pPr>
              <a:r>
                <a:rPr lang="fr-FR" sz="1050" dirty="0"/>
                <a:t>réseaux de communication,</a:t>
              </a:r>
            </a:p>
            <a:p>
              <a:pPr marL="214313" indent="-214313">
                <a:buFontTx/>
                <a:buChar char="-"/>
              </a:pPr>
              <a:r>
                <a:rPr lang="fr-FR" sz="1050" dirty="0"/>
                <a:t>gestion technique des bâtiments connectés,</a:t>
              </a:r>
            </a:p>
            <a:p>
              <a:pPr marL="214313" indent="-214313">
                <a:buFontTx/>
                <a:buChar char="-"/>
              </a:pPr>
              <a:r>
                <a:rPr lang="fr-FR" sz="1050" dirty="0"/>
                <a:t>sûreté/sécurité, </a:t>
              </a:r>
            </a:p>
            <a:p>
              <a:pPr marL="214313" indent="-214313">
                <a:buFontTx/>
                <a:buChar char="-"/>
              </a:pPr>
              <a:r>
                <a:rPr lang="fr-FR" sz="1050" dirty="0"/>
                <a:t>équipements connectés,</a:t>
              </a:r>
            </a:p>
            <a:p>
              <a:pPr marL="214313" indent="-214313">
                <a:buFontTx/>
                <a:buChar char="-"/>
              </a:pPr>
              <a:r>
                <a:rPr lang="fr-FR" sz="1050" dirty="0"/>
                <a:t>équipements techniques,</a:t>
              </a:r>
            </a:p>
            <a:p>
              <a:pPr marL="214313" indent="-214313">
                <a:buFontTx/>
                <a:buChar char="-"/>
              </a:pPr>
              <a:r>
                <a:rPr lang="fr-FR" sz="1050" dirty="0"/>
                <a:t>data-</a:t>
              </a:r>
              <a:r>
                <a:rPr lang="fr-FR" sz="1050" dirty="0" err="1"/>
                <a:t>centers</a:t>
              </a:r>
              <a:endParaRPr lang="fr-FR" sz="1050" dirty="0"/>
            </a:p>
          </p:txBody>
        </p:sp>
        <p:sp>
          <p:nvSpPr>
            <p:cNvPr id="14" name="ZoneTexte 13"/>
            <p:cNvSpPr txBox="1"/>
            <p:nvPr/>
          </p:nvSpPr>
          <p:spPr>
            <a:xfrm>
              <a:off x="218440" y="894787"/>
              <a:ext cx="1916333" cy="1223412"/>
            </a:xfrm>
            <a:prstGeom prst="rect">
              <a:avLst/>
            </a:prstGeom>
            <a:solidFill>
              <a:schemeClr val="bg1"/>
            </a:solidFill>
          </p:spPr>
          <p:txBody>
            <a:bodyPr wrap="square" rtlCol="0">
              <a:spAutoFit/>
            </a:bodyPr>
            <a:lstStyle/>
            <a:p>
              <a:pPr marL="214313" indent="-214313">
                <a:buFontTx/>
                <a:buChar char="-"/>
              </a:pPr>
              <a:r>
                <a:rPr lang="fr-FR" sz="1050" dirty="0"/>
                <a:t>lignes aériennes et souterraines,</a:t>
              </a:r>
            </a:p>
            <a:p>
              <a:pPr marL="214313" indent="-214313">
                <a:buFontTx/>
                <a:buChar char="-"/>
              </a:pPr>
              <a:r>
                <a:rPr lang="fr-FR" sz="1050" dirty="0"/>
                <a:t>conversion et stockage de l’énergie, </a:t>
              </a:r>
            </a:p>
            <a:p>
              <a:pPr marL="214313" indent="-214313">
                <a:buFontTx/>
                <a:buChar char="-"/>
              </a:pPr>
              <a:r>
                <a:rPr lang="fr-FR" sz="1050" dirty="0"/>
                <a:t>gestion et comptage, </a:t>
              </a:r>
            </a:p>
            <a:p>
              <a:pPr marL="214313" indent="-214313">
                <a:buFontTx/>
                <a:buChar char="-"/>
              </a:pPr>
              <a:r>
                <a:rPr lang="fr-FR" sz="1050" dirty="0"/>
                <a:t>réseaux de recharge de véhicules autonomes</a:t>
              </a:r>
            </a:p>
          </p:txBody>
        </p:sp>
        <p:sp>
          <p:nvSpPr>
            <p:cNvPr id="16" name="ZoneTexte 15"/>
            <p:cNvSpPr txBox="1"/>
            <p:nvPr/>
          </p:nvSpPr>
          <p:spPr>
            <a:xfrm>
              <a:off x="244232" y="2733262"/>
              <a:ext cx="1890541" cy="1384995"/>
            </a:xfrm>
            <a:prstGeom prst="rect">
              <a:avLst/>
            </a:prstGeom>
            <a:solidFill>
              <a:schemeClr val="bg1"/>
            </a:solidFill>
          </p:spPr>
          <p:txBody>
            <a:bodyPr wrap="square" rtlCol="0">
              <a:spAutoFit/>
            </a:bodyPr>
            <a:lstStyle/>
            <a:p>
              <a:pPr marL="214313" indent="-214313">
                <a:buFontTx/>
                <a:buChar char="-"/>
              </a:pPr>
              <a:r>
                <a:rPr lang="fr-FR" sz="1050" dirty="0"/>
                <a:t>distribution, transport et gestion de l’énergie liés aux procédés, </a:t>
              </a:r>
            </a:p>
            <a:p>
              <a:pPr marL="214313" indent="-214313">
                <a:buFontTx/>
                <a:buChar char="-"/>
              </a:pPr>
              <a:r>
                <a:rPr lang="fr-FR" sz="1050" dirty="0"/>
                <a:t>sûreté/sécurité,</a:t>
              </a:r>
            </a:p>
            <a:p>
              <a:pPr marL="214313" indent="-214313">
                <a:buFontTx/>
                <a:buChar char="-"/>
              </a:pPr>
              <a:r>
                <a:rPr lang="fr-FR" sz="1050" dirty="0"/>
                <a:t>contrôle-commande,</a:t>
              </a:r>
            </a:p>
            <a:p>
              <a:pPr marL="214313" indent="-214313">
                <a:buFontTx/>
                <a:buChar char="-"/>
              </a:pPr>
              <a:r>
                <a:rPr lang="fr-FR" sz="1050" dirty="0"/>
                <a:t>communication et interopérabilité des équipements et des sites</a:t>
              </a:r>
            </a:p>
          </p:txBody>
        </p:sp>
        <p:sp>
          <p:nvSpPr>
            <p:cNvPr id="18" name="ZoneTexte 17"/>
            <p:cNvSpPr txBox="1"/>
            <p:nvPr/>
          </p:nvSpPr>
          <p:spPr>
            <a:xfrm>
              <a:off x="1409700" y="4693957"/>
              <a:ext cx="2164664" cy="438582"/>
            </a:xfrm>
            <a:prstGeom prst="rect">
              <a:avLst/>
            </a:prstGeom>
            <a:solidFill>
              <a:schemeClr val="bg1"/>
            </a:solidFill>
          </p:spPr>
          <p:txBody>
            <a:bodyPr wrap="square" rtlCol="0">
              <a:spAutoFit/>
            </a:bodyPr>
            <a:lstStyle/>
            <a:p>
              <a:r>
                <a:rPr lang="fr-FR" sz="1200" dirty="0"/>
                <a:t>- </a:t>
              </a:r>
              <a:r>
                <a:rPr lang="fr-FR" sz="1050" dirty="0"/>
                <a:t>systèmes à énergie autonomes et embarqués (terre, air, mer)</a:t>
              </a:r>
            </a:p>
          </p:txBody>
        </p:sp>
      </p:grpSp>
      <p:sp>
        <p:nvSpPr>
          <p:cNvPr id="15" name="Espace réservé du numéro de diapositive 14"/>
          <p:cNvSpPr>
            <a:spLocks noGrp="1"/>
          </p:cNvSpPr>
          <p:nvPr>
            <p:ph type="sldNum" sz="quarter" idx="12"/>
          </p:nvPr>
        </p:nvSpPr>
        <p:spPr/>
        <p:txBody>
          <a:bodyPr/>
          <a:lstStyle/>
          <a:p>
            <a:fld id="{4BE08368-2385-46B3-877A-6603289F85F4}" type="slidenum">
              <a:rPr lang="fr-FR" smtClean="0"/>
              <a:t>14</a:t>
            </a:fld>
            <a:endParaRPr lang="fr-FR"/>
          </a:p>
        </p:txBody>
      </p:sp>
    </p:spTree>
    <p:extLst>
      <p:ext uri="{BB962C8B-B14F-4D97-AF65-F5344CB8AC3E}">
        <p14:creationId xmlns:p14="http://schemas.microsoft.com/office/powerpoint/2010/main" val="302216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55487845"/>
              </p:ext>
            </p:extLst>
          </p:nvPr>
        </p:nvGraphicFramePr>
        <p:xfrm>
          <a:off x="1879599" y="1299384"/>
          <a:ext cx="6642101" cy="3474720"/>
        </p:xfrm>
        <a:graphic>
          <a:graphicData uri="http://schemas.openxmlformats.org/drawingml/2006/table">
            <a:tbl>
              <a:tblPr firstRow="1" firstCol="1" bandRow="1">
                <a:tableStyleId>{5C22544A-7EE6-4342-B048-85BDC9FD1C3A}</a:tableStyleId>
              </a:tblPr>
              <a:tblGrid>
                <a:gridCol w="1446068">
                  <a:extLst>
                    <a:ext uri="{9D8B030D-6E8A-4147-A177-3AD203B41FA5}">
                      <a16:colId xmlns:a16="http://schemas.microsoft.com/office/drawing/2014/main" val="20000"/>
                    </a:ext>
                  </a:extLst>
                </a:gridCol>
                <a:gridCol w="3807336">
                  <a:extLst>
                    <a:ext uri="{9D8B030D-6E8A-4147-A177-3AD203B41FA5}">
                      <a16:colId xmlns:a16="http://schemas.microsoft.com/office/drawing/2014/main" val="20001"/>
                    </a:ext>
                  </a:extLst>
                </a:gridCol>
                <a:gridCol w="1388697">
                  <a:extLst>
                    <a:ext uri="{9D8B030D-6E8A-4147-A177-3AD203B41FA5}">
                      <a16:colId xmlns:a16="http://schemas.microsoft.com/office/drawing/2014/main" val="20002"/>
                    </a:ext>
                  </a:extLst>
                </a:gridCol>
              </a:tblGrid>
              <a:tr h="141576">
                <a:tc>
                  <a:txBody>
                    <a:bodyPr/>
                    <a:lstStyle/>
                    <a:p>
                      <a:pPr marL="1270" algn="ctr">
                        <a:spcAft>
                          <a:spcPts val="0"/>
                        </a:spcAft>
                      </a:pPr>
                      <a:r>
                        <a:rPr lang="fr-FR" sz="1200" u="none" dirty="0">
                          <a:effectLst/>
                        </a:rPr>
                        <a:t>Activités</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algn="ctr">
                        <a:spcAft>
                          <a:spcPts val="0"/>
                        </a:spcAft>
                      </a:pPr>
                      <a:r>
                        <a:rPr lang="fr-FR" sz="1200" u="none" dirty="0">
                          <a:effectLst/>
                        </a:rPr>
                        <a:t>Blocs de compétences</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algn="ctr">
                        <a:spcAft>
                          <a:spcPts val="0"/>
                        </a:spcAft>
                      </a:pPr>
                      <a:r>
                        <a:rPr lang="fr-FR" sz="1200" u="none" dirty="0">
                          <a:effectLst/>
                        </a:rPr>
                        <a:t>Unités</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extLst>
                  <a:ext uri="{0D108BD9-81ED-4DB2-BD59-A6C34878D82A}">
                    <a16:rowId xmlns:a16="http://schemas.microsoft.com/office/drawing/2014/main" val="10000"/>
                  </a:ext>
                </a:extLst>
              </a:tr>
              <a:tr h="566306">
                <a:tc>
                  <a:txBody>
                    <a:bodyPr/>
                    <a:lstStyle/>
                    <a:p>
                      <a:pPr marL="1270" algn="ctr">
                        <a:spcAft>
                          <a:spcPts val="0"/>
                        </a:spcAft>
                      </a:pPr>
                      <a:r>
                        <a:rPr lang="fr-FR" sz="1200" u="none" dirty="0">
                          <a:effectLst/>
                        </a:rPr>
                        <a:t>Pôle </a:t>
                      </a:r>
                    </a:p>
                    <a:p>
                      <a:pPr algn="ctr">
                        <a:spcAft>
                          <a:spcPts val="0"/>
                        </a:spcAft>
                      </a:pPr>
                      <a:r>
                        <a:rPr lang="fr-FR" sz="1200" u="none" dirty="0">
                          <a:effectLst/>
                        </a:rPr>
                        <a:t>Conception - étude préliminaire</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algn="ctr">
                        <a:spcBef>
                          <a:spcPts val="600"/>
                        </a:spcBef>
                        <a:spcAft>
                          <a:spcPts val="600"/>
                        </a:spcAft>
                      </a:pPr>
                      <a:r>
                        <a:rPr lang="fr-FR" sz="1200" u="none" dirty="0">
                          <a:effectLst/>
                        </a:rPr>
                        <a:t>Bloc « Conception - étude préliminaire » </a:t>
                      </a:r>
                    </a:p>
                  </a:txBody>
                  <a:tcPr marL="24599" marR="24599" marT="0" marB="0" anchor="ctr"/>
                </a:tc>
                <a:tc>
                  <a:txBody>
                    <a:bodyPr/>
                    <a:lstStyle/>
                    <a:p>
                      <a:pPr algn="ctr">
                        <a:spcAft>
                          <a:spcPts val="0"/>
                        </a:spcAft>
                      </a:pPr>
                      <a:endParaRPr lang="fr-FR" sz="1200" u="none" dirty="0">
                        <a:effectLst/>
                      </a:endParaRPr>
                    </a:p>
                    <a:p>
                      <a:pPr algn="ctr">
                        <a:spcAft>
                          <a:spcPts val="0"/>
                        </a:spcAft>
                      </a:pPr>
                      <a:r>
                        <a:rPr lang="fr-FR" sz="1200" u="none" dirty="0">
                          <a:effectLst/>
                        </a:rPr>
                        <a:t>U4</a:t>
                      </a:r>
                    </a:p>
                    <a:p>
                      <a:pPr algn="ctr">
                        <a:spcAft>
                          <a:spcPts val="0"/>
                        </a:spcAft>
                      </a:pPr>
                      <a:r>
                        <a:rPr lang="fr-FR" sz="1200" u="none" dirty="0">
                          <a:effectLst/>
                        </a:rPr>
                        <a:t>Conception - étude préliminaire</a:t>
                      </a:r>
                    </a:p>
                  </a:txBody>
                  <a:tcPr marL="24599" marR="24599" marT="0" marB="0"/>
                </a:tc>
                <a:extLst>
                  <a:ext uri="{0D108BD9-81ED-4DB2-BD59-A6C34878D82A}">
                    <a16:rowId xmlns:a16="http://schemas.microsoft.com/office/drawing/2014/main" val="10001"/>
                  </a:ext>
                </a:extLst>
              </a:tr>
              <a:tr h="424729">
                <a:tc>
                  <a:txBody>
                    <a:bodyPr/>
                    <a:lstStyle/>
                    <a:p>
                      <a:pPr algn="ctr">
                        <a:spcAft>
                          <a:spcPts val="0"/>
                        </a:spcAft>
                      </a:pPr>
                      <a:r>
                        <a:rPr lang="fr-FR" sz="1200" u="none" dirty="0">
                          <a:effectLst/>
                        </a:rPr>
                        <a:t>Pôle </a:t>
                      </a:r>
                    </a:p>
                    <a:p>
                      <a:pPr algn="ctr">
                        <a:spcAft>
                          <a:spcPts val="0"/>
                        </a:spcAft>
                      </a:pPr>
                      <a:r>
                        <a:rPr lang="fr-FR" sz="1200" u="none" dirty="0">
                          <a:effectLst/>
                        </a:rPr>
                        <a:t>Conception - étude détaillée du projet</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marL="0" algn="ctr" defTabSz="914400" rtl="0" eaLnBrk="1" latinLnBrk="0" hangingPunct="1">
                        <a:spcBef>
                          <a:spcPts val="600"/>
                        </a:spcBef>
                        <a:spcAft>
                          <a:spcPts val="600"/>
                        </a:spcAft>
                      </a:pPr>
                      <a:r>
                        <a:rPr lang="fr-FR" sz="1200" u="none" kern="1200" dirty="0">
                          <a:solidFill>
                            <a:schemeClr val="dk1"/>
                          </a:solidFill>
                          <a:effectLst/>
                          <a:latin typeface="+mn-lt"/>
                          <a:ea typeface="+mn-ea"/>
                          <a:cs typeface="+mn-cs"/>
                        </a:rPr>
                        <a:t>Bloc « Conception - étude détaillée du projet »</a:t>
                      </a:r>
                    </a:p>
                  </a:txBody>
                  <a:tcPr marL="24599" marR="24599" marT="0" marB="0" anchor="ctr"/>
                </a:tc>
                <a:tc>
                  <a:txBody>
                    <a:bodyPr/>
                    <a:lstStyle/>
                    <a:p>
                      <a:pPr algn="ctr">
                        <a:spcAft>
                          <a:spcPts val="0"/>
                        </a:spcAft>
                      </a:pPr>
                      <a:r>
                        <a:rPr lang="fr-FR" sz="1200" u="none" dirty="0">
                          <a:effectLst/>
                        </a:rPr>
                        <a:t>U61</a:t>
                      </a:r>
                    </a:p>
                    <a:p>
                      <a:pPr algn="ctr">
                        <a:spcAft>
                          <a:spcPts val="0"/>
                        </a:spcAft>
                      </a:pPr>
                      <a:r>
                        <a:rPr lang="fr-FR" sz="1200" u="none" dirty="0">
                          <a:effectLst/>
                        </a:rPr>
                        <a:t>Conception - étude détaillée du projet </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extLst>
                  <a:ext uri="{0D108BD9-81ED-4DB2-BD59-A6C34878D82A}">
                    <a16:rowId xmlns:a16="http://schemas.microsoft.com/office/drawing/2014/main" val="10002"/>
                  </a:ext>
                </a:extLst>
              </a:tr>
              <a:tr h="438780">
                <a:tc>
                  <a:txBody>
                    <a:bodyPr/>
                    <a:lstStyle/>
                    <a:p>
                      <a:pPr algn="ctr">
                        <a:spcAft>
                          <a:spcPts val="0"/>
                        </a:spcAft>
                      </a:pPr>
                      <a:r>
                        <a:rPr lang="fr-FR" sz="1200" u="none" dirty="0">
                          <a:effectLst/>
                        </a:rPr>
                        <a:t>Pôle </a:t>
                      </a:r>
                    </a:p>
                    <a:p>
                      <a:pPr algn="ctr">
                        <a:spcAft>
                          <a:spcPts val="0"/>
                        </a:spcAft>
                      </a:pPr>
                      <a:r>
                        <a:rPr lang="fr-FR" sz="1200" u="none" dirty="0">
                          <a:effectLst/>
                        </a:rPr>
                        <a:t>Conduite de projet/chantier </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marL="0" algn="ctr" defTabSz="914400" rtl="0" eaLnBrk="1" latinLnBrk="0" hangingPunct="1">
                        <a:spcBef>
                          <a:spcPts val="600"/>
                        </a:spcBef>
                        <a:spcAft>
                          <a:spcPts val="600"/>
                        </a:spcAft>
                      </a:pPr>
                      <a:r>
                        <a:rPr lang="fr-FR" sz="1200" u="none" kern="1200" dirty="0">
                          <a:solidFill>
                            <a:schemeClr val="dk1"/>
                          </a:solidFill>
                          <a:effectLst/>
                          <a:latin typeface="+mn-lt"/>
                          <a:ea typeface="+mn-ea"/>
                          <a:cs typeface="+mn-cs"/>
                        </a:rPr>
                        <a:t>Bloc « Conduite de projet/chantier »</a:t>
                      </a:r>
                    </a:p>
                  </a:txBody>
                  <a:tcPr marL="24599" marR="24599" marT="0" marB="0" anchor="ctr"/>
                </a:tc>
                <a:tc>
                  <a:txBody>
                    <a:bodyPr/>
                    <a:lstStyle/>
                    <a:p>
                      <a:pPr marL="51435" algn="ctr">
                        <a:spcAft>
                          <a:spcPts val="0"/>
                        </a:spcAft>
                      </a:pPr>
                      <a:r>
                        <a:rPr lang="fr-FR" sz="1200" u="none" dirty="0">
                          <a:effectLst/>
                        </a:rPr>
                        <a:t>U52</a:t>
                      </a:r>
                    </a:p>
                    <a:p>
                      <a:pPr marL="51435" algn="ctr">
                        <a:spcAft>
                          <a:spcPts val="0"/>
                        </a:spcAft>
                      </a:pPr>
                      <a:r>
                        <a:rPr lang="fr-FR" sz="1200" u="none" dirty="0">
                          <a:effectLst/>
                        </a:rPr>
                        <a:t>Conduite de projet/chantier</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extLst>
                  <a:ext uri="{0D108BD9-81ED-4DB2-BD59-A6C34878D82A}">
                    <a16:rowId xmlns:a16="http://schemas.microsoft.com/office/drawing/2014/main" val="10003"/>
                  </a:ext>
                </a:extLst>
              </a:tr>
              <a:tr h="566306">
                <a:tc>
                  <a:txBody>
                    <a:bodyPr/>
                    <a:lstStyle/>
                    <a:p>
                      <a:pPr algn="ctr">
                        <a:spcAft>
                          <a:spcPts val="0"/>
                        </a:spcAft>
                      </a:pPr>
                      <a:r>
                        <a:rPr lang="fr-FR" sz="1200" u="none" dirty="0">
                          <a:effectLst/>
                        </a:rPr>
                        <a:t>Pôle </a:t>
                      </a:r>
                    </a:p>
                    <a:p>
                      <a:pPr algn="ctr">
                        <a:spcAft>
                          <a:spcPts val="0"/>
                        </a:spcAft>
                      </a:pPr>
                      <a:r>
                        <a:rPr lang="fr-FR" sz="1200" u="none" dirty="0">
                          <a:effectLst/>
                        </a:rPr>
                        <a:t>Réalisation, mise en service d’un projet</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marL="0" algn="ctr" defTabSz="914400" rtl="0" eaLnBrk="1" latinLnBrk="0" hangingPunct="1">
                        <a:spcBef>
                          <a:spcPts val="600"/>
                        </a:spcBef>
                        <a:spcAft>
                          <a:spcPts val="600"/>
                        </a:spcAft>
                      </a:pPr>
                      <a:endParaRPr lang="fr-FR" sz="1200" u="none" kern="1200" dirty="0">
                        <a:solidFill>
                          <a:schemeClr val="dk1"/>
                        </a:solidFill>
                        <a:effectLst/>
                        <a:latin typeface="+mn-lt"/>
                        <a:ea typeface="+mn-ea"/>
                        <a:cs typeface="+mn-cs"/>
                      </a:endParaRPr>
                    </a:p>
                    <a:p>
                      <a:pPr marL="0" algn="ctr" defTabSz="914400" rtl="0" eaLnBrk="1" latinLnBrk="0" hangingPunct="1">
                        <a:spcBef>
                          <a:spcPts val="600"/>
                        </a:spcBef>
                        <a:spcAft>
                          <a:spcPts val="600"/>
                        </a:spcAft>
                      </a:pPr>
                      <a:r>
                        <a:rPr lang="fr-FR" sz="1200" u="none" kern="1200" dirty="0">
                          <a:solidFill>
                            <a:schemeClr val="dk1"/>
                          </a:solidFill>
                          <a:effectLst/>
                          <a:latin typeface="+mn-lt"/>
                          <a:ea typeface="+mn-ea"/>
                          <a:cs typeface="+mn-cs"/>
                        </a:rPr>
                        <a:t>Bloc « Réalisation, mise en service d’un projet »</a:t>
                      </a:r>
                    </a:p>
                  </a:txBody>
                  <a:tcPr marL="24599" marR="24599" marT="0" marB="0"/>
                </a:tc>
                <a:tc>
                  <a:txBody>
                    <a:bodyPr/>
                    <a:lstStyle/>
                    <a:p>
                      <a:pPr marL="51435" algn="ctr">
                        <a:spcAft>
                          <a:spcPts val="0"/>
                        </a:spcAft>
                      </a:pPr>
                      <a:r>
                        <a:rPr lang="fr-FR" sz="1200" u="none" dirty="0">
                          <a:effectLst/>
                        </a:rPr>
                        <a:t>U62 </a:t>
                      </a:r>
                    </a:p>
                    <a:p>
                      <a:pPr marL="51435" algn="ctr">
                        <a:spcAft>
                          <a:spcPts val="0"/>
                        </a:spcAft>
                      </a:pPr>
                      <a:r>
                        <a:rPr lang="fr-FR" sz="1200" u="none" dirty="0">
                          <a:effectLst/>
                        </a:rPr>
                        <a:t>Réalisation, mise en service d’un projet</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extLst>
                  <a:ext uri="{0D108BD9-81ED-4DB2-BD59-A6C34878D82A}">
                    <a16:rowId xmlns:a16="http://schemas.microsoft.com/office/drawing/2014/main" val="10004"/>
                  </a:ext>
                </a:extLst>
              </a:tr>
              <a:tr h="566306">
                <a:tc>
                  <a:txBody>
                    <a:bodyPr/>
                    <a:lstStyle/>
                    <a:p>
                      <a:pPr algn="ctr">
                        <a:spcAft>
                          <a:spcPts val="0"/>
                        </a:spcAft>
                      </a:pPr>
                      <a:r>
                        <a:rPr lang="fr-FR" sz="1200" u="none" dirty="0">
                          <a:effectLst/>
                        </a:rPr>
                        <a:t>Pôle</a:t>
                      </a:r>
                    </a:p>
                    <a:p>
                      <a:pPr algn="ctr">
                        <a:spcAft>
                          <a:spcPts val="0"/>
                        </a:spcAft>
                      </a:pPr>
                      <a:r>
                        <a:rPr lang="fr-FR" sz="1200" u="none" dirty="0">
                          <a:effectLst/>
                        </a:rPr>
                        <a:t>Analyse, diagnostic, maintenance</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tc>
                  <a:txBody>
                    <a:bodyPr/>
                    <a:lstStyle/>
                    <a:p>
                      <a:pPr marL="0" algn="ctr" defTabSz="914400" rtl="0" eaLnBrk="1" latinLnBrk="0" hangingPunct="1">
                        <a:spcBef>
                          <a:spcPts val="600"/>
                        </a:spcBef>
                        <a:spcAft>
                          <a:spcPts val="600"/>
                        </a:spcAft>
                      </a:pPr>
                      <a:endParaRPr lang="fr-FR" sz="1200" u="none" kern="1200" dirty="0">
                        <a:solidFill>
                          <a:schemeClr val="dk1"/>
                        </a:solidFill>
                        <a:effectLst/>
                        <a:latin typeface="+mn-lt"/>
                        <a:ea typeface="+mn-ea"/>
                        <a:cs typeface="+mn-cs"/>
                      </a:endParaRPr>
                    </a:p>
                    <a:p>
                      <a:pPr marL="0" algn="ctr" defTabSz="914400" rtl="0" eaLnBrk="1" latinLnBrk="0" hangingPunct="1">
                        <a:spcBef>
                          <a:spcPts val="600"/>
                        </a:spcBef>
                        <a:spcAft>
                          <a:spcPts val="600"/>
                        </a:spcAft>
                      </a:pPr>
                      <a:r>
                        <a:rPr lang="fr-FR" sz="1200" u="none" kern="1200" dirty="0">
                          <a:solidFill>
                            <a:schemeClr val="dk1"/>
                          </a:solidFill>
                          <a:effectLst/>
                          <a:latin typeface="+mn-lt"/>
                          <a:ea typeface="+mn-ea"/>
                          <a:cs typeface="+mn-cs"/>
                        </a:rPr>
                        <a:t>Bloc « Analyse, diagnostic, maintenance » </a:t>
                      </a:r>
                    </a:p>
                  </a:txBody>
                  <a:tcPr marL="24599" marR="24599" marT="0" marB="0"/>
                </a:tc>
                <a:tc>
                  <a:txBody>
                    <a:bodyPr/>
                    <a:lstStyle/>
                    <a:p>
                      <a:pPr algn="ctr">
                        <a:spcAft>
                          <a:spcPts val="0"/>
                        </a:spcAft>
                      </a:pPr>
                      <a:r>
                        <a:rPr lang="fr-FR" sz="1200" u="none" dirty="0">
                          <a:effectLst/>
                        </a:rPr>
                        <a:t>U51  </a:t>
                      </a:r>
                    </a:p>
                    <a:p>
                      <a:pPr algn="ctr">
                        <a:spcAft>
                          <a:spcPts val="0"/>
                        </a:spcAft>
                      </a:pPr>
                      <a:r>
                        <a:rPr lang="fr-FR" sz="1200" u="none" dirty="0">
                          <a:effectLst/>
                        </a:rPr>
                        <a:t>Analyse, diagnostic, maintenance</a:t>
                      </a:r>
                      <a:endParaRPr lang="fr-FR" sz="1200" u="none" dirty="0">
                        <a:effectLst/>
                        <a:latin typeface="Times New Roman" panose="02020603050405020304" pitchFamily="18" charset="0"/>
                        <a:ea typeface="Times New Roman" panose="02020603050405020304" pitchFamily="18" charset="0"/>
                      </a:endParaRPr>
                    </a:p>
                  </a:txBody>
                  <a:tcPr marL="24599" marR="24599" marT="0" marB="0" anchor="ctr"/>
                </a:tc>
                <a:extLst>
                  <a:ext uri="{0D108BD9-81ED-4DB2-BD59-A6C34878D82A}">
                    <a16:rowId xmlns:a16="http://schemas.microsoft.com/office/drawing/2014/main" val="10005"/>
                  </a:ext>
                </a:extLst>
              </a:tr>
            </a:tbl>
          </a:graphicData>
        </a:graphic>
      </p:graphicFrame>
      <p:sp>
        <p:nvSpPr>
          <p:cNvPr id="4" name="Titre 1"/>
          <p:cNvSpPr txBox="1">
            <a:spLocks/>
          </p:cNvSpPr>
          <p:nvPr/>
        </p:nvSpPr>
        <p:spPr>
          <a:xfrm>
            <a:off x="476250" y="682814"/>
            <a:ext cx="7791450" cy="502033"/>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1800" b="1" dirty="0">
                <a:solidFill>
                  <a:schemeClr val="tx2">
                    <a:lumMod val="60000"/>
                    <a:lumOff val="40000"/>
                  </a:schemeClr>
                </a:solidFill>
              </a:rPr>
              <a:t>Des apprentissages structurés en activités pour développer des compétences professionnelles</a:t>
            </a:r>
          </a:p>
        </p:txBody>
      </p:sp>
      <p:sp>
        <p:nvSpPr>
          <p:cNvPr id="5" name="Espace réservé du numéro de diapositive 4"/>
          <p:cNvSpPr>
            <a:spLocks noGrp="1"/>
          </p:cNvSpPr>
          <p:nvPr>
            <p:ph type="sldNum" sz="quarter" idx="10"/>
          </p:nvPr>
        </p:nvSpPr>
        <p:spPr/>
        <p:txBody>
          <a:bodyPr/>
          <a:lstStyle/>
          <a:p>
            <a:fld id="{733122C9-A0B9-462F-8757-0847AD287B63}" type="slidenum">
              <a:rPr lang="fr-FR" smtClean="0"/>
              <a:pPr/>
              <a:t>15</a:t>
            </a:fld>
            <a:endParaRPr lang="fr-FR" dirty="0"/>
          </a:p>
        </p:txBody>
      </p:sp>
    </p:spTree>
    <p:extLst>
      <p:ext uri="{BB962C8B-B14F-4D97-AF65-F5344CB8AC3E}">
        <p14:creationId xmlns:p14="http://schemas.microsoft.com/office/powerpoint/2010/main" val="22440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69432872"/>
              </p:ext>
            </p:extLst>
          </p:nvPr>
        </p:nvGraphicFramePr>
        <p:xfrm>
          <a:off x="1308101" y="2569155"/>
          <a:ext cx="6489700" cy="1986987"/>
        </p:xfrm>
        <a:graphic>
          <a:graphicData uri="http://schemas.openxmlformats.org/drawingml/2006/table">
            <a:tbl>
              <a:tblPr firstRow="1" firstCol="1" bandRow="1">
                <a:tableStyleId>{5C22544A-7EE6-4342-B048-85BDC9FD1C3A}</a:tableStyleId>
              </a:tblPr>
              <a:tblGrid>
                <a:gridCol w="1771824">
                  <a:extLst>
                    <a:ext uri="{9D8B030D-6E8A-4147-A177-3AD203B41FA5}">
                      <a16:colId xmlns:a16="http://schemas.microsoft.com/office/drawing/2014/main" val="20000"/>
                    </a:ext>
                  </a:extLst>
                </a:gridCol>
                <a:gridCol w="2609676">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tblGrid>
              <a:tr h="648371">
                <a:tc rowSpan="4">
                  <a:txBody>
                    <a:bodyPr/>
                    <a:lstStyle/>
                    <a:p>
                      <a:pPr marL="496570" algn="ctr">
                        <a:spcAft>
                          <a:spcPts val="0"/>
                        </a:spcAft>
                      </a:pPr>
                      <a:endParaRPr lang="fr-FR" sz="1400" dirty="0">
                        <a:effectLst/>
                      </a:endParaRPr>
                    </a:p>
                    <a:p>
                      <a:pPr marL="0" algn="ctr">
                        <a:spcAft>
                          <a:spcPts val="0"/>
                        </a:spcAft>
                      </a:pPr>
                      <a:r>
                        <a:rPr lang="fr-FR" sz="1400" dirty="0">
                          <a:effectLst/>
                        </a:rPr>
                        <a:t> Pôles et blocs de compétences non professionnelles</a:t>
                      </a:r>
                      <a:endParaRPr lang="fr-FR" sz="1400" dirty="0">
                        <a:effectLst/>
                        <a:latin typeface="Times New Roman" panose="02020603050405020304" pitchFamily="18" charset="0"/>
                        <a:ea typeface="Times New Roman" panose="02020603050405020304" pitchFamily="18" charset="0"/>
                      </a:endParaRPr>
                    </a:p>
                    <a:p>
                      <a:pPr marL="496570" algn="ctr">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endParaRPr>
                    </a:p>
                    <a:p>
                      <a:pPr marL="496570" algn="ctr">
                        <a:spcAft>
                          <a:spcPts val="0"/>
                        </a:spcAft>
                      </a:pPr>
                      <a:r>
                        <a:rPr lang="fr-FR" sz="800" dirty="0">
                          <a:effectLst/>
                        </a:rPr>
                        <a:t> </a:t>
                      </a:r>
                      <a:endParaRPr lang="fr-FR" sz="800" dirty="0">
                        <a:effectLst/>
                        <a:latin typeface="Times New Roman" panose="02020603050405020304" pitchFamily="18" charset="0"/>
                        <a:ea typeface="Times New Roman" panose="02020603050405020304" pitchFamily="18" charset="0"/>
                      </a:endParaRPr>
                    </a:p>
                    <a:p>
                      <a:pPr marL="496570" algn="ctr">
                        <a:spcAft>
                          <a:spcPts val="0"/>
                        </a:spcAft>
                      </a:pPr>
                      <a:r>
                        <a:rPr lang="fr-FR" sz="800" dirty="0">
                          <a:effectLst/>
                        </a:rPr>
                        <a:t> </a:t>
                      </a:r>
                      <a:endParaRPr lang="fr-FR" sz="800" dirty="0">
                        <a:effectLst/>
                        <a:latin typeface="Times New Roman" panose="02020603050405020304" pitchFamily="18" charset="0"/>
                        <a:ea typeface="Times New Roman" panose="02020603050405020304" pitchFamily="18" charset="0"/>
                      </a:endParaRPr>
                    </a:p>
                  </a:txBody>
                  <a:tcPr marL="18212" marR="18212" marT="0" marB="0" anchor="ctr"/>
                </a:tc>
                <a:tc>
                  <a:txBody>
                    <a:bodyPr/>
                    <a:lstStyle/>
                    <a:p>
                      <a:pPr algn="ctr">
                        <a:spcBef>
                          <a:spcPts val="600"/>
                        </a:spcBef>
                        <a:spcAft>
                          <a:spcPts val="600"/>
                        </a:spcAft>
                      </a:pPr>
                      <a:r>
                        <a:rPr lang="fr-FR" sz="1200" dirty="0">
                          <a:solidFill>
                            <a:schemeClr val="tx1"/>
                          </a:solidFill>
                          <a:effectLst/>
                        </a:rPr>
                        <a:t>Bloc « Culture générale et expression »</a:t>
                      </a:r>
                    </a:p>
                  </a:txBody>
                  <a:tcPr marL="18212" marR="18212" marT="0" marB="0" anchor="ctr">
                    <a:solidFill>
                      <a:srgbClr val="EAEFF7"/>
                    </a:solidFill>
                  </a:tcPr>
                </a:tc>
                <a:tc>
                  <a:txBody>
                    <a:bodyPr/>
                    <a:lstStyle/>
                    <a:p>
                      <a:pPr algn="ctr">
                        <a:spcAft>
                          <a:spcPts val="0"/>
                        </a:spcAft>
                      </a:pPr>
                      <a:r>
                        <a:rPr lang="fr-FR" sz="1200" b="1" dirty="0">
                          <a:solidFill>
                            <a:schemeClr val="tx1"/>
                          </a:solidFill>
                          <a:effectLst/>
                        </a:rPr>
                        <a:t>U1</a:t>
                      </a:r>
                    </a:p>
                    <a:p>
                      <a:pPr algn="ctr">
                        <a:spcAft>
                          <a:spcPts val="0"/>
                        </a:spcAft>
                      </a:pPr>
                      <a:r>
                        <a:rPr lang="fr-FR" sz="1200" b="1" dirty="0">
                          <a:solidFill>
                            <a:schemeClr val="tx1"/>
                          </a:solidFill>
                          <a:effectLst/>
                        </a:rPr>
                        <a:t>Culture générale et expression</a:t>
                      </a:r>
                      <a:endParaRPr lang="fr-FR" sz="1200" b="1" dirty="0">
                        <a:solidFill>
                          <a:schemeClr val="tx1"/>
                        </a:solidFill>
                        <a:effectLst/>
                        <a:latin typeface="Times New Roman" panose="02020603050405020304" pitchFamily="18" charset="0"/>
                        <a:ea typeface="Times New Roman" panose="02020603050405020304" pitchFamily="18" charset="0"/>
                      </a:endParaRPr>
                    </a:p>
                  </a:txBody>
                  <a:tcPr marL="18212" marR="18212" marT="0" marB="0" anchor="ctr">
                    <a:solidFill>
                      <a:srgbClr val="EAEFF7"/>
                    </a:solidFill>
                  </a:tcPr>
                </a:tc>
                <a:extLst>
                  <a:ext uri="{0D108BD9-81ED-4DB2-BD59-A6C34878D82A}">
                    <a16:rowId xmlns:a16="http://schemas.microsoft.com/office/drawing/2014/main" val="10000"/>
                  </a:ext>
                </a:extLst>
              </a:tr>
              <a:tr h="445089">
                <a:tc vMerge="1">
                  <a:txBody>
                    <a:bodyPr/>
                    <a:lstStyle/>
                    <a:p>
                      <a:pPr marL="496570" algn="l">
                        <a:spcAft>
                          <a:spcPts val="0"/>
                        </a:spcAft>
                      </a:pPr>
                      <a:endParaRPr lang="fr-FR" sz="1100" dirty="0">
                        <a:effectLst/>
                        <a:latin typeface="Times New Roman" panose="02020603050405020304" pitchFamily="18" charset="0"/>
                        <a:ea typeface="Times New Roman" panose="02020603050405020304" pitchFamily="18" charset="0"/>
                      </a:endParaRPr>
                    </a:p>
                  </a:txBody>
                  <a:tcPr marL="24283" marR="24283" marT="0" marB="0"/>
                </a:tc>
                <a:tc>
                  <a:txBody>
                    <a:bodyPr/>
                    <a:lstStyle/>
                    <a:p>
                      <a:pPr algn="ctr">
                        <a:spcBef>
                          <a:spcPts val="600"/>
                        </a:spcBef>
                        <a:spcAft>
                          <a:spcPts val="600"/>
                        </a:spcAft>
                      </a:pPr>
                      <a:r>
                        <a:rPr lang="fr-FR" sz="1200" b="1" dirty="0">
                          <a:effectLst/>
                        </a:rPr>
                        <a:t>Bloc « Langue vivante étrangère : Anglais »</a:t>
                      </a:r>
                    </a:p>
                  </a:txBody>
                  <a:tcPr marL="18212" marR="18212" marT="0" marB="0"/>
                </a:tc>
                <a:tc>
                  <a:txBody>
                    <a:bodyPr/>
                    <a:lstStyle/>
                    <a:p>
                      <a:pPr algn="ctr">
                        <a:spcAft>
                          <a:spcPts val="0"/>
                        </a:spcAft>
                      </a:pPr>
                      <a:r>
                        <a:rPr lang="fr-FR" sz="1200" b="1" dirty="0">
                          <a:effectLst/>
                        </a:rPr>
                        <a:t>U2</a:t>
                      </a:r>
                    </a:p>
                    <a:p>
                      <a:pPr algn="ctr">
                        <a:spcAft>
                          <a:spcPts val="0"/>
                        </a:spcAft>
                      </a:pPr>
                      <a:r>
                        <a:rPr lang="fr-FR" sz="1200" b="1" dirty="0">
                          <a:effectLst/>
                        </a:rPr>
                        <a:t>Langue vivante étrangère 1 : Anglais</a:t>
                      </a:r>
                      <a:endParaRPr lang="fr-FR" sz="1200" b="1" dirty="0">
                        <a:effectLst/>
                        <a:latin typeface="Times New Roman" panose="02020603050405020304" pitchFamily="18" charset="0"/>
                        <a:ea typeface="Times New Roman" panose="02020603050405020304" pitchFamily="18" charset="0"/>
                      </a:endParaRPr>
                    </a:p>
                  </a:txBody>
                  <a:tcPr marL="18212" marR="18212" marT="0" marB="0" anchor="ctr"/>
                </a:tc>
                <a:extLst>
                  <a:ext uri="{0D108BD9-81ED-4DB2-BD59-A6C34878D82A}">
                    <a16:rowId xmlns:a16="http://schemas.microsoft.com/office/drawing/2014/main" val="10001"/>
                  </a:ext>
                </a:extLst>
              </a:tr>
              <a:tr h="424216">
                <a:tc vMerge="1">
                  <a:txBody>
                    <a:bodyPr/>
                    <a:lstStyle/>
                    <a:p>
                      <a:pPr marL="496570" algn="l">
                        <a:spcAft>
                          <a:spcPts val="0"/>
                        </a:spcAft>
                      </a:pPr>
                      <a:endParaRPr lang="fr-FR" sz="1100" dirty="0">
                        <a:effectLst/>
                        <a:latin typeface="Times New Roman" panose="02020603050405020304" pitchFamily="18" charset="0"/>
                        <a:ea typeface="Times New Roman" panose="02020603050405020304" pitchFamily="18" charset="0"/>
                      </a:endParaRPr>
                    </a:p>
                  </a:txBody>
                  <a:tcPr marL="24283" marR="24283" marT="0" marB="0"/>
                </a:tc>
                <a:tc>
                  <a:txBody>
                    <a:bodyPr/>
                    <a:lstStyle/>
                    <a:p>
                      <a:pPr algn="ctr">
                        <a:spcBef>
                          <a:spcPts val="600"/>
                        </a:spcBef>
                        <a:spcAft>
                          <a:spcPts val="600"/>
                        </a:spcAft>
                      </a:pPr>
                      <a:r>
                        <a:rPr lang="fr-FR" sz="1200" b="1" dirty="0">
                          <a:effectLst/>
                        </a:rPr>
                        <a:t>Bloc « Mathématiques » </a:t>
                      </a:r>
                    </a:p>
                  </a:txBody>
                  <a:tcPr marL="18212" marR="18212" marT="0" marB="0" anchor="ctr"/>
                </a:tc>
                <a:tc>
                  <a:txBody>
                    <a:bodyPr/>
                    <a:lstStyle/>
                    <a:p>
                      <a:pPr algn="ctr">
                        <a:spcAft>
                          <a:spcPts val="0"/>
                        </a:spcAft>
                      </a:pPr>
                      <a:r>
                        <a:rPr lang="fr-FR" sz="1200" b="1" dirty="0">
                          <a:effectLst/>
                        </a:rPr>
                        <a:t>U3 </a:t>
                      </a:r>
                    </a:p>
                    <a:p>
                      <a:pPr algn="ctr">
                        <a:spcAft>
                          <a:spcPts val="0"/>
                        </a:spcAft>
                      </a:pPr>
                      <a:r>
                        <a:rPr lang="fr-FR" sz="1200" b="1" dirty="0">
                          <a:effectLst/>
                        </a:rPr>
                        <a:t>Mathématiques</a:t>
                      </a:r>
                      <a:endParaRPr lang="fr-FR" sz="1200" b="1" dirty="0">
                        <a:effectLst/>
                        <a:latin typeface="Times New Roman" panose="02020603050405020304" pitchFamily="18" charset="0"/>
                        <a:ea typeface="Times New Roman" panose="02020603050405020304" pitchFamily="18" charset="0"/>
                      </a:endParaRPr>
                    </a:p>
                  </a:txBody>
                  <a:tcPr marL="18212" marR="18212" marT="0" marB="0" anchor="ctr"/>
                </a:tc>
                <a:extLst>
                  <a:ext uri="{0D108BD9-81ED-4DB2-BD59-A6C34878D82A}">
                    <a16:rowId xmlns:a16="http://schemas.microsoft.com/office/drawing/2014/main" val="10002"/>
                  </a:ext>
                </a:extLst>
              </a:tr>
              <a:tr h="358169">
                <a:tc vMerge="1">
                  <a:txBody>
                    <a:bodyPr/>
                    <a:lstStyle/>
                    <a:p>
                      <a:pPr marL="496570" algn="l">
                        <a:spcAft>
                          <a:spcPts val="0"/>
                        </a:spcAft>
                      </a:pPr>
                      <a:endParaRPr lang="fr-FR" sz="1100" dirty="0">
                        <a:effectLst/>
                        <a:latin typeface="Times New Roman" panose="02020603050405020304" pitchFamily="18" charset="0"/>
                        <a:ea typeface="Times New Roman" panose="02020603050405020304" pitchFamily="18" charset="0"/>
                      </a:endParaRPr>
                    </a:p>
                  </a:txBody>
                  <a:tcPr marL="24283" marR="24283" marT="0" marB="0"/>
                </a:tc>
                <a:tc>
                  <a:txBody>
                    <a:bodyPr/>
                    <a:lstStyle/>
                    <a:p>
                      <a:pPr algn="ctr">
                        <a:spcBef>
                          <a:spcPts val="600"/>
                        </a:spcBef>
                        <a:spcAft>
                          <a:spcPts val="600"/>
                        </a:spcAft>
                      </a:pPr>
                      <a:r>
                        <a:rPr lang="fr-FR" sz="1200" b="1" dirty="0">
                          <a:effectLst/>
                        </a:rPr>
                        <a:t>Bloc facultatif « Langue vivante étrangère »</a:t>
                      </a:r>
                    </a:p>
                  </a:txBody>
                  <a:tcPr marL="18212" marR="18212" marT="0" marB="0" anchor="ctr"/>
                </a:tc>
                <a:tc>
                  <a:txBody>
                    <a:bodyPr/>
                    <a:lstStyle/>
                    <a:p>
                      <a:pPr algn="ctr">
                        <a:spcAft>
                          <a:spcPts val="0"/>
                        </a:spcAft>
                      </a:pPr>
                      <a:r>
                        <a:rPr lang="fr-FR" sz="1200" b="1" dirty="0">
                          <a:effectLst/>
                        </a:rPr>
                        <a:t>UF</a:t>
                      </a:r>
                    </a:p>
                    <a:p>
                      <a:pPr algn="ctr">
                        <a:spcAft>
                          <a:spcPts val="0"/>
                        </a:spcAft>
                      </a:pPr>
                      <a:r>
                        <a:rPr lang="fr-FR" sz="1200" b="1" dirty="0">
                          <a:effectLst/>
                        </a:rPr>
                        <a:t>Langue vivante facultative</a:t>
                      </a:r>
                      <a:endParaRPr lang="fr-FR" sz="1200" b="1" dirty="0">
                        <a:effectLst/>
                        <a:latin typeface="Times New Roman" panose="02020603050405020304" pitchFamily="18" charset="0"/>
                        <a:ea typeface="Times New Roman" panose="02020603050405020304" pitchFamily="18" charset="0"/>
                      </a:endParaRPr>
                    </a:p>
                  </a:txBody>
                  <a:tcPr marL="18212" marR="18212" marT="0" marB="0" anchor="ctr"/>
                </a:tc>
                <a:extLst>
                  <a:ext uri="{0D108BD9-81ED-4DB2-BD59-A6C34878D82A}">
                    <a16:rowId xmlns:a16="http://schemas.microsoft.com/office/drawing/2014/main" val="10003"/>
                  </a:ext>
                </a:extLst>
              </a:tr>
            </a:tbl>
          </a:graphicData>
        </a:graphic>
      </p:graphicFrame>
      <p:sp>
        <p:nvSpPr>
          <p:cNvPr id="4" name="Sous-titre 2"/>
          <p:cNvSpPr txBox="1">
            <a:spLocks/>
          </p:cNvSpPr>
          <p:nvPr/>
        </p:nvSpPr>
        <p:spPr bwMode="gray">
          <a:xfrm>
            <a:off x="317501" y="1565855"/>
            <a:ext cx="8470900" cy="9779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r>
              <a:rPr lang="fr-FR" sz="1800" dirty="0"/>
              <a:t>Le futur technicien supérieur, outre ses compétences professionnelles de niveau 5 dans le champ du génie électrique, est aussi formé à des compétences « générales » qui lui permettront d’être adaptatif et évolutif dans le long terme</a:t>
            </a:r>
            <a:r>
              <a:rPr lang="fr-FR" sz="2000" dirty="0"/>
              <a:t>. </a:t>
            </a:r>
          </a:p>
        </p:txBody>
      </p:sp>
      <p:sp>
        <p:nvSpPr>
          <p:cNvPr id="5" name="Titre 1"/>
          <p:cNvSpPr txBox="1">
            <a:spLocks/>
          </p:cNvSpPr>
          <p:nvPr/>
        </p:nvSpPr>
        <p:spPr>
          <a:xfrm>
            <a:off x="476250" y="800106"/>
            <a:ext cx="7791450" cy="502033"/>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1800" b="1" dirty="0">
                <a:solidFill>
                  <a:schemeClr val="tx2">
                    <a:lumMod val="60000"/>
                    <a:lumOff val="40000"/>
                  </a:schemeClr>
                </a:solidFill>
              </a:rPr>
              <a:t>Des apprentissages associés au développement de compétences « non » professionnelles</a:t>
            </a:r>
          </a:p>
        </p:txBody>
      </p:sp>
      <p:sp>
        <p:nvSpPr>
          <p:cNvPr id="2" name="Espace réservé du numéro de diapositive 1"/>
          <p:cNvSpPr>
            <a:spLocks noGrp="1"/>
          </p:cNvSpPr>
          <p:nvPr>
            <p:ph type="sldNum" sz="quarter" idx="10"/>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285531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655783" y="1143953"/>
            <a:ext cx="8284912" cy="3309027"/>
          </a:xfrm>
        </p:spPr>
        <p:txBody>
          <a:bodyPr>
            <a:normAutofit fontScale="92500" lnSpcReduction="20000"/>
          </a:bodyPr>
          <a:lstStyle/>
          <a:p>
            <a:pPr>
              <a:spcBef>
                <a:spcPts val="450"/>
              </a:spcBef>
              <a:spcAft>
                <a:spcPts val="450"/>
              </a:spcAft>
            </a:pPr>
            <a:r>
              <a:rPr lang="fr-FR" sz="2000" dirty="0">
                <a:latin typeface="Arial" panose="020B0604020202020204" pitchFamily="34" charset="0"/>
                <a:cs typeface="Arial" panose="020B0604020202020204" pitchFamily="34" charset="0"/>
                <a:sym typeface="Symbol"/>
              </a:rPr>
              <a:t>32 heures hebdomadaires pour les étudiants, dont :</a:t>
            </a:r>
          </a:p>
          <a:p>
            <a:pPr marL="342900" lvl="1" indent="-342900">
              <a:lnSpc>
                <a:spcPct val="110000"/>
              </a:lnSpc>
              <a:spcBef>
                <a:spcPts val="450"/>
              </a:spcBef>
              <a:spcAft>
                <a:spcPts val="450"/>
              </a:spcAft>
            </a:pPr>
            <a:r>
              <a:rPr lang="fr-FR" sz="2000" dirty="0">
                <a:latin typeface="Arial" panose="020B0604020202020204" pitchFamily="34" charset="0"/>
                <a:cs typeface="Arial" panose="020B0604020202020204" pitchFamily="34" charset="0"/>
                <a:sym typeface="Symbol"/>
              </a:rPr>
              <a:t> 1 h 30 en </a:t>
            </a:r>
            <a:r>
              <a:rPr lang="fr-FR" sz="2000" dirty="0" err="1">
                <a:latin typeface="Arial" panose="020B0604020202020204" pitchFamily="34" charset="0"/>
                <a:cs typeface="Arial" panose="020B0604020202020204" pitchFamily="34" charset="0"/>
                <a:sym typeface="Symbol"/>
              </a:rPr>
              <a:t>co</a:t>
            </a:r>
            <a:r>
              <a:rPr lang="fr-FR" sz="2000" dirty="0">
                <a:latin typeface="Arial" panose="020B0604020202020204" pitchFamily="34" charset="0"/>
                <a:cs typeface="Arial" panose="020B0604020202020204" pitchFamily="34" charset="0"/>
                <a:sym typeface="Symbol"/>
              </a:rPr>
              <a:t>-enseignement :</a:t>
            </a:r>
          </a:p>
          <a:p>
            <a:pPr marL="990600" lvl="2" indent="-457200">
              <a:lnSpc>
                <a:spcPct val="110000"/>
              </a:lnSpc>
              <a:spcBef>
                <a:spcPts val="450"/>
              </a:spcBef>
              <a:spcAft>
                <a:spcPts val="450"/>
              </a:spcAft>
            </a:pPr>
            <a:r>
              <a:rPr lang="fr-FR" sz="2000" dirty="0">
                <a:latin typeface="Arial" panose="020B0604020202020204" pitchFamily="34" charset="0"/>
                <a:cs typeface="Arial" panose="020B0604020202020204" pitchFamily="34" charset="0"/>
                <a:sym typeface="Symbol"/>
              </a:rPr>
              <a:t>1 h de </a:t>
            </a:r>
            <a:r>
              <a:rPr lang="fr-FR" sz="2000" dirty="0" err="1">
                <a:latin typeface="Arial" panose="020B0604020202020204" pitchFamily="34" charset="0"/>
                <a:cs typeface="Arial" panose="020B0604020202020204" pitchFamily="34" charset="0"/>
                <a:sym typeface="Symbol"/>
              </a:rPr>
              <a:t>co</a:t>
            </a:r>
            <a:r>
              <a:rPr lang="fr-FR" sz="2000" dirty="0">
                <a:latin typeface="Arial" panose="020B0604020202020204" pitchFamily="34" charset="0"/>
                <a:cs typeface="Arial" panose="020B0604020202020204" pitchFamily="34" charset="0"/>
                <a:sym typeface="Symbol"/>
              </a:rPr>
              <a:t>-enseignement technologique en anglais ;</a:t>
            </a:r>
          </a:p>
          <a:p>
            <a:pPr marL="990600" lvl="2" indent="-457200">
              <a:lnSpc>
                <a:spcPct val="110000"/>
              </a:lnSpc>
              <a:spcBef>
                <a:spcPts val="450"/>
              </a:spcBef>
              <a:spcAft>
                <a:spcPts val="450"/>
              </a:spcAft>
            </a:pPr>
            <a:r>
              <a:rPr lang="fr-FR" sz="2000" dirty="0">
                <a:latin typeface="Arial" panose="020B0604020202020204" pitchFamily="34" charset="0"/>
                <a:cs typeface="Arial" panose="020B0604020202020204" pitchFamily="34" charset="0"/>
                <a:sym typeface="Symbol"/>
              </a:rPr>
              <a:t>0,5 h de </a:t>
            </a:r>
            <a:r>
              <a:rPr lang="fr-FR" sz="2000" dirty="0" err="1">
                <a:latin typeface="Arial" panose="020B0604020202020204" pitchFamily="34" charset="0"/>
                <a:cs typeface="Arial" panose="020B0604020202020204" pitchFamily="34" charset="0"/>
                <a:sym typeface="Symbol"/>
              </a:rPr>
              <a:t>co</a:t>
            </a:r>
            <a:r>
              <a:rPr lang="fr-FR" sz="2000" dirty="0">
                <a:latin typeface="Arial" panose="020B0604020202020204" pitchFamily="34" charset="0"/>
                <a:cs typeface="Arial" panose="020B0604020202020204" pitchFamily="34" charset="0"/>
                <a:sym typeface="Symbol"/>
              </a:rPr>
              <a:t>-enseignement mathématiques-technologie.</a:t>
            </a:r>
          </a:p>
          <a:p>
            <a:pPr marL="342900" lvl="1" indent="-342900">
              <a:lnSpc>
                <a:spcPct val="110000"/>
              </a:lnSpc>
              <a:spcBef>
                <a:spcPts val="450"/>
              </a:spcBef>
              <a:spcAft>
                <a:spcPts val="450"/>
              </a:spcAft>
            </a:pPr>
            <a:r>
              <a:rPr lang="fr-FR" sz="2000" dirty="0">
                <a:latin typeface="Arial" panose="020B0604020202020204" pitchFamily="34" charset="0"/>
                <a:cs typeface="Arial" panose="020B0604020202020204" pitchFamily="34" charset="0"/>
                <a:sym typeface="Symbol"/>
              </a:rPr>
              <a:t> 3 h 00 en responsabilité partagée entre enseignants de STI et de physique-chimie ;</a:t>
            </a:r>
          </a:p>
          <a:p>
            <a:pPr marL="342900" indent="-342900">
              <a:spcBef>
                <a:spcPts val="450"/>
              </a:spcBef>
              <a:spcAft>
                <a:spcPts val="450"/>
              </a:spcAft>
              <a:buFont typeface="Arial" panose="020B0604020202020204" pitchFamily="34" charset="0"/>
              <a:buChar char="•"/>
            </a:pPr>
            <a:r>
              <a:rPr lang="fr-FR" sz="2000" dirty="0">
                <a:latin typeface="Arial" panose="020B0604020202020204" pitchFamily="34" charset="0"/>
                <a:cs typeface="Arial" panose="020B0604020202020204" pitchFamily="34" charset="0"/>
                <a:sym typeface="Symbol"/>
              </a:rPr>
              <a:t>1 heure d’accompagnement personnalisé.</a:t>
            </a:r>
          </a:p>
          <a:p>
            <a:pPr marL="342900" indent="-342900">
              <a:spcBef>
                <a:spcPts val="450"/>
              </a:spcBef>
              <a:spcAft>
                <a:spcPts val="450"/>
              </a:spcAft>
              <a:buFont typeface="Arial" panose="020B0604020202020204" pitchFamily="34" charset="0"/>
              <a:buChar char="•"/>
            </a:pPr>
            <a:endParaRPr lang="fr-FR" sz="2000" dirty="0">
              <a:latin typeface="Arial" panose="020B0604020202020204" pitchFamily="34" charset="0"/>
              <a:cs typeface="Arial" panose="020B0604020202020204" pitchFamily="34" charset="0"/>
              <a:sym typeface="Symbol"/>
            </a:endParaRPr>
          </a:p>
          <a:p>
            <a:pPr>
              <a:spcBef>
                <a:spcPts val="450"/>
              </a:spcBef>
              <a:spcAft>
                <a:spcPts val="450"/>
              </a:spcAft>
            </a:pPr>
            <a:r>
              <a:rPr lang="fr-FR" sz="2000" dirty="0">
                <a:latin typeface="Arial" panose="020B0604020202020204" pitchFamily="34" charset="0"/>
                <a:cs typeface="Arial" panose="020B0604020202020204" pitchFamily="34" charset="0"/>
                <a:sym typeface="Symbol"/>
              </a:rPr>
              <a:t>Création d’un module de physique-chimie spécifique adapté à la formation.</a:t>
            </a:r>
          </a:p>
        </p:txBody>
      </p:sp>
      <p:sp>
        <p:nvSpPr>
          <p:cNvPr id="4" name="Rectangle 3"/>
          <p:cNvSpPr/>
          <p:nvPr/>
        </p:nvSpPr>
        <p:spPr>
          <a:xfrm>
            <a:off x="59406" y="518306"/>
            <a:ext cx="8750301" cy="461665"/>
          </a:xfrm>
          <a:prstGeom prst="rect">
            <a:avLst/>
          </a:prstGeom>
        </p:spPr>
        <p:txBody>
          <a:bodyPr wrap="square">
            <a:spAutoFit/>
          </a:bodyPr>
          <a:lstStyle/>
          <a:p>
            <a:pPr marL="254000" lvl="0" defTabSz="914400">
              <a:spcAft>
                <a:spcPts val="5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nouveaux enseignement pour faire réussir tous les étudiants</a:t>
            </a:r>
            <a:endPar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5"/>
          <p:cNvSpPr>
            <a:spLocks noGrp="1"/>
          </p:cNvSpPr>
          <p:nvPr>
            <p:ph type="sldNum" sz="quarter" idx="10"/>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280860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576339112"/>
              </p:ext>
            </p:extLst>
          </p:nvPr>
        </p:nvGraphicFramePr>
        <p:xfrm>
          <a:off x="1602873" y="1002834"/>
          <a:ext cx="6728327" cy="3758584"/>
        </p:xfrm>
        <a:graphic>
          <a:graphicData uri="http://schemas.openxmlformats.org/drawingml/2006/table">
            <a:tbl>
              <a:tblPr firstRow="1" firstCol="1" bandRow="1">
                <a:tableStyleId>{5C22544A-7EE6-4342-B048-85BDC9FD1C3A}</a:tableStyleId>
              </a:tblPr>
              <a:tblGrid>
                <a:gridCol w="419598">
                  <a:extLst>
                    <a:ext uri="{9D8B030D-6E8A-4147-A177-3AD203B41FA5}">
                      <a16:colId xmlns:a16="http://schemas.microsoft.com/office/drawing/2014/main" val="20000"/>
                    </a:ext>
                  </a:extLst>
                </a:gridCol>
                <a:gridCol w="1831868">
                  <a:extLst>
                    <a:ext uri="{9D8B030D-6E8A-4147-A177-3AD203B41FA5}">
                      <a16:colId xmlns:a16="http://schemas.microsoft.com/office/drawing/2014/main" val="20001"/>
                    </a:ext>
                  </a:extLst>
                </a:gridCol>
                <a:gridCol w="570123">
                  <a:extLst>
                    <a:ext uri="{9D8B030D-6E8A-4147-A177-3AD203B41FA5}">
                      <a16:colId xmlns:a16="http://schemas.microsoft.com/office/drawing/2014/main" val="20002"/>
                    </a:ext>
                  </a:extLst>
                </a:gridCol>
                <a:gridCol w="439274">
                  <a:extLst>
                    <a:ext uri="{9D8B030D-6E8A-4147-A177-3AD203B41FA5}">
                      <a16:colId xmlns:a16="http://schemas.microsoft.com/office/drawing/2014/main" val="20003"/>
                    </a:ext>
                  </a:extLst>
                </a:gridCol>
                <a:gridCol w="345812">
                  <a:extLst>
                    <a:ext uri="{9D8B030D-6E8A-4147-A177-3AD203B41FA5}">
                      <a16:colId xmlns:a16="http://schemas.microsoft.com/office/drawing/2014/main" val="20004"/>
                    </a:ext>
                  </a:extLst>
                </a:gridCol>
                <a:gridCol w="430920">
                  <a:extLst>
                    <a:ext uri="{9D8B030D-6E8A-4147-A177-3AD203B41FA5}">
                      <a16:colId xmlns:a16="http://schemas.microsoft.com/office/drawing/2014/main" val="20005"/>
                    </a:ext>
                  </a:extLst>
                </a:gridCol>
                <a:gridCol w="566391">
                  <a:extLst>
                    <a:ext uri="{9D8B030D-6E8A-4147-A177-3AD203B41FA5}">
                      <a16:colId xmlns:a16="http://schemas.microsoft.com/office/drawing/2014/main" val="20006"/>
                    </a:ext>
                  </a:extLst>
                </a:gridCol>
                <a:gridCol w="403822">
                  <a:extLst>
                    <a:ext uri="{9D8B030D-6E8A-4147-A177-3AD203B41FA5}">
                      <a16:colId xmlns:a16="http://schemas.microsoft.com/office/drawing/2014/main" val="20007"/>
                    </a:ext>
                  </a:extLst>
                </a:gridCol>
                <a:gridCol w="304291">
                  <a:extLst>
                    <a:ext uri="{9D8B030D-6E8A-4147-A177-3AD203B41FA5}">
                      <a16:colId xmlns:a16="http://schemas.microsoft.com/office/drawing/2014/main" val="20008"/>
                    </a:ext>
                  </a:extLst>
                </a:gridCol>
                <a:gridCol w="481601">
                  <a:extLst>
                    <a:ext uri="{9D8B030D-6E8A-4147-A177-3AD203B41FA5}">
                      <a16:colId xmlns:a16="http://schemas.microsoft.com/office/drawing/2014/main" val="20009"/>
                    </a:ext>
                  </a:extLst>
                </a:gridCol>
                <a:gridCol w="934627">
                  <a:extLst>
                    <a:ext uri="{9D8B030D-6E8A-4147-A177-3AD203B41FA5}">
                      <a16:colId xmlns:a16="http://schemas.microsoft.com/office/drawing/2014/main" val="20010"/>
                    </a:ext>
                  </a:extLst>
                </a:gridCol>
              </a:tblGrid>
              <a:tr h="278932">
                <a:tc rowSpan="2" gridSpan="2">
                  <a:txBody>
                    <a:bodyPr/>
                    <a:lstStyle/>
                    <a:p>
                      <a:pPr algn="ctr">
                        <a:spcAft>
                          <a:spcPts val="0"/>
                        </a:spcAft>
                      </a:pPr>
                      <a:r>
                        <a:rPr lang="fr-FR" sz="1000" dirty="0">
                          <a:solidFill>
                            <a:schemeClr val="tx1"/>
                          </a:solidFill>
                          <a:effectLst/>
                        </a:rPr>
                        <a:t>BTS Electrotechnique</a:t>
                      </a: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hMerge="1">
                  <a:txBody>
                    <a:bodyPr/>
                    <a:lstStyle/>
                    <a:p>
                      <a:endParaRPr lang="fr-FR"/>
                    </a:p>
                  </a:txBody>
                  <a:tcPr/>
                </a:tc>
                <a:tc gridSpan="4">
                  <a:txBody>
                    <a:bodyPr/>
                    <a:lstStyle/>
                    <a:p>
                      <a:pPr algn="ctr">
                        <a:spcAft>
                          <a:spcPts val="0"/>
                        </a:spcAft>
                      </a:pPr>
                      <a:r>
                        <a:rPr lang="fr-FR" sz="1000" dirty="0">
                          <a:effectLst/>
                        </a:rPr>
                        <a:t>Horaire de 1</a:t>
                      </a:r>
                      <a:r>
                        <a:rPr lang="fr-FR" sz="1000" baseline="30000" dirty="0">
                          <a:effectLst/>
                        </a:rPr>
                        <a:t>ère</a:t>
                      </a:r>
                      <a:r>
                        <a:rPr lang="fr-FR" sz="1000" dirty="0">
                          <a:effectLst/>
                        </a:rPr>
                        <a:t> année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1000" dirty="0">
                          <a:effectLst/>
                        </a:rPr>
                        <a:t>Horaire de 2</a:t>
                      </a:r>
                      <a:r>
                        <a:rPr lang="fr-FR" sz="1000" baseline="30000" dirty="0">
                          <a:effectLst/>
                        </a:rPr>
                        <a:t>e</a:t>
                      </a:r>
                      <a:r>
                        <a:rPr lang="fr-FR" sz="1000" dirty="0">
                          <a:effectLst/>
                        </a:rPr>
                        <a:t> année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dirty="0">
                          <a:effectLst/>
                        </a:rPr>
                        <a:t>Cycle de deux ans</a:t>
                      </a:r>
                      <a:r>
                        <a:rPr lang="fr-FR" sz="1000" baseline="0" dirty="0">
                          <a:effectLst/>
                        </a:rPr>
                        <a:t> </a:t>
                      </a:r>
                      <a:r>
                        <a:rPr lang="fr-FR" sz="1000" baseline="30000" dirty="0">
                          <a:effectLst/>
                        </a:rPr>
                        <a:t>(1)</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932">
                <a:tc gridSpan="2" vMerge="1">
                  <a:txBody>
                    <a:bodyPr/>
                    <a:lstStyle/>
                    <a:p>
                      <a:endParaRPr lang="fr-FR"/>
                    </a:p>
                  </a:txBody>
                  <a:tcPr/>
                </a:tc>
                <a:tc hMerge="1" vMerge="1">
                  <a:txBody>
                    <a:bodyPr/>
                    <a:lstStyle/>
                    <a:p>
                      <a:endParaRPr lang="fr-FR"/>
                    </a:p>
                  </a:txBody>
                  <a:tcPr/>
                </a:tc>
                <a:tc>
                  <a:txBody>
                    <a:bodyPr/>
                    <a:lstStyle/>
                    <a:p>
                      <a:pPr algn="ctr">
                        <a:spcAft>
                          <a:spcPts val="0"/>
                        </a:spcAft>
                      </a:pPr>
                      <a:r>
                        <a:rPr lang="fr-FR" sz="1000" dirty="0">
                          <a:effectLst/>
                        </a:rPr>
                        <a:t>Semaine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a </a:t>
                      </a:r>
                      <a:r>
                        <a:rPr lang="fr-FR" sz="1000" baseline="30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b </a:t>
                      </a:r>
                      <a:r>
                        <a:rPr lang="fr-FR" sz="1000" baseline="30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c </a:t>
                      </a:r>
                      <a:r>
                        <a:rPr lang="fr-FR" sz="1000" baseline="30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Semaine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a </a:t>
                      </a:r>
                      <a:r>
                        <a:rPr lang="fr-FR" sz="1000" baseline="30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b</a:t>
                      </a:r>
                      <a:r>
                        <a:rPr lang="fr-FR" sz="1000" baseline="30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c </a:t>
                      </a:r>
                      <a:r>
                        <a:rPr lang="fr-FR" sz="1000" baseline="30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Total heures </a:t>
                      </a:r>
                      <a:r>
                        <a:rPr lang="fr-FR" sz="1000" baseline="30000">
                          <a:effectLst/>
                        </a:rPr>
                        <a:t>(3)</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4628">
                <a:tc gridSpan="2">
                  <a:txBody>
                    <a:bodyPr/>
                    <a:lstStyle/>
                    <a:p>
                      <a:pPr>
                        <a:spcAft>
                          <a:spcPts val="0"/>
                        </a:spcAft>
                      </a:pPr>
                      <a:r>
                        <a:rPr lang="fr-FR" sz="1000" dirty="0">
                          <a:effectLst/>
                        </a:rPr>
                        <a:t>1. Culture générale et expression</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b="1" dirty="0">
                          <a:effectLst/>
                        </a:rPr>
                        <a:t>3</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3</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180 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932">
                <a:tc gridSpan="2">
                  <a:txBody>
                    <a:bodyPr/>
                    <a:lstStyle/>
                    <a:p>
                      <a:pPr>
                        <a:spcAft>
                          <a:spcPts val="0"/>
                        </a:spcAft>
                      </a:pPr>
                      <a:r>
                        <a:rPr lang="fr-FR" sz="1000" dirty="0">
                          <a:effectLst/>
                        </a:rPr>
                        <a:t>2. Langue vivante étrangère : anglais</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b="1" dirty="0">
                          <a:effectLst/>
                        </a:rPr>
                        <a:t>2</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2</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120</a:t>
                      </a: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3613">
                <a:tc gridSpan="2">
                  <a:txBody>
                    <a:bodyPr/>
                    <a:lstStyle/>
                    <a:p>
                      <a:pPr>
                        <a:spcAft>
                          <a:spcPts val="0"/>
                        </a:spcAft>
                      </a:pPr>
                      <a:r>
                        <a:rPr lang="fr-FR" sz="1000" dirty="0">
                          <a:effectLst/>
                        </a:rPr>
                        <a:t>3. Mathématiques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b="1" dirty="0">
                          <a:effectLst/>
                        </a:rPr>
                        <a:t>3,5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2,5</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3,5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2,5</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210 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8932">
                <a:tc gridSpan="2">
                  <a:txBody>
                    <a:bodyPr/>
                    <a:lstStyle/>
                    <a:p>
                      <a:pPr marL="142240" indent="-142240">
                        <a:spcAft>
                          <a:spcPts val="0"/>
                        </a:spcAft>
                      </a:pPr>
                      <a:r>
                        <a:rPr lang="fr-FR" sz="1000" dirty="0">
                          <a:effectLst/>
                        </a:rPr>
                        <a:t>4. Enseignement professionnel (EP) et généraux associés</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b="1" dirty="0">
                          <a:effectLst/>
                        </a:rPr>
                        <a:t>22,5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10,5</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22,5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10,5</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1 350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1465">
                <a:tc rowSpan="5">
                  <a:txBody>
                    <a:bodyPr/>
                    <a:lstStyle/>
                    <a:p>
                      <a:pPr marL="71755" marR="71755" algn="ctr">
                        <a:spcAft>
                          <a:spcPts val="0"/>
                        </a:spcAft>
                      </a:pPr>
                      <a:r>
                        <a:rPr lang="fr-FR" sz="1000">
                          <a:effectLst/>
                        </a:rPr>
                        <a:t>Détail EP</a:t>
                      </a:r>
                      <a:endParaRPr lang="fr-FR" sz="1000">
                        <a:effectLst/>
                        <a:latin typeface="Times New Roman" panose="02020603050405020304" pitchFamily="18" charset="0"/>
                        <a:ea typeface="Times New Roman" panose="02020603050405020304" pitchFamily="18" charset="0"/>
                      </a:endParaRPr>
                    </a:p>
                  </a:txBody>
                  <a:tcPr marL="43067" marR="430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fr-FR" sz="1000" dirty="0">
                          <a:effectLst/>
                        </a:rPr>
                        <a:t>Physique chimie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8</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4</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4</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8</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4</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4</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480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8932">
                <a:tc vMerge="1">
                  <a:txBody>
                    <a:bodyPr/>
                    <a:lstStyle/>
                    <a:p>
                      <a:endParaRPr lang="fr-FR"/>
                    </a:p>
                  </a:txBody>
                  <a:tcPr/>
                </a:tc>
                <a:tc>
                  <a:txBody>
                    <a:bodyPr/>
                    <a:lstStyle/>
                    <a:p>
                      <a:pPr algn="r">
                        <a:spcAft>
                          <a:spcPts val="0"/>
                        </a:spcAft>
                      </a:pPr>
                      <a:r>
                        <a:rPr lang="fr-FR" sz="1000" dirty="0">
                          <a:effectLst/>
                        </a:rPr>
                        <a:t>Sciences et techniques industrielles : STI </a:t>
                      </a:r>
                      <a:r>
                        <a:rPr lang="fr-FR" sz="1000" baseline="30000" dirty="0">
                          <a:effectLst/>
                        </a:rPr>
                        <a:t>(4)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10</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8</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10</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8</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600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8932">
                <a:tc vMerge="1">
                  <a:txBody>
                    <a:bodyPr/>
                    <a:lstStyle/>
                    <a:p>
                      <a:endParaRPr lang="fr-FR"/>
                    </a:p>
                  </a:txBody>
                  <a:tcPr/>
                </a:tc>
                <a:tc>
                  <a:txBody>
                    <a:bodyPr/>
                    <a:lstStyle/>
                    <a:p>
                      <a:pPr algn="r">
                        <a:spcAft>
                          <a:spcPts val="0"/>
                        </a:spcAft>
                      </a:pPr>
                      <a:r>
                        <a:rPr lang="fr-FR" sz="1000" dirty="0">
                          <a:effectLst/>
                        </a:rPr>
                        <a:t>STI en </a:t>
                      </a:r>
                      <a:r>
                        <a:rPr lang="fr-FR" sz="1000" dirty="0" err="1">
                          <a:effectLst/>
                        </a:rPr>
                        <a:t>co</a:t>
                      </a:r>
                      <a:r>
                        <a:rPr lang="fr-FR" sz="1000" dirty="0">
                          <a:effectLst/>
                        </a:rPr>
                        <a:t>-enseignement avec anglais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1</a:t>
                      </a:r>
                      <a:r>
                        <a:rPr lang="fr-FR" sz="1000" b="1" baseline="30000" dirty="0">
                          <a:effectLst/>
                        </a:rPr>
                        <a:t>(5)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1</a:t>
                      </a:r>
                      <a:r>
                        <a:rPr lang="fr-FR" sz="1000" baseline="30000">
                          <a:effectLst/>
                        </a:rPr>
                        <a:t>(5)</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1</a:t>
                      </a:r>
                      <a:r>
                        <a:rPr lang="fr-FR" sz="1000" b="1" baseline="30000" dirty="0">
                          <a:effectLst/>
                        </a:rPr>
                        <a:t>(5)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a:t>
                      </a:r>
                      <a:r>
                        <a:rPr lang="fr-FR" sz="1000" baseline="30000" dirty="0">
                          <a:effectLst/>
                        </a:rPr>
                        <a:t>(5)</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60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2929">
                <a:tc vMerge="1">
                  <a:txBody>
                    <a:bodyPr/>
                    <a:lstStyle/>
                    <a:p>
                      <a:endParaRPr lang="fr-FR"/>
                    </a:p>
                  </a:txBody>
                  <a:tcPr/>
                </a:tc>
                <a:tc>
                  <a:txBody>
                    <a:bodyPr/>
                    <a:lstStyle/>
                    <a:p>
                      <a:pPr algn="r">
                        <a:spcAft>
                          <a:spcPts val="0"/>
                        </a:spcAft>
                      </a:pPr>
                      <a:r>
                        <a:rPr lang="fr-FR" sz="1000" dirty="0">
                          <a:effectLst/>
                        </a:rPr>
                        <a:t>STI en </a:t>
                      </a:r>
                      <a:r>
                        <a:rPr lang="fr-FR" sz="1000" dirty="0" err="1">
                          <a:effectLst/>
                        </a:rPr>
                        <a:t>co</a:t>
                      </a:r>
                      <a:r>
                        <a:rPr lang="fr-FR" sz="1000" dirty="0">
                          <a:effectLst/>
                        </a:rPr>
                        <a:t>-enseignement avec mathématiques </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0,5</a:t>
                      </a:r>
                      <a:r>
                        <a:rPr lang="fr-FR" sz="1000" b="1" baseline="30000" dirty="0">
                          <a:effectLst/>
                        </a:rPr>
                        <a:t>(6)</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0,5</a:t>
                      </a:r>
                      <a:r>
                        <a:rPr lang="fr-FR" sz="1000" baseline="30000">
                          <a:effectLst/>
                        </a:rPr>
                        <a:t>(6)</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 </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0,5</a:t>
                      </a:r>
                      <a:r>
                        <a:rPr lang="fr-FR" sz="1000" b="1" baseline="30000" dirty="0">
                          <a:effectLst/>
                        </a:rPr>
                        <a:t>(6)</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0,5</a:t>
                      </a:r>
                      <a:r>
                        <a:rPr lang="fr-FR" sz="1000" baseline="30000" dirty="0">
                          <a:effectLst/>
                        </a:rPr>
                        <a:t>(6)</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30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8932">
                <a:tc vMerge="1">
                  <a:txBody>
                    <a:bodyPr/>
                    <a:lstStyle/>
                    <a:p>
                      <a:endParaRPr lang="fr-FR"/>
                    </a:p>
                  </a:txBody>
                  <a:tcPr/>
                </a:tc>
                <a:tc>
                  <a:txBody>
                    <a:bodyPr/>
                    <a:lstStyle/>
                    <a:p>
                      <a:pPr algn="r">
                        <a:spcAft>
                          <a:spcPts val="0"/>
                        </a:spcAft>
                      </a:pPr>
                      <a:r>
                        <a:rPr lang="fr-FR" sz="1000" dirty="0">
                          <a:effectLst/>
                        </a:rPr>
                        <a:t>Analyse, diagnostic, maintenance</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3</a:t>
                      </a:r>
                      <a:r>
                        <a:rPr lang="fr-FR" sz="1000" b="1" baseline="30000" dirty="0">
                          <a:effectLst/>
                        </a:rPr>
                        <a:t>(7)</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3</a:t>
                      </a:r>
                      <a:r>
                        <a:rPr lang="fr-FR" sz="1000" baseline="30000">
                          <a:effectLst/>
                        </a:rPr>
                        <a:t>(7)</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3</a:t>
                      </a:r>
                      <a:r>
                        <a:rPr lang="fr-FR" sz="1000" b="1" baseline="30000" dirty="0">
                          <a:effectLst/>
                        </a:rPr>
                        <a:t>(7)</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3</a:t>
                      </a:r>
                      <a:r>
                        <a:rPr lang="fr-FR" sz="1000" baseline="30000">
                          <a:effectLst/>
                        </a:rPr>
                        <a:t>(7)</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180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8932">
                <a:tc gridSpan="2">
                  <a:txBody>
                    <a:bodyPr/>
                    <a:lstStyle/>
                    <a:p>
                      <a:pPr marL="142240" indent="-142240">
                        <a:spcAft>
                          <a:spcPts val="0"/>
                        </a:spcAft>
                      </a:pPr>
                      <a:r>
                        <a:rPr lang="fr-FR" sz="1000" dirty="0">
                          <a:effectLst/>
                        </a:rPr>
                        <a:t>5. Accompagnement personnalisé </a:t>
                      </a:r>
                      <a:r>
                        <a:rPr lang="fr-FR" sz="1000" baseline="30000" dirty="0">
                          <a:effectLst/>
                        </a:rPr>
                        <a:t>(8)</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b="1" dirty="0">
                          <a:effectLst/>
                        </a:rPr>
                        <a:t>1</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1</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b="1" dirty="0">
                          <a:effectLst/>
                        </a:rPr>
                        <a:t>1</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1</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60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9943">
                <a:tc gridSpan="2">
                  <a:txBody>
                    <a:bodyPr/>
                    <a:lstStyle/>
                    <a:p>
                      <a:pPr algn="r">
                        <a:spcAft>
                          <a:spcPts val="0"/>
                        </a:spcAft>
                      </a:pPr>
                      <a:r>
                        <a:rPr lang="fr-FR" sz="1000" b="1" dirty="0">
                          <a:solidFill>
                            <a:schemeClr val="tx1"/>
                          </a:solidFill>
                          <a:effectLst/>
                          <a:latin typeface="Arial" panose="020B0604020202020204" pitchFamily="34" charset="0"/>
                          <a:cs typeface="Arial" panose="020B0604020202020204" pitchFamily="34" charset="0"/>
                        </a:rPr>
                        <a:t>Horaire hebdomadaire étudiant </a:t>
                      </a:r>
                      <a:endParaRPr lang="fr-FR" sz="1000" dirty="0">
                        <a:solidFill>
                          <a:schemeClr val="tx1"/>
                        </a:solidFill>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ctr">
                        <a:spcAft>
                          <a:spcPts val="0"/>
                        </a:spcAft>
                      </a:pPr>
                      <a:r>
                        <a:rPr lang="fr-FR" sz="1000" b="1" dirty="0">
                          <a:solidFill>
                            <a:schemeClr val="tx1"/>
                          </a:solidFill>
                          <a:effectLst/>
                        </a:rPr>
                        <a:t>32</a:t>
                      </a:r>
                      <a:endParaRPr lang="fr-FR" sz="1000" b="1" dirty="0">
                        <a:solidFill>
                          <a:schemeClr val="tx1"/>
                        </a:solidFill>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15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12</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32</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15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5</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12</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000" b="1" dirty="0">
                          <a:effectLst/>
                        </a:rPr>
                        <a:t>1 920</a:t>
                      </a:r>
                      <a:endParaRPr lang="fr-FR" sz="1000" b="1"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8932">
                <a:tc gridSpan="2">
                  <a:txBody>
                    <a:bodyPr/>
                    <a:lstStyle/>
                    <a:p>
                      <a:pPr algn="r">
                        <a:spcAft>
                          <a:spcPts val="0"/>
                        </a:spcAft>
                      </a:pPr>
                      <a:r>
                        <a:rPr lang="fr-FR" sz="1000" dirty="0">
                          <a:effectLst/>
                        </a:rPr>
                        <a:t>Enseignement facultatif</a:t>
                      </a:r>
                    </a:p>
                    <a:p>
                      <a:pPr algn="r">
                        <a:spcAft>
                          <a:spcPts val="0"/>
                        </a:spcAft>
                      </a:pPr>
                      <a:r>
                        <a:rPr lang="fr-FR" sz="1000" dirty="0">
                          <a:effectLst/>
                        </a:rPr>
                        <a:t>Langue vivante 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000" dirty="0">
                          <a:effectLst/>
                        </a:rPr>
                        <a:t>2</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2</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a:effectLst/>
                        </a:rPr>
                        <a:t>0</a:t>
                      </a:r>
                      <a:endParaRPr lang="fr-FR" sz="100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000" dirty="0">
                          <a:effectLst/>
                        </a:rPr>
                        <a:t>120</a:t>
                      </a:r>
                      <a:endParaRPr lang="fr-FR" sz="1000" dirty="0">
                        <a:effectLst/>
                        <a:latin typeface="Times New Roman" panose="02020603050405020304" pitchFamily="18" charset="0"/>
                        <a:ea typeface="Times New Roman" panose="02020603050405020304" pitchFamily="18" charset="0"/>
                      </a:endParaRPr>
                    </a:p>
                  </a:txBody>
                  <a:tcPr marL="43067" marR="43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5" name="Titre 1"/>
          <p:cNvSpPr txBox="1">
            <a:spLocks/>
          </p:cNvSpPr>
          <p:nvPr/>
        </p:nvSpPr>
        <p:spPr>
          <a:xfrm>
            <a:off x="730250" y="549089"/>
            <a:ext cx="7791450" cy="502033"/>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1800" b="1" dirty="0">
                <a:solidFill>
                  <a:schemeClr val="tx2">
                    <a:lumMod val="60000"/>
                    <a:lumOff val="40000"/>
                  </a:schemeClr>
                </a:solidFill>
              </a:rPr>
              <a:t>Une nouvelle grille horaire</a:t>
            </a:r>
          </a:p>
        </p:txBody>
      </p:sp>
      <p:sp>
        <p:nvSpPr>
          <p:cNvPr id="6" name="Espace réservé du numéro de diapositive 5"/>
          <p:cNvSpPr>
            <a:spLocks noGrp="1"/>
          </p:cNvSpPr>
          <p:nvPr>
            <p:ph type="sldNum" sz="quarter" idx="12"/>
          </p:nvPr>
        </p:nvSpPr>
        <p:spPr/>
        <p:txBody>
          <a:bodyPr/>
          <a:lstStyle/>
          <a:p>
            <a:fld id="{4BE08368-2385-46B3-877A-6603289F85F4}" type="slidenum">
              <a:rPr lang="fr-FR" smtClean="0"/>
              <a:t>18</a:t>
            </a:fld>
            <a:endParaRPr lang="fr-FR"/>
          </a:p>
        </p:txBody>
      </p:sp>
    </p:spTree>
    <p:extLst>
      <p:ext uri="{BB962C8B-B14F-4D97-AF65-F5344CB8AC3E}">
        <p14:creationId xmlns:p14="http://schemas.microsoft.com/office/powerpoint/2010/main" val="319691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8650" y="1184847"/>
            <a:ext cx="7715250" cy="3508653"/>
          </a:xfrm>
          <a:prstGeom prst="rect">
            <a:avLst/>
          </a:prstGeom>
          <a:solidFill>
            <a:schemeClr val="bg1"/>
          </a:solidFill>
        </p:spPr>
        <p:txBody>
          <a:bodyPr wrap="square" lIns="54000" rIns="54000">
            <a:spAutoFit/>
          </a:bodyPr>
          <a:lstStyle/>
          <a:p>
            <a:pPr algn="ctr"/>
            <a:r>
              <a:rPr lang="fr-FR" sz="600" dirty="0">
                <a:solidFill>
                  <a:srgbClr val="C00000"/>
                </a:solidFill>
                <a:latin typeface="Arial" panose="020B0604020202020204" pitchFamily="34" charset="0"/>
                <a:cs typeface="Arial" panose="020B0604020202020204" pitchFamily="34" charset="0"/>
              </a:rPr>
              <a:t>    </a:t>
            </a:r>
          </a:p>
          <a:p>
            <a:pPr algn="ctr">
              <a:spcBef>
                <a:spcPts val="450"/>
              </a:spcBef>
              <a:spcAft>
                <a:spcPts val="450"/>
              </a:spcAft>
            </a:pPr>
            <a:r>
              <a:rPr lang="fr-FR" sz="1500" dirty="0">
                <a:solidFill>
                  <a:srgbClr val="C00000"/>
                </a:solidFill>
                <a:latin typeface="Arial" panose="020B0604020202020204" pitchFamily="34" charset="0"/>
                <a:cs typeface="Arial" panose="020B0604020202020204" pitchFamily="34" charset="0"/>
              </a:rPr>
              <a:t>Stage de conduite d’activités de conception-études, analyse-diagnostic, maintenance, conduite de projet/chantier, réalisation, mise en service et communication.</a:t>
            </a:r>
          </a:p>
          <a:p>
            <a:pPr marL="471488" lvl="1" indent="-128588">
              <a:spcBef>
                <a:spcPts val="450"/>
              </a:spcBef>
              <a:buFontTx/>
              <a:buChar char="-"/>
            </a:pPr>
            <a:r>
              <a:rPr lang="fr-FR" sz="1500" dirty="0">
                <a:latin typeface="Arial" panose="020B0604020202020204" pitchFamily="34" charset="0"/>
                <a:cs typeface="Arial" panose="020B0604020202020204" pitchFamily="34" charset="0"/>
              </a:rPr>
              <a:t>6 à 8 semaines consécutives, l’équipe pédagogique valide le lieux de stage et contractualise les contenus avec le tuteur ;</a:t>
            </a:r>
          </a:p>
          <a:p>
            <a:pPr marL="471488" lvl="1" indent="-128588">
              <a:spcBef>
                <a:spcPts val="450"/>
              </a:spcBef>
              <a:buFontTx/>
              <a:buChar char="-"/>
            </a:pPr>
            <a:r>
              <a:rPr lang="fr-FR" sz="1500" dirty="0">
                <a:latin typeface="Arial" panose="020B0604020202020204" pitchFamily="34" charset="0"/>
                <a:cs typeface="Arial" panose="020B0604020202020204" pitchFamily="34" charset="0"/>
              </a:rPr>
              <a:t>l’entreprise d’accueil est représentative des activités de la filière électrotechnique ;</a:t>
            </a:r>
          </a:p>
          <a:p>
            <a:pPr marL="471488" lvl="1" indent="-128588">
              <a:spcBef>
                <a:spcPts val="450"/>
              </a:spcBef>
              <a:buFontTx/>
              <a:buChar char="-"/>
            </a:pPr>
            <a:r>
              <a:rPr lang="fr-FR" sz="1500" dirty="0">
                <a:latin typeface="Arial" panose="020B0604020202020204" pitchFamily="34" charset="0"/>
                <a:cs typeface="Arial" panose="020B0604020202020204" pitchFamily="34" charset="0"/>
              </a:rPr>
              <a:t>un certificat de stage est remis au stagiaire par l’entreprise d’accueil ;</a:t>
            </a:r>
          </a:p>
          <a:p>
            <a:pPr marL="471488" lvl="1" indent="-128588">
              <a:spcBef>
                <a:spcPts val="450"/>
              </a:spcBef>
              <a:buFontTx/>
              <a:buChar char="-"/>
            </a:pPr>
            <a:r>
              <a:rPr lang="fr-FR" sz="1500" dirty="0">
                <a:latin typeface="Arial" panose="020B0604020202020204" pitchFamily="34" charset="0"/>
                <a:cs typeface="Arial" panose="020B0604020202020204" pitchFamily="34" charset="0"/>
              </a:rPr>
              <a:t>le stage fait l’objet :</a:t>
            </a:r>
          </a:p>
          <a:p>
            <a:pPr marL="900113" lvl="2" indent="-214313">
              <a:spcBef>
                <a:spcPts val="450"/>
              </a:spcBef>
              <a:buFont typeface="Arial" panose="020B0604020202020204" pitchFamily="34" charset="0"/>
              <a:buChar char="•"/>
            </a:pPr>
            <a:r>
              <a:rPr lang="fr-FR" sz="1350" dirty="0">
                <a:latin typeface="Arial" panose="020B0604020202020204" pitchFamily="34" charset="0"/>
                <a:cs typeface="Arial" panose="020B0604020202020204" pitchFamily="34" charset="0"/>
              </a:rPr>
              <a:t>d’un rapport d’activités en milieu professionnel support d’une des épreuves E51,E52, U61 ou E62.</a:t>
            </a:r>
          </a:p>
          <a:p>
            <a:pPr marL="900113" lvl="2" indent="-214313">
              <a:spcBef>
                <a:spcPts val="450"/>
              </a:spcBef>
              <a:spcAft>
                <a:spcPts val="450"/>
              </a:spcAft>
              <a:buFont typeface="Arial" panose="020B0604020202020204" pitchFamily="34" charset="0"/>
              <a:buChar char="•"/>
            </a:pPr>
            <a:r>
              <a:rPr lang="fr-FR" sz="1350" dirty="0">
                <a:latin typeface="Arial" panose="020B0604020202020204" pitchFamily="34" charset="0"/>
                <a:cs typeface="Arial" panose="020B0604020202020204" pitchFamily="34" charset="0"/>
              </a:rPr>
              <a:t>d’une évaluation conjointe tuteur de l’entreprise et enseignant lors d’un entretien dans l’entreprise en fin de stage. Cet entretien (20 min maximum d’exposé et 20 min d’échange) prend appui sur le rapport et l’activité conduite par l’étudiant.</a:t>
            </a:r>
          </a:p>
          <a:p>
            <a:pPr lvl="2"/>
            <a:r>
              <a:rPr lang="fr-FR" sz="600" dirty="0">
                <a:latin typeface="Arial" panose="020B0604020202020204" pitchFamily="34" charset="0"/>
                <a:cs typeface="Arial" panose="020B0604020202020204" pitchFamily="34" charset="0"/>
              </a:rPr>
              <a:t>   </a:t>
            </a:r>
          </a:p>
        </p:txBody>
      </p:sp>
      <p:sp>
        <p:nvSpPr>
          <p:cNvPr id="7" name="Titre 1"/>
          <p:cNvSpPr txBox="1">
            <a:spLocks/>
          </p:cNvSpPr>
          <p:nvPr/>
        </p:nvSpPr>
        <p:spPr>
          <a:xfrm>
            <a:off x="628650" y="682814"/>
            <a:ext cx="6870700" cy="502033"/>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1800" b="1" dirty="0">
                <a:solidFill>
                  <a:schemeClr val="tx2">
                    <a:lumMod val="60000"/>
                    <a:lumOff val="40000"/>
                  </a:schemeClr>
                </a:solidFill>
              </a:rPr>
              <a:t>Le stage en milieu professionnel directement corrélé avec les activités et unités certificatives</a:t>
            </a:r>
          </a:p>
        </p:txBody>
      </p:sp>
      <p:sp>
        <p:nvSpPr>
          <p:cNvPr id="2" name="Espace réservé du numéro de diapositive 1"/>
          <p:cNvSpPr>
            <a:spLocks noGrp="1"/>
          </p:cNvSpPr>
          <p:nvPr>
            <p:ph type="sldNum" sz="quarter" idx="10"/>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225636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774329" y="1231939"/>
            <a:ext cx="7420897" cy="1729469"/>
          </a:xfrm>
        </p:spPr>
        <p:txBody>
          <a:bodyPr/>
          <a:lstStyle/>
          <a:p>
            <a:r>
              <a:rPr lang="fr-FR" sz="2800" dirty="0"/>
              <a:t>Des chiffres clés – profils d’étudiants</a:t>
            </a:r>
          </a:p>
          <a:p>
            <a:endParaRPr lang="fr-FR" sz="2800" dirty="0"/>
          </a:p>
          <a:p>
            <a:r>
              <a:rPr lang="fr-FR" sz="2800" dirty="0"/>
              <a:t>Les enjeux</a:t>
            </a:r>
          </a:p>
          <a:p>
            <a:endParaRPr lang="fr-FR" sz="2800" dirty="0"/>
          </a:p>
          <a:p>
            <a:r>
              <a:rPr lang="fr-FR" sz="2800" dirty="0"/>
              <a:t>Les évolutions</a:t>
            </a:r>
          </a:p>
          <a:p>
            <a:endParaRPr lang="fr-FR" sz="2800" dirty="0"/>
          </a:p>
        </p:txBody>
      </p:sp>
      <p:sp>
        <p:nvSpPr>
          <p:cNvPr id="5" name="Titre 1"/>
          <p:cNvSpPr>
            <a:spLocks noGrp="1"/>
          </p:cNvSpPr>
          <p:nvPr>
            <p:ph type="ctrTitle" idx="4294967295"/>
          </p:nvPr>
        </p:nvSpPr>
        <p:spPr>
          <a:xfrm>
            <a:off x="2013695" y="38112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46845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124549" y="1240990"/>
            <a:ext cx="5139101" cy="633600"/>
          </a:xfrm>
        </p:spPr>
        <p:txBody>
          <a:bodyPr/>
          <a:lstStyle/>
          <a:p>
            <a:pPr marL="0" indent="0">
              <a:buNone/>
            </a:pPr>
            <a:r>
              <a:rPr lang="fr-FR" dirty="0"/>
              <a:t>Merci de votre attention </a:t>
            </a:r>
            <a:br>
              <a:rPr lang="fr-FR" dirty="0"/>
            </a:b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7" name="Image 6"/>
          <p:cNvPicPr>
            <a:picLocks noChangeAspect="1"/>
          </p:cNvPicPr>
          <p:nvPr/>
        </p:nvPicPr>
        <p:blipFill>
          <a:blip r:embed="rId2"/>
          <a:stretch>
            <a:fillRect/>
          </a:stretch>
        </p:blipFill>
        <p:spPr>
          <a:xfrm>
            <a:off x="5427699" y="2012890"/>
            <a:ext cx="2681300" cy="2094766"/>
          </a:xfrm>
          <a:prstGeom prst="rect">
            <a:avLst/>
          </a:prstGeom>
        </p:spPr>
      </p:pic>
    </p:spTree>
    <p:extLst>
      <p:ext uri="{BB962C8B-B14F-4D97-AF65-F5344CB8AC3E}">
        <p14:creationId xmlns:p14="http://schemas.microsoft.com/office/powerpoint/2010/main" val="237588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542861" y="1170009"/>
            <a:ext cx="8136081" cy="3971410"/>
          </a:xfrm>
        </p:spPr>
        <p:txBody>
          <a:bodyPr/>
          <a:lstStyle/>
          <a:p>
            <a:pPr>
              <a:spcBef>
                <a:spcPts val="600"/>
              </a:spcBef>
              <a:spcAft>
                <a:spcPts val="0"/>
              </a:spcAft>
            </a:pPr>
            <a:r>
              <a:rPr lang="fr-FR" sz="1800" dirty="0"/>
              <a:t>Des chiffres clés - profils d’étudiants.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des plus gros BTS du secteur de la production avec 5 000 candidats.</a:t>
            </a:r>
            <a:endParaRPr lang="fr-FR" sz="2000" dirty="0"/>
          </a:p>
          <a:p>
            <a:pPr algn="l">
              <a:spcBef>
                <a:spcPts val="600"/>
              </a:spcBef>
              <a:spcAft>
                <a:spcPts val="0"/>
              </a:spcAft>
            </a:pPr>
            <a:r>
              <a:rPr lang="fr-FR" sz="1800" dirty="0"/>
              <a:t>Des enjeux professionnels et pédagogiques liés à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métiers du génie électrique en constante évolution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nécessité de faire réussir tous les étudiants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pPr>
            <a:r>
              <a:rPr lang="fr-FR" sz="1800" dirty="0"/>
              <a:t>Les évolutions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nouveau référentiel de formation construit à partir des besoins de la profession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contenus organisés en compétences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stage qui renforce le lien avec les apprentissages.</a:t>
            </a:r>
            <a:endParaRPr lang="fr-FR" sz="28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0"/>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37401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636379" y="847891"/>
            <a:ext cx="8136081" cy="3971410"/>
          </a:xfrm>
        </p:spPr>
        <p:txBody>
          <a:bodyPr/>
          <a:lstStyle/>
          <a:p>
            <a:pPr>
              <a:spcBef>
                <a:spcPts val="600"/>
              </a:spcBef>
              <a:spcAft>
                <a:spcPts val="0"/>
              </a:spcAft>
            </a:pPr>
            <a:r>
              <a:rPr lang="fr-FR" sz="1800" dirty="0"/>
              <a:t>Quelques chiffres clés- profils d’étudiants.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des plus gros BTS du secteur de la production avec environ 5 000 candidats</a:t>
            </a:r>
            <a:endParaRPr lang="fr-FR" sz="20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0"/>
          </p:nvPr>
        </p:nvSpPr>
        <p:spPr/>
        <p:txBody>
          <a:bodyPr/>
          <a:lstStyle/>
          <a:p>
            <a:fld id="{733122C9-A0B9-462F-8757-0847AD287B63}" type="slidenum">
              <a:rPr lang="fr-FR" smtClean="0"/>
              <a:pPr/>
              <a:t>4</a:t>
            </a:fld>
            <a:endParaRPr lang="fr-FR" dirty="0"/>
          </a:p>
        </p:txBody>
      </p:sp>
      <p:pic>
        <p:nvPicPr>
          <p:cNvPr id="4" name="Image 3"/>
          <p:cNvPicPr>
            <a:picLocks noChangeAspect="1"/>
          </p:cNvPicPr>
          <p:nvPr/>
        </p:nvPicPr>
        <p:blipFill>
          <a:blip r:embed="rId2"/>
          <a:stretch>
            <a:fillRect/>
          </a:stretch>
        </p:blipFill>
        <p:spPr>
          <a:xfrm>
            <a:off x="1320630" y="1559342"/>
            <a:ext cx="6054076" cy="3053139"/>
          </a:xfrm>
          <a:prstGeom prst="rect">
            <a:avLst/>
          </a:prstGeom>
        </p:spPr>
      </p:pic>
      <p:sp>
        <p:nvSpPr>
          <p:cNvPr id="6" name="Ellipse 5"/>
          <p:cNvSpPr/>
          <p:nvPr/>
        </p:nvSpPr>
        <p:spPr>
          <a:xfrm>
            <a:off x="2712028" y="1808019"/>
            <a:ext cx="374072" cy="1548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187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657096" y="650463"/>
            <a:ext cx="8136081" cy="3971410"/>
          </a:xfrm>
        </p:spPr>
        <p:txBody>
          <a:bodyPr/>
          <a:lstStyle/>
          <a:p>
            <a:pPr>
              <a:spcBef>
                <a:spcPts val="600"/>
              </a:spcBef>
              <a:spcAft>
                <a:spcPts val="0"/>
              </a:spcAft>
            </a:pPr>
            <a:r>
              <a:rPr lang="fr-FR" sz="1800" dirty="0"/>
              <a:t>Quelques chiffres clés - profils d’étudiants.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BTS qui accueille une majorité de </a:t>
            </a:r>
            <a:r>
              <a:rPr lang="fr-FR"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bacheliers professionnels, environ 2/3 </a:t>
            </a: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pour environ 1/3 de bacheliers technologiques</a:t>
            </a:r>
            <a:endParaRPr lang="fr-FR" sz="20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882237" y="1488339"/>
            <a:ext cx="5379526" cy="3311973"/>
          </a:xfrm>
          <a:prstGeom prst="rect">
            <a:avLst/>
          </a:prstGeom>
        </p:spPr>
      </p:pic>
      <p:sp>
        <p:nvSpPr>
          <p:cNvPr id="7" name="Espace réservé du numéro de diapositive 6"/>
          <p:cNvSpPr>
            <a:spLocks noGrp="1"/>
          </p:cNvSpPr>
          <p:nvPr>
            <p:ph type="sldNum" sz="quarter" idx="10"/>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381034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279401" y="707799"/>
            <a:ext cx="8493060" cy="3971410"/>
          </a:xfrm>
        </p:spPr>
        <p:txBody>
          <a:bodyPr/>
          <a:lstStyle/>
          <a:p>
            <a:pPr>
              <a:spcBef>
                <a:spcPts val="600"/>
              </a:spcBef>
              <a:spcAft>
                <a:spcPts val="0"/>
              </a:spcAft>
            </a:pPr>
            <a:r>
              <a:rPr lang="fr-FR" sz="1800" dirty="0"/>
              <a:t>Quelques chiffres clés - profils d’étudiants. </a:t>
            </a:r>
          </a:p>
          <a:p>
            <a:pPr marL="539750" indent="-285750" algn="l">
              <a:buFont typeface="Arial" panose="020B0604020202020204" pitchFamily="34" charset="0"/>
              <a:buChar char="•"/>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 taux de réussite à l’examen est en baisse régulière pour atteindre 60 % pour les bacheliers professionnels , 80 % pour les bacheliers </a:t>
            </a:r>
            <a:r>
              <a:rPr lang="fr-FR"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technologiques </a:t>
            </a: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68 % pour l’ensemble en 2018</a:t>
            </a:r>
            <a:endParaRPr lang="fr-FR" sz="1600"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6379" y="1676400"/>
            <a:ext cx="4769612" cy="2986191"/>
          </a:xfrm>
          <a:prstGeom prst="rect">
            <a:avLst/>
          </a:prstGeom>
        </p:spPr>
      </p:pic>
      <p:pic>
        <p:nvPicPr>
          <p:cNvPr id="4" name="Imag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466386" y="2571750"/>
            <a:ext cx="3199633" cy="1967754"/>
          </a:xfrm>
          <a:prstGeom prst="rect">
            <a:avLst/>
          </a:prstGeom>
        </p:spPr>
      </p:pic>
      <p:sp>
        <p:nvSpPr>
          <p:cNvPr id="7" name="Espace réservé du numéro de diapositive 6"/>
          <p:cNvSpPr>
            <a:spLocks noGrp="1"/>
          </p:cNvSpPr>
          <p:nvPr>
            <p:ph type="sldNum" sz="quarter" idx="10"/>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260173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636379" y="847891"/>
            <a:ext cx="8136081" cy="3971410"/>
          </a:xfrm>
        </p:spPr>
        <p:txBody>
          <a:bodyPr/>
          <a:lstStyle/>
          <a:p>
            <a:pPr>
              <a:spcBef>
                <a:spcPts val="600"/>
              </a:spcBef>
              <a:spcAft>
                <a:spcPts val="0"/>
              </a:spcAft>
            </a:pPr>
            <a:r>
              <a:rPr lang="fr-FR" sz="1800" dirty="0"/>
              <a:t>Quelques chiffres clés - profils d’étudiants.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cs typeface="Times New Roman" panose="02020603050405020304" pitchFamily="18" charset="0"/>
              </a:rPr>
              <a:t>des catégories </a:t>
            </a:r>
            <a:r>
              <a:rPr lang="fr-FR" sz="1800" b="1" dirty="0" smtClean="0">
                <a:solidFill>
                  <a:srgbClr val="0070C0"/>
                </a:solidFill>
                <a:latin typeface="Calibri" panose="020F0502020204030204" pitchFamily="34" charset="0"/>
                <a:cs typeface="Times New Roman" panose="02020603050405020304" pitchFamily="18" charset="0"/>
              </a:rPr>
              <a:t>sociaux-professionnelles </a:t>
            </a:r>
            <a:r>
              <a:rPr lang="fr-FR" sz="1800" b="1" dirty="0">
                <a:solidFill>
                  <a:srgbClr val="0070C0"/>
                </a:solidFill>
                <a:latin typeface="Calibri" panose="020F0502020204030204" pitchFamily="34" charset="0"/>
                <a:cs typeface="Times New Roman" panose="02020603050405020304" pitchFamily="18" charset="0"/>
              </a:rPr>
              <a:t>d’origines </a:t>
            </a:r>
            <a:r>
              <a:rPr lang="fr-FR" sz="1800" b="1" dirty="0" smtClean="0">
                <a:solidFill>
                  <a:srgbClr val="0070C0"/>
                </a:solidFill>
                <a:latin typeface="Calibri" panose="020F0502020204030204" pitchFamily="34" charset="0"/>
                <a:cs typeface="Times New Roman" panose="02020603050405020304" pitchFamily="18" charset="0"/>
              </a:rPr>
              <a:t>peu </a:t>
            </a:r>
            <a:r>
              <a:rPr lang="fr-FR" sz="1800" b="1" dirty="0">
                <a:solidFill>
                  <a:srgbClr val="0070C0"/>
                </a:solidFill>
                <a:latin typeface="Calibri" panose="020F0502020204030204" pitchFamily="34" charset="0"/>
                <a:cs typeface="Times New Roman" panose="02020603050405020304" pitchFamily="18" charset="0"/>
              </a:rPr>
              <a:t>favorisées</a:t>
            </a:r>
            <a:endParaRPr lang="fr-FR" sz="20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0"/>
          </p:nvPr>
        </p:nvSpPr>
        <p:spPr/>
        <p:txBody>
          <a:bodyPr/>
          <a:lstStyle/>
          <a:p>
            <a:fld id="{733122C9-A0B9-462F-8757-0847AD287B63}" type="slidenum">
              <a:rPr lang="fr-FR" smtClean="0"/>
              <a:pPr/>
              <a:t>7</a:t>
            </a:fld>
            <a:endParaRPr lang="fr-FR" dirty="0"/>
          </a:p>
        </p:txBody>
      </p:sp>
      <p:pic>
        <p:nvPicPr>
          <p:cNvPr id="4" name="Image 3"/>
          <p:cNvPicPr>
            <a:picLocks noChangeAspect="1"/>
          </p:cNvPicPr>
          <p:nvPr/>
        </p:nvPicPr>
        <p:blipFill>
          <a:blip r:embed="rId2"/>
          <a:stretch>
            <a:fillRect/>
          </a:stretch>
        </p:blipFill>
        <p:spPr>
          <a:xfrm>
            <a:off x="1885616" y="1507157"/>
            <a:ext cx="4400884" cy="3085879"/>
          </a:xfrm>
          <a:prstGeom prst="rect">
            <a:avLst/>
          </a:prstGeom>
        </p:spPr>
      </p:pic>
    </p:spTree>
    <p:extLst>
      <p:ext uri="{BB962C8B-B14F-4D97-AF65-F5344CB8AC3E}">
        <p14:creationId xmlns:p14="http://schemas.microsoft.com/office/powerpoint/2010/main" val="132200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636379" y="847891"/>
            <a:ext cx="8136081" cy="3971410"/>
          </a:xfrm>
        </p:spPr>
        <p:txBody>
          <a:bodyPr/>
          <a:lstStyle/>
          <a:p>
            <a:pPr>
              <a:spcBef>
                <a:spcPts val="600"/>
              </a:spcBef>
              <a:spcAft>
                <a:spcPts val="0"/>
              </a:spcAft>
            </a:pPr>
            <a:r>
              <a:rPr lang="fr-FR" sz="1800" dirty="0"/>
              <a:t>Quelques chiffres clés - profils d’étudiants. </a:t>
            </a: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une parité femmes-hommes stabilisée à un niveau faible, comme dans tous le secteur des BTS de la production</a:t>
            </a:r>
            <a:endParaRPr lang="fr-FR" sz="20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72652" y="1670088"/>
            <a:ext cx="5086719" cy="3066428"/>
          </a:xfrm>
          <a:prstGeom prst="rect">
            <a:avLst/>
          </a:prstGeom>
        </p:spPr>
      </p:pic>
      <p:sp>
        <p:nvSpPr>
          <p:cNvPr id="6" name="Espace réservé du numéro de diapositive 5"/>
          <p:cNvSpPr>
            <a:spLocks noGrp="1"/>
          </p:cNvSpPr>
          <p:nvPr>
            <p:ph type="sldNum" sz="quarter" idx="10"/>
          </p:nvPr>
        </p:nvSpPr>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243273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636379" y="847891"/>
            <a:ext cx="8136081" cy="3971410"/>
          </a:xfrm>
        </p:spPr>
        <p:txBody>
          <a:bodyPr/>
          <a:lstStyle/>
          <a:p>
            <a:pPr>
              <a:spcBef>
                <a:spcPts val="600"/>
              </a:spcBef>
              <a:spcAft>
                <a:spcPts val="0"/>
              </a:spcAft>
            </a:pPr>
            <a:r>
              <a:rPr lang="fr-FR" sz="1800" dirty="0"/>
              <a:t>Quelques chiffres clés - profils d’étudiants : Synthèse </a:t>
            </a:r>
          </a:p>
          <a:p>
            <a:pPr>
              <a:spcBef>
                <a:spcPts val="600"/>
              </a:spcBef>
              <a:spcAft>
                <a:spcPts val="0"/>
              </a:spcAft>
            </a:pPr>
            <a:endParaRPr lang="fr-FR" sz="1800" dirty="0"/>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BTS qui accueille de nombreux bacheliers professionnels ;</a:t>
            </a:r>
          </a:p>
          <a:p>
            <a:pPr marL="254000" algn="l"/>
            <a:endParaRPr lang="fr-F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cs typeface="Times New Roman" panose="02020603050405020304" pitchFamily="18" charset="0"/>
              </a:rPr>
              <a:t>qui joue un véritable rôle de qualification à un niveau supérieur de jeunes qui sont d’origines majoritairement plutôt modestes ;</a:t>
            </a:r>
          </a:p>
          <a:p>
            <a:pPr marL="539750" indent="-285750" algn="l">
              <a:buFont typeface="Arial" panose="020B0604020202020204" pitchFamily="34" charset="0"/>
              <a:buChar char="•"/>
            </a:pPr>
            <a:endParaRPr lang="fr-FR" sz="1800" b="1" dirty="0">
              <a:solidFill>
                <a:srgbClr val="0070C0"/>
              </a:solidFill>
              <a:latin typeface="Calibri" panose="020F0502020204030204" pitchFamily="34" charset="0"/>
              <a:cs typeface="Times New Roman" panose="02020603050405020304" pitchFamily="18" charset="0"/>
            </a:endParaRP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cs typeface="Times New Roman" panose="02020603050405020304" pitchFamily="18" charset="0"/>
              </a:rPr>
              <a:t>une parité femmes – hommes qui demeure faible </a:t>
            </a:r>
            <a:r>
              <a:rPr lang="fr-FR" sz="1800" b="1" dirty="0" smtClean="0">
                <a:solidFill>
                  <a:srgbClr val="0070C0"/>
                </a:solidFill>
                <a:latin typeface="Calibri" panose="020F0502020204030204" pitchFamily="34" charset="0"/>
                <a:cs typeface="Times New Roman" panose="02020603050405020304" pitchFamily="18" charset="0"/>
              </a:rPr>
              <a:t>;</a:t>
            </a:r>
            <a:endParaRPr lang="fr-FR" sz="1800" b="1" dirty="0">
              <a:solidFill>
                <a:srgbClr val="0070C0"/>
              </a:solidFill>
              <a:latin typeface="Calibri" panose="020F0502020204030204" pitchFamily="34" charset="0"/>
              <a:cs typeface="Times New Roman" panose="02020603050405020304" pitchFamily="18" charset="0"/>
            </a:endParaRPr>
          </a:p>
          <a:p>
            <a:pPr marL="539750" indent="-285750" algn="l">
              <a:buFont typeface="Arial" panose="020B0604020202020204" pitchFamily="34" charset="0"/>
              <a:buChar char="•"/>
            </a:pPr>
            <a:endParaRPr lang="fr-FR" sz="1800" b="1" dirty="0">
              <a:solidFill>
                <a:srgbClr val="0070C0"/>
              </a:solidFill>
              <a:latin typeface="Calibri" panose="020F0502020204030204" pitchFamily="34" charset="0"/>
              <a:cs typeface="Times New Roman" panose="02020603050405020304" pitchFamily="18" charset="0"/>
            </a:endParaRPr>
          </a:p>
          <a:p>
            <a:pPr marL="539750" indent="-285750" algn="l">
              <a:buFont typeface="Arial" panose="020B0604020202020204" pitchFamily="34" charset="0"/>
              <a:buChar char="•"/>
            </a:pPr>
            <a:r>
              <a:rPr lang="fr-FR" sz="1800" b="1" dirty="0">
                <a:solidFill>
                  <a:srgbClr val="0070C0"/>
                </a:solidFill>
                <a:latin typeface="Calibri" panose="020F0502020204030204" pitchFamily="34" charset="0"/>
                <a:cs typeface="Times New Roman" panose="02020603050405020304" pitchFamily="18" charset="0"/>
              </a:rPr>
              <a:t>un taux de réussite à l’examen qui s’est érodé pour devenir insuffisant à moins de 70 % lors des dernières sessions.</a:t>
            </a:r>
            <a:endParaRPr lang="fr-FR" sz="2000" dirty="0"/>
          </a:p>
          <a:p>
            <a:endParaRPr lang="fr-FR" dirty="0"/>
          </a:p>
        </p:txBody>
      </p:sp>
      <p:sp>
        <p:nvSpPr>
          <p:cNvPr id="5" name="Titre 1"/>
          <p:cNvSpPr>
            <a:spLocks noGrp="1"/>
          </p:cNvSpPr>
          <p:nvPr>
            <p:ph type="ctrTitle" idx="4294967295"/>
          </p:nvPr>
        </p:nvSpPr>
        <p:spPr>
          <a:xfrm>
            <a:off x="3358661" y="198653"/>
            <a:ext cx="4942167" cy="364940"/>
          </a:xfrm>
        </p:spPr>
        <p:txBody>
          <a:bodyPr>
            <a:normAutofit/>
          </a:bodyPr>
          <a:lstStyle/>
          <a:p>
            <a:r>
              <a:rPr lang="fr-FR" sz="2100" dirty="0">
                <a:solidFill>
                  <a:schemeClr val="tx2">
                    <a:lumMod val="60000"/>
                    <a:lumOff val="40000"/>
                  </a:schemeClr>
                </a:solidFill>
                <a:latin typeface="Arial" panose="020B0604020202020204" pitchFamily="34" charset="0"/>
                <a:cs typeface="Arial" panose="020B0604020202020204" pitchFamily="34" charset="0"/>
              </a:rPr>
              <a:t>BTS Électrotechnique rénové</a:t>
            </a:r>
            <a:endParaRPr lang="fr-FR" sz="15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0"/>
          </p:nvPr>
        </p:nvSpPr>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207908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3.xml><?xml version="1.0" encoding="utf-8"?>
<ds:datastoreItem xmlns:ds="http://schemas.openxmlformats.org/officeDocument/2006/customXml" ds:itemID="{FA2790E1-966A-497A-ABBD-24ECAA34A18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9b8819f-644e-4e2e-bf09-8a76532e68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2097</TotalTime>
  <Words>1845</Words>
  <Application>Microsoft Office PowerPoint</Application>
  <PresentationFormat>Affichage à l'écran (16:9)</PresentationFormat>
  <Paragraphs>345</Paragraphs>
  <Slides>20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Symbol</vt:lpstr>
      <vt:lpstr>Times New Roman</vt:lpstr>
      <vt:lpstr>OPÉRATEURS</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Électrotechnique rénové</vt:lpstr>
      <vt:lpstr>BTS Electrotechnique rénové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SAMUEL VIOLLIN</dc:creator>
  <cp:lastModifiedBy>SAMUEL VIOLLIN</cp:lastModifiedBy>
  <cp:revision>247</cp:revision>
  <cp:lastPrinted>2015-02-04T16:19:06Z</cp:lastPrinted>
  <dcterms:created xsi:type="dcterms:W3CDTF">2015-02-04T10:43:31Z</dcterms:created>
  <dcterms:modified xsi:type="dcterms:W3CDTF">2020-11-26T21:20:51Z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