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84" r:id="rId5"/>
    <p:sldMasterId id="2147483659" r:id="rId6"/>
    <p:sldMasterId id="2147483661" r:id="rId7"/>
    <p:sldMasterId id="2147483682" r:id="rId8"/>
  </p:sldMasterIdLst>
  <p:notesMasterIdLst>
    <p:notesMasterId r:id="rId27"/>
  </p:notesMasterIdLst>
  <p:handoutMasterIdLst>
    <p:handoutMasterId r:id="rId28"/>
  </p:handoutMasterIdLst>
  <p:sldIdLst>
    <p:sldId id="271" r:id="rId9"/>
    <p:sldId id="284" r:id="rId10"/>
    <p:sldId id="289" r:id="rId11"/>
    <p:sldId id="288" r:id="rId12"/>
    <p:sldId id="290" r:id="rId13"/>
    <p:sldId id="265" r:id="rId14"/>
    <p:sldId id="291" r:id="rId15"/>
    <p:sldId id="312" r:id="rId16"/>
    <p:sldId id="261" r:id="rId17"/>
    <p:sldId id="296" r:id="rId18"/>
    <p:sldId id="292" r:id="rId19"/>
    <p:sldId id="294" r:id="rId20"/>
    <p:sldId id="316" r:id="rId21"/>
    <p:sldId id="295" r:id="rId22"/>
    <p:sldId id="317" r:id="rId23"/>
    <p:sldId id="258" r:id="rId24"/>
    <p:sldId id="273" r:id="rId25"/>
    <p:sldId id="278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le Moutoussamy" initials="IM" lastIdx="3" clrIdx="0"/>
  <p:cmAuthor id="1" name="Anne VIBERT" initials="AV" lastIdx="1" clrIdx="1"/>
  <p:cmAuthor id="2" name="Mike JBP" initials="MJ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347"/>
    <a:srgbClr val="00A6BE"/>
    <a:srgbClr val="8B2934"/>
    <a:srgbClr val="005E8B"/>
    <a:srgbClr val="6E902B"/>
    <a:srgbClr val="DA0D57"/>
    <a:srgbClr val="CC0047"/>
    <a:srgbClr val="9B008A"/>
    <a:srgbClr val="7800FF"/>
    <a:srgbClr val="880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6" autoAdjust="0"/>
    <p:restoredTop sz="95345" autoAdjust="0"/>
  </p:normalViewPr>
  <p:slideViewPr>
    <p:cSldViewPr snapToGrid="0" snapToObjects="1">
      <p:cViewPr>
        <p:scale>
          <a:sx n="70" d="100"/>
          <a:sy n="70" d="100"/>
        </p:scale>
        <p:origin x="-142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1-26T17:36:47.53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02/02/2019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02/02/2019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FF0000"/>
                </a:solidFill>
              </a:rPr>
              <a:t>Enjeux: transformation numérique du travail implique que les jeunes doivent développer des compétences transversales (un</a:t>
            </a:r>
            <a:r>
              <a:rPr lang="fr-FR" sz="1200" baseline="0" dirty="0">
                <a:solidFill>
                  <a:srgbClr val="FF0000"/>
                </a:solidFill>
              </a:rPr>
              <a:t> des objectifs de l’enseignement général) et qu’ils ne perçoivent pas toujours le lien entre ce qu’on leur apprend en EG et ce qu’ils apprennent en enseignement professionnel; </a:t>
            </a:r>
            <a:r>
              <a:rPr lang="fr-FR" sz="1200" dirty="0"/>
              <a:t>La co-intervention rend plus explicite les liens entre les différentes disciplines et permet à travers des situations professionnelles de développer les compétences transversales apportées par les disciplines générales (communication,</a:t>
            </a:r>
            <a:r>
              <a:rPr lang="fr-FR" sz="1200" baseline="0" dirty="0"/>
              <a:t> initiative, apprendre à apprendre) qui leur permettra de se former tout au long de la vie (à des métiers pour lequel ils ne sont pas encore formés aujourd’hui)</a:t>
            </a:r>
            <a:endParaRPr lang="fr-FR" sz="1200" dirty="0"/>
          </a:p>
          <a:p>
            <a:endParaRPr lang="fr-FR" sz="1200" dirty="0">
              <a:solidFill>
                <a:srgbClr val="FF0000"/>
              </a:solidFill>
            </a:endParaRPr>
          </a:p>
          <a:p>
            <a:r>
              <a:rPr lang="fr-FR" sz="1200" dirty="0"/>
              <a:t>Elle est un moyen de donner une cohérence plus forte aux enseignements et d’apporter ainsi une plus-value à la formation des élèves 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 améliorer leur motivation et rendre les apprentissages plus efficaces.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sorte d’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intriquation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43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y a un commentaire sur la diapo que j’ai ajouté (donc à enlever une fois lu)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57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 EP</a:t>
            </a:r>
            <a:r>
              <a:rPr lang="fr-FR" baseline="0" dirty="0"/>
              <a:t> , on comprend</a:t>
            </a:r>
            <a:r>
              <a:rPr lang="fr-FR" b="1" baseline="0" dirty="0"/>
              <a:t> également </a:t>
            </a:r>
            <a:r>
              <a:rPr lang="fr-FR" baseline="0" dirty="0"/>
              <a:t>Eco-gestion , PSE et Eco-Droit; s’il n’y  pas de RAP dans ces disciplines, les situations qui y sont étudiées sont toujours basées sur des situations issues du RAP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71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commentaires sur la diapo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40F2A-2B20-1643-86B4-30F4F41E631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2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L’idéal, c’est l’année N-1 mais lorsque l’enseignant est nouveau, il faut comprendre en tout début d’année (les EDT auront déjà été réalisés avant, donc adaptation nécessaire des profs à l’EDT)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73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 le plan institutionnel : apparait dans la grille horaire : Math en CAP uniquement, Mathématiques Physiques Chimie en Bac Pro. </a:t>
            </a:r>
          </a:p>
          <a:p>
            <a:r>
              <a:rPr lang="fr-FR" dirty="0"/>
              <a:t>Dotation à la structure en classe entière : 1h00 élève, 02h00 Enseignants</a:t>
            </a:r>
          </a:p>
          <a:p>
            <a:r>
              <a:rPr lang="fr-FR" dirty="0"/>
              <a:t>Commentaire à enlever de la diapo après l’avoir lu</a:t>
            </a:r>
          </a:p>
          <a:p>
            <a:r>
              <a:rPr lang="fr-FR" dirty="0"/>
              <a:t>Maths, physique et chimie et non sciences. Dans l'idéal pour les filières Production 1/2h maths et 1/2h PC pour ceux qui font de la PC; pour les bacs des filières de </a:t>
            </a:r>
            <a:r>
              <a:rPr lang="fr-FR" dirty="0" err="1"/>
              <a:t>Sercices</a:t>
            </a:r>
            <a:r>
              <a:rPr lang="fr-FR" dirty="0"/>
              <a:t> c’est 1h maths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40F2A-2B20-1643-86B4-30F4F41E631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57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 le plan institutionnel : apparait dans la grille horaire : Math en CAP uniquement, Mathématiques Physiques Chimies en Bac Pro.</a:t>
            </a:r>
          </a:p>
          <a:p>
            <a:r>
              <a:rPr lang="fr-FR" dirty="0"/>
              <a:t>Dotation à la structure en classe entière : 1h00 élève, 02h00 Enseignants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40F2A-2B20-1643-86B4-30F4F41E631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24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Insister sur le fait, que chaque modalité a des pour et des contres et qu’</a:t>
            </a:r>
            <a:r>
              <a:rPr lang="fr-FR" baseline="0" dirty="0"/>
              <a:t> on peut mixer ces modalités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73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>
                <a:solidFill>
                  <a:srgbClr val="00A6BE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B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4F6C58C5-3CD1-DC40-904B-C6FFC13F3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9" y="8247"/>
            <a:ext cx="9155061" cy="6847687"/>
          </a:xfrm>
          <a:prstGeom prst="rect">
            <a:avLst/>
          </a:prstGeom>
        </p:spPr>
      </p:pic>
      <p:pic>
        <p:nvPicPr>
          <p:cNvPr id="2" name="Image 1" descr="transformer_grisoc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0" y="559963"/>
            <a:ext cx="168871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6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5" y="3901509"/>
            <a:ext cx="6931817" cy="1679346"/>
          </a:xfrm>
        </p:spPr>
        <p:txBody>
          <a:bodyPr anchor="t" anchorCtr="0">
            <a:normAutofit/>
          </a:bodyPr>
          <a:lstStyle>
            <a:lvl1pPr>
              <a:defRPr sz="12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Contacts :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71" y="1867896"/>
            <a:ext cx="3735880" cy="15509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90" y="5585455"/>
            <a:ext cx="697747" cy="9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082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B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00A6BE"/>
              </a:buClr>
              <a:defRPr>
                <a:solidFill>
                  <a:srgbClr val="00A6BE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0B347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0B347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0B347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0B347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0B347"/>
                </a:solidFill>
              </a:defRPr>
            </a:lvl1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0B347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700D3E5-2C83-1F4B-9DF8-EE71BCF99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0" y="4094"/>
            <a:ext cx="9131201" cy="6853905"/>
          </a:xfrm>
          <a:prstGeom prst="rect">
            <a:avLst/>
          </a:prstGeom>
        </p:spPr>
      </p:pic>
      <p:pic>
        <p:nvPicPr>
          <p:cNvPr id="5" name="Image 4" descr="transformer_gri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9" y="556415"/>
            <a:ext cx="168872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CO-INTERVENTION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29/01/2019</a:t>
            </a:r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9F21F5D-F93F-7E43-AC00-B854D2AC559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4648"/>
            <a:ext cx="1231891" cy="3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A6BE"/>
        </a:buClr>
        <a:buSzPct val="114000"/>
        <a:buFont typeface="Wingdings" charset="2"/>
        <a:buChar char="§"/>
        <a:defRPr sz="1800" b="1" i="0" kern="1200">
          <a:solidFill>
            <a:srgbClr val="00A6BE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A6BE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A6BE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JJ/MM/AAAA</a:t>
            </a:r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4648"/>
            <a:ext cx="1231891" cy="3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3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E0B347"/>
        </a:buClr>
        <a:buSzPct val="114000"/>
        <a:buFont typeface="Wingdings" charset="2"/>
        <a:buChar char="§"/>
        <a:defRPr sz="1800" b="1" i="0" kern="1200">
          <a:solidFill>
            <a:srgbClr val="E0B347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E0B347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E0B347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</a:t>
            </a:r>
            <a:br>
              <a:rPr lang="fr-FR" dirty="0"/>
            </a:br>
            <a:r>
              <a:rPr lang="fr-FR" dirty="0"/>
              <a:t>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CO_INTERVENTION</a:t>
            </a:r>
          </a:p>
          <a:p>
            <a:endParaRPr lang="fr-FR" dirty="0"/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29/01/2019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B9F2CB5-F14A-6B4E-A43B-921923DC80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4648"/>
            <a:ext cx="1231891" cy="3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75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8A57E84A-A76A-AE47-8ECF-AE75B0DC7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2897"/>
            <a:ext cx="9167859" cy="68572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09"/>
            <a:ext cx="632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C0-intervention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J29/01/2019</a:t>
            </a:r>
          </a:p>
          <a:p>
            <a:endParaRPr lang="fr-FR" dirty="0"/>
          </a:p>
        </p:txBody>
      </p:sp>
      <p:pic>
        <p:nvPicPr>
          <p:cNvPr id="4" name="Image 3" descr="transformer_bleu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0" y="533142"/>
            <a:ext cx="1935656" cy="701491"/>
          </a:xfrm>
          <a:prstGeom prst="rect">
            <a:avLst/>
          </a:prstGeom>
        </p:spPr>
      </p:pic>
      <p:pic>
        <p:nvPicPr>
          <p:cNvPr id="5" name="Image 4" descr="transformer_bleu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" y="533142"/>
            <a:ext cx="2293750" cy="7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A6BE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D4325835-A224-FD4F-B2B4-E4378CAE6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293"/>
            <a:ext cx="9142636" cy="683839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DF44B2DF-6333-D145-8E04-D4E4780F3A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4" y="0"/>
            <a:ext cx="9142636" cy="683839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>CO-INTERVENTION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22/01/2019</a:t>
            </a:r>
          </a:p>
          <a:p>
            <a:endParaRPr lang="fr-FR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13" name="Rectangle 12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Image 4" descr="transformer_ocr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6" y="527392"/>
            <a:ext cx="1919941" cy="69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8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E0B347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s://magistere.education.fr/dgesco/course/view.php?id=1519&amp;section=6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Co-intervention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Accompagner les évolutions de la </a:t>
            </a:r>
            <a:r>
              <a:rPr lang="fr-FR"/>
              <a:t>voie </a:t>
            </a:r>
            <a:r>
              <a:rPr lang="fr-FR" smtClean="0"/>
              <a:t>professionnelle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L’organisation de l’emploi du temps</a:t>
            </a:r>
          </a:p>
        </p:txBody>
      </p:sp>
      <p:sp>
        <p:nvSpPr>
          <p:cNvPr id="4" name="Rectangle à coins arrondis 3">
            <a:extLst>
              <a:ext uri="{FF2B5EF4-FFF2-40B4-BE49-F238E27FC236}">
                <a16:creationId xmlns="" xmlns:a16="http://schemas.microsoft.com/office/drawing/2014/main" id="{55F993D1-6D4E-0544-B7EC-3BBB15AA97ED}"/>
              </a:ext>
            </a:extLst>
          </p:cNvPr>
          <p:cNvSpPr/>
          <p:nvPr/>
        </p:nvSpPr>
        <p:spPr>
          <a:xfrm>
            <a:off x="2573050" y="1365837"/>
            <a:ext cx="2761469" cy="30399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93B06E6F-E5A3-C041-BBCD-64DFB9DCB026}"/>
              </a:ext>
            </a:extLst>
          </p:cNvPr>
          <p:cNvSpPr txBox="1"/>
          <p:nvPr/>
        </p:nvSpPr>
        <p:spPr>
          <a:xfrm>
            <a:off x="3663838" y="1380816"/>
            <a:ext cx="8899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Classe</a:t>
            </a:r>
          </a:p>
        </p:txBody>
      </p:sp>
      <p:sp>
        <p:nvSpPr>
          <p:cNvPr id="14" name="Flèche courbée vers le haut 13">
            <a:extLst>
              <a:ext uri="{FF2B5EF4-FFF2-40B4-BE49-F238E27FC236}">
                <a16:creationId xmlns="" xmlns:a16="http://schemas.microsoft.com/office/drawing/2014/main" id="{243C46F5-856E-054A-8DCC-EECFE765A842}"/>
              </a:ext>
            </a:extLst>
          </p:cNvPr>
          <p:cNvSpPr/>
          <p:nvPr/>
        </p:nvSpPr>
        <p:spPr>
          <a:xfrm rot="11251974">
            <a:off x="4688810" y="1252674"/>
            <a:ext cx="1301267" cy="4091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16" name="Flèche courbée vers la gauche 15">
            <a:extLst>
              <a:ext uri="{FF2B5EF4-FFF2-40B4-BE49-F238E27FC236}">
                <a16:creationId xmlns="" xmlns:a16="http://schemas.microsoft.com/office/drawing/2014/main" id="{43E6C104-FA51-1A4D-AB68-6965177DCDE1}"/>
              </a:ext>
            </a:extLst>
          </p:cNvPr>
          <p:cNvSpPr/>
          <p:nvPr/>
        </p:nvSpPr>
        <p:spPr>
          <a:xfrm rot="15629160">
            <a:off x="2460662" y="882782"/>
            <a:ext cx="362399" cy="1317249"/>
          </a:xfrm>
          <a:prstGeom prst="curvedLeftArrow">
            <a:avLst>
              <a:gd name="adj1" fmla="val 2223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5188D37D-F6BE-8D44-B24F-BC7B5CC56050}"/>
              </a:ext>
            </a:extLst>
          </p:cNvPr>
          <p:cNvSpPr txBox="1"/>
          <p:nvPr/>
        </p:nvSpPr>
        <p:spPr>
          <a:xfrm>
            <a:off x="2702514" y="1710925"/>
            <a:ext cx="11906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Professeur </a:t>
            </a:r>
            <a:r>
              <a:rPr lang="fr-FR" sz="1050" dirty="0"/>
              <a:t>de discipline professionnelle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513E7ADB-39A0-654C-84EA-0C8CB6CD09E2}"/>
              </a:ext>
            </a:extLst>
          </p:cNvPr>
          <p:cNvSpPr txBox="1"/>
          <p:nvPr/>
        </p:nvSpPr>
        <p:spPr>
          <a:xfrm>
            <a:off x="2766474" y="2639138"/>
            <a:ext cx="1406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Professeur </a:t>
            </a:r>
            <a:r>
              <a:rPr lang="fr-FR" sz="1050" dirty="0"/>
              <a:t>de Mathématiques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1D4147CC-D57F-AE48-9858-F60CA96556D9}"/>
              </a:ext>
            </a:extLst>
          </p:cNvPr>
          <p:cNvSpPr txBox="1"/>
          <p:nvPr/>
        </p:nvSpPr>
        <p:spPr>
          <a:xfrm>
            <a:off x="4193774" y="2624909"/>
            <a:ext cx="131706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Professeur </a:t>
            </a:r>
            <a:r>
              <a:rPr lang="fr-FR" sz="1200" dirty="0"/>
              <a:t>de  Lettres</a:t>
            </a:r>
          </a:p>
          <a:p>
            <a:endParaRPr lang="fr-FR" sz="1350" dirty="0"/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0C8AF3AC-B922-244B-9F44-EE51B93AB168}"/>
              </a:ext>
            </a:extLst>
          </p:cNvPr>
          <p:cNvSpPr txBox="1"/>
          <p:nvPr/>
        </p:nvSpPr>
        <p:spPr>
          <a:xfrm>
            <a:off x="5600401" y="1803257"/>
            <a:ext cx="125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Groupe B</a:t>
            </a: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3953784" y="1870364"/>
            <a:ext cx="28625" cy="241069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5188D37D-F6BE-8D44-B24F-BC7B5CC56050}"/>
              </a:ext>
            </a:extLst>
          </p:cNvPr>
          <p:cNvSpPr txBox="1"/>
          <p:nvPr/>
        </p:nvSpPr>
        <p:spPr>
          <a:xfrm>
            <a:off x="4150791" y="1695877"/>
            <a:ext cx="11906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Professeur </a:t>
            </a:r>
            <a:r>
              <a:rPr lang="fr-FR" sz="1050" dirty="0"/>
              <a:t>de discipline professionnelle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0C8AF3AC-B922-244B-9F44-EE51B93AB168}"/>
              </a:ext>
            </a:extLst>
          </p:cNvPr>
          <p:cNvSpPr txBox="1"/>
          <p:nvPr/>
        </p:nvSpPr>
        <p:spPr>
          <a:xfrm>
            <a:off x="1513455" y="1859004"/>
            <a:ext cx="125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Groupe A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122218" y="4599709"/>
            <a:ext cx="671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élèves n’ont que la moitié de l’horaire dédié à la </a:t>
            </a:r>
            <a:r>
              <a:rPr lang="fr-FR" dirty="0" err="1"/>
              <a:t>co</a:t>
            </a:r>
            <a:r>
              <a:rPr lang="fr-FR" dirty="0"/>
              <a:t>-intervention</a:t>
            </a:r>
          </a:p>
        </p:txBody>
      </p:sp>
      <p:sp>
        <p:nvSpPr>
          <p:cNvPr id="3" name="AutoShape 2" descr="Résultat de recherche d'images pour &quot;panneau sens interdit&quot;"/>
          <p:cNvSpPr>
            <a:spLocks noChangeAspect="1" noChangeArrowheads="1"/>
          </p:cNvSpPr>
          <p:nvPr/>
        </p:nvSpPr>
        <p:spPr bwMode="auto">
          <a:xfrm>
            <a:off x="155575" y="-547688"/>
            <a:ext cx="1152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Résultat de recherche d'images pour &quot;panneau sens interdi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38" y="2431653"/>
            <a:ext cx="1417593" cy="141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8BF817-866F-5042-A02F-624A2F58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 modalités d’organisation possibles au cours d’une séance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30E77B14-7121-DF4F-BDA0-44EA811B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A095077-1635-1F4D-A165-394A8CE35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3" y="1469379"/>
            <a:ext cx="7881937" cy="1390200"/>
          </a:xfrm>
        </p:spPr>
        <p:txBody>
          <a:bodyPr/>
          <a:lstStyle/>
          <a:p>
            <a:r>
              <a:rPr lang="fr-FR" dirty="0"/>
              <a:t>Exemple d’organisation des interventions au sein de la classe, en fonction des lieux où se passera la co-intervention, mais également en fonction des situations ou des travaux à accomplir par les élèves et surtout des modalités pédagogiques </a:t>
            </a:r>
            <a:r>
              <a:rPr lang="fr-FR" dirty="0" smtClean="0"/>
              <a:t>choisies: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76B871AF-39D9-D04A-BA38-F3A8A8571628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64523" y="4515438"/>
            <a:ext cx="1634490" cy="12103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4CF94EE-F835-6848-A5D9-1F0AE2D45FDD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2042386" y="4468449"/>
            <a:ext cx="1847850" cy="13042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B5EF72F-9D8F-EF46-BB3A-8A198F0D9F82}"/>
              </a:ext>
            </a:extLst>
          </p:cNvPr>
          <p:cNvPicPr/>
          <p:nvPr/>
        </p:nvPicPr>
        <p:blipFill>
          <a:blip r:embed="rId5"/>
          <a:stretch/>
        </p:blipFill>
        <p:spPr bwMode="auto">
          <a:xfrm>
            <a:off x="4419134" y="4106180"/>
            <a:ext cx="1818640" cy="20288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1155A6B2-DF75-EF46-91FE-31D4637B3B27}"/>
              </a:ext>
            </a:extLst>
          </p:cNvPr>
          <p:cNvPicPr/>
          <p:nvPr/>
        </p:nvPicPr>
        <p:blipFill>
          <a:blip r:embed="rId6"/>
          <a:stretch/>
        </p:blipFill>
        <p:spPr bwMode="auto">
          <a:xfrm>
            <a:off x="6766672" y="4468449"/>
            <a:ext cx="1708785" cy="15805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B06AB5-F89E-D541-9273-9572CAA8EB88}"/>
              </a:ext>
            </a:extLst>
          </p:cNvPr>
          <p:cNvSpPr/>
          <p:nvPr/>
        </p:nvSpPr>
        <p:spPr>
          <a:xfrm>
            <a:off x="6446261" y="3128904"/>
            <a:ext cx="2677589" cy="707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033145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4-L‘enseignement avec des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033145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groupes différenciés</a:t>
            </a:r>
            <a:endParaRPr lang="fr-FR" sz="2000" dirty="0"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1CAD6D-D2C9-574D-A529-AA6C1B6B48B2}"/>
              </a:ext>
            </a:extLst>
          </p:cNvPr>
          <p:cNvSpPr/>
          <p:nvPr/>
        </p:nvSpPr>
        <p:spPr>
          <a:xfrm>
            <a:off x="4006031" y="3223851"/>
            <a:ext cx="1836850" cy="3894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033145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3-Les deux aident</a:t>
            </a:r>
            <a:endParaRPr lang="fr-FR" sz="2000" dirty="0"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7D0E3E-368A-1E46-B200-571EC51968C2}"/>
              </a:ext>
            </a:extLst>
          </p:cNvPr>
          <p:cNvSpPr/>
          <p:nvPr/>
        </p:nvSpPr>
        <p:spPr>
          <a:xfrm>
            <a:off x="1913292" y="3243259"/>
            <a:ext cx="1708210" cy="707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033145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2-L’un enseigne, l’autre aide</a:t>
            </a:r>
            <a:endParaRPr lang="fr-FR" sz="2000" dirty="0"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2EF3DAD-0567-4745-9849-7759840833BA}"/>
              </a:ext>
            </a:extLst>
          </p:cNvPr>
          <p:cNvSpPr/>
          <p:nvPr/>
        </p:nvSpPr>
        <p:spPr>
          <a:xfrm>
            <a:off x="0" y="3243259"/>
            <a:ext cx="1913292" cy="707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033145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1-L’enseignement en tandem</a:t>
            </a:r>
            <a:endParaRPr lang="fr-FR" sz="2000" dirty="0"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F7FADE4-C81F-A347-B738-0CB37F9D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540" y="388849"/>
            <a:ext cx="6394245" cy="1048066"/>
          </a:xfrm>
        </p:spPr>
        <p:txBody>
          <a:bodyPr>
            <a:normAutofit/>
          </a:bodyPr>
          <a:lstStyle/>
          <a:p>
            <a:r>
              <a:rPr lang="fr-FR" sz="2800" dirty="0"/>
              <a:t>Des ressources pédagogiques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F2121C52-A826-D546-8195-9E8F7446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84EA4601-5531-7E41-A61C-274F77028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9540" y="1382190"/>
            <a:ext cx="6388692" cy="38167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8000" b="1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FR" sz="8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r-FR" sz="8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ade-mecum </a:t>
            </a:r>
            <a:r>
              <a:rPr lang="fr-FR" sz="8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22263" indent="-141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7200" dirty="0">
                <a:latin typeface="Calibri" panose="020F0502020204030204" pitchFamily="34" charset="0"/>
                <a:cs typeface="Calibri" panose="020F0502020204030204" pitchFamily="34" charset="0"/>
              </a:rPr>
              <a:t>intégrant le cahier des </a:t>
            </a:r>
            <a:r>
              <a:rPr lang="fr-FR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charges, </a:t>
            </a:r>
            <a:endParaRPr lang="fr-FR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2263" indent="-141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72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nsistant </a:t>
            </a:r>
            <a:r>
              <a:rPr lang="fr-FR" sz="7200" dirty="0">
                <a:latin typeface="Calibri" panose="020F0502020204030204" pitchFamily="34" charset="0"/>
                <a:cs typeface="Calibri" panose="020F0502020204030204" pitchFamily="34" charset="0"/>
              </a:rPr>
              <a:t>sur l’articulation entre les enseignements généraux et les enseignements </a:t>
            </a:r>
            <a:r>
              <a:rPr lang="fr-FR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professionnels,</a:t>
            </a:r>
            <a:endParaRPr lang="fr-FR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2263" indent="-141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72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dentifiant </a:t>
            </a:r>
            <a:r>
              <a:rPr lang="fr-FR" sz="7200" dirty="0">
                <a:latin typeface="Calibri" panose="020F0502020204030204" pitchFamily="34" charset="0"/>
                <a:cs typeface="Calibri" panose="020F0502020204030204" pitchFamily="34" charset="0"/>
              </a:rPr>
              <a:t>les points de </a:t>
            </a:r>
            <a:r>
              <a:rPr lang="fr-FR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vigilance,</a:t>
            </a:r>
            <a:endParaRPr lang="fr-FR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2263" indent="-141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72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onnant </a:t>
            </a:r>
            <a:r>
              <a:rPr lang="fr-FR" sz="7200" dirty="0">
                <a:latin typeface="Calibri" panose="020F0502020204030204" pitchFamily="34" charset="0"/>
                <a:cs typeface="Calibri" panose="020F0502020204030204" pitchFamily="34" charset="0"/>
              </a:rPr>
              <a:t>des principes </a:t>
            </a:r>
            <a:r>
              <a:rPr lang="fr-FR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méthodologies,</a:t>
            </a:r>
            <a:endParaRPr lang="fr-FR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2263" indent="-141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72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roposant </a:t>
            </a:r>
            <a:r>
              <a:rPr lang="fr-FR" sz="7200" dirty="0">
                <a:latin typeface="Calibri" panose="020F0502020204030204" pitchFamily="34" charset="0"/>
                <a:cs typeface="Calibri" panose="020F0502020204030204" pitchFamily="34" charset="0"/>
              </a:rPr>
              <a:t>des modalités d’intervention dans la </a:t>
            </a:r>
            <a:r>
              <a:rPr lang="fr-FR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classe,</a:t>
            </a:r>
            <a:endParaRPr lang="fr-FR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2263" indent="-141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6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fr-FR"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8000" b="1" dirty="0">
                <a:latin typeface="Calibri" panose="020F0502020204030204" pitchFamily="34" charset="0"/>
                <a:cs typeface="Calibri" panose="020F0502020204030204" pitchFamily="34" charset="0"/>
              </a:rPr>
              <a:t>Fiche de mise en œuvre </a:t>
            </a:r>
            <a:r>
              <a:rPr lang="fr-FR" sz="8000" dirty="0">
                <a:latin typeface="Calibri" panose="020F0502020204030204" pitchFamily="34" charset="0"/>
                <a:cs typeface="Calibri" panose="020F0502020204030204" pitchFamily="34" charset="0"/>
              </a:rPr>
              <a:t>de la co-intervention entre enseignements généraux (mathématiques, physique-chimie, français) et enseignements </a:t>
            </a:r>
            <a:r>
              <a:rPr lang="fr-FR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professionnels. </a:t>
            </a:r>
            <a:endParaRPr lang="fr-FR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8000" b="1" dirty="0">
                <a:latin typeface="Calibri" panose="020F0502020204030204" pitchFamily="34" charset="0"/>
                <a:cs typeface="Calibri" panose="020F0502020204030204" pitchFamily="34" charset="0"/>
              </a:rPr>
              <a:t>Des exemples de situations </a:t>
            </a:r>
            <a:r>
              <a:rPr lang="fr-FR" sz="8000" dirty="0">
                <a:latin typeface="Calibri" panose="020F0502020204030204" pitchFamily="34" charset="0"/>
                <a:cs typeface="Calibri" panose="020F0502020204030204" pitchFamily="34" charset="0"/>
              </a:rPr>
              <a:t>d’enseignement en </a:t>
            </a:r>
            <a:r>
              <a:rPr lang="fr-FR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 </a:t>
            </a:r>
            <a:r>
              <a:rPr lang="fr-FR" sz="8000" dirty="0">
                <a:latin typeface="Calibri" panose="020F0502020204030204" pitchFamily="34" charset="0"/>
                <a:cs typeface="Calibri" panose="020F0502020204030204" pitchFamily="34" charset="0"/>
              </a:rPr>
              <a:t>et en Baccalauréat professionnel.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8000" b="1" dirty="0">
                <a:latin typeface="Calibri" panose="020F0502020204030204" pitchFamily="34" charset="0"/>
                <a:cs typeface="Calibri" panose="020F0502020204030204" pitchFamily="34" charset="0"/>
              </a:rPr>
              <a:t>Un parcours </a:t>
            </a:r>
            <a:r>
              <a:rPr lang="fr-FR" sz="8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M@gistère</a:t>
            </a:r>
            <a:r>
              <a:rPr lang="fr-FR" sz="8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8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8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Magistere.education.fr</a:t>
            </a:r>
            <a:endParaRPr lang="fr-FR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69CBD6C-6AFE-4D40-99C5-27F976D7E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30" y="1573030"/>
            <a:ext cx="1399450" cy="206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CEF815C-4E59-2142-8393-851CF87B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A77B8C47-12E0-9941-A54D-E1F84CA55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05358"/>
              </p:ext>
            </p:extLst>
          </p:nvPr>
        </p:nvGraphicFramePr>
        <p:xfrm>
          <a:off x="234875" y="2129547"/>
          <a:ext cx="7988546" cy="3498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5678">
                  <a:extLst>
                    <a:ext uri="{9D8B030D-6E8A-4147-A177-3AD203B41FA5}">
                      <a16:colId xmlns="" xmlns:a16="http://schemas.microsoft.com/office/drawing/2014/main" val="2353584779"/>
                    </a:ext>
                  </a:extLst>
                </a:gridCol>
                <a:gridCol w="1325078">
                  <a:extLst>
                    <a:ext uri="{9D8B030D-6E8A-4147-A177-3AD203B41FA5}">
                      <a16:colId xmlns="" xmlns:a16="http://schemas.microsoft.com/office/drawing/2014/main" val="1340602147"/>
                    </a:ext>
                  </a:extLst>
                </a:gridCol>
                <a:gridCol w="1724886">
                  <a:extLst>
                    <a:ext uri="{9D8B030D-6E8A-4147-A177-3AD203B41FA5}">
                      <a16:colId xmlns="" xmlns:a16="http://schemas.microsoft.com/office/drawing/2014/main" val="822376014"/>
                    </a:ext>
                  </a:extLst>
                </a:gridCol>
                <a:gridCol w="1079863">
                  <a:extLst>
                    <a:ext uri="{9D8B030D-6E8A-4147-A177-3AD203B41FA5}">
                      <a16:colId xmlns="" xmlns:a16="http://schemas.microsoft.com/office/drawing/2014/main" val="3774141165"/>
                    </a:ext>
                  </a:extLst>
                </a:gridCol>
                <a:gridCol w="868155">
                  <a:extLst>
                    <a:ext uri="{9D8B030D-6E8A-4147-A177-3AD203B41FA5}">
                      <a16:colId xmlns="" xmlns:a16="http://schemas.microsoft.com/office/drawing/2014/main" val="2126418286"/>
                    </a:ext>
                  </a:extLst>
                </a:gridCol>
                <a:gridCol w="1724886">
                  <a:extLst>
                    <a:ext uri="{9D8B030D-6E8A-4147-A177-3AD203B41FA5}">
                      <a16:colId xmlns="" xmlns:a16="http://schemas.microsoft.com/office/drawing/2014/main" val="1880662988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En carrosserie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835097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Tâche professionnelle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T2.4 - Monter et ajuster les pièces neuves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6936777"/>
                  </a:ext>
                </a:extLst>
              </a:tr>
              <a:tr h="728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Connaissances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S1.2.1 – Lecture</a:t>
                      </a:r>
                      <a:endParaRPr lang="fr-FR" sz="1100" dirty="0">
                        <a:effectLst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Lecture de représentations normalisées – informations fournies ; à partir de documents constructeur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S2.4.2 – La métrologie et le contrôle</a:t>
                      </a:r>
                      <a:endParaRPr lang="fr-FR" sz="1100" dirty="0">
                        <a:effectLst/>
                      </a:endParaRPr>
                    </a:p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Notions : angles, distance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1667530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Compétences professionnelles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C1.3.1 – Collecter les informations nécessaires à l’intervention prévue 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C3.1.4 – Désassembler, assembler, ajuster les éléments amovibles et inamovibles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6646226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En mathématiques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0525459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Connaissances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- Opérations sur les nombres en écriture décimale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- Calcul mental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- Comparaison de nombres en écriture décimale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- Unités de longueur - Distance d’un point à une droite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0055837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Capacités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- Effectuer soit mentalement, soit « à la main », soit à la calculatrice un calcul isolé sur des nombres.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- Convertir, en utilisant les unités du système métrique, des longueurs.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- Déterminer la longueur d’un segment en utilisant une règle graduée.</a:t>
                      </a:r>
                      <a:endParaRPr lang="fr-FR" sz="1100">
                        <a:effectLst/>
                      </a:endParaRPr>
                    </a:p>
                    <a:p>
                      <a:pPr marL="449580" indent="-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- Mesurer la distance d’un point à une droite.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0511799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Compétences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 S’approprier     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 Analyser-Raisonner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 Réaliser    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 Valider    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Communiquer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extLst>
                  <a:ext uri="{0D108BD9-81ED-4DB2-BD59-A6C34878D82A}">
                    <a16:rowId xmlns="" xmlns:a16="http://schemas.microsoft.com/office/drawing/2014/main" val="689688340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="" xmlns:a16="http://schemas.microsoft.com/office/drawing/2014/main" id="{06A27481-2B38-4F41-A939-47724595F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63566"/>
              </p:ext>
            </p:extLst>
          </p:nvPr>
        </p:nvGraphicFramePr>
        <p:xfrm>
          <a:off x="234875" y="5621859"/>
          <a:ext cx="7988546" cy="754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8546">
                  <a:extLst>
                    <a:ext uri="{9D8B030D-6E8A-4147-A177-3AD203B41FA5}">
                      <a16:colId xmlns="" xmlns:a16="http://schemas.microsoft.com/office/drawing/2014/main" val="157318306"/>
                    </a:ext>
                  </a:extLst>
                </a:gridCol>
              </a:tblGrid>
              <a:tr h="49249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1 véhicule pour 2 binômes</a:t>
                      </a:r>
                      <a:endParaRPr lang="fr-F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Outils de mesure : réglets</a:t>
                      </a:r>
                      <a:endParaRPr lang="fr-F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Document élève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0573139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2E206FDA-286C-D948-9D73-D1273A175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127" y="-108763"/>
            <a:ext cx="829204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altLang="zh-CN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Co-intervention / Enseignement Professionnel et Mathématiques</a:t>
            </a:r>
            <a:endParaRPr kumimoji="0" lang="fr-FR" altLang="zh-CN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CAP Réparation des carrosseries</a:t>
            </a:r>
            <a:endParaRPr kumimoji="0" lang="fr-FR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FICHE DESCRIPTIVE</a:t>
            </a:r>
            <a:endParaRPr kumimoji="0" lang="fr-FR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Contrôle de l’ajustage d’un élément de carrosserie</a:t>
            </a:r>
            <a:endParaRPr kumimoji="0" lang="fr-FR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Niveau : </a:t>
            </a:r>
            <a:r>
              <a:rPr kumimoji="0" lang="fr-FR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Première année    Deuxième année</a:t>
            </a:r>
            <a:endParaRPr kumimoji="0" lang="fr-FR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Durée de la séquence</a:t>
            </a:r>
            <a:r>
              <a:rPr kumimoji="0" lang="fr-FR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2 h</a:t>
            </a:r>
            <a:br>
              <a:rPr kumimoji="0" lang="fr-FR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fr-FR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fr-FR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Problématique</a:t>
            </a:r>
            <a:endParaRPr kumimoji="0" lang="fr-FR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 porte neuve a été montée sur un véhicule. Elle ferme mal et n’est pas ajustée par rapport à l’autre côté.</a:t>
            </a:r>
            <a:br>
              <a:rPr kumimoji="0" lang="fr-FR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fr-FR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fr-FR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Objectif de la séquence</a:t>
            </a:r>
            <a:endParaRPr kumimoji="0" lang="fr-FR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fr-FR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Compétences visées </a:t>
            </a:r>
            <a:endParaRPr kumimoji="0" lang="fr-FR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fr-FR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Matériel, outils didactiques et supports pédagogiques utilisés</a:t>
            </a:r>
            <a:endParaRPr kumimoji="0" lang="fr-FR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fr-FR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fr-FR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="" xmlns:a16="http://schemas.microsoft.com/office/drawing/2014/main" id="{66C21F9E-4763-1F46-A167-BC269DF6C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7409"/>
          <a:stretch/>
        </p:blipFill>
        <p:spPr>
          <a:xfrm>
            <a:off x="236708" y="818866"/>
            <a:ext cx="8907292" cy="4663142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B9EF1E5-7898-664B-ACDF-E46A7E1D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1983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="" xmlns:a16="http://schemas.microsoft.com/office/drawing/2014/main" id="{66C21F9E-4763-1F46-A167-BC269DF6C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224" b="5278"/>
          <a:stretch/>
        </p:blipFill>
        <p:spPr>
          <a:xfrm>
            <a:off x="614755" y="272955"/>
            <a:ext cx="8251184" cy="5527343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B9EF1E5-7898-664B-ACDF-E46A7E1D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390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53009"/>
            <a:ext cx="7886700" cy="473168"/>
          </a:xfrm>
        </p:spPr>
        <p:txBody>
          <a:bodyPr>
            <a:normAutofit/>
          </a:bodyPr>
          <a:lstStyle/>
          <a:p>
            <a:r>
              <a:rPr lang="fr-FR" sz="2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EN FRANCAIS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16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28650" y="1626177"/>
            <a:ext cx="7154142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OBJECTIF</a:t>
            </a:r>
            <a:r>
              <a:rPr lang="fr-FR" sz="1200" dirty="0"/>
              <a:t> : : s’exprimer à l’oral et à l’écrit dans les diverses situations de mise en œuvre du projet. Le titulaire du bac pro </a:t>
            </a:r>
            <a:r>
              <a:rPr lang="fr-FR" sz="1200" dirty="0" smtClean="0"/>
              <a:t>TEBEE </a:t>
            </a:r>
            <a:r>
              <a:rPr lang="fr-FR" sz="1200" dirty="0"/>
              <a:t>ou TEBAA est amené à :</a:t>
            </a:r>
          </a:p>
          <a:p>
            <a:endParaRPr lang="fr-FR" sz="1200" dirty="0"/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fr-FR" sz="1200" dirty="0"/>
              <a:t>rencontrer des clients et ou d’autres corps de métier du bâtiment, des fournisseurs, </a:t>
            </a:r>
            <a:r>
              <a:rPr lang="fr-FR" sz="1200" dirty="0" err="1"/>
              <a:t>etc</a:t>
            </a:r>
            <a:endParaRPr lang="fr-FR" sz="1200" dirty="0"/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fr-FR" sz="1200" dirty="0"/>
              <a:t>échanger au sein de l’entreprise et à rendre compte</a:t>
            </a: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fr-FR" sz="1200" dirty="0"/>
              <a:t>rédiger des documents</a:t>
            </a:r>
          </a:p>
          <a:p>
            <a:pPr lvl="0"/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fr-F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 ACTIVITES  POSSIBLES :</a:t>
            </a:r>
          </a:p>
          <a:p>
            <a:pPr marL="1585913" lvl="4" indent="-214313">
              <a:buFont typeface="Wingdings" panose="05000000000000000000" pitchFamily="2" charset="2"/>
              <a:buChar char="§"/>
            </a:pPr>
            <a:r>
              <a:rPr lang="fr-FR" sz="1200" dirty="0"/>
              <a:t>S’exprimer dans un jeu de rôle </a:t>
            </a:r>
          </a:p>
          <a:p>
            <a:pPr marL="1585913" lvl="4" indent="-214313">
              <a:buFont typeface="Wingdings" panose="05000000000000000000" pitchFamily="2" charset="2"/>
              <a:buChar char="§"/>
            </a:pPr>
            <a:r>
              <a:rPr lang="fr-FR" sz="1200" dirty="0"/>
              <a:t>restituer oralement des informations</a:t>
            </a:r>
          </a:p>
          <a:p>
            <a:pPr marL="1928813" lvl="5" indent="-214313">
              <a:buFont typeface="Wingdings" panose="05000000000000000000" pitchFamily="2" charset="2"/>
              <a:buChar char="Ø"/>
            </a:pPr>
            <a:r>
              <a:rPr lang="fr-FR" sz="1200" dirty="0"/>
              <a:t>mise en scène sa parole</a:t>
            </a:r>
          </a:p>
          <a:p>
            <a:pPr marL="1928813" lvl="5" indent="-214313">
              <a:buFont typeface="Wingdings" panose="05000000000000000000" pitchFamily="2" charset="2"/>
              <a:buChar char="Ø"/>
            </a:pPr>
            <a:r>
              <a:rPr lang="fr-FR" sz="1200" dirty="0"/>
              <a:t>Réflexion sur la langue (lexique ou syntaxe)</a:t>
            </a:r>
          </a:p>
          <a:p>
            <a:pPr marL="1585913" lvl="4" indent="-214313">
              <a:buFont typeface="Wingdings" panose="05000000000000000000" pitchFamily="2" charset="2"/>
              <a:buChar char="§"/>
            </a:pPr>
            <a:r>
              <a:rPr lang="fr-FR" sz="1200" dirty="0"/>
              <a:t>prendre des notes</a:t>
            </a:r>
          </a:p>
          <a:p>
            <a:pPr marL="1585913" lvl="4" indent="-214313">
              <a:buFont typeface="Wingdings" panose="05000000000000000000" pitchFamily="2" charset="2"/>
              <a:buChar char="§"/>
            </a:pPr>
            <a:r>
              <a:rPr lang="fr-FR" sz="1200" dirty="0"/>
              <a:t>Rédiger des documents professionnels</a:t>
            </a:r>
          </a:p>
          <a:p>
            <a:pPr marL="1928813" lvl="5" indent="-214313">
              <a:buFont typeface="Wingdings" panose="05000000000000000000" pitchFamily="2" charset="2"/>
              <a:buChar char="Ø"/>
            </a:pPr>
            <a:r>
              <a:rPr lang="fr-FR" sz="1200" dirty="0"/>
              <a:t>choix des formes du discours et son organisation</a:t>
            </a:r>
          </a:p>
          <a:p>
            <a:pPr marL="1585913" lvl="4" indent="-214313">
              <a:buFont typeface="Wingdings" panose="05000000000000000000" pitchFamily="2" charset="2"/>
              <a:buChar char="§"/>
            </a:pPr>
            <a:r>
              <a:rPr lang="fr-FR" sz="1200" dirty="0"/>
              <a:t>se documenter</a:t>
            </a:r>
          </a:p>
          <a:p>
            <a:pPr marL="1928813" lvl="5" indent="-214313">
              <a:buFont typeface="Wingdings" panose="05000000000000000000" pitchFamily="2" charset="2"/>
              <a:buChar char="Ø"/>
            </a:pPr>
            <a:r>
              <a:rPr lang="fr-FR" sz="1200" dirty="0"/>
              <a:t>Analyse des sources documentaires (papiers et numériques)</a:t>
            </a:r>
          </a:p>
          <a:p>
            <a:endParaRPr lang="fr-FR" sz="135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7" y="3334336"/>
            <a:ext cx="1591706" cy="1591706"/>
          </a:xfrm>
          <a:prstGeom prst="rect">
            <a:avLst/>
          </a:prstGeom>
        </p:spPr>
      </p:pic>
      <p:sp>
        <p:nvSpPr>
          <p:cNvPr id="10" name="Parchemin horizontal 9"/>
          <p:cNvSpPr/>
          <p:nvPr/>
        </p:nvSpPr>
        <p:spPr>
          <a:xfrm>
            <a:off x="5783527" y="2425586"/>
            <a:ext cx="2954696" cy="198388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/>
              <a:t>Des genres littéraires (théâtre, roman) peuvent être convoqués pour comprendre les enjeux de l’expression attendue, des types de textes (descriptifs, explicatifs…)  peuvent être comparés aux écrits professionnels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28650" y="1626177"/>
            <a:ext cx="7156038" cy="415637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5285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810" y="1000466"/>
            <a:ext cx="8232322" cy="994172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Quelques exemples d’enseignement en </a:t>
            </a:r>
            <a:r>
              <a:rPr lang="fr-FR" sz="27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</a:t>
            </a:r>
            <a:r>
              <a:rPr lang="fr-FR" sz="27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-intervention disponible via </a:t>
            </a:r>
            <a:r>
              <a:rPr lang="fr-FR" sz="27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M@</a:t>
            </a:r>
            <a:r>
              <a:rPr lang="fr-FR" sz="27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gistère</a:t>
            </a:r>
            <a:endParaRPr lang="fr-FR" sz="27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810" y="2125267"/>
            <a:ext cx="4225019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b="1" dirty="0">
                <a:solidFill>
                  <a:srgbClr val="5B9BD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SEQUENCE FRANÇAIS / 2</a:t>
            </a:r>
            <a:r>
              <a:rPr lang="fr-FR" sz="1500" b="1" baseline="30000" dirty="0">
                <a:solidFill>
                  <a:srgbClr val="5B9BD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nde</a:t>
            </a:r>
            <a:r>
              <a:rPr lang="fr-FR" sz="1500" b="1" dirty="0">
                <a:solidFill>
                  <a:srgbClr val="5B9BD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EP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BAC PRO technicien menuisier-agenceur 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CAP opérateur logistique 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CAP agent de sécurité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CAP Esthétique cosmétique parfumerie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BAC PRO Cuisine</a:t>
            </a:r>
          </a:p>
          <a:p>
            <a:pPr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 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b="1" dirty="0">
                <a:solidFill>
                  <a:srgbClr val="5B9BD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SEQUENCE PHYSIQUE-CHIMIE / 2</a:t>
            </a:r>
            <a:r>
              <a:rPr lang="fr-FR" sz="1500" b="1" baseline="30000" dirty="0">
                <a:solidFill>
                  <a:srgbClr val="5B9BD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nde</a:t>
            </a:r>
            <a:r>
              <a:rPr lang="fr-FR" sz="1500" b="1" dirty="0">
                <a:solidFill>
                  <a:srgbClr val="5B9BD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EP </a:t>
            </a: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 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BAC PRO Procédés de la chimie, de l'eau et des papiers-cartons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BAC PRO Technicien d’études du bâtiment option études et économie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223658" y="1994638"/>
            <a:ext cx="474617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b="1" dirty="0">
                <a:solidFill>
                  <a:srgbClr val="5B9BD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SEQUENCE MATHEMATIQUES / 2</a:t>
            </a:r>
            <a:r>
              <a:rPr lang="fr-FR" sz="1500" b="1" baseline="30000" dirty="0">
                <a:solidFill>
                  <a:srgbClr val="5B9BD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nde</a:t>
            </a:r>
            <a:r>
              <a:rPr lang="fr-FR" sz="1500" b="1" dirty="0">
                <a:solidFill>
                  <a:srgbClr val="5B9BD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EP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CAP Monteur en installations thermiques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CAP Cuisine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BAC PRO Métiers de la Mode - Vêtements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Famille de métiers Gestion Administration Transport Logistique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Famille de métiers Relation Client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BAC PRO Commercialisation et services en restauration (mercatique et gestion appliquée)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BAC PRO Commercialisation et services en restauration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BAC PRO Commercialisation et services en restauration</a:t>
            </a:r>
          </a:p>
          <a:p>
            <a:pPr>
              <a:spcBef>
                <a:spcPts val="750"/>
              </a:spcBef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BAC PRO Maintenance industrielle</a:t>
            </a:r>
          </a:p>
          <a:p>
            <a:pPr>
              <a:tabLst>
                <a:tab pos="774859" algn="l"/>
              </a:tabLst>
            </a:pPr>
            <a:r>
              <a:rPr lang="fr-FR" sz="1500" dirty="0"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46271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90593" y="1294679"/>
            <a:ext cx="5826983" cy="144207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subTitle" idx="1"/>
          </p:nvPr>
        </p:nvSpPr>
        <p:spPr>
          <a:xfrm>
            <a:off x="3090592" y="2961299"/>
            <a:ext cx="5826983" cy="1387175"/>
          </a:xfrm>
        </p:spPr>
        <p:txBody>
          <a:bodyPr>
            <a:normAutofit fontScale="25000" lnSpcReduction="20000"/>
          </a:bodyPr>
          <a:lstStyle/>
          <a:p>
            <a:r>
              <a:rPr lang="fr-FR" sz="9600" dirty="0"/>
              <a:t>Un objectif principal</a:t>
            </a:r>
          </a:p>
          <a:p>
            <a:r>
              <a:rPr lang="fr-FR" sz="9600" dirty="0"/>
              <a:t>Une définition et des incidences</a:t>
            </a:r>
          </a:p>
          <a:p>
            <a:r>
              <a:rPr lang="fr-FR" sz="9600" dirty="0"/>
              <a:t>Un principe et des incidences</a:t>
            </a:r>
          </a:p>
          <a:p>
            <a:r>
              <a:rPr lang="fr-FR" sz="9600" dirty="0"/>
              <a:t>Prescription institutionnelle</a:t>
            </a:r>
          </a:p>
          <a:p>
            <a:r>
              <a:rPr lang="fr-FR" sz="9600" dirty="0"/>
              <a:t>Recommandations </a:t>
            </a:r>
            <a:r>
              <a:rPr lang="fr-FR" sz="9600" dirty="0" smtClean="0"/>
              <a:t>pédagogiques</a:t>
            </a:r>
            <a:endParaRPr lang="fr-FR" sz="9600" dirty="0"/>
          </a:p>
          <a:p>
            <a:r>
              <a:rPr lang="fr-FR" sz="9600" dirty="0"/>
              <a:t>Ressources et documents élaborés</a:t>
            </a:r>
          </a:p>
          <a:p>
            <a:r>
              <a:rPr lang="fr-FR" sz="9600" dirty="0"/>
              <a:t>Un pilotage académique</a:t>
            </a: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10" name="Grouper 9"/>
          <p:cNvGrpSpPr/>
          <p:nvPr/>
        </p:nvGrpSpPr>
        <p:grpSpPr>
          <a:xfrm>
            <a:off x="920088" y="403179"/>
            <a:ext cx="525531" cy="171686"/>
            <a:chOff x="5391302" y="1426464"/>
            <a:chExt cx="604579" cy="197510"/>
          </a:xfrm>
          <a:solidFill>
            <a:srgbClr val="00A6BE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688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CD46623-6D7B-EB40-BA53-595E2310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Les objectifs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D29551A8-AF0D-914C-9113-8CD499C5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4424695-2954-5646-8C73-79C76E365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fr-FR" sz="1600" dirty="0">
                <a:solidFill>
                  <a:schemeClr val="tx1"/>
                </a:solidFill>
              </a:rPr>
              <a:t>Faciliter les apprentissages en vue de mieux former les élèves pour répondre aux enjeux du XXIème siècle. 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sz="1600" dirty="0">
                <a:solidFill>
                  <a:schemeClr val="tx1"/>
                </a:solidFill>
              </a:rPr>
              <a:t>Permettre aux élèves de percevoir, en situation, la cohérence des </a:t>
            </a:r>
            <a:r>
              <a:rPr lang="fr-FR" sz="1600" dirty="0" smtClean="0">
                <a:solidFill>
                  <a:schemeClr val="tx1"/>
                </a:solidFill>
              </a:rPr>
              <a:t>enseignements.</a:t>
            </a: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1600" dirty="0">
                <a:solidFill>
                  <a:schemeClr val="tx1"/>
                </a:solidFill>
              </a:rPr>
              <a:t>Enseignement professionnel et discipline générale se complètent, se croisent et interagissent. </a:t>
            </a: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2760896" y="2456490"/>
            <a:ext cx="4578827" cy="2521296"/>
            <a:chOff x="2555125" y="3107102"/>
            <a:chExt cx="4578827" cy="2521296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2555125" y="3107102"/>
              <a:ext cx="3551280" cy="208188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77967" y="4060115"/>
              <a:ext cx="2609648" cy="15429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06120" y="3549290"/>
              <a:ext cx="2580056" cy="14635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/>
            </a:p>
          </p:txBody>
        </p:sp>
        <p:sp>
          <p:nvSpPr>
            <p:cNvPr id="9" name="Flèche gauche 8"/>
            <p:cNvSpPr/>
            <p:nvPr/>
          </p:nvSpPr>
          <p:spPr>
            <a:xfrm>
              <a:off x="3491369" y="4156552"/>
              <a:ext cx="957770" cy="669379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/>
            </a:p>
          </p:txBody>
        </p:sp>
        <p:sp>
          <p:nvSpPr>
            <p:cNvPr id="10" name="Flèche gauche 9"/>
            <p:cNvSpPr/>
            <p:nvPr/>
          </p:nvSpPr>
          <p:spPr>
            <a:xfrm rot="10800000">
              <a:off x="2872580" y="4672767"/>
              <a:ext cx="957770" cy="669379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/>
            </a:p>
          </p:txBody>
        </p:sp>
        <p:sp>
          <p:nvSpPr>
            <p:cNvPr id="11" name="Flèche gauche 10"/>
            <p:cNvSpPr/>
            <p:nvPr/>
          </p:nvSpPr>
          <p:spPr>
            <a:xfrm rot="16200000">
              <a:off x="5535762" y="3277338"/>
              <a:ext cx="673161" cy="952388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124404" y="5320621"/>
              <a:ext cx="2271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Bauhaus 93" panose="04030905020B02020C02" pitchFamily="82" charset="0"/>
                </a:rPr>
                <a:t>Français / maths /sciences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941005" y="3165096"/>
              <a:ext cx="2655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Compétences</a:t>
              </a:r>
              <a:r>
                <a:rPr lang="fr-FR" dirty="0">
                  <a:solidFill>
                    <a:schemeClr val="bg1"/>
                  </a:solidFill>
                  <a:latin typeface="Bauhaus 93" panose="04030905020B02020C02" pitchFamily="82" charset="0"/>
                </a:rPr>
                <a:t> </a:t>
              </a:r>
              <a:r>
                <a:rPr lang="fr-FR" sz="16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transversales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330764" y="4090301"/>
              <a:ext cx="28031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Bauhaus 93" panose="04030905020B02020C02" pitchFamily="82" charset="0"/>
                </a:rPr>
                <a:t>Enseignement professionnel</a:t>
              </a:r>
            </a:p>
          </p:txBody>
        </p:sp>
        <p:sp>
          <p:nvSpPr>
            <p:cNvPr id="15" name="Flèche gauche 14"/>
            <p:cNvSpPr/>
            <p:nvPr/>
          </p:nvSpPr>
          <p:spPr>
            <a:xfrm rot="5400000">
              <a:off x="4313977" y="4412983"/>
              <a:ext cx="840587" cy="754984"/>
            </a:xfrm>
            <a:prstGeom prst="lef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41961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4B8E94F-4A53-D544-B65B-CE448ED6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540" y="364214"/>
            <a:ext cx="5590311" cy="1017541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Une définition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F5D94FE8-3B0D-F145-9E28-45FCACC8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1010BFA-CDF1-9C42-BFF2-2706B0DFEC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2155" y="1354999"/>
            <a:ext cx="6133733" cy="1116625"/>
          </a:xfrm>
        </p:spPr>
        <p:txBody>
          <a:bodyPr>
            <a:noAutofit/>
          </a:bodyPr>
          <a:lstStyle/>
          <a:p>
            <a:pPr algn="just"/>
            <a:r>
              <a:rPr lang="fr-FR" sz="1800" b="0" dirty="0">
                <a:solidFill>
                  <a:schemeClr val="tx1"/>
                </a:solidFill>
              </a:rPr>
              <a:t>En classe de CAP et en classe de Baccalauréat Professionnel</a:t>
            </a:r>
            <a:r>
              <a:rPr lang="fr-FR" sz="1800" dirty="0">
                <a:solidFill>
                  <a:schemeClr val="tx1"/>
                </a:solidFill>
              </a:rPr>
              <a:t>, une modalité pédagogique </a:t>
            </a:r>
            <a:r>
              <a:rPr lang="fr-FR" sz="1800" b="0" dirty="0">
                <a:solidFill>
                  <a:schemeClr val="tx1"/>
                </a:solidFill>
              </a:rPr>
              <a:t>de mise en œuvre des référentiels et des programmes dans laquelle </a:t>
            </a:r>
            <a:r>
              <a:rPr lang="fr-FR" sz="1800" dirty="0">
                <a:solidFill>
                  <a:schemeClr val="tx1"/>
                </a:solidFill>
              </a:rPr>
              <a:t>deux enseignants interviennent </a:t>
            </a:r>
            <a:r>
              <a:rPr lang="fr-FR" sz="1800" b="1" dirty="0">
                <a:solidFill>
                  <a:schemeClr val="tx1"/>
                </a:solidFill>
              </a:rPr>
              <a:t>ensemble</a:t>
            </a:r>
            <a:r>
              <a:rPr lang="fr-FR" sz="1800" dirty="0">
                <a:solidFill>
                  <a:schemeClr val="tx1"/>
                </a:solidFill>
              </a:rPr>
              <a:t> dans une même salle (ou un </a:t>
            </a:r>
            <a:r>
              <a:rPr lang="fr-FR" sz="1800" b="1" dirty="0">
                <a:solidFill>
                  <a:schemeClr val="tx1"/>
                </a:solidFill>
              </a:rPr>
              <a:t>même lieu</a:t>
            </a:r>
            <a:r>
              <a:rPr lang="fr-FR" sz="1800" dirty="0">
                <a:solidFill>
                  <a:schemeClr val="tx1"/>
                </a:solidFill>
              </a:rPr>
              <a:t>) et au </a:t>
            </a:r>
            <a:r>
              <a:rPr lang="fr-FR" sz="1800" b="1" dirty="0">
                <a:solidFill>
                  <a:schemeClr val="tx1"/>
                </a:solidFill>
              </a:rPr>
              <a:t>même moment</a:t>
            </a:r>
            <a:r>
              <a:rPr lang="fr-FR" sz="1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spcBef>
                <a:spcPct val="0"/>
              </a:spcBef>
              <a:buNone/>
            </a:pPr>
            <a:endParaRPr lang="fr-FR" sz="1800" dirty="0">
              <a:solidFill>
                <a:schemeClr val="tx2">
                  <a:lumMod val="60000"/>
                  <a:lumOff val="40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2155" y="3134598"/>
            <a:ext cx="61337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Arial Black" charset="0"/>
                <a:cs typeface="Arial Black" charset="0"/>
              </a:rPr>
              <a:t>Des implications …</a:t>
            </a:r>
          </a:p>
          <a:p>
            <a:pPr algn="just"/>
            <a:endParaRPr lang="fr-FR" sz="1600" b="1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fr-FR" sz="1600" b="1" dirty="0">
                <a:latin typeface="Arial" charset="0"/>
                <a:ea typeface="Arial" charset="0"/>
                <a:cs typeface="Arial" charset="0"/>
              </a:rPr>
              <a:t>Un projet d’enseignement élaboré en commun et en amont de la </a:t>
            </a:r>
            <a:r>
              <a:rPr lang="fr-FR" sz="1600" b="1" dirty="0" err="1">
                <a:latin typeface="Arial" charset="0"/>
                <a:ea typeface="Arial" charset="0"/>
                <a:cs typeface="Arial" charset="0"/>
              </a:rPr>
              <a:t>co</a:t>
            </a:r>
            <a:r>
              <a:rPr lang="fr-FR" sz="1600" b="1" dirty="0">
                <a:latin typeface="Arial" charset="0"/>
                <a:ea typeface="Arial" charset="0"/>
                <a:cs typeface="Arial" charset="0"/>
              </a:rPr>
              <a:t>-intervention proprement dite :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fr-FR" sz="1600" dirty="0">
                <a:latin typeface="Arial" charset="0"/>
                <a:ea typeface="Arial" charset="0"/>
                <a:cs typeface="Arial" charset="0"/>
              </a:rPr>
              <a:t>définition des objectifs et des contenus d’enseignement à partir des référentiels et des programmes, 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fr-FR" sz="1600" dirty="0">
                <a:latin typeface="Arial" charset="0"/>
                <a:ea typeface="Arial" charset="0"/>
                <a:cs typeface="Arial" charset="0"/>
              </a:rPr>
              <a:t>choix des moments et des modalités de la </a:t>
            </a:r>
            <a:r>
              <a:rPr lang="fr-FR" sz="1600" dirty="0" err="1">
                <a:latin typeface="Arial" charset="0"/>
                <a:ea typeface="Arial" charset="0"/>
                <a:cs typeface="Arial" charset="0"/>
              </a:rPr>
              <a:t>co</a:t>
            </a:r>
            <a:r>
              <a:rPr lang="fr-FR" sz="1600" dirty="0">
                <a:latin typeface="Arial" charset="0"/>
                <a:ea typeface="Arial" charset="0"/>
                <a:cs typeface="Arial" charset="0"/>
              </a:rPr>
              <a:t>-intervention pour atteindre ces objectifs, 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fr-FR" sz="1600" dirty="0">
                <a:latin typeface="Arial" charset="0"/>
                <a:ea typeface="Arial" charset="0"/>
                <a:cs typeface="Arial" charset="0"/>
              </a:rPr>
              <a:t>indicateurs d’évaluation pour l’analyse réflexive de la séance proposée. </a:t>
            </a:r>
          </a:p>
        </p:txBody>
      </p:sp>
    </p:spTree>
    <p:extLst>
      <p:ext uri="{BB962C8B-B14F-4D97-AF65-F5344CB8AC3E}">
        <p14:creationId xmlns:p14="http://schemas.microsoft.com/office/powerpoint/2010/main" val="8691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B0B0C13-22A1-454F-AFB9-EEB1BE23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304" y="537706"/>
            <a:ext cx="5590311" cy="79828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Un principe à poser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D88AB985-2C87-E24E-83F6-6E91F448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15E5FFB4-354B-3F45-8B0E-E2B8B52CF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5609" y="1335992"/>
            <a:ext cx="5989077" cy="1467357"/>
          </a:xfrm>
        </p:spPr>
        <p:txBody>
          <a:bodyPr>
            <a:noAutofit/>
          </a:bodyPr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Celui </a:t>
            </a:r>
            <a:r>
              <a:rPr lang="fr-FR" sz="2000" dirty="0">
                <a:solidFill>
                  <a:schemeClr val="tx1"/>
                </a:solidFill>
              </a:rPr>
              <a:t>de l’égalité de l’enseignement professionnel et de la discipline générale dans la co-</a:t>
            </a:r>
            <a:r>
              <a:rPr lang="fr-FR" sz="2000" dirty="0" smtClean="0">
                <a:solidFill>
                  <a:schemeClr val="tx1"/>
                </a:solidFill>
              </a:rPr>
              <a:t>intervention.</a:t>
            </a:r>
            <a:endParaRPr lang="fr-FR" sz="2000" dirty="0">
              <a:solidFill>
                <a:schemeClr val="tx1"/>
              </a:solidFill>
            </a:endParaRPr>
          </a:p>
          <a:p>
            <a:pPr algn="just"/>
            <a:endParaRPr lang="fr-F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1"/>
                </a:solidFill>
              </a:rPr>
              <a:t>Ce n’est pas une discipline ou un enseignement au service de </a:t>
            </a:r>
            <a:r>
              <a:rPr lang="fr-FR" sz="2000" b="1" dirty="0" smtClean="0">
                <a:solidFill>
                  <a:schemeClr val="tx1"/>
                </a:solidFill>
              </a:rPr>
              <a:t>l’autre.</a:t>
            </a:r>
            <a:endParaRPr lang="fr-FR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65C374CC-FFB9-A246-8CAA-C31CBEA2DF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35609" y="3284961"/>
            <a:ext cx="5590006" cy="1156980"/>
          </a:xfrm>
        </p:spPr>
        <p:txBody>
          <a:bodyPr/>
          <a:lstStyle/>
          <a:p>
            <a:r>
              <a:rPr lang="fr-FR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Des incidences 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dirty="0"/>
              <a:t> </a:t>
            </a:r>
            <a:r>
              <a:rPr lang="fr-FR" sz="2000" dirty="0" smtClean="0"/>
              <a:t>une </a:t>
            </a:r>
            <a:r>
              <a:rPr lang="fr-FR" sz="2000" dirty="0"/>
              <a:t>séance en co-intervention se construit à partir du référentiel d’activités professionnelles et du programme de l’enseignement général </a:t>
            </a:r>
            <a:r>
              <a:rPr lang="fr-FR" sz="2000" dirty="0" smtClean="0"/>
              <a:t>concerné ;</a:t>
            </a:r>
            <a:endParaRPr lang="fr-FR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dirty="0"/>
              <a:t> </a:t>
            </a:r>
            <a:r>
              <a:rPr lang="fr-FR" sz="2000" dirty="0" smtClean="0"/>
              <a:t>chacune </a:t>
            </a:r>
            <a:r>
              <a:rPr lang="fr-FR" sz="2000" dirty="0"/>
              <a:t>des disciplines met en œuvre des contenus qui lui sont propres.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59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lèche vers le bas 56"/>
          <p:cNvSpPr/>
          <p:nvPr/>
        </p:nvSpPr>
        <p:spPr>
          <a:xfrm>
            <a:off x="1553580" y="3423551"/>
            <a:ext cx="250372" cy="30782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4" name="Flèche vers le bas 53"/>
          <p:cNvSpPr/>
          <p:nvPr/>
        </p:nvSpPr>
        <p:spPr>
          <a:xfrm>
            <a:off x="6428219" y="3400691"/>
            <a:ext cx="250372" cy="30782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0" name="Flèche vers le bas 49"/>
          <p:cNvSpPr/>
          <p:nvPr/>
        </p:nvSpPr>
        <p:spPr>
          <a:xfrm>
            <a:off x="3941349" y="5629055"/>
            <a:ext cx="250372" cy="30782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5" name="Flèche vers le bas 44"/>
          <p:cNvSpPr/>
          <p:nvPr/>
        </p:nvSpPr>
        <p:spPr>
          <a:xfrm>
            <a:off x="3941349" y="4318017"/>
            <a:ext cx="250372" cy="30782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6" name="Flèche vers le bas 35"/>
          <p:cNvSpPr/>
          <p:nvPr/>
        </p:nvSpPr>
        <p:spPr>
          <a:xfrm>
            <a:off x="6428220" y="2222373"/>
            <a:ext cx="250372" cy="30782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7" name="Flèche vers le bas 36"/>
          <p:cNvSpPr/>
          <p:nvPr/>
        </p:nvSpPr>
        <p:spPr>
          <a:xfrm>
            <a:off x="1553580" y="2209353"/>
            <a:ext cx="250372" cy="30782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4" name="Flèche vers le bas 43"/>
          <p:cNvSpPr/>
          <p:nvPr/>
        </p:nvSpPr>
        <p:spPr>
          <a:xfrm>
            <a:off x="4068270" y="1295347"/>
            <a:ext cx="250372" cy="30782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1" name="Ellipse 3"/>
          <p:cNvSpPr>
            <a:spLocks noChangeArrowheads="1"/>
          </p:cNvSpPr>
          <p:nvPr/>
        </p:nvSpPr>
        <p:spPr bwMode="auto">
          <a:xfrm>
            <a:off x="2961254" y="1012436"/>
            <a:ext cx="2538855" cy="3799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9BBB59"/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RAP</a:t>
            </a:r>
            <a:endParaRPr lang="fr-FR" alt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63607" y="1619871"/>
            <a:ext cx="8191545" cy="6625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 des activités professionnelles en vue d’identifier des situations professionnelles pouvant être problématisées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15976" y="3719328"/>
            <a:ext cx="8239176" cy="66937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Identification des compétences professionnelles et savoirs associés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Identification des capacités et connaissances mobilisées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Oval 49"/>
          <p:cNvSpPr>
            <a:spLocks noChangeArrowheads="1"/>
          </p:cNvSpPr>
          <p:nvPr/>
        </p:nvSpPr>
        <p:spPr bwMode="auto">
          <a:xfrm>
            <a:off x="115977" y="2560610"/>
            <a:ext cx="3125581" cy="909427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Projet élaboré conjointement</a:t>
            </a:r>
            <a:endParaRPr lang="fr-FR" alt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Ellipse 4"/>
          <p:cNvSpPr>
            <a:spLocks noChangeArrowheads="1"/>
          </p:cNvSpPr>
          <p:nvPr/>
        </p:nvSpPr>
        <p:spPr bwMode="auto">
          <a:xfrm>
            <a:off x="4834890" y="2521654"/>
            <a:ext cx="3437033" cy="94838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Situations professionnelles problématisées</a:t>
            </a:r>
            <a:endParaRPr lang="fr-FR" alt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rganigramme : Décision 2"/>
          <p:cNvSpPr>
            <a:spLocks noChangeArrowheads="1"/>
          </p:cNvSpPr>
          <p:nvPr/>
        </p:nvSpPr>
        <p:spPr bwMode="auto">
          <a:xfrm>
            <a:off x="955951" y="4637994"/>
            <a:ext cx="6224636" cy="1099867"/>
          </a:xfrm>
          <a:prstGeom prst="flowChartDecision">
            <a:avLst/>
          </a:prstGeom>
          <a:solidFill>
            <a:srgbClr val="FFFFFF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Sont-elles dans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référentiel et au programme  ?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61"/>
          <p:cNvSpPr>
            <a:spLocks noChangeArrowheads="1"/>
          </p:cNvSpPr>
          <p:nvPr/>
        </p:nvSpPr>
        <p:spPr bwMode="auto">
          <a:xfrm>
            <a:off x="115976" y="269405"/>
            <a:ext cx="3290247" cy="8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 suis professeur de Français/mathématiques/Physiques Chimie et     je vais </a:t>
            </a:r>
            <a:r>
              <a:rPr lang="fr-FR" altLang="fr-FR" sz="1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</a:t>
            </a:r>
            <a:r>
              <a:rPr lang="fr-FR" altLang="fr-FR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-intervenir avec mon collègue de xxx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87"/>
          <p:cNvSpPr>
            <a:spLocks noChangeArrowheads="1"/>
          </p:cNvSpPr>
          <p:nvPr/>
        </p:nvSpPr>
        <p:spPr bwMode="auto">
          <a:xfrm>
            <a:off x="4623334" y="152082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sp>
        <p:nvSpPr>
          <p:cNvPr id="80" name="ZoneTexte 79"/>
          <p:cNvSpPr txBox="1"/>
          <p:nvPr/>
        </p:nvSpPr>
        <p:spPr>
          <a:xfrm>
            <a:off x="4233925" y="5654501"/>
            <a:ext cx="69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oui</a:t>
            </a:r>
          </a:p>
        </p:txBody>
      </p:sp>
      <p:cxnSp>
        <p:nvCxnSpPr>
          <p:cNvPr id="88" name="Connecteur en angle 87"/>
          <p:cNvCxnSpPr>
            <a:stCxn id="53" idx="3"/>
            <a:endCxn id="42" idx="3"/>
          </p:cNvCxnSpPr>
          <p:nvPr/>
        </p:nvCxnSpPr>
        <p:spPr>
          <a:xfrm flipV="1">
            <a:off x="7180588" y="1951141"/>
            <a:ext cx="1174565" cy="3236786"/>
          </a:xfrm>
          <a:prstGeom prst="bentConnector3">
            <a:avLst>
              <a:gd name="adj1" fmla="val 114597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7277449" y="4887446"/>
            <a:ext cx="79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910336" y="1001875"/>
            <a:ext cx="3064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Méthodologie envisageable</a:t>
            </a:r>
            <a:endParaRPr lang="fr-FR" altLang="fr-FR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FBD9FB5C-B4CF-4B49-A531-2C0EE3604814}"/>
              </a:ext>
            </a:extLst>
          </p:cNvPr>
          <p:cNvSpPr txBox="1"/>
          <p:nvPr/>
        </p:nvSpPr>
        <p:spPr>
          <a:xfrm>
            <a:off x="2713056" y="5936877"/>
            <a:ext cx="299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La situation est favorable à la </a:t>
            </a:r>
            <a:r>
              <a:rPr lang="fr-FR" sz="1600" dirty="0" err="1"/>
              <a:t>co</a:t>
            </a:r>
            <a:r>
              <a:rPr lang="fr-FR" sz="1600" dirty="0"/>
              <a:t>-intervention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30A6F507-C28D-7A4B-BF82-847AC35EF2A3}"/>
              </a:ext>
            </a:extLst>
          </p:cNvPr>
          <p:cNvSpPr txBox="1"/>
          <p:nvPr/>
        </p:nvSpPr>
        <p:spPr>
          <a:xfrm>
            <a:off x="6678591" y="5256778"/>
            <a:ext cx="1938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La situation n’est pas favorable à la </a:t>
            </a:r>
            <a:r>
              <a:rPr lang="fr-FR" sz="1600" dirty="0" err="1"/>
              <a:t>co</a:t>
            </a:r>
            <a:r>
              <a:rPr lang="fr-FR" sz="1600" dirty="0"/>
              <a:t>-intervention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3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39539B7-692E-2D4F-8B9C-320C478C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069" y="568959"/>
            <a:ext cx="5590311" cy="1071155"/>
          </a:xfrm>
        </p:spPr>
        <p:txBody>
          <a:bodyPr/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prescription institutionnelle </a:t>
            </a:r>
            <a:endParaRPr lang="fr-FR" dirty="0">
              <a:latin typeface="Cambria" panose="02040503050406030204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A3599DC1-0582-8145-BC62-101E0657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FC331C52-B98C-214B-963F-0B19F9780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192074"/>
              </p:ext>
            </p:extLst>
          </p:nvPr>
        </p:nvGraphicFramePr>
        <p:xfrm>
          <a:off x="2598057" y="2431154"/>
          <a:ext cx="6357257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006">
                  <a:extLst>
                    <a:ext uri="{9D8B030D-6E8A-4147-A177-3AD203B41FA5}">
                      <a16:colId xmlns="" xmlns:a16="http://schemas.microsoft.com/office/drawing/2014/main" val="2162796884"/>
                    </a:ext>
                  </a:extLst>
                </a:gridCol>
                <a:gridCol w="1515867">
                  <a:extLst>
                    <a:ext uri="{9D8B030D-6E8A-4147-A177-3AD203B41FA5}">
                      <a16:colId xmlns="" xmlns:a16="http://schemas.microsoft.com/office/drawing/2014/main" val="3470516296"/>
                    </a:ext>
                  </a:extLst>
                </a:gridCol>
                <a:gridCol w="1571384">
                  <a:extLst>
                    <a:ext uri="{9D8B030D-6E8A-4147-A177-3AD203B41FA5}">
                      <a16:colId xmlns="" xmlns:a16="http://schemas.microsoft.com/office/drawing/2014/main" val="16459431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dirty="0"/>
                        <a:t>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Première</a:t>
                      </a:r>
                      <a:r>
                        <a:rPr lang="fr-FR" sz="1400" baseline="0" dirty="0"/>
                        <a:t> année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Deuxième</a:t>
                      </a:r>
                      <a:r>
                        <a:rPr lang="fr-FR" sz="1400" baseline="0" dirty="0"/>
                        <a:t> année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1462834"/>
                  </a:ext>
                </a:extLst>
              </a:tr>
              <a:tr h="331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Enseignements professionnels et français en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co</a:t>
                      </a:r>
                      <a:r>
                        <a:rPr lang="fr-FR" sz="1400" baseline="0" dirty="0"/>
                        <a:t>-intervention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3651599"/>
                  </a:ext>
                </a:extLst>
              </a:tr>
              <a:tr h="462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Enseignements professionnels et mathématiques en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co</a:t>
                      </a:r>
                      <a:r>
                        <a:rPr lang="fr-FR" sz="1400" baseline="0" dirty="0"/>
                        <a:t>-intervention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5466786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12299879-0C96-034D-9ED8-CCA18531D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20603"/>
              </p:ext>
            </p:extLst>
          </p:nvPr>
        </p:nvGraphicFramePr>
        <p:xfrm>
          <a:off x="2598057" y="4407390"/>
          <a:ext cx="6357257" cy="2053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863">
                  <a:extLst>
                    <a:ext uri="{9D8B030D-6E8A-4147-A177-3AD203B41FA5}">
                      <a16:colId xmlns="" xmlns:a16="http://schemas.microsoft.com/office/drawing/2014/main" val="350888414"/>
                    </a:ext>
                  </a:extLst>
                </a:gridCol>
                <a:gridCol w="818984">
                  <a:extLst>
                    <a:ext uri="{9D8B030D-6E8A-4147-A177-3AD203B41FA5}">
                      <a16:colId xmlns="" xmlns:a16="http://schemas.microsoft.com/office/drawing/2014/main" val="2121869365"/>
                    </a:ext>
                  </a:extLst>
                </a:gridCol>
                <a:gridCol w="906449">
                  <a:extLst>
                    <a:ext uri="{9D8B030D-6E8A-4147-A177-3AD203B41FA5}">
                      <a16:colId xmlns="" xmlns:a16="http://schemas.microsoft.com/office/drawing/2014/main" val="2299418569"/>
                    </a:ext>
                  </a:extLst>
                </a:gridCol>
                <a:gridCol w="1011961">
                  <a:extLst>
                    <a:ext uri="{9D8B030D-6E8A-4147-A177-3AD203B41FA5}">
                      <a16:colId xmlns="" xmlns:a16="http://schemas.microsoft.com/office/drawing/2014/main" val="2158114094"/>
                    </a:ext>
                  </a:extLst>
                </a:gridCol>
              </a:tblGrid>
              <a:tr h="661173">
                <a:tc>
                  <a:txBody>
                    <a:bodyPr/>
                    <a:lstStyle/>
                    <a:p>
                      <a:r>
                        <a:rPr lang="fr-FR" sz="1400" dirty="0"/>
                        <a:t>Bac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Seconde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Première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Terminale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1406626"/>
                  </a:ext>
                </a:extLst>
              </a:tr>
              <a:tr h="661173">
                <a:tc>
                  <a:txBody>
                    <a:bodyPr/>
                    <a:lstStyle/>
                    <a:p>
                      <a:r>
                        <a:rPr lang="fr-FR" sz="1400" dirty="0"/>
                        <a:t>Enseignements professionnels et français en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co</a:t>
                      </a:r>
                      <a:r>
                        <a:rPr lang="fr-FR" sz="1400" baseline="0" dirty="0"/>
                        <a:t>-intervention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8187233"/>
                  </a:ext>
                </a:extLst>
              </a:tr>
              <a:tr h="661173">
                <a:tc>
                  <a:txBody>
                    <a:bodyPr/>
                    <a:lstStyle/>
                    <a:p>
                      <a:r>
                        <a:rPr lang="fr-FR" sz="1400" dirty="0"/>
                        <a:t>Enseignements professionnels et mathématiques,</a:t>
                      </a:r>
                      <a:r>
                        <a:rPr lang="fr-FR" sz="1400" baseline="0" dirty="0"/>
                        <a:t> physique-chimie </a:t>
                      </a:r>
                      <a:r>
                        <a:rPr lang="fr-FR" sz="1400" dirty="0"/>
                        <a:t>en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co</a:t>
                      </a:r>
                      <a:r>
                        <a:rPr lang="fr-FR" sz="1400" baseline="0" dirty="0"/>
                        <a:t>-intervention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9153352"/>
                  </a:ext>
                </a:extLst>
              </a:tr>
            </a:tbl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2616529" y="6033518"/>
            <a:ext cx="1302328" cy="193111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7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4649" y="220842"/>
            <a:ext cx="5590311" cy="1666015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Des modalités d’organisation souples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3096131" y="2304656"/>
            <a:ext cx="5590006" cy="178837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C</a:t>
            </a:r>
            <a:r>
              <a:rPr lang="fr-FR" sz="2000" dirty="0" smtClean="0"/>
              <a:t>hoix </a:t>
            </a:r>
            <a:r>
              <a:rPr lang="fr-FR" sz="2000" dirty="0"/>
              <a:t>des enseignants et des enseignements professionnels </a:t>
            </a:r>
            <a:r>
              <a:rPr lang="fr-FR" sz="2000" dirty="0" smtClean="0"/>
              <a:t>concernés.</a:t>
            </a:r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C</a:t>
            </a:r>
            <a:r>
              <a:rPr lang="fr-FR" sz="2000" dirty="0" smtClean="0"/>
              <a:t>hoix </a:t>
            </a:r>
            <a:r>
              <a:rPr lang="fr-FR" sz="2000" dirty="0"/>
              <a:t>des créneaux horaires et de leur répartition dans </a:t>
            </a:r>
            <a:r>
              <a:rPr lang="fr-FR" sz="2000" dirty="0" smtClean="0"/>
              <a:t>l’année.</a:t>
            </a:r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C</a:t>
            </a:r>
            <a:r>
              <a:rPr lang="fr-FR" sz="2000" dirty="0" smtClean="0"/>
              <a:t>hoix </a:t>
            </a:r>
            <a:r>
              <a:rPr lang="fr-FR" sz="2000" dirty="0"/>
              <a:t>des </a:t>
            </a:r>
            <a:r>
              <a:rPr lang="fr-FR" sz="2000" dirty="0" smtClean="0"/>
              <a:t>lieux.</a:t>
            </a:r>
            <a:endParaRPr lang="fr-FR" sz="20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000" dirty="0"/>
              <a:t>… qui nécessitent une co-construction en amont (dans l’idéal dès l’année N-1) et une concertation régulière.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2766412" y="6232470"/>
            <a:ext cx="3124722" cy="481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Pratiquer la co-intervention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679856" y="6344541"/>
            <a:ext cx="136062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dirty="0"/>
              <a:t>Janvier 2019</a:t>
            </a:r>
          </a:p>
        </p:txBody>
      </p:sp>
    </p:spTree>
    <p:extLst>
      <p:ext uri="{BB962C8B-B14F-4D97-AF65-F5344CB8AC3E}">
        <p14:creationId xmlns:p14="http://schemas.microsoft.com/office/powerpoint/2010/main" val="1400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L’organisation de l’emploi du temps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5291" y="1401541"/>
            <a:ext cx="8309200" cy="326350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Exemple : </a:t>
            </a:r>
          </a:p>
          <a:p>
            <a:pPr lvl="0" algn="just"/>
            <a:endParaRPr lang="fr-FR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    01h00 de </a:t>
            </a:r>
            <a:r>
              <a:rPr lang="fr-FR" dirty="0" err="1">
                <a:solidFill>
                  <a:schemeClr val="tx1"/>
                </a:solidFill>
              </a:rPr>
              <a:t>co</a:t>
            </a:r>
            <a:r>
              <a:rPr lang="fr-FR" dirty="0">
                <a:solidFill>
                  <a:schemeClr val="tx1"/>
                </a:solidFill>
              </a:rPr>
              <a:t>-intervention		                      01h30 </a:t>
            </a:r>
            <a:r>
              <a:rPr lang="fr-FR" dirty="0" err="1">
                <a:solidFill>
                  <a:schemeClr val="tx1"/>
                </a:solidFill>
              </a:rPr>
              <a:t>co</a:t>
            </a:r>
            <a:r>
              <a:rPr lang="fr-FR" dirty="0">
                <a:solidFill>
                  <a:schemeClr val="tx1"/>
                </a:solidFill>
              </a:rPr>
              <a:t>-intervention 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                     BAC PRO                                                       CAP</a:t>
            </a:r>
          </a:p>
        </p:txBody>
      </p:sp>
      <p:sp>
        <p:nvSpPr>
          <p:cNvPr id="4" name="Rectangle à coins arrondis 3">
            <a:extLst>
              <a:ext uri="{FF2B5EF4-FFF2-40B4-BE49-F238E27FC236}">
                <a16:creationId xmlns="" xmlns:a16="http://schemas.microsoft.com/office/drawing/2014/main" id="{55F993D1-6D4E-0544-B7EC-3BBB15AA97ED}"/>
              </a:ext>
            </a:extLst>
          </p:cNvPr>
          <p:cNvSpPr/>
          <p:nvPr/>
        </p:nvSpPr>
        <p:spPr>
          <a:xfrm>
            <a:off x="425290" y="2776351"/>
            <a:ext cx="1659392" cy="24247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5" name="Rectangle à coins arrondis 4">
            <a:extLst>
              <a:ext uri="{FF2B5EF4-FFF2-40B4-BE49-F238E27FC236}">
                <a16:creationId xmlns="" xmlns:a16="http://schemas.microsoft.com/office/drawing/2014/main" id="{48A94F3F-C0B8-424D-9403-DFD8C9B448CF}"/>
              </a:ext>
            </a:extLst>
          </p:cNvPr>
          <p:cNvSpPr/>
          <p:nvPr/>
        </p:nvSpPr>
        <p:spPr>
          <a:xfrm>
            <a:off x="2535013" y="2812890"/>
            <a:ext cx="1726747" cy="242479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6" name="Rectangle à coins arrondis 5">
            <a:extLst>
              <a:ext uri="{FF2B5EF4-FFF2-40B4-BE49-F238E27FC236}">
                <a16:creationId xmlns="" xmlns:a16="http://schemas.microsoft.com/office/drawing/2014/main" id="{2F5D4F87-7009-D742-9D1F-57F8B80B349F}"/>
              </a:ext>
            </a:extLst>
          </p:cNvPr>
          <p:cNvSpPr/>
          <p:nvPr/>
        </p:nvSpPr>
        <p:spPr>
          <a:xfrm>
            <a:off x="4702628" y="2816678"/>
            <a:ext cx="1616529" cy="24247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7" name="Rectangle à coins arrondis 6">
            <a:extLst>
              <a:ext uri="{FF2B5EF4-FFF2-40B4-BE49-F238E27FC236}">
                <a16:creationId xmlns="" xmlns:a16="http://schemas.microsoft.com/office/drawing/2014/main" id="{1E86653F-CE6F-884F-AF18-5695E9D33E7A}"/>
              </a:ext>
            </a:extLst>
          </p:cNvPr>
          <p:cNvSpPr/>
          <p:nvPr/>
        </p:nvSpPr>
        <p:spPr>
          <a:xfrm>
            <a:off x="6796768" y="2816678"/>
            <a:ext cx="1718582" cy="242479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93B06E6F-E5A3-C041-BBCD-64DFB9DCB026}"/>
              </a:ext>
            </a:extLst>
          </p:cNvPr>
          <p:cNvSpPr txBox="1"/>
          <p:nvPr/>
        </p:nvSpPr>
        <p:spPr>
          <a:xfrm>
            <a:off x="883787" y="3176494"/>
            <a:ext cx="8899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Classe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CD327D75-6448-4A42-AD7A-0ECA419F1A0E}"/>
              </a:ext>
            </a:extLst>
          </p:cNvPr>
          <p:cNvSpPr txBox="1"/>
          <p:nvPr/>
        </p:nvSpPr>
        <p:spPr>
          <a:xfrm>
            <a:off x="3092223" y="3314994"/>
            <a:ext cx="9552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Classe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D714DD4E-70D7-3346-98A3-952F15DB131E}"/>
              </a:ext>
            </a:extLst>
          </p:cNvPr>
          <p:cNvSpPr txBox="1"/>
          <p:nvPr/>
        </p:nvSpPr>
        <p:spPr>
          <a:xfrm>
            <a:off x="5137376" y="3314994"/>
            <a:ext cx="9797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Classe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497A5608-E073-8448-8EB6-13F6A2935BA7}"/>
              </a:ext>
            </a:extLst>
          </p:cNvPr>
          <p:cNvSpPr txBox="1"/>
          <p:nvPr/>
        </p:nvSpPr>
        <p:spPr>
          <a:xfrm>
            <a:off x="7229476" y="3314994"/>
            <a:ext cx="10164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Classe</a:t>
            </a:r>
          </a:p>
        </p:txBody>
      </p:sp>
      <p:sp>
        <p:nvSpPr>
          <p:cNvPr id="14" name="Flèche courbée vers le haut 13">
            <a:extLst>
              <a:ext uri="{FF2B5EF4-FFF2-40B4-BE49-F238E27FC236}">
                <a16:creationId xmlns="" xmlns:a16="http://schemas.microsoft.com/office/drawing/2014/main" id="{243C46F5-856E-054A-8DCC-EECFE765A842}"/>
              </a:ext>
            </a:extLst>
          </p:cNvPr>
          <p:cNvSpPr/>
          <p:nvPr/>
        </p:nvSpPr>
        <p:spPr>
          <a:xfrm rot="15318463">
            <a:off x="1126811" y="4559572"/>
            <a:ext cx="1301267" cy="4091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C0A4911E-50A0-E242-8B2F-7AD71B8875AC}"/>
              </a:ext>
            </a:extLst>
          </p:cNvPr>
          <p:cNvSpPr txBox="1"/>
          <p:nvPr/>
        </p:nvSpPr>
        <p:spPr>
          <a:xfrm>
            <a:off x="-36198" y="5479401"/>
            <a:ext cx="206354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01h00</a:t>
            </a:r>
          </a:p>
          <a:p>
            <a:r>
              <a:rPr lang="fr-FR" sz="1050" dirty="0" smtClean="0"/>
              <a:t>Prof. </a:t>
            </a:r>
            <a:r>
              <a:rPr lang="fr-FR" sz="1050" dirty="0"/>
              <a:t>de Mathématiques  Physiques et chimiques.</a:t>
            </a:r>
          </a:p>
          <a:p>
            <a:r>
              <a:rPr lang="fr-FR" sz="1050" dirty="0"/>
              <a:t>Production : ½  Math  et ½ P.C </a:t>
            </a:r>
          </a:p>
          <a:p>
            <a:r>
              <a:rPr lang="fr-FR" sz="1050" dirty="0"/>
              <a:t>Services : 1 Math </a:t>
            </a:r>
          </a:p>
        </p:txBody>
      </p:sp>
      <p:sp>
        <p:nvSpPr>
          <p:cNvPr id="16" name="Flèche courbée vers la gauche 15">
            <a:extLst>
              <a:ext uri="{FF2B5EF4-FFF2-40B4-BE49-F238E27FC236}">
                <a16:creationId xmlns="" xmlns:a16="http://schemas.microsoft.com/office/drawing/2014/main" id="{43E6C104-FA51-1A4D-AB68-6965177DCDE1}"/>
              </a:ext>
            </a:extLst>
          </p:cNvPr>
          <p:cNvSpPr/>
          <p:nvPr/>
        </p:nvSpPr>
        <p:spPr>
          <a:xfrm rot="11638193">
            <a:off x="499109" y="4130631"/>
            <a:ext cx="362399" cy="1317249"/>
          </a:xfrm>
          <a:prstGeom prst="curvedLeftArrow">
            <a:avLst>
              <a:gd name="adj1" fmla="val 2223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5188D37D-F6BE-8D44-B24F-BC7B5CC56050}"/>
              </a:ext>
            </a:extLst>
          </p:cNvPr>
          <p:cNvSpPr txBox="1"/>
          <p:nvPr/>
        </p:nvSpPr>
        <p:spPr>
          <a:xfrm>
            <a:off x="1379763" y="5391490"/>
            <a:ext cx="11906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01H00 </a:t>
            </a:r>
            <a:r>
              <a:rPr lang="fr-FR" sz="1050" dirty="0" smtClean="0"/>
              <a:t>Prof. </a:t>
            </a:r>
            <a:r>
              <a:rPr lang="fr-FR" sz="1050" dirty="0"/>
              <a:t>de discipline professionnelle</a:t>
            </a:r>
          </a:p>
        </p:txBody>
      </p:sp>
      <p:sp>
        <p:nvSpPr>
          <p:cNvPr id="18" name="Flèche courbée vers le haut 17">
            <a:extLst>
              <a:ext uri="{FF2B5EF4-FFF2-40B4-BE49-F238E27FC236}">
                <a16:creationId xmlns="" xmlns:a16="http://schemas.microsoft.com/office/drawing/2014/main" id="{6889F222-76F5-0244-8F65-4A9F0693659E}"/>
              </a:ext>
            </a:extLst>
          </p:cNvPr>
          <p:cNvSpPr/>
          <p:nvPr/>
        </p:nvSpPr>
        <p:spPr>
          <a:xfrm rot="15355065">
            <a:off x="3231036" y="4486469"/>
            <a:ext cx="1322575" cy="3797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19" name="Flèche courbée vers le haut 18">
            <a:extLst>
              <a:ext uri="{FF2B5EF4-FFF2-40B4-BE49-F238E27FC236}">
                <a16:creationId xmlns="" xmlns:a16="http://schemas.microsoft.com/office/drawing/2014/main" id="{D9BC373B-C9A0-EA42-97A7-C8B1D6B23464}"/>
              </a:ext>
            </a:extLst>
          </p:cNvPr>
          <p:cNvSpPr/>
          <p:nvPr/>
        </p:nvSpPr>
        <p:spPr>
          <a:xfrm rot="16044498">
            <a:off x="5368445" y="4448403"/>
            <a:ext cx="1394397" cy="50944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0" name="Flèche courbée vers le haut 19">
            <a:extLst>
              <a:ext uri="{FF2B5EF4-FFF2-40B4-BE49-F238E27FC236}">
                <a16:creationId xmlns="" xmlns:a16="http://schemas.microsoft.com/office/drawing/2014/main" id="{AA0FE709-D0EF-E547-8577-BB67149FEF99}"/>
              </a:ext>
            </a:extLst>
          </p:cNvPr>
          <p:cNvSpPr/>
          <p:nvPr/>
        </p:nvSpPr>
        <p:spPr>
          <a:xfrm rot="16044498">
            <a:off x="7571117" y="4492861"/>
            <a:ext cx="1318592" cy="50944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1" name="Flèche courbée vers la gauche 20">
            <a:extLst>
              <a:ext uri="{FF2B5EF4-FFF2-40B4-BE49-F238E27FC236}">
                <a16:creationId xmlns="" xmlns:a16="http://schemas.microsoft.com/office/drawing/2014/main" id="{4DB61B8D-2510-944B-9999-C8147E1DC14F}"/>
              </a:ext>
            </a:extLst>
          </p:cNvPr>
          <p:cNvSpPr/>
          <p:nvPr/>
        </p:nvSpPr>
        <p:spPr>
          <a:xfrm rot="12110476">
            <a:off x="2661233" y="3928470"/>
            <a:ext cx="421561" cy="1467305"/>
          </a:xfrm>
          <a:prstGeom prst="curvedLeftArrow">
            <a:avLst>
              <a:gd name="adj1" fmla="val 2223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2" name="Flèche courbée vers la gauche 21">
            <a:extLst>
              <a:ext uri="{FF2B5EF4-FFF2-40B4-BE49-F238E27FC236}">
                <a16:creationId xmlns="" xmlns:a16="http://schemas.microsoft.com/office/drawing/2014/main" id="{AD915DEF-3F59-734D-87EE-45DB0E15CFAC}"/>
              </a:ext>
            </a:extLst>
          </p:cNvPr>
          <p:cNvSpPr/>
          <p:nvPr/>
        </p:nvSpPr>
        <p:spPr>
          <a:xfrm rot="11499242">
            <a:off x="4833693" y="4040461"/>
            <a:ext cx="425162" cy="1367645"/>
          </a:xfrm>
          <a:prstGeom prst="curvedLeftArrow">
            <a:avLst>
              <a:gd name="adj1" fmla="val 2223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3" name="Flèche courbée vers la gauche 22">
            <a:extLst>
              <a:ext uri="{FF2B5EF4-FFF2-40B4-BE49-F238E27FC236}">
                <a16:creationId xmlns="" xmlns:a16="http://schemas.microsoft.com/office/drawing/2014/main" id="{3606C378-16C6-A542-84F5-0A960323E7E0}"/>
              </a:ext>
            </a:extLst>
          </p:cNvPr>
          <p:cNvSpPr/>
          <p:nvPr/>
        </p:nvSpPr>
        <p:spPr>
          <a:xfrm rot="11229928">
            <a:off x="6899137" y="4041142"/>
            <a:ext cx="446051" cy="1366284"/>
          </a:xfrm>
          <a:prstGeom prst="curvedLeftArrow">
            <a:avLst>
              <a:gd name="adj1" fmla="val 2223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D2B966C2-6CB7-1141-B382-DF0F89B4801B}"/>
              </a:ext>
            </a:extLst>
          </p:cNvPr>
          <p:cNvSpPr txBox="1"/>
          <p:nvPr/>
        </p:nvSpPr>
        <p:spPr>
          <a:xfrm>
            <a:off x="2480265" y="5363985"/>
            <a:ext cx="98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01h00</a:t>
            </a:r>
          </a:p>
          <a:p>
            <a:r>
              <a:rPr lang="fr-FR" sz="1200" dirty="0" smtClean="0"/>
              <a:t>Prof. de  </a:t>
            </a:r>
            <a:r>
              <a:rPr lang="fr-FR" sz="1200" dirty="0"/>
              <a:t>Lettres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07CE1A60-D5F6-2B45-A8E7-068582F7C10E}"/>
              </a:ext>
            </a:extLst>
          </p:cNvPr>
          <p:cNvSpPr txBox="1"/>
          <p:nvPr/>
        </p:nvSpPr>
        <p:spPr>
          <a:xfrm>
            <a:off x="3302590" y="5324289"/>
            <a:ext cx="135963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01H00 </a:t>
            </a:r>
            <a:r>
              <a:rPr lang="fr-FR" sz="1200" dirty="0" smtClean="0"/>
              <a:t>Prof. </a:t>
            </a:r>
            <a:r>
              <a:rPr lang="fr-FR" sz="1200" dirty="0"/>
              <a:t>de discipline professionnelle</a:t>
            </a:r>
          </a:p>
          <a:p>
            <a:endParaRPr lang="fr-FR" sz="1350" dirty="0"/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513E7ADB-39A0-654C-84EA-0C8CB6CD09E2}"/>
              </a:ext>
            </a:extLst>
          </p:cNvPr>
          <p:cNvSpPr txBox="1"/>
          <p:nvPr/>
        </p:nvSpPr>
        <p:spPr>
          <a:xfrm>
            <a:off x="4397873" y="5179144"/>
            <a:ext cx="14061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01h30</a:t>
            </a:r>
          </a:p>
          <a:p>
            <a:r>
              <a:rPr lang="fr-FR" sz="1050" dirty="0" smtClean="0"/>
              <a:t>Prof. </a:t>
            </a:r>
            <a:r>
              <a:rPr lang="fr-FR" sz="1050" dirty="0"/>
              <a:t>de Mathématiques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8836CAA2-71A2-3E4E-B101-E49CC8AABBB4}"/>
              </a:ext>
            </a:extLst>
          </p:cNvPr>
          <p:cNvSpPr txBox="1"/>
          <p:nvPr/>
        </p:nvSpPr>
        <p:spPr>
          <a:xfrm>
            <a:off x="5561401" y="5330879"/>
            <a:ext cx="117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01H30 </a:t>
            </a:r>
            <a:r>
              <a:rPr lang="fr-FR" sz="1200" dirty="0" smtClean="0"/>
              <a:t>Prof. </a:t>
            </a:r>
            <a:r>
              <a:rPr lang="fr-FR" sz="1200" dirty="0"/>
              <a:t>de discipline professionnelle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1D4147CC-D57F-AE48-9858-F60CA96556D9}"/>
              </a:ext>
            </a:extLst>
          </p:cNvPr>
          <p:cNvSpPr txBox="1"/>
          <p:nvPr/>
        </p:nvSpPr>
        <p:spPr>
          <a:xfrm>
            <a:off x="6732351" y="5430146"/>
            <a:ext cx="131706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01h30</a:t>
            </a:r>
          </a:p>
          <a:p>
            <a:r>
              <a:rPr lang="fr-FR" sz="1200" dirty="0" smtClean="0"/>
              <a:t>Prof. </a:t>
            </a:r>
            <a:r>
              <a:rPr lang="fr-FR" sz="1200" dirty="0"/>
              <a:t>de  Lettres</a:t>
            </a:r>
          </a:p>
          <a:p>
            <a:endParaRPr lang="fr-FR" sz="1350" dirty="0"/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0C8AF3AC-B922-244B-9F44-EE51B93AB168}"/>
              </a:ext>
            </a:extLst>
          </p:cNvPr>
          <p:cNvSpPr txBox="1"/>
          <p:nvPr/>
        </p:nvSpPr>
        <p:spPr>
          <a:xfrm>
            <a:off x="8007592" y="5391490"/>
            <a:ext cx="125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01H30 </a:t>
            </a:r>
            <a:r>
              <a:rPr lang="fr-FR" sz="1200" dirty="0" smtClean="0"/>
              <a:t>Prof. </a:t>
            </a:r>
            <a:r>
              <a:rPr lang="fr-FR" sz="1200" dirty="0"/>
              <a:t>de discipline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26060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119f9b1cd9f589f93a03fb976800c80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C0B796-EFB2-440A-95E4-D8A9508E48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7B7124-B266-42FB-8DD0-5A44C66D1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967D42-78B9-4666-AD0B-D1AD8F20AEAA}">
  <ds:schemaRefs>
    <ds:schemaRef ds:uri="http://www.w3.org/XML/1998/namespace"/>
    <ds:schemaRef ds:uri="http://purl.org/dc/elements/1.1/"/>
    <ds:schemaRef ds:uri="http://schemas.microsoft.com/sharepoint/v3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6109</TotalTime>
  <Words>1419</Words>
  <Application>Microsoft Office PowerPoint</Application>
  <PresentationFormat>Affichage à l'écran (4:3)</PresentationFormat>
  <Paragraphs>256</Paragraphs>
  <Slides>18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pages de contenus</vt:lpstr>
      <vt:lpstr>1_pages de contenus</vt:lpstr>
      <vt:lpstr>page de presentation et de partie</vt:lpstr>
      <vt:lpstr>page de sous-partie</vt:lpstr>
      <vt:lpstr>1_page de sous-partie</vt:lpstr>
      <vt:lpstr>Accompagner les évolutions de la voie professionnelle</vt:lpstr>
      <vt:lpstr>SOMMAIRE</vt:lpstr>
      <vt:lpstr>Les objectifs</vt:lpstr>
      <vt:lpstr>Une définition</vt:lpstr>
      <vt:lpstr>Un principe à poser</vt:lpstr>
      <vt:lpstr>Présentation PowerPoint</vt:lpstr>
      <vt:lpstr>La prescription institutionnelle </vt:lpstr>
      <vt:lpstr>Des modalités d’organisation souples</vt:lpstr>
      <vt:lpstr>L’organisation de l’emploi du temps</vt:lpstr>
      <vt:lpstr>L’organisation de l’emploi du temps</vt:lpstr>
      <vt:lpstr>Des modalités d’organisation possibles au cours d’une séance</vt:lpstr>
      <vt:lpstr>Des ressources pédagogiques</vt:lpstr>
      <vt:lpstr>Co-intervention / Enseignement Professionnel et Mathématiques CAP Réparation des carrosseries FICHE DESCRIPTIVE Contrôle de l’ajustage d’un élément de carrosserie Niveau :  Première année    Deuxième année Durée de la séquence : 2 h  Problématique Une porte neuve a été montée sur un véhicule. Elle ferme mal et n’est pas ajustée par rapport à l’autre côté.  Objectif de la séquence Compétences visées  Matériel, outils didactiques et supports pédagogiques utilisés  </vt:lpstr>
      <vt:lpstr>Présentation PowerPoint</vt:lpstr>
      <vt:lpstr>Présentation PowerPoint</vt:lpstr>
      <vt:lpstr>EN FRANCAIS</vt:lpstr>
      <vt:lpstr>Quelques exemples d’enseignement en co-intervention disponible via M@gistère</vt:lpstr>
      <vt:lpstr>Présentation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Administration centrale</cp:lastModifiedBy>
  <cp:revision>287</cp:revision>
  <cp:lastPrinted>2015-02-04T16:19:06Z</cp:lastPrinted>
  <dcterms:created xsi:type="dcterms:W3CDTF">2015-02-04T10:43:31Z</dcterms:created>
  <dcterms:modified xsi:type="dcterms:W3CDTF">2019-02-02T07:47:49Z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