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144"/>
  </p:notesMasterIdLst>
  <p:handoutMasterIdLst>
    <p:handoutMasterId r:id="rId145"/>
  </p:handoutMasterIdLst>
  <p:sldIdLst>
    <p:sldId id="326" r:id="rId3"/>
    <p:sldId id="327" r:id="rId4"/>
    <p:sldId id="328" r:id="rId5"/>
    <p:sldId id="329" r:id="rId6"/>
    <p:sldId id="330" r:id="rId7"/>
    <p:sldId id="331" r:id="rId8"/>
    <p:sldId id="332" r:id="rId9"/>
    <p:sldId id="333" r:id="rId10"/>
    <p:sldId id="467" r:id="rId11"/>
    <p:sldId id="468" r:id="rId12"/>
    <p:sldId id="336" r:id="rId13"/>
    <p:sldId id="337" r:id="rId14"/>
    <p:sldId id="338" r:id="rId15"/>
    <p:sldId id="339" r:id="rId16"/>
    <p:sldId id="340" r:id="rId17"/>
    <p:sldId id="341" r:id="rId18"/>
    <p:sldId id="342" r:id="rId19"/>
    <p:sldId id="343" r:id="rId20"/>
    <p:sldId id="344" r:id="rId21"/>
    <p:sldId id="345" r:id="rId22"/>
    <p:sldId id="346" r:id="rId23"/>
    <p:sldId id="347" r:id="rId24"/>
    <p:sldId id="348" r:id="rId25"/>
    <p:sldId id="349" r:id="rId26"/>
    <p:sldId id="350" r:id="rId27"/>
    <p:sldId id="351" r:id="rId28"/>
    <p:sldId id="352" r:id="rId29"/>
    <p:sldId id="353" r:id="rId30"/>
    <p:sldId id="354" r:id="rId31"/>
    <p:sldId id="355" r:id="rId32"/>
    <p:sldId id="356" r:id="rId33"/>
    <p:sldId id="357" r:id="rId34"/>
    <p:sldId id="358" r:id="rId35"/>
    <p:sldId id="359" r:id="rId36"/>
    <p:sldId id="360" r:id="rId37"/>
    <p:sldId id="361" r:id="rId38"/>
    <p:sldId id="362" r:id="rId39"/>
    <p:sldId id="363" r:id="rId40"/>
    <p:sldId id="364" r:id="rId41"/>
    <p:sldId id="365" r:id="rId42"/>
    <p:sldId id="366" r:id="rId43"/>
    <p:sldId id="367" r:id="rId44"/>
    <p:sldId id="368" r:id="rId45"/>
    <p:sldId id="369" r:id="rId46"/>
    <p:sldId id="370" r:id="rId47"/>
    <p:sldId id="371" r:id="rId48"/>
    <p:sldId id="372" r:id="rId49"/>
    <p:sldId id="373" r:id="rId50"/>
    <p:sldId id="374" r:id="rId51"/>
    <p:sldId id="375" r:id="rId52"/>
    <p:sldId id="376" r:id="rId53"/>
    <p:sldId id="377" r:id="rId54"/>
    <p:sldId id="378" r:id="rId55"/>
    <p:sldId id="379" r:id="rId56"/>
    <p:sldId id="380" r:id="rId57"/>
    <p:sldId id="381" r:id="rId58"/>
    <p:sldId id="382" r:id="rId59"/>
    <p:sldId id="383" r:id="rId60"/>
    <p:sldId id="384" r:id="rId61"/>
    <p:sldId id="385" r:id="rId62"/>
    <p:sldId id="386" r:id="rId63"/>
    <p:sldId id="387" r:id="rId64"/>
    <p:sldId id="388" r:id="rId65"/>
    <p:sldId id="389" r:id="rId66"/>
    <p:sldId id="390" r:id="rId67"/>
    <p:sldId id="391" r:id="rId68"/>
    <p:sldId id="392" r:id="rId69"/>
    <p:sldId id="393" r:id="rId70"/>
    <p:sldId id="394" r:id="rId71"/>
    <p:sldId id="395" r:id="rId72"/>
    <p:sldId id="396" r:id="rId73"/>
    <p:sldId id="397" r:id="rId74"/>
    <p:sldId id="398" r:id="rId75"/>
    <p:sldId id="399" r:id="rId76"/>
    <p:sldId id="400" r:id="rId77"/>
    <p:sldId id="401" r:id="rId78"/>
    <p:sldId id="402" r:id="rId79"/>
    <p:sldId id="403" r:id="rId80"/>
    <p:sldId id="404" r:id="rId81"/>
    <p:sldId id="405" r:id="rId82"/>
    <p:sldId id="406" r:id="rId83"/>
    <p:sldId id="407" r:id="rId84"/>
    <p:sldId id="408" r:id="rId85"/>
    <p:sldId id="409" r:id="rId86"/>
    <p:sldId id="410" r:id="rId87"/>
    <p:sldId id="411" r:id="rId88"/>
    <p:sldId id="412" r:id="rId89"/>
    <p:sldId id="413" r:id="rId90"/>
    <p:sldId id="414" r:id="rId91"/>
    <p:sldId id="415" r:id="rId92"/>
    <p:sldId id="416" r:id="rId93"/>
    <p:sldId id="417" r:id="rId94"/>
    <p:sldId id="418" r:id="rId95"/>
    <p:sldId id="419" r:id="rId96"/>
    <p:sldId id="420" r:id="rId97"/>
    <p:sldId id="421" r:id="rId98"/>
    <p:sldId id="422" r:id="rId99"/>
    <p:sldId id="423" r:id="rId100"/>
    <p:sldId id="424" r:id="rId101"/>
    <p:sldId id="425" r:id="rId102"/>
    <p:sldId id="426" r:id="rId103"/>
    <p:sldId id="427" r:id="rId104"/>
    <p:sldId id="428" r:id="rId105"/>
    <p:sldId id="429" r:id="rId106"/>
    <p:sldId id="430" r:id="rId107"/>
    <p:sldId id="431" r:id="rId108"/>
    <p:sldId id="432" r:id="rId109"/>
    <p:sldId id="433" r:id="rId110"/>
    <p:sldId id="434" r:id="rId111"/>
    <p:sldId id="435" r:id="rId112"/>
    <p:sldId id="436" r:id="rId113"/>
    <p:sldId id="437" r:id="rId114"/>
    <p:sldId id="438" r:id="rId115"/>
    <p:sldId id="439" r:id="rId116"/>
    <p:sldId id="440" r:id="rId117"/>
    <p:sldId id="441" r:id="rId118"/>
    <p:sldId id="442" r:id="rId119"/>
    <p:sldId id="443" r:id="rId120"/>
    <p:sldId id="444" r:id="rId121"/>
    <p:sldId id="445" r:id="rId122"/>
    <p:sldId id="446" r:id="rId123"/>
    <p:sldId id="447" r:id="rId124"/>
    <p:sldId id="448" r:id="rId125"/>
    <p:sldId id="449" r:id="rId126"/>
    <p:sldId id="450" r:id="rId127"/>
    <p:sldId id="451" r:id="rId128"/>
    <p:sldId id="452" r:id="rId129"/>
    <p:sldId id="453" r:id="rId130"/>
    <p:sldId id="454" r:id="rId131"/>
    <p:sldId id="455" r:id="rId132"/>
    <p:sldId id="456" r:id="rId133"/>
    <p:sldId id="457" r:id="rId134"/>
    <p:sldId id="458" r:id="rId135"/>
    <p:sldId id="459" r:id="rId136"/>
    <p:sldId id="460" r:id="rId137"/>
    <p:sldId id="461" r:id="rId138"/>
    <p:sldId id="462" r:id="rId139"/>
    <p:sldId id="463" r:id="rId140"/>
    <p:sldId id="464" r:id="rId141"/>
    <p:sldId id="465" r:id="rId142"/>
    <p:sldId id="466" r:id="rId143"/>
  </p:sldIdLst>
  <p:sldSz cx="9144000" cy="6858000" type="screen4x3"/>
  <p:notesSz cx="6735763" cy="9866313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5" userDrawn="1">
          <p15:clr>
            <a:srgbClr val="A4A3A4"/>
          </p15:clr>
        </p15:guide>
        <p15:guide id="2" pos="290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07">
          <p15:clr>
            <a:srgbClr val="A4A3A4"/>
          </p15:clr>
        </p15:guide>
        <p15:guide id="2" pos="212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Olivier Fort" initials="OF" lastIdx="6" clrIdx="0">
    <p:extLst/>
  </p:cmAuthor>
  <p:cmAuthor id="2" name="Frédéric TARAUD" initials="FT" lastIdx="1" clrIdx="1">
    <p:extLst/>
  </p:cmAuthor>
  <p:cmAuthor id="3" name="Samuel VIOLLIN" initials="SV" lastIdx="1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9E004F"/>
    <a:srgbClr val="CC0066"/>
    <a:srgbClr val="A2127F"/>
    <a:srgbClr val="EB9998"/>
    <a:srgbClr val="93CDDD"/>
    <a:srgbClr val="31859C"/>
    <a:srgbClr val="00B050"/>
    <a:srgbClr val="16AEB2"/>
    <a:srgbClr val="F4E8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191" autoAdjust="0"/>
    <p:restoredTop sz="89781" autoAdjust="0"/>
  </p:normalViewPr>
  <p:slideViewPr>
    <p:cSldViewPr snapToGrid="0" snapToObjects="1">
      <p:cViewPr varScale="1">
        <p:scale>
          <a:sx n="66" d="100"/>
          <a:sy n="66" d="100"/>
        </p:scale>
        <p:origin x="1764" y="60"/>
      </p:cViewPr>
      <p:guideLst>
        <p:guide orient="horz" pos="2205"/>
        <p:guide pos="2903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49" d="100"/>
          <a:sy n="49" d="100"/>
        </p:scale>
        <p:origin x="-2976" y="-102"/>
      </p:cViewPr>
      <p:guideLst>
        <p:guide orient="horz" pos="3107"/>
        <p:guide pos="212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5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63" Type="http://schemas.openxmlformats.org/officeDocument/2006/relationships/slide" Target="slides/slide61.xml"/><Relationship Id="rId84" Type="http://schemas.openxmlformats.org/officeDocument/2006/relationships/slide" Target="slides/slide82.xml"/><Relationship Id="rId138" Type="http://schemas.openxmlformats.org/officeDocument/2006/relationships/slide" Target="slides/slide136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53" Type="http://schemas.openxmlformats.org/officeDocument/2006/relationships/slide" Target="slides/slide51.xml"/><Relationship Id="rId74" Type="http://schemas.openxmlformats.org/officeDocument/2006/relationships/slide" Target="slides/slide72.xml"/><Relationship Id="rId128" Type="http://schemas.openxmlformats.org/officeDocument/2006/relationships/slide" Target="slides/slide126.xml"/><Relationship Id="rId149" Type="http://schemas.openxmlformats.org/officeDocument/2006/relationships/theme" Target="theme/theme1.xml"/><Relationship Id="rId5" Type="http://schemas.openxmlformats.org/officeDocument/2006/relationships/slide" Target="slides/slide3.xml"/><Relationship Id="rId95" Type="http://schemas.openxmlformats.org/officeDocument/2006/relationships/slide" Target="slides/slide93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113" Type="http://schemas.openxmlformats.org/officeDocument/2006/relationships/slide" Target="slides/slide111.xml"/><Relationship Id="rId118" Type="http://schemas.openxmlformats.org/officeDocument/2006/relationships/slide" Target="slides/slide116.xml"/><Relationship Id="rId134" Type="http://schemas.openxmlformats.org/officeDocument/2006/relationships/slide" Target="slides/slide132.xml"/><Relationship Id="rId139" Type="http://schemas.openxmlformats.org/officeDocument/2006/relationships/slide" Target="slides/slide137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50" Type="http://schemas.openxmlformats.org/officeDocument/2006/relationships/tableStyles" Target="tableStyles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slide" Target="slides/slide101.xml"/><Relationship Id="rId108" Type="http://schemas.openxmlformats.org/officeDocument/2006/relationships/slide" Target="slides/slide106.xml"/><Relationship Id="rId124" Type="http://schemas.openxmlformats.org/officeDocument/2006/relationships/slide" Target="slides/slide122.xml"/><Relationship Id="rId129" Type="http://schemas.openxmlformats.org/officeDocument/2006/relationships/slide" Target="slides/slide127.xml"/><Relationship Id="rId54" Type="http://schemas.openxmlformats.org/officeDocument/2006/relationships/slide" Target="slides/slide52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40" Type="http://schemas.openxmlformats.org/officeDocument/2006/relationships/slide" Target="slides/slide138.xml"/><Relationship Id="rId145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49" Type="http://schemas.openxmlformats.org/officeDocument/2006/relationships/slide" Target="slides/slide47.xml"/><Relationship Id="rId114" Type="http://schemas.openxmlformats.org/officeDocument/2006/relationships/slide" Target="slides/slide112.xml"/><Relationship Id="rId119" Type="http://schemas.openxmlformats.org/officeDocument/2006/relationships/slide" Target="slides/slide117.xml"/><Relationship Id="rId44" Type="http://schemas.openxmlformats.org/officeDocument/2006/relationships/slide" Target="slides/slide42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130" Type="http://schemas.openxmlformats.org/officeDocument/2006/relationships/slide" Target="slides/slide128.xml"/><Relationship Id="rId135" Type="http://schemas.openxmlformats.org/officeDocument/2006/relationships/slide" Target="slides/slide133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120" Type="http://schemas.openxmlformats.org/officeDocument/2006/relationships/slide" Target="slides/slide118.xml"/><Relationship Id="rId125" Type="http://schemas.openxmlformats.org/officeDocument/2006/relationships/slide" Target="slides/slide123.xml"/><Relationship Id="rId141" Type="http://schemas.openxmlformats.org/officeDocument/2006/relationships/slide" Target="slides/slide139.xml"/><Relationship Id="rId146" Type="http://schemas.openxmlformats.org/officeDocument/2006/relationships/commentAuthors" Target="commentAuthor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slide" Target="slides/slide113.xml"/><Relationship Id="rId131" Type="http://schemas.openxmlformats.org/officeDocument/2006/relationships/slide" Target="slides/slide129.xml"/><Relationship Id="rId136" Type="http://schemas.openxmlformats.org/officeDocument/2006/relationships/slide" Target="slides/slide134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26" Type="http://schemas.openxmlformats.org/officeDocument/2006/relationships/slide" Target="slides/slide124.xml"/><Relationship Id="rId147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slide" Target="slides/slide119.xml"/><Relationship Id="rId142" Type="http://schemas.openxmlformats.org/officeDocument/2006/relationships/slide" Target="slides/slide140.xml"/><Relationship Id="rId3" Type="http://schemas.openxmlformats.org/officeDocument/2006/relationships/slide" Target="slides/slide1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Relationship Id="rId116" Type="http://schemas.openxmlformats.org/officeDocument/2006/relationships/slide" Target="slides/slide114.xml"/><Relationship Id="rId137" Type="http://schemas.openxmlformats.org/officeDocument/2006/relationships/slide" Target="slides/slide13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62" Type="http://schemas.openxmlformats.org/officeDocument/2006/relationships/slide" Target="slides/slide60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111" Type="http://schemas.openxmlformats.org/officeDocument/2006/relationships/slide" Target="slides/slide109.xml"/><Relationship Id="rId132" Type="http://schemas.openxmlformats.org/officeDocument/2006/relationships/slide" Target="slides/slide130.xml"/><Relationship Id="rId15" Type="http://schemas.openxmlformats.org/officeDocument/2006/relationships/slide" Target="slides/slide13.xml"/><Relationship Id="rId36" Type="http://schemas.openxmlformats.org/officeDocument/2006/relationships/slide" Target="slides/slide34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27" Type="http://schemas.openxmlformats.org/officeDocument/2006/relationships/slide" Target="slides/slide12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52" Type="http://schemas.openxmlformats.org/officeDocument/2006/relationships/slide" Target="slides/slide50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slide" Target="slides/slide120.xml"/><Relationship Id="rId143" Type="http://schemas.openxmlformats.org/officeDocument/2006/relationships/slide" Target="slides/slide141.xml"/><Relationship Id="rId148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26" Type="http://schemas.openxmlformats.org/officeDocument/2006/relationships/slide" Target="slides/slide24.xml"/><Relationship Id="rId47" Type="http://schemas.openxmlformats.org/officeDocument/2006/relationships/slide" Target="slides/slide45.xml"/><Relationship Id="rId68" Type="http://schemas.openxmlformats.org/officeDocument/2006/relationships/slide" Target="slides/slide66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33" Type="http://schemas.openxmlformats.org/officeDocument/2006/relationships/slide" Target="slides/slide131.xml"/><Relationship Id="rId16" Type="http://schemas.openxmlformats.org/officeDocument/2006/relationships/slide" Target="slides/slide14.xml"/><Relationship Id="rId37" Type="http://schemas.openxmlformats.org/officeDocument/2006/relationships/slide" Target="slides/slide35.xml"/><Relationship Id="rId58" Type="http://schemas.openxmlformats.org/officeDocument/2006/relationships/slide" Target="slides/slide56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23" Type="http://schemas.openxmlformats.org/officeDocument/2006/relationships/slide" Target="slides/slide121.xml"/><Relationship Id="rId144" Type="http://schemas.openxmlformats.org/officeDocument/2006/relationships/notesMaster" Target="notesMasters/notesMaster1.xml"/><Relationship Id="rId90" Type="http://schemas.openxmlformats.org/officeDocument/2006/relationships/slide" Target="slides/slide8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euille_de_calcul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2015526799450498E-3"/>
          <c:y val="5.0925925925925923E-2"/>
          <c:w val="0.99479844732005496"/>
          <c:h val="0.89814814814814814"/>
        </c:manualLayout>
      </c:layout>
      <c:lineChart>
        <c:grouping val="standard"/>
        <c:varyColors val="0"/>
        <c:ser>
          <c:idx val="0"/>
          <c:order val="0"/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val>
            <c:numRef>
              <c:f>Feuil1!$C$13:$C$1800</c:f>
              <c:numCache>
                <c:formatCode>General</c:formatCode>
                <c:ptCount val="1788"/>
                <c:pt idx="0">
                  <c:v>0</c:v>
                </c:pt>
                <c:pt idx="1">
                  <c:v>6.3962336256203362E-3</c:v>
                </c:pt>
                <c:pt idx="2">
                  <c:v>1.3018381209876684E-2</c:v>
                </c:pt>
                <c:pt idx="3">
                  <c:v>1.9866108194029879E-2</c:v>
                </c:pt>
                <c:pt idx="4">
                  <c:v>2.693901645380474E-2</c:v>
                </c:pt>
                <c:pt idx="5">
                  <c:v>3.4236639071406214E-2</c:v>
                </c:pt>
                <c:pt idx="6">
                  <c:v>4.1758434944217562E-2</c:v>
                </c:pt>
                <c:pt idx="7">
                  <c:v>4.9503783232285541E-2</c:v>
                </c:pt>
                <c:pt idx="8">
                  <c:v>5.7471977646954442E-2</c:v>
                </c:pt>
                <c:pt idx="9">
                  <c:v>6.5662220583285413E-2</c:v>
                </c:pt>
                <c:pt idx="10">
                  <c:v>7.4073617099189776E-2</c:v>
                </c:pt>
                <c:pt idx="11">
                  <c:v>8.2705168744515209E-2</c:v>
                </c:pt>
                <c:pt idx="12">
                  <c:v>9.1555767243654232E-2</c:v>
                </c:pt>
                <c:pt idx="13">
                  <c:v>0.10062418803559074</c:v>
                </c:pt>
                <c:pt idx="14">
                  <c:v>0.10990908367567047</c:v>
                </c:pt>
                <c:pt idx="15">
                  <c:v>0.1194089771037662</c:v>
                </c:pt>
                <c:pt idx="16">
                  <c:v>0.12912225478391814</c:v>
                </c:pt>
                <c:pt idx="17">
                  <c:v>0.13904715972095508</c:v>
                </c:pt>
                <c:pt idx="18">
                  <c:v>0.14918178436005181</c:v>
                </c:pt>
                <c:pt idx="19">
                  <c:v>0.15952406337564512</c:v>
                </c:pt>
                <c:pt idx="20">
                  <c:v>0.1700717663566203</c:v>
                </c:pt>
                <c:pt idx="21">
                  <c:v>0.180822490395189</c:v>
                </c:pt>
                <c:pt idx="22">
                  <c:v>0.19177365258741075</c:v>
                </c:pt>
                <c:pt idx="23">
                  <c:v>0.2029224824538593</c:v>
                </c:pt>
                <c:pt idx="24">
                  <c:v>0.21426601428950809</c:v>
                </c:pt>
                <c:pt idx="25">
                  <c:v>0.22580107945249919</c:v>
                </c:pt>
                <c:pt idx="26">
                  <c:v>0.2375242986020735</c:v>
                </c:pt>
                <c:pt idx="27">
                  <c:v>0.24943207389656924</c:v>
                </c:pt>
                <c:pt idx="28">
                  <c:v>0.26152058116304799</c:v>
                </c:pt>
                <c:pt idx="29">
                  <c:v>0.27378576205077748</c:v>
                </c:pt>
                <c:pt idx="30">
                  <c:v>0.28622331618148633</c:v>
                </c:pt>
                <c:pt idx="31">
                  <c:v>0.2988286933100151</c:v>
                </c:pt>
                <c:pt idx="32">
                  <c:v>0.31159708550970644</c:v>
                </c:pt>
                <c:pt idx="33">
                  <c:v>0.32452341939761981</c:v>
                </c:pt>
                <c:pt idx="34">
                  <c:v>0.33760234841540843</c:v>
                </c:pt>
                <c:pt idx="35">
                  <c:v>0.3508282451824643</c:v>
                </c:pt>
                <c:pt idx="36">
                  <c:v>0.36419519393871935</c:v>
                </c:pt>
                <c:pt idx="37">
                  <c:v>0.37769698309528277</c:v>
                </c:pt>
                <c:pt idx="38">
                  <c:v>0.3913270979118994</c:v>
                </c:pt>
                <c:pt idx="39">
                  <c:v>0.40507871332102585</c:v>
                </c:pt>
                <c:pt idx="40">
                  <c:v>0.41894468691913866</c:v>
                </c:pt>
                <c:pt idx="41">
                  <c:v>0.43291755214671895</c:v>
                </c:pt>
                <c:pt idx="42">
                  <c:v>0.44698951167918088</c:v>
                </c:pt>
                <c:pt idx="43">
                  <c:v>0.46115243105184567</c:v>
                </c:pt>
                <c:pt idx="44">
                  <c:v>0.47539783254289181</c:v>
                </c:pt>
                <c:pt idx="45">
                  <c:v>0.4897168893390354</c:v>
                </c:pt>
                <c:pt idx="46">
                  <c:v>0.50410042000952304</c:v>
                </c:pt>
                <c:pt idx="47">
                  <c:v>0.51853888331482401</c:v>
                </c:pt>
                <c:pt idx="48">
                  <c:v>0.53302237337721814</c:v>
                </c:pt>
                <c:pt idx="49">
                  <c:v>0.54754061524125985</c:v>
                </c:pt>
                <c:pt idx="50">
                  <c:v>0.56208296085287079</c:v>
                </c:pt>
                <c:pt idx="51">
                  <c:v>0.57663838548656654</c:v>
                </c:pt>
                <c:pt idx="52">
                  <c:v>0.59119548465104832</c:v>
                </c:pt>
                <c:pt idx="53">
                  <c:v>0.60574247150409011</c:v>
                </c:pt>
                <c:pt idx="54">
                  <c:v>0.62026717480832272</c:v>
                </c:pt>
                <c:pt idx="55">
                  <c:v>0.63475703746014822</c:v>
                </c:pt>
                <c:pt idx="56">
                  <c:v>0.64919911562461141</c:v>
                </c:pt>
                <c:pt idx="57">
                  <c:v>0.66358007850960898</c:v>
                </c:pt>
                <c:pt idx="58">
                  <c:v>0.67788620881331707</c:v>
                </c:pt>
                <c:pt idx="59">
                  <c:v>0.69210340387916969</c:v>
                </c:pt>
                <c:pt idx="60">
                  <c:v>0.7062171775931102</c:v>
                </c:pt>
                <c:pt idx="61">
                  <c:v>0.72021266305817422</c:v>
                </c:pt>
                <c:pt idx="62">
                  <c:v>0.73407461608171698</c:v>
                </c:pt>
                <c:pt idx="63">
                  <c:v>0.74778741951079641</c:v>
                </c:pt>
                <c:pt idx="64">
                  <c:v>0.76133508845132936</c:v>
                </c:pt>
                <c:pt idx="65">
                  <c:v>0.7747012764066693</c:v>
                </c:pt>
                <c:pt idx="66">
                  <c:v>0.7878692823711948</c:v>
                </c:pt>
                <c:pt idx="67">
                  <c:v>0.80082205891433667</c:v>
                </c:pt>
                <c:pt idx="68">
                  <c:v>0.81354222129022424</c:v>
                </c:pt>
                <c:pt idx="69">
                  <c:v>0.82601205760775942</c:v>
                </c:pt>
                <c:pt idx="70">
                  <c:v>0.83821354009545923</c:v>
                </c:pt>
                <c:pt idx="71">
                  <c:v>0.85012833749480654</c:v>
                </c:pt>
                <c:pt idx="72">
                  <c:v>0.8617378286151387</c:v>
                </c:pt>
                <c:pt idx="73">
                  <c:v>0.87302311708224345</c:v>
                </c:pt>
                <c:pt idx="74">
                  <c:v>0.88396504731185743</c:v>
                </c:pt>
                <c:pt idx="75">
                  <c:v>0.89454422173812198</c:v>
                </c:pt>
                <c:pt idx="76">
                  <c:v>0.90474101932578299</c:v>
                </c:pt>
                <c:pt idx="77">
                  <c:v>0.91453561539348116</c:v>
                </c:pt>
                <c:pt idx="78">
                  <c:v>0.92390800277389096</c:v>
                </c:pt>
                <c:pt idx="79">
                  <c:v>0.9328380143347027</c:v>
                </c:pt>
                <c:pt idx="80">
                  <c:v>0.94130534688251422</c:v>
                </c:pt>
                <c:pt idx="81">
                  <c:v>0.94928958646958672</c:v>
                </c:pt>
                <c:pt idx="82">
                  <c:v>0.95677023512112769</c:v>
                </c:pt>
                <c:pt idx="83">
                  <c:v>0.9637267389982872</c:v>
                </c:pt>
                <c:pt idx="84">
                  <c:v>0.97013851800937934</c:v>
                </c:pt>
                <c:pt idx="85">
                  <c:v>0.975984996878975</c:v>
                </c:pt>
                <c:pt idx="86">
                  <c:v>0.98124563768144291</c:v>
                </c:pt>
                <c:pt idx="87">
                  <c:v>0.9858999738422437</c:v>
                </c:pt>
                <c:pt idx="88">
                  <c:v>0.98992764560680258</c:v>
                </c:pt>
                <c:pt idx="89">
                  <c:v>0.99330843697309634</c:v>
                </c:pt>
                <c:pt idx="90">
                  <c:v>0.99602231408019071</c:v>
                </c:pt>
                <c:pt idx="91">
                  <c:v>0.99804946504084702</c:v>
                </c:pt>
                <c:pt idx="92">
                  <c:v>0.9993703412019902</c:v>
                </c:pt>
                <c:pt idx="93">
                  <c:v>0.99996569981228489</c:v>
                </c:pt>
                <c:pt idx="94">
                  <c:v>0.99981664807130965</c:v>
                </c:pt>
                <c:pt idx="95">
                  <c:v>0.99890468852984693</c:v>
                </c:pt>
                <c:pt idx="96">
                  <c:v>0.99721176580562487</c:v>
                </c:pt>
                <c:pt idx="97">
                  <c:v>0.99472031457345822</c:v>
                </c:pt>
                <c:pt idx="98">
                  <c:v>0.99141330878313871</c:v>
                </c:pt>
                <c:pt idx="99">
                  <c:v>0.98727431205263405</c:v>
                </c:pt>
                <c:pt idx="100">
                  <c:v>0.98228752917816464</c:v>
                </c:pt>
                <c:pt idx="101">
                  <c:v>0.97643785869655653</c:v>
                </c:pt>
                <c:pt idx="102">
                  <c:v>0.96971094642891131</c:v>
                </c:pt>
                <c:pt idx="103">
                  <c:v>0.96209323992811491</c:v>
                </c:pt>
                <c:pt idx="104">
                  <c:v>0.953572043746025</c:v>
                </c:pt>
                <c:pt idx="105">
                  <c:v>0.9441355754293449</c:v>
                </c:pt>
                <c:pt idx="106">
                  <c:v>0.9337730221462307</c:v>
                </c:pt>
                <c:pt idx="107">
                  <c:v>0.92247459783859254</c:v>
                </c:pt>
                <c:pt idx="108">
                  <c:v>0.91023160078786358</c:v>
                </c:pt>
                <c:pt idx="109">
                  <c:v>0.89703647147473453</c:v>
                </c:pt>
                <c:pt idx="110">
                  <c:v>0.88288285060600191</c:v>
                </c:pt>
                <c:pt idx="111">
                  <c:v>0.86776563717429434</c:v>
                </c:pt>
                <c:pt idx="112">
                  <c:v>0.85168104640901221</c:v>
                </c:pt>
                <c:pt idx="113">
                  <c:v>0.83462666746939307</c:v>
                </c:pt>
                <c:pt idx="114">
                  <c:v>0.81660152072321968</c:v>
                </c:pt>
                <c:pt idx="115">
                  <c:v>0.79760611444732055</c:v>
                </c:pt>
                <c:pt idx="116">
                  <c:v>0.77764250077873898</c:v>
                </c:pt>
                <c:pt idx="117">
                  <c:v>0.75671433073827221</c:v>
                </c:pt>
                <c:pt idx="118">
                  <c:v>0.73482690814103446</c:v>
                </c:pt>
                <c:pt idx="119">
                  <c:v>0.71198724220183585</c:v>
                </c:pt>
                <c:pt idx="120">
                  <c:v>0.6882040986364929</c:v>
                </c:pt>
                <c:pt idx="121">
                  <c:v>0.66348804905375647</c:v>
                </c:pt>
                <c:pt idx="122">
                  <c:v>0.63785151842639609</c:v>
                </c:pt>
                <c:pt idx="123">
                  <c:v>0.61130883042412543</c:v>
                </c:pt>
                <c:pt idx="124">
                  <c:v>0.58387625038558277</c:v>
                </c:pt>
                <c:pt idx="125">
                  <c:v>0.55557202570147335</c:v>
                </c:pt>
                <c:pt idx="126">
                  <c:v>0.52641642337634165</c:v>
                </c:pt>
                <c:pt idx="127">
                  <c:v>0.49643176453226473</c:v>
                </c:pt>
                <c:pt idx="128">
                  <c:v>0.46564245561410844</c:v>
                </c:pt>
                <c:pt idx="129">
                  <c:v>0.43407501605292464</c:v>
                </c:pt>
                <c:pt idx="130">
                  <c:v>0.40175810214161006</c:v>
                </c:pt>
                <c:pt idx="131">
                  <c:v>0.36872252687515517</c:v>
                </c:pt>
                <c:pt idx="132">
                  <c:v>0.3350012755067408</c:v>
                </c:pt>
                <c:pt idx="133">
                  <c:v>0.30062951657062781</c:v>
                </c:pt>
                <c:pt idx="134">
                  <c:v>0.2656446081232724</c:v>
                </c:pt>
                <c:pt idx="135">
                  <c:v>0.23008609895546328</c:v>
                </c:pt>
                <c:pt idx="136">
                  <c:v>0.19399572453052599</c:v>
                </c:pt>
                <c:pt idx="137">
                  <c:v>0.15741739740685542</c:v>
                </c:pt>
                <c:pt idx="138">
                  <c:v>0.12039719190724275</c:v>
                </c:pt>
                <c:pt idx="139">
                  <c:v>8.2983322802732518E-2</c:v>
                </c:pt>
                <c:pt idx="140">
                  <c:v>4.5226117785068909E-2</c:v>
                </c:pt>
                <c:pt idx="141">
                  <c:v>7.1779835092880698E-3</c:v>
                </c:pt>
                <c:pt idx="142">
                  <c:v>-3.1106635003337577E-2</c:v>
                </c:pt>
                <c:pt idx="143">
                  <c:v>-6.9571301801940919E-2</c:v>
                </c:pt>
                <c:pt idx="144">
                  <c:v>-0.10815764447108114</c:v>
                </c:pt>
                <c:pt idx="145">
                  <c:v>-0.14680541580057282</c:v>
                </c:pt>
                <c:pt idx="146">
                  <c:v>-0.18545256282278527</c:v>
                </c:pt>
                <c:pt idx="147">
                  <c:v>-0.22403530336504843</c:v>
                </c:pt>
                <c:pt idx="148">
                  <c:v>-0.26248821024834018</c:v>
                </c:pt>
                <c:pt idx="149">
                  <c:v>-0.30074430324561902</c:v>
                </c:pt>
                <c:pt idx="150">
                  <c:v>-0.33873514889394046</c:v>
                </c:pt>
                <c:pt idx="151">
                  <c:v>-0.37639096823382728</c:v>
                </c:pt>
                <c:pt idx="152">
                  <c:v>-0.41364075252733978</c:v>
                </c:pt>
                <c:pt idx="153">
                  <c:v>-0.4504123869827506</c:v>
                </c:pt>
                <c:pt idx="154">
                  <c:v>-0.48663278248887532</c:v>
                </c:pt>
                <c:pt idx="155">
                  <c:v>-0.52222801533576635</c:v>
                </c:pt>
                <c:pt idx="156">
                  <c:v>-0.55712347487079739</c:v>
                </c:pt>
                <c:pt idx="157">
                  <c:v>-0.59124401901012025</c:v>
                </c:pt>
                <c:pt idx="158">
                  <c:v>-0.624514137495078</c:v>
                </c:pt>
                <c:pt idx="159">
                  <c:v>-0.65685812275152267</c:v>
                </c:pt>
                <c:pt idx="160">
                  <c:v>-0.68820024817705228</c:v>
                </c:pt>
                <c:pt idx="161">
                  <c:v>-0.71846495364714402</c:v>
                </c:pt>
                <c:pt idx="162">
                  <c:v>-0.74757703799594422</c:v>
                </c:pt>
                <c:pt idx="163">
                  <c:v>-0.77546185819126601</c:v>
                </c:pt>
                <c:pt idx="164">
                  <c:v>-0.80204553488616792</c:v>
                </c:pt>
                <c:pt idx="165">
                  <c:v>-0.82725516399145949</c:v>
                </c:pt>
                <c:pt idx="166">
                  <c:v>-0.85101903387469913</c:v>
                </c:pt>
                <c:pt idx="167">
                  <c:v>-0.87326684775181496</c:v>
                </c:pt>
                <c:pt idx="168">
                  <c:v>-0.89392995079756976</c:v>
                </c:pt>
                <c:pt idx="169">
                  <c:v>-0.91294156146074645</c:v>
                </c:pt>
                <c:pt idx="170">
                  <c:v>-0.93023700642940899</c:v>
                </c:pt>
                <c:pt idx="171">
                  <c:v>-0.94575395865093614</c:v>
                </c:pt>
                <c:pt idx="172">
                  <c:v>-0.9594326777709935</c:v>
                </c:pt>
                <c:pt idx="173">
                  <c:v>-0.97121625231530972</c:v>
                </c:pt>
                <c:pt idx="174">
                  <c:v>-0.98105084289827549</c:v>
                </c:pt>
                <c:pt idx="175">
                  <c:v>-0.98888592570317302</c:v>
                </c:pt>
                <c:pt idx="176">
                  <c:v>-0.99467453544046514</c:v>
                </c:pt>
                <c:pt idx="177">
                  <c:v>-0.99837350695325178</c:v>
                </c:pt>
                <c:pt idx="178">
                  <c:v>-0.99994371460295151</c:v>
                </c:pt>
                <c:pt idx="179">
                  <c:v>-0.99935030853371243</c:v>
                </c:pt>
                <c:pt idx="180">
                  <c:v>-0.9965629468812397</c:v>
                </c:pt>
                <c:pt idx="181">
                  <c:v>-0.99155602296089396</c:v>
                </c:pt>
                <c:pt idx="182">
                  <c:v>-0.98430888644129699</c:v>
                </c:pt>
                <c:pt idx="183">
                  <c:v>-0.97480605748355909</c:v>
                </c:pt>
                <c:pt idx="184">
                  <c:v>-0.96303743280283682</c:v>
                </c:pt>
                <c:pt idx="185">
                  <c:v>-0.94899848258855024</c:v>
                </c:pt>
                <c:pt idx="186">
                  <c:v>-0.93269043720244083</c:v>
                </c:pt>
                <c:pt idx="187">
                  <c:v>-0.9141204625600462</c:v>
                </c:pt>
                <c:pt idx="188">
                  <c:v>-0.89330182309135331</c:v>
                </c:pt>
                <c:pt idx="189">
                  <c:v>-0.87025403117061106</c:v>
                </c:pt>
                <c:pt idx="190">
                  <c:v>-0.84500298190381351</c:v>
                </c:pt>
                <c:pt idx="191">
                  <c:v>-0.81758107216548304</c:v>
                </c:pt>
                <c:pt idx="192">
                  <c:v>-0.78802730278425415</c:v>
                </c:pt>
                <c:pt idx="193">
                  <c:v>-0.75638736278974461</c:v>
                </c:pt>
                <c:pt idx="194">
                  <c:v>-0.72271369465139479</c:v>
                </c:pt>
                <c:pt idx="195">
                  <c:v>-0.6870655394637033</c:v>
                </c:pt>
                <c:pt idx="196">
                  <c:v>-0.64950896106169242</c:v>
                </c:pt>
                <c:pt idx="197">
                  <c:v>-0.61011684808574951</c:v>
                </c:pt>
                <c:pt idx="198">
                  <c:v>-0.56896889305634102</c:v>
                </c:pt>
                <c:pt idx="199">
                  <c:v>-0.52615154756671367</c:v>
                </c:pt>
                <c:pt idx="200">
                  <c:v>-0.48175795275554367</c:v>
                </c:pt>
                <c:pt idx="201">
                  <c:v>-0.43588784428192812</c:v>
                </c:pt>
                <c:pt idx="202">
                  <c:v>-0.38864743109198013</c:v>
                </c:pt>
                <c:pt idx="203">
                  <c:v>-0.3401492473397329</c:v>
                </c:pt>
                <c:pt idx="204">
                  <c:v>-0.29051197690521363</c:v>
                </c:pt>
                <c:pt idx="205">
                  <c:v>-0.23986025003915026</c:v>
                </c:pt>
                <c:pt idx="206">
                  <c:v>-0.18832441175709203</c:v>
                </c:pt>
                <c:pt idx="207">
                  <c:v>-0.13604026170537095</c:v>
                </c:pt>
                <c:pt idx="208">
                  <c:v>-8.3148765327465776E-2</c:v>
                </c:pt>
                <c:pt idx="209">
                  <c:v>-2.9795736271604558E-2</c:v>
                </c:pt>
                <c:pt idx="210">
                  <c:v>2.3868509901252461E-2</c:v>
                </c:pt>
                <c:pt idx="211">
                  <c:v>7.7689530525816439E-2</c:v>
                </c:pt>
                <c:pt idx="212">
                  <c:v>0.13150915884446532</c:v>
                </c:pt>
                <c:pt idx="213">
                  <c:v>0.18516593477526949</c:v>
                </c:pt>
                <c:pt idx="214">
                  <c:v>0.23849556284899123</c:v>
                </c:pt>
                <c:pt idx="215">
                  <c:v>0.29133139658403862</c:v>
                </c:pt>
                <c:pt idx="216">
                  <c:v>0.34350494842061924</c:v>
                </c:pt>
                <c:pt idx="217">
                  <c:v>0.39484642418410215</c:v>
                </c:pt>
                <c:pt idx="218">
                  <c:v>0.44518528089359355</c:v>
                </c:pt>
                <c:pt idx="219">
                  <c:v>0.49435080657555813</c:v>
                </c:pt>
                <c:pt idx="220">
                  <c:v>0.54217272058451571</c:v>
                </c:pt>
                <c:pt idx="221">
                  <c:v>0.58848179277431922</c:v>
                </c:pt>
                <c:pt idx="222">
                  <c:v>0.63311047970481682</c:v>
                </c:pt>
                <c:pt idx="223">
                  <c:v>0.67589357591079613</c:v>
                </c:pt>
                <c:pt idx="224">
                  <c:v>0.71666887810374746</c:v>
                </c:pt>
                <c:pt idx="225">
                  <c:v>0.7552778600230694</c:v>
                </c:pt>
                <c:pt idx="226">
                  <c:v>0.79156635550280607</c:v>
                </c:pt>
                <c:pt idx="227">
                  <c:v>0.82538524717382777</c:v>
                </c:pt>
                <c:pt idx="228">
                  <c:v>0.85659115808048669</c:v>
                </c:pt>
                <c:pt idx="229">
                  <c:v>0.88504714335625023</c:v>
                </c:pt>
                <c:pt idx="230">
                  <c:v>0.91062337897570012</c:v>
                </c:pt>
                <c:pt idx="231">
                  <c:v>0.9331978444815715</c:v>
                </c:pt>
                <c:pt idx="232">
                  <c:v>0.95265699647638535</c:v>
                </c:pt>
                <c:pt idx="233">
                  <c:v>0.96889642956964706</c:v>
                </c:pt>
                <c:pt idx="234">
                  <c:v>0.98182152138478551</c:v>
                </c:pt>
                <c:pt idx="235">
                  <c:v>0.99134805815592775</c:v>
                </c:pt>
                <c:pt idx="236">
                  <c:v>0.99740283738445357</c:v>
                </c:pt>
                <c:pt idx="237">
                  <c:v>0.99992424398000812</c:v>
                </c:pt>
                <c:pt idx="238">
                  <c:v>0.99886279628138086</c:v>
                </c:pt>
                <c:pt idx="239">
                  <c:v>0.99418165834034022</c:v>
                </c:pt>
                <c:pt idx="240">
                  <c:v>0.98585711485714334</c:v>
                </c:pt>
                <c:pt idx="241">
                  <c:v>0.97387900518091508</c:v>
                </c:pt>
                <c:pt idx="242">
                  <c:v>0.95825111283228825</c:v>
                </c:pt>
                <c:pt idx="243">
                  <c:v>0.93899150707038248</c:v>
                </c:pt>
                <c:pt idx="244">
                  <c:v>0.91613283311216032</c:v>
                </c:pt>
                <c:pt idx="245">
                  <c:v>0.88972254771996673</c:v>
                </c:pt>
                <c:pt idx="246">
                  <c:v>0.85982309700330861</c:v>
                </c:pt>
                <c:pt idx="247">
                  <c:v>0.82651203343397717</c:v>
                </c:pt>
                <c:pt idx="248">
                  <c:v>0.78988206924993531</c:v>
                </c:pt>
                <c:pt idx="249">
                  <c:v>0.75004106362303902</c:v>
                </c:pt>
                <c:pt idx="250">
                  <c:v>0.70711194118889753</c:v>
                </c:pt>
                <c:pt idx="251">
                  <c:v>0.6612325397838158</c:v>
                </c:pt>
                <c:pt idx="252">
                  <c:v>0.61255538550370314</c:v>
                </c:pt>
                <c:pt idx="253">
                  <c:v>0.56124739349270469</c:v>
                </c:pt>
                <c:pt idx="254">
                  <c:v>0.50748949318457981</c:v>
                </c:pt>
                <c:pt idx="255">
                  <c:v>0.45147617705703497</c:v>
                </c:pt>
                <c:pt idx="256">
                  <c:v>0.39341497231709788</c:v>
                </c:pt>
                <c:pt idx="257">
                  <c:v>0.33352583531377067</c:v>
                </c:pt>
                <c:pt idx="258">
                  <c:v>0.27204046887082906</c:v>
                </c:pt>
                <c:pt idx="259">
                  <c:v>0.20920156314685856</c:v>
                </c:pt>
                <c:pt idx="260">
                  <c:v>0.14526196105956873</c:v>
                </c:pt>
                <c:pt idx="261">
                  <c:v>8.0483749755694889E-2</c:v>
                </c:pt>
                <c:pt idx="262">
                  <c:v>1.5137280063982966E-2</c:v>
                </c:pt>
                <c:pt idx="263">
                  <c:v>-5.0499883664574287E-2</c:v>
                </c:pt>
                <c:pt idx="264">
                  <c:v>-0.1161440804508192</c:v>
                </c:pt>
                <c:pt idx="265">
                  <c:v>-0.18150673295768138</c:v>
                </c:pt>
                <c:pt idx="266">
                  <c:v>-0.24629558729579717</c:v>
                </c:pt>
                <c:pt idx="267">
                  <c:v>-0.31021600804121535</c:v>
                </c:pt>
                <c:pt idx="268">
                  <c:v>-0.37297232366222999</c:v>
                </c:pt>
                <c:pt idx="269">
                  <c:v>-0.43426921707868665</c:v>
                </c:pt>
                <c:pt idx="270">
                  <c:v>-0.49381315561263295</c:v>
                </c:pt>
                <c:pt idx="271">
                  <c:v>-0.55131385413717005</c:v>
                </c:pt>
                <c:pt idx="272">
                  <c:v>-0.60648576479424343</c:v>
                </c:pt>
                <c:pt idx="273">
                  <c:v>-0.65904958623543253</c:v>
                </c:pt>
                <c:pt idx="274">
                  <c:v>-0.70873378494597383</c:v>
                </c:pt>
                <c:pt idx="275">
                  <c:v>-0.75527612084512086</c:v>
                </c:pt>
                <c:pt idx="276">
                  <c:v>-0.79842516901880023</c:v>
                </c:pt>
                <c:pt idx="277">
                  <c:v>-0.83794182913735815</c:v>
                </c:pt>
                <c:pt idx="278">
                  <c:v>-0.87360081384517985</c:v>
                </c:pt>
                <c:pt idx="279">
                  <c:v>-0.90519210718404663</c:v>
                </c:pt>
                <c:pt idx="280">
                  <c:v>-0.93252238393134956</c:v>
                </c:pt>
                <c:pt idx="281">
                  <c:v>-0.95541638060131451</c:v>
                </c:pt>
                <c:pt idx="282">
                  <c:v>-0.97371820877525717</c:v>
                </c:pt>
                <c:pt idx="283">
                  <c:v>-0.98729260139857666</c:v>
                </c:pt>
                <c:pt idx="284">
                  <c:v>-0.99602608271069593</c:v>
                </c:pt>
                <c:pt idx="285">
                  <c:v>-0.99982805256180007</c:v>
                </c:pt>
                <c:pt idx="286">
                  <c:v>-0.998631776019548</c:v>
                </c:pt>
                <c:pt idx="287">
                  <c:v>-0.99239526938179257</c:v>
                </c:pt>
                <c:pt idx="288">
                  <c:v>-0.981102073989507</c:v>
                </c:pt>
                <c:pt idx="289">
                  <c:v>-0.96476190957885666</c:v>
                </c:pt>
                <c:pt idx="290">
                  <c:v>-0.94341119932363082</c:v>
                </c:pt>
                <c:pt idx="291">
                  <c:v>-0.9171134591995459</c:v>
                </c:pt>
                <c:pt idx="292">
                  <c:v>-0.88595954485030404</c:v>
                </c:pt>
                <c:pt idx="293">
                  <c:v>-0.85006774975139354</c:v>
                </c:pt>
                <c:pt idx="294">
                  <c:v>-0.80958374915037223</c:v>
                </c:pt>
                <c:pt idx="295">
                  <c:v>-0.76468038501060354</c:v>
                </c:pt>
                <c:pt idx="296">
                  <c:v>-0.71555728799687501</c:v>
                </c:pt>
                <c:pt idx="297">
                  <c:v>-0.66244033341375641</c:v>
                </c:pt>
                <c:pt idx="298">
                  <c:v>-0.60558092893757232</c:v>
                </c:pt>
                <c:pt idx="299">
                  <c:v>-0.5452551329672477</c:v>
                </c:pt>
                <c:pt idx="300">
                  <c:v>-0.48176260345319777</c:v>
                </c:pt>
                <c:pt idx="301">
                  <c:v>-0.41542537814270797</c:v>
                </c:pt>
                <c:pt idx="302">
                  <c:v>-0.34658648829894506</c:v>
                </c:pt>
                <c:pt idx="303">
                  <c:v>-0.27560840910330497</c:v>
                </c:pt>
                <c:pt idx="304">
                  <c:v>-0.20287135113044341</c:v>
                </c:pt>
                <c:pt idx="305">
                  <c:v>-0.12877139848518285</c:v>
                </c:pt>
                <c:pt idx="306">
                  <c:v>-5.371850040294536E-2</c:v>
                </c:pt>
                <c:pt idx="307">
                  <c:v>2.1865675667606631E-2</c:v>
                </c:pt>
                <c:pt idx="308">
                  <c:v>9.7550020267961612E-2</c:v>
                </c:pt>
                <c:pt idx="309">
                  <c:v>0.17289637698700325</c:v>
                </c:pt>
                <c:pt idx="310">
                  <c:v>0.24746204476158182</c:v>
                </c:pt>
                <c:pt idx="311">
                  <c:v>0.32080237466306527</c:v>
                </c:pt>
                <c:pt idx="312">
                  <c:v>0.39247344730689832</c:v>
                </c:pt>
                <c:pt idx="313">
                  <c:v>0.46203481596799673</c:v>
                </c:pt>
                <c:pt idx="314">
                  <c:v>0.52905229949170796</c:v>
                </c:pt>
                <c:pt idx="315">
                  <c:v>0.59310080816863331</c:v>
                </c:pt>
                <c:pt idx="316">
                  <c:v>0.6537671849014639</c:v>
                </c:pt>
                <c:pt idx="317">
                  <c:v>0.71065304324338374</c:v>
                </c:pt>
                <c:pt idx="318">
                  <c:v>0.76337758324020566</c:v>
                </c:pt>
                <c:pt idx="319">
                  <c:v>0.81158036547159451</c:v>
                </c:pt>
                <c:pt idx="320">
                  <c:v>0.85492402326955697</c:v>
                </c:pt>
                <c:pt idx="321">
                  <c:v>0.89309689280365112</c:v>
                </c:pt>
                <c:pt idx="322">
                  <c:v>0.92581554056963622</c:v>
                </c:pt>
                <c:pt idx="323">
                  <c:v>0.95282716780939392</c:v>
                </c:pt>
                <c:pt idx="324">
                  <c:v>0.97391187153096193</c:v>
                </c:pt>
                <c:pt idx="325">
                  <c:v>0.98888474209453658</c:v>
                </c:pt>
                <c:pt idx="326">
                  <c:v>0.9975977777877103</c:v>
                </c:pt>
                <c:pt idx="327">
                  <c:v>0.99994159743497635</c:v>
                </c:pt>
                <c:pt idx="328">
                  <c:v>0.99584693287496551</c:v>
                </c:pt>
                <c:pt idx="329">
                  <c:v>0.98528588409550377</c:v>
                </c:pt>
                <c:pt idx="330">
                  <c:v>0.96827292094128947</c:v>
                </c:pt>
                <c:pt idx="331">
                  <c:v>0.94486561660055912</c:v>
                </c:pt>
                <c:pt idx="332">
                  <c:v>0.91516509953274261</c:v>
                </c:pt>
                <c:pt idx="333">
                  <c:v>0.87931621211464095</c:v>
                </c:pt>
                <c:pt idx="334">
                  <c:v>0.83750736605227361</c:v>
                </c:pt>
                <c:pt idx="335">
                  <c:v>0.78997008652210154</c:v>
                </c:pt>
                <c:pt idx="336">
                  <c:v>0.73697823905984761</c:v>
                </c:pt>
                <c:pt idx="337">
                  <c:v>0.67884693539729146</c:v>
                </c:pt>
                <c:pt idx="338">
                  <c:v>0.61593111674523826</c:v>
                </c:pt>
                <c:pt idx="339">
                  <c:v>0.54862381542073835</c:v>
                </c:pt>
                <c:pt idx="340">
                  <c:v>0.47735409820369928</c:v>
                </c:pt>
                <c:pt idx="341">
                  <c:v>0.40258469736565089</c:v>
                </c:pt>
                <c:pt idx="342">
                  <c:v>0.32480933792383637</c:v>
                </c:pt>
                <c:pt idx="343">
                  <c:v>0.24454977231776662</c:v>
                </c:pt>
                <c:pt idx="344">
                  <c:v>0.16235253636273758</c:v>
                </c:pt>
                <c:pt idx="345">
                  <c:v>7.8785442983697829E-2</c:v>
                </c:pt>
                <c:pt idx="346">
                  <c:v>-5.5661671486007449E-3</c:v>
                </c:pt>
                <c:pt idx="347">
                  <c:v>-9.0103396392630528E-2</c:v>
                </c:pt>
                <c:pt idx="348">
                  <c:v>-0.17421795814872013</c:v>
                </c:pt>
                <c:pt idx="349">
                  <c:v>-0.25729651555051286</c:v>
                </c:pt>
                <c:pt idx="350">
                  <c:v>-0.33872516201784703</c:v>
                </c:pt>
                <c:pt idx="351">
                  <c:v>-0.41789401274584997</c:v>
                </c:pt>
                <c:pt idx="352">
                  <c:v>-0.49420187427271195</c:v>
                </c:pt>
                <c:pt idx="353">
                  <c:v>-0.56706095753576147</c:v>
                </c:pt>
                <c:pt idx="354">
                  <c:v>-0.63590159831534343</c:v>
                </c:pt>
                <c:pt idx="355">
                  <c:v>-0.70017694770111838</c:v>
                </c:pt>
                <c:pt idx="356">
                  <c:v>-0.75936759421721745</c:v>
                </c:pt>
                <c:pt idx="357">
                  <c:v>-0.81298607853101967</c:v>
                </c:pt>
                <c:pt idx="358">
                  <c:v>-0.86058126126347145</c:v>
                </c:pt>
                <c:pt idx="359">
                  <c:v>-0.90174250433342529</c:v>
                </c:pt>
                <c:pt idx="360">
                  <c:v>-0.93610362651837253</c:v>
                </c:pt>
                <c:pt idx="361">
                  <c:v>-0.9633465945114118</c:v>
                </c:pt>
                <c:pt idx="362">
                  <c:v>-0.98320491170823476</c:v>
                </c:pt>
                <c:pt idx="363">
                  <c:v>-0.9954666682750124</c:v>
                </c:pt>
                <c:pt idx="364">
                  <c:v>-0.99997721773149129</c:v>
                </c:pt>
                <c:pt idx="365">
                  <c:v>-0.99664144733356441</c:v>
                </c:pt>
                <c:pt idx="366">
                  <c:v>-0.98542561195286449</c:v>
                </c:pt>
                <c:pt idx="367">
                  <c:v>-0.96635870392066336</c:v>
                </c:pt>
                <c:pt idx="368">
                  <c:v>-0.93953333441920917</c:v>
                </c:pt>
                <c:pt idx="369">
                  <c:v>-0.90510610545142456</c:v>
                </c:pt>
                <c:pt idx="370">
                  <c:v>-0.86329745518179746</c:v>
                </c:pt>
                <c:pt idx="371">
                  <c:v>-0.81439096349549778</c:v>
                </c:pt>
                <c:pt idx="372">
                  <c:v>-0.75873210894410092</c:v>
                </c:pt>
                <c:pt idx="373">
                  <c:v>-0.69672647280535815</c:v>
                </c:pt>
                <c:pt idx="374">
                  <c:v>-0.62883739074891198</c:v>
                </c:pt>
                <c:pt idx="375">
                  <c:v>-0.55558305753306236</c:v>
                </c:pt>
                <c:pt idx="376">
                  <c:v>-0.47753309522114207</c:v>
                </c:pt>
                <c:pt idx="377">
                  <c:v>-0.39530460055613481</c:v>
                </c:pt>
                <c:pt idx="378">
                  <c:v>-0.30955769232512936</c:v>
                </c:pt>
                <c:pt idx="379">
                  <c:v>-0.2209905847322417</c:v>
                </c:pt>
                <c:pt idx="380">
                  <c:v>-0.13033421793106587</c:v>
                </c:pt>
                <c:pt idx="381">
                  <c:v>-3.8346481893628229E-2</c:v>
                </c:pt>
                <c:pt idx="382">
                  <c:v>5.4193925339880003E-2</c:v>
                </c:pt>
                <c:pt idx="383">
                  <c:v>0.14649395933132131</c:v>
                </c:pt>
                <c:pt idx="384">
                  <c:v>0.23775296074588675</c:v>
                </c:pt>
                <c:pt idx="385">
                  <c:v>0.32716960252498217</c:v>
                </c:pt>
                <c:pt idx="386">
                  <c:v>0.41394899487193576</c:v>
                </c:pt>
                <c:pt idx="387">
                  <c:v>0.49730988691469608</c:v>
                </c:pt>
                <c:pt idx="388">
                  <c:v>0.57649190110403736</c:v>
                </c:pt>
                <c:pt idx="389">
                  <c:v>0.65076273411760288</c:v>
                </c:pt>
                <c:pt idx="390">
                  <c:v>0.71942525631311427</c:v>
                </c:pt>
                <c:pt idx="391">
                  <c:v>0.78182444064677092</c:v>
                </c:pt>
                <c:pt idx="392">
                  <c:v>0.83735405148127118</c:v>
                </c:pt>
                <c:pt idx="393">
                  <c:v>0.88546302388061626</c:v>
                </c:pt>
                <c:pt idx="394">
                  <c:v>0.92566146485166168</c:v>
                </c:pt>
                <c:pt idx="395">
                  <c:v>0.95752620956242851</c:v>
                </c:pt>
                <c:pt idx="396">
                  <c:v>0.98070586785700042</c:v>
                </c:pt>
                <c:pt idx="397">
                  <c:v>0.99492529940083119</c:v>
                </c:pt>
                <c:pt idx="398">
                  <c:v>0.99998945952604712</c:v>
                </c:pt>
                <c:pt idx="399">
                  <c:v>0.99578656229355234</c:v>
                </c:pt>
                <c:pt idx="400">
                  <c:v>0.98229051242928456</c:v>
                </c:pt>
                <c:pt idx="401">
                  <c:v>0.95956256359952508</c:v>
                </c:pt>
                <c:pt idx="402">
                  <c:v>0.92775216693028362</c:v>
                </c:pt>
                <c:pt idx="403">
                  <c:v>0.88709698070578291</c:v>
                </c:pt>
                <c:pt idx="404">
                  <c:v>0.83792201975008318</c:v>
                </c:pt>
                <c:pt idx="405">
                  <c:v>0.78063793104536905</c:v>
                </c:pt>
                <c:pt idx="406">
                  <c:v>0.71573839060368938</c:v>
                </c:pt>
                <c:pt idx="407">
                  <c:v>0.64379662541255844</c:v>
                </c:pt>
                <c:pt idx="408">
                  <c:v>0.56546107333811735</c:v>
                </c:pt>
                <c:pt idx="409">
                  <c:v>0.48145020310603481</c:v>
                </c:pt>
                <c:pt idx="410">
                  <c:v>0.39254652579730581</c:v>
                </c:pt>
                <c:pt idx="411">
                  <c:v>0.29958983859711735</c:v>
                </c:pt>
                <c:pt idx="412">
                  <c:v>0.20346975071860635</c:v>
                </c:pt>
                <c:pt idx="413">
                  <c:v>0.10511755038593684</c:v>
                </c:pt>
                <c:pt idx="414">
                  <c:v>5.4974803971017724E-3</c:v>
                </c:pt>
                <c:pt idx="415">
                  <c:v>-9.440250201070513E-2</c:v>
                </c:pt>
                <c:pt idx="416">
                  <c:v>-0.19358039760719667</c:v>
                </c:pt>
                <c:pt idx="417">
                  <c:v>-0.29103017952147703</c:v>
                </c:pt>
                <c:pt idx="418">
                  <c:v>-0.38575205282219571</c:v>
                </c:pt>
                <c:pt idx="419">
                  <c:v>-0.476762857216113</c:v>
                </c:pt>
                <c:pt idx="420">
                  <c:v>-0.56310650625983494</c:v>
                </c:pt>
                <c:pt idx="421">
                  <c:v>-0.64386435300351763</c:v>
                </c:pt>
                <c:pt idx="422">
                  <c:v>-0.71816536960586863</c:v>
                </c:pt>
                <c:pt idx="423">
                  <c:v>-0.78519602724473259</c:v>
                </c:pt>
                <c:pt idx="424">
                  <c:v>-0.84420976265315828</c:v>
                </c:pt>
                <c:pt idx="425">
                  <c:v>-0.89453591888291584</c:v>
                </c:pt>
                <c:pt idx="426">
                  <c:v>-0.93558805046769633</c:v>
                </c:pt>
                <c:pt idx="427">
                  <c:v>-0.96687148704534887</c:v>
                </c:pt>
                <c:pt idx="428">
                  <c:v>-0.98799005470650025</c:v>
                </c:pt>
                <c:pt idx="429">
                  <c:v>-0.99865186085407665</c:v>
                </c:pt>
                <c:pt idx="430">
                  <c:v>-0.99867405615752536</c:v>
                </c:pt>
                <c:pt idx="431">
                  <c:v>-0.98798649622324652</c:v>
                </c:pt>
                <c:pt idx="432">
                  <c:v>-0.96663423581904695</c:v>
                </c:pt>
                <c:pt idx="433">
                  <c:v>-0.93477879980887879</c:v>
                </c:pt>
                <c:pt idx="434">
                  <c:v>-0.89269818728213191</c:v>
                </c:pt>
                <c:pt idx="435">
                  <c:v>-0.84078557859094383</c:v>
                </c:pt>
                <c:pt idx="436">
                  <c:v>-0.77954672901568645</c:v>
                </c:pt>
                <c:pt idx="437">
                  <c:v>-0.70959604742520732</c:v>
                </c:pt>
                <c:pt idx="438">
                  <c:v>-0.63165137343317579</c:v>
                </c:pt>
                <c:pt idx="439">
                  <c:v>-0.54652748201204648</c:v>
                </c:pt>
                <c:pt idx="440">
                  <c:v>-0.45512836013787811</c:v>
                </c:pt>
                <c:pt idx="441">
                  <c:v>-0.35843831562040879</c:v>
                </c:pt>
                <c:pt idx="442">
                  <c:v>-0.25751199363381105</c:v>
                </c:pt>
                <c:pt idx="443">
                  <c:v>-0.15346339141062057</c:v>
                </c:pt>
                <c:pt idx="444">
                  <c:v>-4.7453975897798893E-2</c:v>
                </c:pt>
                <c:pt idx="445">
                  <c:v>5.9319977297179728E-2</c:v>
                </c:pt>
                <c:pt idx="446">
                  <c:v>0.16564069281528729</c:v>
                </c:pt>
                <c:pt idx="447">
                  <c:v>0.27028271011962185</c:v>
                </c:pt>
                <c:pt idx="448">
                  <c:v>0.37202705158173321</c:v>
                </c:pt>
                <c:pt idx="449">
                  <c:v>0.46967558351264427</c:v>
                </c:pt>
                <c:pt idx="450">
                  <c:v>0.56206540285963902</c:v>
                </c:pt>
                <c:pt idx="451">
                  <c:v>0.64808307742737326</c:v>
                </c:pt>
                <c:pt idx="452">
                  <c:v>0.72667856459452229</c:v>
                </c:pt>
                <c:pt idx="453">
                  <c:v>0.79687863268942682</c:v>
                </c:pt>
                <c:pt idx="454">
                  <c:v>0.85779961054407083</c:v>
                </c:pt>
                <c:pt idx="455">
                  <c:v>0.90865929432297643</c:v>
                </c:pt>
                <c:pt idx="456">
                  <c:v>0.9487878465545434</c:v>
                </c:pt>
                <c:pt idx="457">
                  <c:v>0.97763753038099011</c:v>
                </c:pt>
                <c:pt idx="458">
                  <c:v>0.99479113236407479</c:v>
                </c:pt>
                <c:pt idx="459">
                  <c:v>0.99996893968214962</c:v>
                </c:pt>
                <c:pt idx="460">
                  <c:v>0.99303415214380819</c:v>
                </c:pt>
                <c:pt idx="461">
                  <c:v>0.97399662600784986</c:v>
                </c:pt>
                <c:pt idx="462">
                  <c:v>0.94301486499131326</c:v>
                </c:pt>
                <c:pt idx="463">
                  <c:v>0.90039619389000669</c:v>
                </c:pt>
                <c:pt idx="464">
                  <c:v>0.84659507172360426</c:v>
                </c:pt>
                <c:pt idx="465">
                  <c:v>0.7822095240173057</c:v>
                </c:pt>
                <c:pt idx="466">
                  <c:v>0.70797569748640077</c:v>
                </c:pt>
                <c:pt idx="467">
                  <c:v>0.62476056471863051</c:v>
                </c:pt>
                <c:pt idx="468">
                  <c:v>0.53355283115160823</c:v>
                </c:pt>
                <c:pt idx="469">
                  <c:v>0.43545212140260819</c:v>
                </c:pt>
                <c:pt idx="470">
                  <c:v>0.33165654649618315</c:v>
                </c:pt>
                <c:pt idx="471">
                  <c:v>0.22344877741368624</c:v>
                </c:pt>
                <c:pt idx="472">
                  <c:v>0.11218077331514538</c:v>
                </c:pt>
                <c:pt idx="473">
                  <c:v>-7.4266558359228397E-4</c:v>
                </c:pt>
                <c:pt idx="474">
                  <c:v>-0.11388133049484797</c:v>
                </c:pt>
                <c:pt idx="475">
                  <c:v>-0.22577781387806015</c:v>
                </c:pt>
                <c:pt idx="476">
                  <c:v>-0.33497627279676861</c:v>
                </c:pt>
                <c:pt idx="477">
                  <c:v>-0.44004150880888715</c:v>
                </c:pt>
                <c:pt idx="478">
                  <c:v>-0.53957811700944325</c:v>
                </c:pt>
                <c:pt idx="479">
                  <c:v>-0.63224944953778106</c:v>
                </c:pt>
                <c:pt idx="480">
                  <c:v>-0.71679613482725446</c:v>
                </c:pt>
                <c:pt idx="481">
                  <c:v>-0.79205389327942244</c:v>
                </c:pt>
                <c:pt idx="482">
                  <c:v>-0.8569703930095075</c:v>
                </c:pt>
                <c:pt idx="483">
                  <c:v>-0.91062089591199769</c:v>
                </c:pt>
                <c:pt idx="484">
                  <c:v>-0.95222245456262622</c:v>
                </c:pt>
                <c:pt idx="485">
                  <c:v>-0.98114643438138216</c:v>
                </c:pt>
                <c:pt idx="486">
                  <c:v>-0.99692915295479589</c:v>
                </c:pt>
                <c:pt idx="487">
                  <c:v>-0.99928044932276172</c:v>
                </c:pt>
                <c:pt idx="488">
                  <c:v>-0.98809002019119818</c:v>
                </c:pt>
                <c:pt idx="489">
                  <c:v>-0.96343138719748922</c:v>
                </c:pt>
                <c:pt idx="490">
                  <c:v>-0.9255633892395958</c:v>
                </c:pt>
                <c:pt idx="491">
                  <c:v>-0.87492912614030238</c:v>
                </c:pt>
                <c:pt idx="492">
                  <c:v>-0.81215231416630829</c:v>
                </c:pt>
                <c:pt idx="493">
                  <c:v>-0.7380310497257746</c:v>
                </c:pt>
                <c:pt idx="494">
                  <c:v>-0.653529014456385</c:v>
                </c:pt>
                <c:pt idx="495">
                  <c:v>-0.55976419238580255</c:v>
                </c:pt>
                <c:pt idx="496">
                  <c:v>-0.45799520736629645</c:v>
                </c:pt>
                <c:pt idx="497">
                  <c:v>-0.34960542600531624</c:v>
                </c:pt>
                <c:pt idx="498">
                  <c:v>-0.23608500727090989</c:v>
                </c:pt>
                <c:pt idx="499">
                  <c:v>-0.11901111427826298</c:v>
                </c:pt>
                <c:pt idx="500">
                  <c:v>-2.6535897928668363E-5</c:v>
                </c:pt>
                <c:pt idx="501">
                  <c:v>0.11918300478165911</c:v>
                </c:pt>
                <c:pt idx="502">
                  <c:v>0.23691255198384389</c:v>
                </c:pt>
                <c:pt idx="503">
                  <c:v>0.35146230325865269</c:v>
                </c:pt>
                <c:pt idx="504">
                  <c:v>0.46116233634821929</c:v>
                </c:pt>
                <c:pt idx="505">
                  <c:v>0.56439731977447349</c:v>
                </c:pt>
                <c:pt idx="506">
                  <c:v>0.65963084151409335</c:v>
                </c:pt>
                <c:pt idx="507">
                  <c:v>0.74542898689417658</c:v>
                </c:pt>
                <c:pt idx="508">
                  <c:v>0.82048279910230637</c:v>
                </c:pt>
                <c:pt idx="509">
                  <c:v>0.88362926359612104</c:v>
                </c:pt>
                <c:pt idx="510">
                  <c:v>0.93387047127711453</c:v>
                </c:pt>
                <c:pt idx="511">
                  <c:v>0.97039063453065355</c:v>
                </c:pt>
                <c:pt idx="512">
                  <c:v>0.99257065500993935</c:v>
                </c:pt>
                <c:pt idx="513">
                  <c:v>0.99999997214471503</c:v>
                </c:pt>
                <c:pt idx="514">
                  <c:v>0.99248545648349584</c:v>
                </c:pt>
                <c:pt idx="515">
                  <c:v>0.97005715173931817</c:v>
                </c:pt>
                <c:pt idx="516">
                  <c:v>0.93297071332334469</c:v>
                </c:pt>
                <c:pt idx="517">
                  <c:v>0.88170643865642995</c:v>
                </c:pt>
                <c:pt idx="518">
                  <c:v>0.81696483500640626</c:v>
                </c:pt>
                <c:pt idx="519">
                  <c:v>0.7396587233001034</c:v>
                </c:pt>
                <c:pt idx="520">
                  <c:v>0.65090193053444145</c:v>
                </c:pt>
                <c:pt idx="521">
                  <c:v>0.55199467824083626</c:v>
                </c:pt>
                <c:pt idx="522">
                  <c:v>0.44440582908339027</c:v>
                </c:pt>
                <c:pt idx="523">
                  <c:v>0.32975220720845233</c:v>
                </c:pt>
                <c:pt idx="524">
                  <c:v>0.20977525951466267</c:v>
                </c:pt>
                <c:pt idx="525">
                  <c:v>8.6315373681714228E-2</c:v>
                </c:pt>
                <c:pt idx="526">
                  <c:v>-3.8715786295816575E-2</c:v>
                </c:pt>
                <c:pt idx="527">
                  <c:v>-0.16336452602375692</c:v>
                </c:pt>
                <c:pt idx="528">
                  <c:v>-0.28566551213649005</c:v>
                </c:pt>
                <c:pt idx="529">
                  <c:v>-0.40367284455856439</c:v>
                </c:pt>
                <c:pt idx="530">
                  <c:v>-0.51549132298517764</c:v>
                </c:pt>
                <c:pt idx="531">
                  <c:v>-0.61930740640958293</c:v>
                </c:pt>
                <c:pt idx="532">
                  <c:v>-0.71341935781327026</c:v>
                </c:pt>
                <c:pt idx="533">
                  <c:v>-0.79626606761555563</c:v>
                </c:pt>
                <c:pt idx="534">
                  <c:v>-0.86645405937938214</c:v>
                </c:pt>
                <c:pt idx="535">
                  <c:v>-0.92278219967735142</c:v>
                </c:pt>
                <c:pt idx="536">
                  <c:v>-0.96426366088560655</c:v>
                </c:pt>
                <c:pt idx="537">
                  <c:v>-0.99014472079547788</c:v>
                </c:pt>
                <c:pt idx="538">
                  <c:v>-0.999920025969121</c:v>
                </c:pt>
                <c:pt idx="539">
                  <c:v>-0.99334399622419689</c:v>
                </c:pt>
                <c:pt idx="540">
                  <c:v>-0.97043810487839066</c:v>
                </c:pt>
                <c:pt idx="541">
                  <c:v>-0.9314938326434552</c:v>
                </c:pt>
                <c:pt idx="542">
                  <c:v>-0.87707116142719832</c:v>
                </c:pt>
                <c:pt idx="543">
                  <c:v>-0.8079925467583412</c:v>
                </c:pt>
                <c:pt idx="544">
                  <c:v>-0.72533238296632063</c:v>
                </c:pt>
                <c:pt idx="545">
                  <c:v>-0.63040205240958513</c:v>
                </c:pt>
                <c:pt idx="546">
                  <c:v>-0.52473072766463169</c:v>
                </c:pt>
                <c:pt idx="547">
                  <c:v>-0.41004217232652834</c:v>
                </c:pt>
                <c:pt idx="548">
                  <c:v>-0.28822786056270883</c:v>
                </c:pt>
                <c:pt idx="549">
                  <c:v>-0.16131680643488747</c:v>
                </c:pt>
                <c:pt idx="550">
                  <c:v>-3.1442559904306666E-2</c:v>
                </c:pt>
                <c:pt idx="551">
                  <c:v>9.9192113943829999E-2</c:v>
                </c:pt>
                <c:pt idx="552">
                  <c:v>0.2283523038214158</c:v>
                </c:pt>
                <c:pt idx="553">
                  <c:v>0.35380915723595252</c:v>
                </c:pt>
                <c:pt idx="554">
                  <c:v>0.47337857575976539</c:v>
                </c:pt>
                <c:pt idx="555">
                  <c:v>0.5849597316067624</c:v>
                </c:pt>
                <c:pt idx="556">
                  <c:v>0.68657272470270525</c:v>
                </c:pt>
                <c:pt idx="557">
                  <c:v>0.77639469943414552</c:v>
                </c:pt>
                <c:pt idx="558">
                  <c:v>0.85279375245537425</c:v>
                </c:pt>
                <c:pt idx="559">
                  <c:v>0.91435998745660552</c:v>
                </c:pt>
                <c:pt idx="560">
                  <c:v>0.95993310956324474</c:v>
                </c:pt>
                <c:pt idx="561">
                  <c:v>0.98862600073113782</c:v>
                </c:pt>
                <c:pt idx="562">
                  <c:v>0.9998437775819996</c:v>
                </c:pt>
                <c:pt idx="563">
                  <c:v>0.99329790381475402</c:v>
                </c:pt>
                <c:pt idx="564">
                  <c:v>0.96901500963891629</c:v>
                </c:pt>
                <c:pt idx="565">
                  <c:v>0.92734015940101022</c:v>
                </c:pt>
                <c:pt idx="566">
                  <c:v>0.86893440431473812</c:v>
                </c:pt>
                <c:pt idx="567">
                  <c:v>0.79476655838433896</c:v>
                </c:pt>
                <c:pt idx="568">
                  <c:v>0.70609924049977002</c:v>
                </c:pt>
                <c:pt idx="569">
                  <c:v>0.60446933242902701</c:v>
                </c:pt>
                <c:pt idx="570">
                  <c:v>0.49166310908901389</c:v>
                </c:pt>
                <c:pt idx="571">
                  <c:v>0.3696864020345163</c:v>
                </c:pt>
                <c:pt idx="572">
                  <c:v>0.24073025753236768</c:v>
                </c:pt>
                <c:pt idx="573">
                  <c:v>0.10713264486853037</c:v>
                </c:pt>
                <c:pt idx="574">
                  <c:v>-2.8663143296863463E-2</c:v>
                </c:pt>
                <c:pt idx="575">
                  <c:v>-0.1641526805255985</c:v>
                </c:pt>
                <c:pt idx="576">
                  <c:v>-0.29681640368313378</c:v>
                </c:pt>
                <c:pt idx="577">
                  <c:v>-0.42416658386326056</c:v>
                </c:pt>
                <c:pt idx="578">
                  <c:v>-0.54379440098093856</c:v>
                </c:pt>
                <c:pt idx="579">
                  <c:v>-0.65341623109052538</c:v>
                </c:pt>
                <c:pt idx="580">
                  <c:v>-0.75091825132632817</c:v>
                </c:pt>
                <c:pt idx="581">
                  <c:v>-0.83439848035822728</c:v>
                </c:pt>
                <c:pt idx="582">
                  <c:v>-0.90220540263524829</c:v>
                </c:pt>
                <c:pt idx="583">
                  <c:v>-0.95297237234784926</c:v>
                </c:pt>
                <c:pt idx="584">
                  <c:v>-0.9856470575258115</c:v>
                </c:pt>
                <c:pt idx="585">
                  <c:v>-0.99951526520604717</c:v>
                </c:pt>
                <c:pt idx="586">
                  <c:v>-0.99421858401330132</c:v>
                </c:pt>
                <c:pt idx="587">
                  <c:v>-0.96976538932624234</c:v>
                </c:pt>
                <c:pt idx="588">
                  <c:v>-0.92653487666623302</c:v>
                </c:pt>
                <c:pt idx="589">
                  <c:v>-0.86527391897397887</c:v>
                </c:pt>
                <c:pt idx="590">
                  <c:v>-0.7870866807009419</c:v>
                </c:pt>
                <c:pt idx="591">
                  <c:v>-0.69341706359156874</c:v>
                </c:pt>
                <c:pt idx="592">
                  <c:v>-0.58602420294934576</c:v>
                </c:pt>
                <c:pt idx="593">
                  <c:v>-0.46695137622108129</c:v>
                </c:pt>
                <c:pt idx="594">
                  <c:v>-0.33848882498726718</c:v>
                </c:pt>
                <c:pt idx="595">
                  <c:v>-0.20313112398643537</c:v>
                </c:pt>
                <c:pt idx="596">
                  <c:v>-6.352985375123088E-2</c:v>
                </c:pt>
                <c:pt idx="597">
                  <c:v>7.7557555974929956E-2</c:v>
                </c:pt>
                <c:pt idx="598">
                  <c:v>0.21732184923871783</c:v>
                </c:pt>
                <c:pt idx="599">
                  <c:v>0.35295779218746226</c:v>
                </c:pt>
                <c:pt idx="600">
                  <c:v>0.48172074668581694</c:v>
                </c:pt>
                <c:pt idx="601">
                  <c:v>0.6009828314935598</c:v>
                </c:pt>
                <c:pt idx="602">
                  <c:v>0.7082875180276138</c:v>
                </c:pt>
                <c:pt idx="603">
                  <c:v>0.80140151593677467</c:v>
                </c:pt>
                <c:pt idx="604">
                  <c:v>0.87836283582489305</c:v>
                </c:pt>
                <c:pt idx="605">
                  <c:v>0.93752397244245977</c:v>
                </c:pt>
                <c:pt idx="606">
                  <c:v>0.97758923100256745</c:v>
                </c:pt>
                <c:pt idx="607">
                  <c:v>0.99764532092563829</c:v>
                </c:pt>
                <c:pt idx="608">
                  <c:v>0.99718446373993741</c:v>
                </c:pt>
                <c:pt idx="609">
                  <c:v>0.97611940303124056</c:v>
                </c:pt>
                <c:pt idx="610">
                  <c:v>0.93478986175721457</c:v>
                </c:pt>
                <c:pt idx="611">
                  <c:v>0.87396016300849499</c:v>
                </c:pt>
                <c:pt idx="612">
                  <c:v>0.7948079111249492</c:v>
                </c:pt>
                <c:pt idx="613">
                  <c:v>0.69890381736363294</c:v>
                </c:pt>
                <c:pt idx="614">
                  <c:v>0.58818294421875572</c:v>
                </c:pt>
                <c:pt idx="615">
                  <c:v>0.46490783099796734</c:v>
                </c:pt>
                <c:pt idx="616">
                  <c:v>0.33162414625733877</c:v>
                </c:pt>
                <c:pt idx="617">
                  <c:v>0.19110968608305043</c:v>
                </c:pt>
                <c:pt idx="618">
                  <c:v>4.631769696156654E-2</c:v>
                </c:pt>
                <c:pt idx="619">
                  <c:v>-9.968435573726861E-2</c:v>
                </c:pt>
                <c:pt idx="620">
                  <c:v>-0.24377933139776214</c:v>
                </c:pt>
                <c:pt idx="621">
                  <c:v>-0.38286693065917965</c:v>
                </c:pt>
                <c:pt idx="622">
                  <c:v>-0.51393077555391065</c:v>
                </c:pt>
                <c:pt idx="623">
                  <c:v>-0.63410460336236119</c:v>
                </c:pt>
                <c:pt idx="624">
                  <c:v>-0.74073611451323684</c:v>
                </c:pt>
                <c:pt idx="625">
                  <c:v>-0.83144703707881096</c:v>
                </c:pt>
                <c:pt idx="626">
                  <c:v>-0.90418802495082684</c:v>
                </c:pt>
                <c:pt idx="627">
                  <c:v>-0.95728709326551786</c:v>
                </c:pt>
                <c:pt idx="628">
                  <c:v>-0.98949041197465637</c:v>
                </c:pt>
                <c:pt idx="629">
                  <c:v>-0.99999442480941436</c:v>
                </c:pt>
                <c:pt idx="630">
                  <c:v>-0.98846843371869653</c:v>
                </c:pt>
                <c:pt idx="631">
                  <c:v>-0.955066984974559</c:v>
                </c:pt>
                <c:pt idx="632">
                  <c:v>-0.90043160869269945</c:v>
                </c:pt>
                <c:pt idx="633">
                  <c:v>-0.82568169412958159</c:v>
                </c:pt>
                <c:pt idx="634">
                  <c:v>-0.73239452393278226</c:v>
                </c:pt>
                <c:pt idx="635">
                  <c:v>-0.62257473630569271</c:v>
                </c:pt>
                <c:pt idx="636">
                  <c:v>-0.49861372930559433</c:v>
                </c:pt>
                <c:pt idx="637">
                  <c:v>-0.36323976058286128</c:v>
                </c:pt>
                <c:pt idx="638">
                  <c:v>-0.21945972312537237</c:v>
                </c:pt>
                <c:pt idx="639">
                  <c:v>-7.0493787447692038E-2</c:v>
                </c:pt>
                <c:pt idx="640">
                  <c:v>8.0295712148162918E-2</c:v>
                </c:pt>
                <c:pt idx="641">
                  <c:v>0.2294796100399451</c:v>
                </c:pt>
                <c:pt idx="642">
                  <c:v>0.37363979574424871</c:v>
                </c:pt>
                <c:pt idx="643">
                  <c:v>0.50944789792870571</c:v>
                </c:pt>
                <c:pt idx="644">
                  <c:v>0.63374295673309688</c:v>
                </c:pt>
                <c:pt idx="645">
                  <c:v>0.74360626347565895</c:v>
                </c:pt>
                <c:pt idx="646">
                  <c:v>0.83643157759108744</c:v>
                </c:pt>
                <c:pt idx="647">
                  <c:v>0.90998900421669349</c:v>
                </c:pt>
                <c:pt idx="648">
                  <c:v>0.96248093155645276</c:v>
                </c:pt>
                <c:pt idx="649">
                  <c:v>0.9925885833278294</c:v>
                </c:pt>
                <c:pt idx="650">
                  <c:v>0.9995079355359755</c:v>
                </c:pt>
                <c:pt idx="651">
                  <c:v>0.98297397484410942</c:v>
                </c:pt>
                <c:pt idx="652">
                  <c:v>0.94327253331420091</c:v>
                </c:pt>
                <c:pt idx="653">
                  <c:v>0.88123921583319365</c:v>
                </c:pt>
                <c:pt idx="654">
                  <c:v>0.79824523593747809</c:v>
                </c:pt>
                <c:pt idx="655">
                  <c:v>0.69617028621566601</c:v>
                </c:pt>
                <c:pt idx="656">
                  <c:v>0.57736288376109091</c:v>
                </c:pt>
                <c:pt idx="657">
                  <c:v>0.44458894171859042</c:v>
                </c:pt>
                <c:pt idx="658">
                  <c:v>0.30096961716379672</c:v>
                </c:pt>
                <c:pt idx="659">
                  <c:v>0.14990976577118903</c:v>
                </c:pt>
                <c:pt idx="660">
                  <c:v>-4.9814123714292642E-3</c:v>
                </c:pt>
                <c:pt idx="661">
                  <c:v>-0.15997573075353619</c:v>
                </c:pt>
                <c:pt idx="662">
                  <c:v>-0.31131539197476887</c:v>
                </c:pt>
                <c:pt idx="663">
                  <c:v>-0.45530425827719706</c:v>
                </c:pt>
                <c:pt idx="664">
                  <c:v>-0.58839880767982444</c:v>
                </c:pt>
                <c:pt idx="665">
                  <c:v>-0.70729653227142153</c:v>
                </c:pt>
                <c:pt idx="666">
                  <c:v>-0.80901955613322696</c:v>
                </c:pt>
                <c:pt idx="667">
                  <c:v>-0.89099132707319983</c:v>
                </c:pt>
                <c:pt idx="668">
                  <c:v>-0.95110436831190959</c:v>
                </c:pt>
                <c:pt idx="669">
                  <c:v>-0.9877772615101188</c:v>
                </c:pt>
                <c:pt idx="670">
                  <c:v>-0.99999926771027359</c:v>
                </c:pt>
                <c:pt idx="671">
                  <c:v>-0.98736127316126066</c:v>
                </c:pt>
                <c:pt idx="672">
                  <c:v>-0.95007206660937749</c:v>
                </c:pt>
                <c:pt idx="673">
                  <c:v>-0.88895930630737063</c:v>
                </c:pt>
                <c:pt idx="674">
                  <c:v>-0.80545491053864393</c:v>
                </c:pt>
                <c:pt idx="675">
                  <c:v>-0.70156499586289323</c:v>
                </c:pt>
                <c:pt idx="676">
                  <c:v>-0.57982488292058187</c:v>
                </c:pt>
                <c:pt idx="677">
                  <c:v>-0.44324008044917973</c:v>
                </c:pt>
                <c:pt idx="678">
                  <c:v>-0.2952145339777551</c:v>
                </c:pt>
                <c:pt idx="679">
                  <c:v>-0.13946777640547578</c:v>
                </c:pt>
                <c:pt idx="680">
                  <c:v>2.0057066361016031E-2</c:v>
                </c:pt>
                <c:pt idx="681">
                  <c:v>0.17929218938385008</c:v>
                </c:pt>
                <c:pt idx="682">
                  <c:v>0.33414849677066349</c:v>
                </c:pt>
                <c:pt idx="683">
                  <c:v>0.48062085712315139</c:v>
                </c:pt>
                <c:pt idx="684">
                  <c:v>0.61489252302841313</c:v>
                </c:pt>
                <c:pt idx="685">
                  <c:v>0.73343598336811144</c:v>
                </c:pt>
                <c:pt idx="686">
                  <c:v>0.83310756041769307</c:v>
                </c:pt>
                <c:pt idx="687">
                  <c:v>0.91123317856079067</c:v>
                </c:pt>
                <c:pt idx="688">
                  <c:v>0.96568291662981021</c:v>
                </c:pt>
                <c:pt idx="689">
                  <c:v>0.99493220816933015</c:v>
                </c:pt>
                <c:pt idx="690">
                  <c:v>0.99810786819095054</c:v>
                </c:pt>
                <c:pt idx="691">
                  <c:v>0.97501749433734908</c:v>
                </c:pt>
                <c:pt idx="692">
                  <c:v>0.9261612062264194</c:v>
                </c:pt>
                <c:pt idx="693">
                  <c:v>0.85272513904939451</c:v>
                </c:pt>
                <c:pt idx="694">
                  <c:v>0.75655658494490519</c:v>
                </c:pt>
                <c:pt idx="695">
                  <c:v>0.64012116597789603</c:v>
                </c:pt>
                <c:pt idx="696">
                  <c:v>0.50644291275786413</c:v>
                </c:pt>
                <c:pt idx="697">
                  <c:v>0.3590285995340704</c:v>
                </c:pt>
                <c:pt idx="698">
                  <c:v>0.20177813672122943</c:v>
                </c:pt>
                <c:pt idx="699">
                  <c:v>3.8883232330156073E-2</c:v>
                </c:pt>
                <c:pt idx="700">
                  <c:v>-0.12528310745427684</c:v>
                </c:pt>
                <c:pt idx="701">
                  <c:v>-0.28628337234642093</c:v>
                </c:pt>
                <c:pt idx="702">
                  <c:v>-0.43973554694638195</c:v>
                </c:pt>
                <c:pt idx="703">
                  <c:v>-0.58143308164837859</c:v>
                </c:pt>
                <c:pt idx="704">
                  <c:v>-0.70746154535227124</c:v>
                </c:pt>
                <c:pt idx="705">
                  <c:v>-0.81430870245605758</c:v>
                </c:pt>
                <c:pt idx="706">
                  <c:v>-0.89896488012085329</c:v>
                </c:pt>
                <c:pt idx="707">
                  <c:v>-0.95901070491038076</c:v>
                </c:pt>
                <c:pt idx="708">
                  <c:v>-0.99268958675159302</c:v>
                </c:pt>
                <c:pt idx="709">
                  <c:v>-0.99896270636681261</c:v>
                </c:pt>
                <c:pt idx="710">
                  <c:v>-0.97754471111501029</c:v>
                </c:pt>
                <c:pt idx="711">
                  <c:v>-0.92891883255370855</c:v>
                </c:pt>
                <c:pt idx="712">
                  <c:v>-0.8543306940228238</c:v>
                </c:pt>
                <c:pt idx="713">
                  <c:v>-0.7557606635280989</c:v>
                </c:pt>
                <c:pt idx="714">
                  <c:v>-0.6358752102462949</c:v>
                </c:pt>
                <c:pt idx="715">
                  <c:v>-0.49795832529871181</c:v>
                </c:pt>
                <c:pt idx="716">
                  <c:v>-0.34582465184334898</c:v>
                </c:pt>
                <c:pt idx="717">
                  <c:v>-0.18371651889090421</c:v>
                </c:pt>
                <c:pt idx="718">
                  <c:v>-1.6187570994172742E-2</c:v>
                </c:pt>
                <c:pt idx="719">
                  <c:v>0.15202388340368003</c:v>
                </c:pt>
                <c:pt idx="720">
                  <c:v>0.31612833260102347</c:v>
                </c:pt>
                <c:pt idx="721">
                  <c:v>0.47142160233876351</c:v>
                </c:pt>
                <c:pt idx="722">
                  <c:v>0.61342059369414437</c:v>
                </c:pt>
                <c:pt idx="723">
                  <c:v>0.73799429072959688</c:v>
                </c:pt>
                <c:pt idx="724">
                  <c:v>0.84148617909656209</c:v>
                </c:pt>
                <c:pt idx="725">
                  <c:v>0.92082439920401571</c:v>
                </c:pt>
                <c:pt idx="726">
                  <c:v>0.97361625099296445</c:v>
                </c:pt>
                <c:pt idx="727">
                  <c:v>0.99822406571944255</c:v>
                </c:pt>
                <c:pt idx="728">
                  <c:v>0.99381995409659551</c:v>
                </c:pt>
                <c:pt idx="729">
                  <c:v>0.96041751727111835</c:v>
                </c:pt>
                <c:pt idx="730">
                  <c:v>0.89887925221969911</c:v>
                </c:pt>
                <c:pt idx="731">
                  <c:v>0.81089907864855204</c:v>
                </c:pt>
                <c:pt idx="732">
                  <c:v>0.69896014081816671</c:v>
                </c:pt>
                <c:pt idx="733">
                  <c:v>0.56626877393650665</c:v>
                </c:pt>
                <c:pt idx="734">
                  <c:v>0.41666624908215305</c:v>
                </c:pt>
                <c:pt idx="735">
                  <c:v>0.25452060106041297</c:v>
                </c:pt>
                <c:pt idx="736">
                  <c:v>8.460147865582672E-2</c:v>
                </c:pt>
                <c:pt idx="737">
                  <c:v>-8.8058483948708938E-2</c:v>
                </c:pt>
                <c:pt idx="738">
                  <c:v>-0.25831181084936822</c:v>
                </c:pt>
                <c:pt idx="739">
                  <c:v>-0.42104952502007936</c:v>
                </c:pt>
                <c:pt idx="740">
                  <c:v>-0.57135513697457374</c:v>
                </c:pt>
                <c:pt idx="741">
                  <c:v>-0.70465463548902263</c:v>
                </c:pt>
                <c:pt idx="742">
                  <c:v>-0.81685787671365406</c:v>
                </c:pt>
                <c:pt idx="743">
                  <c:v>-0.90448695161954373</c:v>
                </c:pt>
                <c:pt idx="744">
                  <c:v>-0.96478743414101509</c:v>
                </c:pt>
                <c:pt idx="745">
                  <c:v>-0.99581886675368114</c:v>
                </c:pt>
                <c:pt idx="746">
                  <c:v>-0.99652141549734752</c:v>
                </c:pt>
                <c:pt idx="747">
                  <c:v>-0.96675630751259944</c:v>
                </c:pt>
                <c:pt idx="748">
                  <c:v>-0.90731843225534925</c:v>
                </c:pt>
                <c:pt idx="749">
                  <c:v>-0.81992032075476129</c:v>
                </c:pt>
                <c:pt idx="750">
                  <c:v>-0.70714759108539282</c:v>
                </c:pt>
                <c:pt idx="751">
                  <c:v>-0.57238683625661979</c:v>
                </c:pt>
                <c:pt idx="752">
                  <c:v>-0.41972780551187167</c:v>
                </c:pt>
                <c:pt idx="753">
                  <c:v>-0.25384256384546083</c:v>
                </c:pt>
                <c:pt idx="754">
                  <c:v>-7.9845080268607191E-2</c:v>
                </c:pt>
                <c:pt idx="755">
                  <c:v>9.6864632641305848E-2</c:v>
                </c:pt>
                <c:pt idx="756">
                  <c:v>0.2707671503824095</c:v>
                </c:pt>
                <c:pt idx="757">
                  <c:v>0.43639594399349929</c:v>
                </c:pt>
                <c:pt idx="758">
                  <c:v>0.58851000354885696</c:v>
                </c:pt>
                <c:pt idx="759">
                  <c:v>0.72226131864138432</c:v>
                </c:pt>
                <c:pt idx="760">
                  <c:v>0.83335182951012354</c:v>
                </c:pt>
                <c:pt idx="761">
                  <c:v>0.91817470852094063</c:v>
                </c:pt>
                <c:pt idx="762">
                  <c:v>0.97393524699236766</c:v>
                </c:pt>
                <c:pt idx="763">
                  <c:v>0.99874719718680638</c:v>
                </c:pt>
                <c:pt idx="764">
                  <c:v>0.99170113858733056</c:v>
                </c:pt>
                <c:pt idx="765">
                  <c:v>0.95290228123187459</c:v>
                </c:pt>
                <c:pt idx="766">
                  <c:v>0.88347606223621777</c:v>
                </c:pt>
                <c:pt idx="767">
                  <c:v>0.78554090621874395</c:v>
                </c:pt>
                <c:pt idx="768">
                  <c:v>0.66214857464811705</c:v>
                </c:pt>
                <c:pt idx="769">
                  <c:v>0.5171935896145512</c:v>
                </c:pt>
                <c:pt idx="770">
                  <c:v>0.3552942496142531</c:v>
                </c:pt>
                <c:pt idx="771">
                  <c:v>0.18164872417394803</c:v>
                </c:pt>
                <c:pt idx="772">
                  <c:v>1.8705873143497333E-3</c:v>
                </c:pt>
                <c:pt idx="773">
                  <c:v>-0.17819110387898945</c:v>
                </c:pt>
                <c:pt idx="774">
                  <c:v>-0.35264148731255096</c:v>
                </c:pt>
                <c:pt idx="775">
                  <c:v>-0.51573321748459366</c:v>
                </c:pt>
                <c:pt idx="776">
                  <c:v>-0.6620570974534975</c:v>
                </c:pt>
                <c:pt idx="777">
                  <c:v>-0.78672367411558597</c:v>
                </c:pt>
                <c:pt idx="778">
                  <c:v>-0.88552964690719338</c:v>
                </c:pt>
                <c:pt idx="779">
                  <c:v>-0.95510334616936643</c:v>
                </c:pt>
                <c:pt idx="780">
                  <c:v>-0.99302414330942035</c:v>
                </c:pt>
                <c:pt idx="781">
                  <c:v>-0.99791144443422286</c:v>
                </c:pt>
                <c:pt idx="782">
                  <c:v>-0.96947986960748178</c:v>
                </c:pt>
                <c:pt idx="783">
                  <c:v>-0.90855830260286363</c:v>
                </c:pt>
                <c:pt idx="784">
                  <c:v>-0.81707167712848994</c:v>
                </c:pt>
                <c:pt idx="785">
                  <c:v>-0.69798560698184231</c:v>
                </c:pt>
                <c:pt idx="786">
                  <c:v>-0.55521522849987137</c:v>
                </c:pt>
                <c:pt idx="787">
                  <c:v>-0.39350086141082508</c:v>
                </c:pt>
                <c:pt idx="788">
                  <c:v>-0.21825426597847702</c:v>
                </c:pt>
                <c:pt idx="789">
                  <c:v>-3.5380338622654342E-2</c:v>
                </c:pt>
                <c:pt idx="790">
                  <c:v>0.14891999380541007</c:v>
                </c:pt>
                <c:pt idx="791">
                  <c:v>0.32835918388717827</c:v>
                </c:pt>
                <c:pt idx="792">
                  <c:v>0.49677775359631926</c:v>
                </c:pt>
                <c:pt idx="793">
                  <c:v>0.64835694627506857</c:v>
                </c:pt>
                <c:pt idx="794">
                  <c:v>0.77782197637559258</c:v>
                </c:pt>
                <c:pt idx="795">
                  <c:v>0.88062872117032387</c:v>
                </c:pt>
                <c:pt idx="796">
                  <c:v>0.95312715976139051</c:v>
                </c:pt>
                <c:pt idx="797">
                  <c:v>0.99269556766208733</c:v>
                </c:pt>
                <c:pt idx="798">
                  <c:v>0.99784040039900146</c:v>
                </c:pt>
                <c:pt idx="799">
                  <c:v>0.96825791913381754</c:v>
                </c:pt>
                <c:pt idx="800">
                  <c:v>0.90485488987774454</c:v>
                </c:pt>
                <c:pt idx="801">
                  <c:v>0.80972708367877755</c:v>
                </c:pt>
                <c:pt idx="802">
                  <c:v>0.68609577129556842</c:v>
                </c:pt>
                <c:pt idx="803">
                  <c:v>0.53820389184464856</c:v>
                </c:pt>
                <c:pt idx="804">
                  <c:v>0.37117502836401595</c:v>
                </c:pt>
                <c:pt idx="805">
                  <c:v>0.19083969177189325</c:v>
                </c:pt>
                <c:pt idx="806">
                  <c:v>3.534647744628811E-3</c:v>
                </c:pt>
                <c:pt idx="807">
                  <c:v>-0.18411792828836945</c:v>
                </c:pt>
                <c:pt idx="808">
                  <c:v>-0.36544385593477757</c:v>
                </c:pt>
                <c:pt idx="809">
                  <c:v>-0.53395473348576217</c:v>
                </c:pt>
                <c:pt idx="810">
                  <c:v>-0.68358163449932963</c:v>
                </c:pt>
                <c:pt idx="811">
                  <c:v>-0.80889626633775491</c:v>
                </c:pt>
                <c:pt idx="812">
                  <c:v>-0.90531146012695474</c:v>
                </c:pt>
                <c:pt idx="813">
                  <c:v>-0.96925348217738649</c:v>
                </c:pt>
                <c:pt idx="814">
                  <c:v>-0.99829956115325313</c:v>
                </c:pt>
                <c:pt idx="815">
                  <c:v>-0.99127518602225617</c:v>
                </c:pt>
                <c:pt idx="816">
                  <c:v>-0.94830710988045097</c:v>
                </c:pt>
                <c:pt idx="817">
                  <c:v>-0.87082954805567914</c:v>
                </c:pt>
                <c:pt idx="818">
                  <c:v>-0.76154273196487654</c:v>
                </c:pt>
                <c:pt idx="819">
                  <c:v>-0.6243247139267466</c:v>
                </c:pt>
                <c:pt idx="820">
                  <c:v>-0.46409904982611505</c:v>
                </c:pt>
                <c:pt idx="821">
                  <c:v>-0.28666265216277287</c:v>
                </c:pt>
                <c:pt idx="822">
                  <c:v>-9.8479642575447474E-2</c:v>
                </c:pt>
                <c:pt idx="823">
                  <c:v>9.3551619229430227E-2</c:v>
                </c:pt>
                <c:pt idx="824">
                  <c:v>0.28235004804296965</c:v>
                </c:pt>
                <c:pt idx="825">
                  <c:v>0.46091278870078933</c:v>
                </c:pt>
                <c:pt idx="826">
                  <c:v>0.6225760247659492</c:v>
                </c:pt>
                <c:pt idx="827">
                  <c:v>0.76126590917290526</c:v>
                </c:pt>
                <c:pt idx="828">
                  <c:v>0.87173010665366335</c:v>
                </c:pt>
                <c:pt idx="829">
                  <c:v>0.949741020019639</c:v>
                </c:pt>
                <c:pt idx="830">
                  <c:v>0.9922627011381342</c:v>
                </c:pt>
                <c:pt idx="831">
                  <c:v>0.99757469451974323</c:v>
                </c:pt>
                <c:pt idx="832">
                  <c:v>0.96534758590880954</c:v>
                </c:pt>
                <c:pt idx="833">
                  <c:v>0.89666677776176229</c:v>
                </c:pt>
                <c:pt idx="834">
                  <c:v>0.79400292587773524</c:v>
                </c:pt>
                <c:pt idx="835">
                  <c:v>0.66112947697643487</c:v>
                </c:pt>
                <c:pt idx="836">
                  <c:v>0.50298977084491958</c:v>
                </c:pt>
                <c:pt idx="837">
                  <c:v>0.32551813558252274</c:v>
                </c:pt>
                <c:pt idx="838">
                  <c:v>0.13542123380205975</c:v>
                </c:pt>
                <c:pt idx="839">
                  <c:v>-6.007246172753973E-2</c:v>
                </c:pt>
                <c:pt idx="840">
                  <c:v>-0.25348583925897905</c:v>
                </c:pt>
                <c:pt idx="841">
                  <c:v>-0.43737872991864674</c:v>
                </c:pt>
                <c:pt idx="842">
                  <c:v>-0.60463503033428589</c:v>
                </c:pt>
                <c:pt idx="843">
                  <c:v>-0.74874027312650659</c:v>
                </c:pt>
                <c:pt idx="844">
                  <c:v>-0.86403875683607811</c:v>
                </c:pt>
                <c:pt idx="845">
                  <c:v>-0.9459599792581278</c:v>
                </c:pt>
                <c:pt idx="846">
                  <c:v>-0.99120516212059706</c:v>
                </c:pt>
                <c:pt idx="847">
                  <c:v>-0.99788607770869919</c:v>
                </c:pt>
                <c:pt idx="848">
                  <c:v>-0.9656101409028861</c:v>
                </c:pt>
                <c:pt idx="849">
                  <c:v>-0.89550775058003673</c:v>
                </c:pt>
                <c:pt idx="850">
                  <c:v>-0.79020007789166413</c:v>
                </c:pt>
                <c:pt idx="851">
                  <c:v>-0.65370782176750197</c:v>
                </c:pt>
                <c:pt idx="852">
                  <c:v>-0.49130379411813707</c:v>
                </c:pt>
                <c:pt idx="853">
                  <c:v>-0.30931446592231648</c:v>
                </c:pt>
                <c:pt idx="854">
                  <c:v>-0.11487770888990625</c:v>
                </c:pt>
                <c:pt idx="855">
                  <c:v>8.4334181487720233E-2</c:v>
                </c:pt>
                <c:pt idx="856">
                  <c:v>0.28041557590914257</c:v>
                </c:pt>
                <c:pt idx="857">
                  <c:v>0.46554098758854412</c:v>
                </c:pt>
                <c:pt idx="858">
                  <c:v>0.63227853865787842</c:v>
                </c:pt>
                <c:pt idx="859">
                  <c:v>0.77389083792515534</c:v>
                </c:pt>
                <c:pt idx="860">
                  <c:v>0.88461101275855558</c:v>
                </c:pt>
                <c:pt idx="861">
                  <c:v>0.95988246000232602</c:v>
                </c:pt>
                <c:pt idx="862">
                  <c:v>0.99655217992171075</c:v>
                </c:pt>
                <c:pt idx="863">
                  <c:v>0.99300928960605439</c:v>
                </c:pt>
                <c:pt idx="864">
                  <c:v>0.94926241580543824</c:v>
                </c:pt>
                <c:pt idx="865">
                  <c:v>0.86695206310255757</c:v>
                </c:pt>
                <c:pt idx="866">
                  <c:v>0.74929664922520767</c:v>
                </c:pt>
                <c:pt idx="867">
                  <c:v>0.60097359259381056</c:v>
                </c:pt>
                <c:pt idx="868">
                  <c:v>0.42793951907683186</c:v>
                </c:pt>
                <c:pt idx="869">
                  <c:v>0.23719621474410579</c:v>
                </c:pt>
                <c:pt idx="870">
                  <c:v>3.6511281196022552E-2</c:v>
                </c:pt>
                <c:pt idx="871">
                  <c:v>-0.16589555093724512</c:v>
                </c:pt>
                <c:pt idx="872">
                  <c:v>-0.36168791564601227</c:v>
                </c:pt>
                <c:pt idx="873">
                  <c:v>-0.54275649208717969</c:v>
                </c:pt>
                <c:pt idx="874">
                  <c:v>-0.70155671428509581</c:v>
                </c:pt>
                <c:pt idx="875">
                  <c:v>-0.83142639567295251</c:v>
                </c:pt>
                <c:pt idx="876">
                  <c:v>-0.92686978769876849</c:v>
                </c:pt>
                <c:pt idx="877">
                  <c:v>-0.98379579999922928</c:v>
                </c:pt>
                <c:pt idx="878">
                  <c:v>-0.99969985279287543</c:v>
                </c:pt>
                <c:pt idx="879">
                  <c:v>-0.97378104690448375</c:v>
                </c:pt>
                <c:pt idx="880">
                  <c:v>-0.9069889386891743</c:v>
                </c:pt>
                <c:pt idx="881">
                  <c:v>-0.80199709339410508</c:v>
                </c:pt>
                <c:pt idx="882">
                  <c:v>-0.66310364426297497</c:v>
                </c:pt>
                <c:pt idx="883">
                  <c:v>-0.49606217945896658</c:v>
                </c:pt>
                <c:pt idx="884">
                  <c:v>-0.30784928375300957</c:v>
                </c:pt>
                <c:pt idx="885">
                  <c:v>-0.1063778470855673</c:v>
                </c:pt>
                <c:pt idx="886">
                  <c:v>9.9832305571575658E-2</c:v>
                </c:pt>
                <c:pt idx="887">
                  <c:v>0.30201292016049441</c:v>
                </c:pt>
                <c:pt idx="888">
                  <c:v>0.49151997160846528</c:v>
                </c:pt>
                <c:pt idx="889">
                  <c:v>0.66020466943818146</c:v>
                </c:pt>
                <c:pt idx="890">
                  <c:v>0.80076685225468036</c:v>
                </c:pt>
                <c:pt idx="891">
                  <c:v>0.90707534429579417</c:v>
                </c:pt>
                <c:pt idx="892">
                  <c:v>0.97444105475866416</c:v>
                </c:pt>
                <c:pt idx="893">
                  <c:v>0.99983044400680976</c:v>
                </c:pt>
                <c:pt idx="894">
                  <c:v>0.98200939170358459</c:v>
                </c:pt>
                <c:pt idx="895">
                  <c:v>0.92161038590935485</c:v>
                </c:pt>
                <c:pt idx="896">
                  <c:v>0.821119192084245</c:v>
                </c:pt>
                <c:pt idx="897">
                  <c:v>0.68478062159614661</c:v>
                </c:pt>
                <c:pt idx="898">
                  <c:v>0.51842655309551855</c:v>
                </c:pt>
                <c:pt idx="899">
                  <c:v>0.32923281306649532</c:v>
                </c:pt>
                <c:pt idx="900">
                  <c:v>0.12541474046343487</c:v>
                </c:pt>
                <c:pt idx="901">
                  <c:v>-8.4125901754611918E-2</c:v>
                </c:pt>
                <c:pt idx="902">
                  <c:v>-0.29018768067607364</c:v>
                </c:pt>
                <c:pt idx="903">
                  <c:v>-0.48367322652199524</c:v>
                </c:pt>
                <c:pt idx="904">
                  <c:v>-0.65599227178733188</c:v>
                </c:pt>
                <c:pt idx="905">
                  <c:v>-0.79944610663976934</c:v>
                </c:pt>
                <c:pt idx="906">
                  <c:v>-0.90757613734181286</c:v>
                </c:pt>
                <c:pt idx="907">
                  <c:v>-0.97546059318462819</c:v>
                </c:pt>
                <c:pt idx="908">
                  <c:v>-0.99994552176773366</c:v>
                </c:pt>
                <c:pt idx="909">
                  <c:v>-0.97979896188398763</c:v>
                </c:pt>
                <c:pt idx="910">
                  <c:v>-0.91578047608529767</c:v>
                </c:pt>
                <c:pt idx="911">
                  <c:v>-0.81062192271953115</c:v>
                </c:pt>
                <c:pt idx="912">
                  <c:v>-0.66891929021970098</c:v>
                </c:pt>
                <c:pt idx="913">
                  <c:v>-0.49693943070130553</c:v>
                </c:pt>
                <c:pt idx="914">
                  <c:v>-0.30234943471571285</c:v>
                </c:pt>
                <c:pt idx="915">
                  <c:v>-9.388000485850892E-2</c:v>
                </c:pt>
                <c:pt idx="916">
                  <c:v>0.11906265708457293</c:v>
                </c:pt>
                <c:pt idx="917">
                  <c:v>0.32681938905643709</c:v>
                </c:pt>
                <c:pt idx="918">
                  <c:v>0.51991616636518534</c:v>
                </c:pt>
                <c:pt idx="919">
                  <c:v>0.68949791868719223</c:v>
                </c:pt>
                <c:pt idx="920">
                  <c:v>0.82773814975087767</c:v>
                </c:pt>
                <c:pt idx="921">
                  <c:v>0.92820528005979985</c:v>
                </c:pt>
                <c:pt idx="922">
                  <c:v>0.98616836232065441</c:v>
                </c:pt>
                <c:pt idx="923">
                  <c:v>0.99882737696281176</c:v>
                </c:pt>
                <c:pt idx="924">
                  <c:v>0.96545659772848735</c:v>
                </c:pt>
                <c:pt idx="925">
                  <c:v>0.88745338547079244</c:v>
                </c:pt>
                <c:pt idx="926">
                  <c:v>0.76828905265450742</c:v>
                </c:pt>
                <c:pt idx="927">
                  <c:v>0.61336294942978664</c:v>
                </c:pt>
                <c:pt idx="928">
                  <c:v>0.42976544803361366</c:v>
                </c:pt>
                <c:pt idx="929">
                  <c:v>0.22595983420772564</c:v>
                </c:pt>
                <c:pt idx="930">
                  <c:v>1.1397045716669503E-2</c:v>
                </c:pt>
                <c:pt idx="931">
                  <c:v>-0.20391946296438676</c:v>
                </c:pt>
                <c:pt idx="932">
                  <c:v>-0.40989887192246116</c:v>
                </c:pt>
                <c:pt idx="933">
                  <c:v>-0.59683662176842567</c:v>
                </c:pt>
                <c:pt idx="934">
                  <c:v>-0.75587428053941386</c:v>
                </c:pt>
                <c:pt idx="935">
                  <c:v>-0.87942376666747568</c:v>
                </c:pt>
                <c:pt idx="936">
                  <c:v>-0.96153543530439844</c:v>
                </c:pt>
                <c:pt idx="937">
                  <c:v>-0.99819192303763649</c:v>
                </c:pt>
                <c:pt idx="938">
                  <c:v>-0.98751293319416944</c:v>
                </c:pt>
                <c:pt idx="939">
                  <c:v>-0.92986018943007631</c:v>
                </c:pt>
                <c:pt idx="940">
                  <c:v>-0.82783640893610377</c:v>
                </c:pt>
                <c:pt idx="941">
                  <c:v>-0.68617713682770154</c:v>
                </c:pt>
                <c:pt idx="942">
                  <c:v>-0.51153940678770704</c:v>
                </c:pt>
                <c:pt idx="943">
                  <c:v>-0.31219620542258941</c:v>
                </c:pt>
                <c:pt idx="944">
                  <c:v>-9.765037525715177E-2</c:v>
                </c:pt>
                <c:pt idx="945">
                  <c:v>0.12181433760798532</c:v>
                </c:pt>
                <c:pt idx="946">
                  <c:v>0.33562410797073577</c:v>
                </c:pt>
                <c:pt idx="947">
                  <c:v>0.53342443470311329</c:v>
                </c:pt>
                <c:pt idx="948">
                  <c:v>0.7055836152799464</c:v>
                </c:pt>
                <c:pt idx="949">
                  <c:v>0.84366574508294434</c:v>
                </c:pt>
                <c:pt idx="950">
                  <c:v>0.94084985284605627</c:v>
                </c:pt>
                <c:pt idx="951">
                  <c:v>0.99227410298628116</c:v>
                </c:pt>
                <c:pt idx="952">
                  <c:v>0.99528738292465102</c:v>
                </c:pt>
                <c:pt idx="953">
                  <c:v>0.94959490102796351</c:v>
                </c:pt>
                <c:pt idx="954">
                  <c:v>0.85728945243568977</c:v>
                </c:pt>
                <c:pt idx="955">
                  <c:v>0.722765530137362</c:v>
                </c:pt>
                <c:pt idx="956">
                  <c:v>0.55251920282956513</c:v>
                </c:pt>
                <c:pt idx="957">
                  <c:v>0.35484236865456725</c:v>
                </c:pt>
                <c:pt idx="958">
                  <c:v>0.13942534160782322</c:v>
                </c:pt>
                <c:pt idx="959">
                  <c:v>-8.3113536668602495E-2</c:v>
                </c:pt>
                <c:pt idx="960">
                  <c:v>-0.30174868943520794</c:v>
                </c:pt>
                <c:pt idx="961">
                  <c:v>-0.50559312078477281</c:v>
                </c:pt>
                <c:pt idx="962">
                  <c:v>-0.68444228924281725</c:v>
                </c:pt>
                <c:pt idx="963">
                  <c:v>-0.8292888151564185</c:v>
                </c:pt>
                <c:pt idx="964">
                  <c:v>-0.93278190225110569</c:v>
                </c:pt>
                <c:pt idx="965">
                  <c:v>-0.98960778833289642</c:v>
                </c:pt>
                <c:pt idx="966">
                  <c:v>-0.99677120516498485</c:v>
                </c:pt>
                <c:pt idx="967">
                  <c:v>-0.95376255900097684</c:v>
                </c:pt>
                <c:pt idx="968">
                  <c:v>-0.8626011198489183</c:v>
                </c:pt>
                <c:pt idx="969">
                  <c:v>-0.72775066083706141</c:v>
                </c:pt>
                <c:pt idx="970">
                  <c:v>-0.55591041611838687</c:v>
                </c:pt>
                <c:pt idx="971">
                  <c:v>-0.35569060388564488</c:v>
                </c:pt>
                <c:pt idx="972">
                  <c:v>-0.13718776389278781</c:v>
                </c:pt>
                <c:pt idx="973">
                  <c:v>8.851952702029818E-2</c:v>
                </c:pt>
                <c:pt idx="974">
                  <c:v>0.30992965659401339</c:v>
                </c:pt>
                <c:pt idx="975">
                  <c:v>0.51570366218447217</c:v>
                </c:pt>
                <c:pt idx="976">
                  <c:v>0.69524783026132386</c:v>
                </c:pt>
                <c:pt idx="977">
                  <c:v>0.83926321348050337</c:v>
                </c:pt>
                <c:pt idx="978">
                  <c:v>0.94023338498256781</c:v>
                </c:pt>
                <c:pt idx="979">
                  <c:v>0.99282456874394864</c:v>
                </c:pt>
                <c:pt idx="980">
                  <c:v>0.99417648595410513</c:v>
                </c:pt>
                <c:pt idx="981">
                  <c:v>0.94406764568425472</c:v>
                </c:pt>
                <c:pt idx="982">
                  <c:v>0.84494512317856174</c:v>
                </c:pt>
                <c:pt idx="983">
                  <c:v>0.70181579724626897</c:v>
                </c:pt>
                <c:pt idx="984">
                  <c:v>0.52200320777168607</c:v>
                </c:pt>
                <c:pt idx="985">
                  <c:v>0.31478127324627792</c:v>
                </c:pt>
                <c:pt idx="986">
                  <c:v>9.0902703212325797E-2</c:v>
                </c:pt>
                <c:pt idx="987">
                  <c:v>-0.13795430324389521</c:v>
                </c:pt>
                <c:pt idx="988">
                  <c:v>-0.35979288159832246</c:v>
                </c:pt>
                <c:pt idx="989">
                  <c:v>-0.56292647527683037</c:v>
                </c:pt>
                <c:pt idx="990">
                  <c:v>-0.73659701337057903</c:v>
                </c:pt>
                <c:pt idx="991">
                  <c:v>-0.87154949671543991</c:v>
                </c:pt>
                <c:pt idx="992">
                  <c:v>-0.96053208694853498</c:v>
                </c:pt>
                <c:pt idx="993">
                  <c:v>-0.99869435395310158</c:v>
                </c:pt>
                <c:pt idx="994">
                  <c:v>-0.983861406343568</c:v>
                </c:pt>
                <c:pt idx="995">
                  <c:v>-0.91666796191187039</c:v>
                </c:pt>
                <c:pt idx="996">
                  <c:v>-0.80054369262399061</c:v>
                </c:pt>
                <c:pt idx="997">
                  <c:v>-0.64154902754794785</c:v>
                </c:pt>
                <c:pt idx="998">
                  <c:v>-0.44806860505739132</c:v>
                </c:pt>
                <c:pt idx="999">
                  <c:v>-0.23037730458227768</c:v>
                </c:pt>
                <c:pt idx="1000">
                  <c:v>-1.0083641197131112E-4</c:v>
                </c:pt>
                <c:pt idx="1001">
                  <c:v>0</c:v>
                </c:pt>
                <c:pt idx="1002">
                  <c:v>6.3962336256203362E-3</c:v>
                </c:pt>
                <c:pt idx="1003">
                  <c:v>1.3018381209876684E-2</c:v>
                </c:pt>
                <c:pt idx="1004">
                  <c:v>1.9866108194029879E-2</c:v>
                </c:pt>
                <c:pt idx="1005">
                  <c:v>2.693901645380474E-2</c:v>
                </c:pt>
                <c:pt idx="1006">
                  <c:v>3.4236639071406214E-2</c:v>
                </c:pt>
                <c:pt idx="1007">
                  <c:v>4.1758434944217562E-2</c:v>
                </c:pt>
                <c:pt idx="1008">
                  <c:v>4.9503783232285541E-2</c:v>
                </c:pt>
                <c:pt idx="1009">
                  <c:v>5.7471977646954442E-2</c:v>
                </c:pt>
                <c:pt idx="1010">
                  <c:v>6.5662220583285413E-2</c:v>
                </c:pt>
                <c:pt idx="1011">
                  <c:v>7.4073617099189776E-2</c:v>
                </c:pt>
                <c:pt idx="1012">
                  <c:v>8.2705168744515209E-2</c:v>
                </c:pt>
                <c:pt idx="1013">
                  <c:v>9.1555767243654232E-2</c:v>
                </c:pt>
                <c:pt idx="1014">
                  <c:v>0.10062418803559074</c:v>
                </c:pt>
                <c:pt idx="1015">
                  <c:v>0.10990908367567047</c:v>
                </c:pt>
                <c:pt idx="1016">
                  <c:v>0.1194089771037662</c:v>
                </c:pt>
                <c:pt idx="1017">
                  <c:v>0.12912225478391814</c:v>
                </c:pt>
                <c:pt idx="1018">
                  <c:v>0.13904715972095508</c:v>
                </c:pt>
                <c:pt idx="1019">
                  <c:v>0.14918178436005181</c:v>
                </c:pt>
                <c:pt idx="1020">
                  <c:v>0.15952406337564512</c:v>
                </c:pt>
                <c:pt idx="1021">
                  <c:v>0.1700717663566203</c:v>
                </c:pt>
                <c:pt idx="1022">
                  <c:v>0.180822490395189</c:v>
                </c:pt>
                <c:pt idx="1023">
                  <c:v>0.19177365258741075</c:v>
                </c:pt>
                <c:pt idx="1024">
                  <c:v>0.2029224824538593</c:v>
                </c:pt>
                <c:pt idx="1025">
                  <c:v>0.21426601428950809</c:v>
                </c:pt>
                <c:pt idx="1026">
                  <c:v>0.22580107945249919</c:v>
                </c:pt>
                <c:pt idx="1027">
                  <c:v>0.2375242986020735</c:v>
                </c:pt>
                <c:pt idx="1028">
                  <c:v>0.24943207389656924</c:v>
                </c:pt>
                <c:pt idx="1029">
                  <c:v>0.26152058116304799</c:v>
                </c:pt>
                <c:pt idx="1030">
                  <c:v>0.27378576205077748</c:v>
                </c:pt>
                <c:pt idx="1031">
                  <c:v>0.28622331618148633</c:v>
                </c:pt>
                <c:pt idx="1032">
                  <c:v>0.2988286933100151</c:v>
                </c:pt>
                <c:pt idx="1033">
                  <c:v>0.31159708550970644</c:v>
                </c:pt>
                <c:pt idx="1034">
                  <c:v>0.32452341939761981</c:v>
                </c:pt>
                <c:pt idx="1035">
                  <c:v>0.33760234841540843</c:v>
                </c:pt>
                <c:pt idx="1036">
                  <c:v>0.3508282451824643</c:v>
                </c:pt>
                <c:pt idx="1037">
                  <c:v>0.36419519393871935</c:v>
                </c:pt>
                <c:pt idx="1038">
                  <c:v>0.37769698309528277</c:v>
                </c:pt>
                <c:pt idx="1039">
                  <c:v>0.3913270979118994</c:v>
                </c:pt>
                <c:pt idx="1040">
                  <c:v>0.40507871332102585</c:v>
                </c:pt>
                <c:pt idx="1041">
                  <c:v>0.41894468691913866</c:v>
                </c:pt>
                <c:pt idx="1042">
                  <c:v>0.43291755214671895</c:v>
                </c:pt>
                <c:pt idx="1043">
                  <c:v>0.44698951167918088</c:v>
                </c:pt>
                <c:pt idx="1044">
                  <c:v>0.46115243105184567</c:v>
                </c:pt>
                <c:pt idx="1045">
                  <c:v>0.47539783254289181</c:v>
                </c:pt>
                <c:pt idx="1046">
                  <c:v>0.4897168893390354</c:v>
                </c:pt>
                <c:pt idx="1047">
                  <c:v>0.50410042000952304</c:v>
                </c:pt>
                <c:pt idx="1048">
                  <c:v>0.51853888331482401</c:v>
                </c:pt>
                <c:pt idx="1049">
                  <c:v>0.53302237337721814</c:v>
                </c:pt>
                <c:pt idx="1050">
                  <c:v>0.54754061524125985</c:v>
                </c:pt>
                <c:pt idx="1051">
                  <c:v>0.56208296085287079</c:v>
                </c:pt>
                <c:pt idx="1052">
                  <c:v>0.57663838548656654</c:v>
                </c:pt>
                <c:pt idx="1053">
                  <c:v>0.59119548465104832</c:v>
                </c:pt>
                <c:pt idx="1054">
                  <c:v>0.60574247150409011</c:v>
                </c:pt>
                <c:pt idx="1055">
                  <c:v>0.62026717480832272</c:v>
                </c:pt>
                <c:pt idx="1056">
                  <c:v>0.63475703746014822</c:v>
                </c:pt>
                <c:pt idx="1057">
                  <c:v>0.64919911562461141</c:v>
                </c:pt>
                <c:pt idx="1058">
                  <c:v>0.66358007850960898</c:v>
                </c:pt>
                <c:pt idx="1059">
                  <c:v>0.67788620881331707</c:v>
                </c:pt>
                <c:pt idx="1060">
                  <c:v>0.69210340387916969</c:v>
                </c:pt>
                <c:pt idx="1061">
                  <c:v>0.7062171775931102</c:v>
                </c:pt>
                <c:pt idx="1062">
                  <c:v>0.72021266305817422</c:v>
                </c:pt>
                <c:pt idx="1063">
                  <c:v>0.73407461608171698</c:v>
                </c:pt>
                <c:pt idx="1064">
                  <c:v>0.74778741951079641</c:v>
                </c:pt>
                <c:pt idx="1065">
                  <c:v>0.76133508845132936</c:v>
                </c:pt>
                <c:pt idx="1066">
                  <c:v>0.7747012764066693</c:v>
                </c:pt>
                <c:pt idx="1067">
                  <c:v>0.7878692823711948</c:v>
                </c:pt>
                <c:pt idx="1068">
                  <c:v>0.80082205891433667</c:v>
                </c:pt>
                <c:pt idx="1069">
                  <c:v>0.81354222129022424</c:v>
                </c:pt>
                <c:pt idx="1070">
                  <c:v>0.82601205760775942</c:v>
                </c:pt>
                <c:pt idx="1071">
                  <c:v>0.83821354009545923</c:v>
                </c:pt>
                <c:pt idx="1072">
                  <c:v>0.85012833749480654</c:v>
                </c:pt>
                <c:pt idx="1073">
                  <c:v>0.8617378286151387</c:v>
                </c:pt>
                <c:pt idx="1074">
                  <c:v>0.87302311708224345</c:v>
                </c:pt>
                <c:pt idx="1075">
                  <c:v>0.88396504731185743</c:v>
                </c:pt>
                <c:pt idx="1076">
                  <c:v>0.89454422173812198</c:v>
                </c:pt>
                <c:pt idx="1077">
                  <c:v>0.90474101932578299</c:v>
                </c:pt>
                <c:pt idx="1078">
                  <c:v>0.91453561539348116</c:v>
                </c:pt>
                <c:pt idx="1079">
                  <c:v>0.92390800277389096</c:v>
                </c:pt>
                <c:pt idx="1080">
                  <c:v>0.9328380143347027</c:v>
                </c:pt>
                <c:pt idx="1081">
                  <c:v>0.94130534688251422</c:v>
                </c:pt>
                <c:pt idx="1082">
                  <c:v>0.94928958646958672</c:v>
                </c:pt>
                <c:pt idx="1083">
                  <c:v>0.95677023512112769</c:v>
                </c:pt>
                <c:pt idx="1084">
                  <c:v>0.9637267389982872</c:v>
                </c:pt>
                <c:pt idx="1085">
                  <c:v>0.97013851800937934</c:v>
                </c:pt>
                <c:pt idx="1086">
                  <c:v>0.975984996878975</c:v>
                </c:pt>
                <c:pt idx="1087">
                  <c:v>0.98124563768144291</c:v>
                </c:pt>
                <c:pt idx="1088">
                  <c:v>0.9858999738422437</c:v>
                </c:pt>
                <c:pt idx="1089">
                  <c:v>0.98992764560680258</c:v>
                </c:pt>
                <c:pt idx="1090">
                  <c:v>0.99330843697309634</c:v>
                </c:pt>
                <c:pt idx="1091">
                  <c:v>0.99602231408019071</c:v>
                </c:pt>
                <c:pt idx="1092">
                  <c:v>0.99804946504084702</c:v>
                </c:pt>
                <c:pt idx="1093">
                  <c:v>0.9993703412019902</c:v>
                </c:pt>
                <c:pt idx="1094">
                  <c:v>0.99996569981228489</c:v>
                </c:pt>
                <c:pt idx="1095">
                  <c:v>0.99981664807130965</c:v>
                </c:pt>
                <c:pt idx="1096">
                  <c:v>0.99890468852984693</c:v>
                </c:pt>
                <c:pt idx="1097">
                  <c:v>0.99721176580562487</c:v>
                </c:pt>
                <c:pt idx="1098">
                  <c:v>0.99472031457345822</c:v>
                </c:pt>
                <c:pt idx="1099">
                  <c:v>0.99141330878313871</c:v>
                </c:pt>
                <c:pt idx="1100">
                  <c:v>0.98727431205263405</c:v>
                </c:pt>
                <c:pt idx="1101">
                  <c:v>0.98228752917816464</c:v>
                </c:pt>
                <c:pt idx="1102">
                  <c:v>0.97643785869655653</c:v>
                </c:pt>
                <c:pt idx="1103">
                  <c:v>0.96971094642891131</c:v>
                </c:pt>
                <c:pt idx="1104">
                  <c:v>0.96209323992811491</c:v>
                </c:pt>
                <c:pt idx="1105">
                  <c:v>0.953572043746025</c:v>
                </c:pt>
                <c:pt idx="1106">
                  <c:v>0.9441355754293449</c:v>
                </c:pt>
                <c:pt idx="1107">
                  <c:v>0.9337730221462307</c:v>
                </c:pt>
                <c:pt idx="1108">
                  <c:v>0.92247459783859254</c:v>
                </c:pt>
                <c:pt idx="1109">
                  <c:v>0.91023160078786358</c:v>
                </c:pt>
                <c:pt idx="1110">
                  <c:v>0.89703647147473453</c:v>
                </c:pt>
                <c:pt idx="1111">
                  <c:v>0.88288285060600191</c:v>
                </c:pt>
                <c:pt idx="1112">
                  <c:v>0.86776563717429434</c:v>
                </c:pt>
                <c:pt idx="1113">
                  <c:v>0.85168104640901221</c:v>
                </c:pt>
                <c:pt idx="1114">
                  <c:v>0.83462666746939307</c:v>
                </c:pt>
                <c:pt idx="1115">
                  <c:v>0.81660152072321968</c:v>
                </c:pt>
                <c:pt idx="1116">
                  <c:v>0.79760611444732055</c:v>
                </c:pt>
                <c:pt idx="1117">
                  <c:v>0.77764250077873898</c:v>
                </c:pt>
                <c:pt idx="1118">
                  <c:v>0.75671433073827221</c:v>
                </c:pt>
                <c:pt idx="1119">
                  <c:v>0.73482690814103446</c:v>
                </c:pt>
                <c:pt idx="1120">
                  <c:v>0.71198724220183585</c:v>
                </c:pt>
                <c:pt idx="1121">
                  <c:v>0.6882040986364929</c:v>
                </c:pt>
                <c:pt idx="1122">
                  <c:v>0.66348804905375647</c:v>
                </c:pt>
                <c:pt idx="1123">
                  <c:v>0.63785151842639609</c:v>
                </c:pt>
                <c:pt idx="1124">
                  <c:v>0.61130883042412543</c:v>
                </c:pt>
                <c:pt idx="1125">
                  <c:v>0.58387625038558277</c:v>
                </c:pt>
                <c:pt idx="1126">
                  <c:v>0.55557202570147335</c:v>
                </c:pt>
                <c:pt idx="1127">
                  <c:v>0.52641642337634165</c:v>
                </c:pt>
                <c:pt idx="1128">
                  <c:v>0.49643176453226473</c:v>
                </c:pt>
                <c:pt idx="1129">
                  <c:v>0.46564245561410844</c:v>
                </c:pt>
                <c:pt idx="1130">
                  <c:v>0.43407501605292464</c:v>
                </c:pt>
                <c:pt idx="1131">
                  <c:v>0.40175810214161006</c:v>
                </c:pt>
                <c:pt idx="1132">
                  <c:v>0.36872252687515517</c:v>
                </c:pt>
                <c:pt idx="1133">
                  <c:v>0.3350012755067408</c:v>
                </c:pt>
                <c:pt idx="1134">
                  <c:v>0.30062951657062781</c:v>
                </c:pt>
                <c:pt idx="1135">
                  <c:v>0.2656446081232724</c:v>
                </c:pt>
                <c:pt idx="1136">
                  <c:v>0.23008609895546328</c:v>
                </c:pt>
                <c:pt idx="1137">
                  <c:v>0.19399572453052599</c:v>
                </c:pt>
                <c:pt idx="1138">
                  <c:v>0.15741739740685542</c:v>
                </c:pt>
                <c:pt idx="1139">
                  <c:v>0.12039719190724275</c:v>
                </c:pt>
                <c:pt idx="1140">
                  <c:v>8.2983322802732518E-2</c:v>
                </c:pt>
                <c:pt idx="1141">
                  <c:v>4.5226117785068909E-2</c:v>
                </c:pt>
                <c:pt idx="1142">
                  <c:v>7.1779835092880698E-3</c:v>
                </c:pt>
                <c:pt idx="1143">
                  <c:v>-3.1106635003337577E-2</c:v>
                </c:pt>
                <c:pt idx="1144">
                  <c:v>-6.9571301801940919E-2</c:v>
                </c:pt>
                <c:pt idx="1145">
                  <c:v>-0.10815764447108114</c:v>
                </c:pt>
                <c:pt idx="1146">
                  <c:v>-0.14680541580057282</c:v>
                </c:pt>
                <c:pt idx="1147">
                  <c:v>-0.18545256282278527</c:v>
                </c:pt>
                <c:pt idx="1148">
                  <c:v>-0.22403530336504843</c:v>
                </c:pt>
                <c:pt idx="1149">
                  <c:v>-0.26248821024834018</c:v>
                </c:pt>
                <c:pt idx="1150">
                  <c:v>-0.30074430324561902</c:v>
                </c:pt>
                <c:pt idx="1151">
                  <c:v>-0.33873514889394046</c:v>
                </c:pt>
                <c:pt idx="1152">
                  <c:v>-0.37639096823382728</c:v>
                </c:pt>
                <c:pt idx="1153">
                  <c:v>-0.41364075252733978</c:v>
                </c:pt>
                <c:pt idx="1154">
                  <c:v>-0.4504123869827506</c:v>
                </c:pt>
                <c:pt idx="1155">
                  <c:v>-0.48663278248887532</c:v>
                </c:pt>
                <c:pt idx="1156">
                  <c:v>-0.52222801533576635</c:v>
                </c:pt>
                <c:pt idx="1157">
                  <c:v>-0.55712347487079739</c:v>
                </c:pt>
                <c:pt idx="1158">
                  <c:v>-0.59124401901012025</c:v>
                </c:pt>
                <c:pt idx="1159">
                  <c:v>-0.624514137495078</c:v>
                </c:pt>
                <c:pt idx="1160">
                  <c:v>-0.65685812275152267</c:v>
                </c:pt>
                <c:pt idx="1161">
                  <c:v>-0.68820024817705228</c:v>
                </c:pt>
                <c:pt idx="1162">
                  <c:v>-0.71846495364714402</c:v>
                </c:pt>
                <c:pt idx="1163">
                  <c:v>-0.74757703799594422</c:v>
                </c:pt>
                <c:pt idx="1164">
                  <c:v>-0.77546185819126601</c:v>
                </c:pt>
                <c:pt idx="1165">
                  <c:v>-0.80204553488616792</c:v>
                </c:pt>
                <c:pt idx="1166">
                  <c:v>-0.82725516399145949</c:v>
                </c:pt>
                <c:pt idx="1167">
                  <c:v>-0.85101903387469913</c:v>
                </c:pt>
                <c:pt idx="1168">
                  <c:v>-0.87326684775181496</c:v>
                </c:pt>
                <c:pt idx="1169">
                  <c:v>-0.89392995079756976</c:v>
                </c:pt>
                <c:pt idx="1170">
                  <c:v>-0.91294156146074645</c:v>
                </c:pt>
                <c:pt idx="1171">
                  <c:v>-0.93023700642940899</c:v>
                </c:pt>
                <c:pt idx="1172">
                  <c:v>-0.94575395865093614</c:v>
                </c:pt>
                <c:pt idx="1173">
                  <c:v>-0.9594326777709935</c:v>
                </c:pt>
                <c:pt idx="1174">
                  <c:v>-0.97121625231530972</c:v>
                </c:pt>
                <c:pt idx="1175">
                  <c:v>-0.98105084289827549</c:v>
                </c:pt>
                <c:pt idx="1176">
                  <c:v>-0.98888592570317302</c:v>
                </c:pt>
                <c:pt idx="1177">
                  <c:v>-0.99467453544046514</c:v>
                </c:pt>
                <c:pt idx="1178">
                  <c:v>-0.99837350695325178</c:v>
                </c:pt>
                <c:pt idx="1179">
                  <c:v>-0.99994371460295151</c:v>
                </c:pt>
                <c:pt idx="1180">
                  <c:v>-0.99935030853371243</c:v>
                </c:pt>
                <c:pt idx="1181">
                  <c:v>-0.9965629468812397</c:v>
                </c:pt>
                <c:pt idx="1182">
                  <c:v>-0.99155602296089396</c:v>
                </c:pt>
                <c:pt idx="1183">
                  <c:v>-0.98430888644129699</c:v>
                </c:pt>
                <c:pt idx="1184">
                  <c:v>-0.97480605748355909</c:v>
                </c:pt>
                <c:pt idx="1185">
                  <c:v>-0.96303743280283682</c:v>
                </c:pt>
                <c:pt idx="1186">
                  <c:v>-0.94899848258855024</c:v>
                </c:pt>
                <c:pt idx="1187">
                  <c:v>-0.93269043720244083</c:v>
                </c:pt>
                <c:pt idx="1188">
                  <c:v>-0.9141204625600462</c:v>
                </c:pt>
                <c:pt idx="1189">
                  <c:v>-0.89330182309135331</c:v>
                </c:pt>
                <c:pt idx="1190">
                  <c:v>-0.87025403117061106</c:v>
                </c:pt>
                <c:pt idx="1191">
                  <c:v>-0.84500298190381351</c:v>
                </c:pt>
                <c:pt idx="1192">
                  <c:v>-0.81758107216548304</c:v>
                </c:pt>
                <c:pt idx="1193">
                  <c:v>-0.78802730278425415</c:v>
                </c:pt>
                <c:pt idx="1194">
                  <c:v>-0.75638736278974461</c:v>
                </c:pt>
                <c:pt idx="1195">
                  <c:v>-0.72271369465139479</c:v>
                </c:pt>
                <c:pt idx="1196">
                  <c:v>-0.6870655394637033</c:v>
                </c:pt>
                <c:pt idx="1197">
                  <c:v>-0.64950896106169242</c:v>
                </c:pt>
                <c:pt idx="1198">
                  <c:v>-0.61011684808574951</c:v>
                </c:pt>
                <c:pt idx="1199">
                  <c:v>-0.56896889305634102</c:v>
                </c:pt>
                <c:pt idx="1200">
                  <c:v>-0.52615154756671367</c:v>
                </c:pt>
                <c:pt idx="1201">
                  <c:v>-0.48175795275554367</c:v>
                </c:pt>
                <c:pt idx="1202">
                  <c:v>-0.43588784428192812</c:v>
                </c:pt>
                <c:pt idx="1203">
                  <c:v>-0.38864743109198013</c:v>
                </c:pt>
                <c:pt idx="1204">
                  <c:v>-0.3401492473397329</c:v>
                </c:pt>
                <c:pt idx="1205">
                  <c:v>-0.29051197690521363</c:v>
                </c:pt>
                <c:pt idx="1206">
                  <c:v>-0.23986025003915026</c:v>
                </c:pt>
                <c:pt idx="1207">
                  <c:v>-0.18832441175709203</c:v>
                </c:pt>
                <c:pt idx="1208">
                  <c:v>-0.13604026170537095</c:v>
                </c:pt>
                <c:pt idx="1209">
                  <c:v>-8.3148765327465776E-2</c:v>
                </c:pt>
                <c:pt idx="1210">
                  <c:v>-2.9795736271604558E-2</c:v>
                </c:pt>
                <c:pt idx="1211">
                  <c:v>2.3868509901252461E-2</c:v>
                </c:pt>
                <c:pt idx="1212">
                  <c:v>7.7689530525816439E-2</c:v>
                </c:pt>
                <c:pt idx="1213">
                  <c:v>0.13150915884446532</c:v>
                </c:pt>
                <c:pt idx="1214">
                  <c:v>0.18516593477526949</c:v>
                </c:pt>
                <c:pt idx="1215">
                  <c:v>0.23849556284899123</c:v>
                </c:pt>
                <c:pt idx="1216">
                  <c:v>0.29133139658403862</c:v>
                </c:pt>
                <c:pt idx="1217">
                  <c:v>0.34350494842061924</c:v>
                </c:pt>
                <c:pt idx="1218">
                  <c:v>0.39484642418410215</c:v>
                </c:pt>
                <c:pt idx="1219">
                  <c:v>0.44518528089359355</c:v>
                </c:pt>
                <c:pt idx="1220">
                  <c:v>0.49435080657555813</c:v>
                </c:pt>
                <c:pt idx="1221">
                  <c:v>0.54217272058451571</c:v>
                </c:pt>
                <c:pt idx="1222">
                  <c:v>0.58848179277431922</c:v>
                </c:pt>
                <c:pt idx="1223">
                  <c:v>0.63311047970481682</c:v>
                </c:pt>
                <c:pt idx="1224">
                  <c:v>0.67589357591079613</c:v>
                </c:pt>
                <c:pt idx="1225">
                  <c:v>0.71666887810374746</c:v>
                </c:pt>
                <c:pt idx="1226">
                  <c:v>0.7552778600230694</c:v>
                </c:pt>
                <c:pt idx="1227">
                  <c:v>0.79156635550280607</c:v>
                </c:pt>
                <c:pt idx="1228">
                  <c:v>0.82538524717382777</c:v>
                </c:pt>
                <c:pt idx="1229">
                  <c:v>0.85659115808048669</c:v>
                </c:pt>
                <c:pt idx="1230">
                  <c:v>0.88504714335625023</c:v>
                </c:pt>
                <c:pt idx="1231">
                  <c:v>0.91062337897570012</c:v>
                </c:pt>
                <c:pt idx="1232">
                  <c:v>0.9331978444815715</c:v>
                </c:pt>
                <c:pt idx="1233">
                  <c:v>0.95265699647638535</c:v>
                </c:pt>
                <c:pt idx="1234">
                  <c:v>0.96889642956964706</c:v>
                </c:pt>
                <c:pt idx="1235">
                  <c:v>0.98182152138478551</c:v>
                </c:pt>
                <c:pt idx="1236">
                  <c:v>0.99134805815592775</c:v>
                </c:pt>
                <c:pt idx="1237">
                  <c:v>0.99740283738445357</c:v>
                </c:pt>
                <c:pt idx="1238">
                  <c:v>0.99992424398000812</c:v>
                </c:pt>
                <c:pt idx="1239">
                  <c:v>0.99886279628138086</c:v>
                </c:pt>
                <c:pt idx="1240">
                  <c:v>0.99418165834034022</c:v>
                </c:pt>
                <c:pt idx="1241">
                  <c:v>0.98585711485714334</c:v>
                </c:pt>
                <c:pt idx="1242">
                  <c:v>0.97387900518091508</c:v>
                </c:pt>
                <c:pt idx="1243">
                  <c:v>0.95825111283228825</c:v>
                </c:pt>
                <c:pt idx="1244">
                  <c:v>0.93899150707038248</c:v>
                </c:pt>
                <c:pt idx="1245">
                  <c:v>0.91613283311216032</c:v>
                </c:pt>
                <c:pt idx="1246">
                  <c:v>0.88972254771996673</c:v>
                </c:pt>
                <c:pt idx="1247">
                  <c:v>0.85982309700330861</c:v>
                </c:pt>
                <c:pt idx="1248">
                  <c:v>0.82651203343397717</c:v>
                </c:pt>
                <c:pt idx="1249">
                  <c:v>0.78988206924993531</c:v>
                </c:pt>
                <c:pt idx="1250">
                  <c:v>0.75004106362303902</c:v>
                </c:pt>
                <c:pt idx="1251">
                  <c:v>0.70711194118889753</c:v>
                </c:pt>
                <c:pt idx="1252">
                  <c:v>0.6612325397838158</c:v>
                </c:pt>
                <c:pt idx="1253">
                  <c:v>0.61255538550370314</c:v>
                </c:pt>
                <c:pt idx="1254">
                  <c:v>0.56124739349270469</c:v>
                </c:pt>
                <c:pt idx="1255">
                  <c:v>0.50748949318457981</c:v>
                </c:pt>
                <c:pt idx="1256">
                  <c:v>0.45147617705703497</c:v>
                </c:pt>
                <c:pt idx="1257">
                  <c:v>0.39341497231709788</c:v>
                </c:pt>
                <c:pt idx="1258">
                  <c:v>0.33352583531377067</c:v>
                </c:pt>
                <c:pt idx="1259">
                  <c:v>0.27204046887082906</c:v>
                </c:pt>
                <c:pt idx="1260">
                  <c:v>0.20920156314685856</c:v>
                </c:pt>
                <c:pt idx="1261">
                  <c:v>0.14526196105956873</c:v>
                </c:pt>
                <c:pt idx="1262">
                  <c:v>8.0483749755694889E-2</c:v>
                </c:pt>
                <c:pt idx="1263">
                  <c:v>1.5137280063982966E-2</c:v>
                </c:pt>
                <c:pt idx="1264">
                  <c:v>-5.0499883664574287E-2</c:v>
                </c:pt>
                <c:pt idx="1265">
                  <c:v>-0.1161440804508192</c:v>
                </c:pt>
                <c:pt idx="1266">
                  <c:v>-0.18150673295768138</c:v>
                </c:pt>
                <c:pt idx="1267">
                  <c:v>-0.24629558729579717</c:v>
                </c:pt>
                <c:pt idx="1268">
                  <c:v>-0.31021600804121535</c:v>
                </c:pt>
                <c:pt idx="1269">
                  <c:v>-0.37297232366222999</c:v>
                </c:pt>
                <c:pt idx="1270">
                  <c:v>-0.43426921707868665</c:v>
                </c:pt>
                <c:pt idx="1271">
                  <c:v>-0.49381315561263295</c:v>
                </c:pt>
                <c:pt idx="1272">
                  <c:v>-0.55131385413717005</c:v>
                </c:pt>
                <c:pt idx="1273">
                  <c:v>-0.60648576479424343</c:v>
                </c:pt>
                <c:pt idx="1274">
                  <c:v>-0.65904958623543253</c:v>
                </c:pt>
                <c:pt idx="1275">
                  <c:v>-0.70873378494597383</c:v>
                </c:pt>
                <c:pt idx="1276">
                  <c:v>-0.75527612084512086</c:v>
                </c:pt>
                <c:pt idx="1277">
                  <c:v>-0.79842516901880023</c:v>
                </c:pt>
                <c:pt idx="1278">
                  <c:v>-0.83794182913735815</c:v>
                </c:pt>
                <c:pt idx="1279">
                  <c:v>-0.87360081384517985</c:v>
                </c:pt>
                <c:pt idx="1280">
                  <c:v>-0.90519210718404663</c:v>
                </c:pt>
                <c:pt idx="1281">
                  <c:v>-0.93252238393134956</c:v>
                </c:pt>
                <c:pt idx="1282">
                  <c:v>-0.95541638060131451</c:v>
                </c:pt>
                <c:pt idx="1283">
                  <c:v>-0.97371820877525717</c:v>
                </c:pt>
                <c:pt idx="1284">
                  <c:v>-0.98729260139857666</c:v>
                </c:pt>
                <c:pt idx="1285">
                  <c:v>-0.99602608271069593</c:v>
                </c:pt>
                <c:pt idx="1286">
                  <c:v>-0.99982805256180007</c:v>
                </c:pt>
                <c:pt idx="1287">
                  <c:v>-0.998631776019548</c:v>
                </c:pt>
                <c:pt idx="1288">
                  <c:v>-0.99239526938179257</c:v>
                </c:pt>
                <c:pt idx="1289">
                  <c:v>-0.981102073989507</c:v>
                </c:pt>
                <c:pt idx="1290">
                  <c:v>-0.96476190957885666</c:v>
                </c:pt>
                <c:pt idx="1291">
                  <c:v>-0.94341119932363082</c:v>
                </c:pt>
                <c:pt idx="1292">
                  <c:v>-0.9171134591995459</c:v>
                </c:pt>
                <c:pt idx="1293">
                  <c:v>-0.88595954485030404</c:v>
                </c:pt>
                <c:pt idx="1294">
                  <c:v>-0.85006774975139354</c:v>
                </c:pt>
                <c:pt idx="1295">
                  <c:v>-0.80958374915037223</c:v>
                </c:pt>
                <c:pt idx="1296">
                  <c:v>-0.76468038501060354</c:v>
                </c:pt>
                <c:pt idx="1297">
                  <c:v>-0.71555728799687501</c:v>
                </c:pt>
                <c:pt idx="1298">
                  <c:v>-0.66244033341375641</c:v>
                </c:pt>
                <c:pt idx="1299">
                  <c:v>-0.60558092893757232</c:v>
                </c:pt>
                <c:pt idx="1300">
                  <c:v>-0.5452551329672477</c:v>
                </c:pt>
                <c:pt idx="1301">
                  <c:v>-0.48176260345319777</c:v>
                </c:pt>
                <c:pt idx="1302">
                  <c:v>-0.41542537814270797</c:v>
                </c:pt>
                <c:pt idx="1303">
                  <c:v>-0.34658648829894506</c:v>
                </c:pt>
                <c:pt idx="1304">
                  <c:v>-0.27560840910330497</c:v>
                </c:pt>
                <c:pt idx="1305">
                  <c:v>-0.20287135113044341</c:v>
                </c:pt>
                <c:pt idx="1306">
                  <c:v>-0.12877139848518285</c:v>
                </c:pt>
                <c:pt idx="1307">
                  <c:v>-5.371850040294536E-2</c:v>
                </c:pt>
                <c:pt idx="1308">
                  <c:v>2.1865675667606631E-2</c:v>
                </c:pt>
                <c:pt idx="1309">
                  <c:v>9.7550020267961612E-2</c:v>
                </c:pt>
                <c:pt idx="1310">
                  <c:v>0.17289637698700325</c:v>
                </c:pt>
                <c:pt idx="1311">
                  <c:v>0.24746204476158182</c:v>
                </c:pt>
                <c:pt idx="1312">
                  <c:v>0.32080237466306527</c:v>
                </c:pt>
                <c:pt idx="1313">
                  <c:v>0.39247344730689832</c:v>
                </c:pt>
                <c:pt idx="1314">
                  <c:v>0.46203481596799673</c:v>
                </c:pt>
                <c:pt idx="1315">
                  <c:v>0.52905229949170796</c:v>
                </c:pt>
                <c:pt idx="1316">
                  <c:v>0.59310080816863331</c:v>
                </c:pt>
                <c:pt idx="1317">
                  <c:v>0.6537671849014639</c:v>
                </c:pt>
                <c:pt idx="1318">
                  <c:v>0.71065304324338374</c:v>
                </c:pt>
                <c:pt idx="1319">
                  <c:v>0.76337758324020566</c:v>
                </c:pt>
                <c:pt idx="1320">
                  <c:v>0.81158036547159451</c:v>
                </c:pt>
                <c:pt idx="1321">
                  <c:v>0.85492402326955697</c:v>
                </c:pt>
                <c:pt idx="1322">
                  <c:v>0.89309689280365112</c:v>
                </c:pt>
                <c:pt idx="1323">
                  <c:v>0.92581554056963622</c:v>
                </c:pt>
                <c:pt idx="1324">
                  <c:v>0.95282716780939392</c:v>
                </c:pt>
                <c:pt idx="1325">
                  <c:v>0.97391187153096193</c:v>
                </c:pt>
                <c:pt idx="1326">
                  <c:v>0.98888474209453658</c:v>
                </c:pt>
                <c:pt idx="1327">
                  <c:v>0.9975977777877103</c:v>
                </c:pt>
                <c:pt idx="1328">
                  <c:v>0.99994159743497635</c:v>
                </c:pt>
                <c:pt idx="1329">
                  <c:v>0.99584693287496551</c:v>
                </c:pt>
                <c:pt idx="1330">
                  <c:v>0.98528588409550377</c:v>
                </c:pt>
                <c:pt idx="1331">
                  <c:v>0.96827292094128947</c:v>
                </c:pt>
                <c:pt idx="1332">
                  <c:v>0.94486561660055912</c:v>
                </c:pt>
                <c:pt idx="1333">
                  <c:v>0.91516509953274261</c:v>
                </c:pt>
                <c:pt idx="1334">
                  <c:v>0.87931621211464095</c:v>
                </c:pt>
                <c:pt idx="1335">
                  <c:v>0.83750736605227361</c:v>
                </c:pt>
                <c:pt idx="1336">
                  <c:v>0.78997008652210154</c:v>
                </c:pt>
                <c:pt idx="1337">
                  <c:v>0.73697823905984761</c:v>
                </c:pt>
                <c:pt idx="1338">
                  <c:v>0.67884693539729146</c:v>
                </c:pt>
                <c:pt idx="1339">
                  <c:v>0.61593111674523826</c:v>
                </c:pt>
                <c:pt idx="1340">
                  <c:v>0.54862381542073835</c:v>
                </c:pt>
                <c:pt idx="1341">
                  <c:v>0.47735409820369928</c:v>
                </c:pt>
                <c:pt idx="1342">
                  <c:v>0.40258469736565089</c:v>
                </c:pt>
                <c:pt idx="1343">
                  <c:v>0.32480933792383637</c:v>
                </c:pt>
                <c:pt idx="1344">
                  <c:v>0.24454977231776662</c:v>
                </c:pt>
                <c:pt idx="1345">
                  <c:v>0.16235253636273758</c:v>
                </c:pt>
                <c:pt idx="1346">
                  <c:v>7.8785442983697829E-2</c:v>
                </c:pt>
                <c:pt idx="1347">
                  <c:v>-5.5661671486007449E-3</c:v>
                </c:pt>
                <c:pt idx="1348">
                  <c:v>-9.0103396392630528E-2</c:v>
                </c:pt>
                <c:pt idx="1349">
                  <c:v>-0.17421795814872013</c:v>
                </c:pt>
                <c:pt idx="1350">
                  <c:v>-0.25729651555051286</c:v>
                </c:pt>
                <c:pt idx="1351">
                  <c:v>-0.33872516201784703</c:v>
                </c:pt>
                <c:pt idx="1352">
                  <c:v>-0.41789401274584997</c:v>
                </c:pt>
                <c:pt idx="1353">
                  <c:v>-0.49420187427271195</c:v>
                </c:pt>
                <c:pt idx="1354">
                  <c:v>-0.56706095753576147</c:v>
                </c:pt>
                <c:pt idx="1355">
                  <c:v>-0.63590159831534343</c:v>
                </c:pt>
                <c:pt idx="1356">
                  <c:v>-0.70017694770111838</c:v>
                </c:pt>
                <c:pt idx="1357">
                  <c:v>-0.75936759421721745</c:v>
                </c:pt>
                <c:pt idx="1358">
                  <c:v>-0.81298607853101967</c:v>
                </c:pt>
                <c:pt idx="1359">
                  <c:v>-0.86058126126347145</c:v>
                </c:pt>
                <c:pt idx="1360">
                  <c:v>-0.90174250433342529</c:v>
                </c:pt>
                <c:pt idx="1361">
                  <c:v>-0.93610362651837253</c:v>
                </c:pt>
                <c:pt idx="1362">
                  <c:v>-0.9633465945114118</c:v>
                </c:pt>
                <c:pt idx="1363">
                  <c:v>-0.98320491170823476</c:v>
                </c:pt>
                <c:pt idx="1364">
                  <c:v>-0.9954666682750124</c:v>
                </c:pt>
                <c:pt idx="1365">
                  <c:v>-0.99997721773149129</c:v>
                </c:pt>
                <c:pt idx="1366">
                  <c:v>-0.99664144733356441</c:v>
                </c:pt>
                <c:pt idx="1367">
                  <c:v>-0.98542561195286449</c:v>
                </c:pt>
                <c:pt idx="1368">
                  <c:v>-0.96635870392066336</c:v>
                </c:pt>
                <c:pt idx="1369">
                  <c:v>-0.93953333441920917</c:v>
                </c:pt>
                <c:pt idx="1370">
                  <c:v>-0.90510610545142456</c:v>
                </c:pt>
                <c:pt idx="1371">
                  <c:v>-0.86329745518179746</c:v>
                </c:pt>
                <c:pt idx="1372">
                  <c:v>-0.81439096349549778</c:v>
                </c:pt>
                <c:pt idx="1373">
                  <c:v>-0.75873210894410092</c:v>
                </c:pt>
                <c:pt idx="1374">
                  <c:v>-0.69672647280535815</c:v>
                </c:pt>
                <c:pt idx="1375">
                  <c:v>-0.62883739074891198</c:v>
                </c:pt>
                <c:pt idx="1376">
                  <c:v>-0.55558305753306236</c:v>
                </c:pt>
                <c:pt idx="1377">
                  <c:v>-0.47753309522114207</c:v>
                </c:pt>
                <c:pt idx="1378">
                  <c:v>-0.39530460055613481</c:v>
                </c:pt>
                <c:pt idx="1379">
                  <c:v>-0.30955769232512936</c:v>
                </c:pt>
                <c:pt idx="1380">
                  <c:v>-0.2209905847322417</c:v>
                </c:pt>
                <c:pt idx="1381">
                  <c:v>-0.13033421793106587</c:v>
                </c:pt>
                <c:pt idx="1382">
                  <c:v>-3.8346481893628229E-2</c:v>
                </c:pt>
                <c:pt idx="1383">
                  <c:v>5.4193925339880003E-2</c:v>
                </c:pt>
                <c:pt idx="1384">
                  <c:v>0.14649395933132131</c:v>
                </c:pt>
                <c:pt idx="1385">
                  <c:v>0.23775296074588675</c:v>
                </c:pt>
                <c:pt idx="1386">
                  <c:v>0.32716960252498217</c:v>
                </c:pt>
                <c:pt idx="1387">
                  <c:v>0.41394899487193576</c:v>
                </c:pt>
                <c:pt idx="1388">
                  <c:v>0.49730988691469608</c:v>
                </c:pt>
                <c:pt idx="1389">
                  <c:v>0.57649190110403736</c:v>
                </c:pt>
                <c:pt idx="1390">
                  <c:v>0.65076273411760288</c:v>
                </c:pt>
                <c:pt idx="1391">
                  <c:v>0.71942525631311427</c:v>
                </c:pt>
                <c:pt idx="1392">
                  <c:v>0.78182444064677092</c:v>
                </c:pt>
                <c:pt idx="1393">
                  <c:v>0.83735405148127118</c:v>
                </c:pt>
                <c:pt idx="1394">
                  <c:v>0.88546302388061626</c:v>
                </c:pt>
                <c:pt idx="1395">
                  <c:v>0.92566146485166168</c:v>
                </c:pt>
                <c:pt idx="1396">
                  <c:v>0.95752620956242851</c:v>
                </c:pt>
                <c:pt idx="1397">
                  <c:v>0.98070586785700042</c:v>
                </c:pt>
                <c:pt idx="1398">
                  <c:v>0.99492529940083119</c:v>
                </c:pt>
                <c:pt idx="1399">
                  <c:v>0.99998945952604712</c:v>
                </c:pt>
                <c:pt idx="1400">
                  <c:v>0.99578656229355234</c:v>
                </c:pt>
                <c:pt idx="1401">
                  <c:v>0.98229051242928456</c:v>
                </c:pt>
                <c:pt idx="1402">
                  <c:v>0.95956256359952508</c:v>
                </c:pt>
                <c:pt idx="1403">
                  <c:v>0.92775216693028362</c:v>
                </c:pt>
                <c:pt idx="1404">
                  <c:v>0.88709698070578291</c:v>
                </c:pt>
                <c:pt idx="1405">
                  <c:v>0.83792201975008318</c:v>
                </c:pt>
                <c:pt idx="1406">
                  <c:v>0.78063793104536905</c:v>
                </c:pt>
                <c:pt idx="1407">
                  <c:v>0.71573839060368938</c:v>
                </c:pt>
                <c:pt idx="1408">
                  <c:v>0.64379662541255844</c:v>
                </c:pt>
                <c:pt idx="1409">
                  <c:v>0.56546107333811735</c:v>
                </c:pt>
                <c:pt idx="1410">
                  <c:v>0.48145020310603481</c:v>
                </c:pt>
                <c:pt idx="1411">
                  <c:v>0.39254652579730581</c:v>
                </c:pt>
                <c:pt idx="1412">
                  <c:v>0.29958983859711735</c:v>
                </c:pt>
                <c:pt idx="1413">
                  <c:v>0.20346975071860635</c:v>
                </c:pt>
                <c:pt idx="1414">
                  <c:v>0.10511755038593684</c:v>
                </c:pt>
                <c:pt idx="1415">
                  <c:v>5.4974803971017724E-3</c:v>
                </c:pt>
                <c:pt idx="1416">
                  <c:v>-9.440250201070513E-2</c:v>
                </c:pt>
                <c:pt idx="1417">
                  <c:v>-0.19358039760719667</c:v>
                </c:pt>
                <c:pt idx="1418">
                  <c:v>-0.29103017952147703</c:v>
                </c:pt>
                <c:pt idx="1419">
                  <c:v>-0.38575205282219571</c:v>
                </c:pt>
                <c:pt idx="1420">
                  <c:v>-0.476762857216113</c:v>
                </c:pt>
                <c:pt idx="1421">
                  <c:v>-0.56310650625983494</c:v>
                </c:pt>
                <c:pt idx="1422">
                  <c:v>-0.64386435300351763</c:v>
                </c:pt>
                <c:pt idx="1423">
                  <c:v>-0.71816536960586863</c:v>
                </c:pt>
                <c:pt idx="1424">
                  <c:v>-0.78519602724473259</c:v>
                </c:pt>
                <c:pt idx="1425">
                  <c:v>-0.84420976265315828</c:v>
                </c:pt>
                <c:pt idx="1426">
                  <c:v>-0.89453591888291584</c:v>
                </c:pt>
                <c:pt idx="1427">
                  <c:v>-0.93558805046769633</c:v>
                </c:pt>
                <c:pt idx="1428">
                  <c:v>-0.96687148704534887</c:v>
                </c:pt>
                <c:pt idx="1429">
                  <c:v>-0.98799005470650025</c:v>
                </c:pt>
                <c:pt idx="1430">
                  <c:v>-0.99865186085407665</c:v>
                </c:pt>
                <c:pt idx="1431">
                  <c:v>-0.99867405615752536</c:v>
                </c:pt>
                <c:pt idx="1432">
                  <c:v>-0.98798649622324652</c:v>
                </c:pt>
                <c:pt idx="1433">
                  <c:v>-0.96663423581904695</c:v>
                </c:pt>
                <c:pt idx="1434">
                  <c:v>-0.93477879980887879</c:v>
                </c:pt>
                <c:pt idx="1435">
                  <c:v>-0.89269818728213191</c:v>
                </c:pt>
                <c:pt idx="1436">
                  <c:v>-0.84078557859094383</c:v>
                </c:pt>
                <c:pt idx="1437">
                  <c:v>-0.77954672901568645</c:v>
                </c:pt>
                <c:pt idx="1438">
                  <c:v>-0.70959604742520732</c:v>
                </c:pt>
                <c:pt idx="1439">
                  <c:v>-0.63165137343317579</c:v>
                </c:pt>
                <c:pt idx="1440">
                  <c:v>-0.54652748201204648</c:v>
                </c:pt>
                <c:pt idx="1441">
                  <c:v>-0.45512836013787811</c:v>
                </c:pt>
                <c:pt idx="1442">
                  <c:v>-0.35843831562040879</c:v>
                </c:pt>
                <c:pt idx="1443">
                  <c:v>-0.25751199363381105</c:v>
                </c:pt>
                <c:pt idx="1444">
                  <c:v>-0.15346339141062057</c:v>
                </c:pt>
                <c:pt idx="1445">
                  <c:v>-4.7453975897798893E-2</c:v>
                </c:pt>
                <c:pt idx="1446">
                  <c:v>5.9319977297179728E-2</c:v>
                </c:pt>
                <c:pt idx="1447">
                  <c:v>0.16564069281528729</c:v>
                </c:pt>
                <c:pt idx="1448">
                  <c:v>0.27028271011962185</c:v>
                </c:pt>
                <c:pt idx="1449">
                  <c:v>0.37202705158173321</c:v>
                </c:pt>
                <c:pt idx="1450">
                  <c:v>0.46967558351264427</c:v>
                </c:pt>
                <c:pt idx="1451">
                  <c:v>0.56206540285963902</c:v>
                </c:pt>
                <c:pt idx="1452">
                  <c:v>0.64808307742737326</c:v>
                </c:pt>
                <c:pt idx="1453">
                  <c:v>0.72667856459452229</c:v>
                </c:pt>
                <c:pt idx="1454">
                  <c:v>0.79687863268942682</c:v>
                </c:pt>
                <c:pt idx="1455">
                  <c:v>0.85779961054407083</c:v>
                </c:pt>
                <c:pt idx="1456">
                  <c:v>0.90865929432297643</c:v>
                </c:pt>
                <c:pt idx="1457">
                  <c:v>0.9487878465545434</c:v>
                </c:pt>
                <c:pt idx="1458">
                  <c:v>0.97763753038099011</c:v>
                </c:pt>
                <c:pt idx="1459">
                  <c:v>0.99479113236407479</c:v>
                </c:pt>
                <c:pt idx="1460">
                  <c:v>0.99996893968214962</c:v>
                </c:pt>
                <c:pt idx="1461">
                  <c:v>0.99303415214380819</c:v>
                </c:pt>
                <c:pt idx="1462">
                  <c:v>0.97399662600784986</c:v>
                </c:pt>
                <c:pt idx="1463">
                  <c:v>0.94301486499131326</c:v>
                </c:pt>
                <c:pt idx="1464">
                  <c:v>0.90039619389000669</c:v>
                </c:pt>
                <c:pt idx="1465">
                  <c:v>0.84659507172360426</c:v>
                </c:pt>
                <c:pt idx="1466">
                  <c:v>0.7822095240173057</c:v>
                </c:pt>
                <c:pt idx="1467">
                  <c:v>0.70797569748640077</c:v>
                </c:pt>
                <c:pt idx="1468">
                  <c:v>0.62476056471863051</c:v>
                </c:pt>
                <c:pt idx="1469">
                  <c:v>0.53355283115160823</c:v>
                </c:pt>
                <c:pt idx="1470">
                  <c:v>0.43545212140260819</c:v>
                </c:pt>
                <c:pt idx="1471">
                  <c:v>0.33165654649618315</c:v>
                </c:pt>
                <c:pt idx="1472">
                  <c:v>0.22344877741368624</c:v>
                </c:pt>
                <c:pt idx="1473">
                  <c:v>0.11218077331514538</c:v>
                </c:pt>
                <c:pt idx="1474">
                  <c:v>-7.4266558359228397E-4</c:v>
                </c:pt>
                <c:pt idx="1475">
                  <c:v>-0.11388133049484797</c:v>
                </c:pt>
                <c:pt idx="1476">
                  <c:v>-0.22577781387806015</c:v>
                </c:pt>
                <c:pt idx="1477">
                  <c:v>-0.33497627279676861</c:v>
                </c:pt>
                <c:pt idx="1478">
                  <c:v>-0.44004150880888715</c:v>
                </c:pt>
                <c:pt idx="1479">
                  <c:v>-0.53957811700944325</c:v>
                </c:pt>
                <c:pt idx="1480">
                  <c:v>-0.63224944953778106</c:v>
                </c:pt>
                <c:pt idx="1481">
                  <c:v>-0.71679613482725446</c:v>
                </c:pt>
                <c:pt idx="1482">
                  <c:v>-0.79205389327942244</c:v>
                </c:pt>
                <c:pt idx="1483">
                  <c:v>-0.8569703930095075</c:v>
                </c:pt>
                <c:pt idx="1484">
                  <c:v>-0.91062089591199769</c:v>
                </c:pt>
                <c:pt idx="1485">
                  <c:v>-0.95222245456262622</c:v>
                </c:pt>
                <c:pt idx="1486">
                  <c:v>-0.98114643438138216</c:v>
                </c:pt>
                <c:pt idx="1487">
                  <c:v>-0.99692915295479589</c:v>
                </c:pt>
                <c:pt idx="1488">
                  <c:v>-0.99928044932276172</c:v>
                </c:pt>
                <c:pt idx="1489">
                  <c:v>-0.98809002019119818</c:v>
                </c:pt>
                <c:pt idx="1490">
                  <c:v>-0.96343138719748922</c:v>
                </c:pt>
                <c:pt idx="1491">
                  <c:v>-0.9255633892395958</c:v>
                </c:pt>
                <c:pt idx="1492">
                  <c:v>-0.87492912614030238</c:v>
                </c:pt>
                <c:pt idx="1493">
                  <c:v>-0.81215231416630829</c:v>
                </c:pt>
                <c:pt idx="1494">
                  <c:v>-0.7380310497257746</c:v>
                </c:pt>
                <c:pt idx="1495">
                  <c:v>-0.653529014456385</c:v>
                </c:pt>
                <c:pt idx="1496">
                  <c:v>-0.55976419238580255</c:v>
                </c:pt>
                <c:pt idx="1497">
                  <c:v>-0.45799520736629645</c:v>
                </c:pt>
                <c:pt idx="1498">
                  <c:v>-0.34960542600531624</c:v>
                </c:pt>
                <c:pt idx="1499">
                  <c:v>-0.23608500727090989</c:v>
                </c:pt>
                <c:pt idx="1500">
                  <c:v>-0.11901111427826298</c:v>
                </c:pt>
                <c:pt idx="1501">
                  <c:v>-2.6535897928668363E-5</c:v>
                </c:pt>
                <c:pt idx="1502">
                  <c:v>0.11918300478165911</c:v>
                </c:pt>
                <c:pt idx="1503">
                  <c:v>0.23691255198384389</c:v>
                </c:pt>
                <c:pt idx="1504">
                  <c:v>0.35146230325865269</c:v>
                </c:pt>
                <c:pt idx="1505">
                  <c:v>0.46116233634821929</c:v>
                </c:pt>
                <c:pt idx="1506">
                  <c:v>0.56439731977447349</c:v>
                </c:pt>
                <c:pt idx="1507">
                  <c:v>0.65963084151409335</c:v>
                </c:pt>
                <c:pt idx="1508">
                  <c:v>0.74542898689417658</c:v>
                </c:pt>
                <c:pt idx="1509">
                  <c:v>0.82048279910230637</c:v>
                </c:pt>
                <c:pt idx="1510">
                  <c:v>0.88362926359612104</c:v>
                </c:pt>
                <c:pt idx="1511">
                  <c:v>0.93387047127711453</c:v>
                </c:pt>
                <c:pt idx="1512">
                  <c:v>0.97039063453065355</c:v>
                </c:pt>
                <c:pt idx="1513">
                  <c:v>0.99257065500993935</c:v>
                </c:pt>
                <c:pt idx="1514">
                  <c:v>0.99999997214471503</c:v>
                </c:pt>
                <c:pt idx="1515">
                  <c:v>0.99248545648349584</c:v>
                </c:pt>
                <c:pt idx="1516">
                  <c:v>0.97005715173931817</c:v>
                </c:pt>
                <c:pt idx="1517">
                  <c:v>0.93297071332334469</c:v>
                </c:pt>
                <c:pt idx="1518">
                  <c:v>0.88170643865642995</c:v>
                </c:pt>
                <c:pt idx="1519">
                  <c:v>0.81696483500640626</c:v>
                </c:pt>
                <c:pt idx="1520">
                  <c:v>0.7396587233001034</c:v>
                </c:pt>
                <c:pt idx="1521">
                  <c:v>0.65090193053444145</c:v>
                </c:pt>
                <c:pt idx="1522">
                  <c:v>0.55199467824083626</c:v>
                </c:pt>
                <c:pt idx="1523">
                  <c:v>0.44440582908339027</c:v>
                </c:pt>
                <c:pt idx="1524">
                  <c:v>0.32975220720845233</c:v>
                </c:pt>
                <c:pt idx="1525">
                  <c:v>0.20977525951466267</c:v>
                </c:pt>
                <c:pt idx="1526">
                  <c:v>8.6315373681714228E-2</c:v>
                </c:pt>
                <c:pt idx="1527">
                  <c:v>-3.8715786295816575E-2</c:v>
                </c:pt>
                <c:pt idx="1528">
                  <c:v>-0.16336452602375692</c:v>
                </c:pt>
                <c:pt idx="1529">
                  <c:v>-0.28566551213649005</c:v>
                </c:pt>
                <c:pt idx="1530">
                  <c:v>-0.40367284455856439</c:v>
                </c:pt>
                <c:pt idx="1531">
                  <c:v>-0.51549132298517764</c:v>
                </c:pt>
                <c:pt idx="1532">
                  <c:v>-0.61930740640958293</c:v>
                </c:pt>
                <c:pt idx="1533">
                  <c:v>-0.71341935781327026</c:v>
                </c:pt>
                <c:pt idx="1534">
                  <c:v>-0.79626606761555563</c:v>
                </c:pt>
                <c:pt idx="1535">
                  <c:v>-0.86645405937938214</c:v>
                </c:pt>
                <c:pt idx="1536">
                  <c:v>-0.92278219967735142</c:v>
                </c:pt>
                <c:pt idx="1537">
                  <c:v>-0.96426366088560655</c:v>
                </c:pt>
                <c:pt idx="1538">
                  <c:v>-0.99014472079547788</c:v>
                </c:pt>
                <c:pt idx="1539">
                  <c:v>-0.999920025969121</c:v>
                </c:pt>
                <c:pt idx="1540">
                  <c:v>-0.99334399622419689</c:v>
                </c:pt>
                <c:pt idx="1541">
                  <c:v>-0.97043810487839066</c:v>
                </c:pt>
                <c:pt idx="1542">
                  <c:v>-0.9314938326434552</c:v>
                </c:pt>
                <c:pt idx="1543">
                  <c:v>-0.87707116142719832</c:v>
                </c:pt>
                <c:pt idx="1544">
                  <c:v>-0.8079925467583412</c:v>
                </c:pt>
                <c:pt idx="1545">
                  <c:v>-0.72533238296632063</c:v>
                </c:pt>
                <c:pt idx="1546">
                  <c:v>-0.63040205240958513</c:v>
                </c:pt>
                <c:pt idx="1547">
                  <c:v>-0.52473072766463169</c:v>
                </c:pt>
                <c:pt idx="1548">
                  <c:v>-0.41004217232652834</c:v>
                </c:pt>
                <c:pt idx="1549">
                  <c:v>-0.28822786056270883</c:v>
                </c:pt>
                <c:pt idx="1550">
                  <c:v>-0.16131680643488747</c:v>
                </c:pt>
                <c:pt idx="1551">
                  <c:v>-3.1442559904306666E-2</c:v>
                </c:pt>
                <c:pt idx="1552">
                  <c:v>9.9192113943829999E-2</c:v>
                </c:pt>
                <c:pt idx="1553">
                  <c:v>0.2283523038214158</c:v>
                </c:pt>
                <c:pt idx="1554">
                  <c:v>0.35380915723595252</c:v>
                </c:pt>
                <c:pt idx="1555">
                  <c:v>0.47337857575976539</c:v>
                </c:pt>
                <c:pt idx="1556">
                  <c:v>0.5849597316067624</c:v>
                </c:pt>
                <c:pt idx="1557">
                  <c:v>0.68657272470270525</c:v>
                </c:pt>
                <c:pt idx="1558">
                  <c:v>0.77639469943414552</c:v>
                </c:pt>
                <c:pt idx="1559">
                  <c:v>0.85279375245537425</c:v>
                </c:pt>
                <c:pt idx="1560">
                  <c:v>0.91435998745660552</c:v>
                </c:pt>
                <c:pt idx="1561">
                  <c:v>0.95993310956324474</c:v>
                </c:pt>
                <c:pt idx="1562">
                  <c:v>0.98862600073113782</c:v>
                </c:pt>
                <c:pt idx="1563">
                  <c:v>0.9998437775819996</c:v>
                </c:pt>
                <c:pt idx="1564">
                  <c:v>0.99329790381475402</c:v>
                </c:pt>
                <c:pt idx="1565">
                  <c:v>0.96901500963891629</c:v>
                </c:pt>
                <c:pt idx="1566">
                  <c:v>0.92734015940101022</c:v>
                </c:pt>
                <c:pt idx="1567">
                  <c:v>0.86893440431473812</c:v>
                </c:pt>
                <c:pt idx="1568">
                  <c:v>0.79476655838433896</c:v>
                </c:pt>
                <c:pt idx="1569">
                  <c:v>0.70609924049977002</c:v>
                </c:pt>
                <c:pt idx="1570">
                  <c:v>0.60446933242902701</c:v>
                </c:pt>
                <c:pt idx="1571">
                  <c:v>0.49166310908901389</c:v>
                </c:pt>
                <c:pt idx="1572">
                  <c:v>0.3696864020345163</c:v>
                </c:pt>
                <c:pt idx="1573">
                  <c:v>0.24073025753236768</c:v>
                </c:pt>
                <c:pt idx="1574">
                  <c:v>0.10713264486853037</c:v>
                </c:pt>
                <c:pt idx="1575">
                  <c:v>-2.8663143296863463E-2</c:v>
                </c:pt>
                <c:pt idx="1576">
                  <c:v>-0.1641526805255985</c:v>
                </c:pt>
                <c:pt idx="1577">
                  <c:v>-0.29681640368313378</c:v>
                </c:pt>
                <c:pt idx="1578">
                  <c:v>-0.42416658386326056</c:v>
                </c:pt>
                <c:pt idx="1579">
                  <c:v>-0.54379440098093856</c:v>
                </c:pt>
                <c:pt idx="1580">
                  <c:v>-0.65341623109052538</c:v>
                </c:pt>
                <c:pt idx="1581">
                  <c:v>-0.75091825132632817</c:v>
                </c:pt>
                <c:pt idx="1582">
                  <c:v>-0.83439848035822728</c:v>
                </c:pt>
                <c:pt idx="1583">
                  <c:v>-0.90220540263524829</c:v>
                </c:pt>
                <c:pt idx="1584">
                  <c:v>-0.95297237234784926</c:v>
                </c:pt>
                <c:pt idx="1585">
                  <c:v>-0.9856470575258115</c:v>
                </c:pt>
                <c:pt idx="1586">
                  <c:v>-0.99951526520604717</c:v>
                </c:pt>
                <c:pt idx="1587">
                  <c:v>-0.99421858401330132</c:v>
                </c:pt>
                <c:pt idx="1588">
                  <c:v>-0.96976538932624234</c:v>
                </c:pt>
                <c:pt idx="1589">
                  <c:v>-0.92653487666623302</c:v>
                </c:pt>
                <c:pt idx="1590">
                  <c:v>-0.86527391897397887</c:v>
                </c:pt>
                <c:pt idx="1591">
                  <c:v>-0.7870866807009419</c:v>
                </c:pt>
                <c:pt idx="1592">
                  <c:v>-0.69341706359156874</c:v>
                </c:pt>
                <c:pt idx="1593">
                  <c:v>-0.58602420294934576</c:v>
                </c:pt>
                <c:pt idx="1594">
                  <c:v>-0.46695137622108129</c:v>
                </c:pt>
                <c:pt idx="1595">
                  <c:v>-0.33848882498726718</c:v>
                </c:pt>
                <c:pt idx="1596">
                  <c:v>-0.20313112398643537</c:v>
                </c:pt>
                <c:pt idx="1597">
                  <c:v>-6.352985375123088E-2</c:v>
                </c:pt>
                <c:pt idx="1598">
                  <c:v>7.7557555974929956E-2</c:v>
                </c:pt>
                <c:pt idx="1599">
                  <c:v>0.21732184923871783</c:v>
                </c:pt>
                <c:pt idx="1600">
                  <c:v>0.35295779218746226</c:v>
                </c:pt>
                <c:pt idx="1601">
                  <c:v>0.48172074668581694</c:v>
                </c:pt>
                <c:pt idx="1602">
                  <c:v>0.6009828314935598</c:v>
                </c:pt>
                <c:pt idx="1603">
                  <c:v>0.7082875180276138</c:v>
                </c:pt>
                <c:pt idx="1604">
                  <c:v>0.80140151593677467</c:v>
                </c:pt>
                <c:pt idx="1605">
                  <c:v>0.87836283582489305</c:v>
                </c:pt>
                <c:pt idx="1606">
                  <c:v>0.93752397244245977</c:v>
                </c:pt>
                <c:pt idx="1607">
                  <c:v>0.97758923100256745</c:v>
                </c:pt>
                <c:pt idx="1608">
                  <c:v>0.99764532092563829</c:v>
                </c:pt>
                <c:pt idx="1609">
                  <c:v>0.99718446373993741</c:v>
                </c:pt>
                <c:pt idx="1610">
                  <c:v>0.97611940303124056</c:v>
                </c:pt>
                <c:pt idx="1611">
                  <c:v>0.93478986175721457</c:v>
                </c:pt>
                <c:pt idx="1612">
                  <c:v>0.87396016300849499</c:v>
                </c:pt>
                <c:pt idx="1613">
                  <c:v>0.7948079111249492</c:v>
                </c:pt>
                <c:pt idx="1614">
                  <c:v>0.69890381736363294</c:v>
                </c:pt>
                <c:pt idx="1615">
                  <c:v>0.58818294421875572</c:v>
                </c:pt>
                <c:pt idx="1616">
                  <c:v>0.46490783099796734</c:v>
                </c:pt>
                <c:pt idx="1617">
                  <c:v>0.33162414625733877</c:v>
                </c:pt>
                <c:pt idx="1618">
                  <c:v>0.19110968608305043</c:v>
                </c:pt>
                <c:pt idx="1619">
                  <c:v>4.631769696156654E-2</c:v>
                </c:pt>
                <c:pt idx="1620">
                  <c:v>-9.968435573726861E-2</c:v>
                </c:pt>
                <c:pt idx="1621">
                  <c:v>-0.24377933139776214</c:v>
                </c:pt>
                <c:pt idx="1622">
                  <c:v>-0.38286693065917965</c:v>
                </c:pt>
                <c:pt idx="1623">
                  <c:v>-0.51393077555391065</c:v>
                </c:pt>
                <c:pt idx="1624">
                  <c:v>-0.63410460336236119</c:v>
                </c:pt>
                <c:pt idx="1625">
                  <c:v>-0.74073611451323684</c:v>
                </c:pt>
                <c:pt idx="1626">
                  <c:v>-0.83144703707881096</c:v>
                </c:pt>
                <c:pt idx="1627">
                  <c:v>-0.90418802495082684</c:v>
                </c:pt>
                <c:pt idx="1628">
                  <c:v>-0.95728709326551786</c:v>
                </c:pt>
                <c:pt idx="1629">
                  <c:v>-0.98949041197465637</c:v>
                </c:pt>
                <c:pt idx="1630">
                  <c:v>-0.99999442480941436</c:v>
                </c:pt>
                <c:pt idx="1631">
                  <c:v>-0.98846843371869653</c:v>
                </c:pt>
                <c:pt idx="1632">
                  <c:v>-0.955066984974559</c:v>
                </c:pt>
                <c:pt idx="1633">
                  <c:v>-0.90043160869269945</c:v>
                </c:pt>
                <c:pt idx="1634">
                  <c:v>-0.82568169412958159</c:v>
                </c:pt>
                <c:pt idx="1635">
                  <c:v>-0.73239452393278226</c:v>
                </c:pt>
                <c:pt idx="1636">
                  <c:v>-0.62257473630569271</c:v>
                </c:pt>
                <c:pt idx="1637">
                  <c:v>-0.49861372930559433</c:v>
                </c:pt>
                <c:pt idx="1638">
                  <c:v>-0.36323976058286128</c:v>
                </c:pt>
                <c:pt idx="1639">
                  <c:v>-0.21945972312537237</c:v>
                </c:pt>
                <c:pt idx="1640">
                  <c:v>-7.0493787447692038E-2</c:v>
                </c:pt>
                <c:pt idx="1641">
                  <c:v>8.0295712148162918E-2</c:v>
                </c:pt>
                <c:pt idx="1642">
                  <c:v>0.2294796100399451</c:v>
                </c:pt>
                <c:pt idx="1643">
                  <c:v>0.37363979574424871</c:v>
                </c:pt>
                <c:pt idx="1644">
                  <c:v>0.50944789792870571</c:v>
                </c:pt>
                <c:pt idx="1645">
                  <c:v>0.63374295673309688</c:v>
                </c:pt>
                <c:pt idx="1646">
                  <c:v>0.74360626347565895</c:v>
                </c:pt>
                <c:pt idx="1647">
                  <c:v>0.83643157759108744</c:v>
                </c:pt>
                <c:pt idx="1648">
                  <c:v>0.90998900421669349</c:v>
                </c:pt>
                <c:pt idx="1649">
                  <c:v>0.96248093155645276</c:v>
                </c:pt>
                <c:pt idx="1650">
                  <c:v>0.9925885833278294</c:v>
                </c:pt>
                <c:pt idx="1651">
                  <c:v>0.9995079355359755</c:v>
                </c:pt>
                <c:pt idx="1652">
                  <c:v>0.98297397484410942</c:v>
                </c:pt>
                <c:pt idx="1653">
                  <c:v>0.94327253331420091</c:v>
                </c:pt>
                <c:pt idx="1654">
                  <c:v>0.88123921583319365</c:v>
                </c:pt>
                <c:pt idx="1655">
                  <c:v>0.79824523593747809</c:v>
                </c:pt>
                <c:pt idx="1656">
                  <c:v>0.69617028621566601</c:v>
                </c:pt>
                <c:pt idx="1657">
                  <c:v>0.57736288376109091</c:v>
                </c:pt>
                <c:pt idx="1658">
                  <c:v>0.44458894171859042</c:v>
                </c:pt>
                <c:pt idx="1659">
                  <c:v>0.30096961716379672</c:v>
                </c:pt>
                <c:pt idx="1660">
                  <c:v>0.14990976577118903</c:v>
                </c:pt>
                <c:pt idx="1661">
                  <c:v>-4.9814123714292642E-3</c:v>
                </c:pt>
                <c:pt idx="1662">
                  <c:v>-0.15997573075353619</c:v>
                </c:pt>
                <c:pt idx="1663">
                  <c:v>-0.31131539197476887</c:v>
                </c:pt>
                <c:pt idx="1664">
                  <c:v>-0.45530425827719706</c:v>
                </c:pt>
                <c:pt idx="1665">
                  <c:v>-0.58839880767982444</c:v>
                </c:pt>
                <c:pt idx="1666">
                  <c:v>-0.70729653227142153</c:v>
                </c:pt>
                <c:pt idx="1667">
                  <c:v>-0.80901955613322696</c:v>
                </c:pt>
                <c:pt idx="1668">
                  <c:v>-0.89099132707319983</c:v>
                </c:pt>
                <c:pt idx="1669">
                  <c:v>-0.95110436831190959</c:v>
                </c:pt>
                <c:pt idx="1670">
                  <c:v>-0.9877772615101188</c:v>
                </c:pt>
                <c:pt idx="1671">
                  <c:v>-0.99999926771027359</c:v>
                </c:pt>
                <c:pt idx="1672">
                  <c:v>-0.98736127316126066</c:v>
                </c:pt>
                <c:pt idx="1673">
                  <c:v>-0.95007206660937749</c:v>
                </c:pt>
                <c:pt idx="1674">
                  <c:v>-0.88895930630737063</c:v>
                </c:pt>
                <c:pt idx="1675">
                  <c:v>-0.80545491053864393</c:v>
                </c:pt>
                <c:pt idx="1676">
                  <c:v>-0.70156499586289323</c:v>
                </c:pt>
                <c:pt idx="1677">
                  <c:v>-0.57982488292058187</c:v>
                </c:pt>
                <c:pt idx="1678">
                  <c:v>-0.44324008044917973</c:v>
                </c:pt>
                <c:pt idx="1679">
                  <c:v>-0.2952145339777551</c:v>
                </c:pt>
                <c:pt idx="1680">
                  <c:v>-0.13946777640547578</c:v>
                </c:pt>
                <c:pt idx="1681">
                  <c:v>2.0057066361016031E-2</c:v>
                </c:pt>
                <c:pt idx="1682">
                  <c:v>0.17929218938385008</c:v>
                </c:pt>
                <c:pt idx="1683">
                  <c:v>0.33414849677066349</c:v>
                </c:pt>
                <c:pt idx="1684">
                  <c:v>0.48062085712315139</c:v>
                </c:pt>
                <c:pt idx="1685">
                  <c:v>0.61489252302841313</c:v>
                </c:pt>
                <c:pt idx="1686">
                  <c:v>0.73343598336811144</c:v>
                </c:pt>
                <c:pt idx="1687">
                  <c:v>0.83310756041769307</c:v>
                </c:pt>
                <c:pt idx="1688">
                  <c:v>0.91123317856079067</c:v>
                </c:pt>
                <c:pt idx="1689">
                  <c:v>0.96568291662981021</c:v>
                </c:pt>
                <c:pt idx="1690">
                  <c:v>0.99493220816933015</c:v>
                </c:pt>
                <c:pt idx="1691">
                  <c:v>0.99810786819095054</c:v>
                </c:pt>
                <c:pt idx="1692">
                  <c:v>0.97501749433734908</c:v>
                </c:pt>
                <c:pt idx="1693">
                  <c:v>0.9261612062264194</c:v>
                </c:pt>
                <c:pt idx="1694">
                  <c:v>0.85272513904939451</c:v>
                </c:pt>
                <c:pt idx="1695">
                  <c:v>0.75655658494490519</c:v>
                </c:pt>
                <c:pt idx="1696">
                  <c:v>0.64012116597789603</c:v>
                </c:pt>
                <c:pt idx="1697">
                  <c:v>0.50644291275786413</c:v>
                </c:pt>
                <c:pt idx="1698">
                  <c:v>0.3590285995340704</c:v>
                </c:pt>
                <c:pt idx="1699">
                  <c:v>0.20177813672122943</c:v>
                </c:pt>
                <c:pt idx="1700">
                  <c:v>3.8883232330156073E-2</c:v>
                </c:pt>
                <c:pt idx="1701">
                  <c:v>-0.12528310745427684</c:v>
                </c:pt>
                <c:pt idx="1702">
                  <c:v>-0.28628337234642093</c:v>
                </c:pt>
                <c:pt idx="1703">
                  <c:v>-0.43973554694638195</c:v>
                </c:pt>
                <c:pt idx="1704">
                  <c:v>-0.58143308164837859</c:v>
                </c:pt>
                <c:pt idx="1705">
                  <c:v>-0.70746154535227124</c:v>
                </c:pt>
                <c:pt idx="1706">
                  <c:v>-0.81430870245605758</c:v>
                </c:pt>
                <c:pt idx="1707">
                  <c:v>-0.89896488012085329</c:v>
                </c:pt>
                <c:pt idx="1708">
                  <c:v>-0.95901070491038076</c:v>
                </c:pt>
                <c:pt idx="1709">
                  <c:v>-0.99268958675159302</c:v>
                </c:pt>
                <c:pt idx="1710">
                  <c:v>-0.99896270636681261</c:v>
                </c:pt>
                <c:pt idx="1711">
                  <c:v>-0.97754471111501029</c:v>
                </c:pt>
                <c:pt idx="1712">
                  <c:v>-0.92891883255370855</c:v>
                </c:pt>
                <c:pt idx="1713">
                  <c:v>-0.8543306940228238</c:v>
                </c:pt>
                <c:pt idx="1714">
                  <c:v>-0.7557606635280989</c:v>
                </c:pt>
                <c:pt idx="1715">
                  <c:v>-0.6358752102462949</c:v>
                </c:pt>
                <c:pt idx="1716">
                  <c:v>-0.49795832529871181</c:v>
                </c:pt>
                <c:pt idx="1717">
                  <c:v>-0.34582465184334898</c:v>
                </c:pt>
                <c:pt idx="1718">
                  <c:v>-0.18371651889090421</c:v>
                </c:pt>
                <c:pt idx="1719">
                  <c:v>-1.6187570994172742E-2</c:v>
                </c:pt>
                <c:pt idx="1720">
                  <c:v>0.15202388340368003</c:v>
                </c:pt>
                <c:pt idx="1721">
                  <c:v>0.31612833260102347</c:v>
                </c:pt>
                <c:pt idx="1722">
                  <c:v>0.47142160233876351</c:v>
                </c:pt>
                <c:pt idx="1723">
                  <c:v>0.61342059369414437</c:v>
                </c:pt>
                <c:pt idx="1724">
                  <c:v>0.73799429072959688</c:v>
                </c:pt>
                <c:pt idx="1725">
                  <c:v>0.84148617909656209</c:v>
                </c:pt>
                <c:pt idx="1726">
                  <c:v>0.92082439920401571</c:v>
                </c:pt>
                <c:pt idx="1727">
                  <c:v>0.97361625099296445</c:v>
                </c:pt>
                <c:pt idx="1728">
                  <c:v>0.99822406571944255</c:v>
                </c:pt>
                <c:pt idx="1729">
                  <c:v>0.99381995409659551</c:v>
                </c:pt>
                <c:pt idx="1730">
                  <c:v>0.96041751727111835</c:v>
                </c:pt>
                <c:pt idx="1731">
                  <c:v>0.89887925221969911</c:v>
                </c:pt>
                <c:pt idx="1732">
                  <c:v>0.81089907864855204</c:v>
                </c:pt>
                <c:pt idx="1733">
                  <c:v>0.69896014081816671</c:v>
                </c:pt>
                <c:pt idx="1734">
                  <c:v>0.56626877393650665</c:v>
                </c:pt>
                <c:pt idx="1735">
                  <c:v>0.41666624908215305</c:v>
                </c:pt>
                <c:pt idx="1736">
                  <c:v>0.25452060106041297</c:v>
                </c:pt>
                <c:pt idx="1737">
                  <c:v>8.460147865582672E-2</c:v>
                </c:pt>
                <c:pt idx="1738">
                  <c:v>-8.8058483948708938E-2</c:v>
                </c:pt>
                <c:pt idx="1739">
                  <c:v>-0.25831181084936822</c:v>
                </c:pt>
                <c:pt idx="1740">
                  <c:v>-0.42104952502007936</c:v>
                </c:pt>
                <c:pt idx="1741">
                  <c:v>-0.57135513697457374</c:v>
                </c:pt>
                <c:pt idx="1742">
                  <c:v>-0.70465463548902263</c:v>
                </c:pt>
                <c:pt idx="1743">
                  <c:v>-0.81685787671365406</c:v>
                </c:pt>
                <c:pt idx="1744">
                  <c:v>-0.90448695161954373</c:v>
                </c:pt>
                <c:pt idx="1745">
                  <c:v>-0.96478743414101509</c:v>
                </c:pt>
                <c:pt idx="1746">
                  <c:v>-0.99581886675368114</c:v>
                </c:pt>
                <c:pt idx="1747">
                  <c:v>-0.99652141549734752</c:v>
                </c:pt>
                <c:pt idx="1748">
                  <c:v>-0.96675630751259944</c:v>
                </c:pt>
                <c:pt idx="1749">
                  <c:v>-0.90731843225534925</c:v>
                </c:pt>
                <c:pt idx="1750">
                  <c:v>-0.81992032075476129</c:v>
                </c:pt>
                <c:pt idx="1751">
                  <c:v>-0.70714759108539282</c:v>
                </c:pt>
                <c:pt idx="1752">
                  <c:v>-0.57238683625661979</c:v>
                </c:pt>
                <c:pt idx="1753">
                  <c:v>-0.41972780551187167</c:v>
                </c:pt>
                <c:pt idx="1754">
                  <c:v>-0.25384256384546083</c:v>
                </c:pt>
                <c:pt idx="1755">
                  <c:v>-7.9845080268607191E-2</c:v>
                </c:pt>
                <c:pt idx="1756">
                  <c:v>9.6864632641305848E-2</c:v>
                </c:pt>
                <c:pt idx="1757">
                  <c:v>0.2707671503824095</c:v>
                </c:pt>
                <c:pt idx="1758">
                  <c:v>0.43639594399349929</c:v>
                </c:pt>
                <c:pt idx="1759">
                  <c:v>0.58851000354885696</c:v>
                </c:pt>
                <c:pt idx="1760">
                  <c:v>0.72226131864138432</c:v>
                </c:pt>
                <c:pt idx="1761">
                  <c:v>0.83335182951012354</c:v>
                </c:pt>
                <c:pt idx="1762">
                  <c:v>0.91817470852094063</c:v>
                </c:pt>
                <c:pt idx="1763">
                  <c:v>0.97393524699236766</c:v>
                </c:pt>
                <c:pt idx="1764">
                  <c:v>0.99874719718680638</c:v>
                </c:pt>
                <c:pt idx="1765">
                  <c:v>0.99170113858733056</c:v>
                </c:pt>
                <c:pt idx="1766">
                  <c:v>0.95290228123187459</c:v>
                </c:pt>
                <c:pt idx="1767">
                  <c:v>0.88347606223621777</c:v>
                </c:pt>
                <c:pt idx="1768">
                  <c:v>0.78554090621874395</c:v>
                </c:pt>
                <c:pt idx="1769">
                  <c:v>0.66214857464811705</c:v>
                </c:pt>
                <c:pt idx="1770">
                  <c:v>0.5171935896145512</c:v>
                </c:pt>
                <c:pt idx="1771">
                  <c:v>0.3552942496142531</c:v>
                </c:pt>
                <c:pt idx="1772">
                  <c:v>0.18164872417394803</c:v>
                </c:pt>
                <c:pt idx="1773">
                  <c:v>1.8705873143497333E-3</c:v>
                </c:pt>
                <c:pt idx="1774">
                  <c:v>-0.17819110387898945</c:v>
                </c:pt>
                <c:pt idx="1775">
                  <c:v>-0.35264148731255096</c:v>
                </c:pt>
                <c:pt idx="1776">
                  <c:v>-0.51573321748459366</c:v>
                </c:pt>
                <c:pt idx="1777">
                  <c:v>-0.6620570974534975</c:v>
                </c:pt>
                <c:pt idx="1778">
                  <c:v>-0.78672367411558597</c:v>
                </c:pt>
                <c:pt idx="1779">
                  <c:v>-0.88552964690719338</c:v>
                </c:pt>
                <c:pt idx="1780">
                  <c:v>-0.95510334616936643</c:v>
                </c:pt>
                <c:pt idx="1781">
                  <c:v>-0.99302414330942035</c:v>
                </c:pt>
                <c:pt idx="1782">
                  <c:v>-0.99791144443422286</c:v>
                </c:pt>
                <c:pt idx="1783">
                  <c:v>-0.96947986960748178</c:v>
                </c:pt>
                <c:pt idx="1784">
                  <c:v>-0.90855830260286363</c:v>
                </c:pt>
                <c:pt idx="1785">
                  <c:v>-0.81707167712848994</c:v>
                </c:pt>
                <c:pt idx="1786">
                  <c:v>-0.69798560698184231</c:v>
                </c:pt>
                <c:pt idx="1787">
                  <c:v>-0.55521522849987137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0-CAD9-46D0-9578-30AC5FB2CE1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26131600"/>
        <c:axId val="526130944"/>
      </c:lineChart>
      <c:catAx>
        <c:axId val="52613160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526130944"/>
        <c:crosses val="autoZero"/>
        <c:auto val="1"/>
        <c:lblAlgn val="ctr"/>
        <c:lblOffset val="100"/>
        <c:noMultiLvlLbl val="0"/>
      </c:catAx>
      <c:valAx>
        <c:axId val="52613094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5261316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tx2">
        <a:lumMod val="20000"/>
        <a:lumOff val="80000"/>
      </a:schemeClr>
    </a:solidFill>
    <a:ln w="9525" cap="flat" cmpd="sng" algn="ctr">
      <a:noFill/>
      <a:round/>
    </a:ln>
    <a:effectLst>
      <a:softEdge rad="12700"/>
    </a:effectLst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CF27E7-3AA0-4496-B0E7-11DCD26846FB}" type="datetimeFigureOut">
              <a:rPr lang="fr-FR" smtClean="0"/>
              <a:t>19/01/2019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CED816-696A-4EE5-9023-9270B150057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219139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371BCA-5831-A345-804C-67FF2F83CA62}" type="datetimeFigureOut">
              <a:rPr lang="fr-FR" smtClean="0"/>
              <a:t>19/01/2019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01700" y="739775"/>
            <a:ext cx="4932363" cy="3700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E501F2-2B48-A14B-AFC4-1D617FACCF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451161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</p:spPr>
      </p:sp>
      <p:sp>
        <p:nvSpPr>
          <p:cNvPr id="217" name="PlaceHolder 2"/>
          <p:cNvSpPr>
            <a:spLocks noGrp="1"/>
          </p:cNvSpPr>
          <p:nvPr>
            <p:ph type="body"/>
          </p:nvPr>
        </p:nvSpPr>
        <p:spPr>
          <a:xfrm>
            <a:off x="679751" y="4715134"/>
            <a:ext cx="5437645" cy="4466664"/>
          </a:xfrm>
          <a:prstGeom prst="rect">
            <a:avLst/>
          </a:prstGeom>
        </p:spPr>
        <p:txBody>
          <a:bodyPr/>
          <a:lstStyle/>
          <a:p>
            <a:pPr marL="217577" indent="-217577"/>
            <a:endParaRPr lang="fr-FR" sz="900" spc="-1" dirty="0">
              <a:latin typeface="Arial"/>
            </a:endParaRPr>
          </a:p>
        </p:txBody>
      </p:sp>
      <p:sp>
        <p:nvSpPr>
          <p:cNvPr id="218" name="TextShape 3"/>
          <p:cNvSpPr txBox="1"/>
          <p:nvPr/>
        </p:nvSpPr>
        <p:spPr>
          <a:xfrm>
            <a:off x="3850348" y="9428458"/>
            <a:ext cx="2945346" cy="495853"/>
          </a:xfrm>
          <a:prstGeom prst="rect">
            <a:avLst/>
          </a:prstGeom>
          <a:noFill/>
          <a:ln>
            <a:noFill/>
          </a:ln>
        </p:spPr>
        <p:txBody>
          <a:bodyPr lIns="92108" tIns="46054" rIns="92108" bIns="46054" anchor="b"/>
          <a:lstStyle/>
          <a:p>
            <a:pPr algn="r">
              <a:lnSpc>
                <a:spcPct val="100000"/>
              </a:lnSpc>
            </a:pPr>
            <a:fld id="{BA09C2B7-1319-412F-AA84-424686C77CB3}" type="slidenum">
              <a:rPr lang="fr-FR" sz="1200" spc="-1">
                <a:solidFill>
                  <a:srgbClr val="000000"/>
                </a:solidFill>
              </a:rPr>
              <a:t>12</a:t>
            </a:fld>
            <a:endParaRPr lang="fr-FR" sz="1200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9287121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</p:spPr>
      </p:sp>
      <p:sp>
        <p:nvSpPr>
          <p:cNvPr id="220" name="PlaceHolder 2"/>
          <p:cNvSpPr>
            <a:spLocks noGrp="1"/>
          </p:cNvSpPr>
          <p:nvPr>
            <p:ph type="body"/>
          </p:nvPr>
        </p:nvSpPr>
        <p:spPr>
          <a:xfrm>
            <a:off x="679751" y="4715134"/>
            <a:ext cx="5437645" cy="4466664"/>
          </a:xfrm>
          <a:prstGeom prst="rect">
            <a:avLst/>
          </a:prstGeom>
        </p:spPr>
        <p:txBody>
          <a:bodyPr/>
          <a:lstStyle/>
          <a:p>
            <a:endParaRPr lang="fr-FR" sz="2000" spc="-1" dirty="0">
              <a:latin typeface="Arial"/>
            </a:endParaRPr>
          </a:p>
        </p:txBody>
      </p:sp>
      <p:sp>
        <p:nvSpPr>
          <p:cNvPr id="221" name="TextShape 3"/>
          <p:cNvSpPr txBox="1"/>
          <p:nvPr/>
        </p:nvSpPr>
        <p:spPr>
          <a:xfrm>
            <a:off x="3850348" y="9428458"/>
            <a:ext cx="2945346" cy="495853"/>
          </a:xfrm>
          <a:prstGeom prst="rect">
            <a:avLst/>
          </a:prstGeom>
          <a:noFill/>
          <a:ln>
            <a:noFill/>
          </a:ln>
        </p:spPr>
        <p:txBody>
          <a:bodyPr lIns="92108" tIns="46054" rIns="92108" bIns="46054" anchor="b"/>
          <a:lstStyle/>
          <a:p>
            <a:pPr algn="r">
              <a:lnSpc>
                <a:spcPct val="100000"/>
              </a:lnSpc>
            </a:pPr>
            <a:fld id="{A0D5AAF1-1E9C-4CD1-9E09-048E6A764F4F}" type="slidenum">
              <a:rPr lang="fr-FR" sz="1200" spc="-1">
                <a:solidFill>
                  <a:srgbClr val="000000"/>
                </a:solidFill>
              </a:rPr>
              <a:t>13</a:t>
            </a:fld>
            <a:endParaRPr lang="fr-FR" sz="1200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3628258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</p:spPr>
      </p:sp>
      <p:sp>
        <p:nvSpPr>
          <p:cNvPr id="223" name="PlaceHolder 2"/>
          <p:cNvSpPr>
            <a:spLocks noGrp="1"/>
          </p:cNvSpPr>
          <p:nvPr>
            <p:ph type="body"/>
          </p:nvPr>
        </p:nvSpPr>
        <p:spPr>
          <a:xfrm>
            <a:off x="679751" y="4715134"/>
            <a:ext cx="5437645" cy="4466664"/>
          </a:xfrm>
          <a:prstGeom prst="rect">
            <a:avLst/>
          </a:prstGeom>
        </p:spPr>
        <p:txBody>
          <a:bodyPr/>
          <a:lstStyle/>
          <a:p>
            <a:pPr marL="217577" indent="-217577"/>
            <a:endParaRPr lang="fr-FR" spc="-1" dirty="0">
              <a:latin typeface="Arial"/>
            </a:endParaRPr>
          </a:p>
        </p:txBody>
      </p:sp>
      <p:sp>
        <p:nvSpPr>
          <p:cNvPr id="224" name="TextShape 3"/>
          <p:cNvSpPr txBox="1"/>
          <p:nvPr/>
        </p:nvSpPr>
        <p:spPr>
          <a:xfrm>
            <a:off x="3850348" y="9428458"/>
            <a:ext cx="2945346" cy="495853"/>
          </a:xfrm>
          <a:prstGeom prst="rect">
            <a:avLst/>
          </a:prstGeom>
          <a:noFill/>
          <a:ln>
            <a:noFill/>
          </a:ln>
        </p:spPr>
        <p:txBody>
          <a:bodyPr lIns="92108" tIns="46054" rIns="92108" bIns="46054" anchor="b"/>
          <a:lstStyle/>
          <a:p>
            <a:pPr algn="r">
              <a:lnSpc>
                <a:spcPct val="100000"/>
              </a:lnSpc>
            </a:pPr>
            <a:fld id="{658A178F-CED4-4314-9248-83AA7E98D62E}" type="slidenum">
              <a:rPr lang="fr-FR" sz="1200" spc="-1">
                <a:solidFill>
                  <a:srgbClr val="000000"/>
                </a:solidFill>
              </a:rPr>
              <a:t>14</a:t>
            </a:fld>
            <a:endParaRPr lang="fr-FR" sz="1200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100807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</p:spPr>
      </p:sp>
      <p:sp>
        <p:nvSpPr>
          <p:cNvPr id="226" name="PlaceHolder 2"/>
          <p:cNvSpPr>
            <a:spLocks noGrp="1"/>
          </p:cNvSpPr>
          <p:nvPr>
            <p:ph type="body"/>
          </p:nvPr>
        </p:nvSpPr>
        <p:spPr>
          <a:xfrm>
            <a:off x="679751" y="4715134"/>
            <a:ext cx="5437645" cy="4466664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endParaRPr lang="fr-FR" sz="2000" spc="-1" dirty="0">
              <a:latin typeface="Arial"/>
            </a:endParaRPr>
          </a:p>
        </p:txBody>
      </p:sp>
      <p:sp>
        <p:nvSpPr>
          <p:cNvPr id="227" name="TextShape 3"/>
          <p:cNvSpPr txBox="1"/>
          <p:nvPr/>
        </p:nvSpPr>
        <p:spPr>
          <a:xfrm>
            <a:off x="3850348" y="9428458"/>
            <a:ext cx="2945346" cy="495853"/>
          </a:xfrm>
          <a:prstGeom prst="rect">
            <a:avLst/>
          </a:prstGeom>
          <a:noFill/>
          <a:ln>
            <a:noFill/>
          </a:ln>
        </p:spPr>
        <p:txBody>
          <a:bodyPr lIns="92108" tIns="46054" rIns="92108" bIns="46054" anchor="b"/>
          <a:lstStyle/>
          <a:p>
            <a:pPr algn="r">
              <a:lnSpc>
                <a:spcPct val="100000"/>
              </a:lnSpc>
            </a:pPr>
            <a:fld id="{B7BAEB09-98E4-4E47-A098-DC68363A8A54}" type="slidenum">
              <a:rPr lang="fr-FR" sz="1200" spc="-1">
                <a:solidFill>
                  <a:srgbClr val="000000"/>
                </a:solidFill>
              </a:rPr>
              <a:t>15</a:t>
            </a:fld>
            <a:endParaRPr lang="fr-FR" sz="1200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998104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23950" y="817563"/>
            <a:ext cx="5380038" cy="4033837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39E7C074-69A7-467B-8061-24221C9C6111}" type="slidenum">
              <a:rPr lang="fr-FR" sz="1400" spc="-1">
                <a:latin typeface="Times New Roman"/>
              </a:rPr>
              <a:t>16</a:t>
            </a:fld>
            <a:endParaRPr lang="fr-FR" sz="1400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2631434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23950" y="817563"/>
            <a:ext cx="5380038" cy="4033837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39E7C074-69A7-467B-8061-24221C9C6111}" type="slidenum">
              <a:rPr lang="fr-FR" sz="1400" spc="-1">
                <a:latin typeface="Times New Roman"/>
              </a:rPr>
              <a:t>17</a:t>
            </a:fld>
            <a:endParaRPr lang="fr-FR" sz="1400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756775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08075" y="812800"/>
            <a:ext cx="5343525" cy="4008438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39E7C074-69A7-467B-8061-24221C9C6111}" type="slidenum">
              <a:rPr lang="fr-FR" sz="1400" b="0" strike="noStrike" spc="-1" smtClean="0">
                <a:latin typeface="Times New Roman"/>
              </a:rPr>
              <a:t>18</a:t>
            </a:fld>
            <a:endParaRPr lang="fr-FR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049052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Revenir sur les grandes lignes de cette présentation</a:t>
            </a:r>
            <a:r>
              <a:rPr lang="fr-FR" baseline="0" dirty="0"/>
              <a:t> sous forme d’une synthèse (à finaliser avec Isabelle et Christophe) :</a:t>
            </a:r>
          </a:p>
          <a:p>
            <a:pPr marL="171450" indent="-171450">
              <a:buFontTx/>
              <a:buChar char="-"/>
            </a:pPr>
            <a:r>
              <a:rPr lang="fr-FR" dirty="0"/>
              <a:t>Axés sur des</a:t>
            </a:r>
            <a:r>
              <a:rPr lang="fr-FR" baseline="0" dirty="0"/>
              <a:t> thématiques sociétales motivantes et intéressantes pour tout type d’élèves et qui modernisent la perception des SI ;</a:t>
            </a:r>
            <a:endParaRPr lang="fr-FR" dirty="0"/>
          </a:p>
          <a:p>
            <a:pPr marL="171450" indent="-171450">
              <a:buFontTx/>
              <a:buChar char="-"/>
            </a:pPr>
            <a:r>
              <a:rPr lang="fr-FR" dirty="0"/>
              <a:t>Enseignement</a:t>
            </a:r>
            <a:r>
              <a:rPr lang="fr-FR" baseline="0" dirty="0"/>
              <a:t> de la SI en première capital pour le choix de la SI en terminale (pérennité de la spécialité et RH) ;</a:t>
            </a:r>
          </a:p>
          <a:p>
            <a:pPr marL="171450" indent="-171450">
              <a:buFontTx/>
              <a:buChar char="-"/>
            </a:pPr>
            <a:r>
              <a:rPr lang="fr-FR" baseline="0" dirty="0"/>
              <a:t>Des nouveaux savoirs ou des savoirs plus ciblés avec des temps plus court ;</a:t>
            </a:r>
          </a:p>
          <a:p>
            <a:pPr marL="171450" indent="-171450">
              <a:buFontTx/>
              <a:buChar char="-"/>
            </a:pPr>
            <a:r>
              <a:rPr lang="fr-FR" baseline="0" dirty="0"/>
              <a:t>Nécessité de s’appuyer sur les connaissances acquises au collège et en seconde </a:t>
            </a:r>
            <a:r>
              <a:rPr lang="fr-FR" baseline="0" dirty="0" err="1"/>
              <a:t>SNT</a:t>
            </a:r>
            <a:r>
              <a:rPr lang="fr-FR" baseline="0" dirty="0"/>
              <a:t> ;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fr-FR" dirty="0"/>
              <a:t>Rythmes rapides</a:t>
            </a:r>
            <a:r>
              <a:rPr lang="fr-FR" baseline="0" dirty="0"/>
              <a:t> : progressions pédagogiques doivent être bouclées au plus </a:t>
            </a:r>
            <a:r>
              <a:rPr lang="fr-FR" baseline="0" dirty="0" smtClean="0"/>
              <a:t>tôt </a:t>
            </a:r>
            <a:r>
              <a:rPr lang="fr-FR" baseline="0" dirty="0"/>
              <a:t>et séquence bien ficelées; </a:t>
            </a:r>
          </a:p>
          <a:p>
            <a:pPr marL="171450" indent="-171450">
              <a:buFontTx/>
              <a:buChar char="-"/>
            </a:pPr>
            <a:r>
              <a:rPr lang="fr-FR" baseline="0" dirty="0"/>
              <a:t>Une exigence sur les heures à effectifs réduite au minima égale à la moitié du volume total (2+2 et 3+3);</a:t>
            </a:r>
          </a:p>
          <a:p>
            <a:pPr marL="171450" indent="-171450">
              <a:buFontTx/>
              <a:buChar char="-"/>
            </a:pPr>
            <a:r>
              <a:rPr lang="fr-FR" baseline="0" dirty="0"/>
              <a:t>Des projets motivants mais bien cadrés ;</a:t>
            </a:r>
          </a:p>
          <a:p>
            <a:pPr marL="171450" indent="-171450">
              <a:buFontTx/>
              <a:buChar char="-"/>
            </a:pPr>
            <a:r>
              <a:rPr lang="fr-FR" baseline="0" dirty="0"/>
              <a:t>En conclusion, c’est un programme ambitieux, moderne qui prend naturellement sa place dans la </a:t>
            </a:r>
            <a:r>
              <a:rPr lang="fr-FR" baseline="0" dirty="0" smtClean="0"/>
              <a:t>continuité technologie collège</a:t>
            </a:r>
            <a:r>
              <a:rPr lang="fr-FR" baseline="0" dirty="0"/>
              <a:t>, 2</a:t>
            </a:r>
            <a:r>
              <a:rPr lang="fr-FR" baseline="30000" dirty="0"/>
              <a:t>nde</a:t>
            </a:r>
            <a:r>
              <a:rPr lang="fr-FR" baseline="0" dirty="0"/>
              <a:t> </a:t>
            </a:r>
            <a:r>
              <a:rPr lang="fr-FR" baseline="0" dirty="0" err="1"/>
              <a:t>SNT</a:t>
            </a:r>
            <a:r>
              <a:rPr lang="fr-FR" baseline="0" dirty="0"/>
              <a:t> (et option SI), cycle terminal et </a:t>
            </a:r>
            <a:r>
              <a:rPr lang="fr-FR" baseline="0" dirty="0" err="1"/>
              <a:t>CPGE</a:t>
            </a:r>
            <a:r>
              <a:rPr lang="fr-FR" baseline="0" dirty="0"/>
              <a:t>, université, écoles d’ingénieurs.</a:t>
            </a:r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B4C686-A6DA-4CA5-8E94-643202F433D8}" type="slidenum">
              <a:rPr lang="fr-FR" smtClean="0"/>
              <a:t>141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036605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BC484E8-E40A-E842-841D-ADAAAB56DE5C}" type="datetimeFigureOut">
              <a:rPr lang="fr-FR" smtClean="0"/>
              <a:t>19/01/2019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44BB07B-E674-E847-921B-89EC41271B7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231858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BC484E8-E40A-E842-841D-ADAAAB56DE5C}" type="datetimeFigureOut">
              <a:rPr lang="fr-FR" smtClean="0"/>
              <a:t>19/01/2019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44BB07B-E674-E847-921B-89EC41271B7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88127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BC484E8-E40A-E842-841D-ADAAAB56DE5C}" type="datetimeFigureOut">
              <a:rPr lang="fr-FR" smtClean="0"/>
              <a:t>19/01/2019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44BB07B-E674-E847-921B-89EC41271B7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829008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18037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de présentation ou de part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090609" y="976320"/>
            <a:ext cx="7894637" cy="243389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090609" y="3472208"/>
            <a:ext cx="7596190" cy="17526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rgbClr val="68308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 smtClean="0"/>
              <a:t>Cliquez pour modifier le style des sous-titres du masque</a:t>
            </a:r>
            <a:endParaRPr lang="fr-FR" dirty="0"/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0"/>
          </p:nvPr>
        </p:nvSpPr>
        <p:spPr>
          <a:xfrm>
            <a:off x="8197850" y="6391275"/>
            <a:ext cx="40322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025D69-87D1-4307-8200-9A2186EB31DA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573987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ge de fin - 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97486" y="3283200"/>
            <a:ext cx="5897726" cy="2108160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1500" baseline="0"/>
            </a:lvl1pPr>
          </a:lstStyle>
          <a:p>
            <a:r>
              <a:rPr lang="en-US" dirty="0" smtClean="0"/>
              <a:t>Click to edit Master title style</a:t>
            </a:r>
            <a:endParaRPr lang="fr-FR" dirty="0"/>
          </a:p>
        </p:txBody>
      </p:sp>
      <p:sp>
        <p:nvSpPr>
          <p:cNvPr id="3" name="Espace réservé du numéro de diapositive 5"/>
          <p:cNvSpPr>
            <a:spLocks noGrp="1"/>
          </p:cNvSpPr>
          <p:nvPr>
            <p:ph type="sldNum" sz="quarter" idx="10"/>
          </p:nvPr>
        </p:nvSpPr>
        <p:spPr>
          <a:xfrm>
            <a:off x="8197850" y="6391275"/>
            <a:ext cx="40322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C5DE83-D1DE-46E2-9633-FFF43506BA78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761463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5"/>
          <p:cNvSpPr>
            <a:spLocks noGrp="1"/>
          </p:cNvSpPr>
          <p:nvPr>
            <p:ph type="sldNum" sz="quarter" idx="10"/>
          </p:nvPr>
        </p:nvSpPr>
        <p:spPr>
          <a:xfrm>
            <a:off x="8197850" y="6391275"/>
            <a:ext cx="40322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D45AE6-A55F-4B90-A25D-9D1068A83961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046301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096963" y="915988"/>
            <a:ext cx="7983537" cy="37973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3" name="Espace réservé du numéro de diapositive 5"/>
          <p:cNvSpPr>
            <a:spLocks noGrp="1"/>
          </p:cNvSpPr>
          <p:nvPr>
            <p:ph type="sldNum" sz="quarter" idx="10"/>
          </p:nvPr>
        </p:nvSpPr>
        <p:spPr>
          <a:xfrm>
            <a:off x="8197850" y="6391275"/>
            <a:ext cx="40322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70B6AD-CCC7-4EBE-96B7-1DB90E50087A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623541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6963" y="915988"/>
            <a:ext cx="7983537" cy="25495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6963" y="3465513"/>
            <a:ext cx="7589837" cy="12477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0"/>
          </p:nvPr>
        </p:nvSpPr>
        <p:spPr>
          <a:xfrm>
            <a:off x="8197850" y="6391275"/>
            <a:ext cx="40322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D6FEBB-7C17-4965-AB13-A17A7FEBE786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371873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BC484E8-E40A-E842-841D-ADAAAB56DE5C}" type="datetimeFigureOut">
              <a:rPr lang="fr-FR" smtClean="0"/>
              <a:t>19/01/2019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44BB07B-E674-E847-921B-89EC41271B7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083671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BC484E8-E40A-E842-841D-ADAAAB56DE5C}" type="datetimeFigureOut">
              <a:rPr lang="fr-FR" smtClean="0"/>
              <a:t>19/01/2019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44BB07B-E674-E847-921B-89EC41271B7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503342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BC484E8-E40A-E842-841D-ADAAAB56DE5C}" type="datetimeFigureOut">
              <a:rPr lang="fr-FR" smtClean="0"/>
              <a:t>19/01/2019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44BB07B-E674-E847-921B-89EC41271B7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539090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BC484E8-E40A-E842-841D-ADAAAB56DE5C}" type="datetimeFigureOut">
              <a:rPr lang="fr-FR" smtClean="0"/>
              <a:t>19/01/2019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44BB07B-E674-E847-921B-89EC41271B7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919976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BC484E8-E40A-E842-841D-ADAAAB56DE5C}" type="datetimeFigureOut">
              <a:rPr lang="fr-FR" smtClean="0"/>
              <a:t>19/01/2019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44BB07B-E674-E847-921B-89EC41271B7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497186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18981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BC484E8-E40A-E842-841D-ADAAAB56DE5C}" type="datetimeFigureOut">
              <a:rPr lang="fr-FR" smtClean="0"/>
              <a:t>19/01/2019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44BB07B-E674-E847-921B-89EC41271B7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535924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BC484E8-E40A-E842-841D-ADAAAB56DE5C}" type="datetimeFigureOut">
              <a:rPr lang="fr-FR" smtClean="0"/>
              <a:t>19/01/2019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44BB07B-E674-E847-921B-89EC41271B7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15357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alphaModFix amt="20000"/>
            <a:lum/>
          </a:blip>
          <a:srcRect/>
          <a:stretch>
            <a:fillRect l="15000" t="15000" r="15000" b="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8137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Triangle isocèle 6"/>
          <p:cNvSpPr/>
          <p:nvPr userDrawn="1"/>
        </p:nvSpPr>
        <p:spPr>
          <a:xfrm rot="10800000">
            <a:off x="0" y="158"/>
            <a:ext cx="859872" cy="804384"/>
          </a:xfrm>
          <a:prstGeom prst="triangle">
            <a:avLst>
              <a:gd name="adj" fmla="val 100000"/>
            </a:avLst>
          </a:prstGeom>
          <a:solidFill>
            <a:srgbClr val="16AEB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space réservé du pied de page 4"/>
          <p:cNvSpPr txBox="1">
            <a:spLocks/>
          </p:cNvSpPr>
          <p:nvPr userDrawn="1"/>
        </p:nvSpPr>
        <p:spPr>
          <a:xfrm>
            <a:off x="2174580" y="6426808"/>
            <a:ext cx="4833378" cy="365125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fr-FR" altLang="fr-FR" sz="1000" b="1" baseline="0" dirty="0" smtClean="0">
                <a:solidFill>
                  <a:srgbClr val="000099"/>
                </a:solidFill>
              </a:rPr>
              <a:t>Plan National de Formation – Enseignement de spécialité « Sciences de l’Ingénieur »</a:t>
            </a:r>
          </a:p>
          <a:p>
            <a:pPr algn="ctr"/>
            <a:r>
              <a:rPr lang="fr-FR" altLang="fr-FR" sz="1000" b="1" baseline="0" dirty="0" smtClean="0">
                <a:solidFill>
                  <a:srgbClr val="000099"/>
                </a:solidFill>
              </a:rPr>
              <a:t>Lycée Raspail - 16 janvier 2019</a:t>
            </a:r>
            <a:endParaRPr lang="fr-FR" sz="1000" b="1" dirty="0">
              <a:solidFill>
                <a:srgbClr val="000099"/>
              </a:solidFill>
              <a:latin typeface="Calibri" pitchFamily="34" charset="0"/>
            </a:endParaRPr>
          </a:p>
          <a:p>
            <a:endParaRPr lang="fr-FR" sz="1000" dirty="0">
              <a:solidFill>
                <a:srgbClr val="C800C8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2989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6" r:id="rId12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7">
            <a:alphaModFix amt="30000"/>
            <a:lum/>
          </a:blip>
          <a:srcRect/>
          <a:stretch>
            <a:fillRect l="15000" t="15000" r="15000" b="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8895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hf hdr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5000" kern="1200">
          <a:solidFill>
            <a:srgbClr val="404040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5000">
          <a:solidFill>
            <a:srgbClr val="404040"/>
          </a:solidFill>
          <a:latin typeface="Calibri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5000">
          <a:solidFill>
            <a:srgbClr val="404040"/>
          </a:solidFill>
          <a:latin typeface="Calibri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5000">
          <a:solidFill>
            <a:srgbClr val="404040"/>
          </a:solidFill>
          <a:latin typeface="Calibri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5000">
          <a:solidFill>
            <a:srgbClr val="404040"/>
          </a:solidFill>
          <a:latin typeface="Calibri" pitchFamily="34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5000">
          <a:solidFill>
            <a:srgbClr val="404040"/>
          </a:solidFill>
          <a:latin typeface="Calibri" pitchFamily="34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5000">
          <a:solidFill>
            <a:srgbClr val="404040"/>
          </a:solidFill>
          <a:latin typeface="Calibri" pitchFamily="34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5000">
          <a:solidFill>
            <a:srgbClr val="404040"/>
          </a:solidFill>
          <a:latin typeface="Calibri" pitchFamily="34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5000">
          <a:solidFill>
            <a:srgbClr val="404040"/>
          </a:solidFill>
          <a:latin typeface="Calibri" pitchFamily="34" charset="0"/>
        </a:defRPr>
      </a:lvl9pPr>
    </p:titleStyle>
    <p:bodyStyle>
      <a:lvl1pPr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defRPr sz="1800" kern="1200" baseline="0">
          <a:solidFill>
            <a:srgbClr val="683086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1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1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1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1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1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1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1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1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1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1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1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1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1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1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1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1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1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1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1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1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1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1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1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5" Type="http://schemas.microsoft.com/office/2007/relationships/hdphoto" Target="../media/hdphoto1.wdp"/><Relationship Id="rId4" Type="http://schemas.openxmlformats.org/officeDocument/2006/relationships/image" Target="../media/image18.png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1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12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1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12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44.jpg"/><Relationship Id="rId1" Type="http://schemas.openxmlformats.org/officeDocument/2006/relationships/slideLayout" Target="../slideLayouts/slideLayout1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12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12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5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3.emf"/><Relationship Id="rId4" Type="http://schemas.openxmlformats.org/officeDocument/2006/relationships/oleObject" Target="../embeddings/oleObject1.bin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CustomShape 1"/>
          <p:cNvSpPr/>
          <p:nvPr/>
        </p:nvSpPr>
        <p:spPr>
          <a:xfrm>
            <a:off x="899640" y="369000"/>
            <a:ext cx="7386840" cy="636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1800" b="1" strike="noStrike" spc="-1">
                <a:solidFill>
                  <a:srgbClr val="632523"/>
                </a:solidFill>
                <a:latin typeface="Calibri"/>
                <a:ea typeface="DejaVu Sans"/>
              </a:rPr>
              <a:t>Plan National de Formation - 16 janvier 2019</a:t>
            </a:r>
            <a:endParaRPr lang="fr-FR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fr-FR" sz="1800" b="1" strike="noStrike" spc="-1">
                <a:solidFill>
                  <a:srgbClr val="632523"/>
                </a:solidFill>
                <a:latin typeface="Calibri"/>
                <a:ea typeface="DejaVu Sans"/>
              </a:rPr>
              <a:t>CYCLE TERMINAL DES  SCIENCES DE L’INGÉNIEUR</a:t>
            </a:r>
            <a:endParaRPr lang="fr-FR" sz="1800" b="0" strike="noStrike" spc="-1">
              <a:latin typeface="Arial"/>
            </a:endParaRPr>
          </a:p>
        </p:txBody>
      </p:sp>
      <p:sp>
        <p:nvSpPr>
          <p:cNvPr id="47" name="CustomShape 2"/>
          <p:cNvSpPr/>
          <p:nvPr/>
        </p:nvSpPr>
        <p:spPr>
          <a:xfrm>
            <a:off x="1035000" y="2340000"/>
            <a:ext cx="7386840" cy="3439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40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Objets connectés </a:t>
            </a:r>
            <a:endParaRPr lang="fr-FR" sz="40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fr-FR" sz="40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et </a:t>
            </a:r>
            <a:endParaRPr lang="fr-FR" sz="40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fr-FR" sz="40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Internet des objets</a:t>
            </a:r>
            <a:endParaRPr lang="fr-FR" sz="40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fr-FR" sz="40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fr-FR" sz="2200" b="1" strike="noStrike" spc="-1" dirty="0" smtClean="0">
                <a:solidFill>
                  <a:srgbClr val="000000"/>
                </a:solidFill>
                <a:latin typeface="Calibri"/>
                <a:ea typeface="DejaVu Sans"/>
              </a:rPr>
              <a:t>Mokhtar </a:t>
            </a:r>
            <a:r>
              <a:rPr lang="fr-FR" sz="22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Boudjit</a:t>
            </a:r>
            <a:endParaRPr lang="fr-FR" sz="22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fr-FR" sz="22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Marc </a:t>
            </a:r>
            <a:r>
              <a:rPr lang="fr-FR" sz="2200" b="1" strike="noStrike" spc="-1" dirty="0" err="1" smtClean="0">
                <a:solidFill>
                  <a:srgbClr val="000000"/>
                </a:solidFill>
                <a:latin typeface="Calibri"/>
                <a:ea typeface="DejaVu Sans"/>
              </a:rPr>
              <a:t>Dérumaux</a:t>
            </a:r>
            <a:endParaRPr lang="fr-FR" sz="2200" b="1" strike="noStrike" spc="-1" dirty="0" smtClean="0">
              <a:solidFill>
                <a:srgbClr val="000000"/>
              </a:solidFill>
              <a:latin typeface="Calibri"/>
              <a:ea typeface="DejaVu Sans"/>
            </a:endParaRPr>
          </a:p>
          <a:p>
            <a:pPr algn="ctr">
              <a:lnSpc>
                <a:spcPct val="100000"/>
              </a:lnSpc>
            </a:pPr>
            <a:r>
              <a:rPr lang="fr-FR" sz="2200" b="1" spc="-1" dirty="0" smtClean="0">
                <a:solidFill>
                  <a:srgbClr val="000000"/>
                </a:solidFill>
                <a:latin typeface="Calibri"/>
                <a:ea typeface="DejaVu Sans"/>
              </a:rPr>
              <a:t>Michel </a:t>
            </a:r>
            <a:r>
              <a:rPr lang="fr-FR" sz="2200" b="1" spc="-1" dirty="0" err="1" smtClean="0">
                <a:solidFill>
                  <a:srgbClr val="000000"/>
                </a:solidFill>
                <a:latin typeface="Calibri"/>
                <a:ea typeface="DejaVu Sans"/>
              </a:rPr>
              <a:t>Ribierre</a:t>
            </a:r>
            <a:endParaRPr lang="fr-FR" sz="22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0129343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CustomShape 1"/>
          <p:cNvSpPr/>
          <p:nvPr/>
        </p:nvSpPr>
        <p:spPr>
          <a:xfrm>
            <a:off x="899640" y="369000"/>
            <a:ext cx="7386840" cy="57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3200" b="1" strike="noStrike" spc="-1">
                <a:solidFill>
                  <a:srgbClr val="632523"/>
                </a:solidFill>
                <a:latin typeface="Calibri"/>
                <a:ea typeface="DejaVu Sans"/>
              </a:rPr>
              <a:t>Propositions d’activités</a:t>
            </a:r>
            <a:endParaRPr lang="fr-FR" sz="3200" b="0" strike="noStrike" spc="-1">
              <a:latin typeface="Arial"/>
            </a:endParaRPr>
          </a:p>
        </p:txBody>
      </p:sp>
      <p:sp>
        <p:nvSpPr>
          <p:cNvPr id="119" name="CustomShape 2"/>
          <p:cNvSpPr/>
          <p:nvPr/>
        </p:nvSpPr>
        <p:spPr>
          <a:xfrm>
            <a:off x="1035000" y="1318680"/>
            <a:ext cx="7891200" cy="4111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24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Positionnement dans une progression possible</a:t>
            </a: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24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Classe de 1ère, </a:t>
            </a: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24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3 semaines x (2h + 2h)     (+ 4h évaluation/remédiation),</a:t>
            </a: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24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En lien avec les « applications nomades »,</a:t>
            </a: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24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Aspects plus « matériel » et « connecté ».</a:t>
            </a:r>
            <a:endParaRPr lang="fr-FR" sz="2400" b="0" strike="noStrike" spc="-1" dirty="0">
              <a:latin typeface="Arial"/>
            </a:endParaRPr>
          </a:p>
        </p:txBody>
      </p:sp>
      <p:grpSp>
        <p:nvGrpSpPr>
          <p:cNvPr id="25" name="Groupe 24"/>
          <p:cNvGrpSpPr/>
          <p:nvPr/>
        </p:nvGrpSpPr>
        <p:grpSpPr>
          <a:xfrm>
            <a:off x="-21525" y="1503098"/>
            <a:ext cx="9165525" cy="2125899"/>
            <a:chOff x="-10530" y="504575"/>
            <a:chExt cx="9165525" cy="2125899"/>
          </a:xfrm>
        </p:grpSpPr>
        <p:sp>
          <p:nvSpPr>
            <p:cNvPr id="26" name="Rectangle 25"/>
            <p:cNvSpPr/>
            <p:nvPr/>
          </p:nvSpPr>
          <p:spPr>
            <a:xfrm>
              <a:off x="-10530" y="1669939"/>
              <a:ext cx="1598017" cy="960432"/>
            </a:xfrm>
            <a:prstGeom prst="rect">
              <a:avLst/>
            </a:prstGeom>
            <a:solidFill>
              <a:srgbClr val="00FF00">
                <a:alpha val="49804"/>
              </a:srgb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lnSpc>
                  <a:spcPct val="107000"/>
                </a:lnSpc>
              </a:pPr>
              <a:r>
                <a:rPr lang="fr-FR" sz="1200" dirty="0" smtClean="0">
                  <a:solidFill>
                    <a:prstClr val="black"/>
                  </a:solidFill>
                  <a:latin typeface="Arial"/>
                  <a:ea typeface="Calibri"/>
                  <a:cs typeface="Times New Roman"/>
                </a:rPr>
                <a:t>Les </a:t>
              </a:r>
              <a:r>
                <a:rPr lang="fr-FR" sz="1200" dirty="0">
                  <a:solidFill>
                    <a:prstClr val="black"/>
                  </a:solidFill>
                  <a:latin typeface="Arial"/>
                  <a:ea typeface="Calibri"/>
                  <a:cs typeface="Times New Roman"/>
                </a:rPr>
                <a:t>nouvelles mobilités </a:t>
              </a:r>
              <a:r>
                <a:rPr lang="fr-FR" sz="1200" dirty="0" smtClean="0">
                  <a:solidFill>
                    <a:prstClr val="black"/>
                  </a:solidFill>
                  <a:latin typeface="Arial"/>
                  <a:ea typeface="Calibri"/>
                  <a:cs typeface="Times New Roman"/>
                </a:rPr>
                <a:t>individuelles</a:t>
              </a:r>
              <a:endParaRPr lang="fr-FR" sz="1200" dirty="0">
                <a:solidFill>
                  <a:prstClr val="black"/>
                </a:solidFill>
                <a:latin typeface="Arial"/>
                <a:ea typeface="Calibri"/>
                <a:cs typeface="Times New Roman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1587487" y="1669938"/>
              <a:ext cx="1357322" cy="960433"/>
            </a:xfrm>
            <a:prstGeom prst="rect">
              <a:avLst/>
            </a:prstGeom>
            <a:solidFill>
              <a:srgbClr val="00FFFF">
                <a:alpha val="50196"/>
              </a:srgb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lnSpc>
                  <a:spcPct val="107000"/>
                </a:lnSpc>
              </a:pPr>
              <a:r>
                <a:rPr lang="fr-FR" sz="1200" dirty="0">
                  <a:solidFill>
                    <a:prstClr val="black"/>
                  </a:solidFill>
                  <a:latin typeface="Arial"/>
                  <a:ea typeface="Calibri"/>
                  <a:cs typeface="Times New Roman"/>
                </a:rPr>
                <a:t>L’assistance pour la </a:t>
              </a:r>
              <a:r>
                <a:rPr lang="fr-FR" sz="1200" dirty="0" smtClean="0">
                  <a:solidFill>
                    <a:prstClr val="black"/>
                  </a:solidFill>
                  <a:latin typeface="Arial"/>
                  <a:ea typeface="Calibri"/>
                  <a:cs typeface="Times New Roman"/>
                </a:rPr>
                <a:t>santé</a:t>
              </a:r>
              <a:endParaRPr lang="fr-FR" sz="1200" dirty="0">
                <a:solidFill>
                  <a:prstClr val="black"/>
                </a:solidFill>
                <a:latin typeface="Arial"/>
                <a:ea typeface="Calibri"/>
                <a:cs typeface="Times New Roman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2944809" y="1669938"/>
              <a:ext cx="1434345" cy="960433"/>
            </a:xfrm>
            <a:prstGeom prst="rect">
              <a:avLst/>
            </a:prstGeom>
            <a:solidFill>
              <a:srgbClr val="FF00FF">
                <a:alpha val="50196"/>
              </a:srgb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7000"/>
                </a:lnSpc>
              </a:pPr>
              <a:r>
                <a:rPr lang="fr-FR" sz="1200" dirty="0" smtClean="0">
                  <a:solidFill>
                    <a:prstClr val="black"/>
                  </a:solidFill>
                  <a:latin typeface="Arial"/>
                  <a:ea typeface="Calibri"/>
                  <a:cs typeface="Times New Roman"/>
                </a:rPr>
                <a:t>Les </a:t>
              </a:r>
              <a:r>
                <a:rPr lang="fr-FR" sz="1200" dirty="0">
                  <a:solidFill>
                    <a:prstClr val="black"/>
                  </a:solidFill>
                  <a:latin typeface="Arial"/>
                  <a:ea typeface="Calibri"/>
                  <a:cs typeface="Times New Roman"/>
                </a:rPr>
                <a:t>échanges et communications  </a:t>
              </a:r>
              <a:r>
                <a:rPr lang="fr-FR" sz="1200" dirty="0" smtClean="0">
                  <a:solidFill>
                    <a:prstClr val="black"/>
                  </a:solidFill>
                  <a:latin typeface="Arial"/>
                  <a:ea typeface="Calibri"/>
                  <a:cs typeface="Times New Roman"/>
                </a:rPr>
                <a:t>d’informations</a:t>
              </a:r>
              <a:endParaRPr lang="fr-FR" sz="1200" dirty="0">
                <a:solidFill>
                  <a:prstClr val="black"/>
                </a:solidFill>
                <a:latin typeface="Arial"/>
                <a:ea typeface="Calibri"/>
                <a:cs typeface="Times New Roman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5001858" y="1668412"/>
              <a:ext cx="1214653" cy="960432"/>
            </a:xfrm>
            <a:prstGeom prst="rect">
              <a:avLst/>
            </a:prstGeom>
            <a:solidFill>
              <a:srgbClr val="0000FF">
                <a:alpha val="50196"/>
              </a:srgb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lnSpc>
                  <a:spcPct val="107000"/>
                </a:lnSpc>
              </a:pPr>
              <a:r>
                <a:rPr lang="fr-FR" sz="1200" dirty="0">
                  <a:solidFill>
                    <a:schemeClr val="bg1"/>
                  </a:solidFill>
                  <a:latin typeface="Arial"/>
                  <a:ea typeface="Calibri"/>
                  <a:cs typeface="Times New Roman"/>
                </a:rPr>
                <a:t>Les objets </a:t>
              </a:r>
              <a:r>
                <a:rPr lang="fr-FR" sz="1200" dirty="0" smtClean="0">
                  <a:solidFill>
                    <a:schemeClr val="bg1"/>
                  </a:solidFill>
                  <a:latin typeface="Arial"/>
                  <a:ea typeface="Calibri"/>
                  <a:cs typeface="Times New Roman"/>
                </a:rPr>
                <a:t>connectés</a:t>
              </a:r>
              <a:endParaRPr lang="fr-FR" sz="1200" dirty="0">
                <a:solidFill>
                  <a:schemeClr val="bg1"/>
                </a:solidFill>
                <a:latin typeface="Arial"/>
                <a:ea typeface="Calibri"/>
                <a:cs typeface="Times New Roman"/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6215339" y="1665561"/>
              <a:ext cx="1467252" cy="963283"/>
            </a:xfrm>
            <a:prstGeom prst="rect">
              <a:avLst/>
            </a:prstGeom>
            <a:solidFill>
              <a:srgbClr val="FF0000">
                <a:alpha val="50196"/>
              </a:srgb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7000"/>
                </a:lnSpc>
              </a:pPr>
              <a:r>
                <a:rPr lang="fr-FR" sz="1200" dirty="0">
                  <a:solidFill>
                    <a:prstClr val="black"/>
                  </a:solidFill>
                  <a:latin typeface="Arial"/>
                  <a:ea typeface="Calibri"/>
                  <a:cs typeface="Times New Roman"/>
                </a:rPr>
                <a:t>Des applications nomades à l’intelligence artificielle</a:t>
              </a: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7682590" y="1669939"/>
              <a:ext cx="1472405" cy="958905"/>
            </a:xfrm>
            <a:prstGeom prst="rect">
              <a:avLst/>
            </a:prstGeom>
            <a:solidFill>
              <a:srgbClr val="009999">
                <a:alpha val="50196"/>
              </a:srgb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lnSpc>
                  <a:spcPct val="107000"/>
                </a:lnSpc>
              </a:pPr>
              <a:r>
                <a:rPr lang="fr-FR" sz="1200" dirty="0">
                  <a:solidFill>
                    <a:prstClr val="black"/>
                  </a:solidFill>
                  <a:latin typeface="Arial"/>
                  <a:ea typeface="Calibri"/>
                  <a:cs typeface="Times New Roman"/>
                </a:rPr>
                <a:t>L’assistance aux personnes </a:t>
              </a: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4376943" y="1124744"/>
              <a:ext cx="623368" cy="1505730"/>
            </a:xfrm>
            <a:prstGeom prst="rect">
              <a:avLst/>
            </a:prstGeom>
            <a:solidFill>
              <a:schemeClr val="bg1">
                <a:alpha val="50196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lvl="0" algn="ctr"/>
              <a:r>
                <a:rPr lang="fr-FR" sz="1200" dirty="0" smtClean="0">
                  <a:solidFill>
                    <a:prstClr val="black"/>
                  </a:solidFill>
                  <a:latin typeface="Arial"/>
                  <a:ea typeface="Calibri"/>
                  <a:cs typeface="Times New Roman"/>
                </a:rPr>
                <a:t>CHALLENGE 12H</a:t>
              </a:r>
              <a:endParaRPr lang="fr-FR" sz="1200" dirty="0">
                <a:solidFill>
                  <a:prstClr val="black"/>
                </a:solidFill>
                <a:latin typeface="Arial"/>
                <a:ea typeface="Calibri"/>
                <a:cs typeface="Times New Roman"/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-10530" y="1394332"/>
              <a:ext cx="1598017" cy="271229"/>
            </a:xfrm>
            <a:prstGeom prst="rect">
              <a:avLst/>
            </a:prstGeom>
            <a:solidFill>
              <a:srgbClr val="00FF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20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6 </a:t>
              </a:r>
              <a:r>
                <a:rPr lang="fr-FR" sz="12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semaines</a:t>
              </a:r>
              <a:endParaRPr lang="fr-FR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1587488" y="1396324"/>
              <a:ext cx="1357322" cy="271229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2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5 semaines</a:t>
              </a:r>
              <a:endParaRPr lang="fr-FR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2949466" y="1398709"/>
              <a:ext cx="1430607" cy="271229"/>
            </a:xfrm>
            <a:prstGeom prst="rect">
              <a:avLst/>
            </a:prstGeom>
            <a:solidFill>
              <a:srgbClr val="FF00FF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20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4</a:t>
              </a:r>
              <a:r>
                <a:rPr lang="fr-FR" sz="12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 semaines</a:t>
              </a:r>
              <a:endParaRPr lang="fr-FR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5001857" y="1397244"/>
              <a:ext cx="1219845" cy="271229"/>
            </a:xfrm>
            <a:prstGeom prst="rect">
              <a:avLst/>
            </a:prstGeom>
            <a:solidFill>
              <a:srgbClr val="0000FF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2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4</a:t>
              </a:r>
              <a:r>
                <a:rPr lang="fr-FR" sz="12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semaines</a:t>
              </a:r>
              <a:endParaRPr lang="fr-FR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6215339" y="1398709"/>
              <a:ext cx="1467251" cy="268844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2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5 semaines</a:t>
              </a:r>
              <a:endParaRPr lang="fr-FR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-10530" y="1127480"/>
              <a:ext cx="1598017" cy="271229"/>
            </a:xfrm>
            <a:prstGeom prst="rect">
              <a:avLst/>
            </a:prstGeom>
            <a:solidFill>
              <a:srgbClr val="00FF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2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Séquence 1</a:t>
              </a:r>
              <a:endParaRPr lang="fr-FR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1587488" y="1129805"/>
              <a:ext cx="1356068" cy="271229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2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Séquence 2</a:t>
              </a:r>
              <a:endParaRPr lang="fr-FR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2943556" y="1127480"/>
              <a:ext cx="1433387" cy="271229"/>
            </a:xfrm>
            <a:prstGeom prst="rect">
              <a:avLst/>
            </a:prstGeom>
            <a:solidFill>
              <a:srgbClr val="FF00FF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2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Séquence 3</a:t>
              </a:r>
              <a:endParaRPr lang="fr-FR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5000683" y="1129455"/>
              <a:ext cx="1214655" cy="271229"/>
            </a:xfrm>
            <a:prstGeom prst="rect">
              <a:avLst/>
            </a:prstGeom>
            <a:solidFill>
              <a:srgbClr val="0000FF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2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Séquence </a:t>
              </a:r>
              <a:r>
                <a:rPr lang="fr-FR" sz="12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4</a:t>
              </a:r>
              <a:endParaRPr lang="fr-FR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6215339" y="1129804"/>
              <a:ext cx="1467252" cy="271229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20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Séquence </a:t>
              </a:r>
              <a:r>
                <a:rPr lang="fr-FR" sz="12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5</a:t>
              </a:r>
              <a:endParaRPr lang="fr-FR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3" name="Rectangle 42"/>
            <p:cNvSpPr/>
            <p:nvPr/>
          </p:nvSpPr>
          <p:spPr>
            <a:xfrm>
              <a:off x="7268807" y="504575"/>
              <a:ext cx="1714512" cy="403749"/>
            </a:xfrm>
            <a:prstGeom prst="wedgeRectCallout">
              <a:avLst>
                <a:gd name="adj1" fmla="val -26488"/>
                <a:gd name="adj2" fmla="val 105296"/>
              </a:avLst>
            </a:prstGeom>
            <a:noFill/>
            <a:ln>
              <a:solidFill>
                <a:srgbClr val="0099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400" b="1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Ecrit de première</a:t>
              </a:r>
              <a:endParaRPr lang="fr-FR" sz="1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7682591" y="1398709"/>
              <a:ext cx="1472404" cy="268844"/>
            </a:xfrm>
            <a:prstGeom prst="rect">
              <a:avLst/>
            </a:prstGeom>
            <a:solidFill>
              <a:srgbClr val="009999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2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5 semaines</a:t>
              </a:r>
              <a:endParaRPr lang="fr-FR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7682590" y="1129804"/>
              <a:ext cx="1472405" cy="271229"/>
            </a:xfrm>
            <a:prstGeom prst="rect">
              <a:avLst/>
            </a:prstGeom>
            <a:solidFill>
              <a:srgbClr val="009999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20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Séquence 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2557068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CustomShape 1"/>
          <p:cNvSpPr/>
          <p:nvPr/>
        </p:nvSpPr>
        <p:spPr>
          <a:xfrm>
            <a:off x="899640" y="369000"/>
            <a:ext cx="7386840" cy="57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3200" b="1" strike="noStrike" spc="-1">
                <a:solidFill>
                  <a:srgbClr val="632523"/>
                </a:solidFill>
                <a:latin typeface="Calibri"/>
                <a:ea typeface="DejaVu Sans"/>
              </a:rPr>
              <a:t>Propositions d’activités</a:t>
            </a:r>
            <a:endParaRPr lang="fr-FR" sz="3200" b="0" strike="noStrike" spc="-1">
              <a:latin typeface="Arial"/>
            </a:endParaRPr>
          </a:p>
        </p:txBody>
      </p:sp>
      <p:sp>
        <p:nvSpPr>
          <p:cNvPr id="195" name="CustomShape 2"/>
          <p:cNvSpPr/>
          <p:nvPr/>
        </p:nvSpPr>
        <p:spPr>
          <a:xfrm>
            <a:off x="251280" y="957960"/>
            <a:ext cx="7891200" cy="727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2400" b="1" spc="-1" dirty="0">
                <a:solidFill>
                  <a:srgbClr val="0070C0"/>
                </a:solidFill>
                <a:latin typeface="Calibri"/>
              </a:rPr>
              <a:t>TP Caractérisation du signal radio </a:t>
            </a:r>
            <a:r>
              <a:rPr lang="fr-FR" sz="2400" b="1" spc="-1" dirty="0" err="1">
                <a:solidFill>
                  <a:srgbClr val="0070C0"/>
                </a:solidFill>
                <a:latin typeface="Calibri"/>
              </a:rPr>
              <a:t>LoRa</a:t>
            </a: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000" y="1440000"/>
            <a:ext cx="5482593" cy="488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907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"/>
    </mc:Choice>
    <mc:Fallback xmlns="">
      <p:transition spd="slow" advClick="0" advTm="300"/>
    </mc:Fallback>
  </mc:AlternateContent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CustomShape 1"/>
          <p:cNvSpPr/>
          <p:nvPr/>
        </p:nvSpPr>
        <p:spPr>
          <a:xfrm>
            <a:off x="899640" y="369000"/>
            <a:ext cx="7386840" cy="57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3200" b="1" strike="noStrike" spc="-1">
                <a:solidFill>
                  <a:srgbClr val="632523"/>
                </a:solidFill>
                <a:latin typeface="Calibri"/>
                <a:ea typeface="DejaVu Sans"/>
              </a:rPr>
              <a:t>Propositions d’activités</a:t>
            </a:r>
            <a:endParaRPr lang="fr-FR" sz="3200" b="0" strike="noStrike" spc="-1">
              <a:latin typeface="Arial"/>
            </a:endParaRPr>
          </a:p>
        </p:txBody>
      </p:sp>
      <p:sp>
        <p:nvSpPr>
          <p:cNvPr id="195" name="CustomShape 2"/>
          <p:cNvSpPr/>
          <p:nvPr/>
        </p:nvSpPr>
        <p:spPr>
          <a:xfrm>
            <a:off x="251280" y="957960"/>
            <a:ext cx="7891200" cy="727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2400" b="1" spc="-1" dirty="0">
                <a:solidFill>
                  <a:srgbClr val="0070C0"/>
                </a:solidFill>
                <a:latin typeface="Calibri"/>
              </a:rPr>
              <a:t>TP Caractérisation du signal radio </a:t>
            </a:r>
            <a:r>
              <a:rPr lang="fr-FR" sz="2400" b="1" spc="-1" dirty="0" err="1">
                <a:solidFill>
                  <a:srgbClr val="0070C0"/>
                </a:solidFill>
                <a:latin typeface="Calibri"/>
              </a:rPr>
              <a:t>LoRa</a:t>
            </a: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000" y="1440000"/>
            <a:ext cx="5482593" cy="488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060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"/>
    </mc:Choice>
    <mc:Fallback xmlns="">
      <p:transition spd="slow" advClick="0" advTm="300"/>
    </mc:Fallback>
  </mc:AlternateContent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CustomShape 1"/>
          <p:cNvSpPr/>
          <p:nvPr/>
        </p:nvSpPr>
        <p:spPr>
          <a:xfrm>
            <a:off x="899640" y="369000"/>
            <a:ext cx="7386840" cy="57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3200" b="1" strike="noStrike" spc="-1">
                <a:solidFill>
                  <a:srgbClr val="632523"/>
                </a:solidFill>
                <a:latin typeface="Calibri"/>
                <a:ea typeface="DejaVu Sans"/>
              </a:rPr>
              <a:t>Propositions d’activités</a:t>
            </a:r>
            <a:endParaRPr lang="fr-FR" sz="3200" b="0" strike="noStrike" spc="-1">
              <a:latin typeface="Arial"/>
            </a:endParaRPr>
          </a:p>
        </p:txBody>
      </p:sp>
      <p:sp>
        <p:nvSpPr>
          <p:cNvPr id="195" name="CustomShape 2"/>
          <p:cNvSpPr/>
          <p:nvPr/>
        </p:nvSpPr>
        <p:spPr>
          <a:xfrm>
            <a:off x="251280" y="957960"/>
            <a:ext cx="7891200" cy="727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2400" b="1" spc="-1" dirty="0">
                <a:solidFill>
                  <a:srgbClr val="0070C0"/>
                </a:solidFill>
                <a:latin typeface="Calibri"/>
              </a:rPr>
              <a:t>TP Caractérisation du signal radio </a:t>
            </a:r>
            <a:r>
              <a:rPr lang="fr-FR" sz="2400" b="1" spc="-1" dirty="0" err="1">
                <a:solidFill>
                  <a:srgbClr val="0070C0"/>
                </a:solidFill>
                <a:latin typeface="Calibri"/>
              </a:rPr>
              <a:t>LoRa</a:t>
            </a: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000" y="1440000"/>
            <a:ext cx="5482593" cy="488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351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"/>
    </mc:Choice>
    <mc:Fallback xmlns="">
      <p:transition spd="slow" advClick="0" advTm="300"/>
    </mc:Fallback>
  </mc:AlternateContent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CustomShape 1"/>
          <p:cNvSpPr/>
          <p:nvPr/>
        </p:nvSpPr>
        <p:spPr>
          <a:xfrm>
            <a:off x="899640" y="369000"/>
            <a:ext cx="7386840" cy="57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3200" b="1" strike="noStrike" spc="-1">
                <a:solidFill>
                  <a:srgbClr val="632523"/>
                </a:solidFill>
                <a:latin typeface="Calibri"/>
                <a:ea typeface="DejaVu Sans"/>
              </a:rPr>
              <a:t>Propositions d’activités</a:t>
            </a:r>
            <a:endParaRPr lang="fr-FR" sz="3200" b="0" strike="noStrike" spc="-1">
              <a:latin typeface="Arial"/>
            </a:endParaRPr>
          </a:p>
        </p:txBody>
      </p:sp>
      <p:sp>
        <p:nvSpPr>
          <p:cNvPr id="195" name="CustomShape 2"/>
          <p:cNvSpPr/>
          <p:nvPr/>
        </p:nvSpPr>
        <p:spPr>
          <a:xfrm>
            <a:off x="251280" y="957960"/>
            <a:ext cx="7891200" cy="727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2400" b="1" spc="-1" dirty="0">
                <a:solidFill>
                  <a:srgbClr val="0070C0"/>
                </a:solidFill>
                <a:latin typeface="Calibri"/>
              </a:rPr>
              <a:t>TP Caractérisation du signal radio </a:t>
            </a:r>
            <a:r>
              <a:rPr lang="fr-FR" sz="2400" b="1" spc="-1" dirty="0" err="1">
                <a:solidFill>
                  <a:srgbClr val="0070C0"/>
                </a:solidFill>
                <a:latin typeface="Calibri"/>
              </a:rPr>
              <a:t>LoRa</a:t>
            </a: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000" y="1440000"/>
            <a:ext cx="5482593" cy="488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250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"/>
    </mc:Choice>
    <mc:Fallback xmlns="">
      <p:transition spd="slow" advClick="0" advTm="300"/>
    </mc:Fallback>
  </mc:AlternateContent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CustomShape 1"/>
          <p:cNvSpPr/>
          <p:nvPr/>
        </p:nvSpPr>
        <p:spPr>
          <a:xfrm>
            <a:off x="899640" y="369000"/>
            <a:ext cx="7386840" cy="57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3200" b="1" strike="noStrike" spc="-1">
                <a:solidFill>
                  <a:srgbClr val="632523"/>
                </a:solidFill>
                <a:latin typeface="Calibri"/>
                <a:ea typeface="DejaVu Sans"/>
              </a:rPr>
              <a:t>Propositions d’activités</a:t>
            </a:r>
            <a:endParaRPr lang="fr-FR" sz="3200" b="0" strike="noStrike" spc="-1">
              <a:latin typeface="Arial"/>
            </a:endParaRPr>
          </a:p>
        </p:txBody>
      </p:sp>
      <p:sp>
        <p:nvSpPr>
          <p:cNvPr id="195" name="CustomShape 2"/>
          <p:cNvSpPr/>
          <p:nvPr/>
        </p:nvSpPr>
        <p:spPr>
          <a:xfrm>
            <a:off x="251280" y="957960"/>
            <a:ext cx="7891200" cy="727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2400" b="1" spc="-1" dirty="0">
                <a:solidFill>
                  <a:srgbClr val="0070C0"/>
                </a:solidFill>
                <a:latin typeface="Calibri"/>
              </a:rPr>
              <a:t>TP Caractérisation du signal radio </a:t>
            </a:r>
            <a:r>
              <a:rPr lang="fr-FR" sz="2400" b="1" spc="-1" dirty="0" err="1">
                <a:solidFill>
                  <a:srgbClr val="0070C0"/>
                </a:solidFill>
                <a:latin typeface="Calibri"/>
              </a:rPr>
              <a:t>LoRa</a:t>
            </a: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000" y="1440000"/>
            <a:ext cx="5482593" cy="488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068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"/>
    </mc:Choice>
    <mc:Fallback xmlns="">
      <p:transition spd="slow" advClick="0" advTm="300"/>
    </mc:Fallback>
  </mc:AlternateContent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CustomShape 1"/>
          <p:cNvSpPr/>
          <p:nvPr/>
        </p:nvSpPr>
        <p:spPr>
          <a:xfrm>
            <a:off x="899640" y="369000"/>
            <a:ext cx="7386840" cy="57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3200" b="1" strike="noStrike" spc="-1">
                <a:solidFill>
                  <a:srgbClr val="632523"/>
                </a:solidFill>
                <a:latin typeface="Calibri"/>
                <a:ea typeface="DejaVu Sans"/>
              </a:rPr>
              <a:t>Propositions d’activités</a:t>
            </a:r>
            <a:endParaRPr lang="fr-FR" sz="3200" b="0" strike="noStrike" spc="-1">
              <a:latin typeface="Arial"/>
            </a:endParaRPr>
          </a:p>
        </p:txBody>
      </p:sp>
      <p:sp>
        <p:nvSpPr>
          <p:cNvPr id="195" name="CustomShape 2"/>
          <p:cNvSpPr/>
          <p:nvPr/>
        </p:nvSpPr>
        <p:spPr>
          <a:xfrm>
            <a:off x="251280" y="957960"/>
            <a:ext cx="7891200" cy="727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2400" b="1" spc="-1" dirty="0">
                <a:solidFill>
                  <a:srgbClr val="0070C0"/>
                </a:solidFill>
                <a:latin typeface="Calibri"/>
              </a:rPr>
              <a:t>TP Caractérisation du signal radio </a:t>
            </a:r>
            <a:r>
              <a:rPr lang="fr-FR" sz="2400" b="1" spc="-1" dirty="0" err="1">
                <a:solidFill>
                  <a:srgbClr val="0070C0"/>
                </a:solidFill>
                <a:latin typeface="Calibri"/>
              </a:rPr>
              <a:t>LoRa</a:t>
            </a: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000" y="1440000"/>
            <a:ext cx="5482593" cy="488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485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"/>
    </mc:Choice>
    <mc:Fallback xmlns="">
      <p:transition spd="slow" advClick="0" advTm="300"/>
    </mc:Fallback>
  </mc:AlternateContent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CustomShape 1"/>
          <p:cNvSpPr/>
          <p:nvPr/>
        </p:nvSpPr>
        <p:spPr>
          <a:xfrm>
            <a:off x="899640" y="369000"/>
            <a:ext cx="7386840" cy="57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3200" b="1" strike="noStrike" spc="-1">
                <a:solidFill>
                  <a:srgbClr val="632523"/>
                </a:solidFill>
                <a:latin typeface="Calibri"/>
                <a:ea typeface="DejaVu Sans"/>
              </a:rPr>
              <a:t>Propositions d’activités</a:t>
            </a:r>
            <a:endParaRPr lang="fr-FR" sz="3200" b="0" strike="noStrike" spc="-1">
              <a:latin typeface="Arial"/>
            </a:endParaRPr>
          </a:p>
        </p:txBody>
      </p:sp>
      <p:sp>
        <p:nvSpPr>
          <p:cNvPr id="195" name="CustomShape 2"/>
          <p:cNvSpPr/>
          <p:nvPr/>
        </p:nvSpPr>
        <p:spPr>
          <a:xfrm>
            <a:off x="251280" y="957960"/>
            <a:ext cx="7891200" cy="727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2400" b="1" spc="-1" dirty="0">
                <a:solidFill>
                  <a:srgbClr val="0070C0"/>
                </a:solidFill>
                <a:latin typeface="Calibri"/>
              </a:rPr>
              <a:t>TP Caractérisation du signal radio </a:t>
            </a:r>
            <a:r>
              <a:rPr lang="fr-FR" sz="2400" b="1" spc="-1" dirty="0" err="1">
                <a:solidFill>
                  <a:srgbClr val="0070C0"/>
                </a:solidFill>
                <a:latin typeface="Calibri"/>
              </a:rPr>
              <a:t>LoRa</a:t>
            </a: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000" y="1440000"/>
            <a:ext cx="5482593" cy="488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683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"/>
    </mc:Choice>
    <mc:Fallback xmlns="">
      <p:transition spd="slow" advClick="0" advTm="300"/>
    </mc:Fallback>
  </mc:AlternateContent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CustomShape 1"/>
          <p:cNvSpPr/>
          <p:nvPr/>
        </p:nvSpPr>
        <p:spPr>
          <a:xfrm>
            <a:off x="899640" y="369000"/>
            <a:ext cx="7386840" cy="57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3200" b="1" strike="noStrike" spc="-1">
                <a:solidFill>
                  <a:srgbClr val="632523"/>
                </a:solidFill>
                <a:latin typeface="Calibri"/>
                <a:ea typeface="DejaVu Sans"/>
              </a:rPr>
              <a:t>Propositions d’activités</a:t>
            </a:r>
            <a:endParaRPr lang="fr-FR" sz="3200" b="0" strike="noStrike" spc="-1">
              <a:latin typeface="Arial"/>
            </a:endParaRPr>
          </a:p>
        </p:txBody>
      </p:sp>
      <p:sp>
        <p:nvSpPr>
          <p:cNvPr id="195" name="CustomShape 2"/>
          <p:cNvSpPr/>
          <p:nvPr/>
        </p:nvSpPr>
        <p:spPr>
          <a:xfrm>
            <a:off x="251280" y="957960"/>
            <a:ext cx="7891200" cy="727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2400" b="1" spc="-1" dirty="0">
                <a:solidFill>
                  <a:srgbClr val="0070C0"/>
                </a:solidFill>
                <a:latin typeface="Calibri"/>
              </a:rPr>
              <a:t>TP Caractérisation du signal radio </a:t>
            </a:r>
            <a:r>
              <a:rPr lang="fr-FR" sz="2400" b="1" spc="-1" dirty="0" err="1">
                <a:solidFill>
                  <a:srgbClr val="0070C0"/>
                </a:solidFill>
                <a:latin typeface="Calibri"/>
              </a:rPr>
              <a:t>LoRa</a:t>
            </a: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000" y="1440000"/>
            <a:ext cx="5482593" cy="488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533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"/>
    </mc:Choice>
    <mc:Fallback xmlns="">
      <p:transition spd="slow" advClick="0" advTm="300"/>
    </mc:Fallback>
  </mc:AlternateContent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CustomShape 1"/>
          <p:cNvSpPr/>
          <p:nvPr/>
        </p:nvSpPr>
        <p:spPr>
          <a:xfrm>
            <a:off x="899640" y="369000"/>
            <a:ext cx="7386840" cy="57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3200" b="1" strike="noStrike" spc="-1">
                <a:solidFill>
                  <a:srgbClr val="632523"/>
                </a:solidFill>
                <a:latin typeface="Calibri"/>
                <a:ea typeface="DejaVu Sans"/>
              </a:rPr>
              <a:t>Propositions d’activités</a:t>
            </a:r>
            <a:endParaRPr lang="fr-FR" sz="3200" b="0" strike="noStrike" spc="-1">
              <a:latin typeface="Arial"/>
            </a:endParaRPr>
          </a:p>
        </p:txBody>
      </p:sp>
      <p:sp>
        <p:nvSpPr>
          <p:cNvPr id="195" name="CustomShape 2"/>
          <p:cNvSpPr/>
          <p:nvPr/>
        </p:nvSpPr>
        <p:spPr>
          <a:xfrm>
            <a:off x="251280" y="957960"/>
            <a:ext cx="7891200" cy="727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2400" b="1" spc="-1" dirty="0">
                <a:solidFill>
                  <a:srgbClr val="0070C0"/>
                </a:solidFill>
                <a:latin typeface="Calibri"/>
              </a:rPr>
              <a:t>TP Caractérisation du signal radio </a:t>
            </a:r>
            <a:r>
              <a:rPr lang="fr-FR" sz="2400" b="1" spc="-1" dirty="0" err="1">
                <a:solidFill>
                  <a:srgbClr val="0070C0"/>
                </a:solidFill>
                <a:latin typeface="Calibri"/>
              </a:rPr>
              <a:t>LoRa</a:t>
            </a: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000" y="1440000"/>
            <a:ext cx="5482593" cy="488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305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"/>
    </mc:Choice>
    <mc:Fallback xmlns="">
      <p:transition spd="slow" advClick="0" advTm="300"/>
    </mc:Fallback>
  </mc:AlternateContent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CustomShape 1"/>
          <p:cNvSpPr/>
          <p:nvPr/>
        </p:nvSpPr>
        <p:spPr>
          <a:xfrm>
            <a:off x="899640" y="369000"/>
            <a:ext cx="7386840" cy="57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3200" b="1" strike="noStrike" spc="-1">
                <a:solidFill>
                  <a:srgbClr val="632523"/>
                </a:solidFill>
                <a:latin typeface="Calibri"/>
                <a:ea typeface="DejaVu Sans"/>
              </a:rPr>
              <a:t>Propositions d’activités</a:t>
            </a:r>
            <a:endParaRPr lang="fr-FR" sz="3200" b="0" strike="noStrike" spc="-1">
              <a:latin typeface="Arial"/>
            </a:endParaRPr>
          </a:p>
        </p:txBody>
      </p:sp>
      <p:sp>
        <p:nvSpPr>
          <p:cNvPr id="195" name="CustomShape 2"/>
          <p:cNvSpPr/>
          <p:nvPr/>
        </p:nvSpPr>
        <p:spPr>
          <a:xfrm>
            <a:off x="251280" y="957960"/>
            <a:ext cx="7891200" cy="727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2400" b="1" spc="-1" dirty="0">
                <a:solidFill>
                  <a:srgbClr val="0070C0"/>
                </a:solidFill>
                <a:latin typeface="Calibri"/>
              </a:rPr>
              <a:t>TP Caractérisation du signal radio </a:t>
            </a:r>
            <a:r>
              <a:rPr lang="fr-FR" sz="2400" b="1" spc="-1" dirty="0" err="1">
                <a:solidFill>
                  <a:srgbClr val="0070C0"/>
                </a:solidFill>
                <a:latin typeface="Calibri"/>
              </a:rPr>
              <a:t>LoRa</a:t>
            </a: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000" y="1440000"/>
            <a:ext cx="5482593" cy="488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327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"/>
    </mc:Choice>
    <mc:Fallback xmlns="">
      <p:transition spd="slow" advClick="0" advTm="3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CustomShape 1"/>
          <p:cNvSpPr/>
          <p:nvPr/>
        </p:nvSpPr>
        <p:spPr>
          <a:xfrm>
            <a:off x="899640" y="369000"/>
            <a:ext cx="7386840" cy="57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3200" b="1" strike="noStrike" spc="-1">
                <a:solidFill>
                  <a:srgbClr val="632523"/>
                </a:solidFill>
                <a:latin typeface="Calibri"/>
                <a:ea typeface="DejaVu Sans"/>
              </a:rPr>
              <a:t>Propositions d’activités</a:t>
            </a:r>
            <a:endParaRPr lang="fr-FR" sz="3200" b="0" strike="noStrike" spc="-1">
              <a:latin typeface="Arial"/>
            </a:endParaRPr>
          </a:p>
        </p:txBody>
      </p:sp>
      <p:sp>
        <p:nvSpPr>
          <p:cNvPr id="148" name="CustomShape 2"/>
          <p:cNvSpPr/>
          <p:nvPr/>
        </p:nvSpPr>
        <p:spPr>
          <a:xfrm>
            <a:off x="1035000" y="1318680"/>
            <a:ext cx="7891200" cy="4111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2400" b="1" strike="noStrike" spc="-1">
                <a:solidFill>
                  <a:srgbClr val="000000"/>
                </a:solidFill>
                <a:latin typeface="Calibri"/>
                <a:ea typeface="DejaVu Sans"/>
              </a:rPr>
              <a:t>Cours sur les objets connectés et l’IoT</a:t>
            </a:r>
            <a:endParaRPr lang="fr-FR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>
              <a:latin typeface="Arial"/>
            </a:endParaRPr>
          </a:p>
        </p:txBody>
      </p:sp>
      <p:pic>
        <p:nvPicPr>
          <p:cNvPr id="149" name="Picture 2"/>
          <p:cNvPicPr/>
          <p:nvPr/>
        </p:nvPicPr>
        <p:blipFill>
          <a:blip r:embed="rId2"/>
          <a:srcRect t="13445"/>
          <a:stretch/>
        </p:blipFill>
        <p:spPr>
          <a:xfrm>
            <a:off x="5220000" y="2012760"/>
            <a:ext cx="3241080" cy="1729440"/>
          </a:xfrm>
          <a:prstGeom prst="rect">
            <a:avLst/>
          </a:prstGeom>
          <a:ln>
            <a:noFill/>
          </a:ln>
        </p:spPr>
      </p:pic>
      <p:pic>
        <p:nvPicPr>
          <p:cNvPr id="150" name="Image 120"/>
          <p:cNvPicPr/>
          <p:nvPr/>
        </p:nvPicPr>
        <p:blipFill>
          <a:blip r:embed="rId3"/>
          <a:stretch/>
        </p:blipFill>
        <p:spPr>
          <a:xfrm>
            <a:off x="562320" y="1944000"/>
            <a:ext cx="4511880" cy="2048400"/>
          </a:xfrm>
          <a:prstGeom prst="rect">
            <a:avLst/>
          </a:prstGeom>
          <a:ln>
            <a:noFill/>
          </a:ln>
        </p:spPr>
      </p:pic>
      <p:pic>
        <p:nvPicPr>
          <p:cNvPr id="151" name="Image 121"/>
          <p:cNvPicPr/>
          <p:nvPr/>
        </p:nvPicPr>
        <p:blipFill>
          <a:blip r:embed="rId4"/>
          <a:stretch/>
        </p:blipFill>
        <p:spPr>
          <a:xfrm>
            <a:off x="5472000" y="3972960"/>
            <a:ext cx="3144240" cy="2217240"/>
          </a:xfrm>
          <a:prstGeom prst="rect">
            <a:avLst/>
          </a:prstGeom>
          <a:ln>
            <a:noFill/>
          </a:ln>
        </p:spPr>
      </p:pic>
      <p:pic>
        <p:nvPicPr>
          <p:cNvPr id="152" name="Image 122"/>
          <p:cNvPicPr/>
          <p:nvPr/>
        </p:nvPicPr>
        <p:blipFill>
          <a:blip r:embed="rId5"/>
          <a:stretch/>
        </p:blipFill>
        <p:spPr>
          <a:xfrm>
            <a:off x="1224000" y="4271760"/>
            <a:ext cx="3360240" cy="721440"/>
          </a:xfrm>
          <a:prstGeom prst="rect">
            <a:avLst/>
          </a:prstGeom>
          <a:ln>
            <a:noFill/>
          </a:ln>
        </p:spPr>
      </p:pic>
      <p:pic>
        <p:nvPicPr>
          <p:cNvPr id="153" name="Image 123"/>
          <p:cNvPicPr/>
          <p:nvPr/>
        </p:nvPicPr>
        <p:blipFill>
          <a:blip r:embed="rId6"/>
          <a:stretch/>
        </p:blipFill>
        <p:spPr>
          <a:xfrm>
            <a:off x="1800000" y="4995000"/>
            <a:ext cx="2302200" cy="11952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031874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CustomShape 1"/>
          <p:cNvSpPr/>
          <p:nvPr/>
        </p:nvSpPr>
        <p:spPr>
          <a:xfrm>
            <a:off x="899640" y="369000"/>
            <a:ext cx="7386840" cy="57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3200" b="1" strike="noStrike" spc="-1">
                <a:solidFill>
                  <a:srgbClr val="632523"/>
                </a:solidFill>
                <a:latin typeface="Calibri"/>
                <a:ea typeface="DejaVu Sans"/>
              </a:rPr>
              <a:t>Propositions d’activités</a:t>
            </a:r>
            <a:endParaRPr lang="fr-FR" sz="3200" b="0" strike="noStrike" spc="-1">
              <a:latin typeface="Arial"/>
            </a:endParaRPr>
          </a:p>
        </p:txBody>
      </p:sp>
      <p:sp>
        <p:nvSpPr>
          <p:cNvPr id="195" name="CustomShape 2"/>
          <p:cNvSpPr/>
          <p:nvPr/>
        </p:nvSpPr>
        <p:spPr>
          <a:xfrm>
            <a:off x="251280" y="957960"/>
            <a:ext cx="7891200" cy="727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2400" b="1" spc="-1" dirty="0">
                <a:solidFill>
                  <a:srgbClr val="0070C0"/>
                </a:solidFill>
                <a:latin typeface="Calibri"/>
              </a:rPr>
              <a:t>TP Caractérisation du signal radio </a:t>
            </a:r>
            <a:r>
              <a:rPr lang="fr-FR" sz="2400" b="1" spc="-1" dirty="0" err="1">
                <a:solidFill>
                  <a:srgbClr val="0070C0"/>
                </a:solidFill>
                <a:latin typeface="Calibri"/>
              </a:rPr>
              <a:t>LoRa</a:t>
            </a: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000" y="1440000"/>
            <a:ext cx="5482593" cy="488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347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CustomShape 1"/>
          <p:cNvSpPr/>
          <p:nvPr/>
        </p:nvSpPr>
        <p:spPr>
          <a:xfrm>
            <a:off x="899640" y="369000"/>
            <a:ext cx="7386840" cy="57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3200" b="1" strike="noStrike" spc="-1">
                <a:solidFill>
                  <a:srgbClr val="632523"/>
                </a:solidFill>
                <a:latin typeface="Calibri"/>
                <a:ea typeface="DejaVu Sans"/>
              </a:rPr>
              <a:t>Propositions d’activités</a:t>
            </a:r>
            <a:endParaRPr lang="fr-FR" sz="3200" b="0" strike="noStrike" spc="-1">
              <a:latin typeface="Arial"/>
            </a:endParaRPr>
          </a:p>
        </p:txBody>
      </p:sp>
      <p:sp>
        <p:nvSpPr>
          <p:cNvPr id="195" name="CustomShape 2"/>
          <p:cNvSpPr/>
          <p:nvPr/>
        </p:nvSpPr>
        <p:spPr>
          <a:xfrm>
            <a:off x="251280" y="957960"/>
            <a:ext cx="7891200" cy="727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2400" b="1" spc="-1" dirty="0">
                <a:solidFill>
                  <a:srgbClr val="0070C0"/>
                </a:solidFill>
                <a:latin typeface="Calibri"/>
              </a:rPr>
              <a:t>TP Caractérisation du signal radio </a:t>
            </a:r>
            <a:r>
              <a:rPr lang="fr-FR" sz="2400" b="1" spc="-1" dirty="0" err="1">
                <a:solidFill>
                  <a:srgbClr val="0070C0"/>
                </a:solidFill>
                <a:latin typeface="Calibri"/>
              </a:rPr>
              <a:t>LoRa</a:t>
            </a: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000" y="1440000"/>
            <a:ext cx="5482593" cy="488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068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"/>
    </mc:Choice>
    <mc:Fallback xmlns="">
      <p:transition spd="slow" advClick="0" advTm="100"/>
    </mc:Fallback>
  </mc:AlternateContent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CustomShape 1"/>
          <p:cNvSpPr/>
          <p:nvPr/>
        </p:nvSpPr>
        <p:spPr>
          <a:xfrm>
            <a:off x="899640" y="369000"/>
            <a:ext cx="7386840" cy="57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3200" b="1" strike="noStrike" spc="-1">
                <a:solidFill>
                  <a:srgbClr val="632523"/>
                </a:solidFill>
                <a:latin typeface="Calibri"/>
                <a:ea typeface="DejaVu Sans"/>
              </a:rPr>
              <a:t>Propositions d’activités</a:t>
            </a:r>
            <a:endParaRPr lang="fr-FR" sz="3200" b="0" strike="noStrike" spc="-1">
              <a:latin typeface="Arial"/>
            </a:endParaRPr>
          </a:p>
        </p:txBody>
      </p:sp>
      <p:sp>
        <p:nvSpPr>
          <p:cNvPr id="195" name="CustomShape 2"/>
          <p:cNvSpPr/>
          <p:nvPr/>
        </p:nvSpPr>
        <p:spPr>
          <a:xfrm>
            <a:off x="251280" y="957960"/>
            <a:ext cx="7891200" cy="727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2400" b="1" spc="-1" dirty="0">
                <a:solidFill>
                  <a:srgbClr val="0070C0"/>
                </a:solidFill>
                <a:latin typeface="Calibri"/>
              </a:rPr>
              <a:t>TP Caractérisation du signal radio </a:t>
            </a:r>
            <a:r>
              <a:rPr lang="fr-FR" sz="2400" b="1" spc="-1" dirty="0" err="1">
                <a:solidFill>
                  <a:srgbClr val="0070C0"/>
                </a:solidFill>
                <a:latin typeface="Calibri"/>
              </a:rPr>
              <a:t>LoRa</a:t>
            </a: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000" y="1440000"/>
            <a:ext cx="5482593" cy="488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209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"/>
    </mc:Choice>
    <mc:Fallback xmlns="">
      <p:transition spd="slow" advClick="0" advTm="100"/>
    </mc:Fallback>
  </mc:AlternateContent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CustomShape 1"/>
          <p:cNvSpPr/>
          <p:nvPr/>
        </p:nvSpPr>
        <p:spPr>
          <a:xfrm>
            <a:off x="899640" y="369000"/>
            <a:ext cx="7386840" cy="57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3200" b="1" strike="noStrike" spc="-1">
                <a:solidFill>
                  <a:srgbClr val="632523"/>
                </a:solidFill>
                <a:latin typeface="Calibri"/>
                <a:ea typeface="DejaVu Sans"/>
              </a:rPr>
              <a:t>Propositions d’activités</a:t>
            </a:r>
            <a:endParaRPr lang="fr-FR" sz="3200" b="0" strike="noStrike" spc="-1">
              <a:latin typeface="Arial"/>
            </a:endParaRPr>
          </a:p>
        </p:txBody>
      </p:sp>
      <p:sp>
        <p:nvSpPr>
          <p:cNvPr id="195" name="CustomShape 2"/>
          <p:cNvSpPr/>
          <p:nvPr/>
        </p:nvSpPr>
        <p:spPr>
          <a:xfrm>
            <a:off x="251280" y="957960"/>
            <a:ext cx="7891200" cy="727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2400" b="1" spc="-1" dirty="0">
                <a:solidFill>
                  <a:srgbClr val="0070C0"/>
                </a:solidFill>
                <a:latin typeface="Calibri"/>
              </a:rPr>
              <a:t>TP Caractérisation du signal radio </a:t>
            </a:r>
            <a:r>
              <a:rPr lang="fr-FR" sz="2400" b="1" spc="-1" dirty="0" err="1">
                <a:solidFill>
                  <a:srgbClr val="0070C0"/>
                </a:solidFill>
                <a:latin typeface="Calibri"/>
              </a:rPr>
              <a:t>LoRa</a:t>
            </a: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000" y="1440000"/>
            <a:ext cx="5482593" cy="488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806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"/>
    </mc:Choice>
    <mc:Fallback xmlns="">
      <p:transition spd="slow" advClick="0" advTm="100"/>
    </mc:Fallback>
  </mc:AlternateContent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CustomShape 1"/>
          <p:cNvSpPr/>
          <p:nvPr/>
        </p:nvSpPr>
        <p:spPr>
          <a:xfrm>
            <a:off x="899640" y="369000"/>
            <a:ext cx="7386840" cy="57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3200" b="1" strike="noStrike" spc="-1">
                <a:solidFill>
                  <a:srgbClr val="632523"/>
                </a:solidFill>
                <a:latin typeface="Calibri"/>
                <a:ea typeface="DejaVu Sans"/>
              </a:rPr>
              <a:t>Propositions d’activités</a:t>
            </a:r>
            <a:endParaRPr lang="fr-FR" sz="3200" b="0" strike="noStrike" spc="-1">
              <a:latin typeface="Arial"/>
            </a:endParaRPr>
          </a:p>
        </p:txBody>
      </p:sp>
      <p:sp>
        <p:nvSpPr>
          <p:cNvPr id="195" name="CustomShape 2"/>
          <p:cNvSpPr/>
          <p:nvPr/>
        </p:nvSpPr>
        <p:spPr>
          <a:xfrm>
            <a:off x="251280" y="957960"/>
            <a:ext cx="7891200" cy="727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2400" b="1" spc="-1" dirty="0">
                <a:solidFill>
                  <a:srgbClr val="0070C0"/>
                </a:solidFill>
                <a:latin typeface="Calibri"/>
              </a:rPr>
              <a:t>TP Caractérisation du signal radio </a:t>
            </a:r>
            <a:r>
              <a:rPr lang="fr-FR" sz="2400" b="1" spc="-1" dirty="0" err="1">
                <a:solidFill>
                  <a:srgbClr val="0070C0"/>
                </a:solidFill>
                <a:latin typeface="Calibri"/>
              </a:rPr>
              <a:t>LoRa</a:t>
            </a: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000" y="1440000"/>
            <a:ext cx="5482593" cy="488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983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"/>
    </mc:Choice>
    <mc:Fallback xmlns="">
      <p:transition spd="slow" advClick="0" advTm="100"/>
    </mc:Fallback>
  </mc:AlternateContent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CustomShape 1"/>
          <p:cNvSpPr/>
          <p:nvPr/>
        </p:nvSpPr>
        <p:spPr>
          <a:xfrm>
            <a:off x="899640" y="369000"/>
            <a:ext cx="7386840" cy="57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3200" b="1" strike="noStrike" spc="-1">
                <a:solidFill>
                  <a:srgbClr val="632523"/>
                </a:solidFill>
                <a:latin typeface="Calibri"/>
                <a:ea typeface="DejaVu Sans"/>
              </a:rPr>
              <a:t>Propositions d’activités</a:t>
            </a:r>
            <a:endParaRPr lang="fr-FR" sz="3200" b="0" strike="noStrike" spc="-1">
              <a:latin typeface="Arial"/>
            </a:endParaRPr>
          </a:p>
        </p:txBody>
      </p:sp>
      <p:sp>
        <p:nvSpPr>
          <p:cNvPr id="195" name="CustomShape 2"/>
          <p:cNvSpPr/>
          <p:nvPr/>
        </p:nvSpPr>
        <p:spPr>
          <a:xfrm>
            <a:off x="251280" y="957960"/>
            <a:ext cx="7891200" cy="727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2400" b="1" spc="-1" dirty="0">
                <a:solidFill>
                  <a:srgbClr val="0070C0"/>
                </a:solidFill>
                <a:latin typeface="Calibri"/>
              </a:rPr>
              <a:t>TP Caractérisation du signal radio </a:t>
            </a:r>
            <a:r>
              <a:rPr lang="fr-FR" sz="2400" b="1" spc="-1" dirty="0" err="1">
                <a:solidFill>
                  <a:srgbClr val="0070C0"/>
                </a:solidFill>
                <a:latin typeface="Calibri"/>
              </a:rPr>
              <a:t>LoRa</a:t>
            </a: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000" y="1440000"/>
            <a:ext cx="5482593" cy="488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522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"/>
    </mc:Choice>
    <mc:Fallback xmlns="">
      <p:transition spd="slow" advClick="0" advTm="100"/>
    </mc:Fallback>
  </mc:AlternateContent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CustomShape 1"/>
          <p:cNvSpPr/>
          <p:nvPr/>
        </p:nvSpPr>
        <p:spPr>
          <a:xfrm>
            <a:off x="899640" y="369000"/>
            <a:ext cx="7386840" cy="57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3200" b="1" strike="noStrike" spc="-1">
                <a:solidFill>
                  <a:srgbClr val="632523"/>
                </a:solidFill>
                <a:latin typeface="Calibri"/>
                <a:ea typeface="DejaVu Sans"/>
              </a:rPr>
              <a:t>Propositions d’activités</a:t>
            </a:r>
            <a:endParaRPr lang="fr-FR" sz="3200" b="0" strike="noStrike" spc="-1">
              <a:latin typeface="Arial"/>
            </a:endParaRPr>
          </a:p>
        </p:txBody>
      </p:sp>
      <p:sp>
        <p:nvSpPr>
          <p:cNvPr id="195" name="CustomShape 2"/>
          <p:cNvSpPr/>
          <p:nvPr/>
        </p:nvSpPr>
        <p:spPr>
          <a:xfrm>
            <a:off x="251280" y="957960"/>
            <a:ext cx="7891200" cy="727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2400" b="1" spc="-1" dirty="0">
                <a:solidFill>
                  <a:srgbClr val="0070C0"/>
                </a:solidFill>
                <a:latin typeface="Calibri"/>
              </a:rPr>
              <a:t>TP Caractérisation du signal radio </a:t>
            </a:r>
            <a:r>
              <a:rPr lang="fr-FR" sz="2400" b="1" spc="-1" dirty="0" err="1">
                <a:solidFill>
                  <a:srgbClr val="0070C0"/>
                </a:solidFill>
                <a:latin typeface="Calibri"/>
              </a:rPr>
              <a:t>LoRa</a:t>
            </a: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000" y="1440000"/>
            <a:ext cx="5482593" cy="488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71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"/>
    </mc:Choice>
    <mc:Fallback xmlns="">
      <p:transition spd="slow" advClick="0" advTm="100"/>
    </mc:Fallback>
  </mc:AlternateContent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CustomShape 1"/>
          <p:cNvSpPr/>
          <p:nvPr/>
        </p:nvSpPr>
        <p:spPr>
          <a:xfrm>
            <a:off x="899640" y="369000"/>
            <a:ext cx="7386840" cy="57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3200" b="1" strike="noStrike" spc="-1">
                <a:solidFill>
                  <a:srgbClr val="632523"/>
                </a:solidFill>
                <a:latin typeface="Calibri"/>
                <a:ea typeface="DejaVu Sans"/>
              </a:rPr>
              <a:t>Propositions d’activités</a:t>
            </a:r>
            <a:endParaRPr lang="fr-FR" sz="3200" b="0" strike="noStrike" spc="-1">
              <a:latin typeface="Arial"/>
            </a:endParaRPr>
          </a:p>
        </p:txBody>
      </p:sp>
      <p:sp>
        <p:nvSpPr>
          <p:cNvPr id="195" name="CustomShape 2"/>
          <p:cNvSpPr/>
          <p:nvPr/>
        </p:nvSpPr>
        <p:spPr>
          <a:xfrm>
            <a:off x="251280" y="957960"/>
            <a:ext cx="7891200" cy="727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2400" b="1" spc="-1" dirty="0">
                <a:solidFill>
                  <a:srgbClr val="0070C0"/>
                </a:solidFill>
                <a:latin typeface="Calibri"/>
              </a:rPr>
              <a:t>TP Caractérisation du signal radio </a:t>
            </a:r>
            <a:r>
              <a:rPr lang="fr-FR" sz="2400" b="1" spc="-1" dirty="0" err="1">
                <a:solidFill>
                  <a:srgbClr val="0070C0"/>
                </a:solidFill>
                <a:latin typeface="Calibri"/>
              </a:rPr>
              <a:t>LoRa</a:t>
            </a: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000" y="1440000"/>
            <a:ext cx="5482593" cy="488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301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"/>
    </mc:Choice>
    <mc:Fallback xmlns="">
      <p:transition spd="slow" advClick="0" advTm="100"/>
    </mc:Fallback>
  </mc:AlternateContent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CustomShape 1"/>
          <p:cNvSpPr/>
          <p:nvPr/>
        </p:nvSpPr>
        <p:spPr>
          <a:xfrm>
            <a:off x="899640" y="369000"/>
            <a:ext cx="7386840" cy="57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3200" b="1" strike="noStrike" spc="-1">
                <a:solidFill>
                  <a:srgbClr val="632523"/>
                </a:solidFill>
                <a:latin typeface="Calibri"/>
                <a:ea typeface="DejaVu Sans"/>
              </a:rPr>
              <a:t>Propositions d’activités</a:t>
            </a:r>
            <a:endParaRPr lang="fr-FR" sz="3200" b="0" strike="noStrike" spc="-1">
              <a:latin typeface="Arial"/>
            </a:endParaRPr>
          </a:p>
        </p:txBody>
      </p:sp>
      <p:sp>
        <p:nvSpPr>
          <p:cNvPr id="195" name="CustomShape 2"/>
          <p:cNvSpPr/>
          <p:nvPr/>
        </p:nvSpPr>
        <p:spPr>
          <a:xfrm>
            <a:off x="251280" y="957960"/>
            <a:ext cx="7891200" cy="727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2400" b="1" spc="-1" dirty="0">
                <a:solidFill>
                  <a:srgbClr val="0070C0"/>
                </a:solidFill>
                <a:latin typeface="Calibri"/>
              </a:rPr>
              <a:t>TP Caractérisation du signal radio </a:t>
            </a:r>
            <a:r>
              <a:rPr lang="fr-FR" sz="2400" b="1" spc="-1" dirty="0" err="1">
                <a:solidFill>
                  <a:srgbClr val="0070C0"/>
                </a:solidFill>
                <a:latin typeface="Calibri"/>
              </a:rPr>
              <a:t>LoRa</a:t>
            </a: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000" y="1440000"/>
            <a:ext cx="5482593" cy="488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205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"/>
    </mc:Choice>
    <mc:Fallback xmlns="">
      <p:transition spd="slow" advClick="0" advTm="100"/>
    </mc:Fallback>
  </mc:AlternateContent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CustomShape 1"/>
          <p:cNvSpPr/>
          <p:nvPr/>
        </p:nvSpPr>
        <p:spPr>
          <a:xfrm>
            <a:off x="899640" y="369000"/>
            <a:ext cx="7386840" cy="57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3200" b="1" strike="noStrike" spc="-1">
                <a:solidFill>
                  <a:srgbClr val="632523"/>
                </a:solidFill>
                <a:latin typeface="Calibri"/>
                <a:ea typeface="DejaVu Sans"/>
              </a:rPr>
              <a:t>Propositions d’activités</a:t>
            </a:r>
            <a:endParaRPr lang="fr-FR" sz="3200" b="0" strike="noStrike" spc="-1">
              <a:latin typeface="Arial"/>
            </a:endParaRPr>
          </a:p>
        </p:txBody>
      </p:sp>
      <p:sp>
        <p:nvSpPr>
          <p:cNvPr id="195" name="CustomShape 2"/>
          <p:cNvSpPr/>
          <p:nvPr/>
        </p:nvSpPr>
        <p:spPr>
          <a:xfrm>
            <a:off x="251280" y="957960"/>
            <a:ext cx="7891200" cy="727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2400" b="1" spc="-1" dirty="0">
                <a:solidFill>
                  <a:srgbClr val="0070C0"/>
                </a:solidFill>
                <a:latin typeface="Calibri"/>
              </a:rPr>
              <a:t>TP Caractérisation du signal radio </a:t>
            </a:r>
            <a:r>
              <a:rPr lang="fr-FR" sz="2400" b="1" spc="-1" dirty="0" err="1">
                <a:solidFill>
                  <a:srgbClr val="0070C0"/>
                </a:solidFill>
                <a:latin typeface="Calibri"/>
              </a:rPr>
              <a:t>LoRa</a:t>
            </a: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000" y="1440000"/>
            <a:ext cx="5482593" cy="488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3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"/>
    </mc:Choice>
    <mc:Fallback xmlns="">
      <p:transition spd="slow" advClick="0" advTm="1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CustomShape 1"/>
          <p:cNvSpPr/>
          <p:nvPr/>
        </p:nvSpPr>
        <p:spPr>
          <a:xfrm>
            <a:off x="899640" y="65520"/>
            <a:ext cx="7388280" cy="577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3200" b="1" strike="noStrike" spc="-1">
                <a:solidFill>
                  <a:srgbClr val="632523"/>
                </a:solidFill>
                <a:latin typeface="Calibri"/>
                <a:ea typeface="DejaVu Sans"/>
              </a:rPr>
              <a:t>Propositions d’activités</a:t>
            </a:r>
            <a:endParaRPr lang="fr-FR" sz="3200" b="0" strike="noStrike" spc="-1">
              <a:latin typeface="Arial"/>
            </a:endParaRPr>
          </a:p>
        </p:txBody>
      </p:sp>
      <p:sp>
        <p:nvSpPr>
          <p:cNvPr id="155" name="CustomShape 2"/>
          <p:cNvSpPr/>
          <p:nvPr/>
        </p:nvSpPr>
        <p:spPr>
          <a:xfrm>
            <a:off x="106920" y="946440"/>
            <a:ext cx="7892640" cy="482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2400" b="1" strike="noStrike" spc="-1">
                <a:solidFill>
                  <a:srgbClr val="000000"/>
                </a:solidFill>
                <a:latin typeface="Calibri"/>
                <a:ea typeface="DejaVu Sans"/>
              </a:rPr>
              <a:t>HYDRAO : le pommeau de douche connecté</a:t>
            </a:r>
            <a:endParaRPr lang="fr-FR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>
              <a:latin typeface="Arial"/>
            </a:endParaRPr>
          </a:p>
        </p:txBody>
      </p:sp>
      <p:sp>
        <p:nvSpPr>
          <p:cNvPr id="157" name="CustomShape 3"/>
          <p:cNvSpPr/>
          <p:nvPr/>
        </p:nvSpPr>
        <p:spPr>
          <a:xfrm>
            <a:off x="106920" y="1631650"/>
            <a:ext cx="8496753" cy="1461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1800" b="0" strike="noStrike" spc="-1" dirty="0">
                <a:solidFill>
                  <a:srgbClr val="454545"/>
                </a:solidFill>
                <a:latin typeface="Roboto Condensed"/>
              </a:rPr>
              <a:t>L’</a:t>
            </a:r>
            <a:r>
              <a:rPr lang="fr-FR" sz="1800" b="0" strike="noStrike" spc="-1" dirty="0" err="1">
                <a:solidFill>
                  <a:srgbClr val="454545"/>
                </a:solidFill>
                <a:latin typeface="Roboto Condensed"/>
              </a:rPr>
              <a:t>Hydrao</a:t>
            </a:r>
            <a:r>
              <a:rPr lang="fr-FR" sz="1800" b="0" strike="noStrike" spc="-1" dirty="0">
                <a:solidFill>
                  <a:srgbClr val="454545"/>
                </a:solidFill>
                <a:latin typeface="Roboto Condensed"/>
              </a:rPr>
              <a:t> est un pommeau de douche connecté à un smartphone en </a:t>
            </a:r>
            <a:r>
              <a:rPr lang="fr-FR" sz="1800" b="0" strike="noStrike" spc="-1" dirty="0" smtClean="0">
                <a:solidFill>
                  <a:srgbClr val="454545"/>
                </a:solidFill>
                <a:latin typeface="Roboto Condensed"/>
              </a:rPr>
              <a:t>Bluetooth. </a:t>
            </a:r>
            <a:endParaRPr lang="fr-FR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800" b="1" strike="noStrike" spc="-1" dirty="0" smtClean="0">
                <a:solidFill>
                  <a:srgbClr val="454545"/>
                </a:solidFill>
                <a:latin typeface="Roboto Condensed"/>
              </a:rPr>
              <a:t>Autoalimenté</a:t>
            </a:r>
            <a:r>
              <a:rPr lang="fr-FR" sz="1800" b="0" strike="noStrike" spc="-1" dirty="0" smtClean="0">
                <a:solidFill>
                  <a:srgbClr val="454545"/>
                </a:solidFill>
                <a:latin typeface="Roboto Condensed"/>
              </a:rPr>
              <a:t>, </a:t>
            </a:r>
            <a:r>
              <a:rPr lang="fr-FR" sz="1800" b="0" strike="noStrike" spc="-1" dirty="0">
                <a:solidFill>
                  <a:srgbClr val="454545"/>
                </a:solidFill>
                <a:latin typeface="Roboto Condensed"/>
              </a:rPr>
              <a:t>il éclaire le jet en fonction du volume d’eau consommé. </a:t>
            </a:r>
            <a:endParaRPr lang="fr-FR" sz="1800" b="0" strike="noStrike" spc="-1" dirty="0" smtClean="0">
              <a:solidFill>
                <a:srgbClr val="454545"/>
              </a:solidFill>
              <a:latin typeface="Roboto Condensed"/>
            </a:endParaRPr>
          </a:p>
          <a:p>
            <a:pPr>
              <a:lnSpc>
                <a:spcPct val="100000"/>
              </a:lnSpc>
            </a:pPr>
            <a:endParaRPr lang="fr-FR" spc="-1" dirty="0">
              <a:solidFill>
                <a:srgbClr val="454545"/>
              </a:solidFill>
              <a:latin typeface="Roboto Condensed"/>
            </a:endParaRPr>
          </a:p>
          <a:p>
            <a:pPr>
              <a:lnSpc>
                <a:spcPct val="100000"/>
              </a:lnSpc>
            </a:pPr>
            <a:r>
              <a:rPr lang="fr-FR" sz="1800" b="0" strike="noStrike" spc="-1" dirty="0" smtClean="0">
                <a:solidFill>
                  <a:srgbClr val="454545"/>
                </a:solidFill>
                <a:latin typeface="Roboto Condensed"/>
              </a:rPr>
              <a:t>Un </a:t>
            </a:r>
            <a:r>
              <a:rPr lang="fr-FR" sz="1800" b="0" strike="noStrike" spc="-1" dirty="0">
                <a:solidFill>
                  <a:srgbClr val="454545"/>
                </a:solidFill>
                <a:latin typeface="Roboto Condensed"/>
              </a:rPr>
              <a:t>objectif écologique qui s’accompagne d’une dimension éducative.</a:t>
            </a:r>
            <a:endParaRPr lang="fr-FR" sz="1800" b="0" strike="noStrike" spc="-1" dirty="0">
              <a:latin typeface="Arial"/>
            </a:endParaRPr>
          </a:p>
        </p:txBody>
      </p:sp>
      <p:pic>
        <p:nvPicPr>
          <p:cNvPr id="158" name="Image 5"/>
          <p:cNvPicPr/>
          <p:nvPr/>
        </p:nvPicPr>
        <p:blipFill>
          <a:blip r:embed="rId3"/>
          <a:stretch/>
        </p:blipFill>
        <p:spPr>
          <a:xfrm>
            <a:off x="415516" y="3077342"/>
            <a:ext cx="3239280" cy="2901240"/>
          </a:xfrm>
          <a:prstGeom prst="rect">
            <a:avLst/>
          </a:prstGeom>
          <a:ln>
            <a:noFill/>
          </a:ln>
        </p:spPr>
      </p:pic>
      <p:pic>
        <p:nvPicPr>
          <p:cNvPr id="159" name="Image 6"/>
          <p:cNvPicPr/>
          <p:nvPr/>
        </p:nvPicPr>
        <p:blipFill>
          <a:blip r:embed="rId4"/>
          <a:stretch/>
        </p:blipFill>
        <p:spPr>
          <a:xfrm>
            <a:off x="7550727" y="2416396"/>
            <a:ext cx="1064918" cy="2216520"/>
          </a:xfrm>
          <a:prstGeom prst="rect">
            <a:avLst/>
          </a:prstGeom>
          <a:ln>
            <a:noFill/>
          </a:ln>
        </p:spPr>
      </p:pic>
      <p:pic>
        <p:nvPicPr>
          <p:cNvPr id="2050" name="Picture 2" descr="https://upload.wikimedia.org/wikipedia/commons/thumb/d/da/Bluetooth.svg/215px-Bluetooth.sv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6825" y="3202276"/>
            <a:ext cx="555994" cy="848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RÃ©sultat de recherche d'images pour &quot;Hydrao&quot;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0255" y="4867406"/>
            <a:ext cx="3330545" cy="1427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220060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CustomShape 1"/>
          <p:cNvSpPr/>
          <p:nvPr/>
        </p:nvSpPr>
        <p:spPr>
          <a:xfrm>
            <a:off x="899640" y="369000"/>
            <a:ext cx="7386840" cy="57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3200" b="1" strike="noStrike" spc="-1">
                <a:solidFill>
                  <a:srgbClr val="632523"/>
                </a:solidFill>
                <a:latin typeface="Calibri"/>
                <a:ea typeface="DejaVu Sans"/>
              </a:rPr>
              <a:t>Propositions d’activités</a:t>
            </a:r>
            <a:endParaRPr lang="fr-FR" sz="3200" b="0" strike="noStrike" spc="-1">
              <a:latin typeface="Arial"/>
            </a:endParaRPr>
          </a:p>
        </p:txBody>
      </p:sp>
      <p:sp>
        <p:nvSpPr>
          <p:cNvPr id="195" name="CustomShape 2"/>
          <p:cNvSpPr/>
          <p:nvPr/>
        </p:nvSpPr>
        <p:spPr>
          <a:xfrm>
            <a:off x="251280" y="957960"/>
            <a:ext cx="7891200" cy="727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2400" b="1" spc="-1" dirty="0">
                <a:solidFill>
                  <a:srgbClr val="0070C0"/>
                </a:solidFill>
                <a:latin typeface="Calibri"/>
              </a:rPr>
              <a:t>TP Caractérisation du signal radio </a:t>
            </a:r>
            <a:r>
              <a:rPr lang="fr-FR" sz="2400" b="1" spc="-1" dirty="0" err="1">
                <a:solidFill>
                  <a:srgbClr val="0070C0"/>
                </a:solidFill>
                <a:latin typeface="Calibri"/>
              </a:rPr>
              <a:t>LoRa</a:t>
            </a: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000" y="1440000"/>
            <a:ext cx="5482593" cy="488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976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"/>
    </mc:Choice>
    <mc:Fallback xmlns="">
      <p:transition spd="slow" advClick="0" advTm="100"/>
    </mc:Fallback>
  </mc:AlternateContent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CustomShape 1"/>
          <p:cNvSpPr/>
          <p:nvPr/>
        </p:nvSpPr>
        <p:spPr>
          <a:xfrm>
            <a:off x="899640" y="369000"/>
            <a:ext cx="7386840" cy="57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3200" b="1" strike="noStrike" spc="-1">
                <a:solidFill>
                  <a:srgbClr val="632523"/>
                </a:solidFill>
                <a:latin typeface="Calibri"/>
                <a:ea typeface="DejaVu Sans"/>
              </a:rPr>
              <a:t>Propositions d’activités</a:t>
            </a:r>
            <a:endParaRPr lang="fr-FR" sz="3200" b="0" strike="noStrike" spc="-1">
              <a:latin typeface="Arial"/>
            </a:endParaRPr>
          </a:p>
        </p:txBody>
      </p:sp>
      <p:sp>
        <p:nvSpPr>
          <p:cNvPr id="195" name="CustomShape 2"/>
          <p:cNvSpPr/>
          <p:nvPr/>
        </p:nvSpPr>
        <p:spPr>
          <a:xfrm>
            <a:off x="251280" y="957960"/>
            <a:ext cx="7891200" cy="727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2400" b="1" spc="-1" dirty="0">
                <a:solidFill>
                  <a:srgbClr val="0070C0"/>
                </a:solidFill>
                <a:latin typeface="Calibri"/>
              </a:rPr>
              <a:t>TP Caractérisation du signal radio </a:t>
            </a:r>
            <a:r>
              <a:rPr lang="fr-FR" sz="2400" b="1" spc="-1" dirty="0" err="1">
                <a:solidFill>
                  <a:srgbClr val="0070C0"/>
                </a:solidFill>
                <a:latin typeface="Calibri"/>
              </a:rPr>
              <a:t>LoRa</a:t>
            </a: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000" y="1440000"/>
            <a:ext cx="5482593" cy="488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210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"/>
    </mc:Choice>
    <mc:Fallback xmlns="">
      <p:transition spd="slow" advClick="0" advTm="100"/>
    </mc:Fallback>
  </mc:AlternateContent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CustomShape 1"/>
          <p:cNvSpPr/>
          <p:nvPr/>
        </p:nvSpPr>
        <p:spPr>
          <a:xfrm>
            <a:off x="899640" y="369000"/>
            <a:ext cx="7386840" cy="57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3200" b="1" strike="noStrike" spc="-1">
                <a:solidFill>
                  <a:srgbClr val="632523"/>
                </a:solidFill>
                <a:latin typeface="Calibri"/>
                <a:ea typeface="DejaVu Sans"/>
              </a:rPr>
              <a:t>Propositions d’activités</a:t>
            </a:r>
            <a:endParaRPr lang="fr-FR" sz="3200" b="0" strike="noStrike" spc="-1">
              <a:latin typeface="Arial"/>
            </a:endParaRPr>
          </a:p>
        </p:txBody>
      </p:sp>
      <p:sp>
        <p:nvSpPr>
          <p:cNvPr id="195" name="CustomShape 2"/>
          <p:cNvSpPr/>
          <p:nvPr/>
        </p:nvSpPr>
        <p:spPr>
          <a:xfrm>
            <a:off x="251280" y="957960"/>
            <a:ext cx="7891200" cy="727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2400" b="1" spc="-1" dirty="0">
                <a:solidFill>
                  <a:srgbClr val="0070C0"/>
                </a:solidFill>
                <a:latin typeface="Calibri"/>
              </a:rPr>
              <a:t>TP Caractérisation du signal radio </a:t>
            </a:r>
            <a:r>
              <a:rPr lang="fr-FR" sz="2400" b="1" spc="-1" dirty="0" err="1">
                <a:solidFill>
                  <a:srgbClr val="0070C0"/>
                </a:solidFill>
                <a:latin typeface="Calibri"/>
              </a:rPr>
              <a:t>LoRa</a:t>
            </a: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000" y="1440000"/>
            <a:ext cx="5482593" cy="488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113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"/>
    </mc:Choice>
    <mc:Fallback xmlns="">
      <p:transition spd="slow" advClick="0" advTm="100"/>
    </mc:Fallback>
  </mc:AlternateContent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CustomShape 1"/>
          <p:cNvSpPr/>
          <p:nvPr/>
        </p:nvSpPr>
        <p:spPr>
          <a:xfrm>
            <a:off x="899640" y="369000"/>
            <a:ext cx="7386840" cy="57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3200" b="1" strike="noStrike" spc="-1">
                <a:solidFill>
                  <a:srgbClr val="632523"/>
                </a:solidFill>
                <a:latin typeface="Calibri"/>
                <a:ea typeface="DejaVu Sans"/>
              </a:rPr>
              <a:t>Propositions d’activités</a:t>
            </a:r>
            <a:endParaRPr lang="fr-FR" sz="3200" b="0" strike="noStrike" spc="-1">
              <a:latin typeface="Arial"/>
            </a:endParaRPr>
          </a:p>
        </p:txBody>
      </p:sp>
      <p:sp>
        <p:nvSpPr>
          <p:cNvPr id="195" name="CustomShape 2"/>
          <p:cNvSpPr/>
          <p:nvPr/>
        </p:nvSpPr>
        <p:spPr>
          <a:xfrm>
            <a:off x="251280" y="957960"/>
            <a:ext cx="7891200" cy="727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2400" b="1" spc="-1" dirty="0">
                <a:solidFill>
                  <a:srgbClr val="0070C0"/>
                </a:solidFill>
                <a:latin typeface="Calibri"/>
              </a:rPr>
              <a:t>TP Caractérisation du signal radio </a:t>
            </a:r>
            <a:r>
              <a:rPr lang="fr-FR" sz="2400" b="1" spc="-1" dirty="0" err="1">
                <a:solidFill>
                  <a:srgbClr val="0070C0"/>
                </a:solidFill>
                <a:latin typeface="Calibri"/>
              </a:rPr>
              <a:t>LoRa</a:t>
            </a: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000" y="1440000"/>
            <a:ext cx="5482593" cy="488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55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"/>
    </mc:Choice>
    <mc:Fallback xmlns="">
      <p:transition spd="slow" advClick="0" advTm="100"/>
    </mc:Fallback>
  </mc:AlternateContent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CustomShape 1"/>
          <p:cNvSpPr/>
          <p:nvPr/>
        </p:nvSpPr>
        <p:spPr>
          <a:xfrm>
            <a:off x="899640" y="369000"/>
            <a:ext cx="7386840" cy="57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3200" b="1" strike="noStrike" spc="-1">
                <a:solidFill>
                  <a:srgbClr val="632523"/>
                </a:solidFill>
                <a:latin typeface="Calibri"/>
                <a:ea typeface="DejaVu Sans"/>
              </a:rPr>
              <a:t>Propositions d’activités</a:t>
            </a:r>
            <a:endParaRPr lang="fr-FR" sz="3200" b="0" strike="noStrike" spc="-1">
              <a:latin typeface="Arial"/>
            </a:endParaRPr>
          </a:p>
        </p:txBody>
      </p:sp>
      <p:sp>
        <p:nvSpPr>
          <p:cNvPr id="195" name="CustomShape 2"/>
          <p:cNvSpPr/>
          <p:nvPr/>
        </p:nvSpPr>
        <p:spPr>
          <a:xfrm>
            <a:off x="251280" y="957960"/>
            <a:ext cx="7891200" cy="727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2400" b="1" spc="-1" dirty="0">
                <a:solidFill>
                  <a:srgbClr val="0070C0"/>
                </a:solidFill>
                <a:latin typeface="Calibri"/>
              </a:rPr>
              <a:t>TP Caractérisation du signal radio </a:t>
            </a:r>
            <a:r>
              <a:rPr lang="fr-FR" sz="2400" b="1" spc="-1" dirty="0" err="1">
                <a:solidFill>
                  <a:srgbClr val="0070C0"/>
                </a:solidFill>
                <a:latin typeface="Calibri"/>
              </a:rPr>
              <a:t>LoRa</a:t>
            </a: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000" y="1440000"/>
            <a:ext cx="5482593" cy="488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888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"/>
    </mc:Choice>
    <mc:Fallback xmlns="">
      <p:transition spd="slow" advClick="0" advTm="100"/>
    </mc:Fallback>
  </mc:AlternateContent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CustomShape 1"/>
          <p:cNvSpPr/>
          <p:nvPr/>
        </p:nvSpPr>
        <p:spPr>
          <a:xfrm>
            <a:off x="899640" y="369000"/>
            <a:ext cx="7386840" cy="57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3200" b="1" strike="noStrike" spc="-1">
                <a:solidFill>
                  <a:srgbClr val="632523"/>
                </a:solidFill>
                <a:latin typeface="Calibri"/>
                <a:ea typeface="DejaVu Sans"/>
              </a:rPr>
              <a:t>Propositions d’activités</a:t>
            </a:r>
            <a:endParaRPr lang="fr-FR" sz="3200" b="0" strike="noStrike" spc="-1">
              <a:latin typeface="Arial"/>
            </a:endParaRPr>
          </a:p>
        </p:txBody>
      </p:sp>
      <p:sp>
        <p:nvSpPr>
          <p:cNvPr id="195" name="CustomShape 2"/>
          <p:cNvSpPr/>
          <p:nvPr/>
        </p:nvSpPr>
        <p:spPr>
          <a:xfrm>
            <a:off x="251280" y="957960"/>
            <a:ext cx="7891200" cy="727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2400" b="1" spc="-1" dirty="0">
                <a:solidFill>
                  <a:srgbClr val="0070C0"/>
                </a:solidFill>
                <a:latin typeface="Calibri"/>
              </a:rPr>
              <a:t>TP Caractérisation du signal radio </a:t>
            </a:r>
            <a:r>
              <a:rPr lang="fr-FR" sz="2400" b="1" spc="-1" dirty="0" err="1">
                <a:solidFill>
                  <a:srgbClr val="0070C0"/>
                </a:solidFill>
                <a:latin typeface="Calibri"/>
              </a:rPr>
              <a:t>LoRa</a:t>
            </a: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000" y="1440000"/>
            <a:ext cx="5482593" cy="488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053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"/>
    </mc:Choice>
    <mc:Fallback xmlns="">
      <p:transition spd="slow" advClick="0" advTm="100"/>
    </mc:Fallback>
  </mc:AlternateContent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CustomShape 1"/>
          <p:cNvSpPr/>
          <p:nvPr/>
        </p:nvSpPr>
        <p:spPr>
          <a:xfrm>
            <a:off x="899640" y="369000"/>
            <a:ext cx="7386840" cy="57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3200" b="1" strike="noStrike" spc="-1">
                <a:solidFill>
                  <a:srgbClr val="632523"/>
                </a:solidFill>
                <a:latin typeface="Calibri"/>
                <a:ea typeface="DejaVu Sans"/>
              </a:rPr>
              <a:t>Propositions d’activités</a:t>
            </a:r>
            <a:endParaRPr lang="fr-FR" sz="3200" b="0" strike="noStrike" spc="-1">
              <a:latin typeface="Arial"/>
            </a:endParaRPr>
          </a:p>
        </p:txBody>
      </p:sp>
      <p:sp>
        <p:nvSpPr>
          <p:cNvPr id="195" name="CustomShape 2"/>
          <p:cNvSpPr/>
          <p:nvPr/>
        </p:nvSpPr>
        <p:spPr>
          <a:xfrm>
            <a:off x="251280" y="957960"/>
            <a:ext cx="7891200" cy="727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2400" b="1" spc="-1" dirty="0">
                <a:solidFill>
                  <a:srgbClr val="0070C0"/>
                </a:solidFill>
                <a:latin typeface="Calibri"/>
              </a:rPr>
              <a:t>TP Caractérisation du signal radio </a:t>
            </a:r>
            <a:r>
              <a:rPr lang="fr-FR" sz="2400" b="1" spc="-1" dirty="0" err="1">
                <a:solidFill>
                  <a:srgbClr val="0070C0"/>
                </a:solidFill>
                <a:latin typeface="Calibri"/>
              </a:rPr>
              <a:t>LoRa</a:t>
            </a: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000" y="1440000"/>
            <a:ext cx="5482593" cy="488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077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"/>
    </mc:Choice>
    <mc:Fallback xmlns="">
      <p:transition spd="slow" advClick="0" advTm="100"/>
    </mc:Fallback>
  </mc:AlternateContent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CustomShape 1"/>
          <p:cNvSpPr/>
          <p:nvPr/>
        </p:nvSpPr>
        <p:spPr>
          <a:xfrm>
            <a:off x="899640" y="369000"/>
            <a:ext cx="7386840" cy="57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3200" b="1" strike="noStrike" spc="-1">
                <a:solidFill>
                  <a:srgbClr val="632523"/>
                </a:solidFill>
                <a:latin typeface="Calibri"/>
                <a:ea typeface="DejaVu Sans"/>
              </a:rPr>
              <a:t>Propositions d’activités</a:t>
            </a:r>
            <a:endParaRPr lang="fr-FR" sz="3200" b="0" strike="noStrike" spc="-1">
              <a:latin typeface="Arial"/>
            </a:endParaRPr>
          </a:p>
        </p:txBody>
      </p:sp>
      <p:sp>
        <p:nvSpPr>
          <p:cNvPr id="195" name="CustomShape 2"/>
          <p:cNvSpPr/>
          <p:nvPr/>
        </p:nvSpPr>
        <p:spPr>
          <a:xfrm>
            <a:off x="251280" y="957960"/>
            <a:ext cx="7891200" cy="727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2400" b="1" spc="-1" dirty="0">
                <a:solidFill>
                  <a:srgbClr val="0070C0"/>
                </a:solidFill>
                <a:latin typeface="Calibri"/>
              </a:rPr>
              <a:t>TP Caractérisation du signal radio </a:t>
            </a:r>
            <a:r>
              <a:rPr lang="fr-FR" sz="2400" b="1" spc="-1" dirty="0" err="1">
                <a:solidFill>
                  <a:srgbClr val="0070C0"/>
                </a:solidFill>
                <a:latin typeface="Calibri"/>
              </a:rPr>
              <a:t>LoRa</a:t>
            </a: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000" y="1440000"/>
            <a:ext cx="5482593" cy="488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4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CustomShape 1"/>
          <p:cNvSpPr/>
          <p:nvPr/>
        </p:nvSpPr>
        <p:spPr>
          <a:xfrm>
            <a:off x="899640" y="369000"/>
            <a:ext cx="7386840" cy="57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3200" b="1" strike="noStrike" spc="-1">
                <a:solidFill>
                  <a:srgbClr val="632523"/>
                </a:solidFill>
                <a:latin typeface="Calibri"/>
                <a:ea typeface="DejaVu Sans"/>
              </a:rPr>
              <a:t>Propositions d’activités</a:t>
            </a:r>
            <a:endParaRPr lang="fr-FR" sz="3200" b="0" strike="noStrike" spc="-1">
              <a:latin typeface="Arial"/>
            </a:endParaRPr>
          </a:p>
        </p:txBody>
      </p:sp>
      <p:sp>
        <p:nvSpPr>
          <p:cNvPr id="195" name="CustomShape 2"/>
          <p:cNvSpPr/>
          <p:nvPr/>
        </p:nvSpPr>
        <p:spPr>
          <a:xfrm>
            <a:off x="251280" y="957960"/>
            <a:ext cx="7891200" cy="727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2400" b="1" spc="-1" dirty="0">
                <a:solidFill>
                  <a:srgbClr val="0070C0"/>
                </a:solidFill>
                <a:latin typeface="Calibri"/>
              </a:rPr>
              <a:t>TP Caractérisation du signal radio </a:t>
            </a:r>
            <a:r>
              <a:rPr lang="fr-FR" sz="2400" b="1" spc="-1" dirty="0" err="1">
                <a:solidFill>
                  <a:srgbClr val="0070C0"/>
                </a:solidFill>
                <a:latin typeface="Calibri"/>
              </a:rPr>
              <a:t>LoRa</a:t>
            </a: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000" y="1440000"/>
            <a:ext cx="5482593" cy="488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566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CustomShape 1"/>
          <p:cNvSpPr/>
          <p:nvPr/>
        </p:nvSpPr>
        <p:spPr>
          <a:xfrm>
            <a:off x="899640" y="369000"/>
            <a:ext cx="7386840" cy="57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3200" b="1" strike="noStrike" spc="-1">
                <a:solidFill>
                  <a:srgbClr val="632523"/>
                </a:solidFill>
                <a:latin typeface="Calibri"/>
                <a:ea typeface="DejaVu Sans"/>
              </a:rPr>
              <a:t>Propositions d’activités</a:t>
            </a:r>
            <a:endParaRPr lang="fr-FR" sz="3200" b="0" strike="noStrike" spc="-1">
              <a:latin typeface="Arial"/>
            </a:endParaRPr>
          </a:p>
        </p:txBody>
      </p:sp>
      <p:sp>
        <p:nvSpPr>
          <p:cNvPr id="195" name="CustomShape 2"/>
          <p:cNvSpPr/>
          <p:nvPr/>
        </p:nvSpPr>
        <p:spPr>
          <a:xfrm>
            <a:off x="251280" y="957960"/>
            <a:ext cx="7891200" cy="727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2400" b="1" spc="-1" dirty="0">
                <a:solidFill>
                  <a:srgbClr val="0070C0"/>
                </a:solidFill>
                <a:latin typeface="Calibri"/>
              </a:rPr>
              <a:t>TP Caractérisation du signal radio </a:t>
            </a:r>
            <a:r>
              <a:rPr lang="fr-FR" sz="2400" b="1" spc="-1" dirty="0" err="1">
                <a:solidFill>
                  <a:srgbClr val="0070C0"/>
                </a:solidFill>
                <a:latin typeface="Calibri"/>
              </a:rPr>
              <a:t>LoRa</a:t>
            </a: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000" y="1440000"/>
            <a:ext cx="5482593" cy="488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717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CustomShape 1"/>
          <p:cNvSpPr/>
          <p:nvPr/>
        </p:nvSpPr>
        <p:spPr>
          <a:xfrm>
            <a:off x="899640" y="65520"/>
            <a:ext cx="7388280" cy="577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3200" b="1" strike="noStrike" spc="-1">
                <a:solidFill>
                  <a:srgbClr val="632523"/>
                </a:solidFill>
                <a:latin typeface="Calibri"/>
                <a:ea typeface="DejaVu Sans"/>
              </a:rPr>
              <a:t>Propositions d’activités</a:t>
            </a:r>
            <a:endParaRPr lang="fr-FR" sz="3200" b="0" strike="noStrike" spc="-1">
              <a:latin typeface="Arial"/>
            </a:endParaRPr>
          </a:p>
        </p:txBody>
      </p:sp>
      <p:sp>
        <p:nvSpPr>
          <p:cNvPr id="162" name="CustomShape 2"/>
          <p:cNvSpPr/>
          <p:nvPr/>
        </p:nvSpPr>
        <p:spPr>
          <a:xfrm>
            <a:off x="106920" y="946440"/>
            <a:ext cx="7892640" cy="482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2400" b="1" strike="noStrike" spc="-1">
                <a:solidFill>
                  <a:srgbClr val="000000"/>
                </a:solidFill>
                <a:latin typeface="Calibri"/>
                <a:ea typeface="DejaVu Sans"/>
              </a:rPr>
              <a:t>HYDRAO : principe de fonctionnement</a:t>
            </a:r>
            <a:endParaRPr lang="fr-FR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>
              <a:latin typeface="Arial"/>
            </a:endParaRPr>
          </a:p>
        </p:txBody>
      </p:sp>
      <p:sp>
        <p:nvSpPr>
          <p:cNvPr id="163" name="CustomShape 3"/>
          <p:cNvSpPr/>
          <p:nvPr/>
        </p:nvSpPr>
        <p:spPr>
          <a:xfrm>
            <a:off x="0" y="1535040"/>
            <a:ext cx="9036720" cy="1630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marL="285840" indent="-285480">
              <a:lnSpc>
                <a:spcPct val="100000"/>
              </a:lnSpc>
              <a:buClr>
                <a:srgbClr val="E46C0A"/>
              </a:buClr>
              <a:buFont typeface="Noto Sans Symbols"/>
              <a:buChar char="▪"/>
            </a:pPr>
            <a:r>
              <a:rPr lang="fr-FR" b="0" strike="noStrike" spc="-1" dirty="0">
                <a:solidFill>
                  <a:srgbClr val="000000"/>
                </a:solidFill>
                <a:latin typeface="Calibri"/>
              </a:rPr>
              <a:t>Une</a:t>
            </a:r>
            <a:r>
              <a:rPr lang="fr-FR" b="1" strike="noStrike" spc="-1" dirty="0">
                <a:solidFill>
                  <a:srgbClr val="000000"/>
                </a:solidFill>
                <a:latin typeface="Calibri"/>
              </a:rPr>
              <a:t> turbine </a:t>
            </a:r>
            <a:r>
              <a:rPr lang="fr-FR" b="0" strike="noStrike" spc="-1" dirty="0">
                <a:solidFill>
                  <a:srgbClr val="000000"/>
                </a:solidFill>
                <a:latin typeface="Calibri"/>
              </a:rPr>
              <a:t>récupère l’énergie de l’eau, transformée par une carte électronique</a:t>
            </a:r>
            <a:endParaRPr lang="fr-FR" b="0" strike="noStrike" spc="-1" dirty="0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E46C0A"/>
              </a:buClr>
              <a:buFont typeface="Noto Sans Symbols"/>
              <a:buChar char="▪"/>
            </a:pPr>
            <a:r>
              <a:rPr lang="fr-FR" b="0" strike="noStrike" spc="-1" dirty="0">
                <a:solidFill>
                  <a:srgbClr val="000000"/>
                </a:solidFill>
                <a:latin typeface="Calibri"/>
              </a:rPr>
              <a:t>Des LED colorées avertissent l’utilisateur de sa consommation</a:t>
            </a:r>
            <a:endParaRPr lang="fr-FR" b="0" strike="noStrike" spc="-1" dirty="0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E46C0A"/>
              </a:buClr>
              <a:buFont typeface="Noto Sans Symbols"/>
              <a:buChar char="▪"/>
            </a:pPr>
            <a:r>
              <a:rPr lang="fr-FR" b="0" strike="noStrike" spc="-1" dirty="0">
                <a:solidFill>
                  <a:srgbClr val="000000"/>
                </a:solidFill>
                <a:latin typeface="Calibri"/>
              </a:rPr>
              <a:t>Une puce Bluetooth est alimentée par l’énergie de l’eau et envoie les consommations à un smartphone, où l’utilisateur peut consulter l’historique des consommations et changer les seuils de couleurs</a:t>
            </a:r>
            <a:endParaRPr lang="fr-FR" b="0" strike="noStrike" spc="-1" dirty="0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E46C0A"/>
              </a:buClr>
              <a:buFont typeface="Noto Sans Symbols"/>
              <a:buChar char="▪"/>
            </a:pPr>
            <a:r>
              <a:rPr lang="fr-FR" b="0" strike="noStrike" spc="-1" dirty="0">
                <a:solidFill>
                  <a:srgbClr val="000000"/>
                </a:solidFill>
                <a:latin typeface="Calibri"/>
              </a:rPr>
              <a:t>Les données (</a:t>
            </a:r>
            <a:r>
              <a:rPr lang="fr-FR" b="0" strike="noStrike" spc="-1" dirty="0" err="1">
                <a:solidFill>
                  <a:srgbClr val="000000"/>
                </a:solidFill>
                <a:latin typeface="Calibri"/>
              </a:rPr>
              <a:t>anonymisées</a:t>
            </a:r>
            <a:r>
              <a:rPr lang="fr-FR" b="0" strike="noStrike" spc="-1" dirty="0">
                <a:solidFill>
                  <a:srgbClr val="000000"/>
                </a:solidFill>
                <a:latin typeface="Calibri"/>
              </a:rPr>
              <a:t>) sont transmises à un cloud, permettant des analyses statistiques</a:t>
            </a:r>
            <a:endParaRPr lang="fr-FR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b="0" strike="noStrike" spc="-1" dirty="0">
              <a:latin typeface="Arial"/>
            </a:endParaRPr>
          </a:p>
        </p:txBody>
      </p:sp>
      <p:pic>
        <p:nvPicPr>
          <p:cNvPr id="164" name="Picture 14"/>
          <p:cNvPicPr/>
          <p:nvPr/>
        </p:nvPicPr>
        <p:blipFill>
          <a:blip r:embed="rId3"/>
          <a:stretch/>
        </p:blipFill>
        <p:spPr>
          <a:xfrm>
            <a:off x="4565836" y="4308764"/>
            <a:ext cx="4577804" cy="2063596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165" name="Image 2"/>
          <p:cNvPicPr/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l="16128" r="20159" b="37988"/>
          <a:stretch/>
        </p:blipFill>
        <p:spPr>
          <a:xfrm>
            <a:off x="-385767" y="3355530"/>
            <a:ext cx="4308480" cy="2358720"/>
          </a:xfrm>
          <a:prstGeom prst="rect">
            <a:avLst/>
          </a:prstGeom>
          <a:ln>
            <a:noFill/>
          </a:ln>
        </p:spPr>
      </p:pic>
      <p:pic>
        <p:nvPicPr>
          <p:cNvPr id="166" name="Picture 12"/>
          <p:cNvPicPr/>
          <p:nvPr/>
        </p:nvPicPr>
        <p:blipFill>
          <a:blip r:embed="rId6"/>
          <a:stretch/>
        </p:blipFill>
        <p:spPr>
          <a:xfrm>
            <a:off x="3251880" y="3272400"/>
            <a:ext cx="1602720" cy="142056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7355083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CustomShape 1"/>
          <p:cNvSpPr/>
          <p:nvPr/>
        </p:nvSpPr>
        <p:spPr>
          <a:xfrm>
            <a:off x="899640" y="369000"/>
            <a:ext cx="7386840" cy="57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3200" b="1" strike="noStrike" spc="-1">
                <a:solidFill>
                  <a:srgbClr val="632523"/>
                </a:solidFill>
                <a:latin typeface="Calibri"/>
                <a:ea typeface="DejaVu Sans"/>
              </a:rPr>
              <a:t>Propositions d’activités</a:t>
            </a:r>
            <a:endParaRPr lang="fr-FR" sz="3200" b="0" strike="noStrike" spc="-1">
              <a:latin typeface="Arial"/>
            </a:endParaRPr>
          </a:p>
        </p:txBody>
      </p:sp>
      <p:sp>
        <p:nvSpPr>
          <p:cNvPr id="195" name="CustomShape 2"/>
          <p:cNvSpPr/>
          <p:nvPr/>
        </p:nvSpPr>
        <p:spPr>
          <a:xfrm>
            <a:off x="251280" y="957960"/>
            <a:ext cx="7891200" cy="727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2400" b="1" spc="-1" dirty="0">
                <a:solidFill>
                  <a:srgbClr val="0070C0"/>
                </a:solidFill>
                <a:latin typeface="Calibri"/>
              </a:rPr>
              <a:t>TP Caractérisation du signal radio </a:t>
            </a:r>
            <a:r>
              <a:rPr lang="fr-FR" sz="2400" b="1" spc="-1" dirty="0" err="1">
                <a:solidFill>
                  <a:srgbClr val="0070C0"/>
                </a:solidFill>
                <a:latin typeface="Calibri"/>
              </a:rPr>
              <a:t>LoRa</a:t>
            </a: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000" y="1440000"/>
            <a:ext cx="6010733" cy="488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375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CustomShape 1"/>
          <p:cNvSpPr/>
          <p:nvPr/>
        </p:nvSpPr>
        <p:spPr>
          <a:xfrm>
            <a:off x="899640" y="369000"/>
            <a:ext cx="7386840" cy="57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3200" b="1" strike="noStrike" spc="-1">
                <a:solidFill>
                  <a:srgbClr val="632523"/>
                </a:solidFill>
                <a:latin typeface="Calibri"/>
                <a:ea typeface="DejaVu Sans"/>
              </a:rPr>
              <a:t>Propositions d’activités</a:t>
            </a:r>
            <a:endParaRPr lang="fr-FR" sz="3200" b="0" strike="noStrike" spc="-1">
              <a:latin typeface="Arial"/>
            </a:endParaRPr>
          </a:p>
        </p:txBody>
      </p:sp>
      <p:sp>
        <p:nvSpPr>
          <p:cNvPr id="195" name="CustomShape 2"/>
          <p:cNvSpPr/>
          <p:nvPr/>
        </p:nvSpPr>
        <p:spPr>
          <a:xfrm>
            <a:off x="251280" y="957960"/>
            <a:ext cx="7891200" cy="727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2400" b="1" spc="-1" dirty="0">
                <a:solidFill>
                  <a:srgbClr val="0070C0"/>
                </a:solidFill>
                <a:latin typeface="Calibri"/>
              </a:rPr>
              <a:t>TP Caractérisation du signal radio </a:t>
            </a:r>
            <a:r>
              <a:rPr lang="fr-FR" sz="2400" b="1" spc="-1" dirty="0" err="1">
                <a:solidFill>
                  <a:srgbClr val="0070C0"/>
                </a:solidFill>
                <a:latin typeface="Calibri"/>
              </a:rPr>
              <a:t>LoRa</a:t>
            </a: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50805" y="1597891"/>
            <a:ext cx="9093195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Pour visualiser le spectre d’amplitude ainsi que le spectrogramme</a:t>
            </a:r>
          </a:p>
          <a:p>
            <a:r>
              <a:rPr lang="fr-FR" b="1" dirty="0"/>
              <a:t>(diagramme temps/fréquence) du signal radio, on a 3 possibilités :</a:t>
            </a:r>
          </a:p>
          <a:p>
            <a:endParaRPr lang="fr-FR" b="1" dirty="0"/>
          </a:p>
          <a:p>
            <a:r>
              <a:rPr lang="fr-FR" b="1" dirty="0"/>
              <a:t>a) Oscilloscope de BP 1 GHz et équipé des options FFT et spectrogramme : </a:t>
            </a:r>
            <a:r>
              <a:rPr lang="fr-FR" b="1" dirty="0">
                <a:solidFill>
                  <a:srgbClr val="FF0000"/>
                </a:solidFill>
              </a:rPr>
              <a:t>15 k€</a:t>
            </a:r>
          </a:p>
          <a:p>
            <a:r>
              <a:rPr lang="fr-FR" b="1" dirty="0"/>
              <a:t>b) Analyseur de spectre équipé d’une option de démodulation FM : </a:t>
            </a:r>
            <a:r>
              <a:rPr lang="fr-FR" b="1" dirty="0">
                <a:solidFill>
                  <a:srgbClr val="FF0000"/>
                </a:solidFill>
              </a:rPr>
              <a:t>10 k€</a:t>
            </a:r>
          </a:p>
          <a:p>
            <a:endParaRPr lang="fr-FR" b="1" dirty="0"/>
          </a:p>
          <a:p>
            <a:endParaRPr lang="fr-FR" b="1" dirty="0"/>
          </a:p>
          <a:p>
            <a:endParaRPr lang="fr-FR" b="1" dirty="0"/>
          </a:p>
          <a:p>
            <a:endParaRPr lang="fr-FR" b="1" dirty="0"/>
          </a:p>
          <a:p>
            <a:r>
              <a:rPr lang="fr-FR" b="1" dirty="0"/>
              <a:t>c) Module SDR (Software </a:t>
            </a:r>
            <a:r>
              <a:rPr lang="fr-FR" b="1" dirty="0" err="1"/>
              <a:t>Defined</a:t>
            </a:r>
            <a:r>
              <a:rPr lang="fr-FR" b="1" dirty="0"/>
              <a:t> Radio) + logiciel libre</a:t>
            </a:r>
          </a:p>
          <a:p>
            <a:r>
              <a:rPr lang="fr-FR" b="1" dirty="0"/>
              <a:t>    GNU Radio : </a:t>
            </a:r>
            <a:r>
              <a:rPr lang="fr-FR" b="1" dirty="0">
                <a:solidFill>
                  <a:srgbClr val="00B050"/>
                </a:solidFill>
              </a:rPr>
              <a:t>80 €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3968" y="3070887"/>
            <a:ext cx="2453381" cy="3209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603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CustomShape 1"/>
          <p:cNvSpPr/>
          <p:nvPr/>
        </p:nvSpPr>
        <p:spPr>
          <a:xfrm>
            <a:off x="899640" y="369000"/>
            <a:ext cx="7386840" cy="57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3200" b="1" strike="noStrike" spc="-1">
                <a:solidFill>
                  <a:srgbClr val="632523"/>
                </a:solidFill>
                <a:latin typeface="Calibri"/>
                <a:ea typeface="DejaVu Sans"/>
              </a:rPr>
              <a:t>Propositions d’activités</a:t>
            </a:r>
            <a:endParaRPr lang="fr-FR" sz="3200" b="0" strike="noStrike" spc="-1">
              <a:latin typeface="Arial"/>
            </a:endParaRPr>
          </a:p>
        </p:txBody>
      </p:sp>
      <p:sp>
        <p:nvSpPr>
          <p:cNvPr id="195" name="CustomShape 2"/>
          <p:cNvSpPr/>
          <p:nvPr/>
        </p:nvSpPr>
        <p:spPr>
          <a:xfrm>
            <a:off x="251280" y="957960"/>
            <a:ext cx="7891200" cy="727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2400" b="1" spc="-1" dirty="0">
                <a:solidFill>
                  <a:srgbClr val="0070C0"/>
                </a:solidFill>
                <a:latin typeface="Calibri"/>
              </a:rPr>
              <a:t>TP Caractérisation du signal radio </a:t>
            </a:r>
            <a:r>
              <a:rPr lang="fr-FR" sz="2400" b="1" spc="-1" dirty="0" err="1">
                <a:solidFill>
                  <a:srgbClr val="0070C0"/>
                </a:solidFill>
                <a:latin typeface="Calibri"/>
              </a:rPr>
              <a:t>LoRa</a:t>
            </a: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38" y="1771650"/>
            <a:ext cx="4929140" cy="2772641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400" y="1758625"/>
            <a:ext cx="3556849" cy="2785666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1681018" y="4756727"/>
            <a:ext cx="19672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/>
              <a:t>La carte capteur</a:t>
            </a:r>
          </a:p>
          <a:p>
            <a:pPr algn="ctr"/>
            <a:r>
              <a:rPr lang="fr-FR" b="1" dirty="0"/>
              <a:t>(End </a:t>
            </a:r>
            <a:r>
              <a:rPr lang="fr-FR" b="1" dirty="0" err="1"/>
              <a:t>Node</a:t>
            </a:r>
            <a:r>
              <a:rPr lang="fr-FR" b="1" dirty="0"/>
              <a:t>)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6441521" y="4756727"/>
            <a:ext cx="1646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La passerelle</a:t>
            </a:r>
          </a:p>
        </p:txBody>
      </p:sp>
    </p:spTree>
    <p:extLst>
      <p:ext uri="{BB962C8B-B14F-4D97-AF65-F5344CB8AC3E}">
        <p14:creationId xmlns:p14="http://schemas.microsoft.com/office/powerpoint/2010/main" val="2734920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CustomShape 1"/>
          <p:cNvSpPr/>
          <p:nvPr/>
        </p:nvSpPr>
        <p:spPr>
          <a:xfrm>
            <a:off x="899640" y="369000"/>
            <a:ext cx="7386840" cy="57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3200" b="1" strike="noStrike" spc="-1">
                <a:solidFill>
                  <a:srgbClr val="632523"/>
                </a:solidFill>
                <a:latin typeface="Calibri"/>
                <a:ea typeface="DejaVu Sans"/>
              </a:rPr>
              <a:t>Propositions d’activités</a:t>
            </a:r>
            <a:endParaRPr lang="fr-FR" sz="3200" b="0" strike="noStrike" spc="-1">
              <a:latin typeface="Arial"/>
            </a:endParaRPr>
          </a:p>
        </p:txBody>
      </p:sp>
      <p:sp>
        <p:nvSpPr>
          <p:cNvPr id="195" name="CustomShape 2"/>
          <p:cNvSpPr/>
          <p:nvPr/>
        </p:nvSpPr>
        <p:spPr>
          <a:xfrm>
            <a:off x="251280" y="957960"/>
            <a:ext cx="7891200" cy="727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2400" b="1" spc="-1" dirty="0">
                <a:solidFill>
                  <a:srgbClr val="0070C0"/>
                </a:solidFill>
                <a:latin typeface="Calibri"/>
              </a:rPr>
              <a:t>TP Caractérisation du signal radio </a:t>
            </a:r>
            <a:r>
              <a:rPr lang="fr-FR" sz="2400" b="1" spc="-1" dirty="0" err="1">
                <a:solidFill>
                  <a:srgbClr val="0070C0"/>
                </a:solidFill>
                <a:latin typeface="Calibri"/>
              </a:rPr>
              <a:t>LoRa</a:t>
            </a: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640" y="1698840"/>
            <a:ext cx="7386603" cy="4154964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2228619" y="5874310"/>
            <a:ext cx="4865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Le poste d’expérimentation et de mesures</a:t>
            </a:r>
          </a:p>
        </p:txBody>
      </p:sp>
    </p:spTree>
    <p:extLst>
      <p:ext uri="{BB962C8B-B14F-4D97-AF65-F5344CB8AC3E}">
        <p14:creationId xmlns:p14="http://schemas.microsoft.com/office/powerpoint/2010/main" val="2047829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CustomShape 1"/>
          <p:cNvSpPr/>
          <p:nvPr/>
        </p:nvSpPr>
        <p:spPr>
          <a:xfrm>
            <a:off x="899640" y="369000"/>
            <a:ext cx="7386840" cy="57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3200" b="1" strike="noStrike" spc="-1">
                <a:solidFill>
                  <a:srgbClr val="632523"/>
                </a:solidFill>
                <a:latin typeface="Calibri"/>
                <a:ea typeface="DejaVu Sans"/>
              </a:rPr>
              <a:t>Propositions d’activités</a:t>
            </a:r>
            <a:endParaRPr lang="fr-FR" sz="3200" b="0" strike="noStrike" spc="-1">
              <a:latin typeface="Arial"/>
            </a:endParaRPr>
          </a:p>
        </p:txBody>
      </p:sp>
      <p:sp>
        <p:nvSpPr>
          <p:cNvPr id="195" name="CustomShape 2"/>
          <p:cNvSpPr/>
          <p:nvPr/>
        </p:nvSpPr>
        <p:spPr>
          <a:xfrm>
            <a:off x="251280" y="957960"/>
            <a:ext cx="7891200" cy="727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2400" b="1" spc="-1" dirty="0">
                <a:solidFill>
                  <a:srgbClr val="0070C0"/>
                </a:solidFill>
                <a:latin typeface="Calibri"/>
              </a:rPr>
              <a:t>TP Caractérisation du signal radio </a:t>
            </a:r>
            <a:r>
              <a:rPr lang="fr-FR" sz="2400" b="1" spc="-1" dirty="0" err="1">
                <a:solidFill>
                  <a:srgbClr val="0070C0"/>
                </a:solidFill>
                <a:latin typeface="Calibri"/>
              </a:rPr>
              <a:t>LoRa</a:t>
            </a: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2186" y="934385"/>
            <a:ext cx="2669171" cy="4607128"/>
          </a:xfrm>
          <a:prstGeom prst="rect">
            <a:avLst/>
          </a:prstGeom>
        </p:spPr>
      </p:pic>
      <p:pic>
        <p:nvPicPr>
          <p:cNvPr id="5" name="Image 4"/>
          <p:cNvPicPr/>
          <p:nvPr/>
        </p:nvPicPr>
        <p:blipFill>
          <a:blip r:embed="rId3"/>
          <a:stretch>
            <a:fillRect/>
          </a:stretch>
        </p:blipFill>
        <p:spPr>
          <a:xfrm>
            <a:off x="167640" y="2192523"/>
            <a:ext cx="5760720" cy="334899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1750209" y="5679184"/>
            <a:ext cx="2595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Le logiciel GNU Radio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6658284" y="5586851"/>
            <a:ext cx="205697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/>
              <a:t>Copie d’écran du</a:t>
            </a:r>
          </a:p>
          <a:p>
            <a:pPr algn="ctr"/>
            <a:r>
              <a:rPr lang="fr-FR" b="1" dirty="0"/>
              <a:t>spectrogramme</a:t>
            </a:r>
          </a:p>
          <a:p>
            <a:pPr algn="ctr"/>
            <a:r>
              <a:rPr lang="fr-FR" b="1" dirty="0"/>
              <a:t>du signal radio</a:t>
            </a:r>
          </a:p>
        </p:txBody>
      </p:sp>
      <p:cxnSp>
        <p:nvCxnSpPr>
          <p:cNvPr id="8" name="Connecteur droit avec flèche 7"/>
          <p:cNvCxnSpPr>
            <a:endCxn id="9" idx="1"/>
          </p:cNvCxnSpPr>
          <p:nvPr/>
        </p:nvCxnSpPr>
        <p:spPr>
          <a:xfrm>
            <a:off x="6770255" y="1394691"/>
            <a:ext cx="1847272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9" name="ZoneTexte 8"/>
          <p:cNvSpPr txBox="1"/>
          <p:nvPr/>
        </p:nvSpPr>
        <p:spPr>
          <a:xfrm>
            <a:off x="8617527" y="1210025"/>
            <a:ext cx="261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f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7506439" y="957960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/>
              <a:t>fc</a:t>
            </a:r>
            <a:endParaRPr lang="fr-FR" b="1" dirty="0"/>
          </a:p>
        </p:txBody>
      </p:sp>
      <p:cxnSp>
        <p:nvCxnSpPr>
          <p:cNvPr id="14" name="Connecteur droit avec flèche 13"/>
          <p:cNvCxnSpPr/>
          <p:nvPr/>
        </p:nvCxnSpPr>
        <p:spPr>
          <a:xfrm>
            <a:off x="6770255" y="1394691"/>
            <a:ext cx="0" cy="3648364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oneTexte 14"/>
          <p:cNvSpPr txBox="1"/>
          <p:nvPr/>
        </p:nvSpPr>
        <p:spPr>
          <a:xfrm>
            <a:off x="6639450" y="4994709"/>
            <a:ext cx="261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t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6379122" y="957960"/>
            <a:ext cx="1043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/>
              <a:t>fc</a:t>
            </a:r>
            <a:r>
              <a:rPr lang="fr-FR" b="1" dirty="0"/>
              <a:t>-BW/2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8000135" y="930251"/>
            <a:ext cx="11015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/>
              <a:t>fc+BW</a:t>
            </a:r>
            <a:r>
              <a:rPr lang="fr-FR" b="1" dirty="0"/>
              <a:t>/2</a:t>
            </a:r>
          </a:p>
        </p:txBody>
      </p:sp>
      <p:cxnSp>
        <p:nvCxnSpPr>
          <p:cNvPr id="24" name="Connecteur droit 23"/>
          <p:cNvCxnSpPr/>
          <p:nvPr/>
        </p:nvCxnSpPr>
        <p:spPr>
          <a:xfrm flipV="1">
            <a:off x="8217833" y="1299583"/>
            <a:ext cx="0" cy="9510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Connecteur droit 25"/>
          <p:cNvCxnSpPr/>
          <p:nvPr/>
        </p:nvCxnSpPr>
        <p:spPr>
          <a:xfrm flipV="1">
            <a:off x="7176655" y="1294887"/>
            <a:ext cx="0" cy="114193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2" name="Connecteur droit 191"/>
          <p:cNvCxnSpPr/>
          <p:nvPr/>
        </p:nvCxnSpPr>
        <p:spPr>
          <a:xfrm flipV="1">
            <a:off x="7693891" y="1294887"/>
            <a:ext cx="0" cy="99804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6164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CustomShape 1"/>
          <p:cNvSpPr/>
          <p:nvPr/>
        </p:nvSpPr>
        <p:spPr>
          <a:xfrm>
            <a:off x="899640" y="369000"/>
            <a:ext cx="7386840" cy="57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3200" b="1" strike="noStrike" spc="-1">
                <a:solidFill>
                  <a:srgbClr val="632523"/>
                </a:solidFill>
                <a:latin typeface="Calibri"/>
                <a:ea typeface="DejaVu Sans"/>
              </a:rPr>
              <a:t>Propositions d’activités</a:t>
            </a:r>
            <a:endParaRPr lang="fr-FR" sz="3200" b="0" strike="noStrike" spc="-1">
              <a:latin typeface="Arial"/>
            </a:endParaRPr>
          </a:p>
        </p:txBody>
      </p:sp>
      <p:sp>
        <p:nvSpPr>
          <p:cNvPr id="195" name="CustomShape 2"/>
          <p:cNvSpPr/>
          <p:nvPr/>
        </p:nvSpPr>
        <p:spPr>
          <a:xfrm>
            <a:off x="251280" y="957960"/>
            <a:ext cx="7891200" cy="727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2400" b="1" spc="-1" dirty="0">
                <a:solidFill>
                  <a:srgbClr val="0070C0"/>
                </a:solidFill>
                <a:latin typeface="Calibri"/>
              </a:rPr>
              <a:t>TP Caractérisation du signal radio </a:t>
            </a:r>
            <a:r>
              <a:rPr lang="fr-FR" sz="2400" b="1" spc="-1" dirty="0" err="1">
                <a:solidFill>
                  <a:srgbClr val="0070C0"/>
                </a:solidFill>
                <a:latin typeface="Calibri"/>
              </a:rPr>
              <a:t>LoRa</a:t>
            </a: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</p:txBody>
      </p:sp>
      <p:pic>
        <p:nvPicPr>
          <p:cNvPr id="5" name="Image 4"/>
          <p:cNvPicPr/>
          <p:nvPr/>
        </p:nvPicPr>
        <p:blipFill>
          <a:blip r:embed="rId2"/>
          <a:stretch>
            <a:fillRect/>
          </a:stretch>
        </p:blipFill>
        <p:spPr>
          <a:xfrm>
            <a:off x="989565" y="1617402"/>
            <a:ext cx="7206989" cy="4210743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437594" y="5877978"/>
            <a:ext cx="83109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/>
              <a:t>Visualisation du spectrogramme et du spectre d’amplitude du signal radio</a:t>
            </a:r>
          </a:p>
        </p:txBody>
      </p:sp>
      <p:cxnSp>
        <p:nvCxnSpPr>
          <p:cNvPr id="6" name="Connecteur droit avec flèche 5"/>
          <p:cNvCxnSpPr/>
          <p:nvPr/>
        </p:nvCxnSpPr>
        <p:spPr>
          <a:xfrm>
            <a:off x="3140364" y="1685520"/>
            <a:ext cx="0" cy="2037253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/>
          <p:cNvCxnSpPr/>
          <p:nvPr/>
        </p:nvCxnSpPr>
        <p:spPr>
          <a:xfrm>
            <a:off x="3140364" y="1685520"/>
            <a:ext cx="3334327" cy="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oneTexte 12"/>
          <p:cNvSpPr txBox="1"/>
          <p:nvPr/>
        </p:nvSpPr>
        <p:spPr>
          <a:xfrm>
            <a:off x="3009559" y="3661902"/>
            <a:ext cx="261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C00000"/>
                </a:solidFill>
              </a:rPr>
              <a:t>t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6474691" y="1442514"/>
            <a:ext cx="261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C00000"/>
                </a:solidFill>
              </a:rPr>
              <a:t>f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6134578" y="2523852"/>
            <a:ext cx="1941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C00000"/>
                </a:solidFill>
              </a:rPr>
              <a:t>Spectrogramme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5752082" y="4474579"/>
            <a:ext cx="2390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C00000"/>
                </a:solidFill>
              </a:rPr>
              <a:t>Spectre d’amplitude</a:t>
            </a:r>
          </a:p>
        </p:txBody>
      </p:sp>
      <p:cxnSp>
        <p:nvCxnSpPr>
          <p:cNvPr id="18" name="Connecteur droit 17"/>
          <p:cNvCxnSpPr/>
          <p:nvPr/>
        </p:nvCxnSpPr>
        <p:spPr>
          <a:xfrm>
            <a:off x="3842327" y="1685520"/>
            <a:ext cx="0" cy="1976382"/>
          </a:xfrm>
          <a:prstGeom prst="line">
            <a:avLst/>
          </a:prstGeom>
          <a:ln w="28575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/>
          <p:cNvCxnSpPr/>
          <p:nvPr/>
        </p:nvCxnSpPr>
        <p:spPr>
          <a:xfrm flipH="1">
            <a:off x="5569527" y="1685520"/>
            <a:ext cx="18473" cy="1976382"/>
          </a:xfrm>
          <a:prstGeom prst="line">
            <a:avLst/>
          </a:prstGeom>
          <a:ln w="28575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/>
          <p:cNvCxnSpPr/>
          <p:nvPr/>
        </p:nvCxnSpPr>
        <p:spPr>
          <a:xfrm>
            <a:off x="3842327" y="2704146"/>
            <a:ext cx="1727200" cy="0"/>
          </a:xfrm>
          <a:prstGeom prst="straightConnector1">
            <a:avLst/>
          </a:prstGeom>
          <a:ln w="38100">
            <a:solidFill>
              <a:srgbClr val="C00000"/>
            </a:solidFill>
            <a:prstDash val="solid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ZoneTexte 22"/>
          <p:cNvSpPr txBox="1"/>
          <p:nvPr/>
        </p:nvSpPr>
        <p:spPr>
          <a:xfrm>
            <a:off x="4425852" y="2358282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C00000"/>
                </a:solidFill>
              </a:rPr>
              <a:t>BW</a:t>
            </a:r>
          </a:p>
        </p:txBody>
      </p:sp>
      <p:cxnSp>
        <p:nvCxnSpPr>
          <p:cNvPr id="25" name="Connecteur droit 24"/>
          <p:cNvCxnSpPr/>
          <p:nvPr/>
        </p:nvCxnSpPr>
        <p:spPr>
          <a:xfrm flipV="1">
            <a:off x="4705927" y="1617402"/>
            <a:ext cx="0" cy="68118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ZoneTexte 25"/>
          <p:cNvSpPr txBox="1"/>
          <p:nvPr/>
        </p:nvSpPr>
        <p:spPr>
          <a:xfrm>
            <a:off x="4511002" y="1279561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>
                <a:solidFill>
                  <a:srgbClr val="C00000"/>
                </a:solidFill>
              </a:rPr>
              <a:t>fc</a:t>
            </a:r>
            <a:endParaRPr lang="fr-FR" b="1" dirty="0">
              <a:solidFill>
                <a:srgbClr val="C00000"/>
              </a:solidFill>
            </a:endParaRPr>
          </a:p>
        </p:txBody>
      </p:sp>
      <p:cxnSp>
        <p:nvCxnSpPr>
          <p:cNvPr id="196" name="Connecteur droit 195"/>
          <p:cNvCxnSpPr/>
          <p:nvPr/>
        </p:nvCxnSpPr>
        <p:spPr>
          <a:xfrm flipV="1">
            <a:off x="3731492" y="4601206"/>
            <a:ext cx="18472" cy="48541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8" name="Connecteur droit 197"/>
          <p:cNvCxnSpPr/>
          <p:nvPr/>
        </p:nvCxnSpPr>
        <p:spPr>
          <a:xfrm flipV="1">
            <a:off x="5237018" y="4601206"/>
            <a:ext cx="0" cy="48541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0" name="Connecteur droit avec flèche 199"/>
          <p:cNvCxnSpPr/>
          <p:nvPr/>
        </p:nvCxnSpPr>
        <p:spPr>
          <a:xfrm>
            <a:off x="3740728" y="4601206"/>
            <a:ext cx="1496290" cy="0"/>
          </a:xfrm>
          <a:prstGeom prst="straightConnector1">
            <a:avLst/>
          </a:prstGeom>
          <a:ln w="38100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1" name="ZoneTexte 200"/>
          <p:cNvSpPr txBox="1"/>
          <p:nvPr/>
        </p:nvSpPr>
        <p:spPr>
          <a:xfrm>
            <a:off x="4265027" y="4288806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C00000"/>
                </a:solidFill>
              </a:rPr>
              <a:t>BW</a:t>
            </a:r>
          </a:p>
        </p:txBody>
      </p:sp>
    </p:spTree>
    <p:extLst>
      <p:ext uri="{BB962C8B-B14F-4D97-AF65-F5344CB8AC3E}">
        <p14:creationId xmlns:p14="http://schemas.microsoft.com/office/powerpoint/2010/main" val="2717540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CustomShape 1"/>
          <p:cNvSpPr/>
          <p:nvPr/>
        </p:nvSpPr>
        <p:spPr>
          <a:xfrm>
            <a:off x="899640" y="369000"/>
            <a:ext cx="7386840" cy="57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3200" b="1" strike="noStrike" spc="-1">
                <a:solidFill>
                  <a:srgbClr val="632523"/>
                </a:solidFill>
                <a:latin typeface="Calibri"/>
                <a:ea typeface="DejaVu Sans"/>
              </a:rPr>
              <a:t>Propositions d’activités</a:t>
            </a:r>
            <a:endParaRPr lang="fr-FR" sz="3200" b="0" strike="noStrike" spc="-1">
              <a:latin typeface="Arial"/>
            </a:endParaRPr>
          </a:p>
        </p:txBody>
      </p:sp>
      <p:sp>
        <p:nvSpPr>
          <p:cNvPr id="195" name="CustomShape 2"/>
          <p:cNvSpPr/>
          <p:nvPr/>
        </p:nvSpPr>
        <p:spPr>
          <a:xfrm>
            <a:off x="251280" y="957960"/>
            <a:ext cx="7891200" cy="727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2400" b="1" spc="-1" dirty="0">
                <a:solidFill>
                  <a:srgbClr val="0070C0"/>
                </a:solidFill>
                <a:latin typeface="Calibri"/>
              </a:rPr>
              <a:t>TP Caractérisation du signal radio </a:t>
            </a:r>
            <a:r>
              <a:rPr lang="fr-FR" sz="2400" b="1" spc="-1" dirty="0" err="1">
                <a:solidFill>
                  <a:srgbClr val="0070C0"/>
                </a:solidFill>
                <a:latin typeface="Calibri"/>
              </a:rPr>
              <a:t>LoRa</a:t>
            </a: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123786" y="2456873"/>
            <a:ext cx="861004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Par ailleurs, la carte End </a:t>
            </a:r>
            <a:r>
              <a:rPr lang="fr-FR" b="1" dirty="0" err="1"/>
              <a:t>Node</a:t>
            </a:r>
            <a:r>
              <a:rPr lang="fr-FR" b="1" dirty="0"/>
              <a:t> est équipée d’un certain nombre de capteurs</a:t>
            </a:r>
          </a:p>
          <a:p>
            <a:r>
              <a:rPr lang="fr-FR" b="1" dirty="0"/>
              <a:t>délivrant une information de sortie de type analogique, série SPI ou série I2C</a:t>
            </a:r>
          </a:p>
          <a:p>
            <a:r>
              <a:rPr lang="fr-FR" b="1" dirty="0"/>
              <a:t>(les standards), et livrée avec les programmes en langage C (version Python</a:t>
            </a:r>
          </a:p>
          <a:p>
            <a:r>
              <a:rPr lang="fr-FR" b="1" dirty="0"/>
              <a:t>prévue pour juin 2019) permettant d’acquérir les valeurs des paramètres</a:t>
            </a:r>
          </a:p>
          <a:p>
            <a:r>
              <a:rPr lang="fr-FR" b="1" dirty="0"/>
              <a:t>physiques associés aux capteurs et de les transmettre au serveur, via la</a:t>
            </a:r>
          </a:p>
          <a:p>
            <a:r>
              <a:rPr lang="fr-FR" b="1" dirty="0"/>
              <a:t>passerelle.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123786" y="4424219"/>
            <a:ext cx="92554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La carte est également équipée de connecteurs au format </a:t>
            </a:r>
            <a:r>
              <a:rPr lang="fr-FR" b="1" dirty="0" err="1"/>
              <a:t>shield</a:t>
            </a:r>
            <a:r>
              <a:rPr lang="fr-FR" b="1" dirty="0"/>
              <a:t> </a:t>
            </a:r>
            <a:r>
              <a:rPr lang="fr-FR" b="1" dirty="0" err="1"/>
              <a:t>Arduino</a:t>
            </a:r>
            <a:r>
              <a:rPr lang="fr-FR" b="1" dirty="0"/>
              <a:t>, et peut</a:t>
            </a:r>
          </a:p>
          <a:p>
            <a:r>
              <a:rPr lang="fr-FR" b="1" dirty="0"/>
              <a:t>donc être mise en œuvre dans une pédagogie de projet.</a:t>
            </a:r>
          </a:p>
        </p:txBody>
      </p:sp>
    </p:spTree>
    <p:extLst>
      <p:ext uri="{BB962C8B-B14F-4D97-AF65-F5344CB8AC3E}">
        <p14:creationId xmlns:p14="http://schemas.microsoft.com/office/powerpoint/2010/main" val="3187752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CustomShape 1"/>
          <p:cNvSpPr/>
          <p:nvPr/>
        </p:nvSpPr>
        <p:spPr>
          <a:xfrm>
            <a:off x="899640" y="369000"/>
            <a:ext cx="7386840" cy="57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3200" b="1" strike="noStrike" spc="-1">
                <a:solidFill>
                  <a:srgbClr val="632523"/>
                </a:solidFill>
                <a:latin typeface="Calibri"/>
                <a:ea typeface="DejaVu Sans"/>
              </a:rPr>
              <a:t>Propositions d’activités</a:t>
            </a:r>
            <a:endParaRPr lang="fr-FR" sz="3200" b="0" strike="noStrike" spc="-1">
              <a:latin typeface="Arial"/>
            </a:endParaRPr>
          </a:p>
        </p:txBody>
      </p:sp>
      <p:sp>
        <p:nvSpPr>
          <p:cNvPr id="195" name="CustomShape 2"/>
          <p:cNvSpPr/>
          <p:nvPr/>
        </p:nvSpPr>
        <p:spPr>
          <a:xfrm>
            <a:off x="251280" y="957960"/>
            <a:ext cx="7891200" cy="727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2400" b="1" spc="-1" dirty="0">
                <a:solidFill>
                  <a:srgbClr val="0070C0"/>
                </a:solidFill>
                <a:latin typeface="Calibri"/>
              </a:rPr>
              <a:t>TP Caractérisation du signal radio </a:t>
            </a:r>
            <a:r>
              <a:rPr lang="fr-FR" sz="2400" b="1" spc="-1" dirty="0" err="1">
                <a:solidFill>
                  <a:srgbClr val="0070C0"/>
                </a:solidFill>
                <a:latin typeface="Calibri"/>
              </a:rPr>
              <a:t>LoRa</a:t>
            </a: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963" y="1457614"/>
            <a:ext cx="6594764" cy="3709555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5907" y="5256242"/>
            <a:ext cx="91743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/>
              <a:t>Développement logiciel et mesures des signaux de sortie des capteurs</a:t>
            </a:r>
          </a:p>
          <a:p>
            <a:pPr algn="ctr"/>
            <a:r>
              <a:rPr lang="fr-FR" b="1" dirty="0"/>
              <a:t>(activité d’appropriation des programmes existant préalable à l’activité de projet)</a:t>
            </a:r>
          </a:p>
        </p:txBody>
      </p:sp>
    </p:spTree>
    <p:extLst>
      <p:ext uri="{BB962C8B-B14F-4D97-AF65-F5344CB8AC3E}">
        <p14:creationId xmlns:p14="http://schemas.microsoft.com/office/powerpoint/2010/main" val="2373433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CustomShape 1"/>
          <p:cNvSpPr/>
          <p:nvPr/>
        </p:nvSpPr>
        <p:spPr>
          <a:xfrm>
            <a:off x="899640" y="369000"/>
            <a:ext cx="7386840" cy="57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3200" b="1" strike="noStrike" spc="-1">
                <a:solidFill>
                  <a:srgbClr val="632523"/>
                </a:solidFill>
                <a:latin typeface="Calibri"/>
                <a:ea typeface="DejaVu Sans"/>
              </a:rPr>
              <a:t>Formation des professeurs</a:t>
            </a:r>
            <a:endParaRPr lang="fr-FR" sz="3200" b="0" strike="noStrike" spc="-1">
              <a:latin typeface="Arial"/>
            </a:endParaRPr>
          </a:p>
        </p:txBody>
      </p:sp>
      <p:sp>
        <p:nvSpPr>
          <p:cNvPr id="211" name="CustomShape 2"/>
          <p:cNvSpPr/>
          <p:nvPr/>
        </p:nvSpPr>
        <p:spPr>
          <a:xfrm>
            <a:off x="1035000" y="1318680"/>
            <a:ext cx="7891200" cy="4111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2400" b="1" strike="noStrike" spc="-1">
                <a:solidFill>
                  <a:srgbClr val="000000"/>
                </a:solidFill>
                <a:latin typeface="Calibri"/>
                <a:ea typeface="DejaVu Sans"/>
              </a:rPr>
              <a:t>Quelles montées en compétences pour les professeurs</a:t>
            </a:r>
            <a:endParaRPr lang="fr-FR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2400" b="0" i="1" strike="noStrike" spc="-1">
                <a:solidFill>
                  <a:srgbClr val="000000"/>
                </a:solidFill>
                <a:latin typeface="Calibri"/>
                <a:ea typeface="DejaVu Sans"/>
              </a:rPr>
              <a:t>Langage Python</a:t>
            </a:r>
            <a:endParaRPr lang="fr-FR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2400" b="0" i="1" strike="noStrike" spc="-1">
                <a:solidFill>
                  <a:srgbClr val="000000"/>
                </a:solidFill>
                <a:latin typeface="Calibri"/>
                <a:ea typeface="DejaVu Sans"/>
              </a:rPr>
              <a:t>Programmation de systèmes embarqués en Python</a:t>
            </a:r>
            <a:endParaRPr lang="fr-FR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2400" b="0" i="1" strike="noStrike" spc="-1">
                <a:solidFill>
                  <a:srgbClr val="000000"/>
                </a:solidFill>
                <a:latin typeface="Calibri"/>
                <a:ea typeface="DejaVu Sans"/>
              </a:rPr>
              <a:t>Protocoles de communication sans fil</a:t>
            </a:r>
            <a:endParaRPr lang="fr-FR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2400" b="0" i="1" strike="noStrike" spc="-1">
                <a:solidFill>
                  <a:srgbClr val="000000"/>
                </a:solidFill>
                <a:latin typeface="Calibri"/>
                <a:ea typeface="DejaVu Sans"/>
              </a:rPr>
              <a:t>Notions de télécom (modulation/démodulation, analyse fréquentielle, filtrage)</a:t>
            </a:r>
            <a:endParaRPr lang="fr-FR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4093630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CustomShape 1"/>
          <p:cNvSpPr/>
          <p:nvPr/>
        </p:nvSpPr>
        <p:spPr>
          <a:xfrm>
            <a:off x="899640" y="369000"/>
            <a:ext cx="7386840" cy="57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3200" b="1" strike="noStrike" spc="-1">
                <a:solidFill>
                  <a:srgbClr val="632523"/>
                </a:solidFill>
                <a:latin typeface="Calibri"/>
                <a:ea typeface="DejaVu Sans"/>
              </a:rPr>
              <a:t>Formation des professeurs</a:t>
            </a:r>
            <a:endParaRPr lang="fr-FR" sz="3200" b="0" strike="noStrike" spc="-1">
              <a:latin typeface="Arial"/>
            </a:endParaRPr>
          </a:p>
        </p:txBody>
      </p:sp>
      <p:sp>
        <p:nvSpPr>
          <p:cNvPr id="213" name="CustomShape 2"/>
          <p:cNvSpPr/>
          <p:nvPr/>
        </p:nvSpPr>
        <p:spPr>
          <a:xfrm>
            <a:off x="1035000" y="1318680"/>
            <a:ext cx="7891200" cy="4111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2400" b="1" strike="noStrike" spc="-1">
                <a:solidFill>
                  <a:srgbClr val="000000"/>
                </a:solidFill>
                <a:latin typeface="Calibri"/>
                <a:ea typeface="DejaVu Sans"/>
              </a:rPr>
              <a:t>Quelles équipements dans les laboratoires</a:t>
            </a:r>
            <a:endParaRPr lang="fr-FR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2400" b="0" i="1" strike="noStrike" spc="-1">
                <a:solidFill>
                  <a:srgbClr val="000000"/>
                </a:solidFill>
                <a:latin typeface="Calibri"/>
                <a:ea typeface="DejaVu Sans"/>
              </a:rPr>
              <a:t>Peu d’équipements coûteux :</a:t>
            </a:r>
            <a:endParaRPr lang="fr-FR" sz="2400" b="0" strike="noStrike" spc="-1">
              <a:latin typeface="Arial"/>
            </a:endParaRPr>
          </a:p>
          <a:p>
            <a:pPr marL="216000" indent="-2142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400" b="0" i="1" strike="noStrike" spc="-1">
                <a:solidFill>
                  <a:srgbClr val="000000"/>
                </a:solidFill>
                <a:latin typeface="Calibri"/>
                <a:ea typeface="DejaVu Sans"/>
              </a:rPr>
              <a:t>Matériel informatique et électronique de base</a:t>
            </a:r>
            <a:endParaRPr lang="fr-FR" sz="2400" b="0" strike="noStrike" spc="-1">
              <a:latin typeface="Arial"/>
            </a:endParaRPr>
          </a:p>
          <a:p>
            <a:pPr marL="216000" indent="-2142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400" b="0" i="1" strike="noStrike" spc="-1">
                <a:solidFill>
                  <a:srgbClr val="000000"/>
                </a:solidFill>
                <a:latin typeface="Calibri"/>
                <a:ea typeface="DejaVu Sans"/>
              </a:rPr>
              <a:t>Cartes microcontroleurs à connectivité intégrée</a:t>
            </a:r>
            <a:endParaRPr lang="fr-FR" sz="2400" b="0" strike="noStrike" spc="-1">
              <a:latin typeface="Arial"/>
            </a:endParaRPr>
          </a:p>
          <a:p>
            <a:pPr marL="216000" indent="-2142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400" b="0" i="1" strike="noStrike" spc="-1">
                <a:solidFill>
                  <a:srgbClr val="000000"/>
                </a:solidFill>
                <a:latin typeface="Calibri"/>
                <a:ea typeface="DejaVu Sans"/>
              </a:rPr>
              <a:t>Cartes Didalab LoRa</a:t>
            </a:r>
            <a:endParaRPr lang="fr-FR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5600823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CustomShape 1"/>
          <p:cNvSpPr/>
          <p:nvPr/>
        </p:nvSpPr>
        <p:spPr>
          <a:xfrm>
            <a:off x="899640" y="65520"/>
            <a:ext cx="7388280" cy="577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3200" b="1" strike="noStrike" spc="-1">
                <a:solidFill>
                  <a:srgbClr val="632523"/>
                </a:solidFill>
                <a:latin typeface="Calibri"/>
                <a:ea typeface="DejaVu Sans"/>
              </a:rPr>
              <a:t>Propositions d’activités</a:t>
            </a:r>
            <a:endParaRPr lang="fr-FR" sz="3200" b="0" strike="noStrike" spc="-1">
              <a:latin typeface="Arial"/>
            </a:endParaRPr>
          </a:p>
        </p:txBody>
      </p:sp>
      <p:sp>
        <p:nvSpPr>
          <p:cNvPr id="168" name="CustomShape 2"/>
          <p:cNvSpPr/>
          <p:nvPr/>
        </p:nvSpPr>
        <p:spPr>
          <a:xfrm>
            <a:off x="106920" y="946440"/>
            <a:ext cx="7892640" cy="482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2400" b="1" strike="noStrike" spc="-1">
                <a:solidFill>
                  <a:srgbClr val="000000"/>
                </a:solidFill>
                <a:latin typeface="Calibri"/>
                <a:ea typeface="DejaVu Sans"/>
              </a:rPr>
              <a:t>Activités possibles</a:t>
            </a:r>
            <a:endParaRPr lang="fr-FR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>
              <a:latin typeface="Arial"/>
            </a:endParaRPr>
          </a:p>
        </p:txBody>
      </p:sp>
      <p:sp>
        <p:nvSpPr>
          <p:cNvPr id="169" name="CustomShape 3"/>
          <p:cNvSpPr/>
          <p:nvPr/>
        </p:nvSpPr>
        <p:spPr>
          <a:xfrm>
            <a:off x="58320" y="1428840"/>
            <a:ext cx="6414120" cy="2010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285840" indent="-285480">
              <a:lnSpc>
                <a:spcPct val="100000"/>
              </a:lnSpc>
              <a:buClr>
                <a:srgbClr val="454545"/>
              </a:buClr>
              <a:buFont typeface="Wingdings" charset="2"/>
              <a:buChar char=""/>
            </a:pPr>
            <a:r>
              <a:rPr lang="fr-FR" sz="1800" b="0" strike="noStrike" spc="-1" dirty="0">
                <a:solidFill>
                  <a:srgbClr val="454545"/>
                </a:solidFill>
                <a:latin typeface="Roboto Condensed"/>
              </a:rPr>
              <a:t>Analyse de l’architecture système</a:t>
            </a:r>
            <a:endParaRPr lang="fr-FR" sz="1800" b="0" strike="noStrike" spc="-1" dirty="0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454545"/>
              </a:buClr>
              <a:buFont typeface="Wingdings" charset="2"/>
              <a:buChar char=""/>
            </a:pPr>
            <a:r>
              <a:rPr lang="fr-FR" sz="1800" b="0" strike="noStrike" spc="-1" dirty="0">
                <a:solidFill>
                  <a:srgbClr val="454545"/>
                </a:solidFill>
                <a:latin typeface="Roboto Condensed"/>
              </a:rPr>
              <a:t>Récupération de l’énergie</a:t>
            </a:r>
            <a:endParaRPr lang="fr-FR" sz="1800" b="0" strike="noStrike" spc="-1" dirty="0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454545"/>
              </a:buClr>
              <a:buFont typeface="Wingdings" charset="2"/>
              <a:buChar char=""/>
            </a:pPr>
            <a:r>
              <a:rPr lang="fr-FR" sz="1800" b="0" strike="noStrike" spc="-1" dirty="0">
                <a:solidFill>
                  <a:srgbClr val="454545"/>
                </a:solidFill>
                <a:latin typeface="Roboto Condensed"/>
              </a:rPr>
              <a:t>Régulation de tension</a:t>
            </a:r>
            <a:endParaRPr lang="fr-FR" sz="1800" b="0" strike="noStrike" spc="-1" dirty="0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454545"/>
              </a:buClr>
              <a:buFont typeface="Wingdings" charset="2"/>
              <a:buChar char=""/>
            </a:pPr>
            <a:r>
              <a:rPr lang="fr-FR" sz="1800" b="0" strike="noStrike" spc="-1" dirty="0">
                <a:solidFill>
                  <a:srgbClr val="454545"/>
                </a:solidFill>
                <a:latin typeface="Roboto Condensed"/>
              </a:rPr>
              <a:t>Gestion de l’énergie par un microcontrôleur</a:t>
            </a:r>
            <a:endParaRPr lang="fr-FR" sz="1800" b="0" strike="noStrike" spc="-1" dirty="0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454545"/>
              </a:buClr>
              <a:buFont typeface="Wingdings" charset="2"/>
              <a:buChar char=""/>
            </a:pPr>
            <a:r>
              <a:rPr lang="fr-FR" sz="1800" b="0" strike="noStrike" spc="-1" dirty="0">
                <a:solidFill>
                  <a:srgbClr val="454545"/>
                </a:solidFill>
                <a:latin typeface="Roboto Condensed"/>
              </a:rPr>
              <a:t>Connectivité Bluetooth</a:t>
            </a:r>
            <a:endParaRPr lang="fr-FR" sz="1800" b="0" strike="noStrike" spc="-1" dirty="0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454545"/>
              </a:buClr>
              <a:buFont typeface="Wingdings" charset="2"/>
              <a:buChar char=""/>
            </a:pPr>
            <a:r>
              <a:rPr lang="fr-FR" sz="1800" b="0" strike="noStrike" spc="-1" dirty="0">
                <a:solidFill>
                  <a:srgbClr val="454545"/>
                </a:solidFill>
                <a:latin typeface="Roboto Condensed"/>
              </a:rPr>
              <a:t>Infrastructure Cloud</a:t>
            </a:r>
            <a:endParaRPr lang="fr-FR" sz="1800" b="0" strike="noStrike" spc="-1" dirty="0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454545"/>
              </a:buClr>
              <a:buFont typeface="Wingdings" charset="2"/>
              <a:buChar char=""/>
            </a:pPr>
            <a:r>
              <a:rPr lang="fr-FR" sz="1800" b="0" strike="noStrike" spc="-1" dirty="0">
                <a:solidFill>
                  <a:srgbClr val="454545"/>
                </a:solidFill>
                <a:latin typeface="Roboto Condensed"/>
              </a:rPr>
              <a:t>…..</a:t>
            </a:r>
            <a:endParaRPr lang="fr-FR" sz="1800" b="0" strike="noStrike" spc="-1" dirty="0">
              <a:latin typeface="Arial"/>
            </a:endParaRPr>
          </a:p>
        </p:txBody>
      </p:sp>
      <p:sp>
        <p:nvSpPr>
          <p:cNvPr id="170" name="CustomShape 4"/>
          <p:cNvSpPr/>
          <p:nvPr/>
        </p:nvSpPr>
        <p:spPr>
          <a:xfrm>
            <a:off x="259200" y="4256588"/>
            <a:ext cx="7892640" cy="482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24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Moyens proposés</a:t>
            </a: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</p:txBody>
      </p:sp>
      <p:sp>
        <p:nvSpPr>
          <p:cNvPr id="171" name="CustomShape 5"/>
          <p:cNvSpPr/>
          <p:nvPr/>
        </p:nvSpPr>
        <p:spPr>
          <a:xfrm>
            <a:off x="106920" y="4754468"/>
            <a:ext cx="8454960" cy="113371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285840" indent="-285480">
              <a:lnSpc>
                <a:spcPct val="100000"/>
              </a:lnSpc>
              <a:buClr>
                <a:srgbClr val="454545"/>
              </a:buClr>
              <a:buFont typeface="Wingdings" charset="2"/>
              <a:buChar char=""/>
            </a:pPr>
            <a:r>
              <a:rPr lang="fr-FR" sz="1800" b="0" strike="noStrike" spc="-1" dirty="0">
                <a:solidFill>
                  <a:srgbClr val="454545"/>
                </a:solidFill>
                <a:latin typeface="Roboto Condensed"/>
              </a:rPr>
              <a:t>Cartes électroniques segmentées par sous-système, avec </a:t>
            </a:r>
            <a:r>
              <a:rPr lang="fr-FR" sz="1800" b="0" strike="noStrike" spc="-1" dirty="0" smtClean="0">
                <a:solidFill>
                  <a:srgbClr val="454545"/>
                </a:solidFill>
                <a:latin typeface="Roboto Condensed"/>
              </a:rPr>
              <a:t>points </a:t>
            </a:r>
            <a:r>
              <a:rPr lang="fr-FR" sz="1800" b="0" strike="noStrike" spc="-1" dirty="0">
                <a:solidFill>
                  <a:srgbClr val="454545"/>
                </a:solidFill>
                <a:latin typeface="Roboto Condensed"/>
              </a:rPr>
              <a:t>de </a:t>
            </a:r>
            <a:r>
              <a:rPr lang="fr-FR" sz="1800" b="0" strike="noStrike" spc="-1" dirty="0" smtClean="0">
                <a:solidFill>
                  <a:srgbClr val="454545"/>
                </a:solidFill>
                <a:latin typeface="Roboto Condensed"/>
              </a:rPr>
              <a:t>test et carte </a:t>
            </a:r>
            <a:r>
              <a:rPr lang="fr-FR" sz="1800" b="0" strike="noStrike" spc="-1" dirty="0">
                <a:solidFill>
                  <a:srgbClr val="454545"/>
                </a:solidFill>
                <a:latin typeface="Roboto Condensed"/>
              </a:rPr>
              <a:t>électronique </a:t>
            </a:r>
            <a:r>
              <a:rPr lang="fr-FR" sz="1800" b="0" strike="noStrike" spc="-1" dirty="0" smtClean="0">
                <a:solidFill>
                  <a:srgbClr val="454545"/>
                </a:solidFill>
                <a:latin typeface="Roboto Condensed"/>
              </a:rPr>
              <a:t>dédiée </a:t>
            </a:r>
            <a:r>
              <a:rPr lang="fr-FR" sz="1800" b="0" strike="noStrike" spc="-1" dirty="0">
                <a:solidFill>
                  <a:srgbClr val="454545"/>
                </a:solidFill>
                <a:latin typeface="Roboto Condensed"/>
              </a:rPr>
              <a:t>à la </a:t>
            </a:r>
            <a:r>
              <a:rPr lang="fr-FR" sz="1800" b="0" strike="noStrike" spc="-1" dirty="0" smtClean="0">
                <a:solidFill>
                  <a:srgbClr val="454545"/>
                </a:solidFill>
                <a:latin typeface="Roboto Condensed"/>
              </a:rPr>
              <a:t>mesure. </a:t>
            </a:r>
          </a:p>
          <a:p>
            <a:pPr marL="285840" indent="-285480">
              <a:lnSpc>
                <a:spcPct val="100000"/>
              </a:lnSpc>
              <a:buClr>
                <a:srgbClr val="454545"/>
              </a:buClr>
              <a:buFont typeface="Wingdings" charset="2"/>
              <a:buChar char=""/>
            </a:pPr>
            <a:r>
              <a:rPr lang="fr-FR" sz="1800" b="0" strike="noStrike" spc="-1" dirty="0" smtClean="0">
                <a:solidFill>
                  <a:srgbClr val="454545"/>
                </a:solidFill>
                <a:latin typeface="Roboto Condensed"/>
              </a:rPr>
              <a:t>URL </a:t>
            </a:r>
            <a:r>
              <a:rPr lang="fr-FR" sz="1800" b="0" strike="noStrike" spc="-1" dirty="0">
                <a:solidFill>
                  <a:srgbClr val="454545"/>
                </a:solidFill>
                <a:latin typeface="Roboto Condensed"/>
              </a:rPr>
              <a:t>web pour consulter les données stockées sur une DB dans le cloud.</a:t>
            </a:r>
            <a:endParaRPr lang="fr-FR" sz="1800" b="0" strike="noStrike" spc="-1" dirty="0">
              <a:latin typeface="Arial"/>
            </a:endParaRP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9E2B391A-0987-41A8-9A8B-E75F15FD9E3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50" b="4334"/>
          <a:stretch/>
        </p:blipFill>
        <p:spPr>
          <a:xfrm>
            <a:off x="6054437" y="2611238"/>
            <a:ext cx="2888457" cy="1688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95379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CustomShape 1"/>
          <p:cNvSpPr/>
          <p:nvPr/>
        </p:nvSpPr>
        <p:spPr>
          <a:xfrm>
            <a:off x="899640" y="369000"/>
            <a:ext cx="7386840" cy="57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3200" b="1" strike="noStrike" spc="-1">
                <a:solidFill>
                  <a:srgbClr val="632523"/>
                </a:solidFill>
                <a:latin typeface="Calibri"/>
                <a:ea typeface="DejaVu Sans"/>
              </a:rPr>
              <a:t>Conclusions</a:t>
            </a:r>
            <a:endParaRPr lang="fr-FR" sz="3200" b="0" strike="noStrike" spc="-1">
              <a:latin typeface="Arial"/>
            </a:endParaRPr>
          </a:p>
        </p:txBody>
      </p:sp>
      <p:sp>
        <p:nvSpPr>
          <p:cNvPr id="215" name="CustomShape 2"/>
          <p:cNvSpPr/>
          <p:nvPr/>
        </p:nvSpPr>
        <p:spPr>
          <a:xfrm>
            <a:off x="1035000" y="1318680"/>
            <a:ext cx="7891200" cy="4111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endParaRPr lang="fr-FR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2400" b="1" strike="noStrike" spc="-1">
                <a:solidFill>
                  <a:srgbClr val="000000"/>
                </a:solidFill>
                <a:latin typeface="Calibri"/>
                <a:ea typeface="DejaVu Sans"/>
              </a:rPr>
              <a:t>Un enseignement modernisé en continuité avec le programme actuel</a:t>
            </a:r>
            <a:endParaRPr lang="fr-FR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2400" b="1" strike="noStrike" spc="-1">
                <a:solidFill>
                  <a:srgbClr val="000000"/>
                </a:solidFill>
                <a:latin typeface="Calibri"/>
                <a:ea typeface="DejaVu Sans"/>
              </a:rPr>
              <a:t>Une évolution progressive intégrant plus de technologies numériques</a:t>
            </a:r>
            <a:endParaRPr lang="fr-FR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2400" b="1" strike="noStrike" spc="-1">
                <a:solidFill>
                  <a:srgbClr val="000000"/>
                </a:solidFill>
                <a:latin typeface="Calibri"/>
                <a:ea typeface="DejaVu Sans"/>
              </a:rPr>
              <a:t>Des champs nouveaux qui visent plus à ouvrir les possibles, sans nécessairement alourdir le programme.</a:t>
            </a:r>
            <a:endParaRPr lang="fr-FR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175948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899486" y="368845"/>
            <a:ext cx="73894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fr-FR" b="1" dirty="0">
                <a:solidFill>
                  <a:srgbClr val="C0504D">
                    <a:lumMod val="50000"/>
                  </a:srgbClr>
                </a:solidFill>
              </a:rPr>
              <a:t>Plan National de Formation - 16 janvier 2019</a:t>
            </a:r>
          </a:p>
          <a:p>
            <a:pPr algn="ctr" defTabSz="457200"/>
            <a:r>
              <a:rPr lang="fr-FR" b="1" dirty="0">
                <a:solidFill>
                  <a:srgbClr val="C0504D">
                    <a:lumMod val="50000"/>
                  </a:srgbClr>
                </a:solidFill>
              </a:rPr>
              <a:t>CYCLE TERMINAL DES  SCIENCES DE L’INGÉNIEUR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0" y="3212976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b="1" dirty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Merci de votre attention</a:t>
            </a:r>
            <a:endParaRPr lang="fr-FR" sz="4400" dirty="0">
              <a:solidFill>
                <a:schemeClr val="accent2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4134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CustomShape 1"/>
          <p:cNvSpPr/>
          <p:nvPr/>
        </p:nvSpPr>
        <p:spPr>
          <a:xfrm>
            <a:off x="899640" y="65520"/>
            <a:ext cx="7388280" cy="577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3200" b="1" strike="noStrike" spc="-1">
                <a:solidFill>
                  <a:srgbClr val="632523"/>
                </a:solidFill>
                <a:latin typeface="Calibri"/>
                <a:ea typeface="DejaVu Sans"/>
              </a:rPr>
              <a:t>Propositions d’activités</a:t>
            </a:r>
            <a:endParaRPr lang="fr-FR" sz="3200" b="0" strike="noStrike" spc="-1">
              <a:latin typeface="Arial"/>
            </a:endParaRPr>
          </a:p>
        </p:txBody>
      </p:sp>
      <p:sp>
        <p:nvSpPr>
          <p:cNvPr id="174" name="CustomShape 2"/>
          <p:cNvSpPr/>
          <p:nvPr/>
        </p:nvSpPr>
        <p:spPr>
          <a:xfrm>
            <a:off x="36360" y="547920"/>
            <a:ext cx="9383040" cy="482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2400" b="1" strike="noStrike" spc="-1">
                <a:solidFill>
                  <a:srgbClr val="4F81BD"/>
                </a:solidFill>
                <a:latin typeface="Calibri"/>
                <a:ea typeface="DejaVu Sans"/>
              </a:rPr>
              <a:t>Exemple 1 d’activité TD : Principe de fonctionnement et architecture système</a:t>
            </a:r>
            <a:endParaRPr lang="fr-FR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>
              <a:latin typeface="Arial"/>
            </a:endParaRPr>
          </a:p>
        </p:txBody>
      </p:sp>
      <p:sp>
        <p:nvSpPr>
          <p:cNvPr id="175" name="CustomShape 3"/>
          <p:cNvSpPr/>
          <p:nvPr/>
        </p:nvSpPr>
        <p:spPr>
          <a:xfrm>
            <a:off x="106920" y="1497240"/>
            <a:ext cx="8760960" cy="1630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lang="fr-FR" sz="1800" b="0" strike="noStrike" spc="-1" dirty="0">
                <a:solidFill>
                  <a:srgbClr val="000000"/>
                </a:solidFill>
                <a:latin typeface="Calibri"/>
              </a:rPr>
              <a:t>Mesure de volume d'eau en additionnant le nombre de tours de turbines et en divisant par un facteur de calibration. </a:t>
            </a:r>
            <a:endParaRPr lang="fr-FR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800" b="0" strike="noStrike" spc="-1" dirty="0">
                <a:solidFill>
                  <a:srgbClr val="000000"/>
                </a:solidFill>
                <a:latin typeface="Calibri"/>
              </a:rPr>
              <a:t>2. Le débit est directement la dérivée du volume, mesuré à partir du temps entre 2 tours de turbine (période -&gt; fréquence -&gt; facteur de calibration -&gt; débit)</a:t>
            </a:r>
            <a:endParaRPr lang="fr-FR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800" b="0" strike="noStrike" spc="-1" dirty="0" smtClean="0">
                <a:solidFill>
                  <a:srgbClr val="000000"/>
                </a:solidFill>
                <a:latin typeface="Calibri"/>
              </a:rPr>
              <a:t> </a:t>
            </a:r>
            <a:endParaRPr lang="fr-FR" sz="1800" b="0" strike="noStrike" spc="-1" dirty="0" smtClean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800" b="0" strike="noStrike" spc="-1" dirty="0" smtClean="0">
                <a:solidFill>
                  <a:srgbClr val="000000"/>
                </a:solidFill>
                <a:latin typeface="Calibri"/>
              </a:rPr>
              <a:t> </a:t>
            </a:r>
            <a:endParaRPr lang="fr-FR" sz="1800" b="0" strike="noStrike" spc="-1" dirty="0">
              <a:latin typeface="Arial"/>
            </a:endParaRPr>
          </a:p>
        </p:txBody>
      </p:sp>
      <p:pic>
        <p:nvPicPr>
          <p:cNvPr id="176" name="Image 11"/>
          <p:cNvPicPr/>
          <p:nvPr/>
        </p:nvPicPr>
        <p:blipFill>
          <a:blip r:embed="rId3"/>
          <a:stretch/>
        </p:blipFill>
        <p:spPr>
          <a:xfrm>
            <a:off x="106920" y="3507120"/>
            <a:ext cx="4641480" cy="2559240"/>
          </a:xfrm>
          <a:prstGeom prst="rect">
            <a:avLst/>
          </a:prstGeom>
          <a:ln>
            <a:noFill/>
          </a:ln>
        </p:spPr>
      </p:pic>
      <p:pic>
        <p:nvPicPr>
          <p:cNvPr id="177" name="Image 14"/>
          <p:cNvPicPr/>
          <p:nvPr/>
        </p:nvPicPr>
        <p:blipFill>
          <a:blip r:embed="rId4"/>
          <a:stretch/>
        </p:blipFill>
        <p:spPr>
          <a:xfrm>
            <a:off x="4949280" y="3332880"/>
            <a:ext cx="3613680" cy="275004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5916345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CustomShape 1"/>
          <p:cNvSpPr/>
          <p:nvPr/>
        </p:nvSpPr>
        <p:spPr>
          <a:xfrm>
            <a:off x="899640" y="65520"/>
            <a:ext cx="7388280" cy="577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3200" b="1" strike="noStrike" spc="-1">
                <a:solidFill>
                  <a:srgbClr val="632523"/>
                </a:solidFill>
                <a:latin typeface="Calibri"/>
                <a:ea typeface="DejaVu Sans"/>
              </a:rPr>
              <a:t>Propositions d’activités</a:t>
            </a:r>
            <a:endParaRPr lang="fr-FR" sz="3200" b="0" strike="noStrike" spc="-1">
              <a:latin typeface="Arial"/>
            </a:endParaRPr>
          </a:p>
        </p:txBody>
      </p:sp>
      <p:sp>
        <p:nvSpPr>
          <p:cNvPr id="179" name="CustomShape 2"/>
          <p:cNvSpPr/>
          <p:nvPr/>
        </p:nvSpPr>
        <p:spPr>
          <a:xfrm>
            <a:off x="36360" y="547920"/>
            <a:ext cx="9383040" cy="482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2400" b="1" strike="noStrike" spc="-1">
                <a:solidFill>
                  <a:srgbClr val="4F81BD"/>
                </a:solidFill>
                <a:latin typeface="Calibri"/>
                <a:ea typeface="DejaVu Sans"/>
              </a:rPr>
              <a:t>Exemple 1 d’activité TD : Principe de fonctionnement et architecture système</a:t>
            </a:r>
            <a:endParaRPr lang="fr-FR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>
              <a:latin typeface="Arial"/>
            </a:endParaRPr>
          </a:p>
        </p:txBody>
      </p:sp>
      <p:sp>
        <p:nvSpPr>
          <p:cNvPr id="180" name="CustomShape 3"/>
          <p:cNvSpPr/>
          <p:nvPr/>
        </p:nvSpPr>
        <p:spPr>
          <a:xfrm>
            <a:off x="36360" y="1328400"/>
            <a:ext cx="8586720" cy="2559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285840" indent="-285480">
              <a:lnSpc>
                <a:spcPct val="100000"/>
              </a:lnSpc>
              <a:buClr>
                <a:srgbClr val="454545"/>
              </a:buClr>
              <a:buFont typeface="Arial"/>
              <a:buChar char="•"/>
            </a:pPr>
            <a:r>
              <a:rPr lang="fr-FR" sz="1800" b="0" strike="noStrike" spc="-1" dirty="0">
                <a:solidFill>
                  <a:srgbClr val="454545"/>
                </a:solidFill>
                <a:latin typeface="Roboto Condensed"/>
              </a:rPr>
              <a:t>Description des spécifications fonctionnelles. </a:t>
            </a:r>
            <a:endParaRPr lang="fr-FR" sz="1800" b="0" strike="noStrike" spc="-1" dirty="0" smtClean="0">
              <a:solidFill>
                <a:srgbClr val="454545"/>
              </a:solidFill>
              <a:latin typeface="Roboto Condensed"/>
            </a:endParaRPr>
          </a:p>
          <a:p>
            <a:pPr marL="285840" indent="-285480">
              <a:lnSpc>
                <a:spcPct val="100000"/>
              </a:lnSpc>
              <a:buClr>
                <a:srgbClr val="454545"/>
              </a:buClr>
              <a:buFont typeface="Arial"/>
              <a:buChar char="•"/>
            </a:pPr>
            <a:r>
              <a:rPr lang="fr-FR" sz="1800" b="0" strike="noStrike" spc="-1" dirty="0" smtClean="0">
                <a:solidFill>
                  <a:srgbClr val="454545"/>
                </a:solidFill>
                <a:latin typeface="Roboto Condensed"/>
              </a:rPr>
              <a:t>Diagrammes du </a:t>
            </a:r>
            <a:r>
              <a:rPr lang="fr-FR" sz="1800" b="0" strike="noStrike" spc="-1" dirty="0">
                <a:solidFill>
                  <a:srgbClr val="454545"/>
                </a:solidFill>
                <a:latin typeface="Roboto Condensed"/>
              </a:rPr>
              <a:t>système décrivant tous les éléments (hydraulique, mécanique, électrique). L’accent est mis sur les interfaces entre sous-systèmes</a:t>
            </a:r>
            <a:r>
              <a:rPr lang="fr-FR" sz="1800" b="0" strike="noStrike" spc="-1" dirty="0" smtClean="0">
                <a:solidFill>
                  <a:srgbClr val="454545"/>
                </a:solidFill>
                <a:latin typeface="Roboto Condensed"/>
              </a:rPr>
              <a:t>.</a:t>
            </a:r>
          </a:p>
          <a:p>
            <a:pPr marL="285840" indent="-285480">
              <a:lnSpc>
                <a:spcPct val="100000"/>
              </a:lnSpc>
              <a:buClr>
                <a:srgbClr val="454545"/>
              </a:buClr>
              <a:buFont typeface="Arial"/>
              <a:buChar char="•"/>
            </a:pPr>
            <a:endParaRPr lang="fr-FR" sz="1800" b="0" strike="noStrike" spc="-1" dirty="0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454545"/>
              </a:buClr>
              <a:buFont typeface="Arial"/>
              <a:buChar char="•"/>
            </a:pPr>
            <a:r>
              <a:rPr lang="fr-FR" sz="1800" b="1" strike="noStrike" spc="-1" dirty="0">
                <a:solidFill>
                  <a:srgbClr val="454545"/>
                </a:solidFill>
                <a:latin typeface="Roboto Condensed"/>
              </a:rPr>
              <a:t>Exercice 1 : </a:t>
            </a:r>
            <a:r>
              <a:rPr lang="fr-FR" sz="1800" b="0" strike="noStrike" spc="-1" dirty="0">
                <a:solidFill>
                  <a:srgbClr val="454545"/>
                </a:solidFill>
                <a:latin typeface="Roboto Condensed"/>
              </a:rPr>
              <a:t>expression de la puissance transitant sous forme d’eau, de rotation de la turbine, de circulation de </a:t>
            </a:r>
            <a:r>
              <a:rPr lang="fr-FR" sz="1800" b="0" strike="noStrike" spc="-1" dirty="0" smtClean="0">
                <a:solidFill>
                  <a:srgbClr val="454545"/>
                </a:solidFill>
                <a:latin typeface="Roboto Condensed"/>
              </a:rPr>
              <a:t>courant</a:t>
            </a:r>
          </a:p>
          <a:p>
            <a:pPr marL="285840" indent="-285480">
              <a:lnSpc>
                <a:spcPct val="100000"/>
              </a:lnSpc>
              <a:buClr>
                <a:srgbClr val="454545"/>
              </a:buClr>
              <a:buFont typeface="Arial"/>
              <a:buChar char="•"/>
            </a:pPr>
            <a:endParaRPr lang="fr-FR" sz="1800" b="0" strike="noStrike" spc="-1" dirty="0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454545"/>
              </a:buClr>
              <a:buFont typeface="Arial"/>
              <a:buChar char="•"/>
            </a:pPr>
            <a:r>
              <a:rPr lang="fr-FR" sz="1800" b="1" strike="noStrike" spc="-1" dirty="0">
                <a:solidFill>
                  <a:srgbClr val="454545"/>
                </a:solidFill>
                <a:latin typeface="Roboto Condensed"/>
              </a:rPr>
              <a:t>Exercice 2 : </a:t>
            </a:r>
            <a:r>
              <a:rPr lang="fr-FR" sz="1800" b="0" strike="noStrike" spc="-1" dirty="0">
                <a:solidFill>
                  <a:srgbClr val="454545"/>
                </a:solidFill>
                <a:latin typeface="Roboto Condensed"/>
              </a:rPr>
              <a:t>estimation du rendement à partir d’hypothèses simples</a:t>
            </a:r>
            <a:endParaRPr lang="fr-FR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800" b="0" strike="noStrike" spc="-1" dirty="0">
              <a:latin typeface="Arial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104" y="3887640"/>
            <a:ext cx="7667352" cy="2392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84576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CustomShape 1"/>
          <p:cNvSpPr/>
          <p:nvPr/>
        </p:nvSpPr>
        <p:spPr>
          <a:xfrm>
            <a:off x="899640" y="65520"/>
            <a:ext cx="7388280" cy="577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3200" b="1" strike="noStrike" spc="-1">
                <a:solidFill>
                  <a:srgbClr val="632523"/>
                </a:solidFill>
                <a:latin typeface="Calibri"/>
                <a:ea typeface="DejaVu Sans"/>
              </a:rPr>
              <a:t>Propositions d’activités</a:t>
            </a:r>
            <a:endParaRPr lang="fr-FR" sz="3200" b="0" strike="noStrike" spc="-1">
              <a:latin typeface="Arial"/>
            </a:endParaRPr>
          </a:p>
        </p:txBody>
      </p:sp>
      <p:sp>
        <p:nvSpPr>
          <p:cNvPr id="185" name="CustomShape 2"/>
          <p:cNvSpPr/>
          <p:nvPr/>
        </p:nvSpPr>
        <p:spPr>
          <a:xfrm>
            <a:off x="216360" y="547920"/>
            <a:ext cx="8927280" cy="482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2400" b="1" strike="noStrike" spc="-1" dirty="0">
                <a:solidFill>
                  <a:srgbClr val="4F81BD"/>
                </a:solidFill>
                <a:latin typeface="Calibri"/>
                <a:ea typeface="DejaVu Sans"/>
              </a:rPr>
              <a:t>Exemple 2 d’activité : mesure du volume d’eau et connectivité Bluetooth </a:t>
            </a: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</p:txBody>
      </p:sp>
      <p:pic>
        <p:nvPicPr>
          <p:cNvPr id="186" name="Picture 6"/>
          <p:cNvPicPr/>
          <p:nvPr/>
        </p:nvPicPr>
        <p:blipFill>
          <a:blip r:embed="rId3"/>
          <a:stretch/>
        </p:blipFill>
        <p:spPr>
          <a:xfrm>
            <a:off x="418011" y="1491480"/>
            <a:ext cx="2777657" cy="189833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87" name="CustomShape 3"/>
          <p:cNvSpPr/>
          <p:nvPr/>
        </p:nvSpPr>
        <p:spPr>
          <a:xfrm>
            <a:off x="0" y="3719915"/>
            <a:ext cx="3672103" cy="285070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285840" indent="-285480">
              <a:lnSpc>
                <a:spcPct val="100000"/>
              </a:lnSpc>
              <a:buClr>
                <a:srgbClr val="454545"/>
              </a:buClr>
              <a:buFont typeface="StarSymbol"/>
              <a:buChar char="-"/>
            </a:pPr>
            <a:r>
              <a:rPr lang="fr-FR" sz="1600" b="0" strike="noStrike" spc="-1" dirty="0">
                <a:solidFill>
                  <a:srgbClr val="454545"/>
                </a:solidFill>
                <a:latin typeface="Roboto Condensed"/>
              </a:rPr>
              <a:t>Des tableaux ou des courbes de données sont fournies.</a:t>
            </a:r>
            <a:endParaRPr lang="fr-FR" sz="1600" b="0" strike="noStrike" spc="-1" dirty="0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454545"/>
              </a:buClr>
              <a:buFont typeface="StarSymbol"/>
              <a:buChar char="-"/>
            </a:pPr>
            <a:r>
              <a:rPr lang="fr-FR" sz="1600" b="0" strike="noStrike" spc="-1" dirty="0">
                <a:solidFill>
                  <a:srgbClr val="454545"/>
                </a:solidFill>
                <a:latin typeface="Roboto Condensed"/>
              </a:rPr>
              <a:t>Utilisation d’une carte à microcontrôleur pour calculer le volume total d’eau sur un intervalle de temps donné.</a:t>
            </a:r>
            <a:endParaRPr lang="fr-FR" sz="1600" b="0" strike="noStrike" spc="-1" dirty="0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454545"/>
              </a:buClr>
              <a:buFont typeface="StarSymbol"/>
              <a:buChar char="-"/>
            </a:pPr>
            <a:r>
              <a:rPr lang="fr-FR" sz="1600" b="0" strike="noStrike" spc="-1" dirty="0">
                <a:solidFill>
                  <a:srgbClr val="454545"/>
                </a:solidFill>
                <a:latin typeface="Roboto Condensed"/>
              </a:rPr>
              <a:t>Transmission Bluetooth vers une application Android.</a:t>
            </a:r>
            <a:endParaRPr lang="fr-FR" sz="1600" b="0" strike="noStrike" spc="-1" dirty="0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454545"/>
              </a:buClr>
              <a:buFont typeface="StarSymbol"/>
              <a:buChar char="-"/>
            </a:pPr>
            <a:r>
              <a:rPr lang="fr-FR" sz="1600" b="0" strike="noStrike" spc="-1" dirty="0">
                <a:solidFill>
                  <a:srgbClr val="454545"/>
                </a:solidFill>
                <a:latin typeface="Roboto Condensed"/>
              </a:rPr>
              <a:t>Rajouter un compteur journalier et un compteur total (pour la facturation).</a:t>
            </a:r>
            <a:endParaRPr lang="fr-FR" sz="16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6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600" b="0" strike="noStrike" spc="-1" dirty="0">
              <a:latin typeface="Arial"/>
            </a:endParaRPr>
          </a:p>
        </p:txBody>
      </p:sp>
      <p:pic>
        <p:nvPicPr>
          <p:cNvPr id="188" name="Image 3"/>
          <p:cNvPicPr/>
          <p:nvPr/>
        </p:nvPicPr>
        <p:blipFill>
          <a:blip r:embed="rId4"/>
          <a:stretch/>
        </p:blipFill>
        <p:spPr>
          <a:xfrm>
            <a:off x="7406640" y="1158609"/>
            <a:ext cx="789840" cy="1717199"/>
          </a:xfrm>
          <a:prstGeom prst="rect">
            <a:avLst/>
          </a:prstGeom>
          <a:ln>
            <a:noFill/>
          </a:ln>
        </p:spPr>
      </p:pic>
      <p:pic>
        <p:nvPicPr>
          <p:cNvPr id="189" name="Image 4"/>
          <p:cNvPicPr/>
          <p:nvPr/>
        </p:nvPicPr>
        <p:blipFill>
          <a:blip r:embed="rId5"/>
          <a:stretch/>
        </p:blipFill>
        <p:spPr>
          <a:xfrm>
            <a:off x="4277673" y="1512360"/>
            <a:ext cx="1393869" cy="1081800"/>
          </a:xfrm>
          <a:prstGeom prst="rect">
            <a:avLst/>
          </a:prstGeom>
          <a:ln>
            <a:noFill/>
          </a:ln>
        </p:spPr>
      </p:pic>
      <p:pic>
        <p:nvPicPr>
          <p:cNvPr id="190" name="Image 5"/>
          <p:cNvPicPr/>
          <p:nvPr/>
        </p:nvPicPr>
        <p:blipFill>
          <a:blip r:embed="rId6"/>
          <a:stretch/>
        </p:blipFill>
        <p:spPr>
          <a:xfrm>
            <a:off x="6191794" y="1849680"/>
            <a:ext cx="733732" cy="480754"/>
          </a:xfrm>
          <a:prstGeom prst="rect">
            <a:avLst/>
          </a:prstGeom>
          <a:ln>
            <a:noFill/>
          </a:ln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72103" y="2980414"/>
            <a:ext cx="5200588" cy="3419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82036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CustomShape 1"/>
          <p:cNvSpPr/>
          <p:nvPr/>
        </p:nvSpPr>
        <p:spPr>
          <a:xfrm>
            <a:off x="899640" y="369000"/>
            <a:ext cx="7386840" cy="57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3200" b="1" strike="noStrike" spc="-1" dirty="0">
                <a:solidFill>
                  <a:srgbClr val="632523"/>
                </a:solidFill>
                <a:latin typeface="Calibri"/>
                <a:ea typeface="DejaVu Sans"/>
              </a:rPr>
              <a:t>Propositions d’activités</a:t>
            </a:r>
            <a:endParaRPr lang="fr-FR" sz="3200" b="0" strike="noStrike" spc="-1" dirty="0">
              <a:latin typeface="Arial"/>
            </a:endParaRPr>
          </a:p>
        </p:txBody>
      </p:sp>
      <p:sp>
        <p:nvSpPr>
          <p:cNvPr id="192" name="CustomShape 2"/>
          <p:cNvSpPr/>
          <p:nvPr/>
        </p:nvSpPr>
        <p:spPr>
          <a:xfrm>
            <a:off x="251280" y="1115280"/>
            <a:ext cx="7891200" cy="727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2400" b="1" strike="noStrike" spc="-1">
                <a:solidFill>
                  <a:srgbClr val="0070C0"/>
                </a:solidFill>
                <a:latin typeface="Calibri"/>
                <a:ea typeface="DejaVu Sans"/>
              </a:rPr>
              <a:t>Ruche connectée</a:t>
            </a:r>
            <a:endParaRPr lang="fr-FR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>
              <a:latin typeface="Arial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524" y="1612233"/>
            <a:ext cx="8095072" cy="4591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77426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CustomShape 1"/>
          <p:cNvSpPr/>
          <p:nvPr/>
        </p:nvSpPr>
        <p:spPr>
          <a:xfrm>
            <a:off x="899640" y="369000"/>
            <a:ext cx="7386840" cy="57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3200" b="1" strike="noStrike" spc="-1">
                <a:solidFill>
                  <a:srgbClr val="632523"/>
                </a:solidFill>
                <a:latin typeface="Calibri"/>
                <a:ea typeface="DejaVu Sans"/>
              </a:rPr>
              <a:t>Propositions d’activités</a:t>
            </a:r>
            <a:endParaRPr lang="fr-FR" sz="3200" b="0" strike="noStrike" spc="-1">
              <a:latin typeface="Arial"/>
            </a:endParaRPr>
          </a:p>
        </p:txBody>
      </p:sp>
      <p:sp>
        <p:nvSpPr>
          <p:cNvPr id="195" name="CustomShape 2"/>
          <p:cNvSpPr/>
          <p:nvPr/>
        </p:nvSpPr>
        <p:spPr>
          <a:xfrm>
            <a:off x="251280" y="957960"/>
            <a:ext cx="7891200" cy="727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2400" b="1" strike="noStrike" spc="-1" dirty="0">
                <a:solidFill>
                  <a:srgbClr val="0070C0"/>
                </a:solidFill>
                <a:latin typeface="Calibri"/>
                <a:ea typeface="DejaVu Sans"/>
              </a:rPr>
              <a:t>Ruche connectée </a:t>
            </a:r>
            <a:r>
              <a:rPr lang="fr-FR" sz="2400" b="1" strike="noStrike" spc="-1" dirty="0" smtClean="0">
                <a:solidFill>
                  <a:srgbClr val="0070C0"/>
                </a:solidFill>
                <a:latin typeface="Calibri"/>
                <a:ea typeface="DejaVu Sans"/>
              </a:rPr>
              <a:t>: activités </a:t>
            </a:r>
            <a:r>
              <a:rPr lang="fr-FR" sz="2400" b="1" strike="noStrike" spc="-1" dirty="0">
                <a:solidFill>
                  <a:srgbClr val="0070C0"/>
                </a:solidFill>
                <a:latin typeface="Calibri"/>
                <a:ea typeface="DejaVu Sans"/>
              </a:rPr>
              <a:t>possibles</a:t>
            </a: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</p:txBody>
      </p:sp>
      <p:sp>
        <p:nvSpPr>
          <p:cNvPr id="196" name="CustomShape 3"/>
          <p:cNvSpPr/>
          <p:nvPr/>
        </p:nvSpPr>
        <p:spPr>
          <a:xfrm>
            <a:off x="58320" y="1428840"/>
            <a:ext cx="7503120" cy="1736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285840" indent="-285480">
              <a:lnSpc>
                <a:spcPct val="100000"/>
              </a:lnSpc>
              <a:buClr>
                <a:srgbClr val="454545"/>
              </a:buClr>
              <a:buFont typeface="Wingdings" charset="2"/>
              <a:buChar char=""/>
            </a:pPr>
            <a:r>
              <a:rPr lang="fr-FR" sz="1800" b="0" strike="noStrike" spc="-1">
                <a:solidFill>
                  <a:srgbClr val="454545"/>
                </a:solidFill>
                <a:latin typeface="Roboto Condensed"/>
              </a:rPr>
              <a:t>Projet de terminale</a:t>
            </a:r>
            <a:endParaRPr lang="fr-FR" sz="1800" b="0" strike="noStrike" spc="-1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454545"/>
              </a:buClr>
              <a:buFont typeface="Wingdings" charset="2"/>
              <a:buChar char=""/>
            </a:pPr>
            <a:r>
              <a:rPr lang="fr-FR" sz="1800" b="0" strike="noStrike" spc="-1">
                <a:solidFill>
                  <a:srgbClr val="454545"/>
                </a:solidFill>
                <a:latin typeface="Roboto Condensed"/>
              </a:rPr>
              <a:t>Mise en œuvre de modules Nœud LoRa et du protocole LoRaWan.</a:t>
            </a:r>
            <a:endParaRPr lang="fr-FR" sz="1800" b="0" strike="noStrike" spc="-1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454545"/>
              </a:buClr>
              <a:buFont typeface="Wingdings" charset="2"/>
              <a:buChar char=""/>
            </a:pPr>
            <a:r>
              <a:rPr lang="fr-FR" sz="1800" b="0" strike="noStrike" spc="-1">
                <a:solidFill>
                  <a:srgbClr val="454545"/>
                </a:solidFill>
                <a:latin typeface="Roboto Condensed"/>
              </a:rPr>
              <a:t>Acquisition de données, </a:t>
            </a:r>
            <a:endParaRPr lang="fr-FR" sz="1800" b="0" strike="noStrike" spc="-1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454545"/>
              </a:buClr>
              <a:buFont typeface="Wingdings" charset="2"/>
              <a:buChar char=""/>
            </a:pPr>
            <a:r>
              <a:rPr lang="fr-FR" sz="1800" b="0" strike="noStrike" spc="-1">
                <a:solidFill>
                  <a:srgbClr val="454545"/>
                </a:solidFill>
                <a:latin typeface="Roboto Condensed"/>
              </a:rPr>
              <a:t>Etude des bus de communication</a:t>
            </a:r>
            <a:endParaRPr lang="fr-FR" sz="1800" b="0" strike="noStrike" spc="-1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454545"/>
              </a:buClr>
              <a:buFont typeface="Wingdings" charset="2"/>
              <a:buChar char=""/>
            </a:pPr>
            <a:r>
              <a:rPr lang="fr-FR" sz="1800" b="0" strike="noStrike" spc="-1">
                <a:solidFill>
                  <a:srgbClr val="454545"/>
                </a:solidFill>
                <a:latin typeface="Roboto Condensed"/>
              </a:rPr>
              <a:t>Programmation MicroPython</a:t>
            </a:r>
            <a:endParaRPr lang="fr-FR" sz="1800" b="0" strike="noStrike" spc="-1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454545"/>
              </a:buClr>
              <a:buFont typeface="Wingdings" charset="2"/>
              <a:buChar char=""/>
            </a:pPr>
            <a:r>
              <a:rPr lang="fr-FR" sz="1800" b="0" strike="noStrike" spc="-1">
                <a:solidFill>
                  <a:srgbClr val="454545"/>
                </a:solidFill>
                <a:latin typeface="Roboto Condensed"/>
              </a:rPr>
              <a:t>…..</a:t>
            </a:r>
            <a:endParaRPr lang="fr-FR" sz="1800" b="0" strike="noStrike" spc="-1">
              <a:latin typeface="Arial"/>
            </a:endParaRPr>
          </a:p>
        </p:txBody>
      </p:sp>
      <p:sp>
        <p:nvSpPr>
          <p:cNvPr id="197" name="CustomShape 4"/>
          <p:cNvSpPr/>
          <p:nvPr/>
        </p:nvSpPr>
        <p:spPr>
          <a:xfrm>
            <a:off x="194040" y="3295080"/>
            <a:ext cx="2701440" cy="482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2400" b="1" strike="noStrike" spc="-1">
                <a:solidFill>
                  <a:srgbClr val="000000"/>
                </a:solidFill>
                <a:latin typeface="Calibri"/>
                <a:ea typeface="DejaVu Sans"/>
              </a:rPr>
              <a:t>Moyens proposés</a:t>
            </a:r>
            <a:endParaRPr lang="fr-FR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>
              <a:latin typeface="Arial"/>
            </a:endParaRPr>
          </a:p>
        </p:txBody>
      </p:sp>
      <p:pic>
        <p:nvPicPr>
          <p:cNvPr id="198" name="Picture 45"/>
          <p:cNvPicPr/>
          <p:nvPr/>
        </p:nvPicPr>
        <p:blipFill>
          <a:blip r:embed="rId2"/>
          <a:stretch/>
        </p:blipFill>
        <p:spPr>
          <a:xfrm>
            <a:off x="5355000" y="3309840"/>
            <a:ext cx="3275280" cy="2183400"/>
          </a:xfrm>
          <a:prstGeom prst="rect">
            <a:avLst/>
          </a:prstGeom>
          <a:ln>
            <a:noFill/>
          </a:ln>
        </p:spPr>
      </p:pic>
      <p:sp>
        <p:nvSpPr>
          <p:cNvPr id="199" name="CustomShape 5"/>
          <p:cNvSpPr/>
          <p:nvPr/>
        </p:nvSpPr>
        <p:spPr>
          <a:xfrm>
            <a:off x="5918760" y="5493600"/>
            <a:ext cx="2557440" cy="369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1800" b="0" strike="noStrike" spc="-1">
                <a:solidFill>
                  <a:srgbClr val="002060"/>
                </a:solidFill>
                <a:latin typeface="Arial"/>
              </a:rPr>
              <a:t>STM32 IoT Node</a:t>
            </a:r>
            <a:endParaRPr lang="fr-FR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800" b="0" strike="noStrike" spc="-1">
              <a:latin typeface="Arial"/>
            </a:endParaRPr>
          </a:p>
        </p:txBody>
      </p:sp>
      <p:pic>
        <p:nvPicPr>
          <p:cNvPr id="200" name="Picture 6"/>
          <p:cNvPicPr/>
          <p:nvPr/>
        </p:nvPicPr>
        <p:blipFill>
          <a:blip r:embed="rId3"/>
          <a:stretch/>
        </p:blipFill>
        <p:spPr>
          <a:xfrm>
            <a:off x="1442520" y="3660840"/>
            <a:ext cx="3036600" cy="2206800"/>
          </a:xfrm>
          <a:prstGeom prst="rect">
            <a:avLst/>
          </a:prstGeom>
          <a:ln>
            <a:noFill/>
          </a:ln>
        </p:spPr>
      </p:pic>
      <p:sp>
        <p:nvSpPr>
          <p:cNvPr id="201" name="CustomShape 6"/>
          <p:cNvSpPr/>
          <p:nvPr/>
        </p:nvSpPr>
        <p:spPr>
          <a:xfrm>
            <a:off x="566640" y="5863680"/>
            <a:ext cx="3548880" cy="369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1800" b="0" strike="noStrike" spc="-1">
                <a:solidFill>
                  <a:srgbClr val="002060"/>
                </a:solidFill>
                <a:latin typeface="Arial"/>
              </a:rPr>
              <a:t>Cartes de prototypage PyCom</a:t>
            </a:r>
            <a:endParaRPr lang="fr-FR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8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3939003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CustomShape 1"/>
          <p:cNvSpPr/>
          <p:nvPr/>
        </p:nvSpPr>
        <p:spPr>
          <a:xfrm>
            <a:off x="899640" y="369000"/>
            <a:ext cx="7386840" cy="636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1800" b="1" strike="noStrike" spc="-1">
                <a:solidFill>
                  <a:srgbClr val="632523"/>
                </a:solidFill>
                <a:latin typeface="Calibri"/>
                <a:ea typeface="DejaVu Sans"/>
              </a:rPr>
              <a:t>Plan National de Formation - 16 janvier 2019</a:t>
            </a:r>
            <a:endParaRPr lang="fr-FR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fr-FR" sz="1800" b="1" strike="noStrike" spc="-1">
                <a:solidFill>
                  <a:srgbClr val="632523"/>
                </a:solidFill>
                <a:latin typeface="Calibri"/>
                <a:ea typeface="DejaVu Sans"/>
              </a:rPr>
              <a:t>CYCLE TERMINAL DES  SCIENCES DE L’INGÉNIEUR</a:t>
            </a:r>
            <a:endParaRPr lang="fr-FR" sz="1800" b="0" strike="noStrike" spc="-1">
              <a:latin typeface="Arial"/>
            </a:endParaRPr>
          </a:p>
        </p:txBody>
      </p:sp>
      <p:sp>
        <p:nvSpPr>
          <p:cNvPr id="49" name="CustomShape 2"/>
          <p:cNvSpPr/>
          <p:nvPr/>
        </p:nvSpPr>
        <p:spPr>
          <a:xfrm>
            <a:off x="1035000" y="1318680"/>
            <a:ext cx="7386840" cy="4656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4000" b="1" strike="noStrike" spc="-1">
                <a:solidFill>
                  <a:srgbClr val="000000"/>
                </a:solidFill>
                <a:latin typeface="Calibri"/>
                <a:ea typeface="DejaVu Sans"/>
              </a:rPr>
              <a:t>Plan</a:t>
            </a:r>
            <a:endParaRPr lang="fr-FR" sz="4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4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2600" b="1" strike="noStrike" spc="-1">
                <a:solidFill>
                  <a:srgbClr val="000000"/>
                </a:solidFill>
                <a:latin typeface="Calibri"/>
                <a:ea typeface="DejaVu Sans"/>
              </a:rPr>
              <a:t>Le contexte des objets connectés</a:t>
            </a:r>
            <a:endParaRPr lang="fr-FR" sz="2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2600" b="1" strike="noStrike" spc="-1">
                <a:solidFill>
                  <a:srgbClr val="000000"/>
                </a:solidFill>
                <a:latin typeface="Calibri"/>
                <a:ea typeface="DejaVu Sans"/>
              </a:rPr>
              <a:t>Pourquoi introduire ces notions dans le programme</a:t>
            </a:r>
            <a:endParaRPr lang="fr-FR" sz="2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2600" b="1" strike="noStrike" spc="-1">
                <a:solidFill>
                  <a:srgbClr val="000000"/>
                </a:solidFill>
                <a:latin typeface="Calibri"/>
                <a:ea typeface="DejaVu Sans"/>
              </a:rPr>
              <a:t>Objectifs pédagogiques</a:t>
            </a:r>
            <a:endParaRPr lang="fr-FR" sz="2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2600" b="1" strike="noStrike" spc="-1">
                <a:solidFill>
                  <a:srgbClr val="000000"/>
                </a:solidFill>
                <a:latin typeface="Calibri"/>
                <a:ea typeface="DejaVu Sans"/>
              </a:rPr>
              <a:t>Proposition d’activités</a:t>
            </a:r>
            <a:endParaRPr lang="fr-FR" sz="2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2600" b="1" strike="noStrike" spc="-1">
                <a:solidFill>
                  <a:srgbClr val="000000"/>
                </a:solidFill>
                <a:latin typeface="Calibri"/>
                <a:ea typeface="DejaVu Sans"/>
              </a:rPr>
              <a:t>Besoins en formation et matériels</a:t>
            </a:r>
            <a:endParaRPr lang="fr-FR" sz="26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160251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CustomShape 1"/>
          <p:cNvSpPr/>
          <p:nvPr/>
        </p:nvSpPr>
        <p:spPr>
          <a:xfrm>
            <a:off x="899640" y="369000"/>
            <a:ext cx="7386840" cy="57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3200" b="1" strike="noStrike" spc="-1">
                <a:solidFill>
                  <a:srgbClr val="632523"/>
                </a:solidFill>
                <a:latin typeface="Calibri"/>
                <a:ea typeface="DejaVu Sans"/>
              </a:rPr>
              <a:t>Propositions d’activités</a:t>
            </a:r>
            <a:endParaRPr lang="fr-FR" sz="3200" b="0" strike="noStrike" spc="-1">
              <a:latin typeface="Arial"/>
            </a:endParaRPr>
          </a:p>
        </p:txBody>
      </p:sp>
      <p:sp>
        <p:nvSpPr>
          <p:cNvPr id="195" name="CustomShape 2"/>
          <p:cNvSpPr/>
          <p:nvPr/>
        </p:nvSpPr>
        <p:spPr>
          <a:xfrm>
            <a:off x="251280" y="957960"/>
            <a:ext cx="7891200" cy="727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2400" b="1" spc="-1" dirty="0">
                <a:solidFill>
                  <a:srgbClr val="0070C0"/>
                </a:solidFill>
                <a:latin typeface="Calibri"/>
              </a:rPr>
              <a:t>TP Caractérisation du signal radio </a:t>
            </a:r>
            <a:r>
              <a:rPr lang="fr-FR" sz="2400" b="1" spc="-1" dirty="0" err="1">
                <a:solidFill>
                  <a:srgbClr val="0070C0"/>
                </a:solidFill>
                <a:latin typeface="Calibri"/>
              </a:rPr>
              <a:t>LoRa</a:t>
            </a: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54" y="2943792"/>
            <a:ext cx="8783781" cy="970416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2363549" y="3149600"/>
            <a:ext cx="3898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m</a:t>
            </a:r>
          </a:p>
        </p:txBody>
      </p:sp>
      <p:sp>
        <p:nvSpPr>
          <p:cNvPr id="3" name="Flèche en arc 2"/>
          <p:cNvSpPr/>
          <p:nvPr/>
        </p:nvSpPr>
        <p:spPr>
          <a:xfrm>
            <a:off x="3648364" y="2382982"/>
            <a:ext cx="812800" cy="1046018"/>
          </a:xfrm>
          <a:prstGeom prst="circular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3301994" y="1812253"/>
            <a:ext cx="15055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Signal radio</a:t>
            </a:r>
          </a:p>
          <a:p>
            <a:pPr algn="ctr"/>
            <a:r>
              <a:rPr lang="fr-FR" b="1" dirty="0" err="1">
                <a:solidFill>
                  <a:srgbClr val="FF0000"/>
                </a:solidFill>
              </a:rPr>
              <a:t>LoRa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755588" y="3962397"/>
            <a:ext cx="30700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/>
              <a:t>Objet à connecter</a:t>
            </a:r>
          </a:p>
          <a:p>
            <a:pPr algn="ctr"/>
            <a:r>
              <a:rPr lang="fr-FR" b="1" dirty="0"/>
              <a:t>(End </a:t>
            </a:r>
            <a:r>
              <a:rPr lang="fr-FR" b="1" dirty="0" err="1"/>
              <a:t>Device</a:t>
            </a:r>
            <a:r>
              <a:rPr lang="fr-FR" b="1" dirty="0"/>
              <a:t> ou End </a:t>
            </a:r>
            <a:r>
              <a:rPr lang="fr-FR" b="1" dirty="0" err="1"/>
              <a:t>Node</a:t>
            </a:r>
            <a:r>
              <a:rPr lang="fr-FR" b="1" dirty="0"/>
              <a:t>)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4946299" y="3962397"/>
            <a:ext cx="13388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/>
              <a:t>	Passerelle</a:t>
            </a:r>
          </a:p>
          <a:p>
            <a:pPr algn="ctr"/>
            <a:r>
              <a:rPr lang="fr-FR" b="1" dirty="0"/>
              <a:t>(Gateway)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655782" y="5292436"/>
            <a:ext cx="80970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m</a:t>
            </a:r>
            <a:r>
              <a:rPr lang="fr-FR" b="1" dirty="0"/>
              <a:t> : </a:t>
            </a:r>
            <a:r>
              <a:rPr lang="fr-FR" b="1" dirty="0">
                <a:solidFill>
                  <a:srgbClr val="FF0000"/>
                </a:solidFill>
              </a:rPr>
              <a:t>m</a:t>
            </a:r>
            <a:r>
              <a:rPr lang="fr-FR" b="1" dirty="0"/>
              <a:t>essage numérique à transmettre à la passerelle par voie hertzienne</a:t>
            </a:r>
          </a:p>
        </p:txBody>
      </p:sp>
    </p:spTree>
    <p:extLst>
      <p:ext uri="{BB962C8B-B14F-4D97-AF65-F5344CB8AC3E}">
        <p14:creationId xmlns:p14="http://schemas.microsoft.com/office/powerpoint/2010/main" val="1144148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CustomShape 1"/>
          <p:cNvSpPr/>
          <p:nvPr/>
        </p:nvSpPr>
        <p:spPr>
          <a:xfrm>
            <a:off x="899640" y="369000"/>
            <a:ext cx="7386840" cy="57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3200" b="1" strike="noStrike" spc="-1">
                <a:solidFill>
                  <a:srgbClr val="632523"/>
                </a:solidFill>
                <a:latin typeface="Calibri"/>
                <a:ea typeface="DejaVu Sans"/>
              </a:rPr>
              <a:t>Propositions d’activités</a:t>
            </a:r>
            <a:endParaRPr lang="fr-FR" sz="3200" b="0" strike="noStrike" spc="-1">
              <a:latin typeface="Arial"/>
            </a:endParaRPr>
          </a:p>
        </p:txBody>
      </p:sp>
      <p:sp>
        <p:nvSpPr>
          <p:cNvPr id="195" name="CustomShape 2"/>
          <p:cNvSpPr/>
          <p:nvPr/>
        </p:nvSpPr>
        <p:spPr>
          <a:xfrm>
            <a:off x="251280" y="957960"/>
            <a:ext cx="7891200" cy="727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2400" b="1" spc="-1" dirty="0">
                <a:solidFill>
                  <a:srgbClr val="0070C0"/>
                </a:solidFill>
                <a:latin typeface="Calibri"/>
              </a:rPr>
              <a:t>TP Caractérisation du signal radio </a:t>
            </a:r>
            <a:r>
              <a:rPr lang="fr-FR" sz="2400" b="1" spc="-1" dirty="0" err="1">
                <a:solidFill>
                  <a:srgbClr val="0070C0"/>
                </a:solidFill>
                <a:latin typeface="Calibri"/>
              </a:rPr>
              <a:t>LoRa</a:t>
            </a: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solidFill>
                <a:srgbClr val="FF0000"/>
              </a:solidFill>
              <a:latin typeface="Arial"/>
            </a:endParaRPr>
          </a:p>
        </p:txBody>
      </p:sp>
      <p:graphicFrame>
        <p:nvGraphicFramePr>
          <p:cNvPr id="4" name="Graphique 3"/>
          <p:cNvGraphicFramePr>
            <a:graphicFrameLocks/>
          </p:cNvGraphicFramePr>
          <p:nvPr>
            <p:extLst/>
          </p:nvPr>
        </p:nvGraphicFramePr>
        <p:xfrm>
          <a:off x="666332" y="3553829"/>
          <a:ext cx="801453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ZoneTexte 4"/>
          <p:cNvSpPr txBox="1"/>
          <p:nvPr/>
        </p:nvSpPr>
        <p:spPr>
          <a:xfrm>
            <a:off x="0" y="1620036"/>
            <a:ext cx="487825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m : message binaire à transmettre</a:t>
            </a:r>
          </a:p>
          <a:p>
            <a:r>
              <a:rPr lang="fr-FR" b="1" dirty="0" err="1">
                <a:latin typeface="Arial" panose="020B0604020202020204" pitchFamily="34" charset="0"/>
                <a:cs typeface="Arial" panose="020B0604020202020204" pitchFamily="34" charset="0"/>
              </a:rPr>
              <a:t>fc</a:t>
            </a: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 : onde sinusoïdale de fréquence </a:t>
            </a:r>
            <a:r>
              <a:rPr lang="fr-FR" b="1" dirty="0" err="1">
                <a:latin typeface="Arial" panose="020B0604020202020204" pitchFamily="34" charset="0"/>
                <a:cs typeface="Arial" panose="020B0604020202020204" pitchFamily="34" charset="0"/>
              </a:rPr>
              <a:t>fc</a:t>
            </a:r>
            <a:endParaRPr lang="fr-FR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su : signal radio Lora constitué d’</a:t>
            </a:r>
            <a:r>
              <a:rPr lang="fr-FR" b="1" dirty="0" err="1">
                <a:latin typeface="Arial" panose="020B0604020202020204" pitchFamily="34" charset="0"/>
                <a:cs typeface="Arial" panose="020B0604020202020204" pitchFamily="34" charset="0"/>
              </a:rPr>
              <a:t>Upchirps</a:t>
            </a:r>
            <a:endParaRPr lang="fr-FR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-64626" y="3020776"/>
            <a:ext cx="93153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>
                <a:latin typeface="Arial" panose="020B0604020202020204" pitchFamily="34" charset="0"/>
                <a:cs typeface="Arial" panose="020B0604020202020204" pitchFamily="34" charset="0"/>
              </a:rPr>
              <a:t>Upchirp</a:t>
            </a: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 : onde sinusoïdale dont la fréquence augmente linéairement dans le temps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597324" y="3524341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su(t)</a:t>
            </a:r>
          </a:p>
        </p:txBody>
      </p:sp>
      <p:graphicFrame>
        <p:nvGraphicFramePr>
          <p:cNvPr id="8" name="Objet 7"/>
          <p:cNvGraphicFramePr>
            <a:graphicFrameLocks noChangeAspect="1"/>
          </p:cNvGraphicFramePr>
          <p:nvPr>
            <p:extLst/>
          </p:nvPr>
        </p:nvGraphicFramePr>
        <p:xfrm>
          <a:off x="5567775" y="653645"/>
          <a:ext cx="3113087" cy="2063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" name="CorelDRAW" r:id="rId4" imgW="3112311" imgH="2064099" progId="CorelDraw.Graphic.16">
                  <p:embed/>
                </p:oleObj>
              </mc:Choice>
              <mc:Fallback>
                <p:oleObj name="CorelDRAW" r:id="rId4" imgW="3112311" imgH="2064099" progId="CorelDraw.Graphic.16">
                  <p:embed/>
                  <p:pic>
                    <p:nvPicPr>
                      <p:cNvPr id="8" name="Objet 7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567775" y="653645"/>
                        <a:ext cx="3113087" cy="2063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08451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CustomShape 1"/>
          <p:cNvSpPr/>
          <p:nvPr/>
        </p:nvSpPr>
        <p:spPr>
          <a:xfrm>
            <a:off x="899640" y="369000"/>
            <a:ext cx="7386840" cy="57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3200" b="1" strike="noStrike" spc="-1">
                <a:solidFill>
                  <a:srgbClr val="632523"/>
                </a:solidFill>
                <a:latin typeface="Calibri"/>
                <a:ea typeface="DejaVu Sans"/>
              </a:rPr>
              <a:t>Propositions d’activités</a:t>
            </a:r>
            <a:endParaRPr lang="fr-FR" sz="3200" b="0" strike="noStrike" spc="-1">
              <a:latin typeface="Arial"/>
            </a:endParaRPr>
          </a:p>
        </p:txBody>
      </p:sp>
      <p:sp>
        <p:nvSpPr>
          <p:cNvPr id="195" name="CustomShape 2"/>
          <p:cNvSpPr/>
          <p:nvPr/>
        </p:nvSpPr>
        <p:spPr>
          <a:xfrm>
            <a:off x="251280" y="957960"/>
            <a:ext cx="7891200" cy="727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2400" b="1" spc="-1" dirty="0">
                <a:solidFill>
                  <a:srgbClr val="0070C0"/>
                </a:solidFill>
                <a:latin typeface="Calibri"/>
              </a:rPr>
              <a:t>TP Caractérisation du signal radio </a:t>
            </a:r>
            <a:r>
              <a:rPr lang="fr-FR" sz="2400" b="1" spc="-1" dirty="0" err="1">
                <a:solidFill>
                  <a:srgbClr val="0070C0"/>
                </a:solidFill>
                <a:latin typeface="Calibri"/>
              </a:rPr>
              <a:t>LoRa</a:t>
            </a: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580" y="1594972"/>
            <a:ext cx="8306959" cy="4591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745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CustomShape 1"/>
          <p:cNvSpPr/>
          <p:nvPr/>
        </p:nvSpPr>
        <p:spPr>
          <a:xfrm>
            <a:off x="899640" y="369000"/>
            <a:ext cx="7386840" cy="57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3200" b="1" strike="noStrike" spc="-1">
                <a:solidFill>
                  <a:srgbClr val="632523"/>
                </a:solidFill>
                <a:latin typeface="Calibri"/>
                <a:ea typeface="DejaVu Sans"/>
              </a:rPr>
              <a:t>Propositions d’activités</a:t>
            </a:r>
            <a:endParaRPr lang="fr-FR" sz="3200" b="0" strike="noStrike" spc="-1">
              <a:latin typeface="Arial"/>
            </a:endParaRPr>
          </a:p>
        </p:txBody>
      </p:sp>
      <p:sp>
        <p:nvSpPr>
          <p:cNvPr id="195" name="CustomShape 2"/>
          <p:cNvSpPr/>
          <p:nvPr/>
        </p:nvSpPr>
        <p:spPr>
          <a:xfrm>
            <a:off x="251280" y="957960"/>
            <a:ext cx="7891200" cy="727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2400" b="1" spc="-1" dirty="0">
                <a:solidFill>
                  <a:srgbClr val="0070C0"/>
                </a:solidFill>
                <a:latin typeface="Calibri"/>
              </a:rPr>
              <a:t>TP Caractérisation du signal radio </a:t>
            </a:r>
            <a:r>
              <a:rPr lang="fr-FR" sz="2400" b="1" spc="-1" dirty="0" err="1">
                <a:solidFill>
                  <a:srgbClr val="0070C0"/>
                </a:solidFill>
                <a:latin typeface="Calibri"/>
              </a:rPr>
              <a:t>LoRa</a:t>
            </a: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000" y="1439999"/>
            <a:ext cx="5482593" cy="488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601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CustomShape 1"/>
          <p:cNvSpPr/>
          <p:nvPr/>
        </p:nvSpPr>
        <p:spPr>
          <a:xfrm>
            <a:off x="899640" y="369000"/>
            <a:ext cx="7386840" cy="57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3200" b="1" strike="noStrike" spc="-1">
                <a:solidFill>
                  <a:srgbClr val="632523"/>
                </a:solidFill>
                <a:latin typeface="Calibri"/>
                <a:ea typeface="DejaVu Sans"/>
              </a:rPr>
              <a:t>Propositions d’activités</a:t>
            </a:r>
            <a:endParaRPr lang="fr-FR" sz="3200" b="0" strike="noStrike" spc="-1">
              <a:latin typeface="Arial"/>
            </a:endParaRPr>
          </a:p>
        </p:txBody>
      </p:sp>
      <p:sp>
        <p:nvSpPr>
          <p:cNvPr id="195" name="CustomShape 2"/>
          <p:cNvSpPr/>
          <p:nvPr/>
        </p:nvSpPr>
        <p:spPr>
          <a:xfrm>
            <a:off x="251280" y="957960"/>
            <a:ext cx="7891200" cy="727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2400" b="1" spc="-1" dirty="0">
                <a:solidFill>
                  <a:srgbClr val="0070C0"/>
                </a:solidFill>
                <a:latin typeface="Calibri"/>
              </a:rPr>
              <a:t>TP Caractérisation du signal radio </a:t>
            </a:r>
            <a:r>
              <a:rPr lang="fr-FR" sz="2400" b="1" spc="-1" dirty="0" err="1">
                <a:solidFill>
                  <a:srgbClr val="0070C0"/>
                </a:solidFill>
                <a:latin typeface="Calibri"/>
              </a:rPr>
              <a:t>LoRa</a:t>
            </a: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000" y="1440000"/>
            <a:ext cx="5482593" cy="488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46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"/>
    </mc:Choice>
    <mc:Fallback xmlns="">
      <p:transition spd="slow" advClick="0" advTm="30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CustomShape 1"/>
          <p:cNvSpPr/>
          <p:nvPr/>
        </p:nvSpPr>
        <p:spPr>
          <a:xfrm>
            <a:off x="899640" y="369000"/>
            <a:ext cx="7386840" cy="57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3200" b="1" strike="noStrike" spc="-1">
                <a:solidFill>
                  <a:srgbClr val="632523"/>
                </a:solidFill>
                <a:latin typeface="Calibri"/>
                <a:ea typeface="DejaVu Sans"/>
              </a:rPr>
              <a:t>Propositions d’activités</a:t>
            </a:r>
            <a:endParaRPr lang="fr-FR" sz="3200" b="0" strike="noStrike" spc="-1">
              <a:latin typeface="Arial"/>
            </a:endParaRPr>
          </a:p>
        </p:txBody>
      </p:sp>
      <p:sp>
        <p:nvSpPr>
          <p:cNvPr id="195" name="CustomShape 2"/>
          <p:cNvSpPr/>
          <p:nvPr/>
        </p:nvSpPr>
        <p:spPr>
          <a:xfrm>
            <a:off x="251280" y="957960"/>
            <a:ext cx="7891200" cy="727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2400" b="1" spc="-1" dirty="0">
                <a:solidFill>
                  <a:srgbClr val="0070C0"/>
                </a:solidFill>
                <a:latin typeface="Calibri"/>
              </a:rPr>
              <a:t>TP Caractérisation du signal radio </a:t>
            </a:r>
            <a:r>
              <a:rPr lang="fr-FR" sz="2400" b="1" spc="-1" dirty="0" err="1">
                <a:solidFill>
                  <a:srgbClr val="0070C0"/>
                </a:solidFill>
                <a:latin typeface="Calibri"/>
              </a:rPr>
              <a:t>LoRa</a:t>
            </a: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000" y="1440000"/>
            <a:ext cx="5482593" cy="488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100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"/>
    </mc:Choice>
    <mc:Fallback xmlns="">
      <p:transition spd="slow" advClick="0" advTm="30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CustomShape 1"/>
          <p:cNvSpPr/>
          <p:nvPr/>
        </p:nvSpPr>
        <p:spPr>
          <a:xfrm>
            <a:off x="899640" y="369000"/>
            <a:ext cx="7386840" cy="57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3200" b="1" strike="noStrike" spc="-1">
                <a:solidFill>
                  <a:srgbClr val="632523"/>
                </a:solidFill>
                <a:latin typeface="Calibri"/>
                <a:ea typeface="DejaVu Sans"/>
              </a:rPr>
              <a:t>Propositions d’activités</a:t>
            </a:r>
            <a:endParaRPr lang="fr-FR" sz="3200" b="0" strike="noStrike" spc="-1">
              <a:latin typeface="Arial"/>
            </a:endParaRPr>
          </a:p>
        </p:txBody>
      </p:sp>
      <p:sp>
        <p:nvSpPr>
          <p:cNvPr id="195" name="CustomShape 2"/>
          <p:cNvSpPr/>
          <p:nvPr/>
        </p:nvSpPr>
        <p:spPr>
          <a:xfrm>
            <a:off x="251280" y="957960"/>
            <a:ext cx="7891200" cy="727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2400" b="1" spc="-1" dirty="0">
                <a:solidFill>
                  <a:srgbClr val="0070C0"/>
                </a:solidFill>
                <a:latin typeface="Calibri"/>
              </a:rPr>
              <a:t>TP Caractérisation du signal radio </a:t>
            </a:r>
            <a:r>
              <a:rPr lang="fr-FR" sz="2400" b="1" spc="-1" dirty="0" err="1">
                <a:solidFill>
                  <a:srgbClr val="0070C0"/>
                </a:solidFill>
                <a:latin typeface="Calibri"/>
              </a:rPr>
              <a:t>LoRa</a:t>
            </a: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000" y="1440000"/>
            <a:ext cx="5482593" cy="488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195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"/>
    </mc:Choice>
    <mc:Fallback xmlns="">
      <p:transition spd="slow" advClick="0" advTm="30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CustomShape 1"/>
          <p:cNvSpPr/>
          <p:nvPr/>
        </p:nvSpPr>
        <p:spPr>
          <a:xfrm>
            <a:off x="899640" y="369000"/>
            <a:ext cx="7386840" cy="57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3200" b="1" strike="noStrike" spc="-1">
                <a:solidFill>
                  <a:srgbClr val="632523"/>
                </a:solidFill>
                <a:latin typeface="Calibri"/>
                <a:ea typeface="DejaVu Sans"/>
              </a:rPr>
              <a:t>Propositions d’activités</a:t>
            </a:r>
            <a:endParaRPr lang="fr-FR" sz="3200" b="0" strike="noStrike" spc="-1">
              <a:latin typeface="Arial"/>
            </a:endParaRPr>
          </a:p>
        </p:txBody>
      </p:sp>
      <p:sp>
        <p:nvSpPr>
          <p:cNvPr id="195" name="CustomShape 2"/>
          <p:cNvSpPr/>
          <p:nvPr/>
        </p:nvSpPr>
        <p:spPr>
          <a:xfrm>
            <a:off x="251280" y="957960"/>
            <a:ext cx="7891200" cy="727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2400" b="1" spc="-1" dirty="0">
                <a:solidFill>
                  <a:srgbClr val="0070C0"/>
                </a:solidFill>
                <a:latin typeface="Calibri"/>
              </a:rPr>
              <a:t>TP Caractérisation du signal radio </a:t>
            </a:r>
            <a:r>
              <a:rPr lang="fr-FR" sz="2400" b="1" spc="-1" dirty="0" err="1">
                <a:solidFill>
                  <a:srgbClr val="0070C0"/>
                </a:solidFill>
                <a:latin typeface="Calibri"/>
              </a:rPr>
              <a:t>LoRa</a:t>
            </a: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000" y="1440000"/>
            <a:ext cx="5482593" cy="488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044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CustomShape 1"/>
          <p:cNvSpPr/>
          <p:nvPr/>
        </p:nvSpPr>
        <p:spPr>
          <a:xfrm>
            <a:off x="899640" y="369000"/>
            <a:ext cx="7386840" cy="57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3200" b="1" strike="noStrike" spc="-1">
                <a:solidFill>
                  <a:srgbClr val="632523"/>
                </a:solidFill>
                <a:latin typeface="Calibri"/>
                <a:ea typeface="DejaVu Sans"/>
              </a:rPr>
              <a:t>Propositions d’activités</a:t>
            </a:r>
            <a:endParaRPr lang="fr-FR" sz="3200" b="0" strike="noStrike" spc="-1">
              <a:latin typeface="Arial"/>
            </a:endParaRPr>
          </a:p>
        </p:txBody>
      </p:sp>
      <p:sp>
        <p:nvSpPr>
          <p:cNvPr id="195" name="CustomShape 2"/>
          <p:cNvSpPr/>
          <p:nvPr/>
        </p:nvSpPr>
        <p:spPr>
          <a:xfrm>
            <a:off x="251280" y="957960"/>
            <a:ext cx="7891200" cy="727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2400" b="1" spc="-1" dirty="0">
                <a:solidFill>
                  <a:srgbClr val="0070C0"/>
                </a:solidFill>
                <a:latin typeface="Calibri"/>
              </a:rPr>
              <a:t>TP Caractérisation du signal radio </a:t>
            </a:r>
            <a:r>
              <a:rPr lang="fr-FR" sz="2400" b="1" spc="-1" dirty="0" err="1">
                <a:solidFill>
                  <a:srgbClr val="0070C0"/>
                </a:solidFill>
                <a:latin typeface="Calibri"/>
              </a:rPr>
              <a:t>LoRa</a:t>
            </a: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000" y="1440000"/>
            <a:ext cx="5482593" cy="488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185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"/>
    </mc:Choice>
    <mc:Fallback xmlns="">
      <p:transition spd="slow" advClick="0" advTm="300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CustomShape 1"/>
          <p:cNvSpPr/>
          <p:nvPr/>
        </p:nvSpPr>
        <p:spPr>
          <a:xfrm>
            <a:off x="899640" y="369000"/>
            <a:ext cx="7386840" cy="57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3200" b="1" strike="noStrike" spc="-1">
                <a:solidFill>
                  <a:srgbClr val="632523"/>
                </a:solidFill>
                <a:latin typeface="Calibri"/>
                <a:ea typeface="DejaVu Sans"/>
              </a:rPr>
              <a:t>Propositions d’activités</a:t>
            </a:r>
            <a:endParaRPr lang="fr-FR" sz="3200" b="0" strike="noStrike" spc="-1">
              <a:latin typeface="Arial"/>
            </a:endParaRPr>
          </a:p>
        </p:txBody>
      </p:sp>
      <p:sp>
        <p:nvSpPr>
          <p:cNvPr id="195" name="CustomShape 2"/>
          <p:cNvSpPr/>
          <p:nvPr/>
        </p:nvSpPr>
        <p:spPr>
          <a:xfrm>
            <a:off x="251280" y="957960"/>
            <a:ext cx="7891200" cy="727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2400" b="1" spc="-1" dirty="0">
                <a:solidFill>
                  <a:srgbClr val="0070C0"/>
                </a:solidFill>
                <a:latin typeface="Calibri"/>
              </a:rPr>
              <a:t>TP Caractérisation du signal radio </a:t>
            </a:r>
            <a:r>
              <a:rPr lang="fr-FR" sz="2400" b="1" spc="-1" dirty="0" err="1">
                <a:solidFill>
                  <a:srgbClr val="0070C0"/>
                </a:solidFill>
                <a:latin typeface="Calibri"/>
              </a:rPr>
              <a:t>LoRa</a:t>
            </a: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000" y="1440000"/>
            <a:ext cx="5482593" cy="488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46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"/>
    </mc:Choice>
    <mc:Fallback xmlns="">
      <p:transition spd="slow" advClick="0" advTm="3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CustomShape 1"/>
          <p:cNvSpPr/>
          <p:nvPr/>
        </p:nvSpPr>
        <p:spPr>
          <a:xfrm>
            <a:off x="899640" y="369000"/>
            <a:ext cx="7386840" cy="57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3200" b="1" strike="noStrike" spc="-1">
                <a:solidFill>
                  <a:srgbClr val="632523"/>
                </a:solidFill>
                <a:latin typeface="Calibri"/>
                <a:ea typeface="DejaVu Sans"/>
              </a:rPr>
              <a:t>Le contexte des objets connectés</a:t>
            </a:r>
            <a:endParaRPr lang="fr-FR" sz="3200" b="0" strike="noStrike" spc="-1">
              <a:latin typeface="Arial"/>
            </a:endParaRPr>
          </a:p>
        </p:txBody>
      </p:sp>
      <p:sp>
        <p:nvSpPr>
          <p:cNvPr id="51" name="CustomShape 2"/>
          <p:cNvSpPr/>
          <p:nvPr/>
        </p:nvSpPr>
        <p:spPr>
          <a:xfrm>
            <a:off x="1035000" y="1318680"/>
            <a:ext cx="7386840" cy="4111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2400" b="1" strike="noStrike" spc="-1">
                <a:solidFill>
                  <a:srgbClr val="000000"/>
                </a:solidFill>
                <a:latin typeface="Calibri"/>
                <a:ea typeface="DejaVu Sans"/>
              </a:rPr>
              <a:t>Objet connecté : </a:t>
            </a:r>
            <a:endParaRPr lang="fr-FR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2400" b="0" strike="noStrike" spc="-1">
                <a:solidFill>
                  <a:srgbClr val="000000"/>
                </a:solidFill>
                <a:latin typeface="Calibri"/>
                <a:ea typeface="DejaVu Sans"/>
              </a:rPr>
              <a:t>Objet intelligent et autonome relié à d’autres machines, </a:t>
            </a:r>
            <a:endParaRPr lang="fr-FR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2400" b="0" strike="noStrike" spc="-1">
                <a:solidFill>
                  <a:srgbClr val="000000"/>
                </a:solidFill>
                <a:latin typeface="Calibri"/>
                <a:ea typeface="DejaVu Sans"/>
              </a:rPr>
              <a:t>dont la vocation première n’est pas informatique,</a:t>
            </a:r>
            <a:endParaRPr lang="fr-FR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2400" b="0" strike="noStrike" spc="-1">
                <a:solidFill>
                  <a:srgbClr val="000000"/>
                </a:solidFill>
                <a:latin typeface="Calibri"/>
                <a:ea typeface="DejaVu Sans"/>
              </a:rPr>
              <a:t>mais dont la connexion améliore la fonctionnalité. </a:t>
            </a:r>
            <a:endParaRPr lang="fr-FR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2400" b="1" strike="noStrike" spc="-1">
                <a:solidFill>
                  <a:srgbClr val="000000"/>
                </a:solidFill>
                <a:latin typeface="Calibri"/>
                <a:ea typeface="DejaVu Sans"/>
              </a:rPr>
              <a:t>Internet des objets :</a:t>
            </a:r>
            <a:endParaRPr lang="fr-FR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2400" b="0" strike="noStrike" spc="-1">
                <a:solidFill>
                  <a:srgbClr val="000000"/>
                </a:solidFill>
                <a:latin typeface="Calibri"/>
                <a:ea typeface="DejaVu Sans"/>
              </a:rPr>
              <a:t>Réseau de réseaux permettant à des machines de communiquer entre elles pour mesurer, stocker, traiter des données de façon autonome.</a:t>
            </a:r>
            <a:endParaRPr lang="fr-FR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>
              <a:latin typeface="Arial"/>
            </a:endParaRPr>
          </a:p>
        </p:txBody>
      </p:sp>
      <p:pic>
        <p:nvPicPr>
          <p:cNvPr id="52" name="Picture 1"/>
          <p:cNvPicPr/>
          <p:nvPr/>
        </p:nvPicPr>
        <p:blipFill>
          <a:blip r:embed="rId2"/>
          <a:stretch/>
        </p:blipFill>
        <p:spPr>
          <a:xfrm>
            <a:off x="792360" y="4824360"/>
            <a:ext cx="1294920" cy="1294920"/>
          </a:xfrm>
          <a:prstGeom prst="rect">
            <a:avLst/>
          </a:prstGeom>
          <a:ln>
            <a:noFill/>
          </a:ln>
        </p:spPr>
      </p:pic>
      <p:pic>
        <p:nvPicPr>
          <p:cNvPr id="53" name="Picture 4"/>
          <p:cNvPicPr/>
          <p:nvPr/>
        </p:nvPicPr>
        <p:blipFill>
          <a:blip r:embed="rId3"/>
          <a:stretch/>
        </p:blipFill>
        <p:spPr>
          <a:xfrm>
            <a:off x="3096000" y="4752360"/>
            <a:ext cx="1294920" cy="1294920"/>
          </a:xfrm>
          <a:prstGeom prst="rect">
            <a:avLst/>
          </a:prstGeom>
          <a:ln>
            <a:noFill/>
          </a:ln>
        </p:spPr>
      </p:pic>
      <p:pic>
        <p:nvPicPr>
          <p:cNvPr id="54" name="Picture 6"/>
          <p:cNvPicPr/>
          <p:nvPr/>
        </p:nvPicPr>
        <p:blipFill>
          <a:blip r:embed="rId4"/>
          <a:stretch/>
        </p:blipFill>
        <p:spPr>
          <a:xfrm>
            <a:off x="5256000" y="4752360"/>
            <a:ext cx="1294920" cy="1294920"/>
          </a:xfrm>
          <a:prstGeom prst="rect">
            <a:avLst/>
          </a:prstGeom>
          <a:ln>
            <a:noFill/>
          </a:ln>
        </p:spPr>
      </p:pic>
      <p:pic>
        <p:nvPicPr>
          <p:cNvPr id="55" name="Picture 17"/>
          <p:cNvPicPr/>
          <p:nvPr/>
        </p:nvPicPr>
        <p:blipFill>
          <a:blip r:embed="rId5"/>
          <a:stretch/>
        </p:blipFill>
        <p:spPr>
          <a:xfrm>
            <a:off x="7272000" y="4752360"/>
            <a:ext cx="1294920" cy="1294920"/>
          </a:xfrm>
          <a:prstGeom prst="rect">
            <a:avLst/>
          </a:prstGeom>
          <a:ln>
            <a:noFill/>
          </a:ln>
        </p:spPr>
      </p:pic>
      <p:sp>
        <p:nvSpPr>
          <p:cNvPr id="56" name="CustomShape 3"/>
          <p:cNvSpPr/>
          <p:nvPr/>
        </p:nvSpPr>
        <p:spPr>
          <a:xfrm>
            <a:off x="-68400" y="5904000"/>
            <a:ext cx="2867040" cy="610920"/>
          </a:xfrm>
          <a:prstGeom prst="roundRect">
            <a:avLst>
              <a:gd name="adj" fmla="val 12451"/>
            </a:avLst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fr-FR" sz="1800" b="0" strike="noStrike" spc="-1">
                <a:solidFill>
                  <a:srgbClr val="39A9DC"/>
                </a:solidFill>
                <a:latin typeface="ITC Avant Garde Std Bk"/>
                <a:ea typeface="DejaVu Sans"/>
              </a:rPr>
              <a:t>Smart Things</a:t>
            </a:r>
            <a:endParaRPr lang="fr-FR" sz="1800" b="0" strike="noStrike" spc="-1">
              <a:latin typeface="Arial"/>
            </a:endParaRPr>
          </a:p>
        </p:txBody>
      </p:sp>
      <p:sp>
        <p:nvSpPr>
          <p:cNvPr id="57" name="CustomShape 4"/>
          <p:cNvSpPr/>
          <p:nvPr/>
        </p:nvSpPr>
        <p:spPr>
          <a:xfrm>
            <a:off x="2214720" y="5904000"/>
            <a:ext cx="2871720" cy="610920"/>
          </a:xfrm>
          <a:prstGeom prst="roundRect">
            <a:avLst>
              <a:gd name="adj" fmla="val 12451"/>
            </a:avLst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fr-FR" sz="1800" b="0" strike="noStrike" spc="-1">
                <a:solidFill>
                  <a:srgbClr val="002052"/>
                </a:solidFill>
                <a:latin typeface="ITC Avant Garde Std Bk"/>
                <a:ea typeface="DejaVu Sans"/>
              </a:rPr>
              <a:t>Smart Home &amp; City</a:t>
            </a:r>
            <a:endParaRPr lang="fr-FR" sz="1800" b="0" strike="noStrike" spc="-1">
              <a:latin typeface="Arial"/>
            </a:endParaRPr>
          </a:p>
        </p:txBody>
      </p:sp>
      <p:sp>
        <p:nvSpPr>
          <p:cNvPr id="58" name="CustomShape 5"/>
          <p:cNvSpPr/>
          <p:nvPr/>
        </p:nvSpPr>
        <p:spPr>
          <a:xfrm>
            <a:off x="4454280" y="5904000"/>
            <a:ext cx="2878920" cy="610920"/>
          </a:xfrm>
          <a:prstGeom prst="roundRect">
            <a:avLst>
              <a:gd name="adj" fmla="val 12451"/>
            </a:avLst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fr-FR" sz="1800" b="0" strike="noStrike" spc="-1">
                <a:solidFill>
                  <a:srgbClr val="8C9900"/>
                </a:solidFill>
                <a:latin typeface="ITC Avant Garde Std Bk"/>
                <a:ea typeface="DejaVu Sans"/>
              </a:rPr>
              <a:t>Smart Industry</a:t>
            </a:r>
            <a:endParaRPr lang="fr-FR" sz="1800" b="0" strike="noStrike" spc="-1">
              <a:latin typeface="Arial"/>
            </a:endParaRPr>
          </a:p>
        </p:txBody>
      </p:sp>
      <p:sp>
        <p:nvSpPr>
          <p:cNvPr id="59" name="CustomShape 6"/>
          <p:cNvSpPr/>
          <p:nvPr/>
        </p:nvSpPr>
        <p:spPr>
          <a:xfrm>
            <a:off x="6554880" y="5904000"/>
            <a:ext cx="2876400" cy="610920"/>
          </a:xfrm>
          <a:prstGeom prst="roundRect">
            <a:avLst>
              <a:gd name="adj" fmla="val 12451"/>
            </a:avLst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fr-FR" sz="1800" b="0" strike="noStrike" spc="-1">
                <a:solidFill>
                  <a:srgbClr val="D4007A"/>
                </a:solidFill>
                <a:latin typeface="ITC Avant Garde Std Bk"/>
                <a:ea typeface="DejaVu Sans"/>
              </a:rPr>
              <a:t>Smart Driving</a:t>
            </a:r>
            <a:endParaRPr lang="fr-FR" sz="18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4209301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CustomShape 1"/>
          <p:cNvSpPr/>
          <p:nvPr/>
        </p:nvSpPr>
        <p:spPr>
          <a:xfrm>
            <a:off x="899640" y="369000"/>
            <a:ext cx="7386840" cy="57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3200" b="1" strike="noStrike" spc="-1">
                <a:solidFill>
                  <a:srgbClr val="632523"/>
                </a:solidFill>
                <a:latin typeface="Calibri"/>
                <a:ea typeface="DejaVu Sans"/>
              </a:rPr>
              <a:t>Propositions d’activités</a:t>
            </a:r>
            <a:endParaRPr lang="fr-FR" sz="3200" b="0" strike="noStrike" spc="-1">
              <a:latin typeface="Arial"/>
            </a:endParaRPr>
          </a:p>
        </p:txBody>
      </p:sp>
      <p:sp>
        <p:nvSpPr>
          <p:cNvPr id="195" name="CustomShape 2"/>
          <p:cNvSpPr/>
          <p:nvPr/>
        </p:nvSpPr>
        <p:spPr>
          <a:xfrm>
            <a:off x="251280" y="957960"/>
            <a:ext cx="7891200" cy="727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2400" b="1" spc="-1" dirty="0">
                <a:solidFill>
                  <a:srgbClr val="0070C0"/>
                </a:solidFill>
                <a:latin typeface="Calibri"/>
              </a:rPr>
              <a:t>TP Caractérisation du signal radio </a:t>
            </a:r>
            <a:r>
              <a:rPr lang="fr-FR" sz="2400" b="1" spc="-1" dirty="0" err="1">
                <a:solidFill>
                  <a:srgbClr val="0070C0"/>
                </a:solidFill>
                <a:latin typeface="Calibri"/>
              </a:rPr>
              <a:t>LoRa</a:t>
            </a: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000" y="1440000"/>
            <a:ext cx="5482593" cy="488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436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"/>
    </mc:Choice>
    <mc:Fallback xmlns="">
      <p:transition spd="slow" advClick="0" advTm="300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CustomShape 1"/>
          <p:cNvSpPr/>
          <p:nvPr/>
        </p:nvSpPr>
        <p:spPr>
          <a:xfrm>
            <a:off x="899640" y="369000"/>
            <a:ext cx="7386840" cy="57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3200" b="1" strike="noStrike" spc="-1">
                <a:solidFill>
                  <a:srgbClr val="632523"/>
                </a:solidFill>
                <a:latin typeface="Calibri"/>
                <a:ea typeface="DejaVu Sans"/>
              </a:rPr>
              <a:t>Propositions d’activités</a:t>
            </a:r>
            <a:endParaRPr lang="fr-FR" sz="3200" b="0" strike="noStrike" spc="-1">
              <a:latin typeface="Arial"/>
            </a:endParaRPr>
          </a:p>
        </p:txBody>
      </p:sp>
      <p:sp>
        <p:nvSpPr>
          <p:cNvPr id="195" name="CustomShape 2"/>
          <p:cNvSpPr/>
          <p:nvPr/>
        </p:nvSpPr>
        <p:spPr>
          <a:xfrm>
            <a:off x="251280" y="957960"/>
            <a:ext cx="7891200" cy="727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2400" b="1" spc="-1" dirty="0">
                <a:solidFill>
                  <a:srgbClr val="0070C0"/>
                </a:solidFill>
                <a:latin typeface="Calibri"/>
              </a:rPr>
              <a:t>TP Caractérisation du signal radio </a:t>
            </a:r>
            <a:r>
              <a:rPr lang="fr-FR" sz="2400" b="1" spc="-1" dirty="0" err="1">
                <a:solidFill>
                  <a:srgbClr val="0070C0"/>
                </a:solidFill>
                <a:latin typeface="Calibri"/>
              </a:rPr>
              <a:t>LoRa</a:t>
            </a: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000" y="1440000"/>
            <a:ext cx="5482593" cy="488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411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CustomShape 1"/>
          <p:cNvSpPr/>
          <p:nvPr/>
        </p:nvSpPr>
        <p:spPr>
          <a:xfrm>
            <a:off x="899640" y="369000"/>
            <a:ext cx="7386840" cy="57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3200" b="1" strike="noStrike" spc="-1">
                <a:solidFill>
                  <a:srgbClr val="632523"/>
                </a:solidFill>
                <a:latin typeface="Calibri"/>
                <a:ea typeface="DejaVu Sans"/>
              </a:rPr>
              <a:t>Propositions d’activités</a:t>
            </a:r>
            <a:endParaRPr lang="fr-FR" sz="3200" b="0" strike="noStrike" spc="-1">
              <a:latin typeface="Arial"/>
            </a:endParaRPr>
          </a:p>
        </p:txBody>
      </p:sp>
      <p:sp>
        <p:nvSpPr>
          <p:cNvPr id="195" name="CustomShape 2"/>
          <p:cNvSpPr/>
          <p:nvPr/>
        </p:nvSpPr>
        <p:spPr>
          <a:xfrm>
            <a:off x="251280" y="957960"/>
            <a:ext cx="7891200" cy="727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2400" b="1" spc="-1" dirty="0">
                <a:solidFill>
                  <a:srgbClr val="0070C0"/>
                </a:solidFill>
                <a:latin typeface="Calibri"/>
              </a:rPr>
              <a:t>TP Caractérisation du signal radio </a:t>
            </a:r>
            <a:r>
              <a:rPr lang="fr-FR" sz="2400" b="1" spc="-1" dirty="0" err="1">
                <a:solidFill>
                  <a:srgbClr val="0070C0"/>
                </a:solidFill>
                <a:latin typeface="Calibri"/>
              </a:rPr>
              <a:t>LoRa</a:t>
            </a: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000" y="1440000"/>
            <a:ext cx="5482593" cy="488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937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"/>
    </mc:Choice>
    <mc:Fallback xmlns="">
      <p:transition spd="slow" advClick="0" advTm="300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CustomShape 1"/>
          <p:cNvSpPr/>
          <p:nvPr/>
        </p:nvSpPr>
        <p:spPr>
          <a:xfrm>
            <a:off x="899640" y="369000"/>
            <a:ext cx="7386840" cy="57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3200" b="1" strike="noStrike" spc="-1">
                <a:solidFill>
                  <a:srgbClr val="632523"/>
                </a:solidFill>
                <a:latin typeface="Calibri"/>
                <a:ea typeface="DejaVu Sans"/>
              </a:rPr>
              <a:t>Propositions d’activités</a:t>
            </a:r>
            <a:endParaRPr lang="fr-FR" sz="3200" b="0" strike="noStrike" spc="-1">
              <a:latin typeface="Arial"/>
            </a:endParaRPr>
          </a:p>
        </p:txBody>
      </p:sp>
      <p:sp>
        <p:nvSpPr>
          <p:cNvPr id="195" name="CustomShape 2"/>
          <p:cNvSpPr/>
          <p:nvPr/>
        </p:nvSpPr>
        <p:spPr>
          <a:xfrm>
            <a:off x="251280" y="957960"/>
            <a:ext cx="7891200" cy="727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2400" b="1" spc="-1" dirty="0">
                <a:solidFill>
                  <a:srgbClr val="0070C0"/>
                </a:solidFill>
                <a:latin typeface="Calibri"/>
              </a:rPr>
              <a:t>TP Caractérisation du signal radio </a:t>
            </a:r>
            <a:r>
              <a:rPr lang="fr-FR" sz="2400" b="1" spc="-1" dirty="0" err="1">
                <a:solidFill>
                  <a:srgbClr val="0070C0"/>
                </a:solidFill>
                <a:latin typeface="Calibri"/>
              </a:rPr>
              <a:t>LoRa</a:t>
            </a: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000" y="1440000"/>
            <a:ext cx="5482593" cy="488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503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"/>
    </mc:Choice>
    <mc:Fallback xmlns="">
      <p:transition spd="slow" advClick="0" advTm="300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CustomShape 1"/>
          <p:cNvSpPr/>
          <p:nvPr/>
        </p:nvSpPr>
        <p:spPr>
          <a:xfrm>
            <a:off x="899640" y="369000"/>
            <a:ext cx="7386840" cy="57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3200" b="1" strike="noStrike" spc="-1">
                <a:solidFill>
                  <a:srgbClr val="632523"/>
                </a:solidFill>
                <a:latin typeface="Calibri"/>
                <a:ea typeface="DejaVu Sans"/>
              </a:rPr>
              <a:t>Propositions d’activités</a:t>
            </a:r>
            <a:endParaRPr lang="fr-FR" sz="3200" b="0" strike="noStrike" spc="-1">
              <a:latin typeface="Arial"/>
            </a:endParaRPr>
          </a:p>
        </p:txBody>
      </p:sp>
      <p:sp>
        <p:nvSpPr>
          <p:cNvPr id="195" name="CustomShape 2"/>
          <p:cNvSpPr/>
          <p:nvPr/>
        </p:nvSpPr>
        <p:spPr>
          <a:xfrm>
            <a:off x="251280" y="957960"/>
            <a:ext cx="7891200" cy="727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2400" b="1" spc="-1" dirty="0">
                <a:solidFill>
                  <a:srgbClr val="0070C0"/>
                </a:solidFill>
                <a:latin typeface="Calibri"/>
              </a:rPr>
              <a:t>TP Caractérisation du signal radio </a:t>
            </a:r>
            <a:r>
              <a:rPr lang="fr-FR" sz="2400" b="1" spc="-1" dirty="0" err="1">
                <a:solidFill>
                  <a:srgbClr val="0070C0"/>
                </a:solidFill>
                <a:latin typeface="Calibri"/>
              </a:rPr>
              <a:t>LoRa</a:t>
            </a: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000" y="1440000"/>
            <a:ext cx="5482593" cy="488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593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"/>
    </mc:Choice>
    <mc:Fallback xmlns="">
      <p:transition spd="slow" advClick="0" advTm="300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CustomShape 1"/>
          <p:cNvSpPr/>
          <p:nvPr/>
        </p:nvSpPr>
        <p:spPr>
          <a:xfrm>
            <a:off x="899640" y="369000"/>
            <a:ext cx="7386840" cy="57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3200" b="1" strike="noStrike" spc="-1">
                <a:solidFill>
                  <a:srgbClr val="632523"/>
                </a:solidFill>
                <a:latin typeface="Calibri"/>
                <a:ea typeface="DejaVu Sans"/>
              </a:rPr>
              <a:t>Propositions d’activités</a:t>
            </a:r>
            <a:endParaRPr lang="fr-FR" sz="3200" b="0" strike="noStrike" spc="-1">
              <a:latin typeface="Arial"/>
            </a:endParaRPr>
          </a:p>
        </p:txBody>
      </p:sp>
      <p:sp>
        <p:nvSpPr>
          <p:cNvPr id="195" name="CustomShape 2"/>
          <p:cNvSpPr/>
          <p:nvPr/>
        </p:nvSpPr>
        <p:spPr>
          <a:xfrm>
            <a:off x="251280" y="957960"/>
            <a:ext cx="7891200" cy="727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2400" b="1" spc="-1" dirty="0">
                <a:solidFill>
                  <a:srgbClr val="0070C0"/>
                </a:solidFill>
                <a:latin typeface="Calibri"/>
              </a:rPr>
              <a:t>TP Caractérisation du signal radio </a:t>
            </a:r>
            <a:r>
              <a:rPr lang="fr-FR" sz="2400" b="1" spc="-1" dirty="0" err="1">
                <a:solidFill>
                  <a:srgbClr val="0070C0"/>
                </a:solidFill>
                <a:latin typeface="Calibri"/>
              </a:rPr>
              <a:t>LoRa</a:t>
            </a: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000" y="1440000"/>
            <a:ext cx="5482593" cy="488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374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CustomShape 1"/>
          <p:cNvSpPr/>
          <p:nvPr/>
        </p:nvSpPr>
        <p:spPr>
          <a:xfrm>
            <a:off x="899640" y="369000"/>
            <a:ext cx="7386840" cy="57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3200" b="1" strike="noStrike" spc="-1">
                <a:solidFill>
                  <a:srgbClr val="632523"/>
                </a:solidFill>
                <a:latin typeface="Calibri"/>
                <a:ea typeface="DejaVu Sans"/>
              </a:rPr>
              <a:t>Propositions d’activités</a:t>
            </a:r>
            <a:endParaRPr lang="fr-FR" sz="3200" b="0" strike="noStrike" spc="-1">
              <a:latin typeface="Arial"/>
            </a:endParaRPr>
          </a:p>
        </p:txBody>
      </p:sp>
      <p:sp>
        <p:nvSpPr>
          <p:cNvPr id="195" name="CustomShape 2"/>
          <p:cNvSpPr/>
          <p:nvPr/>
        </p:nvSpPr>
        <p:spPr>
          <a:xfrm>
            <a:off x="251280" y="957960"/>
            <a:ext cx="7891200" cy="727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2400" b="1" spc="-1" dirty="0">
                <a:solidFill>
                  <a:srgbClr val="0070C0"/>
                </a:solidFill>
                <a:latin typeface="Calibri"/>
              </a:rPr>
              <a:t>TP Caractérisation du signal radio </a:t>
            </a:r>
            <a:r>
              <a:rPr lang="fr-FR" sz="2400" b="1" spc="-1" dirty="0" err="1">
                <a:solidFill>
                  <a:srgbClr val="0070C0"/>
                </a:solidFill>
                <a:latin typeface="Calibri"/>
              </a:rPr>
              <a:t>LoRa</a:t>
            </a: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000" y="1440000"/>
            <a:ext cx="5482593" cy="488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84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"/>
    </mc:Choice>
    <mc:Fallback xmlns="">
      <p:transition spd="slow" advClick="0" advTm="300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CustomShape 1"/>
          <p:cNvSpPr/>
          <p:nvPr/>
        </p:nvSpPr>
        <p:spPr>
          <a:xfrm>
            <a:off x="899640" y="369000"/>
            <a:ext cx="7386840" cy="57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3200" b="1" strike="noStrike" spc="-1">
                <a:solidFill>
                  <a:srgbClr val="632523"/>
                </a:solidFill>
                <a:latin typeface="Calibri"/>
                <a:ea typeface="DejaVu Sans"/>
              </a:rPr>
              <a:t>Propositions d’activités</a:t>
            </a:r>
            <a:endParaRPr lang="fr-FR" sz="3200" b="0" strike="noStrike" spc="-1">
              <a:latin typeface="Arial"/>
            </a:endParaRPr>
          </a:p>
        </p:txBody>
      </p:sp>
      <p:sp>
        <p:nvSpPr>
          <p:cNvPr id="195" name="CustomShape 2"/>
          <p:cNvSpPr/>
          <p:nvPr/>
        </p:nvSpPr>
        <p:spPr>
          <a:xfrm>
            <a:off x="251280" y="957960"/>
            <a:ext cx="7891200" cy="727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2400" b="1" spc="-1" dirty="0">
                <a:solidFill>
                  <a:srgbClr val="0070C0"/>
                </a:solidFill>
                <a:latin typeface="Calibri"/>
              </a:rPr>
              <a:t>TP Caractérisation du signal radio </a:t>
            </a:r>
            <a:r>
              <a:rPr lang="fr-FR" sz="2400" b="1" spc="-1" dirty="0" err="1">
                <a:solidFill>
                  <a:srgbClr val="0070C0"/>
                </a:solidFill>
                <a:latin typeface="Calibri"/>
              </a:rPr>
              <a:t>LoRa</a:t>
            </a: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000" y="1440000"/>
            <a:ext cx="5482593" cy="488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715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"/>
    </mc:Choice>
    <mc:Fallback xmlns="">
      <p:transition spd="slow" advClick="0" advTm="300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CustomShape 1"/>
          <p:cNvSpPr/>
          <p:nvPr/>
        </p:nvSpPr>
        <p:spPr>
          <a:xfrm>
            <a:off x="899640" y="369000"/>
            <a:ext cx="7386840" cy="57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3200" b="1" strike="noStrike" spc="-1">
                <a:solidFill>
                  <a:srgbClr val="632523"/>
                </a:solidFill>
                <a:latin typeface="Calibri"/>
                <a:ea typeface="DejaVu Sans"/>
              </a:rPr>
              <a:t>Propositions d’activités</a:t>
            </a:r>
            <a:endParaRPr lang="fr-FR" sz="3200" b="0" strike="noStrike" spc="-1">
              <a:latin typeface="Arial"/>
            </a:endParaRPr>
          </a:p>
        </p:txBody>
      </p:sp>
      <p:sp>
        <p:nvSpPr>
          <p:cNvPr id="195" name="CustomShape 2"/>
          <p:cNvSpPr/>
          <p:nvPr/>
        </p:nvSpPr>
        <p:spPr>
          <a:xfrm>
            <a:off x="251280" y="957960"/>
            <a:ext cx="7891200" cy="727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2400" b="1" spc="-1" dirty="0">
                <a:solidFill>
                  <a:srgbClr val="0070C0"/>
                </a:solidFill>
                <a:latin typeface="Calibri"/>
              </a:rPr>
              <a:t>TP Caractérisation du signal radio </a:t>
            </a:r>
            <a:r>
              <a:rPr lang="fr-FR" sz="2400" b="1" spc="-1" dirty="0" err="1">
                <a:solidFill>
                  <a:srgbClr val="0070C0"/>
                </a:solidFill>
                <a:latin typeface="Calibri"/>
              </a:rPr>
              <a:t>LoRa</a:t>
            </a: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000" y="1440000"/>
            <a:ext cx="5482593" cy="488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606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"/>
    </mc:Choice>
    <mc:Fallback xmlns="">
      <p:transition spd="slow" advClick="0" advTm="300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CustomShape 1"/>
          <p:cNvSpPr/>
          <p:nvPr/>
        </p:nvSpPr>
        <p:spPr>
          <a:xfrm>
            <a:off x="899640" y="369000"/>
            <a:ext cx="7386840" cy="57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3200" b="1" strike="noStrike" spc="-1">
                <a:solidFill>
                  <a:srgbClr val="632523"/>
                </a:solidFill>
                <a:latin typeface="Calibri"/>
                <a:ea typeface="DejaVu Sans"/>
              </a:rPr>
              <a:t>Propositions d’activités</a:t>
            </a:r>
            <a:endParaRPr lang="fr-FR" sz="3200" b="0" strike="noStrike" spc="-1">
              <a:latin typeface="Arial"/>
            </a:endParaRPr>
          </a:p>
        </p:txBody>
      </p:sp>
      <p:sp>
        <p:nvSpPr>
          <p:cNvPr id="195" name="CustomShape 2"/>
          <p:cNvSpPr/>
          <p:nvPr/>
        </p:nvSpPr>
        <p:spPr>
          <a:xfrm>
            <a:off x="251280" y="957960"/>
            <a:ext cx="7891200" cy="727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2400" b="1" spc="-1" dirty="0">
                <a:solidFill>
                  <a:srgbClr val="0070C0"/>
                </a:solidFill>
                <a:latin typeface="Calibri"/>
              </a:rPr>
              <a:t>TP Caractérisation du signal radio </a:t>
            </a:r>
            <a:r>
              <a:rPr lang="fr-FR" sz="2400" b="1" spc="-1" dirty="0" err="1">
                <a:solidFill>
                  <a:srgbClr val="0070C0"/>
                </a:solidFill>
                <a:latin typeface="Calibri"/>
              </a:rPr>
              <a:t>LoRa</a:t>
            </a: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000" y="1440000"/>
            <a:ext cx="5482593" cy="488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794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CustomShape 1"/>
          <p:cNvSpPr/>
          <p:nvPr/>
        </p:nvSpPr>
        <p:spPr>
          <a:xfrm>
            <a:off x="899640" y="369000"/>
            <a:ext cx="7386840" cy="57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3200" b="1" strike="noStrike" spc="-1">
                <a:solidFill>
                  <a:srgbClr val="632523"/>
                </a:solidFill>
                <a:latin typeface="Calibri"/>
                <a:ea typeface="DejaVu Sans"/>
              </a:rPr>
              <a:t>Le contexte des objets connectés</a:t>
            </a:r>
            <a:endParaRPr lang="fr-FR" sz="3200" b="0" strike="noStrike" spc="-1">
              <a:latin typeface="Arial"/>
            </a:endParaRPr>
          </a:p>
        </p:txBody>
      </p:sp>
      <p:sp>
        <p:nvSpPr>
          <p:cNvPr id="61" name="CustomShape 2"/>
          <p:cNvSpPr/>
          <p:nvPr/>
        </p:nvSpPr>
        <p:spPr>
          <a:xfrm>
            <a:off x="1035000" y="1318680"/>
            <a:ext cx="7386840" cy="4111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2400" b="1" strike="noStrike" spc="-1">
                <a:solidFill>
                  <a:srgbClr val="000000"/>
                </a:solidFill>
                <a:latin typeface="Calibri"/>
                <a:ea typeface="DejaVu Sans"/>
              </a:rPr>
              <a:t>Exemple : Smart Cities</a:t>
            </a:r>
            <a:endParaRPr lang="fr-FR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2400" b="0" strike="noStrike" spc="-1">
                <a:solidFill>
                  <a:srgbClr val="000000"/>
                </a:solidFill>
                <a:latin typeface="Calibri"/>
                <a:ea typeface="DejaVu Sans"/>
              </a:rPr>
              <a:t>Gestion et assistance de places de stationnement</a:t>
            </a:r>
            <a:endParaRPr lang="fr-FR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>
              <a:latin typeface="Arial"/>
            </a:endParaRPr>
          </a:p>
        </p:txBody>
      </p:sp>
      <p:pic>
        <p:nvPicPr>
          <p:cNvPr id="62" name="Image 55"/>
          <p:cNvPicPr/>
          <p:nvPr/>
        </p:nvPicPr>
        <p:blipFill>
          <a:blip r:embed="rId2"/>
          <a:stretch/>
        </p:blipFill>
        <p:spPr>
          <a:xfrm>
            <a:off x="1008000" y="2192760"/>
            <a:ext cx="7125840" cy="451224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2600922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CustomShape 1"/>
          <p:cNvSpPr/>
          <p:nvPr/>
        </p:nvSpPr>
        <p:spPr>
          <a:xfrm>
            <a:off x="899640" y="369000"/>
            <a:ext cx="7386840" cy="57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3200" b="1" strike="noStrike" spc="-1">
                <a:solidFill>
                  <a:srgbClr val="632523"/>
                </a:solidFill>
                <a:latin typeface="Calibri"/>
                <a:ea typeface="DejaVu Sans"/>
              </a:rPr>
              <a:t>Propositions d’activités</a:t>
            </a:r>
            <a:endParaRPr lang="fr-FR" sz="3200" b="0" strike="noStrike" spc="-1">
              <a:latin typeface="Arial"/>
            </a:endParaRPr>
          </a:p>
        </p:txBody>
      </p:sp>
      <p:sp>
        <p:nvSpPr>
          <p:cNvPr id="195" name="CustomShape 2"/>
          <p:cNvSpPr/>
          <p:nvPr/>
        </p:nvSpPr>
        <p:spPr>
          <a:xfrm>
            <a:off x="251280" y="957960"/>
            <a:ext cx="7891200" cy="727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2400" b="1" spc="-1" dirty="0">
                <a:solidFill>
                  <a:srgbClr val="0070C0"/>
                </a:solidFill>
                <a:latin typeface="Calibri"/>
              </a:rPr>
              <a:t>TP Caractérisation du signal radio </a:t>
            </a:r>
            <a:r>
              <a:rPr lang="fr-FR" sz="2400" b="1" spc="-1" dirty="0" err="1">
                <a:solidFill>
                  <a:srgbClr val="0070C0"/>
                </a:solidFill>
                <a:latin typeface="Calibri"/>
              </a:rPr>
              <a:t>LoRa</a:t>
            </a: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000" y="1440000"/>
            <a:ext cx="5482593" cy="488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208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CustomShape 1"/>
          <p:cNvSpPr/>
          <p:nvPr/>
        </p:nvSpPr>
        <p:spPr>
          <a:xfrm>
            <a:off x="899640" y="369000"/>
            <a:ext cx="7386840" cy="57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3200" b="1" strike="noStrike" spc="-1">
                <a:solidFill>
                  <a:srgbClr val="632523"/>
                </a:solidFill>
                <a:latin typeface="Calibri"/>
                <a:ea typeface="DejaVu Sans"/>
              </a:rPr>
              <a:t>Propositions d’activités</a:t>
            </a:r>
            <a:endParaRPr lang="fr-FR" sz="3200" b="0" strike="noStrike" spc="-1">
              <a:latin typeface="Arial"/>
            </a:endParaRPr>
          </a:p>
        </p:txBody>
      </p:sp>
      <p:sp>
        <p:nvSpPr>
          <p:cNvPr id="195" name="CustomShape 2"/>
          <p:cNvSpPr/>
          <p:nvPr/>
        </p:nvSpPr>
        <p:spPr>
          <a:xfrm>
            <a:off x="251280" y="957960"/>
            <a:ext cx="7891200" cy="727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2400" b="1" spc="-1" dirty="0">
                <a:solidFill>
                  <a:srgbClr val="0070C0"/>
                </a:solidFill>
                <a:latin typeface="Calibri"/>
              </a:rPr>
              <a:t>TP Caractérisation du signal radio </a:t>
            </a:r>
            <a:r>
              <a:rPr lang="fr-FR" sz="2400" b="1" spc="-1" dirty="0" err="1">
                <a:solidFill>
                  <a:srgbClr val="0070C0"/>
                </a:solidFill>
                <a:latin typeface="Calibri"/>
              </a:rPr>
              <a:t>LoRa</a:t>
            </a: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000" y="1440000"/>
            <a:ext cx="5482593" cy="488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67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"/>
    </mc:Choice>
    <mc:Fallback xmlns="">
      <p:transition spd="slow" advClick="0" advTm="300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CustomShape 1"/>
          <p:cNvSpPr/>
          <p:nvPr/>
        </p:nvSpPr>
        <p:spPr>
          <a:xfrm>
            <a:off x="899640" y="369000"/>
            <a:ext cx="7386840" cy="57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3200" b="1" strike="noStrike" spc="-1">
                <a:solidFill>
                  <a:srgbClr val="632523"/>
                </a:solidFill>
                <a:latin typeface="Calibri"/>
                <a:ea typeface="DejaVu Sans"/>
              </a:rPr>
              <a:t>Propositions d’activités</a:t>
            </a:r>
            <a:endParaRPr lang="fr-FR" sz="3200" b="0" strike="noStrike" spc="-1">
              <a:latin typeface="Arial"/>
            </a:endParaRPr>
          </a:p>
        </p:txBody>
      </p:sp>
      <p:sp>
        <p:nvSpPr>
          <p:cNvPr id="195" name="CustomShape 2"/>
          <p:cNvSpPr/>
          <p:nvPr/>
        </p:nvSpPr>
        <p:spPr>
          <a:xfrm>
            <a:off x="251280" y="957960"/>
            <a:ext cx="7891200" cy="727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2400" b="1" spc="-1" dirty="0">
                <a:solidFill>
                  <a:srgbClr val="0070C0"/>
                </a:solidFill>
                <a:latin typeface="Calibri"/>
              </a:rPr>
              <a:t>TP Caractérisation du signal radio </a:t>
            </a:r>
            <a:r>
              <a:rPr lang="fr-FR" sz="2400" b="1" spc="-1" dirty="0" err="1">
                <a:solidFill>
                  <a:srgbClr val="0070C0"/>
                </a:solidFill>
                <a:latin typeface="Calibri"/>
              </a:rPr>
              <a:t>LoRa</a:t>
            </a: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000" y="1440000"/>
            <a:ext cx="5482593" cy="488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964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"/>
    </mc:Choice>
    <mc:Fallback xmlns="">
      <p:transition spd="slow" advClick="0" advTm="300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CustomShape 1"/>
          <p:cNvSpPr/>
          <p:nvPr/>
        </p:nvSpPr>
        <p:spPr>
          <a:xfrm>
            <a:off x="899640" y="369000"/>
            <a:ext cx="7386840" cy="57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3200" b="1" strike="noStrike" spc="-1">
                <a:solidFill>
                  <a:srgbClr val="632523"/>
                </a:solidFill>
                <a:latin typeface="Calibri"/>
                <a:ea typeface="DejaVu Sans"/>
              </a:rPr>
              <a:t>Propositions d’activités</a:t>
            </a:r>
            <a:endParaRPr lang="fr-FR" sz="3200" b="0" strike="noStrike" spc="-1">
              <a:latin typeface="Arial"/>
            </a:endParaRPr>
          </a:p>
        </p:txBody>
      </p:sp>
      <p:sp>
        <p:nvSpPr>
          <p:cNvPr id="195" name="CustomShape 2"/>
          <p:cNvSpPr/>
          <p:nvPr/>
        </p:nvSpPr>
        <p:spPr>
          <a:xfrm>
            <a:off x="251280" y="957960"/>
            <a:ext cx="7891200" cy="727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2400" b="1" spc="-1" dirty="0">
                <a:solidFill>
                  <a:srgbClr val="0070C0"/>
                </a:solidFill>
                <a:latin typeface="Calibri"/>
              </a:rPr>
              <a:t>TP Caractérisation du signal radio </a:t>
            </a:r>
            <a:r>
              <a:rPr lang="fr-FR" sz="2400" b="1" spc="-1" dirty="0" err="1">
                <a:solidFill>
                  <a:srgbClr val="0070C0"/>
                </a:solidFill>
                <a:latin typeface="Calibri"/>
              </a:rPr>
              <a:t>LoRa</a:t>
            </a: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000" y="1440000"/>
            <a:ext cx="5482593" cy="488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56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"/>
    </mc:Choice>
    <mc:Fallback xmlns="">
      <p:transition spd="slow" advClick="0" advTm="300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CustomShape 1"/>
          <p:cNvSpPr/>
          <p:nvPr/>
        </p:nvSpPr>
        <p:spPr>
          <a:xfrm>
            <a:off x="899640" y="369000"/>
            <a:ext cx="7386840" cy="57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3200" b="1" strike="noStrike" spc="-1">
                <a:solidFill>
                  <a:srgbClr val="632523"/>
                </a:solidFill>
                <a:latin typeface="Calibri"/>
                <a:ea typeface="DejaVu Sans"/>
              </a:rPr>
              <a:t>Propositions d’activités</a:t>
            </a:r>
            <a:endParaRPr lang="fr-FR" sz="3200" b="0" strike="noStrike" spc="-1">
              <a:latin typeface="Arial"/>
            </a:endParaRPr>
          </a:p>
        </p:txBody>
      </p:sp>
      <p:sp>
        <p:nvSpPr>
          <p:cNvPr id="195" name="CustomShape 2"/>
          <p:cNvSpPr/>
          <p:nvPr/>
        </p:nvSpPr>
        <p:spPr>
          <a:xfrm>
            <a:off x="251280" y="957960"/>
            <a:ext cx="7891200" cy="727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2400" b="1" spc="-1" dirty="0">
                <a:solidFill>
                  <a:srgbClr val="0070C0"/>
                </a:solidFill>
                <a:latin typeface="Calibri"/>
              </a:rPr>
              <a:t>TP Caractérisation du signal radio </a:t>
            </a:r>
            <a:r>
              <a:rPr lang="fr-FR" sz="2400" b="1" spc="-1" dirty="0" err="1">
                <a:solidFill>
                  <a:srgbClr val="0070C0"/>
                </a:solidFill>
                <a:latin typeface="Calibri"/>
              </a:rPr>
              <a:t>LoRa</a:t>
            </a: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000" y="1440000"/>
            <a:ext cx="5482593" cy="488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962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"/>
    </mc:Choice>
    <mc:Fallback xmlns="">
      <p:transition spd="slow" advClick="0" advTm="300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CustomShape 1"/>
          <p:cNvSpPr/>
          <p:nvPr/>
        </p:nvSpPr>
        <p:spPr>
          <a:xfrm>
            <a:off x="899640" y="369000"/>
            <a:ext cx="7386840" cy="57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3200" b="1" strike="noStrike" spc="-1">
                <a:solidFill>
                  <a:srgbClr val="632523"/>
                </a:solidFill>
                <a:latin typeface="Calibri"/>
                <a:ea typeface="DejaVu Sans"/>
              </a:rPr>
              <a:t>Propositions d’activités</a:t>
            </a:r>
            <a:endParaRPr lang="fr-FR" sz="3200" b="0" strike="noStrike" spc="-1">
              <a:latin typeface="Arial"/>
            </a:endParaRPr>
          </a:p>
        </p:txBody>
      </p:sp>
      <p:sp>
        <p:nvSpPr>
          <p:cNvPr id="195" name="CustomShape 2"/>
          <p:cNvSpPr/>
          <p:nvPr/>
        </p:nvSpPr>
        <p:spPr>
          <a:xfrm>
            <a:off x="251280" y="957960"/>
            <a:ext cx="7891200" cy="727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2400" b="1" spc="-1" dirty="0">
                <a:solidFill>
                  <a:srgbClr val="0070C0"/>
                </a:solidFill>
                <a:latin typeface="Calibri"/>
              </a:rPr>
              <a:t>TP Caractérisation du signal radio </a:t>
            </a:r>
            <a:r>
              <a:rPr lang="fr-FR" sz="2400" b="1" spc="-1" dirty="0" err="1">
                <a:solidFill>
                  <a:srgbClr val="0070C0"/>
                </a:solidFill>
                <a:latin typeface="Calibri"/>
              </a:rPr>
              <a:t>LoRa</a:t>
            </a: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000" y="1440000"/>
            <a:ext cx="5482593" cy="488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358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"/>
    </mc:Choice>
    <mc:Fallback xmlns="">
      <p:transition spd="slow" advClick="0" advTm="300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CustomShape 1"/>
          <p:cNvSpPr/>
          <p:nvPr/>
        </p:nvSpPr>
        <p:spPr>
          <a:xfrm>
            <a:off x="899640" y="369000"/>
            <a:ext cx="7386840" cy="57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3200" b="1" strike="noStrike" spc="-1">
                <a:solidFill>
                  <a:srgbClr val="632523"/>
                </a:solidFill>
                <a:latin typeface="Calibri"/>
                <a:ea typeface="DejaVu Sans"/>
              </a:rPr>
              <a:t>Propositions d’activités</a:t>
            </a:r>
            <a:endParaRPr lang="fr-FR" sz="3200" b="0" strike="noStrike" spc="-1">
              <a:latin typeface="Arial"/>
            </a:endParaRPr>
          </a:p>
        </p:txBody>
      </p:sp>
      <p:sp>
        <p:nvSpPr>
          <p:cNvPr id="195" name="CustomShape 2"/>
          <p:cNvSpPr/>
          <p:nvPr/>
        </p:nvSpPr>
        <p:spPr>
          <a:xfrm>
            <a:off x="251280" y="957960"/>
            <a:ext cx="7891200" cy="727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2400" b="1" spc="-1" dirty="0">
                <a:solidFill>
                  <a:srgbClr val="0070C0"/>
                </a:solidFill>
                <a:latin typeface="Calibri"/>
              </a:rPr>
              <a:t>TP Caractérisation du signal radio </a:t>
            </a:r>
            <a:r>
              <a:rPr lang="fr-FR" sz="2400" b="1" spc="-1" dirty="0" err="1">
                <a:solidFill>
                  <a:srgbClr val="0070C0"/>
                </a:solidFill>
                <a:latin typeface="Calibri"/>
              </a:rPr>
              <a:t>LoRa</a:t>
            </a: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000" y="1440000"/>
            <a:ext cx="5482593" cy="488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788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"/>
    </mc:Choice>
    <mc:Fallback xmlns="">
      <p:transition spd="slow" advClick="0" advTm="300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CustomShape 1"/>
          <p:cNvSpPr/>
          <p:nvPr/>
        </p:nvSpPr>
        <p:spPr>
          <a:xfrm>
            <a:off x="899640" y="369000"/>
            <a:ext cx="7386840" cy="57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3200" b="1" strike="noStrike" spc="-1">
                <a:solidFill>
                  <a:srgbClr val="632523"/>
                </a:solidFill>
                <a:latin typeface="Calibri"/>
                <a:ea typeface="DejaVu Sans"/>
              </a:rPr>
              <a:t>Propositions d’activités</a:t>
            </a:r>
            <a:endParaRPr lang="fr-FR" sz="3200" b="0" strike="noStrike" spc="-1">
              <a:latin typeface="Arial"/>
            </a:endParaRPr>
          </a:p>
        </p:txBody>
      </p:sp>
      <p:sp>
        <p:nvSpPr>
          <p:cNvPr id="195" name="CustomShape 2"/>
          <p:cNvSpPr/>
          <p:nvPr/>
        </p:nvSpPr>
        <p:spPr>
          <a:xfrm>
            <a:off x="251280" y="957960"/>
            <a:ext cx="7891200" cy="727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2400" b="1" spc="-1" dirty="0">
                <a:solidFill>
                  <a:srgbClr val="0070C0"/>
                </a:solidFill>
                <a:latin typeface="Calibri"/>
              </a:rPr>
              <a:t>TP Caractérisation du signal radio </a:t>
            </a:r>
            <a:r>
              <a:rPr lang="fr-FR" sz="2400" b="1" spc="-1" dirty="0" err="1">
                <a:solidFill>
                  <a:srgbClr val="0070C0"/>
                </a:solidFill>
                <a:latin typeface="Calibri"/>
              </a:rPr>
              <a:t>LoRa</a:t>
            </a: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000" y="1440000"/>
            <a:ext cx="5482593" cy="488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233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"/>
    </mc:Choice>
    <mc:Fallback xmlns="">
      <p:transition spd="slow" advClick="0" advTm="300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CustomShape 1"/>
          <p:cNvSpPr/>
          <p:nvPr/>
        </p:nvSpPr>
        <p:spPr>
          <a:xfrm>
            <a:off x="899640" y="369000"/>
            <a:ext cx="7386840" cy="57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3200" b="1" strike="noStrike" spc="-1">
                <a:solidFill>
                  <a:srgbClr val="632523"/>
                </a:solidFill>
                <a:latin typeface="Calibri"/>
                <a:ea typeface="DejaVu Sans"/>
              </a:rPr>
              <a:t>Propositions d’activités</a:t>
            </a:r>
            <a:endParaRPr lang="fr-FR" sz="3200" b="0" strike="noStrike" spc="-1">
              <a:latin typeface="Arial"/>
            </a:endParaRPr>
          </a:p>
        </p:txBody>
      </p:sp>
      <p:sp>
        <p:nvSpPr>
          <p:cNvPr id="195" name="CustomShape 2"/>
          <p:cNvSpPr/>
          <p:nvPr/>
        </p:nvSpPr>
        <p:spPr>
          <a:xfrm>
            <a:off x="251280" y="957960"/>
            <a:ext cx="7891200" cy="727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2400" b="1" spc="-1" dirty="0">
                <a:solidFill>
                  <a:srgbClr val="0070C0"/>
                </a:solidFill>
                <a:latin typeface="Calibri"/>
              </a:rPr>
              <a:t>TP Caractérisation du signal radio </a:t>
            </a:r>
            <a:r>
              <a:rPr lang="fr-FR" sz="2400" b="1" spc="-1" dirty="0" err="1">
                <a:solidFill>
                  <a:srgbClr val="0070C0"/>
                </a:solidFill>
                <a:latin typeface="Calibri"/>
              </a:rPr>
              <a:t>LoRa</a:t>
            </a: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000" y="1440000"/>
            <a:ext cx="5482593" cy="488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789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"/>
    </mc:Choice>
    <mc:Fallback xmlns="">
      <p:transition spd="slow" advClick="0" advTm="300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CustomShape 1"/>
          <p:cNvSpPr/>
          <p:nvPr/>
        </p:nvSpPr>
        <p:spPr>
          <a:xfrm>
            <a:off x="899640" y="369000"/>
            <a:ext cx="7386840" cy="57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3200" b="1" strike="noStrike" spc="-1">
                <a:solidFill>
                  <a:srgbClr val="632523"/>
                </a:solidFill>
                <a:latin typeface="Calibri"/>
                <a:ea typeface="DejaVu Sans"/>
              </a:rPr>
              <a:t>Propositions d’activités</a:t>
            </a:r>
            <a:endParaRPr lang="fr-FR" sz="3200" b="0" strike="noStrike" spc="-1">
              <a:latin typeface="Arial"/>
            </a:endParaRPr>
          </a:p>
        </p:txBody>
      </p:sp>
      <p:sp>
        <p:nvSpPr>
          <p:cNvPr id="195" name="CustomShape 2"/>
          <p:cNvSpPr/>
          <p:nvPr/>
        </p:nvSpPr>
        <p:spPr>
          <a:xfrm>
            <a:off x="251280" y="957960"/>
            <a:ext cx="7891200" cy="727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2400" b="1" spc="-1" dirty="0">
                <a:solidFill>
                  <a:srgbClr val="0070C0"/>
                </a:solidFill>
                <a:latin typeface="Calibri"/>
              </a:rPr>
              <a:t>TP Caractérisation du signal radio </a:t>
            </a:r>
            <a:r>
              <a:rPr lang="fr-FR" sz="2400" b="1" spc="-1" dirty="0" err="1">
                <a:solidFill>
                  <a:srgbClr val="0070C0"/>
                </a:solidFill>
                <a:latin typeface="Calibri"/>
              </a:rPr>
              <a:t>LoRa</a:t>
            </a: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000" y="1440000"/>
            <a:ext cx="5482593" cy="488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640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"/>
    </mc:Choice>
    <mc:Fallback xmlns="">
      <p:transition spd="slow" advClick="0" advTm="3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CustomShape 1"/>
          <p:cNvSpPr/>
          <p:nvPr/>
        </p:nvSpPr>
        <p:spPr>
          <a:xfrm>
            <a:off x="899640" y="369000"/>
            <a:ext cx="7386840" cy="57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3200" b="1" strike="noStrike" spc="-1">
                <a:solidFill>
                  <a:srgbClr val="632523"/>
                </a:solidFill>
                <a:latin typeface="Calibri"/>
                <a:ea typeface="DejaVu Sans"/>
              </a:rPr>
              <a:t>Le contexte des objets connectés</a:t>
            </a:r>
            <a:endParaRPr lang="fr-FR" sz="3200" b="0" strike="noStrike" spc="-1">
              <a:latin typeface="Arial"/>
            </a:endParaRPr>
          </a:p>
        </p:txBody>
      </p:sp>
      <p:sp>
        <p:nvSpPr>
          <p:cNvPr id="64" name="CustomShape 2"/>
          <p:cNvSpPr/>
          <p:nvPr/>
        </p:nvSpPr>
        <p:spPr>
          <a:xfrm>
            <a:off x="489780" y="973234"/>
            <a:ext cx="4103280" cy="517937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24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Exemple : Smart </a:t>
            </a:r>
            <a:r>
              <a:rPr lang="fr-FR" sz="2400" b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Cities</a:t>
            </a: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 marL="216000" indent="-21528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Mesure des places libres</a:t>
            </a:r>
            <a:endParaRPr lang="fr-FR" sz="2400" b="0" strike="noStrike" spc="-1" dirty="0">
              <a:latin typeface="Arial"/>
            </a:endParaRPr>
          </a:p>
          <a:p>
            <a:pPr marL="216000" indent="-21528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Monitoring de l’occupation</a:t>
            </a:r>
            <a:endParaRPr lang="fr-FR" sz="2400" b="0" strike="noStrike" spc="-1" dirty="0">
              <a:latin typeface="Arial"/>
            </a:endParaRPr>
          </a:p>
          <a:p>
            <a:pPr marL="216000" indent="-21528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Paiement connecté</a:t>
            </a:r>
            <a:endParaRPr lang="fr-FR" sz="2400" b="0" strike="noStrike" spc="-1" dirty="0">
              <a:latin typeface="Arial"/>
            </a:endParaRPr>
          </a:p>
          <a:p>
            <a:pPr marL="216000" indent="-21528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Application de recensement des places libres</a:t>
            </a:r>
            <a:endParaRPr lang="fr-FR" sz="2400" b="0" strike="noStrike" spc="-1" dirty="0">
              <a:latin typeface="Arial"/>
            </a:endParaRPr>
          </a:p>
          <a:p>
            <a:pPr marL="216000" indent="-21528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Guidage vers les places disponibles</a:t>
            </a:r>
            <a:endParaRPr lang="fr-FR" sz="2400" b="0" strike="noStrike" spc="-1" dirty="0">
              <a:latin typeface="Arial"/>
            </a:endParaRPr>
          </a:p>
          <a:p>
            <a:pPr marL="216000" indent="-21528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Mécanisme d’attribution</a:t>
            </a: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 marL="216000" indent="-21528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Il ne manque plus au véhicule qu’à être autonome pour aller se garer tout seul </a:t>
            </a:r>
            <a:r>
              <a:rPr lang="fr-FR" sz="2400" b="0" strike="noStrike" spc="-1" dirty="0" smtClean="0">
                <a:solidFill>
                  <a:srgbClr val="000000"/>
                </a:solidFill>
                <a:latin typeface="Calibri"/>
                <a:ea typeface="DejaVu Sans"/>
              </a:rPr>
              <a:t>!</a:t>
            </a:r>
            <a:endParaRPr lang="fr-FR" sz="2400" b="0" strike="noStrike" spc="-1" dirty="0">
              <a:latin typeface="Arial"/>
            </a:endParaRPr>
          </a:p>
        </p:txBody>
      </p:sp>
      <p:pic>
        <p:nvPicPr>
          <p:cNvPr id="65" name="Image 58"/>
          <p:cNvPicPr/>
          <p:nvPr/>
        </p:nvPicPr>
        <p:blipFill>
          <a:blip r:embed="rId2"/>
          <a:stretch/>
        </p:blipFill>
        <p:spPr>
          <a:xfrm>
            <a:off x="5115240" y="1800000"/>
            <a:ext cx="3978720" cy="2519280"/>
          </a:xfrm>
          <a:prstGeom prst="rect">
            <a:avLst/>
          </a:prstGeom>
          <a:ln>
            <a:noFill/>
          </a:ln>
        </p:spPr>
      </p:pic>
      <p:pic>
        <p:nvPicPr>
          <p:cNvPr id="66" name="Image 59"/>
          <p:cNvPicPr/>
          <p:nvPr/>
        </p:nvPicPr>
        <p:blipFill>
          <a:blip r:embed="rId3"/>
          <a:stretch/>
        </p:blipFill>
        <p:spPr>
          <a:xfrm>
            <a:off x="5695200" y="4536000"/>
            <a:ext cx="2728080" cy="12492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0913374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CustomShape 1"/>
          <p:cNvSpPr/>
          <p:nvPr/>
        </p:nvSpPr>
        <p:spPr>
          <a:xfrm>
            <a:off x="899640" y="369000"/>
            <a:ext cx="7386840" cy="57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3200" b="1" strike="noStrike" spc="-1">
                <a:solidFill>
                  <a:srgbClr val="632523"/>
                </a:solidFill>
                <a:latin typeface="Calibri"/>
                <a:ea typeface="DejaVu Sans"/>
              </a:rPr>
              <a:t>Propositions d’activités</a:t>
            </a:r>
            <a:endParaRPr lang="fr-FR" sz="3200" b="0" strike="noStrike" spc="-1">
              <a:latin typeface="Arial"/>
            </a:endParaRPr>
          </a:p>
        </p:txBody>
      </p:sp>
      <p:sp>
        <p:nvSpPr>
          <p:cNvPr id="195" name="CustomShape 2"/>
          <p:cNvSpPr/>
          <p:nvPr/>
        </p:nvSpPr>
        <p:spPr>
          <a:xfrm>
            <a:off x="251280" y="957960"/>
            <a:ext cx="7891200" cy="727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2400" b="1" spc="-1" dirty="0">
                <a:solidFill>
                  <a:srgbClr val="0070C0"/>
                </a:solidFill>
                <a:latin typeface="Calibri"/>
              </a:rPr>
              <a:t>TP Caractérisation du signal radio </a:t>
            </a:r>
            <a:r>
              <a:rPr lang="fr-FR" sz="2400" b="1" spc="-1" dirty="0" err="1">
                <a:solidFill>
                  <a:srgbClr val="0070C0"/>
                </a:solidFill>
                <a:latin typeface="Calibri"/>
              </a:rPr>
              <a:t>LoRa</a:t>
            </a: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000" y="1440000"/>
            <a:ext cx="5482593" cy="488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533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"/>
    </mc:Choice>
    <mc:Fallback xmlns="">
      <p:transition spd="slow" advClick="0" advTm="300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CustomShape 1"/>
          <p:cNvSpPr/>
          <p:nvPr/>
        </p:nvSpPr>
        <p:spPr>
          <a:xfrm>
            <a:off x="899640" y="369000"/>
            <a:ext cx="7386840" cy="57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3200" b="1" strike="noStrike" spc="-1">
                <a:solidFill>
                  <a:srgbClr val="632523"/>
                </a:solidFill>
                <a:latin typeface="Calibri"/>
                <a:ea typeface="DejaVu Sans"/>
              </a:rPr>
              <a:t>Propositions d’activités</a:t>
            </a:r>
            <a:endParaRPr lang="fr-FR" sz="3200" b="0" strike="noStrike" spc="-1">
              <a:latin typeface="Arial"/>
            </a:endParaRPr>
          </a:p>
        </p:txBody>
      </p:sp>
      <p:sp>
        <p:nvSpPr>
          <p:cNvPr id="195" name="CustomShape 2"/>
          <p:cNvSpPr/>
          <p:nvPr/>
        </p:nvSpPr>
        <p:spPr>
          <a:xfrm>
            <a:off x="251280" y="957960"/>
            <a:ext cx="7891200" cy="727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2400" b="1" spc="-1" dirty="0">
                <a:solidFill>
                  <a:srgbClr val="0070C0"/>
                </a:solidFill>
                <a:latin typeface="Calibri"/>
              </a:rPr>
              <a:t>TP Caractérisation du signal radio </a:t>
            </a:r>
            <a:r>
              <a:rPr lang="fr-FR" sz="2400" b="1" spc="-1" dirty="0" err="1">
                <a:solidFill>
                  <a:srgbClr val="0070C0"/>
                </a:solidFill>
                <a:latin typeface="Calibri"/>
              </a:rPr>
              <a:t>LoRa</a:t>
            </a: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000" y="1440000"/>
            <a:ext cx="5482593" cy="488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853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"/>
    </mc:Choice>
    <mc:Fallback xmlns="">
      <p:transition spd="slow" advClick="0" advTm="300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CustomShape 1"/>
          <p:cNvSpPr/>
          <p:nvPr/>
        </p:nvSpPr>
        <p:spPr>
          <a:xfrm>
            <a:off x="899640" y="369000"/>
            <a:ext cx="7386840" cy="57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3200" b="1" strike="noStrike" spc="-1">
                <a:solidFill>
                  <a:srgbClr val="632523"/>
                </a:solidFill>
                <a:latin typeface="Calibri"/>
                <a:ea typeface="DejaVu Sans"/>
              </a:rPr>
              <a:t>Propositions d’activités</a:t>
            </a:r>
            <a:endParaRPr lang="fr-FR" sz="3200" b="0" strike="noStrike" spc="-1">
              <a:latin typeface="Arial"/>
            </a:endParaRPr>
          </a:p>
        </p:txBody>
      </p:sp>
      <p:sp>
        <p:nvSpPr>
          <p:cNvPr id="195" name="CustomShape 2"/>
          <p:cNvSpPr/>
          <p:nvPr/>
        </p:nvSpPr>
        <p:spPr>
          <a:xfrm>
            <a:off x="251280" y="957960"/>
            <a:ext cx="7891200" cy="727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2400" b="1" spc="-1" dirty="0">
                <a:solidFill>
                  <a:srgbClr val="0070C0"/>
                </a:solidFill>
                <a:latin typeface="Calibri"/>
              </a:rPr>
              <a:t>TP Caractérisation du signal radio </a:t>
            </a:r>
            <a:r>
              <a:rPr lang="fr-FR" sz="2400" b="1" spc="-1" dirty="0" err="1">
                <a:solidFill>
                  <a:srgbClr val="0070C0"/>
                </a:solidFill>
                <a:latin typeface="Calibri"/>
              </a:rPr>
              <a:t>LoRa</a:t>
            </a: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000" y="1440000"/>
            <a:ext cx="5482593" cy="488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576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"/>
    </mc:Choice>
    <mc:Fallback xmlns="">
      <p:transition spd="slow" advClick="0" advTm="300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CustomShape 1"/>
          <p:cNvSpPr/>
          <p:nvPr/>
        </p:nvSpPr>
        <p:spPr>
          <a:xfrm>
            <a:off x="899640" y="369000"/>
            <a:ext cx="7386840" cy="57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3200" b="1" strike="noStrike" spc="-1">
                <a:solidFill>
                  <a:srgbClr val="632523"/>
                </a:solidFill>
                <a:latin typeface="Calibri"/>
                <a:ea typeface="DejaVu Sans"/>
              </a:rPr>
              <a:t>Propositions d’activités</a:t>
            </a:r>
            <a:endParaRPr lang="fr-FR" sz="3200" b="0" strike="noStrike" spc="-1">
              <a:latin typeface="Arial"/>
            </a:endParaRPr>
          </a:p>
        </p:txBody>
      </p:sp>
      <p:sp>
        <p:nvSpPr>
          <p:cNvPr id="195" name="CustomShape 2"/>
          <p:cNvSpPr/>
          <p:nvPr/>
        </p:nvSpPr>
        <p:spPr>
          <a:xfrm>
            <a:off x="251280" y="957960"/>
            <a:ext cx="7891200" cy="727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2400" b="1" spc="-1" dirty="0">
                <a:solidFill>
                  <a:srgbClr val="0070C0"/>
                </a:solidFill>
                <a:latin typeface="Calibri"/>
              </a:rPr>
              <a:t>TP Caractérisation du signal radio </a:t>
            </a:r>
            <a:r>
              <a:rPr lang="fr-FR" sz="2400" b="1" spc="-1" dirty="0" err="1">
                <a:solidFill>
                  <a:srgbClr val="0070C0"/>
                </a:solidFill>
                <a:latin typeface="Calibri"/>
              </a:rPr>
              <a:t>LoRa</a:t>
            </a: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000" y="1440000"/>
            <a:ext cx="5482593" cy="488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505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"/>
    </mc:Choice>
    <mc:Fallback xmlns="">
      <p:transition spd="slow" advClick="0" advTm="300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CustomShape 1"/>
          <p:cNvSpPr/>
          <p:nvPr/>
        </p:nvSpPr>
        <p:spPr>
          <a:xfrm>
            <a:off x="899640" y="369000"/>
            <a:ext cx="7386840" cy="57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3200" b="1" strike="noStrike" spc="-1">
                <a:solidFill>
                  <a:srgbClr val="632523"/>
                </a:solidFill>
                <a:latin typeface="Calibri"/>
                <a:ea typeface="DejaVu Sans"/>
              </a:rPr>
              <a:t>Propositions d’activités</a:t>
            </a:r>
            <a:endParaRPr lang="fr-FR" sz="3200" b="0" strike="noStrike" spc="-1">
              <a:latin typeface="Arial"/>
            </a:endParaRPr>
          </a:p>
        </p:txBody>
      </p:sp>
      <p:sp>
        <p:nvSpPr>
          <p:cNvPr id="195" name="CustomShape 2"/>
          <p:cNvSpPr/>
          <p:nvPr/>
        </p:nvSpPr>
        <p:spPr>
          <a:xfrm>
            <a:off x="251280" y="957960"/>
            <a:ext cx="7891200" cy="727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2400" b="1" spc="-1" dirty="0">
                <a:solidFill>
                  <a:srgbClr val="0070C0"/>
                </a:solidFill>
                <a:latin typeface="Calibri"/>
              </a:rPr>
              <a:t>TP Caractérisation du signal radio </a:t>
            </a:r>
            <a:r>
              <a:rPr lang="fr-FR" sz="2400" b="1" spc="-1" dirty="0" err="1">
                <a:solidFill>
                  <a:srgbClr val="0070C0"/>
                </a:solidFill>
                <a:latin typeface="Calibri"/>
              </a:rPr>
              <a:t>LoRa</a:t>
            </a: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000" y="1440000"/>
            <a:ext cx="5482593" cy="488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44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"/>
    </mc:Choice>
    <mc:Fallback xmlns="">
      <p:transition spd="slow" advClick="0" advTm="300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CustomShape 1"/>
          <p:cNvSpPr/>
          <p:nvPr/>
        </p:nvSpPr>
        <p:spPr>
          <a:xfrm>
            <a:off x="899640" y="369000"/>
            <a:ext cx="7386840" cy="57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3200" b="1" strike="noStrike" spc="-1">
                <a:solidFill>
                  <a:srgbClr val="632523"/>
                </a:solidFill>
                <a:latin typeface="Calibri"/>
                <a:ea typeface="DejaVu Sans"/>
              </a:rPr>
              <a:t>Propositions d’activités</a:t>
            </a:r>
            <a:endParaRPr lang="fr-FR" sz="3200" b="0" strike="noStrike" spc="-1">
              <a:latin typeface="Arial"/>
            </a:endParaRPr>
          </a:p>
        </p:txBody>
      </p:sp>
      <p:sp>
        <p:nvSpPr>
          <p:cNvPr id="195" name="CustomShape 2"/>
          <p:cNvSpPr/>
          <p:nvPr/>
        </p:nvSpPr>
        <p:spPr>
          <a:xfrm>
            <a:off x="251280" y="957960"/>
            <a:ext cx="7891200" cy="727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2400" b="1" spc="-1" dirty="0">
                <a:solidFill>
                  <a:srgbClr val="0070C0"/>
                </a:solidFill>
                <a:latin typeface="Calibri"/>
              </a:rPr>
              <a:t>TP Caractérisation du signal radio </a:t>
            </a:r>
            <a:r>
              <a:rPr lang="fr-FR" sz="2400" b="1" spc="-1" dirty="0" err="1">
                <a:solidFill>
                  <a:srgbClr val="0070C0"/>
                </a:solidFill>
                <a:latin typeface="Calibri"/>
              </a:rPr>
              <a:t>LoRa</a:t>
            </a: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000" y="1440000"/>
            <a:ext cx="5482593" cy="488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397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"/>
    </mc:Choice>
    <mc:Fallback xmlns="">
      <p:transition spd="slow" advClick="0" advTm="300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CustomShape 1"/>
          <p:cNvSpPr/>
          <p:nvPr/>
        </p:nvSpPr>
        <p:spPr>
          <a:xfrm>
            <a:off x="899640" y="369000"/>
            <a:ext cx="7386840" cy="57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3200" b="1" strike="noStrike" spc="-1">
                <a:solidFill>
                  <a:srgbClr val="632523"/>
                </a:solidFill>
                <a:latin typeface="Calibri"/>
                <a:ea typeface="DejaVu Sans"/>
              </a:rPr>
              <a:t>Propositions d’activités</a:t>
            </a:r>
            <a:endParaRPr lang="fr-FR" sz="3200" b="0" strike="noStrike" spc="-1">
              <a:latin typeface="Arial"/>
            </a:endParaRPr>
          </a:p>
        </p:txBody>
      </p:sp>
      <p:sp>
        <p:nvSpPr>
          <p:cNvPr id="195" name="CustomShape 2"/>
          <p:cNvSpPr/>
          <p:nvPr/>
        </p:nvSpPr>
        <p:spPr>
          <a:xfrm>
            <a:off x="251280" y="957960"/>
            <a:ext cx="7891200" cy="727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2400" b="1" spc="-1" dirty="0">
                <a:solidFill>
                  <a:srgbClr val="0070C0"/>
                </a:solidFill>
                <a:latin typeface="Calibri"/>
              </a:rPr>
              <a:t>TP Caractérisation du signal radio </a:t>
            </a:r>
            <a:r>
              <a:rPr lang="fr-FR" sz="2400" b="1" spc="-1" dirty="0" err="1">
                <a:solidFill>
                  <a:srgbClr val="0070C0"/>
                </a:solidFill>
                <a:latin typeface="Calibri"/>
              </a:rPr>
              <a:t>LoRa</a:t>
            </a: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000" y="1440000"/>
            <a:ext cx="5482593" cy="488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835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CustomShape 1"/>
          <p:cNvSpPr/>
          <p:nvPr/>
        </p:nvSpPr>
        <p:spPr>
          <a:xfrm>
            <a:off x="899640" y="369000"/>
            <a:ext cx="7386840" cy="57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3200" b="1" strike="noStrike" spc="-1">
                <a:solidFill>
                  <a:srgbClr val="632523"/>
                </a:solidFill>
                <a:latin typeface="Calibri"/>
                <a:ea typeface="DejaVu Sans"/>
              </a:rPr>
              <a:t>Propositions d’activités</a:t>
            </a:r>
            <a:endParaRPr lang="fr-FR" sz="3200" b="0" strike="noStrike" spc="-1">
              <a:latin typeface="Arial"/>
            </a:endParaRPr>
          </a:p>
        </p:txBody>
      </p:sp>
      <p:sp>
        <p:nvSpPr>
          <p:cNvPr id="195" name="CustomShape 2"/>
          <p:cNvSpPr/>
          <p:nvPr/>
        </p:nvSpPr>
        <p:spPr>
          <a:xfrm>
            <a:off x="251280" y="957960"/>
            <a:ext cx="7891200" cy="727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2400" b="1" spc="-1" dirty="0">
                <a:solidFill>
                  <a:srgbClr val="0070C0"/>
                </a:solidFill>
                <a:latin typeface="Calibri"/>
              </a:rPr>
              <a:t>TP Caractérisation du signal radio </a:t>
            </a:r>
            <a:r>
              <a:rPr lang="fr-FR" sz="2400" b="1" spc="-1" dirty="0" err="1">
                <a:solidFill>
                  <a:srgbClr val="0070C0"/>
                </a:solidFill>
                <a:latin typeface="Calibri"/>
              </a:rPr>
              <a:t>LoRa</a:t>
            </a: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000" y="1440000"/>
            <a:ext cx="5482593" cy="488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567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"/>
    </mc:Choice>
    <mc:Fallback xmlns="">
      <p:transition spd="slow" advClick="0" advTm="300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CustomShape 1"/>
          <p:cNvSpPr/>
          <p:nvPr/>
        </p:nvSpPr>
        <p:spPr>
          <a:xfrm>
            <a:off x="899640" y="369000"/>
            <a:ext cx="7386840" cy="57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3200" b="1" strike="noStrike" spc="-1">
                <a:solidFill>
                  <a:srgbClr val="632523"/>
                </a:solidFill>
                <a:latin typeface="Calibri"/>
                <a:ea typeface="DejaVu Sans"/>
              </a:rPr>
              <a:t>Propositions d’activités</a:t>
            </a:r>
            <a:endParaRPr lang="fr-FR" sz="3200" b="0" strike="noStrike" spc="-1">
              <a:latin typeface="Arial"/>
            </a:endParaRPr>
          </a:p>
        </p:txBody>
      </p:sp>
      <p:sp>
        <p:nvSpPr>
          <p:cNvPr id="195" name="CustomShape 2"/>
          <p:cNvSpPr/>
          <p:nvPr/>
        </p:nvSpPr>
        <p:spPr>
          <a:xfrm>
            <a:off x="251280" y="957960"/>
            <a:ext cx="7891200" cy="727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2400" b="1" spc="-1" dirty="0">
                <a:solidFill>
                  <a:srgbClr val="0070C0"/>
                </a:solidFill>
                <a:latin typeface="Calibri"/>
              </a:rPr>
              <a:t>TP Caractérisation du signal radio </a:t>
            </a:r>
            <a:r>
              <a:rPr lang="fr-FR" sz="2400" b="1" spc="-1" dirty="0" err="1">
                <a:solidFill>
                  <a:srgbClr val="0070C0"/>
                </a:solidFill>
                <a:latin typeface="Calibri"/>
              </a:rPr>
              <a:t>LoRa</a:t>
            </a: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000" y="1440000"/>
            <a:ext cx="5482593" cy="488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089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"/>
    </mc:Choice>
    <mc:Fallback xmlns="">
      <p:transition spd="slow" advClick="0" advTm="300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CustomShape 1"/>
          <p:cNvSpPr/>
          <p:nvPr/>
        </p:nvSpPr>
        <p:spPr>
          <a:xfrm>
            <a:off x="899640" y="369000"/>
            <a:ext cx="7386840" cy="57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3200" b="1" strike="noStrike" spc="-1">
                <a:solidFill>
                  <a:srgbClr val="632523"/>
                </a:solidFill>
                <a:latin typeface="Calibri"/>
                <a:ea typeface="DejaVu Sans"/>
              </a:rPr>
              <a:t>Propositions d’activités</a:t>
            </a:r>
            <a:endParaRPr lang="fr-FR" sz="3200" b="0" strike="noStrike" spc="-1">
              <a:latin typeface="Arial"/>
            </a:endParaRPr>
          </a:p>
        </p:txBody>
      </p:sp>
      <p:sp>
        <p:nvSpPr>
          <p:cNvPr id="195" name="CustomShape 2"/>
          <p:cNvSpPr/>
          <p:nvPr/>
        </p:nvSpPr>
        <p:spPr>
          <a:xfrm>
            <a:off x="251280" y="957960"/>
            <a:ext cx="7891200" cy="727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2400" b="1" spc="-1" dirty="0">
                <a:solidFill>
                  <a:srgbClr val="0070C0"/>
                </a:solidFill>
                <a:latin typeface="Calibri"/>
              </a:rPr>
              <a:t>TP Caractérisation du signal radio </a:t>
            </a:r>
            <a:r>
              <a:rPr lang="fr-FR" sz="2400" b="1" spc="-1" dirty="0" err="1">
                <a:solidFill>
                  <a:srgbClr val="0070C0"/>
                </a:solidFill>
                <a:latin typeface="Calibri"/>
              </a:rPr>
              <a:t>LoRa</a:t>
            </a: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000" y="1440000"/>
            <a:ext cx="5482593" cy="488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376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"/>
    </mc:Choice>
    <mc:Fallback xmlns="">
      <p:transition spd="slow" advClick="0" advTm="3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CustomShape 1"/>
          <p:cNvSpPr/>
          <p:nvPr/>
        </p:nvSpPr>
        <p:spPr>
          <a:xfrm>
            <a:off x="899640" y="369000"/>
            <a:ext cx="7386840" cy="57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3200" b="1" strike="noStrike" spc="-1">
                <a:solidFill>
                  <a:srgbClr val="632523"/>
                </a:solidFill>
                <a:latin typeface="Calibri"/>
                <a:ea typeface="DejaVu Sans"/>
              </a:rPr>
              <a:t>Le contexte des objets connectés</a:t>
            </a:r>
            <a:endParaRPr lang="fr-FR" sz="3200" b="0" strike="noStrike" spc="-1">
              <a:latin typeface="Arial"/>
            </a:endParaRPr>
          </a:p>
        </p:txBody>
      </p:sp>
      <p:sp>
        <p:nvSpPr>
          <p:cNvPr id="68" name="CustomShape 2"/>
          <p:cNvSpPr/>
          <p:nvPr/>
        </p:nvSpPr>
        <p:spPr>
          <a:xfrm>
            <a:off x="1035000" y="1318680"/>
            <a:ext cx="7386840" cy="4111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2400" b="1" strike="noStrike" spc="-1">
                <a:solidFill>
                  <a:srgbClr val="000000"/>
                </a:solidFill>
                <a:latin typeface="Calibri"/>
                <a:ea typeface="DejaVu Sans"/>
              </a:rPr>
              <a:t>Technologies : </a:t>
            </a:r>
            <a:endParaRPr lang="fr-FR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2400" b="0" strike="noStrike" spc="-1">
                <a:solidFill>
                  <a:srgbClr val="000000"/>
                </a:solidFill>
                <a:latin typeface="Calibri"/>
                <a:ea typeface="DejaVu Sans"/>
              </a:rPr>
              <a:t>Systèmes embarqués : micro-contrôleurs, micro-processeurs,</a:t>
            </a:r>
            <a:endParaRPr lang="fr-FR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2400" b="0" strike="noStrike" spc="-1">
                <a:solidFill>
                  <a:srgbClr val="000000"/>
                </a:solidFill>
                <a:latin typeface="Calibri"/>
                <a:ea typeface="DejaVu Sans"/>
              </a:rPr>
              <a:t>Communication réseau : Ethernet, wifi, bluetooth, zigbee, Z-Wave, GSM, LoRa, Sigfox… ou combinaison !</a:t>
            </a:r>
            <a:endParaRPr lang="fr-FR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2400" b="0" strike="noStrike" spc="-1">
                <a:solidFill>
                  <a:srgbClr val="000000"/>
                </a:solidFill>
                <a:latin typeface="Calibri"/>
                <a:ea typeface="DejaVu Sans"/>
              </a:rPr>
              <a:t>Interfaces mobiles : applications smartphone ou desktop de configuration ou de service au client,</a:t>
            </a:r>
            <a:endParaRPr lang="fr-FR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2400" b="1" strike="noStrike" spc="-1">
                <a:solidFill>
                  <a:srgbClr val="000000"/>
                </a:solidFill>
                <a:latin typeface="Calibri"/>
                <a:ea typeface="DejaVu Sans"/>
              </a:rPr>
              <a:t>Critères de performances :</a:t>
            </a:r>
            <a:endParaRPr lang="fr-FR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2400" b="0" strike="noStrike" spc="-1">
                <a:solidFill>
                  <a:srgbClr val="000000"/>
                </a:solidFill>
                <a:latin typeface="Calibri"/>
                <a:ea typeface="DejaVu Sans"/>
              </a:rPr>
              <a:t>Faible coût, autonomie, encombrement, portée, sécurité,</a:t>
            </a:r>
            <a:endParaRPr lang="fr-FR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2400" b="0" strike="sngStrike" spc="-1">
                <a:solidFill>
                  <a:srgbClr val="000000"/>
                </a:solidFill>
                <a:latin typeface="Calibri"/>
                <a:ea typeface="DejaVu Sans"/>
              </a:rPr>
              <a:t>Vitesse de transfert, capacité de calcul, de stockage.</a:t>
            </a:r>
            <a:endParaRPr lang="fr-FR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1673327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CustomShape 1"/>
          <p:cNvSpPr/>
          <p:nvPr/>
        </p:nvSpPr>
        <p:spPr>
          <a:xfrm>
            <a:off x="899640" y="369000"/>
            <a:ext cx="7386840" cy="57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3200" b="1" strike="noStrike" spc="-1">
                <a:solidFill>
                  <a:srgbClr val="632523"/>
                </a:solidFill>
                <a:latin typeface="Calibri"/>
                <a:ea typeface="DejaVu Sans"/>
              </a:rPr>
              <a:t>Propositions d’activités</a:t>
            </a:r>
            <a:endParaRPr lang="fr-FR" sz="3200" b="0" strike="noStrike" spc="-1">
              <a:latin typeface="Arial"/>
            </a:endParaRPr>
          </a:p>
        </p:txBody>
      </p:sp>
      <p:sp>
        <p:nvSpPr>
          <p:cNvPr id="195" name="CustomShape 2"/>
          <p:cNvSpPr/>
          <p:nvPr/>
        </p:nvSpPr>
        <p:spPr>
          <a:xfrm>
            <a:off x="251280" y="957960"/>
            <a:ext cx="7891200" cy="727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2400" b="1" spc="-1" dirty="0">
                <a:solidFill>
                  <a:srgbClr val="0070C0"/>
                </a:solidFill>
                <a:latin typeface="Calibri"/>
              </a:rPr>
              <a:t>TP Caractérisation du signal radio </a:t>
            </a:r>
            <a:r>
              <a:rPr lang="fr-FR" sz="2400" b="1" spc="-1" dirty="0" err="1">
                <a:solidFill>
                  <a:srgbClr val="0070C0"/>
                </a:solidFill>
                <a:latin typeface="Calibri"/>
              </a:rPr>
              <a:t>LoRa</a:t>
            </a: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000" y="1440000"/>
            <a:ext cx="5482593" cy="488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823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"/>
    </mc:Choice>
    <mc:Fallback xmlns="">
      <p:transition spd="slow" advClick="0" advTm="300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CustomShape 1"/>
          <p:cNvSpPr/>
          <p:nvPr/>
        </p:nvSpPr>
        <p:spPr>
          <a:xfrm>
            <a:off x="899640" y="369000"/>
            <a:ext cx="7386840" cy="57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3200" b="1" strike="noStrike" spc="-1">
                <a:solidFill>
                  <a:srgbClr val="632523"/>
                </a:solidFill>
                <a:latin typeface="Calibri"/>
                <a:ea typeface="DejaVu Sans"/>
              </a:rPr>
              <a:t>Propositions d’activités</a:t>
            </a:r>
            <a:endParaRPr lang="fr-FR" sz="3200" b="0" strike="noStrike" spc="-1">
              <a:latin typeface="Arial"/>
            </a:endParaRPr>
          </a:p>
        </p:txBody>
      </p:sp>
      <p:sp>
        <p:nvSpPr>
          <p:cNvPr id="195" name="CustomShape 2"/>
          <p:cNvSpPr/>
          <p:nvPr/>
        </p:nvSpPr>
        <p:spPr>
          <a:xfrm>
            <a:off x="251280" y="957960"/>
            <a:ext cx="7891200" cy="727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2400" b="1" spc="-1" dirty="0">
                <a:solidFill>
                  <a:srgbClr val="0070C0"/>
                </a:solidFill>
                <a:latin typeface="Calibri"/>
              </a:rPr>
              <a:t>TP Caractérisation du signal radio </a:t>
            </a:r>
            <a:r>
              <a:rPr lang="fr-FR" sz="2400" b="1" spc="-1" dirty="0" err="1">
                <a:solidFill>
                  <a:srgbClr val="0070C0"/>
                </a:solidFill>
                <a:latin typeface="Calibri"/>
              </a:rPr>
              <a:t>LoRa</a:t>
            </a: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000" y="1440000"/>
            <a:ext cx="5482593" cy="488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402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"/>
    </mc:Choice>
    <mc:Fallback xmlns="">
      <p:transition spd="slow" advClick="0" advTm="300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CustomShape 1"/>
          <p:cNvSpPr/>
          <p:nvPr/>
        </p:nvSpPr>
        <p:spPr>
          <a:xfrm>
            <a:off x="899640" y="369000"/>
            <a:ext cx="7386840" cy="57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3200" b="1" strike="noStrike" spc="-1">
                <a:solidFill>
                  <a:srgbClr val="632523"/>
                </a:solidFill>
                <a:latin typeface="Calibri"/>
                <a:ea typeface="DejaVu Sans"/>
              </a:rPr>
              <a:t>Propositions d’activités</a:t>
            </a:r>
            <a:endParaRPr lang="fr-FR" sz="3200" b="0" strike="noStrike" spc="-1">
              <a:latin typeface="Arial"/>
            </a:endParaRPr>
          </a:p>
        </p:txBody>
      </p:sp>
      <p:sp>
        <p:nvSpPr>
          <p:cNvPr id="195" name="CustomShape 2"/>
          <p:cNvSpPr/>
          <p:nvPr/>
        </p:nvSpPr>
        <p:spPr>
          <a:xfrm>
            <a:off x="251280" y="957960"/>
            <a:ext cx="7891200" cy="727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2400" b="1" spc="-1" dirty="0">
                <a:solidFill>
                  <a:srgbClr val="0070C0"/>
                </a:solidFill>
                <a:latin typeface="Calibri"/>
              </a:rPr>
              <a:t>TP Caractérisation du signal radio </a:t>
            </a:r>
            <a:r>
              <a:rPr lang="fr-FR" sz="2400" b="1" spc="-1" dirty="0" err="1">
                <a:solidFill>
                  <a:srgbClr val="0070C0"/>
                </a:solidFill>
                <a:latin typeface="Calibri"/>
              </a:rPr>
              <a:t>LoRa</a:t>
            </a: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000" y="1440000"/>
            <a:ext cx="5482593" cy="488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76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"/>
    </mc:Choice>
    <mc:Fallback xmlns="">
      <p:transition spd="slow" advClick="0" advTm="300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CustomShape 1"/>
          <p:cNvSpPr/>
          <p:nvPr/>
        </p:nvSpPr>
        <p:spPr>
          <a:xfrm>
            <a:off x="899640" y="369000"/>
            <a:ext cx="7386840" cy="57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3200" b="1" strike="noStrike" spc="-1">
                <a:solidFill>
                  <a:srgbClr val="632523"/>
                </a:solidFill>
                <a:latin typeface="Calibri"/>
                <a:ea typeface="DejaVu Sans"/>
              </a:rPr>
              <a:t>Propositions d’activités</a:t>
            </a:r>
            <a:endParaRPr lang="fr-FR" sz="3200" b="0" strike="noStrike" spc="-1">
              <a:latin typeface="Arial"/>
            </a:endParaRPr>
          </a:p>
        </p:txBody>
      </p:sp>
      <p:sp>
        <p:nvSpPr>
          <p:cNvPr id="195" name="CustomShape 2"/>
          <p:cNvSpPr/>
          <p:nvPr/>
        </p:nvSpPr>
        <p:spPr>
          <a:xfrm>
            <a:off x="251280" y="957960"/>
            <a:ext cx="7891200" cy="727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2400" b="1" spc="-1" dirty="0">
                <a:solidFill>
                  <a:srgbClr val="0070C0"/>
                </a:solidFill>
                <a:latin typeface="Calibri"/>
              </a:rPr>
              <a:t>TP Caractérisation du signal radio </a:t>
            </a:r>
            <a:r>
              <a:rPr lang="fr-FR" sz="2400" b="1" spc="-1" dirty="0" err="1">
                <a:solidFill>
                  <a:srgbClr val="0070C0"/>
                </a:solidFill>
                <a:latin typeface="Calibri"/>
              </a:rPr>
              <a:t>LoRa</a:t>
            </a: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000" y="1440000"/>
            <a:ext cx="5482593" cy="488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794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"/>
    </mc:Choice>
    <mc:Fallback xmlns="">
      <p:transition spd="slow" advClick="0" advTm="300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CustomShape 1"/>
          <p:cNvSpPr/>
          <p:nvPr/>
        </p:nvSpPr>
        <p:spPr>
          <a:xfrm>
            <a:off x="899640" y="369000"/>
            <a:ext cx="7386840" cy="57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3200" b="1" strike="noStrike" spc="-1">
                <a:solidFill>
                  <a:srgbClr val="632523"/>
                </a:solidFill>
                <a:latin typeface="Calibri"/>
                <a:ea typeface="DejaVu Sans"/>
              </a:rPr>
              <a:t>Propositions d’activités</a:t>
            </a:r>
            <a:endParaRPr lang="fr-FR" sz="3200" b="0" strike="noStrike" spc="-1">
              <a:latin typeface="Arial"/>
            </a:endParaRPr>
          </a:p>
        </p:txBody>
      </p:sp>
      <p:sp>
        <p:nvSpPr>
          <p:cNvPr id="195" name="CustomShape 2"/>
          <p:cNvSpPr/>
          <p:nvPr/>
        </p:nvSpPr>
        <p:spPr>
          <a:xfrm>
            <a:off x="251280" y="957960"/>
            <a:ext cx="7891200" cy="727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2400" b="1" spc="-1" dirty="0">
                <a:solidFill>
                  <a:srgbClr val="0070C0"/>
                </a:solidFill>
                <a:latin typeface="Calibri"/>
              </a:rPr>
              <a:t>TP Caractérisation du signal radio </a:t>
            </a:r>
            <a:r>
              <a:rPr lang="fr-FR" sz="2400" b="1" spc="-1" dirty="0" err="1">
                <a:solidFill>
                  <a:srgbClr val="0070C0"/>
                </a:solidFill>
                <a:latin typeface="Calibri"/>
              </a:rPr>
              <a:t>LoRa</a:t>
            </a: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000" y="1440000"/>
            <a:ext cx="5482593" cy="488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766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"/>
    </mc:Choice>
    <mc:Fallback xmlns="">
      <p:transition spd="slow" advClick="0" advTm="300"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CustomShape 1"/>
          <p:cNvSpPr/>
          <p:nvPr/>
        </p:nvSpPr>
        <p:spPr>
          <a:xfrm>
            <a:off x="899640" y="369000"/>
            <a:ext cx="7386840" cy="57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3200" b="1" strike="noStrike" spc="-1">
                <a:solidFill>
                  <a:srgbClr val="632523"/>
                </a:solidFill>
                <a:latin typeface="Calibri"/>
                <a:ea typeface="DejaVu Sans"/>
              </a:rPr>
              <a:t>Propositions d’activités</a:t>
            </a:r>
            <a:endParaRPr lang="fr-FR" sz="3200" b="0" strike="noStrike" spc="-1">
              <a:latin typeface="Arial"/>
            </a:endParaRPr>
          </a:p>
        </p:txBody>
      </p:sp>
      <p:sp>
        <p:nvSpPr>
          <p:cNvPr id="195" name="CustomShape 2"/>
          <p:cNvSpPr/>
          <p:nvPr/>
        </p:nvSpPr>
        <p:spPr>
          <a:xfrm>
            <a:off x="251280" y="957960"/>
            <a:ext cx="7891200" cy="727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2400" b="1" spc="-1" dirty="0">
                <a:solidFill>
                  <a:srgbClr val="0070C0"/>
                </a:solidFill>
                <a:latin typeface="Calibri"/>
              </a:rPr>
              <a:t>TP Caractérisation du signal radio </a:t>
            </a:r>
            <a:r>
              <a:rPr lang="fr-FR" sz="2400" b="1" spc="-1" dirty="0" err="1">
                <a:solidFill>
                  <a:srgbClr val="0070C0"/>
                </a:solidFill>
                <a:latin typeface="Calibri"/>
              </a:rPr>
              <a:t>LoRa</a:t>
            </a: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000" y="1440000"/>
            <a:ext cx="5482593" cy="488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165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"/>
    </mc:Choice>
    <mc:Fallback xmlns="">
      <p:transition spd="slow" advClick="0" advTm="300"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CustomShape 1"/>
          <p:cNvSpPr/>
          <p:nvPr/>
        </p:nvSpPr>
        <p:spPr>
          <a:xfrm>
            <a:off x="899640" y="369000"/>
            <a:ext cx="7386840" cy="57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3200" b="1" strike="noStrike" spc="-1">
                <a:solidFill>
                  <a:srgbClr val="632523"/>
                </a:solidFill>
                <a:latin typeface="Calibri"/>
                <a:ea typeface="DejaVu Sans"/>
              </a:rPr>
              <a:t>Propositions d’activités</a:t>
            </a:r>
            <a:endParaRPr lang="fr-FR" sz="3200" b="0" strike="noStrike" spc="-1">
              <a:latin typeface="Arial"/>
            </a:endParaRPr>
          </a:p>
        </p:txBody>
      </p:sp>
      <p:sp>
        <p:nvSpPr>
          <p:cNvPr id="195" name="CustomShape 2"/>
          <p:cNvSpPr/>
          <p:nvPr/>
        </p:nvSpPr>
        <p:spPr>
          <a:xfrm>
            <a:off x="251280" y="957960"/>
            <a:ext cx="7891200" cy="727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2400" b="1" spc="-1" dirty="0">
                <a:solidFill>
                  <a:srgbClr val="0070C0"/>
                </a:solidFill>
                <a:latin typeface="Calibri"/>
              </a:rPr>
              <a:t>TP Caractérisation du signal radio </a:t>
            </a:r>
            <a:r>
              <a:rPr lang="fr-FR" sz="2400" b="1" spc="-1" dirty="0" err="1">
                <a:solidFill>
                  <a:srgbClr val="0070C0"/>
                </a:solidFill>
                <a:latin typeface="Calibri"/>
              </a:rPr>
              <a:t>LoRa</a:t>
            </a: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000" y="1440000"/>
            <a:ext cx="5482593" cy="488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136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"/>
    </mc:Choice>
    <mc:Fallback xmlns="">
      <p:transition spd="slow" advClick="0" advTm="300"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CustomShape 1"/>
          <p:cNvSpPr/>
          <p:nvPr/>
        </p:nvSpPr>
        <p:spPr>
          <a:xfrm>
            <a:off x="899640" y="369000"/>
            <a:ext cx="7386840" cy="57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3200" b="1" strike="noStrike" spc="-1">
                <a:solidFill>
                  <a:srgbClr val="632523"/>
                </a:solidFill>
                <a:latin typeface="Calibri"/>
                <a:ea typeface="DejaVu Sans"/>
              </a:rPr>
              <a:t>Propositions d’activités</a:t>
            </a:r>
            <a:endParaRPr lang="fr-FR" sz="3200" b="0" strike="noStrike" spc="-1">
              <a:latin typeface="Arial"/>
            </a:endParaRPr>
          </a:p>
        </p:txBody>
      </p:sp>
      <p:sp>
        <p:nvSpPr>
          <p:cNvPr id="195" name="CustomShape 2"/>
          <p:cNvSpPr/>
          <p:nvPr/>
        </p:nvSpPr>
        <p:spPr>
          <a:xfrm>
            <a:off x="251280" y="957960"/>
            <a:ext cx="7891200" cy="727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2400" b="1" spc="-1" dirty="0">
                <a:solidFill>
                  <a:srgbClr val="0070C0"/>
                </a:solidFill>
                <a:latin typeface="Calibri"/>
              </a:rPr>
              <a:t>TP Caractérisation du signal radio </a:t>
            </a:r>
            <a:r>
              <a:rPr lang="fr-FR" sz="2400" b="1" spc="-1" dirty="0" err="1">
                <a:solidFill>
                  <a:srgbClr val="0070C0"/>
                </a:solidFill>
                <a:latin typeface="Calibri"/>
              </a:rPr>
              <a:t>LoRa</a:t>
            </a: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000" y="1440000"/>
            <a:ext cx="5482593" cy="488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505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"/>
    </mc:Choice>
    <mc:Fallback xmlns="">
      <p:transition spd="slow" advClick="0" advTm="300"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CustomShape 1"/>
          <p:cNvSpPr/>
          <p:nvPr/>
        </p:nvSpPr>
        <p:spPr>
          <a:xfrm>
            <a:off x="899640" y="369000"/>
            <a:ext cx="7386840" cy="57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3200" b="1" strike="noStrike" spc="-1">
                <a:solidFill>
                  <a:srgbClr val="632523"/>
                </a:solidFill>
                <a:latin typeface="Calibri"/>
                <a:ea typeface="DejaVu Sans"/>
              </a:rPr>
              <a:t>Propositions d’activités</a:t>
            </a:r>
            <a:endParaRPr lang="fr-FR" sz="3200" b="0" strike="noStrike" spc="-1">
              <a:latin typeface="Arial"/>
            </a:endParaRPr>
          </a:p>
        </p:txBody>
      </p:sp>
      <p:sp>
        <p:nvSpPr>
          <p:cNvPr id="195" name="CustomShape 2"/>
          <p:cNvSpPr/>
          <p:nvPr/>
        </p:nvSpPr>
        <p:spPr>
          <a:xfrm>
            <a:off x="251280" y="957960"/>
            <a:ext cx="7891200" cy="727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2400" b="1" spc="-1" dirty="0">
                <a:solidFill>
                  <a:srgbClr val="0070C0"/>
                </a:solidFill>
                <a:latin typeface="Calibri"/>
              </a:rPr>
              <a:t>TP Caractérisation du signal radio </a:t>
            </a:r>
            <a:r>
              <a:rPr lang="fr-FR" sz="2400" b="1" spc="-1" dirty="0" err="1">
                <a:solidFill>
                  <a:srgbClr val="0070C0"/>
                </a:solidFill>
                <a:latin typeface="Calibri"/>
              </a:rPr>
              <a:t>LoRa</a:t>
            </a: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000" y="1440000"/>
            <a:ext cx="5482593" cy="488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64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"/>
    </mc:Choice>
    <mc:Fallback xmlns="">
      <p:transition spd="slow" advClick="0" advTm="300"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CustomShape 1"/>
          <p:cNvSpPr/>
          <p:nvPr/>
        </p:nvSpPr>
        <p:spPr>
          <a:xfrm>
            <a:off x="899640" y="369000"/>
            <a:ext cx="7386840" cy="57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3200" b="1" strike="noStrike" spc="-1">
                <a:solidFill>
                  <a:srgbClr val="632523"/>
                </a:solidFill>
                <a:latin typeface="Calibri"/>
                <a:ea typeface="DejaVu Sans"/>
              </a:rPr>
              <a:t>Propositions d’activités</a:t>
            </a:r>
            <a:endParaRPr lang="fr-FR" sz="3200" b="0" strike="noStrike" spc="-1">
              <a:latin typeface="Arial"/>
            </a:endParaRPr>
          </a:p>
        </p:txBody>
      </p:sp>
      <p:sp>
        <p:nvSpPr>
          <p:cNvPr id="195" name="CustomShape 2"/>
          <p:cNvSpPr/>
          <p:nvPr/>
        </p:nvSpPr>
        <p:spPr>
          <a:xfrm>
            <a:off x="251280" y="957960"/>
            <a:ext cx="7891200" cy="727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2400" b="1" spc="-1" dirty="0">
                <a:solidFill>
                  <a:srgbClr val="0070C0"/>
                </a:solidFill>
                <a:latin typeface="Calibri"/>
              </a:rPr>
              <a:t>TP Caractérisation du signal radio </a:t>
            </a:r>
            <a:r>
              <a:rPr lang="fr-FR" sz="2400" b="1" spc="-1" dirty="0" err="1">
                <a:solidFill>
                  <a:srgbClr val="0070C0"/>
                </a:solidFill>
                <a:latin typeface="Calibri"/>
              </a:rPr>
              <a:t>LoRa</a:t>
            </a: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000" y="1440000"/>
            <a:ext cx="5482593" cy="488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872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"/>
    </mc:Choice>
    <mc:Fallback xmlns="">
      <p:transition spd="slow" advClick="0" advTm="3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CustomShape 1"/>
          <p:cNvSpPr/>
          <p:nvPr/>
        </p:nvSpPr>
        <p:spPr>
          <a:xfrm>
            <a:off x="899640" y="369000"/>
            <a:ext cx="7386840" cy="57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3200" b="1" strike="noStrike" spc="-1">
                <a:solidFill>
                  <a:srgbClr val="632523"/>
                </a:solidFill>
                <a:latin typeface="Calibri"/>
                <a:ea typeface="DejaVu Sans"/>
              </a:rPr>
              <a:t>Programme de spécialité SI</a:t>
            </a:r>
            <a:endParaRPr lang="fr-FR" sz="3200" b="0" strike="noStrike" spc="-1">
              <a:latin typeface="Arial"/>
            </a:endParaRPr>
          </a:p>
        </p:txBody>
      </p:sp>
      <p:sp>
        <p:nvSpPr>
          <p:cNvPr id="70" name="CustomShape 2"/>
          <p:cNvSpPr/>
          <p:nvPr/>
        </p:nvSpPr>
        <p:spPr>
          <a:xfrm>
            <a:off x="1035000" y="1318679"/>
            <a:ext cx="7891200" cy="475554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24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Pourquoi intégrer les « objets connectés » au programme ?</a:t>
            </a: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2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Web 1.0 (1990-2000) : Web statique (diffusion d’information)</a:t>
            </a: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2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Web 2.0 (2000-2010) : Web social (réseaux sociaux)</a:t>
            </a: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2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Web 3.0 (2010-20??) : Web sémantique (Personnalisation)</a:t>
            </a: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2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Web 4.0 (2020-20??) : Web intelligent ??</a:t>
            </a: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2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L’</a:t>
            </a:r>
            <a:r>
              <a:rPr lang="fr-FR" sz="24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IoT</a:t>
            </a:r>
            <a:r>
              <a:rPr lang="fr-FR" sz="2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s’amorce dans le Web 3.0 mais devrait être au cœur du Web 4.0. </a:t>
            </a: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2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L’usine 4.0 répond aux mêmes enjeux.</a:t>
            </a: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2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S’approprier les objets connectés, c’est préparer les élèves au monde technologique de 2020 à 2050.</a:t>
            </a: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4855018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CustomShape 1"/>
          <p:cNvSpPr/>
          <p:nvPr/>
        </p:nvSpPr>
        <p:spPr>
          <a:xfrm>
            <a:off x="899640" y="369000"/>
            <a:ext cx="7386840" cy="57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3200" b="1" strike="noStrike" spc="-1">
                <a:solidFill>
                  <a:srgbClr val="632523"/>
                </a:solidFill>
                <a:latin typeface="Calibri"/>
                <a:ea typeface="DejaVu Sans"/>
              </a:rPr>
              <a:t>Propositions d’activités</a:t>
            </a:r>
            <a:endParaRPr lang="fr-FR" sz="3200" b="0" strike="noStrike" spc="-1">
              <a:latin typeface="Arial"/>
            </a:endParaRPr>
          </a:p>
        </p:txBody>
      </p:sp>
      <p:sp>
        <p:nvSpPr>
          <p:cNvPr id="195" name="CustomShape 2"/>
          <p:cNvSpPr/>
          <p:nvPr/>
        </p:nvSpPr>
        <p:spPr>
          <a:xfrm>
            <a:off x="251280" y="957960"/>
            <a:ext cx="7891200" cy="727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2400" b="1" spc="-1" dirty="0">
                <a:solidFill>
                  <a:srgbClr val="0070C0"/>
                </a:solidFill>
                <a:latin typeface="Calibri"/>
              </a:rPr>
              <a:t>TP Caractérisation du signal radio </a:t>
            </a:r>
            <a:r>
              <a:rPr lang="fr-FR" sz="2400" b="1" spc="-1" dirty="0" err="1">
                <a:solidFill>
                  <a:srgbClr val="0070C0"/>
                </a:solidFill>
                <a:latin typeface="Calibri"/>
              </a:rPr>
              <a:t>LoRa</a:t>
            </a: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000" y="1440000"/>
            <a:ext cx="5482593" cy="488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895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"/>
    </mc:Choice>
    <mc:Fallback xmlns="">
      <p:transition spd="slow" advClick="0" advTm="300"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CustomShape 1"/>
          <p:cNvSpPr/>
          <p:nvPr/>
        </p:nvSpPr>
        <p:spPr>
          <a:xfrm>
            <a:off x="899640" y="369000"/>
            <a:ext cx="7386840" cy="57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3200" b="1" strike="noStrike" spc="-1">
                <a:solidFill>
                  <a:srgbClr val="632523"/>
                </a:solidFill>
                <a:latin typeface="Calibri"/>
                <a:ea typeface="DejaVu Sans"/>
              </a:rPr>
              <a:t>Propositions d’activités</a:t>
            </a:r>
            <a:endParaRPr lang="fr-FR" sz="3200" b="0" strike="noStrike" spc="-1">
              <a:latin typeface="Arial"/>
            </a:endParaRPr>
          </a:p>
        </p:txBody>
      </p:sp>
      <p:sp>
        <p:nvSpPr>
          <p:cNvPr id="195" name="CustomShape 2"/>
          <p:cNvSpPr/>
          <p:nvPr/>
        </p:nvSpPr>
        <p:spPr>
          <a:xfrm>
            <a:off x="251280" y="957960"/>
            <a:ext cx="7891200" cy="727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2400" b="1" spc="-1" dirty="0">
                <a:solidFill>
                  <a:srgbClr val="0070C0"/>
                </a:solidFill>
                <a:latin typeface="Calibri"/>
              </a:rPr>
              <a:t>TP Caractérisation du signal radio </a:t>
            </a:r>
            <a:r>
              <a:rPr lang="fr-FR" sz="2400" b="1" spc="-1" dirty="0" err="1">
                <a:solidFill>
                  <a:srgbClr val="0070C0"/>
                </a:solidFill>
                <a:latin typeface="Calibri"/>
              </a:rPr>
              <a:t>LoRa</a:t>
            </a: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000" y="1440000"/>
            <a:ext cx="5482593" cy="488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334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"/>
    </mc:Choice>
    <mc:Fallback xmlns="">
      <p:transition spd="slow" advClick="0" advTm="300"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CustomShape 1"/>
          <p:cNvSpPr/>
          <p:nvPr/>
        </p:nvSpPr>
        <p:spPr>
          <a:xfrm>
            <a:off x="899640" y="369000"/>
            <a:ext cx="7386840" cy="57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3200" b="1" strike="noStrike" spc="-1">
                <a:solidFill>
                  <a:srgbClr val="632523"/>
                </a:solidFill>
                <a:latin typeface="Calibri"/>
                <a:ea typeface="DejaVu Sans"/>
              </a:rPr>
              <a:t>Propositions d’activités</a:t>
            </a:r>
            <a:endParaRPr lang="fr-FR" sz="3200" b="0" strike="noStrike" spc="-1">
              <a:latin typeface="Arial"/>
            </a:endParaRPr>
          </a:p>
        </p:txBody>
      </p:sp>
      <p:sp>
        <p:nvSpPr>
          <p:cNvPr id="195" name="CustomShape 2"/>
          <p:cNvSpPr/>
          <p:nvPr/>
        </p:nvSpPr>
        <p:spPr>
          <a:xfrm>
            <a:off x="251280" y="957960"/>
            <a:ext cx="7891200" cy="727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2400" b="1" spc="-1" dirty="0">
                <a:solidFill>
                  <a:srgbClr val="0070C0"/>
                </a:solidFill>
                <a:latin typeface="Calibri"/>
              </a:rPr>
              <a:t>TP Caractérisation du signal radio </a:t>
            </a:r>
            <a:r>
              <a:rPr lang="fr-FR" sz="2400" b="1" spc="-1" dirty="0" err="1">
                <a:solidFill>
                  <a:srgbClr val="0070C0"/>
                </a:solidFill>
                <a:latin typeface="Calibri"/>
              </a:rPr>
              <a:t>LoRa</a:t>
            </a: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000" y="1440000"/>
            <a:ext cx="5482593" cy="488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820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"/>
    </mc:Choice>
    <mc:Fallback xmlns="">
      <p:transition spd="slow" advClick="0" advTm="300"/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CustomShape 1"/>
          <p:cNvSpPr/>
          <p:nvPr/>
        </p:nvSpPr>
        <p:spPr>
          <a:xfrm>
            <a:off x="899640" y="369000"/>
            <a:ext cx="7386840" cy="57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3200" b="1" strike="noStrike" spc="-1">
                <a:solidFill>
                  <a:srgbClr val="632523"/>
                </a:solidFill>
                <a:latin typeface="Calibri"/>
                <a:ea typeface="DejaVu Sans"/>
              </a:rPr>
              <a:t>Propositions d’activités</a:t>
            </a:r>
            <a:endParaRPr lang="fr-FR" sz="3200" b="0" strike="noStrike" spc="-1">
              <a:latin typeface="Arial"/>
            </a:endParaRPr>
          </a:p>
        </p:txBody>
      </p:sp>
      <p:sp>
        <p:nvSpPr>
          <p:cNvPr id="195" name="CustomShape 2"/>
          <p:cNvSpPr/>
          <p:nvPr/>
        </p:nvSpPr>
        <p:spPr>
          <a:xfrm>
            <a:off x="251280" y="957960"/>
            <a:ext cx="7891200" cy="727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2400" b="1" spc="-1" dirty="0">
                <a:solidFill>
                  <a:srgbClr val="0070C0"/>
                </a:solidFill>
                <a:latin typeface="Calibri"/>
              </a:rPr>
              <a:t>TP Caractérisation du signal radio </a:t>
            </a:r>
            <a:r>
              <a:rPr lang="fr-FR" sz="2400" b="1" spc="-1" dirty="0" err="1">
                <a:solidFill>
                  <a:srgbClr val="0070C0"/>
                </a:solidFill>
                <a:latin typeface="Calibri"/>
              </a:rPr>
              <a:t>LoRa</a:t>
            </a: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000" y="1440000"/>
            <a:ext cx="5482593" cy="488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557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"/>
    </mc:Choice>
    <mc:Fallback xmlns="">
      <p:transition spd="slow" advClick="0" advTm="300"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CustomShape 1"/>
          <p:cNvSpPr/>
          <p:nvPr/>
        </p:nvSpPr>
        <p:spPr>
          <a:xfrm>
            <a:off x="899640" y="369000"/>
            <a:ext cx="7386840" cy="57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3200" b="1" strike="noStrike" spc="-1">
                <a:solidFill>
                  <a:srgbClr val="632523"/>
                </a:solidFill>
                <a:latin typeface="Calibri"/>
                <a:ea typeface="DejaVu Sans"/>
              </a:rPr>
              <a:t>Propositions d’activités</a:t>
            </a:r>
            <a:endParaRPr lang="fr-FR" sz="3200" b="0" strike="noStrike" spc="-1">
              <a:latin typeface="Arial"/>
            </a:endParaRPr>
          </a:p>
        </p:txBody>
      </p:sp>
      <p:sp>
        <p:nvSpPr>
          <p:cNvPr id="195" name="CustomShape 2"/>
          <p:cNvSpPr/>
          <p:nvPr/>
        </p:nvSpPr>
        <p:spPr>
          <a:xfrm>
            <a:off x="251280" y="957960"/>
            <a:ext cx="7891200" cy="727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2400" b="1" spc="-1" dirty="0">
                <a:solidFill>
                  <a:srgbClr val="0070C0"/>
                </a:solidFill>
                <a:latin typeface="Calibri"/>
              </a:rPr>
              <a:t>TP Caractérisation du signal radio </a:t>
            </a:r>
            <a:r>
              <a:rPr lang="fr-FR" sz="2400" b="1" spc="-1" dirty="0" err="1">
                <a:solidFill>
                  <a:srgbClr val="0070C0"/>
                </a:solidFill>
                <a:latin typeface="Calibri"/>
              </a:rPr>
              <a:t>LoRa</a:t>
            </a: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000" y="1440000"/>
            <a:ext cx="5482593" cy="488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98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CustomShape 1"/>
          <p:cNvSpPr/>
          <p:nvPr/>
        </p:nvSpPr>
        <p:spPr>
          <a:xfrm>
            <a:off x="899640" y="369000"/>
            <a:ext cx="7386840" cy="57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3200" b="1" strike="noStrike" spc="-1">
                <a:solidFill>
                  <a:srgbClr val="632523"/>
                </a:solidFill>
                <a:latin typeface="Calibri"/>
                <a:ea typeface="DejaVu Sans"/>
              </a:rPr>
              <a:t>Propositions d’activités</a:t>
            </a:r>
            <a:endParaRPr lang="fr-FR" sz="3200" b="0" strike="noStrike" spc="-1">
              <a:latin typeface="Arial"/>
            </a:endParaRPr>
          </a:p>
        </p:txBody>
      </p:sp>
      <p:sp>
        <p:nvSpPr>
          <p:cNvPr id="195" name="CustomShape 2"/>
          <p:cNvSpPr/>
          <p:nvPr/>
        </p:nvSpPr>
        <p:spPr>
          <a:xfrm>
            <a:off x="251280" y="957960"/>
            <a:ext cx="7891200" cy="727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2400" b="1" spc="-1" dirty="0">
                <a:solidFill>
                  <a:srgbClr val="0070C0"/>
                </a:solidFill>
                <a:latin typeface="Calibri"/>
              </a:rPr>
              <a:t>TP Caractérisation du signal radio </a:t>
            </a:r>
            <a:r>
              <a:rPr lang="fr-FR" sz="2400" b="1" spc="-1" dirty="0" err="1">
                <a:solidFill>
                  <a:srgbClr val="0070C0"/>
                </a:solidFill>
                <a:latin typeface="Calibri"/>
              </a:rPr>
              <a:t>LoRa</a:t>
            </a: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000" y="1440000"/>
            <a:ext cx="5482593" cy="488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904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"/>
    </mc:Choice>
    <mc:Fallback xmlns="">
      <p:transition spd="slow" advClick="0" advTm="300"/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CustomShape 1"/>
          <p:cNvSpPr/>
          <p:nvPr/>
        </p:nvSpPr>
        <p:spPr>
          <a:xfrm>
            <a:off x="899640" y="369000"/>
            <a:ext cx="7386840" cy="57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3200" b="1" strike="noStrike" spc="-1">
                <a:solidFill>
                  <a:srgbClr val="632523"/>
                </a:solidFill>
                <a:latin typeface="Calibri"/>
                <a:ea typeface="DejaVu Sans"/>
              </a:rPr>
              <a:t>Propositions d’activités</a:t>
            </a:r>
            <a:endParaRPr lang="fr-FR" sz="3200" b="0" strike="noStrike" spc="-1">
              <a:latin typeface="Arial"/>
            </a:endParaRPr>
          </a:p>
        </p:txBody>
      </p:sp>
      <p:sp>
        <p:nvSpPr>
          <p:cNvPr id="195" name="CustomShape 2"/>
          <p:cNvSpPr/>
          <p:nvPr/>
        </p:nvSpPr>
        <p:spPr>
          <a:xfrm>
            <a:off x="251280" y="957960"/>
            <a:ext cx="7891200" cy="727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2400" b="1" spc="-1" dirty="0">
                <a:solidFill>
                  <a:srgbClr val="0070C0"/>
                </a:solidFill>
                <a:latin typeface="Calibri"/>
              </a:rPr>
              <a:t>TP Caractérisation du signal radio </a:t>
            </a:r>
            <a:r>
              <a:rPr lang="fr-FR" sz="2400" b="1" spc="-1" dirty="0" err="1">
                <a:solidFill>
                  <a:srgbClr val="0070C0"/>
                </a:solidFill>
                <a:latin typeface="Calibri"/>
              </a:rPr>
              <a:t>LoRa</a:t>
            </a: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000" y="1440000"/>
            <a:ext cx="5482593" cy="488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970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"/>
    </mc:Choice>
    <mc:Fallback xmlns="">
      <p:transition spd="slow" advClick="0" advTm="300"/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CustomShape 1"/>
          <p:cNvSpPr/>
          <p:nvPr/>
        </p:nvSpPr>
        <p:spPr>
          <a:xfrm>
            <a:off x="899640" y="369000"/>
            <a:ext cx="7386840" cy="57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3200" b="1" strike="noStrike" spc="-1">
                <a:solidFill>
                  <a:srgbClr val="632523"/>
                </a:solidFill>
                <a:latin typeface="Calibri"/>
                <a:ea typeface="DejaVu Sans"/>
              </a:rPr>
              <a:t>Propositions d’activités</a:t>
            </a:r>
            <a:endParaRPr lang="fr-FR" sz="3200" b="0" strike="noStrike" spc="-1">
              <a:latin typeface="Arial"/>
            </a:endParaRPr>
          </a:p>
        </p:txBody>
      </p:sp>
      <p:sp>
        <p:nvSpPr>
          <p:cNvPr id="195" name="CustomShape 2"/>
          <p:cNvSpPr/>
          <p:nvPr/>
        </p:nvSpPr>
        <p:spPr>
          <a:xfrm>
            <a:off x="251280" y="957960"/>
            <a:ext cx="7891200" cy="727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2400" b="1" spc="-1" dirty="0">
                <a:solidFill>
                  <a:srgbClr val="0070C0"/>
                </a:solidFill>
                <a:latin typeface="Calibri"/>
              </a:rPr>
              <a:t>TP Caractérisation du signal radio </a:t>
            </a:r>
            <a:r>
              <a:rPr lang="fr-FR" sz="2400" b="1" spc="-1" dirty="0" err="1">
                <a:solidFill>
                  <a:srgbClr val="0070C0"/>
                </a:solidFill>
                <a:latin typeface="Calibri"/>
              </a:rPr>
              <a:t>LoRa</a:t>
            </a: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000" y="1440000"/>
            <a:ext cx="5482593" cy="488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576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"/>
    </mc:Choice>
    <mc:Fallback xmlns="">
      <p:transition spd="slow" advClick="0" advTm="300"/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CustomShape 1"/>
          <p:cNvSpPr/>
          <p:nvPr/>
        </p:nvSpPr>
        <p:spPr>
          <a:xfrm>
            <a:off x="899640" y="369000"/>
            <a:ext cx="7386840" cy="57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3200" b="1" strike="noStrike" spc="-1">
                <a:solidFill>
                  <a:srgbClr val="632523"/>
                </a:solidFill>
                <a:latin typeface="Calibri"/>
                <a:ea typeface="DejaVu Sans"/>
              </a:rPr>
              <a:t>Propositions d’activités</a:t>
            </a:r>
            <a:endParaRPr lang="fr-FR" sz="3200" b="0" strike="noStrike" spc="-1">
              <a:latin typeface="Arial"/>
            </a:endParaRPr>
          </a:p>
        </p:txBody>
      </p:sp>
      <p:sp>
        <p:nvSpPr>
          <p:cNvPr id="195" name="CustomShape 2"/>
          <p:cNvSpPr/>
          <p:nvPr/>
        </p:nvSpPr>
        <p:spPr>
          <a:xfrm>
            <a:off x="251280" y="957960"/>
            <a:ext cx="7891200" cy="727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2400" b="1" spc="-1" dirty="0">
                <a:solidFill>
                  <a:srgbClr val="0070C0"/>
                </a:solidFill>
                <a:latin typeface="Calibri"/>
              </a:rPr>
              <a:t>TP Caractérisation du signal radio </a:t>
            </a:r>
            <a:r>
              <a:rPr lang="fr-FR" sz="2400" b="1" spc="-1" dirty="0" err="1">
                <a:solidFill>
                  <a:srgbClr val="0070C0"/>
                </a:solidFill>
                <a:latin typeface="Calibri"/>
              </a:rPr>
              <a:t>LoRa</a:t>
            </a: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000" y="1440000"/>
            <a:ext cx="5482593" cy="488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901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"/>
    </mc:Choice>
    <mc:Fallback xmlns="">
      <p:transition spd="slow" advClick="0" advTm="300"/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CustomShape 1"/>
          <p:cNvSpPr/>
          <p:nvPr/>
        </p:nvSpPr>
        <p:spPr>
          <a:xfrm>
            <a:off x="899640" y="369000"/>
            <a:ext cx="7386840" cy="57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3200" b="1" strike="noStrike" spc="-1">
                <a:solidFill>
                  <a:srgbClr val="632523"/>
                </a:solidFill>
                <a:latin typeface="Calibri"/>
                <a:ea typeface="DejaVu Sans"/>
              </a:rPr>
              <a:t>Propositions d’activités</a:t>
            </a:r>
            <a:endParaRPr lang="fr-FR" sz="3200" b="0" strike="noStrike" spc="-1">
              <a:latin typeface="Arial"/>
            </a:endParaRPr>
          </a:p>
        </p:txBody>
      </p:sp>
      <p:sp>
        <p:nvSpPr>
          <p:cNvPr id="195" name="CustomShape 2"/>
          <p:cNvSpPr/>
          <p:nvPr/>
        </p:nvSpPr>
        <p:spPr>
          <a:xfrm>
            <a:off x="251280" y="957960"/>
            <a:ext cx="7891200" cy="727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2400" b="1" spc="-1" dirty="0">
                <a:solidFill>
                  <a:srgbClr val="0070C0"/>
                </a:solidFill>
                <a:latin typeface="Calibri"/>
              </a:rPr>
              <a:t>TP Caractérisation du signal radio </a:t>
            </a:r>
            <a:r>
              <a:rPr lang="fr-FR" sz="2400" b="1" spc="-1" dirty="0" err="1">
                <a:solidFill>
                  <a:srgbClr val="0070C0"/>
                </a:solidFill>
                <a:latin typeface="Calibri"/>
              </a:rPr>
              <a:t>LoRa</a:t>
            </a: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000" y="1440000"/>
            <a:ext cx="5482593" cy="488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298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"/>
    </mc:Choice>
    <mc:Fallback xmlns="">
      <p:transition spd="slow" advClick="0" advTm="3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CustomShape 1"/>
          <p:cNvSpPr/>
          <p:nvPr/>
        </p:nvSpPr>
        <p:spPr>
          <a:xfrm>
            <a:off x="899640" y="369000"/>
            <a:ext cx="7386840" cy="57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3200" b="1" strike="noStrike" spc="-1">
                <a:solidFill>
                  <a:srgbClr val="632523"/>
                </a:solidFill>
                <a:latin typeface="Calibri"/>
                <a:ea typeface="DejaVu Sans"/>
              </a:rPr>
              <a:t>Programme de spécialité SI</a:t>
            </a:r>
            <a:endParaRPr lang="fr-FR" sz="3200" b="0" strike="noStrike" spc="-1">
              <a:latin typeface="Arial"/>
            </a:endParaRPr>
          </a:p>
        </p:txBody>
      </p:sp>
      <p:sp>
        <p:nvSpPr>
          <p:cNvPr id="72" name="CustomShape 2"/>
          <p:cNvSpPr/>
          <p:nvPr/>
        </p:nvSpPr>
        <p:spPr>
          <a:xfrm>
            <a:off x="1035000" y="1318680"/>
            <a:ext cx="7891200" cy="4111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2400" b="1" strike="noStrike" spc="-1">
                <a:solidFill>
                  <a:srgbClr val="000000"/>
                </a:solidFill>
                <a:latin typeface="Calibri"/>
                <a:ea typeface="DejaVu Sans"/>
              </a:rPr>
              <a:t>Quels contours ? Que doivent savoir les élèves ?</a:t>
            </a:r>
            <a:endParaRPr lang="fr-FR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2400" b="0" i="1" strike="noStrike" spc="-1">
                <a:solidFill>
                  <a:srgbClr val="000000"/>
                </a:solidFill>
                <a:latin typeface="Calibri"/>
                <a:ea typeface="DejaVu Sans"/>
              </a:rPr>
              <a:t>Développer des compétences utiles dans le supérieur :</a:t>
            </a:r>
            <a:endParaRPr lang="fr-FR" sz="2400" b="0" strike="noStrike" spc="-1">
              <a:latin typeface="Arial"/>
            </a:endParaRPr>
          </a:p>
          <a:p>
            <a:pPr marL="216000" indent="-2142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400" b="0" strike="noStrike" spc="-1">
                <a:solidFill>
                  <a:srgbClr val="000000"/>
                </a:solidFill>
                <a:latin typeface="Calibri"/>
                <a:ea typeface="DejaVu Sans"/>
              </a:rPr>
              <a:t>Concepts informatiques et numériques (architectures, critères de choix de solutions, bus de données, etc).</a:t>
            </a:r>
            <a:endParaRPr lang="fr-FR" sz="2400" b="0" strike="noStrike" spc="-1">
              <a:latin typeface="Arial"/>
            </a:endParaRPr>
          </a:p>
          <a:p>
            <a:pPr marL="216000" indent="-2142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400" b="0" strike="noStrike" spc="-1">
                <a:solidFill>
                  <a:srgbClr val="000000"/>
                </a:solidFill>
                <a:latin typeface="Calibri"/>
                <a:ea typeface="DejaVu Sans"/>
              </a:rPr>
              <a:t>Modélisations scientifiques des composants permettant leur dimensionnement (relation temps/fréquence, modulations, encombrement spectral, protocoles, etc).</a:t>
            </a:r>
            <a:endParaRPr lang="fr-FR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2400" b="0" i="1" strike="noStrike" spc="-1">
                <a:solidFill>
                  <a:srgbClr val="000000"/>
                </a:solidFill>
                <a:latin typeface="Calibri"/>
                <a:ea typeface="DejaVu Sans"/>
              </a:rPr>
              <a:t>Développer des savoir-faire pour créer en projet :</a:t>
            </a:r>
            <a:endParaRPr lang="fr-FR" sz="2400" b="0" strike="noStrike" spc="-1">
              <a:latin typeface="Arial"/>
            </a:endParaRPr>
          </a:p>
          <a:p>
            <a:pPr marL="216000" indent="-2142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400" b="0" strike="noStrike" spc="-1">
                <a:solidFill>
                  <a:srgbClr val="000000"/>
                </a:solidFill>
                <a:latin typeface="Calibri"/>
                <a:ea typeface="DejaVu Sans"/>
              </a:rPr>
              <a:t>Mettre en œuvre des technologies faciles d’accès et représentatives.</a:t>
            </a:r>
            <a:endParaRPr lang="fr-FR" sz="2400" b="0" strike="noStrike" spc="-1">
              <a:latin typeface="Arial"/>
            </a:endParaRPr>
          </a:p>
          <a:p>
            <a:pPr marL="216000" indent="-2142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400" b="0" strike="noStrike" spc="-1">
                <a:solidFill>
                  <a:srgbClr val="000000"/>
                </a:solidFill>
                <a:latin typeface="Calibri"/>
                <a:ea typeface="DejaVu Sans"/>
              </a:rPr>
              <a:t>Comprendre les ressorts de l’innovation industrielle.</a:t>
            </a:r>
            <a:endParaRPr lang="fr-FR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4123012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CustomShape 1"/>
          <p:cNvSpPr/>
          <p:nvPr/>
        </p:nvSpPr>
        <p:spPr>
          <a:xfrm>
            <a:off x="899640" y="369000"/>
            <a:ext cx="7386840" cy="57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3200" b="1" strike="noStrike" spc="-1">
                <a:solidFill>
                  <a:srgbClr val="632523"/>
                </a:solidFill>
                <a:latin typeface="Calibri"/>
                <a:ea typeface="DejaVu Sans"/>
              </a:rPr>
              <a:t>Propositions d’activités</a:t>
            </a:r>
            <a:endParaRPr lang="fr-FR" sz="3200" b="0" strike="noStrike" spc="-1">
              <a:latin typeface="Arial"/>
            </a:endParaRPr>
          </a:p>
        </p:txBody>
      </p:sp>
      <p:sp>
        <p:nvSpPr>
          <p:cNvPr id="195" name="CustomShape 2"/>
          <p:cNvSpPr/>
          <p:nvPr/>
        </p:nvSpPr>
        <p:spPr>
          <a:xfrm>
            <a:off x="251280" y="957960"/>
            <a:ext cx="7891200" cy="727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2400" b="1" spc="-1" dirty="0">
                <a:solidFill>
                  <a:srgbClr val="0070C0"/>
                </a:solidFill>
                <a:latin typeface="Calibri"/>
              </a:rPr>
              <a:t>TP Caractérisation du signal radio </a:t>
            </a:r>
            <a:r>
              <a:rPr lang="fr-FR" sz="2400" b="1" spc="-1" dirty="0" err="1">
                <a:solidFill>
                  <a:srgbClr val="0070C0"/>
                </a:solidFill>
                <a:latin typeface="Calibri"/>
              </a:rPr>
              <a:t>LoRa</a:t>
            </a: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000" y="1440000"/>
            <a:ext cx="5482593" cy="488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150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"/>
    </mc:Choice>
    <mc:Fallback xmlns="">
      <p:transition spd="slow" advClick="0" advTm="300"/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CustomShape 1"/>
          <p:cNvSpPr/>
          <p:nvPr/>
        </p:nvSpPr>
        <p:spPr>
          <a:xfrm>
            <a:off x="899640" y="369000"/>
            <a:ext cx="7386840" cy="57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3200" b="1" strike="noStrike" spc="-1">
                <a:solidFill>
                  <a:srgbClr val="632523"/>
                </a:solidFill>
                <a:latin typeface="Calibri"/>
                <a:ea typeface="DejaVu Sans"/>
              </a:rPr>
              <a:t>Propositions d’activités</a:t>
            </a:r>
            <a:endParaRPr lang="fr-FR" sz="3200" b="0" strike="noStrike" spc="-1">
              <a:latin typeface="Arial"/>
            </a:endParaRPr>
          </a:p>
        </p:txBody>
      </p:sp>
      <p:sp>
        <p:nvSpPr>
          <p:cNvPr id="195" name="CustomShape 2"/>
          <p:cNvSpPr/>
          <p:nvPr/>
        </p:nvSpPr>
        <p:spPr>
          <a:xfrm>
            <a:off x="251280" y="957960"/>
            <a:ext cx="7891200" cy="727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2400" b="1" spc="-1" dirty="0">
                <a:solidFill>
                  <a:srgbClr val="0070C0"/>
                </a:solidFill>
                <a:latin typeface="Calibri"/>
              </a:rPr>
              <a:t>TP Caractérisation du signal radio </a:t>
            </a:r>
            <a:r>
              <a:rPr lang="fr-FR" sz="2400" b="1" spc="-1" dirty="0" err="1">
                <a:solidFill>
                  <a:srgbClr val="0070C0"/>
                </a:solidFill>
                <a:latin typeface="Calibri"/>
              </a:rPr>
              <a:t>LoRa</a:t>
            </a: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000" y="1440000"/>
            <a:ext cx="5482593" cy="488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701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"/>
    </mc:Choice>
    <mc:Fallback xmlns="">
      <p:transition spd="slow" advClick="0" advTm="300"/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CustomShape 1"/>
          <p:cNvSpPr/>
          <p:nvPr/>
        </p:nvSpPr>
        <p:spPr>
          <a:xfrm>
            <a:off x="899640" y="369000"/>
            <a:ext cx="7386840" cy="57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3200" b="1" strike="noStrike" spc="-1">
                <a:solidFill>
                  <a:srgbClr val="632523"/>
                </a:solidFill>
                <a:latin typeface="Calibri"/>
                <a:ea typeface="DejaVu Sans"/>
              </a:rPr>
              <a:t>Propositions d’activités</a:t>
            </a:r>
            <a:endParaRPr lang="fr-FR" sz="3200" b="0" strike="noStrike" spc="-1">
              <a:latin typeface="Arial"/>
            </a:endParaRPr>
          </a:p>
        </p:txBody>
      </p:sp>
      <p:sp>
        <p:nvSpPr>
          <p:cNvPr id="195" name="CustomShape 2"/>
          <p:cNvSpPr/>
          <p:nvPr/>
        </p:nvSpPr>
        <p:spPr>
          <a:xfrm>
            <a:off x="251280" y="957960"/>
            <a:ext cx="7891200" cy="727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2400" b="1" spc="-1" dirty="0">
                <a:solidFill>
                  <a:srgbClr val="0070C0"/>
                </a:solidFill>
                <a:latin typeface="Calibri"/>
              </a:rPr>
              <a:t>TP Caractérisation du signal radio </a:t>
            </a:r>
            <a:r>
              <a:rPr lang="fr-FR" sz="2400" b="1" spc="-1" dirty="0" err="1">
                <a:solidFill>
                  <a:srgbClr val="0070C0"/>
                </a:solidFill>
                <a:latin typeface="Calibri"/>
              </a:rPr>
              <a:t>LoRa</a:t>
            </a: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000" y="1440000"/>
            <a:ext cx="5482593" cy="488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772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"/>
    </mc:Choice>
    <mc:Fallback xmlns="">
      <p:transition spd="slow" advClick="0" advTm="300"/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CustomShape 1"/>
          <p:cNvSpPr/>
          <p:nvPr/>
        </p:nvSpPr>
        <p:spPr>
          <a:xfrm>
            <a:off x="899640" y="369000"/>
            <a:ext cx="7386840" cy="57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3200" b="1" strike="noStrike" spc="-1">
                <a:solidFill>
                  <a:srgbClr val="632523"/>
                </a:solidFill>
                <a:latin typeface="Calibri"/>
                <a:ea typeface="DejaVu Sans"/>
              </a:rPr>
              <a:t>Propositions d’activités</a:t>
            </a:r>
            <a:endParaRPr lang="fr-FR" sz="3200" b="0" strike="noStrike" spc="-1">
              <a:latin typeface="Arial"/>
            </a:endParaRPr>
          </a:p>
        </p:txBody>
      </p:sp>
      <p:sp>
        <p:nvSpPr>
          <p:cNvPr id="195" name="CustomShape 2"/>
          <p:cNvSpPr/>
          <p:nvPr/>
        </p:nvSpPr>
        <p:spPr>
          <a:xfrm>
            <a:off x="251280" y="957960"/>
            <a:ext cx="7891200" cy="727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2400" b="1" spc="-1" dirty="0">
                <a:solidFill>
                  <a:srgbClr val="0070C0"/>
                </a:solidFill>
                <a:latin typeface="Calibri"/>
              </a:rPr>
              <a:t>TP Caractérisation du signal radio </a:t>
            </a:r>
            <a:r>
              <a:rPr lang="fr-FR" sz="2400" b="1" spc="-1" dirty="0" err="1">
                <a:solidFill>
                  <a:srgbClr val="0070C0"/>
                </a:solidFill>
                <a:latin typeface="Calibri"/>
              </a:rPr>
              <a:t>LoRa</a:t>
            </a: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000" y="1440000"/>
            <a:ext cx="5482593" cy="488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417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"/>
    </mc:Choice>
    <mc:Fallback xmlns="">
      <p:transition spd="slow" advClick="0" advTm="300"/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CustomShape 1"/>
          <p:cNvSpPr/>
          <p:nvPr/>
        </p:nvSpPr>
        <p:spPr>
          <a:xfrm>
            <a:off x="899640" y="369000"/>
            <a:ext cx="7386840" cy="57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3200" b="1" strike="noStrike" spc="-1">
                <a:solidFill>
                  <a:srgbClr val="632523"/>
                </a:solidFill>
                <a:latin typeface="Calibri"/>
                <a:ea typeface="DejaVu Sans"/>
              </a:rPr>
              <a:t>Propositions d’activités</a:t>
            </a:r>
            <a:endParaRPr lang="fr-FR" sz="3200" b="0" strike="noStrike" spc="-1">
              <a:latin typeface="Arial"/>
            </a:endParaRPr>
          </a:p>
        </p:txBody>
      </p:sp>
      <p:sp>
        <p:nvSpPr>
          <p:cNvPr id="195" name="CustomShape 2"/>
          <p:cNvSpPr/>
          <p:nvPr/>
        </p:nvSpPr>
        <p:spPr>
          <a:xfrm>
            <a:off x="251280" y="957960"/>
            <a:ext cx="7891200" cy="727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2400" b="1" spc="-1" dirty="0">
                <a:solidFill>
                  <a:srgbClr val="0070C0"/>
                </a:solidFill>
                <a:latin typeface="Calibri"/>
              </a:rPr>
              <a:t>TP Caractérisation du signal radio </a:t>
            </a:r>
            <a:r>
              <a:rPr lang="fr-FR" sz="2400" b="1" spc="-1" dirty="0" err="1">
                <a:solidFill>
                  <a:srgbClr val="0070C0"/>
                </a:solidFill>
                <a:latin typeface="Calibri"/>
              </a:rPr>
              <a:t>LoRa</a:t>
            </a: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000" y="1440000"/>
            <a:ext cx="5482593" cy="488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972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"/>
    </mc:Choice>
    <mc:Fallback xmlns="">
      <p:transition spd="slow" advClick="0" advTm="300"/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CustomShape 1"/>
          <p:cNvSpPr/>
          <p:nvPr/>
        </p:nvSpPr>
        <p:spPr>
          <a:xfrm>
            <a:off x="899640" y="369000"/>
            <a:ext cx="7386840" cy="57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3200" b="1" strike="noStrike" spc="-1">
                <a:solidFill>
                  <a:srgbClr val="632523"/>
                </a:solidFill>
                <a:latin typeface="Calibri"/>
                <a:ea typeface="DejaVu Sans"/>
              </a:rPr>
              <a:t>Propositions d’activités</a:t>
            </a:r>
            <a:endParaRPr lang="fr-FR" sz="3200" b="0" strike="noStrike" spc="-1">
              <a:latin typeface="Arial"/>
            </a:endParaRPr>
          </a:p>
        </p:txBody>
      </p:sp>
      <p:sp>
        <p:nvSpPr>
          <p:cNvPr id="195" name="CustomShape 2"/>
          <p:cNvSpPr/>
          <p:nvPr/>
        </p:nvSpPr>
        <p:spPr>
          <a:xfrm>
            <a:off x="251280" y="957960"/>
            <a:ext cx="7891200" cy="727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2400" b="1" spc="-1" dirty="0">
                <a:solidFill>
                  <a:srgbClr val="0070C0"/>
                </a:solidFill>
                <a:latin typeface="Calibri"/>
              </a:rPr>
              <a:t>TP Caractérisation du signal radio </a:t>
            </a:r>
            <a:r>
              <a:rPr lang="fr-FR" sz="2400" b="1" spc="-1" dirty="0" err="1">
                <a:solidFill>
                  <a:srgbClr val="0070C0"/>
                </a:solidFill>
                <a:latin typeface="Calibri"/>
              </a:rPr>
              <a:t>LoRa</a:t>
            </a: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000" y="1440000"/>
            <a:ext cx="5482593" cy="488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404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"/>
    </mc:Choice>
    <mc:Fallback xmlns="">
      <p:transition spd="slow" advClick="0" advTm="300"/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CustomShape 1"/>
          <p:cNvSpPr/>
          <p:nvPr/>
        </p:nvSpPr>
        <p:spPr>
          <a:xfrm>
            <a:off x="899640" y="369000"/>
            <a:ext cx="7386840" cy="57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3200" b="1" strike="noStrike" spc="-1">
                <a:solidFill>
                  <a:srgbClr val="632523"/>
                </a:solidFill>
                <a:latin typeface="Calibri"/>
                <a:ea typeface="DejaVu Sans"/>
              </a:rPr>
              <a:t>Propositions d’activités</a:t>
            </a:r>
            <a:endParaRPr lang="fr-FR" sz="3200" b="0" strike="noStrike" spc="-1">
              <a:latin typeface="Arial"/>
            </a:endParaRPr>
          </a:p>
        </p:txBody>
      </p:sp>
      <p:sp>
        <p:nvSpPr>
          <p:cNvPr id="195" name="CustomShape 2"/>
          <p:cNvSpPr/>
          <p:nvPr/>
        </p:nvSpPr>
        <p:spPr>
          <a:xfrm>
            <a:off x="251280" y="957960"/>
            <a:ext cx="7891200" cy="727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2400" b="1" spc="-1" dirty="0">
                <a:solidFill>
                  <a:srgbClr val="0070C0"/>
                </a:solidFill>
                <a:latin typeface="Calibri"/>
              </a:rPr>
              <a:t>TP Caractérisation du signal radio </a:t>
            </a:r>
            <a:r>
              <a:rPr lang="fr-FR" sz="2400" b="1" spc="-1" dirty="0" err="1">
                <a:solidFill>
                  <a:srgbClr val="0070C0"/>
                </a:solidFill>
                <a:latin typeface="Calibri"/>
              </a:rPr>
              <a:t>LoRa</a:t>
            </a: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000" y="1440000"/>
            <a:ext cx="5482593" cy="488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150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"/>
    </mc:Choice>
    <mc:Fallback xmlns="">
      <p:transition spd="slow" advClick="0" advTm="300"/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CustomShape 1"/>
          <p:cNvSpPr/>
          <p:nvPr/>
        </p:nvSpPr>
        <p:spPr>
          <a:xfrm>
            <a:off x="899640" y="369000"/>
            <a:ext cx="7386840" cy="57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3200" b="1" strike="noStrike" spc="-1">
                <a:solidFill>
                  <a:srgbClr val="632523"/>
                </a:solidFill>
                <a:latin typeface="Calibri"/>
                <a:ea typeface="DejaVu Sans"/>
              </a:rPr>
              <a:t>Propositions d’activités</a:t>
            </a:r>
            <a:endParaRPr lang="fr-FR" sz="3200" b="0" strike="noStrike" spc="-1">
              <a:latin typeface="Arial"/>
            </a:endParaRPr>
          </a:p>
        </p:txBody>
      </p:sp>
      <p:sp>
        <p:nvSpPr>
          <p:cNvPr id="195" name="CustomShape 2"/>
          <p:cNvSpPr/>
          <p:nvPr/>
        </p:nvSpPr>
        <p:spPr>
          <a:xfrm>
            <a:off x="251280" y="957960"/>
            <a:ext cx="7891200" cy="727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2400" b="1" spc="-1" dirty="0">
                <a:solidFill>
                  <a:srgbClr val="0070C0"/>
                </a:solidFill>
                <a:latin typeface="Calibri"/>
              </a:rPr>
              <a:t>TP Caractérisation du signal radio </a:t>
            </a:r>
            <a:r>
              <a:rPr lang="fr-FR" sz="2400" b="1" spc="-1" dirty="0" err="1">
                <a:solidFill>
                  <a:srgbClr val="0070C0"/>
                </a:solidFill>
                <a:latin typeface="Calibri"/>
              </a:rPr>
              <a:t>LoRa</a:t>
            </a: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000" y="1440000"/>
            <a:ext cx="5482593" cy="488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305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"/>
    </mc:Choice>
    <mc:Fallback xmlns="">
      <p:transition spd="slow" advClick="0" advTm="300"/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CustomShape 1"/>
          <p:cNvSpPr/>
          <p:nvPr/>
        </p:nvSpPr>
        <p:spPr>
          <a:xfrm>
            <a:off x="899640" y="369000"/>
            <a:ext cx="7386840" cy="57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3200" b="1" strike="noStrike" spc="-1">
                <a:solidFill>
                  <a:srgbClr val="632523"/>
                </a:solidFill>
                <a:latin typeface="Calibri"/>
                <a:ea typeface="DejaVu Sans"/>
              </a:rPr>
              <a:t>Propositions d’activités</a:t>
            </a:r>
            <a:endParaRPr lang="fr-FR" sz="3200" b="0" strike="noStrike" spc="-1">
              <a:latin typeface="Arial"/>
            </a:endParaRPr>
          </a:p>
        </p:txBody>
      </p:sp>
      <p:sp>
        <p:nvSpPr>
          <p:cNvPr id="195" name="CustomShape 2"/>
          <p:cNvSpPr/>
          <p:nvPr/>
        </p:nvSpPr>
        <p:spPr>
          <a:xfrm>
            <a:off x="251280" y="957960"/>
            <a:ext cx="7891200" cy="727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2400" b="1" spc="-1" dirty="0">
                <a:solidFill>
                  <a:srgbClr val="0070C0"/>
                </a:solidFill>
                <a:latin typeface="Calibri"/>
              </a:rPr>
              <a:t>TP Caractérisation du signal radio </a:t>
            </a:r>
            <a:r>
              <a:rPr lang="fr-FR" sz="2400" b="1" spc="-1" dirty="0" err="1">
                <a:solidFill>
                  <a:srgbClr val="0070C0"/>
                </a:solidFill>
                <a:latin typeface="Calibri"/>
              </a:rPr>
              <a:t>LoRa</a:t>
            </a: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000" y="1440000"/>
            <a:ext cx="5482593" cy="488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095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"/>
    </mc:Choice>
    <mc:Fallback xmlns="">
      <p:transition spd="slow" advClick="0" advTm="300"/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CustomShape 1"/>
          <p:cNvSpPr/>
          <p:nvPr/>
        </p:nvSpPr>
        <p:spPr>
          <a:xfrm>
            <a:off x="899640" y="369000"/>
            <a:ext cx="7386840" cy="57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3200" b="1" strike="noStrike" spc="-1">
                <a:solidFill>
                  <a:srgbClr val="632523"/>
                </a:solidFill>
                <a:latin typeface="Calibri"/>
                <a:ea typeface="DejaVu Sans"/>
              </a:rPr>
              <a:t>Propositions d’activités</a:t>
            </a:r>
            <a:endParaRPr lang="fr-FR" sz="3200" b="0" strike="noStrike" spc="-1">
              <a:latin typeface="Arial"/>
            </a:endParaRPr>
          </a:p>
        </p:txBody>
      </p:sp>
      <p:sp>
        <p:nvSpPr>
          <p:cNvPr id="195" name="CustomShape 2"/>
          <p:cNvSpPr/>
          <p:nvPr/>
        </p:nvSpPr>
        <p:spPr>
          <a:xfrm>
            <a:off x="251280" y="957960"/>
            <a:ext cx="7891200" cy="727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2400" b="1" spc="-1" dirty="0">
                <a:solidFill>
                  <a:srgbClr val="0070C0"/>
                </a:solidFill>
                <a:latin typeface="Calibri"/>
              </a:rPr>
              <a:t>TP Caractérisation du signal radio </a:t>
            </a:r>
            <a:r>
              <a:rPr lang="fr-FR" sz="2400" b="1" spc="-1" dirty="0" err="1">
                <a:solidFill>
                  <a:srgbClr val="0070C0"/>
                </a:solidFill>
                <a:latin typeface="Calibri"/>
              </a:rPr>
              <a:t>LoRa</a:t>
            </a: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000" y="1440000"/>
            <a:ext cx="5482593" cy="488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840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"/>
    </mc:Choice>
    <mc:Fallback xmlns="">
      <p:transition spd="slow" advClick="0" advTm="3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CustomShape 1"/>
          <p:cNvSpPr/>
          <p:nvPr/>
        </p:nvSpPr>
        <p:spPr>
          <a:xfrm>
            <a:off x="899640" y="369000"/>
            <a:ext cx="7387200" cy="576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3200" b="1" strike="noStrike" spc="-1">
                <a:solidFill>
                  <a:srgbClr val="632523"/>
                </a:solidFill>
                <a:latin typeface="Calibri"/>
                <a:ea typeface="DejaVu Sans"/>
              </a:rPr>
              <a:t>Propositions d’activités</a:t>
            </a:r>
            <a:endParaRPr lang="fr-FR" sz="3200" b="0" strike="noStrike" spc="-1">
              <a:latin typeface="Arial"/>
            </a:endParaRPr>
          </a:p>
        </p:txBody>
      </p:sp>
      <p:sp>
        <p:nvSpPr>
          <p:cNvPr id="68" name="CustomShape 2"/>
          <p:cNvSpPr/>
          <p:nvPr/>
        </p:nvSpPr>
        <p:spPr>
          <a:xfrm>
            <a:off x="1035000" y="1318680"/>
            <a:ext cx="7891560" cy="4111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2400" b="1" strike="noStrike" spc="-1">
                <a:solidFill>
                  <a:srgbClr val="000000"/>
                </a:solidFill>
                <a:latin typeface="Calibri"/>
                <a:ea typeface="DejaVu Sans"/>
              </a:rPr>
              <a:t>Positionnement dans une progression possible</a:t>
            </a:r>
            <a:endParaRPr lang="fr-FR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>
              <a:latin typeface="Arial"/>
            </a:endParaRPr>
          </a:p>
        </p:txBody>
      </p:sp>
      <p:grpSp>
        <p:nvGrpSpPr>
          <p:cNvPr id="53" name="Groupe 52"/>
          <p:cNvGrpSpPr/>
          <p:nvPr/>
        </p:nvGrpSpPr>
        <p:grpSpPr>
          <a:xfrm>
            <a:off x="10477" y="1669939"/>
            <a:ext cx="9165525" cy="2125899"/>
            <a:chOff x="-10530" y="504575"/>
            <a:chExt cx="9165525" cy="2125899"/>
          </a:xfrm>
        </p:grpSpPr>
        <p:sp>
          <p:nvSpPr>
            <p:cNvPr id="54" name="Rectangle 53"/>
            <p:cNvSpPr/>
            <p:nvPr/>
          </p:nvSpPr>
          <p:spPr>
            <a:xfrm>
              <a:off x="-10530" y="1669939"/>
              <a:ext cx="1598017" cy="960432"/>
            </a:xfrm>
            <a:prstGeom prst="rect">
              <a:avLst/>
            </a:prstGeom>
            <a:solidFill>
              <a:srgbClr val="00FF00">
                <a:alpha val="49804"/>
              </a:srgb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lnSpc>
                  <a:spcPct val="107000"/>
                </a:lnSpc>
              </a:pPr>
              <a:r>
                <a:rPr lang="fr-FR" sz="1200" dirty="0" smtClean="0">
                  <a:solidFill>
                    <a:prstClr val="black"/>
                  </a:solidFill>
                  <a:latin typeface="Arial"/>
                  <a:ea typeface="Calibri"/>
                  <a:cs typeface="Times New Roman"/>
                </a:rPr>
                <a:t>Les </a:t>
              </a:r>
              <a:r>
                <a:rPr lang="fr-FR" sz="1200" dirty="0">
                  <a:solidFill>
                    <a:prstClr val="black"/>
                  </a:solidFill>
                  <a:latin typeface="Arial"/>
                  <a:ea typeface="Calibri"/>
                  <a:cs typeface="Times New Roman"/>
                </a:rPr>
                <a:t>nouvelles mobilités </a:t>
              </a:r>
              <a:r>
                <a:rPr lang="fr-FR" sz="1200" dirty="0" smtClean="0">
                  <a:solidFill>
                    <a:prstClr val="black"/>
                  </a:solidFill>
                  <a:latin typeface="Arial"/>
                  <a:ea typeface="Calibri"/>
                  <a:cs typeface="Times New Roman"/>
                </a:rPr>
                <a:t>individuelles</a:t>
              </a:r>
              <a:endParaRPr lang="fr-FR" sz="1200" dirty="0">
                <a:solidFill>
                  <a:prstClr val="black"/>
                </a:solidFill>
                <a:latin typeface="Arial"/>
                <a:ea typeface="Calibri"/>
                <a:cs typeface="Times New Roman"/>
              </a:endParaRPr>
            </a:p>
          </p:txBody>
        </p:sp>
        <p:sp>
          <p:nvSpPr>
            <p:cNvPr id="55" name="Rectangle 54"/>
            <p:cNvSpPr/>
            <p:nvPr/>
          </p:nvSpPr>
          <p:spPr>
            <a:xfrm>
              <a:off x="1587487" y="1669938"/>
              <a:ext cx="1357322" cy="960433"/>
            </a:xfrm>
            <a:prstGeom prst="rect">
              <a:avLst/>
            </a:prstGeom>
            <a:solidFill>
              <a:srgbClr val="00FFFF">
                <a:alpha val="50196"/>
              </a:srgb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lnSpc>
                  <a:spcPct val="107000"/>
                </a:lnSpc>
              </a:pPr>
              <a:r>
                <a:rPr lang="fr-FR" sz="1200" dirty="0">
                  <a:solidFill>
                    <a:prstClr val="black"/>
                  </a:solidFill>
                  <a:latin typeface="Arial"/>
                  <a:ea typeface="Calibri"/>
                  <a:cs typeface="Times New Roman"/>
                </a:rPr>
                <a:t>L’assistance pour la </a:t>
              </a:r>
              <a:r>
                <a:rPr lang="fr-FR" sz="1200" dirty="0" smtClean="0">
                  <a:solidFill>
                    <a:prstClr val="black"/>
                  </a:solidFill>
                  <a:latin typeface="Arial"/>
                  <a:ea typeface="Calibri"/>
                  <a:cs typeface="Times New Roman"/>
                </a:rPr>
                <a:t>santé</a:t>
              </a:r>
              <a:endParaRPr lang="fr-FR" sz="1200" dirty="0">
                <a:solidFill>
                  <a:prstClr val="black"/>
                </a:solidFill>
                <a:latin typeface="Arial"/>
                <a:ea typeface="Calibri"/>
                <a:cs typeface="Times New Roman"/>
              </a:endParaRPr>
            </a:p>
          </p:txBody>
        </p:sp>
        <p:sp>
          <p:nvSpPr>
            <p:cNvPr id="56" name="Rectangle 55"/>
            <p:cNvSpPr/>
            <p:nvPr/>
          </p:nvSpPr>
          <p:spPr>
            <a:xfrm>
              <a:off x="2944809" y="1669938"/>
              <a:ext cx="1434345" cy="960433"/>
            </a:xfrm>
            <a:prstGeom prst="rect">
              <a:avLst/>
            </a:prstGeom>
            <a:solidFill>
              <a:srgbClr val="FF00FF">
                <a:alpha val="50196"/>
              </a:srgb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7000"/>
                </a:lnSpc>
              </a:pPr>
              <a:r>
                <a:rPr lang="fr-FR" sz="1200" dirty="0" smtClean="0">
                  <a:solidFill>
                    <a:prstClr val="black"/>
                  </a:solidFill>
                  <a:latin typeface="Arial"/>
                  <a:ea typeface="Calibri"/>
                  <a:cs typeface="Times New Roman"/>
                </a:rPr>
                <a:t>Les </a:t>
              </a:r>
              <a:r>
                <a:rPr lang="fr-FR" sz="1200" dirty="0">
                  <a:solidFill>
                    <a:prstClr val="black"/>
                  </a:solidFill>
                  <a:latin typeface="Arial"/>
                  <a:ea typeface="Calibri"/>
                  <a:cs typeface="Times New Roman"/>
                </a:rPr>
                <a:t>échanges et communications  </a:t>
              </a:r>
              <a:r>
                <a:rPr lang="fr-FR" sz="1200" dirty="0" smtClean="0">
                  <a:solidFill>
                    <a:prstClr val="black"/>
                  </a:solidFill>
                  <a:latin typeface="Arial"/>
                  <a:ea typeface="Calibri"/>
                  <a:cs typeface="Times New Roman"/>
                </a:rPr>
                <a:t>d’informations</a:t>
              </a:r>
              <a:endParaRPr lang="fr-FR" sz="1200" dirty="0">
                <a:solidFill>
                  <a:prstClr val="black"/>
                </a:solidFill>
                <a:latin typeface="Arial"/>
                <a:ea typeface="Calibri"/>
                <a:cs typeface="Times New Roman"/>
              </a:endParaRPr>
            </a:p>
          </p:txBody>
        </p:sp>
        <p:sp>
          <p:nvSpPr>
            <p:cNvPr id="57" name="Rectangle 56"/>
            <p:cNvSpPr/>
            <p:nvPr/>
          </p:nvSpPr>
          <p:spPr>
            <a:xfrm>
              <a:off x="5001858" y="1668412"/>
              <a:ext cx="1214653" cy="960432"/>
            </a:xfrm>
            <a:prstGeom prst="rect">
              <a:avLst/>
            </a:prstGeom>
            <a:solidFill>
              <a:srgbClr val="0000FF">
                <a:alpha val="50196"/>
              </a:srgb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lnSpc>
                  <a:spcPct val="107000"/>
                </a:lnSpc>
              </a:pPr>
              <a:r>
                <a:rPr lang="fr-FR" sz="1200" dirty="0">
                  <a:solidFill>
                    <a:schemeClr val="bg1"/>
                  </a:solidFill>
                  <a:latin typeface="Arial"/>
                  <a:ea typeface="Calibri"/>
                  <a:cs typeface="Times New Roman"/>
                </a:rPr>
                <a:t>Les objets </a:t>
              </a:r>
              <a:r>
                <a:rPr lang="fr-FR" sz="1200" dirty="0" smtClean="0">
                  <a:solidFill>
                    <a:schemeClr val="bg1"/>
                  </a:solidFill>
                  <a:latin typeface="Arial"/>
                  <a:ea typeface="Calibri"/>
                  <a:cs typeface="Times New Roman"/>
                </a:rPr>
                <a:t>connectés</a:t>
              </a:r>
              <a:endParaRPr lang="fr-FR" sz="1200" dirty="0">
                <a:solidFill>
                  <a:schemeClr val="bg1"/>
                </a:solidFill>
                <a:latin typeface="Arial"/>
                <a:ea typeface="Calibri"/>
                <a:cs typeface="Times New Roman"/>
              </a:endParaRPr>
            </a:p>
          </p:txBody>
        </p:sp>
        <p:sp>
          <p:nvSpPr>
            <p:cNvPr id="58" name="Rectangle 57"/>
            <p:cNvSpPr/>
            <p:nvPr/>
          </p:nvSpPr>
          <p:spPr>
            <a:xfrm>
              <a:off x="6215339" y="1665561"/>
              <a:ext cx="1467252" cy="963283"/>
            </a:xfrm>
            <a:prstGeom prst="rect">
              <a:avLst/>
            </a:prstGeom>
            <a:solidFill>
              <a:srgbClr val="FF0000">
                <a:alpha val="50196"/>
              </a:srgb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7000"/>
                </a:lnSpc>
              </a:pPr>
              <a:r>
                <a:rPr lang="fr-FR" sz="1200" dirty="0">
                  <a:solidFill>
                    <a:prstClr val="black"/>
                  </a:solidFill>
                  <a:latin typeface="Arial"/>
                  <a:ea typeface="Calibri"/>
                  <a:cs typeface="Times New Roman"/>
                </a:rPr>
                <a:t>Des applications nomades à l’intelligence artificielle</a:t>
              </a:r>
            </a:p>
          </p:txBody>
        </p:sp>
        <p:sp>
          <p:nvSpPr>
            <p:cNvPr id="59" name="Rectangle 58"/>
            <p:cNvSpPr/>
            <p:nvPr/>
          </p:nvSpPr>
          <p:spPr>
            <a:xfrm>
              <a:off x="7682590" y="1669939"/>
              <a:ext cx="1472405" cy="958905"/>
            </a:xfrm>
            <a:prstGeom prst="rect">
              <a:avLst/>
            </a:prstGeom>
            <a:solidFill>
              <a:srgbClr val="009999">
                <a:alpha val="50196"/>
              </a:srgb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lnSpc>
                  <a:spcPct val="107000"/>
                </a:lnSpc>
              </a:pPr>
              <a:r>
                <a:rPr lang="fr-FR" sz="1200" dirty="0">
                  <a:solidFill>
                    <a:prstClr val="black"/>
                  </a:solidFill>
                  <a:latin typeface="Arial"/>
                  <a:ea typeface="Calibri"/>
                  <a:cs typeface="Times New Roman"/>
                </a:rPr>
                <a:t>L’assistance aux personnes </a:t>
              </a:r>
            </a:p>
          </p:txBody>
        </p:sp>
        <p:sp>
          <p:nvSpPr>
            <p:cNvPr id="60" name="Rectangle 59"/>
            <p:cNvSpPr/>
            <p:nvPr/>
          </p:nvSpPr>
          <p:spPr>
            <a:xfrm>
              <a:off x="4376943" y="1124744"/>
              <a:ext cx="623368" cy="1505730"/>
            </a:xfrm>
            <a:prstGeom prst="rect">
              <a:avLst/>
            </a:prstGeom>
            <a:solidFill>
              <a:schemeClr val="bg1">
                <a:alpha val="50196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lvl="0" algn="ctr"/>
              <a:r>
                <a:rPr lang="fr-FR" sz="1200" dirty="0" smtClean="0">
                  <a:solidFill>
                    <a:prstClr val="black"/>
                  </a:solidFill>
                  <a:latin typeface="Arial"/>
                  <a:ea typeface="Calibri"/>
                  <a:cs typeface="Times New Roman"/>
                </a:rPr>
                <a:t>CHALLENGE 12H</a:t>
              </a:r>
              <a:endParaRPr lang="fr-FR" sz="1200" dirty="0">
                <a:solidFill>
                  <a:prstClr val="black"/>
                </a:solidFill>
                <a:latin typeface="Arial"/>
                <a:ea typeface="Calibri"/>
                <a:cs typeface="Times New Roman"/>
              </a:endParaRPr>
            </a:p>
          </p:txBody>
        </p:sp>
        <p:sp>
          <p:nvSpPr>
            <p:cNvPr id="61" name="Rectangle 60"/>
            <p:cNvSpPr/>
            <p:nvPr/>
          </p:nvSpPr>
          <p:spPr>
            <a:xfrm>
              <a:off x="-10530" y="1394332"/>
              <a:ext cx="1598017" cy="271229"/>
            </a:xfrm>
            <a:prstGeom prst="rect">
              <a:avLst/>
            </a:prstGeom>
            <a:solidFill>
              <a:srgbClr val="00FF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20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6 </a:t>
              </a:r>
              <a:r>
                <a:rPr lang="fr-FR" sz="12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semaines</a:t>
              </a:r>
              <a:endParaRPr lang="fr-FR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2" name="Rectangle 61"/>
            <p:cNvSpPr/>
            <p:nvPr/>
          </p:nvSpPr>
          <p:spPr>
            <a:xfrm>
              <a:off x="1587488" y="1396324"/>
              <a:ext cx="1357322" cy="271229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2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5 semaines</a:t>
              </a:r>
              <a:endParaRPr lang="fr-FR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3" name="Rectangle 62"/>
            <p:cNvSpPr/>
            <p:nvPr/>
          </p:nvSpPr>
          <p:spPr>
            <a:xfrm>
              <a:off x="2949466" y="1398709"/>
              <a:ext cx="1430607" cy="271229"/>
            </a:xfrm>
            <a:prstGeom prst="rect">
              <a:avLst/>
            </a:prstGeom>
            <a:solidFill>
              <a:srgbClr val="FF00FF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20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4</a:t>
              </a:r>
              <a:r>
                <a:rPr lang="fr-FR" sz="12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 semaines</a:t>
              </a:r>
              <a:endParaRPr lang="fr-FR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4" name="Rectangle 63"/>
            <p:cNvSpPr/>
            <p:nvPr/>
          </p:nvSpPr>
          <p:spPr>
            <a:xfrm>
              <a:off x="5001857" y="1397244"/>
              <a:ext cx="1219845" cy="271229"/>
            </a:xfrm>
            <a:prstGeom prst="rect">
              <a:avLst/>
            </a:prstGeom>
            <a:solidFill>
              <a:srgbClr val="0000FF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2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4</a:t>
              </a:r>
              <a:r>
                <a:rPr lang="fr-FR" sz="12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semaines</a:t>
              </a:r>
              <a:endParaRPr lang="fr-FR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5" name="Rectangle 64"/>
            <p:cNvSpPr/>
            <p:nvPr/>
          </p:nvSpPr>
          <p:spPr>
            <a:xfrm>
              <a:off x="6215339" y="1398709"/>
              <a:ext cx="1467251" cy="268844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2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5 semaines</a:t>
              </a:r>
              <a:endParaRPr lang="fr-FR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6" name="Rectangle 65"/>
            <p:cNvSpPr/>
            <p:nvPr/>
          </p:nvSpPr>
          <p:spPr>
            <a:xfrm>
              <a:off x="-10530" y="1127480"/>
              <a:ext cx="1598017" cy="271229"/>
            </a:xfrm>
            <a:prstGeom prst="rect">
              <a:avLst/>
            </a:prstGeom>
            <a:solidFill>
              <a:srgbClr val="00FF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2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Séquence 1</a:t>
              </a:r>
              <a:endParaRPr lang="fr-FR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8" name="Rectangle 117"/>
            <p:cNvSpPr/>
            <p:nvPr/>
          </p:nvSpPr>
          <p:spPr>
            <a:xfrm>
              <a:off x="1587488" y="1129805"/>
              <a:ext cx="1356068" cy="271229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2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Séquence 2</a:t>
              </a:r>
              <a:endParaRPr lang="fr-FR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9" name="Rectangle 118"/>
            <p:cNvSpPr/>
            <p:nvPr/>
          </p:nvSpPr>
          <p:spPr>
            <a:xfrm>
              <a:off x="2943556" y="1127480"/>
              <a:ext cx="1433387" cy="271229"/>
            </a:xfrm>
            <a:prstGeom prst="rect">
              <a:avLst/>
            </a:prstGeom>
            <a:solidFill>
              <a:srgbClr val="FF00FF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2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Séquence 3</a:t>
              </a:r>
              <a:endParaRPr lang="fr-FR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0" name="Rectangle 119"/>
            <p:cNvSpPr/>
            <p:nvPr/>
          </p:nvSpPr>
          <p:spPr>
            <a:xfrm>
              <a:off x="5000683" y="1129455"/>
              <a:ext cx="1214655" cy="271229"/>
            </a:xfrm>
            <a:prstGeom prst="rect">
              <a:avLst/>
            </a:prstGeom>
            <a:solidFill>
              <a:srgbClr val="0000FF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2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Séquence </a:t>
              </a:r>
              <a:r>
                <a:rPr lang="fr-FR" sz="12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4</a:t>
              </a:r>
              <a:endParaRPr lang="fr-FR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1" name="Rectangle 120"/>
            <p:cNvSpPr/>
            <p:nvPr/>
          </p:nvSpPr>
          <p:spPr>
            <a:xfrm>
              <a:off x="6215339" y="1129804"/>
              <a:ext cx="1467252" cy="271229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20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Séquence </a:t>
              </a:r>
              <a:r>
                <a:rPr lang="fr-FR" sz="12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5</a:t>
              </a:r>
              <a:endParaRPr lang="fr-FR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2" name="Rectangle 121"/>
            <p:cNvSpPr/>
            <p:nvPr/>
          </p:nvSpPr>
          <p:spPr>
            <a:xfrm>
              <a:off x="7268807" y="504575"/>
              <a:ext cx="1714512" cy="403749"/>
            </a:xfrm>
            <a:prstGeom prst="wedgeRectCallout">
              <a:avLst>
                <a:gd name="adj1" fmla="val -26488"/>
                <a:gd name="adj2" fmla="val 105296"/>
              </a:avLst>
            </a:prstGeom>
            <a:noFill/>
            <a:ln>
              <a:solidFill>
                <a:srgbClr val="0099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400" b="1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Ecrit de première</a:t>
              </a:r>
              <a:endParaRPr lang="fr-FR" sz="1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3" name="Rectangle 122"/>
            <p:cNvSpPr/>
            <p:nvPr/>
          </p:nvSpPr>
          <p:spPr>
            <a:xfrm>
              <a:off x="7682591" y="1398709"/>
              <a:ext cx="1472404" cy="268844"/>
            </a:xfrm>
            <a:prstGeom prst="rect">
              <a:avLst/>
            </a:prstGeom>
            <a:solidFill>
              <a:srgbClr val="009999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2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5 semaines</a:t>
              </a:r>
              <a:endParaRPr lang="fr-FR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4" name="Rectangle 123"/>
            <p:cNvSpPr/>
            <p:nvPr/>
          </p:nvSpPr>
          <p:spPr>
            <a:xfrm>
              <a:off x="7682590" y="1129804"/>
              <a:ext cx="1472405" cy="271229"/>
            </a:xfrm>
            <a:prstGeom prst="rect">
              <a:avLst/>
            </a:prstGeom>
            <a:solidFill>
              <a:srgbClr val="009999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20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Séquence 6</a:t>
              </a:r>
            </a:p>
          </p:txBody>
        </p:sp>
      </p:grpSp>
      <p:grpSp>
        <p:nvGrpSpPr>
          <p:cNvPr id="125" name="Groupe 124"/>
          <p:cNvGrpSpPr/>
          <p:nvPr/>
        </p:nvGrpSpPr>
        <p:grpSpPr>
          <a:xfrm>
            <a:off x="-10530" y="4165819"/>
            <a:ext cx="9154530" cy="2694789"/>
            <a:chOff x="-10530" y="3650079"/>
            <a:chExt cx="9154530" cy="2694789"/>
          </a:xfrm>
        </p:grpSpPr>
        <p:sp>
          <p:nvSpPr>
            <p:cNvPr id="126" name="Rectangle 125"/>
            <p:cNvSpPr/>
            <p:nvPr/>
          </p:nvSpPr>
          <p:spPr>
            <a:xfrm>
              <a:off x="7418168" y="5916240"/>
              <a:ext cx="1500230" cy="428628"/>
            </a:xfrm>
            <a:prstGeom prst="wedgeRectCallout">
              <a:avLst>
                <a:gd name="adj1" fmla="val 62004"/>
                <a:gd name="adj2" fmla="val -134153"/>
              </a:avLst>
            </a:prstGeom>
            <a:noFill/>
            <a:ln>
              <a:solidFill>
                <a:srgbClr val="0099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400" b="1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Grand oral</a:t>
              </a:r>
              <a:endParaRPr lang="fr-FR" sz="1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7" name="Rectangle 126"/>
            <p:cNvSpPr/>
            <p:nvPr/>
          </p:nvSpPr>
          <p:spPr>
            <a:xfrm>
              <a:off x="-10530" y="4189878"/>
              <a:ext cx="1150404" cy="274372"/>
            </a:xfrm>
            <a:prstGeom prst="rect">
              <a:avLst/>
            </a:prstGeom>
            <a:solidFill>
              <a:srgbClr val="77933C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20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Séquence </a:t>
              </a:r>
              <a:r>
                <a:rPr lang="fr-FR" sz="12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7</a:t>
              </a:r>
              <a:endParaRPr lang="fr-FR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8" name="Rectangle 127"/>
            <p:cNvSpPr/>
            <p:nvPr/>
          </p:nvSpPr>
          <p:spPr>
            <a:xfrm>
              <a:off x="2204490" y="4189950"/>
              <a:ext cx="1143374" cy="276927"/>
            </a:xfrm>
            <a:prstGeom prst="rect">
              <a:avLst/>
            </a:prstGeom>
            <a:solidFill>
              <a:srgbClr val="CC99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20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Séquence 9</a:t>
              </a:r>
            </a:p>
          </p:txBody>
        </p:sp>
        <p:sp>
          <p:nvSpPr>
            <p:cNvPr id="129" name="Rectangle 128"/>
            <p:cNvSpPr/>
            <p:nvPr/>
          </p:nvSpPr>
          <p:spPr>
            <a:xfrm>
              <a:off x="8028384" y="4191107"/>
              <a:ext cx="1114637" cy="285752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20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Séquence</a:t>
              </a:r>
              <a:r>
                <a:rPr lang="fr-FR" sz="110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fr-FR" sz="11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13</a:t>
              </a:r>
              <a:endParaRPr lang="fr-FR" sz="11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0" name="Rectangle 129"/>
            <p:cNvSpPr/>
            <p:nvPr/>
          </p:nvSpPr>
          <p:spPr>
            <a:xfrm>
              <a:off x="1139874" y="4189878"/>
              <a:ext cx="1064615" cy="270437"/>
            </a:xfrm>
            <a:prstGeom prst="rect">
              <a:avLst/>
            </a:prstGeom>
            <a:solidFill>
              <a:srgbClr val="7030A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2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Séquence 8</a:t>
              </a:r>
            </a:p>
          </p:txBody>
        </p:sp>
        <p:sp>
          <p:nvSpPr>
            <p:cNvPr id="131" name="Rectangle 130"/>
            <p:cNvSpPr/>
            <p:nvPr/>
          </p:nvSpPr>
          <p:spPr>
            <a:xfrm>
              <a:off x="3700519" y="4189878"/>
              <a:ext cx="1087505" cy="276999"/>
            </a:xfrm>
            <a:prstGeom prst="rect">
              <a:avLst/>
            </a:prstGeom>
            <a:solidFill>
              <a:srgbClr val="FCD5B5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20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Séquence </a:t>
              </a:r>
              <a:r>
                <a:rPr lang="fr-FR" sz="12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10</a:t>
              </a:r>
              <a:endParaRPr lang="fr-FR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2" name="Rectangle 131"/>
            <p:cNvSpPr/>
            <p:nvPr/>
          </p:nvSpPr>
          <p:spPr>
            <a:xfrm>
              <a:off x="5155431" y="4189878"/>
              <a:ext cx="1066272" cy="276999"/>
            </a:xfrm>
            <a:prstGeom prst="rect">
              <a:avLst/>
            </a:prstGeom>
            <a:solidFill>
              <a:srgbClr val="80808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2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Séquence 11</a:t>
              </a:r>
              <a:endParaRPr lang="fr-FR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3" name="Rectangle 132"/>
            <p:cNvSpPr/>
            <p:nvPr/>
          </p:nvSpPr>
          <p:spPr>
            <a:xfrm>
              <a:off x="6579557" y="4189878"/>
              <a:ext cx="1108185" cy="276999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FR" sz="12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Séquence 12</a:t>
              </a:r>
              <a:endParaRPr lang="fr-FR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4" name="Rectangle 133"/>
            <p:cNvSpPr/>
            <p:nvPr/>
          </p:nvSpPr>
          <p:spPr>
            <a:xfrm>
              <a:off x="3347864" y="4189878"/>
              <a:ext cx="352655" cy="1596720"/>
            </a:xfrm>
            <a:prstGeom prst="rect">
              <a:avLst/>
            </a:prstGeom>
            <a:solidFill>
              <a:schemeClr val="bg1">
                <a:alpha val="50196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lvl="0" algn="ctr"/>
              <a:r>
                <a:rPr lang="fr-FR" sz="1200" dirty="0" smtClean="0">
                  <a:solidFill>
                    <a:prstClr val="black"/>
                  </a:solidFill>
                  <a:latin typeface="Arial"/>
                  <a:ea typeface="Calibri"/>
                  <a:cs typeface="Times New Roman"/>
                </a:rPr>
                <a:t>PROJET 12H</a:t>
              </a:r>
              <a:endParaRPr lang="fr-FR" sz="1200" dirty="0">
                <a:solidFill>
                  <a:prstClr val="black"/>
                </a:solidFill>
                <a:latin typeface="Arial"/>
                <a:ea typeface="Calibri"/>
                <a:cs typeface="Times New Roman"/>
              </a:endParaRPr>
            </a:p>
          </p:txBody>
        </p:sp>
        <p:sp>
          <p:nvSpPr>
            <p:cNvPr id="135" name="Rectangle 134"/>
            <p:cNvSpPr/>
            <p:nvPr/>
          </p:nvSpPr>
          <p:spPr>
            <a:xfrm>
              <a:off x="7682590" y="4189876"/>
              <a:ext cx="345794" cy="1596723"/>
            </a:xfrm>
            <a:prstGeom prst="rect">
              <a:avLst/>
            </a:prstGeom>
            <a:solidFill>
              <a:schemeClr val="bg1">
                <a:alpha val="50196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lvl="0" algn="ctr"/>
              <a:r>
                <a:rPr lang="fr-FR" sz="1200" dirty="0" smtClean="0">
                  <a:solidFill>
                    <a:prstClr val="black"/>
                  </a:solidFill>
                  <a:latin typeface="Arial"/>
                  <a:ea typeface="Calibri"/>
                  <a:cs typeface="Times New Roman"/>
                </a:rPr>
                <a:t>PROJET 12H</a:t>
              </a:r>
              <a:endParaRPr lang="fr-FR" sz="1200" dirty="0">
                <a:solidFill>
                  <a:prstClr val="black"/>
                </a:solidFill>
                <a:latin typeface="Arial"/>
                <a:ea typeface="Calibri"/>
                <a:cs typeface="Times New Roman"/>
              </a:endParaRPr>
            </a:p>
          </p:txBody>
        </p:sp>
        <p:sp>
          <p:nvSpPr>
            <p:cNvPr id="136" name="Rectangle 135"/>
            <p:cNvSpPr/>
            <p:nvPr/>
          </p:nvSpPr>
          <p:spPr>
            <a:xfrm>
              <a:off x="6221703" y="4191106"/>
              <a:ext cx="357854" cy="1595493"/>
            </a:xfrm>
            <a:prstGeom prst="rect">
              <a:avLst/>
            </a:prstGeom>
            <a:solidFill>
              <a:schemeClr val="bg1">
                <a:alpha val="50196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lvl="0" algn="ctr"/>
              <a:r>
                <a:rPr lang="fr-FR" sz="1200" dirty="0" smtClean="0">
                  <a:solidFill>
                    <a:prstClr val="black"/>
                  </a:solidFill>
                  <a:latin typeface="Arial"/>
                  <a:ea typeface="Calibri"/>
                  <a:cs typeface="Times New Roman"/>
                </a:rPr>
                <a:t>PROJET 12H</a:t>
              </a:r>
              <a:endParaRPr lang="fr-FR" sz="1200" dirty="0">
                <a:solidFill>
                  <a:prstClr val="black"/>
                </a:solidFill>
                <a:latin typeface="Arial"/>
                <a:ea typeface="Calibri"/>
                <a:cs typeface="Times New Roman"/>
              </a:endParaRPr>
            </a:p>
          </p:txBody>
        </p:sp>
        <p:sp>
          <p:nvSpPr>
            <p:cNvPr id="137" name="Rectangle 136"/>
            <p:cNvSpPr/>
            <p:nvPr/>
          </p:nvSpPr>
          <p:spPr>
            <a:xfrm>
              <a:off x="4788024" y="4189877"/>
              <a:ext cx="367407" cy="1596722"/>
            </a:xfrm>
            <a:prstGeom prst="rect">
              <a:avLst/>
            </a:prstGeom>
            <a:solidFill>
              <a:schemeClr val="bg1">
                <a:alpha val="50196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lvl="0" algn="ctr"/>
              <a:r>
                <a:rPr lang="fr-FR" sz="1200" dirty="0" smtClean="0">
                  <a:solidFill>
                    <a:prstClr val="black"/>
                  </a:solidFill>
                  <a:latin typeface="Arial"/>
                  <a:ea typeface="Calibri"/>
                  <a:cs typeface="Times New Roman"/>
                </a:rPr>
                <a:t>PROJET 12H</a:t>
              </a:r>
              <a:endParaRPr lang="fr-FR" sz="1200" dirty="0">
                <a:solidFill>
                  <a:prstClr val="black"/>
                </a:solidFill>
                <a:latin typeface="Arial"/>
                <a:ea typeface="Calibri"/>
                <a:cs typeface="Times New Roman"/>
              </a:endParaRPr>
            </a:p>
          </p:txBody>
        </p:sp>
        <p:sp>
          <p:nvSpPr>
            <p:cNvPr id="138" name="Rectangle 137"/>
            <p:cNvSpPr/>
            <p:nvPr/>
          </p:nvSpPr>
          <p:spPr>
            <a:xfrm>
              <a:off x="-10530" y="4464497"/>
              <a:ext cx="1150404" cy="267081"/>
            </a:xfrm>
            <a:prstGeom prst="rect">
              <a:avLst/>
            </a:prstGeom>
            <a:solidFill>
              <a:srgbClr val="77933C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FR" sz="1200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4 semaines</a:t>
              </a:r>
            </a:p>
          </p:txBody>
        </p:sp>
        <p:sp>
          <p:nvSpPr>
            <p:cNvPr id="139" name="Rectangle 138"/>
            <p:cNvSpPr/>
            <p:nvPr/>
          </p:nvSpPr>
          <p:spPr>
            <a:xfrm>
              <a:off x="1139874" y="4460315"/>
              <a:ext cx="1062708" cy="271267"/>
            </a:xfrm>
            <a:prstGeom prst="rect">
              <a:avLst/>
            </a:prstGeom>
            <a:solidFill>
              <a:srgbClr val="7030A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FR" sz="1200" dirty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3 </a:t>
              </a:r>
              <a:r>
                <a:rPr lang="fr-FR" sz="1200" dirty="0" smtClean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semaines</a:t>
              </a:r>
              <a:endParaRPr lang="fr-FR" sz="12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0" name="Rectangle 139"/>
            <p:cNvSpPr/>
            <p:nvPr/>
          </p:nvSpPr>
          <p:spPr>
            <a:xfrm>
              <a:off x="2202582" y="4464691"/>
              <a:ext cx="1145281" cy="271266"/>
            </a:xfrm>
            <a:prstGeom prst="rect">
              <a:avLst/>
            </a:prstGeom>
            <a:solidFill>
              <a:srgbClr val="CC99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FR" sz="1200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4 semaines</a:t>
              </a:r>
            </a:p>
          </p:txBody>
        </p:sp>
        <p:sp>
          <p:nvSpPr>
            <p:cNvPr id="141" name="Rectangle 140"/>
            <p:cNvSpPr/>
            <p:nvPr/>
          </p:nvSpPr>
          <p:spPr>
            <a:xfrm>
              <a:off x="3700519" y="4464689"/>
              <a:ext cx="1087505" cy="276927"/>
            </a:xfrm>
            <a:prstGeom prst="rect">
              <a:avLst/>
            </a:prstGeom>
            <a:solidFill>
              <a:srgbClr val="FCD5B5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FR" sz="120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3 </a:t>
              </a:r>
              <a:r>
                <a:rPr lang="fr-FR" sz="12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semaines</a:t>
              </a:r>
              <a:endParaRPr lang="fr-FR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2" name="Rectangle 141"/>
            <p:cNvSpPr/>
            <p:nvPr/>
          </p:nvSpPr>
          <p:spPr>
            <a:xfrm>
              <a:off x="5155431" y="4469699"/>
              <a:ext cx="1066272" cy="271918"/>
            </a:xfrm>
            <a:prstGeom prst="rect">
              <a:avLst/>
            </a:prstGeom>
            <a:solidFill>
              <a:srgbClr val="80808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FR" sz="120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3 </a:t>
              </a:r>
              <a:r>
                <a:rPr lang="fr-FR" sz="12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semaines</a:t>
              </a:r>
              <a:endParaRPr lang="fr-FR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3" name="Rectangle 142"/>
            <p:cNvSpPr/>
            <p:nvPr/>
          </p:nvSpPr>
          <p:spPr>
            <a:xfrm>
              <a:off x="6579557" y="4467307"/>
              <a:ext cx="1108185" cy="268649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FR" sz="12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2 semaines</a:t>
              </a:r>
              <a:endParaRPr lang="fr-FR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4" name="Rectangle 143"/>
            <p:cNvSpPr/>
            <p:nvPr/>
          </p:nvSpPr>
          <p:spPr>
            <a:xfrm>
              <a:off x="8028384" y="4476430"/>
              <a:ext cx="1114637" cy="285752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FR" sz="1200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4 semaines</a:t>
              </a:r>
            </a:p>
          </p:txBody>
        </p:sp>
        <p:sp>
          <p:nvSpPr>
            <p:cNvPr id="145" name="Rectangle 144"/>
            <p:cNvSpPr/>
            <p:nvPr/>
          </p:nvSpPr>
          <p:spPr>
            <a:xfrm>
              <a:off x="-10530" y="4731579"/>
              <a:ext cx="1150404" cy="1055019"/>
            </a:xfrm>
            <a:prstGeom prst="rect">
              <a:avLst/>
            </a:prstGeom>
            <a:solidFill>
              <a:srgbClr val="77933C">
                <a:alpha val="50196"/>
              </a:srgb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FR" sz="1200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Les structures, enveloppes et systèmes </a:t>
              </a:r>
              <a:r>
                <a:rPr lang="fr-FR" sz="1200" dirty="0" smtClean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mécaniques</a:t>
              </a:r>
              <a:endParaRPr lang="fr-FR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6" name="Rectangle 145"/>
            <p:cNvSpPr/>
            <p:nvPr/>
          </p:nvSpPr>
          <p:spPr>
            <a:xfrm>
              <a:off x="1139874" y="4735955"/>
              <a:ext cx="1062708" cy="1050643"/>
            </a:xfrm>
            <a:prstGeom prst="rect">
              <a:avLst/>
            </a:prstGeom>
            <a:solidFill>
              <a:srgbClr val="7030A0">
                <a:alpha val="50196"/>
              </a:srgb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lnSpc>
                  <a:spcPct val="107000"/>
                </a:lnSpc>
                <a:spcAft>
                  <a:spcPts val="800"/>
                </a:spcAft>
              </a:pPr>
              <a:r>
                <a:rPr lang="fr-FR" sz="1200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Les produits intelligents</a:t>
              </a:r>
            </a:p>
          </p:txBody>
        </p:sp>
        <p:sp>
          <p:nvSpPr>
            <p:cNvPr id="147" name="Rectangle 146"/>
            <p:cNvSpPr/>
            <p:nvPr/>
          </p:nvSpPr>
          <p:spPr>
            <a:xfrm>
              <a:off x="2202583" y="4735957"/>
              <a:ext cx="1145281" cy="1050642"/>
            </a:xfrm>
            <a:prstGeom prst="rect">
              <a:avLst/>
            </a:prstGeom>
            <a:solidFill>
              <a:srgbClr val="CC9900">
                <a:alpha val="50196"/>
              </a:srgb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lnSpc>
                  <a:spcPct val="107000"/>
                </a:lnSpc>
              </a:pPr>
              <a:r>
                <a:rPr lang="fr-FR" sz="1200" dirty="0">
                  <a:solidFill>
                    <a:prstClr val="black"/>
                  </a:solidFill>
                  <a:latin typeface="Arial"/>
                  <a:ea typeface="Calibri"/>
                </a:rPr>
                <a:t>Les réseaux et l’internet des objets</a:t>
              </a:r>
            </a:p>
          </p:txBody>
        </p:sp>
        <p:sp>
          <p:nvSpPr>
            <p:cNvPr id="148" name="Rectangle 147"/>
            <p:cNvSpPr/>
            <p:nvPr/>
          </p:nvSpPr>
          <p:spPr>
            <a:xfrm>
              <a:off x="3700519" y="4741617"/>
              <a:ext cx="1087505" cy="1044981"/>
            </a:xfrm>
            <a:prstGeom prst="rect">
              <a:avLst/>
            </a:prstGeom>
            <a:solidFill>
              <a:srgbClr val="FCD5B5">
                <a:alpha val="50196"/>
              </a:srgb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lnSpc>
                  <a:spcPct val="107000"/>
                </a:lnSpc>
                <a:spcAft>
                  <a:spcPts val="800"/>
                </a:spcAft>
              </a:pPr>
              <a:r>
                <a:rPr lang="fr-FR" sz="1200" dirty="0">
                  <a:solidFill>
                    <a:prstClr val="black"/>
                  </a:solidFill>
                  <a:latin typeface="Arial"/>
                  <a:ea typeface="Calibri"/>
                </a:rPr>
                <a:t>Les mobilités collectives</a:t>
              </a:r>
              <a:endParaRPr lang="fr-FR" sz="1200" dirty="0">
                <a:solidFill>
                  <a:prstClr val="black"/>
                </a:solidFill>
                <a:latin typeface="Arial"/>
                <a:ea typeface="Calibri"/>
                <a:cs typeface="Times New Roman"/>
              </a:endParaRPr>
            </a:p>
          </p:txBody>
        </p:sp>
        <p:sp>
          <p:nvSpPr>
            <p:cNvPr id="149" name="Rectangle 148"/>
            <p:cNvSpPr/>
            <p:nvPr/>
          </p:nvSpPr>
          <p:spPr>
            <a:xfrm>
              <a:off x="5155429" y="4741616"/>
              <a:ext cx="1066273" cy="1044983"/>
            </a:xfrm>
            <a:prstGeom prst="rect">
              <a:avLst/>
            </a:prstGeom>
            <a:solidFill>
              <a:srgbClr val="808080">
                <a:alpha val="50196"/>
              </a:srgb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lnSpc>
                  <a:spcPct val="107000"/>
                </a:lnSpc>
                <a:spcAft>
                  <a:spcPts val="800"/>
                </a:spcAft>
              </a:pPr>
              <a:r>
                <a:rPr lang="fr-FR" sz="1200" dirty="0">
                  <a:solidFill>
                    <a:prstClr val="black"/>
                  </a:solidFill>
                  <a:latin typeface="Arial"/>
                  <a:ea typeface="Calibri"/>
                </a:rPr>
                <a:t>L’homme augmenté</a:t>
              </a:r>
              <a:endParaRPr lang="fr-FR" sz="1200" dirty="0">
                <a:solidFill>
                  <a:prstClr val="black"/>
                </a:solidFill>
                <a:latin typeface="Arial"/>
                <a:ea typeface="Calibri"/>
                <a:cs typeface="Times New Roman"/>
              </a:endParaRPr>
            </a:p>
          </p:txBody>
        </p:sp>
        <p:sp>
          <p:nvSpPr>
            <p:cNvPr id="150" name="Rectangle 149"/>
            <p:cNvSpPr/>
            <p:nvPr/>
          </p:nvSpPr>
          <p:spPr>
            <a:xfrm>
              <a:off x="6579557" y="4735956"/>
              <a:ext cx="1108185" cy="1050643"/>
            </a:xfrm>
            <a:prstGeom prst="rect">
              <a:avLst/>
            </a:prstGeom>
            <a:solidFill>
              <a:schemeClr val="accent2">
                <a:lumMod val="75000"/>
                <a:alpha val="50196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lnSpc>
                  <a:spcPct val="107000"/>
                </a:lnSpc>
                <a:spcAft>
                  <a:spcPts val="800"/>
                </a:spcAft>
              </a:pPr>
              <a:r>
                <a:rPr lang="fr-FR" sz="1200" dirty="0">
                  <a:solidFill>
                    <a:prstClr val="black"/>
                  </a:solidFill>
                  <a:latin typeface="Arial"/>
                  <a:ea typeface="Calibri"/>
                  <a:cs typeface="Times New Roman"/>
                </a:rPr>
                <a:t>L’énergie au service des territoires</a:t>
              </a:r>
            </a:p>
          </p:txBody>
        </p:sp>
        <p:sp>
          <p:nvSpPr>
            <p:cNvPr id="151" name="Rectangle 150"/>
            <p:cNvSpPr/>
            <p:nvPr/>
          </p:nvSpPr>
          <p:spPr>
            <a:xfrm>
              <a:off x="8028384" y="4762182"/>
              <a:ext cx="1115616" cy="1024417"/>
            </a:xfrm>
            <a:prstGeom prst="rect">
              <a:avLst/>
            </a:prstGeom>
            <a:solidFill>
              <a:schemeClr val="accent6">
                <a:lumMod val="75000"/>
                <a:alpha val="50196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Mobilités des personnes et des biens</a:t>
              </a:r>
            </a:p>
          </p:txBody>
        </p:sp>
        <p:sp>
          <p:nvSpPr>
            <p:cNvPr id="152" name="Rectangle 151"/>
            <p:cNvSpPr/>
            <p:nvPr/>
          </p:nvSpPr>
          <p:spPr>
            <a:xfrm>
              <a:off x="7311027" y="3650079"/>
              <a:ext cx="1714512" cy="329698"/>
            </a:xfrm>
            <a:prstGeom prst="wedgeRectCallout">
              <a:avLst>
                <a:gd name="adj1" fmla="val -27663"/>
                <a:gd name="adj2" fmla="val 110662"/>
              </a:avLst>
            </a:prstGeom>
            <a:noFill/>
            <a:ln>
              <a:solidFill>
                <a:srgbClr val="0099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400" b="1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Ecrit de Terminale</a:t>
              </a:r>
              <a:endParaRPr lang="fr-FR" sz="1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1246255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CustomShape 1"/>
          <p:cNvSpPr/>
          <p:nvPr/>
        </p:nvSpPr>
        <p:spPr>
          <a:xfrm>
            <a:off x="899640" y="369000"/>
            <a:ext cx="7386840" cy="57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3200" b="1" strike="noStrike" spc="-1">
                <a:solidFill>
                  <a:srgbClr val="632523"/>
                </a:solidFill>
                <a:latin typeface="Calibri"/>
                <a:ea typeface="DejaVu Sans"/>
              </a:rPr>
              <a:t>Propositions d’activités</a:t>
            </a:r>
            <a:endParaRPr lang="fr-FR" sz="3200" b="0" strike="noStrike" spc="-1">
              <a:latin typeface="Arial"/>
            </a:endParaRPr>
          </a:p>
        </p:txBody>
      </p:sp>
      <p:sp>
        <p:nvSpPr>
          <p:cNvPr id="195" name="CustomShape 2"/>
          <p:cNvSpPr/>
          <p:nvPr/>
        </p:nvSpPr>
        <p:spPr>
          <a:xfrm>
            <a:off x="251280" y="957960"/>
            <a:ext cx="7891200" cy="727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2400" b="1" spc="-1" dirty="0">
                <a:solidFill>
                  <a:srgbClr val="0070C0"/>
                </a:solidFill>
                <a:latin typeface="Calibri"/>
              </a:rPr>
              <a:t>TP Caractérisation du signal radio </a:t>
            </a:r>
            <a:r>
              <a:rPr lang="fr-FR" sz="2400" b="1" spc="-1" dirty="0" err="1">
                <a:solidFill>
                  <a:srgbClr val="0070C0"/>
                </a:solidFill>
                <a:latin typeface="Calibri"/>
              </a:rPr>
              <a:t>LoRa</a:t>
            </a: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000" y="1440000"/>
            <a:ext cx="5482593" cy="488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912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"/>
    </mc:Choice>
    <mc:Fallback xmlns="">
      <p:transition spd="slow" advClick="0" advTm="300"/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CustomShape 1"/>
          <p:cNvSpPr/>
          <p:nvPr/>
        </p:nvSpPr>
        <p:spPr>
          <a:xfrm>
            <a:off x="899640" y="369000"/>
            <a:ext cx="7386840" cy="57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3200" b="1" strike="noStrike" spc="-1">
                <a:solidFill>
                  <a:srgbClr val="632523"/>
                </a:solidFill>
                <a:latin typeface="Calibri"/>
                <a:ea typeface="DejaVu Sans"/>
              </a:rPr>
              <a:t>Propositions d’activités</a:t>
            </a:r>
            <a:endParaRPr lang="fr-FR" sz="3200" b="0" strike="noStrike" spc="-1">
              <a:latin typeface="Arial"/>
            </a:endParaRPr>
          </a:p>
        </p:txBody>
      </p:sp>
      <p:sp>
        <p:nvSpPr>
          <p:cNvPr id="195" name="CustomShape 2"/>
          <p:cNvSpPr/>
          <p:nvPr/>
        </p:nvSpPr>
        <p:spPr>
          <a:xfrm>
            <a:off x="251280" y="957960"/>
            <a:ext cx="7891200" cy="727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2400" b="1" spc="-1" dirty="0">
                <a:solidFill>
                  <a:srgbClr val="0070C0"/>
                </a:solidFill>
                <a:latin typeface="Calibri"/>
              </a:rPr>
              <a:t>TP Caractérisation du signal radio </a:t>
            </a:r>
            <a:r>
              <a:rPr lang="fr-FR" sz="2400" b="1" spc="-1" dirty="0" err="1">
                <a:solidFill>
                  <a:srgbClr val="0070C0"/>
                </a:solidFill>
                <a:latin typeface="Calibri"/>
              </a:rPr>
              <a:t>LoRa</a:t>
            </a: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000" y="1440000"/>
            <a:ext cx="5482593" cy="488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351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"/>
    </mc:Choice>
    <mc:Fallback xmlns="">
      <p:transition spd="slow" advClick="0" advTm="300"/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CustomShape 1"/>
          <p:cNvSpPr/>
          <p:nvPr/>
        </p:nvSpPr>
        <p:spPr>
          <a:xfrm>
            <a:off x="899640" y="369000"/>
            <a:ext cx="7386840" cy="57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3200" b="1" strike="noStrike" spc="-1">
                <a:solidFill>
                  <a:srgbClr val="632523"/>
                </a:solidFill>
                <a:latin typeface="Calibri"/>
                <a:ea typeface="DejaVu Sans"/>
              </a:rPr>
              <a:t>Propositions d’activités</a:t>
            </a:r>
            <a:endParaRPr lang="fr-FR" sz="3200" b="0" strike="noStrike" spc="-1">
              <a:latin typeface="Arial"/>
            </a:endParaRPr>
          </a:p>
        </p:txBody>
      </p:sp>
      <p:sp>
        <p:nvSpPr>
          <p:cNvPr id="195" name="CustomShape 2"/>
          <p:cNvSpPr/>
          <p:nvPr/>
        </p:nvSpPr>
        <p:spPr>
          <a:xfrm>
            <a:off x="251280" y="957960"/>
            <a:ext cx="7891200" cy="727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2400" b="1" spc="-1" dirty="0">
                <a:solidFill>
                  <a:srgbClr val="0070C0"/>
                </a:solidFill>
                <a:latin typeface="Calibri"/>
              </a:rPr>
              <a:t>TP Caractérisation du signal radio </a:t>
            </a:r>
            <a:r>
              <a:rPr lang="fr-FR" sz="2400" b="1" spc="-1" dirty="0" err="1">
                <a:solidFill>
                  <a:srgbClr val="0070C0"/>
                </a:solidFill>
                <a:latin typeface="Calibri"/>
              </a:rPr>
              <a:t>LoRa</a:t>
            </a: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000" y="1440000"/>
            <a:ext cx="5482593" cy="488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11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CustomShape 1"/>
          <p:cNvSpPr/>
          <p:nvPr/>
        </p:nvSpPr>
        <p:spPr>
          <a:xfrm>
            <a:off x="899640" y="369000"/>
            <a:ext cx="7386840" cy="57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3200" b="1" strike="noStrike" spc="-1">
                <a:solidFill>
                  <a:srgbClr val="632523"/>
                </a:solidFill>
                <a:latin typeface="Calibri"/>
                <a:ea typeface="DejaVu Sans"/>
              </a:rPr>
              <a:t>Propositions d’activités</a:t>
            </a:r>
            <a:endParaRPr lang="fr-FR" sz="3200" b="0" strike="noStrike" spc="-1">
              <a:latin typeface="Arial"/>
            </a:endParaRPr>
          </a:p>
        </p:txBody>
      </p:sp>
      <p:sp>
        <p:nvSpPr>
          <p:cNvPr id="195" name="CustomShape 2"/>
          <p:cNvSpPr/>
          <p:nvPr/>
        </p:nvSpPr>
        <p:spPr>
          <a:xfrm>
            <a:off x="251280" y="957960"/>
            <a:ext cx="7891200" cy="727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2400" b="1" spc="-1" dirty="0">
                <a:solidFill>
                  <a:srgbClr val="0070C0"/>
                </a:solidFill>
                <a:latin typeface="Calibri"/>
              </a:rPr>
              <a:t>TP Caractérisation du signal radio </a:t>
            </a:r>
            <a:r>
              <a:rPr lang="fr-FR" sz="2400" b="1" spc="-1" dirty="0" err="1">
                <a:solidFill>
                  <a:srgbClr val="0070C0"/>
                </a:solidFill>
                <a:latin typeface="Calibri"/>
              </a:rPr>
              <a:t>LoRa</a:t>
            </a: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000" y="1440000"/>
            <a:ext cx="5482593" cy="488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964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"/>
    </mc:Choice>
    <mc:Fallback xmlns="">
      <p:transition spd="slow" advClick="0" advTm="300"/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CustomShape 1"/>
          <p:cNvSpPr/>
          <p:nvPr/>
        </p:nvSpPr>
        <p:spPr>
          <a:xfrm>
            <a:off x="899640" y="369000"/>
            <a:ext cx="7386840" cy="57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3200" b="1" strike="noStrike" spc="-1">
                <a:solidFill>
                  <a:srgbClr val="632523"/>
                </a:solidFill>
                <a:latin typeface="Calibri"/>
                <a:ea typeface="DejaVu Sans"/>
              </a:rPr>
              <a:t>Propositions d’activités</a:t>
            </a:r>
            <a:endParaRPr lang="fr-FR" sz="3200" b="0" strike="noStrike" spc="-1">
              <a:latin typeface="Arial"/>
            </a:endParaRPr>
          </a:p>
        </p:txBody>
      </p:sp>
      <p:sp>
        <p:nvSpPr>
          <p:cNvPr id="195" name="CustomShape 2"/>
          <p:cNvSpPr/>
          <p:nvPr/>
        </p:nvSpPr>
        <p:spPr>
          <a:xfrm>
            <a:off x="251280" y="957960"/>
            <a:ext cx="7891200" cy="727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2400" b="1" spc="-1" dirty="0">
                <a:solidFill>
                  <a:srgbClr val="0070C0"/>
                </a:solidFill>
                <a:latin typeface="Calibri"/>
              </a:rPr>
              <a:t>TP Caractérisation du signal radio </a:t>
            </a:r>
            <a:r>
              <a:rPr lang="fr-FR" sz="2400" b="1" spc="-1" dirty="0" err="1">
                <a:solidFill>
                  <a:srgbClr val="0070C0"/>
                </a:solidFill>
                <a:latin typeface="Calibri"/>
              </a:rPr>
              <a:t>LoRa</a:t>
            </a: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000" y="1440000"/>
            <a:ext cx="5482593" cy="488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380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"/>
    </mc:Choice>
    <mc:Fallback xmlns="">
      <p:transition spd="slow" advClick="0" advTm="300"/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CustomShape 1"/>
          <p:cNvSpPr/>
          <p:nvPr/>
        </p:nvSpPr>
        <p:spPr>
          <a:xfrm>
            <a:off x="899640" y="369000"/>
            <a:ext cx="7386840" cy="57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3200" b="1" strike="noStrike" spc="-1">
                <a:solidFill>
                  <a:srgbClr val="632523"/>
                </a:solidFill>
                <a:latin typeface="Calibri"/>
                <a:ea typeface="DejaVu Sans"/>
              </a:rPr>
              <a:t>Propositions d’activités</a:t>
            </a:r>
            <a:endParaRPr lang="fr-FR" sz="3200" b="0" strike="noStrike" spc="-1">
              <a:latin typeface="Arial"/>
            </a:endParaRPr>
          </a:p>
        </p:txBody>
      </p:sp>
      <p:sp>
        <p:nvSpPr>
          <p:cNvPr id="195" name="CustomShape 2"/>
          <p:cNvSpPr/>
          <p:nvPr/>
        </p:nvSpPr>
        <p:spPr>
          <a:xfrm>
            <a:off x="251280" y="957960"/>
            <a:ext cx="7891200" cy="727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2400" b="1" spc="-1" dirty="0">
                <a:solidFill>
                  <a:srgbClr val="0070C0"/>
                </a:solidFill>
                <a:latin typeface="Calibri"/>
              </a:rPr>
              <a:t>TP Caractérisation du signal radio </a:t>
            </a:r>
            <a:r>
              <a:rPr lang="fr-FR" sz="2400" b="1" spc="-1" dirty="0" err="1">
                <a:solidFill>
                  <a:srgbClr val="0070C0"/>
                </a:solidFill>
                <a:latin typeface="Calibri"/>
              </a:rPr>
              <a:t>LoRa</a:t>
            </a: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000" y="1440000"/>
            <a:ext cx="5482593" cy="488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289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"/>
    </mc:Choice>
    <mc:Fallback xmlns="">
      <p:transition spd="slow" advClick="0" advTm="300"/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CustomShape 1"/>
          <p:cNvSpPr/>
          <p:nvPr/>
        </p:nvSpPr>
        <p:spPr>
          <a:xfrm>
            <a:off x="899640" y="369000"/>
            <a:ext cx="7386840" cy="57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3200" b="1" strike="noStrike" spc="-1">
                <a:solidFill>
                  <a:srgbClr val="632523"/>
                </a:solidFill>
                <a:latin typeface="Calibri"/>
                <a:ea typeface="DejaVu Sans"/>
              </a:rPr>
              <a:t>Propositions d’activités</a:t>
            </a:r>
            <a:endParaRPr lang="fr-FR" sz="3200" b="0" strike="noStrike" spc="-1">
              <a:latin typeface="Arial"/>
            </a:endParaRPr>
          </a:p>
        </p:txBody>
      </p:sp>
      <p:sp>
        <p:nvSpPr>
          <p:cNvPr id="195" name="CustomShape 2"/>
          <p:cNvSpPr/>
          <p:nvPr/>
        </p:nvSpPr>
        <p:spPr>
          <a:xfrm>
            <a:off x="251280" y="957960"/>
            <a:ext cx="7891200" cy="727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2400" b="1" spc="-1" dirty="0">
                <a:solidFill>
                  <a:srgbClr val="0070C0"/>
                </a:solidFill>
                <a:latin typeface="Calibri"/>
              </a:rPr>
              <a:t>TP Caractérisation du signal radio </a:t>
            </a:r>
            <a:r>
              <a:rPr lang="fr-FR" sz="2400" b="1" spc="-1" dirty="0" err="1">
                <a:solidFill>
                  <a:srgbClr val="0070C0"/>
                </a:solidFill>
                <a:latin typeface="Calibri"/>
              </a:rPr>
              <a:t>LoRa</a:t>
            </a: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000" y="1440000"/>
            <a:ext cx="5482593" cy="488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512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"/>
    </mc:Choice>
    <mc:Fallback xmlns="">
      <p:transition spd="slow" advClick="0" advTm="300"/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CustomShape 1"/>
          <p:cNvSpPr/>
          <p:nvPr/>
        </p:nvSpPr>
        <p:spPr>
          <a:xfrm>
            <a:off x="899640" y="369000"/>
            <a:ext cx="7386840" cy="57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3200" b="1" strike="noStrike" spc="-1">
                <a:solidFill>
                  <a:srgbClr val="632523"/>
                </a:solidFill>
                <a:latin typeface="Calibri"/>
                <a:ea typeface="DejaVu Sans"/>
              </a:rPr>
              <a:t>Propositions d’activités</a:t>
            </a:r>
            <a:endParaRPr lang="fr-FR" sz="3200" b="0" strike="noStrike" spc="-1">
              <a:latin typeface="Arial"/>
            </a:endParaRPr>
          </a:p>
        </p:txBody>
      </p:sp>
      <p:sp>
        <p:nvSpPr>
          <p:cNvPr id="195" name="CustomShape 2"/>
          <p:cNvSpPr/>
          <p:nvPr/>
        </p:nvSpPr>
        <p:spPr>
          <a:xfrm>
            <a:off x="251280" y="957960"/>
            <a:ext cx="7891200" cy="727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2400" b="1" spc="-1" dirty="0">
                <a:solidFill>
                  <a:srgbClr val="0070C0"/>
                </a:solidFill>
                <a:latin typeface="Calibri"/>
              </a:rPr>
              <a:t>TP Caractérisation du signal radio </a:t>
            </a:r>
            <a:r>
              <a:rPr lang="fr-FR" sz="2400" b="1" spc="-1" dirty="0" err="1">
                <a:solidFill>
                  <a:srgbClr val="0070C0"/>
                </a:solidFill>
                <a:latin typeface="Calibri"/>
              </a:rPr>
              <a:t>LoRa</a:t>
            </a: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000" y="1440000"/>
            <a:ext cx="5482593" cy="488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475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"/>
    </mc:Choice>
    <mc:Fallback xmlns="">
      <p:transition spd="slow" advClick="0" advTm="300"/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CustomShape 1"/>
          <p:cNvSpPr/>
          <p:nvPr/>
        </p:nvSpPr>
        <p:spPr>
          <a:xfrm>
            <a:off x="899640" y="369000"/>
            <a:ext cx="7386840" cy="57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3200" b="1" strike="noStrike" spc="-1">
                <a:solidFill>
                  <a:srgbClr val="632523"/>
                </a:solidFill>
                <a:latin typeface="Calibri"/>
                <a:ea typeface="DejaVu Sans"/>
              </a:rPr>
              <a:t>Propositions d’activités</a:t>
            </a:r>
            <a:endParaRPr lang="fr-FR" sz="3200" b="0" strike="noStrike" spc="-1">
              <a:latin typeface="Arial"/>
            </a:endParaRPr>
          </a:p>
        </p:txBody>
      </p:sp>
      <p:sp>
        <p:nvSpPr>
          <p:cNvPr id="195" name="CustomShape 2"/>
          <p:cNvSpPr/>
          <p:nvPr/>
        </p:nvSpPr>
        <p:spPr>
          <a:xfrm>
            <a:off x="251280" y="957960"/>
            <a:ext cx="7891200" cy="727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2400" b="1" spc="-1" dirty="0">
                <a:solidFill>
                  <a:srgbClr val="0070C0"/>
                </a:solidFill>
                <a:latin typeface="Calibri"/>
              </a:rPr>
              <a:t>TP Caractérisation du signal radio </a:t>
            </a:r>
            <a:r>
              <a:rPr lang="fr-FR" sz="2400" b="1" spc="-1" dirty="0" err="1">
                <a:solidFill>
                  <a:srgbClr val="0070C0"/>
                </a:solidFill>
                <a:latin typeface="Calibri"/>
              </a:rPr>
              <a:t>LoRa</a:t>
            </a: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000" y="1440000"/>
            <a:ext cx="5482593" cy="488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553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"/>
    </mc:Choice>
    <mc:Fallback xmlns="">
      <p:transition spd="slow" advClick="0" advTm="300"/>
    </mc:Fallback>
  </mc:AlternateContent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CustomShape 1"/>
          <p:cNvSpPr/>
          <p:nvPr/>
        </p:nvSpPr>
        <p:spPr>
          <a:xfrm>
            <a:off x="899640" y="369000"/>
            <a:ext cx="7386840" cy="57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3200" b="1" strike="noStrike" spc="-1">
                <a:solidFill>
                  <a:srgbClr val="632523"/>
                </a:solidFill>
                <a:latin typeface="Calibri"/>
                <a:ea typeface="DejaVu Sans"/>
              </a:rPr>
              <a:t>Propositions d’activités</a:t>
            </a:r>
            <a:endParaRPr lang="fr-FR" sz="3200" b="0" strike="noStrike" spc="-1">
              <a:latin typeface="Arial"/>
            </a:endParaRPr>
          </a:p>
        </p:txBody>
      </p:sp>
      <p:sp>
        <p:nvSpPr>
          <p:cNvPr id="195" name="CustomShape 2"/>
          <p:cNvSpPr/>
          <p:nvPr/>
        </p:nvSpPr>
        <p:spPr>
          <a:xfrm>
            <a:off x="251280" y="957960"/>
            <a:ext cx="7891200" cy="727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2400" b="1" spc="-1" dirty="0">
                <a:solidFill>
                  <a:srgbClr val="0070C0"/>
                </a:solidFill>
                <a:latin typeface="Calibri"/>
              </a:rPr>
              <a:t>TP Caractérisation du signal radio </a:t>
            </a:r>
            <a:r>
              <a:rPr lang="fr-FR" sz="2400" b="1" spc="-1" dirty="0" err="1">
                <a:solidFill>
                  <a:srgbClr val="0070C0"/>
                </a:solidFill>
                <a:latin typeface="Calibri"/>
              </a:rPr>
              <a:t>LoRa</a:t>
            </a: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0" strike="noStrike" spc="-1" dirty="0">
              <a:latin typeface="Arial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000" y="1440000"/>
            <a:ext cx="5482593" cy="488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097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"/>
    </mc:Choice>
    <mc:Fallback xmlns="">
      <p:transition spd="slow" advClick="0" advTm="3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page de presentation et de parti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12573</TotalTime>
  <Words>2278</Words>
  <Application>Microsoft Office PowerPoint</Application>
  <PresentationFormat>Affichage à l'écran (4:3)</PresentationFormat>
  <Paragraphs>737</Paragraphs>
  <Slides>141</Slides>
  <Notes>8</Notes>
  <HiddenSlides>0</HiddenSlides>
  <MMClips>0</MMClips>
  <ScaleCrop>false</ScaleCrop>
  <HeadingPairs>
    <vt:vector size="8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2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141</vt:i4>
      </vt:variant>
    </vt:vector>
  </HeadingPairs>
  <TitlesOfParts>
    <vt:vector size="153" baseType="lpstr">
      <vt:lpstr>Arial</vt:lpstr>
      <vt:lpstr>Calibri</vt:lpstr>
      <vt:lpstr>DejaVu Sans</vt:lpstr>
      <vt:lpstr>ITC Avant Garde Std Bk</vt:lpstr>
      <vt:lpstr>Noto Sans Symbols</vt:lpstr>
      <vt:lpstr>Roboto Condensed</vt:lpstr>
      <vt:lpstr>StarSymbol</vt:lpstr>
      <vt:lpstr>Times New Roman</vt:lpstr>
      <vt:lpstr>Wingdings</vt:lpstr>
      <vt:lpstr>Thème Office</vt:lpstr>
      <vt:lpstr>page de presentation et de partie</vt:lpstr>
      <vt:lpstr>CorelDRAW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perso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du programme STI2D 2021</dc:title>
  <dc:creator>Sébastien GERGADIER; Marc DERUMAUX</dc:creator>
  <cp:lastModifiedBy>mboudjit</cp:lastModifiedBy>
  <cp:revision>474</cp:revision>
  <cp:lastPrinted>2018-09-07T10:09:55Z</cp:lastPrinted>
  <dcterms:created xsi:type="dcterms:W3CDTF">2018-05-28T09:17:26Z</dcterms:created>
  <dcterms:modified xsi:type="dcterms:W3CDTF">2019-01-19T21:40:48Z</dcterms:modified>
</cp:coreProperties>
</file>