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325" r:id="rId3"/>
    <p:sldId id="326" r:id="rId4"/>
    <p:sldId id="327" r:id="rId5"/>
    <p:sldId id="328" r:id="rId6"/>
    <p:sldId id="329" r:id="rId7"/>
    <p:sldId id="337" r:id="rId8"/>
    <p:sldId id="338" r:id="rId9"/>
    <p:sldId id="330" r:id="rId10"/>
    <p:sldId id="331" r:id="rId11"/>
    <p:sldId id="339" r:id="rId12"/>
    <p:sldId id="340" r:id="rId13"/>
    <p:sldId id="341" r:id="rId14"/>
    <p:sldId id="342" r:id="rId15"/>
    <p:sldId id="343" r:id="rId16"/>
    <p:sldId id="344" r:id="rId17"/>
  </p:sldIdLst>
  <p:sldSz cx="9144000" cy="6858000" type="screen4x3"/>
  <p:notesSz cx="6735763" cy="986631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ivier Fort" initials="OF" lastIdx="6" clrIdx="0">
    <p:extLst/>
  </p:cmAuthor>
  <p:cmAuthor id="2" name="Frédéric TARAUD" initials="FT" lastIdx="1" clrIdx="1">
    <p:extLst/>
  </p:cmAuthor>
  <p:cmAuthor id="3" name="Samuel VIOLLIN" initials="SV" lastIdx="1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E004F"/>
    <a:srgbClr val="CC0066"/>
    <a:srgbClr val="A2127F"/>
    <a:srgbClr val="EB9998"/>
    <a:srgbClr val="93CDDD"/>
    <a:srgbClr val="31859C"/>
    <a:srgbClr val="00B050"/>
    <a:srgbClr val="16AEB2"/>
    <a:srgbClr val="F4E8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91" autoAdjust="0"/>
    <p:restoredTop sz="57273" autoAdjust="0"/>
  </p:normalViewPr>
  <p:slideViewPr>
    <p:cSldViewPr snapToGrid="0" snapToObjects="1">
      <p:cViewPr varScale="1">
        <p:scale>
          <a:sx n="38" d="100"/>
          <a:sy n="38" d="100"/>
        </p:scale>
        <p:origin x="2496" y="54"/>
      </p:cViewPr>
      <p:guideLst>
        <p:guide orient="horz" pos="2205"/>
        <p:guide pos="290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49" d="100"/>
          <a:sy n="49" d="100"/>
        </p:scale>
        <p:origin x="-2976" y="-102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F27E7-3AA0-4496-B0E7-11DCD26846FB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ED816-696A-4EE5-9023-9270B15005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913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71BCA-5831-A345-804C-67FF2F83CA62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501F2-2B48-A14B-AFC4-1D617FACCF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116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501F2-2B48-A14B-AFC4-1D617FACCF2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016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501F2-2B48-A14B-AFC4-1D617FACCF2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7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>
              <a:solidFill>
                <a:srgbClr val="00B05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501F2-2B48-A14B-AFC4-1D617FACCF21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435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501F2-2B48-A14B-AFC4-1D617FACCF21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87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484E8-E40A-E842-841D-ADAAAB56DE5C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4BB07B-E674-E847-921B-89EC41271B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185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484E8-E40A-E842-841D-ADAAAB56DE5C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4BB07B-E674-E847-921B-89EC41271B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81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484E8-E40A-E842-841D-ADAAAB56DE5C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4BB07B-E674-E847-921B-89EC41271B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900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90609" y="976320"/>
            <a:ext cx="7894637" cy="243389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3472208"/>
            <a:ext cx="759619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68308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8197850" y="6391275"/>
            <a:ext cx="4032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25D69-87D1-4307-8200-9A2186EB31D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7398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486" y="3283200"/>
            <a:ext cx="5897726" cy="210816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1500" baseline="0"/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8197850" y="6391275"/>
            <a:ext cx="4032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5DE83-D1DE-46E2-9633-FFF43506BA7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6146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8197850" y="6391275"/>
            <a:ext cx="4032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45AE6-A55F-4B90-A25D-9D1068A8396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4630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96963" y="915988"/>
            <a:ext cx="7983537" cy="3797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8197850" y="6391275"/>
            <a:ext cx="4032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0B6AD-CCC7-4EBE-96B7-1DB90E50087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2354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915988"/>
            <a:ext cx="7983537" cy="25495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963" y="3465513"/>
            <a:ext cx="7589837" cy="1247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8197850" y="6391275"/>
            <a:ext cx="4032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6FEBB-7C17-4965-AB13-A17A7FEBE78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7187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484E8-E40A-E842-841D-ADAAAB56DE5C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4BB07B-E674-E847-921B-89EC41271B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367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484E8-E40A-E842-841D-ADAAAB56DE5C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4BB07B-E674-E847-921B-89EC41271B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033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484E8-E40A-E842-841D-ADAAAB56DE5C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4BB07B-E674-E847-921B-89EC41271B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90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484E8-E40A-E842-841D-ADAAAB56DE5C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4BB07B-E674-E847-921B-89EC41271B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199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484E8-E40A-E842-841D-ADAAAB56DE5C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4BB07B-E674-E847-921B-89EC41271B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718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898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484E8-E40A-E842-841D-ADAAAB56DE5C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4BB07B-E674-E847-921B-89EC41271B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59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484E8-E40A-E842-841D-ADAAAB56DE5C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4BB07B-E674-E847-921B-89EC41271B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3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l="15000" t="15000" r="15000" b="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81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Triangle isocèle 6"/>
          <p:cNvSpPr/>
          <p:nvPr userDrawn="1"/>
        </p:nvSpPr>
        <p:spPr>
          <a:xfrm rot="10800000">
            <a:off x="0" y="158"/>
            <a:ext cx="859872" cy="804384"/>
          </a:xfrm>
          <a:prstGeom prst="triangle">
            <a:avLst>
              <a:gd name="adj" fmla="val 100000"/>
            </a:avLst>
          </a:prstGeom>
          <a:solidFill>
            <a:srgbClr val="16AE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pied de page 4"/>
          <p:cNvSpPr txBox="1">
            <a:spLocks/>
          </p:cNvSpPr>
          <p:nvPr userDrawn="1"/>
        </p:nvSpPr>
        <p:spPr>
          <a:xfrm>
            <a:off x="2174580" y="6426808"/>
            <a:ext cx="4833378" cy="365125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altLang="fr-FR" sz="1000" b="1" baseline="0" dirty="0" smtClean="0">
                <a:solidFill>
                  <a:srgbClr val="000099"/>
                </a:solidFill>
              </a:rPr>
              <a:t>Plan National de Formation – Enseignement de spécialité « Sciences de l’Ingénieur »</a:t>
            </a:r>
          </a:p>
          <a:p>
            <a:pPr algn="ctr"/>
            <a:r>
              <a:rPr lang="fr-FR" altLang="fr-FR" sz="1000" b="1" baseline="0" dirty="0" smtClean="0">
                <a:solidFill>
                  <a:srgbClr val="000099"/>
                </a:solidFill>
              </a:rPr>
              <a:t>Lycée Raspail - 16 janvier 2019</a:t>
            </a:r>
            <a:endParaRPr lang="fr-FR" sz="1000" b="1" dirty="0">
              <a:solidFill>
                <a:srgbClr val="000099"/>
              </a:solidFill>
              <a:latin typeface="Calibri" pitchFamily="34" charset="0"/>
            </a:endParaRPr>
          </a:p>
          <a:p>
            <a:endParaRPr lang="fr-FR" sz="1000" dirty="0">
              <a:solidFill>
                <a:srgbClr val="C800C8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989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alphaModFix amt="30000"/>
            <a:lum/>
          </a:blip>
          <a:srcRect/>
          <a:stretch>
            <a:fillRect l="15000" t="15000" r="15000" b="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889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50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9pPr>
    </p:titleStyle>
    <p:bodyStyle>
      <a:lvl1pPr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1800" kern="1200" baseline="0">
          <a:solidFill>
            <a:srgbClr val="683086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486" y="368845"/>
            <a:ext cx="7389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Plan National de Formation - 16 janvier 2019</a:t>
            </a:r>
          </a:p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CYCLE TERMINAL DES  SCIENCES DE L’INGÉNIEUR</a:t>
            </a:r>
            <a:endParaRPr lang="fr-F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ustomShape 2"/>
          <p:cNvSpPr/>
          <p:nvPr/>
        </p:nvSpPr>
        <p:spPr>
          <a:xfrm>
            <a:off x="491307" y="1971292"/>
            <a:ext cx="8205848" cy="293321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fr-FR" sz="4400" b="1" spc="-1" dirty="0" smtClean="0">
                <a:solidFill>
                  <a:srgbClr val="632523"/>
                </a:solidFill>
                <a:latin typeface="Calibri"/>
                <a:ea typeface="DejaVu Sans"/>
              </a:rPr>
              <a:t>Organisation et évaluation du bac 2021</a:t>
            </a:r>
          </a:p>
          <a:p>
            <a:pPr algn="ctr">
              <a:lnSpc>
                <a:spcPct val="100000"/>
              </a:lnSpc>
            </a:pPr>
            <a:endParaRPr lang="fr-FR" sz="4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400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Stéphanie TEXIER</a:t>
            </a:r>
          </a:p>
          <a:p>
            <a:pPr algn="ctr">
              <a:lnSpc>
                <a:spcPct val="100000"/>
              </a:lnSpc>
            </a:pPr>
            <a:r>
              <a:rPr lang="fr-FR" sz="24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Vincent MONTREUIL</a:t>
            </a:r>
            <a:endParaRPr lang="fr-F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661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486" y="14000"/>
            <a:ext cx="7389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Plan National de Formation - 16 janvier 2019</a:t>
            </a:r>
          </a:p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CYCLE TERMINAL DES  SCIENCES DE L’INGÉNIEUR</a:t>
            </a:r>
            <a:endParaRPr lang="fr-F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56" name="Groupe 55"/>
          <p:cNvGrpSpPr/>
          <p:nvPr/>
        </p:nvGrpSpPr>
        <p:grpSpPr>
          <a:xfrm>
            <a:off x="94363" y="1472407"/>
            <a:ext cx="1727012" cy="400110"/>
            <a:chOff x="255210" y="6067797"/>
            <a:chExt cx="1727012" cy="400110"/>
          </a:xfrm>
        </p:grpSpPr>
        <p:cxnSp>
          <p:nvCxnSpPr>
            <p:cNvPr id="38" name="Connecteur droit 37"/>
            <p:cNvCxnSpPr/>
            <p:nvPr/>
          </p:nvCxnSpPr>
          <p:spPr>
            <a:xfrm rot="120000" flipV="1">
              <a:off x="255210" y="6239767"/>
              <a:ext cx="349013" cy="12181"/>
            </a:xfrm>
            <a:prstGeom prst="line">
              <a:avLst/>
            </a:prstGeom>
            <a:ln w="603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ZoneTexte 38"/>
            <p:cNvSpPr txBox="1"/>
            <p:nvPr/>
          </p:nvSpPr>
          <p:spPr>
            <a:xfrm>
              <a:off x="560566" y="6067797"/>
              <a:ext cx="14216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cs typeface="Arial" panose="020B0604020202020204" pitchFamily="34" charset="0"/>
                </a:rPr>
                <a:t>1ère</a:t>
              </a:r>
              <a:endParaRPr lang="fr-FR" sz="2000" dirty="0" smtClean="0"/>
            </a:p>
          </p:txBody>
        </p:sp>
      </p:grpSp>
      <p:sp>
        <p:nvSpPr>
          <p:cNvPr id="44" name="ZoneTexte 43"/>
          <p:cNvSpPr txBox="1"/>
          <p:nvPr/>
        </p:nvSpPr>
        <p:spPr>
          <a:xfrm rot="5400000">
            <a:off x="3072546" y="1888579"/>
            <a:ext cx="492443" cy="78219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dirty="0" smtClean="0">
                <a:solidFill>
                  <a:srgbClr val="00B050"/>
                </a:solidFill>
              </a:rPr>
              <a:t>Projet</a:t>
            </a:r>
          </a:p>
        </p:txBody>
      </p:sp>
      <p:sp>
        <p:nvSpPr>
          <p:cNvPr id="17" name="ZoneTexte 16"/>
          <p:cNvSpPr txBox="1"/>
          <p:nvPr/>
        </p:nvSpPr>
        <p:spPr>
          <a:xfrm rot="3299831">
            <a:off x="3361636" y="2689659"/>
            <a:ext cx="11725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Janvier</a:t>
            </a:r>
            <a:endParaRPr lang="fr-FR" sz="2000" i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5602891" y="773610"/>
            <a:ext cx="1421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>
                <a:cs typeface="Arial" panose="020B0604020202020204" pitchFamily="34" charset="0"/>
              </a:rPr>
              <a:t>Été </a:t>
            </a:r>
            <a:r>
              <a:rPr lang="fr-FR" sz="2000" i="1" dirty="0" smtClean="0"/>
              <a:t>2020</a:t>
            </a:r>
          </a:p>
        </p:txBody>
      </p:sp>
      <p:cxnSp>
        <p:nvCxnSpPr>
          <p:cNvPr id="18" name="Connecteur droit 17"/>
          <p:cNvCxnSpPr/>
          <p:nvPr/>
        </p:nvCxnSpPr>
        <p:spPr>
          <a:xfrm flipV="1">
            <a:off x="2019994" y="1114802"/>
            <a:ext cx="3575714" cy="2320119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e 58"/>
          <p:cNvGrpSpPr/>
          <p:nvPr/>
        </p:nvGrpSpPr>
        <p:grpSpPr>
          <a:xfrm>
            <a:off x="99990" y="1128465"/>
            <a:ext cx="2414050" cy="400110"/>
            <a:chOff x="260837" y="5723855"/>
            <a:chExt cx="2414050" cy="400110"/>
          </a:xfrm>
        </p:grpSpPr>
        <p:cxnSp>
          <p:nvCxnSpPr>
            <p:cNvPr id="31" name="Connecteur droit 30"/>
            <p:cNvCxnSpPr/>
            <p:nvPr/>
          </p:nvCxnSpPr>
          <p:spPr>
            <a:xfrm rot="120000" flipV="1">
              <a:off x="260837" y="5928625"/>
              <a:ext cx="349013" cy="12181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ZoneTexte 31"/>
            <p:cNvSpPr txBox="1"/>
            <p:nvPr/>
          </p:nvSpPr>
          <p:spPr>
            <a:xfrm>
              <a:off x="566192" y="5723855"/>
              <a:ext cx="21086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cs typeface="Arial" panose="020B0604020202020204" pitchFamily="34" charset="0"/>
                </a:rPr>
                <a:t>Vacances scolaires</a:t>
              </a:r>
              <a:endParaRPr lang="fr-FR" sz="2000" dirty="0" smtClean="0"/>
            </a:p>
          </p:txBody>
        </p:sp>
      </p:grpSp>
      <p:cxnSp>
        <p:nvCxnSpPr>
          <p:cNvPr id="20" name="Connecteur droit 19"/>
          <p:cNvCxnSpPr/>
          <p:nvPr/>
        </p:nvCxnSpPr>
        <p:spPr>
          <a:xfrm>
            <a:off x="5588334" y="1114802"/>
            <a:ext cx="1009934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3332454" y="2443896"/>
            <a:ext cx="211576" cy="13999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4660946" y="1598551"/>
            <a:ext cx="184134" cy="123029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3965445" y="2034321"/>
            <a:ext cx="216760" cy="135898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V="1">
            <a:off x="2608541" y="2915388"/>
            <a:ext cx="211576" cy="13999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555967" y="4082798"/>
            <a:ext cx="61004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Projet de 1</a:t>
            </a:r>
            <a:r>
              <a:rPr lang="fr-FR" sz="2000" baseline="30000" dirty="0" smtClean="0"/>
              <a:t>ère</a:t>
            </a:r>
            <a:r>
              <a:rPr lang="fr-FR" sz="2000" dirty="0" smtClean="0"/>
              <a:t> :									12h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banque académique de sujets</a:t>
            </a:r>
            <a:endParaRPr lang="fr-FR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/>
              <a:t>c</a:t>
            </a:r>
            <a:r>
              <a:rPr lang="fr-FR" sz="2000" dirty="0" smtClean="0"/>
              <a:t>hallenge</a:t>
            </a:r>
            <a:endParaRPr lang="fr-FR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/>
              <a:t>v</a:t>
            </a:r>
            <a:r>
              <a:rPr lang="fr-FR" sz="2000" dirty="0" smtClean="0"/>
              <a:t>isibilité</a:t>
            </a:r>
            <a:endParaRPr lang="fr-FR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/>
              <a:t>v</a:t>
            </a:r>
            <a:r>
              <a:rPr lang="fr-FR" sz="2000" dirty="0" smtClean="0"/>
              <a:t>éritable </a:t>
            </a:r>
            <a:r>
              <a:rPr lang="fr-FR" sz="2000" dirty="0"/>
              <a:t>enjeu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/>
              <a:t>t</a:t>
            </a:r>
            <a:r>
              <a:rPr lang="fr-FR" sz="2000" dirty="0" smtClean="0"/>
              <a:t>emporalité importante</a:t>
            </a:r>
            <a:endParaRPr lang="fr-FR" sz="2000" dirty="0"/>
          </a:p>
        </p:txBody>
      </p:sp>
      <p:sp>
        <p:nvSpPr>
          <p:cNvPr id="33" name="ZoneTexte 32"/>
          <p:cNvSpPr txBox="1"/>
          <p:nvPr/>
        </p:nvSpPr>
        <p:spPr>
          <a:xfrm rot="5400000">
            <a:off x="2455834" y="2531215"/>
            <a:ext cx="492443" cy="199777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i="1" dirty="0" smtClean="0"/>
              <a:t>Sept. </a:t>
            </a:r>
            <a:r>
              <a:rPr lang="fr-FR" sz="2000" i="1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406031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3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17" grpId="0"/>
      <p:bldP spid="21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486" y="14000"/>
            <a:ext cx="7389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Plan National de Formation - 16 janvier 2019</a:t>
            </a:r>
          </a:p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CYCLE TERMINAL DES  SCIENCES DE L’INGÉNIEUR</a:t>
            </a:r>
            <a:endParaRPr lang="fr-F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57" name="Groupe 56"/>
          <p:cNvGrpSpPr/>
          <p:nvPr/>
        </p:nvGrpSpPr>
        <p:grpSpPr>
          <a:xfrm>
            <a:off x="106480" y="1461494"/>
            <a:ext cx="1713364" cy="400110"/>
            <a:chOff x="263232" y="6049960"/>
            <a:chExt cx="1713364" cy="400110"/>
          </a:xfrm>
        </p:grpSpPr>
        <p:cxnSp>
          <p:nvCxnSpPr>
            <p:cNvPr id="40" name="Connecteur droit 39"/>
            <p:cNvCxnSpPr/>
            <p:nvPr/>
          </p:nvCxnSpPr>
          <p:spPr>
            <a:xfrm rot="120000" flipV="1">
              <a:off x="263232" y="6235578"/>
              <a:ext cx="349013" cy="12181"/>
            </a:xfrm>
            <a:prstGeom prst="line">
              <a:avLst/>
            </a:prstGeom>
            <a:ln w="603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ZoneTexte 40"/>
            <p:cNvSpPr txBox="1"/>
            <p:nvPr/>
          </p:nvSpPr>
          <p:spPr>
            <a:xfrm>
              <a:off x="554940" y="6049960"/>
              <a:ext cx="14216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cs typeface="Arial" panose="020B0604020202020204" pitchFamily="34" charset="0"/>
                </a:rPr>
                <a:t>Terminale</a:t>
              </a:r>
              <a:endParaRPr lang="fr-FR" sz="2000" dirty="0" smtClean="0"/>
            </a:p>
          </p:txBody>
        </p:sp>
      </p:grpSp>
      <p:sp>
        <p:nvSpPr>
          <p:cNvPr id="47" name="Rectangle 46"/>
          <p:cNvSpPr/>
          <p:nvPr/>
        </p:nvSpPr>
        <p:spPr>
          <a:xfrm>
            <a:off x="1553583" y="4742053"/>
            <a:ext cx="62470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69900"/>
            <a:r>
              <a:rPr lang="fr-FR" sz="2000" dirty="0" smtClean="0"/>
              <a:t>Projet de terminale :								48h</a:t>
            </a:r>
          </a:p>
          <a:p>
            <a:pPr marL="457200" lvl="2" indent="266700" defTabSz="469900">
              <a:buFont typeface="Arial" panose="020B0604020202020204" pitchFamily="34" charset="0"/>
              <a:buChar char="•"/>
            </a:pPr>
            <a:r>
              <a:rPr lang="fr-FR" sz="2000" dirty="0" smtClean="0"/>
              <a:t>Equilibre entre le projet et la préparation de l’écrit</a:t>
            </a:r>
          </a:p>
          <a:p>
            <a:pPr marL="457200" lvl="2" indent="266700" defTabSz="469900">
              <a:buFont typeface="Arial" panose="020B0604020202020204" pitchFamily="34" charset="0"/>
              <a:buChar char="•"/>
            </a:pPr>
            <a:r>
              <a:rPr lang="fr-FR" sz="2000" dirty="0" smtClean="0"/>
              <a:t>Approche classique</a:t>
            </a:r>
          </a:p>
          <a:p>
            <a:pPr marL="457200" lvl="2" indent="266700" defTabSz="469900">
              <a:buFont typeface="Arial" panose="020B0604020202020204" pitchFamily="34" charset="0"/>
              <a:buChar char="•"/>
            </a:pPr>
            <a:r>
              <a:rPr lang="fr-FR" sz="2000" dirty="0"/>
              <a:t>Espacement des phases de projet</a:t>
            </a:r>
          </a:p>
          <a:p>
            <a:pPr marL="457200" lvl="2" indent="266700" defTabSz="469900">
              <a:buFont typeface="Arial" panose="020B0604020202020204" pitchFamily="34" charset="0"/>
              <a:buChar char="•"/>
            </a:pPr>
            <a:r>
              <a:rPr lang="fr-FR" sz="2000" dirty="0" smtClean="0"/>
              <a:t>Mutualisation possible</a:t>
            </a:r>
          </a:p>
        </p:txBody>
      </p:sp>
      <p:grpSp>
        <p:nvGrpSpPr>
          <p:cNvPr id="64" name="Groupe 63"/>
          <p:cNvGrpSpPr/>
          <p:nvPr/>
        </p:nvGrpSpPr>
        <p:grpSpPr>
          <a:xfrm>
            <a:off x="99990" y="1128465"/>
            <a:ext cx="2414050" cy="400110"/>
            <a:chOff x="260837" y="5723855"/>
            <a:chExt cx="2414050" cy="400110"/>
          </a:xfrm>
        </p:grpSpPr>
        <p:cxnSp>
          <p:nvCxnSpPr>
            <p:cNvPr id="65" name="Connecteur droit 64"/>
            <p:cNvCxnSpPr/>
            <p:nvPr/>
          </p:nvCxnSpPr>
          <p:spPr>
            <a:xfrm rot="120000" flipV="1">
              <a:off x="260837" y="5928625"/>
              <a:ext cx="349013" cy="12181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ZoneTexte 65"/>
            <p:cNvSpPr txBox="1"/>
            <p:nvPr/>
          </p:nvSpPr>
          <p:spPr>
            <a:xfrm>
              <a:off x="566192" y="5723855"/>
              <a:ext cx="21086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cs typeface="Arial" panose="020B0604020202020204" pitchFamily="34" charset="0"/>
                </a:rPr>
                <a:t>Vacances scolaires</a:t>
              </a:r>
              <a:endParaRPr lang="fr-FR" sz="2000" dirty="0" smtClean="0"/>
            </a:p>
          </p:txBody>
        </p:sp>
      </p:grpSp>
      <p:grpSp>
        <p:nvGrpSpPr>
          <p:cNvPr id="160" name="Groupe 159"/>
          <p:cNvGrpSpPr/>
          <p:nvPr/>
        </p:nvGrpSpPr>
        <p:grpSpPr>
          <a:xfrm>
            <a:off x="234095" y="299343"/>
            <a:ext cx="9807829" cy="4532755"/>
            <a:chOff x="234095" y="299343"/>
            <a:chExt cx="9807829" cy="4532755"/>
          </a:xfrm>
        </p:grpSpPr>
        <p:grpSp>
          <p:nvGrpSpPr>
            <p:cNvPr id="2" name="Groupe 1"/>
            <p:cNvGrpSpPr/>
            <p:nvPr/>
          </p:nvGrpSpPr>
          <p:grpSpPr>
            <a:xfrm>
              <a:off x="234095" y="299343"/>
              <a:ext cx="9807829" cy="4532755"/>
              <a:chOff x="2940301" y="1032696"/>
              <a:chExt cx="6206165" cy="2868220"/>
            </a:xfrm>
          </p:grpSpPr>
          <p:sp>
            <p:nvSpPr>
              <p:cNvPr id="33" name="ZoneTexte 32"/>
              <p:cNvSpPr txBox="1"/>
              <p:nvPr/>
            </p:nvSpPr>
            <p:spPr>
              <a:xfrm rot="5400000">
                <a:off x="7256753" y="564348"/>
                <a:ext cx="492443" cy="2215255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/>
              <a:p>
                <a:r>
                  <a:rPr lang="fr-FR" sz="2000" i="1" dirty="0" smtClean="0"/>
                  <a:t>Oral Terminal</a:t>
                </a:r>
              </a:p>
            </p:txBody>
          </p:sp>
          <p:sp>
            <p:nvSpPr>
              <p:cNvPr id="50" name="ZoneTexte 49"/>
              <p:cNvSpPr txBox="1"/>
              <p:nvPr/>
            </p:nvSpPr>
            <p:spPr>
              <a:xfrm rot="5400000">
                <a:off x="5741276" y="177148"/>
                <a:ext cx="311606" cy="4026316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/>
              <a:p>
                <a:r>
                  <a:rPr lang="fr-FR" sz="20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Phase 3 : </a:t>
                </a:r>
                <a:r>
                  <a:rPr lang="fr-FR" sz="20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Prototyper et expérimenter</a:t>
                </a:r>
                <a:endParaRPr lang="fr-FR" sz="2000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42" name="ZoneTexte 41"/>
              <p:cNvSpPr txBox="1"/>
              <p:nvPr/>
            </p:nvSpPr>
            <p:spPr>
              <a:xfrm rot="5400000">
                <a:off x="5617349" y="519546"/>
                <a:ext cx="311606" cy="4145284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/>
              <a:p>
                <a:r>
                  <a:rPr lang="fr-FR" sz="20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Phase 2 : modéliser et </a:t>
                </a:r>
                <a:r>
                  <a:rPr lang="fr-FR" sz="20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simuler</a:t>
                </a:r>
                <a:endParaRPr lang="fr-FR" sz="2000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10" name="ZoneTexte 9"/>
              <p:cNvSpPr txBox="1"/>
              <p:nvPr/>
            </p:nvSpPr>
            <p:spPr>
              <a:xfrm rot="5400000">
                <a:off x="8077348" y="456022"/>
                <a:ext cx="492443" cy="1645792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/>
              <a:p>
                <a:r>
                  <a:rPr lang="fr-FR" sz="2000" dirty="0" smtClean="0"/>
                  <a:t>Baccalauréat</a:t>
                </a:r>
              </a:p>
            </p:txBody>
          </p:sp>
          <p:sp>
            <p:nvSpPr>
              <p:cNvPr id="12" name="ZoneTexte 11"/>
              <p:cNvSpPr txBox="1"/>
              <p:nvPr/>
            </p:nvSpPr>
            <p:spPr>
              <a:xfrm rot="3299831">
                <a:off x="7024766" y="1888921"/>
                <a:ext cx="104659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i="1" dirty="0" smtClean="0"/>
                  <a:t>Juin</a:t>
                </a:r>
                <a:endParaRPr lang="fr-FR" sz="2000" i="1" dirty="0"/>
              </a:p>
            </p:txBody>
          </p:sp>
          <p:sp>
            <p:nvSpPr>
              <p:cNvPr id="21" name="ZoneTexte 20"/>
              <p:cNvSpPr txBox="1"/>
              <p:nvPr/>
            </p:nvSpPr>
            <p:spPr>
              <a:xfrm>
                <a:off x="3225224" y="3500806"/>
                <a:ext cx="1421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i="1" dirty="0" smtClean="0">
                    <a:cs typeface="Arial" panose="020B0604020202020204" pitchFamily="34" charset="0"/>
                  </a:rPr>
                  <a:t>Été </a:t>
                </a:r>
                <a:r>
                  <a:rPr lang="fr-FR" sz="2000" i="1" dirty="0" smtClean="0"/>
                  <a:t>2020</a:t>
                </a:r>
              </a:p>
            </p:txBody>
          </p:sp>
          <p:cxnSp>
            <p:nvCxnSpPr>
              <p:cNvPr id="19" name="Connecteur droit 18"/>
              <p:cNvCxnSpPr/>
              <p:nvPr/>
            </p:nvCxnSpPr>
            <p:spPr>
              <a:xfrm flipV="1">
                <a:off x="4055796" y="1434746"/>
                <a:ext cx="3585089" cy="2316340"/>
              </a:xfrm>
              <a:prstGeom prst="line">
                <a:avLst/>
              </a:prstGeom>
              <a:ln w="63500">
                <a:solidFill>
                  <a:srgbClr val="FF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necteur droit 19"/>
              <p:cNvCxnSpPr/>
              <p:nvPr/>
            </p:nvCxnSpPr>
            <p:spPr>
              <a:xfrm>
                <a:off x="3077142" y="3735179"/>
                <a:ext cx="1009934" cy="0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/>
              <p:cNvCxnSpPr/>
              <p:nvPr/>
            </p:nvCxnSpPr>
            <p:spPr>
              <a:xfrm flipV="1">
                <a:off x="4601696" y="3248118"/>
                <a:ext cx="231617" cy="146492"/>
              </a:xfrm>
              <a:prstGeom prst="line">
                <a:avLst/>
              </a:prstGeom>
              <a:ln w="603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/>
              <p:cNvCxnSpPr/>
              <p:nvPr/>
            </p:nvCxnSpPr>
            <p:spPr>
              <a:xfrm flipV="1">
                <a:off x="5327302" y="2799190"/>
                <a:ext cx="198955" cy="127652"/>
              </a:xfrm>
              <a:prstGeom prst="line">
                <a:avLst/>
              </a:prstGeom>
              <a:ln w="603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/>
            </p:nvCxnSpPr>
            <p:spPr>
              <a:xfrm flipV="1">
                <a:off x="6631159" y="1954384"/>
                <a:ext cx="206345" cy="129740"/>
              </a:xfrm>
              <a:prstGeom prst="line">
                <a:avLst/>
              </a:prstGeom>
              <a:ln w="603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/>
              <p:cNvCxnSpPr/>
              <p:nvPr/>
            </p:nvCxnSpPr>
            <p:spPr>
              <a:xfrm flipV="1">
                <a:off x="6016872" y="2359059"/>
                <a:ext cx="193408" cy="121179"/>
              </a:xfrm>
              <a:prstGeom prst="line">
                <a:avLst/>
              </a:prstGeom>
              <a:ln w="603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ZoneTexte 34"/>
              <p:cNvSpPr txBox="1"/>
              <p:nvPr/>
            </p:nvSpPr>
            <p:spPr>
              <a:xfrm rot="5400000">
                <a:off x="4610318" y="1078259"/>
                <a:ext cx="311606" cy="3647332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/>
              <a:p>
                <a:r>
                  <a:rPr lang="fr-FR" sz="20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Phase </a:t>
                </a:r>
                <a:r>
                  <a:rPr lang="fr-FR" sz="20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1 : rechercher des solutions</a:t>
                </a:r>
              </a:p>
            </p:txBody>
          </p:sp>
          <p:sp>
            <p:nvSpPr>
              <p:cNvPr id="60" name="ZoneTexte 59"/>
              <p:cNvSpPr txBox="1"/>
              <p:nvPr/>
            </p:nvSpPr>
            <p:spPr>
              <a:xfrm rot="5400000">
                <a:off x="3643676" y="2507885"/>
                <a:ext cx="311606" cy="1718356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/>
              <a:p>
                <a:r>
                  <a:rPr lang="fr-FR" sz="2000" dirty="0" smtClean="0"/>
                  <a:t>Commissions </a:t>
                </a:r>
                <a:r>
                  <a:rPr lang="fr-FR" sz="2000" dirty="0"/>
                  <a:t>validation</a:t>
                </a:r>
              </a:p>
            </p:txBody>
          </p:sp>
          <p:sp>
            <p:nvSpPr>
              <p:cNvPr id="49" name="ZoneTexte 48"/>
              <p:cNvSpPr txBox="1"/>
              <p:nvPr/>
            </p:nvSpPr>
            <p:spPr>
              <a:xfrm rot="3299831">
                <a:off x="6547891" y="2445168"/>
                <a:ext cx="195587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i="1" dirty="0" smtClean="0"/>
                  <a:t>Olympiades SI</a:t>
                </a:r>
                <a:endParaRPr lang="fr-FR" sz="2000" i="1" dirty="0"/>
              </a:p>
            </p:txBody>
          </p:sp>
          <p:sp>
            <p:nvSpPr>
              <p:cNvPr id="37" name="ZoneTexte 36"/>
              <p:cNvSpPr txBox="1"/>
              <p:nvPr/>
            </p:nvSpPr>
            <p:spPr>
              <a:xfrm rot="5400000">
                <a:off x="6437016" y="-147861"/>
                <a:ext cx="311606" cy="4026316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/>
              <a:p>
                <a:r>
                  <a:rPr lang="fr-FR" sz="20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Phase 4  </a:t>
                </a:r>
                <a:r>
                  <a:rPr lang="fr-FR" sz="20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: </a:t>
                </a:r>
                <a:r>
                  <a:rPr lang="fr-FR" sz="20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valider et communiquer</a:t>
                </a:r>
                <a:endParaRPr lang="fr-FR" sz="2000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143" name="Groupe 142"/>
            <p:cNvGrpSpPr/>
            <p:nvPr/>
          </p:nvGrpSpPr>
          <p:grpSpPr>
            <a:xfrm>
              <a:off x="2122553" y="1124855"/>
              <a:ext cx="5167303" cy="3208762"/>
              <a:chOff x="2285839" y="1124855"/>
              <a:chExt cx="5167303" cy="3208762"/>
            </a:xfrm>
          </p:grpSpPr>
          <p:grpSp>
            <p:nvGrpSpPr>
              <p:cNvPr id="80" name="Groupe 79"/>
              <p:cNvGrpSpPr/>
              <p:nvPr/>
            </p:nvGrpSpPr>
            <p:grpSpPr>
              <a:xfrm rot="19589444">
                <a:off x="2285839" y="4253533"/>
                <a:ext cx="669131" cy="80084"/>
                <a:chOff x="2612327" y="4534690"/>
                <a:chExt cx="669131" cy="201554"/>
              </a:xfrm>
            </p:grpSpPr>
            <p:cxnSp>
              <p:nvCxnSpPr>
                <p:cNvPr id="30" name="Connecteur droit 29"/>
                <p:cNvCxnSpPr/>
                <p:nvPr/>
              </p:nvCxnSpPr>
              <p:spPr>
                <a:xfrm>
                  <a:off x="2612327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Connecteur droit 74"/>
                <p:cNvCxnSpPr/>
                <p:nvPr/>
              </p:nvCxnSpPr>
              <p:spPr>
                <a:xfrm>
                  <a:off x="2746153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Connecteur droit 75"/>
                <p:cNvCxnSpPr/>
                <p:nvPr/>
              </p:nvCxnSpPr>
              <p:spPr>
                <a:xfrm>
                  <a:off x="2879979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Connecteur droit 76"/>
                <p:cNvCxnSpPr/>
                <p:nvPr/>
              </p:nvCxnSpPr>
              <p:spPr>
                <a:xfrm>
                  <a:off x="3013805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Connecteur droit 77"/>
                <p:cNvCxnSpPr/>
                <p:nvPr/>
              </p:nvCxnSpPr>
              <p:spPr>
                <a:xfrm>
                  <a:off x="3147631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Connecteur droit 78"/>
                <p:cNvCxnSpPr/>
                <p:nvPr/>
              </p:nvCxnSpPr>
              <p:spPr>
                <a:xfrm>
                  <a:off x="3281458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1" name="Groupe 80"/>
              <p:cNvGrpSpPr/>
              <p:nvPr/>
            </p:nvGrpSpPr>
            <p:grpSpPr>
              <a:xfrm rot="19589444">
                <a:off x="3459824" y="3491548"/>
                <a:ext cx="669131" cy="80066"/>
                <a:chOff x="2612327" y="4534688"/>
                <a:chExt cx="669131" cy="201505"/>
              </a:xfrm>
            </p:grpSpPr>
            <p:cxnSp>
              <p:nvCxnSpPr>
                <p:cNvPr id="82" name="Connecteur droit 81"/>
                <p:cNvCxnSpPr/>
                <p:nvPr/>
              </p:nvCxnSpPr>
              <p:spPr>
                <a:xfrm>
                  <a:off x="2612327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Connecteur droit 82"/>
                <p:cNvCxnSpPr/>
                <p:nvPr/>
              </p:nvCxnSpPr>
              <p:spPr>
                <a:xfrm>
                  <a:off x="2746153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Connecteur droit 83"/>
                <p:cNvCxnSpPr/>
                <p:nvPr/>
              </p:nvCxnSpPr>
              <p:spPr>
                <a:xfrm>
                  <a:off x="2879979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Connecteur droit 84"/>
                <p:cNvCxnSpPr/>
                <p:nvPr/>
              </p:nvCxnSpPr>
              <p:spPr>
                <a:xfrm>
                  <a:off x="3013805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Connecteur droit 85"/>
                <p:cNvCxnSpPr/>
                <p:nvPr/>
              </p:nvCxnSpPr>
              <p:spPr>
                <a:xfrm>
                  <a:off x="3147631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Connecteur droit 86"/>
                <p:cNvCxnSpPr/>
                <p:nvPr/>
              </p:nvCxnSpPr>
              <p:spPr>
                <a:xfrm>
                  <a:off x="3281458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oupe 87"/>
              <p:cNvGrpSpPr/>
              <p:nvPr/>
            </p:nvGrpSpPr>
            <p:grpSpPr>
              <a:xfrm rot="19589444">
                <a:off x="4540361" y="2787773"/>
                <a:ext cx="669131" cy="80066"/>
                <a:chOff x="2612327" y="4534688"/>
                <a:chExt cx="669131" cy="201505"/>
              </a:xfrm>
            </p:grpSpPr>
            <p:cxnSp>
              <p:nvCxnSpPr>
                <p:cNvPr id="89" name="Connecteur droit 88"/>
                <p:cNvCxnSpPr/>
                <p:nvPr/>
              </p:nvCxnSpPr>
              <p:spPr>
                <a:xfrm>
                  <a:off x="2612327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Connecteur droit 89"/>
                <p:cNvCxnSpPr/>
                <p:nvPr/>
              </p:nvCxnSpPr>
              <p:spPr>
                <a:xfrm>
                  <a:off x="2746153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Connecteur droit 90"/>
                <p:cNvCxnSpPr/>
                <p:nvPr/>
              </p:nvCxnSpPr>
              <p:spPr>
                <a:xfrm>
                  <a:off x="2879979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Connecteur droit 91"/>
                <p:cNvCxnSpPr/>
                <p:nvPr/>
              </p:nvCxnSpPr>
              <p:spPr>
                <a:xfrm>
                  <a:off x="3013805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Connecteur droit 92"/>
                <p:cNvCxnSpPr/>
                <p:nvPr/>
              </p:nvCxnSpPr>
              <p:spPr>
                <a:xfrm>
                  <a:off x="3147631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Connecteur droit 93"/>
                <p:cNvCxnSpPr/>
                <p:nvPr/>
              </p:nvCxnSpPr>
              <p:spPr>
                <a:xfrm>
                  <a:off x="3281458" y="4534690"/>
                  <a:ext cx="0" cy="201503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2" name="Groupe 101"/>
              <p:cNvGrpSpPr/>
              <p:nvPr/>
            </p:nvGrpSpPr>
            <p:grpSpPr>
              <a:xfrm>
                <a:off x="5667788" y="1985285"/>
                <a:ext cx="446335" cy="375591"/>
                <a:chOff x="5713008" y="2211374"/>
                <a:chExt cx="446335" cy="375591"/>
              </a:xfrm>
            </p:grpSpPr>
            <p:cxnSp>
              <p:nvCxnSpPr>
                <p:cNvPr id="96" name="Connecteur droit 95"/>
                <p:cNvCxnSpPr/>
                <p:nvPr/>
              </p:nvCxnSpPr>
              <p:spPr>
                <a:xfrm rot="19589444">
                  <a:off x="5713008" y="2506900"/>
                  <a:ext cx="0" cy="80065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Connecteur droit 96"/>
                <p:cNvCxnSpPr/>
                <p:nvPr/>
              </p:nvCxnSpPr>
              <p:spPr>
                <a:xfrm rot="19589444">
                  <a:off x="5824592" y="2433019"/>
                  <a:ext cx="0" cy="80065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Connecteur droit 97"/>
                <p:cNvCxnSpPr/>
                <p:nvPr/>
              </p:nvCxnSpPr>
              <p:spPr>
                <a:xfrm rot="19589444">
                  <a:off x="5936175" y="2359137"/>
                  <a:ext cx="0" cy="80065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Connecteur droit 98"/>
                <p:cNvCxnSpPr/>
                <p:nvPr/>
              </p:nvCxnSpPr>
              <p:spPr>
                <a:xfrm rot="19589444">
                  <a:off x="6047759" y="2285255"/>
                  <a:ext cx="0" cy="80065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Connecteur droit 99"/>
                <p:cNvCxnSpPr/>
                <p:nvPr/>
              </p:nvCxnSpPr>
              <p:spPr>
                <a:xfrm rot="19589444">
                  <a:off x="6159343" y="2211374"/>
                  <a:ext cx="0" cy="80065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3" name="Groupe 102"/>
              <p:cNvGrpSpPr/>
              <p:nvPr/>
            </p:nvGrpSpPr>
            <p:grpSpPr>
              <a:xfrm>
                <a:off x="6667907" y="1420448"/>
                <a:ext cx="334751" cy="301710"/>
                <a:chOff x="5713008" y="2285255"/>
                <a:chExt cx="334751" cy="301710"/>
              </a:xfrm>
            </p:grpSpPr>
            <p:cxnSp>
              <p:nvCxnSpPr>
                <p:cNvPr id="104" name="Connecteur droit 103"/>
                <p:cNvCxnSpPr/>
                <p:nvPr/>
              </p:nvCxnSpPr>
              <p:spPr>
                <a:xfrm rot="19589444">
                  <a:off x="5713008" y="2506900"/>
                  <a:ext cx="0" cy="80065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Connecteur droit 104"/>
                <p:cNvCxnSpPr/>
                <p:nvPr/>
              </p:nvCxnSpPr>
              <p:spPr>
                <a:xfrm rot="19589444">
                  <a:off x="5824592" y="2433019"/>
                  <a:ext cx="0" cy="80065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Connecteur droit 105"/>
                <p:cNvCxnSpPr/>
                <p:nvPr/>
              </p:nvCxnSpPr>
              <p:spPr>
                <a:xfrm rot="19589444">
                  <a:off x="5936175" y="2359137"/>
                  <a:ext cx="0" cy="80065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Connecteur droit 106"/>
                <p:cNvCxnSpPr/>
                <p:nvPr/>
              </p:nvCxnSpPr>
              <p:spPr>
                <a:xfrm rot="19589444">
                  <a:off x="6047759" y="2285255"/>
                  <a:ext cx="0" cy="80065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9" name="Groupe 108"/>
              <p:cNvGrpSpPr/>
              <p:nvPr/>
            </p:nvGrpSpPr>
            <p:grpSpPr>
              <a:xfrm>
                <a:off x="7118391" y="1124855"/>
                <a:ext cx="334751" cy="301710"/>
                <a:chOff x="5713008" y="2285255"/>
                <a:chExt cx="334751" cy="301710"/>
              </a:xfrm>
            </p:grpSpPr>
            <p:cxnSp>
              <p:nvCxnSpPr>
                <p:cNvPr id="110" name="Connecteur droit 109"/>
                <p:cNvCxnSpPr/>
                <p:nvPr/>
              </p:nvCxnSpPr>
              <p:spPr>
                <a:xfrm rot="19589444">
                  <a:off x="5713008" y="2506900"/>
                  <a:ext cx="0" cy="80065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Connecteur droit 110"/>
                <p:cNvCxnSpPr/>
                <p:nvPr/>
              </p:nvCxnSpPr>
              <p:spPr>
                <a:xfrm rot="19589444">
                  <a:off x="5824592" y="2433019"/>
                  <a:ext cx="0" cy="80065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Connecteur droit 111"/>
                <p:cNvCxnSpPr/>
                <p:nvPr/>
              </p:nvCxnSpPr>
              <p:spPr>
                <a:xfrm rot="19589444">
                  <a:off x="5936175" y="2359137"/>
                  <a:ext cx="0" cy="80065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Connecteur droit 112"/>
                <p:cNvCxnSpPr/>
                <p:nvPr/>
              </p:nvCxnSpPr>
              <p:spPr>
                <a:xfrm rot="19589444">
                  <a:off x="6047759" y="2285255"/>
                  <a:ext cx="0" cy="80065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5" name="Connecteur droit 114"/>
              <p:cNvCxnSpPr/>
              <p:nvPr/>
            </p:nvCxnSpPr>
            <p:spPr>
              <a:xfrm flipV="1">
                <a:off x="3857648" y="3356409"/>
                <a:ext cx="213530" cy="138319"/>
              </a:xfrm>
              <a:prstGeom prst="line">
                <a:avLst/>
              </a:prstGeom>
              <a:ln w="6032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necteur droit 118"/>
              <p:cNvCxnSpPr/>
              <p:nvPr/>
            </p:nvCxnSpPr>
            <p:spPr>
              <a:xfrm flipV="1">
                <a:off x="4714898" y="2804753"/>
                <a:ext cx="213530" cy="138319"/>
              </a:xfrm>
              <a:prstGeom prst="line">
                <a:avLst/>
              </a:prstGeom>
              <a:ln w="6032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necteur droit 119"/>
              <p:cNvCxnSpPr/>
              <p:nvPr/>
            </p:nvCxnSpPr>
            <p:spPr>
              <a:xfrm flipV="1">
                <a:off x="5674313" y="2187126"/>
                <a:ext cx="213530" cy="138319"/>
              </a:xfrm>
              <a:prstGeom prst="line">
                <a:avLst/>
              </a:prstGeom>
              <a:ln w="6032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necteur droit 120"/>
              <p:cNvCxnSpPr/>
              <p:nvPr/>
            </p:nvCxnSpPr>
            <p:spPr>
              <a:xfrm flipV="1">
                <a:off x="6130195" y="1967114"/>
                <a:ext cx="99117" cy="59826"/>
              </a:xfrm>
              <a:prstGeom prst="line">
                <a:avLst/>
              </a:prstGeom>
              <a:ln w="6032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Connecteur droit 140"/>
              <p:cNvCxnSpPr/>
              <p:nvPr/>
            </p:nvCxnSpPr>
            <p:spPr>
              <a:xfrm flipV="1">
                <a:off x="6556278" y="1691705"/>
                <a:ext cx="99117" cy="59826"/>
              </a:xfrm>
              <a:prstGeom prst="line">
                <a:avLst/>
              </a:prstGeom>
              <a:ln w="6032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1" name="ZoneTexte 70"/>
          <p:cNvSpPr txBox="1"/>
          <p:nvPr/>
        </p:nvSpPr>
        <p:spPr>
          <a:xfrm rot="5400000">
            <a:off x="5040979" y="533570"/>
            <a:ext cx="492443" cy="576401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innovantes</a:t>
            </a:r>
            <a:endParaRPr lang="fr-FR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2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486" y="368845"/>
            <a:ext cx="7389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Plan National de Formation - 16 janvier 2019</a:t>
            </a:r>
          </a:p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CYCLE TERMINAL DES  SCIENCES DE L’INGÉNIEUR</a:t>
            </a:r>
            <a:endParaRPr lang="fr-F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413164" y="2054431"/>
            <a:ext cx="63651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Maquette de l’épreuve de spécialité</a:t>
            </a:r>
          </a:p>
          <a:p>
            <a:pPr algn="ctr"/>
            <a:r>
              <a:rPr lang="fr-FR" sz="3200" b="1" dirty="0" smtClean="0"/>
              <a:t>SCIENCES DE L’INGÉNIEUR </a:t>
            </a:r>
          </a:p>
          <a:p>
            <a:pPr algn="ctr"/>
            <a:r>
              <a:rPr lang="fr-FR" sz="3200" dirty="0" smtClean="0"/>
              <a:t>SP3 fin de première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38312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486" y="143213"/>
            <a:ext cx="7389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C0504D">
                    <a:lumMod val="50000"/>
                  </a:srgbClr>
                </a:solidFill>
              </a:rPr>
              <a:t>Plan National de Formation - 16 janvier 2019</a:t>
            </a:r>
          </a:p>
          <a:p>
            <a:pPr algn="ctr"/>
            <a:r>
              <a:rPr lang="fr-FR" b="1" dirty="0" smtClean="0">
                <a:solidFill>
                  <a:srgbClr val="C0504D">
                    <a:lumMod val="50000"/>
                  </a:srgbClr>
                </a:solidFill>
              </a:rPr>
              <a:t>CYCLE TERMINAL DES  SCIENCES DE L’INGÉNIEUR</a:t>
            </a:r>
            <a:endParaRPr lang="fr-FR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37506" y="789544"/>
            <a:ext cx="8526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Maquette de l’épreuve de spécialité     </a:t>
            </a:r>
            <a:r>
              <a:rPr lang="fr-FR" sz="1600" b="1" dirty="0" smtClean="0">
                <a:solidFill>
                  <a:prstClr val="black"/>
                </a:solidFill>
              </a:rPr>
              <a:t>SCIENCES DE L’INGÉNIEUR           </a:t>
            </a:r>
            <a:r>
              <a:rPr lang="fr-FR" sz="1600" dirty="0" smtClean="0">
                <a:solidFill>
                  <a:prstClr val="black"/>
                </a:solidFill>
              </a:rPr>
              <a:t>SP3 fin de première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37506" y="1383311"/>
            <a:ext cx="85264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prstClr val="black"/>
                </a:solidFill>
              </a:rPr>
              <a:t>Cette épreuve s’adresse aux élèves qui ne choisiront pas les Sciences de l’ingénieur dans les spécialités de la classe Terminale.</a:t>
            </a:r>
          </a:p>
          <a:p>
            <a:endParaRPr lang="fr-FR" sz="1600" dirty="0">
              <a:solidFill>
                <a:prstClr val="black"/>
              </a:solidFill>
            </a:endParaRPr>
          </a:p>
          <a:p>
            <a:r>
              <a:rPr lang="fr-FR" sz="1600" dirty="0" smtClean="0">
                <a:solidFill>
                  <a:prstClr val="black"/>
                </a:solidFill>
              </a:rPr>
              <a:t>Pour cette épreuve, les choix suivants ont été réalisés: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prstClr val="black"/>
                </a:solidFill>
              </a:rPr>
              <a:t>épreuve écrite de deux heures pour un alignement concerté avec les autres épreuves des disciplines scientifiques, mathématiques, physique-chimie, SVT.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prstClr val="black"/>
                </a:solidFill>
              </a:rPr>
              <a:t>un produit unique sert au questionnement;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prstClr val="black"/>
                </a:solidFill>
              </a:rPr>
              <a:t>deux exercices d’égale durée, de difficulté et d’attribution de 10 points pour former une note sur 20.</a:t>
            </a:r>
          </a:p>
          <a:p>
            <a:pPr marL="273050"/>
            <a:r>
              <a:rPr lang="fr-FR" sz="1600" dirty="0">
                <a:solidFill>
                  <a:prstClr val="black"/>
                </a:solidFill>
              </a:rPr>
              <a:t>L</a:t>
            </a:r>
            <a:r>
              <a:rPr lang="fr-FR" sz="1600" dirty="0" smtClean="0">
                <a:solidFill>
                  <a:prstClr val="black"/>
                </a:solidFill>
              </a:rPr>
              <a:t>e </a:t>
            </a:r>
            <a:r>
              <a:rPr lang="fr-FR" sz="1600" dirty="0">
                <a:solidFill>
                  <a:prstClr val="black"/>
                </a:solidFill>
              </a:rPr>
              <a:t>premier exercice s’intéresse à l’étude d’une performance du produit. Les candidats doivent mobiliser leurs compétences et les savoirs associés pour qualifier et/ou quantifier cette performance, à partir de l’analyse, de la modélisation de tout ou partie du produit ou de relevés expérimentaux.  </a:t>
            </a:r>
          </a:p>
          <a:p>
            <a:pPr marL="273050"/>
            <a:r>
              <a:rPr lang="fr-FR" sz="1600" dirty="0" smtClean="0">
                <a:solidFill>
                  <a:prstClr val="black"/>
                </a:solidFill>
              </a:rPr>
              <a:t>Le </a:t>
            </a:r>
            <a:r>
              <a:rPr lang="fr-FR" sz="1600" dirty="0">
                <a:solidFill>
                  <a:prstClr val="black"/>
                </a:solidFill>
              </a:rPr>
              <a:t>second exercice portera sur la commande du fonctionnement d’un produit ou la modification de son comportement ; l’étude s’appuiera sur l’</a:t>
            </a:r>
            <a:r>
              <a:rPr lang="fr-FR" sz="1600" dirty="0" err="1">
                <a:solidFill>
                  <a:prstClr val="black"/>
                </a:solidFill>
              </a:rPr>
              <a:t>algorithmie</a:t>
            </a:r>
            <a:r>
              <a:rPr lang="fr-FR" sz="1600" dirty="0">
                <a:solidFill>
                  <a:prstClr val="black"/>
                </a:solidFill>
              </a:rPr>
              <a:t> et de la programmation, à partir de ressources fournies au candidat qu’il devra exploiter, compléter ou </a:t>
            </a:r>
            <a:r>
              <a:rPr lang="fr-FR" sz="1600" dirty="0" smtClean="0">
                <a:solidFill>
                  <a:prstClr val="black"/>
                </a:solidFill>
              </a:rPr>
              <a:t>modifier;</a:t>
            </a:r>
            <a:endParaRPr lang="fr-FR" sz="1600" dirty="0">
              <a:solidFill>
                <a:prstClr val="black"/>
              </a:solidFill>
            </a:endParaRPr>
          </a:p>
          <a:p>
            <a:pPr marL="273050"/>
            <a:endParaRPr lang="fr-FR" sz="16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prstClr val="black"/>
                </a:solidFill>
              </a:rPr>
              <a:t>toute calculatrice autorisée</a:t>
            </a:r>
          </a:p>
        </p:txBody>
      </p:sp>
    </p:spTree>
    <p:extLst>
      <p:ext uri="{BB962C8B-B14F-4D97-AF65-F5344CB8AC3E}">
        <p14:creationId xmlns:p14="http://schemas.microsoft.com/office/powerpoint/2010/main" val="206411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486" y="143213"/>
            <a:ext cx="7389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C0504D">
                    <a:lumMod val="50000"/>
                  </a:srgbClr>
                </a:solidFill>
              </a:rPr>
              <a:t>Plan National de Formation - 16 janvier 2019</a:t>
            </a:r>
          </a:p>
          <a:p>
            <a:pPr algn="ctr"/>
            <a:r>
              <a:rPr lang="fr-FR" b="1" dirty="0" smtClean="0">
                <a:solidFill>
                  <a:srgbClr val="C0504D">
                    <a:lumMod val="50000"/>
                  </a:srgbClr>
                </a:solidFill>
              </a:rPr>
              <a:t>CYCLE TERMINAL DES  SCIENCES DE L’INGÉNIEUR</a:t>
            </a:r>
            <a:endParaRPr lang="fr-FR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37506" y="789544"/>
            <a:ext cx="8526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Maquette de l’épreuve de spécialité     </a:t>
            </a:r>
            <a:r>
              <a:rPr lang="fr-FR" sz="1600" b="1" dirty="0" smtClean="0">
                <a:solidFill>
                  <a:prstClr val="black"/>
                </a:solidFill>
              </a:rPr>
              <a:t>SCIENCES DE L’INGÉNIEUR           </a:t>
            </a:r>
            <a:r>
              <a:rPr lang="fr-FR" sz="1600" dirty="0" smtClean="0">
                <a:solidFill>
                  <a:prstClr val="black"/>
                </a:solidFill>
              </a:rPr>
              <a:t>SP3 fin de première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37506" y="1383311"/>
            <a:ext cx="85264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prstClr val="black"/>
                </a:solidFill>
              </a:rPr>
              <a:t>Il faudra constituer très rapidement une banque d’environ 60 sujets d’écrits. La banque sera publique.</a:t>
            </a:r>
          </a:p>
          <a:p>
            <a:endParaRPr lang="fr-FR" sz="16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prstClr val="black"/>
                </a:solidFill>
              </a:rPr>
              <a:t>Ces soixante sujets seront constitués à partir de 15 supports différents.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prstClr val="black"/>
                </a:solidFill>
              </a:rPr>
              <a:t>Chaque support permettra de développer deux exercices liés à l’étude d’une performance et deux exercices liés à la commande et au contrôle du comportement du produit.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prstClr val="black"/>
                </a:solidFill>
              </a:rPr>
              <a:t>Chaque produit permettra donc de produire quatre sujets d’écrit.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37506" y="4888397"/>
            <a:ext cx="973775" cy="646331"/>
          </a:xfrm>
          <a:prstGeom prst="rect">
            <a:avLst/>
          </a:prstGeom>
          <a:solidFill>
            <a:srgbClr val="31859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Produit A</a:t>
            </a:r>
            <a:endParaRPr lang="fr-FR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626926" y="4244917"/>
            <a:ext cx="2885705" cy="369332"/>
          </a:xfrm>
          <a:prstGeom prst="rect">
            <a:avLst/>
          </a:prstGeom>
          <a:solidFill>
            <a:srgbClr val="93CDDD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Exercice  performance: EP1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626926" y="4741109"/>
            <a:ext cx="2885704" cy="369332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Exercice  performance: EP2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626923" y="5261463"/>
            <a:ext cx="4096989" cy="369332"/>
          </a:xfrm>
          <a:prstGeom prst="rect">
            <a:avLst/>
          </a:prstGeom>
          <a:solidFill>
            <a:srgbClr val="D6009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Exercice  Contrôle commande info: ECCI1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626925" y="5767260"/>
            <a:ext cx="4096987" cy="369332"/>
          </a:xfrm>
          <a:prstGeom prst="rect">
            <a:avLst/>
          </a:prstGeom>
          <a:solidFill>
            <a:srgbClr val="FF66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Exercice  Contrôle commande info: ECCI2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421513" y="4205692"/>
            <a:ext cx="2496856" cy="369332"/>
          </a:xfrm>
          <a:prstGeom prst="rect">
            <a:avLst/>
          </a:prstGeom>
          <a:solidFill>
            <a:srgbClr val="0066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Sujets 1: EP1 + ECCI1</a:t>
            </a:r>
            <a:endParaRPr lang="fr-FR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421513" y="4726046"/>
            <a:ext cx="2496856" cy="369332"/>
          </a:xfrm>
          <a:prstGeom prst="rect">
            <a:avLst/>
          </a:prstGeom>
          <a:solidFill>
            <a:srgbClr val="00B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Sujets 1: EP1 + ECCI2</a:t>
            </a:r>
            <a:endParaRPr lang="fr-FR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421513" y="5246400"/>
            <a:ext cx="2496856" cy="369332"/>
          </a:xfrm>
          <a:prstGeom prst="rect">
            <a:avLst/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Sujets 1: EP2 + ECCI1</a:t>
            </a:r>
            <a:endParaRPr lang="fr-FR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421513" y="5766754"/>
            <a:ext cx="2496856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Sujets 1: EP2 + ECCI2</a:t>
            </a:r>
            <a:endParaRPr lang="fr-FR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2503" y="3526968"/>
            <a:ext cx="116378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1 produit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1626923" y="3353569"/>
            <a:ext cx="359822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2 exercices performances et </a:t>
            </a:r>
          </a:p>
          <a:p>
            <a:r>
              <a:rPr lang="fr-FR" dirty="0" smtClean="0"/>
              <a:t>2 exercices contrôle commande info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6222671" y="3493738"/>
            <a:ext cx="254131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4 sujets écrit de 2heures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29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486" y="143213"/>
            <a:ext cx="7389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C0504D">
                    <a:lumMod val="50000"/>
                  </a:srgbClr>
                </a:solidFill>
              </a:rPr>
              <a:t>Plan National de Formation - 16 janvier 2019</a:t>
            </a:r>
          </a:p>
          <a:p>
            <a:pPr algn="ctr"/>
            <a:r>
              <a:rPr lang="fr-FR" b="1" dirty="0" smtClean="0">
                <a:solidFill>
                  <a:srgbClr val="C0504D">
                    <a:lumMod val="50000"/>
                  </a:srgbClr>
                </a:solidFill>
              </a:rPr>
              <a:t>CYCLE TERMINAL DES  SCIENCES DE L’INGÉNIEUR</a:t>
            </a:r>
            <a:endParaRPr lang="fr-FR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37506" y="789544"/>
            <a:ext cx="8526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Maquette de l’épreuve de spécialité     </a:t>
            </a:r>
            <a:r>
              <a:rPr lang="fr-FR" sz="1600" b="1" dirty="0" smtClean="0">
                <a:solidFill>
                  <a:prstClr val="black"/>
                </a:solidFill>
              </a:rPr>
              <a:t>SCIENCES DE L’INGÉNIEUR           </a:t>
            </a:r>
            <a:r>
              <a:rPr lang="fr-FR" sz="1600" dirty="0" smtClean="0">
                <a:solidFill>
                  <a:prstClr val="black"/>
                </a:solidFill>
              </a:rPr>
              <a:t>SP3 fin de première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49389" y="1353129"/>
            <a:ext cx="85264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prstClr val="black"/>
                </a:solidFill>
              </a:rPr>
              <a:t>Protocole d’élaboration des épreuves du baccalauréats session 2021</a:t>
            </a:r>
          </a:p>
          <a:p>
            <a:r>
              <a:rPr lang="fr-FR" sz="1600" dirty="0" smtClean="0">
                <a:solidFill>
                  <a:prstClr val="black"/>
                </a:solidFill>
              </a:rPr>
              <a:t> </a:t>
            </a:r>
          </a:p>
          <a:p>
            <a:r>
              <a:rPr lang="fr-FR" sz="1600" dirty="0" smtClean="0">
                <a:solidFill>
                  <a:prstClr val="black"/>
                </a:solidFill>
              </a:rPr>
              <a:t>Epreuves EP3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err="1" smtClean="0">
                <a:solidFill>
                  <a:prstClr val="black"/>
                </a:solidFill>
              </a:rPr>
              <a:t>chaques</a:t>
            </a:r>
            <a:r>
              <a:rPr lang="fr-FR" sz="1600" dirty="0" smtClean="0">
                <a:solidFill>
                  <a:prstClr val="black"/>
                </a:solidFill>
              </a:rPr>
              <a:t>  petites et moyennes académies fournissent un support avec les quatre exercices associés;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prstClr val="black"/>
                </a:solidFill>
              </a:rPr>
              <a:t>les académies importantes fournissent deux supports et les huit exercices associés;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prstClr val="black"/>
                </a:solidFill>
              </a:rPr>
              <a:t>une académie pilote est en charge de la banque nationale sous l’autorité de l’IGEN. Elle sera chargée de la relecture et de la proposition des 15 supports retenus.</a:t>
            </a:r>
          </a:p>
          <a:p>
            <a:r>
              <a:rPr lang="fr-FR" sz="1600" dirty="0" smtClean="0">
                <a:solidFill>
                  <a:prstClr val="black"/>
                </a:solidFill>
              </a:rPr>
              <a:t> </a:t>
            </a:r>
            <a:r>
              <a:rPr lang="fr-FR" sz="1600" dirty="0">
                <a:solidFill>
                  <a:prstClr val="black"/>
                </a:solidFill>
              </a:rPr>
              <a:t>La banque </a:t>
            </a:r>
            <a:r>
              <a:rPr lang="fr-FR" sz="1600" dirty="0" smtClean="0">
                <a:solidFill>
                  <a:prstClr val="black"/>
                </a:solidFill>
              </a:rPr>
              <a:t>SP3 sera renouvelée par partie à intervalle régulier, cela reste à définir en fréquence et en proportion, mais à terme le travail d’écriture sera moins pesant que la première année.</a:t>
            </a:r>
            <a:endParaRPr lang="fr-FR" sz="1600" dirty="0">
              <a:solidFill>
                <a:prstClr val="black"/>
              </a:solidFill>
            </a:endParaRPr>
          </a:p>
          <a:p>
            <a:endParaRPr lang="fr-FR" sz="1600" dirty="0">
              <a:solidFill>
                <a:prstClr val="black"/>
              </a:solidFill>
            </a:endParaRPr>
          </a:p>
          <a:p>
            <a:r>
              <a:rPr lang="fr-FR" sz="1600" dirty="0" smtClean="0">
                <a:solidFill>
                  <a:prstClr val="black"/>
                </a:solidFill>
              </a:rPr>
              <a:t>Epreuve terminale de spécialité SP1</a:t>
            </a:r>
          </a:p>
          <a:p>
            <a:r>
              <a:rPr lang="fr-FR" sz="1600" dirty="0" smtClean="0">
                <a:solidFill>
                  <a:prstClr val="black"/>
                </a:solidFill>
              </a:rPr>
              <a:t>Une académie sera en charge de l’élaboration de l’épreuve écrite ponctuelle terminale. L’organisation d’élaboration des sujets et le format reste comparable à celui de l’épreuve actuelle.</a:t>
            </a:r>
          </a:p>
          <a:p>
            <a:endParaRPr lang="fr-FR" sz="1600" dirty="0">
              <a:solidFill>
                <a:prstClr val="black"/>
              </a:solidFill>
            </a:endParaRPr>
          </a:p>
          <a:p>
            <a:r>
              <a:rPr lang="fr-FR" sz="1600" dirty="0" smtClean="0">
                <a:solidFill>
                  <a:prstClr val="black"/>
                </a:solidFill>
              </a:rPr>
              <a:t>Calendrier</a:t>
            </a:r>
          </a:p>
          <a:p>
            <a:r>
              <a:rPr lang="fr-FR" sz="1600" dirty="0" smtClean="0">
                <a:solidFill>
                  <a:prstClr val="black"/>
                </a:solidFill>
              </a:rPr>
              <a:t>La banque de  sujets SP3 </a:t>
            </a:r>
            <a:r>
              <a:rPr lang="fr-FR" sz="1600" smtClean="0">
                <a:solidFill>
                  <a:prstClr val="black"/>
                </a:solidFill>
              </a:rPr>
              <a:t>devra commencer à se </a:t>
            </a:r>
            <a:r>
              <a:rPr lang="fr-FR" sz="1600" dirty="0" smtClean="0">
                <a:solidFill>
                  <a:prstClr val="black"/>
                </a:solidFill>
              </a:rPr>
              <a:t>constituer en cours d’année 2018-2019 et s’achever au 1</a:t>
            </a:r>
            <a:r>
              <a:rPr lang="fr-FR" sz="1600" baseline="30000" dirty="0" smtClean="0">
                <a:solidFill>
                  <a:prstClr val="black"/>
                </a:solidFill>
              </a:rPr>
              <a:t>er</a:t>
            </a:r>
            <a:r>
              <a:rPr lang="fr-FR" sz="1600" dirty="0" smtClean="0">
                <a:solidFill>
                  <a:prstClr val="black"/>
                </a:solidFill>
              </a:rPr>
              <a:t> trimestre de l’année 2019-2020. Un ou deux sujets « 0 » seront à finaliser pour la rentrée prochaine.</a:t>
            </a:r>
          </a:p>
          <a:p>
            <a:r>
              <a:rPr lang="fr-FR" sz="1600" dirty="0" smtClean="0">
                <a:solidFill>
                  <a:prstClr val="black"/>
                </a:solidFill>
              </a:rPr>
              <a:t>Les sujets </a:t>
            </a:r>
            <a:r>
              <a:rPr lang="fr-FR" sz="1600" dirty="0">
                <a:solidFill>
                  <a:prstClr val="black"/>
                </a:solidFill>
              </a:rPr>
              <a:t>SP1 devront être achevés dans le courant de l’année </a:t>
            </a:r>
            <a:r>
              <a:rPr lang="fr-FR" sz="1600" dirty="0" smtClean="0">
                <a:solidFill>
                  <a:prstClr val="black"/>
                </a:solidFill>
              </a:rPr>
              <a:t>2019-2020.</a:t>
            </a:r>
            <a:endParaRPr lang="fr-FR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09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486" y="368845"/>
            <a:ext cx="7389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Baccalauréat S option Sciences de l’Ingénieur actuel</a:t>
            </a:r>
            <a:endParaRPr lang="fr-F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Espace réservé du contenu 4"/>
          <p:cNvSpPr txBox="1">
            <a:spLocks/>
          </p:cNvSpPr>
          <p:nvPr/>
        </p:nvSpPr>
        <p:spPr>
          <a:xfrm>
            <a:off x="243441" y="1395184"/>
            <a:ext cx="4506687" cy="431684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fr-FR" sz="2700" dirty="0" smtClean="0"/>
              <a:t>Français (</a:t>
            </a:r>
            <a:r>
              <a:rPr lang="fr-FR" sz="2700" dirty="0" err="1" smtClean="0"/>
              <a:t>coeff</a:t>
            </a:r>
            <a:r>
              <a:rPr lang="fr-FR" sz="2700" dirty="0" smtClean="0"/>
              <a:t>. </a:t>
            </a:r>
            <a:r>
              <a:rPr lang="fr-FR" sz="2700" b="1" dirty="0" smtClean="0">
                <a:solidFill>
                  <a:srgbClr val="FF0000"/>
                </a:solidFill>
              </a:rPr>
              <a:t>4</a:t>
            </a:r>
            <a:r>
              <a:rPr lang="fr-FR" sz="2700" dirty="0" smtClean="0"/>
              <a:t>)</a:t>
            </a:r>
          </a:p>
          <a:p>
            <a:pPr marL="0" indent="0" algn="ctr">
              <a:buNone/>
            </a:pPr>
            <a:r>
              <a:rPr lang="fr-FR" sz="2700" dirty="0" smtClean="0"/>
              <a:t>TPE</a:t>
            </a:r>
            <a:r>
              <a:rPr lang="fr-FR" sz="2700" dirty="0"/>
              <a:t> (</a:t>
            </a:r>
            <a:r>
              <a:rPr lang="fr-FR" sz="2700" dirty="0" err="1" smtClean="0"/>
              <a:t>coeff</a:t>
            </a:r>
            <a:r>
              <a:rPr lang="fr-FR" sz="2700" dirty="0" smtClean="0"/>
              <a:t>. </a:t>
            </a:r>
            <a:r>
              <a:rPr lang="fr-FR" sz="2700" b="1" dirty="0" smtClean="0">
                <a:solidFill>
                  <a:srgbClr val="FF0000"/>
                </a:solidFill>
              </a:rPr>
              <a:t>2</a:t>
            </a:r>
            <a:r>
              <a:rPr lang="fr-FR" sz="2700" dirty="0" smtClean="0"/>
              <a:t>)</a:t>
            </a:r>
          </a:p>
          <a:p>
            <a:pPr marL="0" indent="0" algn="ctr">
              <a:buNone/>
            </a:pPr>
            <a:r>
              <a:rPr lang="fr-FR" sz="2700" dirty="0" smtClean="0"/>
              <a:t>Histoire-Géographie </a:t>
            </a:r>
            <a:r>
              <a:rPr lang="fr-FR" sz="2700" dirty="0"/>
              <a:t>(</a:t>
            </a:r>
            <a:r>
              <a:rPr lang="fr-FR" sz="2700" dirty="0" err="1"/>
              <a:t>coeff</a:t>
            </a:r>
            <a:r>
              <a:rPr lang="fr-FR" sz="2700" dirty="0"/>
              <a:t>. </a:t>
            </a:r>
            <a:r>
              <a:rPr lang="fr-FR" sz="2700" b="1" dirty="0" smtClean="0">
                <a:solidFill>
                  <a:srgbClr val="FF0000"/>
                </a:solidFill>
              </a:rPr>
              <a:t>3</a:t>
            </a:r>
            <a:r>
              <a:rPr lang="fr-FR" sz="2700" dirty="0" smtClean="0"/>
              <a:t>)</a:t>
            </a:r>
            <a:endParaRPr lang="fr-FR" sz="2700" dirty="0"/>
          </a:p>
          <a:p>
            <a:pPr marL="0" indent="0" algn="ctr">
              <a:buNone/>
            </a:pPr>
            <a:r>
              <a:rPr lang="fr-FR" sz="2700" dirty="0" smtClean="0"/>
              <a:t>Mathématiques </a:t>
            </a:r>
            <a:r>
              <a:rPr lang="fr-FR" sz="2700" dirty="0"/>
              <a:t>(</a:t>
            </a:r>
            <a:r>
              <a:rPr lang="fr-FR" sz="2700" dirty="0" err="1"/>
              <a:t>coeff</a:t>
            </a:r>
            <a:r>
              <a:rPr lang="fr-FR" sz="2700" dirty="0"/>
              <a:t>. </a:t>
            </a:r>
            <a:r>
              <a:rPr lang="fr-FR" sz="2700" b="1" dirty="0" smtClean="0">
                <a:solidFill>
                  <a:srgbClr val="FF0000"/>
                </a:solidFill>
              </a:rPr>
              <a:t>7</a:t>
            </a:r>
            <a:r>
              <a:rPr lang="fr-FR" sz="2700" dirty="0" smtClean="0"/>
              <a:t>)</a:t>
            </a:r>
          </a:p>
          <a:p>
            <a:pPr marL="0" indent="0" algn="ctr">
              <a:buNone/>
            </a:pPr>
            <a:r>
              <a:rPr lang="fr-FR" sz="2700" dirty="0" smtClean="0"/>
              <a:t>Physique-Chimie</a:t>
            </a:r>
            <a:r>
              <a:rPr lang="fr-FR" sz="2700" dirty="0"/>
              <a:t> (</a:t>
            </a:r>
            <a:r>
              <a:rPr lang="fr-FR" sz="2700" dirty="0" err="1"/>
              <a:t>coeff</a:t>
            </a:r>
            <a:r>
              <a:rPr lang="fr-FR" sz="2700" dirty="0"/>
              <a:t>. </a:t>
            </a:r>
            <a:r>
              <a:rPr lang="fr-FR" sz="2700" b="1" dirty="0" smtClean="0">
                <a:solidFill>
                  <a:srgbClr val="FF0000"/>
                </a:solidFill>
              </a:rPr>
              <a:t>6</a:t>
            </a:r>
            <a:r>
              <a:rPr lang="fr-FR" sz="2700" dirty="0" smtClean="0"/>
              <a:t>)</a:t>
            </a:r>
          </a:p>
          <a:p>
            <a:pPr marL="0" indent="0" algn="ctr">
              <a:buNone/>
            </a:pPr>
            <a:r>
              <a:rPr lang="fr-FR" sz="2700" dirty="0" smtClean="0"/>
              <a:t>Sciences de l’ingénieur </a:t>
            </a:r>
            <a:r>
              <a:rPr lang="fr-FR" sz="2700" dirty="0"/>
              <a:t>(</a:t>
            </a:r>
            <a:r>
              <a:rPr lang="fr-FR" sz="2700" dirty="0" err="1"/>
              <a:t>coeff</a:t>
            </a:r>
            <a:r>
              <a:rPr lang="fr-FR" sz="2700" dirty="0"/>
              <a:t>. </a:t>
            </a:r>
            <a:r>
              <a:rPr lang="fr-FR" sz="2700" b="1" dirty="0">
                <a:solidFill>
                  <a:srgbClr val="FF0000"/>
                </a:solidFill>
              </a:rPr>
              <a:t>6</a:t>
            </a:r>
            <a:r>
              <a:rPr lang="fr-FR" sz="2700" dirty="0" smtClean="0"/>
              <a:t>)</a:t>
            </a:r>
          </a:p>
          <a:p>
            <a:pPr marL="0" indent="0" algn="ctr">
              <a:buNone/>
            </a:pPr>
            <a:r>
              <a:rPr lang="fr-FR" sz="2700" dirty="0" smtClean="0"/>
              <a:t>LV1 </a:t>
            </a:r>
            <a:r>
              <a:rPr lang="fr-FR" sz="2700" dirty="0"/>
              <a:t>(</a:t>
            </a:r>
            <a:r>
              <a:rPr lang="fr-FR" sz="2700" dirty="0" err="1"/>
              <a:t>coeff</a:t>
            </a:r>
            <a:r>
              <a:rPr lang="fr-FR" sz="2700" dirty="0"/>
              <a:t>. </a:t>
            </a:r>
            <a:r>
              <a:rPr lang="fr-FR" sz="2700" b="1" dirty="0">
                <a:solidFill>
                  <a:srgbClr val="FF0000"/>
                </a:solidFill>
              </a:rPr>
              <a:t>3</a:t>
            </a:r>
            <a:r>
              <a:rPr lang="fr-FR" sz="2700" dirty="0" smtClean="0"/>
              <a:t>)</a:t>
            </a:r>
          </a:p>
          <a:p>
            <a:pPr marL="0" indent="0" algn="ctr">
              <a:buNone/>
            </a:pPr>
            <a:r>
              <a:rPr lang="fr-FR" sz="2700" dirty="0" smtClean="0"/>
              <a:t>LV2 </a:t>
            </a:r>
            <a:r>
              <a:rPr lang="fr-FR" sz="2700" dirty="0"/>
              <a:t>(</a:t>
            </a:r>
            <a:r>
              <a:rPr lang="fr-FR" sz="2700" dirty="0" err="1"/>
              <a:t>coeff</a:t>
            </a:r>
            <a:r>
              <a:rPr lang="fr-FR" sz="2700" dirty="0"/>
              <a:t>. </a:t>
            </a:r>
            <a:r>
              <a:rPr lang="fr-FR" sz="2700" b="1" dirty="0" smtClean="0">
                <a:solidFill>
                  <a:srgbClr val="FF0000"/>
                </a:solidFill>
              </a:rPr>
              <a:t>2</a:t>
            </a:r>
            <a:r>
              <a:rPr lang="fr-FR" sz="2700" dirty="0" smtClean="0"/>
              <a:t>)</a:t>
            </a:r>
          </a:p>
          <a:p>
            <a:pPr marL="0" indent="0" algn="ctr">
              <a:buNone/>
            </a:pPr>
            <a:r>
              <a:rPr lang="fr-FR" sz="2700" dirty="0" smtClean="0"/>
              <a:t>Philosophie (</a:t>
            </a:r>
            <a:r>
              <a:rPr lang="fr-FR" sz="2700" dirty="0" err="1" smtClean="0"/>
              <a:t>coeff</a:t>
            </a:r>
            <a:r>
              <a:rPr lang="fr-FR" sz="2700" dirty="0" smtClean="0"/>
              <a:t>. </a:t>
            </a:r>
            <a:r>
              <a:rPr lang="fr-FR" sz="2700" b="1" dirty="0">
                <a:solidFill>
                  <a:srgbClr val="FF0000"/>
                </a:solidFill>
              </a:rPr>
              <a:t>3</a:t>
            </a:r>
            <a:r>
              <a:rPr lang="fr-FR" sz="2700" dirty="0" smtClean="0"/>
              <a:t>)</a:t>
            </a:r>
          </a:p>
          <a:p>
            <a:pPr marL="0" indent="0" algn="ctr">
              <a:buNone/>
            </a:pPr>
            <a:r>
              <a:rPr lang="fr-FR" sz="2700" dirty="0" smtClean="0"/>
              <a:t>EPS </a:t>
            </a:r>
            <a:r>
              <a:rPr lang="fr-FR" sz="2700" dirty="0"/>
              <a:t>(</a:t>
            </a:r>
            <a:r>
              <a:rPr lang="fr-FR" sz="2700" dirty="0" err="1"/>
              <a:t>coeff</a:t>
            </a:r>
            <a:r>
              <a:rPr lang="fr-FR" sz="2700" dirty="0"/>
              <a:t>. </a:t>
            </a:r>
            <a:r>
              <a:rPr lang="fr-FR" sz="2700" b="1" dirty="0">
                <a:solidFill>
                  <a:srgbClr val="FF0000"/>
                </a:solidFill>
              </a:rPr>
              <a:t>2</a:t>
            </a:r>
            <a:r>
              <a:rPr lang="fr-FR" sz="2700" dirty="0" smtClean="0"/>
              <a:t>)</a:t>
            </a:r>
            <a:endParaRPr lang="fr-FR" sz="2700" dirty="0"/>
          </a:p>
          <a:p>
            <a:pPr marL="0" indent="0" algn="ctr">
              <a:buNone/>
            </a:pPr>
            <a:r>
              <a:rPr lang="fr-FR" sz="2700" dirty="0" smtClean="0"/>
              <a:t>Spécialité </a:t>
            </a:r>
            <a:r>
              <a:rPr lang="fr-FR" sz="2700" dirty="0"/>
              <a:t>(</a:t>
            </a:r>
            <a:r>
              <a:rPr lang="fr-FR" sz="2700" dirty="0" err="1"/>
              <a:t>coeff</a:t>
            </a:r>
            <a:r>
              <a:rPr lang="fr-FR" sz="2700" dirty="0"/>
              <a:t>. </a:t>
            </a:r>
            <a:r>
              <a:rPr lang="fr-FR" sz="2700" b="1" dirty="0">
                <a:solidFill>
                  <a:srgbClr val="FF0000"/>
                </a:solidFill>
              </a:rPr>
              <a:t>2</a:t>
            </a:r>
            <a:r>
              <a:rPr lang="fr-FR" sz="2700" dirty="0" smtClean="0"/>
              <a:t>)</a:t>
            </a:r>
            <a:endParaRPr lang="fr-FR" sz="2700" dirty="0"/>
          </a:p>
        </p:txBody>
      </p:sp>
      <p:sp>
        <p:nvSpPr>
          <p:cNvPr id="5" name="ZoneTexte 4"/>
          <p:cNvSpPr txBox="1"/>
          <p:nvPr/>
        </p:nvSpPr>
        <p:spPr>
          <a:xfrm>
            <a:off x="5021284" y="2214778"/>
            <a:ext cx="39069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42 points de coefficient</a:t>
            </a:r>
          </a:p>
          <a:p>
            <a:pPr algn="ctr"/>
            <a:endParaRPr lang="fr-FR" sz="2800" dirty="0"/>
          </a:p>
          <a:p>
            <a:pPr algn="ctr"/>
            <a:r>
              <a:rPr lang="fr-FR" sz="2800" b="1" dirty="0" smtClean="0">
                <a:solidFill>
                  <a:srgbClr val="FF0000"/>
                </a:solidFill>
              </a:rPr>
              <a:t>Poids des Sciences de l’ingénieur</a:t>
            </a:r>
          </a:p>
          <a:p>
            <a:pPr algn="ctr"/>
            <a:r>
              <a:rPr lang="fr-FR" sz="2800" dirty="0" smtClean="0"/>
              <a:t>14,3% sans spécialité</a:t>
            </a:r>
          </a:p>
          <a:p>
            <a:pPr algn="ctr"/>
            <a:r>
              <a:rPr lang="fr-FR" sz="2800" dirty="0" smtClean="0"/>
              <a:t>19% avec spécialité</a:t>
            </a:r>
          </a:p>
        </p:txBody>
      </p:sp>
    </p:spTree>
    <p:extLst>
      <p:ext uri="{BB962C8B-B14F-4D97-AF65-F5344CB8AC3E}">
        <p14:creationId xmlns:p14="http://schemas.microsoft.com/office/powerpoint/2010/main" val="427302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486" y="368845"/>
            <a:ext cx="7389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Enseignements du baccalauréat général 2021</a:t>
            </a:r>
            <a:endParaRPr lang="fr-F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ce réservé du contenu 4"/>
          <p:cNvSpPr txBox="1">
            <a:spLocks/>
          </p:cNvSpPr>
          <p:nvPr/>
        </p:nvSpPr>
        <p:spPr>
          <a:xfrm>
            <a:off x="457200" y="1339941"/>
            <a:ext cx="3970784" cy="468664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fr-FR" sz="2200" dirty="0" smtClean="0"/>
              <a:t>Français</a:t>
            </a:r>
          </a:p>
          <a:p>
            <a:pPr marL="0" indent="0" algn="ctr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fr-FR" sz="2200" dirty="0" smtClean="0"/>
              <a:t>Histoire-Géographie</a:t>
            </a:r>
          </a:p>
          <a:p>
            <a:pPr marL="0" indent="0" algn="ctr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fr-FR" sz="2200" dirty="0" smtClean="0"/>
              <a:t>LVA</a:t>
            </a:r>
          </a:p>
          <a:p>
            <a:pPr marL="0" indent="0" algn="ctr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fr-FR" sz="2200" dirty="0" smtClean="0"/>
              <a:t>LVB</a:t>
            </a:r>
          </a:p>
          <a:p>
            <a:pPr marL="0" indent="0" algn="ctr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fr-FR" sz="2200" dirty="0" smtClean="0"/>
              <a:t>EPS</a:t>
            </a:r>
          </a:p>
          <a:p>
            <a:pPr marL="0" indent="0" algn="ctr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fr-FR" sz="2200" dirty="0" smtClean="0"/>
              <a:t>Enseignement Scientifique</a:t>
            </a:r>
          </a:p>
          <a:p>
            <a:pPr marL="0" indent="0" algn="ctr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fr-FR" sz="2200" dirty="0" smtClean="0"/>
              <a:t>EMC</a:t>
            </a:r>
          </a:p>
          <a:p>
            <a:pPr marL="0" indent="0" algn="ctr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fr-FR" sz="2200" dirty="0" smtClean="0"/>
              <a:t>Enseignement de spécialité 1</a:t>
            </a:r>
          </a:p>
          <a:p>
            <a:pPr marL="0" indent="0" algn="ctr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fr-FR" sz="2200" dirty="0" smtClean="0"/>
              <a:t>Enseignement de spécialité 2</a:t>
            </a:r>
          </a:p>
          <a:p>
            <a:pPr marL="0" indent="0" algn="ctr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fr-FR" sz="2200" dirty="0" smtClean="0"/>
              <a:t>Enseignement de spécialité 3</a:t>
            </a:r>
          </a:p>
          <a:p>
            <a:pPr marL="0" indent="0" algn="ctr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fr-FR" sz="2200" dirty="0" smtClean="0"/>
              <a:t>Enseignement optionnel A</a:t>
            </a:r>
          </a:p>
        </p:txBody>
      </p:sp>
      <p:sp>
        <p:nvSpPr>
          <p:cNvPr id="4" name="Espace réservé du contenu 4"/>
          <p:cNvSpPr txBox="1">
            <a:spLocks/>
          </p:cNvSpPr>
          <p:nvPr/>
        </p:nvSpPr>
        <p:spPr>
          <a:xfrm>
            <a:off x="4712745" y="1329055"/>
            <a:ext cx="3970784" cy="470841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Philosophie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Histoire-Géographie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LVA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LVB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EPS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Enseignement Scientifique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EMC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Enseignement de spécialité 1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Enseignement de spécialité 2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fr-FR" sz="2400" dirty="0" smtClean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Enseignement optionnel A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Enseignement optionnel B</a:t>
            </a:r>
          </a:p>
        </p:txBody>
      </p:sp>
      <p:sp>
        <p:nvSpPr>
          <p:cNvPr id="2" name="Rectangle à coins arrondis 1"/>
          <p:cNvSpPr/>
          <p:nvPr/>
        </p:nvSpPr>
        <p:spPr>
          <a:xfrm>
            <a:off x="780046" y="1339941"/>
            <a:ext cx="3325091" cy="2614551"/>
          </a:xfrm>
          <a:prstGeom prst="roundRect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023262" y="1339941"/>
            <a:ext cx="3265714" cy="2614551"/>
          </a:xfrm>
          <a:prstGeom prst="roundRect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656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486" y="368845"/>
            <a:ext cx="7389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Evaluation du nouveau baccalauréat 2021 - Coefficients</a:t>
            </a:r>
          </a:p>
        </p:txBody>
      </p:sp>
      <p:sp>
        <p:nvSpPr>
          <p:cNvPr id="5" name="Ellipse 4"/>
          <p:cNvSpPr/>
          <p:nvPr/>
        </p:nvSpPr>
        <p:spPr>
          <a:xfrm>
            <a:off x="3226115" y="769094"/>
            <a:ext cx="2520280" cy="89922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Evaluation pour le baccalauréat</a:t>
            </a:r>
          </a:p>
          <a:p>
            <a:pPr algn="ctr"/>
            <a:r>
              <a:rPr lang="fr-FR" b="1" dirty="0" err="1" smtClean="0">
                <a:solidFill>
                  <a:srgbClr val="FF0000"/>
                </a:solidFill>
              </a:rPr>
              <a:t>Coeff</a:t>
            </a:r>
            <a:r>
              <a:rPr lang="fr-FR" b="1" dirty="0" smtClean="0">
                <a:solidFill>
                  <a:srgbClr val="FF0000"/>
                </a:solidFill>
              </a:rPr>
              <a:t> : 100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746394" y="895542"/>
            <a:ext cx="2869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Obtention du baccalauréat</a:t>
            </a:r>
          </a:p>
          <a:p>
            <a:r>
              <a:rPr lang="fr-FR" dirty="0" smtClean="0"/>
              <a:t>Si nombre de points &gt;= 1000</a:t>
            </a:r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1497922" y="1705200"/>
            <a:ext cx="3074078" cy="78370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Contrôle continu</a:t>
            </a:r>
          </a:p>
          <a:p>
            <a:pPr algn="ctr"/>
            <a:r>
              <a:rPr lang="fr-FR" b="1" dirty="0" err="1" smtClean="0">
                <a:solidFill>
                  <a:srgbClr val="FF0000"/>
                </a:solidFill>
              </a:rPr>
              <a:t>Coeff</a:t>
            </a:r>
            <a:r>
              <a:rPr lang="fr-FR" b="1" dirty="0" smtClean="0">
                <a:solidFill>
                  <a:srgbClr val="FF0000"/>
                </a:solidFill>
              </a:rPr>
              <a:t> : 40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746394" y="1705200"/>
            <a:ext cx="3074078" cy="78370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Epreuves ponctuelles</a:t>
            </a:r>
          </a:p>
          <a:p>
            <a:pPr algn="ctr"/>
            <a:r>
              <a:rPr lang="fr-FR" b="1" dirty="0" err="1" smtClean="0">
                <a:solidFill>
                  <a:srgbClr val="FF0000"/>
                </a:solidFill>
              </a:rPr>
              <a:t>Coeff</a:t>
            </a:r>
            <a:r>
              <a:rPr lang="fr-FR" b="1" dirty="0" smtClean="0">
                <a:solidFill>
                  <a:srgbClr val="FF0000"/>
                </a:solidFill>
              </a:rPr>
              <a:t> : 60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10" name="Connecteur droit avec flèche 9"/>
          <p:cNvCxnSpPr>
            <a:stCxn id="5" idx="3"/>
            <a:endCxn id="8" idx="0"/>
          </p:cNvCxnSpPr>
          <p:nvPr/>
        </p:nvCxnSpPr>
        <p:spPr>
          <a:xfrm flipH="1">
            <a:off x="3034961" y="1536634"/>
            <a:ext cx="560240" cy="16856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>
            <a:stCxn id="5" idx="5"/>
            <a:endCxn id="9" idx="1"/>
          </p:cNvCxnSpPr>
          <p:nvPr/>
        </p:nvCxnSpPr>
        <p:spPr>
          <a:xfrm>
            <a:off x="5377309" y="1536634"/>
            <a:ext cx="819273" cy="283337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6482735" y="2569296"/>
            <a:ext cx="2534017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Français écrit (</a:t>
            </a:r>
            <a:r>
              <a:rPr lang="fr-FR" dirty="0" err="1" smtClean="0"/>
              <a:t>coeff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5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6482734" y="3001344"/>
            <a:ext cx="2534017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Français oral (</a:t>
            </a:r>
            <a:r>
              <a:rPr lang="fr-FR" dirty="0" err="1" smtClean="0"/>
              <a:t>coeff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5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6482735" y="3435263"/>
            <a:ext cx="2534017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Philosophie (</a:t>
            </a:r>
            <a:r>
              <a:rPr lang="fr-FR" dirty="0" err="1" smtClean="0"/>
              <a:t>coeff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8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6482733" y="3867311"/>
            <a:ext cx="2534017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Grand oral (</a:t>
            </a:r>
            <a:r>
              <a:rPr lang="fr-FR" dirty="0" err="1" smtClean="0"/>
              <a:t>coeff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10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6495988" y="4299359"/>
            <a:ext cx="2534017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Ecrit spé 1 (</a:t>
            </a:r>
            <a:r>
              <a:rPr lang="fr-FR" dirty="0" err="1" smtClean="0"/>
              <a:t>coeff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16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6502479" y="4731407"/>
            <a:ext cx="2534017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Ecrit spé 2 (</a:t>
            </a:r>
            <a:r>
              <a:rPr lang="fr-FR" dirty="0" err="1" smtClean="0"/>
              <a:t>coeff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16</a:t>
            </a:r>
            <a:r>
              <a:rPr lang="fr-FR" dirty="0" smtClean="0"/>
              <a:t>)</a:t>
            </a:r>
            <a:endParaRPr lang="fr-FR" dirty="0"/>
          </a:p>
        </p:txBody>
      </p:sp>
      <p:cxnSp>
        <p:nvCxnSpPr>
          <p:cNvPr id="18" name="Connecteur en angle 17"/>
          <p:cNvCxnSpPr>
            <a:stCxn id="9" idx="3"/>
            <a:endCxn id="12" idx="1"/>
          </p:cNvCxnSpPr>
          <p:nvPr/>
        </p:nvCxnSpPr>
        <p:spPr>
          <a:xfrm rot="16200000" flipH="1">
            <a:off x="6134065" y="2436649"/>
            <a:ext cx="411187" cy="286153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en angle 18"/>
          <p:cNvCxnSpPr>
            <a:stCxn id="9" idx="3"/>
            <a:endCxn id="13" idx="1"/>
          </p:cNvCxnSpPr>
          <p:nvPr/>
        </p:nvCxnSpPr>
        <p:spPr>
          <a:xfrm rot="16200000" flipH="1">
            <a:off x="5918041" y="2652674"/>
            <a:ext cx="843235" cy="286152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en angle 19"/>
          <p:cNvCxnSpPr>
            <a:stCxn id="9" idx="3"/>
            <a:endCxn id="14" idx="1"/>
          </p:cNvCxnSpPr>
          <p:nvPr/>
        </p:nvCxnSpPr>
        <p:spPr>
          <a:xfrm rot="16200000" flipH="1">
            <a:off x="5701081" y="2869633"/>
            <a:ext cx="1277154" cy="286153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en angle 20"/>
          <p:cNvCxnSpPr>
            <a:stCxn id="9" idx="3"/>
            <a:endCxn id="15" idx="1"/>
          </p:cNvCxnSpPr>
          <p:nvPr/>
        </p:nvCxnSpPr>
        <p:spPr>
          <a:xfrm rot="16200000" flipH="1">
            <a:off x="5485056" y="3085658"/>
            <a:ext cx="1709202" cy="286151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en angle 21"/>
          <p:cNvCxnSpPr>
            <a:stCxn id="9" idx="3"/>
            <a:endCxn id="16" idx="1"/>
          </p:cNvCxnSpPr>
          <p:nvPr/>
        </p:nvCxnSpPr>
        <p:spPr>
          <a:xfrm rot="16200000" flipH="1">
            <a:off x="5275660" y="3295055"/>
            <a:ext cx="2141250" cy="299406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en angle 22"/>
          <p:cNvCxnSpPr>
            <a:stCxn id="9" idx="3"/>
            <a:endCxn id="17" idx="1"/>
          </p:cNvCxnSpPr>
          <p:nvPr/>
        </p:nvCxnSpPr>
        <p:spPr>
          <a:xfrm rot="16200000" flipH="1">
            <a:off x="5062881" y="3507833"/>
            <a:ext cx="2573298" cy="305897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lipse 23"/>
          <p:cNvSpPr/>
          <p:nvPr/>
        </p:nvSpPr>
        <p:spPr>
          <a:xfrm>
            <a:off x="44454" y="2569296"/>
            <a:ext cx="3015378" cy="7837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Epreuves communes</a:t>
            </a:r>
          </a:p>
          <a:p>
            <a:pPr algn="ctr"/>
            <a:r>
              <a:rPr lang="fr-FR" b="1" dirty="0" err="1" smtClean="0">
                <a:solidFill>
                  <a:srgbClr val="FF0000"/>
                </a:solidFill>
              </a:rPr>
              <a:t>Coeff</a:t>
            </a:r>
            <a:r>
              <a:rPr lang="fr-FR" b="1" dirty="0" smtClean="0">
                <a:solidFill>
                  <a:srgbClr val="FF0000"/>
                </a:solidFill>
              </a:rPr>
              <a:t> : 30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3074502" y="2569296"/>
            <a:ext cx="3015378" cy="7837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Evaluation cycle terminal </a:t>
            </a:r>
            <a:r>
              <a:rPr lang="fr-FR" b="1" dirty="0" err="1" smtClean="0">
                <a:solidFill>
                  <a:srgbClr val="FF0000"/>
                </a:solidFill>
              </a:rPr>
              <a:t>Coeff</a:t>
            </a:r>
            <a:r>
              <a:rPr lang="fr-FR" b="1" dirty="0" smtClean="0">
                <a:solidFill>
                  <a:srgbClr val="FF0000"/>
                </a:solidFill>
              </a:rPr>
              <a:t> : 10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3295578" y="5327857"/>
            <a:ext cx="1176999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Français</a:t>
            </a:r>
            <a:endParaRPr lang="fr-FR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4514640" y="5338411"/>
            <a:ext cx="1452864" cy="4214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Philosophie</a:t>
            </a:r>
            <a:endParaRPr lang="fr-FR" dirty="0"/>
          </a:p>
        </p:txBody>
      </p:sp>
      <p:sp>
        <p:nvSpPr>
          <p:cNvPr id="28" name="Rectangle à coins arrondis 27"/>
          <p:cNvSpPr/>
          <p:nvPr/>
        </p:nvSpPr>
        <p:spPr>
          <a:xfrm>
            <a:off x="3280344" y="3431005"/>
            <a:ext cx="1856419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Histoire-Géo.</a:t>
            </a:r>
            <a:endParaRPr lang="fr-FR" dirty="0"/>
          </a:p>
        </p:txBody>
      </p:sp>
      <p:sp>
        <p:nvSpPr>
          <p:cNvPr id="29" name="Rectangle à coins arrondis 28"/>
          <p:cNvSpPr/>
          <p:nvPr/>
        </p:nvSpPr>
        <p:spPr>
          <a:xfrm>
            <a:off x="3315081" y="3908096"/>
            <a:ext cx="893472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EMC</a:t>
            </a:r>
            <a:endParaRPr lang="fr-FR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4208553" y="3908096"/>
            <a:ext cx="795496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LVA</a:t>
            </a:r>
            <a:endParaRPr lang="fr-FR" dirty="0"/>
          </a:p>
        </p:txBody>
      </p:sp>
      <p:sp>
        <p:nvSpPr>
          <p:cNvPr id="31" name="Rectangle à coins arrondis 30"/>
          <p:cNvSpPr/>
          <p:nvPr/>
        </p:nvSpPr>
        <p:spPr>
          <a:xfrm>
            <a:off x="5018881" y="3908096"/>
            <a:ext cx="92127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LVB</a:t>
            </a:r>
            <a:endParaRPr lang="fr-FR" dirty="0"/>
          </a:p>
        </p:txBody>
      </p:sp>
      <p:sp>
        <p:nvSpPr>
          <p:cNvPr id="32" name="Rectangle à coins arrondis 31"/>
          <p:cNvSpPr/>
          <p:nvPr/>
        </p:nvSpPr>
        <p:spPr>
          <a:xfrm>
            <a:off x="3293223" y="4360895"/>
            <a:ext cx="2659809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Enseignement </a:t>
            </a:r>
            <a:r>
              <a:rPr lang="fr-FR" dirty="0" err="1" smtClean="0"/>
              <a:t>scientif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5136763" y="3431005"/>
            <a:ext cx="816269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EPS</a:t>
            </a:r>
            <a:endParaRPr lang="fr-FR" dirty="0"/>
          </a:p>
        </p:txBody>
      </p:sp>
      <p:sp>
        <p:nvSpPr>
          <p:cNvPr id="34" name="Rectangle à coins arrondis 33"/>
          <p:cNvSpPr/>
          <p:nvPr/>
        </p:nvSpPr>
        <p:spPr>
          <a:xfrm>
            <a:off x="3502612" y="5759905"/>
            <a:ext cx="76293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Spé 3</a:t>
            </a:r>
            <a:endParaRPr lang="fr-FR" dirty="0"/>
          </a:p>
        </p:txBody>
      </p:sp>
      <p:sp>
        <p:nvSpPr>
          <p:cNvPr id="35" name="Rectangle à coins arrondis 34"/>
          <p:cNvSpPr/>
          <p:nvPr/>
        </p:nvSpPr>
        <p:spPr>
          <a:xfrm>
            <a:off x="5029722" y="4801810"/>
            <a:ext cx="937782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Opt</a:t>
            </a:r>
            <a:r>
              <a:rPr lang="fr-FR" dirty="0" smtClean="0"/>
              <a:t>. A</a:t>
            </a:r>
            <a:endParaRPr lang="fr-FR" dirty="0"/>
          </a:p>
        </p:txBody>
      </p:sp>
      <p:sp>
        <p:nvSpPr>
          <p:cNvPr id="36" name="Rectangle à coins arrondis 35"/>
          <p:cNvSpPr/>
          <p:nvPr/>
        </p:nvSpPr>
        <p:spPr>
          <a:xfrm>
            <a:off x="4812244" y="5759905"/>
            <a:ext cx="934151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Opt</a:t>
            </a:r>
            <a:r>
              <a:rPr lang="fr-FR" dirty="0" smtClean="0"/>
              <a:t>. B</a:t>
            </a:r>
            <a:endParaRPr lang="fr-FR" dirty="0"/>
          </a:p>
        </p:txBody>
      </p:sp>
      <p:cxnSp>
        <p:nvCxnSpPr>
          <p:cNvPr id="37" name="Connecteur droit avec flèche 36"/>
          <p:cNvCxnSpPr>
            <a:stCxn id="8" idx="3"/>
            <a:endCxn id="24" idx="0"/>
          </p:cNvCxnSpPr>
          <p:nvPr/>
        </p:nvCxnSpPr>
        <p:spPr>
          <a:xfrm flipH="1">
            <a:off x="1552143" y="2374133"/>
            <a:ext cx="395967" cy="195163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stCxn id="8" idx="5"/>
            <a:endCxn id="25" idx="0"/>
          </p:cNvCxnSpPr>
          <p:nvPr/>
        </p:nvCxnSpPr>
        <p:spPr>
          <a:xfrm>
            <a:off x="4121812" y="2374133"/>
            <a:ext cx="460379" cy="195163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à coins arrondis 39"/>
          <p:cNvSpPr/>
          <p:nvPr/>
        </p:nvSpPr>
        <p:spPr>
          <a:xfrm>
            <a:off x="711615" y="5449616"/>
            <a:ext cx="2348217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Histoire-Géographie</a:t>
            </a:r>
            <a:endParaRPr lang="fr-FR" dirty="0"/>
          </a:p>
        </p:txBody>
      </p:sp>
      <p:sp>
        <p:nvSpPr>
          <p:cNvPr id="41" name="Rectangle à coins arrondis 40"/>
          <p:cNvSpPr/>
          <p:nvPr/>
        </p:nvSpPr>
        <p:spPr>
          <a:xfrm>
            <a:off x="711615" y="3851602"/>
            <a:ext cx="2362887" cy="362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LVA</a:t>
            </a:r>
            <a:endParaRPr lang="fr-FR" dirty="0"/>
          </a:p>
        </p:txBody>
      </p:sp>
      <p:sp>
        <p:nvSpPr>
          <p:cNvPr id="42" name="Rectangle à coins arrondis 41"/>
          <p:cNvSpPr/>
          <p:nvPr/>
        </p:nvSpPr>
        <p:spPr>
          <a:xfrm>
            <a:off x="711614" y="3419554"/>
            <a:ext cx="234821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Enseignement </a:t>
            </a:r>
            <a:r>
              <a:rPr lang="fr-FR" dirty="0" err="1" smtClean="0"/>
              <a:t>scientif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3" name="Rectangle à coins arrondis 42"/>
          <p:cNvSpPr/>
          <p:nvPr/>
        </p:nvSpPr>
        <p:spPr>
          <a:xfrm>
            <a:off x="696944" y="4577969"/>
            <a:ext cx="2377557" cy="4016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EPS</a:t>
            </a:r>
            <a:endParaRPr lang="fr-FR" dirty="0"/>
          </a:p>
        </p:txBody>
      </p:sp>
      <p:sp>
        <p:nvSpPr>
          <p:cNvPr id="44" name="Rectangle à coins arrondis 43"/>
          <p:cNvSpPr/>
          <p:nvPr/>
        </p:nvSpPr>
        <p:spPr>
          <a:xfrm>
            <a:off x="711614" y="5002468"/>
            <a:ext cx="2362887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Spé 3</a:t>
            </a:r>
            <a:endParaRPr lang="fr-FR" dirty="0"/>
          </a:p>
        </p:txBody>
      </p:sp>
      <p:cxnSp>
        <p:nvCxnSpPr>
          <p:cNvPr id="45" name="Connecteur en angle 44"/>
          <p:cNvCxnSpPr>
            <a:stCxn id="24" idx="3"/>
            <a:endCxn id="42" idx="1"/>
          </p:cNvCxnSpPr>
          <p:nvPr/>
        </p:nvCxnSpPr>
        <p:spPr>
          <a:xfrm rot="16200000" flipH="1">
            <a:off x="400156" y="3324119"/>
            <a:ext cx="397349" cy="225568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à coins arrondis 45"/>
          <p:cNvSpPr/>
          <p:nvPr/>
        </p:nvSpPr>
        <p:spPr>
          <a:xfrm>
            <a:off x="696945" y="4214110"/>
            <a:ext cx="2362887" cy="362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LVB</a:t>
            </a:r>
            <a:endParaRPr lang="fr-FR" dirty="0"/>
          </a:p>
        </p:txBody>
      </p:sp>
      <p:cxnSp>
        <p:nvCxnSpPr>
          <p:cNvPr id="47" name="Connecteur en angle 46"/>
          <p:cNvCxnSpPr>
            <a:stCxn id="24" idx="3"/>
            <a:endCxn id="41" idx="1"/>
          </p:cNvCxnSpPr>
          <p:nvPr/>
        </p:nvCxnSpPr>
        <p:spPr>
          <a:xfrm rot="16200000" flipH="1">
            <a:off x="201517" y="3522757"/>
            <a:ext cx="794627" cy="225569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en angle 47"/>
          <p:cNvCxnSpPr>
            <a:stCxn id="24" idx="3"/>
            <a:endCxn id="46" idx="1"/>
          </p:cNvCxnSpPr>
          <p:nvPr/>
        </p:nvCxnSpPr>
        <p:spPr>
          <a:xfrm rot="16200000" flipH="1">
            <a:off x="12928" y="3711346"/>
            <a:ext cx="1157135" cy="210899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en angle 48"/>
          <p:cNvCxnSpPr>
            <a:stCxn id="24" idx="3"/>
            <a:endCxn id="43" idx="1"/>
          </p:cNvCxnSpPr>
          <p:nvPr/>
        </p:nvCxnSpPr>
        <p:spPr>
          <a:xfrm rot="16200000" flipH="1">
            <a:off x="-178794" y="3903069"/>
            <a:ext cx="1540578" cy="210898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en angle 49"/>
          <p:cNvCxnSpPr>
            <a:stCxn id="24" idx="3"/>
            <a:endCxn id="44" idx="1"/>
          </p:cNvCxnSpPr>
          <p:nvPr/>
        </p:nvCxnSpPr>
        <p:spPr>
          <a:xfrm rot="16200000" flipH="1">
            <a:off x="-391301" y="4115576"/>
            <a:ext cx="1980263" cy="225568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en angle 50"/>
          <p:cNvCxnSpPr>
            <a:stCxn id="24" idx="3"/>
            <a:endCxn id="40" idx="1"/>
          </p:cNvCxnSpPr>
          <p:nvPr/>
        </p:nvCxnSpPr>
        <p:spPr>
          <a:xfrm rot="16200000" flipH="1">
            <a:off x="-614875" y="4339149"/>
            <a:ext cx="2427411" cy="225569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660393" y="5916996"/>
            <a:ext cx="2399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Moyenne des épreuves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53" name="Rectangle à coins arrondis 52"/>
          <p:cNvSpPr/>
          <p:nvPr/>
        </p:nvSpPr>
        <p:spPr>
          <a:xfrm>
            <a:off x="3295578" y="4800153"/>
            <a:ext cx="833345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Spé 1</a:t>
            </a:r>
            <a:endParaRPr lang="fr-FR" dirty="0"/>
          </a:p>
        </p:txBody>
      </p:sp>
      <p:sp>
        <p:nvSpPr>
          <p:cNvPr id="54" name="Rectangle à coins arrondis 53"/>
          <p:cNvSpPr/>
          <p:nvPr/>
        </p:nvSpPr>
        <p:spPr>
          <a:xfrm>
            <a:off x="4128923" y="4792943"/>
            <a:ext cx="906535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Spé 2</a:t>
            </a:r>
            <a:endParaRPr lang="fr-FR" dirty="0"/>
          </a:p>
        </p:txBody>
      </p:sp>
      <p:cxnSp>
        <p:nvCxnSpPr>
          <p:cNvPr id="55" name="Connecteur droit 54"/>
          <p:cNvCxnSpPr/>
          <p:nvPr/>
        </p:nvCxnSpPr>
        <p:spPr>
          <a:xfrm>
            <a:off x="4499992" y="5338411"/>
            <a:ext cx="0" cy="85354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22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99486" y="368845"/>
            <a:ext cx="7389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Bac 2021 - Poids de la discipline Sciences de l’Ingénieur</a:t>
            </a:r>
          </a:p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Selon les différents scénarios</a:t>
            </a:r>
            <a:endParaRPr lang="fr-F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ce réservé du contenu 4"/>
          <p:cNvSpPr txBox="1">
            <a:spLocks/>
          </p:cNvSpPr>
          <p:nvPr/>
        </p:nvSpPr>
        <p:spPr>
          <a:xfrm>
            <a:off x="457199" y="1350812"/>
            <a:ext cx="8306791" cy="4646225"/>
          </a:xfrm>
          <a:prstGeom prst="rect">
            <a:avLst/>
          </a:prstGeom>
          <a:ln>
            <a:noFill/>
          </a:ln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Scénario 1 : </a:t>
            </a:r>
            <a:r>
              <a:rPr lang="fr-FR" sz="2400" dirty="0" smtClean="0"/>
              <a:t>Abandon de la spécialité SI en fin de Première</a:t>
            </a:r>
          </a:p>
          <a:p>
            <a:pPr marL="0" indent="0" algn="ctr">
              <a:buFont typeface="Arial"/>
              <a:buNone/>
            </a:pPr>
            <a:r>
              <a:rPr lang="fr-FR" sz="2400" b="1" dirty="0" smtClean="0">
                <a:solidFill>
                  <a:srgbClr val="0070C0"/>
                </a:solidFill>
              </a:rPr>
              <a:t>Poids de la SI dans l’évaluation globale environ 6%</a:t>
            </a:r>
            <a:endParaRPr lang="fr-FR" sz="2400" b="1" dirty="0">
              <a:solidFill>
                <a:srgbClr val="0070C0"/>
              </a:solidFill>
            </a:endParaRPr>
          </a:p>
          <a:p>
            <a:pPr marL="0" indent="0" algn="ctr">
              <a:buFont typeface="Arial"/>
              <a:buNone/>
            </a:pPr>
            <a:endParaRPr lang="fr-FR" sz="2400" dirty="0" smtClean="0"/>
          </a:p>
          <a:p>
            <a:pPr marL="0" indent="0" algn="ctr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Scénario 2 </a:t>
            </a:r>
            <a:r>
              <a:rPr lang="fr-FR" sz="2400" b="1" dirty="0">
                <a:solidFill>
                  <a:srgbClr val="FF0000"/>
                </a:solidFill>
              </a:rPr>
              <a:t>: </a:t>
            </a:r>
            <a:r>
              <a:rPr lang="fr-FR" sz="2400" dirty="0" smtClean="0"/>
              <a:t>Maintien </a:t>
            </a:r>
            <a:r>
              <a:rPr lang="fr-FR" sz="2400" dirty="0"/>
              <a:t>de la spécialité SI en </a:t>
            </a:r>
            <a:r>
              <a:rPr lang="fr-FR" sz="2400" dirty="0" smtClean="0"/>
              <a:t>Terminale, la SI n’est pas choisie pour le grand oral</a:t>
            </a:r>
            <a:endParaRPr lang="fr-FR" sz="2400" dirty="0"/>
          </a:p>
          <a:p>
            <a:pPr marL="0" indent="0" algn="ctr">
              <a:buNone/>
            </a:pPr>
            <a:r>
              <a:rPr lang="fr-FR" sz="2400" b="1" dirty="0">
                <a:solidFill>
                  <a:srgbClr val="0070C0"/>
                </a:solidFill>
              </a:rPr>
              <a:t>Poids de la SI dans l’évaluation globale environ </a:t>
            </a:r>
            <a:r>
              <a:rPr lang="fr-FR" sz="2400" b="1" dirty="0" smtClean="0">
                <a:solidFill>
                  <a:srgbClr val="0070C0"/>
                </a:solidFill>
              </a:rPr>
              <a:t>17%</a:t>
            </a:r>
            <a:endParaRPr lang="fr-FR" sz="2400" b="1" dirty="0">
              <a:solidFill>
                <a:srgbClr val="0070C0"/>
              </a:solidFill>
            </a:endParaRPr>
          </a:p>
          <a:p>
            <a:pPr marL="0" indent="0" algn="ctr">
              <a:buFont typeface="Arial"/>
              <a:buNone/>
            </a:pPr>
            <a:endParaRPr lang="fr-FR" sz="2400" dirty="0"/>
          </a:p>
          <a:p>
            <a:pPr marL="0" indent="0" algn="ctr">
              <a:buNone/>
            </a:pPr>
            <a:r>
              <a:rPr lang="fr-FR" sz="2400" b="1" dirty="0">
                <a:solidFill>
                  <a:srgbClr val="FF0000"/>
                </a:solidFill>
              </a:rPr>
              <a:t>Scénario </a:t>
            </a:r>
            <a:r>
              <a:rPr lang="fr-FR" sz="2400" b="1" dirty="0" smtClean="0">
                <a:solidFill>
                  <a:srgbClr val="FF0000"/>
                </a:solidFill>
              </a:rPr>
              <a:t>3 </a:t>
            </a:r>
            <a:r>
              <a:rPr lang="fr-FR" sz="2400" b="1" dirty="0">
                <a:solidFill>
                  <a:srgbClr val="FF0000"/>
                </a:solidFill>
              </a:rPr>
              <a:t>: </a:t>
            </a:r>
            <a:r>
              <a:rPr lang="fr-FR" sz="2400" dirty="0"/>
              <a:t>Maintien de la spécialité SI en </a:t>
            </a:r>
            <a:r>
              <a:rPr lang="fr-FR" sz="2400" dirty="0" smtClean="0"/>
              <a:t>Terminale, la SI est choisie pour le grand oral (partiellement ou totalement)</a:t>
            </a:r>
            <a:endParaRPr lang="fr-FR" sz="2400" dirty="0"/>
          </a:p>
          <a:p>
            <a:pPr marL="0" indent="0" algn="ctr">
              <a:buNone/>
            </a:pPr>
            <a:r>
              <a:rPr lang="fr-FR" sz="2400" b="1" dirty="0">
                <a:solidFill>
                  <a:srgbClr val="0070C0"/>
                </a:solidFill>
              </a:rPr>
              <a:t>Poids de la SI dans l’évaluation globale </a:t>
            </a:r>
            <a:r>
              <a:rPr lang="fr-FR" sz="2400" b="1" dirty="0" smtClean="0">
                <a:solidFill>
                  <a:srgbClr val="0070C0"/>
                </a:solidFill>
              </a:rPr>
              <a:t>entre 22% et 27%</a:t>
            </a:r>
          </a:p>
          <a:p>
            <a:pPr marL="0" indent="0" algn="ctr">
              <a:buNone/>
            </a:pPr>
            <a:endParaRPr lang="fr-FR" sz="2400" b="1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Les Sciences de l’Ingénieur prennent une part équivalente voire plus importante que pour le baccalauréat actuel si l’enseignement est conservé en Terminale</a:t>
            </a:r>
          </a:p>
        </p:txBody>
      </p:sp>
    </p:spTree>
    <p:extLst>
      <p:ext uri="{BB962C8B-B14F-4D97-AF65-F5344CB8AC3E}">
        <p14:creationId xmlns:p14="http://schemas.microsoft.com/office/powerpoint/2010/main" val="334621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486" y="14000"/>
            <a:ext cx="7389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Plan National de Formation - 16 janvier 2019</a:t>
            </a:r>
          </a:p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CYCLE TERMINAL DES  SCIENCES DE L’INGÉNIEUR</a:t>
            </a:r>
            <a:endParaRPr lang="fr-F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56" name="Groupe 55"/>
          <p:cNvGrpSpPr/>
          <p:nvPr/>
        </p:nvGrpSpPr>
        <p:grpSpPr>
          <a:xfrm>
            <a:off x="514518" y="5999557"/>
            <a:ext cx="1727012" cy="369332"/>
            <a:chOff x="255210" y="6054149"/>
            <a:chExt cx="1727012" cy="369332"/>
          </a:xfrm>
        </p:grpSpPr>
        <p:cxnSp>
          <p:nvCxnSpPr>
            <p:cNvPr id="38" name="Connecteur droit 37"/>
            <p:cNvCxnSpPr/>
            <p:nvPr/>
          </p:nvCxnSpPr>
          <p:spPr>
            <a:xfrm rot="120000" flipV="1">
              <a:off x="255210" y="6267063"/>
              <a:ext cx="349013" cy="12181"/>
            </a:xfrm>
            <a:prstGeom prst="line">
              <a:avLst/>
            </a:prstGeom>
            <a:ln w="603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ZoneTexte 38"/>
            <p:cNvSpPr txBox="1"/>
            <p:nvPr/>
          </p:nvSpPr>
          <p:spPr>
            <a:xfrm>
              <a:off x="560566" y="6054149"/>
              <a:ext cx="1421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cs typeface="Arial" panose="020B0604020202020204" pitchFamily="34" charset="0"/>
                </a:rPr>
                <a:t>1ère</a:t>
              </a:r>
              <a:endParaRPr lang="fr-FR" dirty="0" smtClean="0"/>
            </a:p>
          </p:txBody>
        </p:sp>
      </p:grpSp>
      <p:grpSp>
        <p:nvGrpSpPr>
          <p:cNvPr id="57" name="Groupe 56"/>
          <p:cNvGrpSpPr/>
          <p:nvPr/>
        </p:nvGrpSpPr>
        <p:grpSpPr>
          <a:xfrm>
            <a:off x="522540" y="6322915"/>
            <a:ext cx="1713364" cy="369332"/>
            <a:chOff x="263232" y="6350211"/>
            <a:chExt cx="1713364" cy="369332"/>
          </a:xfrm>
        </p:grpSpPr>
        <p:cxnSp>
          <p:nvCxnSpPr>
            <p:cNvPr id="40" name="Connecteur droit 39"/>
            <p:cNvCxnSpPr/>
            <p:nvPr/>
          </p:nvCxnSpPr>
          <p:spPr>
            <a:xfrm rot="120000" flipV="1">
              <a:off x="263232" y="6522181"/>
              <a:ext cx="349013" cy="12181"/>
            </a:xfrm>
            <a:prstGeom prst="line">
              <a:avLst/>
            </a:prstGeom>
            <a:ln w="603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ZoneTexte 40"/>
            <p:cNvSpPr txBox="1"/>
            <p:nvPr/>
          </p:nvSpPr>
          <p:spPr>
            <a:xfrm>
              <a:off x="554940" y="6350211"/>
              <a:ext cx="1421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cs typeface="Arial" panose="020B0604020202020204" pitchFamily="34" charset="0"/>
                </a:rPr>
                <a:t>Terminale</a:t>
              </a:r>
              <a:endParaRPr lang="fr-FR" dirty="0" smtClean="0"/>
            </a:p>
          </p:txBody>
        </p:sp>
      </p:grpSp>
      <p:sp>
        <p:nvSpPr>
          <p:cNvPr id="44" name="ZoneTexte 43"/>
          <p:cNvSpPr txBox="1"/>
          <p:nvPr/>
        </p:nvSpPr>
        <p:spPr>
          <a:xfrm rot="5400000">
            <a:off x="1626812" y="2455247"/>
            <a:ext cx="492443" cy="374320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Epreuves communes</a:t>
            </a:r>
          </a:p>
        </p:txBody>
      </p:sp>
      <p:sp>
        <p:nvSpPr>
          <p:cNvPr id="10" name="ZoneTexte 9"/>
          <p:cNvSpPr txBox="1"/>
          <p:nvPr/>
        </p:nvSpPr>
        <p:spPr>
          <a:xfrm rot="5400000">
            <a:off x="8166588" y="-154278"/>
            <a:ext cx="492443" cy="146836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dirty="0" smtClean="0"/>
              <a:t>Baccalauréat</a:t>
            </a:r>
          </a:p>
        </p:txBody>
      </p:sp>
      <p:sp>
        <p:nvSpPr>
          <p:cNvPr id="12" name="ZoneTexte 11"/>
          <p:cNvSpPr txBox="1"/>
          <p:nvPr/>
        </p:nvSpPr>
        <p:spPr>
          <a:xfrm rot="3299831">
            <a:off x="8356501" y="1130429"/>
            <a:ext cx="10465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Juin</a:t>
            </a:r>
            <a:endParaRPr lang="fr-FR" sz="2000" i="1" dirty="0"/>
          </a:p>
        </p:txBody>
      </p:sp>
      <p:sp>
        <p:nvSpPr>
          <p:cNvPr id="14" name="ZoneTexte 13"/>
          <p:cNvSpPr txBox="1"/>
          <p:nvPr/>
        </p:nvSpPr>
        <p:spPr>
          <a:xfrm rot="3299831">
            <a:off x="6115691" y="2671763"/>
            <a:ext cx="1346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Décembre</a:t>
            </a:r>
            <a:endParaRPr lang="fr-FR" sz="2000" i="1" dirty="0"/>
          </a:p>
        </p:txBody>
      </p:sp>
      <p:sp>
        <p:nvSpPr>
          <p:cNvPr id="15" name="ZoneTexte 14"/>
          <p:cNvSpPr txBox="1"/>
          <p:nvPr/>
        </p:nvSpPr>
        <p:spPr>
          <a:xfrm rot="3299831">
            <a:off x="3853084" y="3516637"/>
            <a:ext cx="1346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Juin</a:t>
            </a:r>
            <a:endParaRPr lang="fr-FR" sz="2000" i="1" dirty="0"/>
          </a:p>
        </p:txBody>
      </p:sp>
      <p:sp>
        <p:nvSpPr>
          <p:cNvPr id="16" name="ZoneTexte 15"/>
          <p:cNvSpPr txBox="1"/>
          <p:nvPr/>
        </p:nvSpPr>
        <p:spPr>
          <a:xfrm rot="3299831">
            <a:off x="2923701" y="4103529"/>
            <a:ext cx="1346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Avril</a:t>
            </a:r>
            <a:endParaRPr lang="fr-FR" sz="2000" i="1" dirty="0"/>
          </a:p>
        </p:txBody>
      </p:sp>
      <p:sp>
        <p:nvSpPr>
          <p:cNvPr id="17" name="ZoneTexte 16"/>
          <p:cNvSpPr txBox="1"/>
          <p:nvPr/>
        </p:nvSpPr>
        <p:spPr>
          <a:xfrm rot="3299831">
            <a:off x="1946110" y="4753510"/>
            <a:ext cx="1346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Janvier</a:t>
            </a:r>
            <a:endParaRPr lang="fr-FR" sz="2000" i="1" dirty="0"/>
          </a:p>
        </p:txBody>
      </p:sp>
      <p:sp>
        <p:nvSpPr>
          <p:cNvPr id="33" name="ZoneTexte 32"/>
          <p:cNvSpPr txBox="1"/>
          <p:nvPr/>
        </p:nvSpPr>
        <p:spPr>
          <a:xfrm rot="5400000">
            <a:off x="7110056" y="-854067"/>
            <a:ext cx="492443" cy="336572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i="1" dirty="0" smtClean="0"/>
              <a:t>Philosophie + Oral Terminal</a:t>
            </a:r>
          </a:p>
        </p:txBody>
      </p:sp>
      <p:sp>
        <p:nvSpPr>
          <p:cNvPr id="34" name="ZoneTexte 33"/>
          <p:cNvSpPr txBox="1"/>
          <p:nvPr/>
        </p:nvSpPr>
        <p:spPr>
          <a:xfrm rot="5400000">
            <a:off x="6496779" y="-137859"/>
            <a:ext cx="492443" cy="26769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i="1" dirty="0" smtClean="0"/>
              <a:t>Spécialité 1 + Spécialité 2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251760" y="2793485"/>
            <a:ext cx="1421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>
                <a:cs typeface="Arial" panose="020B0604020202020204" pitchFamily="34" charset="0"/>
              </a:rPr>
              <a:t>Été </a:t>
            </a:r>
            <a:r>
              <a:rPr lang="fr-FR" sz="2000" i="1" dirty="0" smtClean="0"/>
              <a:t>2020</a:t>
            </a:r>
          </a:p>
        </p:txBody>
      </p:sp>
      <p:sp>
        <p:nvSpPr>
          <p:cNvPr id="30" name="ZoneTexte 29"/>
          <p:cNvSpPr txBox="1"/>
          <p:nvPr/>
        </p:nvSpPr>
        <p:spPr>
          <a:xfrm rot="5400000">
            <a:off x="2479373" y="1476123"/>
            <a:ext cx="492443" cy="318819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i="1" dirty="0" smtClean="0"/>
              <a:t>Ecrit Français + Oral Français</a:t>
            </a:r>
          </a:p>
        </p:txBody>
      </p:sp>
      <p:sp>
        <p:nvSpPr>
          <p:cNvPr id="36" name="ZoneTexte 35"/>
          <p:cNvSpPr txBox="1"/>
          <p:nvPr/>
        </p:nvSpPr>
        <p:spPr>
          <a:xfrm rot="5400000">
            <a:off x="2819775" y="2018552"/>
            <a:ext cx="492443" cy="374320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dont 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pé3 + E.S. </a:t>
            </a:r>
          </a:p>
        </p:txBody>
      </p:sp>
      <p:cxnSp>
        <p:nvCxnSpPr>
          <p:cNvPr id="18" name="Connecteur droit 17"/>
          <p:cNvCxnSpPr/>
          <p:nvPr/>
        </p:nvCxnSpPr>
        <p:spPr>
          <a:xfrm flipV="1">
            <a:off x="641567" y="3134677"/>
            <a:ext cx="3575714" cy="2320119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5188561" y="700696"/>
            <a:ext cx="3775714" cy="2449890"/>
          </a:xfrm>
          <a:prstGeom prst="line">
            <a:avLst/>
          </a:prstGeom>
          <a:ln w="635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e 58"/>
          <p:cNvGrpSpPr/>
          <p:nvPr/>
        </p:nvGrpSpPr>
        <p:grpSpPr>
          <a:xfrm>
            <a:off x="520145" y="5682911"/>
            <a:ext cx="2283632" cy="369332"/>
            <a:chOff x="260837" y="5737503"/>
            <a:chExt cx="2283632" cy="369332"/>
          </a:xfrm>
        </p:grpSpPr>
        <p:cxnSp>
          <p:nvCxnSpPr>
            <p:cNvPr id="31" name="Connecteur droit 30"/>
            <p:cNvCxnSpPr/>
            <p:nvPr/>
          </p:nvCxnSpPr>
          <p:spPr>
            <a:xfrm rot="120000" flipV="1">
              <a:off x="260837" y="5928625"/>
              <a:ext cx="349013" cy="12181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ZoneTexte 31"/>
            <p:cNvSpPr txBox="1"/>
            <p:nvPr/>
          </p:nvSpPr>
          <p:spPr>
            <a:xfrm>
              <a:off x="566192" y="5737503"/>
              <a:ext cx="19782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cs typeface="Arial" panose="020B0604020202020204" pitchFamily="34" charset="0"/>
                </a:rPr>
                <a:t>Vacances scolaires</a:t>
              </a:r>
              <a:endParaRPr lang="fr-FR" dirty="0" smtClean="0"/>
            </a:p>
          </p:txBody>
        </p:sp>
      </p:grpSp>
      <p:grpSp>
        <p:nvGrpSpPr>
          <p:cNvPr id="58" name="Groupe 57"/>
          <p:cNvGrpSpPr/>
          <p:nvPr/>
        </p:nvGrpSpPr>
        <p:grpSpPr>
          <a:xfrm>
            <a:off x="1230114" y="1334808"/>
            <a:ext cx="6762408" cy="3740445"/>
            <a:chOff x="861622" y="1389400"/>
            <a:chExt cx="6762408" cy="3740445"/>
          </a:xfrm>
        </p:grpSpPr>
        <p:cxnSp>
          <p:nvCxnSpPr>
            <p:cNvPr id="20" name="Connecteur droit 19"/>
            <p:cNvCxnSpPr/>
            <p:nvPr/>
          </p:nvCxnSpPr>
          <p:spPr>
            <a:xfrm>
              <a:off x="3841415" y="3189269"/>
              <a:ext cx="1009934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/>
            <p:nvPr/>
          </p:nvCxnSpPr>
          <p:spPr>
            <a:xfrm flipV="1">
              <a:off x="1585535" y="4518363"/>
              <a:ext cx="211576" cy="139990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 flipV="1">
              <a:off x="2914027" y="3673018"/>
              <a:ext cx="184134" cy="123029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 flipV="1">
              <a:off x="2218526" y="4108788"/>
              <a:ext cx="216760" cy="135898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 flipV="1">
              <a:off x="5365969" y="2703850"/>
              <a:ext cx="231617" cy="146492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 flipV="1">
              <a:off x="6091575" y="2249031"/>
              <a:ext cx="198955" cy="127652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 flipV="1">
              <a:off x="7417685" y="1389400"/>
              <a:ext cx="206345" cy="129740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 flipV="1">
              <a:off x="6735297" y="1837075"/>
              <a:ext cx="193408" cy="121179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/>
            <p:cNvCxnSpPr/>
            <p:nvPr/>
          </p:nvCxnSpPr>
          <p:spPr>
            <a:xfrm flipV="1">
              <a:off x="861622" y="4989855"/>
              <a:ext cx="211576" cy="139990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ZoneTexte 34"/>
          <p:cNvSpPr txBox="1"/>
          <p:nvPr/>
        </p:nvSpPr>
        <p:spPr>
          <a:xfrm rot="5400000">
            <a:off x="5375380" y="839501"/>
            <a:ext cx="492443" cy="284290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Epreuves communes</a:t>
            </a:r>
          </a:p>
        </p:txBody>
      </p:sp>
      <p:sp>
        <p:nvSpPr>
          <p:cNvPr id="60" name="ZoneTexte 59"/>
          <p:cNvSpPr txBox="1"/>
          <p:nvPr/>
        </p:nvSpPr>
        <p:spPr>
          <a:xfrm rot="5400000">
            <a:off x="4738043" y="1202422"/>
            <a:ext cx="800219" cy="285193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disciplines enseignées</a:t>
            </a:r>
          </a:p>
        </p:txBody>
      </p:sp>
      <p:sp>
        <p:nvSpPr>
          <p:cNvPr id="62" name="ZoneTexte 61"/>
          <p:cNvSpPr txBox="1"/>
          <p:nvPr/>
        </p:nvSpPr>
        <p:spPr>
          <a:xfrm rot="5400000">
            <a:off x="2653911" y="1813790"/>
            <a:ext cx="492443" cy="374320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Epreuves communes </a:t>
            </a:r>
          </a:p>
        </p:txBody>
      </p:sp>
      <p:sp>
        <p:nvSpPr>
          <p:cNvPr id="64" name="ZoneTexte 63"/>
          <p:cNvSpPr txBox="1"/>
          <p:nvPr/>
        </p:nvSpPr>
        <p:spPr>
          <a:xfrm rot="5400000">
            <a:off x="1792884" y="2668244"/>
            <a:ext cx="492443" cy="374320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sans Spé3 ni E.S.</a:t>
            </a:r>
          </a:p>
        </p:txBody>
      </p:sp>
      <p:sp>
        <p:nvSpPr>
          <p:cNvPr id="42" name="ZoneTexte 41"/>
          <p:cNvSpPr txBox="1"/>
          <p:nvPr/>
        </p:nvSpPr>
        <p:spPr>
          <a:xfrm rot="5400000">
            <a:off x="872691" y="4523794"/>
            <a:ext cx="492443" cy="199777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i="1" dirty="0" smtClean="0"/>
              <a:t>Sept. </a:t>
            </a:r>
            <a:r>
              <a:rPr lang="fr-FR" sz="2000" i="1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99430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10" grpId="0"/>
      <p:bldP spid="14" grpId="0"/>
      <p:bldP spid="15" grpId="0"/>
      <p:bldP spid="16" grpId="0"/>
      <p:bldP spid="17" grpId="0"/>
      <p:bldP spid="33" grpId="0"/>
      <p:bldP spid="34" grpId="0"/>
      <p:bldP spid="21" grpId="0"/>
      <p:bldP spid="30" grpId="0"/>
      <p:bldP spid="36" grpId="0"/>
      <p:bldP spid="35" grpId="0"/>
      <p:bldP spid="60" grpId="0"/>
      <p:bldP spid="62" grpId="0"/>
      <p:bldP spid="64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99486" y="14000"/>
            <a:ext cx="7389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Plan National de Formation - 16 janvier 2019</a:t>
            </a:r>
          </a:p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CYCLE TERMINAL DES  SCIENCES DE L’INGÉNIEUR</a:t>
            </a:r>
            <a:endParaRPr lang="fr-F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56" name="Groupe 55"/>
          <p:cNvGrpSpPr/>
          <p:nvPr/>
        </p:nvGrpSpPr>
        <p:grpSpPr>
          <a:xfrm>
            <a:off x="255210" y="6067797"/>
            <a:ext cx="1727012" cy="400110"/>
            <a:chOff x="255210" y="6067797"/>
            <a:chExt cx="1727012" cy="400110"/>
          </a:xfrm>
        </p:grpSpPr>
        <p:cxnSp>
          <p:nvCxnSpPr>
            <p:cNvPr id="38" name="Connecteur droit 37"/>
            <p:cNvCxnSpPr/>
            <p:nvPr/>
          </p:nvCxnSpPr>
          <p:spPr>
            <a:xfrm rot="120000" flipV="1">
              <a:off x="255210" y="6239767"/>
              <a:ext cx="349013" cy="12181"/>
            </a:xfrm>
            <a:prstGeom prst="line">
              <a:avLst/>
            </a:prstGeom>
            <a:ln w="603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ZoneTexte 38"/>
            <p:cNvSpPr txBox="1"/>
            <p:nvPr/>
          </p:nvSpPr>
          <p:spPr>
            <a:xfrm>
              <a:off x="560566" y="6067797"/>
              <a:ext cx="14216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cs typeface="Arial" panose="020B0604020202020204" pitchFamily="34" charset="0"/>
                </a:rPr>
                <a:t>1ère</a:t>
              </a:r>
              <a:endParaRPr lang="fr-FR" sz="2000" dirty="0" smtClean="0"/>
            </a:p>
          </p:txBody>
        </p:sp>
      </p:grpSp>
      <p:grpSp>
        <p:nvGrpSpPr>
          <p:cNvPr id="57" name="Groupe 56"/>
          <p:cNvGrpSpPr/>
          <p:nvPr/>
        </p:nvGrpSpPr>
        <p:grpSpPr>
          <a:xfrm>
            <a:off x="263232" y="6377507"/>
            <a:ext cx="1713364" cy="400110"/>
            <a:chOff x="263232" y="6377507"/>
            <a:chExt cx="1713364" cy="400110"/>
          </a:xfrm>
        </p:grpSpPr>
        <p:cxnSp>
          <p:nvCxnSpPr>
            <p:cNvPr id="40" name="Connecteur droit 39"/>
            <p:cNvCxnSpPr/>
            <p:nvPr/>
          </p:nvCxnSpPr>
          <p:spPr>
            <a:xfrm rot="120000" flipV="1">
              <a:off x="263232" y="6563125"/>
              <a:ext cx="349013" cy="12181"/>
            </a:xfrm>
            <a:prstGeom prst="line">
              <a:avLst/>
            </a:prstGeom>
            <a:ln w="603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ZoneTexte 40"/>
            <p:cNvSpPr txBox="1"/>
            <p:nvPr/>
          </p:nvSpPr>
          <p:spPr>
            <a:xfrm>
              <a:off x="554940" y="6377507"/>
              <a:ext cx="14216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cs typeface="Arial" panose="020B0604020202020204" pitchFamily="34" charset="0"/>
                </a:rPr>
                <a:t>Terminale</a:t>
              </a:r>
              <a:endParaRPr lang="fr-FR" sz="2000" dirty="0" smtClean="0"/>
            </a:p>
          </p:txBody>
        </p:sp>
      </p:grpSp>
      <p:sp>
        <p:nvSpPr>
          <p:cNvPr id="44" name="ZoneTexte 43"/>
          <p:cNvSpPr txBox="1"/>
          <p:nvPr/>
        </p:nvSpPr>
        <p:spPr>
          <a:xfrm rot="5400000">
            <a:off x="1325627" y="3963046"/>
            <a:ext cx="492443" cy="78219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dirty="0" smtClean="0">
                <a:solidFill>
                  <a:srgbClr val="00B050"/>
                </a:solidFill>
              </a:rPr>
              <a:t>Projet</a:t>
            </a:r>
          </a:p>
        </p:txBody>
      </p:sp>
      <p:sp>
        <p:nvSpPr>
          <p:cNvPr id="10" name="ZoneTexte 9"/>
          <p:cNvSpPr txBox="1"/>
          <p:nvPr/>
        </p:nvSpPr>
        <p:spPr>
          <a:xfrm rot="5400000">
            <a:off x="8200704" y="-161102"/>
            <a:ext cx="492443" cy="16457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dirty="0" smtClean="0"/>
              <a:t>Baccalauréat</a:t>
            </a:r>
          </a:p>
        </p:txBody>
      </p:sp>
      <p:sp>
        <p:nvSpPr>
          <p:cNvPr id="12" name="ZoneTexte 11"/>
          <p:cNvSpPr txBox="1"/>
          <p:nvPr/>
        </p:nvSpPr>
        <p:spPr>
          <a:xfrm rot="3299831">
            <a:off x="8028953" y="1198669"/>
            <a:ext cx="10465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Juin</a:t>
            </a:r>
            <a:endParaRPr lang="fr-FR" sz="2000" i="1" dirty="0"/>
          </a:p>
        </p:txBody>
      </p:sp>
      <p:sp>
        <p:nvSpPr>
          <p:cNvPr id="17" name="ZoneTexte 16"/>
          <p:cNvSpPr txBox="1"/>
          <p:nvPr/>
        </p:nvSpPr>
        <p:spPr>
          <a:xfrm rot="3299831">
            <a:off x="1614717" y="4764126"/>
            <a:ext cx="11725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Janvier</a:t>
            </a:r>
            <a:endParaRPr lang="fr-FR" sz="2000" i="1" dirty="0"/>
          </a:p>
        </p:txBody>
      </p:sp>
      <p:sp>
        <p:nvSpPr>
          <p:cNvPr id="33" name="ZoneTexte 32"/>
          <p:cNvSpPr txBox="1"/>
          <p:nvPr/>
        </p:nvSpPr>
        <p:spPr>
          <a:xfrm rot="5400000">
            <a:off x="7494218" y="-237888"/>
            <a:ext cx="492443" cy="221525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i="1" dirty="0" smtClean="0"/>
              <a:t>Oral Terminal</a:t>
            </a:r>
          </a:p>
        </p:txBody>
      </p:sp>
      <p:sp>
        <p:nvSpPr>
          <p:cNvPr id="34" name="ZoneTexte 33"/>
          <p:cNvSpPr txBox="1"/>
          <p:nvPr/>
        </p:nvSpPr>
        <p:spPr>
          <a:xfrm rot="5400000">
            <a:off x="5949541" y="-853633"/>
            <a:ext cx="492443" cy="40263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Phase 4  </a:t>
            </a:r>
            <a:r>
              <a:rPr lang="fr-FR" sz="2000" dirty="0">
                <a:solidFill>
                  <a:srgbClr val="FF0000"/>
                </a:solidFill>
              </a:rPr>
              <a:t>: </a:t>
            </a:r>
            <a:r>
              <a:rPr lang="fr-FR" sz="2000" dirty="0" smtClean="0">
                <a:solidFill>
                  <a:srgbClr val="FF0000"/>
                </a:solidFill>
              </a:rPr>
              <a:t> valider et communiquer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826685" y="3189269"/>
            <a:ext cx="1421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>
                <a:cs typeface="Arial" panose="020B0604020202020204" pitchFamily="34" charset="0"/>
              </a:rPr>
              <a:t>Été </a:t>
            </a:r>
            <a:r>
              <a:rPr lang="fr-FR" sz="2000" i="1" dirty="0" smtClean="0"/>
              <a:t>2020</a:t>
            </a:r>
          </a:p>
        </p:txBody>
      </p:sp>
      <p:cxnSp>
        <p:nvCxnSpPr>
          <p:cNvPr id="18" name="Connecteur droit 17"/>
          <p:cNvCxnSpPr/>
          <p:nvPr/>
        </p:nvCxnSpPr>
        <p:spPr>
          <a:xfrm flipV="1">
            <a:off x="273075" y="3189269"/>
            <a:ext cx="3575714" cy="2320119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4820069" y="734734"/>
            <a:ext cx="3807391" cy="2470444"/>
          </a:xfrm>
          <a:prstGeom prst="line">
            <a:avLst/>
          </a:prstGeom>
          <a:ln w="635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e 58"/>
          <p:cNvGrpSpPr/>
          <p:nvPr/>
        </p:nvGrpSpPr>
        <p:grpSpPr>
          <a:xfrm>
            <a:off x="260837" y="5723855"/>
            <a:ext cx="2414050" cy="400110"/>
            <a:chOff x="260837" y="5723855"/>
            <a:chExt cx="2414050" cy="400110"/>
          </a:xfrm>
        </p:grpSpPr>
        <p:cxnSp>
          <p:nvCxnSpPr>
            <p:cNvPr id="31" name="Connecteur droit 30"/>
            <p:cNvCxnSpPr/>
            <p:nvPr/>
          </p:nvCxnSpPr>
          <p:spPr>
            <a:xfrm rot="120000" flipV="1">
              <a:off x="260837" y="5928625"/>
              <a:ext cx="349013" cy="12181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ZoneTexte 31"/>
            <p:cNvSpPr txBox="1"/>
            <p:nvPr/>
          </p:nvSpPr>
          <p:spPr>
            <a:xfrm>
              <a:off x="566192" y="5723855"/>
              <a:ext cx="21086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cs typeface="Arial" panose="020B0604020202020204" pitchFamily="34" charset="0"/>
                </a:rPr>
                <a:t>Vacances scolaires</a:t>
              </a:r>
              <a:endParaRPr lang="fr-FR" sz="2000" dirty="0" smtClean="0"/>
            </a:p>
          </p:txBody>
        </p:sp>
      </p:grpSp>
      <p:grpSp>
        <p:nvGrpSpPr>
          <p:cNvPr id="58" name="Groupe 57"/>
          <p:cNvGrpSpPr/>
          <p:nvPr/>
        </p:nvGrpSpPr>
        <p:grpSpPr>
          <a:xfrm>
            <a:off x="861622" y="1389400"/>
            <a:ext cx="6762408" cy="3740445"/>
            <a:chOff x="861622" y="1389400"/>
            <a:chExt cx="6762408" cy="3740445"/>
          </a:xfrm>
        </p:grpSpPr>
        <p:cxnSp>
          <p:nvCxnSpPr>
            <p:cNvPr id="20" name="Connecteur droit 19"/>
            <p:cNvCxnSpPr/>
            <p:nvPr/>
          </p:nvCxnSpPr>
          <p:spPr>
            <a:xfrm>
              <a:off x="3841415" y="3189269"/>
              <a:ext cx="1009934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/>
            <p:nvPr/>
          </p:nvCxnSpPr>
          <p:spPr>
            <a:xfrm flipV="1">
              <a:off x="1585535" y="4518363"/>
              <a:ext cx="211576" cy="139990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 flipV="1">
              <a:off x="2914027" y="3673018"/>
              <a:ext cx="184134" cy="123029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 flipV="1">
              <a:off x="2218526" y="4108788"/>
              <a:ext cx="216760" cy="135898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 flipV="1">
              <a:off x="5365969" y="2703850"/>
              <a:ext cx="231617" cy="146492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 flipV="1">
              <a:off x="6091575" y="2249031"/>
              <a:ext cx="198955" cy="127652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 flipV="1">
              <a:off x="7417685" y="1389400"/>
              <a:ext cx="206345" cy="129740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 flipV="1">
              <a:off x="6735297" y="1837075"/>
              <a:ext cx="193408" cy="121179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/>
            <p:cNvCxnSpPr/>
            <p:nvPr/>
          </p:nvCxnSpPr>
          <p:spPr>
            <a:xfrm flipV="1">
              <a:off x="861622" y="4989855"/>
              <a:ext cx="211576" cy="139990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ZoneTexte 34"/>
          <p:cNvSpPr txBox="1"/>
          <p:nvPr/>
        </p:nvSpPr>
        <p:spPr>
          <a:xfrm rot="5400000">
            <a:off x="3259934" y="-16754"/>
            <a:ext cx="492443" cy="48659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Phase 1 : </a:t>
            </a:r>
            <a:r>
              <a:rPr lang="fr-FR" sz="2000" dirty="0" smtClean="0">
                <a:solidFill>
                  <a:srgbClr val="FF0000"/>
                </a:solidFill>
              </a:rPr>
              <a:t>rechercher des solutions innovantes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 rot="5400000">
            <a:off x="3602567" y="1576894"/>
            <a:ext cx="492443" cy="254689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Commissions </a:t>
            </a:r>
            <a:r>
              <a:rPr lang="fr-FR" sz="2000" dirty="0">
                <a:solidFill>
                  <a:srgbClr val="FF0000"/>
                </a:solidFill>
              </a:rPr>
              <a:t>validation</a:t>
            </a:r>
          </a:p>
        </p:txBody>
      </p:sp>
      <p:sp>
        <p:nvSpPr>
          <p:cNvPr id="42" name="ZoneTexte 41"/>
          <p:cNvSpPr txBox="1"/>
          <p:nvPr/>
        </p:nvSpPr>
        <p:spPr>
          <a:xfrm rot="5400000">
            <a:off x="5172964" y="-89673"/>
            <a:ext cx="492443" cy="41452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Phase </a:t>
            </a:r>
            <a:r>
              <a:rPr lang="fr-FR" sz="2000" dirty="0" smtClean="0">
                <a:solidFill>
                  <a:srgbClr val="FF0000"/>
                </a:solidFill>
              </a:rPr>
              <a:t>2 : </a:t>
            </a:r>
            <a:r>
              <a:rPr lang="fr-FR" sz="2000" dirty="0">
                <a:solidFill>
                  <a:srgbClr val="FF0000"/>
                </a:solidFill>
              </a:rPr>
              <a:t>modéliser et </a:t>
            </a:r>
            <a:r>
              <a:rPr lang="fr-FR" sz="2000" dirty="0" smtClean="0">
                <a:solidFill>
                  <a:srgbClr val="FF0000"/>
                </a:solidFill>
              </a:rPr>
              <a:t>simuler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914027" y="4026145"/>
            <a:ext cx="63344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69900"/>
            <a:r>
              <a:rPr lang="fr-FR" sz="2000" dirty="0" smtClean="0">
                <a:solidFill>
                  <a:srgbClr val="00B050"/>
                </a:solidFill>
              </a:rPr>
              <a:t>Projet de 1</a:t>
            </a:r>
            <a:r>
              <a:rPr lang="fr-FR" sz="2000" baseline="30000" dirty="0" smtClean="0">
                <a:solidFill>
                  <a:srgbClr val="00B050"/>
                </a:solidFill>
              </a:rPr>
              <a:t>ère</a:t>
            </a:r>
            <a:r>
              <a:rPr lang="fr-FR" sz="2000" dirty="0" smtClean="0">
                <a:solidFill>
                  <a:srgbClr val="00B050"/>
                </a:solidFill>
              </a:rPr>
              <a:t> :									12h</a:t>
            </a:r>
          </a:p>
          <a:p>
            <a:pPr defTabSz="469900"/>
            <a:endParaRPr lang="fr-FR" sz="2000" dirty="0" smtClean="0">
              <a:solidFill>
                <a:srgbClr val="FF0000"/>
              </a:solidFill>
            </a:endParaRPr>
          </a:p>
          <a:p>
            <a:pPr defTabSz="469900"/>
            <a:r>
              <a:rPr lang="fr-FR" sz="2000" dirty="0" smtClean="0">
                <a:solidFill>
                  <a:srgbClr val="FF0000"/>
                </a:solidFill>
              </a:rPr>
              <a:t>Projet de terminale :								48h</a:t>
            </a:r>
          </a:p>
          <a:p>
            <a:pPr marL="627063" lvl="1" indent="-169863" defTabSz="4699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FF0000"/>
                </a:solidFill>
              </a:rPr>
              <a:t>Phase </a:t>
            </a:r>
            <a:r>
              <a:rPr lang="fr-FR" sz="2000" dirty="0">
                <a:solidFill>
                  <a:srgbClr val="FF0000"/>
                </a:solidFill>
              </a:rPr>
              <a:t>1 : </a:t>
            </a:r>
            <a:r>
              <a:rPr lang="fr-FR" sz="2000" dirty="0" smtClean="0">
                <a:solidFill>
                  <a:srgbClr val="FF0000"/>
                </a:solidFill>
              </a:rPr>
              <a:t>rechercher des solutions innovantes	12h</a:t>
            </a:r>
          </a:p>
          <a:p>
            <a:pPr marL="627063" lvl="1" indent="-169863" defTabSz="4699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FF0000"/>
                </a:solidFill>
              </a:rPr>
              <a:t>Phase 2 : modéliser et simuler				        12h</a:t>
            </a:r>
          </a:p>
          <a:p>
            <a:pPr marL="627063" lvl="1" indent="-169863" defTabSz="4699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FF0000"/>
                </a:solidFill>
              </a:rPr>
              <a:t>Phase 3 : </a:t>
            </a:r>
            <a:r>
              <a:rPr lang="fr-FR" sz="2000" dirty="0" smtClean="0">
                <a:solidFill>
                  <a:srgbClr val="FF0000"/>
                </a:solidFill>
              </a:rPr>
              <a:t>prototyper et expérimenter 			</a:t>
            </a:r>
            <a:r>
              <a:rPr lang="fr-FR" sz="2000" dirty="0">
                <a:solidFill>
                  <a:srgbClr val="FF0000"/>
                </a:solidFill>
              </a:rPr>
              <a:t>12h</a:t>
            </a:r>
          </a:p>
          <a:p>
            <a:pPr marL="627063" lvl="1" indent="-169863" defTabSz="4699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FF0000"/>
                </a:solidFill>
              </a:rPr>
              <a:t>Phase 4 : valider </a:t>
            </a:r>
            <a:r>
              <a:rPr lang="fr-FR" sz="2000" dirty="0">
                <a:solidFill>
                  <a:srgbClr val="FF0000"/>
                </a:solidFill>
              </a:rPr>
              <a:t>et </a:t>
            </a:r>
            <a:r>
              <a:rPr lang="fr-FR" sz="2000" dirty="0" smtClean="0">
                <a:solidFill>
                  <a:srgbClr val="FF0000"/>
                </a:solidFill>
              </a:rPr>
              <a:t>communiquer                           12h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 rot="3299831">
            <a:off x="7313523" y="1907297"/>
            <a:ext cx="1955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Olympiades SI</a:t>
            </a:r>
            <a:endParaRPr lang="fr-FR" sz="2000" i="1" dirty="0"/>
          </a:p>
        </p:txBody>
      </p:sp>
      <p:sp>
        <p:nvSpPr>
          <p:cNvPr id="36" name="ZoneTexte 35"/>
          <p:cNvSpPr txBox="1"/>
          <p:nvPr/>
        </p:nvSpPr>
        <p:spPr>
          <a:xfrm rot="5400000">
            <a:off x="736211" y="4605682"/>
            <a:ext cx="492443" cy="199777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i="1" dirty="0" smtClean="0"/>
              <a:t>Sept. </a:t>
            </a:r>
            <a:r>
              <a:rPr lang="fr-FR" sz="2000" i="1" dirty="0"/>
              <a:t>2019</a:t>
            </a:r>
          </a:p>
        </p:txBody>
      </p:sp>
      <p:sp>
        <p:nvSpPr>
          <p:cNvPr id="37" name="ZoneTexte 36"/>
          <p:cNvSpPr txBox="1"/>
          <p:nvPr/>
        </p:nvSpPr>
        <p:spPr>
          <a:xfrm rot="5400000">
            <a:off x="5047607" y="-455272"/>
            <a:ext cx="492443" cy="40263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Phase 3 : </a:t>
            </a:r>
            <a:r>
              <a:rPr lang="fr-FR" sz="2000" dirty="0" smtClean="0">
                <a:solidFill>
                  <a:srgbClr val="FF0000"/>
                </a:solidFill>
              </a:rPr>
              <a:t>Prototyper et expérimenter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58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99486" y="368845"/>
            <a:ext cx="7389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Bac 2021 – Enseignement de spécialité Sciences de l’Ingénieur</a:t>
            </a:r>
          </a:p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Epreuve commune de Première</a:t>
            </a:r>
            <a:endParaRPr lang="fr-F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ce réservé du contenu 4"/>
          <p:cNvSpPr txBox="1">
            <a:spLocks/>
          </p:cNvSpPr>
          <p:nvPr/>
        </p:nvSpPr>
        <p:spPr>
          <a:xfrm>
            <a:off x="457199" y="1163782"/>
            <a:ext cx="8306791" cy="4845131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endParaRPr lang="fr-FR" sz="2400" b="1" dirty="0" smtClean="0">
              <a:solidFill>
                <a:srgbClr val="FF0000"/>
              </a:solidFill>
            </a:endParaRPr>
          </a:p>
          <a:p>
            <a:pPr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800" dirty="0" smtClean="0"/>
              <a:t>Banque nationale de sujets avec un renouvellement partiel chaque année</a:t>
            </a:r>
          </a:p>
          <a:p>
            <a:pPr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800" dirty="0" smtClean="0"/>
              <a:t>Organisation gérée par les établissements (peut être mutualisée entre plusieurs établissements)</a:t>
            </a:r>
          </a:p>
          <a:p>
            <a:pPr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800" dirty="0" smtClean="0"/>
              <a:t>Correction sous couvert d’anonymat</a:t>
            </a:r>
          </a:p>
          <a:p>
            <a:pPr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800" dirty="0" smtClean="0"/>
              <a:t>Rattrapage pour absence liée à un « cas de force majeur » sinon la note est zéro</a:t>
            </a:r>
          </a:p>
        </p:txBody>
      </p:sp>
    </p:spTree>
    <p:extLst>
      <p:ext uri="{BB962C8B-B14F-4D97-AF65-F5344CB8AC3E}">
        <p14:creationId xmlns:p14="http://schemas.microsoft.com/office/powerpoint/2010/main" val="189985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99486" y="368845"/>
            <a:ext cx="7389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2">
                    <a:lumMod val="50000"/>
                  </a:schemeClr>
                </a:solidFill>
              </a:rPr>
              <a:t>Bac 2021 – Enseignement de spécialité Sciences de l’Ingénieur</a:t>
            </a:r>
          </a:p>
          <a:p>
            <a:pPr algn="ctr"/>
            <a:r>
              <a:rPr lang="fr-FR" b="1" dirty="0">
                <a:solidFill>
                  <a:schemeClr val="accent2">
                    <a:lumMod val="50000"/>
                  </a:schemeClr>
                </a:solidFill>
              </a:rPr>
              <a:t>Epreuve commune de Première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449018" y="1164587"/>
            <a:ext cx="8306792" cy="592176"/>
          </a:xfrm>
          <a:prstGeom prst="roundRect">
            <a:avLst>
              <a:gd name="adj" fmla="val 2347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Améliorer l’existant</a:t>
            </a:r>
          </a:p>
          <a:p>
            <a:pPr algn="ctr"/>
            <a:r>
              <a:rPr lang="fr-FR" sz="1600" dirty="0" smtClean="0"/>
              <a:t>Imaginer une solution originale</a:t>
            </a:r>
            <a:endParaRPr lang="fr-FR" sz="16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449018" y="1803470"/>
            <a:ext cx="8323156" cy="11162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Analyser le besoin, l’organisation matérielle</a:t>
            </a:r>
          </a:p>
          <a:p>
            <a:pPr algn="ctr"/>
            <a:r>
              <a:rPr lang="fr-FR" sz="1600" dirty="0" smtClean="0"/>
              <a:t>Caractériser la puissance et l’énergie et repérer les échanges</a:t>
            </a:r>
          </a:p>
          <a:p>
            <a:pPr algn="ctr"/>
            <a:r>
              <a:rPr lang="fr-FR" sz="1600" dirty="0" smtClean="0"/>
              <a:t>Analyser les protocoles pour un réseau de communication</a:t>
            </a:r>
          </a:p>
          <a:p>
            <a:pPr algn="ctr"/>
            <a:r>
              <a:rPr lang="fr-FR" sz="1600" dirty="0" smtClean="0"/>
              <a:t>Quantifier les trois écarts de performances</a:t>
            </a:r>
            <a:endParaRPr lang="fr-FR" sz="1600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449018" y="2965644"/>
            <a:ext cx="8306790" cy="2446318"/>
          </a:xfrm>
          <a:prstGeom prst="roundRect">
            <a:avLst>
              <a:gd name="adj" fmla="val 596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Proposer/Justifier des hypothèses ou des simplifications</a:t>
            </a:r>
          </a:p>
          <a:p>
            <a:pPr algn="ctr"/>
            <a:r>
              <a:rPr lang="fr-FR" sz="1600" dirty="0" smtClean="0"/>
              <a:t>Caractériser les grandeurs physiques en E/S d’une modélisation</a:t>
            </a:r>
          </a:p>
          <a:p>
            <a:pPr algn="ctr"/>
            <a:r>
              <a:rPr lang="fr-FR" sz="1600" dirty="0" smtClean="0"/>
              <a:t>Associer un modèle aux constituants d’une chaîne de puissance</a:t>
            </a:r>
          </a:p>
          <a:p>
            <a:pPr algn="ctr"/>
            <a:r>
              <a:rPr lang="fr-FR" sz="1600" dirty="0" smtClean="0"/>
              <a:t>Traduire le comportement attendu ou observé d’un objet</a:t>
            </a:r>
          </a:p>
          <a:p>
            <a:pPr algn="ctr"/>
            <a:r>
              <a:rPr lang="fr-FR" sz="1600" dirty="0"/>
              <a:t>Caractériser les échanges d’information</a:t>
            </a:r>
          </a:p>
          <a:p>
            <a:pPr algn="ctr"/>
            <a:r>
              <a:rPr lang="fr-FR" sz="1600" dirty="0"/>
              <a:t>Capteurs dans les systèmes asservis</a:t>
            </a:r>
          </a:p>
          <a:p>
            <a:pPr algn="ctr"/>
            <a:r>
              <a:rPr lang="fr-FR" sz="1600" dirty="0" smtClean="0"/>
              <a:t>Modélisation graphique de structure/mécanisme/circuit électrique</a:t>
            </a:r>
          </a:p>
          <a:p>
            <a:pPr algn="ctr"/>
            <a:r>
              <a:rPr lang="fr-FR" sz="1600" dirty="0" smtClean="0"/>
              <a:t>Modéliser les mouvements et les actions mécaniques</a:t>
            </a:r>
          </a:p>
          <a:p>
            <a:pPr algn="ctr"/>
            <a:r>
              <a:rPr lang="fr-FR" sz="1600" dirty="0" smtClean="0"/>
              <a:t>Déterminer les grandeurs de flux et d’effort dans un circuit électrique</a:t>
            </a:r>
          </a:p>
          <a:p>
            <a:pPr algn="ctr"/>
            <a:r>
              <a:rPr lang="fr-FR" sz="1600" dirty="0" smtClean="0"/>
              <a:t>Déterminer les grandeurs géométriques et cinématiques d’un mécanisme</a:t>
            </a:r>
            <a:endParaRPr lang="fr-FR" sz="1600" dirty="0"/>
          </a:p>
        </p:txBody>
      </p:sp>
      <p:sp>
        <p:nvSpPr>
          <p:cNvPr id="8" name="ZoneTexte 7"/>
          <p:cNvSpPr txBox="1"/>
          <p:nvPr/>
        </p:nvSpPr>
        <p:spPr>
          <a:xfrm>
            <a:off x="644625" y="1276009"/>
            <a:ext cx="919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Innover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50304" y="2176944"/>
            <a:ext cx="1013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Analyser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50304" y="4004137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Modéliser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44527" y="5464807"/>
            <a:ext cx="8323156" cy="6240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Rendre compte de résultats</a:t>
            </a:r>
          </a:p>
          <a:p>
            <a:pPr algn="ctr"/>
            <a:r>
              <a:rPr lang="fr-FR" sz="1600" dirty="0" smtClean="0"/>
              <a:t>Collecter et extraire des informations</a:t>
            </a:r>
            <a:endParaRPr lang="fr-FR" sz="1600" dirty="0"/>
          </a:p>
        </p:txBody>
      </p:sp>
      <p:sp>
        <p:nvSpPr>
          <p:cNvPr id="14" name="ZoneTexte 13"/>
          <p:cNvSpPr txBox="1"/>
          <p:nvPr/>
        </p:nvSpPr>
        <p:spPr>
          <a:xfrm>
            <a:off x="592973" y="5579181"/>
            <a:ext cx="1552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Communiquer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51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age de presentation et de 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13912</TotalTime>
  <Words>1368</Words>
  <Application>Microsoft Office PowerPoint</Application>
  <PresentationFormat>Affichage à l'écran (4:3)</PresentationFormat>
  <Paragraphs>269</Paragraphs>
  <Slides>15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DejaVu Sans</vt:lpstr>
      <vt:lpstr>Wingdings</vt:lpstr>
      <vt:lpstr>Thème Office</vt:lpstr>
      <vt:lpstr>page de presentation et de partie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perso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programme STI2D 2021</dc:title>
  <dc:creator>Stéphanie TEXIER; Vincent MONTREUIL; Samuel VIOLLIN</dc:creator>
  <cp:lastModifiedBy>inspecteur</cp:lastModifiedBy>
  <cp:revision>522</cp:revision>
  <cp:lastPrinted>2018-09-07T10:09:55Z</cp:lastPrinted>
  <dcterms:created xsi:type="dcterms:W3CDTF">2018-05-28T09:17:26Z</dcterms:created>
  <dcterms:modified xsi:type="dcterms:W3CDTF">2019-01-20T22:47:48Z</dcterms:modified>
</cp:coreProperties>
</file>