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68" r:id="rId2"/>
    <p:sldMasterId id="2147483687" r:id="rId3"/>
    <p:sldMasterId id="2147483706" r:id="rId4"/>
  </p:sldMasterIdLst>
  <p:notesMasterIdLst>
    <p:notesMasterId r:id="rId18"/>
  </p:notesMasterIdLst>
  <p:sldIdLst>
    <p:sldId id="271" r:id="rId5"/>
    <p:sldId id="329" r:id="rId6"/>
    <p:sldId id="361" r:id="rId7"/>
    <p:sldId id="363" r:id="rId8"/>
    <p:sldId id="362" r:id="rId9"/>
    <p:sldId id="365" r:id="rId10"/>
    <p:sldId id="367" r:id="rId11"/>
    <p:sldId id="366" r:id="rId12"/>
    <p:sldId id="373" r:id="rId13"/>
    <p:sldId id="368" r:id="rId14"/>
    <p:sldId id="370" r:id="rId15"/>
    <p:sldId id="371" r:id="rId16"/>
    <p:sldId id="372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édéric TARAUD" initials="F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26C"/>
    <a:srgbClr val="92CDDC"/>
    <a:srgbClr val="FF4340"/>
    <a:srgbClr val="FF7A54"/>
    <a:srgbClr val="FF4843"/>
    <a:srgbClr val="FD793A"/>
    <a:srgbClr val="FBBC72"/>
    <a:srgbClr val="FF4C42"/>
    <a:srgbClr val="FF4A42"/>
    <a:srgbClr val="FFC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29" autoAdjust="0"/>
    <p:restoredTop sz="95701" autoAdjust="0"/>
  </p:normalViewPr>
  <p:slideViewPr>
    <p:cSldViewPr snapToGrid="0" snapToObjects="1">
      <p:cViewPr varScale="1">
        <p:scale>
          <a:sx n="100" d="100"/>
          <a:sy n="100" d="100"/>
        </p:scale>
        <p:origin x="1448" y="160"/>
      </p:cViewPr>
      <p:guideLst>
        <p:guide orient="horz" pos="2160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ascalecosta/Downloads/ICN-ISN-SI-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explotation!$B$1</c:f>
              <c:strCache>
                <c:ptCount val="1"/>
                <c:pt idx="0">
                  <c:v>ISN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explotation!$A$2:$A$6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explotation!$B$2:$B$6</c:f>
              <c:numCache>
                <c:formatCode>General</c:formatCode>
                <c:ptCount val="5"/>
                <c:pt idx="0">
                  <c:v>14572</c:v>
                </c:pt>
                <c:pt idx="1">
                  <c:v>17372</c:v>
                </c:pt>
                <c:pt idx="2">
                  <c:v>19264</c:v>
                </c:pt>
                <c:pt idx="3">
                  <c:v>21789</c:v>
                </c:pt>
                <c:pt idx="4">
                  <c:v>23068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C-AC46-9557-7A3DEA49A79C}"/>
            </c:ext>
          </c:extLst>
        </c:ser>
        <c:ser>
          <c:idx val="1"/>
          <c:order val="1"/>
          <c:tx>
            <c:strRef>
              <c:f>explotation!$C$1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explotation!$A$2:$A$6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explotation!$C$2:$C$6</c:f>
              <c:numCache>
                <c:formatCode>General</c:formatCode>
                <c:ptCount val="5"/>
                <c:pt idx="0">
                  <c:v>15933</c:v>
                </c:pt>
                <c:pt idx="1">
                  <c:v>17544</c:v>
                </c:pt>
                <c:pt idx="2">
                  <c:v>19662</c:v>
                </c:pt>
                <c:pt idx="3">
                  <c:v>21537</c:v>
                </c:pt>
                <c:pt idx="4">
                  <c:v>23217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8C-AC46-9557-7A3DEA49A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1126440"/>
        <c:axId val="2129176104"/>
      </c:barChart>
      <c:catAx>
        <c:axId val="-2101126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29176104"/>
        <c:crosses val="autoZero"/>
        <c:auto val="1"/>
        <c:lblAlgn val="ctr"/>
        <c:lblOffset val="100"/>
        <c:noMultiLvlLbl val="0"/>
      </c:catAx>
      <c:valAx>
        <c:axId val="2129176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011264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71BCA-5831-A345-804C-67FF2F83CA62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501F2-2B48-A14B-AFC4-1D617FACC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11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815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430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219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941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737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91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94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08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836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087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164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575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62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93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B6D63A7-E880-924F-8BD4-9A23BFF5E6E2}"/>
              </a:ext>
            </a:extLst>
          </p:cNvPr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LA SECONDE GENERALE ET TECHNOLOGIQUE</a:t>
            </a: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997FE17F-B0D2-0F47-94C4-C328EA1ADF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401224BC-D85F-F240-8887-3F24CD7C31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4A232C9-8E61-7E49-B127-A2821E3C739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1381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9A9C0DA-7485-5846-AE0F-E73672702BF1}"/>
              </a:ext>
            </a:extLst>
          </p:cNvPr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LA SECONDE GENERALE ET TECHNOLOGIQUE</a:t>
            </a: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DE48624E-DFFE-7145-A3E9-829A792390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A299A4-B13B-6743-A304-3B8584BEBD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D1F6C0-1B13-D440-B3DE-E9E2A322D36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11838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1F057BC-5CBC-6440-9A35-063F9E476178}"/>
              </a:ext>
            </a:extLst>
          </p:cNvPr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E04BCB35-5343-C448-AECD-40D518121E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20BAD73-51FB-6242-84EB-2BC34EFD7DB9}"/>
              </a:ext>
            </a:extLst>
          </p:cNvPr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>
              <a:alpha val="0"/>
            </a:srgb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LA VOIE GENERALE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CEB93DF0-36B1-E541-BF52-ED5F99D45A0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95421DA-A07A-054D-8BCE-740E514276F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4955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9E7D7E1-AE93-FF46-82F3-5AECC54FECF1}"/>
              </a:ext>
            </a:extLst>
          </p:cNvPr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>
              <a:alpha val="0"/>
            </a:srgb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LA VOIE GENERALE</a:t>
            </a: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09A71338-3278-DF40-B9B2-35680A502E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EB6B8A-581D-F94E-9FBB-D2DE30A649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E28286-D463-4F4F-839D-84CC3C3848C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43946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1D035E8-DE29-724E-9E6F-AE51A8BC0B7A}"/>
              </a:ext>
            </a:extLst>
          </p:cNvPr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84DF4D34-1E3F-6F4E-99D5-78052077FE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468D5B-B88D-8A47-B6D2-DFC32B017B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6413" y="0"/>
            <a:ext cx="3557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dirty="0">
                <a:solidFill>
                  <a:schemeClr val="bg1"/>
                </a:solidFill>
                <a:latin typeface="Arial Black" pitchFamily="34" charset="0"/>
              </a:rPr>
              <a:t>LA VOIE TECHNOLOGIQUE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691ABD8A-E6F2-0747-AC54-BDC54EB80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975F5F9-01D7-7941-B404-2352131EB06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4166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97A1346-C3E5-DA4D-8509-5140E8080BE4}"/>
              </a:ext>
            </a:extLst>
          </p:cNvPr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F339BB4D-5CC9-9F4D-B54B-5F515237C4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F5C6CC-11BB-5B4D-9BFA-FA9B1F9AEB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6413" y="0"/>
            <a:ext cx="3557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dirty="0">
                <a:solidFill>
                  <a:schemeClr val="bg1"/>
                </a:solidFill>
                <a:latin typeface="Arial Black" pitchFamily="34" charset="0"/>
              </a:rPr>
              <a:t>LA VOIE TECHNOLOGIQUE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55A6990-73CB-A443-A08E-1D088FEF70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DF34B2-F7FD-6B45-91E9-13E1889543D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88100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333E50F-0301-334B-9C98-1FE2E3636917}"/>
              </a:ext>
            </a:extLst>
          </p:cNvPr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0B441F11-48C5-1047-8483-422DE3CF9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36CAF5-8D9D-414A-B84A-3A1C253C94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94100" y="-36513"/>
            <a:ext cx="554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dirty="0">
                <a:solidFill>
                  <a:schemeClr val="bg1"/>
                </a:solidFill>
                <a:latin typeface="Arial Black" pitchFamily="34" charset="0"/>
              </a:rPr>
              <a:t>LES EPREUVES DU BACCALAUREAT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82A3D3C4-69BC-AE46-A410-F6540A1FC0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C38152E-EB49-4942-9515-409E6BB73E4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4939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8089EC0-522C-2B43-A3D1-2AF7183D15FD}"/>
              </a:ext>
            </a:extLst>
          </p:cNvPr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044721FF-4881-7446-B8E4-416E8F0C7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6E9300-FD07-5846-95BA-0C8D3AEB40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71900" y="-36513"/>
            <a:ext cx="5372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dirty="0">
                <a:solidFill>
                  <a:schemeClr val="bg1"/>
                </a:solidFill>
                <a:latin typeface="Arial Black" pitchFamily="34" charset="0"/>
              </a:rPr>
              <a:t>LES EPREUVES DU BACCALAUREAT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5D7577F-F68F-C84A-ACCB-1C7B372FFA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24BB3-16EE-2545-8D40-2091EF4E9E7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56569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age de contenu texte_orientation seco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EA7F8C2-0322-F14B-8762-81DE6BB0EA7F}"/>
              </a:ext>
            </a:extLst>
          </p:cNvPr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58CE5CC3-D3EC-384A-8793-ED744B8CD7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57FA86-5E89-594B-85AB-79F998D947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02000" y="-36513"/>
            <a:ext cx="584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dirty="0">
                <a:solidFill>
                  <a:schemeClr val="bg1"/>
                </a:solidFill>
                <a:latin typeface="Arial Black" pitchFamily="34" charset="0"/>
              </a:rPr>
              <a:t>L’ORIENTATION EN CLASSE DE SECONDE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F8D99117-2937-9540-A72E-AE1582E3A9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D8E5B77-DD43-154C-964F-5E112C7AC50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28611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AD91CE-EA15-3549-ABC4-DD89A2ED56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02000" y="-36513"/>
            <a:ext cx="584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dirty="0">
                <a:solidFill>
                  <a:schemeClr val="bg1"/>
                </a:solidFill>
                <a:latin typeface="Arial Black" pitchFamily="34" charset="0"/>
              </a:rPr>
              <a:t>L’ORIENTATION EN CLASSE DE SECONDE</a:t>
            </a: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0241D205-C34D-024A-93B3-0A56747DA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EE7444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9EA58A-B80B-1D4C-9A9E-17F0A485D5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E7F3C206-A522-7443-89A0-455E273BB66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9011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3283200"/>
            <a:ext cx="5897726" cy="210816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4848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03349A5-6EE8-9A46-B151-67154FFD12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83488F-A620-744D-8CEB-4EC1E48BE75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5141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5C8F85-392A-A04F-822A-481A8611E0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250238" y="6391275"/>
            <a:ext cx="350837" cy="365125"/>
          </a:xfrm>
        </p:spPr>
        <p:txBody>
          <a:bodyPr/>
          <a:lstStyle>
            <a:lvl1pPr>
              <a:defRPr/>
            </a:lvl1pPr>
          </a:lstStyle>
          <a:p>
            <a:fld id="{5D92670D-E50F-4F46-9422-B81F7246B3B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5479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>
            <a:extLst>
              <a:ext uri="{FF2B5EF4-FFF2-40B4-BE49-F238E27FC236}">
                <a16:creationId xmlns:a16="http://schemas.microsoft.com/office/drawing/2014/main" id="{5350D27C-970B-9247-B95F-8B14AD5D52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EAB033-8581-C249-80C7-DCAB4ED6164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9A706FD-2C68-B44B-A177-332A6738A3A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4156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>
            <a:extLst>
              <a:ext uri="{FF2B5EF4-FFF2-40B4-BE49-F238E27FC236}">
                <a16:creationId xmlns:a16="http://schemas.microsoft.com/office/drawing/2014/main" id="{345905E4-BC70-B940-8A45-8BA765AAC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25B9D2F-FC0F-F04E-9C8A-E4BA868866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D42E11-9D15-9445-AD63-6FCE6723577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68959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2568C7C-FEB3-E148-AD38-06E333D85F1D}"/>
              </a:ext>
            </a:extLst>
          </p:cNvPr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EA1988C1-04FE-A144-A8DA-C1D262E58A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58642159-FF94-8B41-AACD-F183403D28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6CE0F01-6FC9-8446-AA07-2A7EC0D7913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99233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99EB869-0DFB-484F-8491-B39C3F665C45}"/>
              </a:ext>
            </a:extLst>
          </p:cNvPr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80323585-9872-CD4D-A413-CD604A0A0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03EB59-6A65-E84A-8026-201BACB1D5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C71B17-2DB8-1845-8EB1-B4D3C3FB4F3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67368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83BD18F-2634-024E-B4B4-8D37ADE23405}"/>
              </a:ext>
            </a:extLst>
          </p:cNvPr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AB6C2DFD-B5E8-2849-A163-05EF49403D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872B883-F46B-CB48-A430-FCE33F55E1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62200" y="0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dirty="0">
                <a:solidFill>
                  <a:schemeClr val="bg1"/>
                </a:solidFill>
                <a:latin typeface="Arial Black" pitchFamily="34" charset="0"/>
              </a:rPr>
              <a:t>LE NOUVEAU LYCEE</a:t>
            </a:r>
          </a:p>
          <a:p>
            <a:pPr>
              <a:defRPr/>
            </a:pPr>
            <a:endParaRPr lang="fr-FR" altLang="fr-FR" dirty="0">
              <a:latin typeface="Arial Black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D7FFC123-EE76-D148-8FC6-721D822AE9A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3FD3B887-EFDB-0E4A-82D0-E76C59D6BFF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4169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5475410-5810-8D4A-A9CB-9E87CC83CAFD}"/>
              </a:ext>
            </a:extLst>
          </p:cNvPr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219A28E1-4B09-2148-ABCA-5F72A56D8F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2E55314-4CED-1840-86E4-ABD7CCA084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62200" y="0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dirty="0">
                <a:solidFill>
                  <a:schemeClr val="bg1"/>
                </a:solidFill>
                <a:latin typeface="Arial Black" pitchFamily="34" charset="0"/>
              </a:rPr>
              <a:t>LE NOUVEAU LYCEE</a:t>
            </a:r>
          </a:p>
          <a:p>
            <a:pPr>
              <a:defRPr/>
            </a:pPr>
            <a:endParaRPr lang="fr-FR" altLang="fr-FR" dirty="0">
              <a:latin typeface="Arial Black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874ED42-7355-D849-9083-3973ED08F8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515492-7CE4-744A-8A43-C37E257B3D1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7093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B6D63A7-E880-924F-8BD4-9A23BFF5E6E2}"/>
              </a:ext>
            </a:extLst>
          </p:cNvPr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LA SECONDE GENERALE ET TECHNOLOGIQUE</a:t>
            </a: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997FE17F-B0D2-0F47-94C4-C328EA1ADF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401224BC-D85F-F240-8887-3F24CD7C31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4A232C9-8E61-7E49-B127-A2821E3C739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0029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9A9C0DA-7485-5846-AE0F-E73672702BF1}"/>
              </a:ext>
            </a:extLst>
          </p:cNvPr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LA SECONDE GENERALE ET TECHNOLOGIQUE</a:t>
            </a: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DE48624E-DFFE-7145-A3E9-829A792390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A299A4-B13B-6743-A304-3B8584BEBD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D1F6C0-1B13-D440-B3DE-E9E2A322D36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770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9263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1F057BC-5CBC-6440-9A35-063F9E476178}"/>
              </a:ext>
            </a:extLst>
          </p:cNvPr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E04BCB35-5343-C448-AECD-40D518121E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20BAD73-51FB-6242-84EB-2BC34EFD7DB9}"/>
              </a:ext>
            </a:extLst>
          </p:cNvPr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>
              <a:alpha val="0"/>
            </a:srgb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LA VOIE GENERALE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CEB93DF0-36B1-E541-BF52-ED5F99D45A0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95421DA-A07A-054D-8BCE-740E514276F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555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9E7D7E1-AE93-FF46-82F3-5AECC54FECF1}"/>
              </a:ext>
            </a:extLst>
          </p:cNvPr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>
              <a:alpha val="0"/>
            </a:srgb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LA VOIE GENERALE</a:t>
            </a: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09A71338-3278-DF40-B9B2-35680A502E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EB6B8A-581D-F94E-9FBB-D2DE30A649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E28286-D463-4F4F-839D-84CC3C3848C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84003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1D035E8-DE29-724E-9E6F-AE51A8BC0B7A}"/>
              </a:ext>
            </a:extLst>
          </p:cNvPr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84DF4D34-1E3F-6F4E-99D5-78052077FE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468D5B-B88D-8A47-B6D2-DFC32B017B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6413" y="0"/>
            <a:ext cx="3557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dirty="0">
                <a:solidFill>
                  <a:schemeClr val="bg1"/>
                </a:solidFill>
                <a:latin typeface="Arial Black" pitchFamily="34" charset="0"/>
              </a:rPr>
              <a:t>LA VOIE TECHNOLOGIQUE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691ABD8A-E6F2-0747-AC54-BDC54EB80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975F5F9-01D7-7941-B404-2352131EB06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747654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97A1346-C3E5-DA4D-8509-5140E8080BE4}"/>
              </a:ext>
            </a:extLst>
          </p:cNvPr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F339BB4D-5CC9-9F4D-B54B-5F515237C4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F5C6CC-11BB-5B4D-9BFA-FA9B1F9AEB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6413" y="0"/>
            <a:ext cx="3557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dirty="0">
                <a:solidFill>
                  <a:schemeClr val="bg1"/>
                </a:solidFill>
                <a:latin typeface="Arial Black" pitchFamily="34" charset="0"/>
              </a:rPr>
              <a:t>LA VOIE TECHNOLOGIQUE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55A6990-73CB-A443-A08E-1D088FEF70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DF34B2-F7FD-6B45-91E9-13E1889543D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2009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333E50F-0301-334B-9C98-1FE2E3636917}"/>
              </a:ext>
            </a:extLst>
          </p:cNvPr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0B441F11-48C5-1047-8483-422DE3CF9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36CAF5-8D9D-414A-B84A-3A1C253C94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94100" y="-36513"/>
            <a:ext cx="554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dirty="0">
                <a:solidFill>
                  <a:schemeClr val="bg1"/>
                </a:solidFill>
                <a:latin typeface="Arial Black" pitchFamily="34" charset="0"/>
              </a:rPr>
              <a:t>LES EPREUVES DU BACCALAUREAT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82A3D3C4-69BC-AE46-A410-F6540A1FC0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C38152E-EB49-4942-9515-409E6BB73E4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7456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8089EC0-522C-2B43-A3D1-2AF7183D15FD}"/>
              </a:ext>
            </a:extLst>
          </p:cNvPr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044721FF-4881-7446-B8E4-416E8F0C7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6E9300-FD07-5846-95BA-0C8D3AEB40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71900" y="-36513"/>
            <a:ext cx="5372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dirty="0">
                <a:solidFill>
                  <a:schemeClr val="bg1"/>
                </a:solidFill>
                <a:latin typeface="Arial Black" pitchFamily="34" charset="0"/>
              </a:rPr>
              <a:t>LES EPREUVES DU BACCALAUREAT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5D7577F-F68F-C84A-ACCB-1C7B372FFA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24BB3-16EE-2545-8D40-2091EF4E9E7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3741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age de contenu texte_orientation seco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EA7F8C2-0322-F14B-8762-81DE6BB0EA7F}"/>
              </a:ext>
            </a:extLst>
          </p:cNvPr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58CE5CC3-D3EC-384A-8793-ED744B8CD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57FA86-5E89-594B-85AB-79F998D947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02000" y="-36513"/>
            <a:ext cx="584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dirty="0">
                <a:solidFill>
                  <a:schemeClr val="bg1"/>
                </a:solidFill>
                <a:latin typeface="Arial Black" pitchFamily="34" charset="0"/>
              </a:rPr>
              <a:t>L’ORIENTATION EN CLASSE DE SECONDE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F8D99117-2937-9540-A72E-AE1582E3A9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D8E5B77-DD43-154C-964F-5E112C7AC50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02482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AD91CE-EA15-3549-ABC4-DD89A2ED56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02000" y="-36513"/>
            <a:ext cx="584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dirty="0">
                <a:solidFill>
                  <a:schemeClr val="bg1"/>
                </a:solidFill>
                <a:latin typeface="Arial Black" pitchFamily="34" charset="0"/>
              </a:rPr>
              <a:t>L’ORIENTATION EN CLASSE DE SECONDE</a:t>
            </a: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0241D205-C34D-024A-93B3-0A56747DA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EE7444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9EA58A-B80B-1D4C-9A9E-17F0A485D5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E7F3C206-A522-7443-89A0-455E273BB66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74995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03349A5-6EE8-9A46-B151-67154FFD12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83488F-A620-744D-8CEB-4EC1E48BE75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0234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5C8F85-392A-A04F-822A-481A8611E0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250238" y="6391275"/>
            <a:ext cx="350837" cy="365125"/>
          </a:xfrm>
        </p:spPr>
        <p:txBody>
          <a:bodyPr/>
          <a:lstStyle>
            <a:lvl1pPr>
              <a:defRPr/>
            </a:lvl1pPr>
          </a:lstStyle>
          <a:p>
            <a:fld id="{5D92670D-E50F-4F46-9422-B81F7246B3B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335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>
            <a:extLst>
              <a:ext uri="{FF2B5EF4-FFF2-40B4-BE49-F238E27FC236}">
                <a16:creationId xmlns:a16="http://schemas.microsoft.com/office/drawing/2014/main" id="{5350D27C-970B-9247-B95F-8B14AD5D5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EAB033-8581-C249-80C7-DCAB4ED6164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9A706FD-2C68-B44B-A177-332A6738A3A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0817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2859742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468670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97806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259563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28834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2369133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311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720298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465150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7878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>
            <a:extLst>
              <a:ext uri="{FF2B5EF4-FFF2-40B4-BE49-F238E27FC236}">
                <a16:creationId xmlns:a16="http://schemas.microsoft.com/office/drawing/2014/main" id="{345905E4-BC70-B940-8A45-8BA765AAC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25B9D2F-FC0F-F04E-9C8A-E4BA868866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D42E11-9D15-9445-AD63-6FCE6723577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28178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875243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1572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2568C7C-FEB3-E148-AD38-06E333D85F1D}"/>
              </a:ext>
            </a:extLst>
          </p:cNvPr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EA1988C1-04FE-A144-A8DA-C1D262E58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58642159-FF94-8B41-AACD-F183403D28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6CE0F01-6FC9-8446-AA07-2A7EC0D7913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388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99EB869-0DFB-484F-8491-B39C3F665C45}"/>
              </a:ext>
            </a:extLst>
          </p:cNvPr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80323585-9872-CD4D-A413-CD604A0A0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03EB59-6A65-E84A-8026-201BACB1D5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C71B17-2DB8-1845-8EB1-B4D3C3FB4F3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402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83BD18F-2634-024E-B4B4-8D37ADE23405}"/>
              </a:ext>
            </a:extLst>
          </p:cNvPr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AB6C2DFD-B5E8-2849-A163-05EF49403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872B883-F46B-CB48-A430-FCE33F55E1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62200" y="0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dirty="0">
                <a:solidFill>
                  <a:schemeClr val="bg1"/>
                </a:solidFill>
                <a:latin typeface="Arial Black" pitchFamily="34" charset="0"/>
              </a:rPr>
              <a:t>LE NOUVEAU LYCEE</a:t>
            </a:r>
          </a:p>
          <a:p>
            <a:pPr>
              <a:defRPr/>
            </a:pPr>
            <a:endParaRPr lang="fr-FR" altLang="fr-FR" dirty="0">
              <a:latin typeface="Arial Black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D7FFC123-EE76-D148-8FC6-721D822AE9A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3FD3B887-EFDB-0E4A-82D0-E76C59D6BFF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9971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5475410-5810-8D4A-A9CB-9E87CC83CAFD}"/>
              </a:ext>
            </a:extLst>
          </p:cNvPr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219A28E1-4B09-2148-ABCA-5F72A56D8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2E55314-4CED-1840-86E4-ABD7CCA084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62200" y="0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dirty="0">
                <a:solidFill>
                  <a:schemeClr val="bg1"/>
                </a:solidFill>
                <a:latin typeface="Arial Black" pitchFamily="34" charset="0"/>
              </a:rPr>
              <a:t>LE NOUVEAU LYCEE</a:t>
            </a:r>
          </a:p>
          <a:p>
            <a:pPr>
              <a:defRPr/>
            </a:pPr>
            <a:endParaRPr lang="fr-FR" altLang="fr-FR" dirty="0">
              <a:latin typeface="Arial Black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874ED42-7355-D849-9083-3973ED08F8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515492-7CE4-744A-8A43-C37E257B3D1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061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698885" y="5516417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6995213" y="4489080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698885" y="0"/>
            <a:ext cx="295" cy="5507953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logoIGEN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524" y="6063238"/>
            <a:ext cx="1481328" cy="603504"/>
          </a:xfrm>
          <a:prstGeom prst="rect">
            <a:avLst/>
          </a:prstGeom>
        </p:spPr>
      </p:pic>
      <p:pic>
        <p:nvPicPr>
          <p:cNvPr id="10" name="Picture 2" descr="C:\Users\dlacaze\Documents\Communication\Modèles et logos\Logos\Logos octobre 2018\Logos ministères 2018\2018_MENJ_logo_horizontal_vect.jpg">
            <a:extLst>
              <a:ext uri="{FF2B5EF4-FFF2-40B4-BE49-F238E27FC236}">
                <a16:creationId xmlns:a16="http://schemas.microsoft.com/office/drawing/2014/main" id="{02531F4D-0DA0-9644-BAA8-E4D3A983A8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20" y="6138612"/>
            <a:ext cx="1481912" cy="452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11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68308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E42E0C1-2507-9744-B169-C49DBB223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354013"/>
            <a:ext cx="7881938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DE7F7B58-9A90-4245-8D57-F33A5A3A67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04863" y="1476375"/>
            <a:ext cx="7881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 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67B6F9-89EB-3942-A816-1E594CB41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404040"/>
                </a:solidFill>
                <a:latin typeface="Arial" panose="020B0604020202020204" pitchFamily="34" charset="0"/>
              </a:defRPr>
            </a:lvl1pPr>
          </a:lstStyle>
          <a:p>
            <a:fld id="{96AC0A56-E600-6944-9F7A-C5AC745786A5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57E11AE0-88FD-DB4D-9970-D40209C8C028}"/>
              </a:ext>
            </a:extLst>
          </p:cNvPr>
          <p:cNvSpPr txBox="1">
            <a:spLocks/>
          </p:cNvSpPr>
          <p:nvPr/>
        </p:nvSpPr>
        <p:spPr>
          <a:xfrm>
            <a:off x="2368550" y="6146800"/>
            <a:ext cx="3544888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  <a:defRPr/>
            </a:pPr>
            <a:endParaRPr lang="fr-FR" sz="900" dirty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  <a:defRPr/>
            </a:pPr>
            <a:r>
              <a:rPr lang="fr-FR" sz="9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Arial" charset="0"/>
                <a:cs typeface="Arial" charset="0"/>
              </a:rPr>
              <a:t>BACCALAUREAT 2021</a:t>
            </a: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DBA16A31-70E8-9046-8D7B-06BFD922D06D}"/>
              </a:ext>
            </a:extLst>
          </p:cNvPr>
          <p:cNvSpPr txBox="1">
            <a:spLocks/>
          </p:cNvSpPr>
          <p:nvPr/>
        </p:nvSpPr>
        <p:spPr>
          <a:xfrm>
            <a:off x="6989763" y="6391275"/>
            <a:ext cx="1160462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endParaRPr lang="fr-FR" sz="900" dirty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Image 8">
            <a:extLst>
              <a:ext uri="{FF2B5EF4-FFF2-40B4-BE49-F238E27FC236}">
                <a16:creationId xmlns:a16="http://schemas.microsoft.com/office/drawing/2014/main" id="{1AEDBE69-A09A-AC47-93DA-2D76BC54F40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6249988"/>
            <a:ext cx="12192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ZoneTexte 3">
            <a:extLst>
              <a:ext uri="{FF2B5EF4-FFF2-40B4-BE49-F238E27FC236}">
                <a16:creationId xmlns:a16="http://schemas.microsoft.com/office/drawing/2014/main" id="{45277C04-E1F7-D54F-9CF7-B3804346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0"/>
            <a:ext cx="7881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fr-FR" altLang="fr-FR" b="1">
              <a:solidFill>
                <a:srgbClr val="005E8B"/>
              </a:solidFill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C38189A6-DCED-CE4E-8100-918857B32C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341437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15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 cap="all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Font typeface="Arial" panose="020B0604020202020204" pitchFamily="34" charset="0"/>
        <a:buChar char="■"/>
        <a:defRPr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 Italic"/>
        <a:buChar char="■"/>
        <a:defRPr sz="13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6270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3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806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E42E0C1-2507-9744-B169-C49DBB223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354013"/>
            <a:ext cx="7881938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DE7F7B58-9A90-4245-8D57-F33A5A3A67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04863" y="1476375"/>
            <a:ext cx="7881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 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67B6F9-89EB-3942-A816-1E594CB41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404040"/>
                </a:solidFill>
                <a:latin typeface="Arial" panose="020B0604020202020204" pitchFamily="34" charset="0"/>
              </a:defRPr>
            </a:lvl1pPr>
          </a:lstStyle>
          <a:p>
            <a:fld id="{96AC0A56-E600-6944-9F7A-C5AC745786A5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57E11AE0-88FD-DB4D-9970-D40209C8C028}"/>
              </a:ext>
            </a:extLst>
          </p:cNvPr>
          <p:cNvSpPr txBox="1">
            <a:spLocks/>
          </p:cNvSpPr>
          <p:nvPr/>
        </p:nvSpPr>
        <p:spPr>
          <a:xfrm>
            <a:off x="2368550" y="6146800"/>
            <a:ext cx="3544888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  <a:defRPr/>
            </a:pPr>
            <a:endParaRPr lang="fr-FR" sz="900" dirty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  <a:defRPr/>
            </a:pPr>
            <a:r>
              <a:rPr lang="fr-FR" sz="9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Arial" charset="0"/>
                <a:cs typeface="Arial" charset="0"/>
              </a:rPr>
              <a:t>BACCALAUREAT 2021</a:t>
            </a: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DBA16A31-70E8-9046-8D7B-06BFD922D06D}"/>
              </a:ext>
            </a:extLst>
          </p:cNvPr>
          <p:cNvSpPr txBox="1">
            <a:spLocks/>
          </p:cNvSpPr>
          <p:nvPr/>
        </p:nvSpPr>
        <p:spPr>
          <a:xfrm>
            <a:off x="6989763" y="6391275"/>
            <a:ext cx="1160462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endParaRPr lang="fr-FR" sz="900" dirty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Image 8">
            <a:extLst>
              <a:ext uri="{FF2B5EF4-FFF2-40B4-BE49-F238E27FC236}">
                <a16:creationId xmlns:a16="http://schemas.microsoft.com/office/drawing/2014/main" id="{1AEDBE69-A09A-AC47-93DA-2D76BC54F40F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1838" y="6249988"/>
            <a:ext cx="12192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ZoneTexte 3">
            <a:extLst>
              <a:ext uri="{FF2B5EF4-FFF2-40B4-BE49-F238E27FC236}">
                <a16:creationId xmlns:a16="http://schemas.microsoft.com/office/drawing/2014/main" id="{45277C04-E1F7-D54F-9CF7-B3804346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0"/>
            <a:ext cx="7881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fr-FR" altLang="fr-FR" b="1">
              <a:solidFill>
                <a:srgbClr val="005E8B"/>
              </a:solidFill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C38189A6-DCED-CE4E-8100-918857B32C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341437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08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 cap="all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Font typeface="Arial" panose="020B0604020202020204" pitchFamily="34" charset="0"/>
        <a:buChar char="■"/>
        <a:defRPr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 Italic"/>
        <a:buChar char="■"/>
        <a:defRPr sz="13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6270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3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806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 descr="logoIGEN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359" y="6357257"/>
            <a:ext cx="1055700" cy="430100"/>
          </a:xfrm>
          <a:prstGeom prst="rect">
            <a:avLst/>
          </a:prstGeom>
        </p:spPr>
      </p:pic>
      <p:pic>
        <p:nvPicPr>
          <p:cNvPr id="8" name="Picture 2" descr="C:\Users\dlacaze\Documents\Communication\Modèles et logos\Logos\Logos octobre 2018\Logos ministères 2018\2018_MENJ_logo_horizontal_vect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6" y="6400800"/>
            <a:ext cx="1055700" cy="32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43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B7B3CB-E3BA-F74C-AB76-86EFC5843CD6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0609" y="976320"/>
            <a:ext cx="7894637" cy="3063245"/>
          </a:xfrm>
        </p:spPr>
        <p:txBody>
          <a:bodyPr/>
          <a:lstStyle/>
          <a:p>
            <a:r>
              <a:rPr lang="fr-FR" sz="3800" dirty="0"/>
              <a:t>Sciences numériques et technologie</a:t>
            </a:r>
            <a:br>
              <a:rPr lang="fr-FR" sz="3800" dirty="0"/>
            </a:br>
            <a:r>
              <a:rPr lang="fr-FR" sz="3800" dirty="0"/>
              <a:t>Numérique et sciences informatiques</a:t>
            </a:r>
            <a:br>
              <a:rPr lang="fr-FR" sz="4000" dirty="0"/>
            </a:br>
            <a:br>
              <a:rPr lang="fr-FR" sz="4000" dirty="0"/>
            </a:br>
            <a:r>
              <a:rPr lang="fr-FR" sz="2000" dirty="0"/>
              <a:t>PNF IA-IPR STI, 15-16 janvier 2019, Paris</a:t>
            </a:r>
            <a:br>
              <a:rPr lang="fr-FR" sz="2000" dirty="0"/>
            </a:br>
            <a:r>
              <a:rPr lang="fr-FR" sz="1200" dirty="0"/>
              <a:t>Présentation réalisée suite au PNF du 5 décembre 2018   </a:t>
            </a:r>
          </a:p>
        </p:txBody>
      </p:sp>
    </p:spTree>
    <p:extLst>
      <p:ext uri="{BB962C8B-B14F-4D97-AF65-F5344CB8AC3E}">
        <p14:creationId xmlns:p14="http://schemas.microsoft.com/office/powerpoint/2010/main" val="466929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5568325" y="367189"/>
            <a:ext cx="3494291" cy="669759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Ressources humaines SNT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247CA4-A056-9741-9E0F-024216126320}"/>
              </a:ext>
            </a:extLst>
          </p:cNvPr>
          <p:cNvSpPr/>
          <p:nvPr/>
        </p:nvSpPr>
        <p:spPr>
          <a:xfrm>
            <a:off x="0" y="-827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PNF IA-IPR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193CC9-1ACD-5043-B4C2-6944FCD946FE}"/>
              </a:ext>
            </a:extLst>
          </p:cNvPr>
          <p:cNvSpPr/>
          <p:nvPr/>
        </p:nvSpPr>
        <p:spPr>
          <a:xfrm>
            <a:off x="0" y="363655"/>
            <a:ext cx="5197288" cy="360062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Réforme du lycée GT : SNT et NSI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B44C79-D56B-E849-A091-DCC5F3396F7C}"/>
              </a:ext>
            </a:extLst>
          </p:cNvPr>
          <p:cNvSpPr/>
          <p:nvPr/>
        </p:nvSpPr>
        <p:spPr>
          <a:xfrm>
            <a:off x="5286122" y="367188"/>
            <a:ext cx="282204" cy="6697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265" y="4863139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30E51F-5B01-484E-841D-561039D6964A}"/>
              </a:ext>
            </a:extLst>
          </p:cNvPr>
          <p:cNvSpPr/>
          <p:nvPr/>
        </p:nvSpPr>
        <p:spPr>
          <a:xfrm>
            <a:off x="654734" y="2371854"/>
            <a:ext cx="3613045" cy="2928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560 000 élèves de seconde (rentrée 2016) soit 18 600 classes (30 élèves par division), soit 28 000 heures (sans prendre en compte les dédoublements).</a:t>
            </a:r>
          </a:p>
          <a:p>
            <a:pPr marL="285750" indent="-28575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1 555 ETP (si 18 h en SNT), estimation à 2 000 ETP</a:t>
            </a:r>
          </a:p>
          <a:p>
            <a:pPr marL="285750" indent="-28575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Prévision environ 8 000 professeurs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2B23CF-6736-AB4F-A4CC-EDE9DDC879C7}"/>
              </a:ext>
            </a:extLst>
          </p:cNvPr>
          <p:cNvSpPr/>
          <p:nvPr/>
        </p:nvSpPr>
        <p:spPr>
          <a:xfrm>
            <a:off x="372529" y="2371854"/>
            <a:ext cx="282205" cy="29403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B45761-8375-E946-9E4F-919300F5FA4A}"/>
              </a:ext>
            </a:extLst>
          </p:cNvPr>
          <p:cNvSpPr/>
          <p:nvPr/>
        </p:nvSpPr>
        <p:spPr>
          <a:xfrm>
            <a:off x="3979779" y="1955239"/>
            <a:ext cx="288000" cy="28800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A1CC03-580D-3E48-AD25-6F3310B35A55}"/>
              </a:ext>
            </a:extLst>
          </p:cNvPr>
          <p:cNvSpPr/>
          <p:nvPr/>
        </p:nvSpPr>
        <p:spPr>
          <a:xfrm>
            <a:off x="3547361" y="1955239"/>
            <a:ext cx="288000" cy="28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5E8817-38AF-A14B-B81A-5AEA9C2729E9}"/>
              </a:ext>
            </a:extLst>
          </p:cNvPr>
          <p:cNvSpPr/>
          <p:nvPr/>
        </p:nvSpPr>
        <p:spPr>
          <a:xfrm>
            <a:off x="372528" y="1955239"/>
            <a:ext cx="3030415" cy="288000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Besoins RH dès 2019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5BBA69-1E26-A740-A65C-F1CDCBAF9A99}"/>
              </a:ext>
            </a:extLst>
          </p:cNvPr>
          <p:cNvSpPr/>
          <p:nvPr/>
        </p:nvSpPr>
        <p:spPr>
          <a:xfrm>
            <a:off x="5273015" y="2371854"/>
            <a:ext cx="3613045" cy="2928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recensement par les recteurs des besoins et des professeurs à former (cible : math, PC, SVT, STI et Éco-gestion)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PNF 5 décembre 2018 puis 7-8 février 2019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Production d’un MOOC et de ressources pédagogiques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formations académiques à partir de février 2019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7356D5-4D60-3944-AB92-B8C25AA18F49}"/>
              </a:ext>
            </a:extLst>
          </p:cNvPr>
          <p:cNvSpPr/>
          <p:nvPr/>
        </p:nvSpPr>
        <p:spPr>
          <a:xfrm>
            <a:off x="4990810" y="2371854"/>
            <a:ext cx="282205" cy="29403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F5662F-3226-FD40-A8C7-853860A4FBF3}"/>
              </a:ext>
            </a:extLst>
          </p:cNvPr>
          <p:cNvSpPr/>
          <p:nvPr/>
        </p:nvSpPr>
        <p:spPr>
          <a:xfrm>
            <a:off x="8598060" y="1955239"/>
            <a:ext cx="288000" cy="28800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392C8F-BE63-0B49-90B4-E1999D870532}"/>
              </a:ext>
            </a:extLst>
          </p:cNvPr>
          <p:cNvSpPr/>
          <p:nvPr/>
        </p:nvSpPr>
        <p:spPr>
          <a:xfrm>
            <a:off x="8165642" y="1955239"/>
            <a:ext cx="288000" cy="28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825F77-C266-7C4D-AEF1-501C031CDB38}"/>
              </a:ext>
            </a:extLst>
          </p:cNvPr>
          <p:cNvSpPr/>
          <p:nvPr/>
        </p:nvSpPr>
        <p:spPr>
          <a:xfrm>
            <a:off x="4990809" y="1955239"/>
            <a:ext cx="3030415" cy="288000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Formation</a:t>
            </a:r>
          </a:p>
        </p:txBody>
      </p:sp>
    </p:spTree>
    <p:extLst>
      <p:ext uri="{BB962C8B-B14F-4D97-AF65-F5344CB8AC3E}">
        <p14:creationId xmlns:p14="http://schemas.microsoft.com/office/powerpoint/2010/main" val="2558925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5568325" y="367189"/>
            <a:ext cx="3494291" cy="669759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Projet de programme </a:t>
            </a:r>
            <a:r>
              <a:rPr lang="fr-FR" sz="2000" b="1" i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NSI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M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247CA4-A056-9741-9E0F-024216126320}"/>
              </a:ext>
            </a:extLst>
          </p:cNvPr>
          <p:cNvSpPr/>
          <p:nvPr/>
        </p:nvSpPr>
        <p:spPr>
          <a:xfrm>
            <a:off x="0" y="-827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PNF IA-IPR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193CC9-1ACD-5043-B4C2-6944FCD946FE}"/>
              </a:ext>
            </a:extLst>
          </p:cNvPr>
          <p:cNvSpPr/>
          <p:nvPr/>
        </p:nvSpPr>
        <p:spPr>
          <a:xfrm>
            <a:off x="0" y="363655"/>
            <a:ext cx="5197288" cy="360062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Réforme du lycée GT : SNT et NSI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B44C79-D56B-E849-A091-DCC5F3396F7C}"/>
              </a:ext>
            </a:extLst>
          </p:cNvPr>
          <p:cNvSpPr/>
          <p:nvPr/>
        </p:nvSpPr>
        <p:spPr>
          <a:xfrm>
            <a:off x="5286122" y="367188"/>
            <a:ext cx="282204" cy="6697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2261906" y="855243"/>
            <a:ext cx="288000" cy="28800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4608C7-81CA-B34D-A8A3-33F93E051265}"/>
              </a:ext>
            </a:extLst>
          </p:cNvPr>
          <p:cNvSpPr/>
          <p:nvPr/>
        </p:nvSpPr>
        <p:spPr>
          <a:xfrm>
            <a:off x="1829488" y="855243"/>
            <a:ext cx="288000" cy="28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0AE9A-F6EC-664D-91D7-CF921B9A4366}"/>
              </a:ext>
            </a:extLst>
          </p:cNvPr>
          <p:cNvSpPr/>
          <p:nvPr/>
        </p:nvSpPr>
        <p:spPr>
          <a:xfrm>
            <a:off x="1" y="854073"/>
            <a:ext cx="1685070" cy="288000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2706304" y="2808734"/>
            <a:ext cx="3731391" cy="2928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dirty="0">
                <a:solidFill>
                  <a:schemeClr val="tx1"/>
                </a:solidFill>
              </a:rPr>
              <a:t>Une part de l’horaire de la spécialité </a:t>
            </a:r>
            <a:r>
              <a:rPr lang="fr-FR" b="1" dirty="0">
                <a:solidFill>
                  <a:schemeClr val="tx1"/>
                </a:solidFill>
              </a:rPr>
              <a:t>d’au moins un quart du total en classe de première et d'au moins un tiers en classe de terminale </a:t>
            </a:r>
            <a:r>
              <a:rPr lang="fr-FR" dirty="0">
                <a:solidFill>
                  <a:schemeClr val="tx1"/>
                </a:solidFill>
              </a:rPr>
              <a:t>doit être réservée à la conception et à l’élaboration de projets conduits par des groupes de deux à quatre élèves.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B44C79-D56B-E849-A091-DCC5F3396F7C}"/>
              </a:ext>
            </a:extLst>
          </p:cNvPr>
          <p:cNvSpPr/>
          <p:nvPr/>
        </p:nvSpPr>
        <p:spPr>
          <a:xfrm>
            <a:off x="2461553" y="2808734"/>
            <a:ext cx="282205" cy="29403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265" y="4863139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6CC5B0-7AE1-CE47-8230-6781B7CF112B}"/>
              </a:ext>
            </a:extLst>
          </p:cNvPr>
          <p:cNvSpPr/>
          <p:nvPr/>
        </p:nvSpPr>
        <p:spPr>
          <a:xfrm>
            <a:off x="6149695" y="2219223"/>
            <a:ext cx="288000" cy="28800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845B0A-D1CD-4143-9084-F613811AEAC1}"/>
              </a:ext>
            </a:extLst>
          </p:cNvPr>
          <p:cNvSpPr/>
          <p:nvPr/>
        </p:nvSpPr>
        <p:spPr>
          <a:xfrm>
            <a:off x="5717277" y="2219223"/>
            <a:ext cx="288000" cy="28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7D9C98-993B-1943-B766-CD677A8DA6E7}"/>
              </a:ext>
            </a:extLst>
          </p:cNvPr>
          <p:cNvSpPr/>
          <p:nvPr/>
        </p:nvSpPr>
        <p:spPr>
          <a:xfrm>
            <a:off x="2461553" y="2225979"/>
            <a:ext cx="3030415" cy="288000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Démarche de projet</a:t>
            </a:r>
          </a:p>
        </p:txBody>
      </p:sp>
    </p:spTree>
    <p:extLst>
      <p:ext uri="{BB962C8B-B14F-4D97-AF65-F5344CB8AC3E}">
        <p14:creationId xmlns:p14="http://schemas.microsoft.com/office/powerpoint/2010/main" val="2038460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5568325" y="367189"/>
            <a:ext cx="3494291" cy="669759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Projet de programme </a:t>
            </a:r>
            <a:r>
              <a:rPr lang="fr-FR" sz="2000" b="1" i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NSI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(première)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247CA4-A056-9741-9E0F-024216126320}"/>
              </a:ext>
            </a:extLst>
          </p:cNvPr>
          <p:cNvSpPr/>
          <p:nvPr/>
        </p:nvSpPr>
        <p:spPr>
          <a:xfrm>
            <a:off x="0" y="-827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PNF IA-IPR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193CC9-1ACD-5043-B4C2-6944FCD946FE}"/>
              </a:ext>
            </a:extLst>
          </p:cNvPr>
          <p:cNvSpPr/>
          <p:nvPr/>
        </p:nvSpPr>
        <p:spPr>
          <a:xfrm>
            <a:off x="0" y="363655"/>
            <a:ext cx="5197288" cy="360062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Réforme du lycée GT : SNT et NSI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B44C79-D56B-E849-A091-DCC5F3396F7C}"/>
              </a:ext>
            </a:extLst>
          </p:cNvPr>
          <p:cNvSpPr/>
          <p:nvPr/>
        </p:nvSpPr>
        <p:spPr>
          <a:xfrm>
            <a:off x="5286122" y="367188"/>
            <a:ext cx="282204" cy="6697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2261906" y="855243"/>
            <a:ext cx="288000" cy="28800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4608C7-81CA-B34D-A8A3-33F93E051265}"/>
              </a:ext>
            </a:extLst>
          </p:cNvPr>
          <p:cNvSpPr/>
          <p:nvPr/>
        </p:nvSpPr>
        <p:spPr>
          <a:xfrm>
            <a:off x="1829488" y="855243"/>
            <a:ext cx="288000" cy="28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0AE9A-F6EC-664D-91D7-CF921B9A4366}"/>
              </a:ext>
            </a:extLst>
          </p:cNvPr>
          <p:cNvSpPr/>
          <p:nvPr/>
        </p:nvSpPr>
        <p:spPr>
          <a:xfrm>
            <a:off x="1" y="854073"/>
            <a:ext cx="1685070" cy="288000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1650998" y="2695683"/>
            <a:ext cx="6086754" cy="2928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Histoire de l'informatique</a:t>
            </a:r>
          </a:p>
          <a:p>
            <a:pPr>
              <a:buFont typeface="Arial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Représentation des données : types et valeurs de base</a:t>
            </a:r>
          </a:p>
          <a:p>
            <a:pPr>
              <a:buFont typeface="Arial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Représentation des données : types construits </a:t>
            </a:r>
          </a:p>
          <a:p>
            <a:pPr>
              <a:buFont typeface="Arial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Traitement de données en tables</a:t>
            </a:r>
          </a:p>
          <a:p>
            <a:pPr>
              <a:buFont typeface="Arial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Interactions homme-machine sur le Web</a:t>
            </a:r>
          </a:p>
          <a:p>
            <a:pPr>
              <a:buFont typeface="Arial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Architectures matérielles et systèmes d’exploitation</a:t>
            </a:r>
          </a:p>
          <a:p>
            <a:pPr>
              <a:buFont typeface="Arial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Langages et programmation</a:t>
            </a:r>
          </a:p>
          <a:p>
            <a:pPr>
              <a:buFont typeface="Arial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Algorithmique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B44C79-D56B-E849-A091-DCC5F3396F7C}"/>
              </a:ext>
            </a:extLst>
          </p:cNvPr>
          <p:cNvSpPr/>
          <p:nvPr/>
        </p:nvSpPr>
        <p:spPr>
          <a:xfrm>
            <a:off x="1406248" y="2695683"/>
            <a:ext cx="323457" cy="29403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265" y="4863139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6CC5B0-7AE1-CE47-8230-6781B7CF112B}"/>
              </a:ext>
            </a:extLst>
          </p:cNvPr>
          <p:cNvSpPr/>
          <p:nvPr/>
        </p:nvSpPr>
        <p:spPr>
          <a:xfrm>
            <a:off x="6849399" y="1878389"/>
            <a:ext cx="288000" cy="28800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845B0A-D1CD-4143-9084-F613811AEAC1}"/>
              </a:ext>
            </a:extLst>
          </p:cNvPr>
          <p:cNvSpPr/>
          <p:nvPr/>
        </p:nvSpPr>
        <p:spPr>
          <a:xfrm>
            <a:off x="6416981" y="1878389"/>
            <a:ext cx="288000" cy="28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7D9C98-993B-1943-B766-CD677A8DA6E7}"/>
              </a:ext>
            </a:extLst>
          </p:cNvPr>
          <p:cNvSpPr/>
          <p:nvPr/>
        </p:nvSpPr>
        <p:spPr>
          <a:xfrm>
            <a:off x="1406248" y="1878389"/>
            <a:ext cx="4689752" cy="288000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Programme en huit rubriques</a:t>
            </a:r>
          </a:p>
        </p:txBody>
      </p:sp>
    </p:spTree>
    <p:extLst>
      <p:ext uri="{BB962C8B-B14F-4D97-AF65-F5344CB8AC3E}">
        <p14:creationId xmlns:p14="http://schemas.microsoft.com/office/powerpoint/2010/main" val="1679290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5568325" y="367189"/>
            <a:ext cx="3494291" cy="669759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Ressources humaines NSI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247CA4-A056-9741-9E0F-024216126320}"/>
              </a:ext>
            </a:extLst>
          </p:cNvPr>
          <p:cNvSpPr/>
          <p:nvPr/>
        </p:nvSpPr>
        <p:spPr>
          <a:xfrm>
            <a:off x="0" y="-827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PNF IA-IPR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193CC9-1ACD-5043-B4C2-6944FCD946FE}"/>
              </a:ext>
            </a:extLst>
          </p:cNvPr>
          <p:cNvSpPr/>
          <p:nvPr/>
        </p:nvSpPr>
        <p:spPr>
          <a:xfrm>
            <a:off x="0" y="363655"/>
            <a:ext cx="5197288" cy="360062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Réforme du lycée GT : SNT et NSI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B44C79-D56B-E849-A091-DCC5F3396F7C}"/>
              </a:ext>
            </a:extLst>
          </p:cNvPr>
          <p:cNvSpPr/>
          <p:nvPr/>
        </p:nvSpPr>
        <p:spPr>
          <a:xfrm>
            <a:off x="5286122" y="367188"/>
            <a:ext cx="282204" cy="6697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265" y="4863139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30E51F-5B01-484E-841D-561039D6964A}"/>
              </a:ext>
            </a:extLst>
          </p:cNvPr>
          <p:cNvSpPr/>
          <p:nvPr/>
        </p:nvSpPr>
        <p:spPr>
          <a:xfrm>
            <a:off x="654734" y="2371854"/>
            <a:ext cx="3613045" cy="2928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chemeClr val="tx1"/>
              </a:buClr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Sondage réalisé en janvier 2019, spécialité qui serait proposée dans environ :</a:t>
            </a:r>
          </a:p>
          <a:p>
            <a:pPr marL="285750" indent="-28575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750 lycées publics</a:t>
            </a:r>
          </a:p>
          <a:p>
            <a:pPr marL="285750" indent="-28575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250 lycées privés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2B23CF-6736-AB4F-A4CC-EDE9DDC879C7}"/>
              </a:ext>
            </a:extLst>
          </p:cNvPr>
          <p:cNvSpPr/>
          <p:nvPr/>
        </p:nvSpPr>
        <p:spPr>
          <a:xfrm>
            <a:off x="372529" y="2371854"/>
            <a:ext cx="282205" cy="29403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B45761-8375-E946-9E4F-919300F5FA4A}"/>
              </a:ext>
            </a:extLst>
          </p:cNvPr>
          <p:cNvSpPr/>
          <p:nvPr/>
        </p:nvSpPr>
        <p:spPr>
          <a:xfrm>
            <a:off x="3979779" y="1955239"/>
            <a:ext cx="288000" cy="28800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A1CC03-580D-3E48-AD25-6F3310B35A55}"/>
              </a:ext>
            </a:extLst>
          </p:cNvPr>
          <p:cNvSpPr/>
          <p:nvPr/>
        </p:nvSpPr>
        <p:spPr>
          <a:xfrm>
            <a:off x="3547361" y="1955239"/>
            <a:ext cx="288000" cy="28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5E8817-38AF-A14B-B81A-5AEA9C2729E9}"/>
              </a:ext>
            </a:extLst>
          </p:cNvPr>
          <p:cNvSpPr/>
          <p:nvPr/>
        </p:nvSpPr>
        <p:spPr>
          <a:xfrm>
            <a:off x="372528" y="1955239"/>
            <a:ext cx="3030415" cy="288000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Besoins RH dès 2019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5BBA69-1E26-A740-A65C-F1CDCBAF9A99}"/>
              </a:ext>
            </a:extLst>
          </p:cNvPr>
          <p:cNvSpPr/>
          <p:nvPr/>
        </p:nvSpPr>
        <p:spPr>
          <a:xfrm>
            <a:off x="5273015" y="2371854"/>
            <a:ext cx="3613045" cy="2928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Cible enseignants : principalement les professeurs de terminale spécialité ISN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Formation spécifique universitaire  avec présentielle et travail à distance (début février 2019)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Délivrance d’un DIU (diplôme interuniversitaire)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Formation sur 2 ans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7356D5-4D60-3944-AB92-B8C25AA18F49}"/>
              </a:ext>
            </a:extLst>
          </p:cNvPr>
          <p:cNvSpPr/>
          <p:nvPr/>
        </p:nvSpPr>
        <p:spPr>
          <a:xfrm>
            <a:off x="4990810" y="2371854"/>
            <a:ext cx="282205" cy="29403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F5662F-3226-FD40-A8C7-853860A4FBF3}"/>
              </a:ext>
            </a:extLst>
          </p:cNvPr>
          <p:cNvSpPr/>
          <p:nvPr/>
        </p:nvSpPr>
        <p:spPr>
          <a:xfrm>
            <a:off x="8598060" y="1955239"/>
            <a:ext cx="288000" cy="28800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392C8F-BE63-0B49-90B4-E1999D870532}"/>
              </a:ext>
            </a:extLst>
          </p:cNvPr>
          <p:cNvSpPr/>
          <p:nvPr/>
        </p:nvSpPr>
        <p:spPr>
          <a:xfrm>
            <a:off x="8165642" y="1955239"/>
            <a:ext cx="288000" cy="28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825F77-C266-7C4D-AEF1-501C031CDB38}"/>
              </a:ext>
            </a:extLst>
          </p:cNvPr>
          <p:cNvSpPr/>
          <p:nvPr/>
        </p:nvSpPr>
        <p:spPr>
          <a:xfrm>
            <a:off x="4990809" y="1955239"/>
            <a:ext cx="3030415" cy="288000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Formation</a:t>
            </a:r>
          </a:p>
        </p:txBody>
      </p:sp>
    </p:spTree>
    <p:extLst>
      <p:ext uri="{BB962C8B-B14F-4D97-AF65-F5344CB8AC3E}">
        <p14:creationId xmlns:p14="http://schemas.microsoft.com/office/powerpoint/2010/main" val="284665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0E5EDCE-885D-3742-BB4E-275709A94ED5}"/>
              </a:ext>
            </a:extLst>
          </p:cNvPr>
          <p:cNvSpPr/>
          <p:nvPr/>
        </p:nvSpPr>
        <p:spPr>
          <a:xfrm>
            <a:off x="3125905" y="6445341"/>
            <a:ext cx="6018095" cy="288000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Arrêté du 16 juillet 2018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5568325" y="367189"/>
            <a:ext cx="3494291" cy="669759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Nouveaux enseignements à la rentrée 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247CA4-A056-9741-9E0F-024216126320}"/>
              </a:ext>
            </a:extLst>
          </p:cNvPr>
          <p:cNvSpPr/>
          <p:nvPr/>
        </p:nvSpPr>
        <p:spPr>
          <a:xfrm>
            <a:off x="0" y="-827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PNF IA-IPR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193CC9-1ACD-5043-B4C2-6944FCD946FE}"/>
              </a:ext>
            </a:extLst>
          </p:cNvPr>
          <p:cNvSpPr/>
          <p:nvPr/>
        </p:nvSpPr>
        <p:spPr>
          <a:xfrm>
            <a:off x="0" y="363655"/>
            <a:ext cx="5197288" cy="360062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Réforme du lycée </a:t>
            </a:r>
            <a:r>
              <a:rPr lang="fr-FR" dirty="0">
                <a:solidFill>
                  <a:prstClr val="black"/>
                </a:solidFill>
              </a:rPr>
              <a:t>GT : SNT et NSI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B44C79-D56B-E849-A091-DCC5F3396F7C}"/>
              </a:ext>
            </a:extLst>
          </p:cNvPr>
          <p:cNvSpPr/>
          <p:nvPr/>
        </p:nvSpPr>
        <p:spPr>
          <a:xfrm>
            <a:off x="5286122" y="367188"/>
            <a:ext cx="282204" cy="6697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2261906" y="855243"/>
            <a:ext cx="288000" cy="28800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4608C7-81CA-B34D-A8A3-33F93E051265}"/>
              </a:ext>
            </a:extLst>
          </p:cNvPr>
          <p:cNvSpPr/>
          <p:nvPr/>
        </p:nvSpPr>
        <p:spPr>
          <a:xfrm>
            <a:off x="1829488" y="855243"/>
            <a:ext cx="288000" cy="28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0AE9A-F6EC-664D-91D7-CF921B9A4366}"/>
              </a:ext>
            </a:extLst>
          </p:cNvPr>
          <p:cNvSpPr/>
          <p:nvPr/>
        </p:nvSpPr>
        <p:spPr>
          <a:xfrm>
            <a:off x="1" y="854073"/>
            <a:ext cx="1685070" cy="288000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1685071" y="2385461"/>
            <a:ext cx="5947515" cy="11657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/>
              <a:t>SNT : sciences numériques et technologie</a:t>
            </a:r>
          </a:p>
          <a:p>
            <a:pPr lvl="1"/>
            <a:r>
              <a:rPr lang="fr-FR" dirty="0"/>
              <a:t>• enseignement de tronc commun en seconde GT</a:t>
            </a:r>
          </a:p>
          <a:p>
            <a:pPr lvl="1"/>
            <a:r>
              <a:rPr lang="fr-FR" dirty="0"/>
              <a:t>• 1,5 h hebdomadaire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B44C79-D56B-E849-A091-DCC5F3396F7C}"/>
              </a:ext>
            </a:extLst>
          </p:cNvPr>
          <p:cNvSpPr/>
          <p:nvPr/>
        </p:nvSpPr>
        <p:spPr>
          <a:xfrm>
            <a:off x="1408270" y="2385461"/>
            <a:ext cx="282205" cy="11728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265" y="4863139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80D059-509C-1544-A55E-A4093BEBAF68}"/>
              </a:ext>
            </a:extLst>
          </p:cNvPr>
          <p:cNvSpPr/>
          <p:nvPr/>
        </p:nvSpPr>
        <p:spPr>
          <a:xfrm>
            <a:off x="1685071" y="3918579"/>
            <a:ext cx="5947515" cy="11657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/>
              <a:t>NSI : numérique et sciences informatiques</a:t>
            </a:r>
          </a:p>
          <a:p>
            <a:pPr lvl="1"/>
            <a:r>
              <a:rPr lang="fr-FR" dirty="0"/>
              <a:t>• enseignement de spécialité du cycle terminal de la voie</a:t>
            </a:r>
          </a:p>
          <a:p>
            <a:pPr lvl="1"/>
            <a:r>
              <a:rPr lang="fr-FR" dirty="0"/>
              <a:t>générale</a:t>
            </a:r>
          </a:p>
          <a:p>
            <a:pPr lvl="1"/>
            <a:r>
              <a:rPr lang="fr-FR" dirty="0"/>
              <a:t>• 4 h hebdomadaires en première et 6 h en terminale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75E971C-3B6D-D54D-8837-9AEEC5AD6BB4}"/>
              </a:ext>
            </a:extLst>
          </p:cNvPr>
          <p:cNvSpPr/>
          <p:nvPr/>
        </p:nvSpPr>
        <p:spPr>
          <a:xfrm>
            <a:off x="1408270" y="3918579"/>
            <a:ext cx="282205" cy="11728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127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5568325" y="367189"/>
            <a:ext cx="3494291" cy="669759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États des lieux avant la réforme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247CA4-A056-9741-9E0F-024216126320}"/>
              </a:ext>
            </a:extLst>
          </p:cNvPr>
          <p:cNvSpPr/>
          <p:nvPr/>
        </p:nvSpPr>
        <p:spPr>
          <a:xfrm>
            <a:off x="0" y="-827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PNF IA-IPR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193CC9-1ACD-5043-B4C2-6944FCD946FE}"/>
              </a:ext>
            </a:extLst>
          </p:cNvPr>
          <p:cNvSpPr/>
          <p:nvPr/>
        </p:nvSpPr>
        <p:spPr>
          <a:xfrm>
            <a:off x="0" y="363655"/>
            <a:ext cx="5197288" cy="360062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Réforme du lycée GT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B44C79-D56B-E849-A091-DCC5F3396F7C}"/>
              </a:ext>
            </a:extLst>
          </p:cNvPr>
          <p:cNvSpPr/>
          <p:nvPr/>
        </p:nvSpPr>
        <p:spPr>
          <a:xfrm>
            <a:off x="5286122" y="367188"/>
            <a:ext cx="282204" cy="6697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2261906" y="855243"/>
            <a:ext cx="288000" cy="28800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4608C7-81CA-B34D-A8A3-33F93E051265}"/>
              </a:ext>
            </a:extLst>
          </p:cNvPr>
          <p:cNvSpPr/>
          <p:nvPr/>
        </p:nvSpPr>
        <p:spPr>
          <a:xfrm>
            <a:off x="1829488" y="855243"/>
            <a:ext cx="288000" cy="28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0AE9A-F6EC-664D-91D7-CF921B9A4366}"/>
              </a:ext>
            </a:extLst>
          </p:cNvPr>
          <p:cNvSpPr/>
          <p:nvPr/>
        </p:nvSpPr>
        <p:spPr>
          <a:xfrm>
            <a:off x="1" y="854073"/>
            <a:ext cx="1685070" cy="288000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1685071" y="1672148"/>
            <a:ext cx="5947515" cy="11657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ICN : informatique et création numérique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enseignement d’exploration en 2nde 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1 h 30 hebdomadaire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32 000 élèves (environ 6 %) dans 1 172 lycées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B44C79-D56B-E849-A091-DCC5F3396F7C}"/>
              </a:ext>
            </a:extLst>
          </p:cNvPr>
          <p:cNvSpPr/>
          <p:nvPr/>
        </p:nvSpPr>
        <p:spPr>
          <a:xfrm>
            <a:off x="1408271" y="1668575"/>
            <a:ext cx="282205" cy="11728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265" y="4863139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80D059-509C-1544-A55E-A4093BEBAF68}"/>
              </a:ext>
            </a:extLst>
          </p:cNvPr>
          <p:cNvSpPr/>
          <p:nvPr/>
        </p:nvSpPr>
        <p:spPr>
          <a:xfrm>
            <a:off x="1685071" y="3137599"/>
            <a:ext cx="5947515" cy="11657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ICN : informatique et création numérique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optionnel 1re L, ES et S, et terminale L, 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2 h hebdomadaire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3 650 élèves (0,7 %) dans 365 lycées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75E971C-3B6D-D54D-8837-9AEEC5AD6BB4}"/>
              </a:ext>
            </a:extLst>
          </p:cNvPr>
          <p:cNvSpPr/>
          <p:nvPr/>
        </p:nvSpPr>
        <p:spPr>
          <a:xfrm>
            <a:off x="1408270" y="3137599"/>
            <a:ext cx="282205" cy="11728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AB0A41-4CB8-A046-9272-4BAF3DE4331F}"/>
              </a:ext>
            </a:extLst>
          </p:cNvPr>
          <p:cNvSpPr/>
          <p:nvPr/>
        </p:nvSpPr>
        <p:spPr>
          <a:xfrm>
            <a:off x="1685071" y="4599477"/>
            <a:ext cx="5947515" cy="11657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ISN : informatique et sciences du numérique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spécialité de terminale 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2 h hebdomadaire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22 000 élèves (environ 11,4 %) dans 1 231 lycées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67559C-6637-EA4B-A9E4-C2E226F5011D}"/>
              </a:ext>
            </a:extLst>
          </p:cNvPr>
          <p:cNvSpPr/>
          <p:nvPr/>
        </p:nvSpPr>
        <p:spPr>
          <a:xfrm>
            <a:off x="1408270" y="4599477"/>
            <a:ext cx="282205" cy="11728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5D3906F-087E-A446-A5BF-181A48CEDB73}"/>
              </a:ext>
            </a:extLst>
          </p:cNvPr>
          <p:cNvSpPr txBox="1"/>
          <p:nvPr/>
        </p:nvSpPr>
        <p:spPr>
          <a:xfrm>
            <a:off x="5197288" y="6306145"/>
            <a:ext cx="2534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2 654 LGT (1 602 publics)</a:t>
            </a:r>
          </a:p>
        </p:txBody>
      </p:sp>
    </p:spTree>
    <p:extLst>
      <p:ext uri="{BB962C8B-B14F-4D97-AF65-F5344CB8AC3E}">
        <p14:creationId xmlns:p14="http://schemas.microsoft.com/office/powerpoint/2010/main" val="164464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5568325" y="367189"/>
            <a:ext cx="3494291" cy="669759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États des lieux avant la réforme (terminale SI et ISN)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247CA4-A056-9741-9E0F-024216126320}"/>
              </a:ext>
            </a:extLst>
          </p:cNvPr>
          <p:cNvSpPr/>
          <p:nvPr/>
        </p:nvSpPr>
        <p:spPr>
          <a:xfrm>
            <a:off x="0" y="-827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PNF IA-IPR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193CC9-1ACD-5043-B4C2-6944FCD946FE}"/>
              </a:ext>
            </a:extLst>
          </p:cNvPr>
          <p:cNvSpPr/>
          <p:nvPr/>
        </p:nvSpPr>
        <p:spPr>
          <a:xfrm>
            <a:off x="0" y="363655"/>
            <a:ext cx="5197288" cy="360062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Réforme du lycée </a:t>
            </a:r>
            <a:r>
              <a:rPr lang="fr-FR" dirty="0">
                <a:solidFill>
                  <a:prstClr val="black"/>
                </a:solidFill>
              </a:rPr>
              <a:t>GT : SNT et NSI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B44C79-D56B-E849-A091-DCC5F3396F7C}"/>
              </a:ext>
            </a:extLst>
          </p:cNvPr>
          <p:cNvSpPr/>
          <p:nvPr/>
        </p:nvSpPr>
        <p:spPr>
          <a:xfrm>
            <a:off x="5286122" y="367188"/>
            <a:ext cx="282204" cy="6697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4608C7-81CA-B34D-A8A3-33F93E051265}"/>
              </a:ext>
            </a:extLst>
          </p:cNvPr>
          <p:cNvSpPr/>
          <p:nvPr/>
        </p:nvSpPr>
        <p:spPr>
          <a:xfrm>
            <a:off x="4541213" y="862560"/>
            <a:ext cx="288000" cy="28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0AE9A-F6EC-664D-91D7-CF921B9A4366}"/>
              </a:ext>
            </a:extLst>
          </p:cNvPr>
          <p:cNvSpPr/>
          <p:nvPr/>
        </p:nvSpPr>
        <p:spPr>
          <a:xfrm>
            <a:off x="1" y="854073"/>
            <a:ext cx="4458788" cy="288000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Évolution du nombre d’élèves ISN et SI en terminale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265" y="4863139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3FBBD4-ABEA-4842-89DE-EEC7D2E90617}"/>
              </a:ext>
            </a:extLst>
          </p:cNvPr>
          <p:cNvSpPr/>
          <p:nvPr/>
        </p:nvSpPr>
        <p:spPr>
          <a:xfrm>
            <a:off x="-90395" y="5775943"/>
            <a:ext cx="3424625" cy="1165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4" name="Graphique 23">
            <a:extLst>
              <a:ext uri="{FF2B5EF4-FFF2-40B4-BE49-F238E27FC236}">
                <a16:creationId xmlns:a16="http://schemas.microsoft.com/office/drawing/2014/main" id="{EDD470D9-0722-AB48-823F-5880225C21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559676"/>
              </p:ext>
            </p:extLst>
          </p:nvPr>
        </p:nvGraphicFramePr>
        <p:xfrm>
          <a:off x="2117488" y="1568323"/>
          <a:ext cx="5281401" cy="2905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ZoneTexte 24">
            <a:extLst>
              <a:ext uri="{FF2B5EF4-FFF2-40B4-BE49-F238E27FC236}">
                <a16:creationId xmlns:a16="http://schemas.microsoft.com/office/drawing/2014/main" id="{9CD13D6C-5295-7A4A-85B6-B4A3AD19C285}"/>
              </a:ext>
            </a:extLst>
          </p:cNvPr>
          <p:cNvSpPr txBox="1"/>
          <p:nvPr/>
        </p:nvSpPr>
        <p:spPr>
          <a:xfrm>
            <a:off x="7601875" y="4223491"/>
            <a:ext cx="948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D’après BCP</a:t>
            </a:r>
          </a:p>
          <a:p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Sept 2018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13262AF-9CC2-154F-AE9A-749709D74536}"/>
              </a:ext>
            </a:extLst>
          </p:cNvPr>
          <p:cNvSpPr txBox="1"/>
          <p:nvPr/>
        </p:nvSpPr>
        <p:spPr>
          <a:xfrm>
            <a:off x="2942719" y="4618295"/>
            <a:ext cx="320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Sur les 2 654 LGT (1 602 publics)</a:t>
            </a:r>
          </a:p>
        </p:txBody>
      </p:sp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D5528F22-FF7D-A24A-92CB-0A575B7EC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401456"/>
              </p:ext>
            </p:extLst>
          </p:nvPr>
        </p:nvGraphicFramePr>
        <p:xfrm>
          <a:off x="524905" y="5153079"/>
          <a:ext cx="8220696" cy="1320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6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1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6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6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Nb élèves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Nb lycées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Nb </a:t>
                      </a:r>
                      <a:r>
                        <a:rPr lang="fr-FR" sz="1600" baseline="0" dirty="0">
                          <a:solidFill>
                            <a:schemeClr val="bg1"/>
                          </a:solidFill>
                        </a:rPr>
                        <a:t>lycées</a:t>
                      </a:r>
                    </a:p>
                    <a:p>
                      <a:pPr algn="ctr"/>
                      <a:r>
                        <a:rPr lang="fr-FR" sz="1600" baseline="0" dirty="0">
                          <a:solidFill>
                            <a:schemeClr val="bg1"/>
                          </a:solidFill>
                        </a:rPr>
                        <a:t>( &gt; 24 élèves)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Nb </a:t>
                      </a:r>
                      <a:r>
                        <a:rPr lang="fr-FR" sz="1600" baseline="0" dirty="0">
                          <a:solidFill>
                            <a:schemeClr val="bg1"/>
                          </a:solidFill>
                        </a:rPr>
                        <a:t>lycées</a:t>
                      </a:r>
                    </a:p>
                    <a:p>
                      <a:pPr algn="ctr"/>
                      <a:r>
                        <a:rPr lang="fr-FR" sz="1600" baseline="0" dirty="0">
                          <a:solidFill>
                            <a:schemeClr val="bg1"/>
                          </a:solidFill>
                        </a:rPr>
                        <a:t>( &lt; 11 élèves)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Nb villes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% filles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ISN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23</a:t>
                      </a:r>
                      <a:r>
                        <a:rPr lang="fr-FR" sz="1600" baseline="0" dirty="0">
                          <a:solidFill>
                            <a:schemeClr val="bg1"/>
                          </a:solidFill>
                        </a:rPr>
                        <a:t> 068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1 200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294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245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695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23,4</a:t>
                      </a:r>
                      <a:r>
                        <a:rPr lang="fr-FR" sz="1600" baseline="0" dirty="0">
                          <a:solidFill>
                            <a:schemeClr val="bg1"/>
                          </a:solidFill>
                        </a:rPr>
                        <a:t> %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SI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23 217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711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436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38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553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14,5 %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040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5568325" y="367189"/>
            <a:ext cx="3494291" cy="669759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Les concepts fondamentaux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i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(SNT et NSI)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M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247CA4-A056-9741-9E0F-024216126320}"/>
              </a:ext>
            </a:extLst>
          </p:cNvPr>
          <p:cNvSpPr/>
          <p:nvPr/>
        </p:nvSpPr>
        <p:spPr>
          <a:xfrm>
            <a:off x="0" y="-827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PNF IA-IPR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193CC9-1ACD-5043-B4C2-6944FCD946FE}"/>
              </a:ext>
            </a:extLst>
          </p:cNvPr>
          <p:cNvSpPr/>
          <p:nvPr/>
        </p:nvSpPr>
        <p:spPr>
          <a:xfrm>
            <a:off x="0" y="363655"/>
            <a:ext cx="5197288" cy="360062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Réforme du lycée GT : SNT et NSI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B44C79-D56B-E849-A091-DCC5F3396F7C}"/>
              </a:ext>
            </a:extLst>
          </p:cNvPr>
          <p:cNvSpPr/>
          <p:nvPr/>
        </p:nvSpPr>
        <p:spPr>
          <a:xfrm>
            <a:off x="5286122" y="367188"/>
            <a:ext cx="282204" cy="6697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2261906" y="855243"/>
            <a:ext cx="288000" cy="28800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4608C7-81CA-B34D-A8A3-33F93E051265}"/>
              </a:ext>
            </a:extLst>
          </p:cNvPr>
          <p:cNvSpPr/>
          <p:nvPr/>
        </p:nvSpPr>
        <p:spPr>
          <a:xfrm>
            <a:off x="1829488" y="855243"/>
            <a:ext cx="288000" cy="28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0AE9A-F6EC-664D-91D7-CF921B9A4366}"/>
              </a:ext>
            </a:extLst>
          </p:cNvPr>
          <p:cNvSpPr/>
          <p:nvPr/>
        </p:nvSpPr>
        <p:spPr>
          <a:xfrm>
            <a:off x="1" y="854073"/>
            <a:ext cx="1685070" cy="288000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921218" y="1638301"/>
            <a:ext cx="7854481" cy="39327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>
                <a:solidFill>
                  <a:schemeClr val="tx1"/>
                </a:solidFill>
              </a:rPr>
              <a:t>Enseignement s’appuyant sur l’universalité de quatre concepts fondamentaux : </a:t>
            </a:r>
          </a:p>
          <a:p>
            <a:pPr algn="just">
              <a:buFont typeface="Arial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 les </a:t>
            </a:r>
            <a:r>
              <a:rPr lang="fr-FR" sz="2000" b="1" dirty="0">
                <a:solidFill>
                  <a:schemeClr val="tx1"/>
                </a:solidFill>
              </a:rPr>
              <a:t>données</a:t>
            </a:r>
            <a:r>
              <a:rPr lang="fr-FR" sz="2000" dirty="0">
                <a:solidFill>
                  <a:schemeClr val="tx1"/>
                </a:solidFill>
              </a:rPr>
              <a:t>, qui représentent sous une forme numérique unifiée des </a:t>
            </a:r>
            <a:r>
              <a:rPr lang="fr-FR" sz="2000" b="1" dirty="0">
                <a:solidFill>
                  <a:schemeClr val="tx1"/>
                </a:solidFill>
              </a:rPr>
              <a:t>informations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</a:p>
          <a:p>
            <a:pPr algn="just">
              <a:buFont typeface="Arial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 les </a:t>
            </a:r>
            <a:r>
              <a:rPr lang="fr-FR" sz="2000" b="1" dirty="0">
                <a:solidFill>
                  <a:schemeClr val="tx1"/>
                </a:solidFill>
              </a:rPr>
              <a:t>algorithmes</a:t>
            </a:r>
          </a:p>
          <a:p>
            <a:pPr algn="just">
              <a:buFont typeface="Arial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 les </a:t>
            </a:r>
            <a:r>
              <a:rPr lang="fr-FR" sz="2000" b="1" dirty="0">
                <a:solidFill>
                  <a:schemeClr val="tx1"/>
                </a:solidFill>
              </a:rPr>
              <a:t>langages</a:t>
            </a:r>
            <a:r>
              <a:rPr lang="fr-FR" sz="2000" dirty="0">
                <a:solidFill>
                  <a:schemeClr val="tx1"/>
                </a:solidFill>
              </a:rPr>
              <a:t>, qui permettent de traduire les algorithmes abstraits en </a:t>
            </a:r>
            <a:r>
              <a:rPr lang="fr-FR" sz="2000" b="1" dirty="0">
                <a:solidFill>
                  <a:schemeClr val="tx1"/>
                </a:solidFill>
              </a:rPr>
              <a:t>programmes</a:t>
            </a:r>
            <a:r>
              <a:rPr lang="fr-FR" sz="2000" dirty="0">
                <a:solidFill>
                  <a:schemeClr val="tx1"/>
                </a:solidFill>
              </a:rPr>
              <a:t> </a:t>
            </a:r>
          </a:p>
          <a:p>
            <a:pPr algn="just">
              <a:buFont typeface="Arial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 les </a:t>
            </a:r>
            <a:r>
              <a:rPr lang="fr-FR" sz="2000" b="1" dirty="0">
                <a:solidFill>
                  <a:schemeClr val="tx1"/>
                </a:solidFill>
              </a:rPr>
              <a:t>machines</a:t>
            </a:r>
            <a:r>
              <a:rPr lang="fr-FR" sz="2000" dirty="0">
                <a:solidFill>
                  <a:schemeClr val="tx1"/>
                </a:solidFill>
              </a:rPr>
              <a:t>, et leurs systèmes d’exploitation. On y inclut les </a:t>
            </a:r>
            <a:r>
              <a:rPr lang="fr-FR" sz="2000" b="1" dirty="0">
                <a:solidFill>
                  <a:schemeClr val="tx1"/>
                </a:solidFill>
              </a:rPr>
              <a:t>objets connectés </a:t>
            </a:r>
            <a:r>
              <a:rPr lang="fr-FR" sz="2000" dirty="0">
                <a:solidFill>
                  <a:schemeClr val="tx1"/>
                </a:solidFill>
              </a:rPr>
              <a:t>et les </a:t>
            </a:r>
            <a:r>
              <a:rPr lang="fr-FR" sz="2000" b="1" dirty="0">
                <a:solidFill>
                  <a:schemeClr val="tx1"/>
                </a:solidFill>
              </a:rPr>
              <a:t>réseaux</a:t>
            </a:r>
            <a:r>
              <a:rPr lang="fr-FR" sz="20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fr-FR" sz="2000" dirty="0">
              <a:solidFill>
                <a:schemeClr val="tx1"/>
              </a:solidFill>
            </a:endParaRPr>
          </a:p>
          <a:p>
            <a:pPr algn="just"/>
            <a:r>
              <a:rPr lang="fr-FR" sz="2000" dirty="0">
                <a:solidFill>
                  <a:schemeClr val="tx1"/>
                </a:solidFill>
              </a:rPr>
              <a:t>À ces concepts s’ajoute un élément transversal : les </a:t>
            </a:r>
            <a:r>
              <a:rPr lang="fr-FR" sz="2000" b="1" dirty="0">
                <a:solidFill>
                  <a:schemeClr val="tx1"/>
                </a:solidFill>
              </a:rPr>
              <a:t>interfaces</a:t>
            </a:r>
            <a:r>
              <a:rPr lang="fr-FR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B44C79-D56B-E849-A091-DCC5F3396F7C}"/>
              </a:ext>
            </a:extLst>
          </p:cNvPr>
          <p:cNvSpPr/>
          <p:nvPr/>
        </p:nvSpPr>
        <p:spPr>
          <a:xfrm>
            <a:off x="639015" y="1638301"/>
            <a:ext cx="282204" cy="39327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265" y="4863139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5573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5568325" y="367189"/>
            <a:ext cx="3494291" cy="669759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Projet de programme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i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SNT (seconde)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M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247CA4-A056-9741-9E0F-024216126320}"/>
              </a:ext>
            </a:extLst>
          </p:cNvPr>
          <p:cNvSpPr/>
          <p:nvPr/>
        </p:nvSpPr>
        <p:spPr>
          <a:xfrm>
            <a:off x="0" y="-827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PNF IA-IPR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193CC9-1ACD-5043-B4C2-6944FCD946FE}"/>
              </a:ext>
            </a:extLst>
          </p:cNvPr>
          <p:cNvSpPr/>
          <p:nvPr/>
        </p:nvSpPr>
        <p:spPr>
          <a:xfrm>
            <a:off x="0" y="363655"/>
            <a:ext cx="5197288" cy="360062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Réforme du lycée GT : SNT et NSI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B44C79-D56B-E849-A091-DCC5F3396F7C}"/>
              </a:ext>
            </a:extLst>
          </p:cNvPr>
          <p:cNvSpPr/>
          <p:nvPr/>
        </p:nvSpPr>
        <p:spPr>
          <a:xfrm>
            <a:off x="5286122" y="367188"/>
            <a:ext cx="282204" cy="6697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2261906" y="855243"/>
            <a:ext cx="288000" cy="28800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4608C7-81CA-B34D-A8A3-33F93E051265}"/>
              </a:ext>
            </a:extLst>
          </p:cNvPr>
          <p:cNvSpPr/>
          <p:nvPr/>
        </p:nvSpPr>
        <p:spPr>
          <a:xfrm>
            <a:off x="1829488" y="855243"/>
            <a:ext cx="288000" cy="28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0AE9A-F6EC-664D-91D7-CF921B9A4366}"/>
              </a:ext>
            </a:extLst>
          </p:cNvPr>
          <p:cNvSpPr/>
          <p:nvPr/>
        </p:nvSpPr>
        <p:spPr>
          <a:xfrm>
            <a:off x="1" y="854073"/>
            <a:ext cx="1685070" cy="288000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762231" y="2730500"/>
            <a:ext cx="3809769" cy="3467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Notions transversales de programmation</a:t>
            </a:r>
          </a:p>
          <a:p>
            <a:pPr algn="just"/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Enseignement organisé autour de sept thèmes :</a:t>
            </a:r>
          </a:p>
          <a:p>
            <a:pPr marL="285750" indent="-285750">
              <a:buClr>
                <a:schemeClr val="tx1"/>
              </a:buClr>
              <a:buFont typeface="Arial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internet</a:t>
            </a:r>
          </a:p>
          <a:p>
            <a:pPr marL="285750" indent="-285750">
              <a:buClr>
                <a:schemeClr val="tx1"/>
              </a:buClr>
              <a:buFont typeface="Arial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</a:t>
            </a:r>
            <a:r>
              <a:rPr lang="fr-F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tx1"/>
              </a:buClr>
              <a:buFont typeface="Arial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réseaux sociaux</a:t>
            </a:r>
          </a:p>
          <a:p>
            <a:pPr marL="285750" indent="-285750">
              <a:buClr>
                <a:schemeClr val="tx1"/>
              </a:buClr>
              <a:buFont typeface="Arial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données structurées et leur traitement</a:t>
            </a:r>
          </a:p>
          <a:p>
            <a:pPr marL="285750" indent="-285750">
              <a:buClr>
                <a:schemeClr val="tx1"/>
              </a:buClr>
              <a:buFont typeface="Arial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localisation, cartographie et mobilité</a:t>
            </a:r>
          </a:p>
          <a:p>
            <a:pPr marL="285750" indent="-285750">
              <a:buClr>
                <a:schemeClr val="tx1"/>
              </a:buClr>
              <a:buFont typeface="Arial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informatique embarquée et objets connectés</a:t>
            </a:r>
          </a:p>
          <a:p>
            <a:pPr marL="285750" indent="-285750">
              <a:buClr>
                <a:schemeClr val="tx1"/>
              </a:buClr>
              <a:buFont typeface="Arial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photographie numérique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B44C79-D56B-E849-A091-DCC5F3396F7C}"/>
              </a:ext>
            </a:extLst>
          </p:cNvPr>
          <p:cNvSpPr/>
          <p:nvPr/>
        </p:nvSpPr>
        <p:spPr>
          <a:xfrm>
            <a:off x="517480" y="2730500"/>
            <a:ext cx="269081" cy="34670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265" y="4863139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id="{357EFACC-F9B6-6D46-888D-565654FB00D7}"/>
              </a:ext>
            </a:extLst>
          </p:cNvPr>
          <p:cNvSpPr txBox="1">
            <a:spLocks/>
          </p:cNvSpPr>
          <p:nvPr/>
        </p:nvSpPr>
        <p:spPr>
          <a:xfrm>
            <a:off x="553229" y="1420785"/>
            <a:ext cx="8133571" cy="12149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fr-FR" sz="1800"/>
              <a:t>L’enseignement « sciences numériques et technologie » en classe de seconde a pour objet de permettre d’appréhender les principaux concepts des sciences numériques, mais également de permettre aux élèves, à partir d’un objet technologique, de comprendre le poids croissant du numérique et les enjeux qui en découlent. </a:t>
            </a:r>
            <a:endParaRPr lang="fr-FR" sz="1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72729A-6920-B240-B37B-9D06C8EB39FA}"/>
              </a:ext>
            </a:extLst>
          </p:cNvPr>
          <p:cNvSpPr/>
          <p:nvPr/>
        </p:nvSpPr>
        <p:spPr>
          <a:xfrm>
            <a:off x="5209988" y="2730500"/>
            <a:ext cx="3565870" cy="34670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683086"/>
              </a:buClr>
            </a:pP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chaque thème :</a:t>
            </a:r>
          </a:p>
          <a:p>
            <a:pPr>
              <a:buClr>
                <a:srgbClr val="683086"/>
              </a:buClr>
            </a:pP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rgbClr val="683086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 </a:t>
            </a:r>
          </a:p>
          <a:p>
            <a:pPr marL="285750" indent="-285750">
              <a:buClr>
                <a:srgbClr val="683086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Repères historiques</a:t>
            </a:r>
          </a:p>
          <a:p>
            <a:pPr marL="285750" indent="-285750">
              <a:buClr>
                <a:srgbClr val="683086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données et l’information</a:t>
            </a:r>
          </a:p>
          <a:p>
            <a:pPr marL="285750" indent="-285750">
              <a:buClr>
                <a:srgbClr val="683086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algorithmes et les programmes</a:t>
            </a:r>
          </a:p>
          <a:p>
            <a:pPr marL="285750" indent="-285750">
              <a:buClr>
                <a:srgbClr val="683086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machines</a:t>
            </a:r>
          </a:p>
          <a:p>
            <a:pPr marL="285750" indent="-285750">
              <a:buClr>
                <a:srgbClr val="683086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Impacts sur les pratiques humaines</a:t>
            </a:r>
          </a:p>
          <a:p>
            <a:pPr marL="285750" indent="-285750">
              <a:buClr>
                <a:srgbClr val="683086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Suivis des contenus, capacités attendues et exemple d’activités</a:t>
            </a:r>
          </a:p>
          <a:p>
            <a:pPr lvl="1">
              <a:buClr>
                <a:srgbClr val="683086"/>
              </a:buClr>
            </a:pP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5BB08A-DA2F-7F49-BBF1-276E1F5720EF}"/>
              </a:ext>
            </a:extLst>
          </p:cNvPr>
          <p:cNvSpPr/>
          <p:nvPr/>
        </p:nvSpPr>
        <p:spPr>
          <a:xfrm>
            <a:off x="4915083" y="2730500"/>
            <a:ext cx="282205" cy="34670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640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5568325" y="367189"/>
            <a:ext cx="3494291" cy="669759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Projet de programme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i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SNT (seconde)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M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247CA4-A056-9741-9E0F-024216126320}"/>
              </a:ext>
            </a:extLst>
          </p:cNvPr>
          <p:cNvSpPr/>
          <p:nvPr/>
        </p:nvSpPr>
        <p:spPr>
          <a:xfrm>
            <a:off x="0" y="-827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PNF IA-IPR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193CC9-1ACD-5043-B4C2-6944FCD946FE}"/>
              </a:ext>
            </a:extLst>
          </p:cNvPr>
          <p:cNvSpPr/>
          <p:nvPr/>
        </p:nvSpPr>
        <p:spPr>
          <a:xfrm>
            <a:off x="0" y="363655"/>
            <a:ext cx="5197288" cy="360062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Réforme du lycée GT : SNT et NSI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B44C79-D56B-E849-A091-DCC5F3396F7C}"/>
              </a:ext>
            </a:extLst>
          </p:cNvPr>
          <p:cNvSpPr/>
          <p:nvPr/>
        </p:nvSpPr>
        <p:spPr>
          <a:xfrm>
            <a:off x="5286122" y="367188"/>
            <a:ext cx="282204" cy="6697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6145929" y="1328052"/>
            <a:ext cx="288000" cy="28800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4608C7-81CA-B34D-A8A3-33F93E051265}"/>
              </a:ext>
            </a:extLst>
          </p:cNvPr>
          <p:cNvSpPr/>
          <p:nvPr/>
        </p:nvSpPr>
        <p:spPr>
          <a:xfrm>
            <a:off x="5713511" y="1328052"/>
            <a:ext cx="288000" cy="28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0AE9A-F6EC-664D-91D7-CF921B9A4366}"/>
              </a:ext>
            </a:extLst>
          </p:cNvPr>
          <p:cNvSpPr/>
          <p:nvPr/>
        </p:nvSpPr>
        <p:spPr>
          <a:xfrm>
            <a:off x="-1" y="1328052"/>
            <a:ext cx="5568325" cy="288000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Exemple : informatique embarquée et objets connectés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265" y="4863139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DE2DD0F-DA53-064D-A8CB-B43AA18436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74" y="1907156"/>
            <a:ext cx="7370652" cy="40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85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5568325" y="367189"/>
            <a:ext cx="3494291" cy="669759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Points de vigilance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i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SNT (1/2)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M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247CA4-A056-9741-9E0F-024216126320}"/>
              </a:ext>
            </a:extLst>
          </p:cNvPr>
          <p:cNvSpPr/>
          <p:nvPr/>
        </p:nvSpPr>
        <p:spPr>
          <a:xfrm>
            <a:off x="0" y="-827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PNF IA-IPR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193CC9-1ACD-5043-B4C2-6944FCD946FE}"/>
              </a:ext>
            </a:extLst>
          </p:cNvPr>
          <p:cNvSpPr/>
          <p:nvPr/>
        </p:nvSpPr>
        <p:spPr>
          <a:xfrm>
            <a:off x="0" y="363655"/>
            <a:ext cx="5197288" cy="360062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Réforme du lycée GT : SNT et NSI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B44C79-D56B-E849-A091-DCC5F3396F7C}"/>
              </a:ext>
            </a:extLst>
          </p:cNvPr>
          <p:cNvSpPr/>
          <p:nvPr/>
        </p:nvSpPr>
        <p:spPr>
          <a:xfrm>
            <a:off x="5286122" y="367188"/>
            <a:ext cx="282204" cy="6697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265" y="4863139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30E51F-5B01-484E-841D-561039D6964A}"/>
              </a:ext>
            </a:extLst>
          </p:cNvPr>
          <p:cNvSpPr/>
          <p:nvPr/>
        </p:nvSpPr>
        <p:spPr>
          <a:xfrm>
            <a:off x="1760144" y="2151399"/>
            <a:ext cx="6553238" cy="33464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SNT est un </a:t>
            </a:r>
            <a:r>
              <a:rPr lang="fr-FR" b="1" dirty="0">
                <a:solidFill>
                  <a:schemeClr val="tx1"/>
                </a:solidFill>
              </a:rPr>
              <a:t>enseignement de culture générale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un enseignement pour tous, quelle que soit la poursuite</a:t>
            </a:r>
          </a:p>
          <a:p>
            <a:r>
              <a:rPr lang="fr-FR" dirty="0">
                <a:solidFill>
                  <a:schemeClr val="tx1"/>
                </a:solidFill>
              </a:rPr>
              <a:t>d’études</a:t>
            </a:r>
            <a:endParaRPr lang="fr-FR" b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il ne doit pas être présenté comme un enseignement centré sur des techniques, des normes, des détails mais sur des concepts pour expliquer un monde numérique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aucune norme n’est au programme 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la place de la programmation est modulable selon les disponibilités des équipements et les compétences des professeurs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il s’agit d’éclairer les élèves sur leurs usages et les technologies qu’ils utilisent quotidiennement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2B23CF-6736-AB4F-A4CC-EDE9DDC879C7}"/>
              </a:ext>
            </a:extLst>
          </p:cNvPr>
          <p:cNvSpPr/>
          <p:nvPr/>
        </p:nvSpPr>
        <p:spPr>
          <a:xfrm>
            <a:off x="1477939" y="2150230"/>
            <a:ext cx="282205" cy="33476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9D3365-23F9-BD40-8CED-9290254EC003}"/>
              </a:ext>
            </a:extLst>
          </p:cNvPr>
          <p:cNvSpPr/>
          <p:nvPr/>
        </p:nvSpPr>
        <p:spPr>
          <a:xfrm>
            <a:off x="2261906" y="855243"/>
            <a:ext cx="288000" cy="28800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035F7F8-7714-CE42-881C-BB20D4FE1834}"/>
              </a:ext>
            </a:extLst>
          </p:cNvPr>
          <p:cNvSpPr/>
          <p:nvPr/>
        </p:nvSpPr>
        <p:spPr>
          <a:xfrm>
            <a:off x="1829488" y="855243"/>
            <a:ext cx="288000" cy="28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02F0CC-A299-4E4D-AFBC-335BEF1DC1FA}"/>
              </a:ext>
            </a:extLst>
          </p:cNvPr>
          <p:cNvSpPr/>
          <p:nvPr/>
        </p:nvSpPr>
        <p:spPr>
          <a:xfrm>
            <a:off x="1" y="854073"/>
            <a:ext cx="1685070" cy="288000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172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5568325" y="367189"/>
            <a:ext cx="3494291" cy="669759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Points de vigilance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i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SNT (2/2)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M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247CA4-A056-9741-9E0F-024216126320}"/>
              </a:ext>
            </a:extLst>
          </p:cNvPr>
          <p:cNvSpPr/>
          <p:nvPr/>
        </p:nvSpPr>
        <p:spPr>
          <a:xfrm>
            <a:off x="0" y="-827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PNF IA-IPR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193CC9-1ACD-5043-B4C2-6944FCD946FE}"/>
              </a:ext>
            </a:extLst>
          </p:cNvPr>
          <p:cNvSpPr/>
          <p:nvPr/>
        </p:nvSpPr>
        <p:spPr>
          <a:xfrm>
            <a:off x="0" y="363655"/>
            <a:ext cx="5197288" cy="360062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Réforme du lycée GT : SNT et NSI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B44C79-D56B-E849-A091-DCC5F3396F7C}"/>
              </a:ext>
            </a:extLst>
          </p:cNvPr>
          <p:cNvSpPr/>
          <p:nvPr/>
        </p:nvSpPr>
        <p:spPr>
          <a:xfrm>
            <a:off x="5286122" y="367188"/>
            <a:ext cx="282204" cy="6697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265" y="4863139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30E51F-5B01-484E-841D-561039D6964A}"/>
              </a:ext>
            </a:extLst>
          </p:cNvPr>
          <p:cNvSpPr/>
          <p:nvPr/>
        </p:nvSpPr>
        <p:spPr>
          <a:xfrm>
            <a:off x="1760144" y="2354437"/>
            <a:ext cx="6553238" cy="2928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SNT est très différent de ICN, à ne pas reproduire, et n’a rien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à voir avec ISN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un programme impératif et non « à la carte 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éventuellement en classe entière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pas la même place pour la création, mais des activités élèves très variées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freiner le tropisme lié à leur discipline d’origine des différents professeurs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2B23CF-6736-AB4F-A4CC-EDE9DDC879C7}"/>
              </a:ext>
            </a:extLst>
          </p:cNvPr>
          <p:cNvSpPr/>
          <p:nvPr/>
        </p:nvSpPr>
        <p:spPr>
          <a:xfrm>
            <a:off x="1477939" y="2354437"/>
            <a:ext cx="282205" cy="29403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9D3365-23F9-BD40-8CED-9290254EC003}"/>
              </a:ext>
            </a:extLst>
          </p:cNvPr>
          <p:cNvSpPr/>
          <p:nvPr/>
        </p:nvSpPr>
        <p:spPr>
          <a:xfrm>
            <a:off x="2261906" y="855243"/>
            <a:ext cx="288000" cy="28800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035F7F8-7714-CE42-881C-BB20D4FE1834}"/>
              </a:ext>
            </a:extLst>
          </p:cNvPr>
          <p:cNvSpPr/>
          <p:nvPr/>
        </p:nvSpPr>
        <p:spPr>
          <a:xfrm>
            <a:off x="1829488" y="855243"/>
            <a:ext cx="288000" cy="28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02F0CC-A299-4E4D-AFBC-335BEF1DC1FA}"/>
              </a:ext>
            </a:extLst>
          </p:cNvPr>
          <p:cNvSpPr/>
          <p:nvPr/>
        </p:nvSpPr>
        <p:spPr>
          <a:xfrm>
            <a:off x="1" y="854073"/>
            <a:ext cx="1685070" cy="288000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252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ages de contenus">
  <a:themeElements>
    <a:clrScheme name="Charte graphique MEN">
      <a:dk1>
        <a:sysClr val="windowText" lastClr="000000"/>
      </a:dk1>
      <a:lt1>
        <a:sysClr val="window" lastClr="FFFFFF"/>
      </a:lt1>
      <a:dk2>
        <a:srgbClr val="8B2934"/>
      </a:dk2>
      <a:lt2>
        <a:srgbClr val="EE7444"/>
      </a:lt2>
      <a:accent1>
        <a:srgbClr val="005E8B"/>
      </a:accent1>
      <a:accent2>
        <a:srgbClr val="5AA1D8"/>
      </a:accent2>
      <a:accent3>
        <a:srgbClr val="D7AD45"/>
      </a:accent3>
      <a:accent4>
        <a:srgbClr val="EA5178"/>
      </a:accent4>
      <a:accent5>
        <a:srgbClr val="C61932"/>
      </a:accent5>
      <a:accent6>
        <a:srgbClr val="5AB88F"/>
      </a:accent6>
      <a:hlink>
        <a:srgbClr val="748F2A"/>
      </a:hlink>
      <a:folHlink>
        <a:srgbClr val="5AB88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pages de contenus">
  <a:themeElements>
    <a:clrScheme name="Charte graphique MEN">
      <a:dk1>
        <a:sysClr val="windowText" lastClr="000000"/>
      </a:dk1>
      <a:lt1>
        <a:sysClr val="window" lastClr="FFFFFF"/>
      </a:lt1>
      <a:dk2>
        <a:srgbClr val="8B2934"/>
      </a:dk2>
      <a:lt2>
        <a:srgbClr val="EE7444"/>
      </a:lt2>
      <a:accent1>
        <a:srgbClr val="005E8B"/>
      </a:accent1>
      <a:accent2>
        <a:srgbClr val="5AA1D8"/>
      </a:accent2>
      <a:accent3>
        <a:srgbClr val="D7AD45"/>
      </a:accent3>
      <a:accent4>
        <a:srgbClr val="EA5178"/>
      </a:accent4>
      <a:accent5>
        <a:srgbClr val="C61932"/>
      </a:accent5>
      <a:accent6>
        <a:srgbClr val="5AB88F"/>
      </a:accent6>
      <a:hlink>
        <a:srgbClr val="748F2A"/>
      </a:hlink>
      <a:folHlink>
        <a:srgbClr val="5AB88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850</Words>
  <Application>Microsoft Macintosh PowerPoint</Application>
  <PresentationFormat>Affichage à l'écran (4:3)</PresentationFormat>
  <Paragraphs>187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Arial Italic</vt:lpstr>
      <vt:lpstr>Calibri</vt:lpstr>
      <vt:lpstr>page de presentation et de partie</vt:lpstr>
      <vt:lpstr>1_pages de contenus</vt:lpstr>
      <vt:lpstr>2_pages de contenus</vt:lpstr>
      <vt:lpstr>1_Thème Office</vt:lpstr>
      <vt:lpstr>Sciences numériques et technologie Numérique et sciences informatiques  PNF IA-IPR STI, 15-16 janvier 2019, Paris Présentation réalisée suite au PNF du 5 décembre 2018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Réforme de la voie générale et technologique Réunion DDFPT, académie de Nantes, 21 novembre 2018</dc:title>
  <dc:creator>Pascale Costa</dc:creator>
  <cp:lastModifiedBy>Pascale COSTA</cp:lastModifiedBy>
  <cp:revision>41</cp:revision>
  <dcterms:created xsi:type="dcterms:W3CDTF">2018-11-19T16:43:49Z</dcterms:created>
  <dcterms:modified xsi:type="dcterms:W3CDTF">2019-01-15T15:43:00Z</dcterms:modified>
</cp:coreProperties>
</file>